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1"/>
  </p:notesMasterIdLst>
  <p:sldIdLst>
    <p:sldId id="256" r:id="rId2"/>
    <p:sldId id="270" r:id="rId3"/>
    <p:sldId id="291" r:id="rId4"/>
    <p:sldId id="271" r:id="rId5"/>
    <p:sldId id="273" r:id="rId6"/>
    <p:sldId id="274" r:id="rId7"/>
    <p:sldId id="276" r:id="rId8"/>
    <p:sldId id="275"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307" r:id="rId24"/>
    <p:sldId id="292" r:id="rId25"/>
    <p:sldId id="293" r:id="rId26"/>
    <p:sldId id="294" r:id="rId27"/>
    <p:sldId id="309" r:id="rId28"/>
    <p:sldId id="308" r:id="rId29"/>
    <p:sldId id="295" r:id="rId30"/>
    <p:sldId id="306" r:id="rId31"/>
    <p:sldId id="297" r:id="rId32"/>
    <p:sldId id="298" r:id="rId33"/>
    <p:sldId id="299" r:id="rId34"/>
    <p:sldId id="300" r:id="rId35"/>
    <p:sldId id="301" r:id="rId36"/>
    <p:sldId id="302" r:id="rId37"/>
    <p:sldId id="303" r:id="rId38"/>
    <p:sldId id="304" r:id="rId39"/>
    <p:sldId id="305"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ambria Math" panose="02040503050406030204" pitchFamily="18" charset="0"/>
      <p:regular r:id="rId46"/>
    </p:embeddedFont>
    <p:embeddedFont>
      <p:font typeface="David" panose="020E0502060401010101" pitchFamily="34" charset="-79"/>
      <p:regular r:id="rId47"/>
      <p:bold r:id="rId48"/>
    </p:embeddedFont>
    <p:embeddedFont>
      <p:font typeface="Varela Round" panose="00000500000000000000" pitchFamily="2" charset="-79"/>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jUbQRs9ZYShtXbZpW2vhUt06d7n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AF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04F4B3-F79B-4BFE-8AF6-47B6EC053FDD}">
  <a:tblStyle styleId="{3104F4B3-F79B-4BFE-8AF6-47B6EC053FDD}" styleName="Table_0">
    <a:wholeTbl>
      <a:tcTxStyle b="off" i="off">
        <a:font>
          <a:latin typeface="Varela Round"/>
          <a:ea typeface="Varela Round"/>
          <a:cs typeface="Varela Round"/>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8" autoAdjust="0"/>
    <p:restoredTop sz="94660"/>
  </p:normalViewPr>
  <p:slideViewPr>
    <p:cSldViewPr snapToGrid="0">
      <p:cViewPr>
        <p:scale>
          <a:sx n="66" d="100"/>
          <a:sy n="66" d="100"/>
        </p:scale>
        <p:origin x="278" y="149"/>
      </p:cViewPr>
      <p:guideLst>
        <p:guide orient="horz" pos="2160"/>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7200"/>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7200"/>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782977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244561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024781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22968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036717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365704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667293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171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323578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753976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4016386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521059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633360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880051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714713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539154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862409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740179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110205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4263339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627059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437539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567205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4822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065601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161928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278136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461120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53482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641610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ער">
  <p:cSld name="שער">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 y="2693989"/>
            <a:ext cx="12192000" cy="1470025"/>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rgbClr val="192A72"/>
              </a:buClr>
              <a:buSzPts val="6601"/>
              <a:buFont typeface="Varela Round"/>
              <a:buNone/>
              <a:defRPr sz="6601" b="1" i="0" u="none" strike="noStrike" cap="none">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p:nvPr/>
        </p:nvSpPr>
        <p:spPr>
          <a:xfrm>
            <a:off x="-670069" y="6569428"/>
            <a:ext cx="2623961" cy="45910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8" name="Google Shape;18;p16"/>
          <p:cNvSpPr/>
          <p:nvPr/>
        </p:nvSpPr>
        <p:spPr>
          <a:xfrm>
            <a:off x="-1488810" y="6304086"/>
            <a:ext cx="3246400" cy="192925"/>
          </a:xfrm>
          <a:prstGeom prst="roundRect">
            <a:avLst>
              <a:gd name="adj" fmla="val 49359"/>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9" name="Google Shape;19;p16"/>
          <p:cNvSpPr/>
          <p:nvPr/>
        </p:nvSpPr>
        <p:spPr>
          <a:xfrm>
            <a:off x="9986482" y="-439221"/>
            <a:ext cx="4205647" cy="63186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0" name="Google Shape;20;p16"/>
          <p:cNvSpPr/>
          <p:nvPr/>
        </p:nvSpPr>
        <p:spPr>
          <a:xfrm>
            <a:off x="8259471" y="6565100"/>
            <a:ext cx="4434214" cy="79653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pic>
        <p:nvPicPr>
          <p:cNvPr id="21" name="Google Shape;21;p16"/>
          <p:cNvPicPr preferRelativeResize="0"/>
          <p:nvPr/>
        </p:nvPicPr>
        <p:blipFill rotWithShape="1">
          <a:blip r:embed="rId2">
            <a:alphaModFix/>
          </a:blip>
          <a:srcRect l="33058" r="33511" b="26248"/>
          <a:stretch/>
        </p:blipFill>
        <p:spPr>
          <a:xfrm>
            <a:off x="5445286" y="369916"/>
            <a:ext cx="1301430" cy="159743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השיעור שכבה ושם המורה">
  <p:cSld name="השיעור שכבה ושם המורה">
    <p:spTree>
      <p:nvGrpSpPr>
        <p:cNvPr id="1" name="Shape 22"/>
        <p:cNvGrpSpPr/>
        <p:nvPr/>
      </p:nvGrpSpPr>
      <p:grpSpPr>
        <a:xfrm>
          <a:off x="0" y="0"/>
          <a:ext cx="0" cy="0"/>
          <a:chOff x="0" y="0"/>
          <a:chExt cx="0" cy="0"/>
        </a:xfrm>
      </p:grpSpPr>
      <p:sp>
        <p:nvSpPr>
          <p:cNvPr id="23" name="Google Shape;23;p17"/>
          <p:cNvSpPr/>
          <p:nvPr/>
        </p:nvSpPr>
        <p:spPr>
          <a:xfrm>
            <a:off x="212943" y="1396870"/>
            <a:ext cx="13177381"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Varela Round"/>
                <a:ea typeface="Varela Round"/>
                <a:cs typeface="Varela Round"/>
                <a:sym typeface="Varela Round"/>
              </a:rPr>
              <a:t>  </a:t>
            </a:r>
            <a:endParaRPr/>
          </a:p>
        </p:txBody>
      </p:sp>
      <p:sp>
        <p:nvSpPr>
          <p:cNvPr id="24" name="Google Shape;24;p17"/>
          <p:cNvSpPr txBox="1">
            <a:spLocks noGrp="1"/>
          </p:cNvSpPr>
          <p:nvPr>
            <p:ph type="ctrTitle"/>
          </p:nvPr>
        </p:nvSpPr>
        <p:spPr>
          <a:xfrm>
            <a:off x="1" y="1640910"/>
            <a:ext cx="12192000"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1"/>
              <a:buFont typeface="Varela Round"/>
              <a:buNone/>
              <a:defRPr sz="6601"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7"/>
          <p:cNvSpPr/>
          <p:nvPr/>
        </p:nvSpPr>
        <p:spPr>
          <a:xfrm>
            <a:off x="7329949" y="6155858"/>
            <a:ext cx="5333866" cy="5576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6" name="Google Shape;26;p17"/>
          <p:cNvSpPr/>
          <p:nvPr/>
        </p:nvSpPr>
        <p:spPr>
          <a:xfrm>
            <a:off x="9501144" y="5870968"/>
            <a:ext cx="3049656" cy="205899"/>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7" name="Google Shape;27;p17"/>
          <p:cNvSpPr/>
          <p:nvPr/>
        </p:nvSpPr>
        <p:spPr>
          <a:xfrm>
            <a:off x="-501113" y="163632"/>
            <a:ext cx="1428110" cy="322428"/>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8" name="Google Shape;28;p17"/>
          <p:cNvSpPr txBox="1">
            <a:spLocks noGrp="1"/>
          </p:cNvSpPr>
          <p:nvPr>
            <p:ph type="subTitle" idx="1"/>
          </p:nvPr>
        </p:nvSpPr>
        <p:spPr>
          <a:xfrm>
            <a:off x="1" y="2895892"/>
            <a:ext cx="12192000" cy="765200"/>
          </a:xfrm>
          <a:prstGeom prst="rect">
            <a:avLst/>
          </a:prstGeom>
          <a:noFill/>
          <a:ln>
            <a:noFill/>
          </a:ln>
        </p:spPr>
        <p:txBody>
          <a:bodyPr spcFirstLastPara="1" wrap="square" lIns="36000" tIns="36000" rIns="36000" bIns="36000" anchor="ctr" anchorCtr="0">
            <a:spAutoFit/>
          </a:bodyPr>
          <a:lstStyle>
            <a:lvl1pPr lvl="0" algn="ctr" rtl="1">
              <a:lnSpc>
                <a:spcPct val="100000"/>
              </a:lnSpc>
              <a:spcBef>
                <a:spcPts val="0"/>
              </a:spcBef>
              <a:spcAft>
                <a:spcPts val="0"/>
              </a:spcAft>
              <a:buClr>
                <a:srgbClr val="002060"/>
              </a:buClr>
              <a:buSzPts val="2800"/>
              <a:buNone/>
              <a:defRPr sz="4000" b="1">
                <a:solidFill>
                  <a:srgbClr val="002060"/>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29" name="Google Shape;29;p17"/>
          <p:cNvSpPr txBox="1">
            <a:spLocks noGrp="1"/>
          </p:cNvSpPr>
          <p:nvPr>
            <p:ph type="body" idx="2"/>
          </p:nvPr>
        </p:nvSpPr>
        <p:spPr>
          <a:xfrm>
            <a:off x="0" y="3734824"/>
            <a:ext cx="12191999" cy="720000"/>
          </a:xfrm>
          <a:prstGeom prst="rect">
            <a:avLst/>
          </a:prstGeom>
          <a:noFill/>
          <a:ln>
            <a:noFill/>
          </a:ln>
        </p:spPr>
        <p:txBody>
          <a:bodyPr spcFirstLastPara="1" wrap="square" lIns="91425" tIns="45700" rIns="91425" bIns="45700" anchor="ctr" anchorCtr="0">
            <a:noAutofit/>
          </a:bodyPr>
          <a:lstStyle>
            <a:lvl1pPr marL="457200" lvl="0" indent="-228600" algn="ctr" rtl="1">
              <a:lnSpc>
                <a:spcPct val="100000"/>
              </a:lnSpc>
              <a:spcBef>
                <a:spcPts val="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1pPr>
            <a:lvl2pPr marL="914400" lvl="1" indent="-228600" algn="ctr" rtl="1">
              <a:lnSpc>
                <a:spcPct val="100000"/>
              </a:lnSpc>
              <a:spcBef>
                <a:spcPts val="60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30" name="Google Shape;30;p17"/>
          <p:cNvSpPr/>
          <p:nvPr/>
        </p:nvSpPr>
        <p:spPr>
          <a:xfrm>
            <a:off x="10059465" y="87232"/>
            <a:ext cx="2768857" cy="451249"/>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כותרות ותוכן">
  <p:cSld name="2 כותרות ותוכן">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2549769" y="213094"/>
            <a:ext cx="9642231"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515275" y="1185681"/>
            <a:ext cx="8306992" cy="540000"/>
          </a:xfrm>
          <a:prstGeom prst="rect">
            <a:avLst/>
          </a:prstGeom>
          <a:noFill/>
          <a:ln>
            <a:noFill/>
          </a:ln>
        </p:spPr>
        <p:txBody>
          <a:bodyPr spcFirstLastPara="1" wrap="square" lIns="91425" tIns="45700" rIns="91425" bIns="45700" anchor="ctr" anchorCtr="0">
            <a:noAutofit/>
          </a:bodyPr>
          <a:lstStyle>
            <a:lvl1pPr marL="457200" lvl="0" indent="-228600" algn="r" rtl="1">
              <a:spcBef>
                <a:spcPts val="560"/>
              </a:spcBef>
              <a:spcAft>
                <a:spcPts val="0"/>
              </a:spcAft>
              <a:buClr>
                <a:srgbClr val="12B4BC"/>
              </a:buClr>
              <a:buSzPts val="2800"/>
              <a:buNone/>
              <a:defRPr sz="2800" b="1">
                <a:solidFill>
                  <a:srgbClr val="12B4BC"/>
                </a:solidFill>
                <a:latin typeface="Varela Round"/>
                <a:ea typeface="Varela Round"/>
                <a:cs typeface="Varela Round"/>
                <a:sym typeface="Varela Round"/>
              </a:defRPr>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34" name="Google Shape;34;p18"/>
          <p:cNvSpPr txBox="1">
            <a:spLocks noGrp="1"/>
          </p:cNvSpPr>
          <p:nvPr>
            <p:ph type="body" idx="2"/>
          </p:nvPr>
        </p:nvSpPr>
        <p:spPr>
          <a:xfrm>
            <a:off x="515273" y="1725682"/>
            <a:ext cx="8031963" cy="4152517"/>
          </a:xfrm>
          <a:prstGeom prst="rect">
            <a:avLst/>
          </a:prstGeom>
          <a:noFill/>
          <a:ln>
            <a:noFill/>
          </a:ln>
        </p:spPr>
        <p:txBody>
          <a:bodyPr spcFirstLastPara="1" wrap="square" lIns="91425" tIns="45700" rIns="91425" bIns="45700" anchor="t" anchorCtr="0">
            <a:normAutofit/>
          </a:bodyPr>
          <a:lstStyle>
            <a:lvl1pPr marL="457200" lvl="0" indent="-38100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35" name="Google Shape;35;p18"/>
          <p:cNvSpPr/>
          <p:nvPr/>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6" name="Google Shape;36;p18"/>
          <p:cNvSpPr/>
          <p:nvPr/>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7" name="Google Shape;37;p18"/>
          <p:cNvSpPr/>
          <p:nvPr/>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8" name="Google Shape;38;p18"/>
          <p:cNvSpPr/>
          <p:nvPr/>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פרק חדש">
  <p:cSld name="פרק חדש">
    <p:spTree>
      <p:nvGrpSpPr>
        <p:cNvPr id="1" name="Shape 39"/>
        <p:cNvGrpSpPr/>
        <p:nvPr/>
      </p:nvGrpSpPr>
      <p:grpSpPr>
        <a:xfrm>
          <a:off x="0" y="0"/>
          <a:ext cx="0" cy="0"/>
          <a:chOff x="0" y="0"/>
          <a:chExt cx="0" cy="0"/>
        </a:xfrm>
      </p:grpSpPr>
      <p:sp>
        <p:nvSpPr>
          <p:cNvPr id="40" name="Google Shape;40;p19"/>
          <p:cNvSpPr/>
          <p:nvPr/>
        </p:nvSpPr>
        <p:spPr>
          <a:xfrm>
            <a:off x="212943" y="1396870"/>
            <a:ext cx="13177381"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rgbClr val="192A72"/>
                </a:solidFill>
                <a:latin typeface="Varela Round"/>
                <a:ea typeface="Varela Round"/>
                <a:cs typeface="Varela Round"/>
                <a:sym typeface="Varela Round"/>
              </a:rPr>
              <a:t>  </a:t>
            </a:r>
            <a:endParaRPr/>
          </a:p>
        </p:txBody>
      </p:sp>
      <p:sp>
        <p:nvSpPr>
          <p:cNvPr id="41" name="Google Shape;41;p19"/>
          <p:cNvSpPr txBox="1">
            <a:spLocks noGrp="1"/>
          </p:cNvSpPr>
          <p:nvPr>
            <p:ph type="ctrTitle"/>
          </p:nvPr>
        </p:nvSpPr>
        <p:spPr>
          <a:xfrm>
            <a:off x="1" y="1666940"/>
            <a:ext cx="12192000"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1"/>
              <a:buFont typeface="Varela Round"/>
              <a:buNone/>
              <a:defRPr sz="6601"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subTitle" idx="1"/>
          </p:nvPr>
        </p:nvSpPr>
        <p:spPr>
          <a:xfrm>
            <a:off x="1" y="2918493"/>
            <a:ext cx="12192000" cy="642090"/>
          </a:xfrm>
          <a:prstGeom prst="rect">
            <a:avLst/>
          </a:prstGeom>
          <a:noFill/>
          <a:ln>
            <a:noFill/>
          </a:ln>
        </p:spPr>
        <p:txBody>
          <a:bodyPr spcFirstLastPara="1" wrap="square" lIns="36000" tIns="36000" rIns="36000" bIns="36000" anchor="ctr" anchorCtr="0">
            <a:spAutoFit/>
          </a:bodyPr>
          <a:lstStyle>
            <a:lvl1pPr lvl="0" algn="ctr" rtl="1">
              <a:lnSpc>
                <a:spcPct val="100000"/>
              </a:lnSpc>
              <a:spcBef>
                <a:spcPts val="0"/>
              </a:spcBef>
              <a:spcAft>
                <a:spcPts val="0"/>
              </a:spcAft>
              <a:buClr>
                <a:srgbClr val="192A72"/>
              </a:buClr>
              <a:buSzPts val="2800"/>
              <a:buNone/>
              <a:defRPr sz="3200" b="1">
                <a:solidFill>
                  <a:srgbClr val="192A72"/>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43" name="Google Shape;43;p19"/>
          <p:cNvSpPr/>
          <p:nvPr/>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44" name="Google Shape;44;p19"/>
          <p:cNvSpPr/>
          <p:nvPr/>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45" name="Google Shape;45;p19"/>
          <p:cNvSpPr/>
          <p:nvPr/>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46" name="Google Shape;46;p19"/>
          <p:cNvSpPr/>
          <p:nvPr/>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כותרת בלבד">
  <p:cSld name="כותרת בלבד">
    <p:spTree>
      <p:nvGrpSpPr>
        <p:cNvPr id="1" name="Shape 47"/>
        <p:cNvGrpSpPr/>
        <p:nvPr/>
      </p:nvGrpSpPr>
      <p:grpSpPr>
        <a:xfrm>
          <a:off x="0" y="0"/>
          <a:ext cx="0" cy="0"/>
          <a:chOff x="0" y="0"/>
          <a:chExt cx="0" cy="0"/>
        </a:xfrm>
      </p:grpSpPr>
      <p:sp>
        <p:nvSpPr>
          <p:cNvPr id="48" name="Google Shape;48;p20"/>
          <p:cNvSpPr txBox="1">
            <a:spLocks noGrp="1"/>
          </p:cNvSpPr>
          <p:nvPr>
            <p:ph type="title"/>
          </p:nvPr>
        </p:nvSpPr>
        <p:spPr>
          <a:xfrm>
            <a:off x="1" y="213094"/>
            <a:ext cx="12191999" cy="72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0"/>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0" name="Google Shape;50;p20"/>
          <p:cNvSpPr/>
          <p:nvPr/>
        </p:nvSpPr>
        <p:spPr>
          <a:xfrm>
            <a:off x="8667715"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1" name="Google Shape;51;p20"/>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92"/>
        <p:cNvGrpSpPr/>
        <p:nvPr/>
      </p:nvGrpSpPr>
      <p:grpSpPr>
        <a:xfrm>
          <a:off x="0" y="0"/>
          <a:ext cx="0" cy="0"/>
          <a:chOff x="0" y="0"/>
          <a:chExt cx="0" cy="0"/>
        </a:xfrm>
      </p:grpSpPr>
      <p:sp>
        <p:nvSpPr>
          <p:cNvPr id="93" name="Google Shape;93;p26"/>
          <p:cNvSpPr txBox="1">
            <a:spLocks noGrp="1"/>
          </p:cNvSpPr>
          <p:nvPr>
            <p:ph type="title"/>
          </p:nvPr>
        </p:nvSpPr>
        <p:spPr>
          <a:xfrm>
            <a:off x="1" y="213094"/>
            <a:ext cx="12191999" cy="720000"/>
          </a:xfrm>
          <a:prstGeom prst="rect">
            <a:avLst/>
          </a:prstGeom>
          <a:noFill/>
          <a:ln>
            <a:noFill/>
          </a:ln>
        </p:spPr>
        <p:txBody>
          <a:bodyPr spcFirstLastPara="1" wrap="square" lIns="36000" tIns="0" rIns="36000" bIns="0" anchor="ctr" anchorCtr="0">
            <a:noAutofit/>
          </a:bodyPr>
          <a:lstStyle>
            <a:lvl1pPr lvl="0" algn="ctr" rtl="1">
              <a:spcBef>
                <a:spcPts val="0"/>
              </a:spcBef>
              <a:spcAft>
                <a:spcPts val="0"/>
              </a:spcAft>
              <a:buClr>
                <a:srgbClr val="002060"/>
              </a:buClr>
              <a:buSzPts val="4400"/>
              <a:buFont typeface="Varela Round"/>
              <a:buNone/>
              <a:defRPr sz="4400" b="1">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26"/>
          <p:cNvSpPr txBox="1">
            <a:spLocks noGrp="1"/>
          </p:cNvSpPr>
          <p:nvPr>
            <p:ph type="body" idx="1"/>
          </p:nvPr>
        </p:nvSpPr>
        <p:spPr>
          <a:xfrm>
            <a:off x="515274" y="1195757"/>
            <a:ext cx="8031962" cy="4611559"/>
          </a:xfrm>
          <a:prstGeom prst="rect">
            <a:avLst/>
          </a:prstGeom>
          <a:noFill/>
          <a:ln>
            <a:noFill/>
          </a:ln>
        </p:spPr>
        <p:txBody>
          <a:bodyPr spcFirstLastPara="1" wrap="square" lIns="91425" tIns="45700" rIns="91425" bIns="45700" anchor="t" anchorCtr="0">
            <a:normAutofit/>
          </a:bodyPr>
          <a:lstStyle>
            <a:lvl1pPr marL="457200" lvl="0" indent="-381000" algn="r" rtl="1">
              <a:lnSpc>
                <a:spcPct val="15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5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95" name="Google Shape;95;p26"/>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96" name="Google Shape;96;p26"/>
          <p:cNvSpPr/>
          <p:nvPr/>
        </p:nvSpPr>
        <p:spPr>
          <a:xfrm>
            <a:off x="8667715"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97" name="Google Shape;97;p26"/>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טקסט גדול-X2">
  <p:cSld name="5_טקסט גדול-X2">
    <p:spTree>
      <p:nvGrpSpPr>
        <p:cNvPr id="1" name="Shape 98"/>
        <p:cNvGrpSpPr/>
        <p:nvPr/>
      </p:nvGrpSpPr>
      <p:grpSpPr>
        <a:xfrm>
          <a:off x="0" y="0"/>
          <a:ext cx="0" cy="0"/>
          <a:chOff x="0" y="0"/>
          <a:chExt cx="0" cy="0"/>
        </a:xfrm>
      </p:grpSpPr>
      <p:sp>
        <p:nvSpPr>
          <p:cNvPr id="99" name="Google Shape;99;p27"/>
          <p:cNvSpPr txBox="1">
            <a:spLocks noGrp="1"/>
          </p:cNvSpPr>
          <p:nvPr>
            <p:ph type="ctrTitle"/>
          </p:nvPr>
        </p:nvSpPr>
        <p:spPr>
          <a:xfrm>
            <a:off x="234416" y="1312990"/>
            <a:ext cx="7910518" cy="5224442"/>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Clr>
                <a:srgbClr val="192A72"/>
              </a:buClr>
              <a:buSzPts val="2800"/>
              <a:buFont typeface="Varela Round"/>
              <a:buNone/>
              <a:defRPr sz="2800">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27"/>
          <p:cNvSpPr/>
          <p:nvPr/>
        </p:nvSpPr>
        <p:spPr>
          <a:xfrm>
            <a:off x="-910416" y="6189198"/>
            <a:ext cx="3068595" cy="1189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1" name="Google Shape;101;p27"/>
          <p:cNvSpPr/>
          <p:nvPr/>
        </p:nvSpPr>
        <p:spPr>
          <a:xfrm>
            <a:off x="10082352" y="8172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2" name="Google Shape;102;p27"/>
          <p:cNvSpPr/>
          <p:nvPr/>
        </p:nvSpPr>
        <p:spPr>
          <a:xfrm>
            <a:off x="-2155687" y="6347804"/>
            <a:ext cx="5559136" cy="47051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3" name="Google Shape;103;p27"/>
          <p:cNvSpPr txBox="1">
            <a:spLocks noGrp="1"/>
          </p:cNvSpPr>
          <p:nvPr>
            <p:ph type="body" idx="1"/>
          </p:nvPr>
        </p:nvSpPr>
        <p:spPr>
          <a:xfrm>
            <a:off x="0" y="192531"/>
            <a:ext cx="12192000" cy="1009650"/>
          </a:xfrm>
          <a:prstGeom prst="rect">
            <a:avLst/>
          </a:prstGeom>
          <a:noFill/>
          <a:ln>
            <a:noFill/>
          </a:ln>
        </p:spPr>
        <p:txBody>
          <a:bodyPr spcFirstLastPara="1" wrap="square" lIns="91425" tIns="45700" rIns="91425" bIns="45700" anchor="ctr" anchorCtr="0">
            <a:normAutofit/>
          </a:bodyPr>
          <a:lstStyle>
            <a:lvl1pPr marL="457200" lvl="0" indent="-228600" algn="ctr" rtl="1">
              <a:spcBef>
                <a:spcPts val="960"/>
              </a:spcBef>
              <a:spcAft>
                <a:spcPts val="0"/>
              </a:spcAft>
              <a:buClr>
                <a:srgbClr val="192A72"/>
              </a:buClr>
              <a:buSzPts val="4800"/>
              <a:buNone/>
              <a:defRPr sz="4800" b="1">
                <a:solidFill>
                  <a:srgbClr val="192A72"/>
                </a:solidFill>
                <a:latin typeface="Varela Round"/>
                <a:ea typeface="Varela Round"/>
                <a:cs typeface="Varela Round"/>
                <a:sym typeface="Varela Round"/>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609601" y="274638"/>
            <a:ext cx="10972800" cy="1143000"/>
          </a:xfrm>
          <a:prstGeom prst="rect">
            <a:avLst/>
          </a:prstGeom>
          <a:noFill/>
          <a:ln>
            <a:noFill/>
          </a:ln>
        </p:spPr>
        <p:txBody>
          <a:bodyPr spcFirstLastPara="1" wrap="square" lIns="91425" tIns="45700" rIns="91425" bIns="45700" anchor="ctr" anchorCtr="0">
            <a:normAutofit/>
          </a:bodyPr>
          <a:lstStyle>
            <a:lvl1pPr marR="0" lvl="0" algn="ctr" rtl="1">
              <a:spcBef>
                <a:spcPts val="0"/>
              </a:spcBef>
              <a:spcAft>
                <a:spcPts val="0"/>
              </a:spcAft>
              <a:buClr>
                <a:schemeClr val="dk1"/>
              </a:buClr>
              <a:buSzPts val="4400"/>
              <a:buFont typeface="Varela Round"/>
              <a:buNone/>
              <a:defRPr sz="4400" b="0" i="0" u="none" strike="noStrike" cap="none">
                <a:solidFill>
                  <a:schemeClr val="dk1"/>
                </a:solidFill>
                <a:latin typeface="Varela Round"/>
                <a:ea typeface="Varela Round"/>
                <a:cs typeface="Varela Round"/>
                <a:sym typeface="Varela Rou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609601" y="1600202"/>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Varela Round"/>
                <a:ea typeface="Varela Round"/>
                <a:cs typeface="Varela Round"/>
                <a:sym typeface="Varela Round"/>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Varela Round"/>
                <a:ea typeface="Varela Round"/>
                <a:cs typeface="Varela Round"/>
                <a:sym typeface="Varela Round"/>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Varela Round"/>
                <a:ea typeface="Varela Round"/>
                <a:cs typeface="Varela Round"/>
                <a:sym typeface="Varela Round"/>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9pPr>
          </a:lstStyle>
          <a:p>
            <a:endParaRPr/>
          </a:p>
        </p:txBody>
      </p:sp>
      <p:sp>
        <p:nvSpPr>
          <p:cNvPr id="12" name="Google Shape;12;p15"/>
          <p:cNvSpPr txBox="1">
            <a:spLocks noGrp="1"/>
          </p:cNvSpPr>
          <p:nvPr>
            <p:ph type="dt" idx="10"/>
          </p:nvPr>
        </p:nvSpPr>
        <p:spPr>
          <a:xfrm>
            <a:off x="8737601" y="6356352"/>
            <a:ext cx="28448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3" name="Google Shape;13;p15"/>
          <p:cNvSpPr txBox="1">
            <a:spLocks noGrp="1"/>
          </p:cNvSpPr>
          <p:nvPr>
            <p:ph type="ftr" idx="11"/>
          </p:nvPr>
        </p:nvSpPr>
        <p:spPr>
          <a:xfrm>
            <a:off x="4165601" y="6356352"/>
            <a:ext cx="3860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4" name="Google Shape;14;p15"/>
          <p:cNvSpPr txBox="1">
            <a:spLocks noGrp="1"/>
          </p:cNvSpPr>
          <p:nvPr>
            <p:ph type="sldNum" idx="12"/>
          </p:nvPr>
        </p:nvSpPr>
        <p:spPr>
          <a:xfrm>
            <a:off x="609601" y="6356352"/>
            <a:ext cx="28448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A9C"/>
                </a:solidFill>
                <a:latin typeface="Varela Round"/>
                <a:ea typeface="Varela Round"/>
                <a:cs typeface="Varela Round"/>
                <a:sym typeface="Varela Round"/>
              </a:defRPr>
            </a:lvl1pPr>
            <a:lvl2pPr marL="0" marR="0" lvl="1" indent="0" algn="l" rtl="1">
              <a:spcBef>
                <a:spcPts val="0"/>
              </a:spcBef>
              <a:buNone/>
              <a:defRPr sz="1200" b="0" i="0" u="none" strike="noStrike" cap="none">
                <a:solidFill>
                  <a:srgbClr val="888A9C"/>
                </a:solidFill>
                <a:latin typeface="Varela Round"/>
                <a:ea typeface="Varela Round"/>
                <a:cs typeface="Varela Round"/>
                <a:sym typeface="Varela Round"/>
              </a:defRPr>
            </a:lvl2pPr>
            <a:lvl3pPr marL="0" marR="0" lvl="2" indent="0" algn="l" rtl="1">
              <a:spcBef>
                <a:spcPts val="0"/>
              </a:spcBef>
              <a:buNone/>
              <a:defRPr sz="1200" b="0" i="0" u="none" strike="noStrike" cap="none">
                <a:solidFill>
                  <a:srgbClr val="888A9C"/>
                </a:solidFill>
                <a:latin typeface="Varela Round"/>
                <a:ea typeface="Varela Round"/>
                <a:cs typeface="Varela Round"/>
                <a:sym typeface="Varela Round"/>
              </a:defRPr>
            </a:lvl3pPr>
            <a:lvl4pPr marL="0" marR="0" lvl="3" indent="0" algn="l" rtl="1">
              <a:spcBef>
                <a:spcPts val="0"/>
              </a:spcBef>
              <a:buNone/>
              <a:defRPr sz="1200" b="0" i="0" u="none" strike="noStrike" cap="none">
                <a:solidFill>
                  <a:srgbClr val="888A9C"/>
                </a:solidFill>
                <a:latin typeface="Varela Round"/>
                <a:ea typeface="Varela Round"/>
                <a:cs typeface="Varela Round"/>
                <a:sym typeface="Varela Round"/>
              </a:defRPr>
            </a:lvl4pPr>
            <a:lvl5pPr marL="0" marR="0" lvl="4" indent="0" algn="l" rtl="1">
              <a:spcBef>
                <a:spcPts val="0"/>
              </a:spcBef>
              <a:buNone/>
              <a:defRPr sz="1200" b="0" i="0" u="none" strike="noStrike" cap="none">
                <a:solidFill>
                  <a:srgbClr val="888A9C"/>
                </a:solidFill>
                <a:latin typeface="Varela Round"/>
                <a:ea typeface="Varela Round"/>
                <a:cs typeface="Varela Round"/>
                <a:sym typeface="Varela Round"/>
              </a:defRPr>
            </a:lvl5pPr>
            <a:lvl6pPr marL="0" marR="0" lvl="5" indent="0" algn="l" rtl="1">
              <a:spcBef>
                <a:spcPts val="0"/>
              </a:spcBef>
              <a:buNone/>
              <a:defRPr sz="1200" b="0" i="0" u="none" strike="noStrike" cap="none">
                <a:solidFill>
                  <a:srgbClr val="888A9C"/>
                </a:solidFill>
                <a:latin typeface="Varela Round"/>
                <a:ea typeface="Varela Round"/>
                <a:cs typeface="Varela Round"/>
                <a:sym typeface="Varela Round"/>
              </a:defRPr>
            </a:lvl6pPr>
            <a:lvl7pPr marL="0" marR="0" lvl="6" indent="0" algn="l" rtl="1">
              <a:spcBef>
                <a:spcPts val="0"/>
              </a:spcBef>
              <a:buNone/>
              <a:defRPr sz="1200" b="0" i="0" u="none" strike="noStrike" cap="none">
                <a:solidFill>
                  <a:srgbClr val="888A9C"/>
                </a:solidFill>
                <a:latin typeface="Varela Round"/>
                <a:ea typeface="Varela Round"/>
                <a:cs typeface="Varela Round"/>
                <a:sym typeface="Varela Round"/>
              </a:defRPr>
            </a:lvl7pPr>
            <a:lvl8pPr marL="0" marR="0" lvl="7" indent="0" algn="l" rtl="1">
              <a:spcBef>
                <a:spcPts val="0"/>
              </a:spcBef>
              <a:buNone/>
              <a:defRPr sz="1200" b="0" i="0" u="none" strike="noStrike" cap="none">
                <a:solidFill>
                  <a:srgbClr val="888A9C"/>
                </a:solidFill>
                <a:latin typeface="Varela Round"/>
                <a:ea typeface="Varela Round"/>
                <a:cs typeface="Varela Round"/>
                <a:sym typeface="Varela Round"/>
              </a:defRPr>
            </a:lvl8pPr>
            <a:lvl9pPr marL="0" marR="0" lvl="8" indent="0" algn="l" rtl="1">
              <a:spcBef>
                <a:spcPts val="0"/>
              </a:spcBef>
              <a:buNone/>
              <a:defRPr sz="1200" b="0" i="0" u="none" strike="noStrike" cap="none">
                <a:solidFill>
                  <a:srgbClr val="888A9C"/>
                </a:solidFill>
                <a:latin typeface="Varela Round"/>
                <a:ea typeface="Varela Round"/>
                <a:cs typeface="Varela Round"/>
                <a:sym typeface="Varela Round"/>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9" r:id="rId6"/>
    <p:sldLayoutId id="214748366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17.png"/><Relationship Id="rId4" Type="http://schemas.openxmlformats.org/officeDocument/2006/relationships/image" Target="../media/image32.pn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8.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0.png"/><Relationship Id="rId1" Type="http://schemas.openxmlformats.org/officeDocument/2006/relationships/slideLayout" Target="../slideLayouts/slideLayout6.xml"/><Relationship Id="rId5" Type="http://schemas.openxmlformats.org/officeDocument/2006/relationships/image" Target="../media/image22.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200.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26.png"/><Relationship Id="rId4" Type="http://schemas.microsoft.com/office/2007/relationships/hdphoto" Target="../media/hdphoto3.wdp"/><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8.png"/><Relationship Id="rId7"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0.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17.png"/><Relationship Id="rId4" Type="http://schemas.openxmlformats.org/officeDocument/2006/relationships/image" Target="../media/image32.png"/><Relationship Id="rId9"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8.png"/><Relationship Id="rId7" Type="http://schemas.microsoft.com/office/2007/relationships/hdphoto" Target="../media/hdphoto2.wdp"/><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7.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5.wdp"/><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6.png"/><Relationship Id="rId5" Type="http://schemas.microsoft.com/office/2007/relationships/hdphoto" Target="../media/hdphoto6.wdp"/><Relationship Id="rId4" Type="http://schemas.openxmlformats.org/officeDocument/2006/relationships/image" Target="../media/image45.png"/><Relationship Id="rId9"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8.png"/><Relationship Id="rId1" Type="http://schemas.openxmlformats.org/officeDocument/2006/relationships/slideLayout" Target="../slideLayouts/slideLayout5.xml"/><Relationship Id="rId5" Type="http://schemas.microsoft.com/office/2007/relationships/hdphoto" Target="../media/hdphoto8.wdp"/><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491.png"/><Relationship Id="rId3" Type="http://schemas.openxmlformats.org/officeDocument/2006/relationships/image" Target="../media/image52.png"/><Relationship Id="rId7" Type="http://schemas.openxmlformats.org/officeDocument/2006/relationships/image" Target="../media/image48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70.png"/><Relationship Id="rId5" Type="http://schemas.openxmlformats.org/officeDocument/2006/relationships/image" Target="../media/image460.png"/><Relationship Id="rId4" Type="http://schemas.openxmlformats.org/officeDocument/2006/relationships/image" Target="../media/image4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3.xml"/><Relationship Id="rId6" Type="http://schemas.microsoft.com/office/2007/relationships/hdphoto" Target="../media/hdphoto9.wdp"/><Relationship Id="rId5" Type="http://schemas.openxmlformats.org/officeDocument/2006/relationships/image" Target="../media/image56.png"/><Relationship Id="rId10" Type="http://schemas.openxmlformats.org/officeDocument/2006/relationships/image" Target="../media/image490.png"/><Relationship Id="rId4" Type="http://schemas.openxmlformats.org/officeDocument/2006/relationships/image" Target="../media/image55.jpeg"/><Relationship Id="rId9" Type="http://schemas.openxmlformats.org/officeDocument/2006/relationships/image" Target="../media/image480.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550.png"/><Relationship Id="rId13" Type="http://schemas.openxmlformats.org/officeDocument/2006/relationships/image" Target="../media/image63.png"/><Relationship Id="rId3" Type="http://schemas.openxmlformats.org/officeDocument/2006/relationships/image" Target="../media/image50.png"/><Relationship Id="rId7" Type="http://schemas.openxmlformats.org/officeDocument/2006/relationships/image" Target="../media/image540.png"/><Relationship Id="rId12"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80.png"/><Relationship Id="rId5" Type="http://schemas.openxmlformats.org/officeDocument/2006/relationships/image" Target="../media/image59.png"/><Relationship Id="rId10" Type="http://schemas.openxmlformats.org/officeDocument/2006/relationships/image" Target="../media/image61.png"/><Relationship Id="rId4" Type="http://schemas.openxmlformats.org/officeDocument/2006/relationships/image" Target="../media/image530.png"/><Relationship Id="rId9" Type="http://schemas.openxmlformats.org/officeDocument/2006/relationships/image" Target="../media/image560.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0.emf"/></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0.emf"/><Relationship Id="rId7"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17.png"/><Relationship Id="rId4" Type="http://schemas.openxmlformats.org/officeDocument/2006/relationships/image" Target="../media/image32.png"/><Relationship Id="rId9"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txBox="1">
            <a:spLocks noGrp="1"/>
          </p:cNvSpPr>
          <p:nvPr>
            <p:ph type="ctrTitle"/>
          </p:nvPr>
        </p:nvSpPr>
        <p:spPr>
          <a:xfrm>
            <a:off x="1" y="2693893"/>
            <a:ext cx="12192000" cy="1470216"/>
          </a:xfrm>
          <a:prstGeom prst="rect">
            <a:avLst/>
          </a:prstGeom>
          <a:noFill/>
          <a:ln>
            <a:noFill/>
          </a:ln>
        </p:spPr>
        <p:txBody>
          <a:bodyPr spcFirstLastPara="1" wrap="square" lIns="91425" tIns="45700" rIns="91425" bIns="45700" anchor="ctr" anchorCtr="0">
            <a:normAutofit/>
          </a:bodyPr>
          <a:lstStyle/>
          <a:p>
            <a:pPr marL="0" lvl="0" indent="0" algn="ctr" rtl="1">
              <a:spcBef>
                <a:spcPts val="0"/>
              </a:spcBef>
              <a:spcAft>
                <a:spcPts val="0"/>
              </a:spcAft>
              <a:buClr>
                <a:srgbClr val="192A72"/>
              </a:buClr>
              <a:buSzPts val="6600"/>
              <a:buFont typeface="Varela Round"/>
              <a:buNone/>
            </a:pPr>
            <a:r>
              <a:rPr lang="iw-IL"/>
              <a:t>מערכת שידורים לאומית</a:t>
            </a:r>
            <a:endParaRPr/>
          </a:p>
          <a:p>
            <a:pPr marL="0" lvl="0" indent="0" algn="ctr" rtl="1">
              <a:spcBef>
                <a:spcPts val="0"/>
              </a:spcBef>
              <a:spcAft>
                <a:spcPts val="0"/>
              </a:spcAft>
              <a:buClr>
                <a:srgbClr val="192A72"/>
              </a:buClr>
              <a:buSzPts val="6600"/>
              <a:buFont typeface="Varela Round"/>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2837636" y="331076"/>
            <a:ext cx="7254631" cy="1142123"/>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איך ניתן למדוד את השדה המגנטי של כדה"א?</a:t>
            </a:r>
            <a:endParaRPr dirty="0"/>
          </a:p>
        </p:txBody>
      </p:sp>
      <mc:AlternateContent xmlns:mc="http://schemas.openxmlformats.org/markup-compatibility/2006" xmlns:a14="http://schemas.microsoft.com/office/drawing/2010/main">
        <mc:Choice Requires="a14">
          <p:sp>
            <p:nvSpPr>
              <p:cNvPr id="6" name="TextBox 5"/>
              <p:cNvSpPr txBox="1"/>
              <p:nvPr/>
            </p:nvSpPr>
            <p:spPr>
              <a:xfrm>
                <a:off x="5816457" y="2818833"/>
                <a:ext cx="4360076" cy="1015663"/>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6600" i="1" smtClean="0">
                              <a:latin typeface="Cambria Math" panose="02040503050406030204" pitchFamily="18" charset="0"/>
                            </a:rPr>
                          </m:ctrlPr>
                        </m:sSubPr>
                        <m:e>
                          <m:r>
                            <a:rPr lang="en-US" sz="6600" b="0" i="1" smtClean="0">
                              <a:latin typeface="Cambria Math" panose="02040503050406030204" pitchFamily="18" charset="0"/>
                            </a:rPr>
                            <m:t>𝐵</m:t>
                          </m:r>
                        </m:e>
                        <m:sub>
                          <m:r>
                            <a:rPr lang="en-US" sz="6600" b="0" i="1" smtClean="0">
                              <a:latin typeface="Cambria Math" panose="02040503050406030204" pitchFamily="18" charset="0"/>
                            </a:rPr>
                            <m:t>𝐸𝑎𝑟𝑡</m:t>
                          </m:r>
                          <m:r>
                            <a:rPr lang="en-US" sz="6600" b="0" i="1" smtClean="0">
                              <a:latin typeface="Cambria Math" panose="02040503050406030204" pitchFamily="18" charset="0"/>
                            </a:rPr>
                            <m:t>h</m:t>
                          </m:r>
                        </m:sub>
                      </m:sSub>
                      <m:r>
                        <a:rPr lang="he-IL" sz="6600" b="0" i="1" smtClean="0">
                          <a:latin typeface="Cambria Math" panose="02040503050406030204" pitchFamily="18" charset="0"/>
                        </a:rPr>
                        <m:t>= ?</m:t>
                      </m:r>
                    </m:oMath>
                  </m:oMathPara>
                </a14:m>
                <a:endParaRPr lang="he-IL" sz="6600" dirty="0"/>
              </a:p>
            </p:txBody>
          </p:sp>
        </mc:Choice>
        <mc:Fallback xmlns="">
          <p:sp>
            <p:nvSpPr>
              <p:cNvPr id="6" name="TextBox 5"/>
              <p:cNvSpPr txBox="1">
                <a:spLocks noRot="1" noChangeAspect="1" noMove="1" noResize="1" noEditPoints="1" noAdjustHandles="1" noChangeArrowheads="1" noChangeShapeType="1" noTextEdit="1"/>
              </p:cNvSpPr>
              <p:nvPr/>
            </p:nvSpPr>
            <p:spPr>
              <a:xfrm>
                <a:off x="5816457" y="2818833"/>
                <a:ext cx="4360076" cy="1015663"/>
              </a:xfrm>
              <a:prstGeom prst="rect">
                <a:avLst/>
              </a:prstGeom>
              <a:blipFill>
                <a:blip r:embed="rId3"/>
                <a:stretch>
                  <a:fillRect/>
                </a:stretch>
              </a:blipFill>
            </p:spPr>
            <p:txBody>
              <a:bodyPr/>
              <a:lstStyle/>
              <a:p>
                <a:r>
                  <a:rPr lang="he-IL">
                    <a:noFill/>
                  </a:rPr>
                  <a:t> </a:t>
                </a:r>
              </a:p>
            </p:txBody>
          </p:sp>
        </mc:Fallback>
      </mc:AlternateContent>
      <p:pic>
        <p:nvPicPr>
          <p:cNvPr id="7" name="Picture 2" descr="הצג את תמונת המקור"/>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656" y="1725611"/>
            <a:ext cx="4529960" cy="4217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630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2150534" y="137791"/>
            <a:ext cx="10041466" cy="1142123"/>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תזכורת – זרם חשמלי כמקור לשדה מגנטי</a:t>
            </a:r>
            <a:endParaRPr dirty="0"/>
          </a:p>
        </p:txBody>
      </p:sp>
      <p:sp>
        <p:nvSpPr>
          <p:cNvPr id="8" name="TextBox 7"/>
          <p:cNvSpPr txBox="1"/>
          <p:nvPr/>
        </p:nvSpPr>
        <p:spPr>
          <a:xfrm>
            <a:off x="263980" y="4299856"/>
            <a:ext cx="11092241" cy="1237647"/>
          </a:xfrm>
          <a:prstGeom prst="rect">
            <a:avLst/>
          </a:prstGeom>
          <a:noFill/>
        </p:spPr>
        <p:txBody>
          <a:bodyPr wrap="square" rtlCol="1">
            <a:spAutoFit/>
          </a:bodyPr>
          <a:lstStyle/>
          <a:p>
            <a:pPr algn="ctr" rtl="1">
              <a:lnSpc>
                <a:spcPct val="150000"/>
              </a:lnSpc>
            </a:pPr>
            <a:r>
              <a:rPr lang="he-IL" sz="2600" dirty="0">
                <a:latin typeface="Varela Round" panose="00000500000000000000" pitchFamily="2" charset="-79"/>
                <a:cs typeface="Varela Round" panose="00000500000000000000" pitchFamily="2" charset="-79"/>
              </a:rPr>
              <a:t>כאשר נציב מצפן ליד </a:t>
            </a:r>
            <a:r>
              <a:rPr lang="he-IL" sz="2600" dirty="0" err="1">
                <a:latin typeface="Varela Round" panose="00000500000000000000" pitchFamily="2" charset="-79"/>
                <a:cs typeface="Varela Round" panose="00000500000000000000" pitchFamily="2" charset="-79"/>
              </a:rPr>
              <a:t>תייל</a:t>
            </a:r>
            <a:r>
              <a:rPr lang="he-IL" sz="2600" dirty="0">
                <a:latin typeface="Varela Round" panose="00000500000000000000" pitchFamily="2" charset="-79"/>
                <a:cs typeface="Varela Round" panose="00000500000000000000" pitchFamily="2" charset="-79"/>
              </a:rPr>
              <a:t> ונעביר בו זרם חשמלי, המצפן יושפע מהשדה המגנטי הנוצר ויסטה בהתאם לכיוונו וגודלו של השדה המגנטי השקול.</a:t>
            </a:r>
          </a:p>
        </p:txBody>
      </p:sp>
      <p:pic>
        <p:nvPicPr>
          <p:cNvPr id="6" name="תמונה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668" y="1399657"/>
            <a:ext cx="5104454" cy="2889313"/>
          </a:xfrm>
          <a:prstGeom prst="rect">
            <a:avLst/>
          </a:prstGeom>
        </p:spPr>
      </p:pic>
    </p:spTree>
    <p:extLst>
      <p:ext uri="{BB962C8B-B14F-4D97-AF65-F5344CB8AC3E}">
        <p14:creationId xmlns:p14="http://schemas.microsoft.com/office/powerpoint/2010/main" val="52571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1134534" y="-55971"/>
            <a:ext cx="10041466" cy="1142123"/>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הרעיון הכללי</a:t>
            </a:r>
            <a:endParaRPr dirty="0"/>
          </a:p>
        </p:txBody>
      </p:sp>
      <p:pic>
        <p:nvPicPr>
          <p:cNvPr id="6" name="תמונה 5"/>
          <p:cNvPicPr>
            <a:picLocks noChangeAspect="1"/>
          </p:cNvPicPr>
          <p:nvPr/>
        </p:nvPicPr>
        <p:blipFill>
          <a:blip r:embed="rId3"/>
          <a:stretch>
            <a:fillRect/>
          </a:stretch>
        </p:blipFill>
        <p:spPr>
          <a:xfrm>
            <a:off x="-493068" y="1270250"/>
            <a:ext cx="5385145" cy="5578477"/>
          </a:xfrm>
          <a:prstGeom prst="rect">
            <a:avLst/>
          </a:prstGeom>
        </p:spPr>
      </p:pic>
      <p:sp>
        <p:nvSpPr>
          <p:cNvPr id="7" name="TextBox 6"/>
          <p:cNvSpPr txBox="1"/>
          <p:nvPr/>
        </p:nvSpPr>
        <p:spPr>
          <a:xfrm>
            <a:off x="4865913" y="976234"/>
            <a:ext cx="6925845" cy="1837811"/>
          </a:xfrm>
          <a:prstGeom prst="rect">
            <a:avLst/>
          </a:prstGeom>
          <a:noFill/>
        </p:spPr>
        <p:txBody>
          <a:bodyPr wrap="square" rtlCol="1">
            <a:spAutoFit/>
          </a:bodyPr>
          <a:lstStyle/>
          <a:p>
            <a:pPr algn="r" rtl="1">
              <a:lnSpc>
                <a:spcPct val="150000"/>
              </a:lnSpc>
            </a:pPr>
            <a:r>
              <a:rPr lang="he-IL" sz="2600" dirty="0">
                <a:latin typeface="Varela Round" panose="00000500000000000000" pitchFamily="2" charset="-79"/>
                <a:cs typeface="Varela Round" panose="00000500000000000000" pitchFamily="2" charset="-79"/>
              </a:rPr>
              <a:t>כיוונו של השדה המגנטי נקבע על ידי מחט מצפן.</a:t>
            </a:r>
          </a:p>
          <a:p>
            <a:pPr algn="r" rtl="1">
              <a:lnSpc>
                <a:spcPct val="150000"/>
              </a:lnSpc>
            </a:pPr>
            <a:r>
              <a:rPr lang="he-IL" sz="2600" dirty="0">
                <a:latin typeface="Varela Round" panose="00000500000000000000" pitchFamily="2" charset="-79"/>
                <a:cs typeface="Varela Round" panose="00000500000000000000" pitchFamily="2" charset="-79"/>
              </a:rPr>
              <a:t>אם בנקודה שהמצפן מונח קיים רק השדה המגנטי של כדה"א, מחט המצפן מצביעה בכיוונו.</a:t>
            </a:r>
          </a:p>
        </p:txBody>
      </p:sp>
      <p:sp>
        <p:nvSpPr>
          <p:cNvPr id="9" name="TextBox 8"/>
          <p:cNvSpPr txBox="1"/>
          <p:nvPr/>
        </p:nvSpPr>
        <p:spPr>
          <a:xfrm>
            <a:off x="1421016" y="2227975"/>
            <a:ext cx="3202085" cy="1905137"/>
          </a:xfrm>
          <a:prstGeom prst="rect">
            <a:avLst/>
          </a:prstGeom>
          <a:noFill/>
        </p:spPr>
        <p:txBody>
          <a:bodyPr wrap="square" rtlCol="1">
            <a:spAutoFit/>
          </a:bodyPr>
          <a:lstStyle/>
          <a:p>
            <a:pPr algn="ctr" rtl="1">
              <a:lnSpc>
                <a:spcPct val="150000"/>
              </a:lnSpc>
            </a:pPr>
            <a:r>
              <a:rPr lang="he-IL" sz="1600" dirty="0">
                <a:latin typeface="Varela Round" panose="00000500000000000000" pitchFamily="2" charset="-79"/>
                <a:cs typeface="Varela Round" panose="00000500000000000000" pitchFamily="2" charset="-79"/>
              </a:rPr>
              <a:t>כאשר אנו עוסקים במצפן הכוונה היא שהמצפן מונח על משטח אופקי ולכן אנו מודדים באמצעותו את הרכיב האופקי של השדה המגנטי של כדה"א בלבד.</a:t>
            </a:r>
          </a:p>
        </p:txBody>
      </p:sp>
      <p:grpSp>
        <p:nvGrpSpPr>
          <p:cNvPr id="10" name="קבוצה 9"/>
          <p:cNvGrpSpPr/>
          <p:nvPr/>
        </p:nvGrpSpPr>
        <p:grpSpPr>
          <a:xfrm>
            <a:off x="8217034" y="3500638"/>
            <a:ext cx="1135783" cy="830997"/>
            <a:chOff x="10385656" y="4866107"/>
            <a:chExt cx="1135783" cy="830997"/>
          </a:xfrm>
        </p:grpSpPr>
        <mc:AlternateContent xmlns:mc="http://schemas.openxmlformats.org/markup-compatibility/2006" xmlns:a14="http://schemas.microsoft.com/office/drawing/2010/main">
          <mc:Choice Requires="a14">
            <p:sp>
              <p:nvSpPr>
                <p:cNvPr id="11" name="TextBox 10"/>
                <p:cNvSpPr txBox="1"/>
                <p:nvPr/>
              </p:nvSpPr>
              <p:spPr>
                <a:xfrm>
                  <a:off x="10385656" y="4866107"/>
                  <a:ext cx="1135783" cy="83099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FF0000"/>
                                </a:solidFill>
                                <a:latin typeface="Cambria Math" panose="02040503050406030204" pitchFamily="18" charset="0"/>
                              </a:rPr>
                            </m:ctrlPr>
                          </m:sSubPr>
                          <m:e>
                            <m:r>
                              <a:rPr lang="en-US" sz="5400" b="0" i="1" smtClean="0">
                                <a:solidFill>
                                  <a:srgbClr val="FF0000"/>
                                </a:solidFill>
                                <a:latin typeface="Cambria Math" panose="02040503050406030204" pitchFamily="18" charset="0"/>
                              </a:rPr>
                              <m:t>𝐵</m:t>
                            </m:r>
                          </m:e>
                          <m:sub>
                            <m:r>
                              <a:rPr lang="en-US" sz="5400" b="0" i="1" smtClean="0">
                                <a:solidFill>
                                  <a:srgbClr val="FF0000"/>
                                </a:solidFill>
                                <a:latin typeface="Cambria Math" panose="02040503050406030204" pitchFamily="18" charset="0"/>
                              </a:rPr>
                              <m:t>𝐸</m:t>
                            </m:r>
                          </m:sub>
                        </m:sSub>
                      </m:oMath>
                    </m:oMathPara>
                  </a14:m>
                  <a:endParaRPr lang="he-IL" sz="5400" dirty="0">
                    <a:solidFill>
                      <a:srgbClr val="FF00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4"/>
                  <a:stretch>
                    <a:fillRect/>
                  </a:stretch>
                </a:blipFill>
              </p:spPr>
              <p:txBody>
                <a:bodyPr/>
                <a:lstStyle/>
                <a:p>
                  <a:r>
                    <a:rPr lang="he-IL">
                      <a:noFill/>
                    </a:rPr>
                    <a:t> </a:t>
                  </a:r>
                </a:p>
              </p:txBody>
            </p:sp>
          </mc:Fallback>
        </mc:AlternateContent>
        <p:cxnSp>
          <p:nvCxnSpPr>
            <p:cNvPr id="12" name="מחבר חץ ישר 11"/>
            <p:cNvCxnSpPr/>
            <p:nvPr/>
          </p:nvCxnSpPr>
          <p:spPr>
            <a:xfrm flipV="1">
              <a:off x="10635914" y="5005135"/>
              <a:ext cx="38501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cxnSp>
        <p:nvCxnSpPr>
          <p:cNvPr id="13" name="מחבר חץ ישר 12"/>
          <p:cNvCxnSpPr/>
          <p:nvPr/>
        </p:nvCxnSpPr>
        <p:spPr>
          <a:xfrm flipV="1">
            <a:off x="5994401" y="3883342"/>
            <a:ext cx="2325856" cy="232585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14" name="קבוצה 13"/>
          <p:cNvGrpSpPr/>
          <p:nvPr/>
        </p:nvGrpSpPr>
        <p:grpSpPr>
          <a:xfrm rot="2803411">
            <a:off x="6075858" y="4539951"/>
            <a:ext cx="1649585" cy="1613500"/>
            <a:chOff x="-661064" y="1036439"/>
            <a:chExt cx="3055483" cy="2988644"/>
          </a:xfrm>
        </p:grpSpPr>
        <p:pic>
          <p:nvPicPr>
            <p:cNvPr id="15" name="תמונה 14"/>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9845769">
              <a:off x="-661064" y="1036439"/>
              <a:ext cx="3055483" cy="2988644"/>
            </a:xfrm>
            <a:prstGeom prst="rect">
              <a:avLst/>
            </a:prstGeom>
          </p:spPr>
        </p:pic>
        <p:sp>
          <p:nvSpPr>
            <p:cNvPr id="16" name="אליפסה 15"/>
            <p:cNvSpPr/>
            <p:nvPr/>
          </p:nvSpPr>
          <p:spPr>
            <a:xfrm>
              <a:off x="1570530" y="1605666"/>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אליפסה 16"/>
            <p:cNvSpPr/>
            <p:nvPr/>
          </p:nvSpPr>
          <p:spPr>
            <a:xfrm>
              <a:off x="0" y="3259961"/>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אליפסה 17"/>
            <p:cNvSpPr/>
            <p:nvPr/>
          </p:nvSpPr>
          <p:spPr>
            <a:xfrm>
              <a:off x="1569521" y="3259961"/>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אליפסה 18"/>
            <p:cNvSpPr/>
            <p:nvPr/>
          </p:nvSpPr>
          <p:spPr>
            <a:xfrm>
              <a:off x="19216" y="1605666"/>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108473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1134534" y="-99512"/>
            <a:ext cx="10041466" cy="1142123"/>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מה הכוונה רכיב אופקי?</a:t>
            </a:r>
            <a:endParaRPr dirty="0"/>
          </a:p>
        </p:txBody>
      </p:sp>
      <p:cxnSp>
        <p:nvCxnSpPr>
          <p:cNvPr id="20" name="מחבר ישר 19"/>
          <p:cNvCxnSpPr/>
          <p:nvPr/>
        </p:nvCxnSpPr>
        <p:spPr>
          <a:xfrm flipH="1" flipV="1">
            <a:off x="6930184" y="2497149"/>
            <a:ext cx="4957010" cy="64545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1" name="קבוצה 20"/>
          <p:cNvGrpSpPr/>
          <p:nvPr/>
        </p:nvGrpSpPr>
        <p:grpSpPr>
          <a:xfrm>
            <a:off x="7868454" y="2289133"/>
            <a:ext cx="3277595" cy="1717898"/>
            <a:chOff x="7543702" y="2061523"/>
            <a:chExt cx="3277595" cy="1717898"/>
          </a:xfrm>
        </p:grpSpPr>
        <p:grpSp>
          <p:nvGrpSpPr>
            <p:cNvPr id="22" name="קבוצה 21"/>
            <p:cNvGrpSpPr/>
            <p:nvPr/>
          </p:nvGrpSpPr>
          <p:grpSpPr>
            <a:xfrm>
              <a:off x="7543702" y="3248726"/>
              <a:ext cx="3277595" cy="530695"/>
              <a:chOff x="8412480" y="3492665"/>
              <a:chExt cx="2088682" cy="338191"/>
            </a:xfrm>
          </p:grpSpPr>
          <p:sp>
            <p:nvSpPr>
              <p:cNvPr id="25" name="אליפסה 24"/>
              <p:cNvSpPr/>
              <p:nvPr/>
            </p:nvSpPr>
            <p:spPr>
              <a:xfrm>
                <a:off x="8412480" y="3522847"/>
                <a:ext cx="2088682" cy="308009"/>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sp>
            <p:nvSpPr>
              <p:cNvPr id="26" name="אליפסה 25"/>
              <p:cNvSpPr/>
              <p:nvPr/>
            </p:nvSpPr>
            <p:spPr>
              <a:xfrm>
                <a:off x="8412480" y="3492665"/>
                <a:ext cx="2088682" cy="308009"/>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sp>
            <p:nvSpPr>
              <p:cNvPr id="27" name="אליפסה 26"/>
              <p:cNvSpPr/>
              <p:nvPr/>
            </p:nvSpPr>
            <p:spPr>
              <a:xfrm>
                <a:off x="8546432" y="3512418"/>
                <a:ext cx="1820779" cy="26850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grpSp>
        <p:sp>
          <p:nvSpPr>
            <p:cNvPr id="23" name="פחית 22"/>
            <p:cNvSpPr/>
            <p:nvPr/>
          </p:nvSpPr>
          <p:spPr>
            <a:xfrm>
              <a:off x="9139185" y="2579702"/>
              <a:ext cx="55443" cy="891709"/>
            </a:xfrm>
            <a:prstGeom prst="can">
              <a:avLst>
                <a:gd name="adj" fmla="val 5130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pic>
          <p:nvPicPr>
            <p:cNvPr id="24" name="תמונה 23"/>
            <p:cNvPicPr>
              <a:picLocks noChangeAspect="1"/>
            </p:cNvPicPr>
            <p:nvPr/>
          </p:nvPicPr>
          <p:blipFill>
            <a:blip r:embed="rId3">
              <a:clrChange>
                <a:clrFrom>
                  <a:srgbClr val="FFFFFF"/>
                </a:clrFrom>
                <a:clrTo>
                  <a:srgbClr val="FFFFFF">
                    <a:alpha val="0"/>
                  </a:srgbClr>
                </a:clrTo>
              </a:clrChange>
            </a:blip>
            <a:stretch>
              <a:fillRect/>
            </a:stretch>
          </p:blipFill>
          <p:spPr>
            <a:xfrm rot="726731" flipV="1">
              <a:off x="7689741" y="2061523"/>
              <a:ext cx="3077754" cy="1049153"/>
            </a:xfrm>
            <a:prstGeom prst="rect">
              <a:avLst/>
            </a:prstGeom>
          </p:spPr>
        </p:pic>
      </p:grpSp>
      <p:cxnSp>
        <p:nvCxnSpPr>
          <p:cNvPr id="28" name="מחבר ישר 27"/>
          <p:cNvCxnSpPr/>
          <p:nvPr/>
        </p:nvCxnSpPr>
        <p:spPr>
          <a:xfrm flipH="1" flipV="1">
            <a:off x="7276693" y="1350459"/>
            <a:ext cx="4321745" cy="284907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9" name="קבוצה 28"/>
          <p:cNvGrpSpPr/>
          <p:nvPr/>
        </p:nvGrpSpPr>
        <p:grpSpPr>
          <a:xfrm>
            <a:off x="214759" y="4429262"/>
            <a:ext cx="3792354" cy="2259160"/>
            <a:chOff x="6746465" y="3739147"/>
            <a:chExt cx="4623226" cy="2754122"/>
          </a:xfrm>
        </p:grpSpPr>
        <p:grpSp>
          <p:nvGrpSpPr>
            <p:cNvPr id="30" name="קבוצה 29"/>
            <p:cNvGrpSpPr/>
            <p:nvPr/>
          </p:nvGrpSpPr>
          <p:grpSpPr>
            <a:xfrm>
              <a:off x="7546078" y="3739147"/>
              <a:ext cx="3024000" cy="2754122"/>
              <a:chOff x="8412480" y="3492665"/>
              <a:chExt cx="2088682" cy="308009"/>
            </a:xfrm>
          </p:grpSpPr>
          <p:sp>
            <p:nvSpPr>
              <p:cNvPr id="34" name="אליפסה 33"/>
              <p:cNvSpPr/>
              <p:nvPr/>
            </p:nvSpPr>
            <p:spPr>
              <a:xfrm>
                <a:off x="8412480" y="3492665"/>
                <a:ext cx="2088682" cy="308009"/>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sp>
            <p:nvSpPr>
              <p:cNvPr id="35" name="אליפסה 34"/>
              <p:cNvSpPr/>
              <p:nvPr/>
            </p:nvSpPr>
            <p:spPr>
              <a:xfrm>
                <a:off x="8546432" y="3512418"/>
                <a:ext cx="1820779" cy="26850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grpSp>
        <p:cxnSp>
          <p:nvCxnSpPr>
            <p:cNvPr id="31" name="מחבר ישר 30"/>
            <p:cNvCxnSpPr/>
            <p:nvPr/>
          </p:nvCxnSpPr>
          <p:spPr>
            <a:xfrm flipH="1" flipV="1">
              <a:off x="6746465" y="5113750"/>
              <a:ext cx="4623226" cy="491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2" name="תמונה 31"/>
            <p:cNvPicPr>
              <a:picLocks noChangeAspect="1"/>
            </p:cNvPicPr>
            <p:nvPr/>
          </p:nvPicPr>
          <p:blipFill>
            <a:blip r:embed="rId3">
              <a:clrChange>
                <a:clrFrom>
                  <a:srgbClr val="FFFFFF"/>
                </a:clrFrom>
                <a:clrTo>
                  <a:srgbClr val="FFFFFF">
                    <a:alpha val="0"/>
                  </a:srgbClr>
                </a:clrTo>
              </a:clrChange>
            </a:blip>
            <a:stretch>
              <a:fillRect/>
            </a:stretch>
          </p:blipFill>
          <p:spPr>
            <a:xfrm rot="2642203">
              <a:off x="8123824" y="4351648"/>
              <a:ext cx="1868508" cy="1606121"/>
            </a:xfrm>
            <a:prstGeom prst="rect">
              <a:avLst/>
            </a:prstGeom>
          </p:spPr>
        </p:pic>
        <p:sp>
          <p:nvSpPr>
            <p:cNvPr id="33" name="אליפסה 32"/>
            <p:cNvSpPr/>
            <p:nvPr/>
          </p:nvSpPr>
          <p:spPr>
            <a:xfrm>
              <a:off x="9000327" y="5048832"/>
              <a:ext cx="115503" cy="115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grpSp>
      <p:sp>
        <p:nvSpPr>
          <p:cNvPr id="36" name="TextBox 35"/>
          <p:cNvSpPr txBox="1"/>
          <p:nvPr/>
        </p:nvSpPr>
        <p:spPr>
          <a:xfrm>
            <a:off x="405239" y="1056925"/>
            <a:ext cx="6133106" cy="1477328"/>
          </a:xfrm>
          <a:prstGeom prst="rect">
            <a:avLst/>
          </a:prstGeom>
          <a:noFill/>
        </p:spPr>
        <p:txBody>
          <a:bodyPr wrap="square" rtlCol="1">
            <a:spAutoFit/>
          </a:bodyPr>
          <a:lstStyle/>
          <a:p>
            <a:pPr algn="r" rtl="1">
              <a:lnSpc>
                <a:spcPct val="150000"/>
              </a:lnSpc>
            </a:pPr>
            <a:r>
              <a:rPr lang="he-IL" sz="2000" dirty="0">
                <a:latin typeface="Varela Round" panose="00000500000000000000" pitchFamily="2" charset="-79"/>
                <a:cs typeface="Varela Round" panose="00000500000000000000" pitchFamily="2" charset="-79"/>
              </a:rPr>
              <a:t>השדה המגנטי של כדה"א אינו מקביל לקרקע ולכן מחט מצפן, העשויה לנוע באופן חופשי על ציר החיבור שלה, תהיה מכוונת בזווית למישור האופקי (המקביל לקרקע).</a:t>
            </a:r>
          </a:p>
        </p:txBody>
      </p:sp>
      <p:sp>
        <p:nvSpPr>
          <p:cNvPr id="37" name="TextBox 36"/>
          <p:cNvSpPr txBox="1"/>
          <p:nvPr/>
        </p:nvSpPr>
        <p:spPr>
          <a:xfrm rot="471783">
            <a:off x="6539382" y="2100464"/>
            <a:ext cx="2136610" cy="553998"/>
          </a:xfrm>
          <a:prstGeom prst="rect">
            <a:avLst/>
          </a:prstGeom>
          <a:noFill/>
        </p:spPr>
        <p:txBody>
          <a:bodyPr wrap="square" rtlCol="1">
            <a:spAutoFit/>
          </a:bodyPr>
          <a:lstStyle/>
          <a:p>
            <a:pPr algn="r" rtl="1">
              <a:lnSpc>
                <a:spcPct val="150000"/>
              </a:lnSpc>
            </a:pPr>
            <a:r>
              <a:rPr lang="he-IL" sz="2000" dirty="0">
                <a:latin typeface="Varela Round" panose="00000500000000000000" pitchFamily="2" charset="-79"/>
                <a:cs typeface="Varela Round" panose="00000500000000000000" pitchFamily="2" charset="-79"/>
              </a:rPr>
              <a:t>קו מקביל לקרקע </a:t>
            </a:r>
          </a:p>
        </p:txBody>
      </p:sp>
      <p:sp>
        <p:nvSpPr>
          <p:cNvPr id="38" name="TextBox 37"/>
          <p:cNvSpPr txBox="1"/>
          <p:nvPr/>
        </p:nvSpPr>
        <p:spPr>
          <a:xfrm rot="1925953">
            <a:off x="6762773" y="1571558"/>
            <a:ext cx="3582058" cy="553998"/>
          </a:xfrm>
          <a:prstGeom prst="rect">
            <a:avLst/>
          </a:prstGeom>
          <a:noFill/>
        </p:spPr>
        <p:txBody>
          <a:bodyPr wrap="square" rtlCol="1">
            <a:spAutoFit/>
          </a:bodyPr>
          <a:lstStyle/>
          <a:p>
            <a:pPr algn="r" rtl="1">
              <a:lnSpc>
                <a:spcPct val="150000"/>
              </a:lnSpc>
            </a:pPr>
            <a:r>
              <a:rPr lang="he-IL" sz="2000" dirty="0">
                <a:latin typeface="Varela Round" panose="00000500000000000000" pitchFamily="2" charset="-79"/>
                <a:cs typeface="Varela Round" panose="00000500000000000000" pitchFamily="2" charset="-79"/>
              </a:rPr>
              <a:t>כיוון השדה המגנטי של כדה"א</a:t>
            </a:r>
          </a:p>
        </p:txBody>
      </p:sp>
      <p:sp>
        <p:nvSpPr>
          <p:cNvPr id="39" name="TextBox 38"/>
          <p:cNvSpPr txBox="1"/>
          <p:nvPr/>
        </p:nvSpPr>
        <p:spPr>
          <a:xfrm>
            <a:off x="-256946" y="2680010"/>
            <a:ext cx="6796537" cy="1938992"/>
          </a:xfrm>
          <a:prstGeom prst="rect">
            <a:avLst/>
          </a:prstGeom>
          <a:noFill/>
        </p:spPr>
        <p:txBody>
          <a:bodyPr wrap="square" rtlCol="1">
            <a:spAutoFit/>
          </a:bodyPr>
          <a:lstStyle/>
          <a:p>
            <a:pPr algn="r" rtl="1">
              <a:lnSpc>
                <a:spcPct val="150000"/>
              </a:lnSpc>
            </a:pPr>
            <a:r>
              <a:rPr lang="he-IL" sz="2000" dirty="0">
                <a:latin typeface="Varela Round" panose="00000500000000000000" pitchFamily="2" charset="-79"/>
                <a:cs typeface="Varela Round" panose="00000500000000000000" pitchFamily="2" charset="-79"/>
              </a:rPr>
              <a:t>במצפן המחט לא יכולה לנוע בכיוון האנכי לקרקע, כמו שמתואר בתרשים העליון, לכן אם אנו מניחים את המצפן על שולחן אופקי, כיוון השדה המגנטי שהמחט מורה עליו, הוא הכיוון של הרכיב האופקי בלבד.</a:t>
            </a:r>
          </a:p>
        </p:txBody>
      </p:sp>
      <p:sp>
        <p:nvSpPr>
          <p:cNvPr id="40" name="TextBox 39"/>
          <p:cNvSpPr txBox="1"/>
          <p:nvPr/>
        </p:nvSpPr>
        <p:spPr>
          <a:xfrm>
            <a:off x="2808787" y="6103743"/>
            <a:ext cx="2136610" cy="511679"/>
          </a:xfrm>
          <a:prstGeom prst="rect">
            <a:avLst/>
          </a:prstGeom>
          <a:noFill/>
        </p:spPr>
        <p:txBody>
          <a:bodyPr wrap="square" rtlCol="1">
            <a:spAutoFit/>
          </a:bodyPr>
          <a:lstStyle/>
          <a:p>
            <a:pPr algn="r" rtl="1">
              <a:lnSpc>
                <a:spcPct val="150000"/>
              </a:lnSpc>
            </a:pPr>
            <a:r>
              <a:rPr lang="he-IL" sz="2000" b="1" dirty="0">
                <a:latin typeface="Varela Round" panose="00000500000000000000" pitchFamily="2" charset="-79"/>
                <a:cs typeface="Varela Round" panose="00000500000000000000" pitchFamily="2" charset="-79"/>
              </a:rPr>
              <a:t>מבט מלמעלה</a:t>
            </a:r>
          </a:p>
        </p:txBody>
      </p:sp>
    </p:spTree>
    <p:extLst>
      <p:ext uri="{BB962C8B-B14F-4D97-AF65-F5344CB8AC3E}">
        <p14:creationId xmlns:p14="http://schemas.microsoft.com/office/powerpoint/2010/main" val="371666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1134534" y="161743"/>
            <a:ext cx="10041466" cy="785907"/>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הרעיון הכללי</a:t>
            </a:r>
            <a:endParaRPr dirty="0"/>
          </a:p>
        </p:txBody>
      </p:sp>
      <p:sp>
        <p:nvSpPr>
          <p:cNvPr id="41" name="מלבן 40"/>
          <p:cNvSpPr/>
          <p:nvPr/>
        </p:nvSpPr>
        <p:spPr>
          <a:xfrm>
            <a:off x="3546667" y="2474691"/>
            <a:ext cx="1460381" cy="1916586"/>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42" name="TextBox 41"/>
          <p:cNvSpPr txBox="1"/>
          <p:nvPr/>
        </p:nvSpPr>
        <p:spPr>
          <a:xfrm>
            <a:off x="333840" y="4659006"/>
            <a:ext cx="2637310" cy="1477328"/>
          </a:xfrm>
          <a:prstGeom prst="rect">
            <a:avLst/>
          </a:prstGeom>
          <a:noFill/>
        </p:spPr>
        <p:txBody>
          <a:bodyPr wrap="square" rtlCol="1">
            <a:spAutoFit/>
          </a:bodyPr>
          <a:lstStyle/>
          <a:p>
            <a:pPr algn="ctr">
              <a:lnSpc>
                <a:spcPct val="150000"/>
              </a:lnSpc>
            </a:pPr>
            <a:r>
              <a:rPr lang="he-IL" sz="2000" b="1" dirty="0">
                <a:latin typeface="Varela Round" panose="00000500000000000000" pitchFamily="2" charset="-79"/>
                <a:cs typeface="Varela Round" panose="00000500000000000000" pitchFamily="2" charset="-79"/>
              </a:rPr>
              <a:t>המצפן מתייצב בכיוון השדה המגנטי של כדה"א</a:t>
            </a:r>
          </a:p>
        </p:txBody>
      </p:sp>
      <p:grpSp>
        <p:nvGrpSpPr>
          <p:cNvPr id="43" name="קבוצה 42"/>
          <p:cNvGrpSpPr/>
          <p:nvPr/>
        </p:nvGrpSpPr>
        <p:grpSpPr>
          <a:xfrm>
            <a:off x="393515" y="1157245"/>
            <a:ext cx="1135783" cy="830997"/>
            <a:chOff x="10385656" y="4866107"/>
            <a:chExt cx="1135783" cy="830997"/>
          </a:xfrm>
        </p:grpSpPr>
        <mc:AlternateContent xmlns:mc="http://schemas.openxmlformats.org/markup-compatibility/2006" xmlns:a14="http://schemas.microsoft.com/office/drawing/2010/main">
          <mc:Choice Requires="a14">
            <p:sp>
              <p:nvSpPr>
                <p:cNvPr id="44" name="TextBox 43"/>
                <p:cNvSpPr txBox="1"/>
                <p:nvPr/>
              </p:nvSpPr>
              <p:spPr>
                <a:xfrm>
                  <a:off x="10385656" y="4866107"/>
                  <a:ext cx="1135783" cy="83099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FF0000"/>
                                </a:solidFill>
                                <a:latin typeface="Cambria Math" panose="02040503050406030204" pitchFamily="18" charset="0"/>
                              </a:rPr>
                            </m:ctrlPr>
                          </m:sSubPr>
                          <m:e>
                            <m:r>
                              <a:rPr lang="en-US" sz="5400" b="0" i="1" smtClean="0">
                                <a:solidFill>
                                  <a:srgbClr val="FF0000"/>
                                </a:solidFill>
                                <a:latin typeface="Cambria Math" panose="02040503050406030204" pitchFamily="18" charset="0"/>
                              </a:rPr>
                              <m:t>𝐵</m:t>
                            </m:r>
                          </m:e>
                          <m:sub>
                            <m:r>
                              <a:rPr lang="en-US" sz="5400" b="0" i="1" smtClean="0">
                                <a:solidFill>
                                  <a:srgbClr val="FF0000"/>
                                </a:solidFill>
                                <a:latin typeface="Cambria Math" panose="02040503050406030204" pitchFamily="18" charset="0"/>
                              </a:rPr>
                              <m:t>𝐸</m:t>
                            </m:r>
                          </m:sub>
                        </m:sSub>
                      </m:oMath>
                    </m:oMathPara>
                  </a14:m>
                  <a:endParaRPr lang="he-IL" sz="5400" dirty="0">
                    <a:solidFill>
                      <a:srgbClr val="FF0000"/>
                    </a:solidFill>
                    <a:latin typeface="Varela Round" panose="00000500000000000000" pitchFamily="2" charset="-79"/>
                    <a:cs typeface="Varela Round" panose="00000500000000000000" pitchFamily="2" charset="-79"/>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3"/>
                  <a:stretch>
                    <a:fillRect/>
                  </a:stretch>
                </a:blipFill>
              </p:spPr>
              <p:txBody>
                <a:bodyPr/>
                <a:lstStyle/>
                <a:p>
                  <a:r>
                    <a:rPr lang="he-IL">
                      <a:noFill/>
                    </a:rPr>
                    <a:t> </a:t>
                  </a:r>
                </a:p>
              </p:txBody>
            </p:sp>
          </mc:Fallback>
        </mc:AlternateContent>
        <p:cxnSp>
          <p:nvCxnSpPr>
            <p:cNvPr id="45" name="מחבר חץ ישר 44"/>
            <p:cNvCxnSpPr/>
            <p:nvPr/>
          </p:nvCxnSpPr>
          <p:spPr>
            <a:xfrm flipV="1">
              <a:off x="10635914" y="4903536"/>
              <a:ext cx="38501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cxnSp>
        <p:nvCxnSpPr>
          <p:cNvPr id="46" name="מחבר חץ ישר 45"/>
          <p:cNvCxnSpPr/>
          <p:nvPr/>
        </p:nvCxnSpPr>
        <p:spPr>
          <a:xfrm flipH="1" flipV="1">
            <a:off x="1553777" y="1444168"/>
            <a:ext cx="17279" cy="1379500"/>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47" name="קבוצה 46"/>
          <p:cNvGrpSpPr/>
          <p:nvPr/>
        </p:nvGrpSpPr>
        <p:grpSpPr>
          <a:xfrm>
            <a:off x="2903035" y="1467092"/>
            <a:ext cx="1135783" cy="830997"/>
            <a:chOff x="10385656" y="4866107"/>
            <a:chExt cx="1135783" cy="830997"/>
          </a:xfrm>
        </p:grpSpPr>
        <mc:AlternateContent xmlns:mc="http://schemas.openxmlformats.org/markup-compatibility/2006" xmlns:a14="http://schemas.microsoft.com/office/drawing/2010/main">
          <mc:Choice Requires="a14">
            <p:sp>
              <p:nvSpPr>
                <p:cNvPr id="48" name="TextBox 47"/>
                <p:cNvSpPr txBox="1"/>
                <p:nvPr/>
              </p:nvSpPr>
              <p:spPr>
                <a:xfrm>
                  <a:off x="10385656" y="4866107"/>
                  <a:ext cx="1135783" cy="83099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FF0000"/>
                                </a:solidFill>
                                <a:latin typeface="Cambria Math" panose="02040503050406030204" pitchFamily="18" charset="0"/>
                              </a:rPr>
                            </m:ctrlPr>
                          </m:sSubPr>
                          <m:e>
                            <m:r>
                              <a:rPr lang="en-US" sz="5400" b="0" i="1" smtClean="0">
                                <a:solidFill>
                                  <a:srgbClr val="FF0000"/>
                                </a:solidFill>
                                <a:latin typeface="Cambria Math" panose="02040503050406030204" pitchFamily="18" charset="0"/>
                              </a:rPr>
                              <m:t>𝐵</m:t>
                            </m:r>
                          </m:e>
                          <m:sub>
                            <m:r>
                              <a:rPr lang="en-US" sz="5400" b="0" i="1" smtClean="0">
                                <a:solidFill>
                                  <a:srgbClr val="FF0000"/>
                                </a:solidFill>
                                <a:latin typeface="Cambria Math" panose="02040503050406030204" pitchFamily="18" charset="0"/>
                              </a:rPr>
                              <m:t>𝐸</m:t>
                            </m:r>
                          </m:sub>
                        </m:sSub>
                      </m:oMath>
                    </m:oMathPara>
                  </a14:m>
                  <a:endParaRPr lang="he-IL" sz="5400" dirty="0">
                    <a:solidFill>
                      <a:srgbClr val="FF0000"/>
                    </a:solidFill>
                    <a:latin typeface="Varela Round" panose="00000500000000000000" pitchFamily="2" charset="-79"/>
                    <a:cs typeface="Varela Round" panose="00000500000000000000" pitchFamily="2" charset="-79"/>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4"/>
                  <a:stretch>
                    <a:fillRect/>
                  </a:stretch>
                </a:blipFill>
              </p:spPr>
              <p:txBody>
                <a:bodyPr/>
                <a:lstStyle/>
                <a:p>
                  <a:r>
                    <a:rPr lang="he-IL">
                      <a:noFill/>
                    </a:rPr>
                    <a:t> </a:t>
                  </a:r>
                </a:p>
              </p:txBody>
            </p:sp>
          </mc:Fallback>
        </mc:AlternateContent>
        <p:cxnSp>
          <p:nvCxnSpPr>
            <p:cNvPr id="49" name="מחבר חץ ישר 48"/>
            <p:cNvCxnSpPr/>
            <p:nvPr/>
          </p:nvCxnSpPr>
          <p:spPr>
            <a:xfrm flipV="1">
              <a:off x="10635914" y="4920470"/>
              <a:ext cx="38501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cxnSp>
        <p:nvCxnSpPr>
          <p:cNvPr id="50" name="מחבר חץ ישר 49"/>
          <p:cNvCxnSpPr/>
          <p:nvPr/>
        </p:nvCxnSpPr>
        <p:spPr>
          <a:xfrm flipV="1">
            <a:off x="3554322" y="2448212"/>
            <a:ext cx="0" cy="1973179"/>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51" name="קבוצה 50"/>
          <p:cNvGrpSpPr/>
          <p:nvPr/>
        </p:nvGrpSpPr>
        <p:grpSpPr>
          <a:xfrm>
            <a:off x="5076798" y="3799951"/>
            <a:ext cx="1135783" cy="830997"/>
            <a:chOff x="10385656" y="4866107"/>
            <a:chExt cx="1135783" cy="830997"/>
          </a:xfrm>
        </p:grpSpPr>
        <mc:AlternateContent xmlns:mc="http://schemas.openxmlformats.org/markup-compatibility/2006" xmlns:a14="http://schemas.microsoft.com/office/drawing/2010/main">
          <mc:Choice Requires="a14">
            <p:sp>
              <p:nvSpPr>
                <p:cNvPr id="52" name="TextBox 51"/>
                <p:cNvSpPr txBox="1"/>
                <p:nvPr/>
              </p:nvSpPr>
              <p:spPr>
                <a:xfrm>
                  <a:off x="10385656" y="4866107"/>
                  <a:ext cx="1135783" cy="83099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0070C0"/>
                                </a:solidFill>
                                <a:latin typeface="Cambria Math" panose="02040503050406030204" pitchFamily="18" charset="0"/>
                              </a:rPr>
                            </m:ctrlPr>
                          </m:sSubPr>
                          <m:e>
                            <m:r>
                              <a:rPr lang="en-US" sz="5400" b="0" i="1" smtClean="0">
                                <a:solidFill>
                                  <a:srgbClr val="0070C0"/>
                                </a:solidFill>
                                <a:latin typeface="Cambria Math" panose="02040503050406030204" pitchFamily="18" charset="0"/>
                              </a:rPr>
                              <m:t>𝐵</m:t>
                            </m:r>
                          </m:e>
                          <m:sub>
                            <m:r>
                              <a:rPr lang="en-US" sz="5400" b="0" i="1" smtClean="0">
                                <a:solidFill>
                                  <a:srgbClr val="0070C0"/>
                                </a:solidFill>
                                <a:latin typeface="Cambria Math" panose="02040503050406030204" pitchFamily="18" charset="0"/>
                              </a:rPr>
                              <m:t>𝑒𝑥𝑡</m:t>
                            </m:r>
                          </m:sub>
                        </m:sSub>
                      </m:oMath>
                    </m:oMathPara>
                  </a14:m>
                  <a:endParaRPr lang="he-IL" sz="5400" dirty="0">
                    <a:solidFill>
                      <a:srgbClr val="0070C0"/>
                    </a:solidFill>
                    <a:latin typeface="Varela Round" panose="00000500000000000000" pitchFamily="2" charset="-79"/>
                    <a:cs typeface="Varela Round" panose="00000500000000000000" pitchFamily="2" charset="-79"/>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5"/>
                  <a:stretch>
                    <a:fillRect r="-5376"/>
                  </a:stretch>
                </a:blipFill>
              </p:spPr>
              <p:txBody>
                <a:bodyPr/>
                <a:lstStyle/>
                <a:p>
                  <a:r>
                    <a:rPr lang="he-IL">
                      <a:noFill/>
                    </a:rPr>
                    <a:t> </a:t>
                  </a:r>
                </a:p>
              </p:txBody>
            </p:sp>
          </mc:Fallback>
        </mc:AlternateContent>
        <p:cxnSp>
          <p:nvCxnSpPr>
            <p:cNvPr id="53" name="מחבר חץ ישר 52"/>
            <p:cNvCxnSpPr/>
            <p:nvPr/>
          </p:nvCxnSpPr>
          <p:spPr>
            <a:xfrm flipV="1">
              <a:off x="10501160" y="5005135"/>
              <a:ext cx="385011" cy="0"/>
            </a:xfrm>
            <a:prstGeom prst="straightConnector1">
              <a:avLst/>
            </a:prstGeom>
            <a:ln>
              <a:solidFill>
                <a:srgbClr val="0070C0"/>
              </a:solidFill>
              <a:tailEnd type="triangle"/>
            </a:ln>
          </p:spPr>
          <p:style>
            <a:lnRef idx="3">
              <a:schemeClr val="dk1"/>
            </a:lnRef>
            <a:fillRef idx="0">
              <a:schemeClr val="dk1"/>
            </a:fillRef>
            <a:effectRef idx="2">
              <a:schemeClr val="dk1"/>
            </a:effectRef>
            <a:fontRef idx="minor">
              <a:schemeClr val="tx1"/>
            </a:fontRef>
          </p:style>
        </p:cxnSp>
      </p:grpSp>
      <p:cxnSp>
        <p:nvCxnSpPr>
          <p:cNvPr id="54" name="מחבר חץ ישר 53"/>
          <p:cNvCxnSpPr/>
          <p:nvPr/>
        </p:nvCxnSpPr>
        <p:spPr>
          <a:xfrm flipV="1">
            <a:off x="3535072" y="4397744"/>
            <a:ext cx="1462351" cy="7555"/>
          </a:xfrm>
          <a:prstGeom prst="straightConnector1">
            <a:avLst/>
          </a:prstGeom>
          <a:ln w="5715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55" name="מחבר חץ ישר 54"/>
          <p:cNvCxnSpPr/>
          <p:nvPr/>
        </p:nvCxnSpPr>
        <p:spPr>
          <a:xfrm flipV="1">
            <a:off x="3546667" y="2509120"/>
            <a:ext cx="1450756" cy="1882157"/>
          </a:xfrm>
          <a:prstGeom prst="straightConnector1">
            <a:avLst/>
          </a:prstGeom>
          <a:ln w="57150">
            <a:solidFill>
              <a:srgbClr val="00B050"/>
            </a:solidFill>
            <a:tailEnd type="triangle"/>
          </a:ln>
        </p:spPr>
        <p:style>
          <a:lnRef idx="1">
            <a:schemeClr val="dk1"/>
          </a:lnRef>
          <a:fillRef idx="0">
            <a:schemeClr val="dk1"/>
          </a:fillRef>
          <a:effectRef idx="0">
            <a:schemeClr val="dk1"/>
          </a:effectRef>
          <a:fontRef idx="minor">
            <a:schemeClr val="tx1"/>
          </a:fontRef>
        </p:style>
      </p:cxnSp>
      <p:grpSp>
        <p:nvGrpSpPr>
          <p:cNvPr id="56" name="קבוצה 55"/>
          <p:cNvGrpSpPr/>
          <p:nvPr/>
        </p:nvGrpSpPr>
        <p:grpSpPr>
          <a:xfrm>
            <a:off x="4990551" y="1705789"/>
            <a:ext cx="1135783" cy="895181"/>
            <a:chOff x="10385656" y="4866107"/>
            <a:chExt cx="1135783" cy="895181"/>
          </a:xfrm>
        </p:grpSpPr>
        <mc:AlternateContent xmlns:mc="http://schemas.openxmlformats.org/markup-compatibility/2006" xmlns:a14="http://schemas.microsoft.com/office/drawing/2010/main">
          <mc:Choice Requires="a14">
            <p:sp>
              <p:nvSpPr>
                <p:cNvPr id="57" name="TextBox 56"/>
                <p:cNvSpPr txBox="1"/>
                <p:nvPr/>
              </p:nvSpPr>
              <p:spPr>
                <a:xfrm>
                  <a:off x="10385656" y="4866107"/>
                  <a:ext cx="1135783" cy="895181"/>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00B050"/>
                                </a:solidFill>
                                <a:latin typeface="Cambria Math" panose="02040503050406030204" pitchFamily="18" charset="0"/>
                              </a:rPr>
                            </m:ctrlPr>
                          </m:sSubPr>
                          <m:e>
                            <m:r>
                              <a:rPr lang="en-US" sz="5400" b="0" i="1" smtClean="0">
                                <a:solidFill>
                                  <a:srgbClr val="00B050"/>
                                </a:solidFill>
                                <a:latin typeface="Cambria Math" panose="02040503050406030204" pitchFamily="18" charset="0"/>
                              </a:rPr>
                              <m:t>𝐵</m:t>
                            </m:r>
                          </m:e>
                          <m:sub>
                            <m:r>
                              <a:rPr lang="en-US" sz="5400" b="0" i="1" smtClean="0">
                                <a:solidFill>
                                  <a:srgbClr val="00B050"/>
                                </a:solidFill>
                                <a:latin typeface="Cambria Math" panose="02040503050406030204" pitchFamily="18" charset="0"/>
                              </a:rPr>
                              <m:t>𝑒𝑞</m:t>
                            </m:r>
                            <m:r>
                              <a:rPr lang="en-US" sz="5400" b="0" i="1" smtClean="0">
                                <a:solidFill>
                                  <a:srgbClr val="00B050"/>
                                </a:solidFill>
                                <a:latin typeface="Cambria Math" panose="02040503050406030204" pitchFamily="18" charset="0"/>
                              </a:rPr>
                              <m:t>.</m:t>
                            </m:r>
                          </m:sub>
                        </m:sSub>
                      </m:oMath>
                    </m:oMathPara>
                  </a14:m>
                  <a:endParaRPr lang="he-IL" sz="5400" dirty="0">
                    <a:solidFill>
                      <a:srgbClr val="00B050"/>
                    </a:solidFill>
                    <a:latin typeface="Varela Round" panose="00000500000000000000" pitchFamily="2" charset="-79"/>
                    <a:cs typeface="Varela Round" panose="00000500000000000000" pitchFamily="2" charset="-79"/>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0385656" y="4866107"/>
                  <a:ext cx="1135783" cy="895181"/>
                </a:xfrm>
                <a:prstGeom prst="rect">
                  <a:avLst/>
                </a:prstGeom>
                <a:blipFill>
                  <a:blip r:embed="rId6"/>
                  <a:stretch>
                    <a:fillRect/>
                  </a:stretch>
                </a:blipFill>
              </p:spPr>
              <p:txBody>
                <a:bodyPr/>
                <a:lstStyle/>
                <a:p>
                  <a:r>
                    <a:rPr lang="he-IL">
                      <a:noFill/>
                    </a:rPr>
                    <a:t> </a:t>
                  </a:r>
                </a:p>
              </p:txBody>
            </p:sp>
          </mc:Fallback>
        </mc:AlternateContent>
        <p:cxnSp>
          <p:nvCxnSpPr>
            <p:cNvPr id="58" name="מחבר חץ ישר 57"/>
            <p:cNvCxnSpPr/>
            <p:nvPr/>
          </p:nvCxnSpPr>
          <p:spPr>
            <a:xfrm flipV="1">
              <a:off x="10501160" y="4937403"/>
              <a:ext cx="385011" cy="0"/>
            </a:xfrm>
            <a:prstGeom prst="straightConnector1">
              <a:avLst/>
            </a:prstGeom>
            <a:ln>
              <a:solidFill>
                <a:srgbClr val="00B050"/>
              </a:solidFill>
              <a:tailEnd type="triangle"/>
            </a:ln>
          </p:spPr>
          <p:style>
            <a:lnRef idx="3">
              <a:schemeClr val="dk1"/>
            </a:lnRef>
            <a:fillRef idx="0">
              <a:schemeClr val="dk1"/>
            </a:fillRef>
            <a:effectRef idx="2">
              <a:schemeClr val="dk1"/>
            </a:effectRef>
            <a:fontRef idx="minor">
              <a:schemeClr val="tx1"/>
            </a:fontRef>
          </p:style>
        </p:cxnSp>
      </p:grpSp>
      <p:cxnSp>
        <p:nvCxnSpPr>
          <p:cNvPr id="59" name="מחבר חץ ישר 58"/>
          <p:cNvCxnSpPr/>
          <p:nvPr/>
        </p:nvCxnSpPr>
        <p:spPr>
          <a:xfrm flipV="1">
            <a:off x="9222169" y="1064879"/>
            <a:ext cx="1450756" cy="1882157"/>
          </a:xfrm>
          <a:prstGeom prst="straightConnector1">
            <a:avLst/>
          </a:prstGeom>
          <a:ln w="57150">
            <a:solidFill>
              <a:srgbClr val="00B050"/>
            </a:solidFill>
            <a:tailEnd type="triangle"/>
          </a:ln>
        </p:spPr>
        <p:style>
          <a:lnRef idx="1">
            <a:schemeClr val="dk1"/>
          </a:lnRef>
          <a:fillRef idx="0">
            <a:schemeClr val="dk1"/>
          </a:fillRef>
          <a:effectRef idx="0">
            <a:schemeClr val="dk1"/>
          </a:effectRef>
          <a:fontRef idx="minor">
            <a:schemeClr val="tx1"/>
          </a:fontRef>
        </p:style>
      </p:cxnSp>
      <p:grpSp>
        <p:nvGrpSpPr>
          <p:cNvPr id="60" name="קבוצה 59"/>
          <p:cNvGrpSpPr/>
          <p:nvPr/>
        </p:nvGrpSpPr>
        <p:grpSpPr>
          <a:xfrm>
            <a:off x="10170065" y="1558366"/>
            <a:ext cx="1135783" cy="895181"/>
            <a:chOff x="10385656" y="4866107"/>
            <a:chExt cx="1135783" cy="895181"/>
          </a:xfrm>
        </p:grpSpPr>
        <mc:AlternateContent xmlns:mc="http://schemas.openxmlformats.org/markup-compatibility/2006" xmlns:a14="http://schemas.microsoft.com/office/drawing/2010/main">
          <mc:Choice Requires="a14">
            <p:sp>
              <p:nvSpPr>
                <p:cNvPr id="61" name="TextBox 60"/>
                <p:cNvSpPr txBox="1"/>
                <p:nvPr/>
              </p:nvSpPr>
              <p:spPr>
                <a:xfrm>
                  <a:off x="10385656" y="4866107"/>
                  <a:ext cx="1135783" cy="895181"/>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00B050"/>
                                </a:solidFill>
                                <a:latin typeface="Cambria Math" panose="02040503050406030204" pitchFamily="18" charset="0"/>
                              </a:rPr>
                            </m:ctrlPr>
                          </m:sSubPr>
                          <m:e>
                            <m:r>
                              <a:rPr lang="en-US" sz="5400" b="0" i="1" smtClean="0">
                                <a:solidFill>
                                  <a:srgbClr val="00B050"/>
                                </a:solidFill>
                                <a:latin typeface="Cambria Math" panose="02040503050406030204" pitchFamily="18" charset="0"/>
                              </a:rPr>
                              <m:t>𝐵</m:t>
                            </m:r>
                          </m:e>
                          <m:sub>
                            <m:r>
                              <a:rPr lang="en-US" sz="5400" b="0" i="1" smtClean="0">
                                <a:solidFill>
                                  <a:srgbClr val="00B050"/>
                                </a:solidFill>
                                <a:latin typeface="Cambria Math" panose="02040503050406030204" pitchFamily="18" charset="0"/>
                              </a:rPr>
                              <m:t>𝑒𝑞</m:t>
                            </m:r>
                            <m:r>
                              <a:rPr lang="en-US" sz="5400" b="0" i="1" smtClean="0">
                                <a:solidFill>
                                  <a:srgbClr val="00B050"/>
                                </a:solidFill>
                                <a:latin typeface="Cambria Math" panose="02040503050406030204" pitchFamily="18" charset="0"/>
                              </a:rPr>
                              <m:t>.</m:t>
                            </m:r>
                          </m:sub>
                        </m:sSub>
                      </m:oMath>
                    </m:oMathPara>
                  </a14:m>
                  <a:endParaRPr lang="he-IL" sz="5400" dirty="0">
                    <a:solidFill>
                      <a:srgbClr val="00B050"/>
                    </a:solidFill>
                    <a:latin typeface="Varela Round" panose="00000500000000000000" pitchFamily="2" charset="-79"/>
                    <a:cs typeface="Varela Round" panose="00000500000000000000" pitchFamily="2" charset="-79"/>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10385656" y="4866107"/>
                  <a:ext cx="1135783" cy="895181"/>
                </a:xfrm>
                <a:prstGeom prst="rect">
                  <a:avLst/>
                </a:prstGeom>
                <a:blipFill>
                  <a:blip r:embed="rId7"/>
                  <a:stretch>
                    <a:fillRect b="-685"/>
                  </a:stretch>
                </a:blipFill>
              </p:spPr>
              <p:txBody>
                <a:bodyPr/>
                <a:lstStyle/>
                <a:p>
                  <a:r>
                    <a:rPr lang="he-IL">
                      <a:noFill/>
                    </a:rPr>
                    <a:t> </a:t>
                  </a:r>
                </a:p>
              </p:txBody>
            </p:sp>
          </mc:Fallback>
        </mc:AlternateContent>
        <p:cxnSp>
          <p:nvCxnSpPr>
            <p:cNvPr id="62" name="מחבר חץ ישר 61"/>
            <p:cNvCxnSpPr/>
            <p:nvPr/>
          </p:nvCxnSpPr>
          <p:spPr>
            <a:xfrm flipV="1">
              <a:off x="10501160" y="4954336"/>
              <a:ext cx="385011" cy="0"/>
            </a:xfrm>
            <a:prstGeom prst="straightConnector1">
              <a:avLst/>
            </a:prstGeom>
            <a:ln>
              <a:solidFill>
                <a:srgbClr val="00B050"/>
              </a:solidFill>
              <a:tailEnd type="triangle"/>
            </a:ln>
          </p:spPr>
          <p:style>
            <a:lnRef idx="3">
              <a:schemeClr val="dk1"/>
            </a:lnRef>
            <a:fillRef idx="0">
              <a:schemeClr val="dk1"/>
            </a:fillRef>
            <a:effectRef idx="2">
              <a:schemeClr val="dk1"/>
            </a:effectRef>
            <a:fontRef idx="minor">
              <a:schemeClr val="tx1"/>
            </a:fontRef>
          </p:style>
        </p:cxnSp>
      </p:grpSp>
      <p:sp>
        <p:nvSpPr>
          <p:cNvPr id="63" name="הסבר מלבני מעוגל 62"/>
          <p:cNvSpPr/>
          <p:nvPr/>
        </p:nvSpPr>
        <p:spPr>
          <a:xfrm>
            <a:off x="6375129" y="1402448"/>
            <a:ext cx="2053689" cy="1074464"/>
          </a:xfrm>
          <a:prstGeom prst="wedgeRoundRectCallout">
            <a:avLst>
              <a:gd name="adj1" fmla="val -45524"/>
              <a:gd name="adj2" fmla="val 92220"/>
              <a:gd name="adj3" fmla="val 16667"/>
            </a:avLst>
          </a:prstGeom>
          <a:noFill/>
          <a:ln w="28575">
            <a:solidFill>
              <a:srgbClr val="72AFD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64" name="TextBox 63"/>
          <p:cNvSpPr txBox="1"/>
          <p:nvPr/>
        </p:nvSpPr>
        <p:spPr>
          <a:xfrm>
            <a:off x="3286524" y="4621769"/>
            <a:ext cx="3821943" cy="1477328"/>
          </a:xfrm>
          <a:prstGeom prst="rect">
            <a:avLst/>
          </a:prstGeom>
          <a:noFill/>
        </p:spPr>
        <p:txBody>
          <a:bodyPr wrap="square" rtlCol="1">
            <a:spAutoFit/>
          </a:bodyPr>
          <a:lstStyle/>
          <a:p>
            <a:pPr algn="ctr">
              <a:lnSpc>
                <a:spcPct val="150000"/>
              </a:lnSpc>
            </a:pPr>
            <a:r>
              <a:rPr lang="he-IL" sz="2000" b="1" dirty="0">
                <a:latin typeface="Varela Round" panose="00000500000000000000" pitchFamily="2" charset="-79"/>
                <a:cs typeface="Varela Round" panose="00000500000000000000" pitchFamily="2" charset="-79"/>
              </a:rPr>
              <a:t>כאשר יתווסף שדה מגנטי חיצוני, השדה המגנטי השקול הנו הסכום (</a:t>
            </a:r>
            <a:r>
              <a:rPr lang="he-IL" sz="2000" b="1" dirty="0" err="1">
                <a:latin typeface="Varela Round" panose="00000500000000000000" pitchFamily="2" charset="-79"/>
                <a:cs typeface="Varela Round" panose="00000500000000000000" pitchFamily="2" charset="-79"/>
              </a:rPr>
              <a:t>הוקטורי</a:t>
            </a:r>
            <a:r>
              <a:rPr lang="he-IL" sz="2000" b="1" dirty="0">
                <a:latin typeface="Varela Round" panose="00000500000000000000" pitchFamily="2" charset="-79"/>
                <a:cs typeface="Varela Round" panose="00000500000000000000" pitchFamily="2" charset="-79"/>
              </a:rPr>
              <a:t>) של השדות הקיימים</a:t>
            </a:r>
          </a:p>
        </p:txBody>
      </p:sp>
      <p:sp>
        <p:nvSpPr>
          <p:cNvPr id="65" name="TextBox 64"/>
          <p:cNvSpPr txBox="1"/>
          <p:nvPr/>
        </p:nvSpPr>
        <p:spPr>
          <a:xfrm>
            <a:off x="7321354" y="4589032"/>
            <a:ext cx="3349226" cy="1015663"/>
          </a:xfrm>
          <a:prstGeom prst="rect">
            <a:avLst/>
          </a:prstGeom>
          <a:noFill/>
        </p:spPr>
        <p:txBody>
          <a:bodyPr wrap="square" rtlCol="1">
            <a:spAutoFit/>
          </a:bodyPr>
          <a:lstStyle/>
          <a:p>
            <a:pPr algn="ctr">
              <a:lnSpc>
                <a:spcPct val="150000"/>
              </a:lnSpc>
            </a:pPr>
            <a:r>
              <a:rPr lang="he-IL" sz="2000" b="1" dirty="0">
                <a:latin typeface="Varela Round" panose="00000500000000000000" pitchFamily="2" charset="-79"/>
                <a:cs typeface="Varela Round" panose="00000500000000000000" pitchFamily="2" charset="-79"/>
              </a:rPr>
              <a:t>מחט המצפן מתייצבת בכיוון השדה המגנטי השקול</a:t>
            </a:r>
          </a:p>
        </p:txBody>
      </p:sp>
      <p:sp>
        <p:nvSpPr>
          <p:cNvPr id="66" name="TextBox 65"/>
          <p:cNvSpPr txBox="1"/>
          <p:nvPr/>
        </p:nvSpPr>
        <p:spPr>
          <a:xfrm>
            <a:off x="6413794" y="1548553"/>
            <a:ext cx="1914861" cy="830997"/>
          </a:xfrm>
          <a:prstGeom prst="rect">
            <a:avLst/>
          </a:prstGeom>
          <a:noFill/>
        </p:spPr>
        <p:txBody>
          <a:bodyPr wrap="square" rtlCol="1">
            <a:spAutoFit/>
          </a:bodyPr>
          <a:lstStyle/>
          <a:p>
            <a:pPr algn="ctr">
              <a:lnSpc>
                <a:spcPct val="150000"/>
              </a:lnSpc>
            </a:pPr>
            <a:r>
              <a:rPr lang="he-IL" sz="1600" b="1" dirty="0">
                <a:latin typeface="Varela Round" panose="00000500000000000000" pitchFamily="2" charset="-79"/>
                <a:cs typeface="Varela Round" panose="00000500000000000000" pitchFamily="2" charset="-79"/>
              </a:rPr>
              <a:t>שימו לב שהשדות ניצבים זה לזה....</a:t>
            </a:r>
          </a:p>
        </p:txBody>
      </p:sp>
      <p:grpSp>
        <p:nvGrpSpPr>
          <p:cNvPr id="67" name="קבוצה 66"/>
          <p:cNvGrpSpPr/>
          <p:nvPr/>
        </p:nvGrpSpPr>
        <p:grpSpPr>
          <a:xfrm>
            <a:off x="793428" y="3014788"/>
            <a:ext cx="1649585" cy="1613500"/>
            <a:chOff x="-661064" y="1036439"/>
            <a:chExt cx="3055483" cy="2988644"/>
          </a:xfrm>
        </p:grpSpPr>
        <p:pic>
          <p:nvPicPr>
            <p:cNvPr id="68" name="תמונה 67"/>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47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9845769">
              <a:off x="-661064" y="1036439"/>
              <a:ext cx="3055483" cy="2988644"/>
            </a:xfrm>
            <a:prstGeom prst="rect">
              <a:avLst/>
            </a:prstGeom>
          </p:spPr>
        </p:pic>
        <p:sp>
          <p:nvSpPr>
            <p:cNvPr id="69" name="אליפסה 68"/>
            <p:cNvSpPr/>
            <p:nvPr/>
          </p:nvSpPr>
          <p:spPr>
            <a:xfrm>
              <a:off x="1570530" y="1605666"/>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70" name="אליפסה 69"/>
            <p:cNvSpPr/>
            <p:nvPr/>
          </p:nvSpPr>
          <p:spPr>
            <a:xfrm>
              <a:off x="0" y="3259961"/>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71" name="אליפסה 70"/>
            <p:cNvSpPr/>
            <p:nvPr/>
          </p:nvSpPr>
          <p:spPr>
            <a:xfrm>
              <a:off x="1569521" y="3259961"/>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72" name="אליפסה 71"/>
            <p:cNvSpPr/>
            <p:nvPr/>
          </p:nvSpPr>
          <p:spPr>
            <a:xfrm>
              <a:off x="19216" y="1605666"/>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grpSp>
      <p:pic>
        <p:nvPicPr>
          <p:cNvPr id="73" name="תמונה 72"/>
          <p:cNvPicPr>
            <a:picLocks noChangeAspect="1"/>
          </p:cNvPicPr>
          <p:nvPr/>
        </p:nvPicPr>
        <p:blipFill>
          <a:blip r:embed="rId10">
            <a:clrChange>
              <a:clrFrom>
                <a:srgbClr val="FFFFFF"/>
              </a:clrFrom>
              <a:clrTo>
                <a:srgbClr val="FFFFFF">
                  <a:alpha val="0"/>
                </a:srgbClr>
              </a:clrTo>
            </a:clrChange>
          </a:blip>
          <a:stretch>
            <a:fillRect/>
          </a:stretch>
        </p:blipFill>
        <p:spPr>
          <a:xfrm>
            <a:off x="5475921" y="2784749"/>
            <a:ext cx="1393901" cy="1609152"/>
          </a:xfrm>
          <a:prstGeom prst="rect">
            <a:avLst/>
          </a:prstGeom>
        </p:spPr>
      </p:pic>
      <p:grpSp>
        <p:nvGrpSpPr>
          <p:cNvPr id="74" name="קבוצה 73"/>
          <p:cNvGrpSpPr/>
          <p:nvPr/>
        </p:nvGrpSpPr>
        <p:grpSpPr>
          <a:xfrm>
            <a:off x="7836726" y="2875386"/>
            <a:ext cx="1649585" cy="1613500"/>
            <a:chOff x="8595504" y="3411614"/>
            <a:chExt cx="1649585" cy="1613500"/>
          </a:xfrm>
        </p:grpSpPr>
        <p:pic>
          <p:nvPicPr>
            <p:cNvPr id="75" name="תמונה 74"/>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47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730173">
              <a:off x="8595504" y="3411614"/>
              <a:ext cx="1649585" cy="1613500"/>
            </a:xfrm>
            <a:prstGeom prst="rect">
              <a:avLst/>
            </a:prstGeom>
          </p:spPr>
        </p:pic>
        <p:sp>
          <p:nvSpPr>
            <p:cNvPr id="76" name="אליפסה 75"/>
            <p:cNvSpPr/>
            <p:nvPr/>
          </p:nvSpPr>
          <p:spPr>
            <a:xfrm>
              <a:off x="9819717" y="3739501"/>
              <a:ext cx="77742" cy="777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77" name="אליפסה 76"/>
            <p:cNvSpPr/>
            <p:nvPr/>
          </p:nvSpPr>
          <p:spPr>
            <a:xfrm>
              <a:off x="8971824" y="4632616"/>
              <a:ext cx="77742" cy="777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78" name="אליפסה 77"/>
            <p:cNvSpPr/>
            <p:nvPr/>
          </p:nvSpPr>
          <p:spPr>
            <a:xfrm>
              <a:off x="9819173" y="4632616"/>
              <a:ext cx="77742" cy="777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79" name="אליפסה 78"/>
            <p:cNvSpPr/>
            <p:nvPr/>
          </p:nvSpPr>
          <p:spPr>
            <a:xfrm>
              <a:off x="8982199" y="3739501"/>
              <a:ext cx="77742" cy="777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grpSp>
    </p:spTree>
    <p:extLst>
      <p:ext uri="{BB962C8B-B14F-4D97-AF65-F5344CB8AC3E}">
        <p14:creationId xmlns:p14="http://schemas.microsoft.com/office/powerpoint/2010/main" val="294321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par>
                                <p:cTn id="30" presetID="10" presetClass="entr" presetSubtype="0"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par>
                                <p:cTn id="46" presetID="10" presetClass="entr" presetSubtype="0"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500"/>
                                        <p:tgtEl>
                                          <p:spTgt spid="6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par>
                                <p:cTn id="55" presetID="10" presetClass="entr" presetSubtype="0" fill="hold" nodeType="with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fade">
                                      <p:cBhvr>
                                        <p:cTn id="57" dur="500"/>
                                        <p:tgtEl>
                                          <p:spTgt spid="7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par>
                                <p:cTn id="63" presetID="10" presetClass="entr" presetSubtype="0"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500"/>
                                        <p:tgtEl>
                                          <p:spTgt spid="6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500"/>
                                        <p:tgtEl>
                                          <p:spTgt spid="65"/>
                                        </p:tgtEl>
                                      </p:cBhvr>
                                    </p:animEffect>
                                  </p:childTnLst>
                                </p:cTn>
                              </p:par>
                              <p:par>
                                <p:cTn id="69" presetID="10" presetClass="entr" presetSubtype="0" fill="hold" nodeType="with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fade">
                                      <p:cBhvr>
                                        <p:cTn id="7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63" grpId="0" animBg="1"/>
      <p:bldP spid="64" grpId="0"/>
      <p:bldP spid="65" grpId="0"/>
      <p:bldP spid="6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1134534" y="161743"/>
            <a:ext cx="10041466" cy="1142123"/>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הרעיון הכללי</a:t>
            </a:r>
            <a:endParaRPr dirty="0"/>
          </a:p>
        </p:txBody>
      </p:sp>
      <p:sp>
        <p:nvSpPr>
          <p:cNvPr id="80" name="מלבן 79"/>
          <p:cNvSpPr/>
          <p:nvPr/>
        </p:nvSpPr>
        <p:spPr>
          <a:xfrm>
            <a:off x="1059221" y="1984737"/>
            <a:ext cx="1460381" cy="1916586"/>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grpSp>
        <p:nvGrpSpPr>
          <p:cNvPr id="81" name="קבוצה 80"/>
          <p:cNvGrpSpPr/>
          <p:nvPr/>
        </p:nvGrpSpPr>
        <p:grpSpPr>
          <a:xfrm>
            <a:off x="404703" y="977138"/>
            <a:ext cx="1135783" cy="830997"/>
            <a:chOff x="10385656" y="4866107"/>
            <a:chExt cx="1135783" cy="830997"/>
          </a:xfrm>
        </p:grpSpPr>
        <mc:AlternateContent xmlns:mc="http://schemas.openxmlformats.org/markup-compatibility/2006" xmlns:a14="http://schemas.microsoft.com/office/drawing/2010/main">
          <mc:Choice Requires="a14">
            <p:sp>
              <p:nvSpPr>
                <p:cNvPr id="82" name="TextBox 81"/>
                <p:cNvSpPr txBox="1"/>
                <p:nvPr/>
              </p:nvSpPr>
              <p:spPr>
                <a:xfrm>
                  <a:off x="10385656" y="4866107"/>
                  <a:ext cx="1135783" cy="83099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FF0000"/>
                                </a:solidFill>
                                <a:latin typeface="Cambria Math" panose="02040503050406030204" pitchFamily="18" charset="0"/>
                              </a:rPr>
                            </m:ctrlPr>
                          </m:sSubPr>
                          <m:e>
                            <m:r>
                              <a:rPr lang="en-US" sz="5400" b="0" i="1" smtClean="0">
                                <a:solidFill>
                                  <a:srgbClr val="FF0000"/>
                                </a:solidFill>
                                <a:latin typeface="Cambria Math" panose="02040503050406030204" pitchFamily="18" charset="0"/>
                              </a:rPr>
                              <m:t>𝐵</m:t>
                            </m:r>
                          </m:e>
                          <m:sub>
                            <m:r>
                              <a:rPr lang="en-US" sz="5400" b="0" i="1" smtClean="0">
                                <a:solidFill>
                                  <a:srgbClr val="FF0000"/>
                                </a:solidFill>
                                <a:latin typeface="Cambria Math" panose="02040503050406030204" pitchFamily="18" charset="0"/>
                              </a:rPr>
                              <m:t>𝐸</m:t>
                            </m:r>
                          </m:sub>
                        </m:sSub>
                      </m:oMath>
                    </m:oMathPara>
                  </a14:m>
                  <a:endParaRPr lang="he-IL" sz="5400" dirty="0">
                    <a:solidFill>
                      <a:srgbClr val="FF0000"/>
                    </a:solidFill>
                    <a:latin typeface="Varela Round" panose="00000500000000000000" pitchFamily="2" charset="-79"/>
                    <a:cs typeface="Varela Round" panose="00000500000000000000" pitchFamily="2" charset="-79"/>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3"/>
                  <a:stretch>
                    <a:fillRect/>
                  </a:stretch>
                </a:blipFill>
              </p:spPr>
              <p:txBody>
                <a:bodyPr/>
                <a:lstStyle/>
                <a:p>
                  <a:r>
                    <a:rPr lang="he-IL">
                      <a:noFill/>
                    </a:rPr>
                    <a:t> </a:t>
                  </a:r>
                </a:p>
              </p:txBody>
            </p:sp>
          </mc:Fallback>
        </mc:AlternateContent>
        <p:cxnSp>
          <p:nvCxnSpPr>
            <p:cNvPr id="83" name="מחבר חץ ישר 82"/>
            <p:cNvCxnSpPr/>
            <p:nvPr/>
          </p:nvCxnSpPr>
          <p:spPr>
            <a:xfrm flipV="1">
              <a:off x="10635914" y="4937403"/>
              <a:ext cx="38501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84" name="משולש ישר-זווית 83"/>
          <p:cNvSpPr/>
          <p:nvPr/>
        </p:nvSpPr>
        <p:spPr>
          <a:xfrm flipV="1">
            <a:off x="1074350" y="2020290"/>
            <a:ext cx="1418403" cy="1865367"/>
          </a:xfrm>
          <a:prstGeom prst="rtTriangle">
            <a:avLst/>
          </a:prstGeom>
          <a:solidFill>
            <a:srgbClr val="FFFF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cxnSp>
        <p:nvCxnSpPr>
          <p:cNvPr id="85" name="מחבר חץ ישר 84"/>
          <p:cNvCxnSpPr/>
          <p:nvPr/>
        </p:nvCxnSpPr>
        <p:spPr>
          <a:xfrm flipV="1">
            <a:off x="1066876" y="1958258"/>
            <a:ext cx="0" cy="1973179"/>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86" name="קבוצה 85"/>
          <p:cNvGrpSpPr/>
          <p:nvPr/>
        </p:nvGrpSpPr>
        <p:grpSpPr>
          <a:xfrm>
            <a:off x="2589352" y="3309997"/>
            <a:ext cx="1135783" cy="830997"/>
            <a:chOff x="10385656" y="4866107"/>
            <a:chExt cx="1135783" cy="830997"/>
          </a:xfrm>
        </p:grpSpPr>
        <mc:AlternateContent xmlns:mc="http://schemas.openxmlformats.org/markup-compatibility/2006" xmlns:a14="http://schemas.microsoft.com/office/drawing/2010/main">
          <mc:Choice Requires="a14">
            <p:sp>
              <p:nvSpPr>
                <p:cNvPr id="87" name="TextBox 86"/>
                <p:cNvSpPr txBox="1"/>
                <p:nvPr/>
              </p:nvSpPr>
              <p:spPr>
                <a:xfrm>
                  <a:off x="10385656" y="4866107"/>
                  <a:ext cx="1135783" cy="83099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0070C0"/>
                                </a:solidFill>
                                <a:latin typeface="Cambria Math" panose="02040503050406030204" pitchFamily="18" charset="0"/>
                              </a:rPr>
                            </m:ctrlPr>
                          </m:sSubPr>
                          <m:e>
                            <m:r>
                              <a:rPr lang="en-US" sz="5400" b="0" i="1" smtClean="0">
                                <a:solidFill>
                                  <a:srgbClr val="0070C0"/>
                                </a:solidFill>
                                <a:latin typeface="Cambria Math" panose="02040503050406030204" pitchFamily="18" charset="0"/>
                              </a:rPr>
                              <m:t>𝐵</m:t>
                            </m:r>
                          </m:e>
                          <m:sub>
                            <m:r>
                              <a:rPr lang="en-US" sz="5400" b="0" i="1" smtClean="0">
                                <a:solidFill>
                                  <a:srgbClr val="0070C0"/>
                                </a:solidFill>
                                <a:latin typeface="Cambria Math" panose="02040503050406030204" pitchFamily="18" charset="0"/>
                              </a:rPr>
                              <m:t>𝑒𝑥𝑡</m:t>
                            </m:r>
                          </m:sub>
                        </m:sSub>
                      </m:oMath>
                    </m:oMathPara>
                  </a14:m>
                  <a:endParaRPr lang="he-IL" sz="5400" dirty="0">
                    <a:solidFill>
                      <a:srgbClr val="0070C0"/>
                    </a:solidFill>
                    <a:latin typeface="Varela Round" panose="00000500000000000000" pitchFamily="2" charset="-79"/>
                    <a:cs typeface="Varela Round" panose="00000500000000000000" pitchFamily="2" charset="-79"/>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4"/>
                  <a:stretch>
                    <a:fillRect r="-5376"/>
                  </a:stretch>
                </a:blipFill>
              </p:spPr>
              <p:txBody>
                <a:bodyPr/>
                <a:lstStyle/>
                <a:p>
                  <a:r>
                    <a:rPr lang="he-IL">
                      <a:noFill/>
                    </a:rPr>
                    <a:t> </a:t>
                  </a:r>
                </a:p>
              </p:txBody>
            </p:sp>
          </mc:Fallback>
        </mc:AlternateContent>
        <p:cxnSp>
          <p:nvCxnSpPr>
            <p:cNvPr id="88" name="מחבר חץ ישר 87"/>
            <p:cNvCxnSpPr/>
            <p:nvPr/>
          </p:nvCxnSpPr>
          <p:spPr>
            <a:xfrm flipV="1">
              <a:off x="10501160" y="5005135"/>
              <a:ext cx="385011" cy="0"/>
            </a:xfrm>
            <a:prstGeom prst="straightConnector1">
              <a:avLst/>
            </a:prstGeom>
            <a:ln>
              <a:solidFill>
                <a:srgbClr val="0070C0"/>
              </a:solidFill>
              <a:tailEnd type="triangle"/>
            </a:ln>
          </p:spPr>
          <p:style>
            <a:lnRef idx="3">
              <a:schemeClr val="dk1"/>
            </a:lnRef>
            <a:fillRef idx="0">
              <a:schemeClr val="dk1"/>
            </a:fillRef>
            <a:effectRef idx="2">
              <a:schemeClr val="dk1"/>
            </a:effectRef>
            <a:fontRef idx="minor">
              <a:schemeClr val="tx1"/>
            </a:fontRef>
          </p:style>
        </p:cxnSp>
      </p:grpSp>
      <p:cxnSp>
        <p:nvCxnSpPr>
          <p:cNvPr id="89" name="מחבר חץ ישר 88"/>
          <p:cNvCxnSpPr/>
          <p:nvPr/>
        </p:nvCxnSpPr>
        <p:spPr>
          <a:xfrm flipV="1">
            <a:off x="1047626" y="3907790"/>
            <a:ext cx="1462351" cy="7555"/>
          </a:xfrm>
          <a:prstGeom prst="straightConnector1">
            <a:avLst/>
          </a:prstGeom>
          <a:ln w="5715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90" name="מחבר חץ ישר 89"/>
          <p:cNvCxnSpPr/>
          <p:nvPr/>
        </p:nvCxnSpPr>
        <p:spPr>
          <a:xfrm flipV="1">
            <a:off x="1059221" y="2019166"/>
            <a:ext cx="1450756" cy="1882157"/>
          </a:xfrm>
          <a:prstGeom prst="straightConnector1">
            <a:avLst/>
          </a:prstGeom>
          <a:ln w="57150">
            <a:solidFill>
              <a:srgbClr val="00B050"/>
            </a:solidFill>
            <a:tailEnd type="triangle"/>
          </a:ln>
        </p:spPr>
        <p:style>
          <a:lnRef idx="1">
            <a:schemeClr val="dk1"/>
          </a:lnRef>
          <a:fillRef idx="0">
            <a:schemeClr val="dk1"/>
          </a:fillRef>
          <a:effectRef idx="0">
            <a:schemeClr val="dk1"/>
          </a:effectRef>
          <a:fontRef idx="minor">
            <a:schemeClr val="tx1"/>
          </a:fontRef>
        </p:style>
      </p:cxnSp>
      <p:grpSp>
        <p:nvGrpSpPr>
          <p:cNvPr id="91" name="קבוצה 90"/>
          <p:cNvGrpSpPr/>
          <p:nvPr/>
        </p:nvGrpSpPr>
        <p:grpSpPr>
          <a:xfrm>
            <a:off x="2450831" y="1215835"/>
            <a:ext cx="1135783" cy="895181"/>
            <a:chOff x="10385656" y="4866107"/>
            <a:chExt cx="1135783" cy="895181"/>
          </a:xfrm>
        </p:grpSpPr>
        <mc:AlternateContent xmlns:mc="http://schemas.openxmlformats.org/markup-compatibility/2006" xmlns:a14="http://schemas.microsoft.com/office/drawing/2010/main">
          <mc:Choice Requires="a14">
            <p:sp>
              <p:nvSpPr>
                <p:cNvPr id="92" name="TextBox 91"/>
                <p:cNvSpPr txBox="1"/>
                <p:nvPr/>
              </p:nvSpPr>
              <p:spPr>
                <a:xfrm>
                  <a:off x="10385656" y="4866107"/>
                  <a:ext cx="1135783" cy="895181"/>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00B050"/>
                                </a:solidFill>
                                <a:latin typeface="Cambria Math" panose="02040503050406030204" pitchFamily="18" charset="0"/>
                              </a:rPr>
                            </m:ctrlPr>
                          </m:sSubPr>
                          <m:e>
                            <m:r>
                              <a:rPr lang="en-US" sz="5400" b="0" i="1" smtClean="0">
                                <a:solidFill>
                                  <a:srgbClr val="00B050"/>
                                </a:solidFill>
                                <a:latin typeface="Cambria Math" panose="02040503050406030204" pitchFamily="18" charset="0"/>
                              </a:rPr>
                              <m:t>𝐵</m:t>
                            </m:r>
                          </m:e>
                          <m:sub>
                            <m:r>
                              <a:rPr lang="en-US" sz="5400" b="0" i="1" smtClean="0">
                                <a:solidFill>
                                  <a:srgbClr val="00B050"/>
                                </a:solidFill>
                                <a:latin typeface="Cambria Math" panose="02040503050406030204" pitchFamily="18" charset="0"/>
                              </a:rPr>
                              <m:t>𝑒𝑞</m:t>
                            </m:r>
                            <m:r>
                              <a:rPr lang="en-US" sz="5400" b="0" i="1" smtClean="0">
                                <a:solidFill>
                                  <a:srgbClr val="00B050"/>
                                </a:solidFill>
                                <a:latin typeface="Cambria Math" panose="02040503050406030204" pitchFamily="18" charset="0"/>
                              </a:rPr>
                              <m:t>.</m:t>
                            </m:r>
                          </m:sub>
                        </m:sSub>
                      </m:oMath>
                    </m:oMathPara>
                  </a14:m>
                  <a:endParaRPr lang="he-IL" sz="5400" dirty="0">
                    <a:solidFill>
                      <a:srgbClr val="00B050"/>
                    </a:solidFill>
                    <a:latin typeface="Varela Round" panose="00000500000000000000" pitchFamily="2" charset="-79"/>
                    <a:cs typeface="Varela Round" panose="00000500000000000000" pitchFamily="2" charset="-79"/>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0385656" y="4866107"/>
                  <a:ext cx="1135783" cy="895181"/>
                </a:xfrm>
                <a:prstGeom prst="rect">
                  <a:avLst/>
                </a:prstGeom>
                <a:blipFill>
                  <a:blip r:embed="rId5"/>
                  <a:stretch>
                    <a:fillRect/>
                  </a:stretch>
                </a:blipFill>
              </p:spPr>
              <p:txBody>
                <a:bodyPr/>
                <a:lstStyle/>
                <a:p>
                  <a:r>
                    <a:rPr lang="he-IL">
                      <a:noFill/>
                    </a:rPr>
                    <a:t> </a:t>
                  </a:r>
                </a:p>
              </p:txBody>
            </p:sp>
          </mc:Fallback>
        </mc:AlternateContent>
        <p:cxnSp>
          <p:nvCxnSpPr>
            <p:cNvPr id="93" name="מחבר חץ ישר 92"/>
            <p:cNvCxnSpPr/>
            <p:nvPr/>
          </p:nvCxnSpPr>
          <p:spPr>
            <a:xfrm flipV="1">
              <a:off x="10501160" y="4954336"/>
              <a:ext cx="385011" cy="0"/>
            </a:xfrm>
            <a:prstGeom prst="straightConnector1">
              <a:avLst/>
            </a:prstGeom>
            <a:ln>
              <a:solidFill>
                <a:srgbClr val="00B050"/>
              </a:solidFill>
              <a:tailEnd type="triangle"/>
            </a:ln>
          </p:spPr>
          <p:style>
            <a:lnRef idx="3">
              <a:schemeClr val="dk1"/>
            </a:lnRef>
            <a:fillRef idx="0">
              <a:schemeClr val="dk1"/>
            </a:fillRef>
            <a:effectRef idx="2">
              <a:schemeClr val="dk1"/>
            </a:effectRef>
            <a:fontRef idx="minor">
              <a:schemeClr val="tx1"/>
            </a:fontRef>
          </p:style>
        </p:cxnSp>
      </p:grpSp>
      <p:sp>
        <p:nvSpPr>
          <p:cNvPr id="94" name="TextBox 93"/>
          <p:cNvSpPr txBox="1"/>
          <p:nvPr/>
        </p:nvSpPr>
        <p:spPr>
          <a:xfrm>
            <a:off x="291485" y="4388262"/>
            <a:ext cx="3433650" cy="2254015"/>
          </a:xfrm>
          <a:prstGeom prst="rect">
            <a:avLst/>
          </a:prstGeom>
          <a:noFill/>
        </p:spPr>
        <p:txBody>
          <a:bodyPr wrap="square" rtlCol="1">
            <a:spAutoFit/>
          </a:bodyPr>
          <a:lstStyle/>
          <a:p>
            <a:pPr algn="ctr" rtl="1">
              <a:lnSpc>
                <a:spcPct val="150000"/>
              </a:lnSpc>
            </a:pPr>
            <a:r>
              <a:rPr lang="he-IL" sz="2400" b="1" dirty="0">
                <a:latin typeface="Varela Round" panose="00000500000000000000" pitchFamily="2" charset="-79"/>
                <a:cs typeface="Varela Round" panose="00000500000000000000" pitchFamily="2" charset="-79"/>
              </a:rPr>
              <a:t>נסמן את זווית הסטייה של מחט המצפן מכיוון השדה המגנטי הארצי באות </a:t>
            </a:r>
            <a:r>
              <a:rPr lang="el-GR" sz="2400" b="1" dirty="0">
                <a:latin typeface="Times New Roman" panose="02020603050405020304" pitchFamily="18" charset="0"/>
                <a:cs typeface="Varela Round" panose="00000500000000000000" pitchFamily="2" charset="-79"/>
              </a:rPr>
              <a:t>θ</a:t>
            </a:r>
            <a:endParaRPr lang="he-IL" sz="2400" b="1" dirty="0">
              <a:latin typeface="Varela Round" panose="00000500000000000000" pitchFamily="2" charset="-79"/>
              <a:cs typeface="Varela Round" panose="00000500000000000000" pitchFamily="2" charset="-79"/>
            </a:endParaRPr>
          </a:p>
        </p:txBody>
      </p:sp>
      <p:grpSp>
        <p:nvGrpSpPr>
          <p:cNvPr id="95" name="קבוצה 94"/>
          <p:cNvGrpSpPr/>
          <p:nvPr/>
        </p:nvGrpSpPr>
        <p:grpSpPr>
          <a:xfrm rot="2484404">
            <a:off x="617417" y="3498531"/>
            <a:ext cx="912846" cy="892877"/>
            <a:chOff x="-661064" y="1036439"/>
            <a:chExt cx="3055483" cy="2988644"/>
          </a:xfrm>
        </p:grpSpPr>
        <p:pic>
          <p:nvPicPr>
            <p:cNvPr id="96" name="תמונה 95"/>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9845769">
              <a:off x="-661064" y="1036439"/>
              <a:ext cx="3055483" cy="2988644"/>
            </a:xfrm>
            <a:prstGeom prst="rect">
              <a:avLst/>
            </a:prstGeom>
          </p:spPr>
        </p:pic>
        <p:sp>
          <p:nvSpPr>
            <p:cNvPr id="97" name="אליפסה 96"/>
            <p:cNvSpPr/>
            <p:nvPr/>
          </p:nvSpPr>
          <p:spPr>
            <a:xfrm>
              <a:off x="1570530" y="1605666"/>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98" name="אליפסה 97"/>
            <p:cNvSpPr/>
            <p:nvPr/>
          </p:nvSpPr>
          <p:spPr>
            <a:xfrm>
              <a:off x="0" y="3259961"/>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99" name="אליפסה 98"/>
            <p:cNvSpPr/>
            <p:nvPr/>
          </p:nvSpPr>
          <p:spPr>
            <a:xfrm>
              <a:off x="1569521" y="3259961"/>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100" name="אליפסה 99"/>
            <p:cNvSpPr/>
            <p:nvPr/>
          </p:nvSpPr>
          <p:spPr>
            <a:xfrm>
              <a:off x="19216" y="1605666"/>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grpSp>
      <mc:AlternateContent xmlns:mc="http://schemas.openxmlformats.org/markup-compatibility/2006" xmlns:a14="http://schemas.microsoft.com/office/drawing/2010/main">
        <mc:Choice Requires="a14">
          <p:sp>
            <p:nvSpPr>
              <p:cNvPr id="101" name="TextBox 100"/>
              <p:cNvSpPr txBox="1"/>
              <p:nvPr/>
            </p:nvSpPr>
            <p:spPr>
              <a:xfrm>
                <a:off x="761947" y="2811038"/>
                <a:ext cx="1135783" cy="677108"/>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he-IL" sz="4400" i="1" smtClean="0">
                          <a:solidFill>
                            <a:srgbClr val="00B050"/>
                          </a:solidFill>
                          <a:latin typeface="Cambria Math" panose="02040503050406030204" pitchFamily="18" charset="0"/>
                          <a:ea typeface="Cambria Math" panose="02040503050406030204" pitchFamily="18" charset="0"/>
                        </a:rPr>
                        <m:t>𝜃</m:t>
                      </m:r>
                    </m:oMath>
                  </m:oMathPara>
                </a14:m>
                <a:endParaRPr lang="he-IL" sz="4400" dirty="0">
                  <a:solidFill>
                    <a:srgbClr val="00B050"/>
                  </a:solidFill>
                  <a:latin typeface="Varela Round" panose="00000500000000000000" pitchFamily="2" charset="-79"/>
                  <a:cs typeface="Varela Round" panose="00000500000000000000" pitchFamily="2" charset="-79"/>
                </a:endParaRPr>
              </a:p>
            </p:txBody>
          </p:sp>
        </mc:Choice>
        <mc:Fallback xmlns="">
          <p:sp>
            <p:nvSpPr>
              <p:cNvPr id="101" name="TextBox 100"/>
              <p:cNvSpPr txBox="1">
                <a:spLocks noRot="1" noChangeAspect="1" noMove="1" noResize="1" noEditPoints="1" noAdjustHandles="1" noChangeArrowheads="1" noChangeShapeType="1" noTextEdit="1"/>
              </p:cNvSpPr>
              <p:nvPr/>
            </p:nvSpPr>
            <p:spPr>
              <a:xfrm>
                <a:off x="761947" y="2811038"/>
                <a:ext cx="1135783" cy="677108"/>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2" name="TextBox 101"/>
              <p:cNvSpPr txBox="1"/>
              <p:nvPr/>
            </p:nvSpPr>
            <p:spPr>
              <a:xfrm>
                <a:off x="5052480" y="1663425"/>
                <a:ext cx="5140683" cy="206761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en-US" sz="6600" i="1">
                          <a:latin typeface="Cambria Math" panose="02040503050406030204" pitchFamily="18" charset="0"/>
                        </a:rPr>
                        <m:t>𝑡𝑎𝑛</m:t>
                      </m:r>
                      <m:r>
                        <a:rPr lang="en-US" sz="6600" i="1">
                          <a:latin typeface="Cambria Math" panose="02040503050406030204" pitchFamily="18" charset="0"/>
                          <a:ea typeface="Cambria Math" panose="02040503050406030204" pitchFamily="18" charset="0"/>
                        </a:rPr>
                        <m:t>𝜃</m:t>
                      </m:r>
                      <m:r>
                        <a:rPr lang="en-US" sz="6600" i="1">
                          <a:latin typeface="Cambria Math" panose="02040503050406030204" pitchFamily="18" charset="0"/>
                          <a:ea typeface="Cambria Math" panose="02040503050406030204" pitchFamily="18" charset="0"/>
                        </a:rPr>
                        <m:t>=</m:t>
                      </m:r>
                      <m:f>
                        <m:fPr>
                          <m:ctrlPr>
                            <a:rPr lang="en-US" sz="6600" i="1">
                              <a:latin typeface="Cambria Math" panose="02040503050406030204" pitchFamily="18" charset="0"/>
                              <a:ea typeface="Cambria Math" panose="02040503050406030204" pitchFamily="18" charset="0"/>
                            </a:rPr>
                          </m:ctrlPr>
                        </m:fPr>
                        <m:num>
                          <m:sSub>
                            <m:sSubPr>
                              <m:ctrlPr>
                                <a:rPr lang="en-US" sz="6600" i="1">
                                  <a:latin typeface="Cambria Math" panose="02040503050406030204" pitchFamily="18" charset="0"/>
                                  <a:ea typeface="Cambria Math" panose="02040503050406030204" pitchFamily="18" charset="0"/>
                                </a:rPr>
                              </m:ctrlPr>
                            </m:sSubPr>
                            <m:e>
                              <m:r>
                                <a:rPr lang="en-US" sz="6600" i="1">
                                  <a:latin typeface="Cambria Math" panose="02040503050406030204" pitchFamily="18" charset="0"/>
                                  <a:ea typeface="Cambria Math" panose="02040503050406030204" pitchFamily="18" charset="0"/>
                                </a:rPr>
                                <m:t>𝐵</m:t>
                              </m:r>
                            </m:e>
                            <m:sub>
                              <m:r>
                                <a:rPr lang="en-US" sz="6600" i="1">
                                  <a:latin typeface="Cambria Math" panose="02040503050406030204" pitchFamily="18" charset="0"/>
                                  <a:ea typeface="Cambria Math" panose="02040503050406030204" pitchFamily="18" charset="0"/>
                                </a:rPr>
                                <m:t>𝑒𝑥𝑡</m:t>
                              </m:r>
                            </m:sub>
                          </m:sSub>
                        </m:num>
                        <m:den>
                          <m:sSub>
                            <m:sSubPr>
                              <m:ctrlPr>
                                <a:rPr lang="en-US" sz="6600" i="1">
                                  <a:latin typeface="Cambria Math" panose="02040503050406030204" pitchFamily="18" charset="0"/>
                                  <a:ea typeface="Cambria Math" panose="02040503050406030204" pitchFamily="18" charset="0"/>
                                </a:rPr>
                              </m:ctrlPr>
                            </m:sSubPr>
                            <m:e>
                              <m:r>
                                <a:rPr lang="en-US" sz="6600" i="1">
                                  <a:latin typeface="Cambria Math" panose="02040503050406030204" pitchFamily="18" charset="0"/>
                                  <a:ea typeface="Cambria Math" panose="02040503050406030204" pitchFamily="18" charset="0"/>
                                </a:rPr>
                                <m:t>𝐵</m:t>
                              </m:r>
                            </m:e>
                            <m:sub>
                              <m:r>
                                <a:rPr lang="en-US" sz="6600" i="1">
                                  <a:latin typeface="Cambria Math" panose="02040503050406030204" pitchFamily="18" charset="0"/>
                                  <a:ea typeface="Cambria Math" panose="02040503050406030204" pitchFamily="18" charset="0"/>
                                </a:rPr>
                                <m:t>𝐸</m:t>
                              </m:r>
                            </m:sub>
                          </m:sSub>
                        </m:den>
                      </m:f>
                    </m:oMath>
                  </m:oMathPara>
                </a14:m>
                <a:endParaRPr lang="he-IL" sz="6600" dirty="0">
                  <a:latin typeface="Varela Round" panose="00000500000000000000" pitchFamily="2" charset="-79"/>
                  <a:cs typeface="Varela Round" panose="00000500000000000000" pitchFamily="2" charset="-79"/>
                </a:endParaRPr>
              </a:p>
            </p:txBody>
          </p:sp>
        </mc:Choice>
        <mc:Fallback xmlns="">
          <p:sp>
            <p:nvSpPr>
              <p:cNvPr id="102" name="TextBox 101"/>
              <p:cNvSpPr txBox="1">
                <a:spLocks noRot="1" noChangeAspect="1" noMove="1" noResize="1" noEditPoints="1" noAdjustHandles="1" noChangeArrowheads="1" noChangeShapeType="1" noTextEdit="1"/>
              </p:cNvSpPr>
              <p:nvPr/>
            </p:nvSpPr>
            <p:spPr>
              <a:xfrm>
                <a:off x="5052480" y="1663425"/>
                <a:ext cx="5140683" cy="2067617"/>
              </a:xfrm>
              <a:prstGeom prst="rect">
                <a:avLst/>
              </a:prstGeom>
              <a:blipFill>
                <a:blip r:embed="rId9"/>
                <a:stretch>
                  <a:fillRect/>
                </a:stretch>
              </a:blipFill>
            </p:spPr>
            <p:txBody>
              <a:bodyPr/>
              <a:lstStyle/>
              <a:p>
                <a:r>
                  <a:rPr lang="he-IL">
                    <a:noFill/>
                  </a:rPr>
                  <a:t> </a:t>
                </a:r>
              </a:p>
            </p:txBody>
          </p:sp>
        </mc:Fallback>
      </mc:AlternateContent>
      <p:sp>
        <p:nvSpPr>
          <p:cNvPr id="104" name="TextBox 103"/>
          <p:cNvSpPr txBox="1"/>
          <p:nvPr/>
        </p:nvSpPr>
        <p:spPr>
          <a:xfrm>
            <a:off x="4700369" y="3934083"/>
            <a:ext cx="6051380" cy="1837811"/>
          </a:xfrm>
          <a:prstGeom prst="rect">
            <a:avLst/>
          </a:prstGeom>
          <a:noFill/>
        </p:spPr>
        <p:txBody>
          <a:bodyPr wrap="square" rtlCol="1">
            <a:spAutoFit/>
          </a:bodyPr>
          <a:lstStyle/>
          <a:p>
            <a:pPr algn="ctr">
              <a:lnSpc>
                <a:spcPct val="150000"/>
              </a:lnSpc>
            </a:pPr>
            <a:r>
              <a:rPr lang="he-IL" sz="2600" dirty="0">
                <a:latin typeface="Varela Round" panose="00000500000000000000" pitchFamily="2" charset="-79"/>
                <a:cs typeface="Varela Round" panose="00000500000000000000" pitchFamily="2" charset="-79"/>
              </a:rPr>
              <a:t>ככל שהשדה המגנטי החיצוני יהיה גדול יותר, זווית הסטייה של מחט המצפן תהיה גדולה יותר.</a:t>
            </a:r>
          </a:p>
        </p:txBody>
      </p:sp>
      <p:sp>
        <p:nvSpPr>
          <p:cNvPr id="105" name="Google Shape;146;p6"/>
          <p:cNvSpPr/>
          <p:nvPr/>
        </p:nvSpPr>
        <p:spPr>
          <a:xfrm rot="16200000">
            <a:off x="3746041" y="2039039"/>
            <a:ext cx="961795" cy="1651082"/>
          </a:xfrm>
          <a:prstGeom prst="downArrow">
            <a:avLst>
              <a:gd name="adj1" fmla="val 50000"/>
              <a:gd name="adj2" fmla="val 8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extLst>
      <p:ext uri="{BB962C8B-B14F-4D97-AF65-F5344CB8AC3E}">
        <p14:creationId xmlns:p14="http://schemas.microsoft.com/office/powerpoint/2010/main" val="5807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par>
                                <p:cTn id="11" presetID="10" presetClass="entr" presetSubtype="0" fill="hold"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500"/>
                                        <p:tgtEl>
                                          <p:spTgt spid="85"/>
                                        </p:tgtEl>
                                      </p:cBhvr>
                                    </p:animEffect>
                                  </p:childTnLst>
                                </p:cTn>
                              </p:par>
                              <p:par>
                                <p:cTn id="14" presetID="10" presetClass="entr" presetSubtype="0" fill="hold"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par>
                                <p:cTn id="17" presetID="10" presetClass="entr" presetSubtype="0" fill="hold" nodeType="with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500"/>
                                        <p:tgtEl>
                                          <p:spTgt spid="89"/>
                                        </p:tgtEl>
                                      </p:cBhvr>
                                    </p:animEffect>
                                  </p:childTnLst>
                                </p:cTn>
                              </p:par>
                              <p:par>
                                <p:cTn id="20" presetID="10" presetClass="entr" presetSubtype="0" fill="hold" nodeType="with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500"/>
                                        <p:tgtEl>
                                          <p:spTgt spid="90"/>
                                        </p:tgtEl>
                                      </p:cBhvr>
                                    </p:animEffect>
                                  </p:childTnLst>
                                </p:cTn>
                              </p:par>
                              <p:par>
                                <p:cTn id="23" presetID="10" presetClass="entr" presetSubtype="0" fill="hold"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fade">
                                      <p:cBhvr>
                                        <p:cTn id="25" dur="500"/>
                                        <p:tgtEl>
                                          <p:spTgt spid="9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fade">
                                      <p:cBhvr>
                                        <p:cTn id="28" dur="500"/>
                                        <p:tgtEl>
                                          <p:spTgt spid="9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1"/>
                                        </p:tgtEl>
                                        <p:attrNameLst>
                                          <p:attrName>style.visibility</p:attrName>
                                        </p:attrNameLst>
                                      </p:cBhvr>
                                      <p:to>
                                        <p:strVal val="visible"/>
                                      </p:to>
                                    </p:set>
                                    <p:animEffect transition="in" filter="fade">
                                      <p:cBhvr>
                                        <p:cTn id="31" dur="500"/>
                                        <p:tgtEl>
                                          <p:spTgt spid="101"/>
                                        </p:tgtEl>
                                      </p:cBhvr>
                                    </p:animEffect>
                                  </p:childTnLst>
                                </p:cTn>
                              </p:par>
                              <p:par>
                                <p:cTn id="32" presetID="10" presetClass="entr" presetSubtype="0" fill="hold" nodeType="with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fade">
                                      <p:cBhvr>
                                        <p:cTn id="34" dur="500"/>
                                        <p:tgtEl>
                                          <p:spTgt spid="9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fade">
                                      <p:cBhvr>
                                        <p:cTn id="39" dur="500"/>
                                        <p:tgtEl>
                                          <p:spTgt spid="8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fade">
                                      <p:cBhvr>
                                        <p:cTn id="44" dur="500"/>
                                        <p:tgtEl>
                                          <p:spTgt spid="10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2"/>
                                        </p:tgtEl>
                                        <p:attrNameLst>
                                          <p:attrName>style.visibility</p:attrName>
                                        </p:attrNameLst>
                                      </p:cBhvr>
                                      <p:to>
                                        <p:strVal val="visible"/>
                                      </p:to>
                                    </p:set>
                                    <p:animEffect transition="in" filter="fade">
                                      <p:cBhvr>
                                        <p:cTn id="47" dur="500"/>
                                        <p:tgtEl>
                                          <p:spTgt spid="10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4"/>
                                        </p:tgtEl>
                                        <p:attrNameLst>
                                          <p:attrName>style.visibility</p:attrName>
                                        </p:attrNameLst>
                                      </p:cBhvr>
                                      <p:to>
                                        <p:strVal val="visible"/>
                                      </p:to>
                                    </p:set>
                                    <p:animEffect transition="in" filter="fade">
                                      <p:cBhvr>
                                        <p:cTn id="5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4" grpId="0" animBg="1"/>
      <p:bldP spid="94" grpId="0"/>
      <p:bldP spid="101" grpId="0"/>
      <p:bldP spid="102" grpId="0"/>
      <p:bldP spid="104" grpId="0"/>
      <p:bldP spid="10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תרגיל 1</a:t>
            </a:r>
          </a:p>
        </p:txBody>
      </p:sp>
      <p:sp>
        <p:nvSpPr>
          <p:cNvPr id="19" name="TextBox 18"/>
          <p:cNvSpPr txBox="1"/>
          <p:nvPr/>
        </p:nvSpPr>
        <p:spPr>
          <a:xfrm>
            <a:off x="1220320" y="2086623"/>
            <a:ext cx="10759440" cy="595548"/>
          </a:xfrm>
          <a:prstGeom prst="rect">
            <a:avLst/>
          </a:prstGeom>
          <a:noFill/>
        </p:spPr>
        <p:txBody>
          <a:bodyPr wrap="square" rtlCol="1">
            <a:spAutoFit/>
          </a:bodyPr>
          <a:lstStyle/>
          <a:p>
            <a:pPr algn="r" rtl="1">
              <a:lnSpc>
                <a:spcPct val="150000"/>
              </a:lnSpc>
            </a:pPr>
            <a:r>
              <a:rPr lang="he-IL" sz="2400" dirty="0">
                <a:latin typeface="Varela Round" panose="00000500000000000000" pitchFamily="2" charset="-79"/>
                <a:cs typeface="Varela Round" panose="00000500000000000000" pitchFamily="2" charset="-79"/>
              </a:rPr>
              <a:t>בתרשים נתון מצפן המונח בנקודה זו וכיוונו ככיוון </a:t>
            </a:r>
            <a:r>
              <a:rPr lang="he-IL" sz="2400" b="1" dirty="0">
                <a:latin typeface="Varela Round" panose="00000500000000000000" pitchFamily="2" charset="-79"/>
                <a:cs typeface="Varela Round" panose="00000500000000000000" pitchFamily="2" charset="-79"/>
              </a:rPr>
              <a:t>השדה המגנטי השקול</a:t>
            </a:r>
            <a:r>
              <a:rPr lang="he-IL" sz="2400" dirty="0">
                <a:latin typeface="Varela Round" panose="00000500000000000000" pitchFamily="2" charset="-79"/>
                <a:cs typeface="Varela Round" panose="00000500000000000000" pitchFamily="2" charset="-79"/>
              </a:rPr>
              <a:t>.</a:t>
            </a:r>
          </a:p>
        </p:txBody>
      </p:sp>
      <p:sp>
        <p:nvSpPr>
          <p:cNvPr id="20" name="מלבן 19"/>
          <p:cNvSpPr/>
          <p:nvPr/>
        </p:nvSpPr>
        <p:spPr>
          <a:xfrm>
            <a:off x="413600" y="3133857"/>
            <a:ext cx="11507742" cy="592022"/>
          </a:xfrm>
          <a:prstGeom prst="rect">
            <a:avLst/>
          </a:prstGeom>
        </p:spPr>
        <p:txBody>
          <a:bodyPr wrap="square">
            <a:spAutoFit/>
          </a:bodyPr>
          <a:lstStyle/>
          <a:p>
            <a:pPr lvl="0" algn="r" rtl="1">
              <a:lnSpc>
                <a:spcPct val="150000"/>
              </a:lnSpc>
            </a:pPr>
            <a:r>
              <a:rPr lang="he-IL" sz="2400" dirty="0">
                <a:solidFill>
                  <a:prstClr val="black"/>
                </a:solidFill>
                <a:latin typeface="Varela Round" panose="00000500000000000000" pitchFamily="2" charset="-79"/>
                <a:cs typeface="Varela Round" panose="00000500000000000000" pitchFamily="2" charset="-79"/>
              </a:rPr>
              <a:t>המצפן מכוון בזווית </a:t>
            </a:r>
            <a:r>
              <a:rPr lang="el-GR" sz="2400" dirty="0">
                <a:solidFill>
                  <a:prstClr val="black"/>
                </a:solidFill>
                <a:latin typeface="Times New Roman" panose="02020603050405020304" pitchFamily="18" charset="0"/>
                <a:cs typeface="Varela Round" panose="00000500000000000000" pitchFamily="2" charset="-79"/>
              </a:rPr>
              <a:t>θ</a:t>
            </a:r>
            <a:r>
              <a:rPr lang="en-US" sz="2400" dirty="0">
                <a:solidFill>
                  <a:prstClr val="black"/>
                </a:solidFill>
                <a:latin typeface="Varela Round" panose="00000500000000000000" pitchFamily="2" charset="-79"/>
                <a:cs typeface="Varela Round" panose="00000500000000000000" pitchFamily="2" charset="-79"/>
              </a:rPr>
              <a:t> = 37</a:t>
            </a:r>
            <a:r>
              <a:rPr lang="en-US" sz="2400" baseline="30000" dirty="0">
                <a:solidFill>
                  <a:prstClr val="black"/>
                </a:solidFill>
                <a:latin typeface="Varela Round" panose="00000500000000000000" pitchFamily="2" charset="-79"/>
                <a:cs typeface="Varela Round" panose="00000500000000000000" pitchFamily="2" charset="-79"/>
              </a:rPr>
              <a:t>0</a:t>
            </a:r>
            <a:r>
              <a:rPr lang="he-IL" sz="2400" dirty="0">
                <a:solidFill>
                  <a:prstClr val="black"/>
                </a:solidFill>
                <a:latin typeface="Varela Round" panose="00000500000000000000" pitchFamily="2" charset="-79"/>
                <a:cs typeface="Varela Round" panose="00000500000000000000" pitchFamily="2" charset="-79"/>
              </a:rPr>
              <a:t> מזרחה לצפון (כלומר, </a:t>
            </a:r>
            <a:r>
              <a:rPr lang="en-US" sz="2400" dirty="0">
                <a:solidFill>
                  <a:prstClr val="black"/>
                </a:solidFill>
                <a:latin typeface="Varela Round" panose="00000500000000000000" pitchFamily="2" charset="-79"/>
                <a:cs typeface="Varela Round" panose="00000500000000000000" pitchFamily="2" charset="-79"/>
              </a:rPr>
              <a:t>37</a:t>
            </a:r>
            <a:r>
              <a:rPr lang="en-US" sz="2400" baseline="30000" dirty="0">
                <a:solidFill>
                  <a:prstClr val="black"/>
                </a:solidFill>
                <a:latin typeface="Varela Round" panose="00000500000000000000" pitchFamily="2" charset="-79"/>
                <a:cs typeface="Varela Round" panose="00000500000000000000" pitchFamily="2" charset="-79"/>
              </a:rPr>
              <a:t>0</a:t>
            </a:r>
            <a:r>
              <a:rPr lang="he-IL" sz="2400" dirty="0">
                <a:solidFill>
                  <a:prstClr val="black"/>
                </a:solidFill>
                <a:latin typeface="Varela Round" panose="00000500000000000000" pitchFamily="2" charset="-79"/>
                <a:cs typeface="Varela Round" panose="00000500000000000000" pitchFamily="2" charset="-79"/>
              </a:rPr>
              <a:t> מכיוון השדה המגנטי של כדה"א).</a:t>
            </a:r>
          </a:p>
        </p:txBody>
      </p:sp>
      <p:grpSp>
        <p:nvGrpSpPr>
          <p:cNvPr id="21" name="קבוצה 20"/>
          <p:cNvGrpSpPr/>
          <p:nvPr/>
        </p:nvGrpSpPr>
        <p:grpSpPr>
          <a:xfrm>
            <a:off x="1" y="-108575"/>
            <a:ext cx="2162128" cy="3005889"/>
            <a:chOff x="1624501" y="288557"/>
            <a:chExt cx="1610977" cy="2239654"/>
          </a:xfrm>
        </p:grpSpPr>
        <mc:AlternateContent xmlns:mc="http://schemas.openxmlformats.org/markup-compatibility/2006" xmlns:a14="http://schemas.microsoft.com/office/drawing/2010/main">
          <mc:Choice Requires="a14">
            <p:sp>
              <p:nvSpPr>
                <p:cNvPr id="22" name="TextBox 21"/>
                <p:cNvSpPr txBox="1"/>
                <p:nvPr/>
              </p:nvSpPr>
              <p:spPr>
                <a:xfrm>
                  <a:off x="1847194" y="1164877"/>
                  <a:ext cx="1135783" cy="458642"/>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he-IL" sz="4000" i="1" smtClean="0">
                            <a:solidFill>
                              <a:schemeClr val="tx1"/>
                            </a:solidFill>
                            <a:latin typeface="Cambria Math" panose="02040503050406030204" pitchFamily="18" charset="0"/>
                            <a:ea typeface="Cambria Math" panose="02040503050406030204" pitchFamily="18" charset="0"/>
                          </a:rPr>
                          <m:t>𝜃</m:t>
                        </m:r>
                      </m:oMath>
                    </m:oMathPara>
                  </a14:m>
                  <a:endParaRPr lang="he-IL" sz="4000" dirty="0">
                    <a:solidFill>
                      <a:schemeClr val="tx1"/>
                    </a:solidFill>
                    <a:latin typeface="Varela Round" panose="00000500000000000000" pitchFamily="2" charset="-79"/>
                    <a:cs typeface="Varela Round" panose="00000500000000000000" pitchFamily="2" charset="-79"/>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1847194" y="1164877"/>
                  <a:ext cx="1135783" cy="458642"/>
                </a:xfrm>
                <a:prstGeom prst="rect">
                  <a:avLst/>
                </a:prstGeom>
                <a:blipFill>
                  <a:blip r:embed="rId2"/>
                  <a:stretch>
                    <a:fillRect/>
                  </a:stretch>
                </a:blipFill>
              </p:spPr>
              <p:txBody>
                <a:bodyPr/>
                <a:lstStyle/>
                <a:p>
                  <a:r>
                    <a:rPr lang="he-IL">
                      <a:noFill/>
                    </a:rPr>
                    <a:t> </a:t>
                  </a:r>
                </a:p>
              </p:txBody>
            </p:sp>
          </mc:Fallback>
        </mc:AlternateContent>
        <p:cxnSp>
          <p:nvCxnSpPr>
            <p:cNvPr id="23" name="מחבר ישר 22"/>
            <p:cNvCxnSpPr/>
            <p:nvPr/>
          </p:nvCxnSpPr>
          <p:spPr>
            <a:xfrm flipV="1">
              <a:off x="2174391" y="762800"/>
              <a:ext cx="0" cy="1260000"/>
            </a:xfrm>
            <a:prstGeom prst="line">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24" name="מחבר ישר 23"/>
            <p:cNvCxnSpPr/>
            <p:nvPr/>
          </p:nvCxnSpPr>
          <p:spPr>
            <a:xfrm flipV="1">
              <a:off x="2175425" y="784778"/>
              <a:ext cx="1060053" cy="1296995"/>
            </a:xfrm>
            <a:prstGeom prst="line">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grpSp>
          <p:nvGrpSpPr>
            <p:cNvPr id="25" name="קבוצה 24"/>
            <p:cNvGrpSpPr/>
            <p:nvPr/>
          </p:nvGrpSpPr>
          <p:grpSpPr>
            <a:xfrm rot="2484404">
              <a:off x="1734904" y="1635334"/>
              <a:ext cx="912846" cy="892877"/>
              <a:chOff x="-661064" y="1036439"/>
              <a:chExt cx="3055483" cy="2988644"/>
            </a:xfrm>
          </p:grpSpPr>
          <p:pic>
            <p:nvPicPr>
              <p:cNvPr id="27" name="תמונה 26"/>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9845769">
                <a:off x="-661064" y="1036439"/>
                <a:ext cx="3055483" cy="2988644"/>
              </a:xfrm>
              <a:prstGeom prst="rect">
                <a:avLst/>
              </a:prstGeom>
            </p:spPr>
          </p:pic>
          <p:sp>
            <p:nvSpPr>
              <p:cNvPr id="28" name="אליפסה 27"/>
              <p:cNvSpPr/>
              <p:nvPr/>
            </p:nvSpPr>
            <p:spPr>
              <a:xfrm>
                <a:off x="1570530" y="1605666"/>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29" name="אליפסה 28"/>
              <p:cNvSpPr/>
              <p:nvPr/>
            </p:nvSpPr>
            <p:spPr>
              <a:xfrm>
                <a:off x="0" y="3259961"/>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30" name="אליפסה 29"/>
              <p:cNvSpPr/>
              <p:nvPr/>
            </p:nvSpPr>
            <p:spPr>
              <a:xfrm>
                <a:off x="1569521" y="3259961"/>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31" name="אליפסה 30"/>
              <p:cNvSpPr/>
              <p:nvPr/>
            </p:nvSpPr>
            <p:spPr>
              <a:xfrm>
                <a:off x="19216" y="1605666"/>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grpSp>
        <p:sp>
          <p:nvSpPr>
            <p:cNvPr id="26" name="TextBox 25"/>
            <p:cNvSpPr txBox="1"/>
            <p:nvPr/>
          </p:nvSpPr>
          <p:spPr>
            <a:xfrm>
              <a:off x="1624501" y="288557"/>
              <a:ext cx="1103549" cy="619166"/>
            </a:xfrm>
            <a:prstGeom prst="rect">
              <a:avLst/>
            </a:prstGeom>
            <a:noFill/>
          </p:spPr>
          <p:txBody>
            <a:bodyPr wrap="square" rtlCol="1">
              <a:spAutoFit/>
            </a:bodyPr>
            <a:lstStyle/>
            <a:p>
              <a:pPr algn="ctr">
                <a:lnSpc>
                  <a:spcPct val="150000"/>
                </a:lnSpc>
              </a:pPr>
              <a:r>
                <a:rPr lang="he-IL" sz="3200" b="1" dirty="0">
                  <a:latin typeface="Varela Round" panose="00000500000000000000" pitchFamily="2" charset="-79"/>
                  <a:cs typeface="Varela Round" panose="00000500000000000000" pitchFamily="2" charset="-79"/>
                </a:rPr>
                <a:t>צפון</a:t>
              </a:r>
            </a:p>
          </p:txBody>
        </p:sp>
      </p:grpSp>
      <mc:AlternateContent xmlns:mc="http://schemas.openxmlformats.org/markup-compatibility/2006">
        <mc:Choice xmlns:a14="http://schemas.microsoft.com/office/drawing/2010/main" Requires="a14">
          <p:sp>
            <p:nvSpPr>
              <p:cNvPr id="32" name="מלבן 31"/>
              <p:cNvSpPr/>
              <p:nvPr/>
            </p:nvSpPr>
            <p:spPr>
              <a:xfrm>
                <a:off x="35631" y="3753331"/>
                <a:ext cx="11885711" cy="1155829"/>
              </a:xfrm>
              <a:prstGeom prst="rect">
                <a:avLst/>
              </a:prstGeom>
            </p:spPr>
            <p:txBody>
              <a:bodyPr wrap="square">
                <a:spAutoFit/>
              </a:bodyPr>
              <a:lstStyle/>
              <a:p>
                <a:pPr lvl="0" algn="r" rtl="1">
                  <a:lnSpc>
                    <a:spcPct val="150000"/>
                  </a:lnSpc>
                </a:pPr>
                <a:r>
                  <a:rPr lang="he-IL" sz="2400" dirty="0">
                    <a:solidFill>
                      <a:prstClr val="black"/>
                    </a:solidFill>
                    <a:latin typeface="Varela Round" panose="00000500000000000000" pitchFamily="2" charset="-79"/>
                    <a:cs typeface="Varela Round" panose="00000500000000000000" pitchFamily="2" charset="-79"/>
                  </a:rPr>
                  <a:t>אם בנקודה בה נמצא המצפן, גודלו של </a:t>
                </a:r>
                <a:r>
                  <a:rPr lang="he-IL" sz="2400" dirty="0">
                    <a:latin typeface="Varela Round" panose="00000500000000000000" pitchFamily="2" charset="-79"/>
                    <a:cs typeface="Varela Round" panose="00000500000000000000" pitchFamily="2" charset="-79"/>
                  </a:rPr>
                  <a:t>השדה המגנטי  </a:t>
                </a:r>
                <a:r>
                  <a:rPr lang="he-IL" sz="2400" dirty="0">
                    <a:solidFill>
                      <a:prstClr val="black"/>
                    </a:solidFill>
                    <a:latin typeface="Varela Round" panose="00000500000000000000" pitchFamily="2" charset="-79"/>
                    <a:cs typeface="Varela Round" panose="00000500000000000000" pitchFamily="2" charset="-79"/>
                  </a:rPr>
                  <a:t>הוא </a:t>
                </a:r>
                <a14:m>
                  <m:oMath xmlns:m="http://schemas.openxmlformats.org/officeDocument/2006/math">
                    <m:sSub>
                      <m:sSubPr>
                        <m:ctrlPr>
                          <a:rPr lang="he-IL" sz="2400" i="1" smtClean="0">
                            <a:solidFill>
                              <a:prstClr val="black"/>
                            </a:solidFill>
                            <a:latin typeface="Cambria Math" panose="02040503050406030204" pitchFamily="18" charset="0"/>
                            <a:cs typeface="David" panose="020E0502060401010101" pitchFamily="34" charset="-79"/>
                          </a:rPr>
                        </m:ctrlPr>
                      </m:sSubPr>
                      <m:e>
                        <m:r>
                          <a:rPr lang="en-US" sz="2400" b="0" i="1" smtClean="0">
                            <a:solidFill>
                              <a:prstClr val="black"/>
                            </a:solidFill>
                            <a:latin typeface="Cambria Math" panose="02040503050406030204" pitchFamily="18" charset="0"/>
                            <a:cs typeface="David" panose="020E0502060401010101" pitchFamily="34" charset="-79"/>
                          </a:rPr>
                          <m:t>𝐵</m:t>
                        </m:r>
                      </m:e>
                      <m:sub>
                        <m:r>
                          <a:rPr lang="en-US" sz="2400" b="0" i="1" smtClean="0">
                            <a:solidFill>
                              <a:prstClr val="black"/>
                            </a:solidFill>
                            <a:latin typeface="Cambria Math" panose="02040503050406030204" pitchFamily="18" charset="0"/>
                            <a:cs typeface="David" panose="020E0502060401010101" pitchFamily="34" charset="-79"/>
                          </a:rPr>
                          <m:t>𝐸</m:t>
                        </m:r>
                      </m:sub>
                    </m:sSub>
                    <m:r>
                      <a:rPr lang="en-US" sz="2400" b="0" i="1" smtClean="0">
                        <a:solidFill>
                          <a:prstClr val="black"/>
                        </a:solidFill>
                        <a:latin typeface="Cambria Math" panose="02040503050406030204" pitchFamily="18" charset="0"/>
                        <a:cs typeface="David" panose="020E0502060401010101" pitchFamily="34" charset="-79"/>
                      </a:rPr>
                      <m:t>=</m:t>
                    </m:r>
                    <m:r>
                      <a:rPr lang="en-US" sz="2400" b="0" i="1" smtClean="0">
                        <a:solidFill>
                          <a:prstClr val="black"/>
                        </a:solidFill>
                        <a:latin typeface="Cambria Math" panose="02040503050406030204" pitchFamily="18" charset="0"/>
                        <a:cs typeface="David" panose="020E0502060401010101" pitchFamily="34" charset="-79"/>
                      </a:rPr>
                      <m:t>3</m:t>
                    </m:r>
                    <m:r>
                      <a:rPr lang="en-US" sz="2400" b="0" i="1" smtClean="0">
                        <a:solidFill>
                          <a:prstClr val="black"/>
                        </a:solidFill>
                        <a:latin typeface="Cambria Math" panose="02040503050406030204" pitchFamily="18" charset="0"/>
                        <a:cs typeface="David" panose="020E0502060401010101" pitchFamily="34" charset="-79"/>
                      </a:rPr>
                      <m:t>.</m:t>
                    </m:r>
                    <m:r>
                      <a:rPr lang="en-US" sz="2400" b="0" i="1" smtClean="0">
                        <a:solidFill>
                          <a:prstClr val="black"/>
                        </a:solidFill>
                        <a:latin typeface="Cambria Math" panose="02040503050406030204" pitchFamily="18" charset="0"/>
                        <a:cs typeface="David" panose="020E0502060401010101" pitchFamily="34" charset="-79"/>
                      </a:rPr>
                      <m:t>2</m:t>
                    </m:r>
                    <m:r>
                      <a:rPr lang="en-US" sz="2400" b="0" i="1" smtClean="0">
                        <a:solidFill>
                          <a:prstClr val="black"/>
                        </a:solidFill>
                        <a:latin typeface="Cambria Math" panose="02040503050406030204" pitchFamily="18" charset="0"/>
                        <a:ea typeface="Cambria Math" panose="02040503050406030204" pitchFamily="18" charset="0"/>
                        <a:cs typeface="David" panose="020E0502060401010101" pitchFamily="34" charset="-79"/>
                      </a:rPr>
                      <m:t>×</m:t>
                    </m:r>
                    <m:sSup>
                      <m:sSupPr>
                        <m:ctrlPr>
                          <a:rPr lang="en-US" sz="2400" b="0" i="1" smtClean="0">
                            <a:solidFill>
                              <a:prstClr val="black"/>
                            </a:solidFill>
                            <a:latin typeface="Cambria Math" panose="02040503050406030204" pitchFamily="18" charset="0"/>
                            <a:ea typeface="Cambria Math" panose="02040503050406030204" pitchFamily="18" charset="0"/>
                            <a:cs typeface="David" panose="020E0502060401010101" pitchFamily="34" charset="-79"/>
                          </a:rPr>
                        </m:ctrlPr>
                      </m:sSupPr>
                      <m:e>
                        <m:r>
                          <a:rPr lang="en-US" sz="2400" b="0" i="1" smtClean="0">
                            <a:solidFill>
                              <a:prstClr val="black"/>
                            </a:solidFill>
                            <a:latin typeface="Cambria Math" panose="02040503050406030204" pitchFamily="18" charset="0"/>
                            <a:ea typeface="Cambria Math" panose="02040503050406030204" pitchFamily="18" charset="0"/>
                            <a:cs typeface="David" panose="020E0502060401010101" pitchFamily="34" charset="-79"/>
                          </a:rPr>
                          <m:t>10</m:t>
                        </m:r>
                      </m:e>
                      <m:sup>
                        <m:r>
                          <a:rPr lang="en-US" sz="2400" b="0" i="1" smtClean="0">
                            <a:solidFill>
                              <a:prstClr val="black"/>
                            </a:solidFill>
                            <a:latin typeface="Cambria Math" panose="02040503050406030204" pitchFamily="18" charset="0"/>
                            <a:ea typeface="Cambria Math" panose="02040503050406030204" pitchFamily="18" charset="0"/>
                            <a:cs typeface="David" panose="020E0502060401010101" pitchFamily="34" charset="-79"/>
                          </a:rPr>
                          <m:t>−</m:t>
                        </m:r>
                        <m:r>
                          <a:rPr lang="en-US" sz="2400" b="0" i="1" smtClean="0">
                            <a:solidFill>
                              <a:prstClr val="black"/>
                            </a:solidFill>
                            <a:latin typeface="Cambria Math" panose="02040503050406030204" pitchFamily="18" charset="0"/>
                            <a:ea typeface="Cambria Math" panose="02040503050406030204" pitchFamily="18" charset="0"/>
                            <a:cs typeface="David" panose="020E0502060401010101" pitchFamily="34" charset="-79"/>
                          </a:rPr>
                          <m:t>5</m:t>
                        </m:r>
                      </m:sup>
                    </m:sSup>
                    <m:r>
                      <a:rPr lang="en-US" sz="2400" b="0" i="1" baseline="-25000" smtClean="0">
                        <a:solidFill>
                          <a:prstClr val="black"/>
                        </a:solidFill>
                        <a:latin typeface="Cambria Math" panose="02040503050406030204" pitchFamily="18" charset="0"/>
                        <a:ea typeface="Cambria Math" panose="02040503050406030204" pitchFamily="18" charset="0"/>
                        <a:cs typeface="David" panose="020E0502060401010101" pitchFamily="34" charset="-79"/>
                      </a:rPr>
                      <m:t>𝑇</m:t>
                    </m:r>
                  </m:oMath>
                </a14:m>
                <a:r>
                  <a:rPr lang="he-IL" sz="2400" baseline="-25000" dirty="0">
                    <a:solidFill>
                      <a:prstClr val="black"/>
                    </a:solidFill>
                    <a:latin typeface="Varela Round" panose="00000500000000000000" pitchFamily="2" charset="-79"/>
                    <a:cs typeface="Varela Round" panose="00000500000000000000" pitchFamily="2" charset="-79"/>
                  </a:rPr>
                  <a:t> </a:t>
                </a:r>
                <a:r>
                  <a:rPr lang="he-IL" sz="2400" dirty="0">
                    <a:solidFill>
                      <a:prstClr val="black"/>
                    </a:solidFill>
                    <a:latin typeface="Varela Round" panose="00000500000000000000" pitchFamily="2" charset="-79"/>
                    <a:cs typeface="Varela Round" panose="00000500000000000000" pitchFamily="2" charset="-79"/>
                  </a:rPr>
                  <a:t>, </a:t>
                </a:r>
                <a:br>
                  <a:rPr lang="en-US" sz="2400" dirty="0">
                    <a:solidFill>
                      <a:prstClr val="black"/>
                    </a:solidFill>
                    <a:latin typeface="Varela Round" panose="00000500000000000000" pitchFamily="2" charset="-79"/>
                    <a:cs typeface="Varela Round" panose="00000500000000000000" pitchFamily="2" charset="-79"/>
                  </a:rPr>
                </a:br>
                <a:r>
                  <a:rPr lang="he-IL" sz="2400" b="1" dirty="0">
                    <a:solidFill>
                      <a:prstClr val="black"/>
                    </a:solidFill>
                    <a:latin typeface="Varela Round" panose="00000500000000000000" pitchFamily="2" charset="-79"/>
                    <a:cs typeface="Varela Round" panose="00000500000000000000" pitchFamily="2" charset="-79"/>
                  </a:rPr>
                  <a:t>חשבו את השדה המגנטי החיצוני (גודל וכיוון) בנקודה בה נמצא המצפן</a:t>
                </a:r>
                <a:r>
                  <a:rPr lang="he-IL" sz="2400" dirty="0">
                    <a:solidFill>
                      <a:prstClr val="black"/>
                    </a:solidFill>
                    <a:latin typeface="Varela Round" panose="00000500000000000000" pitchFamily="2" charset="-79"/>
                    <a:cs typeface="Varela Round" panose="00000500000000000000" pitchFamily="2" charset="-79"/>
                  </a:rPr>
                  <a:t>.</a:t>
                </a:r>
                <a:endParaRPr lang="he-IL" sz="2400" baseline="-25000" dirty="0">
                  <a:solidFill>
                    <a:prstClr val="black"/>
                  </a:solidFill>
                  <a:latin typeface="Varela Round" panose="00000500000000000000" pitchFamily="2" charset="-79"/>
                  <a:cs typeface="Varela Round" panose="00000500000000000000" pitchFamily="2" charset="-79"/>
                </a:endParaRPr>
              </a:p>
            </p:txBody>
          </p:sp>
        </mc:Choice>
        <mc:Fallback>
          <p:sp>
            <p:nvSpPr>
              <p:cNvPr id="32" name="מלבן 31"/>
              <p:cNvSpPr>
                <a:spLocks noRot="1" noChangeAspect="1" noMove="1" noResize="1" noEditPoints="1" noAdjustHandles="1" noChangeArrowheads="1" noChangeShapeType="1" noTextEdit="1"/>
              </p:cNvSpPr>
              <p:nvPr/>
            </p:nvSpPr>
            <p:spPr>
              <a:xfrm>
                <a:off x="35631" y="3753331"/>
                <a:ext cx="11885711" cy="1155829"/>
              </a:xfrm>
              <a:prstGeom prst="rect">
                <a:avLst/>
              </a:prstGeom>
              <a:blipFill>
                <a:blip r:embed="rId5"/>
                <a:stretch>
                  <a:fillRect r="-769" b="-11640"/>
                </a:stretch>
              </a:blipFill>
            </p:spPr>
            <p:txBody>
              <a:bodyPr/>
              <a:lstStyle/>
              <a:p>
                <a:r>
                  <a:rPr lang="en-US">
                    <a:noFill/>
                  </a:rPr>
                  <a:t> </a:t>
                </a:r>
              </a:p>
            </p:txBody>
          </p:sp>
        </mc:Fallback>
      </mc:AlternateContent>
      <p:sp>
        <p:nvSpPr>
          <p:cNvPr id="33" name="TextBox 32"/>
          <p:cNvSpPr txBox="1"/>
          <p:nvPr/>
        </p:nvSpPr>
        <p:spPr>
          <a:xfrm>
            <a:off x="2253219" y="886235"/>
            <a:ext cx="9670968" cy="1149545"/>
          </a:xfrm>
          <a:prstGeom prst="rect">
            <a:avLst/>
          </a:prstGeom>
          <a:noFill/>
        </p:spPr>
        <p:txBody>
          <a:bodyPr wrap="square" rtlCol="1">
            <a:spAutoFit/>
          </a:bodyPr>
          <a:lstStyle/>
          <a:p>
            <a:pPr algn="r" rtl="1">
              <a:lnSpc>
                <a:spcPct val="150000"/>
              </a:lnSpc>
            </a:pPr>
            <a:r>
              <a:rPr lang="he-IL" sz="2400" dirty="0">
                <a:latin typeface="Varela Round" panose="00000500000000000000" pitchFamily="2" charset="-79"/>
                <a:cs typeface="Varela Round" panose="00000500000000000000" pitchFamily="2" charset="-79"/>
              </a:rPr>
              <a:t>בנקודה מסוימת קיימים שני שדות מגנטיים - השדה המגנטי של כדה"א ושדה מגנטי ממקור חיצוני, אשר ניצבים זה לזה.</a:t>
            </a:r>
          </a:p>
        </p:txBody>
      </p:sp>
    </p:spTree>
    <p:extLst>
      <p:ext uri="{BB962C8B-B14F-4D97-AF65-F5344CB8AC3E}">
        <p14:creationId xmlns:p14="http://schemas.microsoft.com/office/powerpoint/2010/main" val="231371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תרגיל 1 - פתרון</a:t>
            </a:r>
          </a:p>
        </p:txBody>
      </p:sp>
      <p:sp>
        <p:nvSpPr>
          <p:cNvPr id="18" name="TextBox 17"/>
          <p:cNvSpPr txBox="1"/>
          <p:nvPr/>
        </p:nvSpPr>
        <p:spPr>
          <a:xfrm>
            <a:off x="3129361" y="2915587"/>
            <a:ext cx="8721998" cy="595548"/>
          </a:xfrm>
          <a:prstGeom prst="rect">
            <a:avLst/>
          </a:prstGeom>
          <a:noFill/>
        </p:spPr>
        <p:txBody>
          <a:bodyPr wrap="square" rtlCol="1">
            <a:spAutoFit/>
          </a:bodyPr>
          <a:lstStyle/>
          <a:p>
            <a:pPr algn="r" rtl="1">
              <a:lnSpc>
                <a:spcPct val="150000"/>
              </a:lnSpc>
            </a:pPr>
            <a:r>
              <a:rPr lang="he-IL" sz="2400" dirty="0">
                <a:latin typeface="Varela Round" panose="00000500000000000000" pitchFamily="2" charset="-79"/>
                <a:cs typeface="Varela Round" panose="00000500000000000000" pitchFamily="2" charset="-79"/>
              </a:rPr>
              <a:t>חישוב גודל השדה המגנטי החיצוני:</a:t>
            </a:r>
          </a:p>
        </p:txBody>
      </p:sp>
      <p:sp>
        <p:nvSpPr>
          <p:cNvPr id="34" name="מלבן 33"/>
          <p:cNvSpPr/>
          <p:nvPr/>
        </p:nvSpPr>
        <p:spPr>
          <a:xfrm>
            <a:off x="4889249" y="1051820"/>
            <a:ext cx="6962110" cy="1149545"/>
          </a:xfrm>
          <a:prstGeom prst="rect">
            <a:avLst/>
          </a:prstGeom>
        </p:spPr>
        <p:txBody>
          <a:bodyPr wrap="square">
            <a:spAutoFit/>
          </a:bodyPr>
          <a:lstStyle/>
          <a:p>
            <a:pPr lvl="0" algn="r" rtl="1">
              <a:lnSpc>
                <a:spcPct val="150000"/>
              </a:lnSpc>
            </a:pPr>
            <a:r>
              <a:rPr lang="he-IL" sz="2400" dirty="0">
                <a:solidFill>
                  <a:prstClr val="black"/>
                </a:solidFill>
                <a:latin typeface="Varela Round" panose="00000500000000000000" pitchFamily="2" charset="-79"/>
                <a:cs typeface="Varela Round" panose="00000500000000000000" pitchFamily="2" charset="-79"/>
              </a:rPr>
              <a:t>מאחר ומחט המצפן מכוונת בזווית מזרחה לצפון, השדה המגנטי החיצוני מכוון מזרחה. </a:t>
            </a:r>
          </a:p>
        </p:txBody>
      </p:sp>
      <p:grpSp>
        <p:nvGrpSpPr>
          <p:cNvPr id="35" name="קבוצה 34"/>
          <p:cNvGrpSpPr/>
          <p:nvPr/>
        </p:nvGrpSpPr>
        <p:grpSpPr>
          <a:xfrm>
            <a:off x="1164690" y="623276"/>
            <a:ext cx="2013954" cy="2369397"/>
            <a:chOff x="1734904" y="762800"/>
            <a:chExt cx="1500574" cy="1765411"/>
          </a:xfrm>
        </p:grpSpPr>
        <mc:AlternateContent xmlns:mc="http://schemas.openxmlformats.org/markup-compatibility/2006" xmlns:a14="http://schemas.microsoft.com/office/drawing/2010/main">
          <mc:Choice Requires="a14">
            <p:sp>
              <p:nvSpPr>
                <p:cNvPr id="36" name="TextBox 35"/>
                <p:cNvSpPr txBox="1"/>
                <p:nvPr/>
              </p:nvSpPr>
              <p:spPr>
                <a:xfrm>
                  <a:off x="1847194" y="1164877"/>
                  <a:ext cx="1135783" cy="458642"/>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r>
                          <a:rPr lang="he-IL" sz="4000" i="1" smtClean="0">
                            <a:solidFill>
                              <a:schemeClr val="tx1"/>
                            </a:solidFill>
                            <a:latin typeface="Cambria Math" panose="02040503050406030204" pitchFamily="18" charset="0"/>
                            <a:ea typeface="Cambria Math" panose="02040503050406030204" pitchFamily="18" charset="0"/>
                          </a:rPr>
                          <m:t>𝜃</m:t>
                        </m:r>
                      </m:oMath>
                    </m:oMathPara>
                  </a14:m>
                  <a:endParaRPr lang="he-IL" sz="4000" dirty="0">
                    <a:solidFill>
                      <a:schemeClr val="tx1"/>
                    </a:solidFill>
                    <a:latin typeface="Varela Round" panose="00000500000000000000" pitchFamily="2" charset="-79"/>
                    <a:cs typeface="Varela Round" panose="00000500000000000000" pitchFamily="2" charset="-79"/>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1847194" y="1164877"/>
                  <a:ext cx="1135783" cy="458642"/>
                </a:xfrm>
                <a:prstGeom prst="rect">
                  <a:avLst/>
                </a:prstGeom>
                <a:blipFill>
                  <a:blip r:embed="rId2"/>
                  <a:stretch>
                    <a:fillRect/>
                  </a:stretch>
                </a:blipFill>
              </p:spPr>
              <p:txBody>
                <a:bodyPr/>
                <a:lstStyle/>
                <a:p>
                  <a:r>
                    <a:rPr lang="he-IL">
                      <a:noFill/>
                    </a:rPr>
                    <a:t> </a:t>
                  </a:r>
                </a:p>
              </p:txBody>
            </p:sp>
          </mc:Fallback>
        </mc:AlternateContent>
        <p:cxnSp>
          <p:nvCxnSpPr>
            <p:cNvPr id="37" name="מחבר ישר 36"/>
            <p:cNvCxnSpPr/>
            <p:nvPr/>
          </p:nvCxnSpPr>
          <p:spPr>
            <a:xfrm flipV="1">
              <a:off x="2174391" y="762800"/>
              <a:ext cx="0" cy="1260000"/>
            </a:xfrm>
            <a:prstGeom prst="line">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38" name="מחבר ישר 37"/>
            <p:cNvCxnSpPr/>
            <p:nvPr/>
          </p:nvCxnSpPr>
          <p:spPr>
            <a:xfrm flipV="1">
              <a:off x="2175425" y="784778"/>
              <a:ext cx="1060053" cy="1296995"/>
            </a:xfrm>
            <a:prstGeom prst="line">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grpSp>
          <p:nvGrpSpPr>
            <p:cNvPr id="39" name="קבוצה 38"/>
            <p:cNvGrpSpPr/>
            <p:nvPr/>
          </p:nvGrpSpPr>
          <p:grpSpPr>
            <a:xfrm rot="2484404">
              <a:off x="1734904" y="1635334"/>
              <a:ext cx="912846" cy="892877"/>
              <a:chOff x="-661064" y="1036439"/>
              <a:chExt cx="3055483" cy="2988644"/>
            </a:xfrm>
          </p:grpSpPr>
          <p:pic>
            <p:nvPicPr>
              <p:cNvPr id="40" name="תמונה 39"/>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9845769">
                <a:off x="-661064" y="1036439"/>
                <a:ext cx="3055483" cy="2988644"/>
              </a:xfrm>
              <a:prstGeom prst="rect">
                <a:avLst/>
              </a:prstGeom>
            </p:spPr>
          </p:pic>
          <p:sp>
            <p:nvSpPr>
              <p:cNvPr id="41" name="אליפסה 40"/>
              <p:cNvSpPr/>
              <p:nvPr/>
            </p:nvSpPr>
            <p:spPr>
              <a:xfrm>
                <a:off x="1570530" y="1605666"/>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sp>
            <p:nvSpPr>
              <p:cNvPr id="42" name="אליפסה 41"/>
              <p:cNvSpPr/>
              <p:nvPr/>
            </p:nvSpPr>
            <p:spPr>
              <a:xfrm>
                <a:off x="0" y="3259961"/>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sp>
            <p:nvSpPr>
              <p:cNvPr id="43" name="אליפסה 42"/>
              <p:cNvSpPr/>
              <p:nvPr/>
            </p:nvSpPr>
            <p:spPr>
              <a:xfrm>
                <a:off x="1569521" y="3259961"/>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sp>
            <p:nvSpPr>
              <p:cNvPr id="44" name="אליפסה 43"/>
              <p:cNvSpPr/>
              <p:nvPr/>
            </p:nvSpPr>
            <p:spPr>
              <a:xfrm>
                <a:off x="19216" y="1605666"/>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grpSp>
      </p:grpSp>
      <p:grpSp>
        <p:nvGrpSpPr>
          <p:cNvPr id="45" name="קבוצה 44"/>
          <p:cNvGrpSpPr/>
          <p:nvPr/>
        </p:nvGrpSpPr>
        <p:grpSpPr>
          <a:xfrm>
            <a:off x="717157" y="0"/>
            <a:ext cx="1135783" cy="2409274"/>
            <a:chOff x="1487332" y="100315"/>
            <a:chExt cx="1135783" cy="2409274"/>
          </a:xfrm>
        </p:grpSpPr>
        <p:cxnSp>
          <p:nvCxnSpPr>
            <p:cNvPr id="46" name="מחבר חץ ישר 45"/>
            <p:cNvCxnSpPr/>
            <p:nvPr/>
          </p:nvCxnSpPr>
          <p:spPr>
            <a:xfrm flipV="1">
              <a:off x="2524710" y="515813"/>
              <a:ext cx="0" cy="1993776"/>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47" name="קבוצה 46"/>
            <p:cNvGrpSpPr/>
            <p:nvPr/>
          </p:nvGrpSpPr>
          <p:grpSpPr>
            <a:xfrm>
              <a:off x="1487332" y="100315"/>
              <a:ext cx="1135783" cy="830997"/>
              <a:chOff x="10385656" y="4866107"/>
              <a:chExt cx="1135783" cy="830997"/>
            </a:xfrm>
          </p:grpSpPr>
          <mc:AlternateContent xmlns:mc="http://schemas.openxmlformats.org/markup-compatibility/2006" xmlns:a14="http://schemas.microsoft.com/office/drawing/2010/main">
            <mc:Choice Requires="a14">
              <p:sp>
                <p:nvSpPr>
                  <p:cNvPr id="48" name="TextBox 47"/>
                  <p:cNvSpPr txBox="1"/>
                  <p:nvPr/>
                </p:nvSpPr>
                <p:spPr>
                  <a:xfrm>
                    <a:off x="10385656" y="4866107"/>
                    <a:ext cx="1135783" cy="830997"/>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sSub>
                            <m:sSubPr>
                              <m:ctrlPr>
                                <a:rPr lang="he-IL" sz="5400" i="1" smtClean="0">
                                  <a:solidFill>
                                    <a:srgbClr val="FF0000"/>
                                  </a:solidFill>
                                  <a:latin typeface="Cambria Math" panose="02040503050406030204" pitchFamily="18" charset="0"/>
                                </a:rPr>
                              </m:ctrlPr>
                            </m:sSubPr>
                            <m:e>
                              <m:r>
                                <a:rPr lang="en-US" sz="5400" b="0" i="1" smtClean="0">
                                  <a:solidFill>
                                    <a:srgbClr val="FF0000"/>
                                  </a:solidFill>
                                  <a:latin typeface="Cambria Math" panose="02040503050406030204" pitchFamily="18" charset="0"/>
                                </a:rPr>
                                <m:t>𝐵</m:t>
                              </m:r>
                            </m:e>
                            <m:sub>
                              <m:r>
                                <a:rPr lang="en-US" sz="5400" b="0" i="1" smtClean="0">
                                  <a:solidFill>
                                    <a:srgbClr val="FF0000"/>
                                  </a:solidFill>
                                  <a:latin typeface="Cambria Math" panose="02040503050406030204" pitchFamily="18" charset="0"/>
                                </a:rPr>
                                <m:t>𝐸</m:t>
                              </m:r>
                            </m:sub>
                          </m:sSub>
                        </m:oMath>
                      </m:oMathPara>
                    </a14:m>
                    <a:endParaRPr lang="he-IL" sz="5400" dirty="0">
                      <a:solidFill>
                        <a:srgbClr val="FF0000"/>
                      </a:solidFill>
                      <a:latin typeface="Varela Round" panose="00000500000000000000" pitchFamily="2" charset="-79"/>
                      <a:cs typeface="Varela Round" panose="00000500000000000000" pitchFamily="2" charset="-79"/>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5"/>
                    <a:stretch>
                      <a:fillRect/>
                    </a:stretch>
                  </a:blipFill>
                </p:spPr>
                <p:txBody>
                  <a:bodyPr/>
                  <a:lstStyle/>
                  <a:p>
                    <a:r>
                      <a:rPr lang="he-IL">
                        <a:noFill/>
                      </a:rPr>
                      <a:t> </a:t>
                    </a:r>
                  </a:p>
                </p:txBody>
              </p:sp>
            </mc:Fallback>
          </mc:AlternateContent>
          <p:cxnSp>
            <p:nvCxnSpPr>
              <p:cNvPr id="49" name="מחבר חץ ישר 48"/>
              <p:cNvCxnSpPr/>
              <p:nvPr/>
            </p:nvCxnSpPr>
            <p:spPr>
              <a:xfrm flipV="1">
                <a:off x="10635914" y="5005135"/>
                <a:ext cx="38501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grpSp>
      <p:grpSp>
        <p:nvGrpSpPr>
          <p:cNvPr id="50" name="קבוצה 49"/>
          <p:cNvGrpSpPr/>
          <p:nvPr/>
        </p:nvGrpSpPr>
        <p:grpSpPr>
          <a:xfrm>
            <a:off x="1727326" y="1593156"/>
            <a:ext cx="2131073" cy="835647"/>
            <a:chOff x="2497501" y="1693471"/>
            <a:chExt cx="2131073" cy="835647"/>
          </a:xfrm>
        </p:grpSpPr>
        <p:cxnSp>
          <p:nvCxnSpPr>
            <p:cNvPr id="51" name="מחבר חץ ישר 50"/>
            <p:cNvCxnSpPr/>
            <p:nvPr/>
          </p:nvCxnSpPr>
          <p:spPr>
            <a:xfrm flipV="1">
              <a:off x="2497501" y="2523311"/>
              <a:ext cx="1124044" cy="5807"/>
            </a:xfrm>
            <a:prstGeom prst="straightConnector1">
              <a:avLst/>
            </a:prstGeom>
            <a:ln w="57150">
              <a:solidFill>
                <a:srgbClr val="0070C0"/>
              </a:solidFill>
              <a:tailEnd type="triangle"/>
            </a:ln>
          </p:spPr>
          <p:style>
            <a:lnRef idx="1">
              <a:schemeClr val="dk1"/>
            </a:lnRef>
            <a:fillRef idx="0">
              <a:schemeClr val="dk1"/>
            </a:fillRef>
            <a:effectRef idx="0">
              <a:schemeClr val="dk1"/>
            </a:effectRef>
            <a:fontRef idx="minor">
              <a:schemeClr val="tx1"/>
            </a:fontRef>
          </p:style>
        </p:cxnSp>
        <p:grpSp>
          <p:nvGrpSpPr>
            <p:cNvPr id="52" name="קבוצה 51"/>
            <p:cNvGrpSpPr/>
            <p:nvPr/>
          </p:nvGrpSpPr>
          <p:grpSpPr>
            <a:xfrm>
              <a:off x="3492791" y="1693471"/>
              <a:ext cx="1135783" cy="830997"/>
              <a:chOff x="10385656" y="4866107"/>
              <a:chExt cx="1135783" cy="830997"/>
            </a:xfrm>
          </p:grpSpPr>
          <mc:AlternateContent xmlns:mc="http://schemas.openxmlformats.org/markup-compatibility/2006" xmlns:a14="http://schemas.microsoft.com/office/drawing/2010/main">
            <mc:Choice Requires="a14">
              <p:sp>
                <p:nvSpPr>
                  <p:cNvPr id="53" name="TextBox 52"/>
                  <p:cNvSpPr txBox="1"/>
                  <p:nvPr/>
                </p:nvSpPr>
                <p:spPr>
                  <a:xfrm>
                    <a:off x="10385656" y="4866107"/>
                    <a:ext cx="1135783" cy="830997"/>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sSub>
                            <m:sSubPr>
                              <m:ctrlPr>
                                <a:rPr lang="he-IL" sz="5400" i="1" smtClean="0">
                                  <a:solidFill>
                                    <a:srgbClr val="0070C0"/>
                                  </a:solidFill>
                                  <a:latin typeface="Cambria Math" panose="02040503050406030204" pitchFamily="18" charset="0"/>
                                </a:rPr>
                              </m:ctrlPr>
                            </m:sSubPr>
                            <m:e>
                              <m:r>
                                <a:rPr lang="en-US" sz="5400" b="0" i="1" smtClean="0">
                                  <a:solidFill>
                                    <a:srgbClr val="0070C0"/>
                                  </a:solidFill>
                                  <a:latin typeface="Cambria Math" panose="02040503050406030204" pitchFamily="18" charset="0"/>
                                </a:rPr>
                                <m:t>𝐵</m:t>
                              </m:r>
                            </m:e>
                            <m:sub>
                              <m:r>
                                <a:rPr lang="en-US" sz="5400" b="0" i="1" smtClean="0">
                                  <a:solidFill>
                                    <a:srgbClr val="0070C0"/>
                                  </a:solidFill>
                                  <a:latin typeface="Cambria Math" panose="02040503050406030204" pitchFamily="18" charset="0"/>
                                </a:rPr>
                                <m:t>𝑒𝑥𝑡</m:t>
                              </m:r>
                            </m:sub>
                          </m:sSub>
                        </m:oMath>
                      </m:oMathPara>
                    </a14:m>
                    <a:endParaRPr lang="he-IL" sz="5400" dirty="0">
                      <a:solidFill>
                        <a:srgbClr val="0070C0"/>
                      </a:solidFill>
                      <a:latin typeface="Varela Round" panose="00000500000000000000" pitchFamily="2" charset="-79"/>
                      <a:cs typeface="Varela Round" panose="00000500000000000000" pitchFamily="2" charset="-79"/>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6"/>
                    <a:stretch>
                      <a:fillRect r="-5376"/>
                    </a:stretch>
                  </a:blipFill>
                </p:spPr>
                <p:txBody>
                  <a:bodyPr/>
                  <a:lstStyle/>
                  <a:p>
                    <a:r>
                      <a:rPr lang="he-IL">
                        <a:noFill/>
                      </a:rPr>
                      <a:t> </a:t>
                    </a:r>
                  </a:p>
                </p:txBody>
              </p:sp>
            </mc:Fallback>
          </mc:AlternateContent>
          <p:cxnSp>
            <p:nvCxnSpPr>
              <p:cNvPr id="54" name="מחבר חץ ישר 53"/>
              <p:cNvCxnSpPr/>
              <p:nvPr/>
            </p:nvCxnSpPr>
            <p:spPr>
              <a:xfrm flipV="1">
                <a:off x="10501160" y="5005135"/>
                <a:ext cx="385011" cy="0"/>
              </a:xfrm>
              <a:prstGeom prst="straightConnector1">
                <a:avLst/>
              </a:prstGeom>
              <a:ln>
                <a:solidFill>
                  <a:srgbClr val="0070C0"/>
                </a:solidFill>
                <a:tailEnd type="triangle"/>
              </a:ln>
            </p:spPr>
            <p:style>
              <a:lnRef idx="3">
                <a:schemeClr val="dk1"/>
              </a:lnRef>
              <a:fillRef idx="0">
                <a:schemeClr val="dk1"/>
              </a:fillRef>
              <a:effectRef idx="2">
                <a:schemeClr val="dk1"/>
              </a:effectRef>
              <a:fontRef idx="minor">
                <a:schemeClr val="tx1"/>
              </a:fontRef>
            </p:style>
          </p:cxnSp>
        </p:grpSp>
      </p:grpSp>
      <p:sp>
        <p:nvSpPr>
          <p:cNvPr id="55" name="מלבן 54"/>
          <p:cNvSpPr/>
          <p:nvPr/>
        </p:nvSpPr>
        <p:spPr>
          <a:xfrm>
            <a:off x="4091580" y="2148889"/>
            <a:ext cx="7861580" cy="595548"/>
          </a:xfrm>
          <a:prstGeom prst="rect">
            <a:avLst/>
          </a:prstGeom>
        </p:spPr>
        <p:txBody>
          <a:bodyPr wrap="square">
            <a:spAutoFit/>
          </a:bodyPr>
          <a:lstStyle/>
          <a:p>
            <a:pPr lvl="0" algn="r" rtl="1">
              <a:lnSpc>
                <a:spcPct val="150000"/>
              </a:lnSpc>
            </a:pPr>
            <a:r>
              <a:rPr lang="he-IL" sz="2400" dirty="0">
                <a:solidFill>
                  <a:prstClr val="black"/>
                </a:solidFill>
                <a:latin typeface="Varela Round" panose="00000500000000000000" pitchFamily="2" charset="-79"/>
                <a:cs typeface="Varela Round" panose="00000500000000000000" pitchFamily="2" charset="-79"/>
              </a:rPr>
              <a:t>(אם השדה היה מכוון מערבה, הזווית הייתה מערבית לצפון).</a:t>
            </a:r>
          </a:p>
        </p:txBody>
      </p:sp>
      <mc:AlternateContent xmlns:mc="http://schemas.openxmlformats.org/markup-compatibility/2006">
        <mc:Choice xmlns:a14="http://schemas.microsoft.com/office/drawing/2010/main" Requires="a14">
          <p:sp>
            <p:nvSpPr>
              <p:cNvPr id="56" name="TextBox 55"/>
              <p:cNvSpPr txBox="1"/>
              <p:nvPr/>
            </p:nvSpPr>
            <p:spPr>
              <a:xfrm>
                <a:off x="454399" y="3494425"/>
                <a:ext cx="3041583" cy="1253164"/>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𝑡𝑎𝑛</m:t>
                      </m:r>
                      <m:r>
                        <a:rPr lang="en-US" sz="4000" i="1">
                          <a:latin typeface="Cambria Math" panose="02040503050406030204" pitchFamily="18" charset="0"/>
                          <a:ea typeface="Cambria Math" panose="02040503050406030204" pitchFamily="18" charset="0"/>
                        </a:rPr>
                        <m:t>𝜃</m:t>
                      </m:r>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sSub>
                            <m:sSubPr>
                              <m:ctrlPr>
                                <a:rPr lang="en-US" sz="4000" i="1">
                                  <a:latin typeface="Cambria Math" panose="02040503050406030204" pitchFamily="18" charset="0"/>
                                  <a:ea typeface="Cambria Math" panose="02040503050406030204" pitchFamily="18" charset="0"/>
                                </a:rPr>
                              </m:ctrlPr>
                            </m:sSubPr>
                            <m:e>
                              <m:r>
                                <a:rPr lang="en-US" sz="4000" i="1">
                                  <a:latin typeface="Cambria Math" panose="02040503050406030204" pitchFamily="18" charset="0"/>
                                  <a:ea typeface="Cambria Math" panose="02040503050406030204" pitchFamily="18" charset="0"/>
                                </a:rPr>
                                <m:t>𝐵</m:t>
                              </m:r>
                            </m:e>
                            <m:sub>
                              <m:r>
                                <a:rPr lang="en-US" sz="4000" i="1" smtClean="0">
                                  <a:latin typeface="Cambria Math" panose="02040503050406030204" pitchFamily="18" charset="0"/>
                                  <a:ea typeface="Cambria Math" panose="02040503050406030204" pitchFamily="18" charset="0"/>
                                </a:rPr>
                                <m:t>𝑒𝑥𝑡</m:t>
                              </m:r>
                            </m:sub>
                          </m:sSub>
                        </m:num>
                        <m:den>
                          <m:sSub>
                            <m:sSubPr>
                              <m:ctrlPr>
                                <a:rPr lang="en-US" sz="4000" i="1">
                                  <a:latin typeface="Cambria Math" panose="02040503050406030204" pitchFamily="18" charset="0"/>
                                  <a:ea typeface="Cambria Math" panose="02040503050406030204" pitchFamily="18" charset="0"/>
                                </a:rPr>
                              </m:ctrlPr>
                            </m:sSubPr>
                            <m:e>
                              <m:r>
                                <a:rPr lang="en-US" sz="4000" i="1">
                                  <a:latin typeface="Cambria Math" panose="02040503050406030204" pitchFamily="18" charset="0"/>
                                  <a:ea typeface="Cambria Math" panose="02040503050406030204" pitchFamily="18" charset="0"/>
                                </a:rPr>
                                <m:t>𝐵</m:t>
                              </m:r>
                            </m:e>
                            <m:sub>
                              <m:r>
                                <a:rPr lang="en-US" sz="4000" i="1">
                                  <a:latin typeface="Cambria Math" panose="02040503050406030204" pitchFamily="18" charset="0"/>
                                  <a:ea typeface="Cambria Math" panose="02040503050406030204" pitchFamily="18" charset="0"/>
                                </a:rPr>
                                <m:t>𝐸</m:t>
                              </m:r>
                            </m:sub>
                          </m:sSub>
                        </m:den>
                      </m:f>
                    </m:oMath>
                  </m:oMathPara>
                </a14:m>
                <a:endParaRPr lang="he-IL" sz="4000" dirty="0">
                  <a:latin typeface="Varela Round" panose="00000500000000000000" pitchFamily="2" charset="-79"/>
                  <a:cs typeface="Varela Round" panose="00000500000000000000" pitchFamily="2" charset="-79"/>
                </a:endParaRPr>
              </a:p>
            </p:txBody>
          </p:sp>
        </mc:Choice>
        <mc:Fallback>
          <p:sp>
            <p:nvSpPr>
              <p:cNvPr id="56" name="TextBox 55"/>
              <p:cNvSpPr txBox="1">
                <a:spLocks noRot="1" noChangeAspect="1" noMove="1" noResize="1" noEditPoints="1" noAdjustHandles="1" noChangeArrowheads="1" noChangeShapeType="1" noTextEdit="1"/>
              </p:cNvSpPr>
              <p:nvPr/>
            </p:nvSpPr>
            <p:spPr>
              <a:xfrm>
                <a:off x="454399" y="3494425"/>
                <a:ext cx="3041583" cy="1253164"/>
              </a:xfrm>
              <a:prstGeom prst="rect">
                <a:avLst/>
              </a:prstGeom>
              <a:blipFill>
                <a:blip r:embed="rId7"/>
                <a:stretch>
                  <a:fillRect r="-84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7" name="TextBox 56"/>
              <p:cNvSpPr txBox="1"/>
              <p:nvPr/>
            </p:nvSpPr>
            <p:spPr>
              <a:xfrm>
                <a:off x="4900575" y="3744572"/>
                <a:ext cx="4093481" cy="615553"/>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sSub>
                        <m:sSubPr>
                          <m:ctrlPr>
                            <a:rPr lang="en-US" sz="4000" i="1" smtClean="0">
                              <a:latin typeface="Cambria Math" panose="02040503050406030204" pitchFamily="18" charset="0"/>
                              <a:ea typeface="Cambria Math" panose="02040503050406030204" pitchFamily="18" charset="0"/>
                            </a:rPr>
                          </m:ctrlPr>
                        </m:sSubPr>
                        <m:e>
                          <m:sSub>
                            <m:sSubPr>
                              <m:ctrlPr>
                                <a:rPr lang="en-US" sz="4000" i="1">
                                  <a:latin typeface="Cambria Math" panose="02040503050406030204" pitchFamily="18" charset="0"/>
                                  <a:ea typeface="Cambria Math" panose="02040503050406030204" pitchFamily="18" charset="0"/>
                                </a:rPr>
                              </m:ctrlPr>
                            </m:sSubPr>
                            <m:e>
                              <m:r>
                                <a:rPr lang="en-US" sz="4000" i="1">
                                  <a:latin typeface="Cambria Math" panose="02040503050406030204" pitchFamily="18" charset="0"/>
                                  <a:ea typeface="Cambria Math" panose="02040503050406030204" pitchFamily="18" charset="0"/>
                                </a:rPr>
                                <m:t>𝐵</m:t>
                              </m:r>
                            </m:e>
                            <m:sub>
                              <m:r>
                                <a:rPr lang="en-US" sz="4000" i="1">
                                  <a:latin typeface="Cambria Math" panose="02040503050406030204" pitchFamily="18" charset="0"/>
                                  <a:ea typeface="Cambria Math" panose="02040503050406030204" pitchFamily="18" charset="0"/>
                                </a:rPr>
                                <m:t>𝑒𝑥𝑡</m:t>
                              </m:r>
                            </m:sub>
                          </m:sSub>
                          <m:r>
                            <m:rPr>
                              <m:nor/>
                            </m:rPr>
                            <a:rPr lang="he-IL" sz="4000" dirty="0">
                              <a:latin typeface="Varela Round" panose="00000500000000000000" pitchFamily="2" charset="-79"/>
                              <a:cs typeface="Varela Round" panose="00000500000000000000" pitchFamily="2" charset="-79"/>
                            </a:rPr>
                            <m:t> </m:t>
                          </m:r>
                          <m:r>
                            <a:rPr lang="en-US" sz="4000" b="0" i="1" dirty="0" smtClean="0">
                              <a:latin typeface="Cambria Math" panose="02040503050406030204" pitchFamily="18" charset="0"/>
                            </a:rPr>
                            <m:t>=</m:t>
                          </m:r>
                          <m:r>
                            <a:rPr lang="en-US" sz="4000" i="1">
                              <a:latin typeface="Cambria Math" panose="02040503050406030204" pitchFamily="18" charset="0"/>
                              <a:ea typeface="Cambria Math" panose="02040503050406030204" pitchFamily="18" charset="0"/>
                            </a:rPr>
                            <m:t>𝐵</m:t>
                          </m:r>
                        </m:e>
                        <m:sub>
                          <m:r>
                            <a:rPr lang="en-US" sz="4000" i="1">
                              <a:latin typeface="Cambria Math" panose="02040503050406030204" pitchFamily="18" charset="0"/>
                              <a:ea typeface="Cambria Math" panose="02040503050406030204" pitchFamily="18" charset="0"/>
                            </a:rPr>
                            <m:t>𝐸</m:t>
                          </m:r>
                        </m:sub>
                      </m:sSub>
                      <m:r>
                        <a:rPr lang="en-US" sz="4000" i="1" smtClean="0">
                          <a:latin typeface="Cambria Math" panose="02040503050406030204" pitchFamily="18" charset="0"/>
                          <a:ea typeface="Cambria Math" panose="02040503050406030204" pitchFamily="18" charset="0"/>
                        </a:rPr>
                        <m:t>∙</m:t>
                      </m:r>
                      <m:r>
                        <a:rPr lang="en-US" sz="4000" i="1" smtClean="0">
                          <a:latin typeface="Cambria Math" panose="02040503050406030204" pitchFamily="18" charset="0"/>
                        </a:rPr>
                        <m:t>𝑡𝑎𝑛</m:t>
                      </m:r>
                      <m:r>
                        <a:rPr lang="en-US" sz="4000" i="1">
                          <a:latin typeface="Cambria Math" panose="02040503050406030204" pitchFamily="18" charset="0"/>
                          <a:ea typeface="Cambria Math" panose="02040503050406030204" pitchFamily="18" charset="0"/>
                        </a:rPr>
                        <m:t>𝜃</m:t>
                      </m:r>
                    </m:oMath>
                  </m:oMathPara>
                </a14:m>
                <a:endParaRPr lang="he-IL" sz="4000" dirty="0">
                  <a:latin typeface="Varela Round" panose="00000500000000000000" pitchFamily="2" charset="-79"/>
                  <a:cs typeface="Varela Round" panose="00000500000000000000" pitchFamily="2" charset="-79"/>
                </a:endParaRPr>
              </a:p>
            </p:txBody>
          </p:sp>
        </mc:Choice>
        <mc:Fallback>
          <p:sp>
            <p:nvSpPr>
              <p:cNvPr id="57" name="TextBox 56"/>
              <p:cNvSpPr txBox="1">
                <a:spLocks noRot="1" noChangeAspect="1" noMove="1" noResize="1" noEditPoints="1" noAdjustHandles="1" noChangeArrowheads="1" noChangeShapeType="1" noTextEdit="1"/>
              </p:cNvSpPr>
              <p:nvPr/>
            </p:nvSpPr>
            <p:spPr>
              <a:xfrm>
                <a:off x="4900575" y="3744572"/>
                <a:ext cx="4093481" cy="615553"/>
              </a:xfrm>
              <a:prstGeom prst="rect">
                <a:avLst/>
              </a:prstGeom>
              <a:blipFill>
                <a:blip r:embed="rId8"/>
                <a:stretch>
                  <a:fillRect t="-23762" r="-6557" b="-504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9" name="TextBox 58"/>
              <p:cNvSpPr txBox="1"/>
              <p:nvPr/>
            </p:nvSpPr>
            <p:spPr>
              <a:xfrm>
                <a:off x="4900575" y="4622429"/>
                <a:ext cx="6395126" cy="622543"/>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sSub>
                        <m:sSubPr>
                          <m:ctrlPr>
                            <a:rPr lang="en-US" sz="4000" i="1" smtClean="0">
                              <a:latin typeface="Cambria Math" panose="02040503050406030204" pitchFamily="18" charset="0"/>
                              <a:ea typeface="Cambria Math" panose="02040503050406030204" pitchFamily="18" charset="0"/>
                            </a:rPr>
                          </m:ctrlPr>
                        </m:sSubPr>
                        <m:e>
                          <m:r>
                            <a:rPr lang="en-US" sz="4000" i="1">
                              <a:latin typeface="Cambria Math" panose="02040503050406030204" pitchFamily="18" charset="0"/>
                              <a:ea typeface="Cambria Math" panose="02040503050406030204" pitchFamily="18" charset="0"/>
                            </a:rPr>
                            <m:t>𝐵</m:t>
                          </m:r>
                        </m:e>
                        <m:sub>
                          <m:r>
                            <a:rPr lang="en-US" sz="4000" i="1">
                              <a:latin typeface="Cambria Math" panose="02040503050406030204" pitchFamily="18" charset="0"/>
                              <a:ea typeface="Cambria Math" panose="02040503050406030204" pitchFamily="18" charset="0"/>
                            </a:rPr>
                            <m:t>𝑒𝑥𝑡</m:t>
                          </m:r>
                        </m:sub>
                      </m:sSub>
                      <m:r>
                        <m:rPr>
                          <m:nor/>
                        </m:rPr>
                        <a:rPr lang="he-IL" sz="4000" dirty="0">
                          <a:latin typeface="Varela Round" panose="00000500000000000000" pitchFamily="2" charset="-79"/>
                          <a:cs typeface="Varela Round" panose="00000500000000000000" pitchFamily="2" charset="-79"/>
                        </a:rPr>
                        <m:t> </m:t>
                      </m:r>
                      <m:r>
                        <a:rPr lang="en-US" sz="4000" i="1" dirty="0">
                          <a:latin typeface="Cambria Math" panose="02040503050406030204" pitchFamily="18" charset="0"/>
                        </a:rPr>
                        <m:t>=</m:t>
                      </m:r>
                      <m:r>
                        <a:rPr lang="en-US" sz="4000" i="1">
                          <a:solidFill>
                            <a:prstClr val="black"/>
                          </a:solidFill>
                          <a:latin typeface="Cambria Math" panose="02040503050406030204" pitchFamily="18" charset="0"/>
                          <a:cs typeface="David" panose="020E0502060401010101" pitchFamily="34" charset="-79"/>
                        </a:rPr>
                        <m:t>3</m:t>
                      </m:r>
                      <m:r>
                        <a:rPr lang="en-US" sz="4000" i="1">
                          <a:solidFill>
                            <a:prstClr val="black"/>
                          </a:solidFill>
                          <a:latin typeface="Cambria Math" panose="02040503050406030204" pitchFamily="18" charset="0"/>
                          <a:cs typeface="David" panose="020E0502060401010101" pitchFamily="34" charset="-79"/>
                        </a:rPr>
                        <m:t>.</m:t>
                      </m:r>
                      <m:r>
                        <a:rPr lang="en-US" sz="4000" i="1">
                          <a:solidFill>
                            <a:prstClr val="black"/>
                          </a:solidFill>
                          <a:latin typeface="Cambria Math" panose="02040503050406030204" pitchFamily="18" charset="0"/>
                          <a:cs typeface="David" panose="020E0502060401010101" pitchFamily="34" charset="-79"/>
                        </a:rPr>
                        <m:t>2</m:t>
                      </m:r>
                      <m:r>
                        <a:rPr lang="en-US" sz="4000" i="1">
                          <a:solidFill>
                            <a:prstClr val="black"/>
                          </a:solidFill>
                          <a:latin typeface="Cambria Math" panose="02040503050406030204" pitchFamily="18" charset="0"/>
                          <a:ea typeface="Cambria Math" panose="02040503050406030204" pitchFamily="18" charset="0"/>
                          <a:cs typeface="David" panose="020E0502060401010101" pitchFamily="34" charset="-79"/>
                        </a:rPr>
                        <m:t>×</m:t>
                      </m:r>
                      <m:sSup>
                        <m:sSupPr>
                          <m:ctrlPr>
                            <a:rPr lang="en-US" sz="4000" i="1">
                              <a:solidFill>
                                <a:prstClr val="black"/>
                              </a:solidFill>
                              <a:latin typeface="Cambria Math" panose="02040503050406030204" pitchFamily="18" charset="0"/>
                              <a:ea typeface="Cambria Math" panose="02040503050406030204" pitchFamily="18" charset="0"/>
                              <a:cs typeface="David" panose="020E0502060401010101" pitchFamily="34" charset="-79"/>
                            </a:rPr>
                          </m:ctrlPr>
                        </m:sSupPr>
                        <m:e>
                          <m:r>
                            <a:rPr lang="en-US" sz="4000" i="1">
                              <a:solidFill>
                                <a:prstClr val="black"/>
                              </a:solidFill>
                              <a:latin typeface="Cambria Math" panose="02040503050406030204" pitchFamily="18" charset="0"/>
                              <a:ea typeface="Cambria Math" panose="02040503050406030204" pitchFamily="18" charset="0"/>
                              <a:cs typeface="David" panose="020E0502060401010101" pitchFamily="34" charset="-79"/>
                            </a:rPr>
                            <m:t>10</m:t>
                          </m:r>
                        </m:e>
                        <m:sup>
                          <m:r>
                            <a:rPr lang="en-US" sz="4000" i="1">
                              <a:solidFill>
                                <a:prstClr val="black"/>
                              </a:solidFill>
                              <a:latin typeface="Cambria Math" panose="02040503050406030204" pitchFamily="18" charset="0"/>
                              <a:ea typeface="Cambria Math" panose="02040503050406030204" pitchFamily="18" charset="0"/>
                              <a:cs typeface="David" panose="020E0502060401010101" pitchFamily="34" charset="-79"/>
                            </a:rPr>
                            <m:t>−</m:t>
                          </m:r>
                          <m:r>
                            <a:rPr lang="en-US" sz="4000" i="1">
                              <a:solidFill>
                                <a:prstClr val="black"/>
                              </a:solidFill>
                              <a:latin typeface="Cambria Math" panose="02040503050406030204" pitchFamily="18" charset="0"/>
                              <a:ea typeface="Cambria Math" panose="02040503050406030204" pitchFamily="18" charset="0"/>
                              <a:cs typeface="David" panose="020E0502060401010101" pitchFamily="34" charset="-79"/>
                            </a:rPr>
                            <m:t>5</m:t>
                          </m:r>
                        </m:sup>
                      </m:sSup>
                      <m:r>
                        <a:rPr lang="en-US" sz="4000" i="1" smtClean="0">
                          <a:latin typeface="Cambria Math" panose="02040503050406030204" pitchFamily="18" charset="0"/>
                          <a:ea typeface="Cambria Math" panose="02040503050406030204" pitchFamily="18" charset="0"/>
                        </a:rPr>
                        <m:t>∙</m:t>
                      </m:r>
                      <m:r>
                        <a:rPr lang="en-US" sz="4000" i="1" smtClean="0">
                          <a:latin typeface="Cambria Math" panose="02040503050406030204" pitchFamily="18" charset="0"/>
                        </a:rPr>
                        <m:t>𝑡𝑎𝑛</m:t>
                      </m:r>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37</m:t>
                          </m:r>
                        </m:e>
                        <m:sup>
                          <m:r>
                            <a:rPr lang="en-US" sz="4000" b="0" i="1" smtClean="0">
                              <a:latin typeface="Cambria Math" panose="02040503050406030204" pitchFamily="18" charset="0"/>
                            </a:rPr>
                            <m:t>0</m:t>
                          </m:r>
                        </m:sup>
                      </m:sSup>
                    </m:oMath>
                  </m:oMathPara>
                </a14:m>
                <a:endParaRPr lang="he-IL" sz="4000" dirty="0">
                  <a:latin typeface="Varela Round" panose="00000500000000000000" pitchFamily="2" charset="-79"/>
                  <a:cs typeface="Varela Round" panose="00000500000000000000" pitchFamily="2" charset="-79"/>
                </a:endParaRPr>
              </a:p>
            </p:txBody>
          </p:sp>
        </mc:Choice>
        <mc:Fallback>
          <p:sp>
            <p:nvSpPr>
              <p:cNvPr id="59" name="TextBox 58"/>
              <p:cNvSpPr txBox="1">
                <a:spLocks noRot="1" noChangeAspect="1" noMove="1" noResize="1" noEditPoints="1" noAdjustHandles="1" noChangeArrowheads="1" noChangeShapeType="1" noTextEdit="1"/>
              </p:cNvSpPr>
              <p:nvPr/>
            </p:nvSpPr>
            <p:spPr>
              <a:xfrm>
                <a:off x="4900575" y="4622429"/>
                <a:ext cx="6395126" cy="622543"/>
              </a:xfrm>
              <a:prstGeom prst="rect">
                <a:avLst/>
              </a:prstGeom>
              <a:blipFill>
                <a:blip r:embed="rId9"/>
                <a:stretch>
                  <a:fillRect t="-21569" r="-3718" b="-5098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p:cNvSpPr txBox="1"/>
              <p:nvPr/>
            </p:nvSpPr>
            <p:spPr>
              <a:xfrm>
                <a:off x="4069808" y="5328303"/>
                <a:ext cx="6395126" cy="622543"/>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sSub>
                        <m:sSubPr>
                          <m:ctrlPr>
                            <a:rPr lang="en-US" sz="4000" i="1" smtClean="0">
                              <a:latin typeface="Cambria Math" panose="02040503050406030204" pitchFamily="18" charset="0"/>
                              <a:ea typeface="Cambria Math" panose="02040503050406030204" pitchFamily="18" charset="0"/>
                            </a:rPr>
                          </m:ctrlPr>
                        </m:sSubPr>
                        <m:e>
                          <m:r>
                            <a:rPr lang="en-US" sz="4000" i="1">
                              <a:latin typeface="Cambria Math" panose="02040503050406030204" pitchFamily="18" charset="0"/>
                              <a:ea typeface="Cambria Math" panose="02040503050406030204" pitchFamily="18" charset="0"/>
                            </a:rPr>
                            <m:t>𝐵</m:t>
                          </m:r>
                        </m:e>
                        <m:sub>
                          <m:r>
                            <a:rPr lang="en-US" sz="4000" i="1">
                              <a:latin typeface="Cambria Math" panose="02040503050406030204" pitchFamily="18" charset="0"/>
                              <a:ea typeface="Cambria Math" panose="02040503050406030204" pitchFamily="18" charset="0"/>
                            </a:rPr>
                            <m:t>𝑒𝑥𝑡</m:t>
                          </m:r>
                        </m:sub>
                      </m:sSub>
                      <m:r>
                        <m:rPr>
                          <m:nor/>
                        </m:rPr>
                        <a:rPr lang="he-IL" sz="4000" dirty="0">
                          <a:latin typeface="Varela Round" panose="00000500000000000000" pitchFamily="2" charset="-79"/>
                          <a:cs typeface="Varela Round" panose="00000500000000000000" pitchFamily="2" charset="-79"/>
                        </a:rPr>
                        <m:t> </m:t>
                      </m:r>
                      <m:r>
                        <a:rPr lang="en-US" sz="4000" i="1" dirty="0">
                          <a:latin typeface="Cambria Math" panose="02040503050406030204" pitchFamily="18" charset="0"/>
                        </a:rPr>
                        <m:t>=</m:t>
                      </m:r>
                      <m:r>
                        <a:rPr lang="en-US" sz="4000" b="0" i="1" dirty="0" smtClean="0">
                          <a:latin typeface="Cambria Math" panose="02040503050406030204" pitchFamily="18" charset="0"/>
                        </a:rPr>
                        <m:t>2</m:t>
                      </m:r>
                      <m:r>
                        <a:rPr lang="en-US" sz="4000" i="1">
                          <a:solidFill>
                            <a:prstClr val="black"/>
                          </a:solidFill>
                          <a:latin typeface="Cambria Math" panose="02040503050406030204" pitchFamily="18" charset="0"/>
                          <a:cs typeface="David" panose="020E0502060401010101" pitchFamily="34" charset="-79"/>
                        </a:rPr>
                        <m:t>.</m:t>
                      </m:r>
                      <m:r>
                        <a:rPr lang="en-US" sz="4000" b="0" i="1" smtClean="0">
                          <a:solidFill>
                            <a:prstClr val="black"/>
                          </a:solidFill>
                          <a:latin typeface="Cambria Math" panose="02040503050406030204" pitchFamily="18" charset="0"/>
                          <a:cs typeface="David" panose="020E0502060401010101" pitchFamily="34" charset="-79"/>
                        </a:rPr>
                        <m:t>4</m:t>
                      </m:r>
                      <m:r>
                        <a:rPr lang="en-US" sz="4000" i="1">
                          <a:solidFill>
                            <a:prstClr val="black"/>
                          </a:solidFill>
                          <a:latin typeface="Cambria Math" panose="02040503050406030204" pitchFamily="18" charset="0"/>
                          <a:ea typeface="Cambria Math" panose="02040503050406030204" pitchFamily="18" charset="0"/>
                          <a:cs typeface="David" panose="020E0502060401010101" pitchFamily="34" charset="-79"/>
                        </a:rPr>
                        <m:t>×</m:t>
                      </m:r>
                      <m:sSup>
                        <m:sSupPr>
                          <m:ctrlPr>
                            <a:rPr lang="en-US" sz="4000" i="1">
                              <a:solidFill>
                                <a:prstClr val="black"/>
                              </a:solidFill>
                              <a:latin typeface="Cambria Math" panose="02040503050406030204" pitchFamily="18" charset="0"/>
                              <a:ea typeface="Cambria Math" panose="02040503050406030204" pitchFamily="18" charset="0"/>
                              <a:cs typeface="David" panose="020E0502060401010101" pitchFamily="34" charset="-79"/>
                            </a:rPr>
                          </m:ctrlPr>
                        </m:sSupPr>
                        <m:e>
                          <m:r>
                            <a:rPr lang="en-US" sz="4000" i="1">
                              <a:solidFill>
                                <a:prstClr val="black"/>
                              </a:solidFill>
                              <a:latin typeface="Cambria Math" panose="02040503050406030204" pitchFamily="18" charset="0"/>
                              <a:ea typeface="Cambria Math" panose="02040503050406030204" pitchFamily="18" charset="0"/>
                              <a:cs typeface="David" panose="020E0502060401010101" pitchFamily="34" charset="-79"/>
                            </a:rPr>
                            <m:t>10</m:t>
                          </m:r>
                        </m:e>
                        <m:sup>
                          <m:r>
                            <a:rPr lang="en-US" sz="4000" i="1">
                              <a:solidFill>
                                <a:prstClr val="black"/>
                              </a:solidFill>
                              <a:latin typeface="Cambria Math" panose="02040503050406030204" pitchFamily="18" charset="0"/>
                              <a:ea typeface="Cambria Math" panose="02040503050406030204" pitchFamily="18" charset="0"/>
                              <a:cs typeface="David" panose="020E0502060401010101" pitchFamily="34" charset="-79"/>
                            </a:rPr>
                            <m:t>−</m:t>
                          </m:r>
                          <m:r>
                            <a:rPr lang="en-US" sz="4000" i="1">
                              <a:solidFill>
                                <a:prstClr val="black"/>
                              </a:solidFill>
                              <a:latin typeface="Cambria Math" panose="02040503050406030204" pitchFamily="18" charset="0"/>
                              <a:ea typeface="Cambria Math" panose="02040503050406030204" pitchFamily="18" charset="0"/>
                              <a:cs typeface="David" panose="020E0502060401010101" pitchFamily="34" charset="-79"/>
                            </a:rPr>
                            <m:t>5</m:t>
                          </m:r>
                        </m:sup>
                      </m:sSup>
                      <m:r>
                        <a:rPr lang="en-US" sz="4000" b="0" i="1" baseline="-25000" smtClean="0">
                          <a:solidFill>
                            <a:prstClr val="black"/>
                          </a:solidFill>
                          <a:latin typeface="Cambria Math" panose="02040503050406030204" pitchFamily="18" charset="0"/>
                          <a:ea typeface="Cambria Math" panose="02040503050406030204" pitchFamily="18" charset="0"/>
                          <a:cs typeface="David" panose="020E0502060401010101" pitchFamily="34" charset="-79"/>
                        </a:rPr>
                        <m:t>𝑇</m:t>
                      </m:r>
                    </m:oMath>
                  </m:oMathPara>
                </a14:m>
                <a:endParaRPr lang="he-IL" sz="4000" baseline="-25000" dirty="0">
                  <a:latin typeface="Varela Round" panose="00000500000000000000" pitchFamily="2" charset="-79"/>
                  <a:cs typeface="Varela Round" panose="00000500000000000000" pitchFamily="2" charset="-79"/>
                </a:endParaRPr>
              </a:p>
            </p:txBody>
          </p:sp>
        </mc:Choice>
        <mc:Fallback>
          <p:sp>
            <p:nvSpPr>
              <p:cNvPr id="60" name="TextBox 59"/>
              <p:cNvSpPr txBox="1">
                <a:spLocks noRot="1" noChangeAspect="1" noMove="1" noResize="1" noEditPoints="1" noAdjustHandles="1" noChangeArrowheads="1" noChangeShapeType="1" noTextEdit="1"/>
              </p:cNvSpPr>
              <p:nvPr/>
            </p:nvSpPr>
            <p:spPr>
              <a:xfrm>
                <a:off x="4069808" y="5328303"/>
                <a:ext cx="6395126" cy="622543"/>
              </a:xfrm>
              <a:prstGeom prst="rect">
                <a:avLst/>
              </a:prstGeom>
              <a:blipFill>
                <a:blip r:embed="rId10"/>
                <a:stretch>
                  <a:fillRect b="-50000"/>
                </a:stretch>
              </a:blipFill>
            </p:spPr>
            <p:txBody>
              <a:bodyPr/>
              <a:lstStyle/>
              <a:p>
                <a:r>
                  <a:rPr lang="en-US">
                    <a:noFill/>
                  </a:rPr>
                  <a:t> </a:t>
                </a:r>
              </a:p>
            </p:txBody>
          </p:sp>
        </mc:Fallback>
      </mc:AlternateContent>
      <p:sp>
        <p:nvSpPr>
          <p:cNvPr id="61" name="Google Shape;146;p6"/>
          <p:cNvSpPr/>
          <p:nvPr/>
        </p:nvSpPr>
        <p:spPr>
          <a:xfrm rot="16200000">
            <a:off x="3907552" y="3639260"/>
            <a:ext cx="581452" cy="998160"/>
          </a:xfrm>
          <a:prstGeom prst="downArrow">
            <a:avLst>
              <a:gd name="adj1" fmla="val 50000"/>
              <a:gd name="adj2" fmla="val 8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extLst>
      <p:ext uri="{BB962C8B-B14F-4D97-AF65-F5344CB8AC3E}">
        <p14:creationId xmlns:p14="http://schemas.microsoft.com/office/powerpoint/2010/main" val="94000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500"/>
                                        <p:tgtEl>
                                          <p:spTgt spid="5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4" grpId="0"/>
      <p:bldP spid="55" grpId="0"/>
      <p:bldP spid="56" grpId="0"/>
      <p:bldP spid="57" grpId="0"/>
      <p:bldP spid="59" grpId="0"/>
      <p:bldP spid="60" grpId="0"/>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7636" y="157393"/>
            <a:ext cx="11277599" cy="720000"/>
          </a:xfrm>
        </p:spPr>
        <p:txBody>
          <a:bodyPr/>
          <a:lstStyle/>
          <a:p>
            <a:r>
              <a:rPr lang="he-IL" sz="5400" dirty="0"/>
              <a:t>משימה – חלק א'</a:t>
            </a:r>
          </a:p>
        </p:txBody>
      </p:sp>
      <p:pic>
        <p:nvPicPr>
          <p:cNvPr id="9" name="תמונה 8"/>
          <p:cNvPicPr>
            <a:picLocks noChangeAspect="1"/>
          </p:cNvPicPr>
          <p:nvPr/>
        </p:nvPicPr>
        <p:blipFill>
          <a:blip r:embed="rId2">
            <a:clrChange>
              <a:clrFrom>
                <a:srgbClr val="F0FAFE"/>
              </a:clrFrom>
              <a:clrTo>
                <a:srgbClr val="F0FAFE">
                  <a:alpha val="0"/>
                </a:srgbClr>
              </a:clrTo>
            </a:clrChange>
            <a:extLst>
              <a:ext uri="{28A0092B-C50C-407E-A947-70E740481C1C}">
                <a14:useLocalDpi xmlns:a14="http://schemas.microsoft.com/office/drawing/2010/main" val="0"/>
              </a:ext>
            </a:extLst>
          </a:blip>
          <a:stretch>
            <a:fillRect/>
          </a:stretch>
        </p:blipFill>
        <p:spPr>
          <a:xfrm>
            <a:off x="323924" y="868097"/>
            <a:ext cx="3752109" cy="2048209"/>
          </a:xfrm>
          <a:prstGeom prst="rect">
            <a:avLst/>
          </a:prstGeom>
        </p:spPr>
      </p:pic>
      <p:pic>
        <p:nvPicPr>
          <p:cNvPr id="10" name="תמונה 9"/>
          <p:cNvPicPr>
            <a:picLocks noChangeAspect="1"/>
          </p:cNvPicPr>
          <p:nvPr/>
        </p:nvPicPr>
        <p:blipFill>
          <a:blip r:embed="rId3">
            <a:clrChange>
              <a:clrFrom>
                <a:srgbClr val="F0FAFE"/>
              </a:clrFrom>
              <a:clrTo>
                <a:srgbClr val="F0FAFE">
                  <a:alpha val="0"/>
                </a:srgbClr>
              </a:clrTo>
            </a:clrChange>
            <a:extLst>
              <a:ext uri="{28A0092B-C50C-407E-A947-70E740481C1C}">
                <a14:useLocalDpi xmlns:a14="http://schemas.microsoft.com/office/drawing/2010/main" val="0"/>
              </a:ext>
            </a:extLst>
          </a:blip>
          <a:stretch>
            <a:fillRect/>
          </a:stretch>
        </p:blipFill>
        <p:spPr>
          <a:xfrm>
            <a:off x="4946840" y="2810657"/>
            <a:ext cx="2086348" cy="1111073"/>
          </a:xfrm>
          <a:prstGeom prst="rect">
            <a:avLst/>
          </a:prstGeom>
        </p:spPr>
      </p:pic>
      <p:sp>
        <p:nvSpPr>
          <p:cNvPr id="11" name="Rectangle 2"/>
          <p:cNvSpPr>
            <a:spLocks noChangeArrowheads="1"/>
          </p:cNvSpPr>
          <p:nvPr/>
        </p:nvSpPr>
        <p:spPr bwMode="auto">
          <a:xfrm>
            <a:off x="7100582" y="928916"/>
            <a:ext cx="477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he-IL" altLang="he-IL" sz="2000" b="0" i="0" u="none" strike="noStrike" cap="none" normalizeH="0" baseline="0" dirty="0">
                <a:ln>
                  <a:noFill/>
                </a:ln>
                <a:solidFill>
                  <a:srgbClr val="002060"/>
                </a:solidFill>
                <a:effectLst/>
                <a:latin typeface="Varela Round" panose="00000500000000000000" pitchFamily="2" charset="-79"/>
                <a:ea typeface="Times New Roman" panose="02020603050405020304" pitchFamily="18" charset="0"/>
                <a:cs typeface="Varela Round" panose="00000500000000000000" pitchFamily="2" charset="-79"/>
              </a:rPr>
              <a:t>נתון בתרשים, במבט על,  </a:t>
            </a:r>
            <a:r>
              <a:rPr kumimoji="0" lang="he-IL" altLang="he-IL" sz="2000" b="0" i="0" u="none" strike="noStrike" cap="none" normalizeH="0" baseline="0" dirty="0" err="1">
                <a:ln>
                  <a:noFill/>
                </a:ln>
                <a:solidFill>
                  <a:srgbClr val="002060"/>
                </a:solidFill>
                <a:effectLst/>
                <a:latin typeface="Varela Round" panose="00000500000000000000" pitchFamily="2" charset="-79"/>
                <a:ea typeface="Times New Roman" panose="02020603050405020304" pitchFamily="18" charset="0"/>
                <a:cs typeface="Varela Round" panose="00000500000000000000" pitchFamily="2" charset="-79"/>
              </a:rPr>
              <a:t>תייל</a:t>
            </a:r>
            <a:r>
              <a:rPr kumimoji="0" lang="he-IL" altLang="he-IL" sz="2000" b="0" i="0" u="none" strike="noStrike" cap="none" normalizeH="0" baseline="0" dirty="0">
                <a:ln>
                  <a:noFill/>
                </a:ln>
                <a:solidFill>
                  <a:srgbClr val="002060"/>
                </a:solidFill>
                <a:effectLst/>
                <a:latin typeface="Varela Round" panose="00000500000000000000" pitchFamily="2" charset="-79"/>
                <a:ea typeface="Times New Roman" panose="02020603050405020304" pitchFamily="18" charset="0"/>
                <a:cs typeface="Varela Round" panose="00000500000000000000" pitchFamily="2" charset="-79"/>
              </a:rPr>
              <a:t> ישר וארוך העובר דרך חור בשולחן אופקי, בניצב לשולחן, וסביבו שלושה מצפנים, כל מצפן במרחק זהה </a:t>
            </a:r>
            <a:r>
              <a:rPr kumimoji="0" lang="he-IL" altLang="he-IL" sz="2000" b="0" i="0" u="none" strike="noStrike" cap="none" normalizeH="0" baseline="0" dirty="0" err="1">
                <a:ln>
                  <a:noFill/>
                </a:ln>
                <a:solidFill>
                  <a:srgbClr val="002060"/>
                </a:solidFill>
                <a:effectLst/>
                <a:latin typeface="Varela Round" panose="00000500000000000000" pitchFamily="2" charset="-79"/>
                <a:ea typeface="Times New Roman" panose="02020603050405020304" pitchFamily="18" charset="0"/>
                <a:cs typeface="Varela Round" panose="00000500000000000000" pitchFamily="2" charset="-79"/>
              </a:rPr>
              <a:t>מהתייל</a:t>
            </a:r>
            <a:r>
              <a:rPr kumimoji="0" lang="he-IL" altLang="he-IL" sz="2000" b="0" i="0" u="none" strike="noStrike" cap="none" normalizeH="0" baseline="0" dirty="0">
                <a:ln>
                  <a:noFill/>
                </a:ln>
                <a:solidFill>
                  <a:srgbClr val="002060"/>
                </a:solidFill>
                <a:effectLst/>
                <a:latin typeface="Varela Round" panose="00000500000000000000" pitchFamily="2" charset="-79"/>
                <a:ea typeface="Times New Roman" panose="02020603050405020304" pitchFamily="18" charset="0"/>
                <a:cs typeface="Varela Round" panose="00000500000000000000" pitchFamily="2" charset="-79"/>
              </a:rPr>
              <a:t>.</a:t>
            </a:r>
          </a:p>
          <a:p>
            <a:pPr marL="0" marR="0" lvl="0" indent="0" algn="r" defTabSz="914400" rtl="1" eaLnBrk="0" fontAlgn="base" latinLnBrk="0" hangingPunct="0">
              <a:lnSpc>
                <a:spcPct val="100000"/>
              </a:lnSpc>
              <a:spcBef>
                <a:spcPct val="0"/>
              </a:spcBef>
              <a:spcAft>
                <a:spcPct val="0"/>
              </a:spcAft>
              <a:buClrTx/>
              <a:buSzTx/>
              <a:buFontTx/>
              <a:buNone/>
              <a:tabLst/>
            </a:pPr>
            <a:r>
              <a:rPr lang="he-IL" altLang="he-IL" sz="2000" dirty="0">
                <a:solidFill>
                  <a:srgbClr val="002060"/>
                </a:solidFill>
                <a:latin typeface="Varela Round" panose="00000500000000000000" pitchFamily="2" charset="-79"/>
                <a:ea typeface="Times New Roman" panose="02020603050405020304" pitchFamily="18" charset="0"/>
                <a:cs typeface="Varela Round" panose="00000500000000000000" pitchFamily="2" charset="-79"/>
              </a:rPr>
              <a:t>המקרה המתואר בתרשים הוא מקרה בו לא עובר זרם חשמלי </a:t>
            </a:r>
            <a:r>
              <a:rPr lang="he-IL" altLang="he-IL" sz="2000" dirty="0" err="1">
                <a:solidFill>
                  <a:srgbClr val="002060"/>
                </a:solidFill>
                <a:latin typeface="Varela Round" panose="00000500000000000000" pitchFamily="2" charset="-79"/>
                <a:ea typeface="Times New Roman" panose="02020603050405020304" pitchFamily="18" charset="0"/>
                <a:cs typeface="Varela Round" panose="00000500000000000000" pitchFamily="2" charset="-79"/>
              </a:rPr>
              <a:t>בתייל</a:t>
            </a:r>
            <a:r>
              <a:rPr lang="he-IL" altLang="he-IL" sz="2000" dirty="0">
                <a:solidFill>
                  <a:srgbClr val="002060"/>
                </a:solidFill>
                <a:latin typeface="Varela Round" panose="00000500000000000000" pitchFamily="2" charset="-79"/>
                <a:cs typeface="Varela Round" panose="00000500000000000000" pitchFamily="2" charset="-79"/>
              </a:rPr>
              <a:t>.</a:t>
            </a:r>
            <a:endParaRPr kumimoji="0" lang="en-US" altLang="he-IL" sz="1100" b="0" i="0" u="none" strike="noStrike" cap="none" normalizeH="0" baseline="0" dirty="0">
              <a:ln>
                <a:noFill/>
              </a:ln>
              <a:solidFill>
                <a:srgbClr val="002060"/>
              </a:solidFill>
              <a:effectLst/>
              <a:latin typeface="Varela Round" panose="00000500000000000000" pitchFamily="2" charset="-79"/>
              <a:cs typeface="Varela Round" panose="00000500000000000000" pitchFamily="2" charset="-79"/>
            </a:endParaRPr>
          </a:p>
        </p:txBody>
      </p:sp>
      <p:sp>
        <p:nvSpPr>
          <p:cNvPr id="12" name="מלבן 11"/>
          <p:cNvSpPr/>
          <p:nvPr/>
        </p:nvSpPr>
        <p:spPr>
          <a:xfrm>
            <a:off x="6728571" y="2955872"/>
            <a:ext cx="521972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rtl="1" eaLnBrk="0" fontAlgn="base" hangingPunct="0">
              <a:spcBef>
                <a:spcPct val="0"/>
              </a:spcBef>
              <a:spcAft>
                <a:spcPct val="0"/>
              </a:spcAft>
            </a:pPr>
            <a:r>
              <a:rPr lang="he-IL" sz="2000" dirty="0">
                <a:latin typeface="Varela Round" panose="00000500000000000000" pitchFamily="2" charset="-79"/>
                <a:ea typeface="Times New Roman" panose="02020603050405020304" pitchFamily="18" charset="0"/>
                <a:cs typeface="Varela Round" panose="00000500000000000000" pitchFamily="2" charset="-79"/>
              </a:rPr>
              <a:t>מעבירים זרם </a:t>
            </a:r>
            <a:r>
              <a:rPr lang="he-IL" sz="2000" dirty="0" err="1">
                <a:latin typeface="Varela Round" panose="00000500000000000000" pitchFamily="2" charset="-79"/>
                <a:ea typeface="Times New Roman" panose="02020603050405020304" pitchFamily="18" charset="0"/>
                <a:cs typeface="Varela Round" panose="00000500000000000000" pitchFamily="2" charset="-79"/>
              </a:rPr>
              <a:t>בתייל</a:t>
            </a:r>
            <a:r>
              <a:rPr lang="he-IL" sz="2000" dirty="0">
                <a:latin typeface="Varela Round" panose="00000500000000000000" pitchFamily="2" charset="-79"/>
                <a:ea typeface="Times New Roman" panose="02020603050405020304" pitchFamily="18" charset="0"/>
                <a:cs typeface="Varela Round" panose="00000500000000000000" pitchFamily="2" charset="-79"/>
              </a:rPr>
              <a:t> ובעקבות כך מחט מצפן </a:t>
            </a:r>
            <a:r>
              <a:rPr lang="he-IL" sz="2000" b="1" dirty="0">
                <a:latin typeface="Varela Round" panose="00000500000000000000" pitchFamily="2" charset="-79"/>
                <a:ea typeface="Times New Roman" panose="02020603050405020304" pitchFamily="18" charset="0"/>
                <a:cs typeface="Varela Round" panose="00000500000000000000" pitchFamily="2" charset="-79"/>
              </a:rPr>
              <a:t>ד'</a:t>
            </a:r>
            <a:r>
              <a:rPr lang="he-IL" sz="2000" dirty="0">
                <a:latin typeface="Varela Round" panose="00000500000000000000" pitchFamily="2" charset="-79"/>
                <a:ea typeface="Times New Roman" panose="02020603050405020304" pitchFamily="18" charset="0"/>
                <a:cs typeface="Varela Round" panose="00000500000000000000" pitchFamily="2" charset="-79"/>
              </a:rPr>
              <a:t> סטתה מכיוון הצפון, כמתואר בתרשים.</a:t>
            </a:r>
            <a:endParaRPr lang="en-US" sz="2000" dirty="0">
              <a:latin typeface="Varela Round" panose="00000500000000000000" pitchFamily="2" charset="-79"/>
              <a:ea typeface="Times New Roman" panose="02020603050405020304" pitchFamily="18" charset="0"/>
              <a:cs typeface="Varela Round" panose="00000500000000000000" pitchFamily="2" charset="-79"/>
            </a:endParaRPr>
          </a:p>
        </p:txBody>
      </p:sp>
      <p:sp>
        <p:nvSpPr>
          <p:cNvPr id="13" name="מלבן 12"/>
          <p:cNvSpPr/>
          <p:nvPr/>
        </p:nvSpPr>
        <p:spPr>
          <a:xfrm>
            <a:off x="4076033" y="3750808"/>
            <a:ext cx="79403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rtl="1" eaLnBrk="0" fontAlgn="base" hangingPunct="0">
              <a:spcBef>
                <a:spcPct val="0"/>
              </a:spcBef>
              <a:spcAft>
                <a:spcPct val="0"/>
              </a:spcAft>
            </a:pPr>
            <a:r>
              <a:rPr lang="he-IL" sz="2000" dirty="0">
                <a:latin typeface="Varela Round" panose="00000500000000000000" pitchFamily="2" charset="-79"/>
                <a:ea typeface="Times New Roman" panose="02020603050405020304" pitchFamily="18" charset="0"/>
                <a:cs typeface="Varela Round" panose="00000500000000000000" pitchFamily="2" charset="-79"/>
              </a:rPr>
              <a:t>א. מהו כיוון הזרם </a:t>
            </a:r>
            <a:r>
              <a:rPr lang="he-IL" sz="2000" dirty="0" err="1">
                <a:latin typeface="Varela Round" panose="00000500000000000000" pitchFamily="2" charset="-79"/>
                <a:ea typeface="Times New Roman" panose="02020603050405020304" pitchFamily="18" charset="0"/>
                <a:cs typeface="Varela Round" panose="00000500000000000000" pitchFamily="2" charset="-79"/>
              </a:rPr>
              <a:t>בתייל</a:t>
            </a:r>
            <a:r>
              <a:rPr lang="he-IL" sz="2000" dirty="0">
                <a:latin typeface="Varela Round" panose="00000500000000000000" pitchFamily="2" charset="-79"/>
                <a:ea typeface="Times New Roman" panose="02020603050405020304" pitchFamily="18" charset="0"/>
                <a:cs typeface="Varela Round" panose="00000500000000000000" pitchFamily="2" charset="-79"/>
              </a:rPr>
              <a:t>? לתוך התרשים או החוצה מהתרשים.</a:t>
            </a:r>
            <a:endParaRPr lang="en-US" sz="2000" dirty="0">
              <a:latin typeface="Varela Round" panose="00000500000000000000" pitchFamily="2" charset="-79"/>
              <a:ea typeface="Times New Roman" panose="02020603050405020304" pitchFamily="18" charset="0"/>
              <a:cs typeface="Varela Round" panose="00000500000000000000" pitchFamily="2" charset="-79"/>
            </a:endParaRPr>
          </a:p>
        </p:txBody>
      </p:sp>
      <p:sp>
        <p:nvSpPr>
          <p:cNvPr id="14" name="מלבן 13"/>
          <p:cNvSpPr/>
          <p:nvPr/>
        </p:nvSpPr>
        <p:spPr>
          <a:xfrm>
            <a:off x="730828" y="4194339"/>
            <a:ext cx="112968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rtl="1" eaLnBrk="0" fontAlgn="base" hangingPunct="0">
              <a:spcBef>
                <a:spcPct val="0"/>
              </a:spcBef>
              <a:spcAft>
                <a:spcPct val="0"/>
              </a:spcAft>
            </a:pPr>
            <a:r>
              <a:rPr lang="he-IL" sz="2000" dirty="0">
                <a:latin typeface="Varela Round" panose="00000500000000000000" pitchFamily="2" charset="-79"/>
                <a:ea typeface="Times New Roman" panose="02020603050405020304" pitchFamily="18" charset="0"/>
                <a:cs typeface="Varela Round" panose="00000500000000000000" pitchFamily="2" charset="-79"/>
              </a:rPr>
              <a:t>ב. לפניכם 4 תרשימים של מחט מצפן. בחרו את מצב המצפן של מצפן צ' במקרה בו עובר הזרם </a:t>
            </a:r>
            <a:r>
              <a:rPr lang="he-IL" sz="2000" dirty="0" err="1">
                <a:latin typeface="Varela Round" panose="00000500000000000000" pitchFamily="2" charset="-79"/>
                <a:ea typeface="Times New Roman" panose="02020603050405020304" pitchFamily="18" charset="0"/>
                <a:cs typeface="Varela Round" panose="00000500000000000000" pitchFamily="2" charset="-79"/>
              </a:rPr>
              <a:t>בתייל</a:t>
            </a:r>
            <a:r>
              <a:rPr lang="he-IL" sz="2000" dirty="0">
                <a:latin typeface="Varela Round" panose="00000500000000000000" pitchFamily="2" charset="-79"/>
                <a:ea typeface="Times New Roman" panose="02020603050405020304" pitchFamily="18" charset="0"/>
                <a:cs typeface="Varela Round" panose="00000500000000000000" pitchFamily="2" charset="-79"/>
              </a:rPr>
              <a:t>.</a:t>
            </a:r>
            <a:endParaRPr lang="en-US" sz="2000" dirty="0">
              <a:latin typeface="Varela Round" panose="00000500000000000000" pitchFamily="2" charset="-79"/>
              <a:ea typeface="Times New Roman" panose="02020603050405020304" pitchFamily="18" charset="0"/>
              <a:cs typeface="Varela Round" panose="00000500000000000000" pitchFamily="2" charset="-79"/>
            </a:endParaRPr>
          </a:p>
        </p:txBody>
      </p:sp>
      <p:grpSp>
        <p:nvGrpSpPr>
          <p:cNvPr id="15" name="קבוצה 14"/>
          <p:cNvGrpSpPr/>
          <p:nvPr/>
        </p:nvGrpSpPr>
        <p:grpSpPr>
          <a:xfrm>
            <a:off x="2869154" y="4413063"/>
            <a:ext cx="6241719" cy="1410610"/>
            <a:chOff x="2881470" y="4049211"/>
            <a:chExt cx="6241719" cy="1410610"/>
          </a:xfrm>
        </p:grpSpPr>
        <p:grpSp>
          <p:nvGrpSpPr>
            <p:cNvPr id="16" name="קבוצה 15"/>
            <p:cNvGrpSpPr/>
            <p:nvPr/>
          </p:nvGrpSpPr>
          <p:grpSpPr>
            <a:xfrm>
              <a:off x="3178717" y="4049211"/>
              <a:ext cx="5806193" cy="1097034"/>
              <a:chOff x="3178717" y="4118224"/>
              <a:chExt cx="5806193" cy="1097034"/>
            </a:xfrm>
          </p:grpSpPr>
          <p:pic>
            <p:nvPicPr>
              <p:cNvPr id="21" name="תמונה 20"/>
              <p:cNvPicPr>
                <a:picLocks noChangeAspect="1"/>
              </p:cNvPicPr>
              <p:nvPr/>
            </p:nvPicPr>
            <p:blipFill>
              <a:blip r:embed="rId4">
                <a:clrChange>
                  <a:clrFrom>
                    <a:srgbClr val="F0FAFE"/>
                  </a:clrFrom>
                  <a:clrTo>
                    <a:srgbClr val="F0FAFE">
                      <a:alpha val="0"/>
                    </a:srgbClr>
                  </a:clrTo>
                </a:clrChange>
                <a:extLst>
                  <a:ext uri="{28A0092B-C50C-407E-A947-70E740481C1C}">
                    <a14:useLocalDpi xmlns:a14="http://schemas.microsoft.com/office/drawing/2010/main" val="0"/>
                  </a:ext>
                </a:extLst>
              </a:blip>
              <a:stretch>
                <a:fillRect/>
              </a:stretch>
            </p:blipFill>
            <p:spPr>
              <a:xfrm rot="2695300">
                <a:off x="6336386" y="4197997"/>
                <a:ext cx="1038370" cy="971686"/>
              </a:xfrm>
              <a:prstGeom prst="rect">
                <a:avLst/>
              </a:prstGeom>
            </p:spPr>
          </p:pic>
          <p:pic>
            <p:nvPicPr>
              <p:cNvPr id="22" name="תמונה 21"/>
              <p:cNvPicPr>
                <a:picLocks noChangeAspect="1"/>
              </p:cNvPicPr>
              <p:nvPr/>
            </p:nvPicPr>
            <p:blipFill>
              <a:blip r:embed="rId5">
                <a:clrChange>
                  <a:clrFrom>
                    <a:srgbClr val="F0FAFE"/>
                  </a:clrFrom>
                  <a:clrTo>
                    <a:srgbClr val="F0FAFE">
                      <a:alpha val="0"/>
                    </a:srgbClr>
                  </a:clrTo>
                </a:clrChange>
                <a:extLst>
                  <a:ext uri="{28A0092B-C50C-407E-A947-70E740481C1C}">
                    <a14:useLocalDpi xmlns:a14="http://schemas.microsoft.com/office/drawing/2010/main" val="0"/>
                  </a:ext>
                </a:extLst>
              </a:blip>
              <a:stretch>
                <a:fillRect/>
              </a:stretch>
            </p:blipFill>
            <p:spPr>
              <a:xfrm>
                <a:off x="7946265" y="4197869"/>
                <a:ext cx="1038645" cy="971943"/>
              </a:xfrm>
              <a:prstGeom prst="rect">
                <a:avLst/>
              </a:prstGeom>
            </p:spPr>
          </p:pic>
          <p:pic>
            <p:nvPicPr>
              <p:cNvPr id="23" name="תמונה 22"/>
              <p:cNvPicPr>
                <a:picLocks noChangeAspect="1"/>
              </p:cNvPicPr>
              <p:nvPr/>
            </p:nvPicPr>
            <p:blipFill>
              <a:blip r:embed="rId6">
                <a:clrChange>
                  <a:clrFrom>
                    <a:srgbClr val="F0FAFE"/>
                  </a:clrFrom>
                  <a:clrTo>
                    <a:srgbClr val="F0FAFE">
                      <a:alpha val="0"/>
                    </a:srgbClr>
                  </a:clrTo>
                </a:clrChange>
                <a:extLst>
                  <a:ext uri="{28A0092B-C50C-407E-A947-70E740481C1C}">
                    <a14:useLocalDpi xmlns:a14="http://schemas.microsoft.com/office/drawing/2010/main" val="0"/>
                  </a:ext>
                </a:extLst>
              </a:blip>
              <a:stretch>
                <a:fillRect/>
              </a:stretch>
            </p:blipFill>
            <p:spPr>
              <a:xfrm>
                <a:off x="3178717" y="4118224"/>
                <a:ext cx="971943" cy="1038645"/>
              </a:xfrm>
              <a:prstGeom prst="rect">
                <a:avLst/>
              </a:prstGeom>
            </p:spPr>
          </p:pic>
          <p:pic>
            <p:nvPicPr>
              <p:cNvPr id="24" name="תמונה 23"/>
              <p:cNvPicPr>
                <a:picLocks noChangeAspect="1"/>
              </p:cNvPicPr>
              <p:nvPr/>
            </p:nvPicPr>
            <p:blipFill>
              <a:blip r:embed="rId7">
                <a:clrChange>
                  <a:clrFrom>
                    <a:srgbClr val="F0FAFE"/>
                  </a:clrFrom>
                  <a:clrTo>
                    <a:srgbClr val="F0FAFE">
                      <a:alpha val="0"/>
                    </a:srgbClr>
                  </a:clrTo>
                </a:clrChange>
                <a:extLst>
                  <a:ext uri="{28A0092B-C50C-407E-A947-70E740481C1C}">
                    <a14:useLocalDpi xmlns:a14="http://schemas.microsoft.com/office/drawing/2010/main" val="0"/>
                  </a:ext>
                </a:extLst>
              </a:blip>
              <a:stretch>
                <a:fillRect/>
              </a:stretch>
            </p:blipFill>
            <p:spPr>
              <a:xfrm rot="5400000">
                <a:off x="4759583" y="4209964"/>
                <a:ext cx="1038645" cy="971943"/>
              </a:xfrm>
              <a:prstGeom prst="rect">
                <a:avLst/>
              </a:prstGeom>
            </p:spPr>
          </p:pic>
        </p:grpSp>
        <p:sp>
          <p:nvSpPr>
            <p:cNvPr id="17" name="מלבן 16"/>
            <p:cNvSpPr/>
            <p:nvPr/>
          </p:nvSpPr>
          <p:spPr>
            <a:xfrm>
              <a:off x="7698981" y="5017010"/>
              <a:ext cx="14242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rtl="1" eaLnBrk="0" fontAlgn="base" hangingPunct="0">
                <a:spcBef>
                  <a:spcPct val="0"/>
                </a:spcBef>
                <a:spcAft>
                  <a:spcPct val="0"/>
                </a:spcAft>
              </a:pPr>
              <a:r>
                <a:rPr lang="he-IL" sz="2000" b="1" dirty="0">
                  <a:latin typeface="Varela Round" panose="00000500000000000000" pitchFamily="2" charset="-79"/>
                  <a:ea typeface="Times New Roman" panose="02020603050405020304" pitchFamily="18" charset="0"/>
                  <a:cs typeface="Varela Round" panose="00000500000000000000" pitchFamily="2" charset="-79"/>
                </a:rPr>
                <a:t>תרשים (1)</a:t>
              </a:r>
              <a:endParaRPr lang="en-US" sz="2000" b="1" dirty="0">
                <a:latin typeface="Varela Round" panose="00000500000000000000" pitchFamily="2" charset="-79"/>
                <a:ea typeface="Times New Roman" panose="02020603050405020304" pitchFamily="18" charset="0"/>
                <a:cs typeface="Varela Round" panose="00000500000000000000" pitchFamily="2" charset="-79"/>
              </a:endParaRPr>
            </a:p>
          </p:txBody>
        </p:sp>
        <p:sp>
          <p:nvSpPr>
            <p:cNvPr id="18" name="מלבן 17"/>
            <p:cNvSpPr/>
            <p:nvPr/>
          </p:nvSpPr>
          <p:spPr>
            <a:xfrm>
              <a:off x="6077483" y="5017010"/>
              <a:ext cx="14242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rtl="1" eaLnBrk="0" fontAlgn="base" hangingPunct="0">
                <a:spcBef>
                  <a:spcPct val="0"/>
                </a:spcBef>
                <a:spcAft>
                  <a:spcPct val="0"/>
                </a:spcAft>
              </a:pPr>
              <a:r>
                <a:rPr lang="he-IL" sz="2000" b="1" dirty="0">
                  <a:latin typeface="Varela Round" panose="00000500000000000000" pitchFamily="2" charset="-79"/>
                  <a:ea typeface="Times New Roman" panose="02020603050405020304" pitchFamily="18" charset="0"/>
                  <a:cs typeface="Varela Round" panose="00000500000000000000" pitchFamily="2" charset="-79"/>
                </a:rPr>
                <a:t>תרשים (2)</a:t>
              </a:r>
              <a:endParaRPr lang="en-US" sz="2000" b="1" dirty="0">
                <a:latin typeface="Varela Round" panose="00000500000000000000" pitchFamily="2" charset="-79"/>
                <a:ea typeface="Times New Roman" panose="02020603050405020304" pitchFamily="18" charset="0"/>
                <a:cs typeface="Varela Round" panose="00000500000000000000" pitchFamily="2" charset="-79"/>
              </a:endParaRPr>
            </a:p>
          </p:txBody>
        </p:sp>
        <p:sp>
          <p:nvSpPr>
            <p:cNvPr id="19" name="מלבן 18"/>
            <p:cNvSpPr/>
            <p:nvPr/>
          </p:nvSpPr>
          <p:spPr>
            <a:xfrm>
              <a:off x="4520560" y="5038981"/>
              <a:ext cx="14242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rtl="1" eaLnBrk="0" fontAlgn="base" hangingPunct="0">
                <a:spcBef>
                  <a:spcPct val="0"/>
                </a:spcBef>
                <a:spcAft>
                  <a:spcPct val="0"/>
                </a:spcAft>
              </a:pPr>
              <a:r>
                <a:rPr lang="he-IL" sz="2000" b="1" dirty="0">
                  <a:latin typeface="Varela Round" panose="00000500000000000000" pitchFamily="2" charset="-79"/>
                  <a:ea typeface="Times New Roman" panose="02020603050405020304" pitchFamily="18" charset="0"/>
                  <a:cs typeface="Varela Round" panose="00000500000000000000" pitchFamily="2" charset="-79"/>
                </a:rPr>
                <a:t>תרשים (3)</a:t>
              </a:r>
              <a:endParaRPr lang="en-US" sz="2000" b="1" dirty="0">
                <a:latin typeface="Varela Round" panose="00000500000000000000" pitchFamily="2" charset="-79"/>
                <a:ea typeface="Times New Roman" panose="02020603050405020304" pitchFamily="18" charset="0"/>
                <a:cs typeface="Varela Round" panose="00000500000000000000" pitchFamily="2" charset="-79"/>
              </a:endParaRPr>
            </a:p>
          </p:txBody>
        </p:sp>
        <p:sp>
          <p:nvSpPr>
            <p:cNvPr id="20" name="מלבן 19"/>
            <p:cNvSpPr/>
            <p:nvPr/>
          </p:nvSpPr>
          <p:spPr>
            <a:xfrm>
              <a:off x="2881470" y="5059711"/>
              <a:ext cx="14242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rtl="1" eaLnBrk="0" fontAlgn="base" hangingPunct="0">
                <a:spcBef>
                  <a:spcPct val="0"/>
                </a:spcBef>
                <a:spcAft>
                  <a:spcPct val="0"/>
                </a:spcAft>
              </a:pPr>
              <a:r>
                <a:rPr lang="he-IL" sz="2000" b="1" dirty="0">
                  <a:latin typeface="Varela Round" panose="00000500000000000000" pitchFamily="2" charset="-79"/>
                  <a:ea typeface="Times New Roman" panose="02020603050405020304" pitchFamily="18" charset="0"/>
                  <a:cs typeface="Varela Round" panose="00000500000000000000" pitchFamily="2" charset="-79"/>
                </a:rPr>
                <a:t>תרשים (4)</a:t>
              </a:r>
              <a:endParaRPr lang="en-US" sz="2000" b="1" dirty="0">
                <a:latin typeface="Varela Round" panose="00000500000000000000" pitchFamily="2" charset="-79"/>
                <a:ea typeface="Times New Roman" panose="02020603050405020304" pitchFamily="18" charset="0"/>
                <a:cs typeface="Varela Round" panose="00000500000000000000" pitchFamily="2" charset="-79"/>
              </a:endParaRPr>
            </a:p>
          </p:txBody>
        </p:sp>
      </p:grpSp>
      <p:sp>
        <p:nvSpPr>
          <p:cNvPr id="25" name="מלבן 24"/>
          <p:cNvSpPr/>
          <p:nvPr/>
        </p:nvSpPr>
        <p:spPr>
          <a:xfrm>
            <a:off x="651469" y="5893655"/>
            <a:ext cx="112968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rtl="1" eaLnBrk="0" fontAlgn="base" hangingPunct="0">
              <a:spcBef>
                <a:spcPct val="0"/>
              </a:spcBef>
              <a:spcAft>
                <a:spcPct val="0"/>
              </a:spcAft>
            </a:pPr>
            <a:r>
              <a:rPr lang="he-IL" sz="2000" dirty="0">
                <a:latin typeface="Varela Round" panose="00000500000000000000" pitchFamily="2" charset="-79"/>
                <a:ea typeface="Times New Roman" panose="02020603050405020304" pitchFamily="18" charset="0"/>
                <a:cs typeface="Varela Round" panose="00000500000000000000" pitchFamily="2" charset="-79"/>
              </a:rPr>
              <a:t>ג. בחרו את אחד מהתרשימים בסעיף ב', עבור המצפן מ'.</a:t>
            </a:r>
            <a:endParaRPr lang="en-US" sz="2000" dirty="0">
              <a:latin typeface="Varela Round" panose="00000500000000000000" pitchFamily="2" charset="-79"/>
              <a:ea typeface="Times New Roman" panose="02020603050405020304" pitchFamily="18" charset="0"/>
              <a:cs typeface="Varela Round" panose="00000500000000000000" pitchFamily="2" charset="-79"/>
            </a:endParaRPr>
          </a:p>
        </p:txBody>
      </p:sp>
      <p:pic>
        <p:nvPicPr>
          <p:cNvPr id="26" name="תמונה 25"/>
          <p:cNvPicPr>
            <a:picLocks noChangeAspect="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Lst>
          </a:blip>
          <a:stretch>
            <a:fillRect/>
          </a:stretch>
        </p:blipFill>
        <p:spPr>
          <a:xfrm>
            <a:off x="4010447" y="979399"/>
            <a:ext cx="3333921" cy="1816193"/>
          </a:xfrm>
          <a:prstGeom prst="rect">
            <a:avLst/>
          </a:prstGeom>
        </p:spPr>
      </p:pic>
    </p:spTree>
    <p:extLst>
      <p:ext uri="{BB962C8B-B14F-4D97-AF65-F5344CB8AC3E}">
        <p14:creationId xmlns:p14="http://schemas.microsoft.com/office/powerpoint/2010/main" val="437069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Google Shape;114;p2"/>
          <p:cNvSpPr txBox="1">
            <a:spLocks noGrp="1"/>
          </p:cNvSpPr>
          <p:nvPr>
            <p:ph type="ctrTitle"/>
          </p:nvPr>
        </p:nvSpPr>
        <p:spPr>
          <a:xfrm>
            <a:off x="1161144" y="1989020"/>
            <a:ext cx="10261599" cy="1260164"/>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Varela Round"/>
              <a:buNone/>
            </a:pPr>
            <a:r>
              <a:rPr lang="he-IL" sz="6600" dirty="0">
                <a:solidFill>
                  <a:srgbClr val="192A72"/>
                </a:solidFill>
              </a:rPr>
              <a:t>תודה שהשתתפתם בשיעור</a:t>
            </a:r>
            <a:endParaRPr sz="6600" dirty="0"/>
          </a:p>
        </p:txBody>
      </p:sp>
      <p:sp>
        <p:nvSpPr>
          <p:cNvPr id="116" name="Google Shape;116;p2"/>
          <p:cNvSpPr txBox="1">
            <a:spLocks noGrp="1"/>
          </p:cNvSpPr>
          <p:nvPr>
            <p:ph type="body" idx="2"/>
          </p:nvPr>
        </p:nvSpPr>
        <p:spPr>
          <a:xfrm>
            <a:off x="1" y="3595788"/>
            <a:ext cx="12192000" cy="720094"/>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Clr>
                <a:srgbClr val="002060"/>
              </a:buClr>
              <a:buSzPts val="2800"/>
              <a:buFont typeface="Arial"/>
              <a:buNone/>
            </a:pPr>
            <a:r>
              <a:rPr lang="he-IL" sz="3200" dirty="0"/>
              <a:t>קובי שורצבורד</a:t>
            </a:r>
            <a:endParaRPr dirty="0"/>
          </a:p>
        </p:txBody>
      </p:sp>
    </p:spTree>
    <p:extLst>
      <p:ext uri="{BB962C8B-B14F-4D97-AF65-F5344CB8AC3E}">
        <p14:creationId xmlns:p14="http://schemas.microsoft.com/office/powerpoint/2010/main" val="1051932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txBox="1"/>
          <p:nvPr/>
        </p:nvSpPr>
        <p:spPr>
          <a:xfrm>
            <a:off x="1629534" y="2695671"/>
            <a:ext cx="9208400" cy="1924651"/>
          </a:xfrm>
          <a:prstGeom prst="rect">
            <a:avLst/>
          </a:prstGeom>
          <a:noFill/>
          <a:ln>
            <a:noFill/>
          </a:ln>
        </p:spPr>
        <p:txBody>
          <a:bodyPr spcFirstLastPara="1" wrap="square" lIns="121900" tIns="121900" rIns="121900" bIns="121900" anchor="t" anchorCtr="0">
            <a:noAutofit/>
          </a:bodyPr>
          <a:lstStyle/>
          <a:p>
            <a:pPr marL="609600" marR="0" lvl="0" indent="0" algn="r" rtl="1">
              <a:lnSpc>
                <a:spcPct val="150000"/>
              </a:lnSpc>
              <a:spcBef>
                <a:spcPts val="0"/>
              </a:spcBef>
              <a:spcAft>
                <a:spcPts val="0"/>
              </a:spcAft>
              <a:buNone/>
            </a:pPr>
            <a:endParaRPr sz="1800" b="0" i="0" u="none" strike="noStrike" cap="none">
              <a:solidFill>
                <a:schemeClr val="dk1"/>
              </a:solidFill>
              <a:latin typeface="Varela Round"/>
              <a:ea typeface="Varela Round"/>
              <a:cs typeface="Varela Round"/>
              <a:sym typeface="Varela Round"/>
            </a:endParaRPr>
          </a:p>
        </p:txBody>
      </p:sp>
      <p:sp>
        <p:nvSpPr>
          <p:cNvPr id="114" name="Google Shape;114;p2"/>
          <p:cNvSpPr txBox="1">
            <a:spLocks noGrp="1"/>
          </p:cNvSpPr>
          <p:nvPr>
            <p:ph type="ctrTitle"/>
          </p:nvPr>
        </p:nvSpPr>
        <p:spPr>
          <a:xfrm>
            <a:off x="236307" y="1722033"/>
            <a:ext cx="12192000" cy="1260164"/>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Varela Round"/>
              <a:buNone/>
            </a:pPr>
            <a:r>
              <a:rPr lang="he-IL" dirty="0">
                <a:solidFill>
                  <a:srgbClr val="192A72"/>
                </a:solidFill>
              </a:rPr>
              <a:t>מדידת השדה המגנטי של כדה"א</a:t>
            </a:r>
            <a:endParaRPr dirty="0"/>
          </a:p>
        </p:txBody>
      </p:sp>
      <p:sp>
        <p:nvSpPr>
          <p:cNvPr id="115" name="Google Shape;115;p2"/>
          <p:cNvSpPr txBox="1">
            <a:spLocks noGrp="1"/>
          </p:cNvSpPr>
          <p:nvPr>
            <p:ph type="subTitle" idx="1"/>
          </p:nvPr>
        </p:nvSpPr>
        <p:spPr>
          <a:xfrm>
            <a:off x="1" y="2803497"/>
            <a:ext cx="12192000" cy="765200"/>
          </a:xfrm>
          <a:prstGeom prst="rect">
            <a:avLst/>
          </a:prstGeom>
          <a:noFill/>
          <a:ln>
            <a:noFill/>
          </a:ln>
        </p:spPr>
        <p:txBody>
          <a:bodyPr spcFirstLastPara="1" wrap="square" lIns="36000" tIns="36000" rIns="36000" bIns="36000" anchor="ctr" anchorCtr="0">
            <a:spAutoFit/>
          </a:bodyPr>
          <a:lstStyle/>
          <a:p>
            <a:pPr marL="0" lvl="0" indent="0" algn="ctr" rtl="1">
              <a:lnSpc>
                <a:spcPct val="100000"/>
              </a:lnSpc>
              <a:spcBef>
                <a:spcPts val="0"/>
              </a:spcBef>
              <a:spcAft>
                <a:spcPts val="600"/>
              </a:spcAft>
              <a:buClr>
                <a:srgbClr val="002060"/>
              </a:buClr>
              <a:buSzPts val="2800"/>
              <a:buNone/>
            </a:pPr>
            <a:r>
              <a:rPr lang="he-IL" sz="4000" dirty="0"/>
              <a:t>פיזיקה, כיתות י"ב</a:t>
            </a:r>
            <a:endParaRPr dirty="0"/>
          </a:p>
        </p:txBody>
      </p:sp>
      <p:sp>
        <p:nvSpPr>
          <p:cNvPr id="116" name="Google Shape;116;p2"/>
          <p:cNvSpPr txBox="1">
            <a:spLocks noGrp="1"/>
          </p:cNvSpPr>
          <p:nvPr>
            <p:ph type="body" idx="2"/>
          </p:nvPr>
        </p:nvSpPr>
        <p:spPr>
          <a:xfrm>
            <a:off x="1" y="3655861"/>
            <a:ext cx="12192000" cy="720094"/>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Clr>
                <a:srgbClr val="002060"/>
              </a:buClr>
              <a:buSzPts val="2800"/>
              <a:buFont typeface="Arial"/>
              <a:buNone/>
            </a:pPr>
            <a:r>
              <a:rPr lang="iw-IL" sz="3200" dirty="0"/>
              <a:t>שם המורה:</a:t>
            </a:r>
            <a:r>
              <a:rPr lang="he-IL" sz="3200" dirty="0"/>
              <a:t> קובי שורצבורד</a:t>
            </a:r>
            <a:endParaRPr dirty="0"/>
          </a:p>
        </p:txBody>
      </p:sp>
    </p:spTree>
    <p:extLst>
      <p:ext uri="{BB962C8B-B14F-4D97-AF65-F5344CB8AC3E}">
        <p14:creationId xmlns:p14="http://schemas.microsoft.com/office/powerpoint/2010/main" val="3946588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14"/>
          <p:cNvPicPr preferRelativeResize="0"/>
          <p:nvPr/>
        </p:nvPicPr>
        <p:blipFill rotWithShape="1">
          <a:blip r:embed="rId3">
            <a:alphaModFix/>
          </a:blip>
          <a:srcRect l="39172" r="34233" b="66411"/>
          <a:stretch/>
        </p:blipFill>
        <p:spPr>
          <a:xfrm>
            <a:off x="4775994" y="0"/>
            <a:ext cx="3241964" cy="1838476"/>
          </a:xfrm>
          <a:prstGeom prst="rect">
            <a:avLst/>
          </a:prstGeom>
          <a:noFill/>
          <a:ln>
            <a:noFill/>
          </a:ln>
        </p:spPr>
      </p:pic>
      <p:sp>
        <p:nvSpPr>
          <p:cNvPr id="219" name="Google Shape;219;p14"/>
          <p:cNvSpPr txBox="1"/>
          <p:nvPr/>
        </p:nvSpPr>
        <p:spPr>
          <a:xfrm>
            <a:off x="1385454" y="3016112"/>
            <a:ext cx="10436297" cy="1815882"/>
          </a:xfrm>
          <a:prstGeom prst="rect">
            <a:avLst/>
          </a:prstGeom>
          <a:noFill/>
          <a:ln>
            <a:noFill/>
          </a:ln>
        </p:spPr>
        <p:txBody>
          <a:bodyPr spcFirstLastPara="1" wrap="square" lIns="91425" tIns="45700" rIns="91425" bIns="45700" anchor="t" anchorCtr="0">
            <a:spAutoFit/>
          </a:bodyPr>
          <a:lstStyle/>
          <a:p>
            <a:pPr marL="895350" marR="0" lvl="0" indent="0" algn="just" rtl="1">
              <a:spcBef>
                <a:spcPts val="0"/>
              </a:spcBef>
              <a:spcAft>
                <a:spcPts val="0"/>
              </a:spcAft>
              <a:buNone/>
            </a:pPr>
            <a:r>
              <a:rPr lang="iw-IL" sz="2800" b="0" i="0" u="none" strike="noStrike" cap="none">
                <a:solidFill>
                  <a:srgbClr val="192A72"/>
                </a:solidFill>
                <a:latin typeface="Varela Round"/>
                <a:ea typeface="Varela Round"/>
                <a:cs typeface="Varela Round"/>
                <a:sym typeface="Varela Round"/>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a:t>
            </a:r>
            <a:endParaRPr sz="2800" b="0" i="0" u="none" strike="noStrike" cap="none">
              <a:solidFill>
                <a:srgbClr val="192A72"/>
              </a:solidFill>
              <a:latin typeface="Varela Round"/>
              <a:ea typeface="Varela Round"/>
              <a:cs typeface="Varela Round"/>
              <a:sym typeface="Varela Round"/>
            </a:endParaRPr>
          </a:p>
        </p:txBody>
      </p:sp>
      <p:sp>
        <p:nvSpPr>
          <p:cNvPr id="220" name="Google Shape;220;p14"/>
          <p:cNvSpPr/>
          <p:nvPr/>
        </p:nvSpPr>
        <p:spPr>
          <a:xfrm>
            <a:off x="795" y="1838476"/>
            <a:ext cx="12190413" cy="763286"/>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3200" b="1" i="0" u="none" strike="noStrike" cap="none">
                <a:solidFill>
                  <a:srgbClr val="192A72"/>
                </a:solidFill>
                <a:latin typeface="Varela Round"/>
                <a:ea typeface="Varela Round"/>
                <a:cs typeface="Varela Round"/>
                <a:sym typeface="Varela Round"/>
              </a:rPr>
              <a:t>שימוש ביצירות מוגנות בזכויות יוצרים ואיתור בעלי זכויות </a:t>
            </a:r>
            <a:endParaRPr/>
          </a:p>
        </p:txBody>
      </p:sp>
    </p:spTree>
    <p:extLst>
      <p:ext uri="{BB962C8B-B14F-4D97-AF65-F5344CB8AC3E}">
        <p14:creationId xmlns:p14="http://schemas.microsoft.com/office/powerpoint/2010/main" val="4040118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txBox="1"/>
          <p:nvPr/>
        </p:nvSpPr>
        <p:spPr>
          <a:xfrm>
            <a:off x="1629534" y="2695671"/>
            <a:ext cx="9208400" cy="1924651"/>
          </a:xfrm>
          <a:prstGeom prst="rect">
            <a:avLst/>
          </a:prstGeom>
          <a:noFill/>
          <a:ln>
            <a:noFill/>
          </a:ln>
        </p:spPr>
        <p:txBody>
          <a:bodyPr spcFirstLastPara="1" wrap="square" lIns="121900" tIns="121900" rIns="121900" bIns="121900" anchor="t" anchorCtr="0">
            <a:noAutofit/>
          </a:bodyPr>
          <a:lstStyle/>
          <a:p>
            <a:pPr marL="609600" marR="0" lvl="0" indent="0" algn="r" rtl="1">
              <a:lnSpc>
                <a:spcPct val="150000"/>
              </a:lnSpc>
              <a:spcBef>
                <a:spcPts val="0"/>
              </a:spcBef>
              <a:spcAft>
                <a:spcPts val="0"/>
              </a:spcAft>
              <a:buNone/>
            </a:pPr>
            <a:endParaRPr sz="1800" b="0" i="0" u="none" strike="noStrike" cap="none">
              <a:solidFill>
                <a:schemeClr val="dk1"/>
              </a:solidFill>
              <a:latin typeface="Varela Round"/>
              <a:ea typeface="Varela Round"/>
              <a:cs typeface="Varela Round"/>
              <a:sym typeface="Varela Round"/>
            </a:endParaRPr>
          </a:p>
        </p:txBody>
      </p:sp>
      <p:sp>
        <p:nvSpPr>
          <p:cNvPr id="114" name="Google Shape;114;p2"/>
          <p:cNvSpPr txBox="1">
            <a:spLocks noGrp="1"/>
          </p:cNvSpPr>
          <p:nvPr>
            <p:ph type="ctrTitle"/>
          </p:nvPr>
        </p:nvSpPr>
        <p:spPr>
          <a:xfrm>
            <a:off x="21773" y="1640677"/>
            <a:ext cx="12192000" cy="1260164"/>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Varela Round"/>
              <a:buNone/>
            </a:pPr>
            <a:r>
              <a:rPr lang="he-IL" sz="6000" dirty="0">
                <a:solidFill>
                  <a:srgbClr val="192A72"/>
                </a:solidFill>
              </a:rPr>
              <a:t>מדידת השדה המגנטי של כדה"א</a:t>
            </a:r>
            <a:endParaRPr sz="6000" dirty="0"/>
          </a:p>
        </p:txBody>
      </p:sp>
      <p:sp>
        <p:nvSpPr>
          <p:cNvPr id="115" name="Google Shape;115;p2"/>
          <p:cNvSpPr txBox="1">
            <a:spLocks noGrp="1"/>
          </p:cNvSpPr>
          <p:nvPr>
            <p:ph type="subTitle" idx="1"/>
          </p:nvPr>
        </p:nvSpPr>
        <p:spPr>
          <a:xfrm>
            <a:off x="1" y="2803497"/>
            <a:ext cx="12192000" cy="765200"/>
          </a:xfrm>
          <a:prstGeom prst="rect">
            <a:avLst/>
          </a:prstGeom>
          <a:noFill/>
          <a:ln>
            <a:noFill/>
          </a:ln>
        </p:spPr>
        <p:txBody>
          <a:bodyPr spcFirstLastPara="1" wrap="square" lIns="36000" tIns="36000" rIns="36000" bIns="36000" anchor="ctr" anchorCtr="0">
            <a:spAutoFit/>
          </a:bodyPr>
          <a:lstStyle/>
          <a:p>
            <a:pPr marL="0" lvl="0" indent="0" algn="ctr" rtl="1">
              <a:lnSpc>
                <a:spcPct val="100000"/>
              </a:lnSpc>
              <a:spcBef>
                <a:spcPts val="0"/>
              </a:spcBef>
              <a:spcAft>
                <a:spcPts val="600"/>
              </a:spcAft>
              <a:buClr>
                <a:srgbClr val="002060"/>
              </a:buClr>
              <a:buSzPts val="2800"/>
              <a:buNone/>
            </a:pPr>
            <a:r>
              <a:rPr lang="he-IL" sz="4000" dirty="0"/>
              <a:t>פיזיקה, כיתות י"ב</a:t>
            </a:r>
            <a:endParaRPr dirty="0"/>
          </a:p>
        </p:txBody>
      </p:sp>
      <p:sp>
        <p:nvSpPr>
          <p:cNvPr id="116" name="Google Shape;116;p2"/>
          <p:cNvSpPr txBox="1">
            <a:spLocks noGrp="1"/>
          </p:cNvSpPr>
          <p:nvPr>
            <p:ph type="body" idx="2"/>
          </p:nvPr>
        </p:nvSpPr>
        <p:spPr>
          <a:xfrm>
            <a:off x="1" y="3655861"/>
            <a:ext cx="12192000" cy="720094"/>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Clr>
                <a:srgbClr val="002060"/>
              </a:buClr>
              <a:buSzPts val="2800"/>
              <a:buFont typeface="Arial"/>
              <a:buNone/>
            </a:pPr>
            <a:r>
              <a:rPr lang="iw-IL" sz="3200" dirty="0"/>
              <a:t>שם המורה:</a:t>
            </a:r>
            <a:r>
              <a:rPr lang="he-IL" sz="3200" dirty="0"/>
              <a:t> קובי שורצבורד</a:t>
            </a:r>
            <a:endParaRPr dirty="0"/>
          </a:p>
        </p:txBody>
      </p:sp>
    </p:spTree>
    <p:extLst>
      <p:ext uri="{BB962C8B-B14F-4D97-AF65-F5344CB8AC3E}">
        <p14:creationId xmlns:p14="http://schemas.microsoft.com/office/powerpoint/2010/main" val="3970636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ctrTitle"/>
          </p:nvPr>
        </p:nvSpPr>
        <p:spPr>
          <a:xfrm>
            <a:off x="1" y="1640677"/>
            <a:ext cx="12192000" cy="1260164"/>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Varela Round"/>
              <a:buNone/>
            </a:pPr>
            <a:r>
              <a:rPr lang="he-IL" dirty="0">
                <a:solidFill>
                  <a:srgbClr val="192A72"/>
                </a:solidFill>
              </a:rPr>
              <a:t>חלק ב'</a:t>
            </a:r>
            <a:endParaRPr dirty="0"/>
          </a:p>
        </p:txBody>
      </p:sp>
      <p:sp>
        <p:nvSpPr>
          <p:cNvPr id="129" name="Google Shape;129;p4"/>
          <p:cNvSpPr txBox="1">
            <a:spLocks noGrp="1"/>
          </p:cNvSpPr>
          <p:nvPr>
            <p:ph type="subTitle" idx="1"/>
          </p:nvPr>
        </p:nvSpPr>
        <p:spPr>
          <a:xfrm>
            <a:off x="1" y="2918426"/>
            <a:ext cx="12192000" cy="642174"/>
          </a:xfrm>
          <a:prstGeom prst="rect">
            <a:avLst/>
          </a:prstGeom>
          <a:noFill/>
          <a:ln>
            <a:noFill/>
          </a:ln>
        </p:spPr>
        <p:txBody>
          <a:bodyPr spcFirstLastPara="1" wrap="square" lIns="36000" tIns="36000" rIns="36000" bIns="36000" anchor="ctr" anchorCtr="0">
            <a:spAutoFit/>
          </a:bodyPr>
          <a:lstStyle/>
          <a:p>
            <a:pPr marL="0" lvl="0" indent="0" algn="ctr" rtl="1">
              <a:lnSpc>
                <a:spcPct val="100000"/>
              </a:lnSpc>
              <a:spcBef>
                <a:spcPts val="0"/>
              </a:spcBef>
              <a:spcAft>
                <a:spcPts val="600"/>
              </a:spcAft>
              <a:buClr>
                <a:srgbClr val="192A72"/>
              </a:buClr>
              <a:buSzPts val="2800"/>
              <a:buNone/>
            </a:pPr>
            <a:r>
              <a:rPr lang="he-IL" dirty="0"/>
              <a:t>מדידת השדה המגנטי של כדה"א</a:t>
            </a:r>
            <a:endParaRPr dirty="0">
              <a:solidFill>
                <a:srgbClr val="192A72"/>
              </a:solidFill>
            </a:endParaRPr>
          </a:p>
        </p:txBody>
      </p:sp>
    </p:spTree>
    <p:extLst>
      <p:ext uri="{BB962C8B-B14F-4D97-AF65-F5344CB8AC3E}">
        <p14:creationId xmlns:p14="http://schemas.microsoft.com/office/powerpoint/2010/main" val="2445023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7636" y="157393"/>
            <a:ext cx="11277599" cy="720000"/>
          </a:xfrm>
        </p:spPr>
        <p:txBody>
          <a:bodyPr/>
          <a:lstStyle/>
          <a:p>
            <a:r>
              <a:rPr lang="he-IL" sz="5400" dirty="0"/>
              <a:t>משימה – חלק א' - פתרון</a:t>
            </a:r>
          </a:p>
        </p:txBody>
      </p:sp>
      <p:sp>
        <p:nvSpPr>
          <p:cNvPr id="13" name="מלבן 12"/>
          <p:cNvSpPr/>
          <p:nvPr/>
        </p:nvSpPr>
        <p:spPr>
          <a:xfrm>
            <a:off x="686125" y="1107085"/>
            <a:ext cx="1040170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rtl="1" eaLnBrk="0" fontAlgn="base" hangingPunct="0">
              <a:spcBef>
                <a:spcPct val="0"/>
              </a:spcBef>
              <a:spcAft>
                <a:spcPct val="0"/>
              </a:spcAft>
            </a:pPr>
            <a:r>
              <a:rPr lang="he-IL" sz="2800" b="1" dirty="0">
                <a:latin typeface="Varela Round" panose="00000500000000000000" pitchFamily="2" charset="-79"/>
                <a:ea typeface="Times New Roman" panose="02020603050405020304" pitchFamily="18" charset="0"/>
                <a:cs typeface="Varela Round" panose="00000500000000000000" pitchFamily="2" charset="-79"/>
              </a:rPr>
              <a:t>סעיף א'</a:t>
            </a:r>
          </a:p>
          <a:p>
            <a:pPr algn="r" rtl="1" eaLnBrk="0" fontAlgn="base" hangingPunct="0">
              <a:spcBef>
                <a:spcPct val="0"/>
              </a:spcBef>
              <a:spcAft>
                <a:spcPct val="0"/>
              </a:spcAft>
            </a:pPr>
            <a:r>
              <a:rPr lang="he-IL" sz="2800" dirty="0">
                <a:latin typeface="Varela Round" panose="00000500000000000000" pitchFamily="2" charset="-79"/>
                <a:ea typeface="Times New Roman" panose="02020603050405020304" pitchFamily="18" charset="0"/>
                <a:cs typeface="Varela Round" panose="00000500000000000000" pitchFamily="2" charset="-79"/>
              </a:rPr>
              <a:t>כיוון הזרם </a:t>
            </a:r>
            <a:r>
              <a:rPr lang="he-IL" sz="2800" dirty="0" err="1">
                <a:latin typeface="Varela Round" panose="00000500000000000000" pitchFamily="2" charset="-79"/>
                <a:ea typeface="Times New Roman" panose="02020603050405020304" pitchFamily="18" charset="0"/>
                <a:cs typeface="Varela Round" panose="00000500000000000000" pitchFamily="2" charset="-79"/>
              </a:rPr>
              <a:t>בתייל</a:t>
            </a:r>
            <a:r>
              <a:rPr lang="he-IL" sz="2800" dirty="0">
                <a:latin typeface="Varela Round" panose="00000500000000000000" pitchFamily="2" charset="-79"/>
                <a:ea typeface="Times New Roman" panose="02020603050405020304" pitchFamily="18" charset="0"/>
                <a:cs typeface="Varela Round" panose="00000500000000000000" pitchFamily="2" charset="-79"/>
              </a:rPr>
              <a:t> – החוצה ממישור התרשים.</a:t>
            </a:r>
            <a:endParaRPr lang="en-US" sz="2800" dirty="0">
              <a:latin typeface="Varela Round" panose="00000500000000000000" pitchFamily="2" charset="-79"/>
              <a:ea typeface="Times New Roman" panose="02020603050405020304" pitchFamily="18" charset="0"/>
              <a:cs typeface="Varela Round" panose="00000500000000000000" pitchFamily="2" charset="-79"/>
            </a:endParaRPr>
          </a:p>
        </p:txBody>
      </p:sp>
      <p:sp>
        <p:nvSpPr>
          <p:cNvPr id="27" name="מלבן 26"/>
          <p:cNvSpPr/>
          <p:nvPr/>
        </p:nvSpPr>
        <p:spPr>
          <a:xfrm>
            <a:off x="686125" y="2315347"/>
            <a:ext cx="1040170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rtl="1" eaLnBrk="0" fontAlgn="base" hangingPunct="0">
              <a:spcBef>
                <a:spcPct val="0"/>
              </a:spcBef>
              <a:spcAft>
                <a:spcPct val="0"/>
              </a:spcAft>
            </a:pPr>
            <a:r>
              <a:rPr lang="he-IL" sz="2800" b="1" dirty="0">
                <a:latin typeface="Varela Round" panose="00000500000000000000" pitchFamily="2" charset="-79"/>
                <a:ea typeface="Times New Roman" panose="02020603050405020304" pitchFamily="18" charset="0"/>
                <a:cs typeface="Varela Round" panose="00000500000000000000" pitchFamily="2" charset="-79"/>
              </a:rPr>
              <a:t>סעיף ב'</a:t>
            </a:r>
          </a:p>
          <a:p>
            <a:pPr algn="r" rtl="1" eaLnBrk="0" fontAlgn="base" hangingPunct="0">
              <a:spcBef>
                <a:spcPct val="0"/>
              </a:spcBef>
              <a:spcAft>
                <a:spcPct val="0"/>
              </a:spcAft>
            </a:pPr>
            <a:r>
              <a:rPr lang="he-IL" sz="2800" dirty="0">
                <a:latin typeface="Varela Round" panose="00000500000000000000" pitchFamily="2" charset="-79"/>
                <a:ea typeface="Times New Roman" panose="02020603050405020304" pitchFamily="18" charset="0"/>
                <a:cs typeface="Varela Round" panose="00000500000000000000" pitchFamily="2" charset="-79"/>
              </a:rPr>
              <a:t>התרשים הנכון הוא </a:t>
            </a:r>
            <a:r>
              <a:rPr lang="he-IL" sz="2800" b="1" dirty="0">
                <a:latin typeface="Varela Round" panose="00000500000000000000" pitchFamily="2" charset="-79"/>
                <a:ea typeface="Times New Roman" panose="02020603050405020304" pitchFamily="18" charset="0"/>
                <a:cs typeface="Varela Round" panose="00000500000000000000" pitchFamily="2" charset="-79"/>
              </a:rPr>
              <a:t>תרשים (3)</a:t>
            </a:r>
            <a:r>
              <a:rPr lang="he-IL" sz="2800" dirty="0">
                <a:latin typeface="Varela Round" panose="00000500000000000000" pitchFamily="2" charset="-79"/>
                <a:ea typeface="Times New Roman" panose="02020603050405020304" pitchFamily="18" charset="0"/>
                <a:cs typeface="Varela Round" panose="00000500000000000000" pitchFamily="2" charset="-79"/>
              </a:rPr>
              <a:t>. </a:t>
            </a:r>
            <a:endParaRPr lang="en-US" sz="2800" dirty="0">
              <a:latin typeface="Varela Round" panose="00000500000000000000" pitchFamily="2" charset="-79"/>
              <a:ea typeface="Times New Roman" panose="02020603050405020304" pitchFamily="18" charset="0"/>
              <a:cs typeface="Varela Round" panose="00000500000000000000" pitchFamily="2" charset="-79"/>
            </a:endParaRPr>
          </a:p>
        </p:txBody>
      </p:sp>
      <p:sp>
        <p:nvSpPr>
          <p:cNvPr id="28" name="מלבן 27"/>
          <p:cNvSpPr/>
          <p:nvPr/>
        </p:nvSpPr>
        <p:spPr>
          <a:xfrm>
            <a:off x="686125" y="3523609"/>
            <a:ext cx="1040170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rtl="1" eaLnBrk="0" fontAlgn="base" hangingPunct="0">
              <a:spcBef>
                <a:spcPct val="0"/>
              </a:spcBef>
              <a:spcAft>
                <a:spcPct val="0"/>
              </a:spcAft>
            </a:pPr>
            <a:r>
              <a:rPr lang="he-IL" sz="2800" b="1" dirty="0">
                <a:latin typeface="Varela Round" panose="00000500000000000000" pitchFamily="2" charset="-79"/>
                <a:ea typeface="Times New Roman" panose="02020603050405020304" pitchFamily="18" charset="0"/>
                <a:cs typeface="Varela Round" panose="00000500000000000000" pitchFamily="2" charset="-79"/>
              </a:rPr>
              <a:t>סעיף ג'</a:t>
            </a:r>
          </a:p>
          <a:p>
            <a:pPr algn="r" rtl="1" eaLnBrk="0" fontAlgn="base" hangingPunct="0">
              <a:spcBef>
                <a:spcPct val="0"/>
              </a:spcBef>
              <a:spcAft>
                <a:spcPct val="0"/>
              </a:spcAft>
            </a:pPr>
            <a:r>
              <a:rPr lang="he-IL" sz="2800" dirty="0">
                <a:latin typeface="Varela Round" panose="00000500000000000000" pitchFamily="2" charset="-79"/>
                <a:ea typeface="Times New Roman" panose="02020603050405020304" pitchFamily="18" charset="0"/>
                <a:cs typeface="Varela Round" panose="00000500000000000000" pitchFamily="2" charset="-79"/>
              </a:rPr>
              <a:t>התרשים הנכון הוא </a:t>
            </a:r>
            <a:r>
              <a:rPr lang="he-IL" sz="2800" b="1" dirty="0">
                <a:latin typeface="Varela Round" panose="00000500000000000000" pitchFamily="2" charset="-79"/>
                <a:ea typeface="Times New Roman" panose="02020603050405020304" pitchFamily="18" charset="0"/>
                <a:cs typeface="Varela Round" panose="00000500000000000000" pitchFamily="2" charset="-79"/>
              </a:rPr>
              <a:t>תרשים (2)</a:t>
            </a:r>
            <a:r>
              <a:rPr lang="he-IL" sz="2800" dirty="0">
                <a:latin typeface="Varela Round" panose="00000500000000000000" pitchFamily="2" charset="-79"/>
                <a:ea typeface="Times New Roman" panose="02020603050405020304" pitchFamily="18" charset="0"/>
                <a:cs typeface="Varela Round" panose="00000500000000000000" pitchFamily="2" charset="-79"/>
              </a:rPr>
              <a:t>. </a:t>
            </a:r>
            <a:endParaRPr lang="en-US" sz="2800" dirty="0">
              <a:latin typeface="Varela Round" panose="00000500000000000000" pitchFamily="2" charset="-79"/>
              <a:ea typeface="Times New Roman" panose="02020603050405020304" pitchFamily="18" charset="0"/>
              <a:cs typeface="Varela Round" panose="00000500000000000000" pitchFamily="2" charset="-79"/>
            </a:endParaRPr>
          </a:p>
        </p:txBody>
      </p:sp>
      <p:pic>
        <p:nvPicPr>
          <p:cNvPr id="31" name="תמונה 30"/>
          <p:cNvPicPr>
            <a:picLocks noChangeAspect="1"/>
          </p:cNvPicPr>
          <p:nvPr/>
        </p:nvPicPr>
        <p:blipFill>
          <a:blip r:embed="rId2">
            <a:clrChange>
              <a:clrFrom>
                <a:srgbClr val="F0FAFE"/>
              </a:clrFrom>
              <a:clrTo>
                <a:srgbClr val="F0FAFE">
                  <a:alpha val="0"/>
                </a:srgbClr>
              </a:clrTo>
            </a:clrChange>
            <a:extLst>
              <a:ext uri="{28A0092B-C50C-407E-A947-70E740481C1C}">
                <a14:useLocalDpi xmlns:a14="http://schemas.microsoft.com/office/drawing/2010/main" val="0"/>
              </a:ext>
            </a:extLst>
          </a:blip>
          <a:stretch>
            <a:fillRect/>
          </a:stretch>
        </p:blipFill>
        <p:spPr>
          <a:xfrm>
            <a:off x="200634" y="1037087"/>
            <a:ext cx="3752109" cy="2048209"/>
          </a:xfrm>
          <a:prstGeom prst="rect">
            <a:avLst/>
          </a:prstGeom>
        </p:spPr>
      </p:pic>
      <p:pic>
        <p:nvPicPr>
          <p:cNvPr id="32" name="תמונה 31"/>
          <p:cNvPicPr>
            <a:picLocks noChangeAspect="1"/>
          </p:cNvPicPr>
          <p:nvPr/>
        </p:nvPicPr>
        <p:blipFill>
          <a:blip r:embed="rId3">
            <a:clrChange>
              <a:clrFrom>
                <a:srgbClr val="F0FAFE"/>
              </a:clrFrom>
              <a:clrTo>
                <a:srgbClr val="F0FAFE">
                  <a:alpha val="0"/>
                </a:srgbClr>
              </a:clrTo>
            </a:clrChange>
            <a:extLst>
              <a:ext uri="{28A0092B-C50C-407E-A947-70E740481C1C}">
                <a14:useLocalDpi xmlns:a14="http://schemas.microsoft.com/office/drawing/2010/main" val="0"/>
              </a:ext>
            </a:extLst>
          </a:blip>
          <a:stretch>
            <a:fillRect/>
          </a:stretch>
        </p:blipFill>
        <p:spPr>
          <a:xfrm>
            <a:off x="303644" y="3074595"/>
            <a:ext cx="1618943" cy="862159"/>
          </a:xfrm>
          <a:prstGeom prst="rect">
            <a:avLst/>
          </a:prstGeom>
        </p:spPr>
      </p:pic>
      <p:sp>
        <p:nvSpPr>
          <p:cNvPr id="33" name="מלבן 32"/>
          <p:cNvSpPr/>
          <p:nvPr/>
        </p:nvSpPr>
        <p:spPr>
          <a:xfrm>
            <a:off x="1416033" y="3105417"/>
            <a:ext cx="24345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rtl="1" eaLnBrk="0" fontAlgn="base" hangingPunct="0">
              <a:spcBef>
                <a:spcPct val="0"/>
              </a:spcBef>
              <a:spcAft>
                <a:spcPct val="0"/>
              </a:spcAft>
            </a:pPr>
            <a:r>
              <a:rPr lang="he-IL" sz="1800" dirty="0">
                <a:latin typeface="Varela Round" panose="00000500000000000000" pitchFamily="2" charset="-79"/>
                <a:ea typeface="Times New Roman" panose="02020603050405020304" pitchFamily="18" charset="0"/>
                <a:cs typeface="Varela Round" panose="00000500000000000000" pitchFamily="2" charset="-79"/>
              </a:rPr>
              <a:t>מצב מצפן ד' כאשר עובר זרם </a:t>
            </a:r>
            <a:r>
              <a:rPr lang="he-IL" sz="1800" dirty="0" err="1">
                <a:latin typeface="Varela Round" panose="00000500000000000000" pitchFamily="2" charset="-79"/>
                <a:ea typeface="Times New Roman" panose="02020603050405020304" pitchFamily="18" charset="0"/>
                <a:cs typeface="Varela Round" panose="00000500000000000000" pitchFamily="2" charset="-79"/>
              </a:rPr>
              <a:t>בתייל</a:t>
            </a:r>
            <a:r>
              <a:rPr lang="he-IL" sz="1800" dirty="0">
                <a:latin typeface="Varela Round" panose="00000500000000000000" pitchFamily="2" charset="-79"/>
                <a:ea typeface="Times New Roman" panose="02020603050405020304" pitchFamily="18" charset="0"/>
                <a:cs typeface="Varela Round" panose="00000500000000000000" pitchFamily="2" charset="-79"/>
              </a:rPr>
              <a:t>.</a:t>
            </a:r>
            <a:endParaRPr lang="en-US" sz="1800" dirty="0">
              <a:latin typeface="Varela Round" panose="00000500000000000000" pitchFamily="2" charset="-79"/>
              <a:ea typeface="Times New Roman" panose="02020603050405020304" pitchFamily="18" charset="0"/>
              <a:cs typeface="Varela Round" panose="00000500000000000000" pitchFamily="2" charset="-79"/>
            </a:endParaRPr>
          </a:p>
        </p:txBody>
      </p:sp>
      <p:grpSp>
        <p:nvGrpSpPr>
          <p:cNvPr id="35" name="קבוצה 34"/>
          <p:cNvGrpSpPr/>
          <p:nvPr/>
        </p:nvGrpSpPr>
        <p:grpSpPr>
          <a:xfrm>
            <a:off x="5235830" y="2487976"/>
            <a:ext cx="1046764" cy="2237878"/>
            <a:chOff x="5248146" y="2193137"/>
            <a:chExt cx="1046764" cy="2237878"/>
          </a:xfrm>
        </p:grpSpPr>
        <p:pic>
          <p:nvPicPr>
            <p:cNvPr id="40" name="תמונה 39"/>
            <p:cNvPicPr>
              <a:picLocks noChangeAspect="1"/>
            </p:cNvPicPr>
            <p:nvPr/>
          </p:nvPicPr>
          <p:blipFill>
            <a:blip r:embed="rId4">
              <a:clrChange>
                <a:clrFrom>
                  <a:srgbClr val="F0FAFE"/>
                </a:clrFrom>
                <a:clrTo>
                  <a:srgbClr val="F0FAFE">
                    <a:alpha val="0"/>
                  </a:srgbClr>
                </a:clrTo>
              </a:clrChange>
              <a:extLst>
                <a:ext uri="{28A0092B-C50C-407E-A947-70E740481C1C}">
                  <a14:useLocalDpi xmlns:a14="http://schemas.microsoft.com/office/drawing/2010/main" val="0"/>
                </a:ext>
              </a:extLst>
            </a:blip>
            <a:stretch>
              <a:fillRect/>
            </a:stretch>
          </p:blipFill>
          <p:spPr>
            <a:xfrm rot="2695300">
              <a:off x="5248146" y="3459329"/>
              <a:ext cx="1038370" cy="971686"/>
            </a:xfrm>
            <a:prstGeom prst="rect">
              <a:avLst/>
            </a:prstGeom>
          </p:spPr>
        </p:pic>
        <p:pic>
          <p:nvPicPr>
            <p:cNvPr id="43" name="תמונה 42"/>
            <p:cNvPicPr>
              <a:picLocks noChangeAspect="1"/>
            </p:cNvPicPr>
            <p:nvPr/>
          </p:nvPicPr>
          <p:blipFill>
            <a:blip r:embed="rId5">
              <a:clrChange>
                <a:clrFrom>
                  <a:srgbClr val="F0FAFE"/>
                </a:clrFrom>
                <a:clrTo>
                  <a:srgbClr val="F0FAFE">
                    <a:alpha val="0"/>
                  </a:srgbClr>
                </a:clrTo>
              </a:clrChange>
              <a:extLst>
                <a:ext uri="{28A0092B-C50C-407E-A947-70E740481C1C}">
                  <a14:useLocalDpi xmlns:a14="http://schemas.microsoft.com/office/drawing/2010/main" val="0"/>
                </a:ext>
              </a:extLst>
            </a:blip>
            <a:stretch>
              <a:fillRect/>
            </a:stretch>
          </p:blipFill>
          <p:spPr>
            <a:xfrm rot="5400000">
              <a:off x="5289616" y="2226488"/>
              <a:ext cx="1038645" cy="971943"/>
            </a:xfrm>
            <a:prstGeom prst="rect">
              <a:avLst/>
            </a:prstGeom>
          </p:spPr>
        </p:pic>
      </p:grpSp>
    </p:spTree>
    <p:extLst>
      <p:ext uri="{BB962C8B-B14F-4D97-AF65-F5344CB8AC3E}">
        <p14:creationId xmlns:p14="http://schemas.microsoft.com/office/powerpoint/2010/main" val="2814103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1134534" y="-77741"/>
            <a:ext cx="10041466" cy="1142123"/>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הרעיון הכללי</a:t>
            </a:r>
            <a:endParaRPr dirty="0"/>
          </a:p>
        </p:txBody>
      </p:sp>
      <p:sp>
        <p:nvSpPr>
          <p:cNvPr id="41" name="מלבן 40"/>
          <p:cNvSpPr/>
          <p:nvPr/>
        </p:nvSpPr>
        <p:spPr>
          <a:xfrm>
            <a:off x="3470465" y="2605323"/>
            <a:ext cx="1460381" cy="1916586"/>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42" name="TextBox 41"/>
          <p:cNvSpPr txBox="1"/>
          <p:nvPr/>
        </p:nvSpPr>
        <p:spPr>
          <a:xfrm>
            <a:off x="333840" y="4789638"/>
            <a:ext cx="2637310" cy="1477328"/>
          </a:xfrm>
          <a:prstGeom prst="rect">
            <a:avLst/>
          </a:prstGeom>
          <a:noFill/>
        </p:spPr>
        <p:txBody>
          <a:bodyPr wrap="square" rtlCol="1">
            <a:spAutoFit/>
          </a:bodyPr>
          <a:lstStyle/>
          <a:p>
            <a:pPr algn="ctr">
              <a:lnSpc>
                <a:spcPct val="150000"/>
              </a:lnSpc>
            </a:pPr>
            <a:r>
              <a:rPr lang="he-IL" sz="2000" b="1" dirty="0">
                <a:latin typeface="Varela Round" panose="00000500000000000000" pitchFamily="2" charset="-79"/>
                <a:cs typeface="Varela Round" panose="00000500000000000000" pitchFamily="2" charset="-79"/>
              </a:rPr>
              <a:t>המצפן מתייצב בכיוון השדה המגנטי של כדה"א</a:t>
            </a:r>
          </a:p>
        </p:txBody>
      </p:sp>
      <p:grpSp>
        <p:nvGrpSpPr>
          <p:cNvPr id="43" name="קבוצה 42"/>
          <p:cNvGrpSpPr/>
          <p:nvPr/>
        </p:nvGrpSpPr>
        <p:grpSpPr>
          <a:xfrm>
            <a:off x="393515" y="1287877"/>
            <a:ext cx="1135783" cy="830997"/>
            <a:chOff x="10385656" y="4866107"/>
            <a:chExt cx="1135783" cy="830997"/>
          </a:xfrm>
        </p:grpSpPr>
        <mc:AlternateContent xmlns:mc="http://schemas.openxmlformats.org/markup-compatibility/2006" xmlns:a14="http://schemas.microsoft.com/office/drawing/2010/main">
          <mc:Choice Requires="a14">
            <p:sp>
              <p:nvSpPr>
                <p:cNvPr id="44" name="TextBox 43"/>
                <p:cNvSpPr txBox="1"/>
                <p:nvPr/>
              </p:nvSpPr>
              <p:spPr>
                <a:xfrm>
                  <a:off x="10385656" y="4866107"/>
                  <a:ext cx="1135783" cy="83099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FF0000"/>
                                </a:solidFill>
                                <a:latin typeface="Cambria Math" panose="02040503050406030204" pitchFamily="18" charset="0"/>
                              </a:rPr>
                            </m:ctrlPr>
                          </m:sSubPr>
                          <m:e>
                            <m:r>
                              <a:rPr lang="en-US" sz="5400" b="0" i="1" smtClean="0">
                                <a:solidFill>
                                  <a:srgbClr val="FF0000"/>
                                </a:solidFill>
                                <a:latin typeface="Cambria Math" panose="02040503050406030204" pitchFamily="18" charset="0"/>
                              </a:rPr>
                              <m:t>𝐵</m:t>
                            </m:r>
                          </m:e>
                          <m:sub>
                            <m:r>
                              <a:rPr lang="en-US" sz="5400" b="0" i="1" smtClean="0">
                                <a:solidFill>
                                  <a:srgbClr val="FF0000"/>
                                </a:solidFill>
                                <a:latin typeface="Cambria Math" panose="02040503050406030204" pitchFamily="18" charset="0"/>
                              </a:rPr>
                              <m:t>𝐸</m:t>
                            </m:r>
                          </m:sub>
                        </m:sSub>
                      </m:oMath>
                    </m:oMathPara>
                  </a14:m>
                  <a:endParaRPr lang="he-IL" sz="5400" dirty="0">
                    <a:solidFill>
                      <a:srgbClr val="FF0000"/>
                    </a:solidFill>
                    <a:latin typeface="Varela Round" panose="00000500000000000000" pitchFamily="2" charset="-79"/>
                    <a:cs typeface="Varela Round" panose="00000500000000000000" pitchFamily="2" charset="-79"/>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3"/>
                  <a:stretch>
                    <a:fillRect/>
                  </a:stretch>
                </a:blipFill>
              </p:spPr>
              <p:txBody>
                <a:bodyPr/>
                <a:lstStyle/>
                <a:p>
                  <a:r>
                    <a:rPr lang="he-IL">
                      <a:noFill/>
                    </a:rPr>
                    <a:t> </a:t>
                  </a:r>
                </a:p>
              </p:txBody>
            </p:sp>
          </mc:Fallback>
        </mc:AlternateContent>
        <p:cxnSp>
          <p:nvCxnSpPr>
            <p:cNvPr id="45" name="מחבר חץ ישר 44"/>
            <p:cNvCxnSpPr/>
            <p:nvPr/>
          </p:nvCxnSpPr>
          <p:spPr>
            <a:xfrm flipV="1">
              <a:off x="10635914" y="4903536"/>
              <a:ext cx="38501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cxnSp>
        <p:nvCxnSpPr>
          <p:cNvPr id="46" name="מחבר חץ ישר 45"/>
          <p:cNvCxnSpPr/>
          <p:nvPr/>
        </p:nvCxnSpPr>
        <p:spPr>
          <a:xfrm flipH="1" flipV="1">
            <a:off x="1553777" y="1574800"/>
            <a:ext cx="17279" cy="1379500"/>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47" name="קבוצה 46"/>
          <p:cNvGrpSpPr/>
          <p:nvPr/>
        </p:nvGrpSpPr>
        <p:grpSpPr>
          <a:xfrm>
            <a:off x="2815947" y="1597724"/>
            <a:ext cx="1135783" cy="830997"/>
            <a:chOff x="10385656" y="4866107"/>
            <a:chExt cx="1135783" cy="830997"/>
          </a:xfrm>
        </p:grpSpPr>
        <mc:AlternateContent xmlns:mc="http://schemas.openxmlformats.org/markup-compatibility/2006" xmlns:a14="http://schemas.microsoft.com/office/drawing/2010/main">
          <mc:Choice Requires="a14">
            <p:sp>
              <p:nvSpPr>
                <p:cNvPr id="48" name="TextBox 47"/>
                <p:cNvSpPr txBox="1"/>
                <p:nvPr/>
              </p:nvSpPr>
              <p:spPr>
                <a:xfrm>
                  <a:off x="10385656" y="4866107"/>
                  <a:ext cx="1135783" cy="83099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FF0000"/>
                                </a:solidFill>
                                <a:latin typeface="Cambria Math" panose="02040503050406030204" pitchFamily="18" charset="0"/>
                              </a:rPr>
                            </m:ctrlPr>
                          </m:sSubPr>
                          <m:e>
                            <m:r>
                              <a:rPr lang="en-US" sz="5400" b="0" i="1" smtClean="0">
                                <a:solidFill>
                                  <a:srgbClr val="FF0000"/>
                                </a:solidFill>
                                <a:latin typeface="Cambria Math" panose="02040503050406030204" pitchFamily="18" charset="0"/>
                              </a:rPr>
                              <m:t>𝐵</m:t>
                            </m:r>
                          </m:e>
                          <m:sub>
                            <m:r>
                              <a:rPr lang="en-US" sz="5400" b="0" i="1" smtClean="0">
                                <a:solidFill>
                                  <a:srgbClr val="FF0000"/>
                                </a:solidFill>
                                <a:latin typeface="Cambria Math" panose="02040503050406030204" pitchFamily="18" charset="0"/>
                              </a:rPr>
                              <m:t>𝐸</m:t>
                            </m:r>
                          </m:sub>
                        </m:sSub>
                      </m:oMath>
                    </m:oMathPara>
                  </a14:m>
                  <a:endParaRPr lang="he-IL" sz="5400" dirty="0">
                    <a:solidFill>
                      <a:srgbClr val="FF0000"/>
                    </a:solidFill>
                    <a:latin typeface="Varela Round" panose="00000500000000000000" pitchFamily="2" charset="-79"/>
                    <a:cs typeface="Varela Round" panose="00000500000000000000" pitchFamily="2" charset="-79"/>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4"/>
                  <a:stretch>
                    <a:fillRect/>
                  </a:stretch>
                </a:blipFill>
              </p:spPr>
              <p:txBody>
                <a:bodyPr/>
                <a:lstStyle/>
                <a:p>
                  <a:r>
                    <a:rPr lang="he-IL">
                      <a:noFill/>
                    </a:rPr>
                    <a:t> </a:t>
                  </a:r>
                </a:p>
              </p:txBody>
            </p:sp>
          </mc:Fallback>
        </mc:AlternateContent>
        <p:cxnSp>
          <p:nvCxnSpPr>
            <p:cNvPr id="49" name="מחבר חץ ישר 48"/>
            <p:cNvCxnSpPr/>
            <p:nvPr/>
          </p:nvCxnSpPr>
          <p:spPr>
            <a:xfrm flipV="1">
              <a:off x="10635914" y="4920470"/>
              <a:ext cx="38501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cxnSp>
        <p:nvCxnSpPr>
          <p:cNvPr id="50" name="מחבר חץ ישר 49"/>
          <p:cNvCxnSpPr/>
          <p:nvPr/>
        </p:nvCxnSpPr>
        <p:spPr>
          <a:xfrm flipV="1">
            <a:off x="3478120" y="2578844"/>
            <a:ext cx="0" cy="1973179"/>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51" name="קבוצה 50"/>
          <p:cNvGrpSpPr/>
          <p:nvPr/>
        </p:nvGrpSpPr>
        <p:grpSpPr>
          <a:xfrm>
            <a:off x="5000596" y="3930583"/>
            <a:ext cx="1135783" cy="830997"/>
            <a:chOff x="10385656" y="4866107"/>
            <a:chExt cx="1135783" cy="830997"/>
          </a:xfrm>
        </p:grpSpPr>
        <mc:AlternateContent xmlns:mc="http://schemas.openxmlformats.org/markup-compatibility/2006" xmlns:a14="http://schemas.microsoft.com/office/drawing/2010/main">
          <mc:Choice Requires="a14">
            <p:sp>
              <p:nvSpPr>
                <p:cNvPr id="52" name="TextBox 51"/>
                <p:cNvSpPr txBox="1"/>
                <p:nvPr/>
              </p:nvSpPr>
              <p:spPr>
                <a:xfrm>
                  <a:off x="10385656" y="4866107"/>
                  <a:ext cx="1135783" cy="83099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0070C0"/>
                                </a:solidFill>
                                <a:latin typeface="Cambria Math" panose="02040503050406030204" pitchFamily="18" charset="0"/>
                              </a:rPr>
                            </m:ctrlPr>
                          </m:sSubPr>
                          <m:e>
                            <m:r>
                              <a:rPr lang="en-US" sz="5400" b="0" i="1" smtClean="0">
                                <a:solidFill>
                                  <a:srgbClr val="0070C0"/>
                                </a:solidFill>
                                <a:latin typeface="Cambria Math" panose="02040503050406030204" pitchFamily="18" charset="0"/>
                              </a:rPr>
                              <m:t>𝐵</m:t>
                            </m:r>
                          </m:e>
                          <m:sub>
                            <m:r>
                              <a:rPr lang="en-US" sz="5400" b="0" i="1" smtClean="0">
                                <a:solidFill>
                                  <a:srgbClr val="0070C0"/>
                                </a:solidFill>
                                <a:latin typeface="Cambria Math" panose="02040503050406030204" pitchFamily="18" charset="0"/>
                              </a:rPr>
                              <m:t>𝑒𝑥𝑡</m:t>
                            </m:r>
                          </m:sub>
                        </m:sSub>
                      </m:oMath>
                    </m:oMathPara>
                  </a14:m>
                  <a:endParaRPr lang="he-IL" sz="5400" dirty="0">
                    <a:solidFill>
                      <a:srgbClr val="0070C0"/>
                    </a:solidFill>
                    <a:latin typeface="Varela Round" panose="00000500000000000000" pitchFamily="2" charset="-79"/>
                    <a:cs typeface="Varela Round" panose="00000500000000000000" pitchFamily="2" charset="-79"/>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5"/>
                  <a:stretch>
                    <a:fillRect r="-5376"/>
                  </a:stretch>
                </a:blipFill>
              </p:spPr>
              <p:txBody>
                <a:bodyPr/>
                <a:lstStyle/>
                <a:p>
                  <a:r>
                    <a:rPr lang="he-IL">
                      <a:noFill/>
                    </a:rPr>
                    <a:t> </a:t>
                  </a:r>
                </a:p>
              </p:txBody>
            </p:sp>
          </mc:Fallback>
        </mc:AlternateContent>
        <p:cxnSp>
          <p:nvCxnSpPr>
            <p:cNvPr id="53" name="מחבר חץ ישר 52"/>
            <p:cNvCxnSpPr/>
            <p:nvPr/>
          </p:nvCxnSpPr>
          <p:spPr>
            <a:xfrm flipV="1">
              <a:off x="10501160" y="5005135"/>
              <a:ext cx="385011" cy="0"/>
            </a:xfrm>
            <a:prstGeom prst="straightConnector1">
              <a:avLst/>
            </a:prstGeom>
            <a:ln>
              <a:solidFill>
                <a:srgbClr val="0070C0"/>
              </a:solidFill>
              <a:tailEnd type="triangle"/>
            </a:ln>
          </p:spPr>
          <p:style>
            <a:lnRef idx="3">
              <a:schemeClr val="dk1"/>
            </a:lnRef>
            <a:fillRef idx="0">
              <a:schemeClr val="dk1"/>
            </a:fillRef>
            <a:effectRef idx="2">
              <a:schemeClr val="dk1"/>
            </a:effectRef>
            <a:fontRef idx="minor">
              <a:schemeClr val="tx1"/>
            </a:fontRef>
          </p:style>
        </p:cxnSp>
      </p:grpSp>
      <p:cxnSp>
        <p:nvCxnSpPr>
          <p:cNvPr id="54" name="מחבר חץ ישר 53"/>
          <p:cNvCxnSpPr/>
          <p:nvPr/>
        </p:nvCxnSpPr>
        <p:spPr>
          <a:xfrm flipV="1">
            <a:off x="3458870" y="4528376"/>
            <a:ext cx="1462351" cy="7555"/>
          </a:xfrm>
          <a:prstGeom prst="straightConnector1">
            <a:avLst/>
          </a:prstGeom>
          <a:ln w="5715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55" name="מחבר חץ ישר 54"/>
          <p:cNvCxnSpPr/>
          <p:nvPr/>
        </p:nvCxnSpPr>
        <p:spPr>
          <a:xfrm flipV="1">
            <a:off x="3470465" y="2639752"/>
            <a:ext cx="1450756" cy="1882157"/>
          </a:xfrm>
          <a:prstGeom prst="straightConnector1">
            <a:avLst/>
          </a:prstGeom>
          <a:ln w="57150">
            <a:solidFill>
              <a:srgbClr val="00B050"/>
            </a:solidFill>
            <a:tailEnd type="triangle"/>
          </a:ln>
        </p:spPr>
        <p:style>
          <a:lnRef idx="1">
            <a:schemeClr val="dk1"/>
          </a:lnRef>
          <a:fillRef idx="0">
            <a:schemeClr val="dk1"/>
          </a:fillRef>
          <a:effectRef idx="0">
            <a:schemeClr val="dk1"/>
          </a:effectRef>
          <a:fontRef idx="minor">
            <a:schemeClr val="tx1"/>
          </a:fontRef>
        </p:style>
      </p:cxnSp>
      <p:grpSp>
        <p:nvGrpSpPr>
          <p:cNvPr id="56" name="קבוצה 55"/>
          <p:cNvGrpSpPr/>
          <p:nvPr/>
        </p:nvGrpSpPr>
        <p:grpSpPr>
          <a:xfrm>
            <a:off x="4914349" y="1836421"/>
            <a:ext cx="1135783" cy="895181"/>
            <a:chOff x="10385656" y="4866107"/>
            <a:chExt cx="1135783" cy="895181"/>
          </a:xfrm>
        </p:grpSpPr>
        <mc:AlternateContent xmlns:mc="http://schemas.openxmlformats.org/markup-compatibility/2006" xmlns:a14="http://schemas.microsoft.com/office/drawing/2010/main">
          <mc:Choice Requires="a14">
            <p:sp>
              <p:nvSpPr>
                <p:cNvPr id="57" name="TextBox 56"/>
                <p:cNvSpPr txBox="1"/>
                <p:nvPr/>
              </p:nvSpPr>
              <p:spPr>
                <a:xfrm>
                  <a:off x="10385656" y="4866107"/>
                  <a:ext cx="1135783" cy="895181"/>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00B050"/>
                                </a:solidFill>
                                <a:latin typeface="Cambria Math" panose="02040503050406030204" pitchFamily="18" charset="0"/>
                              </a:rPr>
                            </m:ctrlPr>
                          </m:sSubPr>
                          <m:e>
                            <m:r>
                              <a:rPr lang="en-US" sz="5400" b="0" i="1" smtClean="0">
                                <a:solidFill>
                                  <a:srgbClr val="00B050"/>
                                </a:solidFill>
                                <a:latin typeface="Cambria Math" panose="02040503050406030204" pitchFamily="18" charset="0"/>
                              </a:rPr>
                              <m:t>𝐵</m:t>
                            </m:r>
                          </m:e>
                          <m:sub>
                            <m:r>
                              <a:rPr lang="en-US" sz="5400" b="0" i="1" smtClean="0">
                                <a:solidFill>
                                  <a:srgbClr val="00B050"/>
                                </a:solidFill>
                                <a:latin typeface="Cambria Math" panose="02040503050406030204" pitchFamily="18" charset="0"/>
                              </a:rPr>
                              <m:t>𝑒𝑞</m:t>
                            </m:r>
                            <m:r>
                              <a:rPr lang="en-US" sz="5400" b="0" i="1" smtClean="0">
                                <a:solidFill>
                                  <a:srgbClr val="00B050"/>
                                </a:solidFill>
                                <a:latin typeface="Cambria Math" panose="02040503050406030204" pitchFamily="18" charset="0"/>
                              </a:rPr>
                              <m:t>.</m:t>
                            </m:r>
                          </m:sub>
                        </m:sSub>
                      </m:oMath>
                    </m:oMathPara>
                  </a14:m>
                  <a:endParaRPr lang="he-IL" sz="5400" dirty="0">
                    <a:solidFill>
                      <a:srgbClr val="00B050"/>
                    </a:solidFill>
                    <a:latin typeface="Varela Round" panose="00000500000000000000" pitchFamily="2" charset="-79"/>
                    <a:cs typeface="Varela Round" panose="00000500000000000000" pitchFamily="2" charset="-79"/>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0385656" y="4866107"/>
                  <a:ext cx="1135783" cy="895181"/>
                </a:xfrm>
                <a:prstGeom prst="rect">
                  <a:avLst/>
                </a:prstGeom>
                <a:blipFill>
                  <a:blip r:embed="rId6"/>
                  <a:stretch>
                    <a:fillRect/>
                  </a:stretch>
                </a:blipFill>
              </p:spPr>
              <p:txBody>
                <a:bodyPr/>
                <a:lstStyle/>
                <a:p>
                  <a:r>
                    <a:rPr lang="he-IL">
                      <a:noFill/>
                    </a:rPr>
                    <a:t> </a:t>
                  </a:r>
                </a:p>
              </p:txBody>
            </p:sp>
          </mc:Fallback>
        </mc:AlternateContent>
        <p:cxnSp>
          <p:nvCxnSpPr>
            <p:cNvPr id="58" name="מחבר חץ ישר 57"/>
            <p:cNvCxnSpPr/>
            <p:nvPr/>
          </p:nvCxnSpPr>
          <p:spPr>
            <a:xfrm flipV="1">
              <a:off x="10501160" y="4937403"/>
              <a:ext cx="385011" cy="0"/>
            </a:xfrm>
            <a:prstGeom prst="straightConnector1">
              <a:avLst/>
            </a:prstGeom>
            <a:ln>
              <a:solidFill>
                <a:srgbClr val="00B050"/>
              </a:solidFill>
              <a:tailEnd type="triangle"/>
            </a:ln>
          </p:spPr>
          <p:style>
            <a:lnRef idx="3">
              <a:schemeClr val="dk1"/>
            </a:lnRef>
            <a:fillRef idx="0">
              <a:schemeClr val="dk1"/>
            </a:fillRef>
            <a:effectRef idx="2">
              <a:schemeClr val="dk1"/>
            </a:effectRef>
            <a:fontRef idx="minor">
              <a:schemeClr val="tx1"/>
            </a:fontRef>
          </p:style>
        </p:cxnSp>
      </p:grpSp>
      <p:cxnSp>
        <p:nvCxnSpPr>
          <p:cNvPr id="59" name="מחבר חץ ישר 58"/>
          <p:cNvCxnSpPr/>
          <p:nvPr/>
        </p:nvCxnSpPr>
        <p:spPr>
          <a:xfrm flipV="1">
            <a:off x="9363684" y="1195511"/>
            <a:ext cx="1450756" cy="1882157"/>
          </a:xfrm>
          <a:prstGeom prst="straightConnector1">
            <a:avLst/>
          </a:prstGeom>
          <a:ln w="57150">
            <a:solidFill>
              <a:srgbClr val="00B050"/>
            </a:solidFill>
            <a:tailEnd type="triangle"/>
          </a:ln>
        </p:spPr>
        <p:style>
          <a:lnRef idx="1">
            <a:schemeClr val="dk1"/>
          </a:lnRef>
          <a:fillRef idx="0">
            <a:schemeClr val="dk1"/>
          </a:fillRef>
          <a:effectRef idx="0">
            <a:schemeClr val="dk1"/>
          </a:effectRef>
          <a:fontRef idx="minor">
            <a:schemeClr val="tx1"/>
          </a:fontRef>
        </p:style>
      </p:cxnSp>
      <p:grpSp>
        <p:nvGrpSpPr>
          <p:cNvPr id="60" name="קבוצה 59"/>
          <p:cNvGrpSpPr/>
          <p:nvPr/>
        </p:nvGrpSpPr>
        <p:grpSpPr>
          <a:xfrm>
            <a:off x="10311580" y="1688998"/>
            <a:ext cx="1135783" cy="895181"/>
            <a:chOff x="10385656" y="4866107"/>
            <a:chExt cx="1135783" cy="895181"/>
          </a:xfrm>
        </p:grpSpPr>
        <mc:AlternateContent xmlns:mc="http://schemas.openxmlformats.org/markup-compatibility/2006" xmlns:a14="http://schemas.microsoft.com/office/drawing/2010/main">
          <mc:Choice Requires="a14">
            <p:sp>
              <p:nvSpPr>
                <p:cNvPr id="61" name="TextBox 60"/>
                <p:cNvSpPr txBox="1"/>
                <p:nvPr/>
              </p:nvSpPr>
              <p:spPr>
                <a:xfrm>
                  <a:off x="10385656" y="4866107"/>
                  <a:ext cx="1135783" cy="895181"/>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00B050"/>
                                </a:solidFill>
                                <a:latin typeface="Cambria Math" panose="02040503050406030204" pitchFamily="18" charset="0"/>
                              </a:rPr>
                            </m:ctrlPr>
                          </m:sSubPr>
                          <m:e>
                            <m:r>
                              <a:rPr lang="en-US" sz="5400" b="0" i="1" smtClean="0">
                                <a:solidFill>
                                  <a:srgbClr val="00B050"/>
                                </a:solidFill>
                                <a:latin typeface="Cambria Math" panose="02040503050406030204" pitchFamily="18" charset="0"/>
                              </a:rPr>
                              <m:t>𝐵</m:t>
                            </m:r>
                          </m:e>
                          <m:sub>
                            <m:r>
                              <a:rPr lang="en-US" sz="5400" b="0" i="1" smtClean="0">
                                <a:solidFill>
                                  <a:srgbClr val="00B050"/>
                                </a:solidFill>
                                <a:latin typeface="Cambria Math" panose="02040503050406030204" pitchFamily="18" charset="0"/>
                              </a:rPr>
                              <m:t>𝑒𝑞</m:t>
                            </m:r>
                            <m:r>
                              <a:rPr lang="en-US" sz="5400" b="0" i="1" smtClean="0">
                                <a:solidFill>
                                  <a:srgbClr val="00B050"/>
                                </a:solidFill>
                                <a:latin typeface="Cambria Math" panose="02040503050406030204" pitchFamily="18" charset="0"/>
                              </a:rPr>
                              <m:t>.</m:t>
                            </m:r>
                          </m:sub>
                        </m:sSub>
                      </m:oMath>
                    </m:oMathPara>
                  </a14:m>
                  <a:endParaRPr lang="he-IL" sz="5400" dirty="0">
                    <a:solidFill>
                      <a:srgbClr val="00B050"/>
                    </a:solidFill>
                    <a:latin typeface="Varela Round" panose="00000500000000000000" pitchFamily="2" charset="-79"/>
                    <a:cs typeface="Varela Round" panose="00000500000000000000" pitchFamily="2" charset="-79"/>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10385656" y="4866107"/>
                  <a:ext cx="1135783" cy="895181"/>
                </a:xfrm>
                <a:prstGeom prst="rect">
                  <a:avLst/>
                </a:prstGeom>
                <a:blipFill>
                  <a:blip r:embed="rId7"/>
                  <a:stretch>
                    <a:fillRect b="-685"/>
                  </a:stretch>
                </a:blipFill>
              </p:spPr>
              <p:txBody>
                <a:bodyPr/>
                <a:lstStyle/>
                <a:p>
                  <a:r>
                    <a:rPr lang="he-IL">
                      <a:noFill/>
                    </a:rPr>
                    <a:t> </a:t>
                  </a:r>
                </a:p>
              </p:txBody>
            </p:sp>
          </mc:Fallback>
        </mc:AlternateContent>
        <p:cxnSp>
          <p:nvCxnSpPr>
            <p:cNvPr id="62" name="מחבר חץ ישר 61"/>
            <p:cNvCxnSpPr/>
            <p:nvPr/>
          </p:nvCxnSpPr>
          <p:spPr>
            <a:xfrm flipV="1">
              <a:off x="10501160" y="4954336"/>
              <a:ext cx="385011" cy="0"/>
            </a:xfrm>
            <a:prstGeom prst="straightConnector1">
              <a:avLst/>
            </a:prstGeom>
            <a:ln>
              <a:solidFill>
                <a:srgbClr val="00B050"/>
              </a:solidFill>
              <a:tailEnd type="triangle"/>
            </a:ln>
          </p:spPr>
          <p:style>
            <a:lnRef idx="3">
              <a:schemeClr val="dk1"/>
            </a:lnRef>
            <a:fillRef idx="0">
              <a:schemeClr val="dk1"/>
            </a:fillRef>
            <a:effectRef idx="2">
              <a:schemeClr val="dk1"/>
            </a:effectRef>
            <a:fontRef idx="minor">
              <a:schemeClr val="tx1"/>
            </a:fontRef>
          </p:style>
        </p:cxnSp>
      </p:grpSp>
      <p:sp>
        <p:nvSpPr>
          <p:cNvPr id="63" name="הסבר מלבני מעוגל 62"/>
          <p:cNvSpPr/>
          <p:nvPr/>
        </p:nvSpPr>
        <p:spPr>
          <a:xfrm>
            <a:off x="6266268" y="1445993"/>
            <a:ext cx="2053689" cy="1074464"/>
          </a:xfrm>
          <a:prstGeom prst="wedgeRoundRectCallout">
            <a:avLst>
              <a:gd name="adj1" fmla="val -45524"/>
              <a:gd name="adj2" fmla="val 92220"/>
              <a:gd name="adj3" fmla="val 16667"/>
            </a:avLst>
          </a:prstGeom>
          <a:noFill/>
          <a:ln w="28575">
            <a:solidFill>
              <a:srgbClr val="72AFD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64" name="TextBox 63"/>
          <p:cNvSpPr txBox="1"/>
          <p:nvPr/>
        </p:nvSpPr>
        <p:spPr>
          <a:xfrm>
            <a:off x="3210322" y="4752401"/>
            <a:ext cx="3821943" cy="1477328"/>
          </a:xfrm>
          <a:prstGeom prst="rect">
            <a:avLst/>
          </a:prstGeom>
          <a:noFill/>
        </p:spPr>
        <p:txBody>
          <a:bodyPr wrap="square" rtlCol="1">
            <a:spAutoFit/>
          </a:bodyPr>
          <a:lstStyle/>
          <a:p>
            <a:pPr algn="ctr">
              <a:lnSpc>
                <a:spcPct val="150000"/>
              </a:lnSpc>
            </a:pPr>
            <a:r>
              <a:rPr lang="he-IL" sz="2000" b="1" dirty="0">
                <a:latin typeface="Varela Round" panose="00000500000000000000" pitchFamily="2" charset="-79"/>
                <a:cs typeface="Varela Round" panose="00000500000000000000" pitchFamily="2" charset="-79"/>
              </a:rPr>
              <a:t>כאשר יתווסף שדה מגנטי חיצוני, השדה המגנטי השקול הנו הסכום (</a:t>
            </a:r>
            <a:r>
              <a:rPr lang="he-IL" sz="2000" b="1" dirty="0" err="1">
                <a:latin typeface="Varela Round" panose="00000500000000000000" pitchFamily="2" charset="-79"/>
                <a:cs typeface="Varela Round" panose="00000500000000000000" pitchFamily="2" charset="-79"/>
              </a:rPr>
              <a:t>הוקטורי</a:t>
            </a:r>
            <a:r>
              <a:rPr lang="he-IL" sz="2000" b="1" dirty="0">
                <a:latin typeface="Varela Round" panose="00000500000000000000" pitchFamily="2" charset="-79"/>
                <a:cs typeface="Varela Round" panose="00000500000000000000" pitchFamily="2" charset="-79"/>
              </a:rPr>
              <a:t>) של השדות הקיימים</a:t>
            </a:r>
          </a:p>
        </p:txBody>
      </p:sp>
      <p:sp>
        <p:nvSpPr>
          <p:cNvPr id="65" name="TextBox 64"/>
          <p:cNvSpPr txBox="1"/>
          <p:nvPr/>
        </p:nvSpPr>
        <p:spPr>
          <a:xfrm>
            <a:off x="7462869" y="4719664"/>
            <a:ext cx="3349226" cy="1015663"/>
          </a:xfrm>
          <a:prstGeom prst="rect">
            <a:avLst/>
          </a:prstGeom>
          <a:noFill/>
        </p:spPr>
        <p:txBody>
          <a:bodyPr wrap="square" rtlCol="1">
            <a:spAutoFit/>
          </a:bodyPr>
          <a:lstStyle/>
          <a:p>
            <a:pPr algn="ctr">
              <a:lnSpc>
                <a:spcPct val="150000"/>
              </a:lnSpc>
            </a:pPr>
            <a:r>
              <a:rPr lang="he-IL" sz="2000" b="1" dirty="0">
                <a:latin typeface="Varela Round" panose="00000500000000000000" pitchFamily="2" charset="-79"/>
                <a:cs typeface="Varela Round" panose="00000500000000000000" pitchFamily="2" charset="-79"/>
              </a:rPr>
              <a:t>מחט המצפן מתייצבת בכיוון השדה המגנטי השקול</a:t>
            </a:r>
          </a:p>
        </p:txBody>
      </p:sp>
      <p:sp>
        <p:nvSpPr>
          <p:cNvPr id="66" name="TextBox 65"/>
          <p:cNvSpPr txBox="1"/>
          <p:nvPr/>
        </p:nvSpPr>
        <p:spPr>
          <a:xfrm>
            <a:off x="6319216" y="1561137"/>
            <a:ext cx="1914861" cy="830997"/>
          </a:xfrm>
          <a:prstGeom prst="rect">
            <a:avLst/>
          </a:prstGeom>
          <a:noFill/>
        </p:spPr>
        <p:txBody>
          <a:bodyPr wrap="square" rtlCol="1">
            <a:spAutoFit/>
          </a:bodyPr>
          <a:lstStyle/>
          <a:p>
            <a:pPr algn="ctr">
              <a:lnSpc>
                <a:spcPct val="150000"/>
              </a:lnSpc>
            </a:pPr>
            <a:r>
              <a:rPr lang="he-IL" sz="1600" b="1" dirty="0">
                <a:latin typeface="Varela Round" panose="00000500000000000000" pitchFamily="2" charset="-79"/>
                <a:cs typeface="Varela Round" panose="00000500000000000000" pitchFamily="2" charset="-79"/>
              </a:rPr>
              <a:t>שימו לב שהשדות ניצבים זה לזה....</a:t>
            </a:r>
          </a:p>
        </p:txBody>
      </p:sp>
      <p:grpSp>
        <p:nvGrpSpPr>
          <p:cNvPr id="67" name="קבוצה 66"/>
          <p:cNvGrpSpPr/>
          <p:nvPr/>
        </p:nvGrpSpPr>
        <p:grpSpPr>
          <a:xfrm>
            <a:off x="793428" y="3145420"/>
            <a:ext cx="1649585" cy="1613500"/>
            <a:chOff x="-661064" y="1036439"/>
            <a:chExt cx="3055483" cy="2988644"/>
          </a:xfrm>
        </p:grpSpPr>
        <p:pic>
          <p:nvPicPr>
            <p:cNvPr id="68" name="תמונה 67"/>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47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9845769">
              <a:off x="-661064" y="1036439"/>
              <a:ext cx="3055483" cy="2988644"/>
            </a:xfrm>
            <a:prstGeom prst="rect">
              <a:avLst/>
            </a:prstGeom>
          </p:spPr>
        </p:pic>
        <p:sp>
          <p:nvSpPr>
            <p:cNvPr id="69" name="אליפסה 68"/>
            <p:cNvSpPr/>
            <p:nvPr/>
          </p:nvSpPr>
          <p:spPr>
            <a:xfrm>
              <a:off x="1570530" y="1605666"/>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70" name="אליפסה 69"/>
            <p:cNvSpPr/>
            <p:nvPr/>
          </p:nvSpPr>
          <p:spPr>
            <a:xfrm>
              <a:off x="0" y="3259961"/>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71" name="אליפסה 70"/>
            <p:cNvSpPr/>
            <p:nvPr/>
          </p:nvSpPr>
          <p:spPr>
            <a:xfrm>
              <a:off x="1569521" y="3259961"/>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72" name="אליפסה 71"/>
            <p:cNvSpPr/>
            <p:nvPr/>
          </p:nvSpPr>
          <p:spPr>
            <a:xfrm>
              <a:off x="19216" y="1605666"/>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grpSp>
      <p:pic>
        <p:nvPicPr>
          <p:cNvPr id="73" name="תמונה 72"/>
          <p:cNvPicPr>
            <a:picLocks noChangeAspect="1"/>
          </p:cNvPicPr>
          <p:nvPr/>
        </p:nvPicPr>
        <p:blipFill>
          <a:blip r:embed="rId10">
            <a:clrChange>
              <a:clrFrom>
                <a:srgbClr val="FFFFFF"/>
              </a:clrFrom>
              <a:clrTo>
                <a:srgbClr val="FFFFFF">
                  <a:alpha val="0"/>
                </a:srgbClr>
              </a:clrTo>
            </a:clrChange>
          </a:blip>
          <a:stretch>
            <a:fillRect/>
          </a:stretch>
        </p:blipFill>
        <p:spPr>
          <a:xfrm>
            <a:off x="5475918" y="2915381"/>
            <a:ext cx="1393901" cy="1609152"/>
          </a:xfrm>
          <a:prstGeom prst="rect">
            <a:avLst/>
          </a:prstGeom>
        </p:spPr>
      </p:pic>
      <p:grpSp>
        <p:nvGrpSpPr>
          <p:cNvPr id="74" name="קבוצה 73"/>
          <p:cNvGrpSpPr/>
          <p:nvPr/>
        </p:nvGrpSpPr>
        <p:grpSpPr>
          <a:xfrm>
            <a:off x="7978241" y="3006018"/>
            <a:ext cx="1649585" cy="1613500"/>
            <a:chOff x="8595504" y="3411614"/>
            <a:chExt cx="1649585" cy="1613500"/>
          </a:xfrm>
        </p:grpSpPr>
        <p:pic>
          <p:nvPicPr>
            <p:cNvPr id="75" name="תמונה 74"/>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47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730173">
              <a:off x="8595504" y="3411614"/>
              <a:ext cx="1649585" cy="1613500"/>
            </a:xfrm>
            <a:prstGeom prst="rect">
              <a:avLst/>
            </a:prstGeom>
          </p:spPr>
        </p:pic>
        <p:sp>
          <p:nvSpPr>
            <p:cNvPr id="76" name="אליפסה 75"/>
            <p:cNvSpPr/>
            <p:nvPr/>
          </p:nvSpPr>
          <p:spPr>
            <a:xfrm>
              <a:off x="9819717" y="3739501"/>
              <a:ext cx="77742" cy="777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77" name="אליפסה 76"/>
            <p:cNvSpPr/>
            <p:nvPr/>
          </p:nvSpPr>
          <p:spPr>
            <a:xfrm>
              <a:off x="8971824" y="4632616"/>
              <a:ext cx="77742" cy="777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78" name="אליפסה 77"/>
            <p:cNvSpPr/>
            <p:nvPr/>
          </p:nvSpPr>
          <p:spPr>
            <a:xfrm>
              <a:off x="9819173" y="4632616"/>
              <a:ext cx="77742" cy="777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79" name="אליפסה 78"/>
            <p:cNvSpPr/>
            <p:nvPr/>
          </p:nvSpPr>
          <p:spPr>
            <a:xfrm>
              <a:off x="8982199" y="3739501"/>
              <a:ext cx="77742" cy="777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grpSp>
    </p:spTree>
    <p:extLst>
      <p:ext uri="{BB962C8B-B14F-4D97-AF65-F5344CB8AC3E}">
        <p14:creationId xmlns:p14="http://schemas.microsoft.com/office/powerpoint/2010/main" val="176505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par>
                                <p:cTn id="30" presetID="10" presetClass="entr" presetSubtype="0"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par>
                                <p:cTn id="46" presetID="10" presetClass="entr" presetSubtype="0"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500"/>
                                        <p:tgtEl>
                                          <p:spTgt spid="6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par>
                                <p:cTn id="55" presetID="10" presetClass="entr" presetSubtype="0" fill="hold" nodeType="with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fade">
                                      <p:cBhvr>
                                        <p:cTn id="57" dur="500"/>
                                        <p:tgtEl>
                                          <p:spTgt spid="7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par>
                                <p:cTn id="63" presetID="10" presetClass="entr" presetSubtype="0"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500"/>
                                        <p:tgtEl>
                                          <p:spTgt spid="6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500"/>
                                        <p:tgtEl>
                                          <p:spTgt spid="65"/>
                                        </p:tgtEl>
                                      </p:cBhvr>
                                    </p:animEffect>
                                  </p:childTnLst>
                                </p:cTn>
                              </p:par>
                              <p:par>
                                <p:cTn id="69" presetID="10" presetClass="entr" presetSubtype="0" fill="hold" nodeType="with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fade">
                                      <p:cBhvr>
                                        <p:cTn id="7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63" grpId="0" animBg="1"/>
      <p:bldP spid="64" grpId="0"/>
      <p:bldP spid="65" grpId="0"/>
      <p:bldP spid="6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1134534" y="161743"/>
            <a:ext cx="10041466" cy="1142123"/>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הרעיון הכללי</a:t>
            </a:r>
            <a:endParaRPr dirty="0"/>
          </a:p>
        </p:txBody>
      </p:sp>
      <p:sp>
        <p:nvSpPr>
          <p:cNvPr id="80" name="מלבן 79"/>
          <p:cNvSpPr/>
          <p:nvPr/>
        </p:nvSpPr>
        <p:spPr>
          <a:xfrm>
            <a:off x="1059221" y="1984737"/>
            <a:ext cx="1460381" cy="1916586"/>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grpSp>
        <p:nvGrpSpPr>
          <p:cNvPr id="81" name="קבוצה 80"/>
          <p:cNvGrpSpPr/>
          <p:nvPr/>
        </p:nvGrpSpPr>
        <p:grpSpPr>
          <a:xfrm>
            <a:off x="404703" y="977138"/>
            <a:ext cx="1135783" cy="830997"/>
            <a:chOff x="10385656" y="4866107"/>
            <a:chExt cx="1135783" cy="830997"/>
          </a:xfrm>
        </p:grpSpPr>
        <mc:AlternateContent xmlns:mc="http://schemas.openxmlformats.org/markup-compatibility/2006" xmlns:a14="http://schemas.microsoft.com/office/drawing/2010/main">
          <mc:Choice Requires="a14">
            <p:sp>
              <p:nvSpPr>
                <p:cNvPr id="82" name="TextBox 81"/>
                <p:cNvSpPr txBox="1"/>
                <p:nvPr/>
              </p:nvSpPr>
              <p:spPr>
                <a:xfrm>
                  <a:off x="10385656" y="4866107"/>
                  <a:ext cx="1135783" cy="83099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FF0000"/>
                                </a:solidFill>
                                <a:latin typeface="Cambria Math" panose="02040503050406030204" pitchFamily="18" charset="0"/>
                              </a:rPr>
                            </m:ctrlPr>
                          </m:sSubPr>
                          <m:e>
                            <m:r>
                              <a:rPr lang="en-US" sz="5400" b="0" i="1" smtClean="0">
                                <a:solidFill>
                                  <a:srgbClr val="FF0000"/>
                                </a:solidFill>
                                <a:latin typeface="Cambria Math" panose="02040503050406030204" pitchFamily="18" charset="0"/>
                              </a:rPr>
                              <m:t>𝐵</m:t>
                            </m:r>
                          </m:e>
                          <m:sub>
                            <m:r>
                              <a:rPr lang="en-US" sz="5400" b="0" i="1" smtClean="0">
                                <a:solidFill>
                                  <a:srgbClr val="FF0000"/>
                                </a:solidFill>
                                <a:latin typeface="Cambria Math" panose="02040503050406030204" pitchFamily="18" charset="0"/>
                              </a:rPr>
                              <m:t>𝐸</m:t>
                            </m:r>
                          </m:sub>
                        </m:sSub>
                      </m:oMath>
                    </m:oMathPara>
                  </a14:m>
                  <a:endParaRPr lang="he-IL" sz="5400" dirty="0">
                    <a:solidFill>
                      <a:srgbClr val="FF0000"/>
                    </a:solidFill>
                    <a:latin typeface="Varela Round" panose="00000500000000000000" pitchFamily="2" charset="-79"/>
                    <a:cs typeface="Varela Round" panose="00000500000000000000" pitchFamily="2" charset="-79"/>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3"/>
                  <a:stretch>
                    <a:fillRect/>
                  </a:stretch>
                </a:blipFill>
              </p:spPr>
              <p:txBody>
                <a:bodyPr/>
                <a:lstStyle/>
                <a:p>
                  <a:r>
                    <a:rPr lang="he-IL">
                      <a:noFill/>
                    </a:rPr>
                    <a:t> </a:t>
                  </a:r>
                </a:p>
              </p:txBody>
            </p:sp>
          </mc:Fallback>
        </mc:AlternateContent>
        <p:cxnSp>
          <p:nvCxnSpPr>
            <p:cNvPr id="83" name="מחבר חץ ישר 82"/>
            <p:cNvCxnSpPr/>
            <p:nvPr/>
          </p:nvCxnSpPr>
          <p:spPr>
            <a:xfrm flipV="1">
              <a:off x="10635914" y="4937403"/>
              <a:ext cx="38501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84" name="משולש ישר-זווית 83"/>
          <p:cNvSpPr/>
          <p:nvPr/>
        </p:nvSpPr>
        <p:spPr>
          <a:xfrm flipV="1">
            <a:off x="1074350" y="2020290"/>
            <a:ext cx="1418403" cy="1865367"/>
          </a:xfrm>
          <a:prstGeom prst="rtTriangle">
            <a:avLst/>
          </a:prstGeom>
          <a:solidFill>
            <a:srgbClr val="FFFF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cxnSp>
        <p:nvCxnSpPr>
          <p:cNvPr id="85" name="מחבר חץ ישר 84"/>
          <p:cNvCxnSpPr/>
          <p:nvPr/>
        </p:nvCxnSpPr>
        <p:spPr>
          <a:xfrm flipV="1">
            <a:off x="1066876" y="1958258"/>
            <a:ext cx="0" cy="1973179"/>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86" name="קבוצה 85"/>
          <p:cNvGrpSpPr/>
          <p:nvPr/>
        </p:nvGrpSpPr>
        <p:grpSpPr>
          <a:xfrm>
            <a:off x="2589352" y="3309997"/>
            <a:ext cx="1135783" cy="830997"/>
            <a:chOff x="10385656" y="4866107"/>
            <a:chExt cx="1135783" cy="830997"/>
          </a:xfrm>
        </p:grpSpPr>
        <mc:AlternateContent xmlns:mc="http://schemas.openxmlformats.org/markup-compatibility/2006" xmlns:a14="http://schemas.microsoft.com/office/drawing/2010/main">
          <mc:Choice Requires="a14">
            <p:sp>
              <p:nvSpPr>
                <p:cNvPr id="87" name="TextBox 86"/>
                <p:cNvSpPr txBox="1"/>
                <p:nvPr/>
              </p:nvSpPr>
              <p:spPr>
                <a:xfrm>
                  <a:off x="10385656" y="4866107"/>
                  <a:ext cx="1135783" cy="83099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0070C0"/>
                                </a:solidFill>
                                <a:latin typeface="Cambria Math" panose="02040503050406030204" pitchFamily="18" charset="0"/>
                              </a:rPr>
                            </m:ctrlPr>
                          </m:sSubPr>
                          <m:e>
                            <m:r>
                              <a:rPr lang="en-US" sz="5400" b="0" i="1" smtClean="0">
                                <a:solidFill>
                                  <a:srgbClr val="0070C0"/>
                                </a:solidFill>
                                <a:latin typeface="Cambria Math" panose="02040503050406030204" pitchFamily="18" charset="0"/>
                              </a:rPr>
                              <m:t>𝐵</m:t>
                            </m:r>
                          </m:e>
                          <m:sub>
                            <m:r>
                              <a:rPr lang="en-US" sz="5400" b="0" i="1" smtClean="0">
                                <a:solidFill>
                                  <a:srgbClr val="0070C0"/>
                                </a:solidFill>
                                <a:latin typeface="Cambria Math" panose="02040503050406030204" pitchFamily="18" charset="0"/>
                              </a:rPr>
                              <m:t>𝑒𝑥𝑡</m:t>
                            </m:r>
                          </m:sub>
                        </m:sSub>
                      </m:oMath>
                    </m:oMathPara>
                  </a14:m>
                  <a:endParaRPr lang="he-IL" sz="5400" dirty="0">
                    <a:solidFill>
                      <a:srgbClr val="0070C0"/>
                    </a:solidFill>
                    <a:latin typeface="Varela Round" panose="00000500000000000000" pitchFamily="2" charset="-79"/>
                    <a:cs typeface="Varela Round" panose="00000500000000000000" pitchFamily="2" charset="-79"/>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4"/>
                  <a:stretch>
                    <a:fillRect r="-5376"/>
                  </a:stretch>
                </a:blipFill>
              </p:spPr>
              <p:txBody>
                <a:bodyPr/>
                <a:lstStyle/>
                <a:p>
                  <a:r>
                    <a:rPr lang="he-IL">
                      <a:noFill/>
                    </a:rPr>
                    <a:t> </a:t>
                  </a:r>
                </a:p>
              </p:txBody>
            </p:sp>
          </mc:Fallback>
        </mc:AlternateContent>
        <p:cxnSp>
          <p:nvCxnSpPr>
            <p:cNvPr id="88" name="מחבר חץ ישר 87"/>
            <p:cNvCxnSpPr/>
            <p:nvPr/>
          </p:nvCxnSpPr>
          <p:spPr>
            <a:xfrm flipV="1">
              <a:off x="10501160" y="5005135"/>
              <a:ext cx="385011" cy="0"/>
            </a:xfrm>
            <a:prstGeom prst="straightConnector1">
              <a:avLst/>
            </a:prstGeom>
            <a:ln>
              <a:solidFill>
                <a:srgbClr val="0070C0"/>
              </a:solidFill>
              <a:tailEnd type="triangle"/>
            </a:ln>
          </p:spPr>
          <p:style>
            <a:lnRef idx="3">
              <a:schemeClr val="dk1"/>
            </a:lnRef>
            <a:fillRef idx="0">
              <a:schemeClr val="dk1"/>
            </a:fillRef>
            <a:effectRef idx="2">
              <a:schemeClr val="dk1"/>
            </a:effectRef>
            <a:fontRef idx="minor">
              <a:schemeClr val="tx1"/>
            </a:fontRef>
          </p:style>
        </p:cxnSp>
      </p:grpSp>
      <p:cxnSp>
        <p:nvCxnSpPr>
          <p:cNvPr id="89" name="מחבר חץ ישר 88"/>
          <p:cNvCxnSpPr/>
          <p:nvPr/>
        </p:nvCxnSpPr>
        <p:spPr>
          <a:xfrm flipV="1">
            <a:off x="1047626" y="3907790"/>
            <a:ext cx="1462351" cy="7555"/>
          </a:xfrm>
          <a:prstGeom prst="straightConnector1">
            <a:avLst/>
          </a:prstGeom>
          <a:ln w="5715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90" name="מחבר חץ ישר 89"/>
          <p:cNvCxnSpPr/>
          <p:nvPr/>
        </p:nvCxnSpPr>
        <p:spPr>
          <a:xfrm flipV="1">
            <a:off x="1059221" y="2019166"/>
            <a:ext cx="1450756" cy="1882157"/>
          </a:xfrm>
          <a:prstGeom prst="straightConnector1">
            <a:avLst/>
          </a:prstGeom>
          <a:ln w="57150">
            <a:solidFill>
              <a:srgbClr val="00B050"/>
            </a:solidFill>
            <a:tailEnd type="triangle"/>
          </a:ln>
        </p:spPr>
        <p:style>
          <a:lnRef idx="1">
            <a:schemeClr val="dk1"/>
          </a:lnRef>
          <a:fillRef idx="0">
            <a:schemeClr val="dk1"/>
          </a:fillRef>
          <a:effectRef idx="0">
            <a:schemeClr val="dk1"/>
          </a:effectRef>
          <a:fontRef idx="minor">
            <a:schemeClr val="tx1"/>
          </a:fontRef>
        </p:style>
      </p:cxnSp>
      <p:grpSp>
        <p:nvGrpSpPr>
          <p:cNvPr id="91" name="קבוצה 90"/>
          <p:cNvGrpSpPr/>
          <p:nvPr/>
        </p:nvGrpSpPr>
        <p:grpSpPr>
          <a:xfrm>
            <a:off x="2450831" y="1215835"/>
            <a:ext cx="1135783" cy="895181"/>
            <a:chOff x="10385656" y="4866107"/>
            <a:chExt cx="1135783" cy="895181"/>
          </a:xfrm>
        </p:grpSpPr>
        <mc:AlternateContent xmlns:mc="http://schemas.openxmlformats.org/markup-compatibility/2006" xmlns:a14="http://schemas.microsoft.com/office/drawing/2010/main">
          <mc:Choice Requires="a14">
            <p:sp>
              <p:nvSpPr>
                <p:cNvPr id="92" name="TextBox 91"/>
                <p:cNvSpPr txBox="1"/>
                <p:nvPr/>
              </p:nvSpPr>
              <p:spPr>
                <a:xfrm>
                  <a:off x="10385656" y="4866107"/>
                  <a:ext cx="1135783" cy="895181"/>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00B050"/>
                                </a:solidFill>
                                <a:latin typeface="Cambria Math" panose="02040503050406030204" pitchFamily="18" charset="0"/>
                              </a:rPr>
                            </m:ctrlPr>
                          </m:sSubPr>
                          <m:e>
                            <m:r>
                              <a:rPr lang="en-US" sz="5400" b="0" i="1" smtClean="0">
                                <a:solidFill>
                                  <a:srgbClr val="00B050"/>
                                </a:solidFill>
                                <a:latin typeface="Cambria Math" panose="02040503050406030204" pitchFamily="18" charset="0"/>
                              </a:rPr>
                              <m:t>𝐵</m:t>
                            </m:r>
                          </m:e>
                          <m:sub>
                            <m:r>
                              <a:rPr lang="en-US" sz="5400" b="0" i="1" smtClean="0">
                                <a:solidFill>
                                  <a:srgbClr val="00B050"/>
                                </a:solidFill>
                                <a:latin typeface="Cambria Math" panose="02040503050406030204" pitchFamily="18" charset="0"/>
                              </a:rPr>
                              <m:t>𝑒𝑞</m:t>
                            </m:r>
                            <m:r>
                              <a:rPr lang="en-US" sz="5400" b="0" i="1" smtClean="0">
                                <a:solidFill>
                                  <a:srgbClr val="00B050"/>
                                </a:solidFill>
                                <a:latin typeface="Cambria Math" panose="02040503050406030204" pitchFamily="18" charset="0"/>
                              </a:rPr>
                              <m:t>.</m:t>
                            </m:r>
                          </m:sub>
                        </m:sSub>
                      </m:oMath>
                    </m:oMathPara>
                  </a14:m>
                  <a:endParaRPr lang="he-IL" sz="5400" dirty="0">
                    <a:solidFill>
                      <a:srgbClr val="00B050"/>
                    </a:solidFill>
                    <a:latin typeface="Varela Round" panose="00000500000000000000" pitchFamily="2" charset="-79"/>
                    <a:cs typeface="Varela Round" panose="00000500000000000000" pitchFamily="2" charset="-79"/>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0385656" y="4866107"/>
                  <a:ext cx="1135783" cy="895181"/>
                </a:xfrm>
                <a:prstGeom prst="rect">
                  <a:avLst/>
                </a:prstGeom>
                <a:blipFill>
                  <a:blip r:embed="rId5"/>
                  <a:stretch>
                    <a:fillRect/>
                  </a:stretch>
                </a:blipFill>
              </p:spPr>
              <p:txBody>
                <a:bodyPr/>
                <a:lstStyle/>
                <a:p>
                  <a:r>
                    <a:rPr lang="he-IL">
                      <a:noFill/>
                    </a:rPr>
                    <a:t> </a:t>
                  </a:r>
                </a:p>
              </p:txBody>
            </p:sp>
          </mc:Fallback>
        </mc:AlternateContent>
        <p:cxnSp>
          <p:nvCxnSpPr>
            <p:cNvPr id="93" name="מחבר חץ ישר 92"/>
            <p:cNvCxnSpPr/>
            <p:nvPr/>
          </p:nvCxnSpPr>
          <p:spPr>
            <a:xfrm flipV="1">
              <a:off x="10501160" y="4954336"/>
              <a:ext cx="385011" cy="0"/>
            </a:xfrm>
            <a:prstGeom prst="straightConnector1">
              <a:avLst/>
            </a:prstGeom>
            <a:ln>
              <a:solidFill>
                <a:srgbClr val="00B050"/>
              </a:solidFill>
              <a:tailEnd type="triangle"/>
            </a:ln>
          </p:spPr>
          <p:style>
            <a:lnRef idx="3">
              <a:schemeClr val="dk1"/>
            </a:lnRef>
            <a:fillRef idx="0">
              <a:schemeClr val="dk1"/>
            </a:fillRef>
            <a:effectRef idx="2">
              <a:schemeClr val="dk1"/>
            </a:effectRef>
            <a:fontRef idx="minor">
              <a:schemeClr val="tx1"/>
            </a:fontRef>
          </p:style>
        </p:cxnSp>
      </p:grpSp>
      <p:sp>
        <p:nvSpPr>
          <p:cNvPr id="94" name="TextBox 93"/>
          <p:cNvSpPr txBox="1"/>
          <p:nvPr/>
        </p:nvSpPr>
        <p:spPr>
          <a:xfrm>
            <a:off x="291485" y="4388262"/>
            <a:ext cx="3433650" cy="2254015"/>
          </a:xfrm>
          <a:prstGeom prst="rect">
            <a:avLst/>
          </a:prstGeom>
          <a:noFill/>
        </p:spPr>
        <p:txBody>
          <a:bodyPr wrap="square" rtlCol="1">
            <a:spAutoFit/>
          </a:bodyPr>
          <a:lstStyle/>
          <a:p>
            <a:pPr algn="ctr" rtl="1">
              <a:lnSpc>
                <a:spcPct val="150000"/>
              </a:lnSpc>
            </a:pPr>
            <a:r>
              <a:rPr lang="he-IL" sz="2400" b="1" dirty="0">
                <a:latin typeface="Varela Round" panose="00000500000000000000" pitchFamily="2" charset="-79"/>
                <a:cs typeface="Varela Round" panose="00000500000000000000" pitchFamily="2" charset="-79"/>
              </a:rPr>
              <a:t>נסמן את זווית הסטייה של מחט המצפן מכיוון השדה המגנטי הארצי באות </a:t>
            </a:r>
            <a:r>
              <a:rPr lang="el-GR" sz="2400" b="1" dirty="0">
                <a:latin typeface="Times New Roman" panose="02020603050405020304" pitchFamily="18" charset="0"/>
                <a:cs typeface="Varela Round" panose="00000500000000000000" pitchFamily="2" charset="-79"/>
              </a:rPr>
              <a:t>θ</a:t>
            </a:r>
            <a:endParaRPr lang="he-IL" sz="2400" b="1" dirty="0">
              <a:latin typeface="Varela Round" panose="00000500000000000000" pitchFamily="2" charset="-79"/>
              <a:cs typeface="Varela Round" panose="00000500000000000000" pitchFamily="2" charset="-79"/>
            </a:endParaRPr>
          </a:p>
        </p:txBody>
      </p:sp>
      <p:grpSp>
        <p:nvGrpSpPr>
          <p:cNvPr id="95" name="קבוצה 94"/>
          <p:cNvGrpSpPr/>
          <p:nvPr/>
        </p:nvGrpSpPr>
        <p:grpSpPr>
          <a:xfrm rot="2484404">
            <a:off x="617417" y="3498531"/>
            <a:ext cx="912846" cy="892877"/>
            <a:chOff x="-661064" y="1036439"/>
            <a:chExt cx="3055483" cy="2988644"/>
          </a:xfrm>
        </p:grpSpPr>
        <p:pic>
          <p:nvPicPr>
            <p:cNvPr id="96" name="תמונה 95"/>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9845769">
              <a:off x="-661064" y="1036439"/>
              <a:ext cx="3055483" cy="2988644"/>
            </a:xfrm>
            <a:prstGeom prst="rect">
              <a:avLst/>
            </a:prstGeom>
          </p:spPr>
        </p:pic>
        <p:sp>
          <p:nvSpPr>
            <p:cNvPr id="97" name="אליפסה 96"/>
            <p:cNvSpPr/>
            <p:nvPr/>
          </p:nvSpPr>
          <p:spPr>
            <a:xfrm>
              <a:off x="1570530" y="1605666"/>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98" name="אליפסה 97"/>
            <p:cNvSpPr/>
            <p:nvPr/>
          </p:nvSpPr>
          <p:spPr>
            <a:xfrm>
              <a:off x="0" y="3259961"/>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99" name="אליפסה 98"/>
            <p:cNvSpPr/>
            <p:nvPr/>
          </p:nvSpPr>
          <p:spPr>
            <a:xfrm>
              <a:off x="1569521" y="3259961"/>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100" name="אליפסה 99"/>
            <p:cNvSpPr/>
            <p:nvPr/>
          </p:nvSpPr>
          <p:spPr>
            <a:xfrm>
              <a:off x="19216" y="1605666"/>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grpSp>
      <mc:AlternateContent xmlns:mc="http://schemas.openxmlformats.org/markup-compatibility/2006" xmlns:a14="http://schemas.microsoft.com/office/drawing/2010/main">
        <mc:Choice Requires="a14">
          <p:sp>
            <p:nvSpPr>
              <p:cNvPr id="101" name="TextBox 100"/>
              <p:cNvSpPr txBox="1"/>
              <p:nvPr/>
            </p:nvSpPr>
            <p:spPr>
              <a:xfrm>
                <a:off x="761947" y="2811038"/>
                <a:ext cx="1135783" cy="677108"/>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he-IL" sz="4400" i="1" smtClean="0">
                          <a:solidFill>
                            <a:srgbClr val="00B050"/>
                          </a:solidFill>
                          <a:latin typeface="Cambria Math" panose="02040503050406030204" pitchFamily="18" charset="0"/>
                          <a:ea typeface="Cambria Math" panose="02040503050406030204" pitchFamily="18" charset="0"/>
                        </a:rPr>
                        <m:t>𝜃</m:t>
                      </m:r>
                    </m:oMath>
                  </m:oMathPara>
                </a14:m>
                <a:endParaRPr lang="he-IL" sz="4400" dirty="0">
                  <a:solidFill>
                    <a:srgbClr val="00B050"/>
                  </a:solidFill>
                  <a:latin typeface="Varela Round" panose="00000500000000000000" pitchFamily="2" charset="-79"/>
                  <a:cs typeface="Varela Round" panose="00000500000000000000" pitchFamily="2" charset="-79"/>
                </a:endParaRPr>
              </a:p>
            </p:txBody>
          </p:sp>
        </mc:Choice>
        <mc:Fallback xmlns="">
          <p:sp>
            <p:nvSpPr>
              <p:cNvPr id="101" name="TextBox 100"/>
              <p:cNvSpPr txBox="1">
                <a:spLocks noRot="1" noChangeAspect="1" noMove="1" noResize="1" noEditPoints="1" noAdjustHandles="1" noChangeArrowheads="1" noChangeShapeType="1" noTextEdit="1"/>
              </p:cNvSpPr>
              <p:nvPr/>
            </p:nvSpPr>
            <p:spPr>
              <a:xfrm>
                <a:off x="761947" y="2811038"/>
                <a:ext cx="1135783" cy="677108"/>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2" name="TextBox 101"/>
              <p:cNvSpPr txBox="1"/>
              <p:nvPr/>
            </p:nvSpPr>
            <p:spPr>
              <a:xfrm>
                <a:off x="5052480" y="1663425"/>
                <a:ext cx="5140683" cy="206761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en-US" sz="6600" i="1">
                          <a:latin typeface="Cambria Math" panose="02040503050406030204" pitchFamily="18" charset="0"/>
                        </a:rPr>
                        <m:t>𝑡𝑎𝑛</m:t>
                      </m:r>
                      <m:r>
                        <a:rPr lang="en-US" sz="6600" i="1">
                          <a:latin typeface="Cambria Math" panose="02040503050406030204" pitchFamily="18" charset="0"/>
                          <a:ea typeface="Cambria Math" panose="02040503050406030204" pitchFamily="18" charset="0"/>
                        </a:rPr>
                        <m:t>𝜃</m:t>
                      </m:r>
                      <m:r>
                        <a:rPr lang="en-US" sz="6600" i="1">
                          <a:latin typeface="Cambria Math" panose="02040503050406030204" pitchFamily="18" charset="0"/>
                          <a:ea typeface="Cambria Math" panose="02040503050406030204" pitchFamily="18" charset="0"/>
                        </a:rPr>
                        <m:t>=</m:t>
                      </m:r>
                      <m:f>
                        <m:fPr>
                          <m:ctrlPr>
                            <a:rPr lang="en-US" sz="6600" i="1">
                              <a:latin typeface="Cambria Math" panose="02040503050406030204" pitchFamily="18" charset="0"/>
                              <a:ea typeface="Cambria Math" panose="02040503050406030204" pitchFamily="18" charset="0"/>
                            </a:rPr>
                          </m:ctrlPr>
                        </m:fPr>
                        <m:num>
                          <m:sSub>
                            <m:sSubPr>
                              <m:ctrlPr>
                                <a:rPr lang="en-US" sz="6600" i="1">
                                  <a:latin typeface="Cambria Math" panose="02040503050406030204" pitchFamily="18" charset="0"/>
                                  <a:ea typeface="Cambria Math" panose="02040503050406030204" pitchFamily="18" charset="0"/>
                                </a:rPr>
                              </m:ctrlPr>
                            </m:sSubPr>
                            <m:e>
                              <m:r>
                                <a:rPr lang="en-US" sz="6600" i="1">
                                  <a:latin typeface="Cambria Math" panose="02040503050406030204" pitchFamily="18" charset="0"/>
                                  <a:ea typeface="Cambria Math" panose="02040503050406030204" pitchFamily="18" charset="0"/>
                                </a:rPr>
                                <m:t>𝐵</m:t>
                              </m:r>
                            </m:e>
                            <m:sub>
                              <m:r>
                                <a:rPr lang="en-US" sz="6600" i="1">
                                  <a:latin typeface="Cambria Math" panose="02040503050406030204" pitchFamily="18" charset="0"/>
                                  <a:ea typeface="Cambria Math" panose="02040503050406030204" pitchFamily="18" charset="0"/>
                                </a:rPr>
                                <m:t>𝑒𝑥𝑡</m:t>
                              </m:r>
                            </m:sub>
                          </m:sSub>
                        </m:num>
                        <m:den>
                          <m:sSub>
                            <m:sSubPr>
                              <m:ctrlPr>
                                <a:rPr lang="en-US" sz="6600" i="1">
                                  <a:latin typeface="Cambria Math" panose="02040503050406030204" pitchFamily="18" charset="0"/>
                                  <a:ea typeface="Cambria Math" panose="02040503050406030204" pitchFamily="18" charset="0"/>
                                </a:rPr>
                              </m:ctrlPr>
                            </m:sSubPr>
                            <m:e>
                              <m:r>
                                <a:rPr lang="en-US" sz="6600" i="1">
                                  <a:latin typeface="Cambria Math" panose="02040503050406030204" pitchFamily="18" charset="0"/>
                                  <a:ea typeface="Cambria Math" panose="02040503050406030204" pitchFamily="18" charset="0"/>
                                </a:rPr>
                                <m:t>𝐵</m:t>
                              </m:r>
                            </m:e>
                            <m:sub>
                              <m:r>
                                <a:rPr lang="en-US" sz="6600" i="1">
                                  <a:latin typeface="Cambria Math" panose="02040503050406030204" pitchFamily="18" charset="0"/>
                                  <a:ea typeface="Cambria Math" panose="02040503050406030204" pitchFamily="18" charset="0"/>
                                </a:rPr>
                                <m:t>𝐸</m:t>
                              </m:r>
                            </m:sub>
                          </m:sSub>
                        </m:den>
                      </m:f>
                    </m:oMath>
                  </m:oMathPara>
                </a14:m>
                <a:endParaRPr lang="he-IL" sz="6600" dirty="0">
                  <a:latin typeface="Varela Round" panose="00000500000000000000" pitchFamily="2" charset="-79"/>
                  <a:cs typeface="Varela Round" panose="00000500000000000000" pitchFamily="2" charset="-79"/>
                </a:endParaRPr>
              </a:p>
            </p:txBody>
          </p:sp>
        </mc:Choice>
        <mc:Fallback xmlns="">
          <p:sp>
            <p:nvSpPr>
              <p:cNvPr id="102" name="TextBox 101"/>
              <p:cNvSpPr txBox="1">
                <a:spLocks noRot="1" noChangeAspect="1" noMove="1" noResize="1" noEditPoints="1" noAdjustHandles="1" noChangeArrowheads="1" noChangeShapeType="1" noTextEdit="1"/>
              </p:cNvSpPr>
              <p:nvPr/>
            </p:nvSpPr>
            <p:spPr>
              <a:xfrm>
                <a:off x="5052480" y="1663425"/>
                <a:ext cx="5140683" cy="2067617"/>
              </a:xfrm>
              <a:prstGeom prst="rect">
                <a:avLst/>
              </a:prstGeom>
              <a:blipFill>
                <a:blip r:embed="rId9"/>
                <a:stretch>
                  <a:fillRect/>
                </a:stretch>
              </a:blipFill>
            </p:spPr>
            <p:txBody>
              <a:bodyPr/>
              <a:lstStyle/>
              <a:p>
                <a:r>
                  <a:rPr lang="he-IL">
                    <a:noFill/>
                  </a:rPr>
                  <a:t> </a:t>
                </a:r>
              </a:p>
            </p:txBody>
          </p:sp>
        </mc:Fallback>
      </mc:AlternateContent>
      <p:sp>
        <p:nvSpPr>
          <p:cNvPr id="104" name="TextBox 103"/>
          <p:cNvSpPr txBox="1"/>
          <p:nvPr/>
        </p:nvSpPr>
        <p:spPr>
          <a:xfrm>
            <a:off x="4700369" y="3944969"/>
            <a:ext cx="6051380" cy="1837811"/>
          </a:xfrm>
          <a:prstGeom prst="rect">
            <a:avLst/>
          </a:prstGeom>
          <a:noFill/>
        </p:spPr>
        <p:txBody>
          <a:bodyPr wrap="square" rtlCol="1">
            <a:spAutoFit/>
          </a:bodyPr>
          <a:lstStyle/>
          <a:p>
            <a:pPr algn="ctr">
              <a:lnSpc>
                <a:spcPct val="150000"/>
              </a:lnSpc>
            </a:pPr>
            <a:r>
              <a:rPr lang="he-IL" sz="2600" dirty="0">
                <a:latin typeface="Varela Round" panose="00000500000000000000" pitchFamily="2" charset="-79"/>
                <a:cs typeface="Varela Round" panose="00000500000000000000" pitchFamily="2" charset="-79"/>
              </a:rPr>
              <a:t>ככל שהשדה המגנטי החיצוני יהיה גדול יותר, זווית הסטייה של מחט המצפן תהיה גדולה יותר.</a:t>
            </a:r>
          </a:p>
        </p:txBody>
      </p:sp>
      <p:sp>
        <p:nvSpPr>
          <p:cNvPr id="105" name="Google Shape;146;p6"/>
          <p:cNvSpPr/>
          <p:nvPr/>
        </p:nvSpPr>
        <p:spPr>
          <a:xfrm rot="16200000">
            <a:off x="3746041" y="2039039"/>
            <a:ext cx="961795" cy="1651082"/>
          </a:xfrm>
          <a:prstGeom prst="downArrow">
            <a:avLst>
              <a:gd name="adj1" fmla="val 50000"/>
              <a:gd name="adj2" fmla="val 8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extLst>
      <p:ext uri="{BB962C8B-B14F-4D97-AF65-F5344CB8AC3E}">
        <p14:creationId xmlns:p14="http://schemas.microsoft.com/office/powerpoint/2010/main" val="395503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par>
                                <p:cTn id="11" presetID="10" presetClass="entr" presetSubtype="0" fill="hold"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500"/>
                                        <p:tgtEl>
                                          <p:spTgt spid="85"/>
                                        </p:tgtEl>
                                      </p:cBhvr>
                                    </p:animEffect>
                                  </p:childTnLst>
                                </p:cTn>
                              </p:par>
                              <p:par>
                                <p:cTn id="14" presetID="10" presetClass="entr" presetSubtype="0" fill="hold"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par>
                                <p:cTn id="17" presetID="10" presetClass="entr" presetSubtype="0" fill="hold" nodeType="with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500"/>
                                        <p:tgtEl>
                                          <p:spTgt spid="89"/>
                                        </p:tgtEl>
                                      </p:cBhvr>
                                    </p:animEffect>
                                  </p:childTnLst>
                                </p:cTn>
                              </p:par>
                              <p:par>
                                <p:cTn id="20" presetID="10" presetClass="entr" presetSubtype="0" fill="hold" nodeType="with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500"/>
                                        <p:tgtEl>
                                          <p:spTgt spid="90"/>
                                        </p:tgtEl>
                                      </p:cBhvr>
                                    </p:animEffect>
                                  </p:childTnLst>
                                </p:cTn>
                              </p:par>
                              <p:par>
                                <p:cTn id="23" presetID="10" presetClass="entr" presetSubtype="0" fill="hold"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fade">
                                      <p:cBhvr>
                                        <p:cTn id="25" dur="500"/>
                                        <p:tgtEl>
                                          <p:spTgt spid="9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fade">
                                      <p:cBhvr>
                                        <p:cTn id="28" dur="500"/>
                                        <p:tgtEl>
                                          <p:spTgt spid="9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1"/>
                                        </p:tgtEl>
                                        <p:attrNameLst>
                                          <p:attrName>style.visibility</p:attrName>
                                        </p:attrNameLst>
                                      </p:cBhvr>
                                      <p:to>
                                        <p:strVal val="visible"/>
                                      </p:to>
                                    </p:set>
                                    <p:animEffect transition="in" filter="fade">
                                      <p:cBhvr>
                                        <p:cTn id="31" dur="500"/>
                                        <p:tgtEl>
                                          <p:spTgt spid="101"/>
                                        </p:tgtEl>
                                      </p:cBhvr>
                                    </p:animEffect>
                                  </p:childTnLst>
                                </p:cTn>
                              </p:par>
                              <p:par>
                                <p:cTn id="32" presetID="10" presetClass="entr" presetSubtype="0" fill="hold" nodeType="with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fade">
                                      <p:cBhvr>
                                        <p:cTn id="34" dur="500"/>
                                        <p:tgtEl>
                                          <p:spTgt spid="9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fade">
                                      <p:cBhvr>
                                        <p:cTn id="39" dur="500"/>
                                        <p:tgtEl>
                                          <p:spTgt spid="8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fade">
                                      <p:cBhvr>
                                        <p:cTn id="44" dur="500"/>
                                        <p:tgtEl>
                                          <p:spTgt spid="10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2"/>
                                        </p:tgtEl>
                                        <p:attrNameLst>
                                          <p:attrName>style.visibility</p:attrName>
                                        </p:attrNameLst>
                                      </p:cBhvr>
                                      <p:to>
                                        <p:strVal val="visible"/>
                                      </p:to>
                                    </p:set>
                                    <p:animEffect transition="in" filter="fade">
                                      <p:cBhvr>
                                        <p:cTn id="47" dur="500"/>
                                        <p:tgtEl>
                                          <p:spTgt spid="10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4"/>
                                        </p:tgtEl>
                                        <p:attrNameLst>
                                          <p:attrName>style.visibility</p:attrName>
                                        </p:attrNameLst>
                                      </p:cBhvr>
                                      <p:to>
                                        <p:strVal val="visible"/>
                                      </p:to>
                                    </p:set>
                                    <p:animEffect transition="in" filter="fade">
                                      <p:cBhvr>
                                        <p:cTn id="5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4" grpId="0" animBg="1"/>
      <p:bldP spid="94" grpId="0"/>
      <p:bldP spid="101" grpId="0"/>
      <p:bldP spid="102" grpId="0"/>
      <p:bldP spid="104" grpId="0"/>
      <p:bldP spid="10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1547437" y="32247"/>
            <a:ext cx="10041466" cy="1142123"/>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למה חשוב שהשדות יהיו ניצבים?</a:t>
            </a:r>
            <a:endParaRPr dirty="0"/>
          </a:p>
        </p:txBody>
      </p:sp>
      <p:pic>
        <p:nvPicPr>
          <p:cNvPr id="28" name="תמונה 27"/>
          <p:cNvPicPr>
            <a:picLocks noChangeAspect="1"/>
          </p:cNvPicPr>
          <p:nvPr/>
        </p:nvPicPr>
        <p:blipFill>
          <a:blip r:embed="rId3">
            <a:clrChange>
              <a:clrFrom>
                <a:srgbClr val="F0FAFE"/>
              </a:clrFrom>
              <a:clrTo>
                <a:srgbClr val="F0FAFE">
                  <a:alpha val="0"/>
                </a:srgbClr>
              </a:clrTo>
            </a:clrChange>
            <a:extLst>
              <a:ext uri="{28A0092B-C50C-407E-A947-70E740481C1C}">
                <a14:useLocalDpi xmlns:a14="http://schemas.microsoft.com/office/drawing/2010/main" val="0"/>
              </a:ext>
            </a:extLst>
          </a:blip>
          <a:stretch>
            <a:fillRect/>
          </a:stretch>
        </p:blipFill>
        <p:spPr>
          <a:xfrm>
            <a:off x="305573" y="1028269"/>
            <a:ext cx="5541884" cy="3025215"/>
          </a:xfrm>
          <a:prstGeom prst="rect">
            <a:avLst/>
          </a:prstGeom>
        </p:spPr>
      </p:pic>
      <p:sp>
        <p:nvSpPr>
          <p:cNvPr id="29" name="Rectangle 2"/>
          <p:cNvSpPr>
            <a:spLocks noChangeArrowheads="1"/>
          </p:cNvSpPr>
          <p:nvPr/>
        </p:nvSpPr>
        <p:spPr bwMode="auto">
          <a:xfrm>
            <a:off x="8493588" y="1199046"/>
            <a:ext cx="353785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he-IL" altLang="he-IL" sz="2000" b="0" i="0" u="none" strike="noStrike" cap="none" normalizeH="0" baseline="0" dirty="0">
                <a:ln>
                  <a:noFill/>
                </a:ln>
                <a:solidFill>
                  <a:schemeClr val="tx1"/>
                </a:solidFill>
                <a:effectLst/>
                <a:latin typeface="Varela Round" panose="00000500000000000000" pitchFamily="2" charset="-79"/>
                <a:ea typeface="Times New Roman" panose="02020603050405020304" pitchFamily="18" charset="0"/>
                <a:cs typeface="Varela Round" panose="00000500000000000000" pitchFamily="2" charset="-79"/>
              </a:rPr>
              <a:t>נתון בתרשים, במבט על,  </a:t>
            </a:r>
            <a:r>
              <a:rPr kumimoji="0" lang="he-IL" altLang="he-IL" sz="2000" b="0" i="0" u="none" strike="noStrike" cap="none" normalizeH="0" baseline="0" dirty="0" err="1">
                <a:ln>
                  <a:noFill/>
                </a:ln>
                <a:solidFill>
                  <a:schemeClr val="tx1"/>
                </a:solidFill>
                <a:effectLst/>
                <a:latin typeface="Varela Round" panose="00000500000000000000" pitchFamily="2" charset="-79"/>
                <a:ea typeface="Times New Roman" panose="02020603050405020304" pitchFamily="18" charset="0"/>
                <a:cs typeface="Varela Round" panose="00000500000000000000" pitchFamily="2" charset="-79"/>
              </a:rPr>
              <a:t>תייל</a:t>
            </a:r>
            <a:r>
              <a:rPr kumimoji="0" lang="he-IL" altLang="he-IL" sz="2000" b="0" i="0" u="none" strike="noStrike" cap="none" normalizeH="0" baseline="0" dirty="0">
                <a:ln>
                  <a:noFill/>
                </a:ln>
                <a:solidFill>
                  <a:schemeClr val="tx1"/>
                </a:solidFill>
                <a:effectLst/>
                <a:latin typeface="Varela Round" panose="00000500000000000000" pitchFamily="2" charset="-79"/>
                <a:ea typeface="Times New Roman" panose="02020603050405020304" pitchFamily="18" charset="0"/>
                <a:cs typeface="Varela Round" panose="00000500000000000000" pitchFamily="2" charset="-79"/>
              </a:rPr>
              <a:t> ישר וארוך העובר דרך חור בשולחן אופקי, בניצב לשולחן, וסביבו שלושה מצפנים, כל מצפן במרחק זהה </a:t>
            </a:r>
            <a:r>
              <a:rPr kumimoji="0" lang="he-IL" altLang="he-IL" sz="2000" b="0" i="0" u="none" strike="noStrike" cap="none" normalizeH="0" baseline="0" dirty="0" err="1">
                <a:ln>
                  <a:noFill/>
                </a:ln>
                <a:solidFill>
                  <a:schemeClr val="tx1"/>
                </a:solidFill>
                <a:effectLst/>
                <a:latin typeface="Varela Round" panose="00000500000000000000" pitchFamily="2" charset="-79"/>
                <a:ea typeface="Times New Roman" panose="02020603050405020304" pitchFamily="18" charset="0"/>
                <a:cs typeface="Varela Round" panose="00000500000000000000" pitchFamily="2" charset="-79"/>
              </a:rPr>
              <a:t>מהתייל</a:t>
            </a:r>
            <a:r>
              <a:rPr kumimoji="0" lang="he-IL" altLang="he-IL" sz="2000" b="0" i="0" u="none" strike="noStrike" cap="none" normalizeH="0" baseline="0" dirty="0">
                <a:ln>
                  <a:noFill/>
                </a:ln>
                <a:solidFill>
                  <a:schemeClr val="tx1"/>
                </a:solidFill>
                <a:effectLst/>
                <a:latin typeface="Varela Round" panose="00000500000000000000" pitchFamily="2" charset="-79"/>
                <a:ea typeface="Times New Roman" panose="02020603050405020304" pitchFamily="18" charset="0"/>
                <a:cs typeface="Varela Round" panose="00000500000000000000" pitchFamily="2" charset="-79"/>
              </a:rPr>
              <a:t>.</a:t>
            </a:r>
          </a:p>
          <a:p>
            <a:pPr marL="0" marR="0" lvl="0" indent="0" algn="r" defTabSz="914400" rtl="1" eaLnBrk="0" fontAlgn="base" latinLnBrk="0" hangingPunct="0">
              <a:lnSpc>
                <a:spcPct val="100000"/>
              </a:lnSpc>
              <a:spcBef>
                <a:spcPct val="0"/>
              </a:spcBef>
              <a:spcAft>
                <a:spcPct val="0"/>
              </a:spcAft>
              <a:buClrTx/>
              <a:buSzTx/>
              <a:buFontTx/>
              <a:buNone/>
              <a:tabLst/>
            </a:pPr>
            <a:r>
              <a:rPr lang="he-IL" altLang="he-IL" sz="2000" dirty="0">
                <a:latin typeface="Varela Round" panose="00000500000000000000" pitchFamily="2" charset="-79"/>
                <a:cs typeface="Varela Round" panose="00000500000000000000" pitchFamily="2" charset="-79"/>
              </a:rPr>
              <a:t>המקרה המתואר בתרשים הוא מקרה בו לא עובר זרם חשמלי </a:t>
            </a:r>
            <a:r>
              <a:rPr lang="he-IL" altLang="he-IL" sz="2000" dirty="0" err="1">
                <a:latin typeface="Varela Round" panose="00000500000000000000" pitchFamily="2" charset="-79"/>
                <a:cs typeface="Varela Round" panose="00000500000000000000" pitchFamily="2" charset="-79"/>
              </a:rPr>
              <a:t>בתייל</a:t>
            </a:r>
            <a:r>
              <a:rPr lang="he-IL" altLang="he-IL" sz="2000" dirty="0">
                <a:latin typeface="Varela Round" panose="00000500000000000000" pitchFamily="2" charset="-79"/>
                <a:cs typeface="Varela Round" panose="00000500000000000000" pitchFamily="2" charset="-79"/>
              </a:rPr>
              <a:t>.</a:t>
            </a:r>
            <a:endParaRPr kumimoji="0" lang="en-US" altLang="he-IL" sz="1100" b="0" i="0" u="none" strike="noStrike" cap="none" normalizeH="0" baseline="0" dirty="0">
              <a:ln>
                <a:noFill/>
              </a:ln>
              <a:solidFill>
                <a:schemeClr val="tx1"/>
              </a:solidFill>
              <a:effectLst/>
              <a:latin typeface="Varela Round" panose="00000500000000000000" pitchFamily="2" charset="-79"/>
              <a:cs typeface="Varela Round" panose="00000500000000000000" pitchFamily="2" charset="-79"/>
            </a:endParaRPr>
          </a:p>
        </p:txBody>
      </p:sp>
      <p:pic>
        <p:nvPicPr>
          <p:cNvPr id="30" name="תמונה 29"/>
          <p:cNvPicPr>
            <a:picLocks noChangeAspect="1"/>
          </p:cNvPicPr>
          <p:nvPr/>
        </p:nvPicPr>
        <p:blipFill>
          <a:blip r:embed="rId4">
            <a:clrChange>
              <a:clrFrom>
                <a:srgbClr val="F0FAFE"/>
              </a:clrFrom>
              <a:clrTo>
                <a:srgbClr val="F0FAFE">
                  <a:alpha val="0"/>
                </a:srgbClr>
              </a:clrTo>
            </a:clrChange>
            <a:extLst>
              <a:ext uri="{28A0092B-C50C-407E-A947-70E740481C1C}">
                <a14:useLocalDpi xmlns:a14="http://schemas.microsoft.com/office/drawing/2010/main" val="0"/>
              </a:ext>
            </a:extLst>
          </a:blip>
          <a:stretch>
            <a:fillRect/>
          </a:stretch>
        </p:blipFill>
        <p:spPr>
          <a:xfrm rot="2695300">
            <a:off x="800510" y="4927792"/>
            <a:ext cx="1369425" cy="1281481"/>
          </a:xfrm>
          <a:prstGeom prst="rect">
            <a:avLst/>
          </a:prstGeom>
        </p:spPr>
      </p:pic>
      <p:pic>
        <p:nvPicPr>
          <p:cNvPr id="31" name="תמונה 30"/>
          <p:cNvPicPr>
            <a:picLocks noChangeAspect="1"/>
          </p:cNvPicPr>
          <p:nvPr/>
        </p:nvPicPr>
        <p:blipFill>
          <a:blip r:embed="rId5">
            <a:clrChange>
              <a:clrFrom>
                <a:srgbClr val="F0FAFE"/>
              </a:clrFrom>
              <a:clrTo>
                <a:srgbClr val="F0FAFE">
                  <a:alpha val="0"/>
                </a:srgbClr>
              </a:clrTo>
            </a:clrChange>
            <a:extLst>
              <a:ext uri="{28A0092B-C50C-407E-A947-70E740481C1C}">
                <a14:useLocalDpi xmlns:a14="http://schemas.microsoft.com/office/drawing/2010/main" val="0"/>
              </a:ext>
            </a:extLst>
          </a:blip>
          <a:stretch>
            <a:fillRect/>
          </a:stretch>
        </p:blipFill>
        <p:spPr>
          <a:xfrm>
            <a:off x="6648320" y="4861708"/>
            <a:ext cx="1369788" cy="1281820"/>
          </a:xfrm>
          <a:prstGeom prst="rect">
            <a:avLst/>
          </a:prstGeom>
        </p:spPr>
      </p:pic>
      <p:pic>
        <p:nvPicPr>
          <p:cNvPr id="32" name="תמונה 31"/>
          <p:cNvPicPr>
            <a:picLocks noChangeAspect="1"/>
          </p:cNvPicPr>
          <p:nvPr/>
        </p:nvPicPr>
        <p:blipFill>
          <a:blip r:embed="rId6">
            <a:clrChange>
              <a:clrFrom>
                <a:srgbClr val="F0FAFE"/>
              </a:clrFrom>
              <a:clrTo>
                <a:srgbClr val="F0FAFE">
                  <a:alpha val="0"/>
                </a:srgbClr>
              </a:clrTo>
            </a:clrChange>
            <a:extLst>
              <a:ext uri="{28A0092B-C50C-407E-A947-70E740481C1C}">
                <a14:useLocalDpi xmlns:a14="http://schemas.microsoft.com/office/drawing/2010/main" val="0"/>
              </a:ext>
            </a:extLst>
          </a:blip>
          <a:stretch>
            <a:fillRect/>
          </a:stretch>
        </p:blipFill>
        <p:spPr>
          <a:xfrm rot="5400000">
            <a:off x="3714135" y="4905973"/>
            <a:ext cx="1369788" cy="1281820"/>
          </a:xfrm>
          <a:prstGeom prst="rect">
            <a:avLst/>
          </a:prstGeom>
        </p:spPr>
      </p:pic>
      <p:sp>
        <p:nvSpPr>
          <p:cNvPr id="33" name="מלבן 32"/>
          <p:cNvSpPr/>
          <p:nvPr/>
        </p:nvSpPr>
        <p:spPr>
          <a:xfrm>
            <a:off x="5736347" y="4367488"/>
            <a:ext cx="2858300" cy="53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rtl="1" eaLnBrk="0" fontAlgn="base" hangingPunct="0">
              <a:spcBef>
                <a:spcPct val="0"/>
              </a:spcBef>
              <a:spcAft>
                <a:spcPct val="0"/>
              </a:spcAft>
            </a:pPr>
            <a:r>
              <a:rPr lang="he-IL" sz="2800" b="1" dirty="0">
                <a:latin typeface="Varela Round" panose="00000500000000000000" pitchFamily="2" charset="-79"/>
                <a:ea typeface="Times New Roman" panose="02020603050405020304" pitchFamily="18" charset="0"/>
                <a:cs typeface="Varela Round" panose="00000500000000000000" pitchFamily="2" charset="-79"/>
              </a:rPr>
              <a:t>עבור המצפן ד'</a:t>
            </a:r>
            <a:endParaRPr lang="en-US" sz="2800" b="1" dirty="0">
              <a:latin typeface="Varela Round" panose="00000500000000000000" pitchFamily="2" charset="-79"/>
              <a:ea typeface="Times New Roman" panose="02020603050405020304" pitchFamily="18" charset="0"/>
              <a:cs typeface="Varela Round" panose="00000500000000000000" pitchFamily="2" charset="-79"/>
            </a:endParaRPr>
          </a:p>
        </p:txBody>
      </p:sp>
      <p:pic>
        <p:nvPicPr>
          <p:cNvPr id="34" name="תמונה 33"/>
          <p:cNvPicPr>
            <a:picLocks noChangeAspect="1"/>
          </p:cNvPicPr>
          <p:nvPr/>
        </p:nvPicPr>
        <p:blipFill>
          <a:blip r:embed="rId7">
            <a:clrChange>
              <a:clrFrom>
                <a:srgbClr val="FEFEFE"/>
              </a:clrFrom>
              <a:clrTo>
                <a:srgbClr val="FEFEFE">
                  <a:alpha val="0"/>
                </a:srgbClr>
              </a:clrTo>
            </a:clrChange>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5704135" y="1097432"/>
            <a:ext cx="3006780" cy="1637979"/>
          </a:xfrm>
          <a:prstGeom prst="rect">
            <a:avLst/>
          </a:prstGeom>
        </p:spPr>
      </p:pic>
      <p:cxnSp>
        <p:nvCxnSpPr>
          <p:cNvPr id="35" name="מחבר חץ ישר 34"/>
          <p:cNvCxnSpPr/>
          <p:nvPr/>
        </p:nvCxnSpPr>
        <p:spPr>
          <a:xfrm>
            <a:off x="3630671" y="3415166"/>
            <a:ext cx="6120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מחבר חץ ישר 35"/>
          <p:cNvCxnSpPr/>
          <p:nvPr/>
        </p:nvCxnSpPr>
        <p:spPr>
          <a:xfrm rot="5400000" flipH="1" flipV="1">
            <a:off x="4188392" y="2320884"/>
            <a:ext cx="6120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מחבר חץ ישר 36"/>
          <p:cNvCxnSpPr/>
          <p:nvPr/>
        </p:nvCxnSpPr>
        <p:spPr>
          <a:xfrm flipH="1" flipV="1">
            <a:off x="3018671" y="1759621"/>
            <a:ext cx="6120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8" name="מלבן 37"/>
          <p:cNvSpPr/>
          <p:nvPr/>
        </p:nvSpPr>
        <p:spPr>
          <a:xfrm>
            <a:off x="2830248" y="4428267"/>
            <a:ext cx="2678363" cy="53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rtl="1" eaLnBrk="0" fontAlgn="base" hangingPunct="0">
              <a:spcBef>
                <a:spcPct val="0"/>
              </a:spcBef>
              <a:spcAft>
                <a:spcPct val="0"/>
              </a:spcAft>
            </a:pPr>
            <a:r>
              <a:rPr lang="he-IL" sz="2800" b="1" dirty="0">
                <a:latin typeface="Varela Round" panose="00000500000000000000" pitchFamily="2" charset="-79"/>
                <a:ea typeface="Times New Roman" panose="02020603050405020304" pitchFamily="18" charset="0"/>
                <a:cs typeface="Varela Round" panose="00000500000000000000" pitchFamily="2" charset="-79"/>
              </a:rPr>
              <a:t>עבור המצפן צ'</a:t>
            </a:r>
            <a:endParaRPr lang="en-US" sz="2800" b="1" dirty="0">
              <a:latin typeface="Varela Round" panose="00000500000000000000" pitchFamily="2" charset="-79"/>
              <a:ea typeface="Times New Roman" panose="02020603050405020304" pitchFamily="18" charset="0"/>
              <a:cs typeface="Varela Round" panose="00000500000000000000" pitchFamily="2" charset="-79"/>
            </a:endParaRPr>
          </a:p>
        </p:txBody>
      </p:sp>
      <p:sp>
        <p:nvSpPr>
          <p:cNvPr id="39" name="מלבן 38"/>
          <p:cNvSpPr/>
          <p:nvPr/>
        </p:nvSpPr>
        <p:spPr>
          <a:xfrm>
            <a:off x="-128763" y="4357840"/>
            <a:ext cx="2833522" cy="53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rtl="1" eaLnBrk="0" fontAlgn="base" hangingPunct="0">
              <a:spcBef>
                <a:spcPct val="0"/>
              </a:spcBef>
              <a:spcAft>
                <a:spcPct val="0"/>
              </a:spcAft>
            </a:pPr>
            <a:r>
              <a:rPr lang="he-IL" sz="2800" b="1" dirty="0">
                <a:latin typeface="Varela Round" panose="00000500000000000000" pitchFamily="2" charset="-79"/>
                <a:ea typeface="Times New Roman" panose="02020603050405020304" pitchFamily="18" charset="0"/>
                <a:cs typeface="Varela Round" panose="00000500000000000000" pitchFamily="2" charset="-79"/>
              </a:rPr>
              <a:t>עבור המצפן מ'</a:t>
            </a:r>
            <a:endParaRPr lang="en-US" sz="2800" b="1" dirty="0">
              <a:latin typeface="Varela Round" panose="00000500000000000000" pitchFamily="2" charset="-79"/>
              <a:ea typeface="Times New Roman" panose="02020603050405020304" pitchFamily="18" charset="0"/>
              <a:cs typeface="Varela Round" panose="00000500000000000000" pitchFamily="2" charset="-79"/>
            </a:endParaRPr>
          </a:p>
        </p:txBody>
      </p:sp>
      <p:sp>
        <p:nvSpPr>
          <p:cNvPr id="40" name="מלבן מעוגל 39"/>
          <p:cNvSpPr/>
          <p:nvPr/>
        </p:nvSpPr>
        <p:spPr>
          <a:xfrm>
            <a:off x="130877" y="4311009"/>
            <a:ext cx="2708690" cy="181823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sp>
        <p:nvSpPr>
          <p:cNvPr id="41" name="מלבן 40"/>
          <p:cNvSpPr/>
          <p:nvPr/>
        </p:nvSpPr>
        <p:spPr>
          <a:xfrm>
            <a:off x="158013" y="2732962"/>
            <a:ext cx="2480295" cy="1015663"/>
          </a:xfrm>
          <a:prstGeom prst="rect">
            <a:avLst/>
          </a:prstGeom>
          <a:solidFill>
            <a:srgbClr val="92D050"/>
          </a:solidFill>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algn="ctr" rtl="1" eaLnBrk="0" fontAlgn="base" hangingPunct="0">
              <a:spcBef>
                <a:spcPct val="0"/>
              </a:spcBef>
              <a:spcAft>
                <a:spcPct val="0"/>
              </a:spcAft>
            </a:pPr>
            <a:r>
              <a:rPr lang="he-IL" sz="2000" dirty="0">
                <a:solidFill>
                  <a:schemeClr val="tx1"/>
                </a:solidFill>
                <a:latin typeface="Varela Round" panose="00000500000000000000" pitchFamily="2" charset="-79"/>
                <a:ea typeface="Times New Roman" panose="02020603050405020304" pitchFamily="18" charset="0"/>
                <a:cs typeface="Varela Round" panose="00000500000000000000" pitchFamily="2" charset="-79"/>
              </a:rPr>
              <a:t>נניח ועובר </a:t>
            </a:r>
            <a:r>
              <a:rPr lang="he-IL" sz="2000" dirty="0" err="1">
                <a:solidFill>
                  <a:schemeClr val="tx1"/>
                </a:solidFill>
                <a:latin typeface="Varela Round" panose="00000500000000000000" pitchFamily="2" charset="-79"/>
                <a:ea typeface="Times New Roman" panose="02020603050405020304" pitchFamily="18" charset="0"/>
                <a:cs typeface="Varela Round" panose="00000500000000000000" pitchFamily="2" charset="-79"/>
              </a:rPr>
              <a:t>בתייל</a:t>
            </a:r>
            <a:r>
              <a:rPr lang="he-IL" sz="2000" dirty="0">
                <a:solidFill>
                  <a:schemeClr val="tx1"/>
                </a:solidFill>
                <a:latin typeface="Varela Round" panose="00000500000000000000" pitchFamily="2" charset="-79"/>
                <a:ea typeface="Times New Roman" panose="02020603050405020304" pitchFamily="18" charset="0"/>
                <a:cs typeface="Varela Round" panose="00000500000000000000" pitchFamily="2" charset="-79"/>
              </a:rPr>
              <a:t> זרם שכיוונו החוצה ממישור התרשים.</a:t>
            </a:r>
            <a:endParaRPr lang="en-US" sz="2000" dirty="0">
              <a:solidFill>
                <a:schemeClr val="tx1"/>
              </a:solidFill>
              <a:latin typeface="Varela Round" panose="00000500000000000000" pitchFamily="2" charset="-79"/>
              <a:ea typeface="Times New Roman" panose="02020603050405020304" pitchFamily="18" charset="0"/>
              <a:cs typeface="Varela Round" panose="00000500000000000000" pitchFamily="2" charset="-79"/>
            </a:endParaRPr>
          </a:p>
        </p:txBody>
      </p:sp>
      <p:grpSp>
        <p:nvGrpSpPr>
          <p:cNvPr id="42" name="קבוצה 41"/>
          <p:cNvGrpSpPr/>
          <p:nvPr/>
        </p:nvGrpSpPr>
        <p:grpSpPr>
          <a:xfrm>
            <a:off x="2836576" y="1759621"/>
            <a:ext cx="1613305" cy="1613305"/>
            <a:chOff x="2834622" y="2021306"/>
            <a:chExt cx="1613305" cy="1613305"/>
          </a:xfrm>
        </p:grpSpPr>
        <p:sp>
          <p:nvSpPr>
            <p:cNvPr id="43" name="אליפסה 42"/>
            <p:cNvSpPr/>
            <p:nvPr/>
          </p:nvSpPr>
          <p:spPr>
            <a:xfrm>
              <a:off x="2834622" y="2021306"/>
              <a:ext cx="1613305" cy="1613305"/>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cxnSp>
          <p:nvCxnSpPr>
            <p:cNvPr id="44" name="מחבר חץ ישר 43"/>
            <p:cNvCxnSpPr>
              <a:stCxn id="43" idx="5"/>
            </p:cNvCxnSpPr>
            <p:nvPr/>
          </p:nvCxnSpPr>
          <p:spPr>
            <a:xfrm flipV="1">
              <a:off x="4211664" y="3239813"/>
              <a:ext cx="123272" cy="15853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מחבר חץ ישר 44"/>
            <p:cNvCxnSpPr/>
            <p:nvPr/>
          </p:nvCxnSpPr>
          <p:spPr>
            <a:xfrm flipH="1" flipV="1">
              <a:off x="4123288" y="2165853"/>
              <a:ext cx="88376" cy="10340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מחבר חץ ישר 45"/>
            <p:cNvCxnSpPr/>
            <p:nvPr/>
          </p:nvCxnSpPr>
          <p:spPr>
            <a:xfrm flipH="1">
              <a:off x="3012709" y="2165853"/>
              <a:ext cx="144377" cy="14421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מחבר חץ ישר 46"/>
            <p:cNvCxnSpPr/>
            <p:nvPr/>
          </p:nvCxnSpPr>
          <p:spPr>
            <a:xfrm>
              <a:off x="2901344" y="3144037"/>
              <a:ext cx="62072" cy="17504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מלבן מעוגל 47"/>
          <p:cNvSpPr/>
          <p:nvPr/>
        </p:nvSpPr>
        <p:spPr>
          <a:xfrm>
            <a:off x="2997068" y="4311008"/>
            <a:ext cx="2667340" cy="1818239"/>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sp>
        <p:nvSpPr>
          <p:cNvPr id="49" name="מלבן מעוגל 48"/>
          <p:cNvSpPr/>
          <p:nvPr/>
        </p:nvSpPr>
        <p:spPr>
          <a:xfrm>
            <a:off x="5821909" y="4293015"/>
            <a:ext cx="3081957" cy="1818239"/>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415858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p:bldP spid="39" grpId="0"/>
      <p:bldP spid="40" grpId="0" animBg="1"/>
      <p:bldP spid="41" grpId="0" animBg="1"/>
      <p:bldP spid="48" grpId="0" animBg="1"/>
      <p:bldP spid="4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 y="256638"/>
            <a:ext cx="12191999" cy="720000"/>
          </a:xfrm>
        </p:spPr>
        <p:txBody>
          <a:bodyPr/>
          <a:lstStyle/>
          <a:p>
            <a:r>
              <a:rPr lang="he-IL" sz="3700" dirty="0"/>
              <a:t>השפעת שדה מגנטי הנוצר על ידי סליל דק על מחט מצפן</a:t>
            </a:r>
          </a:p>
        </p:txBody>
      </p:sp>
      <p:sp>
        <p:nvSpPr>
          <p:cNvPr id="6" name="Rectangle 2"/>
          <p:cNvSpPr>
            <a:spLocks noChangeArrowheads="1"/>
          </p:cNvSpPr>
          <p:nvPr/>
        </p:nvSpPr>
        <p:spPr bwMode="auto">
          <a:xfrm>
            <a:off x="6574971" y="1124648"/>
            <a:ext cx="54573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he-IL" altLang="he-IL" sz="2400" b="0" i="0" u="none" strike="noStrike" cap="none" normalizeH="0" baseline="0" dirty="0">
                <a:ln>
                  <a:noFill/>
                </a:ln>
                <a:solidFill>
                  <a:schemeClr val="tx1"/>
                </a:solidFill>
                <a:effectLst/>
                <a:latin typeface="Varela Round" panose="00000500000000000000" pitchFamily="2" charset="-79"/>
                <a:ea typeface="Times New Roman" panose="02020603050405020304" pitchFamily="18" charset="0"/>
                <a:cs typeface="Varela Round" panose="00000500000000000000" pitchFamily="2" charset="-79"/>
              </a:rPr>
              <a:t>השדה המגנטי</a:t>
            </a:r>
            <a:r>
              <a:rPr kumimoji="0" lang="he-IL" altLang="he-IL" sz="2400" b="0" i="0" u="none" strike="noStrike" cap="none" normalizeH="0" dirty="0">
                <a:ln>
                  <a:noFill/>
                </a:ln>
                <a:solidFill>
                  <a:schemeClr val="tx1"/>
                </a:solidFill>
                <a:effectLst/>
                <a:latin typeface="Varela Round" panose="00000500000000000000" pitchFamily="2" charset="-79"/>
                <a:ea typeface="Times New Roman" panose="02020603050405020304" pitchFamily="18" charset="0"/>
                <a:cs typeface="Varela Round" panose="00000500000000000000" pitchFamily="2" charset="-79"/>
              </a:rPr>
              <a:t> במרכז הסליל בכיוון השדה המגנטי של כדה"א.</a:t>
            </a:r>
            <a:endParaRPr kumimoji="0" lang="en-US" altLang="he-IL" sz="1200" b="0" i="0" u="none" strike="noStrike" cap="none" normalizeH="0" baseline="0" dirty="0">
              <a:ln>
                <a:noFill/>
              </a:ln>
              <a:solidFill>
                <a:schemeClr val="tx1"/>
              </a:solidFill>
              <a:effectLst/>
              <a:latin typeface="Varela Round" panose="00000500000000000000" pitchFamily="2" charset="-79"/>
              <a:cs typeface="Varela Round" panose="00000500000000000000" pitchFamily="2" charset="-79"/>
            </a:endParaRPr>
          </a:p>
        </p:txBody>
      </p:sp>
      <p:sp>
        <p:nvSpPr>
          <p:cNvPr id="7" name="Rectangle 2"/>
          <p:cNvSpPr>
            <a:spLocks noChangeArrowheads="1"/>
          </p:cNvSpPr>
          <p:nvPr/>
        </p:nvSpPr>
        <p:spPr bwMode="auto">
          <a:xfrm>
            <a:off x="446313" y="1124648"/>
            <a:ext cx="54573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he-IL" altLang="he-IL" sz="2400" b="0" i="0" u="none" strike="noStrike" cap="none" normalizeH="0" baseline="0" dirty="0">
                <a:ln>
                  <a:noFill/>
                </a:ln>
                <a:solidFill>
                  <a:schemeClr val="tx1"/>
                </a:solidFill>
                <a:effectLst/>
                <a:latin typeface="Varela Round" panose="00000500000000000000" pitchFamily="2" charset="-79"/>
                <a:ea typeface="Times New Roman" panose="02020603050405020304" pitchFamily="18" charset="0"/>
                <a:cs typeface="Varela Round" panose="00000500000000000000" pitchFamily="2" charset="-79"/>
              </a:rPr>
              <a:t>השדה המגנטי</a:t>
            </a:r>
            <a:r>
              <a:rPr kumimoji="0" lang="he-IL" altLang="he-IL" sz="2400" b="0" i="0" u="none" strike="noStrike" cap="none" normalizeH="0" dirty="0">
                <a:ln>
                  <a:noFill/>
                </a:ln>
                <a:solidFill>
                  <a:schemeClr val="tx1"/>
                </a:solidFill>
                <a:effectLst/>
                <a:latin typeface="Varela Round" panose="00000500000000000000" pitchFamily="2" charset="-79"/>
                <a:ea typeface="Times New Roman" panose="02020603050405020304" pitchFamily="18" charset="0"/>
                <a:cs typeface="Varela Round" panose="00000500000000000000" pitchFamily="2" charset="-79"/>
              </a:rPr>
              <a:t> במרכז הסליל בניצב לכיוון השדה המגנטי של כדה"א.</a:t>
            </a:r>
            <a:endParaRPr kumimoji="0" lang="en-US" altLang="he-IL" sz="1200" b="0" i="0" u="none" strike="noStrike" cap="none" normalizeH="0" baseline="0" dirty="0">
              <a:ln>
                <a:noFill/>
              </a:ln>
              <a:solidFill>
                <a:schemeClr val="tx1"/>
              </a:solidFill>
              <a:effectLst/>
              <a:latin typeface="Varela Round" panose="00000500000000000000" pitchFamily="2" charset="-79"/>
              <a:cs typeface="Varela Round" panose="00000500000000000000" pitchFamily="2" charset="-79"/>
            </a:endParaRPr>
          </a:p>
        </p:txBody>
      </p:sp>
      <p:pic>
        <p:nvPicPr>
          <p:cNvPr id="8" name="תמונה 7"/>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6253127" y="2414587"/>
            <a:ext cx="5467350" cy="3095625"/>
          </a:xfrm>
          <a:prstGeom prst="rect">
            <a:avLst/>
          </a:prstGeom>
        </p:spPr>
      </p:pic>
      <p:pic>
        <p:nvPicPr>
          <p:cNvPr id="9" name="תמונה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297996" y="2414587"/>
            <a:ext cx="4894490" cy="3242851"/>
          </a:xfrm>
          <a:prstGeom prst="rect">
            <a:avLst/>
          </a:prstGeom>
        </p:spPr>
      </p:pic>
      <p:cxnSp>
        <p:nvCxnSpPr>
          <p:cNvPr id="11" name="מחבר חץ ישר 10"/>
          <p:cNvCxnSpPr/>
          <p:nvPr/>
        </p:nvCxnSpPr>
        <p:spPr>
          <a:xfrm flipV="1">
            <a:off x="8512627" y="3701143"/>
            <a:ext cx="326571" cy="1055914"/>
          </a:xfrm>
          <a:prstGeom prst="straightConnector1">
            <a:avLst/>
          </a:prstGeom>
          <a:ln w="76200">
            <a:solidFill>
              <a:srgbClr val="0070C0"/>
            </a:solidFill>
            <a:tailEnd type="triangle"/>
          </a:ln>
          <a:effectLst>
            <a:glow rad="76200">
              <a:schemeClr val="bg1">
                <a:alpha val="61000"/>
              </a:schemeClr>
            </a:glow>
          </a:effectLst>
        </p:spPr>
        <p:style>
          <a:lnRef idx="1">
            <a:schemeClr val="accent1"/>
          </a:lnRef>
          <a:fillRef idx="0">
            <a:schemeClr val="accent1"/>
          </a:fillRef>
          <a:effectRef idx="0">
            <a:schemeClr val="accent1"/>
          </a:effectRef>
          <a:fontRef idx="minor">
            <a:schemeClr val="tx1"/>
          </a:fontRef>
        </p:style>
      </p:cxnSp>
      <p:cxnSp>
        <p:nvCxnSpPr>
          <p:cNvPr id="12" name="מחבר חץ ישר 11"/>
          <p:cNvCxnSpPr/>
          <p:nvPr/>
        </p:nvCxnSpPr>
        <p:spPr>
          <a:xfrm flipV="1">
            <a:off x="8349341" y="3701143"/>
            <a:ext cx="326571" cy="1055914"/>
          </a:xfrm>
          <a:prstGeom prst="straightConnector1">
            <a:avLst/>
          </a:prstGeom>
          <a:ln w="76200">
            <a:solidFill>
              <a:srgbClr val="FF0000"/>
            </a:solidFill>
            <a:tailEnd type="triangle"/>
          </a:ln>
          <a:effectLst>
            <a:glow rad="76200">
              <a:schemeClr val="bg1">
                <a:alpha val="61000"/>
              </a:schemeClr>
            </a:glow>
          </a:effectLst>
        </p:spPr>
        <p:style>
          <a:lnRef idx="1">
            <a:schemeClr val="accent1"/>
          </a:lnRef>
          <a:fillRef idx="0">
            <a:schemeClr val="accent1"/>
          </a:fillRef>
          <a:effectRef idx="0">
            <a:schemeClr val="accent1"/>
          </a:effectRef>
          <a:fontRef idx="minor">
            <a:schemeClr val="tx1"/>
          </a:fontRef>
        </p:style>
      </p:cxnSp>
      <p:cxnSp>
        <p:nvCxnSpPr>
          <p:cNvPr id="13" name="מחבר חץ ישר 12"/>
          <p:cNvCxnSpPr/>
          <p:nvPr/>
        </p:nvCxnSpPr>
        <p:spPr>
          <a:xfrm rot="10800000">
            <a:off x="991927" y="4229100"/>
            <a:ext cx="1229406" cy="179614"/>
          </a:xfrm>
          <a:prstGeom prst="straightConnector1">
            <a:avLst/>
          </a:prstGeom>
          <a:ln w="76200">
            <a:solidFill>
              <a:srgbClr val="0070C0"/>
            </a:solidFill>
            <a:tailEnd type="triangle"/>
          </a:ln>
          <a:effectLst>
            <a:glow rad="50800">
              <a:schemeClr val="bg1">
                <a:alpha val="61000"/>
              </a:schemeClr>
            </a:glow>
          </a:effectLst>
        </p:spPr>
        <p:style>
          <a:lnRef idx="1">
            <a:schemeClr val="accent1"/>
          </a:lnRef>
          <a:fillRef idx="0">
            <a:schemeClr val="accent1"/>
          </a:fillRef>
          <a:effectRef idx="0">
            <a:schemeClr val="accent1"/>
          </a:effectRef>
          <a:fontRef idx="minor">
            <a:schemeClr val="tx1"/>
          </a:fontRef>
        </p:style>
      </p:cxnSp>
      <p:cxnSp>
        <p:nvCxnSpPr>
          <p:cNvPr id="14" name="מחבר חץ ישר 13"/>
          <p:cNvCxnSpPr/>
          <p:nvPr/>
        </p:nvCxnSpPr>
        <p:spPr>
          <a:xfrm flipV="1">
            <a:off x="1472971" y="3233058"/>
            <a:ext cx="326571" cy="1055914"/>
          </a:xfrm>
          <a:prstGeom prst="straightConnector1">
            <a:avLst/>
          </a:prstGeom>
          <a:ln w="76200">
            <a:solidFill>
              <a:srgbClr val="FF0000"/>
            </a:solidFill>
            <a:tailEnd type="triangle"/>
          </a:ln>
          <a:effectLst>
            <a:glow rad="50800">
              <a:schemeClr val="bg1">
                <a:alpha val="61000"/>
              </a:schemeClr>
            </a:glow>
          </a:effectLst>
        </p:spPr>
        <p:style>
          <a:lnRef idx="1">
            <a:schemeClr val="accent1"/>
          </a:lnRef>
          <a:fillRef idx="0">
            <a:schemeClr val="accent1"/>
          </a:fillRef>
          <a:effectRef idx="0">
            <a:schemeClr val="accent1"/>
          </a:effectRef>
          <a:fontRef idx="minor">
            <a:schemeClr val="tx1"/>
          </a:fontRef>
        </p:style>
      </p:cxnSp>
      <p:grpSp>
        <p:nvGrpSpPr>
          <p:cNvPr id="17" name="קבוצה 16"/>
          <p:cNvGrpSpPr/>
          <p:nvPr/>
        </p:nvGrpSpPr>
        <p:grpSpPr>
          <a:xfrm>
            <a:off x="7453158" y="3398103"/>
            <a:ext cx="1135783" cy="830997"/>
            <a:chOff x="10385656" y="4866107"/>
            <a:chExt cx="1135783" cy="830997"/>
          </a:xfrm>
        </p:grpSpPr>
        <mc:AlternateContent xmlns:mc="http://schemas.openxmlformats.org/markup-compatibility/2006">
          <mc:Choice xmlns:a14="http://schemas.microsoft.com/office/drawing/2010/main" Requires="a14">
            <p:sp>
              <p:nvSpPr>
                <p:cNvPr id="18" name="TextBox 17"/>
                <p:cNvSpPr txBox="1"/>
                <p:nvPr/>
              </p:nvSpPr>
              <p:spPr>
                <a:xfrm>
                  <a:off x="10385656" y="4866107"/>
                  <a:ext cx="1135783" cy="830997"/>
                </a:xfrm>
                <a:prstGeom prst="rect">
                  <a:avLst/>
                </a:prstGeom>
                <a:noFill/>
                <a:effectLst>
                  <a:glow>
                    <a:schemeClr val="bg1"/>
                  </a:glow>
                </a:effectLst>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FF0000"/>
                                </a:solidFill>
                                <a:effectLst>
                                  <a:glow rad="101600">
                                    <a:schemeClr val="bg1">
                                      <a:alpha val="94000"/>
                                    </a:schemeClr>
                                  </a:glow>
                                </a:effectLst>
                                <a:latin typeface="Cambria Math" panose="02040503050406030204" pitchFamily="18" charset="0"/>
                              </a:rPr>
                            </m:ctrlPr>
                          </m:sSubPr>
                          <m:e>
                            <m:r>
                              <a:rPr lang="en-US" sz="5400" b="0" i="1" smtClean="0">
                                <a:solidFill>
                                  <a:srgbClr val="FF0000"/>
                                </a:solidFill>
                                <a:effectLst>
                                  <a:glow rad="101600">
                                    <a:schemeClr val="bg1">
                                      <a:alpha val="94000"/>
                                    </a:schemeClr>
                                  </a:glow>
                                </a:effectLst>
                                <a:latin typeface="Cambria Math" panose="02040503050406030204" pitchFamily="18" charset="0"/>
                              </a:rPr>
                              <m:t>𝐵</m:t>
                            </m:r>
                          </m:e>
                          <m:sub>
                            <m:r>
                              <a:rPr lang="en-US" sz="5400" b="0" i="1" smtClean="0">
                                <a:solidFill>
                                  <a:srgbClr val="FF0000"/>
                                </a:solidFill>
                                <a:effectLst>
                                  <a:glow rad="101600">
                                    <a:schemeClr val="bg1">
                                      <a:alpha val="94000"/>
                                    </a:schemeClr>
                                  </a:glow>
                                </a:effectLst>
                                <a:latin typeface="Cambria Math" panose="02040503050406030204" pitchFamily="18" charset="0"/>
                              </a:rPr>
                              <m:t>𝐸</m:t>
                            </m:r>
                          </m:sub>
                        </m:sSub>
                      </m:oMath>
                    </m:oMathPara>
                  </a14:m>
                  <a:endParaRPr lang="he-IL" sz="5400" dirty="0">
                    <a:solidFill>
                      <a:srgbClr val="FF0000"/>
                    </a:solidFill>
                    <a:effectLst>
                      <a:glow rad="101600">
                        <a:schemeClr val="bg1">
                          <a:alpha val="94000"/>
                        </a:schemeClr>
                      </a:glow>
                    </a:effectLst>
                    <a:latin typeface="Varela Round" panose="00000500000000000000" pitchFamily="2" charset="-79"/>
                    <a:cs typeface="Varela Round" panose="00000500000000000000" pitchFamily="2" charset="-79"/>
                  </a:endParaRPr>
                </a:p>
              </p:txBody>
            </p:sp>
          </mc:Choice>
          <mc:Fallback>
            <p:sp>
              <p:nvSpPr>
                <p:cNvPr id="18" name="TextBox 17"/>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6"/>
                  <a:stretch>
                    <a:fillRect t="-34307" r="-43548" b="-59124"/>
                  </a:stretch>
                </a:blipFill>
                <a:effectLst>
                  <a:glow>
                    <a:schemeClr val="bg1"/>
                  </a:glow>
                </a:effectLst>
              </p:spPr>
              <p:txBody>
                <a:bodyPr/>
                <a:lstStyle/>
                <a:p>
                  <a:r>
                    <a:rPr lang="en-US">
                      <a:noFill/>
                    </a:rPr>
                    <a:t> </a:t>
                  </a:r>
                </a:p>
              </p:txBody>
            </p:sp>
          </mc:Fallback>
        </mc:AlternateContent>
        <p:cxnSp>
          <p:nvCxnSpPr>
            <p:cNvPr id="19" name="מחבר חץ ישר 18"/>
            <p:cNvCxnSpPr/>
            <p:nvPr/>
          </p:nvCxnSpPr>
          <p:spPr>
            <a:xfrm flipV="1">
              <a:off x="10635914" y="4920470"/>
              <a:ext cx="38501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grpSp>
        <p:nvGrpSpPr>
          <p:cNvPr id="20" name="קבוצה 19"/>
          <p:cNvGrpSpPr/>
          <p:nvPr/>
        </p:nvGrpSpPr>
        <p:grpSpPr>
          <a:xfrm>
            <a:off x="8777488" y="3739244"/>
            <a:ext cx="1135783" cy="830997"/>
            <a:chOff x="10385656" y="4866107"/>
            <a:chExt cx="1135783" cy="830997"/>
          </a:xfrm>
        </p:grpSpPr>
        <mc:AlternateContent xmlns:mc="http://schemas.openxmlformats.org/markup-compatibility/2006">
          <mc:Choice xmlns:a14="http://schemas.microsoft.com/office/drawing/2010/main" Requires="a14">
            <p:sp>
              <p:nvSpPr>
                <p:cNvPr id="21" name="TextBox 20"/>
                <p:cNvSpPr txBox="1"/>
                <p:nvPr/>
              </p:nvSpPr>
              <p:spPr>
                <a:xfrm>
                  <a:off x="10385656" y="4866107"/>
                  <a:ext cx="1135783" cy="83099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0070C0"/>
                                </a:solidFill>
                                <a:effectLst>
                                  <a:glow rad="101600">
                                    <a:schemeClr val="bg1">
                                      <a:alpha val="94000"/>
                                    </a:schemeClr>
                                  </a:glow>
                                </a:effectLst>
                                <a:latin typeface="Cambria Math" panose="02040503050406030204" pitchFamily="18" charset="0"/>
                              </a:rPr>
                            </m:ctrlPr>
                          </m:sSubPr>
                          <m:e>
                            <m:r>
                              <a:rPr lang="en-US" sz="5400" b="0" i="1" smtClean="0">
                                <a:solidFill>
                                  <a:srgbClr val="0070C0"/>
                                </a:solidFill>
                                <a:effectLst>
                                  <a:glow rad="101600">
                                    <a:schemeClr val="bg1">
                                      <a:alpha val="94000"/>
                                    </a:schemeClr>
                                  </a:glow>
                                </a:effectLst>
                                <a:latin typeface="Cambria Math" panose="02040503050406030204" pitchFamily="18" charset="0"/>
                              </a:rPr>
                              <m:t>𝐵</m:t>
                            </m:r>
                          </m:e>
                          <m:sub>
                            <m:r>
                              <a:rPr lang="en-US" sz="5400" b="0" i="1" smtClean="0">
                                <a:solidFill>
                                  <a:srgbClr val="0070C0"/>
                                </a:solidFill>
                                <a:effectLst>
                                  <a:glow rad="101600">
                                    <a:schemeClr val="bg1">
                                      <a:alpha val="94000"/>
                                    </a:schemeClr>
                                  </a:glow>
                                </a:effectLst>
                                <a:latin typeface="Cambria Math" panose="02040503050406030204" pitchFamily="18" charset="0"/>
                              </a:rPr>
                              <m:t>𝑒𝑥𝑡</m:t>
                            </m:r>
                          </m:sub>
                        </m:sSub>
                      </m:oMath>
                    </m:oMathPara>
                  </a14:m>
                  <a:endParaRPr lang="he-IL" sz="5400" dirty="0">
                    <a:solidFill>
                      <a:srgbClr val="0070C0"/>
                    </a:solidFill>
                    <a:effectLst>
                      <a:glow rad="101600">
                        <a:schemeClr val="bg1">
                          <a:alpha val="94000"/>
                        </a:schemeClr>
                      </a:glow>
                    </a:effectLst>
                    <a:latin typeface="Varela Round" panose="00000500000000000000" pitchFamily="2" charset="-79"/>
                    <a:cs typeface="Varela Round" panose="00000500000000000000" pitchFamily="2" charset="-79"/>
                  </a:endParaRPr>
                </a:p>
              </p:txBody>
            </p:sp>
          </mc:Choice>
          <mc:Fallback>
            <p:sp>
              <p:nvSpPr>
                <p:cNvPr id="21" name="TextBox 20"/>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7"/>
                  <a:stretch>
                    <a:fillRect l="-5914" t="-34307" r="-69355" b="-59124"/>
                  </a:stretch>
                </a:blipFill>
              </p:spPr>
              <p:txBody>
                <a:bodyPr/>
                <a:lstStyle/>
                <a:p>
                  <a:r>
                    <a:rPr lang="en-US">
                      <a:noFill/>
                    </a:rPr>
                    <a:t> </a:t>
                  </a:r>
                </a:p>
              </p:txBody>
            </p:sp>
          </mc:Fallback>
        </mc:AlternateContent>
        <p:cxnSp>
          <p:nvCxnSpPr>
            <p:cNvPr id="22" name="מחבר חץ ישר 21"/>
            <p:cNvCxnSpPr/>
            <p:nvPr/>
          </p:nvCxnSpPr>
          <p:spPr>
            <a:xfrm flipV="1">
              <a:off x="10501160" y="5005135"/>
              <a:ext cx="385011" cy="0"/>
            </a:xfrm>
            <a:prstGeom prst="straightConnector1">
              <a:avLst/>
            </a:prstGeom>
            <a:ln>
              <a:solidFill>
                <a:srgbClr val="0070C0"/>
              </a:solidFill>
              <a:tailEnd type="triangle"/>
            </a:ln>
          </p:spPr>
          <p:style>
            <a:lnRef idx="3">
              <a:schemeClr val="dk1"/>
            </a:lnRef>
            <a:fillRef idx="0">
              <a:schemeClr val="dk1"/>
            </a:fillRef>
            <a:effectRef idx="2">
              <a:schemeClr val="dk1"/>
            </a:effectRef>
            <a:fontRef idx="minor">
              <a:schemeClr val="tx1"/>
            </a:fontRef>
          </p:style>
        </p:cxnSp>
      </p:grpSp>
      <p:grpSp>
        <p:nvGrpSpPr>
          <p:cNvPr id="23" name="קבוצה 22"/>
          <p:cNvGrpSpPr/>
          <p:nvPr/>
        </p:nvGrpSpPr>
        <p:grpSpPr>
          <a:xfrm>
            <a:off x="1839306" y="2870146"/>
            <a:ext cx="1135783" cy="830997"/>
            <a:chOff x="10385656" y="4866107"/>
            <a:chExt cx="1135783" cy="830997"/>
          </a:xfrm>
        </p:grpSpPr>
        <mc:AlternateContent xmlns:mc="http://schemas.openxmlformats.org/markup-compatibility/2006" xmlns:a14="http://schemas.microsoft.com/office/drawing/2010/main">
          <mc:Choice Requires="a14">
            <p:sp>
              <p:nvSpPr>
                <p:cNvPr id="24" name="TextBox 23"/>
                <p:cNvSpPr txBox="1"/>
                <p:nvPr/>
              </p:nvSpPr>
              <p:spPr>
                <a:xfrm>
                  <a:off x="10385656" y="4866107"/>
                  <a:ext cx="1135783" cy="83099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FF0000"/>
                                </a:solidFill>
                                <a:effectLst>
                                  <a:glow rad="101600">
                                    <a:schemeClr val="bg1">
                                      <a:alpha val="94000"/>
                                    </a:schemeClr>
                                  </a:glow>
                                </a:effectLst>
                                <a:latin typeface="Cambria Math" panose="02040503050406030204" pitchFamily="18" charset="0"/>
                              </a:rPr>
                            </m:ctrlPr>
                          </m:sSubPr>
                          <m:e>
                            <m:r>
                              <a:rPr lang="en-US" sz="5400" b="0" i="1" smtClean="0">
                                <a:solidFill>
                                  <a:srgbClr val="FF0000"/>
                                </a:solidFill>
                                <a:effectLst>
                                  <a:glow rad="101600">
                                    <a:schemeClr val="bg1">
                                      <a:alpha val="94000"/>
                                    </a:schemeClr>
                                  </a:glow>
                                </a:effectLst>
                                <a:latin typeface="Cambria Math" panose="02040503050406030204" pitchFamily="18" charset="0"/>
                              </a:rPr>
                              <m:t>𝐵</m:t>
                            </m:r>
                          </m:e>
                          <m:sub>
                            <m:r>
                              <a:rPr lang="en-US" sz="5400" b="0" i="1" smtClean="0">
                                <a:solidFill>
                                  <a:srgbClr val="FF0000"/>
                                </a:solidFill>
                                <a:effectLst>
                                  <a:glow rad="101600">
                                    <a:schemeClr val="bg1">
                                      <a:alpha val="94000"/>
                                    </a:schemeClr>
                                  </a:glow>
                                </a:effectLst>
                                <a:latin typeface="Cambria Math" panose="02040503050406030204" pitchFamily="18" charset="0"/>
                              </a:rPr>
                              <m:t>𝐸</m:t>
                            </m:r>
                          </m:sub>
                        </m:sSub>
                      </m:oMath>
                    </m:oMathPara>
                  </a14:m>
                  <a:endParaRPr lang="he-IL" sz="5400" dirty="0">
                    <a:solidFill>
                      <a:srgbClr val="FF0000"/>
                    </a:solidFill>
                    <a:effectLst>
                      <a:glow rad="101600">
                        <a:schemeClr val="bg1">
                          <a:alpha val="94000"/>
                        </a:schemeClr>
                      </a:glow>
                    </a:effectLst>
                    <a:latin typeface="Varela Round" panose="00000500000000000000" pitchFamily="2" charset="-79"/>
                    <a:cs typeface="Varela Round" panose="00000500000000000000" pitchFamily="2" charset="-79"/>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8"/>
                  <a:stretch>
                    <a:fillRect/>
                  </a:stretch>
                </a:blipFill>
              </p:spPr>
              <p:txBody>
                <a:bodyPr/>
                <a:lstStyle/>
                <a:p>
                  <a:r>
                    <a:rPr lang="he-IL">
                      <a:noFill/>
                    </a:rPr>
                    <a:t> </a:t>
                  </a:r>
                </a:p>
              </p:txBody>
            </p:sp>
          </mc:Fallback>
        </mc:AlternateContent>
        <p:cxnSp>
          <p:nvCxnSpPr>
            <p:cNvPr id="25" name="מחבר חץ ישר 24"/>
            <p:cNvCxnSpPr/>
            <p:nvPr/>
          </p:nvCxnSpPr>
          <p:spPr>
            <a:xfrm flipV="1">
              <a:off x="10635914" y="4920470"/>
              <a:ext cx="38501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grpSp>
        <p:nvGrpSpPr>
          <p:cNvPr id="26" name="קבוצה 25"/>
          <p:cNvGrpSpPr/>
          <p:nvPr/>
        </p:nvGrpSpPr>
        <p:grpSpPr>
          <a:xfrm>
            <a:off x="1338792" y="4388703"/>
            <a:ext cx="1135783" cy="830997"/>
            <a:chOff x="10385656" y="4866107"/>
            <a:chExt cx="1135783" cy="830997"/>
          </a:xfrm>
        </p:grpSpPr>
        <mc:AlternateContent xmlns:mc="http://schemas.openxmlformats.org/markup-compatibility/2006" xmlns:a14="http://schemas.microsoft.com/office/drawing/2010/main">
          <mc:Choice Requires="a14">
            <p:sp>
              <p:nvSpPr>
                <p:cNvPr id="27" name="TextBox 26"/>
                <p:cNvSpPr txBox="1"/>
                <p:nvPr/>
              </p:nvSpPr>
              <p:spPr>
                <a:xfrm>
                  <a:off x="10385656" y="4866107"/>
                  <a:ext cx="1135783" cy="83099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0070C0"/>
                                </a:solidFill>
                                <a:effectLst>
                                  <a:glow rad="101600">
                                    <a:schemeClr val="bg1">
                                      <a:alpha val="92000"/>
                                    </a:schemeClr>
                                  </a:glow>
                                </a:effectLst>
                                <a:latin typeface="Cambria Math" panose="02040503050406030204" pitchFamily="18" charset="0"/>
                              </a:rPr>
                            </m:ctrlPr>
                          </m:sSubPr>
                          <m:e>
                            <m:r>
                              <a:rPr lang="en-US" sz="5400" b="0" i="1" smtClean="0">
                                <a:solidFill>
                                  <a:srgbClr val="0070C0"/>
                                </a:solidFill>
                                <a:effectLst>
                                  <a:glow rad="101600">
                                    <a:schemeClr val="bg1">
                                      <a:alpha val="92000"/>
                                    </a:schemeClr>
                                  </a:glow>
                                </a:effectLst>
                                <a:latin typeface="Cambria Math" panose="02040503050406030204" pitchFamily="18" charset="0"/>
                              </a:rPr>
                              <m:t>𝐵</m:t>
                            </m:r>
                          </m:e>
                          <m:sub>
                            <m:r>
                              <a:rPr lang="en-US" sz="5400" b="0" i="1" smtClean="0">
                                <a:solidFill>
                                  <a:srgbClr val="0070C0"/>
                                </a:solidFill>
                                <a:effectLst>
                                  <a:glow rad="101600">
                                    <a:schemeClr val="bg1">
                                      <a:alpha val="92000"/>
                                    </a:schemeClr>
                                  </a:glow>
                                </a:effectLst>
                                <a:latin typeface="Cambria Math" panose="02040503050406030204" pitchFamily="18" charset="0"/>
                              </a:rPr>
                              <m:t>𝑒𝑥𝑡</m:t>
                            </m:r>
                          </m:sub>
                        </m:sSub>
                      </m:oMath>
                    </m:oMathPara>
                  </a14:m>
                  <a:endParaRPr lang="he-IL" sz="5400" dirty="0">
                    <a:solidFill>
                      <a:srgbClr val="0070C0"/>
                    </a:solidFill>
                    <a:effectLst>
                      <a:glow rad="101600">
                        <a:schemeClr val="bg1">
                          <a:alpha val="92000"/>
                        </a:schemeClr>
                      </a:glow>
                    </a:effectLst>
                    <a:latin typeface="Varela Round" panose="00000500000000000000" pitchFamily="2" charset="-79"/>
                    <a:cs typeface="Varela Round" panose="00000500000000000000" pitchFamily="2" charset="-79"/>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9"/>
                  <a:stretch>
                    <a:fillRect r="-5376"/>
                  </a:stretch>
                </a:blipFill>
              </p:spPr>
              <p:txBody>
                <a:bodyPr/>
                <a:lstStyle/>
                <a:p>
                  <a:r>
                    <a:rPr lang="he-IL">
                      <a:noFill/>
                    </a:rPr>
                    <a:t> </a:t>
                  </a:r>
                </a:p>
              </p:txBody>
            </p:sp>
          </mc:Fallback>
        </mc:AlternateContent>
        <p:cxnSp>
          <p:nvCxnSpPr>
            <p:cNvPr id="28" name="מחבר חץ ישר 27"/>
            <p:cNvCxnSpPr/>
            <p:nvPr/>
          </p:nvCxnSpPr>
          <p:spPr>
            <a:xfrm flipV="1">
              <a:off x="10501160" y="5005135"/>
              <a:ext cx="385011" cy="0"/>
            </a:xfrm>
            <a:prstGeom prst="straightConnector1">
              <a:avLst/>
            </a:prstGeom>
            <a:ln>
              <a:solidFill>
                <a:srgbClr val="0070C0"/>
              </a:solidFill>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61149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dirty="0"/>
              <a:t>השפעת שדה מגנטי הנוצר על ידי סליל דק על מחט מצפן</a:t>
            </a:r>
          </a:p>
        </p:txBody>
      </p:sp>
      <p:pic>
        <p:nvPicPr>
          <p:cNvPr id="3" name="תמונה 2"/>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03609" y="2667000"/>
            <a:ext cx="5263847" cy="2960914"/>
          </a:xfrm>
          <a:prstGeom prst="rect">
            <a:avLst/>
          </a:prstGeom>
        </p:spPr>
      </p:pic>
      <p:pic>
        <p:nvPicPr>
          <p:cNvPr id="4" name="תמונה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8085" y="2667000"/>
            <a:ext cx="5246915" cy="2951390"/>
          </a:xfrm>
          <a:prstGeom prst="rect">
            <a:avLst/>
          </a:prstGeom>
        </p:spPr>
      </p:pic>
      <p:sp>
        <p:nvSpPr>
          <p:cNvPr id="5" name="Rectangle 2"/>
          <p:cNvSpPr>
            <a:spLocks noChangeArrowheads="1"/>
          </p:cNvSpPr>
          <p:nvPr/>
        </p:nvSpPr>
        <p:spPr bwMode="auto">
          <a:xfrm>
            <a:off x="6574971" y="1211734"/>
            <a:ext cx="54573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he-IL" altLang="he-IL" sz="2400" b="0" i="0" u="none" strike="noStrike" cap="none" normalizeH="0" baseline="0" dirty="0">
                <a:ln>
                  <a:noFill/>
                </a:ln>
                <a:solidFill>
                  <a:schemeClr val="tx1"/>
                </a:solidFill>
                <a:effectLst/>
                <a:latin typeface="Varela Round" panose="00000500000000000000" pitchFamily="2" charset="-79"/>
                <a:ea typeface="Times New Roman" panose="02020603050405020304" pitchFamily="18" charset="0"/>
                <a:cs typeface="Varela Round" panose="00000500000000000000" pitchFamily="2" charset="-79"/>
              </a:rPr>
              <a:t>השדה המגנטי</a:t>
            </a:r>
            <a:r>
              <a:rPr kumimoji="0" lang="he-IL" altLang="he-IL" sz="2400" b="0" i="0" u="none" strike="noStrike" cap="none" normalizeH="0" dirty="0">
                <a:ln>
                  <a:noFill/>
                </a:ln>
                <a:solidFill>
                  <a:schemeClr val="tx1"/>
                </a:solidFill>
                <a:effectLst/>
                <a:latin typeface="Varela Round" panose="00000500000000000000" pitchFamily="2" charset="-79"/>
                <a:ea typeface="Times New Roman" panose="02020603050405020304" pitchFamily="18" charset="0"/>
                <a:cs typeface="Varela Round" panose="00000500000000000000" pitchFamily="2" charset="-79"/>
              </a:rPr>
              <a:t> במרכז הסליל בכיוון השדה המגנטי של כדה"א.</a:t>
            </a:r>
            <a:endParaRPr kumimoji="0" lang="en-US" altLang="he-IL" sz="1200" b="0" i="0" u="none" strike="noStrike" cap="none" normalizeH="0" baseline="0" dirty="0">
              <a:ln>
                <a:noFill/>
              </a:ln>
              <a:solidFill>
                <a:schemeClr val="tx1"/>
              </a:solidFill>
              <a:effectLst/>
              <a:latin typeface="Varela Round" panose="00000500000000000000" pitchFamily="2" charset="-79"/>
              <a:cs typeface="Varela Round" panose="00000500000000000000" pitchFamily="2" charset="-79"/>
            </a:endParaRPr>
          </a:p>
        </p:txBody>
      </p:sp>
      <p:sp>
        <p:nvSpPr>
          <p:cNvPr id="6" name="Rectangle 2"/>
          <p:cNvSpPr>
            <a:spLocks noChangeArrowheads="1"/>
          </p:cNvSpPr>
          <p:nvPr/>
        </p:nvSpPr>
        <p:spPr bwMode="auto">
          <a:xfrm>
            <a:off x="362869" y="1211734"/>
            <a:ext cx="54573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he-IL" altLang="he-IL" sz="2400" b="0" i="0" u="none" strike="noStrike" cap="none" normalizeH="0" baseline="0" dirty="0">
                <a:ln>
                  <a:noFill/>
                </a:ln>
                <a:solidFill>
                  <a:schemeClr val="tx1"/>
                </a:solidFill>
                <a:effectLst/>
                <a:latin typeface="Varela Round" panose="00000500000000000000" pitchFamily="2" charset="-79"/>
                <a:ea typeface="Times New Roman" panose="02020603050405020304" pitchFamily="18" charset="0"/>
                <a:cs typeface="Varela Round" panose="00000500000000000000" pitchFamily="2" charset="-79"/>
              </a:rPr>
              <a:t>השדה המגנטי</a:t>
            </a:r>
            <a:r>
              <a:rPr kumimoji="0" lang="he-IL" altLang="he-IL" sz="2400" b="0" i="0" u="none" strike="noStrike" cap="none" normalizeH="0" dirty="0">
                <a:ln>
                  <a:noFill/>
                </a:ln>
                <a:solidFill>
                  <a:schemeClr val="tx1"/>
                </a:solidFill>
                <a:effectLst/>
                <a:latin typeface="Varela Round" panose="00000500000000000000" pitchFamily="2" charset="-79"/>
                <a:ea typeface="Times New Roman" panose="02020603050405020304" pitchFamily="18" charset="0"/>
                <a:cs typeface="Varela Round" panose="00000500000000000000" pitchFamily="2" charset="-79"/>
              </a:rPr>
              <a:t> במרכז הסליל בניצב לכיוון השדה המגנטי של כדה"א.</a:t>
            </a:r>
            <a:endParaRPr kumimoji="0" lang="en-US" altLang="he-IL" sz="1200" b="0" i="0" u="none" strike="noStrike" cap="none" normalizeH="0" baseline="0" dirty="0">
              <a:ln>
                <a:noFill/>
              </a:ln>
              <a:solidFill>
                <a:schemeClr val="tx1"/>
              </a:solidFill>
              <a:effectLst/>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357231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1134534" y="161743"/>
            <a:ext cx="10041466" cy="1142123"/>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הרעיון הכללי</a:t>
            </a:r>
            <a:endParaRPr dirty="0"/>
          </a:p>
        </p:txBody>
      </p:sp>
      <p:grpSp>
        <p:nvGrpSpPr>
          <p:cNvPr id="28" name="קבוצה 27"/>
          <p:cNvGrpSpPr/>
          <p:nvPr/>
        </p:nvGrpSpPr>
        <p:grpSpPr>
          <a:xfrm>
            <a:off x="233770" y="927981"/>
            <a:ext cx="2552269" cy="2699281"/>
            <a:chOff x="247972" y="46250"/>
            <a:chExt cx="3320432" cy="3511691"/>
          </a:xfrm>
        </p:grpSpPr>
        <p:pic>
          <p:nvPicPr>
            <p:cNvPr id="29" name="Picture 6" descr="תוצאת תמונה עבור compass clipart"/>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21405851">
              <a:off x="393803" y="2475582"/>
              <a:ext cx="1038343" cy="108235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קבוצה 29"/>
            <p:cNvGrpSpPr/>
            <p:nvPr/>
          </p:nvGrpSpPr>
          <p:grpSpPr>
            <a:xfrm>
              <a:off x="247972" y="46250"/>
              <a:ext cx="3320432" cy="3133677"/>
              <a:chOff x="247972" y="46250"/>
              <a:chExt cx="3320432" cy="3133677"/>
            </a:xfrm>
          </p:grpSpPr>
          <p:sp>
            <p:nvSpPr>
              <p:cNvPr id="31" name="מלבן 30"/>
              <p:cNvSpPr/>
              <p:nvPr/>
            </p:nvSpPr>
            <p:spPr>
              <a:xfrm>
                <a:off x="902490" y="1053848"/>
                <a:ext cx="1460381" cy="1916586"/>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sz="1200">
                  <a:latin typeface="Varela Round" panose="00000500000000000000" pitchFamily="2" charset="-79"/>
                  <a:cs typeface="Varela Round" panose="00000500000000000000" pitchFamily="2" charset="-79"/>
                </a:endParaRPr>
              </a:p>
            </p:txBody>
          </p:sp>
          <p:grpSp>
            <p:nvGrpSpPr>
              <p:cNvPr id="32" name="קבוצה 31"/>
              <p:cNvGrpSpPr/>
              <p:nvPr/>
            </p:nvGrpSpPr>
            <p:grpSpPr>
              <a:xfrm>
                <a:off x="247972" y="46250"/>
                <a:ext cx="1135783" cy="800818"/>
                <a:chOff x="10385656" y="4866107"/>
                <a:chExt cx="1135783" cy="800818"/>
              </a:xfrm>
            </p:grpSpPr>
            <mc:AlternateContent xmlns:mc="http://schemas.openxmlformats.org/markup-compatibility/2006" xmlns:a14="http://schemas.microsoft.com/office/drawing/2010/main">
              <mc:Choice Requires="a14">
                <p:sp>
                  <p:nvSpPr>
                    <p:cNvPr id="43" name="TextBox 42"/>
                    <p:cNvSpPr txBox="1"/>
                    <p:nvPr/>
                  </p:nvSpPr>
                  <p:spPr>
                    <a:xfrm>
                      <a:off x="10385656" y="4866107"/>
                      <a:ext cx="1135783" cy="800818"/>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sSub>
                              <m:sSubPr>
                                <m:ctrlPr>
                                  <a:rPr lang="he-IL" sz="4000" i="1" smtClean="0">
                                    <a:solidFill>
                                      <a:srgbClr val="FF0000"/>
                                    </a:solidFill>
                                    <a:latin typeface="Cambria Math" panose="02040503050406030204" pitchFamily="18" charset="0"/>
                                  </a:rPr>
                                </m:ctrlPr>
                              </m:sSubPr>
                              <m:e>
                                <m:r>
                                  <a:rPr lang="en-US" sz="4000" b="0" i="1" smtClean="0">
                                    <a:solidFill>
                                      <a:srgbClr val="FF0000"/>
                                    </a:solidFill>
                                    <a:latin typeface="Cambria Math" panose="02040503050406030204" pitchFamily="18" charset="0"/>
                                  </a:rPr>
                                  <m:t>𝐵</m:t>
                                </m:r>
                              </m:e>
                              <m:sub>
                                <m:r>
                                  <a:rPr lang="en-US" sz="4000" b="0" i="1" smtClean="0">
                                    <a:solidFill>
                                      <a:srgbClr val="FF0000"/>
                                    </a:solidFill>
                                    <a:latin typeface="Cambria Math" panose="02040503050406030204" pitchFamily="18" charset="0"/>
                                  </a:rPr>
                                  <m:t>𝐸</m:t>
                                </m:r>
                              </m:sub>
                            </m:sSub>
                          </m:oMath>
                        </m:oMathPara>
                      </a14:m>
                      <a:endParaRPr lang="he-IL" sz="4000" dirty="0">
                        <a:solidFill>
                          <a:srgbClr val="FF0000"/>
                        </a:solidFill>
                        <a:latin typeface="Varela Round" panose="00000500000000000000" pitchFamily="2" charset="-79"/>
                        <a:cs typeface="Varela Round" panose="00000500000000000000" pitchFamily="2" charset="-79"/>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0385656" y="4866107"/>
                      <a:ext cx="1135783" cy="800818"/>
                    </a:xfrm>
                    <a:prstGeom prst="rect">
                      <a:avLst/>
                    </a:prstGeom>
                    <a:blipFill>
                      <a:blip r:embed="rId4"/>
                      <a:stretch>
                        <a:fillRect/>
                      </a:stretch>
                    </a:blipFill>
                  </p:spPr>
                  <p:txBody>
                    <a:bodyPr/>
                    <a:lstStyle/>
                    <a:p>
                      <a:r>
                        <a:rPr lang="he-IL">
                          <a:noFill/>
                        </a:rPr>
                        <a:t> </a:t>
                      </a:r>
                    </a:p>
                  </p:txBody>
                </p:sp>
              </mc:Fallback>
            </mc:AlternateContent>
            <p:cxnSp>
              <p:nvCxnSpPr>
                <p:cNvPr id="44" name="מחבר חץ ישר 43"/>
                <p:cNvCxnSpPr/>
                <p:nvPr/>
              </p:nvCxnSpPr>
              <p:spPr>
                <a:xfrm flipV="1">
                  <a:off x="10635914" y="4941405"/>
                  <a:ext cx="38501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cxnSp>
            <p:nvCxnSpPr>
              <p:cNvPr id="33" name="מחבר חץ ישר 32"/>
              <p:cNvCxnSpPr/>
              <p:nvPr/>
            </p:nvCxnSpPr>
            <p:spPr>
              <a:xfrm flipV="1">
                <a:off x="910145" y="1027370"/>
                <a:ext cx="0" cy="1973179"/>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34" name="קבוצה 33"/>
              <p:cNvGrpSpPr/>
              <p:nvPr/>
            </p:nvGrpSpPr>
            <p:grpSpPr>
              <a:xfrm>
                <a:off x="2432621" y="2379109"/>
                <a:ext cx="1135783" cy="800818"/>
                <a:chOff x="10385656" y="4866107"/>
                <a:chExt cx="1135783" cy="800818"/>
              </a:xfrm>
            </p:grpSpPr>
            <mc:AlternateContent xmlns:mc="http://schemas.openxmlformats.org/markup-compatibility/2006" xmlns:a14="http://schemas.microsoft.com/office/drawing/2010/main">
              <mc:Choice Requires="a14">
                <p:sp>
                  <p:nvSpPr>
                    <p:cNvPr id="41" name="TextBox 40"/>
                    <p:cNvSpPr txBox="1"/>
                    <p:nvPr/>
                  </p:nvSpPr>
                  <p:spPr>
                    <a:xfrm>
                      <a:off x="10385656" y="4866107"/>
                      <a:ext cx="1135783" cy="800818"/>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sSub>
                              <m:sSubPr>
                                <m:ctrlPr>
                                  <a:rPr lang="he-IL" sz="4000" i="1" smtClean="0">
                                    <a:solidFill>
                                      <a:srgbClr val="0070C0"/>
                                    </a:solidFill>
                                    <a:latin typeface="Cambria Math" panose="02040503050406030204" pitchFamily="18" charset="0"/>
                                  </a:rPr>
                                </m:ctrlPr>
                              </m:sSubPr>
                              <m:e>
                                <m:r>
                                  <a:rPr lang="en-US" sz="4000" b="0" i="1" smtClean="0">
                                    <a:solidFill>
                                      <a:srgbClr val="0070C0"/>
                                    </a:solidFill>
                                    <a:latin typeface="Cambria Math" panose="02040503050406030204" pitchFamily="18" charset="0"/>
                                  </a:rPr>
                                  <m:t>𝐵</m:t>
                                </m:r>
                              </m:e>
                              <m:sub>
                                <m:r>
                                  <a:rPr lang="en-US" sz="4000" b="0" i="1" smtClean="0">
                                    <a:solidFill>
                                      <a:srgbClr val="0070C0"/>
                                    </a:solidFill>
                                    <a:latin typeface="Cambria Math" panose="02040503050406030204" pitchFamily="18" charset="0"/>
                                  </a:rPr>
                                  <m:t>𝑒𝑥𝑡</m:t>
                                </m:r>
                              </m:sub>
                            </m:sSub>
                          </m:oMath>
                        </m:oMathPara>
                      </a14:m>
                      <a:endParaRPr lang="he-IL" sz="4000" dirty="0">
                        <a:solidFill>
                          <a:srgbClr val="0070C0"/>
                        </a:solidFill>
                        <a:latin typeface="Varela Round" panose="00000500000000000000" pitchFamily="2" charset="-79"/>
                        <a:cs typeface="Varela Round" panose="00000500000000000000" pitchFamily="2" charset="-79"/>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0385656" y="4866107"/>
                      <a:ext cx="1135783" cy="800818"/>
                    </a:xfrm>
                    <a:prstGeom prst="rect">
                      <a:avLst/>
                    </a:prstGeom>
                    <a:blipFill>
                      <a:blip r:embed="rId5"/>
                      <a:stretch>
                        <a:fillRect r="-1389"/>
                      </a:stretch>
                    </a:blipFill>
                  </p:spPr>
                  <p:txBody>
                    <a:bodyPr/>
                    <a:lstStyle/>
                    <a:p>
                      <a:r>
                        <a:rPr lang="he-IL">
                          <a:noFill/>
                        </a:rPr>
                        <a:t> </a:t>
                      </a:r>
                    </a:p>
                  </p:txBody>
                </p:sp>
              </mc:Fallback>
            </mc:AlternateContent>
            <p:cxnSp>
              <p:nvCxnSpPr>
                <p:cNvPr id="42" name="מחבר חץ ישר 41"/>
                <p:cNvCxnSpPr/>
                <p:nvPr/>
              </p:nvCxnSpPr>
              <p:spPr>
                <a:xfrm flipV="1">
                  <a:off x="10501160" y="4962648"/>
                  <a:ext cx="385011" cy="0"/>
                </a:xfrm>
                <a:prstGeom prst="straightConnector1">
                  <a:avLst/>
                </a:prstGeom>
                <a:ln>
                  <a:solidFill>
                    <a:srgbClr val="0070C0"/>
                  </a:solidFill>
                  <a:tailEnd type="triangle"/>
                </a:ln>
              </p:spPr>
              <p:style>
                <a:lnRef idx="3">
                  <a:schemeClr val="dk1"/>
                </a:lnRef>
                <a:fillRef idx="0">
                  <a:schemeClr val="dk1"/>
                </a:fillRef>
                <a:effectRef idx="2">
                  <a:schemeClr val="dk1"/>
                </a:effectRef>
                <a:fontRef idx="minor">
                  <a:schemeClr val="tx1"/>
                </a:fontRef>
              </p:style>
            </p:cxnSp>
          </p:grpSp>
          <p:cxnSp>
            <p:nvCxnSpPr>
              <p:cNvPr id="35" name="מחבר חץ ישר 34"/>
              <p:cNvCxnSpPr/>
              <p:nvPr/>
            </p:nvCxnSpPr>
            <p:spPr>
              <a:xfrm flipV="1">
                <a:off x="890895" y="2976902"/>
                <a:ext cx="1462351" cy="7555"/>
              </a:xfrm>
              <a:prstGeom prst="straightConnector1">
                <a:avLst/>
              </a:prstGeom>
              <a:ln w="5715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36" name="מחבר חץ ישר 35"/>
              <p:cNvCxnSpPr/>
              <p:nvPr/>
            </p:nvCxnSpPr>
            <p:spPr>
              <a:xfrm flipV="1">
                <a:off x="902490" y="1088278"/>
                <a:ext cx="1450756" cy="1882157"/>
              </a:xfrm>
              <a:prstGeom prst="straightConnector1">
                <a:avLst/>
              </a:prstGeom>
              <a:ln w="57150">
                <a:solidFill>
                  <a:srgbClr val="00B050"/>
                </a:solidFill>
                <a:tailEnd type="triangle"/>
              </a:ln>
            </p:spPr>
            <p:style>
              <a:lnRef idx="1">
                <a:schemeClr val="dk1"/>
              </a:lnRef>
              <a:fillRef idx="0">
                <a:schemeClr val="dk1"/>
              </a:fillRef>
              <a:effectRef idx="0">
                <a:schemeClr val="dk1"/>
              </a:effectRef>
              <a:fontRef idx="minor">
                <a:schemeClr val="tx1"/>
              </a:fontRef>
            </p:style>
          </p:cxnSp>
          <p:grpSp>
            <p:nvGrpSpPr>
              <p:cNvPr id="37" name="קבוצה 36"/>
              <p:cNvGrpSpPr/>
              <p:nvPr/>
            </p:nvGrpSpPr>
            <p:grpSpPr>
              <a:xfrm>
                <a:off x="2294100" y="284947"/>
                <a:ext cx="1135783" cy="862714"/>
                <a:chOff x="10385656" y="4866107"/>
                <a:chExt cx="1135783" cy="862714"/>
              </a:xfrm>
            </p:grpSpPr>
            <mc:AlternateContent xmlns:mc="http://schemas.openxmlformats.org/markup-compatibility/2006" xmlns:a14="http://schemas.microsoft.com/office/drawing/2010/main">
              <mc:Choice Requires="a14">
                <p:sp>
                  <p:nvSpPr>
                    <p:cNvPr id="39" name="TextBox 38"/>
                    <p:cNvSpPr txBox="1"/>
                    <p:nvPr/>
                  </p:nvSpPr>
                  <p:spPr>
                    <a:xfrm>
                      <a:off x="10385656" y="4866107"/>
                      <a:ext cx="1135783" cy="862714"/>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sSub>
                              <m:sSubPr>
                                <m:ctrlPr>
                                  <a:rPr lang="he-IL" sz="4000" i="1" smtClean="0">
                                    <a:solidFill>
                                      <a:srgbClr val="00B050"/>
                                    </a:solidFill>
                                    <a:latin typeface="Cambria Math" panose="02040503050406030204" pitchFamily="18" charset="0"/>
                                  </a:rPr>
                                </m:ctrlPr>
                              </m:sSubPr>
                              <m:e>
                                <m:r>
                                  <a:rPr lang="en-US" sz="4000" b="0" i="1" smtClean="0">
                                    <a:solidFill>
                                      <a:srgbClr val="00B050"/>
                                    </a:solidFill>
                                    <a:latin typeface="Cambria Math" panose="02040503050406030204" pitchFamily="18" charset="0"/>
                                  </a:rPr>
                                  <m:t>𝐵</m:t>
                                </m:r>
                              </m:e>
                              <m:sub>
                                <m:r>
                                  <a:rPr lang="en-US" sz="4000" b="0" i="1" smtClean="0">
                                    <a:solidFill>
                                      <a:srgbClr val="00B050"/>
                                    </a:solidFill>
                                    <a:latin typeface="Cambria Math" panose="02040503050406030204" pitchFamily="18" charset="0"/>
                                  </a:rPr>
                                  <m:t>𝑒𝑞</m:t>
                                </m:r>
                                <m:r>
                                  <a:rPr lang="en-US" sz="4000" b="0" i="1" smtClean="0">
                                    <a:solidFill>
                                      <a:srgbClr val="00B050"/>
                                    </a:solidFill>
                                    <a:latin typeface="Cambria Math" panose="02040503050406030204" pitchFamily="18" charset="0"/>
                                  </a:rPr>
                                  <m:t>.</m:t>
                                </m:r>
                              </m:sub>
                            </m:sSub>
                          </m:oMath>
                        </m:oMathPara>
                      </a14:m>
                      <a:endParaRPr lang="he-IL" sz="4000" dirty="0">
                        <a:solidFill>
                          <a:srgbClr val="00B050"/>
                        </a:solidFill>
                        <a:latin typeface="Varela Round" panose="00000500000000000000" pitchFamily="2" charset="-79"/>
                        <a:cs typeface="Varela Round" panose="00000500000000000000" pitchFamily="2" charset="-79"/>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0385656" y="4866107"/>
                      <a:ext cx="1135783" cy="862714"/>
                    </a:xfrm>
                    <a:prstGeom prst="rect">
                      <a:avLst/>
                    </a:prstGeom>
                    <a:blipFill>
                      <a:blip r:embed="rId6"/>
                      <a:stretch>
                        <a:fillRect/>
                      </a:stretch>
                    </a:blipFill>
                  </p:spPr>
                  <p:txBody>
                    <a:bodyPr/>
                    <a:lstStyle/>
                    <a:p>
                      <a:r>
                        <a:rPr lang="he-IL">
                          <a:noFill/>
                        </a:rPr>
                        <a:t> </a:t>
                      </a:r>
                    </a:p>
                  </p:txBody>
                </p:sp>
              </mc:Fallback>
            </mc:AlternateContent>
            <p:cxnSp>
              <p:nvCxnSpPr>
                <p:cNvPr id="40" name="מחבר חץ ישר 39"/>
                <p:cNvCxnSpPr/>
                <p:nvPr/>
              </p:nvCxnSpPr>
              <p:spPr>
                <a:xfrm flipV="1">
                  <a:off x="10501160" y="4962648"/>
                  <a:ext cx="385011" cy="0"/>
                </a:xfrm>
                <a:prstGeom prst="straightConnector1">
                  <a:avLst/>
                </a:prstGeom>
                <a:ln>
                  <a:solidFill>
                    <a:srgbClr val="00B050"/>
                  </a:solidFill>
                  <a:tailEnd type="triangle"/>
                </a:ln>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38" name="TextBox 37"/>
                  <p:cNvSpPr txBox="1"/>
                  <p:nvPr/>
                </p:nvSpPr>
                <p:spPr>
                  <a:xfrm>
                    <a:off x="605216" y="1880150"/>
                    <a:ext cx="1135783" cy="640655"/>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r>
                            <a:rPr lang="he-IL" sz="3200" i="1" smtClean="0">
                              <a:solidFill>
                                <a:srgbClr val="00B050"/>
                              </a:solidFill>
                              <a:latin typeface="Cambria Math" panose="02040503050406030204" pitchFamily="18" charset="0"/>
                              <a:ea typeface="Cambria Math" panose="02040503050406030204" pitchFamily="18" charset="0"/>
                            </a:rPr>
                            <m:t>𝜃</m:t>
                          </m:r>
                        </m:oMath>
                      </m:oMathPara>
                    </a14:m>
                    <a:endParaRPr lang="he-IL" sz="3200" dirty="0">
                      <a:solidFill>
                        <a:srgbClr val="00B050"/>
                      </a:solidFill>
                      <a:latin typeface="Varela Round" panose="00000500000000000000" pitchFamily="2" charset="-79"/>
                      <a:cs typeface="Varela Round" panose="00000500000000000000" pitchFamily="2" charset="-79"/>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605216" y="1880150"/>
                    <a:ext cx="1135783" cy="640655"/>
                  </a:xfrm>
                  <a:prstGeom prst="rect">
                    <a:avLst/>
                  </a:prstGeom>
                  <a:blipFill>
                    <a:blip r:embed="rId7"/>
                    <a:stretch>
                      <a:fillRect/>
                    </a:stretch>
                  </a:blipFill>
                </p:spPr>
                <p:txBody>
                  <a:bodyPr/>
                  <a:lstStyle/>
                  <a:p>
                    <a:r>
                      <a:rPr lang="he-IL">
                        <a:noFill/>
                      </a:rPr>
                      <a:t> </a:t>
                    </a:r>
                  </a:p>
                </p:txBody>
              </p:sp>
            </mc:Fallback>
          </mc:AlternateContent>
        </p:grpSp>
      </p:grpSp>
      <mc:AlternateContent xmlns:mc="http://schemas.openxmlformats.org/markup-compatibility/2006" xmlns:a14="http://schemas.microsoft.com/office/drawing/2010/main">
        <mc:Choice Requires="a14">
          <p:sp>
            <p:nvSpPr>
              <p:cNvPr id="45" name="TextBox 44"/>
              <p:cNvSpPr txBox="1"/>
              <p:nvPr/>
            </p:nvSpPr>
            <p:spPr>
              <a:xfrm>
                <a:off x="36442" y="3549401"/>
                <a:ext cx="3041583" cy="1002519"/>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𝑡𝑎𝑛</m:t>
                      </m:r>
                      <m:r>
                        <a:rPr lang="en-US" sz="3200" i="1">
                          <a:latin typeface="Cambria Math" panose="02040503050406030204" pitchFamily="18" charset="0"/>
                          <a:ea typeface="Cambria Math" panose="02040503050406030204" pitchFamily="18" charset="0"/>
                        </a:rPr>
                        <m:t>𝜃</m:t>
                      </m:r>
                      <m:r>
                        <a:rPr lang="en-US" sz="3200" i="1">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𝐵</m:t>
                              </m:r>
                            </m:e>
                            <m:sub>
                              <m:r>
                                <a:rPr lang="en-US" sz="3200" i="1">
                                  <a:latin typeface="Cambria Math" panose="02040503050406030204" pitchFamily="18" charset="0"/>
                                  <a:ea typeface="Cambria Math" panose="02040503050406030204" pitchFamily="18" charset="0"/>
                                </a:rPr>
                                <m:t>𝑒𝑥𝑡</m:t>
                              </m:r>
                            </m:sub>
                          </m:sSub>
                        </m:num>
                        <m:den>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𝐵</m:t>
                              </m:r>
                            </m:e>
                            <m:sub>
                              <m:r>
                                <a:rPr lang="en-US" sz="3200" i="1">
                                  <a:latin typeface="Cambria Math" panose="02040503050406030204" pitchFamily="18" charset="0"/>
                                  <a:ea typeface="Cambria Math" panose="02040503050406030204" pitchFamily="18" charset="0"/>
                                </a:rPr>
                                <m:t>𝐸</m:t>
                              </m:r>
                            </m:sub>
                          </m:sSub>
                        </m:den>
                      </m:f>
                    </m:oMath>
                  </m:oMathPara>
                </a14:m>
                <a:endParaRPr lang="he-IL" sz="3200" dirty="0">
                  <a:latin typeface="Varela Round" panose="00000500000000000000" pitchFamily="2" charset="-79"/>
                  <a:cs typeface="Varela Round" panose="00000500000000000000" pitchFamily="2" charset="-79"/>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36442" y="3549401"/>
                <a:ext cx="3041583" cy="1002519"/>
              </a:xfrm>
              <a:prstGeom prst="rect">
                <a:avLst/>
              </a:prstGeom>
              <a:blipFill>
                <a:blip r:embed="rId8"/>
                <a:stretch>
                  <a:fillRect/>
                </a:stretch>
              </a:blipFill>
            </p:spPr>
            <p:txBody>
              <a:bodyPr/>
              <a:lstStyle/>
              <a:p>
                <a:r>
                  <a:rPr lang="he-IL">
                    <a:noFill/>
                  </a:rPr>
                  <a:t> </a:t>
                </a:r>
              </a:p>
            </p:txBody>
          </p:sp>
        </mc:Fallback>
      </mc:AlternateContent>
      <p:sp>
        <p:nvSpPr>
          <p:cNvPr id="46" name="TextBox 45"/>
          <p:cNvSpPr txBox="1"/>
          <p:nvPr/>
        </p:nvSpPr>
        <p:spPr>
          <a:xfrm>
            <a:off x="3314954" y="1053593"/>
            <a:ext cx="8437677" cy="1837811"/>
          </a:xfrm>
          <a:prstGeom prst="rect">
            <a:avLst/>
          </a:prstGeom>
          <a:noFill/>
        </p:spPr>
        <p:txBody>
          <a:bodyPr wrap="square" rtlCol="1">
            <a:spAutoFit/>
          </a:bodyPr>
          <a:lstStyle/>
          <a:p>
            <a:pPr algn="r" rtl="1">
              <a:lnSpc>
                <a:spcPct val="150000"/>
              </a:lnSpc>
            </a:pPr>
            <a:r>
              <a:rPr lang="he-IL" sz="2600" dirty="0">
                <a:latin typeface="Varela Round" panose="00000500000000000000" pitchFamily="2" charset="-79"/>
                <a:cs typeface="Varela Round" panose="00000500000000000000" pitchFamily="2" charset="-79"/>
              </a:rPr>
              <a:t>אם נשנה כמה פעמים את </a:t>
            </a:r>
            <a:r>
              <a:rPr lang="en-US" sz="2600" dirty="0" err="1">
                <a:latin typeface="Varela Round" panose="00000500000000000000" pitchFamily="2" charset="-79"/>
                <a:cs typeface="Varela Round" panose="00000500000000000000" pitchFamily="2" charset="-79"/>
              </a:rPr>
              <a:t>B</a:t>
            </a:r>
            <a:r>
              <a:rPr lang="en-US" sz="2600" baseline="-25000" dirty="0" err="1">
                <a:latin typeface="Varela Round" panose="00000500000000000000" pitchFamily="2" charset="-79"/>
                <a:cs typeface="Varela Round" panose="00000500000000000000" pitchFamily="2" charset="-79"/>
              </a:rPr>
              <a:t>ext</a:t>
            </a:r>
            <a:r>
              <a:rPr lang="he-IL" sz="2600" dirty="0">
                <a:latin typeface="Varela Round" panose="00000500000000000000" pitchFamily="2" charset="-79"/>
                <a:cs typeface="Varela Round" panose="00000500000000000000" pitchFamily="2" charset="-79"/>
              </a:rPr>
              <a:t> ונמדוד, בכל פעם שמתבצע שינוי, את זווית הסטייה של מחט המצפן מכיוון הצפון, </a:t>
            </a:r>
            <a:r>
              <a:rPr lang="el-GR" sz="2600" dirty="0">
                <a:latin typeface="David" panose="020E0502060401010101" pitchFamily="34" charset="-79"/>
                <a:cs typeface="Varela Round" panose="00000500000000000000" pitchFamily="2" charset="-79"/>
              </a:rPr>
              <a:t>θ</a:t>
            </a:r>
            <a:r>
              <a:rPr lang="he-IL" sz="2600" dirty="0">
                <a:latin typeface="Varela Round" panose="00000500000000000000" pitchFamily="2" charset="-79"/>
                <a:cs typeface="Varela Round" panose="00000500000000000000" pitchFamily="2" charset="-79"/>
              </a:rPr>
              <a:t>, נוכל למדוד את </a:t>
            </a:r>
            <a:r>
              <a:rPr lang="en-US" sz="2600" dirty="0">
                <a:latin typeface="Varela Round" panose="00000500000000000000" pitchFamily="2" charset="-79"/>
                <a:cs typeface="Varela Round" panose="00000500000000000000" pitchFamily="2" charset="-79"/>
              </a:rPr>
              <a:t>B</a:t>
            </a:r>
            <a:r>
              <a:rPr lang="en-US" sz="2600" baseline="-25000" dirty="0">
                <a:latin typeface="Varela Round" panose="00000500000000000000" pitchFamily="2" charset="-79"/>
                <a:cs typeface="Varela Round" panose="00000500000000000000" pitchFamily="2" charset="-79"/>
              </a:rPr>
              <a:t>E</a:t>
            </a:r>
            <a:r>
              <a:rPr lang="he-IL" sz="2600" dirty="0">
                <a:latin typeface="Varela Round" panose="00000500000000000000" pitchFamily="2" charset="-79"/>
                <a:cs typeface="Varela Round" panose="00000500000000000000" pitchFamily="2" charset="-79"/>
              </a:rPr>
              <a:t>. </a:t>
            </a:r>
          </a:p>
        </p:txBody>
      </p:sp>
      <p:sp>
        <p:nvSpPr>
          <p:cNvPr id="47" name="מלבן 46"/>
          <p:cNvSpPr/>
          <p:nvPr/>
        </p:nvSpPr>
        <p:spPr>
          <a:xfrm>
            <a:off x="2948021" y="2846880"/>
            <a:ext cx="8780767" cy="1237647"/>
          </a:xfrm>
          <a:prstGeom prst="rect">
            <a:avLst/>
          </a:prstGeom>
        </p:spPr>
        <p:txBody>
          <a:bodyPr wrap="square">
            <a:spAutoFit/>
          </a:bodyPr>
          <a:lstStyle/>
          <a:p>
            <a:pPr lvl="0" algn="r" rtl="1">
              <a:lnSpc>
                <a:spcPct val="150000"/>
              </a:lnSpc>
            </a:pPr>
            <a:r>
              <a:rPr lang="he-IL" sz="2600" dirty="0">
                <a:solidFill>
                  <a:prstClr val="black"/>
                </a:solidFill>
                <a:latin typeface="Varela Round" panose="00000500000000000000" pitchFamily="2" charset="-79"/>
                <a:cs typeface="Varela Round" panose="00000500000000000000" pitchFamily="2" charset="-79"/>
              </a:rPr>
              <a:t>נוכל לשלוט על גודל וכיוון השדה המגנטי החיצוני </a:t>
            </a:r>
            <a:r>
              <a:rPr lang="en-US" sz="2600" dirty="0" err="1">
                <a:solidFill>
                  <a:prstClr val="black"/>
                </a:solidFill>
                <a:latin typeface="Varela Round" panose="00000500000000000000" pitchFamily="2" charset="-79"/>
                <a:cs typeface="Varela Round" panose="00000500000000000000" pitchFamily="2" charset="-79"/>
              </a:rPr>
              <a:t>B</a:t>
            </a:r>
            <a:r>
              <a:rPr lang="en-US" sz="2600" baseline="-25000" dirty="0" err="1">
                <a:solidFill>
                  <a:prstClr val="black"/>
                </a:solidFill>
                <a:latin typeface="Varela Round" panose="00000500000000000000" pitchFamily="2" charset="-79"/>
                <a:cs typeface="Varela Round" panose="00000500000000000000" pitchFamily="2" charset="-79"/>
              </a:rPr>
              <a:t>ext</a:t>
            </a:r>
            <a:r>
              <a:rPr lang="he-IL" sz="2600" dirty="0">
                <a:solidFill>
                  <a:prstClr val="black"/>
                </a:solidFill>
                <a:latin typeface="Varela Round" panose="00000500000000000000" pitchFamily="2" charset="-79"/>
                <a:cs typeface="Varela Round" panose="00000500000000000000" pitchFamily="2" charset="-79"/>
              </a:rPr>
              <a:t> בעזרת אחת מהצורות שלמדנו כמקור לשדה מגנטי.</a:t>
            </a:r>
          </a:p>
        </p:txBody>
      </p:sp>
      <p:sp>
        <p:nvSpPr>
          <p:cNvPr id="48" name="מלבן 47"/>
          <p:cNvSpPr/>
          <p:nvPr/>
        </p:nvSpPr>
        <p:spPr>
          <a:xfrm>
            <a:off x="2881552" y="4037914"/>
            <a:ext cx="8780767" cy="679481"/>
          </a:xfrm>
          <a:prstGeom prst="rect">
            <a:avLst/>
          </a:prstGeom>
        </p:spPr>
        <p:txBody>
          <a:bodyPr wrap="square">
            <a:spAutoFit/>
          </a:bodyPr>
          <a:lstStyle/>
          <a:p>
            <a:pPr lvl="0" algn="r" rtl="1">
              <a:lnSpc>
                <a:spcPct val="150000"/>
              </a:lnSpc>
            </a:pPr>
            <a:r>
              <a:rPr lang="he-IL" sz="2800" dirty="0">
                <a:solidFill>
                  <a:prstClr val="black"/>
                </a:solidFill>
                <a:latin typeface="Varela Round" panose="00000500000000000000" pitchFamily="2" charset="-79"/>
                <a:cs typeface="Varela Round" panose="00000500000000000000" pitchFamily="2" charset="-79"/>
              </a:rPr>
              <a:t>ואפשר גם הפוך...</a:t>
            </a:r>
          </a:p>
        </p:txBody>
      </p:sp>
      <p:sp>
        <p:nvSpPr>
          <p:cNvPr id="49" name="מלבן 48"/>
          <p:cNvSpPr/>
          <p:nvPr/>
        </p:nvSpPr>
        <p:spPr>
          <a:xfrm>
            <a:off x="-304803" y="5218180"/>
            <a:ext cx="8780767" cy="1325812"/>
          </a:xfrm>
          <a:prstGeom prst="rect">
            <a:avLst/>
          </a:prstGeom>
        </p:spPr>
        <p:txBody>
          <a:bodyPr wrap="square">
            <a:spAutoFit/>
          </a:bodyPr>
          <a:lstStyle/>
          <a:p>
            <a:pPr lvl="0" algn="r" rtl="1">
              <a:lnSpc>
                <a:spcPct val="150000"/>
              </a:lnSpc>
            </a:pPr>
            <a:r>
              <a:rPr lang="he-IL" sz="2800" b="1" i="1" dirty="0">
                <a:solidFill>
                  <a:prstClr val="black"/>
                </a:solidFill>
                <a:latin typeface="Varela Round" panose="00000500000000000000" pitchFamily="2" charset="-79"/>
                <a:cs typeface="Varela Round" panose="00000500000000000000" pitchFamily="2" charset="-79"/>
              </a:rPr>
              <a:t>אם אנו יודעים את </a:t>
            </a:r>
            <a:r>
              <a:rPr lang="en-US" sz="2800" b="1" i="1" dirty="0">
                <a:solidFill>
                  <a:prstClr val="black"/>
                </a:solidFill>
                <a:latin typeface="Varela Round" panose="00000500000000000000" pitchFamily="2" charset="-79"/>
                <a:cs typeface="Varela Round" panose="00000500000000000000" pitchFamily="2" charset="-79"/>
              </a:rPr>
              <a:t>B</a:t>
            </a:r>
            <a:r>
              <a:rPr lang="en-US" sz="2800" b="1" i="1" baseline="-25000" dirty="0">
                <a:solidFill>
                  <a:prstClr val="black"/>
                </a:solidFill>
                <a:latin typeface="Varela Round" panose="00000500000000000000" pitchFamily="2" charset="-79"/>
                <a:cs typeface="Varela Round" panose="00000500000000000000" pitchFamily="2" charset="-79"/>
              </a:rPr>
              <a:t>E</a:t>
            </a:r>
            <a:r>
              <a:rPr lang="he-IL" sz="2800" b="1" i="1" dirty="0">
                <a:solidFill>
                  <a:prstClr val="black"/>
                </a:solidFill>
                <a:latin typeface="Varela Round" panose="00000500000000000000" pitchFamily="2" charset="-79"/>
                <a:cs typeface="Varela Round" panose="00000500000000000000" pitchFamily="2" charset="-79"/>
              </a:rPr>
              <a:t> נוכל לחקור באילו פרמטרים תלוי </a:t>
            </a:r>
            <a:r>
              <a:rPr lang="en-US" sz="2800" b="1" i="1" dirty="0" err="1">
                <a:solidFill>
                  <a:prstClr val="black"/>
                </a:solidFill>
                <a:latin typeface="Varela Round" panose="00000500000000000000" pitchFamily="2" charset="-79"/>
                <a:cs typeface="Varela Round" panose="00000500000000000000" pitchFamily="2" charset="-79"/>
              </a:rPr>
              <a:t>B</a:t>
            </a:r>
            <a:r>
              <a:rPr lang="en-US" sz="2800" b="1" i="1" baseline="-25000" dirty="0" err="1">
                <a:solidFill>
                  <a:prstClr val="black"/>
                </a:solidFill>
                <a:latin typeface="Varela Round" panose="00000500000000000000" pitchFamily="2" charset="-79"/>
                <a:cs typeface="Varela Round" panose="00000500000000000000" pitchFamily="2" charset="-79"/>
              </a:rPr>
              <a:t>ext</a:t>
            </a:r>
            <a:r>
              <a:rPr lang="en-US" sz="2800" b="1" i="1" dirty="0">
                <a:solidFill>
                  <a:prstClr val="black"/>
                </a:solidFill>
                <a:latin typeface="Varela Round" panose="00000500000000000000" pitchFamily="2" charset="-79"/>
                <a:cs typeface="Varela Round" panose="00000500000000000000" pitchFamily="2" charset="-79"/>
              </a:rPr>
              <a:t>  </a:t>
            </a:r>
            <a:r>
              <a:rPr lang="he-IL" sz="2800" b="1" i="1" dirty="0">
                <a:solidFill>
                  <a:prstClr val="black"/>
                </a:solidFill>
                <a:latin typeface="Varela Round" panose="00000500000000000000" pitchFamily="2" charset="-79"/>
                <a:cs typeface="Varela Round" panose="00000500000000000000" pitchFamily="2" charset="-79"/>
              </a:rPr>
              <a:t> </a:t>
            </a:r>
            <a:r>
              <a:rPr lang="he-IL" sz="2400" b="1" i="1" dirty="0">
                <a:solidFill>
                  <a:prstClr val="black"/>
                </a:solidFill>
                <a:latin typeface="Varela Round" panose="00000500000000000000" pitchFamily="2" charset="-79"/>
                <a:cs typeface="Varela Round" panose="00000500000000000000" pitchFamily="2" charset="-79"/>
              </a:rPr>
              <a:t>(למשל זרם, מרחק, מספר כריכות)</a:t>
            </a:r>
          </a:p>
        </p:txBody>
      </p:sp>
    </p:spTree>
    <p:extLst>
      <p:ext uri="{BB962C8B-B14F-4D97-AF65-F5344CB8AC3E}">
        <p14:creationId xmlns:p14="http://schemas.microsoft.com/office/powerpoint/2010/main" val="164353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ctrTitle"/>
          </p:nvPr>
        </p:nvSpPr>
        <p:spPr>
          <a:xfrm>
            <a:off x="1" y="1640677"/>
            <a:ext cx="12192000" cy="1260164"/>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Varela Round"/>
              <a:buNone/>
            </a:pPr>
            <a:r>
              <a:rPr lang="he-IL" dirty="0">
                <a:solidFill>
                  <a:srgbClr val="192A72"/>
                </a:solidFill>
              </a:rPr>
              <a:t>חלק א'</a:t>
            </a:r>
            <a:endParaRPr dirty="0"/>
          </a:p>
        </p:txBody>
      </p:sp>
      <p:sp>
        <p:nvSpPr>
          <p:cNvPr id="129" name="Google Shape;129;p4"/>
          <p:cNvSpPr txBox="1">
            <a:spLocks noGrp="1"/>
          </p:cNvSpPr>
          <p:nvPr>
            <p:ph type="subTitle" idx="1"/>
          </p:nvPr>
        </p:nvSpPr>
        <p:spPr>
          <a:xfrm>
            <a:off x="1" y="2918426"/>
            <a:ext cx="12192000" cy="642174"/>
          </a:xfrm>
          <a:prstGeom prst="rect">
            <a:avLst/>
          </a:prstGeom>
          <a:noFill/>
          <a:ln>
            <a:noFill/>
          </a:ln>
        </p:spPr>
        <p:txBody>
          <a:bodyPr spcFirstLastPara="1" wrap="square" lIns="36000" tIns="36000" rIns="36000" bIns="36000" anchor="ctr" anchorCtr="0">
            <a:spAutoFit/>
          </a:bodyPr>
          <a:lstStyle/>
          <a:p>
            <a:pPr marL="0" lvl="0" indent="0" algn="ctr" rtl="1">
              <a:lnSpc>
                <a:spcPct val="100000"/>
              </a:lnSpc>
              <a:spcBef>
                <a:spcPts val="0"/>
              </a:spcBef>
              <a:spcAft>
                <a:spcPts val="600"/>
              </a:spcAft>
              <a:buClr>
                <a:srgbClr val="192A72"/>
              </a:buClr>
              <a:buSzPts val="2800"/>
              <a:buNone/>
            </a:pPr>
            <a:r>
              <a:rPr lang="he-IL" dirty="0"/>
              <a:t>מדידת השדה המגנטי של כדה"א</a:t>
            </a:r>
            <a:endParaRPr dirty="0">
              <a:solidFill>
                <a:srgbClr val="192A72"/>
              </a:solidFill>
            </a:endParaRPr>
          </a:p>
        </p:txBody>
      </p:sp>
    </p:spTree>
    <p:extLst>
      <p:ext uri="{BB962C8B-B14F-4D97-AF65-F5344CB8AC3E}">
        <p14:creationId xmlns:p14="http://schemas.microsoft.com/office/powerpoint/2010/main" val="1986763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C0BF8B-1070-4847-B140-6DDEF8D2ECC7}"/>
              </a:ext>
            </a:extLst>
          </p:cNvPr>
          <p:cNvSpPr/>
          <p:nvPr/>
        </p:nvSpPr>
        <p:spPr>
          <a:xfrm>
            <a:off x="8172376" y="5383306"/>
            <a:ext cx="4019624" cy="1474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p:cNvSpPr>
            <a:spLocks noGrp="1"/>
          </p:cNvSpPr>
          <p:nvPr>
            <p:ph type="title"/>
          </p:nvPr>
        </p:nvSpPr>
        <p:spPr>
          <a:xfrm>
            <a:off x="2478819" y="171348"/>
            <a:ext cx="9642231" cy="720000"/>
          </a:xfrm>
        </p:spPr>
        <p:txBody>
          <a:bodyPr/>
          <a:lstStyle/>
          <a:p>
            <a:r>
              <a:rPr lang="he-IL" sz="4800" dirty="0"/>
              <a:t>תזכורת – מקורות שדה מגנטי</a:t>
            </a:r>
            <a:endParaRPr lang="he-IL" sz="3200" dirty="0"/>
          </a:p>
        </p:txBody>
      </p:sp>
      <p:sp>
        <p:nvSpPr>
          <p:cNvPr id="5" name="TextBox 4"/>
          <p:cNvSpPr txBox="1"/>
          <p:nvPr/>
        </p:nvSpPr>
        <p:spPr>
          <a:xfrm>
            <a:off x="8670950" y="1127022"/>
            <a:ext cx="3149932" cy="954107"/>
          </a:xfrm>
          <a:prstGeom prst="rect">
            <a:avLst/>
          </a:prstGeom>
          <a:noFill/>
        </p:spPr>
        <p:txBody>
          <a:bodyPr wrap="square" rtlCol="1">
            <a:spAutoFit/>
          </a:bodyPr>
          <a:lstStyle/>
          <a:p>
            <a:pPr algn="ctr"/>
            <a:r>
              <a:rPr lang="he-IL" sz="2800" dirty="0">
                <a:ln>
                  <a:solidFill>
                    <a:schemeClr val="tx1"/>
                  </a:solidFill>
                </a:ln>
                <a:solidFill>
                  <a:srgbClr val="002060"/>
                </a:solidFill>
                <a:latin typeface="Varela Round" panose="00000500000000000000" pitchFamily="2" charset="-79"/>
                <a:cs typeface="Varela Round" panose="00000500000000000000" pitchFamily="2" charset="-79"/>
              </a:rPr>
              <a:t>בקרבת </a:t>
            </a:r>
            <a:r>
              <a:rPr lang="he-IL" sz="2800" dirty="0" err="1">
                <a:ln>
                  <a:solidFill>
                    <a:schemeClr val="tx1"/>
                  </a:solidFill>
                </a:ln>
                <a:solidFill>
                  <a:srgbClr val="002060"/>
                </a:solidFill>
                <a:latin typeface="Varela Round" panose="00000500000000000000" pitchFamily="2" charset="-79"/>
                <a:cs typeface="Varela Round" panose="00000500000000000000" pitchFamily="2" charset="-79"/>
              </a:rPr>
              <a:t>תייל</a:t>
            </a:r>
            <a:r>
              <a:rPr lang="he-IL" sz="2800" dirty="0">
                <a:ln>
                  <a:solidFill>
                    <a:schemeClr val="tx1"/>
                  </a:solidFill>
                </a:ln>
                <a:solidFill>
                  <a:srgbClr val="002060"/>
                </a:solidFill>
                <a:latin typeface="Varela Round" panose="00000500000000000000" pitchFamily="2" charset="-79"/>
                <a:cs typeface="Varela Round" panose="00000500000000000000" pitchFamily="2" charset="-79"/>
              </a:rPr>
              <a:t> ישר ארוך מאד</a:t>
            </a:r>
          </a:p>
        </p:txBody>
      </p:sp>
      <p:sp>
        <p:nvSpPr>
          <p:cNvPr id="6" name="TextBox 5"/>
          <p:cNvSpPr txBox="1"/>
          <p:nvPr/>
        </p:nvSpPr>
        <p:spPr>
          <a:xfrm>
            <a:off x="4591779" y="1096343"/>
            <a:ext cx="3580597" cy="738664"/>
          </a:xfrm>
          <a:prstGeom prst="rect">
            <a:avLst/>
          </a:prstGeom>
          <a:noFill/>
        </p:spPr>
        <p:txBody>
          <a:bodyPr wrap="square" rtlCol="1">
            <a:spAutoFit/>
          </a:bodyPr>
          <a:lstStyle/>
          <a:p>
            <a:pPr algn="ctr"/>
            <a:r>
              <a:rPr lang="he-IL" sz="2800" dirty="0">
                <a:ln>
                  <a:solidFill>
                    <a:schemeClr val="tx1"/>
                  </a:solidFill>
                </a:ln>
                <a:solidFill>
                  <a:srgbClr val="002060"/>
                </a:solidFill>
                <a:latin typeface="Varela Round" panose="00000500000000000000" pitchFamily="2" charset="-79"/>
                <a:cs typeface="Varela Round" panose="00000500000000000000" pitchFamily="2" charset="-79"/>
              </a:rPr>
              <a:t>מרכז סליל דק</a:t>
            </a:r>
          </a:p>
          <a:p>
            <a:pPr algn="ctr"/>
            <a:r>
              <a:rPr lang="he-IL" dirty="0">
                <a:ln>
                  <a:solidFill>
                    <a:schemeClr val="tx1"/>
                  </a:solidFill>
                </a:ln>
                <a:solidFill>
                  <a:srgbClr val="002060"/>
                </a:solidFill>
                <a:latin typeface="Varela Round" panose="00000500000000000000" pitchFamily="2" charset="-79"/>
                <a:cs typeface="Varela Round" panose="00000500000000000000" pitchFamily="2" charset="-79"/>
              </a:rPr>
              <a:t>(מקרה פרטי - טבעת דקה)</a:t>
            </a:r>
          </a:p>
        </p:txBody>
      </p:sp>
      <p:sp>
        <p:nvSpPr>
          <p:cNvPr id="7" name="TextBox 6"/>
          <p:cNvSpPr txBox="1"/>
          <p:nvPr/>
        </p:nvSpPr>
        <p:spPr>
          <a:xfrm>
            <a:off x="378981" y="1050176"/>
            <a:ext cx="3580597" cy="830997"/>
          </a:xfrm>
          <a:prstGeom prst="rect">
            <a:avLst/>
          </a:prstGeom>
          <a:noFill/>
        </p:spPr>
        <p:txBody>
          <a:bodyPr wrap="square" rtlCol="1">
            <a:spAutoFit/>
          </a:bodyPr>
          <a:lstStyle/>
          <a:p>
            <a:pPr algn="ctr"/>
            <a:r>
              <a:rPr lang="he-IL" sz="2800" dirty="0" err="1">
                <a:ln>
                  <a:solidFill>
                    <a:schemeClr val="tx1"/>
                  </a:solidFill>
                </a:ln>
                <a:solidFill>
                  <a:srgbClr val="002060"/>
                </a:solidFill>
                <a:latin typeface="Varela Round" panose="00000500000000000000" pitchFamily="2" charset="-79"/>
                <a:cs typeface="Varela Round" panose="00000500000000000000" pitchFamily="2" charset="-79"/>
              </a:rPr>
              <a:t>סילונית</a:t>
            </a:r>
            <a:endParaRPr lang="he-IL" sz="2800" dirty="0">
              <a:ln>
                <a:solidFill>
                  <a:schemeClr val="tx1"/>
                </a:solidFill>
              </a:ln>
              <a:solidFill>
                <a:srgbClr val="002060"/>
              </a:solidFill>
              <a:latin typeface="Varela Round" panose="00000500000000000000" pitchFamily="2" charset="-79"/>
              <a:cs typeface="Varela Round" panose="00000500000000000000" pitchFamily="2" charset="-79"/>
            </a:endParaRPr>
          </a:p>
          <a:p>
            <a:pPr algn="ctr"/>
            <a:r>
              <a:rPr lang="he-IL" sz="2000" dirty="0">
                <a:ln>
                  <a:solidFill>
                    <a:schemeClr val="tx1"/>
                  </a:solidFill>
                </a:ln>
                <a:solidFill>
                  <a:srgbClr val="002060"/>
                </a:solidFill>
                <a:latin typeface="Varela Round" panose="00000500000000000000" pitchFamily="2" charset="-79"/>
                <a:cs typeface="Varela Round" panose="00000500000000000000" pitchFamily="2" charset="-79"/>
              </a:rPr>
              <a:t>(סליל ארוך מאוד)</a:t>
            </a:r>
            <a:endParaRPr lang="he-IL" sz="1400" dirty="0">
              <a:ln>
                <a:solidFill>
                  <a:schemeClr val="tx1"/>
                </a:solidFill>
              </a:ln>
              <a:solidFill>
                <a:srgbClr val="002060"/>
              </a:solidFill>
              <a:latin typeface="Varela Round" panose="00000500000000000000" pitchFamily="2" charset="-79"/>
              <a:cs typeface="Varela Round" panose="00000500000000000000" pitchFamily="2" charset="-79"/>
            </a:endParaRPr>
          </a:p>
        </p:txBody>
      </p:sp>
      <p:pic>
        <p:nvPicPr>
          <p:cNvPr id="8" name="תמונה 7"/>
          <p:cNvPicPr>
            <a:picLocks noChangeAspect="1"/>
          </p:cNvPicPr>
          <p:nvPr/>
        </p:nvPicPr>
        <p:blipFill>
          <a:blip r:embed="rId2"/>
          <a:stretch>
            <a:fillRect/>
          </a:stretch>
        </p:blipFill>
        <p:spPr>
          <a:xfrm>
            <a:off x="795420" y="2079332"/>
            <a:ext cx="2643986" cy="1055112"/>
          </a:xfrm>
          <a:prstGeom prst="rect">
            <a:avLst/>
          </a:prstGeom>
        </p:spPr>
      </p:pic>
      <p:grpSp>
        <p:nvGrpSpPr>
          <p:cNvPr id="9" name="קבוצה 8"/>
          <p:cNvGrpSpPr/>
          <p:nvPr/>
        </p:nvGrpSpPr>
        <p:grpSpPr>
          <a:xfrm>
            <a:off x="5051007" y="2142467"/>
            <a:ext cx="1214968" cy="1989134"/>
            <a:chOff x="5400304" y="3031383"/>
            <a:chExt cx="1619723" cy="2811629"/>
          </a:xfrm>
        </p:grpSpPr>
        <p:sp>
          <p:nvSpPr>
            <p:cNvPr id="10" name="קשת 9"/>
            <p:cNvSpPr/>
            <p:nvPr/>
          </p:nvSpPr>
          <p:spPr>
            <a:xfrm>
              <a:off x="6105627" y="3031383"/>
              <a:ext cx="914400" cy="2406496"/>
            </a:xfrm>
            <a:prstGeom prst="arc">
              <a:avLst>
                <a:gd name="adj1" fmla="val 8441767"/>
                <a:gd name="adj2" fmla="val 7871153"/>
              </a:avLst>
            </a:prstGeom>
            <a:ln w="38100">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dirty="0">
                <a:effectLst>
                  <a:glow rad="139700">
                    <a:schemeClr val="accent1">
                      <a:satMod val="175000"/>
                      <a:alpha val="40000"/>
                    </a:schemeClr>
                  </a:glow>
                </a:effectLst>
                <a:latin typeface="Varela Round" panose="00000500000000000000" pitchFamily="2" charset="-79"/>
                <a:cs typeface="Varela Round" panose="00000500000000000000" pitchFamily="2" charset="-79"/>
              </a:endParaRPr>
            </a:p>
          </p:txBody>
        </p:sp>
        <p:cxnSp>
          <p:nvCxnSpPr>
            <p:cNvPr id="11" name="מחבר ישר 10"/>
            <p:cNvCxnSpPr>
              <a:stCxn id="10" idx="2"/>
            </p:cNvCxnSpPr>
            <p:nvPr/>
          </p:nvCxnSpPr>
          <p:spPr>
            <a:xfrm flipH="1">
              <a:off x="5794626" y="4713907"/>
              <a:ext cx="348836" cy="412897"/>
            </a:xfrm>
            <a:prstGeom prst="line">
              <a:avLst/>
            </a:prstGeom>
            <a:ln w="38100">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מחבר ישר 11"/>
            <p:cNvCxnSpPr/>
            <p:nvPr/>
          </p:nvCxnSpPr>
          <p:spPr>
            <a:xfrm flipH="1">
              <a:off x="5685843" y="4561325"/>
              <a:ext cx="457619" cy="372439"/>
            </a:xfrm>
            <a:prstGeom prst="line">
              <a:avLst/>
            </a:prstGeom>
            <a:ln w="38100">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3" name="קבוצה 12"/>
            <p:cNvGrpSpPr/>
            <p:nvPr/>
          </p:nvGrpSpPr>
          <p:grpSpPr>
            <a:xfrm>
              <a:off x="5710973" y="3186346"/>
              <a:ext cx="1201176" cy="2085481"/>
              <a:chOff x="5710973" y="3186346"/>
              <a:chExt cx="1201176" cy="2085481"/>
            </a:xfrm>
          </p:grpSpPr>
          <p:cxnSp>
            <p:nvCxnSpPr>
              <p:cNvPr id="16" name="מחבר חץ ישר 15"/>
              <p:cNvCxnSpPr/>
              <p:nvPr/>
            </p:nvCxnSpPr>
            <p:spPr>
              <a:xfrm flipV="1">
                <a:off x="5831116" y="4898869"/>
                <a:ext cx="149831" cy="1904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מחבר חץ ישר 16"/>
              <p:cNvCxnSpPr/>
              <p:nvPr/>
            </p:nvCxnSpPr>
            <p:spPr>
              <a:xfrm flipH="1">
                <a:off x="5710973" y="4647657"/>
                <a:ext cx="321116" cy="2425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מחבר חץ ישר 17"/>
              <p:cNvCxnSpPr/>
              <p:nvPr/>
            </p:nvCxnSpPr>
            <p:spPr>
              <a:xfrm>
                <a:off x="6209545" y="5005400"/>
                <a:ext cx="70969" cy="2048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מחבר חץ ישר 18"/>
              <p:cNvCxnSpPr/>
              <p:nvPr/>
            </p:nvCxnSpPr>
            <p:spPr>
              <a:xfrm flipV="1">
                <a:off x="6781841" y="5053920"/>
                <a:ext cx="130308" cy="2179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מחבר חץ ישר 19"/>
              <p:cNvCxnSpPr/>
              <p:nvPr/>
            </p:nvCxnSpPr>
            <p:spPr>
              <a:xfrm flipH="1" flipV="1">
                <a:off x="6781841" y="3186346"/>
                <a:ext cx="130308" cy="2586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מחבר חץ ישר 20"/>
              <p:cNvCxnSpPr/>
              <p:nvPr/>
            </p:nvCxnSpPr>
            <p:spPr>
              <a:xfrm flipH="1">
                <a:off x="6178690" y="3298697"/>
                <a:ext cx="97161" cy="2456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5743254" y="4798915"/>
              <a:ext cx="482278" cy="1044097"/>
            </a:xfrm>
            <a:prstGeom prst="rect">
              <a:avLst/>
            </a:prstGeom>
            <a:noFill/>
          </p:spPr>
          <p:txBody>
            <a:bodyPr wrap="square" rtlCol="1">
              <a:spAutoFit/>
            </a:bodyPr>
            <a:lstStyle/>
            <a:p>
              <a:pPr algn="ctr">
                <a:lnSpc>
                  <a:spcPct val="150000"/>
                </a:lnSpc>
              </a:pPr>
              <a:r>
                <a:rPr lang="en-US" sz="2800" dirty="0">
                  <a:latin typeface="Varela Round" panose="00000500000000000000" pitchFamily="2" charset="-79"/>
                  <a:cs typeface="Varela Round" panose="00000500000000000000" pitchFamily="2" charset="-79"/>
                </a:rPr>
                <a:t>I</a:t>
              </a:r>
              <a:endParaRPr lang="he-IL" sz="2800" dirty="0">
                <a:latin typeface="Varela Round" panose="00000500000000000000" pitchFamily="2" charset="-79"/>
                <a:cs typeface="Varela Round" panose="00000500000000000000" pitchFamily="2" charset="-79"/>
              </a:endParaRPr>
            </a:p>
          </p:txBody>
        </p:sp>
        <p:sp>
          <p:nvSpPr>
            <p:cNvPr id="15" name="TextBox 14"/>
            <p:cNvSpPr txBox="1"/>
            <p:nvPr/>
          </p:nvSpPr>
          <p:spPr>
            <a:xfrm>
              <a:off x="5400304" y="4294135"/>
              <a:ext cx="489171" cy="913585"/>
            </a:xfrm>
            <a:prstGeom prst="rect">
              <a:avLst/>
            </a:prstGeom>
            <a:noFill/>
          </p:spPr>
          <p:txBody>
            <a:bodyPr wrap="square" rtlCol="1">
              <a:spAutoFit/>
            </a:bodyPr>
            <a:lstStyle/>
            <a:p>
              <a:pPr algn="ctr">
                <a:lnSpc>
                  <a:spcPct val="150000"/>
                </a:lnSpc>
              </a:pPr>
              <a:r>
                <a:rPr lang="en-US" sz="2400" dirty="0">
                  <a:latin typeface="Varela Round" panose="00000500000000000000" pitchFamily="2" charset="-79"/>
                  <a:cs typeface="Varela Round" panose="00000500000000000000" pitchFamily="2" charset="-79"/>
                </a:rPr>
                <a:t>I</a:t>
              </a:r>
              <a:endParaRPr lang="he-IL" sz="2400" dirty="0">
                <a:latin typeface="Varela Round" panose="00000500000000000000" pitchFamily="2" charset="-79"/>
                <a:cs typeface="Varela Round" panose="00000500000000000000" pitchFamily="2" charset="-79"/>
              </a:endParaRPr>
            </a:p>
          </p:txBody>
        </p:sp>
      </p:grpSp>
      <p:grpSp>
        <p:nvGrpSpPr>
          <p:cNvPr id="22" name="קבוצה 21"/>
          <p:cNvGrpSpPr/>
          <p:nvPr/>
        </p:nvGrpSpPr>
        <p:grpSpPr>
          <a:xfrm>
            <a:off x="8983442" y="2251122"/>
            <a:ext cx="2447552" cy="1846938"/>
            <a:chOff x="8542059" y="3315679"/>
            <a:chExt cx="2944449" cy="2221900"/>
          </a:xfrm>
        </p:grpSpPr>
        <p:cxnSp>
          <p:nvCxnSpPr>
            <p:cNvPr id="23" name="מחבר ישר 22"/>
            <p:cNvCxnSpPr/>
            <p:nvPr/>
          </p:nvCxnSpPr>
          <p:spPr>
            <a:xfrm flipV="1">
              <a:off x="8542059" y="3315679"/>
              <a:ext cx="2944449" cy="2221900"/>
            </a:xfrm>
            <a:prstGeom prst="line">
              <a:avLst/>
            </a:prstGeom>
            <a:ln w="38100">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058552" y="3808136"/>
              <a:ext cx="489171" cy="1110783"/>
            </a:xfrm>
            <a:prstGeom prst="rect">
              <a:avLst/>
            </a:prstGeom>
            <a:noFill/>
          </p:spPr>
          <p:txBody>
            <a:bodyPr wrap="square" rtlCol="1">
              <a:spAutoFit/>
            </a:bodyPr>
            <a:lstStyle/>
            <a:p>
              <a:pPr algn="ctr">
                <a:lnSpc>
                  <a:spcPct val="150000"/>
                </a:lnSpc>
              </a:pPr>
              <a:r>
                <a:rPr lang="en-US" sz="3600" dirty="0">
                  <a:latin typeface="Varela Round" panose="00000500000000000000" pitchFamily="2" charset="-79"/>
                  <a:cs typeface="Varela Round" panose="00000500000000000000" pitchFamily="2" charset="-79"/>
                </a:rPr>
                <a:t>I</a:t>
              </a:r>
              <a:endParaRPr lang="he-IL" sz="3600" dirty="0">
                <a:latin typeface="Varela Round" panose="00000500000000000000" pitchFamily="2" charset="-79"/>
                <a:cs typeface="Varela Round" panose="00000500000000000000" pitchFamily="2" charset="-79"/>
              </a:endParaRPr>
            </a:p>
          </p:txBody>
        </p:sp>
      </p:grpSp>
      <p:grpSp>
        <p:nvGrpSpPr>
          <p:cNvPr id="25" name="קבוצה 24"/>
          <p:cNvGrpSpPr/>
          <p:nvPr/>
        </p:nvGrpSpPr>
        <p:grpSpPr>
          <a:xfrm>
            <a:off x="9580909" y="2579580"/>
            <a:ext cx="1395675" cy="1077909"/>
            <a:chOff x="8921928" y="3965507"/>
            <a:chExt cx="1679022" cy="1296744"/>
          </a:xfrm>
        </p:grpSpPr>
        <p:cxnSp>
          <p:nvCxnSpPr>
            <p:cNvPr id="26" name="מחבר חץ ישר 25"/>
            <p:cNvCxnSpPr/>
            <p:nvPr/>
          </p:nvCxnSpPr>
          <p:spPr>
            <a:xfrm flipV="1">
              <a:off x="8921928" y="4954312"/>
              <a:ext cx="386458" cy="3079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מחבר חץ ישר 26"/>
            <p:cNvCxnSpPr/>
            <p:nvPr/>
          </p:nvCxnSpPr>
          <p:spPr>
            <a:xfrm flipV="1">
              <a:off x="10214493" y="3965507"/>
              <a:ext cx="386457" cy="3079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4" name="תמונה 33"/>
          <p:cNvPicPr>
            <a:picLocks noChangeAspect="1"/>
          </p:cNvPicPr>
          <p:nvPr/>
        </p:nvPicPr>
        <p:blipFill>
          <a:blip r:embed="rId3">
            <a:clrChange>
              <a:clrFrom>
                <a:srgbClr val="FFFFFF"/>
              </a:clrFrom>
              <a:clrTo>
                <a:srgbClr val="FFFFFF">
                  <a:alpha val="0"/>
                </a:srgbClr>
              </a:clrTo>
            </a:clrChange>
          </a:blip>
          <a:stretch>
            <a:fillRect/>
          </a:stretch>
        </p:blipFill>
        <p:spPr>
          <a:xfrm>
            <a:off x="9902149" y="4305098"/>
            <a:ext cx="1445969" cy="1078208"/>
          </a:xfrm>
          <a:prstGeom prst="rect">
            <a:avLst/>
          </a:prstGeom>
        </p:spPr>
      </p:pic>
      <p:sp>
        <p:nvSpPr>
          <p:cNvPr id="36" name="TextBox 35"/>
          <p:cNvSpPr txBox="1"/>
          <p:nvPr/>
        </p:nvSpPr>
        <p:spPr>
          <a:xfrm>
            <a:off x="2228541" y="4045508"/>
            <a:ext cx="1795585" cy="507831"/>
          </a:xfrm>
          <a:prstGeom prst="rect">
            <a:avLst/>
          </a:prstGeom>
          <a:noFill/>
        </p:spPr>
        <p:txBody>
          <a:bodyPr wrap="square" rtlCol="1">
            <a:spAutoFit/>
          </a:bodyPr>
          <a:lstStyle/>
          <a:p>
            <a:pPr>
              <a:lnSpc>
                <a:spcPct val="150000"/>
              </a:lnSpc>
            </a:pPr>
            <a:r>
              <a:rPr lang="he-IL" sz="1800" dirty="0">
                <a:latin typeface="Varela Round" panose="00000500000000000000" pitchFamily="2" charset="-79"/>
                <a:cs typeface="Varela Round" panose="00000500000000000000" pitchFamily="2" charset="-79"/>
              </a:rPr>
              <a:t>בתחום החיצוני</a:t>
            </a:r>
            <a:endParaRPr lang="he-IL" sz="1500" dirty="0">
              <a:latin typeface="Varela Round" panose="00000500000000000000" pitchFamily="2" charset="-79"/>
              <a:cs typeface="Varela Round" panose="00000500000000000000" pitchFamily="2" charset="-79"/>
            </a:endParaRPr>
          </a:p>
        </p:txBody>
      </p:sp>
      <p:sp>
        <p:nvSpPr>
          <p:cNvPr id="37" name="TextBox 36"/>
          <p:cNvSpPr txBox="1"/>
          <p:nvPr/>
        </p:nvSpPr>
        <p:spPr>
          <a:xfrm>
            <a:off x="2292741" y="3506019"/>
            <a:ext cx="1795585" cy="507831"/>
          </a:xfrm>
          <a:prstGeom prst="rect">
            <a:avLst/>
          </a:prstGeom>
          <a:noFill/>
        </p:spPr>
        <p:txBody>
          <a:bodyPr wrap="square" rtlCol="1">
            <a:spAutoFit/>
          </a:bodyPr>
          <a:lstStyle/>
          <a:p>
            <a:pPr>
              <a:lnSpc>
                <a:spcPct val="150000"/>
              </a:lnSpc>
            </a:pPr>
            <a:r>
              <a:rPr lang="he-IL" sz="1800" dirty="0">
                <a:latin typeface="Varela Round" panose="00000500000000000000" pitchFamily="2" charset="-79"/>
                <a:cs typeface="Varela Round" panose="00000500000000000000" pitchFamily="2" charset="-79"/>
              </a:rPr>
              <a:t>בתחום הפנימי</a:t>
            </a:r>
            <a:endParaRPr lang="he-IL" sz="1500" dirty="0">
              <a:latin typeface="Varela Round" panose="00000500000000000000" pitchFamily="2" charset="-79"/>
              <a:cs typeface="Varela Round" panose="00000500000000000000" pitchFamily="2" charset="-79"/>
            </a:endParaRPr>
          </a:p>
        </p:txBody>
      </p:sp>
      <p:pic>
        <p:nvPicPr>
          <p:cNvPr id="61" name="Picture 2" descr="הצג את תמונת המקור"/>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335" y="4746210"/>
            <a:ext cx="3255520" cy="1870988"/>
          </a:xfrm>
          <a:prstGeom prst="rect">
            <a:avLst/>
          </a:prstGeom>
          <a:noFill/>
          <a:extLst>
            <a:ext uri="{909E8E84-426E-40DD-AFC4-6F175D3DCCD1}">
              <a14:hiddenFill xmlns:a14="http://schemas.microsoft.com/office/drawing/2010/main">
                <a:solidFill>
                  <a:srgbClr val="FFFFFF"/>
                </a:solidFill>
              </a14:hiddenFill>
            </a:ext>
          </a:extLst>
        </p:spPr>
      </p:pic>
      <p:pic>
        <p:nvPicPr>
          <p:cNvPr id="62" name="תמונה 61"/>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8109469" y="4431022"/>
            <a:ext cx="1936849" cy="1904568"/>
          </a:xfrm>
          <a:prstGeom prst="rect">
            <a:avLst/>
          </a:prstGeom>
        </p:spPr>
      </p:pic>
      <p:pic>
        <p:nvPicPr>
          <p:cNvPr id="63" name="תמונה 62"/>
          <p:cNvPicPr>
            <a:picLocks noChangeAspect="1"/>
          </p:cNvPicPr>
          <p:nvPr/>
        </p:nvPicPr>
        <p:blipFill>
          <a:blip r:embed="rId7"/>
          <a:stretch>
            <a:fillRect/>
          </a:stretch>
        </p:blipFill>
        <p:spPr>
          <a:xfrm rot="5400000">
            <a:off x="3843899" y="4641594"/>
            <a:ext cx="2235575" cy="1626878"/>
          </a:xfrm>
          <a:prstGeom prst="rect">
            <a:avLst/>
          </a:prstGeom>
        </p:spPr>
      </p:pic>
      <p:pic>
        <p:nvPicPr>
          <p:cNvPr id="35" name="תמונה 34"/>
          <p:cNvPicPr>
            <a:picLocks noChangeAspect="1"/>
          </p:cNvPicPr>
          <p:nvPr/>
        </p:nvPicPr>
        <p:blipFill>
          <a:blip r:embed="rId8">
            <a:clrChange>
              <a:clrFrom>
                <a:srgbClr val="FFFFFF"/>
              </a:clrFrom>
              <a:clrTo>
                <a:srgbClr val="FFFFFF">
                  <a:alpha val="0"/>
                </a:srgbClr>
              </a:clrTo>
            </a:clrChange>
          </a:blip>
          <a:stretch>
            <a:fillRect/>
          </a:stretch>
        </p:blipFill>
        <p:spPr>
          <a:xfrm>
            <a:off x="5545234" y="4104480"/>
            <a:ext cx="1886862" cy="1119325"/>
          </a:xfrm>
          <a:prstGeom prst="rect">
            <a:avLst/>
          </a:prstGeom>
        </p:spPr>
      </p:pic>
      <mc:AlternateContent xmlns:mc="http://schemas.openxmlformats.org/markup-compatibility/2006" xmlns:a14="http://schemas.microsoft.com/office/drawing/2010/main">
        <mc:Choice Requires="a14">
          <p:sp>
            <p:nvSpPr>
              <p:cNvPr id="38" name="מלבן 37"/>
              <p:cNvSpPr/>
              <p:nvPr/>
            </p:nvSpPr>
            <p:spPr>
              <a:xfrm>
                <a:off x="694995" y="3426803"/>
                <a:ext cx="1395189" cy="666529"/>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𝐵</m:t>
                      </m:r>
                      <m:r>
                        <a:rPr lang="en-US" sz="2000"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𝜇</m:t>
                          </m:r>
                        </m:e>
                        <m:sub>
                          <m:r>
                            <a:rPr lang="en-US" sz="2000" b="0" i="1" smtClean="0">
                              <a:latin typeface="Cambria Math" panose="02040503050406030204" pitchFamily="18" charset="0"/>
                            </a:rPr>
                            <m:t>0</m:t>
                          </m:r>
                        </m:sub>
                      </m:sSub>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𝑁</m:t>
                          </m:r>
                        </m:num>
                        <m:den>
                          <m:r>
                            <a:rPr lang="en-US" sz="2000" b="0" i="1" smtClean="0">
                              <a:latin typeface="Cambria Math" panose="02040503050406030204" pitchFamily="18" charset="0"/>
                            </a:rPr>
                            <m:t>𝐿</m:t>
                          </m:r>
                        </m:den>
                      </m:f>
                      <m:r>
                        <a:rPr lang="en-US" sz="2000" b="0" i="1" smtClean="0">
                          <a:latin typeface="Cambria Math" panose="02040503050406030204" pitchFamily="18" charset="0"/>
                        </a:rPr>
                        <m:t>𝑖</m:t>
                      </m:r>
                    </m:oMath>
                  </m:oMathPara>
                </a14:m>
                <a:endParaRPr lang="he-IL" sz="1000" dirty="0"/>
              </a:p>
            </p:txBody>
          </p:sp>
        </mc:Choice>
        <mc:Fallback xmlns="">
          <p:sp>
            <p:nvSpPr>
              <p:cNvPr id="38" name="מלבן 37"/>
              <p:cNvSpPr>
                <a:spLocks noRot="1" noChangeAspect="1" noMove="1" noResize="1" noEditPoints="1" noAdjustHandles="1" noChangeArrowheads="1" noChangeShapeType="1" noTextEdit="1"/>
              </p:cNvSpPr>
              <p:nvPr/>
            </p:nvSpPr>
            <p:spPr>
              <a:xfrm>
                <a:off x="694995" y="3426803"/>
                <a:ext cx="1395189" cy="666529"/>
              </a:xfrm>
              <a:prstGeom prst="rect">
                <a:avLst/>
              </a:prstGeom>
              <a:blipFill>
                <a:blip r:embed="rId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9" name="מלבן 38"/>
              <p:cNvSpPr/>
              <p:nvPr/>
            </p:nvSpPr>
            <p:spPr>
              <a:xfrm>
                <a:off x="944410" y="4137190"/>
                <a:ext cx="907876" cy="400110"/>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𝐵</m:t>
                      </m:r>
                      <m:r>
                        <a:rPr lang="en-US" sz="2000" i="1" smtClean="0">
                          <a:latin typeface="Cambria Math" panose="02040503050406030204" pitchFamily="18" charset="0"/>
                        </a:rPr>
                        <m:t>=</m:t>
                      </m:r>
                      <m:r>
                        <a:rPr lang="en-US" sz="2000" b="0" i="1" smtClean="0">
                          <a:latin typeface="Cambria Math" panose="02040503050406030204" pitchFamily="18" charset="0"/>
                        </a:rPr>
                        <m:t>0</m:t>
                      </m:r>
                    </m:oMath>
                  </m:oMathPara>
                </a14:m>
                <a:endParaRPr lang="he-IL" sz="1000" dirty="0"/>
              </a:p>
            </p:txBody>
          </p:sp>
        </mc:Choice>
        <mc:Fallback xmlns="">
          <p:sp>
            <p:nvSpPr>
              <p:cNvPr id="39" name="מלבן 38"/>
              <p:cNvSpPr>
                <a:spLocks noRot="1" noChangeAspect="1" noMove="1" noResize="1" noEditPoints="1" noAdjustHandles="1" noChangeArrowheads="1" noChangeShapeType="1" noTextEdit="1"/>
              </p:cNvSpPr>
              <p:nvPr/>
            </p:nvSpPr>
            <p:spPr>
              <a:xfrm>
                <a:off x="944410" y="4137190"/>
                <a:ext cx="907876" cy="400110"/>
              </a:xfrm>
              <a:prstGeom prst="rect">
                <a:avLst/>
              </a:prstGeom>
              <a:blipFill>
                <a:blip r:embed="rId10"/>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63772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par>
                                <p:cTn id="54" presetID="10" presetClass="entr" presetSubtype="0" fill="hold" nodeType="with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fade">
                                      <p:cBhvr>
                                        <p:cTn id="56" dur="500"/>
                                        <p:tgtEl>
                                          <p:spTgt spid="6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500"/>
                                        <p:tgtEl>
                                          <p:spTgt spid="3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6" grpId="0"/>
      <p:bldP spid="37" grpId="0"/>
      <p:bldP spid="38" grpId="0"/>
      <p:bldP spid="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1958774" y="-49210"/>
            <a:ext cx="10591333" cy="1142123"/>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sz="4100" dirty="0">
                <a:solidFill>
                  <a:srgbClr val="192A72"/>
                </a:solidFill>
              </a:rPr>
              <a:t>איך נמדוד  את השדה המגנטי של כדה"א?</a:t>
            </a:r>
            <a:endParaRPr sz="4100" dirty="0"/>
          </a:p>
        </p:txBody>
      </p:sp>
      <p:sp>
        <p:nvSpPr>
          <p:cNvPr id="25" name="TextBox 24"/>
          <p:cNvSpPr txBox="1"/>
          <p:nvPr/>
        </p:nvSpPr>
        <p:spPr>
          <a:xfrm>
            <a:off x="3504412" y="978481"/>
            <a:ext cx="8249196" cy="1237647"/>
          </a:xfrm>
          <a:prstGeom prst="rect">
            <a:avLst/>
          </a:prstGeom>
          <a:noFill/>
        </p:spPr>
        <p:txBody>
          <a:bodyPr wrap="square" rtlCol="1">
            <a:spAutoFit/>
          </a:bodyPr>
          <a:lstStyle/>
          <a:p>
            <a:pPr algn="r" rtl="1">
              <a:lnSpc>
                <a:spcPct val="150000"/>
              </a:lnSpc>
            </a:pPr>
            <a:r>
              <a:rPr lang="he-IL" sz="2600" dirty="0">
                <a:latin typeface="Varela Round" panose="00000500000000000000" pitchFamily="2" charset="-79"/>
                <a:cs typeface="Varela Round" panose="00000500000000000000" pitchFamily="2" charset="-79"/>
              </a:rPr>
              <a:t>נניח שאנו יוצרים את השדה המגנטי החיצוני על ידי זרם העובר </a:t>
            </a:r>
            <a:r>
              <a:rPr lang="he-IL" sz="2600" dirty="0" err="1">
                <a:latin typeface="Varela Round" panose="00000500000000000000" pitchFamily="2" charset="-79"/>
                <a:cs typeface="Varela Round" panose="00000500000000000000" pitchFamily="2" charset="-79"/>
              </a:rPr>
              <a:t>בתייל</a:t>
            </a:r>
            <a:r>
              <a:rPr lang="he-IL" sz="2600" dirty="0">
                <a:latin typeface="Varela Round" panose="00000500000000000000" pitchFamily="2" charset="-79"/>
                <a:cs typeface="Varela Round" panose="00000500000000000000" pitchFamily="2" charset="-79"/>
              </a:rPr>
              <a:t> ישר ארוך מאוד.</a:t>
            </a:r>
          </a:p>
        </p:txBody>
      </p:sp>
      <p:sp>
        <p:nvSpPr>
          <p:cNvPr id="26" name="מלבן 25"/>
          <p:cNvSpPr/>
          <p:nvPr/>
        </p:nvSpPr>
        <p:spPr>
          <a:xfrm>
            <a:off x="4563019" y="3881954"/>
            <a:ext cx="7211902" cy="1237647"/>
          </a:xfrm>
          <a:prstGeom prst="rect">
            <a:avLst/>
          </a:prstGeom>
        </p:spPr>
        <p:txBody>
          <a:bodyPr wrap="square">
            <a:spAutoFit/>
          </a:bodyPr>
          <a:lstStyle/>
          <a:p>
            <a:pPr lvl="0" algn="r" rtl="1">
              <a:lnSpc>
                <a:spcPct val="150000"/>
              </a:lnSpc>
            </a:pPr>
            <a:r>
              <a:rPr lang="he-IL" sz="2600" dirty="0">
                <a:solidFill>
                  <a:prstClr val="black"/>
                </a:solidFill>
                <a:latin typeface="Varela Round" panose="00000500000000000000" pitchFamily="2" charset="-79"/>
                <a:cs typeface="Varela Round" panose="00000500000000000000" pitchFamily="2" charset="-79"/>
              </a:rPr>
              <a:t>נציב את </a:t>
            </a:r>
            <a:r>
              <a:rPr lang="he-IL" sz="2600" dirty="0" err="1">
                <a:solidFill>
                  <a:prstClr val="black"/>
                </a:solidFill>
                <a:latin typeface="Varela Round" panose="00000500000000000000" pitchFamily="2" charset="-79"/>
                <a:cs typeface="Varela Round" panose="00000500000000000000" pitchFamily="2" charset="-79"/>
              </a:rPr>
              <a:t>התייל</a:t>
            </a:r>
            <a:r>
              <a:rPr lang="he-IL" sz="2600" dirty="0">
                <a:solidFill>
                  <a:prstClr val="black"/>
                </a:solidFill>
                <a:latin typeface="Varela Round" panose="00000500000000000000" pitchFamily="2" charset="-79"/>
                <a:cs typeface="Varela Round" panose="00000500000000000000" pitchFamily="2" charset="-79"/>
              </a:rPr>
              <a:t>, כך שהשדה המגנטי שהוא יוצר בנקודה </a:t>
            </a:r>
            <a:r>
              <a:rPr lang="en-US" sz="2600" dirty="0">
                <a:solidFill>
                  <a:prstClr val="black"/>
                </a:solidFill>
                <a:latin typeface="Varela Round" panose="00000500000000000000" pitchFamily="2" charset="-79"/>
                <a:cs typeface="Varela Round" panose="00000500000000000000" pitchFamily="2" charset="-79"/>
              </a:rPr>
              <a:t>P</a:t>
            </a:r>
            <a:r>
              <a:rPr lang="he-IL" sz="2600" dirty="0">
                <a:solidFill>
                  <a:prstClr val="black"/>
                </a:solidFill>
                <a:latin typeface="Varela Round" panose="00000500000000000000" pitchFamily="2" charset="-79"/>
                <a:cs typeface="Varela Round" panose="00000500000000000000" pitchFamily="2" charset="-79"/>
              </a:rPr>
              <a:t> יהיה </a:t>
            </a:r>
            <a:r>
              <a:rPr lang="he-IL" sz="2600" b="1" u="sng" dirty="0">
                <a:solidFill>
                  <a:prstClr val="black"/>
                </a:solidFill>
                <a:latin typeface="Varela Round" panose="00000500000000000000" pitchFamily="2" charset="-79"/>
                <a:cs typeface="Varela Round" panose="00000500000000000000" pitchFamily="2" charset="-79"/>
              </a:rPr>
              <a:t>ניצב</a:t>
            </a:r>
            <a:r>
              <a:rPr lang="he-IL" sz="2600" dirty="0">
                <a:solidFill>
                  <a:prstClr val="black"/>
                </a:solidFill>
                <a:latin typeface="Varela Round" panose="00000500000000000000" pitchFamily="2" charset="-79"/>
                <a:cs typeface="Varela Round" panose="00000500000000000000" pitchFamily="2" charset="-79"/>
              </a:rPr>
              <a:t> לשדה המגנטי של כדה"א.</a:t>
            </a:r>
          </a:p>
        </p:txBody>
      </p:sp>
      <p:sp>
        <p:nvSpPr>
          <p:cNvPr id="27" name="TextBox 26"/>
          <p:cNvSpPr txBox="1"/>
          <p:nvPr/>
        </p:nvSpPr>
        <p:spPr>
          <a:xfrm>
            <a:off x="97073" y="5373579"/>
            <a:ext cx="3198751" cy="1435008"/>
          </a:xfrm>
          <a:prstGeom prst="rect">
            <a:avLst/>
          </a:prstGeom>
          <a:noFill/>
        </p:spPr>
        <p:txBody>
          <a:bodyPr wrap="square" rtlCol="1">
            <a:spAutoFit/>
          </a:bodyPr>
          <a:lstStyle/>
          <a:p>
            <a:pPr algn="ctr" rtl="1">
              <a:lnSpc>
                <a:spcPct val="150000"/>
              </a:lnSpc>
            </a:pPr>
            <a:r>
              <a:rPr lang="he-IL" sz="2000" b="1" dirty="0" err="1">
                <a:latin typeface="Varela Round" panose="00000500000000000000" pitchFamily="2" charset="-79"/>
                <a:cs typeface="Varela Round" panose="00000500000000000000" pitchFamily="2" charset="-79"/>
              </a:rPr>
              <a:t>תייל</a:t>
            </a:r>
            <a:r>
              <a:rPr lang="he-IL" sz="2000" b="1" dirty="0">
                <a:latin typeface="Varela Round" panose="00000500000000000000" pitchFamily="2" charset="-79"/>
                <a:cs typeface="Varela Round" panose="00000500000000000000" pitchFamily="2" charset="-79"/>
              </a:rPr>
              <a:t> ישר, הניצב למישור התרשים, העובר בו זרם לתוך התרשים.</a:t>
            </a:r>
          </a:p>
        </p:txBody>
      </p:sp>
      <p:grpSp>
        <p:nvGrpSpPr>
          <p:cNvPr id="50" name="קבוצה 49"/>
          <p:cNvGrpSpPr/>
          <p:nvPr/>
        </p:nvGrpSpPr>
        <p:grpSpPr>
          <a:xfrm>
            <a:off x="869524" y="934316"/>
            <a:ext cx="1135783" cy="830997"/>
            <a:chOff x="10385656" y="4866107"/>
            <a:chExt cx="1135783" cy="830997"/>
          </a:xfrm>
        </p:grpSpPr>
        <mc:AlternateContent xmlns:mc="http://schemas.openxmlformats.org/markup-compatibility/2006" xmlns:a14="http://schemas.microsoft.com/office/drawing/2010/main">
          <mc:Choice Requires="a14">
            <p:sp>
              <p:nvSpPr>
                <p:cNvPr id="51" name="TextBox 50"/>
                <p:cNvSpPr txBox="1"/>
                <p:nvPr/>
              </p:nvSpPr>
              <p:spPr>
                <a:xfrm>
                  <a:off x="10385656" y="4866107"/>
                  <a:ext cx="1135783" cy="830997"/>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sSub>
                          <m:sSubPr>
                            <m:ctrlPr>
                              <a:rPr lang="he-IL" sz="5400" i="1" smtClean="0">
                                <a:solidFill>
                                  <a:srgbClr val="FF0000"/>
                                </a:solidFill>
                                <a:latin typeface="Cambria Math" panose="02040503050406030204" pitchFamily="18" charset="0"/>
                              </a:rPr>
                            </m:ctrlPr>
                          </m:sSubPr>
                          <m:e>
                            <m:r>
                              <a:rPr lang="en-US" sz="5400" b="0" i="1" smtClean="0">
                                <a:solidFill>
                                  <a:srgbClr val="FF0000"/>
                                </a:solidFill>
                                <a:latin typeface="Cambria Math" panose="02040503050406030204" pitchFamily="18" charset="0"/>
                              </a:rPr>
                              <m:t>𝐵</m:t>
                            </m:r>
                          </m:e>
                          <m:sub>
                            <m:r>
                              <a:rPr lang="en-US" sz="5400" b="0" i="1" smtClean="0">
                                <a:solidFill>
                                  <a:srgbClr val="FF0000"/>
                                </a:solidFill>
                                <a:latin typeface="Cambria Math" panose="02040503050406030204" pitchFamily="18" charset="0"/>
                              </a:rPr>
                              <m:t>𝐸</m:t>
                            </m:r>
                          </m:sub>
                        </m:sSub>
                      </m:oMath>
                    </m:oMathPara>
                  </a14:m>
                  <a:endParaRPr lang="he-IL" sz="5400" dirty="0">
                    <a:solidFill>
                      <a:srgbClr val="FF0000"/>
                    </a:solidFill>
                    <a:latin typeface="Varela Round" panose="00000500000000000000" pitchFamily="2" charset="-79"/>
                    <a:cs typeface="Varela Round" panose="00000500000000000000" pitchFamily="2" charset="-79"/>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3"/>
                  <a:stretch>
                    <a:fillRect/>
                  </a:stretch>
                </a:blipFill>
              </p:spPr>
              <p:txBody>
                <a:bodyPr/>
                <a:lstStyle/>
                <a:p>
                  <a:r>
                    <a:rPr lang="he-IL">
                      <a:noFill/>
                    </a:rPr>
                    <a:t> </a:t>
                  </a:r>
                </a:p>
              </p:txBody>
            </p:sp>
          </mc:Fallback>
        </mc:AlternateContent>
        <p:cxnSp>
          <p:nvCxnSpPr>
            <p:cNvPr id="52" name="מחבר חץ ישר 51"/>
            <p:cNvCxnSpPr/>
            <p:nvPr/>
          </p:nvCxnSpPr>
          <p:spPr>
            <a:xfrm flipV="1">
              <a:off x="10635914" y="4972477"/>
              <a:ext cx="38501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cxnSp>
        <p:nvCxnSpPr>
          <p:cNvPr id="53" name="מחבר חץ ישר 52"/>
          <p:cNvCxnSpPr/>
          <p:nvPr/>
        </p:nvCxnSpPr>
        <p:spPr>
          <a:xfrm flipV="1">
            <a:off x="1638594" y="1842506"/>
            <a:ext cx="0" cy="1973179"/>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54" name="TextBox 53"/>
          <p:cNvSpPr txBox="1"/>
          <p:nvPr/>
        </p:nvSpPr>
        <p:spPr>
          <a:xfrm>
            <a:off x="683798" y="3282094"/>
            <a:ext cx="1187659" cy="553998"/>
          </a:xfrm>
          <a:prstGeom prst="rect">
            <a:avLst/>
          </a:prstGeom>
          <a:noFill/>
        </p:spPr>
        <p:txBody>
          <a:bodyPr wrap="square" rtlCol="1">
            <a:spAutoFit/>
          </a:bodyPr>
          <a:lstStyle/>
          <a:p>
            <a:pPr algn="ctr" rtl="1">
              <a:lnSpc>
                <a:spcPct val="150000"/>
              </a:lnSpc>
            </a:pPr>
            <a:r>
              <a:rPr lang="he-IL" sz="2000" b="1" dirty="0">
                <a:latin typeface="Varela Round" panose="00000500000000000000" pitchFamily="2" charset="-79"/>
                <a:cs typeface="Varela Round" panose="00000500000000000000" pitchFamily="2" charset="-79"/>
              </a:rPr>
              <a:t>נק' </a:t>
            </a:r>
            <a:r>
              <a:rPr lang="en-US" sz="2000" b="1" dirty="0">
                <a:latin typeface="Varela Round" panose="00000500000000000000" pitchFamily="2" charset="-79"/>
                <a:cs typeface="Varela Round" panose="00000500000000000000" pitchFamily="2" charset="-79"/>
              </a:rPr>
              <a:t>P</a:t>
            </a:r>
            <a:endParaRPr lang="he-IL" sz="2000" b="1" dirty="0">
              <a:latin typeface="Varela Round" panose="00000500000000000000" pitchFamily="2" charset="-79"/>
              <a:cs typeface="Varela Round" panose="00000500000000000000" pitchFamily="2" charset="-79"/>
            </a:endParaRPr>
          </a:p>
        </p:txBody>
      </p:sp>
      <p:grpSp>
        <p:nvGrpSpPr>
          <p:cNvPr id="55" name="קבוצה 54"/>
          <p:cNvGrpSpPr/>
          <p:nvPr/>
        </p:nvGrpSpPr>
        <p:grpSpPr>
          <a:xfrm>
            <a:off x="3180320" y="3195594"/>
            <a:ext cx="1135783" cy="830997"/>
            <a:chOff x="10385656" y="4866107"/>
            <a:chExt cx="1135783" cy="830997"/>
          </a:xfrm>
        </p:grpSpPr>
        <mc:AlternateContent xmlns:mc="http://schemas.openxmlformats.org/markup-compatibility/2006" xmlns:a14="http://schemas.microsoft.com/office/drawing/2010/main">
          <mc:Choice Requires="a14">
            <p:sp>
              <p:nvSpPr>
                <p:cNvPr id="56" name="TextBox 55"/>
                <p:cNvSpPr txBox="1"/>
                <p:nvPr/>
              </p:nvSpPr>
              <p:spPr>
                <a:xfrm>
                  <a:off x="10385656" y="4866107"/>
                  <a:ext cx="1135783" cy="830997"/>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sSub>
                          <m:sSubPr>
                            <m:ctrlPr>
                              <a:rPr lang="he-IL" sz="5400" i="1" smtClean="0">
                                <a:solidFill>
                                  <a:srgbClr val="0070C0"/>
                                </a:solidFill>
                                <a:latin typeface="Cambria Math" panose="02040503050406030204" pitchFamily="18" charset="0"/>
                              </a:rPr>
                            </m:ctrlPr>
                          </m:sSubPr>
                          <m:e>
                            <m:r>
                              <a:rPr lang="en-US" sz="5400" b="0" i="1" smtClean="0">
                                <a:solidFill>
                                  <a:srgbClr val="0070C0"/>
                                </a:solidFill>
                                <a:latin typeface="Cambria Math" panose="02040503050406030204" pitchFamily="18" charset="0"/>
                              </a:rPr>
                              <m:t>𝐵</m:t>
                            </m:r>
                          </m:e>
                          <m:sub>
                            <m:r>
                              <a:rPr lang="en-US" sz="5400" b="0" i="1" smtClean="0">
                                <a:solidFill>
                                  <a:srgbClr val="0070C0"/>
                                </a:solidFill>
                                <a:latin typeface="Cambria Math" panose="02040503050406030204" pitchFamily="18" charset="0"/>
                              </a:rPr>
                              <m:t>𝑒𝑥𝑡</m:t>
                            </m:r>
                          </m:sub>
                        </m:sSub>
                      </m:oMath>
                    </m:oMathPara>
                  </a14:m>
                  <a:endParaRPr lang="he-IL" sz="5400" dirty="0">
                    <a:solidFill>
                      <a:srgbClr val="0070C0"/>
                    </a:solidFill>
                    <a:latin typeface="Varela Round" panose="00000500000000000000" pitchFamily="2" charset="-79"/>
                    <a:cs typeface="Varela Round" panose="00000500000000000000" pitchFamily="2" charset="-79"/>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4"/>
                  <a:stretch>
                    <a:fillRect r="-5376"/>
                  </a:stretch>
                </a:blipFill>
              </p:spPr>
              <p:txBody>
                <a:bodyPr/>
                <a:lstStyle/>
                <a:p>
                  <a:r>
                    <a:rPr lang="he-IL">
                      <a:noFill/>
                    </a:rPr>
                    <a:t> </a:t>
                  </a:r>
                </a:p>
              </p:txBody>
            </p:sp>
          </mc:Fallback>
        </mc:AlternateContent>
        <p:cxnSp>
          <p:nvCxnSpPr>
            <p:cNvPr id="57" name="מחבר חץ ישר 56"/>
            <p:cNvCxnSpPr/>
            <p:nvPr/>
          </p:nvCxnSpPr>
          <p:spPr>
            <a:xfrm flipV="1">
              <a:off x="10501160" y="4972477"/>
              <a:ext cx="385011" cy="0"/>
            </a:xfrm>
            <a:prstGeom prst="straightConnector1">
              <a:avLst/>
            </a:prstGeom>
            <a:ln>
              <a:solidFill>
                <a:srgbClr val="0070C0"/>
              </a:solidFill>
              <a:tailEnd type="triangle"/>
            </a:ln>
          </p:spPr>
          <p:style>
            <a:lnRef idx="3">
              <a:schemeClr val="dk1"/>
            </a:lnRef>
            <a:fillRef idx="0">
              <a:schemeClr val="dk1"/>
            </a:fillRef>
            <a:effectRef idx="2">
              <a:schemeClr val="dk1"/>
            </a:effectRef>
            <a:fontRef idx="minor">
              <a:schemeClr val="tx1"/>
            </a:fontRef>
          </p:style>
        </p:cxnSp>
      </p:grpSp>
      <p:cxnSp>
        <p:nvCxnSpPr>
          <p:cNvPr id="58" name="מחבר חץ ישר 57"/>
          <p:cNvCxnSpPr/>
          <p:nvPr/>
        </p:nvCxnSpPr>
        <p:spPr>
          <a:xfrm flipV="1">
            <a:off x="1638594" y="3793387"/>
            <a:ext cx="1462351" cy="7555"/>
          </a:xfrm>
          <a:prstGeom prst="straightConnector1">
            <a:avLst/>
          </a:prstGeom>
          <a:ln w="57150">
            <a:solidFill>
              <a:srgbClr val="0070C0"/>
            </a:solidFill>
            <a:tailEnd type="triangle"/>
          </a:ln>
        </p:spPr>
        <p:style>
          <a:lnRef idx="1">
            <a:schemeClr val="dk1"/>
          </a:lnRef>
          <a:fillRef idx="0">
            <a:schemeClr val="dk1"/>
          </a:fillRef>
          <a:effectRef idx="0">
            <a:schemeClr val="dk1"/>
          </a:effectRef>
          <a:fontRef idx="minor">
            <a:schemeClr val="tx1"/>
          </a:fontRef>
        </p:style>
      </p:cxnSp>
      <p:sp>
        <p:nvSpPr>
          <p:cNvPr id="59" name="אליפסה 58"/>
          <p:cNvSpPr/>
          <p:nvPr/>
        </p:nvSpPr>
        <p:spPr>
          <a:xfrm>
            <a:off x="1584555" y="3728092"/>
            <a:ext cx="108000" cy="108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cxnSp>
        <p:nvCxnSpPr>
          <p:cNvPr id="60" name="מחבר ישר 59"/>
          <p:cNvCxnSpPr/>
          <p:nvPr/>
        </p:nvCxnSpPr>
        <p:spPr>
          <a:xfrm>
            <a:off x="1638239" y="3791401"/>
            <a:ext cx="0" cy="1332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61" name="תמונה 60"/>
          <p:cNvPicPr>
            <a:picLocks noChangeAspect="1"/>
          </p:cNvPicPr>
          <p:nvPr/>
        </p:nvPicPr>
        <p:blipFill>
          <a:blip r:embed="rId5">
            <a:clrChange>
              <a:clrFrom>
                <a:srgbClr val="FFFFFF"/>
              </a:clrFrom>
              <a:clrTo>
                <a:srgbClr val="FFFFFF">
                  <a:alpha val="0"/>
                </a:srgbClr>
              </a:clrTo>
            </a:clrChange>
          </a:blip>
          <a:stretch>
            <a:fillRect/>
          </a:stretch>
        </p:blipFill>
        <p:spPr>
          <a:xfrm>
            <a:off x="1273787" y="4898543"/>
            <a:ext cx="733425" cy="542925"/>
          </a:xfrm>
          <a:prstGeom prst="rect">
            <a:avLst/>
          </a:prstGeom>
        </p:spPr>
      </p:pic>
      <p:sp>
        <p:nvSpPr>
          <p:cNvPr id="62" name="TextBox 61"/>
          <p:cNvSpPr txBox="1"/>
          <p:nvPr/>
        </p:nvSpPr>
        <p:spPr>
          <a:xfrm>
            <a:off x="861535" y="3986444"/>
            <a:ext cx="1187659" cy="738664"/>
          </a:xfrm>
          <a:prstGeom prst="rect">
            <a:avLst/>
          </a:prstGeom>
          <a:noFill/>
        </p:spPr>
        <p:txBody>
          <a:bodyPr wrap="square" rtlCol="1">
            <a:spAutoFit/>
          </a:bodyPr>
          <a:lstStyle/>
          <a:p>
            <a:pPr algn="ctr" rtl="1">
              <a:lnSpc>
                <a:spcPct val="150000"/>
              </a:lnSpc>
            </a:pPr>
            <a:r>
              <a:rPr lang="en-US" sz="2800" b="1" dirty="0">
                <a:latin typeface="Varela Round" panose="00000500000000000000" pitchFamily="2" charset="-79"/>
                <a:cs typeface="Varela Round" panose="00000500000000000000" pitchFamily="2" charset="-79"/>
              </a:rPr>
              <a:t>d</a:t>
            </a:r>
            <a:endParaRPr lang="he-IL" sz="2800" b="1" dirty="0">
              <a:latin typeface="Varela Round" panose="00000500000000000000" pitchFamily="2" charset="-79"/>
              <a:cs typeface="Varela Round" panose="00000500000000000000" pitchFamily="2" charset="-79"/>
            </a:endParaRPr>
          </a:p>
        </p:txBody>
      </p:sp>
      <p:sp>
        <p:nvSpPr>
          <p:cNvPr id="63" name="TextBox 62"/>
          <p:cNvSpPr txBox="1"/>
          <p:nvPr/>
        </p:nvSpPr>
        <p:spPr>
          <a:xfrm>
            <a:off x="883394" y="4821599"/>
            <a:ext cx="754491" cy="738664"/>
          </a:xfrm>
          <a:prstGeom prst="rect">
            <a:avLst/>
          </a:prstGeom>
          <a:noFill/>
        </p:spPr>
        <p:txBody>
          <a:bodyPr wrap="square" rtlCol="1">
            <a:spAutoFit/>
          </a:bodyPr>
          <a:lstStyle/>
          <a:p>
            <a:pPr algn="ctr" rtl="1">
              <a:lnSpc>
                <a:spcPct val="150000"/>
              </a:lnSpc>
            </a:pPr>
            <a:r>
              <a:rPr lang="en-US" sz="2800" b="1" dirty="0">
                <a:latin typeface="Varela Round" panose="00000500000000000000" pitchFamily="2" charset="-79"/>
                <a:cs typeface="Varela Round" panose="00000500000000000000" pitchFamily="2" charset="-79"/>
              </a:rPr>
              <a:t>I</a:t>
            </a:r>
            <a:endParaRPr lang="he-IL" sz="2800" b="1" dirty="0">
              <a:latin typeface="Varela Round" panose="00000500000000000000" pitchFamily="2" charset="-79"/>
              <a:cs typeface="Varela Round" panose="00000500000000000000" pitchFamily="2" charset="-79"/>
            </a:endParaRPr>
          </a:p>
        </p:txBody>
      </p:sp>
      <p:sp>
        <p:nvSpPr>
          <p:cNvPr id="64" name="מלבן 63"/>
          <p:cNvSpPr/>
          <p:nvPr/>
        </p:nvSpPr>
        <p:spPr>
          <a:xfrm>
            <a:off x="4830258" y="2336444"/>
            <a:ext cx="6962110" cy="1237647"/>
          </a:xfrm>
          <a:prstGeom prst="rect">
            <a:avLst/>
          </a:prstGeom>
        </p:spPr>
        <p:txBody>
          <a:bodyPr wrap="square">
            <a:spAutoFit/>
          </a:bodyPr>
          <a:lstStyle/>
          <a:p>
            <a:pPr lvl="0" algn="r" rtl="1">
              <a:lnSpc>
                <a:spcPct val="150000"/>
              </a:lnSpc>
            </a:pPr>
            <a:r>
              <a:rPr lang="he-IL" sz="2600" dirty="0">
                <a:solidFill>
                  <a:prstClr val="black"/>
                </a:solidFill>
                <a:latin typeface="Varela Round" panose="00000500000000000000" pitchFamily="2" charset="-79"/>
                <a:cs typeface="Varela Round" panose="00000500000000000000" pitchFamily="2" charset="-79"/>
              </a:rPr>
              <a:t>נבחר נקודה כלשהי </a:t>
            </a:r>
            <a:r>
              <a:rPr lang="en-US" sz="2600" dirty="0">
                <a:solidFill>
                  <a:prstClr val="black"/>
                </a:solidFill>
                <a:latin typeface="Varela Round" panose="00000500000000000000" pitchFamily="2" charset="-79"/>
                <a:cs typeface="Varela Round" panose="00000500000000000000" pitchFamily="2" charset="-79"/>
              </a:rPr>
              <a:t>P</a:t>
            </a:r>
            <a:r>
              <a:rPr lang="he-IL" sz="2600" dirty="0">
                <a:solidFill>
                  <a:prstClr val="black"/>
                </a:solidFill>
                <a:latin typeface="Varela Round" panose="00000500000000000000" pitchFamily="2" charset="-79"/>
                <a:cs typeface="Varela Round" panose="00000500000000000000" pitchFamily="2" charset="-79"/>
              </a:rPr>
              <a:t>, ונניח כי השדה המגנטי של כדה"א מכוון אנכית מעלה בנקודה זו.</a:t>
            </a:r>
          </a:p>
        </p:txBody>
      </p:sp>
    </p:spTree>
    <p:extLst>
      <p:ext uri="{BB962C8B-B14F-4D97-AF65-F5344CB8AC3E}">
        <p14:creationId xmlns:p14="http://schemas.microsoft.com/office/powerpoint/2010/main" val="349056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par>
                                <p:cTn id="18" presetID="10" presetClass="entr" presetSubtype="0"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500"/>
                                        <p:tgtEl>
                                          <p:spTgt spid="62"/>
                                        </p:tgtEl>
                                      </p:cBhvr>
                                    </p:animEffect>
                                  </p:childTnLst>
                                </p:cTn>
                              </p:par>
                              <p:par>
                                <p:cTn id="44" presetID="10" presetClass="entr" presetSubtype="0"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500"/>
                                        <p:tgtEl>
                                          <p:spTgt spid="6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par>
                                <p:cTn id="52" presetID="10" presetClass="entr" presetSubtype="0" fill="hold"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54" grpId="0"/>
      <p:bldP spid="59" grpId="0" animBg="1"/>
      <p:bldP spid="62" grpId="0"/>
      <p:bldP spid="63" grpId="0"/>
      <p:bldP spid="6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2" name="TextBox 21"/>
          <p:cNvSpPr txBox="1"/>
          <p:nvPr/>
        </p:nvSpPr>
        <p:spPr>
          <a:xfrm>
            <a:off x="221245" y="5329663"/>
            <a:ext cx="3094080" cy="1477328"/>
          </a:xfrm>
          <a:prstGeom prst="rect">
            <a:avLst/>
          </a:prstGeom>
          <a:noFill/>
        </p:spPr>
        <p:txBody>
          <a:bodyPr wrap="square" rtlCol="1">
            <a:spAutoFit/>
          </a:bodyPr>
          <a:lstStyle/>
          <a:p>
            <a:pPr algn="ctr" rtl="1">
              <a:lnSpc>
                <a:spcPct val="150000"/>
              </a:lnSpc>
            </a:pPr>
            <a:r>
              <a:rPr lang="he-IL" sz="2000" b="1" dirty="0" err="1">
                <a:latin typeface="Varela Round" panose="00000500000000000000" pitchFamily="2" charset="-79"/>
                <a:cs typeface="Varela Round" panose="00000500000000000000" pitchFamily="2" charset="-79"/>
              </a:rPr>
              <a:t>תייל</a:t>
            </a:r>
            <a:r>
              <a:rPr lang="he-IL" sz="2000" b="1" dirty="0">
                <a:latin typeface="Varela Round" panose="00000500000000000000" pitchFamily="2" charset="-79"/>
                <a:cs typeface="Varela Round" panose="00000500000000000000" pitchFamily="2" charset="-79"/>
              </a:rPr>
              <a:t> ישר הניצב למישור התרשים העובר בו זרם לתוך התרשים.</a:t>
            </a:r>
          </a:p>
        </p:txBody>
      </p:sp>
      <p:grpSp>
        <p:nvGrpSpPr>
          <p:cNvPr id="23" name="קבוצה 22"/>
          <p:cNvGrpSpPr/>
          <p:nvPr/>
        </p:nvGrpSpPr>
        <p:grpSpPr>
          <a:xfrm>
            <a:off x="889024" y="906457"/>
            <a:ext cx="1135783" cy="830997"/>
            <a:chOff x="10385656" y="4866107"/>
            <a:chExt cx="1135783" cy="830997"/>
          </a:xfrm>
        </p:grpSpPr>
        <mc:AlternateContent xmlns:mc="http://schemas.openxmlformats.org/markup-compatibility/2006" xmlns:a14="http://schemas.microsoft.com/office/drawing/2010/main">
          <mc:Choice Requires="a14">
            <p:sp>
              <p:nvSpPr>
                <p:cNvPr id="24" name="TextBox 23"/>
                <p:cNvSpPr txBox="1"/>
                <p:nvPr/>
              </p:nvSpPr>
              <p:spPr>
                <a:xfrm>
                  <a:off x="10385656" y="4866107"/>
                  <a:ext cx="1135783" cy="830997"/>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sSub>
                          <m:sSubPr>
                            <m:ctrlPr>
                              <a:rPr lang="he-IL" sz="5400" i="1" smtClean="0">
                                <a:solidFill>
                                  <a:srgbClr val="FF0000"/>
                                </a:solidFill>
                                <a:latin typeface="Cambria Math" panose="02040503050406030204" pitchFamily="18" charset="0"/>
                              </a:rPr>
                            </m:ctrlPr>
                          </m:sSubPr>
                          <m:e>
                            <m:r>
                              <a:rPr lang="en-US" sz="5400" b="0" i="1" smtClean="0">
                                <a:solidFill>
                                  <a:srgbClr val="FF0000"/>
                                </a:solidFill>
                                <a:latin typeface="Cambria Math" panose="02040503050406030204" pitchFamily="18" charset="0"/>
                              </a:rPr>
                              <m:t>𝐵</m:t>
                            </m:r>
                          </m:e>
                          <m:sub>
                            <m:r>
                              <a:rPr lang="en-US" sz="5400" b="0" i="1" smtClean="0">
                                <a:solidFill>
                                  <a:srgbClr val="FF0000"/>
                                </a:solidFill>
                                <a:latin typeface="Cambria Math" panose="02040503050406030204" pitchFamily="18" charset="0"/>
                              </a:rPr>
                              <m:t>𝐸</m:t>
                            </m:r>
                          </m:sub>
                        </m:sSub>
                      </m:oMath>
                    </m:oMathPara>
                  </a14:m>
                  <a:endParaRPr lang="he-IL" sz="5400" dirty="0">
                    <a:solidFill>
                      <a:srgbClr val="FF0000"/>
                    </a:solidFill>
                    <a:latin typeface="Varela Round" panose="00000500000000000000" pitchFamily="2" charset="-79"/>
                    <a:cs typeface="Varela Round" panose="00000500000000000000" pitchFamily="2" charset="-79"/>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3"/>
                  <a:stretch>
                    <a:fillRect/>
                  </a:stretch>
                </a:blipFill>
              </p:spPr>
              <p:txBody>
                <a:bodyPr/>
                <a:lstStyle/>
                <a:p>
                  <a:r>
                    <a:rPr lang="he-IL">
                      <a:noFill/>
                    </a:rPr>
                    <a:t> </a:t>
                  </a:r>
                </a:p>
              </p:txBody>
            </p:sp>
          </mc:Fallback>
        </mc:AlternateContent>
        <p:cxnSp>
          <p:nvCxnSpPr>
            <p:cNvPr id="28" name="מחבר חץ ישר 27"/>
            <p:cNvCxnSpPr/>
            <p:nvPr/>
          </p:nvCxnSpPr>
          <p:spPr>
            <a:xfrm flipV="1">
              <a:off x="10635914" y="4972477"/>
              <a:ext cx="38501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cxnSp>
        <p:nvCxnSpPr>
          <p:cNvPr id="29" name="מחבר חץ ישר 28"/>
          <p:cNvCxnSpPr/>
          <p:nvPr/>
        </p:nvCxnSpPr>
        <p:spPr>
          <a:xfrm flipV="1">
            <a:off x="1658094" y="1814647"/>
            <a:ext cx="0" cy="1973179"/>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703298" y="3254235"/>
            <a:ext cx="1187659" cy="553998"/>
          </a:xfrm>
          <a:prstGeom prst="rect">
            <a:avLst/>
          </a:prstGeom>
          <a:noFill/>
        </p:spPr>
        <p:txBody>
          <a:bodyPr wrap="square" rtlCol="1">
            <a:spAutoFit/>
          </a:bodyPr>
          <a:lstStyle/>
          <a:p>
            <a:pPr algn="ctr" rtl="1">
              <a:lnSpc>
                <a:spcPct val="150000"/>
              </a:lnSpc>
            </a:pPr>
            <a:r>
              <a:rPr lang="he-IL" sz="2000" b="1" dirty="0">
                <a:latin typeface="Varela Round" panose="00000500000000000000" pitchFamily="2" charset="-79"/>
                <a:cs typeface="Varela Round" panose="00000500000000000000" pitchFamily="2" charset="-79"/>
              </a:rPr>
              <a:t>נק' </a:t>
            </a:r>
            <a:r>
              <a:rPr lang="en-US" sz="2000" b="1" dirty="0">
                <a:latin typeface="Varela Round" panose="00000500000000000000" pitchFamily="2" charset="-79"/>
                <a:cs typeface="Varela Round" panose="00000500000000000000" pitchFamily="2" charset="-79"/>
              </a:rPr>
              <a:t>P</a:t>
            </a:r>
            <a:endParaRPr lang="he-IL" sz="2000" b="1" dirty="0">
              <a:latin typeface="Varela Round" panose="00000500000000000000" pitchFamily="2" charset="-79"/>
              <a:cs typeface="Varela Round" panose="00000500000000000000" pitchFamily="2" charset="-79"/>
            </a:endParaRPr>
          </a:p>
        </p:txBody>
      </p:sp>
      <p:grpSp>
        <p:nvGrpSpPr>
          <p:cNvPr id="31" name="קבוצה 30"/>
          <p:cNvGrpSpPr/>
          <p:nvPr/>
        </p:nvGrpSpPr>
        <p:grpSpPr>
          <a:xfrm>
            <a:off x="2957490" y="3233455"/>
            <a:ext cx="1135783" cy="830997"/>
            <a:chOff x="10143326" y="4931827"/>
            <a:chExt cx="1135783" cy="830997"/>
          </a:xfrm>
        </p:grpSpPr>
        <mc:AlternateContent xmlns:mc="http://schemas.openxmlformats.org/markup-compatibility/2006" xmlns:a14="http://schemas.microsoft.com/office/drawing/2010/main">
          <mc:Choice Requires="a14">
            <p:sp>
              <p:nvSpPr>
                <p:cNvPr id="32" name="TextBox 31"/>
                <p:cNvSpPr txBox="1"/>
                <p:nvPr/>
              </p:nvSpPr>
              <p:spPr>
                <a:xfrm>
                  <a:off x="10143326" y="4931827"/>
                  <a:ext cx="1135783" cy="830997"/>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r>
                          <a:rPr lang="en-US" sz="5400" i="1">
                            <a:solidFill>
                              <a:srgbClr val="0070C0"/>
                            </a:solidFill>
                            <a:latin typeface="Cambria Math" panose="02040503050406030204" pitchFamily="18" charset="0"/>
                          </a:rPr>
                          <m:t>𝐵</m:t>
                        </m:r>
                      </m:oMath>
                    </m:oMathPara>
                  </a14:m>
                  <a:endParaRPr lang="he-IL" sz="5400" dirty="0">
                    <a:solidFill>
                      <a:srgbClr val="0070C0"/>
                    </a:solidFill>
                    <a:latin typeface="Varela Round" panose="00000500000000000000" pitchFamily="2" charset="-79"/>
                    <a:cs typeface="Varela Round" panose="00000500000000000000" pitchFamily="2" charset="-79"/>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10143326" y="4931827"/>
                  <a:ext cx="1135783" cy="830997"/>
                </a:xfrm>
                <a:prstGeom prst="rect">
                  <a:avLst/>
                </a:prstGeom>
                <a:blipFill>
                  <a:blip r:embed="rId4"/>
                  <a:stretch>
                    <a:fillRect/>
                  </a:stretch>
                </a:blipFill>
              </p:spPr>
              <p:txBody>
                <a:bodyPr/>
                <a:lstStyle/>
                <a:p>
                  <a:r>
                    <a:rPr lang="he-IL">
                      <a:noFill/>
                    </a:rPr>
                    <a:t> </a:t>
                  </a:r>
                </a:p>
              </p:txBody>
            </p:sp>
          </mc:Fallback>
        </mc:AlternateContent>
        <p:cxnSp>
          <p:nvCxnSpPr>
            <p:cNvPr id="33" name="מחבר חץ ישר 32"/>
            <p:cNvCxnSpPr/>
            <p:nvPr/>
          </p:nvCxnSpPr>
          <p:spPr>
            <a:xfrm flipV="1">
              <a:off x="10501160" y="5005135"/>
              <a:ext cx="385011" cy="0"/>
            </a:xfrm>
            <a:prstGeom prst="straightConnector1">
              <a:avLst/>
            </a:prstGeom>
            <a:ln>
              <a:solidFill>
                <a:srgbClr val="0070C0"/>
              </a:solidFill>
              <a:tailEnd type="triangle"/>
            </a:ln>
          </p:spPr>
          <p:style>
            <a:lnRef idx="3">
              <a:schemeClr val="dk1"/>
            </a:lnRef>
            <a:fillRef idx="0">
              <a:schemeClr val="dk1"/>
            </a:fillRef>
            <a:effectRef idx="2">
              <a:schemeClr val="dk1"/>
            </a:effectRef>
            <a:fontRef idx="minor">
              <a:schemeClr val="tx1"/>
            </a:fontRef>
          </p:style>
        </p:cxnSp>
      </p:grpSp>
      <p:cxnSp>
        <p:nvCxnSpPr>
          <p:cNvPr id="34" name="מחבר חץ ישר 33"/>
          <p:cNvCxnSpPr/>
          <p:nvPr/>
        </p:nvCxnSpPr>
        <p:spPr>
          <a:xfrm flipV="1">
            <a:off x="1658094" y="3765528"/>
            <a:ext cx="1462351" cy="7555"/>
          </a:xfrm>
          <a:prstGeom prst="straightConnector1">
            <a:avLst/>
          </a:prstGeom>
          <a:ln w="57150">
            <a:solidFill>
              <a:srgbClr val="0070C0"/>
            </a:solidFill>
            <a:tailEnd type="triangle"/>
          </a:ln>
        </p:spPr>
        <p:style>
          <a:lnRef idx="1">
            <a:schemeClr val="dk1"/>
          </a:lnRef>
          <a:fillRef idx="0">
            <a:schemeClr val="dk1"/>
          </a:fillRef>
          <a:effectRef idx="0">
            <a:schemeClr val="dk1"/>
          </a:effectRef>
          <a:fontRef idx="minor">
            <a:schemeClr val="tx1"/>
          </a:fontRef>
        </p:style>
      </p:cxnSp>
      <p:sp>
        <p:nvSpPr>
          <p:cNvPr id="35" name="אליפסה 34"/>
          <p:cNvSpPr/>
          <p:nvPr/>
        </p:nvSpPr>
        <p:spPr>
          <a:xfrm>
            <a:off x="1604055" y="3700233"/>
            <a:ext cx="108000" cy="108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cxnSp>
        <p:nvCxnSpPr>
          <p:cNvPr id="36" name="מחבר ישר 35"/>
          <p:cNvCxnSpPr/>
          <p:nvPr/>
        </p:nvCxnSpPr>
        <p:spPr>
          <a:xfrm>
            <a:off x="1657739" y="3763542"/>
            <a:ext cx="0" cy="1332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7" name="תמונה 36"/>
          <p:cNvPicPr>
            <a:picLocks noChangeAspect="1"/>
          </p:cNvPicPr>
          <p:nvPr/>
        </p:nvPicPr>
        <p:blipFill>
          <a:blip r:embed="rId5">
            <a:clrChange>
              <a:clrFrom>
                <a:srgbClr val="FFFFFF"/>
              </a:clrFrom>
              <a:clrTo>
                <a:srgbClr val="FFFFFF">
                  <a:alpha val="0"/>
                </a:srgbClr>
              </a:clrTo>
            </a:clrChange>
          </a:blip>
          <a:stretch>
            <a:fillRect/>
          </a:stretch>
        </p:blipFill>
        <p:spPr>
          <a:xfrm>
            <a:off x="1293287" y="4870684"/>
            <a:ext cx="733425" cy="542925"/>
          </a:xfrm>
          <a:prstGeom prst="rect">
            <a:avLst/>
          </a:prstGeom>
        </p:spPr>
      </p:pic>
      <p:sp>
        <p:nvSpPr>
          <p:cNvPr id="38" name="TextBox 37"/>
          <p:cNvSpPr txBox="1"/>
          <p:nvPr/>
        </p:nvSpPr>
        <p:spPr>
          <a:xfrm>
            <a:off x="881035" y="3958585"/>
            <a:ext cx="1187659" cy="738664"/>
          </a:xfrm>
          <a:prstGeom prst="rect">
            <a:avLst/>
          </a:prstGeom>
          <a:noFill/>
        </p:spPr>
        <p:txBody>
          <a:bodyPr wrap="square" rtlCol="1">
            <a:spAutoFit/>
          </a:bodyPr>
          <a:lstStyle/>
          <a:p>
            <a:pPr algn="ctr" rtl="1">
              <a:lnSpc>
                <a:spcPct val="150000"/>
              </a:lnSpc>
            </a:pPr>
            <a:r>
              <a:rPr lang="en-US" sz="2800" b="1" dirty="0">
                <a:latin typeface="Varela Round" panose="00000500000000000000" pitchFamily="2" charset="-79"/>
                <a:cs typeface="Varela Round" panose="00000500000000000000" pitchFamily="2" charset="-79"/>
              </a:rPr>
              <a:t>d</a:t>
            </a:r>
            <a:endParaRPr lang="he-IL" sz="2800" b="1" dirty="0">
              <a:latin typeface="Varela Round" panose="00000500000000000000" pitchFamily="2" charset="-79"/>
              <a:cs typeface="Varela Round" panose="00000500000000000000" pitchFamily="2" charset="-79"/>
            </a:endParaRPr>
          </a:p>
        </p:txBody>
      </p:sp>
      <p:sp>
        <p:nvSpPr>
          <p:cNvPr id="39" name="TextBox 38"/>
          <p:cNvSpPr txBox="1"/>
          <p:nvPr/>
        </p:nvSpPr>
        <p:spPr>
          <a:xfrm>
            <a:off x="902894" y="4793740"/>
            <a:ext cx="754491" cy="738664"/>
          </a:xfrm>
          <a:prstGeom prst="rect">
            <a:avLst/>
          </a:prstGeom>
          <a:noFill/>
        </p:spPr>
        <p:txBody>
          <a:bodyPr wrap="square" rtlCol="1">
            <a:spAutoFit/>
          </a:bodyPr>
          <a:lstStyle/>
          <a:p>
            <a:pPr algn="ctr" rtl="1">
              <a:lnSpc>
                <a:spcPct val="150000"/>
              </a:lnSpc>
            </a:pPr>
            <a:r>
              <a:rPr lang="en-US" sz="2800" b="1" dirty="0">
                <a:latin typeface="Varela Round" panose="00000500000000000000" pitchFamily="2" charset="-79"/>
                <a:cs typeface="Varela Round" panose="00000500000000000000" pitchFamily="2" charset="-79"/>
              </a:rPr>
              <a:t>I</a:t>
            </a:r>
            <a:endParaRPr lang="he-IL" sz="2800" b="1" dirty="0">
              <a:latin typeface="Varela Round" panose="00000500000000000000" pitchFamily="2" charset="-79"/>
              <a:cs typeface="Varela Round" panose="00000500000000000000" pitchFamily="2" charset="-79"/>
            </a:endParaRPr>
          </a:p>
        </p:txBody>
      </p:sp>
      <p:grpSp>
        <p:nvGrpSpPr>
          <p:cNvPr id="40" name="קבוצה 39"/>
          <p:cNvGrpSpPr/>
          <p:nvPr/>
        </p:nvGrpSpPr>
        <p:grpSpPr>
          <a:xfrm>
            <a:off x="4564857" y="1321955"/>
            <a:ext cx="2445794" cy="2699281"/>
            <a:chOff x="247972" y="46250"/>
            <a:chExt cx="3181911" cy="3511691"/>
          </a:xfrm>
        </p:grpSpPr>
        <p:pic>
          <p:nvPicPr>
            <p:cNvPr id="41" name="Picture 6" descr="תוצאת תמונה עבור compass clipart"/>
            <p:cNvPicPr>
              <a:picLocks noChangeAspect="1" noChangeArrowheads="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21405851">
              <a:off x="393803" y="2475582"/>
              <a:ext cx="1038343" cy="1082359"/>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קבוצה 41"/>
            <p:cNvGrpSpPr/>
            <p:nvPr/>
          </p:nvGrpSpPr>
          <p:grpSpPr>
            <a:xfrm>
              <a:off x="247972" y="46250"/>
              <a:ext cx="3181911" cy="2954299"/>
              <a:chOff x="247972" y="46250"/>
              <a:chExt cx="3181911" cy="2954299"/>
            </a:xfrm>
          </p:grpSpPr>
          <p:sp>
            <p:nvSpPr>
              <p:cNvPr id="43" name="מלבן 42"/>
              <p:cNvSpPr/>
              <p:nvPr/>
            </p:nvSpPr>
            <p:spPr>
              <a:xfrm>
                <a:off x="902490" y="1053849"/>
                <a:ext cx="1460381" cy="1916586"/>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sz="1200">
                  <a:latin typeface="Varela Round" panose="00000500000000000000" pitchFamily="2" charset="-79"/>
                  <a:cs typeface="Varela Round" panose="00000500000000000000" pitchFamily="2" charset="-79"/>
                </a:endParaRPr>
              </a:p>
            </p:txBody>
          </p:sp>
          <p:grpSp>
            <p:nvGrpSpPr>
              <p:cNvPr id="44" name="קבוצה 43"/>
              <p:cNvGrpSpPr/>
              <p:nvPr/>
            </p:nvGrpSpPr>
            <p:grpSpPr>
              <a:xfrm>
                <a:off x="247972" y="46250"/>
                <a:ext cx="1135783" cy="800818"/>
                <a:chOff x="10385656" y="4866107"/>
                <a:chExt cx="1135783" cy="800818"/>
              </a:xfrm>
            </p:grpSpPr>
            <mc:AlternateContent xmlns:mc="http://schemas.openxmlformats.org/markup-compatibility/2006" xmlns:a14="http://schemas.microsoft.com/office/drawing/2010/main">
              <mc:Choice Requires="a14">
                <p:sp>
                  <p:nvSpPr>
                    <p:cNvPr id="67" name="TextBox 66"/>
                    <p:cNvSpPr txBox="1"/>
                    <p:nvPr/>
                  </p:nvSpPr>
                  <p:spPr>
                    <a:xfrm>
                      <a:off x="10385656" y="4866107"/>
                      <a:ext cx="1135783" cy="800818"/>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sSub>
                              <m:sSubPr>
                                <m:ctrlPr>
                                  <a:rPr lang="he-IL" sz="4000" i="1" smtClean="0">
                                    <a:solidFill>
                                      <a:srgbClr val="FF0000"/>
                                    </a:solidFill>
                                    <a:latin typeface="Cambria Math" panose="02040503050406030204" pitchFamily="18" charset="0"/>
                                  </a:rPr>
                                </m:ctrlPr>
                              </m:sSubPr>
                              <m:e>
                                <m:r>
                                  <a:rPr lang="en-US" sz="4000" b="0" i="1" smtClean="0">
                                    <a:solidFill>
                                      <a:srgbClr val="FF0000"/>
                                    </a:solidFill>
                                    <a:latin typeface="Cambria Math" panose="02040503050406030204" pitchFamily="18" charset="0"/>
                                  </a:rPr>
                                  <m:t>𝐵</m:t>
                                </m:r>
                              </m:e>
                              <m:sub>
                                <m:r>
                                  <a:rPr lang="en-US" sz="4000" b="0" i="1" smtClean="0">
                                    <a:solidFill>
                                      <a:srgbClr val="FF0000"/>
                                    </a:solidFill>
                                    <a:latin typeface="Cambria Math" panose="02040503050406030204" pitchFamily="18" charset="0"/>
                                  </a:rPr>
                                  <m:t>𝐸</m:t>
                                </m:r>
                              </m:sub>
                            </m:sSub>
                          </m:oMath>
                        </m:oMathPara>
                      </a14:m>
                      <a:endParaRPr lang="he-IL" sz="4000" dirty="0">
                        <a:solidFill>
                          <a:srgbClr val="FF0000"/>
                        </a:solidFill>
                        <a:latin typeface="Varela Round" panose="00000500000000000000" pitchFamily="2" charset="-79"/>
                        <a:cs typeface="Varela Round" panose="00000500000000000000" pitchFamily="2" charset="-79"/>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10385656" y="4866107"/>
                      <a:ext cx="1135783" cy="800818"/>
                    </a:xfrm>
                    <a:prstGeom prst="rect">
                      <a:avLst/>
                    </a:prstGeom>
                    <a:blipFill>
                      <a:blip r:embed="rId7"/>
                      <a:stretch>
                        <a:fillRect/>
                      </a:stretch>
                    </a:blipFill>
                  </p:spPr>
                  <p:txBody>
                    <a:bodyPr/>
                    <a:lstStyle/>
                    <a:p>
                      <a:r>
                        <a:rPr lang="he-IL">
                          <a:noFill/>
                        </a:rPr>
                        <a:t> </a:t>
                      </a:r>
                    </a:p>
                  </p:txBody>
                </p:sp>
              </mc:Fallback>
            </mc:AlternateContent>
            <p:cxnSp>
              <p:nvCxnSpPr>
                <p:cNvPr id="68" name="מחבר חץ ישר 67"/>
                <p:cNvCxnSpPr/>
                <p:nvPr/>
              </p:nvCxnSpPr>
              <p:spPr>
                <a:xfrm flipV="1">
                  <a:off x="10635914" y="5005135"/>
                  <a:ext cx="38501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cxnSp>
            <p:nvCxnSpPr>
              <p:cNvPr id="45" name="מחבר חץ ישר 44"/>
              <p:cNvCxnSpPr/>
              <p:nvPr/>
            </p:nvCxnSpPr>
            <p:spPr>
              <a:xfrm flipV="1">
                <a:off x="910145" y="1027370"/>
                <a:ext cx="0" cy="1973179"/>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46" name="מחבר חץ ישר 45"/>
              <p:cNvCxnSpPr/>
              <p:nvPr/>
            </p:nvCxnSpPr>
            <p:spPr>
              <a:xfrm flipV="1">
                <a:off x="890895" y="2976902"/>
                <a:ext cx="1462351" cy="7555"/>
              </a:xfrm>
              <a:prstGeom prst="straightConnector1">
                <a:avLst/>
              </a:prstGeom>
              <a:ln w="5715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47" name="מחבר חץ ישר 46"/>
              <p:cNvCxnSpPr/>
              <p:nvPr/>
            </p:nvCxnSpPr>
            <p:spPr>
              <a:xfrm flipV="1">
                <a:off x="902490" y="1088278"/>
                <a:ext cx="1450756" cy="1882157"/>
              </a:xfrm>
              <a:prstGeom prst="straightConnector1">
                <a:avLst/>
              </a:prstGeom>
              <a:ln w="57150">
                <a:solidFill>
                  <a:srgbClr val="00B050"/>
                </a:solidFill>
                <a:tailEnd type="triangle"/>
              </a:ln>
            </p:spPr>
            <p:style>
              <a:lnRef idx="1">
                <a:schemeClr val="dk1"/>
              </a:lnRef>
              <a:fillRef idx="0">
                <a:schemeClr val="dk1"/>
              </a:fillRef>
              <a:effectRef idx="0">
                <a:schemeClr val="dk1"/>
              </a:effectRef>
              <a:fontRef idx="minor">
                <a:schemeClr val="tx1"/>
              </a:fontRef>
            </p:style>
          </p:cxnSp>
          <p:grpSp>
            <p:nvGrpSpPr>
              <p:cNvPr id="48" name="קבוצה 47"/>
              <p:cNvGrpSpPr/>
              <p:nvPr/>
            </p:nvGrpSpPr>
            <p:grpSpPr>
              <a:xfrm>
                <a:off x="2294100" y="284947"/>
                <a:ext cx="1135783" cy="862714"/>
                <a:chOff x="10385656" y="4866107"/>
                <a:chExt cx="1135783" cy="862714"/>
              </a:xfrm>
            </p:grpSpPr>
            <mc:AlternateContent xmlns:mc="http://schemas.openxmlformats.org/markup-compatibility/2006" xmlns:a14="http://schemas.microsoft.com/office/drawing/2010/main">
              <mc:Choice Requires="a14">
                <p:sp>
                  <p:nvSpPr>
                    <p:cNvPr id="65" name="TextBox 64"/>
                    <p:cNvSpPr txBox="1"/>
                    <p:nvPr/>
                  </p:nvSpPr>
                  <p:spPr>
                    <a:xfrm>
                      <a:off x="10385656" y="4866107"/>
                      <a:ext cx="1135783" cy="862714"/>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sSub>
                              <m:sSubPr>
                                <m:ctrlPr>
                                  <a:rPr lang="he-IL" sz="4000" i="1" smtClean="0">
                                    <a:solidFill>
                                      <a:srgbClr val="00B050"/>
                                    </a:solidFill>
                                    <a:latin typeface="Cambria Math" panose="02040503050406030204" pitchFamily="18" charset="0"/>
                                  </a:rPr>
                                </m:ctrlPr>
                              </m:sSubPr>
                              <m:e>
                                <m:r>
                                  <a:rPr lang="en-US" sz="4000" b="0" i="1" smtClean="0">
                                    <a:solidFill>
                                      <a:srgbClr val="00B050"/>
                                    </a:solidFill>
                                    <a:latin typeface="Cambria Math" panose="02040503050406030204" pitchFamily="18" charset="0"/>
                                  </a:rPr>
                                  <m:t>𝐵</m:t>
                                </m:r>
                              </m:e>
                              <m:sub>
                                <m:r>
                                  <a:rPr lang="en-US" sz="4000" b="0" i="1" smtClean="0">
                                    <a:solidFill>
                                      <a:srgbClr val="00B050"/>
                                    </a:solidFill>
                                    <a:latin typeface="Cambria Math" panose="02040503050406030204" pitchFamily="18" charset="0"/>
                                  </a:rPr>
                                  <m:t>𝑒𝑞</m:t>
                                </m:r>
                                <m:r>
                                  <a:rPr lang="en-US" sz="4000" b="0" i="1" smtClean="0">
                                    <a:solidFill>
                                      <a:srgbClr val="00B050"/>
                                    </a:solidFill>
                                    <a:latin typeface="Cambria Math" panose="02040503050406030204" pitchFamily="18" charset="0"/>
                                  </a:rPr>
                                  <m:t>.</m:t>
                                </m:r>
                              </m:sub>
                            </m:sSub>
                          </m:oMath>
                        </m:oMathPara>
                      </a14:m>
                      <a:endParaRPr lang="he-IL" sz="4000" dirty="0">
                        <a:solidFill>
                          <a:srgbClr val="00B050"/>
                        </a:solidFill>
                        <a:latin typeface="Varela Round" panose="00000500000000000000" pitchFamily="2" charset="-79"/>
                        <a:cs typeface="Varela Round" panose="00000500000000000000" pitchFamily="2" charset="-79"/>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10385656" y="4866107"/>
                      <a:ext cx="1135783" cy="862714"/>
                    </a:xfrm>
                    <a:prstGeom prst="rect">
                      <a:avLst/>
                    </a:prstGeom>
                    <a:blipFill>
                      <a:blip r:embed="rId8"/>
                      <a:stretch>
                        <a:fillRect b="-926"/>
                      </a:stretch>
                    </a:blipFill>
                  </p:spPr>
                  <p:txBody>
                    <a:bodyPr/>
                    <a:lstStyle/>
                    <a:p>
                      <a:r>
                        <a:rPr lang="he-IL">
                          <a:noFill/>
                        </a:rPr>
                        <a:t> </a:t>
                      </a:r>
                    </a:p>
                  </p:txBody>
                </p:sp>
              </mc:Fallback>
            </mc:AlternateContent>
            <p:cxnSp>
              <p:nvCxnSpPr>
                <p:cNvPr id="66" name="מחבר חץ ישר 65"/>
                <p:cNvCxnSpPr/>
                <p:nvPr/>
              </p:nvCxnSpPr>
              <p:spPr>
                <a:xfrm flipV="1">
                  <a:off x="10501160" y="5005135"/>
                  <a:ext cx="385011" cy="0"/>
                </a:xfrm>
                <a:prstGeom prst="straightConnector1">
                  <a:avLst/>
                </a:prstGeom>
                <a:ln>
                  <a:solidFill>
                    <a:srgbClr val="00B050"/>
                  </a:solidFill>
                  <a:tailEnd type="triangle"/>
                </a:ln>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49" name="TextBox 48"/>
                  <p:cNvSpPr txBox="1"/>
                  <p:nvPr/>
                </p:nvSpPr>
                <p:spPr>
                  <a:xfrm>
                    <a:off x="605216" y="1880150"/>
                    <a:ext cx="1135783" cy="640655"/>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r>
                            <a:rPr lang="he-IL" sz="3200" i="1" smtClean="0">
                              <a:solidFill>
                                <a:srgbClr val="00B050"/>
                              </a:solidFill>
                              <a:latin typeface="Cambria Math" panose="02040503050406030204" pitchFamily="18" charset="0"/>
                              <a:ea typeface="Cambria Math" panose="02040503050406030204" pitchFamily="18" charset="0"/>
                            </a:rPr>
                            <m:t>𝜃</m:t>
                          </m:r>
                        </m:oMath>
                      </m:oMathPara>
                    </a14:m>
                    <a:endParaRPr lang="he-IL" sz="3200" dirty="0">
                      <a:solidFill>
                        <a:srgbClr val="00B050"/>
                      </a:solidFill>
                      <a:latin typeface="Varela Round" panose="00000500000000000000" pitchFamily="2" charset="-79"/>
                      <a:cs typeface="Varela Round" panose="00000500000000000000" pitchFamily="2" charset="-79"/>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605216" y="1880150"/>
                    <a:ext cx="1135783" cy="640655"/>
                  </a:xfrm>
                  <a:prstGeom prst="rect">
                    <a:avLst/>
                  </a:prstGeom>
                  <a:blipFill>
                    <a:blip r:embed="rId9"/>
                    <a:stretch>
                      <a:fillRect/>
                    </a:stretch>
                  </a:blipFill>
                </p:spPr>
                <p:txBody>
                  <a:bodyPr/>
                  <a:lstStyle/>
                  <a:p>
                    <a:r>
                      <a:rPr lang="he-IL">
                        <a:noFill/>
                      </a:rPr>
                      <a:t> </a:t>
                    </a:r>
                  </a:p>
                </p:txBody>
              </p:sp>
            </mc:Fallback>
          </mc:AlternateContent>
        </p:grpSp>
      </p:grpSp>
      <mc:AlternateContent xmlns:mc="http://schemas.openxmlformats.org/markup-compatibility/2006" xmlns:a14="http://schemas.microsoft.com/office/drawing/2010/main">
        <mc:Choice Requires="a14">
          <p:sp>
            <p:nvSpPr>
              <p:cNvPr id="69" name="TextBox 68"/>
              <p:cNvSpPr txBox="1"/>
              <p:nvPr/>
            </p:nvSpPr>
            <p:spPr>
              <a:xfrm>
                <a:off x="7617191" y="1292201"/>
                <a:ext cx="3041583" cy="1002519"/>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𝑡𝑎𝑛</m:t>
                      </m:r>
                      <m:r>
                        <a:rPr lang="en-US" sz="3200" i="1">
                          <a:latin typeface="Cambria Math" panose="02040503050406030204" pitchFamily="18" charset="0"/>
                          <a:ea typeface="Cambria Math" panose="02040503050406030204" pitchFamily="18" charset="0"/>
                        </a:rPr>
                        <m:t>𝜃</m:t>
                      </m:r>
                      <m:r>
                        <a:rPr lang="en-US" sz="3200" i="1">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𝐵</m:t>
                              </m:r>
                            </m:e>
                            <m:sub>
                              <m:r>
                                <a:rPr lang="en-US" sz="3200" i="1" smtClean="0">
                                  <a:latin typeface="Cambria Math" panose="02040503050406030204" pitchFamily="18" charset="0"/>
                                  <a:ea typeface="Cambria Math" panose="02040503050406030204" pitchFamily="18" charset="0"/>
                                </a:rPr>
                                <m:t>𝑒𝑥𝑡</m:t>
                              </m:r>
                            </m:sub>
                          </m:sSub>
                        </m:num>
                        <m:den>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𝐵</m:t>
                              </m:r>
                            </m:e>
                            <m:sub>
                              <m:r>
                                <a:rPr lang="en-US" sz="3200" i="1">
                                  <a:latin typeface="Cambria Math" panose="02040503050406030204" pitchFamily="18" charset="0"/>
                                  <a:ea typeface="Cambria Math" panose="02040503050406030204" pitchFamily="18" charset="0"/>
                                </a:rPr>
                                <m:t>𝐸</m:t>
                              </m:r>
                            </m:sub>
                          </m:sSub>
                        </m:den>
                      </m:f>
                    </m:oMath>
                  </m:oMathPara>
                </a14:m>
                <a:endParaRPr lang="he-IL" sz="3200" dirty="0">
                  <a:latin typeface="Varela Round" panose="00000500000000000000" pitchFamily="2" charset="-79"/>
                  <a:cs typeface="Varela Round" panose="00000500000000000000" pitchFamily="2" charset="-79"/>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7617191" y="1292201"/>
                <a:ext cx="3041583" cy="1002519"/>
              </a:xfrm>
              <a:prstGeom prst="rect">
                <a:avLst/>
              </a:prstGeom>
              <a:blipFill>
                <a:blip r:embed="rId10"/>
                <a:stretch>
                  <a:fillRect/>
                </a:stretch>
              </a:blipFill>
            </p:spPr>
            <p:txBody>
              <a:bodyPr/>
              <a:lstStyle/>
              <a:p>
                <a:r>
                  <a:rPr lang="he-IL">
                    <a:noFill/>
                  </a:rPr>
                  <a:t> </a:t>
                </a:r>
              </a:p>
            </p:txBody>
          </p:sp>
        </mc:Fallback>
      </mc:AlternateContent>
      <p:sp>
        <p:nvSpPr>
          <p:cNvPr id="70" name="TextBox 69"/>
          <p:cNvSpPr txBox="1"/>
          <p:nvPr/>
        </p:nvSpPr>
        <p:spPr>
          <a:xfrm>
            <a:off x="3439968" y="3483150"/>
            <a:ext cx="1022069" cy="646331"/>
          </a:xfrm>
          <a:prstGeom prst="rect">
            <a:avLst/>
          </a:prstGeom>
          <a:noFill/>
        </p:spPr>
        <p:txBody>
          <a:bodyPr wrap="square" rtlCol="1">
            <a:spAutoFit/>
          </a:bodyPr>
          <a:lstStyle/>
          <a:p>
            <a:pPr algn="ctr" rtl="1">
              <a:lnSpc>
                <a:spcPct val="150000"/>
              </a:lnSpc>
            </a:pPr>
            <a:r>
              <a:rPr lang="he-IL" sz="2400" b="1" dirty="0" err="1">
                <a:solidFill>
                  <a:srgbClr val="0070C0"/>
                </a:solidFill>
                <a:latin typeface="Varela Round" panose="00000500000000000000" pitchFamily="2" charset="-79"/>
                <a:cs typeface="Varela Round" panose="00000500000000000000" pitchFamily="2" charset="-79"/>
              </a:rPr>
              <a:t>תייל</a:t>
            </a:r>
            <a:endParaRPr lang="he-IL" sz="2400" b="1" dirty="0">
              <a:solidFill>
                <a:srgbClr val="0070C0"/>
              </a:solidFill>
              <a:latin typeface="Varela Round" panose="00000500000000000000" pitchFamily="2" charset="-79"/>
              <a:cs typeface="Varela Round" panose="00000500000000000000" pitchFamily="2" charset="-79"/>
            </a:endParaRPr>
          </a:p>
        </p:txBody>
      </p:sp>
      <p:grpSp>
        <p:nvGrpSpPr>
          <p:cNvPr id="71" name="קבוצה 70"/>
          <p:cNvGrpSpPr/>
          <p:nvPr/>
        </p:nvGrpSpPr>
        <p:grpSpPr>
          <a:xfrm>
            <a:off x="6000734" y="3151292"/>
            <a:ext cx="1135783" cy="830997"/>
            <a:chOff x="10143326" y="4931827"/>
            <a:chExt cx="1135783" cy="830997"/>
          </a:xfrm>
        </p:grpSpPr>
        <mc:AlternateContent xmlns:mc="http://schemas.openxmlformats.org/markup-compatibility/2006" xmlns:a14="http://schemas.microsoft.com/office/drawing/2010/main">
          <mc:Choice Requires="a14">
            <p:sp>
              <p:nvSpPr>
                <p:cNvPr id="72" name="TextBox 71"/>
                <p:cNvSpPr txBox="1"/>
                <p:nvPr/>
              </p:nvSpPr>
              <p:spPr>
                <a:xfrm>
                  <a:off x="10143326" y="4931827"/>
                  <a:ext cx="1135783" cy="830997"/>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r>
                          <a:rPr lang="en-US" sz="5400" i="1">
                            <a:solidFill>
                              <a:srgbClr val="0070C0"/>
                            </a:solidFill>
                            <a:latin typeface="Cambria Math" panose="02040503050406030204" pitchFamily="18" charset="0"/>
                          </a:rPr>
                          <m:t>𝐵</m:t>
                        </m:r>
                      </m:oMath>
                    </m:oMathPara>
                  </a14:m>
                  <a:endParaRPr lang="he-IL" sz="5400" dirty="0">
                    <a:solidFill>
                      <a:srgbClr val="0070C0"/>
                    </a:solidFill>
                    <a:latin typeface="Varela Round" panose="00000500000000000000" pitchFamily="2" charset="-79"/>
                    <a:cs typeface="Varela Round" panose="00000500000000000000" pitchFamily="2" charset="-79"/>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10143326" y="4931827"/>
                  <a:ext cx="1135783" cy="830997"/>
                </a:xfrm>
                <a:prstGeom prst="rect">
                  <a:avLst/>
                </a:prstGeom>
                <a:blipFill>
                  <a:blip r:embed="rId11"/>
                  <a:stretch>
                    <a:fillRect/>
                  </a:stretch>
                </a:blipFill>
              </p:spPr>
              <p:txBody>
                <a:bodyPr/>
                <a:lstStyle/>
                <a:p>
                  <a:r>
                    <a:rPr lang="he-IL">
                      <a:noFill/>
                    </a:rPr>
                    <a:t> </a:t>
                  </a:r>
                </a:p>
              </p:txBody>
            </p:sp>
          </mc:Fallback>
        </mc:AlternateContent>
        <p:cxnSp>
          <p:nvCxnSpPr>
            <p:cNvPr id="73" name="מחבר חץ ישר 72"/>
            <p:cNvCxnSpPr/>
            <p:nvPr/>
          </p:nvCxnSpPr>
          <p:spPr>
            <a:xfrm flipV="1">
              <a:off x="10501160" y="5005135"/>
              <a:ext cx="385011" cy="0"/>
            </a:xfrm>
            <a:prstGeom prst="straightConnector1">
              <a:avLst/>
            </a:prstGeom>
            <a:ln>
              <a:solidFill>
                <a:srgbClr val="0070C0"/>
              </a:solidFill>
              <a:tailEnd type="triangle"/>
            </a:ln>
          </p:spPr>
          <p:style>
            <a:lnRef idx="3">
              <a:schemeClr val="dk1"/>
            </a:lnRef>
            <a:fillRef idx="0">
              <a:schemeClr val="dk1"/>
            </a:fillRef>
            <a:effectRef idx="2">
              <a:schemeClr val="dk1"/>
            </a:effectRef>
            <a:fontRef idx="minor">
              <a:schemeClr val="tx1"/>
            </a:fontRef>
          </p:style>
        </p:cxnSp>
      </p:grpSp>
      <p:sp>
        <p:nvSpPr>
          <p:cNvPr id="74" name="TextBox 73"/>
          <p:cNvSpPr txBox="1"/>
          <p:nvPr/>
        </p:nvSpPr>
        <p:spPr>
          <a:xfrm>
            <a:off x="6483273" y="3460508"/>
            <a:ext cx="1022069" cy="646331"/>
          </a:xfrm>
          <a:prstGeom prst="rect">
            <a:avLst/>
          </a:prstGeom>
          <a:noFill/>
        </p:spPr>
        <p:txBody>
          <a:bodyPr wrap="square" rtlCol="1">
            <a:spAutoFit/>
          </a:bodyPr>
          <a:lstStyle/>
          <a:p>
            <a:pPr algn="ctr" rtl="1">
              <a:lnSpc>
                <a:spcPct val="150000"/>
              </a:lnSpc>
            </a:pPr>
            <a:r>
              <a:rPr lang="he-IL" sz="2400" b="1" dirty="0" err="1">
                <a:solidFill>
                  <a:srgbClr val="0070C0"/>
                </a:solidFill>
                <a:latin typeface="Varela Round" panose="00000500000000000000" pitchFamily="2" charset="-79"/>
                <a:cs typeface="Varela Round" panose="00000500000000000000" pitchFamily="2" charset="-79"/>
              </a:rPr>
              <a:t>תייל</a:t>
            </a:r>
            <a:endParaRPr lang="he-IL" sz="2400" b="1" dirty="0">
              <a:solidFill>
                <a:srgbClr val="0070C0"/>
              </a:solidFill>
              <a:latin typeface="Varela Round" panose="00000500000000000000" pitchFamily="2" charset="-79"/>
              <a:cs typeface="Varela Round" panose="00000500000000000000" pitchFamily="2" charset="-79"/>
            </a:endParaRPr>
          </a:p>
        </p:txBody>
      </p:sp>
      <mc:AlternateContent xmlns:mc="http://schemas.openxmlformats.org/markup-compatibility/2006" xmlns:a14="http://schemas.microsoft.com/office/drawing/2010/main">
        <mc:Choice Requires="a14">
          <p:sp>
            <p:nvSpPr>
              <p:cNvPr id="75" name="TextBox 74"/>
              <p:cNvSpPr txBox="1"/>
              <p:nvPr/>
            </p:nvSpPr>
            <p:spPr>
              <a:xfrm>
                <a:off x="7931389" y="2703175"/>
                <a:ext cx="3041583" cy="1005725"/>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𝑡𝑎𝑛</m:t>
                      </m:r>
                      <m:r>
                        <a:rPr lang="en-US" sz="3200" i="1">
                          <a:latin typeface="Cambria Math" panose="02040503050406030204" pitchFamily="18" charset="0"/>
                          <a:ea typeface="Cambria Math" panose="02040503050406030204" pitchFamily="18" charset="0"/>
                        </a:rPr>
                        <m:t>𝜃</m:t>
                      </m:r>
                      <m:r>
                        <a:rPr lang="en-US" sz="3200" i="1">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ea typeface="Cambria Math" panose="02040503050406030204" pitchFamily="18" charset="0"/>
                            </a:rPr>
                            <m:t>1</m:t>
                          </m:r>
                        </m:num>
                        <m:den>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𝐵</m:t>
                              </m:r>
                            </m:e>
                            <m:sub>
                              <m:r>
                                <a:rPr lang="en-US" sz="3200" i="1">
                                  <a:latin typeface="Cambria Math" panose="02040503050406030204" pitchFamily="18" charset="0"/>
                                  <a:ea typeface="Cambria Math" panose="02040503050406030204" pitchFamily="18" charset="0"/>
                                </a:rPr>
                                <m:t>𝐸</m:t>
                              </m:r>
                            </m:sub>
                          </m:sSub>
                        </m:den>
                      </m:f>
                      <m:r>
                        <a:rPr lang="en-US" sz="3200" i="1" smtClean="0">
                          <a:latin typeface="Cambria Math" panose="02040503050406030204" pitchFamily="18" charset="0"/>
                          <a:ea typeface="Cambria Math" panose="02040503050406030204" pitchFamily="18" charset="0"/>
                        </a:rPr>
                        <m:t>∙</m:t>
                      </m:r>
                      <m:f>
                        <m:fPr>
                          <m:ctrlPr>
                            <a:rPr lang="en-US" sz="3200" i="1" smtClean="0">
                              <a:latin typeface="Cambria Math" panose="02040503050406030204" pitchFamily="18" charset="0"/>
                              <a:ea typeface="Cambria Math" panose="02040503050406030204" pitchFamily="18" charset="0"/>
                            </a:rPr>
                          </m:ctrlPr>
                        </m:fPr>
                        <m:num>
                          <m:sSub>
                            <m:sSubPr>
                              <m:ctrlPr>
                                <a:rPr lang="en-US" sz="3200" i="1" smtClean="0">
                                  <a:latin typeface="Cambria Math" panose="02040503050406030204" pitchFamily="18" charset="0"/>
                                  <a:ea typeface="Cambria Math" panose="02040503050406030204" pitchFamily="18" charset="0"/>
                                </a:rPr>
                              </m:ctrlPr>
                            </m:sSubPr>
                            <m:e>
                              <m:r>
                                <a:rPr lang="en-US" sz="3200" i="1" smtClean="0">
                                  <a:latin typeface="Cambria Math" panose="02040503050406030204" pitchFamily="18" charset="0"/>
                                  <a:ea typeface="Cambria Math" panose="02040503050406030204" pitchFamily="18" charset="0"/>
                                </a:rPr>
                                <m:t>𝜇</m:t>
                              </m:r>
                            </m:e>
                            <m:sub>
                              <m:r>
                                <a:rPr lang="en-US" sz="3200" b="0" i="1" smtClean="0">
                                  <a:latin typeface="Cambria Math" panose="02040503050406030204" pitchFamily="18" charset="0"/>
                                  <a:ea typeface="Cambria Math" panose="02040503050406030204" pitchFamily="18" charset="0"/>
                                </a:rPr>
                                <m:t>0</m:t>
                              </m:r>
                            </m:sub>
                          </m:sSub>
                          <m:r>
                            <a:rPr lang="en-US" sz="3200" b="0" i="1" smtClean="0">
                              <a:latin typeface="Cambria Math" panose="02040503050406030204" pitchFamily="18" charset="0"/>
                              <a:ea typeface="Cambria Math" panose="02040503050406030204" pitchFamily="18" charset="0"/>
                            </a:rPr>
                            <m:t>𝐼</m:t>
                          </m:r>
                        </m:num>
                        <m:den>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r>
                            <a:rPr lang="en-US" sz="3200" b="0" i="1" smtClean="0">
                              <a:latin typeface="Cambria Math" panose="02040503050406030204" pitchFamily="18" charset="0"/>
                              <a:ea typeface="Cambria Math" panose="02040503050406030204" pitchFamily="18" charset="0"/>
                            </a:rPr>
                            <m:t>𝑑</m:t>
                          </m:r>
                        </m:den>
                      </m:f>
                    </m:oMath>
                  </m:oMathPara>
                </a14:m>
                <a:endParaRPr lang="he-IL" sz="3200" dirty="0">
                  <a:latin typeface="Varela Round" panose="00000500000000000000" pitchFamily="2" charset="-79"/>
                  <a:cs typeface="Varela Round" panose="00000500000000000000" pitchFamily="2" charset="-79"/>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7931389" y="2703175"/>
                <a:ext cx="3041583" cy="1005725"/>
              </a:xfrm>
              <a:prstGeom prst="rect">
                <a:avLst/>
              </a:prstGeom>
              <a:blipFill>
                <a:blip r:embed="rId12"/>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7704998" y="4350893"/>
                <a:ext cx="3725371" cy="1035605"/>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𝑡𝑎𝑛</m:t>
                      </m:r>
                      <m:r>
                        <a:rPr lang="en-US" sz="3600" i="1">
                          <a:latin typeface="Cambria Math" panose="02040503050406030204" pitchFamily="18" charset="0"/>
                          <a:ea typeface="Cambria Math" panose="02040503050406030204" pitchFamily="18" charset="0"/>
                        </a:rPr>
                        <m:t>𝜃</m:t>
                      </m:r>
                      <m:r>
                        <a:rPr lang="en-US" sz="3600" i="1">
                          <a:latin typeface="Cambria Math" panose="02040503050406030204" pitchFamily="18" charset="0"/>
                          <a:ea typeface="Cambria Math" panose="02040503050406030204" pitchFamily="18" charset="0"/>
                        </a:rPr>
                        <m:t>=</m:t>
                      </m:r>
                      <m:f>
                        <m:fPr>
                          <m:ctrlPr>
                            <a:rPr lang="en-US" sz="3600" i="1">
                              <a:latin typeface="Cambria Math" panose="02040503050406030204" pitchFamily="18" charset="0"/>
                              <a:ea typeface="Cambria Math" panose="02040503050406030204" pitchFamily="18" charset="0"/>
                            </a:rPr>
                          </m:ctrlPr>
                        </m:fPr>
                        <m:num>
                          <m:sSub>
                            <m:sSubPr>
                              <m:ctrlPr>
                                <a:rPr lang="en-US" sz="3600" i="1">
                                  <a:latin typeface="Cambria Math" panose="02040503050406030204" pitchFamily="18" charset="0"/>
                                  <a:ea typeface="Cambria Math" panose="02040503050406030204" pitchFamily="18" charset="0"/>
                                </a:rPr>
                              </m:ctrlPr>
                            </m:sSubPr>
                            <m:e>
                              <m:r>
                                <a:rPr lang="en-US" sz="3600" i="1">
                                  <a:latin typeface="Cambria Math" panose="02040503050406030204" pitchFamily="18" charset="0"/>
                                  <a:ea typeface="Cambria Math" panose="02040503050406030204" pitchFamily="18" charset="0"/>
                                </a:rPr>
                                <m:t>𝜇</m:t>
                              </m:r>
                            </m:e>
                            <m:sub>
                              <m:r>
                                <a:rPr lang="en-US" sz="3600" i="1">
                                  <a:latin typeface="Cambria Math" panose="02040503050406030204" pitchFamily="18" charset="0"/>
                                  <a:ea typeface="Cambria Math" panose="02040503050406030204" pitchFamily="18" charset="0"/>
                                </a:rPr>
                                <m:t>0</m:t>
                              </m:r>
                            </m:sub>
                          </m:sSub>
                        </m:num>
                        <m:den>
                          <m:sSub>
                            <m:sSubPr>
                              <m:ctrlPr>
                                <a:rPr lang="en-US" sz="3600" i="1">
                                  <a:latin typeface="Cambria Math" panose="02040503050406030204" pitchFamily="18" charset="0"/>
                                  <a:ea typeface="Cambria Math" panose="02040503050406030204" pitchFamily="18" charset="0"/>
                                </a:rPr>
                              </m:ctrlPr>
                            </m:sSubPr>
                            <m:e>
                              <m:r>
                                <a:rPr lang="en-US" sz="3600" i="1">
                                  <a:latin typeface="Cambria Math" panose="02040503050406030204" pitchFamily="18" charset="0"/>
                                  <a:ea typeface="Cambria Math" panose="02040503050406030204" pitchFamily="18" charset="0"/>
                                </a:rPr>
                                <m:t>2</m:t>
                              </m:r>
                              <m:r>
                                <a:rPr lang="en-US" sz="3600" i="1">
                                  <a:latin typeface="Cambria Math" panose="02040503050406030204" pitchFamily="18" charset="0"/>
                                  <a:ea typeface="Cambria Math" panose="02040503050406030204" pitchFamily="18" charset="0"/>
                                </a:rPr>
                                <m:t>𝜋</m:t>
                              </m:r>
                              <m:r>
                                <a:rPr lang="en-US" sz="3600" b="0" i="1" smtClean="0">
                                  <a:latin typeface="Cambria Math" panose="02040503050406030204" pitchFamily="18" charset="0"/>
                                  <a:ea typeface="Cambria Math" panose="02040503050406030204" pitchFamily="18" charset="0"/>
                                </a:rPr>
                                <m:t>𝑑</m:t>
                              </m:r>
                              <m:r>
                                <a:rPr lang="en-US" sz="3600" i="1">
                                  <a:latin typeface="Cambria Math" panose="02040503050406030204" pitchFamily="18" charset="0"/>
                                  <a:ea typeface="Cambria Math" panose="02040503050406030204" pitchFamily="18" charset="0"/>
                                </a:rPr>
                                <m:t>𝐵</m:t>
                              </m:r>
                            </m:e>
                            <m:sub>
                              <m:r>
                                <a:rPr lang="en-US" sz="3600" i="1">
                                  <a:latin typeface="Cambria Math" panose="02040503050406030204" pitchFamily="18" charset="0"/>
                                  <a:ea typeface="Cambria Math" panose="02040503050406030204" pitchFamily="18" charset="0"/>
                                </a:rPr>
                                <m:t>𝐸</m:t>
                              </m:r>
                            </m:sub>
                          </m:sSub>
                        </m:den>
                      </m:f>
                      <m:r>
                        <a:rPr lang="en-US" sz="3600" i="1" smtClean="0">
                          <a:latin typeface="Cambria Math" panose="02040503050406030204" pitchFamily="18" charset="0"/>
                          <a:ea typeface="Cambria Math" panose="02040503050406030204" pitchFamily="18" charset="0"/>
                        </a:rPr>
                        <m:t>∙</m:t>
                      </m:r>
                      <m:r>
                        <a:rPr lang="en-US" sz="3600" i="1" smtClean="0">
                          <a:latin typeface="Cambria Math" panose="02040503050406030204" pitchFamily="18" charset="0"/>
                          <a:ea typeface="Cambria Math" panose="02040503050406030204" pitchFamily="18" charset="0"/>
                        </a:rPr>
                        <m:t>𝐼</m:t>
                      </m:r>
                    </m:oMath>
                  </m:oMathPara>
                </a14:m>
                <a:endParaRPr lang="he-IL" sz="3600" dirty="0">
                  <a:latin typeface="Varela Round" panose="00000500000000000000" pitchFamily="2" charset="-79"/>
                  <a:cs typeface="Varela Round" panose="00000500000000000000" pitchFamily="2" charset="-79"/>
                </a:endParaRPr>
              </a:p>
            </p:txBody>
          </p:sp>
        </mc:Choice>
        <mc:Fallback xmlns="">
          <p:sp>
            <p:nvSpPr>
              <p:cNvPr id="76" name="TextBox 75"/>
              <p:cNvSpPr txBox="1">
                <a:spLocks noRot="1" noChangeAspect="1" noMove="1" noResize="1" noEditPoints="1" noAdjustHandles="1" noChangeArrowheads="1" noChangeShapeType="1" noTextEdit="1"/>
              </p:cNvSpPr>
              <p:nvPr/>
            </p:nvSpPr>
            <p:spPr>
              <a:xfrm>
                <a:off x="7704998" y="4350893"/>
                <a:ext cx="3725371" cy="1035605"/>
              </a:xfrm>
              <a:prstGeom prst="rect">
                <a:avLst/>
              </a:prstGeom>
              <a:blipFill>
                <a:blip r:embed="rId13"/>
                <a:stretch>
                  <a:fillRect/>
                </a:stretch>
              </a:blipFill>
            </p:spPr>
            <p:txBody>
              <a:bodyPr/>
              <a:lstStyle/>
              <a:p>
                <a:r>
                  <a:rPr lang="he-IL">
                    <a:noFill/>
                  </a:rPr>
                  <a:t> </a:t>
                </a:r>
              </a:p>
            </p:txBody>
          </p:sp>
        </mc:Fallback>
      </mc:AlternateContent>
      <p:sp>
        <p:nvSpPr>
          <p:cNvPr id="77" name="אליפסה 76"/>
          <p:cNvSpPr/>
          <p:nvPr/>
        </p:nvSpPr>
        <p:spPr>
          <a:xfrm>
            <a:off x="10075633" y="2544871"/>
            <a:ext cx="1024426" cy="1439165"/>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sp>
        <p:nvSpPr>
          <p:cNvPr id="79" name="Google Shape;146;p6"/>
          <p:cNvSpPr/>
          <p:nvPr/>
        </p:nvSpPr>
        <p:spPr>
          <a:xfrm rot="20329634">
            <a:off x="10148291" y="1741465"/>
            <a:ext cx="525605" cy="982260"/>
          </a:xfrm>
          <a:prstGeom prst="downArrow">
            <a:avLst>
              <a:gd name="adj1" fmla="val 50000"/>
              <a:gd name="adj2" fmla="val 8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80" name="אליפסה 79"/>
          <p:cNvSpPr/>
          <p:nvPr/>
        </p:nvSpPr>
        <p:spPr>
          <a:xfrm>
            <a:off x="9189959" y="1071396"/>
            <a:ext cx="1217537" cy="76403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129480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par>
                                <p:cTn id="11" presetID="10"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500"/>
                                        <p:tgtEl>
                                          <p:spTgt spid="6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500"/>
                                        <p:tgtEl>
                                          <p:spTgt spid="7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500"/>
                                        <p:tgtEl>
                                          <p:spTgt spid="7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fade">
                                      <p:cBhvr>
                                        <p:cTn id="39"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4" grpId="0"/>
      <p:bldP spid="75" grpId="0"/>
      <p:bldP spid="76" grpId="0"/>
      <p:bldP spid="77" grpId="0" animBg="1"/>
      <p:bldP spid="79" grpId="0" animBg="1"/>
      <p:bldP spid="8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3353401" y="-111424"/>
            <a:ext cx="6977138" cy="1142123"/>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אז מה קיבלנו?</a:t>
            </a:r>
            <a:endParaRPr dirty="0"/>
          </a:p>
        </p:txBody>
      </p:sp>
      <mc:AlternateContent xmlns:mc="http://schemas.openxmlformats.org/markup-compatibility/2006" xmlns:a14="http://schemas.microsoft.com/office/drawing/2010/main">
        <mc:Choice Requires="a14">
          <p:sp>
            <p:nvSpPr>
              <p:cNvPr id="21" name="TextBox 20"/>
              <p:cNvSpPr txBox="1"/>
              <p:nvPr/>
            </p:nvSpPr>
            <p:spPr>
              <a:xfrm>
                <a:off x="2681570" y="765302"/>
                <a:ext cx="3725371" cy="1035605"/>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𝑡𝑎𝑛</m:t>
                      </m:r>
                      <m:r>
                        <a:rPr lang="en-US" sz="3600" i="1">
                          <a:latin typeface="Cambria Math" panose="02040503050406030204" pitchFamily="18" charset="0"/>
                          <a:ea typeface="Cambria Math" panose="02040503050406030204" pitchFamily="18" charset="0"/>
                        </a:rPr>
                        <m:t>𝜃</m:t>
                      </m:r>
                      <m:r>
                        <a:rPr lang="en-US" sz="3600" i="1">
                          <a:latin typeface="Cambria Math" panose="02040503050406030204" pitchFamily="18" charset="0"/>
                          <a:ea typeface="Cambria Math" panose="02040503050406030204" pitchFamily="18" charset="0"/>
                        </a:rPr>
                        <m:t>=</m:t>
                      </m:r>
                      <m:f>
                        <m:fPr>
                          <m:ctrlPr>
                            <a:rPr lang="en-US" sz="3600" i="1">
                              <a:latin typeface="Cambria Math" panose="02040503050406030204" pitchFamily="18" charset="0"/>
                              <a:ea typeface="Cambria Math" panose="02040503050406030204" pitchFamily="18" charset="0"/>
                            </a:rPr>
                          </m:ctrlPr>
                        </m:fPr>
                        <m:num>
                          <m:sSub>
                            <m:sSubPr>
                              <m:ctrlPr>
                                <a:rPr lang="en-US" sz="3600" i="1">
                                  <a:latin typeface="Cambria Math" panose="02040503050406030204" pitchFamily="18" charset="0"/>
                                  <a:ea typeface="Cambria Math" panose="02040503050406030204" pitchFamily="18" charset="0"/>
                                </a:rPr>
                              </m:ctrlPr>
                            </m:sSubPr>
                            <m:e>
                              <m:r>
                                <a:rPr lang="en-US" sz="3600" i="1">
                                  <a:latin typeface="Cambria Math" panose="02040503050406030204" pitchFamily="18" charset="0"/>
                                  <a:ea typeface="Cambria Math" panose="02040503050406030204" pitchFamily="18" charset="0"/>
                                </a:rPr>
                                <m:t>𝜇</m:t>
                              </m:r>
                            </m:e>
                            <m:sub>
                              <m:r>
                                <a:rPr lang="en-US" sz="3600" i="1">
                                  <a:latin typeface="Cambria Math" panose="02040503050406030204" pitchFamily="18" charset="0"/>
                                  <a:ea typeface="Cambria Math" panose="02040503050406030204" pitchFamily="18" charset="0"/>
                                </a:rPr>
                                <m:t>0</m:t>
                              </m:r>
                            </m:sub>
                          </m:sSub>
                        </m:num>
                        <m:den>
                          <m:sSub>
                            <m:sSubPr>
                              <m:ctrlPr>
                                <a:rPr lang="en-US" sz="3600" i="1">
                                  <a:latin typeface="Cambria Math" panose="02040503050406030204" pitchFamily="18" charset="0"/>
                                  <a:ea typeface="Cambria Math" panose="02040503050406030204" pitchFamily="18" charset="0"/>
                                </a:rPr>
                              </m:ctrlPr>
                            </m:sSubPr>
                            <m:e>
                              <m:r>
                                <a:rPr lang="en-US" sz="3600" i="1">
                                  <a:latin typeface="Cambria Math" panose="02040503050406030204" pitchFamily="18" charset="0"/>
                                  <a:ea typeface="Cambria Math" panose="02040503050406030204" pitchFamily="18" charset="0"/>
                                </a:rPr>
                                <m:t>2</m:t>
                              </m:r>
                              <m:r>
                                <a:rPr lang="en-US" sz="3600" i="1">
                                  <a:latin typeface="Cambria Math" panose="02040503050406030204" pitchFamily="18" charset="0"/>
                                  <a:ea typeface="Cambria Math" panose="02040503050406030204" pitchFamily="18" charset="0"/>
                                </a:rPr>
                                <m:t>𝜋</m:t>
                              </m:r>
                              <m:r>
                                <a:rPr lang="en-US" sz="3600" b="0" i="1" smtClean="0">
                                  <a:latin typeface="Cambria Math" panose="02040503050406030204" pitchFamily="18" charset="0"/>
                                  <a:ea typeface="Cambria Math" panose="02040503050406030204" pitchFamily="18" charset="0"/>
                                </a:rPr>
                                <m:t>𝑑</m:t>
                              </m:r>
                              <m:r>
                                <a:rPr lang="en-US" sz="3600" i="1">
                                  <a:latin typeface="Cambria Math" panose="02040503050406030204" pitchFamily="18" charset="0"/>
                                  <a:ea typeface="Cambria Math" panose="02040503050406030204" pitchFamily="18" charset="0"/>
                                </a:rPr>
                                <m:t>𝐵</m:t>
                              </m:r>
                            </m:e>
                            <m:sub>
                              <m:r>
                                <a:rPr lang="en-US" sz="3600" i="1">
                                  <a:latin typeface="Cambria Math" panose="02040503050406030204" pitchFamily="18" charset="0"/>
                                  <a:ea typeface="Cambria Math" panose="02040503050406030204" pitchFamily="18" charset="0"/>
                                </a:rPr>
                                <m:t>𝐸</m:t>
                              </m:r>
                            </m:sub>
                          </m:sSub>
                        </m:den>
                      </m:f>
                      <m:r>
                        <a:rPr lang="en-US" sz="3600" i="1" smtClean="0">
                          <a:latin typeface="Cambria Math" panose="02040503050406030204" pitchFamily="18" charset="0"/>
                          <a:ea typeface="Cambria Math" panose="02040503050406030204" pitchFamily="18" charset="0"/>
                        </a:rPr>
                        <m:t>∙</m:t>
                      </m:r>
                      <m:r>
                        <a:rPr lang="en-US" sz="3600" i="1" smtClean="0">
                          <a:latin typeface="Cambria Math" panose="02040503050406030204" pitchFamily="18" charset="0"/>
                          <a:ea typeface="Cambria Math" panose="02040503050406030204" pitchFamily="18" charset="0"/>
                        </a:rPr>
                        <m:t>𝐼</m:t>
                      </m:r>
                    </m:oMath>
                  </m:oMathPara>
                </a14:m>
                <a:endParaRPr lang="he-IL" sz="3600" dirty="0">
                  <a:latin typeface="Varela Round" panose="00000500000000000000" pitchFamily="2" charset="-79"/>
                  <a:cs typeface="Varela Round" panose="00000500000000000000" pitchFamily="2" charset="-79"/>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681570" y="765302"/>
                <a:ext cx="3725371" cy="1035605"/>
              </a:xfrm>
              <a:prstGeom prst="rect">
                <a:avLst/>
              </a:prstGeom>
              <a:blipFill>
                <a:blip r:embed="rId3"/>
                <a:stretch>
                  <a:fillRect/>
                </a:stretch>
              </a:blipFill>
            </p:spPr>
            <p:txBody>
              <a:bodyPr/>
              <a:lstStyle/>
              <a:p>
                <a:r>
                  <a:rPr lang="he-IL">
                    <a:noFill/>
                  </a:rPr>
                  <a:t> </a:t>
                </a:r>
              </a:p>
            </p:txBody>
          </p:sp>
        </mc:Fallback>
      </mc:AlternateContent>
      <p:sp>
        <p:nvSpPr>
          <p:cNvPr id="22" name="TextBox 21"/>
          <p:cNvSpPr txBox="1"/>
          <p:nvPr/>
        </p:nvSpPr>
        <p:spPr>
          <a:xfrm>
            <a:off x="6311192" y="1283656"/>
            <a:ext cx="5669770" cy="1292662"/>
          </a:xfrm>
          <a:prstGeom prst="rect">
            <a:avLst/>
          </a:prstGeom>
          <a:noFill/>
        </p:spPr>
        <p:txBody>
          <a:bodyPr wrap="square" rtlCol="1">
            <a:spAutoFit/>
          </a:bodyPr>
          <a:lstStyle/>
          <a:p>
            <a:pPr algn="r" rtl="1"/>
            <a:r>
              <a:rPr lang="en-US" sz="2600" dirty="0">
                <a:latin typeface="Varela Round" panose="00000500000000000000" pitchFamily="2" charset="-79"/>
                <a:cs typeface="Varela Round" panose="00000500000000000000" pitchFamily="2" charset="-79"/>
              </a:rPr>
              <a:t>tan</a:t>
            </a:r>
            <a:r>
              <a:rPr lang="el-GR" sz="2600" dirty="0">
                <a:latin typeface="David" panose="020E0502060401010101" pitchFamily="34" charset="-79"/>
                <a:cs typeface="Varela Round" panose="00000500000000000000" pitchFamily="2" charset="-79"/>
              </a:rPr>
              <a:t>θ</a:t>
            </a:r>
            <a:r>
              <a:rPr lang="he-IL" sz="2600" dirty="0">
                <a:latin typeface="Varela Round" panose="00000500000000000000" pitchFamily="2" charset="-79"/>
                <a:cs typeface="Varela Round" panose="00000500000000000000" pitchFamily="2" charset="-79"/>
              </a:rPr>
              <a:t> נמצא ביחס ישר לזרם החשמלי, לכן אם נשרטט גרף המתאר את </a:t>
            </a:r>
            <a:r>
              <a:rPr lang="en-US" sz="2600" dirty="0">
                <a:latin typeface="Varela Round" panose="00000500000000000000" pitchFamily="2" charset="-79"/>
                <a:cs typeface="Varela Round" panose="00000500000000000000" pitchFamily="2" charset="-79"/>
              </a:rPr>
              <a:t>tan</a:t>
            </a:r>
            <a:r>
              <a:rPr lang="el-GR" sz="2600" dirty="0">
                <a:latin typeface="Times New Roman" panose="02020603050405020304" pitchFamily="18" charset="0"/>
                <a:cs typeface="Varela Round" panose="00000500000000000000" pitchFamily="2" charset="-79"/>
              </a:rPr>
              <a:t>θ</a:t>
            </a:r>
            <a:r>
              <a:rPr lang="he-IL" sz="2600" dirty="0">
                <a:latin typeface="Varela Round" panose="00000500000000000000" pitchFamily="2" charset="-79"/>
                <a:cs typeface="Varela Round" panose="00000500000000000000" pitchFamily="2" charset="-79"/>
              </a:rPr>
              <a:t> כתלות בזרם, נקבל גרף ישר.</a:t>
            </a:r>
          </a:p>
        </p:txBody>
      </p:sp>
      <p:pic>
        <p:nvPicPr>
          <p:cNvPr id="23" name="Picture 1"/>
          <p:cNvPicPr>
            <a:picLocks noChangeAspect="1" noChangeArrowheads="1"/>
          </p:cNvPicPr>
          <p:nvPr/>
        </p:nvPicPr>
        <p:blipFill>
          <a:blip r:embed="rId4">
            <a:clrChange>
              <a:clrFrom>
                <a:srgbClr val="F0FAFE"/>
              </a:clrFrom>
              <a:clrTo>
                <a:srgbClr val="F0FAFE">
                  <a:alpha val="0"/>
                </a:srgbClr>
              </a:clrTo>
            </a:clrChange>
            <a:lum bright="-20000" contrast="40000"/>
            <a:grayscl/>
            <a:extLst>
              <a:ext uri="{28A0092B-C50C-407E-A947-70E740481C1C}">
                <a14:useLocalDpi xmlns:a14="http://schemas.microsoft.com/office/drawing/2010/main" val="0"/>
              </a:ext>
            </a:extLst>
          </a:blip>
          <a:srcRect/>
          <a:stretch>
            <a:fillRect/>
          </a:stretch>
        </p:blipFill>
        <p:spPr bwMode="auto">
          <a:xfrm>
            <a:off x="2507796" y="1800907"/>
            <a:ext cx="4334174" cy="496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תמונה 23"/>
          <p:cNvPicPr>
            <a:picLocks noChangeAspect="1"/>
          </p:cNvPicPr>
          <p:nvPr/>
        </p:nvPicPr>
        <p:blipFill>
          <a:blip r:embed="rId5">
            <a:clrChange>
              <a:clrFrom>
                <a:srgbClr val="FFFFFF"/>
              </a:clrFrom>
              <a:clrTo>
                <a:srgbClr val="FFFFFF">
                  <a:alpha val="0"/>
                </a:srgbClr>
              </a:clrTo>
            </a:clrChange>
          </a:blip>
          <a:stretch>
            <a:fillRect/>
          </a:stretch>
        </p:blipFill>
        <p:spPr>
          <a:xfrm>
            <a:off x="163404" y="860619"/>
            <a:ext cx="2342800" cy="2633058"/>
          </a:xfrm>
          <a:prstGeom prst="rect">
            <a:avLst/>
          </a:prstGeom>
        </p:spPr>
      </p:pic>
      <p:sp>
        <p:nvSpPr>
          <p:cNvPr id="28" name="TextBox 27"/>
          <p:cNvSpPr txBox="1"/>
          <p:nvPr/>
        </p:nvSpPr>
        <p:spPr>
          <a:xfrm>
            <a:off x="4354518" y="2652533"/>
            <a:ext cx="7626444" cy="492443"/>
          </a:xfrm>
          <a:prstGeom prst="rect">
            <a:avLst/>
          </a:prstGeom>
          <a:noFill/>
        </p:spPr>
        <p:txBody>
          <a:bodyPr wrap="square" rtlCol="1">
            <a:spAutoFit/>
          </a:bodyPr>
          <a:lstStyle/>
          <a:p>
            <a:pPr algn="r" rtl="1"/>
            <a:r>
              <a:rPr lang="he-IL" sz="2600" dirty="0">
                <a:latin typeface="Varela Round" panose="00000500000000000000" pitchFamily="2" charset="-79"/>
                <a:cs typeface="Varela Round" panose="00000500000000000000" pitchFamily="2" charset="-79"/>
              </a:rPr>
              <a:t>שיפוע הישר הוא:</a:t>
            </a:r>
          </a:p>
        </p:txBody>
      </p:sp>
      <mc:AlternateContent xmlns:mc="http://schemas.openxmlformats.org/markup-compatibility/2006">
        <mc:Choice xmlns:a14="http://schemas.microsoft.com/office/drawing/2010/main" Requires="a14">
          <p:sp>
            <p:nvSpPr>
              <p:cNvPr id="29" name="TextBox 28"/>
              <p:cNvSpPr txBox="1"/>
              <p:nvPr/>
            </p:nvSpPr>
            <p:spPr>
              <a:xfrm>
                <a:off x="7260237" y="3178061"/>
                <a:ext cx="3725371" cy="982192"/>
              </a:xfrm>
              <a:prstGeom prst="rect">
                <a:avLst/>
              </a:prstGeom>
              <a:noFill/>
            </p:spPr>
            <p:txBody>
              <a:bodyPr wrap="square" lIns="0" tIns="0" rIns="0" bIns="0" rtlCol="1">
                <a:spAutoFit/>
              </a:bodyPr>
              <a:lstStyle/>
              <a:p>
                <a:pPr algn="l"/>
                <a:r>
                  <a:rPr lang="he-IL" sz="4400" dirty="0">
                    <a:latin typeface="Varela Round" panose="00000500000000000000" pitchFamily="2" charset="-79"/>
                    <a:ea typeface="Cambria Math" panose="02040503050406030204" pitchFamily="18" charset="0"/>
                    <a:cs typeface="Varela Round" panose="00000500000000000000" pitchFamily="2" charset="-79"/>
                  </a:rPr>
                  <a:t>שיפוע</a:t>
                </a:r>
                <a:r>
                  <a:rPr lang="en-US" sz="4400" dirty="0">
                    <a:latin typeface="Varela Round" panose="00000500000000000000" pitchFamily="2" charset="-79"/>
                    <a:ea typeface="Cambria Math" panose="02040503050406030204" pitchFamily="18" charset="0"/>
                    <a:cs typeface="Varela Round" panose="00000500000000000000" pitchFamily="2" charset="-79"/>
                  </a:rPr>
                  <a:t> </a:t>
                </a:r>
                <a14:m>
                  <m:oMath xmlns:m="http://schemas.openxmlformats.org/officeDocument/2006/math">
                    <m:r>
                      <a:rPr lang="en-US" sz="4400" i="1">
                        <a:latin typeface="Cambria Math" panose="02040503050406030204" pitchFamily="18" charset="0"/>
                        <a:ea typeface="Cambria Math" panose="02040503050406030204" pitchFamily="18" charset="0"/>
                      </a:rPr>
                      <m:t>=</m:t>
                    </m:r>
                    <m:f>
                      <m:fPr>
                        <m:ctrlPr>
                          <a:rPr lang="en-US" sz="4400" i="1">
                            <a:latin typeface="Cambria Math" panose="02040503050406030204" pitchFamily="18" charset="0"/>
                            <a:ea typeface="Cambria Math" panose="02040503050406030204" pitchFamily="18" charset="0"/>
                          </a:rPr>
                        </m:ctrlPr>
                      </m:fPr>
                      <m:num>
                        <m:sSub>
                          <m:sSubPr>
                            <m:ctrlPr>
                              <a:rPr lang="en-US" sz="4400" i="1">
                                <a:latin typeface="Cambria Math" panose="02040503050406030204" pitchFamily="18" charset="0"/>
                                <a:ea typeface="Cambria Math" panose="02040503050406030204" pitchFamily="18" charset="0"/>
                              </a:rPr>
                            </m:ctrlPr>
                          </m:sSubPr>
                          <m:e>
                            <m:r>
                              <a:rPr lang="en-US" sz="4400" i="1">
                                <a:latin typeface="Cambria Math" panose="02040503050406030204" pitchFamily="18" charset="0"/>
                                <a:ea typeface="Cambria Math" panose="02040503050406030204" pitchFamily="18" charset="0"/>
                              </a:rPr>
                              <m:t>𝜇</m:t>
                            </m:r>
                          </m:e>
                          <m:sub>
                            <m:r>
                              <a:rPr lang="en-US" sz="4400" i="1">
                                <a:latin typeface="Cambria Math" panose="02040503050406030204" pitchFamily="18" charset="0"/>
                                <a:ea typeface="Cambria Math" panose="02040503050406030204" pitchFamily="18" charset="0"/>
                              </a:rPr>
                              <m:t>0</m:t>
                            </m:r>
                          </m:sub>
                        </m:sSub>
                      </m:num>
                      <m:den>
                        <m:sSub>
                          <m:sSubPr>
                            <m:ctrlPr>
                              <a:rPr lang="en-US" sz="4400" i="1">
                                <a:latin typeface="Cambria Math" panose="02040503050406030204" pitchFamily="18" charset="0"/>
                                <a:ea typeface="Cambria Math" panose="02040503050406030204" pitchFamily="18" charset="0"/>
                              </a:rPr>
                            </m:ctrlPr>
                          </m:sSubPr>
                          <m:e>
                            <m:r>
                              <a:rPr lang="en-US" sz="4400" i="1">
                                <a:latin typeface="Cambria Math" panose="02040503050406030204" pitchFamily="18" charset="0"/>
                                <a:ea typeface="Cambria Math" panose="02040503050406030204" pitchFamily="18" charset="0"/>
                              </a:rPr>
                              <m:t>2</m:t>
                            </m:r>
                            <m:r>
                              <a:rPr lang="en-US" sz="4400" i="1">
                                <a:latin typeface="Cambria Math" panose="02040503050406030204" pitchFamily="18" charset="0"/>
                                <a:ea typeface="Cambria Math" panose="02040503050406030204" pitchFamily="18" charset="0"/>
                              </a:rPr>
                              <m:t>𝜋</m:t>
                            </m:r>
                            <m:r>
                              <a:rPr lang="en-US" sz="4400" b="0" i="1" smtClean="0">
                                <a:latin typeface="Cambria Math" panose="02040503050406030204" pitchFamily="18" charset="0"/>
                                <a:ea typeface="Cambria Math" panose="02040503050406030204" pitchFamily="18" charset="0"/>
                              </a:rPr>
                              <m:t>𝑑</m:t>
                            </m:r>
                            <m:r>
                              <a:rPr lang="en-US" sz="4400" i="1">
                                <a:latin typeface="Cambria Math" panose="02040503050406030204" pitchFamily="18" charset="0"/>
                                <a:ea typeface="Cambria Math" panose="02040503050406030204" pitchFamily="18" charset="0"/>
                              </a:rPr>
                              <m:t>𝐵</m:t>
                            </m:r>
                          </m:e>
                          <m:sub>
                            <m:r>
                              <a:rPr lang="en-US" sz="4400" i="1">
                                <a:latin typeface="Cambria Math" panose="02040503050406030204" pitchFamily="18" charset="0"/>
                                <a:ea typeface="Cambria Math" panose="02040503050406030204" pitchFamily="18" charset="0"/>
                              </a:rPr>
                              <m:t>𝐸</m:t>
                            </m:r>
                          </m:sub>
                        </m:sSub>
                      </m:den>
                    </m:f>
                  </m:oMath>
                </a14:m>
                <a:endParaRPr lang="he-IL" sz="4400" dirty="0">
                  <a:latin typeface="Varela Round" panose="00000500000000000000" pitchFamily="2" charset="-79"/>
                  <a:cs typeface="Varela Round" panose="00000500000000000000" pitchFamily="2" charset="-79"/>
                </a:endParaRPr>
              </a:p>
            </p:txBody>
          </p:sp>
        </mc:Choice>
        <mc:Fallback>
          <p:sp>
            <p:nvSpPr>
              <p:cNvPr id="29" name="TextBox 28"/>
              <p:cNvSpPr txBox="1">
                <a:spLocks noRot="1" noChangeAspect="1" noMove="1" noResize="1" noEditPoints="1" noAdjustHandles="1" noChangeArrowheads="1" noChangeShapeType="1" noTextEdit="1"/>
              </p:cNvSpPr>
              <p:nvPr/>
            </p:nvSpPr>
            <p:spPr>
              <a:xfrm>
                <a:off x="7260237" y="3178061"/>
                <a:ext cx="3725371" cy="982192"/>
              </a:xfrm>
              <a:prstGeom prst="rect">
                <a:avLst/>
              </a:prstGeom>
              <a:blipFill>
                <a:blip r:embed="rId6"/>
                <a:stretch>
                  <a:fillRect l="-9329" t="-7453" r="-4419" b="-13043"/>
                </a:stretch>
              </a:blipFill>
            </p:spPr>
            <p:txBody>
              <a:bodyPr/>
              <a:lstStyle/>
              <a:p>
                <a:r>
                  <a:rPr lang="en-US">
                    <a:noFill/>
                  </a:rPr>
                  <a:t> </a:t>
                </a:r>
              </a:p>
            </p:txBody>
          </p:sp>
        </mc:Fallback>
      </mc:AlternateContent>
      <p:sp>
        <p:nvSpPr>
          <p:cNvPr id="30" name="TextBox 29"/>
          <p:cNvSpPr txBox="1"/>
          <p:nvPr/>
        </p:nvSpPr>
        <p:spPr>
          <a:xfrm>
            <a:off x="6870594" y="4326456"/>
            <a:ext cx="5014761" cy="892552"/>
          </a:xfrm>
          <a:prstGeom prst="rect">
            <a:avLst/>
          </a:prstGeom>
          <a:noFill/>
        </p:spPr>
        <p:txBody>
          <a:bodyPr wrap="square" rtlCol="1">
            <a:spAutoFit/>
          </a:bodyPr>
          <a:lstStyle/>
          <a:p>
            <a:pPr algn="r" rtl="1"/>
            <a:r>
              <a:rPr lang="he-IL" sz="2600" dirty="0">
                <a:latin typeface="Varela Round" panose="00000500000000000000" pitchFamily="2" charset="-79"/>
                <a:cs typeface="Varela Round" panose="00000500000000000000" pitchFamily="2" charset="-79"/>
              </a:rPr>
              <a:t>לכן אם נחשב את השיפוע נוכל לחשב ממנו את </a:t>
            </a:r>
            <a:r>
              <a:rPr lang="en-US" sz="2600" dirty="0">
                <a:latin typeface="Varela Round" panose="00000500000000000000" pitchFamily="2" charset="-79"/>
                <a:cs typeface="Varela Round" panose="00000500000000000000" pitchFamily="2" charset="-79"/>
              </a:rPr>
              <a:t>B</a:t>
            </a:r>
            <a:r>
              <a:rPr lang="en-US" sz="2600" baseline="-25000" dirty="0">
                <a:latin typeface="Varela Round" panose="00000500000000000000" pitchFamily="2" charset="-79"/>
                <a:cs typeface="Varela Round" panose="00000500000000000000" pitchFamily="2" charset="-79"/>
              </a:rPr>
              <a:t>E</a:t>
            </a:r>
            <a:r>
              <a:rPr lang="he-IL" sz="2600" dirty="0">
                <a:latin typeface="Varela Round" panose="00000500000000000000" pitchFamily="2" charset="-79"/>
                <a:cs typeface="Varela Round" panose="00000500000000000000" pitchFamily="2" charset="-79"/>
              </a:rPr>
              <a:t>.</a:t>
            </a:r>
          </a:p>
        </p:txBody>
      </p:sp>
    </p:spTree>
    <p:extLst>
      <p:ext uri="{BB962C8B-B14F-4D97-AF65-F5344CB8AC3E}">
        <p14:creationId xmlns:p14="http://schemas.microsoft.com/office/powerpoint/2010/main" val="82867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8" grpId="0"/>
      <p:bldP spid="29" grpId="0"/>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1" name="TextBox 10"/>
          <p:cNvSpPr txBox="1"/>
          <p:nvPr/>
        </p:nvSpPr>
        <p:spPr>
          <a:xfrm>
            <a:off x="113382" y="3469054"/>
            <a:ext cx="3764545" cy="464377"/>
          </a:xfrm>
          <a:prstGeom prst="rect">
            <a:avLst/>
          </a:prstGeom>
          <a:noFill/>
        </p:spPr>
        <p:txBody>
          <a:bodyPr wrap="square" rtlCol="1">
            <a:spAutoFit/>
          </a:bodyPr>
          <a:lstStyle/>
          <a:p>
            <a:pPr algn="r" rtl="1"/>
            <a:r>
              <a:rPr lang="he-IL" sz="2400" dirty="0">
                <a:latin typeface="Varela Round" panose="00000500000000000000" pitchFamily="2" charset="-79"/>
                <a:cs typeface="Varela Round" panose="00000500000000000000" pitchFamily="2" charset="-79"/>
              </a:rPr>
              <a:t>אם נתון  </a:t>
            </a:r>
            <a:r>
              <a:rPr lang="en-US" sz="2400" dirty="0">
                <a:latin typeface="Varela Round" panose="00000500000000000000" pitchFamily="2" charset="-79"/>
                <a:cs typeface="Varela Round" panose="00000500000000000000" pitchFamily="2" charset="-79"/>
              </a:rPr>
              <a:t>d = 10</a:t>
            </a:r>
            <a:r>
              <a:rPr lang="en-US" sz="2400" baseline="-25000" dirty="0">
                <a:latin typeface="Varela Round" panose="00000500000000000000" pitchFamily="2" charset="-79"/>
                <a:cs typeface="Varela Round" panose="00000500000000000000" pitchFamily="2" charset="-79"/>
              </a:rPr>
              <a:t>cm</a:t>
            </a:r>
            <a:r>
              <a:rPr lang="he-IL" sz="2400" dirty="0">
                <a:latin typeface="Varela Round" panose="00000500000000000000" pitchFamily="2" charset="-79"/>
                <a:cs typeface="Varela Round" panose="00000500000000000000" pitchFamily="2" charset="-79"/>
              </a:rPr>
              <a:t>, נקבל:</a:t>
            </a:r>
          </a:p>
        </p:txBody>
      </p:sp>
      <p:pic>
        <p:nvPicPr>
          <p:cNvPr id="12" name="Picture 1"/>
          <p:cNvPicPr>
            <a:picLocks noChangeAspect="1" noChangeArrowheads="1"/>
          </p:cNvPicPr>
          <p:nvPr/>
        </p:nvPicPr>
        <p:blipFill>
          <a:blip r:embed="rId3">
            <a:clrChange>
              <a:clrFrom>
                <a:srgbClr val="F0FAFE"/>
              </a:clrFrom>
              <a:clrTo>
                <a:srgbClr val="F0FAFE">
                  <a:alpha val="0"/>
                </a:srgbClr>
              </a:clrTo>
            </a:clrChange>
            <a:lum bright="-20000" contrast="40000"/>
            <a:grayscl/>
            <a:extLst>
              <a:ext uri="{28A0092B-C50C-407E-A947-70E740481C1C}">
                <a14:useLocalDpi xmlns:a14="http://schemas.microsoft.com/office/drawing/2010/main" val="0"/>
              </a:ext>
            </a:extLst>
          </a:blip>
          <a:srcRect/>
          <a:stretch>
            <a:fillRect/>
          </a:stretch>
        </p:blipFill>
        <p:spPr bwMode="auto">
          <a:xfrm>
            <a:off x="4113467" y="43868"/>
            <a:ext cx="5586751" cy="64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 name="TextBox 12"/>
              <p:cNvSpPr txBox="1"/>
              <p:nvPr/>
            </p:nvSpPr>
            <p:spPr>
              <a:xfrm>
                <a:off x="585515" y="1182128"/>
                <a:ext cx="3725371" cy="803618"/>
              </a:xfrm>
              <a:prstGeom prst="rect">
                <a:avLst/>
              </a:prstGeom>
              <a:noFill/>
            </p:spPr>
            <p:txBody>
              <a:bodyPr wrap="square" lIns="0" tIns="0" rIns="0" bIns="0" rtlCol="1">
                <a:spAutoFit/>
              </a:bodyPr>
              <a:lstStyle/>
              <a:p>
                <a:pPr algn="l"/>
                <a:r>
                  <a:rPr lang="he-IL" sz="3600" dirty="0">
                    <a:latin typeface="Varela Round" panose="00000500000000000000" pitchFamily="2" charset="-79"/>
                    <a:ea typeface="Cambria Math" panose="02040503050406030204" pitchFamily="18" charset="0"/>
                    <a:cs typeface="Varela Round" panose="00000500000000000000" pitchFamily="2" charset="-79"/>
                  </a:rPr>
                  <a:t>שיפוע</a:t>
                </a:r>
                <a:r>
                  <a:rPr lang="en-US" sz="3600" dirty="0">
                    <a:latin typeface="Varela Round" panose="00000500000000000000" pitchFamily="2" charset="-79"/>
                    <a:ea typeface="Cambria Math" panose="02040503050406030204" pitchFamily="18" charset="0"/>
                    <a:cs typeface="Varela Round" panose="00000500000000000000" pitchFamily="2" charset="-79"/>
                  </a:rPr>
                  <a:t> </a:t>
                </a:r>
                <a14:m>
                  <m:oMath xmlns:m="http://schemas.openxmlformats.org/officeDocument/2006/math">
                    <m:r>
                      <a:rPr lang="en-US" sz="3600" i="1">
                        <a:latin typeface="Cambria Math" panose="02040503050406030204" pitchFamily="18" charset="0"/>
                        <a:ea typeface="Cambria Math" panose="02040503050406030204" pitchFamily="18" charset="0"/>
                      </a:rPr>
                      <m:t>=</m:t>
                    </m:r>
                    <m:f>
                      <m:fPr>
                        <m:ctrlPr>
                          <a:rPr lang="en-US" sz="3600" i="1">
                            <a:latin typeface="Cambria Math" panose="02040503050406030204" pitchFamily="18" charset="0"/>
                            <a:ea typeface="Cambria Math" panose="02040503050406030204" pitchFamily="18" charset="0"/>
                          </a:rPr>
                        </m:ctrlPr>
                      </m:fPr>
                      <m:num>
                        <m:sSub>
                          <m:sSubPr>
                            <m:ctrlPr>
                              <a:rPr lang="en-US" sz="3600" i="1">
                                <a:latin typeface="Cambria Math" panose="02040503050406030204" pitchFamily="18" charset="0"/>
                                <a:ea typeface="Cambria Math" panose="02040503050406030204" pitchFamily="18" charset="0"/>
                              </a:rPr>
                            </m:ctrlPr>
                          </m:sSubPr>
                          <m:e>
                            <m:r>
                              <a:rPr lang="en-US" sz="3600" i="1">
                                <a:latin typeface="Cambria Math" panose="02040503050406030204" pitchFamily="18" charset="0"/>
                                <a:ea typeface="Cambria Math" panose="02040503050406030204" pitchFamily="18" charset="0"/>
                              </a:rPr>
                              <m:t>𝜇</m:t>
                            </m:r>
                          </m:e>
                          <m:sub>
                            <m:r>
                              <a:rPr lang="en-US" sz="3600" i="1">
                                <a:latin typeface="Cambria Math" panose="02040503050406030204" pitchFamily="18" charset="0"/>
                                <a:ea typeface="Cambria Math" panose="02040503050406030204" pitchFamily="18" charset="0"/>
                              </a:rPr>
                              <m:t>0</m:t>
                            </m:r>
                          </m:sub>
                        </m:sSub>
                      </m:num>
                      <m:den>
                        <m:sSub>
                          <m:sSubPr>
                            <m:ctrlPr>
                              <a:rPr lang="en-US" sz="3600" i="1">
                                <a:latin typeface="Cambria Math" panose="02040503050406030204" pitchFamily="18" charset="0"/>
                                <a:ea typeface="Cambria Math" panose="02040503050406030204" pitchFamily="18" charset="0"/>
                              </a:rPr>
                            </m:ctrlPr>
                          </m:sSubPr>
                          <m:e>
                            <m:r>
                              <a:rPr lang="en-US" sz="3600" i="1">
                                <a:latin typeface="Cambria Math" panose="02040503050406030204" pitchFamily="18" charset="0"/>
                                <a:ea typeface="Cambria Math" panose="02040503050406030204" pitchFamily="18" charset="0"/>
                              </a:rPr>
                              <m:t>2</m:t>
                            </m:r>
                            <m:r>
                              <a:rPr lang="en-US" sz="3600" i="1">
                                <a:latin typeface="Cambria Math" panose="02040503050406030204" pitchFamily="18" charset="0"/>
                                <a:ea typeface="Cambria Math" panose="02040503050406030204" pitchFamily="18" charset="0"/>
                              </a:rPr>
                              <m:t>𝜋</m:t>
                            </m:r>
                            <m:r>
                              <a:rPr lang="en-US" sz="3600" b="0" i="1" smtClean="0">
                                <a:latin typeface="Cambria Math" panose="02040503050406030204" pitchFamily="18" charset="0"/>
                                <a:ea typeface="Cambria Math" panose="02040503050406030204" pitchFamily="18" charset="0"/>
                              </a:rPr>
                              <m:t>𝑑</m:t>
                            </m:r>
                            <m:r>
                              <a:rPr lang="en-US" sz="3600" i="1">
                                <a:latin typeface="Cambria Math" panose="02040503050406030204" pitchFamily="18" charset="0"/>
                                <a:ea typeface="Cambria Math" panose="02040503050406030204" pitchFamily="18" charset="0"/>
                              </a:rPr>
                              <m:t>𝐵</m:t>
                            </m:r>
                          </m:e>
                          <m:sub>
                            <m:r>
                              <a:rPr lang="en-US" sz="3600" i="1">
                                <a:latin typeface="Cambria Math" panose="02040503050406030204" pitchFamily="18" charset="0"/>
                                <a:ea typeface="Cambria Math" panose="02040503050406030204" pitchFamily="18" charset="0"/>
                              </a:rPr>
                              <m:t>𝐸</m:t>
                            </m:r>
                          </m:sub>
                        </m:sSub>
                      </m:den>
                    </m:f>
                  </m:oMath>
                </a14:m>
                <a:endParaRPr lang="he-IL" sz="3600" dirty="0">
                  <a:latin typeface="Varela Round" panose="00000500000000000000" pitchFamily="2" charset="-79"/>
                  <a:cs typeface="Varela Round" panose="00000500000000000000" pitchFamily="2" charset="-79"/>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85515" y="1182128"/>
                <a:ext cx="3725371" cy="803618"/>
              </a:xfrm>
              <a:prstGeom prst="rect">
                <a:avLst/>
              </a:prstGeom>
              <a:blipFill>
                <a:blip r:embed="rId4"/>
                <a:stretch>
                  <a:fillRect l="-7529" t="-7576" b="-12121"/>
                </a:stretch>
              </a:blipFill>
            </p:spPr>
            <p:txBody>
              <a:bodyPr/>
              <a:lstStyle/>
              <a:p>
                <a:r>
                  <a:rPr lang="he-IL">
                    <a:noFill/>
                  </a:rPr>
                  <a:t> </a:t>
                </a:r>
              </a:p>
            </p:txBody>
          </p:sp>
        </mc:Fallback>
      </mc:AlternateContent>
      <p:sp>
        <p:nvSpPr>
          <p:cNvPr id="14" name="אליפסה 13"/>
          <p:cNvSpPr/>
          <p:nvPr/>
        </p:nvSpPr>
        <p:spPr>
          <a:xfrm>
            <a:off x="5356742" y="4816675"/>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sz="1200">
              <a:latin typeface="Varela Round" panose="00000500000000000000" pitchFamily="2" charset="-79"/>
              <a:cs typeface="Varela Round" panose="00000500000000000000" pitchFamily="2" charset="-79"/>
            </a:endParaRPr>
          </a:p>
        </p:txBody>
      </p:sp>
      <p:sp>
        <p:nvSpPr>
          <p:cNvPr id="15" name="אליפסה 14"/>
          <p:cNvSpPr/>
          <p:nvPr/>
        </p:nvSpPr>
        <p:spPr>
          <a:xfrm>
            <a:off x="8675852" y="646845"/>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sz="1200">
              <a:latin typeface="Varela Round" panose="00000500000000000000" pitchFamily="2" charset="-79"/>
              <a:cs typeface="Varela Round" panose="00000500000000000000" pitchFamily="2" charset="-79"/>
            </a:endParaRPr>
          </a:p>
        </p:txBody>
      </p:sp>
      <p:cxnSp>
        <p:nvCxnSpPr>
          <p:cNvPr id="16" name="מחבר ישר 15"/>
          <p:cNvCxnSpPr/>
          <p:nvPr/>
        </p:nvCxnSpPr>
        <p:spPr>
          <a:xfrm flipH="1">
            <a:off x="8752842" y="814929"/>
            <a:ext cx="0" cy="4073746"/>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מחבר ישר 16"/>
          <p:cNvCxnSpPr/>
          <p:nvPr/>
        </p:nvCxnSpPr>
        <p:spPr>
          <a:xfrm>
            <a:off x="5500742" y="4888675"/>
            <a:ext cx="3247110" cy="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rot="5400000">
                <a:off x="7363845" y="2567009"/>
                <a:ext cx="3725371" cy="430887"/>
              </a:xfrm>
              <a:prstGeom prst="rect">
                <a:avLst/>
              </a:prstGeom>
              <a:noFill/>
            </p:spPr>
            <p:txBody>
              <a:bodyPr wrap="square" lIns="0" tIns="0" rIns="0" bIns="0" rtlCol="1">
                <a:spAutoFit/>
              </a:bodyPr>
              <a:lstStyle/>
              <a:p>
                <a:pPr algn="r" rtl="1"/>
                <a14:m>
                  <m:oMath xmlns:m="http://schemas.openxmlformats.org/officeDocument/2006/math">
                    <m:r>
                      <a:rPr lang="en-US" sz="2800" b="1" i="1" smtClean="0">
                        <a:solidFill>
                          <a:srgbClr val="FF0000"/>
                        </a:solidFill>
                        <a:latin typeface="Cambria Math" panose="02040503050406030204" pitchFamily="18" charset="0"/>
                        <a:ea typeface="Cambria Math" panose="02040503050406030204" pitchFamily="18" charset="0"/>
                      </a:rPr>
                      <m:t>∆</m:t>
                    </m:r>
                    <m:r>
                      <a:rPr lang="en-US" sz="2800" b="1" i="1" smtClean="0">
                        <a:solidFill>
                          <a:srgbClr val="FF0000"/>
                        </a:solidFill>
                        <a:latin typeface="Cambria Math" panose="02040503050406030204" pitchFamily="18" charset="0"/>
                        <a:ea typeface="Cambria Math" panose="02040503050406030204" pitchFamily="18" charset="0"/>
                      </a:rPr>
                      <m:t>𝒕𝒂𝒏</m:t>
                    </m:r>
                    <m:r>
                      <a:rPr lang="en-US" sz="2800" b="1" i="1" smtClean="0">
                        <a:solidFill>
                          <a:srgbClr val="FF0000"/>
                        </a:solidFill>
                        <a:latin typeface="Cambria Math" panose="02040503050406030204" pitchFamily="18" charset="0"/>
                        <a:ea typeface="Cambria Math" panose="02040503050406030204" pitchFamily="18" charset="0"/>
                      </a:rPr>
                      <m:t>𝜽</m:t>
                    </m:r>
                    <m:r>
                      <a:rPr lang="en-US" sz="2800" b="1" i="1" smtClean="0">
                        <a:solidFill>
                          <a:srgbClr val="FF0000"/>
                        </a:solidFill>
                        <a:latin typeface="Cambria Math" panose="02040503050406030204" pitchFamily="18" charset="0"/>
                        <a:ea typeface="Cambria Math" panose="02040503050406030204" pitchFamily="18" charset="0"/>
                      </a:rPr>
                      <m:t>=</m:t>
                    </m:r>
                  </m:oMath>
                </a14:m>
                <a:r>
                  <a:rPr lang="en-US" sz="2800" b="1" dirty="0">
                    <a:solidFill>
                      <a:srgbClr val="FF0000"/>
                    </a:solidFill>
                    <a:latin typeface="Varela Round" panose="00000500000000000000" pitchFamily="2" charset="-79"/>
                    <a:cs typeface="Varela Round" panose="00000500000000000000" pitchFamily="2" charset="-79"/>
                  </a:rPr>
                  <a:t>0.5-0.1=0.4</a:t>
                </a:r>
                <a:endParaRPr lang="he-IL" sz="2800" b="1" dirty="0">
                  <a:solidFill>
                    <a:srgbClr val="FF0000"/>
                  </a:solidFill>
                  <a:latin typeface="Varela Round" panose="00000500000000000000" pitchFamily="2" charset="-79"/>
                  <a:cs typeface="Varela Round" panose="00000500000000000000" pitchFamily="2" charset="-79"/>
                </a:endParaRPr>
              </a:p>
            </p:txBody>
          </p:sp>
        </mc:Choice>
        <mc:Fallback xmlns="">
          <p:sp>
            <p:nvSpPr>
              <p:cNvPr id="18" name="TextBox 17"/>
              <p:cNvSpPr txBox="1">
                <a:spLocks noRot="1" noChangeAspect="1" noMove="1" noResize="1" noEditPoints="1" noAdjustHandles="1" noChangeArrowheads="1" noChangeShapeType="1" noTextEdit="1"/>
              </p:cNvSpPr>
              <p:nvPr/>
            </p:nvSpPr>
            <p:spPr>
              <a:xfrm rot="5400000">
                <a:off x="7363845" y="2567009"/>
                <a:ext cx="3725371" cy="430887"/>
              </a:xfrm>
              <a:prstGeom prst="rect">
                <a:avLst/>
              </a:prstGeom>
              <a:blipFill>
                <a:blip r:embed="rId5"/>
                <a:stretch>
                  <a:fillRect l="-50704" r="-23944" b="-5892"/>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5953827" y="4971147"/>
                <a:ext cx="2344859" cy="430887"/>
              </a:xfrm>
              <a:prstGeom prst="rect">
                <a:avLst/>
              </a:prstGeom>
              <a:solidFill>
                <a:schemeClr val="bg1">
                  <a:alpha val="83000"/>
                </a:schemeClr>
              </a:solidFill>
            </p:spPr>
            <p:txBody>
              <a:bodyPr wrap="square" lIns="0" tIns="0" rIns="0" bIns="0" rtlCol="1">
                <a:spAutoFit/>
              </a:bodyPr>
              <a:lstStyle/>
              <a:p>
                <a:pPr algn="r" rtl="1"/>
                <a14:m>
                  <m:oMath xmlns:m="http://schemas.openxmlformats.org/officeDocument/2006/math">
                    <m:r>
                      <a:rPr lang="en-US" sz="2800" b="1" i="1" smtClean="0">
                        <a:solidFill>
                          <a:srgbClr val="FF0000"/>
                        </a:solidFill>
                        <a:latin typeface="Cambria Math" panose="02040503050406030204" pitchFamily="18" charset="0"/>
                        <a:ea typeface="Cambria Math" panose="02040503050406030204" pitchFamily="18" charset="0"/>
                      </a:rPr>
                      <m:t>∆</m:t>
                    </m:r>
                    <m:r>
                      <a:rPr lang="en-US" sz="2800" b="1" i="1" smtClean="0">
                        <a:solidFill>
                          <a:srgbClr val="FF0000"/>
                        </a:solidFill>
                        <a:latin typeface="Cambria Math" panose="02040503050406030204" pitchFamily="18" charset="0"/>
                        <a:ea typeface="Cambria Math" panose="02040503050406030204" pitchFamily="18" charset="0"/>
                      </a:rPr>
                      <m:t>𝑰</m:t>
                    </m:r>
                    <m:r>
                      <a:rPr lang="en-US" sz="2800" b="1" i="1" smtClean="0">
                        <a:solidFill>
                          <a:srgbClr val="FF0000"/>
                        </a:solidFill>
                        <a:latin typeface="Cambria Math" panose="02040503050406030204" pitchFamily="18" charset="0"/>
                        <a:ea typeface="Cambria Math" panose="02040503050406030204" pitchFamily="18" charset="0"/>
                      </a:rPr>
                      <m:t>=</m:t>
                    </m:r>
                  </m:oMath>
                </a14:m>
                <a:r>
                  <a:rPr lang="en-US" sz="2800" b="1" dirty="0">
                    <a:solidFill>
                      <a:srgbClr val="FF0000"/>
                    </a:solidFill>
                    <a:latin typeface="Varela Round" panose="00000500000000000000" pitchFamily="2" charset="-79"/>
                    <a:cs typeface="Varela Round" panose="00000500000000000000" pitchFamily="2" charset="-79"/>
                  </a:rPr>
                  <a:t>10-2=8</a:t>
                </a:r>
                <a:r>
                  <a:rPr lang="en-US" sz="2800" b="1" baseline="-25000" dirty="0">
                    <a:solidFill>
                      <a:srgbClr val="FF0000"/>
                    </a:solidFill>
                    <a:latin typeface="Varela Round" panose="00000500000000000000" pitchFamily="2" charset="-79"/>
                    <a:cs typeface="Varela Round" panose="00000500000000000000" pitchFamily="2" charset="-79"/>
                  </a:rPr>
                  <a:t>A</a:t>
                </a:r>
                <a:endParaRPr lang="he-IL" sz="2800" b="1" baseline="-25000" dirty="0">
                  <a:solidFill>
                    <a:srgbClr val="FF0000"/>
                  </a:solidFill>
                  <a:latin typeface="Varela Round" panose="00000500000000000000" pitchFamily="2" charset="-79"/>
                  <a:cs typeface="Varela Round" panose="00000500000000000000" pitchFamily="2" charset="-79"/>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5953827" y="4971147"/>
                <a:ext cx="2344859" cy="430887"/>
              </a:xfrm>
              <a:prstGeom prst="rect">
                <a:avLst/>
              </a:prstGeom>
              <a:blipFill>
                <a:blip r:embed="rId6"/>
                <a:stretch>
                  <a:fillRect t="-23944" r="-6771" b="-50704"/>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88096" y="2300880"/>
                <a:ext cx="3725371" cy="879921"/>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0</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4</m:t>
                          </m:r>
                        </m:num>
                        <m:den>
                          <m:r>
                            <a:rPr lang="en-US" sz="2800" b="0" i="1" smtClean="0">
                              <a:latin typeface="Cambria Math" panose="02040503050406030204" pitchFamily="18" charset="0"/>
                              <a:ea typeface="Cambria Math" panose="02040503050406030204" pitchFamily="18" charset="0"/>
                            </a:rPr>
                            <m:t>8</m:t>
                          </m:r>
                        </m:den>
                      </m:f>
                      <m:r>
                        <a:rPr lang="en-US" sz="2800" b="0" i="1" smtClean="0">
                          <a:latin typeface="Cambria Math" panose="02040503050406030204" pitchFamily="18" charset="0"/>
                          <a:ea typeface="Cambria Math" panose="02040503050406030204" pitchFamily="18" charset="0"/>
                        </a:rPr>
                        <m:t>=</m:t>
                      </m:r>
                      <m:f>
                        <m:fPr>
                          <m:ctrlPr>
                            <a:rPr lang="en-US" sz="2800" i="1" smtClean="0">
                              <a:latin typeface="Cambria Math" panose="02040503050406030204" pitchFamily="18" charset="0"/>
                              <a:ea typeface="Cambria Math" panose="02040503050406030204" pitchFamily="18" charset="0"/>
                            </a:rPr>
                          </m:ctrlPr>
                        </m:fPr>
                        <m:num>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𝜇</m:t>
                              </m:r>
                            </m:e>
                            <m:sub>
                              <m:r>
                                <a:rPr lang="en-US" sz="2800" i="1">
                                  <a:latin typeface="Cambria Math" panose="02040503050406030204" pitchFamily="18" charset="0"/>
                                  <a:ea typeface="Cambria Math" panose="02040503050406030204" pitchFamily="18" charset="0"/>
                                </a:rPr>
                                <m:t>0</m:t>
                              </m:r>
                            </m:sub>
                          </m:sSub>
                        </m:num>
                        <m:den>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2</m:t>
                              </m:r>
                              <m:r>
                                <a:rPr lang="en-US" sz="2800" i="1">
                                  <a:latin typeface="Cambria Math" panose="02040503050406030204" pitchFamily="18" charset="0"/>
                                  <a:ea typeface="Cambria Math" panose="02040503050406030204" pitchFamily="18" charset="0"/>
                                </a:rPr>
                                <m:t>𝜋</m:t>
                              </m:r>
                              <m:r>
                                <a:rPr lang="en-US" sz="2800" b="0" i="1" smtClean="0">
                                  <a:latin typeface="Cambria Math" panose="02040503050406030204" pitchFamily="18" charset="0"/>
                                  <a:ea typeface="Cambria Math" panose="02040503050406030204" pitchFamily="18" charset="0"/>
                                </a:rPr>
                                <m:t>𝑑</m:t>
                              </m:r>
                              <m:r>
                                <a:rPr lang="en-US" sz="2800" i="1">
                                  <a:latin typeface="Cambria Math" panose="02040503050406030204" pitchFamily="18" charset="0"/>
                                  <a:ea typeface="Cambria Math" panose="02040503050406030204" pitchFamily="18" charset="0"/>
                                </a:rPr>
                                <m:t>𝐵</m:t>
                              </m:r>
                            </m:e>
                            <m:sub>
                              <m:r>
                                <a:rPr lang="en-US" sz="2800" i="1">
                                  <a:latin typeface="Cambria Math" panose="02040503050406030204" pitchFamily="18" charset="0"/>
                                  <a:ea typeface="Cambria Math" panose="02040503050406030204" pitchFamily="18" charset="0"/>
                                </a:rPr>
                                <m:t>𝐸</m:t>
                              </m:r>
                            </m:sub>
                          </m:sSub>
                        </m:den>
                      </m:f>
                    </m:oMath>
                  </m:oMathPara>
                </a14:m>
                <a:endParaRPr lang="he-IL" sz="2800" dirty="0">
                  <a:latin typeface="Varela Round" panose="00000500000000000000" pitchFamily="2" charset="-79"/>
                  <a:cs typeface="Varela Round" panose="00000500000000000000" pitchFamily="2" charset="-79"/>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88096" y="2300880"/>
                <a:ext cx="3725371" cy="879921"/>
              </a:xfrm>
              <a:prstGeom prst="rect">
                <a:avLst/>
              </a:prstGeom>
              <a:blipFill>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216730" y="4126960"/>
                <a:ext cx="3725371" cy="932628"/>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0</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05</m:t>
                      </m:r>
                      <m:r>
                        <a:rPr lang="en-US" sz="2800" b="0" i="1" smtClean="0">
                          <a:latin typeface="Cambria Math" panose="02040503050406030204" pitchFamily="18" charset="0"/>
                          <a:ea typeface="Cambria Math" panose="02040503050406030204" pitchFamily="18" charset="0"/>
                        </a:rPr>
                        <m:t>=</m:t>
                      </m:r>
                      <m:f>
                        <m:fPr>
                          <m:ctrlPr>
                            <a:rPr lang="en-US" sz="280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4</m:t>
                          </m:r>
                          <m:r>
                            <a:rPr lang="en-US" sz="2800" i="1">
                              <a:latin typeface="Cambria Math" panose="02040503050406030204" pitchFamily="18" charset="0"/>
                              <a:ea typeface="Cambria Math" panose="02040503050406030204" pitchFamily="18" charset="0"/>
                            </a:rPr>
                            <m:t>𝜋</m:t>
                          </m:r>
                          <m:r>
                            <a:rPr lang="en-US" sz="2800" i="1" smtClean="0">
                              <a:latin typeface="Cambria Math" panose="02040503050406030204" pitchFamily="18" charset="0"/>
                              <a:ea typeface="Cambria Math" panose="02040503050406030204" pitchFamily="18" charset="0"/>
                            </a:rPr>
                            <m:t>×</m:t>
                          </m:r>
                          <m:sSup>
                            <m:sSupPr>
                              <m:ctrlPr>
                                <a:rPr lang="en-US" sz="280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10</m:t>
                              </m:r>
                            </m:e>
                            <m:sup>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7</m:t>
                              </m:r>
                            </m:sup>
                          </m:sSup>
                        </m:num>
                        <m:den>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2</m:t>
                              </m:r>
                              <m:r>
                                <a:rPr lang="en-US" sz="2800" i="1">
                                  <a:latin typeface="Cambria Math" panose="02040503050406030204" pitchFamily="18" charset="0"/>
                                  <a:ea typeface="Cambria Math" panose="02040503050406030204" pitchFamily="18" charset="0"/>
                                </a:rPr>
                                <m:t>𝜋</m:t>
                              </m:r>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0</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1</m:t>
                              </m:r>
                              <m:r>
                                <a:rPr lang="en-US" sz="2800" b="0" i="1" smtClean="0">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𝐵</m:t>
                              </m:r>
                            </m:e>
                            <m:sub>
                              <m:r>
                                <a:rPr lang="en-US" sz="2800" i="1">
                                  <a:latin typeface="Cambria Math" panose="02040503050406030204" pitchFamily="18" charset="0"/>
                                  <a:ea typeface="Cambria Math" panose="02040503050406030204" pitchFamily="18" charset="0"/>
                                </a:rPr>
                                <m:t>𝐸</m:t>
                              </m:r>
                            </m:sub>
                          </m:sSub>
                        </m:den>
                      </m:f>
                    </m:oMath>
                  </m:oMathPara>
                </a14:m>
                <a:endParaRPr lang="he-IL" sz="2800" dirty="0">
                  <a:latin typeface="Varela Round" panose="00000500000000000000" pitchFamily="2" charset="-79"/>
                  <a:cs typeface="Varela Round" panose="00000500000000000000" pitchFamily="2" charset="-79"/>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16730" y="4126960"/>
                <a:ext cx="3725371" cy="932628"/>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153574" y="5393300"/>
                <a:ext cx="3959893" cy="747128"/>
              </a:xfrm>
              <a:prstGeom prst="rect">
                <a:avLst/>
              </a:prstGeom>
              <a:solidFill>
                <a:srgbClr val="FFFF00"/>
              </a:solidFill>
              <a:ln w="38100">
                <a:solidFill>
                  <a:schemeClr val="tx1"/>
                </a:solidFill>
              </a:ln>
            </p:spPr>
            <p:txBody>
              <a:bodyPr wrap="square" lIns="0" tIns="0" rIns="0" bIns="0" rtlCol="1">
                <a:spAutoFit/>
              </a:bodyPr>
              <a:lstStyle/>
              <a:p>
                <a:pPr algn="r" rtl="1">
                  <a:lnSpc>
                    <a:spcPct val="15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𝐵</m:t>
                          </m:r>
                        </m:e>
                        <m:sub>
                          <m:r>
                            <a:rPr lang="en-US" sz="3200" b="0" i="1" smtClean="0">
                              <a:latin typeface="Cambria Math" panose="02040503050406030204" pitchFamily="18" charset="0"/>
                              <a:ea typeface="Cambria Math" panose="02040503050406030204" pitchFamily="18" charset="0"/>
                            </a:rPr>
                            <m:t>𝐸</m:t>
                          </m:r>
                        </m:sub>
                      </m:sSub>
                      <m:r>
                        <a:rPr lang="en-US" sz="3200" b="0" i="1" smtClean="0">
                          <a:latin typeface="Cambria Math" panose="02040503050406030204" pitchFamily="18" charset="0"/>
                          <a:ea typeface="Cambria Math" panose="02040503050406030204" pitchFamily="18" charset="0"/>
                        </a:rPr>
                        <m:t>=</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4</m:t>
                          </m:r>
                          <m:r>
                            <a:rPr lang="en-US" sz="3200" i="1">
                              <a:latin typeface="Cambria Math" panose="02040503050406030204" pitchFamily="18" charset="0"/>
                              <a:ea typeface="Cambria Math" panose="02040503050406030204" pitchFamily="18" charset="0"/>
                            </a:rPr>
                            <m:t>×</m:t>
                          </m:r>
                          <m:sSup>
                            <m:sSupPr>
                              <m:ctrlPr>
                                <a:rPr lang="en-US" sz="3200" i="1">
                                  <a:latin typeface="Cambria Math" panose="02040503050406030204" pitchFamily="18" charset="0"/>
                                  <a:ea typeface="Cambria Math" panose="02040503050406030204" pitchFamily="18" charset="0"/>
                                </a:rPr>
                              </m:ctrlPr>
                            </m:sSupPr>
                            <m:e>
                              <m:r>
                                <a:rPr lang="en-US" sz="3200" i="1">
                                  <a:latin typeface="Cambria Math" panose="02040503050406030204" pitchFamily="18" charset="0"/>
                                  <a:ea typeface="Cambria Math" panose="02040503050406030204" pitchFamily="18" charset="0"/>
                                </a:rPr>
                                <m:t>10</m:t>
                              </m:r>
                            </m:e>
                            <m:sup>
                              <m:r>
                                <a:rPr lang="en-US" sz="3200" i="1">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5</m:t>
                              </m:r>
                            </m:sup>
                          </m:sSup>
                        </m:e>
                        <m:sub>
                          <m:r>
                            <a:rPr lang="en-US" sz="3200" b="0" i="1" smtClean="0">
                              <a:latin typeface="Cambria Math" panose="02040503050406030204" pitchFamily="18" charset="0"/>
                              <a:ea typeface="Cambria Math" panose="02040503050406030204" pitchFamily="18" charset="0"/>
                            </a:rPr>
                            <m:t>𝑇𝑒𝑠𝑙𝑎</m:t>
                          </m:r>
                        </m:sub>
                      </m:sSub>
                    </m:oMath>
                  </m:oMathPara>
                </a14:m>
                <a:endParaRPr lang="he-IL" sz="3200" dirty="0">
                  <a:latin typeface="Varela Round" panose="00000500000000000000" pitchFamily="2" charset="-79"/>
                  <a:cs typeface="Varela Round" panose="00000500000000000000" pitchFamily="2" charset="-79"/>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53574" y="5393300"/>
                <a:ext cx="3959893" cy="747128"/>
              </a:xfrm>
              <a:prstGeom prst="rect">
                <a:avLst/>
              </a:prstGeom>
              <a:blipFill>
                <a:blip r:embed="rId9"/>
                <a:stretch>
                  <a:fillRect/>
                </a:stretch>
              </a:blipFill>
              <a:ln w="38100">
                <a:solidFill>
                  <a:schemeClr val="tx1"/>
                </a:solidFill>
              </a:ln>
            </p:spPr>
            <p:txBody>
              <a:bodyPr/>
              <a:lstStyle/>
              <a:p>
                <a:r>
                  <a:rPr lang="he-IL">
                    <a:noFill/>
                  </a:rPr>
                  <a:t> </a:t>
                </a:r>
              </a:p>
            </p:txBody>
          </p:sp>
        </mc:Fallback>
      </mc:AlternateContent>
      <p:sp>
        <p:nvSpPr>
          <p:cNvPr id="27" name="TextBox 26"/>
          <p:cNvSpPr txBox="1"/>
          <p:nvPr/>
        </p:nvSpPr>
        <p:spPr>
          <a:xfrm>
            <a:off x="7715347" y="87625"/>
            <a:ext cx="1511183" cy="461665"/>
          </a:xfrm>
          <a:prstGeom prst="rect">
            <a:avLst/>
          </a:prstGeom>
          <a:noFill/>
        </p:spPr>
        <p:txBody>
          <a:bodyPr wrap="square" rtlCol="1">
            <a:spAutoFit/>
          </a:bodyPr>
          <a:lstStyle/>
          <a:p>
            <a:pPr algn="r" rtl="1"/>
            <a:r>
              <a:rPr lang="he-IL" sz="2400" b="1" dirty="0">
                <a:solidFill>
                  <a:srgbClr val="FF0000"/>
                </a:solidFill>
                <a:latin typeface="Varela Round" panose="00000500000000000000" pitchFamily="2" charset="-79"/>
                <a:cs typeface="Varela Round" panose="00000500000000000000" pitchFamily="2" charset="-79"/>
              </a:rPr>
              <a:t>נקודה (1)</a:t>
            </a:r>
          </a:p>
        </p:txBody>
      </p:sp>
      <p:sp>
        <p:nvSpPr>
          <p:cNvPr id="31" name="TextBox 30"/>
          <p:cNvSpPr txBox="1"/>
          <p:nvPr/>
        </p:nvSpPr>
        <p:spPr>
          <a:xfrm>
            <a:off x="3642388" y="4362442"/>
            <a:ext cx="1711859" cy="461665"/>
          </a:xfrm>
          <a:prstGeom prst="rect">
            <a:avLst/>
          </a:prstGeom>
          <a:noFill/>
        </p:spPr>
        <p:txBody>
          <a:bodyPr wrap="square" rtlCol="1">
            <a:spAutoFit/>
          </a:bodyPr>
          <a:lstStyle/>
          <a:p>
            <a:pPr algn="r" rtl="1"/>
            <a:r>
              <a:rPr lang="he-IL" sz="2400" b="1" dirty="0">
                <a:solidFill>
                  <a:srgbClr val="FF0000"/>
                </a:solidFill>
                <a:latin typeface="Varela Round" panose="00000500000000000000" pitchFamily="2" charset="-79"/>
                <a:cs typeface="Varela Round" panose="00000500000000000000" pitchFamily="2" charset="-79"/>
              </a:rPr>
              <a:t>נקודה (2)</a:t>
            </a:r>
          </a:p>
        </p:txBody>
      </p:sp>
    </p:spTree>
    <p:extLst>
      <p:ext uri="{BB962C8B-B14F-4D97-AF65-F5344CB8AC3E}">
        <p14:creationId xmlns:p14="http://schemas.microsoft.com/office/powerpoint/2010/main" val="34555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P spid="15" grpId="0" animBg="1"/>
      <p:bldP spid="18" grpId="0"/>
      <p:bldP spid="19" grpId="0" animBg="1"/>
      <p:bldP spid="20" grpId="0"/>
      <p:bldP spid="25" grpId="0"/>
      <p:bldP spid="26" grpId="0" animBg="1"/>
      <p:bldP spid="27" grpId="0"/>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1134534" y="-81325"/>
            <a:ext cx="10041466" cy="1142123"/>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נסכם</a:t>
            </a:r>
            <a:endParaRPr dirty="0"/>
          </a:p>
        </p:txBody>
      </p:sp>
      <p:sp>
        <p:nvSpPr>
          <p:cNvPr id="41" name="מלבן 40"/>
          <p:cNvSpPr/>
          <p:nvPr/>
        </p:nvSpPr>
        <p:spPr>
          <a:xfrm>
            <a:off x="3620938" y="2605323"/>
            <a:ext cx="1460381" cy="1916586"/>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42" name="TextBox 41"/>
          <p:cNvSpPr txBox="1"/>
          <p:nvPr/>
        </p:nvSpPr>
        <p:spPr>
          <a:xfrm>
            <a:off x="333840" y="4789638"/>
            <a:ext cx="2637310" cy="1477328"/>
          </a:xfrm>
          <a:prstGeom prst="rect">
            <a:avLst/>
          </a:prstGeom>
          <a:noFill/>
        </p:spPr>
        <p:txBody>
          <a:bodyPr wrap="square" rtlCol="1">
            <a:spAutoFit/>
          </a:bodyPr>
          <a:lstStyle/>
          <a:p>
            <a:pPr algn="ctr">
              <a:lnSpc>
                <a:spcPct val="150000"/>
              </a:lnSpc>
            </a:pPr>
            <a:r>
              <a:rPr lang="he-IL" sz="2000" b="1" dirty="0">
                <a:latin typeface="Varela Round" panose="00000500000000000000" pitchFamily="2" charset="-79"/>
                <a:cs typeface="Varela Round" panose="00000500000000000000" pitchFamily="2" charset="-79"/>
              </a:rPr>
              <a:t>המצפן מתייצב בכיוון השדה המגנטי של כדה"א</a:t>
            </a:r>
          </a:p>
        </p:txBody>
      </p:sp>
      <p:grpSp>
        <p:nvGrpSpPr>
          <p:cNvPr id="43" name="קבוצה 42"/>
          <p:cNvGrpSpPr/>
          <p:nvPr/>
        </p:nvGrpSpPr>
        <p:grpSpPr>
          <a:xfrm>
            <a:off x="393515" y="1287877"/>
            <a:ext cx="1135783" cy="830997"/>
            <a:chOff x="10385656" y="4866107"/>
            <a:chExt cx="1135783" cy="830997"/>
          </a:xfrm>
        </p:grpSpPr>
        <mc:AlternateContent xmlns:mc="http://schemas.openxmlformats.org/markup-compatibility/2006" xmlns:a14="http://schemas.microsoft.com/office/drawing/2010/main">
          <mc:Choice Requires="a14">
            <p:sp>
              <p:nvSpPr>
                <p:cNvPr id="44" name="TextBox 43"/>
                <p:cNvSpPr txBox="1"/>
                <p:nvPr/>
              </p:nvSpPr>
              <p:spPr>
                <a:xfrm>
                  <a:off x="10385656" y="4866107"/>
                  <a:ext cx="1135783" cy="83099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FF0000"/>
                                </a:solidFill>
                                <a:latin typeface="Cambria Math" panose="02040503050406030204" pitchFamily="18" charset="0"/>
                              </a:rPr>
                            </m:ctrlPr>
                          </m:sSubPr>
                          <m:e>
                            <m:r>
                              <a:rPr lang="en-US" sz="5400" b="0" i="1" smtClean="0">
                                <a:solidFill>
                                  <a:srgbClr val="FF0000"/>
                                </a:solidFill>
                                <a:latin typeface="Cambria Math" panose="02040503050406030204" pitchFamily="18" charset="0"/>
                              </a:rPr>
                              <m:t>𝐵</m:t>
                            </m:r>
                          </m:e>
                          <m:sub>
                            <m:r>
                              <a:rPr lang="en-US" sz="5400" b="0" i="1" smtClean="0">
                                <a:solidFill>
                                  <a:srgbClr val="FF0000"/>
                                </a:solidFill>
                                <a:latin typeface="Cambria Math" panose="02040503050406030204" pitchFamily="18" charset="0"/>
                              </a:rPr>
                              <m:t>𝐸</m:t>
                            </m:r>
                          </m:sub>
                        </m:sSub>
                      </m:oMath>
                    </m:oMathPara>
                  </a14:m>
                  <a:endParaRPr lang="he-IL" sz="5400" dirty="0">
                    <a:solidFill>
                      <a:srgbClr val="FF0000"/>
                    </a:solidFill>
                    <a:latin typeface="Varela Round" panose="00000500000000000000" pitchFamily="2" charset="-79"/>
                    <a:cs typeface="Varela Round" panose="00000500000000000000" pitchFamily="2" charset="-79"/>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3"/>
                  <a:stretch>
                    <a:fillRect/>
                  </a:stretch>
                </a:blipFill>
              </p:spPr>
              <p:txBody>
                <a:bodyPr/>
                <a:lstStyle/>
                <a:p>
                  <a:r>
                    <a:rPr lang="he-IL">
                      <a:noFill/>
                    </a:rPr>
                    <a:t> </a:t>
                  </a:r>
                </a:p>
              </p:txBody>
            </p:sp>
          </mc:Fallback>
        </mc:AlternateContent>
        <p:cxnSp>
          <p:nvCxnSpPr>
            <p:cNvPr id="45" name="מחבר חץ ישר 44"/>
            <p:cNvCxnSpPr/>
            <p:nvPr/>
          </p:nvCxnSpPr>
          <p:spPr>
            <a:xfrm flipV="1">
              <a:off x="10635914" y="4903536"/>
              <a:ext cx="38501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cxnSp>
        <p:nvCxnSpPr>
          <p:cNvPr id="46" name="מחבר חץ ישר 45"/>
          <p:cNvCxnSpPr/>
          <p:nvPr/>
        </p:nvCxnSpPr>
        <p:spPr>
          <a:xfrm flipH="1" flipV="1">
            <a:off x="1553777" y="1574800"/>
            <a:ext cx="17279" cy="1379500"/>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47" name="קבוצה 46"/>
          <p:cNvGrpSpPr/>
          <p:nvPr/>
        </p:nvGrpSpPr>
        <p:grpSpPr>
          <a:xfrm>
            <a:off x="2966420" y="1597724"/>
            <a:ext cx="1135783" cy="830997"/>
            <a:chOff x="10385656" y="4866107"/>
            <a:chExt cx="1135783" cy="830997"/>
          </a:xfrm>
        </p:grpSpPr>
        <mc:AlternateContent xmlns:mc="http://schemas.openxmlformats.org/markup-compatibility/2006" xmlns:a14="http://schemas.microsoft.com/office/drawing/2010/main">
          <mc:Choice Requires="a14">
            <p:sp>
              <p:nvSpPr>
                <p:cNvPr id="48" name="TextBox 47"/>
                <p:cNvSpPr txBox="1"/>
                <p:nvPr/>
              </p:nvSpPr>
              <p:spPr>
                <a:xfrm>
                  <a:off x="10385656" y="4866107"/>
                  <a:ext cx="1135783" cy="83099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FF0000"/>
                                </a:solidFill>
                                <a:latin typeface="Cambria Math" panose="02040503050406030204" pitchFamily="18" charset="0"/>
                              </a:rPr>
                            </m:ctrlPr>
                          </m:sSubPr>
                          <m:e>
                            <m:r>
                              <a:rPr lang="en-US" sz="5400" b="0" i="1" smtClean="0">
                                <a:solidFill>
                                  <a:srgbClr val="FF0000"/>
                                </a:solidFill>
                                <a:latin typeface="Cambria Math" panose="02040503050406030204" pitchFamily="18" charset="0"/>
                              </a:rPr>
                              <m:t>𝐵</m:t>
                            </m:r>
                          </m:e>
                          <m:sub>
                            <m:r>
                              <a:rPr lang="en-US" sz="5400" b="0" i="1" smtClean="0">
                                <a:solidFill>
                                  <a:srgbClr val="FF0000"/>
                                </a:solidFill>
                                <a:latin typeface="Cambria Math" panose="02040503050406030204" pitchFamily="18" charset="0"/>
                              </a:rPr>
                              <m:t>𝐸</m:t>
                            </m:r>
                          </m:sub>
                        </m:sSub>
                      </m:oMath>
                    </m:oMathPara>
                  </a14:m>
                  <a:endParaRPr lang="he-IL" sz="5400" dirty="0">
                    <a:solidFill>
                      <a:srgbClr val="FF0000"/>
                    </a:solidFill>
                    <a:latin typeface="Varela Round" panose="00000500000000000000" pitchFamily="2" charset="-79"/>
                    <a:cs typeface="Varela Round" panose="00000500000000000000" pitchFamily="2" charset="-79"/>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4"/>
                  <a:stretch>
                    <a:fillRect/>
                  </a:stretch>
                </a:blipFill>
              </p:spPr>
              <p:txBody>
                <a:bodyPr/>
                <a:lstStyle/>
                <a:p>
                  <a:r>
                    <a:rPr lang="he-IL">
                      <a:noFill/>
                    </a:rPr>
                    <a:t> </a:t>
                  </a:r>
                </a:p>
              </p:txBody>
            </p:sp>
          </mc:Fallback>
        </mc:AlternateContent>
        <p:cxnSp>
          <p:nvCxnSpPr>
            <p:cNvPr id="49" name="מחבר חץ ישר 48"/>
            <p:cNvCxnSpPr/>
            <p:nvPr/>
          </p:nvCxnSpPr>
          <p:spPr>
            <a:xfrm flipV="1">
              <a:off x="10635914" y="4920470"/>
              <a:ext cx="38501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cxnSp>
        <p:nvCxnSpPr>
          <p:cNvPr id="50" name="מחבר חץ ישר 49"/>
          <p:cNvCxnSpPr/>
          <p:nvPr/>
        </p:nvCxnSpPr>
        <p:spPr>
          <a:xfrm flipV="1">
            <a:off x="3628593" y="2578844"/>
            <a:ext cx="0" cy="1973179"/>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51" name="קבוצה 50"/>
          <p:cNvGrpSpPr/>
          <p:nvPr/>
        </p:nvGrpSpPr>
        <p:grpSpPr>
          <a:xfrm>
            <a:off x="5151069" y="3930583"/>
            <a:ext cx="1135783" cy="830997"/>
            <a:chOff x="10385656" y="4866107"/>
            <a:chExt cx="1135783" cy="830997"/>
          </a:xfrm>
        </p:grpSpPr>
        <mc:AlternateContent xmlns:mc="http://schemas.openxmlformats.org/markup-compatibility/2006" xmlns:a14="http://schemas.microsoft.com/office/drawing/2010/main">
          <mc:Choice Requires="a14">
            <p:sp>
              <p:nvSpPr>
                <p:cNvPr id="52" name="TextBox 51"/>
                <p:cNvSpPr txBox="1"/>
                <p:nvPr/>
              </p:nvSpPr>
              <p:spPr>
                <a:xfrm>
                  <a:off x="10385656" y="4866107"/>
                  <a:ext cx="1135783" cy="830997"/>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0070C0"/>
                                </a:solidFill>
                                <a:latin typeface="Cambria Math" panose="02040503050406030204" pitchFamily="18" charset="0"/>
                              </a:rPr>
                            </m:ctrlPr>
                          </m:sSubPr>
                          <m:e>
                            <m:r>
                              <a:rPr lang="en-US" sz="5400" b="0" i="1" smtClean="0">
                                <a:solidFill>
                                  <a:srgbClr val="0070C0"/>
                                </a:solidFill>
                                <a:latin typeface="Cambria Math" panose="02040503050406030204" pitchFamily="18" charset="0"/>
                              </a:rPr>
                              <m:t>𝐵</m:t>
                            </m:r>
                          </m:e>
                          <m:sub>
                            <m:r>
                              <a:rPr lang="en-US" sz="5400" b="0" i="1" smtClean="0">
                                <a:solidFill>
                                  <a:srgbClr val="0070C0"/>
                                </a:solidFill>
                                <a:latin typeface="Cambria Math" panose="02040503050406030204" pitchFamily="18" charset="0"/>
                              </a:rPr>
                              <m:t>𝑒𝑥𝑡</m:t>
                            </m:r>
                          </m:sub>
                        </m:sSub>
                      </m:oMath>
                    </m:oMathPara>
                  </a14:m>
                  <a:endParaRPr lang="he-IL" sz="5400" dirty="0">
                    <a:solidFill>
                      <a:srgbClr val="0070C0"/>
                    </a:solidFill>
                    <a:latin typeface="Varela Round" panose="00000500000000000000" pitchFamily="2" charset="-79"/>
                    <a:cs typeface="Varela Round" panose="00000500000000000000" pitchFamily="2" charset="-79"/>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5"/>
                  <a:stretch>
                    <a:fillRect r="-5376"/>
                  </a:stretch>
                </a:blipFill>
              </p:spPr>
              <p:txBody>
                <a:bodyPr/>
                <a:lstStyle/>
                <a:p>
                  <a:r>
                    <a:rPr lang="he-IL">
                      <a:noFill/>
                    </a:rPr>
                    <a:t> </a:t>
                  </a:r>
                </a:p>
              </p:txBody>
            </p:sp>
          </mc:Fallback>
        </mc:AlternateContent>
        <p:cxnSp>
          <p:nvCxnSpPr>
            <p:cNvPr id="53" name="מחבר חץ ישר 52"/>
            <p:cNvCxnSpPr/>
            <p:nvPr/>
          </p:nvCxnSpPr>
          <p:spPr>
            <a:xfrm flipV="1">
              <a:off x="10501160" y="5005135"/>
              <a:ext cx="385011" cy="0"/>
            </a:xfrm>
            <a:prstGeom prst="straightConnector1">
              <a:avLst/>
            </a:prstGeom>
            <a:ln>
              <a:solidFill>
                <a:srgbClr val="0070C0"/>
              </a:solidFill>
              <a:tailEnd type="triangle"/>
            </a:ln>
          </p:spPr>
          <p:style>
            <a:lnRef idx="3">
              <a:schemeClr val="dk1"/>
            </a:lnRef>
            <a:fillRef idx="0">
              <a:schemeClr val="dk1"/>
            </a:fillRef>
            <a:effectRef idx="2">
              <a:schemeClr val="dk1"/>
            </a:effectRef>
            <a:fontRef idx="minor">
              <a:schemeClr val="tx1"/>
            </a:fontRef>
          </p:style>
        </p:cxnSp>
      </p:grpSp>
      <p:cxnSp>
        <p:nvCxnSpPr>
          <p:cNvPr id="54" name="מחבר חץ ישר 53"/>
          <p:cNvCxnSpPr/>
          <p:nvPr/>
        </p:nvCxnSpPr>
        <p:spPr>
          <a:xfrm flipV="1">
            <a:off x="3609343" y="4528376"/>
            <a:ext cx="1462351" cy="7555"/>
          </a:xfrm>
          <a:prstGeom prst="straightConnector1">
            <a:avLst/>
          </a:prstGeom>
          <a:ln w="5715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55" name="מחבר חץ ישר 54"/>
          <p:cNvCxnSpPr/>
          <p:nvPr/>
        </p:nvCxnSpPr>
        <p:spPr>
          <a:xfrm flipV="1">
            <a:off x="3620938" y="2639752"/>
            <a:ext cx="1450756" cy="1882157"/>
          </a:xfrm>
          <a:prstGeom prst="straightConnector1">
            <a:avLst/>
          </a:prstGeom>
          <a:ln w="57150">
            <a:solidFill>
              <a:srgbClr val="00B050"/>
            </a:solidFill>
            <a:tailEnd type="triangle"/>
          </a:ln>
        </p:spPr>
        <p:style>
          <a:lnRef idx="1">
            <a:schemeClr val="dk1"/>
          </a:lnRef>
          <a:fillRef idx="0">
            <a:schemeClr val="dk1"/>
          </a:fillRef>
          <a:effectRef idx="0">
            <a:schemeClr val="dk1"/>
          </a:effectRef>
          <a:fontRef idx="minor">
            <a:schemeClr val="tx1"/>
          </a:fontRef>
        </p:style>
      </p:cxnSp>
      <p:grpSp>
        <p:nvGrpSpPr>
          <p:cNvPr id="56" name="קבוצה 55"/>
          <p:cNvGrpSpPr/>
          <p:nvPr/>
        </p:nvGrpSpPr>
        <p:grpSpPr>
          <a:xfrm>
            <a:off x="5064822" y="1836421"/>
            <a:ext cx="1135783" cy="895181"/>
            <a:chOff x="10385656" y="4866107"/>
            <a:chExt cx="1135783" cy="895181"/>
          </a:xfrm>
        </p:grpSpPr>
        <mc:AlternateContent xmlns:mc="http://schemas.openxmlformats.org/markup-compatibility/2006" xmlns:a14="http://schemas.microsoft.com/office/drawing/2010/main">
          <mc:Choice Requires="a14">
            <p:sp>
              <p:nvSpPr>
                <p:cNvPr id="57" name="TextBox 56"/>
                <p:cNvSpPr txBox="1"/>
                <p:nvPr/>
              </p:nvSpPr>
              <p:spPr>
                <a:xfrm>
                  <a:off x="10385656" y="4866107"/>
                  <a:ext cx="1135783" cy="895181"/>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00B050"/>
                                </a:solidFill>
                                <a:latin typeface="Cambria Math" panose="02040503050406030204" pitchFamily="18" charset="0"/>
                              </a:rPr>
                            </m:ctrlPr>
                          </m:sSubPr>
                          <m:e>
                            <m:r>
                              <a:rPr lang="en-US" sz="5400" b="0" i="1" smtClean="0">
                                <a:solidFill>
                                  <a:srgbClr val="00B050"/>
                                </a:solidFill>
                                <a:latin typeface="Cambria Math" panose="02040503050406030204" pitchFamily="18" charset="0"/>
                              </a:rPr>
                              <m:t>𝐵</m:t>
                            </m:r>
                          </m:e>
                          <m:sub>
                            <m:r>
                              <a:rPr lang="en-US" sz="5400" b="0" i="1" smtClean="0">
                                <a:solidFill>
                                  <a:srgbClr val="00B050"/>
                                </a:solidFill>
                                <a:latin typeface="Cambria Math" panose="02040503050406030204" pitchFamily="18" charset="0"/>
                              </a:rPr>
                              <m:t>𝑒𝑞</m:t>
                            </m:r>
                            <m:r>
                              <a:rPr lang="en-US" sz="5400" b="0" i="1" smtClean="0">
                                <a:solidFill>
                                  <a:srgbClr val="00B050"/>
                                </a:solidFill>
                                <a:latin typeface="Cambria Math" panose="02040503050406030204" pitchFamily="18" charset="0"/>
                              </a:rPr>
                              <m:t>.</m:t>
                            </m:r>
                          </m:sub>
                        </m:sSub>
                      </m:oMath>
                    </m:oMathPara>
                  </a14:m>
                  <a:endParaRPr lang="he-IL" sz="5400" dirty="0">
                    <a:solidFill>
                      <a:srgbClr val="00B050"/>
                    </a:solidFill>
                    <a:latin typeface="Varela Round" panose="00000500000000000000" pitchFamily="2" charset="-79"/>
                    <a:cs typeface="Varela Round" panose="00000500000000000000" pitchFamily="2" charset="-79"/>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0385656" y="4866107"/>
                  <a:ext cx="1135783" cy="895181"/>
                </a:xfrm>
                <a:prstGeom prst="rect">
                  <a:avLst/>
                </a:prstGeom>
                <a:blipFill>
                  <a:blip r:embed="rId6"/>
                  <a:stretch>
                    <a:fillRect/>
                  </a:stretch>
                </a:blipFill>
              </p:spPr>
              <p:txBody>
                <a:bodyPr/>
                <a:lstStyle/>
                <a:p>
                  <a:r>
                    <a:rPr lang="he-IL">
                      <a:noFill/>
                    </a:rPr>
                    <a:t> </a:t>
                  </a:r>
                </a:p>
              </p:txBody>
            </p:sp>
          </mc:Fallback>
        </mc:AlternateContent>
        <p:cxnSp>
          <p:nvCxnSpPr>
            <p:cNvPr id="58" name="מחבר חץ ישר 57"/>
            <p:cNvCxnSpPr/>
            <p:nvPr/>
          </p:nvCxnSpPr>
          <p:spPr>
            <a:xfrm flipV="1">
              <a:off x="10501160" y="4937403"/>
              <a:ext cx="385011" cy="0"/>
            </a:xfrm>
            <a:prstGeom prst="straightConnector1">
              <a:avLst/>
            </a:prstGeom>
            <a:ln>
              <a:solidFill>
                <a:srgbClr val="00B050"/>
              </a:solidFill>
              <a:tailEnd type="triangle"/>
            </a:ln>
          </p:spPr>
          <p:style>
            <a:lnRef idx="3">
              <a:schemeClr val="dk1"/>
            </a:lnRef>
            <a:fillRef idx="0">
              <a:schemeClr val="dk1"/>
            </a:fillRef>
            <a:effectRef idx="2">
              <a:schemeClr val="dk1"/>
            </a:effectRef>
            <a:fontRef idx="minor">
              <a:schemeClr val="tx1"/>
            </a:fontRef>
          </p:style>
        </p:cxnSp>
      </p:grpSp>
      <p:cxnSp>
        <p:nvCxnSpPr>
          <p:cNvPr id="59" name="מחבר חץ ישר 58"/>
          <p:cNvCxnSpPr/>
          <p:nvPr/>
        </p:nvCxnSpPr>
        <p:spPr>
          <a:xfrm flipV="1">
            <a:off x="9334747" y="1195511"/>
            <a:ext cx="1450756" cy="1882157"/>
          </a:xfrm>
          <a:prstGeom prst="straightConnector1">
            <a:avLst/>
          </a:prstGeom>
          <a:ln w="57150">
            <a:solidFill>
              <a:srgbClr val="00B050"/>
            </a:solidFill>
            <a:tailEnd type="triangle"/>
          </a:ln>
        </p:spPr>
        <p:style>
          <a:lnRef idx="1">
            <a:schemeClr val="dk1"/>
          </a:lnRef>
          <a:fillRef idx="0">
            <a:schemeClr val="dk1"/>
          </a:fillRef>
          <a:effectRef idx="0">
            <a:schemeClr val="dk1"/>
          </a:effectRef>
          <a:fontRef idx="minor">
            <a:schemeClr val="tx1"/>
          </a:fontRef>
        </p:style>
      </p:cxnSp>
      <p:grpSp>
        <p:nvGrpSpPr>
          <p:cNvPr id="60" name="קבוצה 59"/>
          <p:cNvGrpSpPr/>
          <p:nvPr/>
        </p:nvGrpSpPr>
        <p:grpSpPr>
          <a:xfrm>
            <a:off x="10282643" y="1688998"/>
            <a:ext cx="1135783" cy="895181"/>
            <a:chOff x="10385656" y="4866107"/>
            <a:chExt cx="1135783" cy="895181"/>
          </a:xfrm>
        </p:grpSpPr>
        <mc:AlternateContent xmlns:mc="http://schemas.openxmlformats.org/markup-compatibility/2006" xmlns:a14="http://schemas.microsoft.com/office/drawing/2010/main">
          <mc:Choice Requires="a14">
            <p:sp>
              <p:nvSpPr>
                <p:cNvPr id="61" name="TextBox 60"/>
                <p:cNvSpPr txBox="1"/>
                <p:nvPr/>
              </p:nvSpPr>
              <p:spPr>
                <a:xfrm>
                  <a:off x="10385656" y="4866107"/>
                  <a:ext cx="1135783" cy="895181"/>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smtClean="0">
                                <a:solidFill>
                                  <a:srgbClr val="00B050"/>
                                </a:solidFill>
                                <a:latin typeface="Cambria Math" panose="02040503050406030204" pitchFamily="18" charset="0"/>
                              </a:rPr>
                            </m:ctrlPr>
                          </m:sSubPr>
                          <m:e>
                            <m:r>
                              <a:rPr lang="en-US" sz="5400" b="0" i="1" smtClean="0">
                                <a:solidFill>
                                  <a:srgbClr val="00B050"/>
                                </a:solidFill>
                                <a:latin typeface="Cambria Math" panose="02040503050406030204" pitchFamily="18" charset="0"/>
                              </a:rPr>
                              <m:t>𝐵</m:t>
                            </m:r>
                          </m:e>
                          <m:sub>
                            <m:r>
                              <a:rPr lang="en-US" sz="5400" b="0" i="1" smtClean="0">
                                <a:solidFill>
                                  <a:srgbClr val="00B050"/>
                                </a:solidFill>
                                <a:latin typeface="Cambria Math" panose="02040503050406030204" pitchFamily="18" charset="0"/>
                              </a:rPr>
                              <m:t>𝑒𝑞</m:t>
                            </m:r>
                            <m:r>
                              <a:rPr lang="en-US" sz="5400" b="0" i="1" smtClean="0">
                                <a:solidFill>
                                  <a:srgbClr val="00B050"/>
                                </a:solidFill>
                                <a:latin typeface="Cambria Math" panose="02040503050406030204" pitchFamily="18" charset="0"/>
                              </a:rPr>
                              <m:t>.</m:t>
                            </m:r>
                          </m:sub>
                        </m:sSub>
                      </m:oMath>
                    </m:oMathPara>
                  </a14:m>
                  <a:endParaRPr lang="he-IL" sz="5400" dirty="0">
                    <a:solidFill>
                      <a:srgbClr val="00B050"/>
                    </a:solidFill>
                    <a:latin typeface="Varela Round" panose="00000500000000000000" pitchFamily="2" charset="-79"/>
                    <a:cs typeface="Varela Round" panose="00000500000000000000" pitchFamily="2" charset="-79"/>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10385656" y="4866107"/>
                  <a:ext cx="1135783" cy="895181"/>
                </a:xfrm>
                <a:prstGeom prst="rect">
                  <a:avLst/>
                </a:prstGeom>
                <a:blipFill>
                  <a:blip r:embed="rId7"/>
                  <a:stretch>
                    <a:fillRect b="-685"/>
                  </a:stretch>
                </a:blipFill>
              </p:spPr>
              <p:txBody>
                <a:bodyPr/>
                <a:lstStyle/>
                <a:p>
                  <a:r>
                    <a:rPr lang="he-IL">
                      <a:noFill/>
                    </a:rPr>
                    <a:t> </a:t>
                  </a:r>
                </a:p>
              </p:txBody>
            </p:sp>
          </mc:Fallback>
        </mc:AlternateContent>
        <p:cxnSp>
          <p:nvCxnSpPr>
            <p:cNvPr id="62" name="מחבר חץ ישר 61"/>
            <p:cNvCxnSpPr/>
            <p:nvPr/>
          </p:nvCxnSpPr>
          <p:spPr>
            <a:xfrm flipV="1">
              <a:off x="10501160" y="4954336"/>
              <a:ext cx="385011" cy="0"/>
            </a:xfrm>
            <a:prstGeom prst="straightConnector1">
              <a:avLst/>
            </a:prstGeom>
            <a:ln>
              <a:solidFill>
                <a:srgbClr val="00B050"/>
              </a:solidFill>
              <a:tailEnd type="triangle"/>
            </a:ln>
          </p:spPr>
          <p:style>
            <a:lnRef idx="3">
              <a:schemeClr val="dk1"/>
            </a:lnRef>
            <a:fillRef idx="0">
              <a:schemeClr val="dk1"/>
            </a:fillRef>
            <a:effectRef idx="2">
              <a:schemeClr val="dk1"/>
            </a:effectRef>
            <a:fontRef idx="minor">
              <a:schemeClr val="tx1"/>
            </a:fontRef>
          </p:style>
        </p:cxnSp>
      </p:grpSp>
      <p:sp>
        <p:nvSpPr>
          <p:cNvPr id="63" name="הסבר מלבני מעוגל 62"/>
          <p:cNvSpPr/>
          <p:nvPr/>
        </p:nvSpPr>
        <p:spPr>
          <a:xfrm>
            <a:off x="6231685" y="1533080"/>
            <a:ext cx="2053689" cy="1074464"/>
          </a:xfrm>
          <a:prstGeom prst="wedgeRoundRectCallout">
            <a:avLst>
              <a:gd name="adj1" fmla="val -45524"/>
              <a:gd name="adj2" fmla="val 92220"/>
              <a:gd name="adj3" fmla="val 16667"/>
            </a:avLst>
          </a:prstGeom>
          <a:noFill/>
          <a:ln w="28575">
            <a:solidFill>
              <a:srgbClr val="72AFD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64" name="TextBox 63"/>
          <p:cNvSpPr txBox="1"/>
          <p:nvPr/>
        </p:nvSpPr>
        <p:spPr>
          <a:xfrm>
            <a:off x="3360795" y="4752401"/>
            <a:ext cx="3821943" cy="1477328"/>
          </a:xfrm>
          <a:prstGeom prst="rect">
            <a:avLst/>
          </a:prstGeom>
          <a:noFill/>
        </p:spPr>
        <p:txBody>
          <a:bodyPr wrap="square" rtlCol="1">
            <a:spAutoFit/>
          </a:bodyPr>
          <a:lstStyle/>
          <a:p>
            <a:pPr algn="ctr">
              <a:lnSpc>
                <a:spcPct val="150000"/>
              </a:lnSpc>
            </a:pPr>
            <a:r>
              <a:rPr lang="he-IL" sz="2000" b="1" dirty="0">
                <a:latin typeface="Varela Round" panose="00000500000000000000" pitchFamily="2" charset="-79"/>
                <a:cs typeface="Varela Round" panose="00000500000000000000" pitchFamily="2" charset="-79"/>
              </a:rPr>
              <a:t>כאשר יתווסף שדה מגנטי חיצוני, השדה המגנטי השקול הנו הסכום (</a:t>
            </a:r>
            <a:r>
              <a:rPr lang="he-IL" sz="2000" b="1" dirty="0" err="1">
                <a:latin typeface="Varela Round" panose="00000500000000000000" pitchFamily="2" charset="-79"/>
                <a:cs typeface="Varela Round" panose="00000500000000000000" pitchFamily="2" charset="-79"/>
              </a:rPr>
              <a:t>הוקטורי</a:t>
            </a:r>
            <a:r>
              <a:rPr lang="he-IL" sz="2000" b="1" dirty="0">
                <a:latin typeface="Varela Round" panose="00000500000000000000" pitchFamily="2" charset="-79"/>
                <a:cs typeface="Varela Round" panose="00000500000000000000" pitchFamily="2" charset="-79"/>
              </a:rPr>
              <a:t>) של השדות הקיימים</a:t>
            </a:r>
          </a:p>
        </p:txBody>
      </p:sp>
      <p:sp>
        <p:nvSpPr>
          <p:cNvPr id="65" name="TextBox 64"/>
          <p:cNvSpPr txBox="1"/>
          <p:nvPr/>
        </p:nvSpPr>
        <p:spPr>
          <a:xfrm>
            <a:off x="7433932" y="4719664"/>
            <a:ext cx="3349226" cy="1015663"/>
          </a:xfrm>
          <a:prstGeom prst="rect">
            <a:avLst/>
          </a:prstGeom>
          <a:noFill/>
        </p:spPr>
        <p:txBody>
          <a:bodyPr wrap="square" rtlCol="1">
            <a:spAutoFit/>
          </a:bodyPr>
          <a:lstStyle/>
          <a:p>
            <a:pPr algn="ctr">
              <a:lnSpc>
                <a:spcPct val="150000"/>
              </a:lnSpc>
            </a:pPr>
            <a:r>
              <a:rPr lang="he-IL" sz="2000" b="1" dirty="0">
                <a:latin typeface="Varela Round" panose="00000500000000000000" pitchFamily="2" charset="-79"/>
                <a:cs typeface="Varela Round" panose="00000500000000000000" pitchFamily="2" charset="-79"/>
              </a:rPr>
              <a:t>מחט המצפן מתייצבת בכיוון השדה המגנטי השקול</a:t>
            </a:r>
          </a:p>
        </p:txBody>
      </p:sp>
      <p:sp>
        <p:nvSpPr>
          <p:cNvPr id="66" name="TextBox 65"/>
          <p:cNvSpPr txBox="1"/>
          <p:nvPr/>
        </p:nvSpPr>
        <p:spPr>
          <a:xfrm>
            <a:off x="6300793" y="1700974"/>
            <a:ext cx="1914861" cy="830997"/>
          </a:xfrm>
          <a:prstGeom prst="rect">
            <a:avLst/>
          </a:prstGeom>
          <a:noFill/>
        </p:spPr>
        <p:txBody>
          <a:bodyPr wrap="square" rtlCol="1">
            <a:spAutoFit/>
          </a:bodyPr>
          <a:lstStyle/>
          <a:p>
            <a:pPr algn="ctr">
              <a:lnSpc>
                <a:spcPct val="150000"/>
              </a:lnSpc>
            </a:pPr>
            <a:r>
              <a:rPr lang="he-IL" sz="1600" b="1" dirty="0">
                <a:latin typeface="Varela Round" panose="00000500000000000000" pitchFamily="2" charset="-79"/>
                <a:cs typeface="Varela Round" panose="00000500000000000000" pitchFamily="2" charset="-79"/>
              </a:rPr>
              <a:t>שימו לב שהשדות ניצבים זה לזה....</a:t>
            </a:r>
          </a:p>
        </p:txBody>
      </p:sp>
      <p:grpSp>
        <p:nvGrpSpPr>
          <p:cNvPr id="67" name="קבוצה 66"/>
          <p:cNvGrpSpPr/>
          <p:nvPr/>
        </p:nvGrpSpPr>
        <p:grpSpPr>
          <a:xfrm>
            <a:off x="793428" y="3145420"/>
            <a:ext cx="1649585" cy="1613500"/>
            <a:chOff x="-661064" y="1036439"/>
            <a:chExt cx="3055483" cy="2988644"/>
          </a:xfrm>
        </p:grpSpPr>
        <p:pic>
          <p:nvPicPr>
            <p:cNvPr id="68" name="תמונה 67"/>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47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9845769">
              <a:off x="-661064" y="1036439"/>
              <a:ext cx="3055483" cy="2988644"/>
            </a:xfrm>
            <a:prstGeom prst="rect">
              <a:avLst/>
            </a:prstGeom>
          </p:spPr>
        </p:pic>
        <p:sp>
          <p:nvSpPr>
            <p:cNvPr id="69" name="אליפסה 68"/>
            <p:cNvSpPr/>
            <p:nvPr/>
          </p:nvSpPr>
          <p:spPr>
            <a:xfrm>
              <a:off x="1570530" y="1605666"/>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70" name="אליפסה 69"/>
            <p:cNvSpPr/>
            <p:nvPr/>
          </p:nvSpPr>
          <p:spPr>
            <a:xfrm>
              <a:off x="0" y="3259961"/>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71" name="אליפסה 70"/>
            <p:cNvSpPr/>
            <p:nvPr/>
          </p:nvSpPr>
          <p:spPr>
            <a:xfrm>
              <a:off x="1569521" y="3259961"/>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72" name="אליפסה 71"/>
            <p:cNvSpPr/>
            <p:nvPr/>
          </p:nvSpPr>
          <p:spPr>
            <a:xfrm>
              <a:off x="19216" y="1605666"/>
              <a:ext cx="144000" cy="1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grpSp>
      <p:pic>
        <p:nvPicPr>
          <p:cNvPr id="73" name="תמונה 72"/>
          <p:cNvPicPr>
            <a:picLocks noChangeAspect="1"/>
          </p:cNvPicPr>
          <p:nvPr/>
        </p:nvPicPr>
        <p:blipFill>
          <a:blip r:embed="rId10">
            <a:clrChange>
              <a:clrFrom>
                <a:srgbClr val="FFFFFF"/>
              </a:clrFrom>
              <a:clrTo>
                <a:srgbClr val="FFFFFF">
                  <a:alpha val="0"/>
                </a:srgbClr>
              </a:clrTo>
            </a:clrChange>
          </a:blip>
          <a:stretch>
            <a:fillRect/>
          </a:stretch>
        </p:blipFill>
        <p:spPr>
          <a:xfrm>
            <a:off x="5550192" y="3002469"/>
            <a:ext cx="1393901" cy="1609152"/>
          </a:xfrm>
          <a:prstGeom prst="rect">
            <a:avLst/>
          </a:prstGeom>
        </p:spPr>
      </p:pic>
      <p:grpSp>
        <p:nvGrpSpPr>
          <p:cNvPr id="74" name="קבוצה 73"/>
          <p:cNvGrpSpPr/>
          <p:nvPr/>
        </p:nvGrpSpPr>
        <p:grpSpPr>
          <a:xfrm>
            <a:off x="7949304" y="3006018"/>
            <a:ext cx="1649585" cy="1613500"/>
            <a:chOff x="8595504" y="3411614"/>
            <a:chExt cx="1649585" cy="1613500"/>
          </a:xfrm>
        </p:grpSpPr>
        <p:pic>
          <p:nvPicPr>
            <p:cNvPr id="75" name="תמונה 74"/>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47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730173">
              <a:off x="8595504" y="3411614"/>
              <a:ext cx="1649585" cy="1613500"/>
            </a:xfrm>
            <a:prstGeom prst="rect">
              <a:avLst/>
            </a:prstGeom>
          </p:spPr>
        </p:pic>
        <p:sp>
          <p:nvSpPr>
            <p:cNvPr id="76" name="אליפסה 75"/>
            <p:cNvSpPr/>
            <p:nvPr/>
          </p:nvSpPr>
          <p:spPr>
            <a:xfrm>
              <a:off x="9819717" y="3739501"/>
              <a:ext cx="77742" cy="777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77" name="אליפסה 76"/>
            <p:cNvSpPr/>
            <p:nvPr/>
          </p:nvSpPr>
          <p:spPr>
            <a:xfrm>
              <a:off x="8971824" y="4632616"/>
              <a:ext cx="77742" cy="777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78" name="אליפסה 77"/>
            <p:cNvSpPr/>
            <p:nvPr/>
          </p:nvSpPr>
          <p:spPr>
            <a:xfrm>
              <a:off x="9819173" y="4632616"/>
              <a:ext cx="77742" cy="777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sp>
          <p:nvSpPr>
            <p:cNvPr id="79" name="אליפסה 78"/>
            <p:cNvSpPr/>
            <p:nvPr/>
          </p:nvSpPr>
          <p:spPr>
            <a:xfrm>
              <a:off x="8982199" y="3739501"/>
              <a:ext cx="77742" cy="777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anose="00000500000000000000" pitchFamily="2" charset="-79"/>
                <a:cs typeface="Varela Round" panose="00000500000000000000" pitchFamily="2" charset="-79"/>
              </a:endParaRPr>
            </a:p>
          </p:txBody>
        </p:sp>
      </p:grpSp>
    </p:spTree>
    <p:extLst>
      <p:ext uri="{BB962C8B-B14F-4D97-AF65-F5344CB8AC3E}">
        <p14:creationId xmlns:p14="http://schemas.microsoft.com/office/powerpoint/2010/main" val="239717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par>
                                <p:cTn id="30" presetID="10" presetClass="entr" presetSubtype="0"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par>
                                <p:cTn id="46" presetID="10" presetClass="entr" presetSubtype="0"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500"/>
                                        <p:tgtEl>
                                          <p:spTgt spid="6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par>
                                <p:cTn id="55" presetID="10" presetClass="entr" presetSubtype="0" fill="hold" nodeType="with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fade">
                                      <p:cBhvr>
                                        <p:cTn id="57" dur="500"/>
                                        <p:tgtEl>
                                          <p:spTgt spid="7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par>
                                <p:cTn id="63" presetID="10" presetClass="entr" presetSubtype="0"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500"/>
                                        <p:tgtEl>
                                          <p:spTgt spid="6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500"/>
                                        <p:tgtEl>
                                          <p:spTgt spid="65"/>
                                        </p:tgtEl>
                                      </p:cBhvr>
                                    </p:animEffect>
                                  </p:childTnLst>
                                </p:cTn>
                              </p:par>
                              <p:par>
                                <p:cTn id="69" presetID="10" presetClass="entr" presetSubtype="0" fill="hold" nodeType="with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fade">
                                      <p:cBhvr>
                                        <p:cTn id="7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63" grpId="0" animBg="1"/>
      <p:bldP spid="64" grpId="0"/>
      <p:bldP spid="65" grpId="0"/>
      <p:bldP spid="6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1134534" y="-23451"/>
            <a:ext cx="10041466" cy="1142123"/>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נסכם</a:t>
            </a:r>
            <a:endParaRPr dirty="0"/>
          </a:p>
        </p:txBody>
      </p:sp>
      <p:sp>
        <p:nvSpPr>
          <p:cNvPr id="80" name="מלבן 79"/>
          <p:cNvSpPr/>
          <p:nvPr/>
        </p:nvSpPr>
        <p:spPr>
          <a:xfrm>
            <a:off x="1095023" y="2482075"/>
            <a:ext cx="1460381" cy="1916586"/>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a:latin typeface="Varela Round" panose="00000500000000000000" pitchFamily="2" charset="-79"/>
              <a:cs typeface="Varela Round" panose="00000500000000000000" pitchFamily="2" charset="-79"/>
            </a:endParaRPr>
          </a:p>
        </p:txBody>
      </p:sp>
      <p:grpSp>
        <p:nvGrpSpPr>
          <p:cNvPr id="81" name="קבוצה 80"/>
          <p:cNvGrpSpPr/>
          <p:nvPr/>
        </p:nvGrpSpPr>
        <p:grpSpPr>
          <a:xfrm>
            <a:off x="440505" y="1474476"/>
            <a:ext cx="1135783" cy="830997"/>
            <a:chOff x="10385656" y="4866107"/>
            <a:chExt cx="1135783" cy="830997"/>
          </a:xfrm>
        </p:grpSpPr>
        <mc:AlternateContent xmlns:mc="http://schemas.openxmlformats.org/markup-compatibility/2006" xmlns:a14="http://schemas.microsoft.com/office/drawing/2010/main">
          <mc:Choice Requires="a14">
            <p:sp>
              <p:nvSpPr>
                <p:cNvPr id="82" name="TextBox 81"/>
                <p:cNvSpPr txBox="1"/>
                <p:nvPr/>
              </p:nvSpPr>
              <p:spPr>
                <a:xfrm>
                  <a:off x="10385656" y="4866107"/>
                  <a:ext cx="1135783" cy="830997"/>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sSub>
                          <m:sSubPr>
                            <m:ctrlPr>
                              <a:rPr lang="he-IL" sz="5400" i="1" smtClean="0">
                                <a:solidFill>
                                  <a:srgbClr val="FF0000"/>
                                </a:solidFill>
                                <a:latin typeface="Cambria Math" panose="02040503050406030204" pitchFamily="18" charset="0"/>
                              </a:rPr>
                            </m:ctrlPr>
                          </m:sSubPr>
                          <m:e>
                            <m:r>
                              <a:rPr lang="en-US" sz="5400" b="0" i="1" smtClean="0">
                                <a:solidFill>
                                  <a:srgbClr val="FF0000"/>
                                </a:solidFill>
                                <a:latin typeface="Cambria Math" panose="02040503050406030204" pitchFamily="18" charset="0"/>
                              </a:rPr>
                              <m:t>𝐵</m:t>
                            </m:r>
                          </m:e>
                          <m:sub>
                            <m:r>
                              <a:rPr lang="en-US" sz="5400" b="0" i="1" smtClean="0">
                                <a:solidFill>
                                  <a:srgbClr val="FF0000"/>
                                </a:solidFill>
                                <a:latin typeface="Cambria Math" panose="02040503050406030204" pitchFamily="18" charset="0"/>
                              </a:rPr>
                              <m:t>𝐸</m:t>
                            </m:r>
                          </m:sub>
                        </m:sSub>
                      </m:oMath>
                    </m:oMathPara>
                  </a14:m>
                  <a:endParaRPr lang="he-IL" sz="5400" dirty="0">
                    <a:solidFill>
                      <a:srgbClr val="FF0000"/>
                    </a:solidFill>
                    <a:latin typeface="Varela Round" panose="00000500000000000000" pitchFamily="2" charset="-79"/>
                    <a:cs typeface="Varela Round" panose="00000500000000000000" pitchFamily="2" charset="-79"/>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4"/>
                  <a:stretch>
                    <a:fillRect/>
                  </a:stretch>
                </a:blipFill>
              </p:spPr>
              <p:txBody>
                <a:bodyPr/>
                <a:lstStyle/>
                <a:p>
                  <a:r>
                    <a:rPr lang="he-IL">
                      <a:noFill/>
                    </a:rPr>
                    <a:t> </a:t>
                  </a:r>
                </a:p>
              </p:txBody>
            </p:sp>
          </mc:Fallback>
        </mc:AlternateContent>
        <p:cxnSp>
          <p:nvCxnSpPr>
            <p:cNvPr id="83" name="מחבר חץ ישר 82"/>
            <p:cNvCxnSpPr/>
            <p:nvPr/>
          </p:nvCxnSpPr>
          <p:spPr>
            <a:xfrm flipV="1">
              <a:off x="10635914" y="4956148"/>
              <a:ext cx="38501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cxnSp>
        <p:nvCxnSpPr>
          <p:cNvPr id="84" name="מחבר חץ ישר 83"/>
          <p:cNvCxnSpPr/>
          <p:nvPr/>
        </p:nvCxnSpPr>
        <p:spPr>
          <a:xfrm flipV="1">
            <a:off x="1102678" y="2455596"/>
            <a:ext cx="0" cy="1973179"/>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85" name="קבוצה 84"/>
          <p:cNvGrpSpPr/>
          <p:nvPr/>
        </p:nvGrpSpPr>
        <p:grpSpPr>
          <a:xfrm>
            <a:off x="2625154" y="3807335"/>
            <a:ext cx="1135783" cy="830997"/>
            <a:chOff x="10385656" y="4866107"/>
            <a:chExt cx="1135783" cy="830997"/>
          </a:xfrm>
        </p:grpSpPr>
        <mc:AlternateContent xmlns:mc="http://schemas.openxmlformats.org/markup-compatibility/2006" xmlns:a14="http://schemas.microsoft.com/office/drawing/2010/main">
          <mc:Choice Requires="a14">
            <p:sp>
              <p:nvSpPr>
                <p:cNvPr id="86" name="TextBox 85"/>
                <p:cNvSpPr txBox="1"/>
                <p:nvPr/>
              </p:nvSpPr>
              <p:spPr>
                <a:xfrm>
                  <a:off x="10385656" y="4866107"/>
                  <a:ext cx="1135783" cy="830997"/>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sSub>
                          <m:sSubPr>
                            <m:ctrlPr>
                              <a:rPr lang="he-IL" sz="5400" i="1" smtClean="0">
                                <a:solidFill>
                                  <a:srgbClr val="0070C0"/>
                                </a:solidFill>
                                <a:latin typeface="Cambria Math" panose="02040503050406030204" pitchFamily="18" charset="0"/>
                              </a:rPr>
                            </m:ctrlPr>
                          </m:sSubPr>
                          <m:e>
                            <m:r>
                              <a:rPr lang="en-US" sz="5400" b="0" i="1" smtClean="0">
                                <a:solidFill>
                                  <a:srgbClr val="0070C0"/>
                                </a:solidFill>
                                <a:latin typeface="Cambria Math" panose="02040503050406030204" pitchFamily="18" charset="0"/>
                              </a:rPr>
                              <m:t>𝐵</m:t>
                            </m:r>
                          </m:e>
                          <m:sub>
                            <m:r>
                              <a:rPr lang="en-US" sz="5400" b="0" i="1" smtClean="0">
                                <a:solidFill>
                                  <a:srgbClr val="0070C0"/>
                                </a:solidFill>
                                <a:latin typeface="Cambria Math" panose="02040503050406030204" pitchFamily="18" charset="0"/>
                              </a:rPr>
                              <m:t>𝑒𝑥𝑡</m:t>
                            </m:r>
                          </m:sub>
                        </m:sSub>
                      </m:oMath>
                    </m:oMathPara>
                  </a14:m>
                  <a:endParaRPr lang="he-IL" sz="5400" dirty="0">
                    <a:solidFill>
                      <a:srgbClr val="0070C0"/>
                    </a:solidFill>
                    <a:latin typeface="Varela Round" panose="00000500000000000000" pitchFamily="2" charset="-79"/>
                    <a:cs typeface="Varela Round" panose="00000500000000000000" pitchFamily="2" charset="-79"/>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0385656" y="4866107"/>
                  <a:ext cx="1135783" cy="830997"/>
                </a:xfrm>
                <a:prstGeom prst="rect">
                  <a:avLst/>
                </a:prstGeom>
                <a:blipFill>
                  <a:blip r:embed="rId5"/>
                  <a:stretch>
                    <a:fillRect r="-5376"/>
                  </a:stretch>
                </a:blipFill>
              </p:spPr>
              <p:txBody>
                <a:bodyPr/>
                <a:lstStyle/>
                <a:p>
                  <a:r>
                    <a:rPr lang="he-IL">
                      <a:noFill/>
                    </a:rPr>
                    <a:t> </a:t>
                  </a:r>
                </a:p>
              </p:txBody>
            </p:sp>
          </mc:Fallback>
        </mc:AlternateContent>
        <p:cxnSp>
          <p:nvCxnSpPr>
            <p:cNvPr id="87" name="מחבר חץ ישר 86"/>
            <p:cNvCxnSpPr/>
            <p:nvPr/>
          </p:nvCxnSpPr>
          <p:spPr>
            <a:xfrm flipV="1">
              <a:off x="10501160" y="4972477"/>
              <a:ext cx="385011" cy="0"/>
            </a:xfrm>
            <a:prstGeom prst="straightConnector1">
              <a:avLst/>
            </a:prstGeom>
            <a:ln>
              <a:solidFill>
                <a:srgbClr val="0070C0"/>
              </a:solidFill>
              <a:tailEnd type="triangle"/>
            </a:ln>
          </p:spPr>
          <p:style>
            <a:lnRef idx="3">
              <a:schemeClr val="dk1"/>
            </a:lnRef>
            <a:fillRef idx="0">
              <a:schemeClr val="dk1"/>
            </a:fillRef>
            <a:effectRef idx="2">
              <a:schemeClr val="dk1"/>
            </a:effectRef>
            <a:fontRef idx="minor">
              <a:schemeClr val="tx1"/>
            </a:fontRef>
          </p:style>
        </p:cxnSp>
      </p:grpSp>
      <p:cxnSp>
        <p:nvCxnSpPr>
          <p:cNvPr id="88" name="מחבר חץ ישר 87"/>
          <p:cNvCxnSpPr/>
          <p:nvPr/>
        </p:nvCxnSpPr>
        <p:spPr>
          <a:xfrm flipV="1">
            <a:off x="1083428" y="4405128"/>
            <a:ext cx="1462351" cy="7555"/>
          </a:xfrm>
          <a:prstGeom prst="straightConnector1">
            <a:avLst/>
          </a:prstGeom>
          <a:ln w="5715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89" name="מחבר חץ ישר 88"/>
          <p:cNvCxnSpPr/>
          <p:nvPr/>
        </p:nvCxnSpPr>
        <p:spPr>
          <a:xfrm flipV="1">
            <a:off x="1095023" y="2516504"/>
            <a:ext cx="1450756" cy="1882157"/>
          </a:xfrm>
          <a:prstGeom prst="straightConnector1">
            <a:avLst/>
          </a:prstGeom>
          <a:ln w="57150">
            <a:solidFill>
              <a:srgbClr val="00B050"/>
            </a:solidFill>
            <a:tailEnd type="triangle"/>
          </a:ln>
        </p:spPr>
        <p:style>
          <a:lnRef idx="1">
            <a:schemeClr val="dk1"/>
          </a:lnRef>
          <a:fillRef idx="0">
            <a:schemeClr val="dk1"/>
          </a:fillRef>
          <a:effectRef idx="0">
            <a:schemeClr val="dk1"/>
          </a:effectRef>
          <a:fontRef idx="minor">
            <a:schemeClr val="tx1"/>
          </a:fontRef>
        </p:style>
      </p:cxnSp>
      <p:grpSp>
        <p:nvGrpSpPr>
          <p:cNvPr id="90" name="קבוצה 89"/>
          <p:cNvGrpSpPr/>
          <p:nvPr/>
        </p:nvGrpSpPr>
        <p:grpSpPr>
          <a:xfrm>
            <a:off x="2486633" y="1713173"/>
            <a:ext cx="1135783" cy="895181"/>
            <a:chOff x="10385656" y="4866107"/>
            <a:chExt cx="1135783" cy="895181"/>
          </a:xfrm>
        </p:grpSpPr>
        <mc:AlternateContent xmlns:mc="http://schemas.openxmlformats.org/markup-compatibility/2006" xmlns:a14="http://schemas.microsoft.com/office/drawing/2010/main">
          <mc:Choice Requires="a14">
            <p:sp>
              <p:nvSpPr>
                <p:cNvPr id="91" name="TextBox 90"/>
                <p:cNvSpPr txBox="1"/>
                <p:nvPr/>
              </p:nvSpPr>
              <p:spPr>
                <a:xfrm>
                  <a:off x="10385656" y="4866107"/>
                  <a:ext cx="1135783" cy="895181"/>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sSub>
                          <m:sSubPr>
                            <m:ctrlPr>
                              <a:rPr lang="he-IL" sz="5400" i="1" smtClean="0">
                                <a:solidFill>
                                  <a:srgbClr val="00B050"/>
                                </a:solidFill>
                                <a:latin typeface="Cambria Math" panose="02040503050406030204" pitchFamily="18" charset="0"/>
                              </a:rPr>
                            </m:ctrlPr>
                          </m:sSubPr>
                          <m:e>
                            <m:r>
                              <a:rPr lang="en-US" sz="5400" b="0" i="1" smtClean="0">
                                <a:solidFill>
                                  <a:srgbClr val="00B050"/>
                                </a:solidFill>
                                <a:latin typeface="Cambria Math" panose="02040503050406030204" pitchFamily="18" charset="0"/>
                              </a:rPr>
                              <m:t>𝐵</m:t>
                            </m:r>
                          </m:e>
                          <m:sub>
                            <m:r>
                              <a:rPr lang="en-US" sz="5400" b="0" i="1" smtClean="0">
                                <a:solidFill>
                                  <a:srgbClr val="00B050"/>
                                </a:solidFill>
                                <a:latin typeface="Cambria Math" panose="02040503050406030204" pitchFamily="18" charset="0"/>
                              </a:rPr>
                              <m:t>𝑒𝑞</m:t>
                            </m:r>
                            <m:r>
                              <a:rPr lang="en-US" sz="5400" b="0" i="1" smtClean="0">
                                <a:solidFill>
                                  <a:srgbClr val="00B050"/>
                                </a:solidFill>
                                <a:latin typeface="Cambria Math" panose="02040503050406030204" pitchFamily="18" charset="0"/>
                              </a:rPr>
                              <m:t>.</m:t>
                            </m:r>
                          </m:sub>
                        </m:sSub>
                      </m:oMath>
                    </m:oMathPara>
                  </a14:m>
                  <a:endParaRPr lang="he-IL" sz="5400" dirty="0">
                    <a:solidFill>
                      <a:srgbClr val="00B050"/>
                    </a:solidFill>
                    <a:latin typeface="Varela Round" panose="00000500000000000000" pitchFamily="2" charset="-79"/>
                    <a:cs typeface="Varela Round" panose="00000500000000000000" pitchFamily="2" charset="-79"/>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0385656" y="4866107"/>
                  <a:ext cx="1135783" cy="895181"/>
                </a:xfrm>
                <a:prstGeom prst="rect">
                  <a:avLst/>
                </a:prstGeom>
                <a:blipFill>
                  <a:blip r:embed="rId6"/>
                  <a:stretch>
                    <a:fillRect/>
                  </a:stretch>
                </a:blipFill>
              </p:spPr>
              <p:txBody>
                <a:bodyPr/>
                <a:lstStyle/>
                <a:p>
                  <a:r>
                    <a:rPr lang="he-IL">
                      <a:noFill/>
                    </a:rPr>
                    <a:t> </a:t>
                  </a:r>
                </a:p>
              </p:txBody>
            </p:sp>
          </mc:Fallback>
        </mc:AlternateContent>
        <p:cxnSp>
          <p:nvCxnSpPr>
            <p:cNvPr id="92" name="מחבר חץ ישר 91"/>
            <p:cNvCxnSpPr/>
            <p:nvPr/>
          </p:nvCxnSpPr>
          <p:spPr>
            <a:xfrm flipV="1">
              <a:off x="10501160" y="4972477"/>
              <a:ext cx="385011" cy="0"/>
            </a:xfrm>
            <a:prstGeom prst="straightConnector1">
              <a:avLst/>
            </a:prstGeom>
            <a:ln>
              <a:solidFill>
                <a:srgbClr val="00B050"/>
              </a:solidFill>
              <a:tailEnd type="triangle"/>
            </a:ln>
          </p:spPr>
          <p:style>
            <a:lnRef idx="3">
              <a:schemeClr val="dk1"/>
            </a:lnRef>
            <a:fillRef idx="0">
              <a:schemeClr val="dk1"/>
            </a:fillRef>
            <a:effectRef idx="2">
              <a:schemeClr val="dk1"/>
            </a:effectRef>
            <a:fontRef idx="minor">
              <a:schemeClr val="tx1"/>
            </a:fontRef>
          </p:style>
        </p:cxnSp>
      </p:grpSp>
      <p:sp>
        <p:nvSpPr>
          <p:cNvPr id="93" name="TextBox 92"/>
          <p:cNvSpPr txBox="1"/>
          <p:nvPr/>
        </p:nvSpPr>
        <p:spPr>
          <a:xfrm>
            <a:off x="3829363" y="1027869"/>
            <a:ext cx="7922131" cy="4616648"/>
          </a:xfrm>
          <a:prstGeom prst="rect">
            <a:avLst/>
          </a:prstGeom>
          <a:noFill/>
        </p:spPr>
        <p:txBody>
          <a:bodyPr wrap="square" rtlCol="1">
            <a:spAutoFit/>
          </a:bodyPr>
          <a:lstStyle/>
          <a:p>
            <a:pPr algn="r" rtl="1">
              <a:lnSpc>
                <a:spcPct val="150000"/>
              </a:lnSpc>
            </a:pPr>
            <a:r>
              <a:rPr lang="he-IL" sz="2800" dirty="0">
                <a:latin typeface="Varela Round" panose="00000500000000000000" pitchFamily="2" charset="-79"/>
                <a:cs typeface="Varela Round" panose="00000500000000000000" pitchFamily="2" charset="-79"/>
              </a:rPr>
              <a:t>על מנת למדוד את השדה המגנטי של כדה"א נוכל ליצור שדה מגנטי חיצוני </a:t>
            </a:r>
            <a:r>
              <a:rPr lang="en-US" sz="2800" dirty="0" err="1">
                <a:latin typeface="Varela Round" panose="00000500000000000000" pitchFamily="2" charset="-79"/>
                <a:cs typeface="Varela Round" panose="00000500000000000000" pitchFamily="2" charset="-79"/>
              </a:rPr>
              <a:t>B</a:t>
            </a:r>
            <a:r>
              <a:rPr lang="en-US" sz="2800" baseline="-25000" dirty="0" err="1">
                <a:latin typeface="Varela Round" panose="00000500000000000000" pitchFamily="2" charset="-79"/>
                <a:cs typeface="Varela Round" panose="00000500000000000000" pitchFamily="2" charset="-79"/>
              </a:rPr>
              <a:t>ext</a:t>
            </a:r>
            <a:r>
              <a:rPr lang="en-US" sz="2800" baseline="-25000" dirty="0">
                <a:latin typeface="Varela Round" panose="00000500000000000000" pitchFamily="2" charset="-79"/>
                <a:cs typeface="Varela Round" panose="00000500000000000000" pitchFamily="2" charset="-79"/>
              </a:rPr>
              <a:t>.</a:t>
            </a:r>
            <a:r>
              <a:rPr lang="he-IL" sz="2800" dirty="0">
                <a:latin typeface="Varela Round" panose="00000500000000000000" pitchFamily="2" charset="-79"/>
                <a:cs typeface="Varela Round" panose="00000500000000000000" pitchFamily="2" charset="-79"/>
              </a:rPr>
              <a:t> על ידי:</a:t>
            </a:r>
          </a:p>
          <a:p>
            <a:pPr marL="457200" indent="-457200" algn="r" rtl="1">
              <a:lnSpc>
                <a:spcPct val="150000"/>
              </a:lnSpc>
              <a:buFont typeface="Arial" panose="020B0604020202020204" pitchFamily="34" charset="0"/>
              <a:buChar char="•"/>
            </a:pPr>
            <a:r>
              <a:rPr lang="he-IL" sz="2800" dirty="0" err="1">
                <a:latin typeface="Varela Round" panose="00000500000000000000" pitchFamily="2" charset="-79"/>
                <a:cs typeface="Varela Round" panose="00000500000000000000" pitchFamily="2" charset="-79"/>
              </a:rPr>
              <a:t>תייל</a:t>
            </a:r>
            <a:r>
              <a:rPr lang="he-IL" sz="2800" dirty="0">
                <a:latin typeface="Varela Round" panose="00000500000000000000" pitchFamily="2" charset="-79"/>
                <a:cs typeface="Varela Round" panose="00000500000000000000" pitchFamily="2" charset="-79"/>
              </a:rPr>
              <a:t> ישר ארוך נושא זרם.</a:t>
            </a:r>
          </a:p>
          <a:p>
            <a:pPr marL="457200" indent="-457200" algn="r" rtl="1">
              <a:lnSpc>
                <a:spcPct val="150000"/>
              </a:lnSpc>
              <a:buFont typeface="Arial" panose="020B0604020202020204" pitchFamily="34" charset="0"/>
              <a:buChar char="•"/>
            </a:pPr>
            <a:r>
              <a:rPr lang="he-IL" sz="2800" dirty="0">
                <a:latin typeface="Varela Round" panose="00000500000000000000" pitchFamily="2" charset="-79"/>
                <a:cs typeface="Varela Round" panose="00000500000000000000" pitchFamily="2" charset="-79"/>
              </a:rPr>
              <a:t>סליל דק העובר בו זרם.</a:t>
            </a:r>
          </a:p>
          <a:p>
            <a:pPr marL="457200" indent="-457200" algn="r" rtl="1">
              <a:lnSpc>
                <a:spcPct val="150000"/>
              </a:lnSpc>
              <a:buFont typeface="Arial" panose="020B0604020202020204" pitchFamily="34" charset="0"/>
              <a:buChar char="•"/>
            </a:pPr>
            <a:r>
              <a:rPr lang="he-IL" sz="2800" dirty="0" err="1">
                <a:latin typeface="Varela Round" panose="00000500000000000000" pitchFamily="2" charset="-79"/>
                <a:cs typeface="Varela Round" panose="00000500000000000000" pitchFamily="2" charset="-79"/>
              </a:rPr>
              <a:t>סילונית</a:t>
            </a:r>
            <a:r>
              <a:rPr lang="he-IL" sz="2800" dirty="0">
                <a:latin typeface="Varela Round" panose="00000500000000000000" pitchFamily="2" charset="-79"/>
                <a:cs typeface="Varela Round" panose="00000500000000000000" pitchFamily="2" charset="-79"/>
              </a:rPr>
              <a:t> העובר בה זרם.</a:t>
            </a:r>
          </a:p>
          <a:p>
            <a:pPr marL="457200" indent="-457200" algn="r" rtl="1">
              <a:lnSpc>
                <a:spcPct val="150000"/>
              </a:lnSpc>
              <a:buFont typeface="Arial" panose="020B0604020202020204" pitchFamily="34" charset="0"/>
              <a:buChar char="•"/>
            </a:pPr>
            <a:r>
              <a:rPr lang="he-IL" sz="2800" dirty="0">
                <a:latin typeface="Varela Round" panose="00000500000000000000" pitchFamily="2" charset="-79"/>
                <a:cs typeface="Varela Round" panose="00000500000000000000" pitchFamily="2" charset="-79"/>
              </a:rPr>
              <a:t>מגנט טבעי</a:t>
            </a:r>
            <a:r>
              <a:rPr lang="he-IL" sz="3600" baseline="30000" dirty="0">
                <a:latin typeface="Varela Round" panose="00000500000000000000" pitchFamily="2" charset="-79"/>
                <a:cs typeface="Varela Round" panose="00000500000000000000" pitchFamily="2" charset="-79"/>
              </a:rPr>
              <a:t>*</a:t>
            </a:r>
            <a:r>
              <a:rPr lang="he-IL" sz="2800" dirty="0">
                <a:latin typeface="Varela Round" panose="00000500000000000000" pitchFamily="2" charset="-79"/>
                <a:cs typeface="Varela Round" panose="00000500000000000000" pitchFamily="2" charset="-79"/>
              </a:rPr>
              <a:t>.</a:t>
            </a:r>
          </a:p>
          <a:p>
            <a:pPr algn="r" rtl="1">
              <a:lnSpc>
                <a:spcPct val="150000"/>
              </a:lnSpc>
            </a:pPr>
            <a:endParaRPr lang="he-IL" sz="28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158499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38527" y="854243"/>
            <a:ext cx="5862793" cy="2838080"/>
          </a:xfrm>
          <a:prstGeom prst="rect">
            <a:avLst/>
          </a:prstGeom>
        </p:spPr>
      </p:pic>
      <p:pic>
        <p:nvPicPr>
          <p:cNvPr id="5" name="תמונה 4"/>
          <p:cNvPicPr>
            <a:picLocks noChangeAspect="1"/>
          </p:cNvPicPr>
          <p:nvPr/>
        </p:nvPicPr>
        <p:blipFill>
          <a:blip r:embed="rId3"/>
          <a:stretch>
            <a:fillRect/>
          </a:stretch>
        </p:blipFill>
        <p:spPr>
          <a:xfrm>
            <a:off x="93212" y="3848581"/>
            <a:ext cx="5739908" cy="1591520"/>
          </a:xfrm>
          <a:prstGeom prst="rect">
            <a:avLst/>
          </a:prstGeom>
        </p:spPr>
      </p:pic>
      <p:sp>
        <p:nvSpPr>
          <p:cNvPr id="2" name="כותרת 1"/>
          <p:cNvSpPr>
            <a:spLocks noGrp="1"/>
          </p:cNvSpPr>
          <p:nvPr>
            <p:ph type="title"/>
          </p:nvPr>
        </p:nvSpPr>
        <p:spPr>
          <a:xfrm>
            <a:off x="87636" y="76371"/>
            <a:ext cx="12104364" cy="720000"/>
          </a:xfrm>
        </p:spPr>
        <p:txBody>
          <a:bodyPr/>
          <a:lstStyle/>
          <a:p>
            <a:r>
              <a:rPr lang="he-IL" sz="4000" dirty="0"/>
              <a:t>משימה – חלק ב'</a:t>
            </a:r>
          </a:p>
        </p:txBody>
      </p:sp>
      <p:pic>
        <p:nvPicPr>
          <p:cNvPr id="3" name="תמונה 2"/>
          <p:cNvPicPr>
            <a:picLocks noChangeAspect="1"/>
          </p:cNvPicPr>
          <p:nvPr/>
        </p:nvPicPr>
        <p:blipFill>
          <a:blip r:embed="rId4"/>
          <a:stretch>
            <a:fillRect/>
          </a:stretch>
        </p:blipFill>
        <p:spPr>
          <a:xfrm>
            <a:off x="5664885" y="877393"/>
            <a:ext cx="6341600" cy="5014121"/>
          </a:xfrm>
          <a:prstGeom prst="rect">
            <a:avLst/>
          </a:prstGeom>
        </p:spPr>
      </p:pic>
    </p:spTree>
    <p:extLst>
      <p:ext uri="{BB962C8B-B14F-4D97-AF65-F5344CB8AC3E}">
        <p14:creationId xmlns:p14="http://schemas.microsoft.com/office/powerpoint/2010/main" val="16224792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Google Shape;114;p2"/>
          <p:cNvSpPr txBox="1">
            <a:spLocks noGrp="1"/>
          </p:cNvSpPr>
          <p:nvPr>
            <p:ph type="ctrTitle"/>
          </p:nvPr>
        </p:nvSpPr>
        <p:spPr>
          <a:xfrm>
            <a:off x="1161144" y="1989020"/>
            <a:ext cx="10261599" cy="1260164"/>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Varela Round"/>
              <a:buNone/>
            </a:pPr>
            <a:r>
              <a:rPr lang="he-IL" sz="6600" dirty="0">
                <a:solidFill>
                  <a:srgbClr val="192A72"/>
                </a:solidFill>
              </a:rPr>
              <a:t>תודה שהשתתפתם בשיעור</a:t>
            </a:r>
            <a:endParaRPr sz="6600" dirty="0"/>
          </a:p>
        </p:txBody>
      </p:sp>
      <p:sp>
        <p:nvSpPr>
          <p:cNvPr id="116" name="Google Shape;116;p2"/>
          <p:cNvSpPr txBox="1">
            <a:spLocks noGrp="1"/>
          </p:cNvSpPr>
          <p:nvPr>
            <p:ph type="body" idx="2"/>
          </p:nvPr>
        </p:nvSpPr>
        <p:spPr>
          <a:xfrm>
            <a:off x="1" y="3595788"/>
            <a:ext cx="12192000" cy="720094"/>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Clr>
                <a:srgbClr val="002060"/>
              </a:buClr>
              <a:buSzPts val="2800"/>
              <a:buFont typeface="Arial"/>
              <a:buNone/>
            </a:pPr>
            <a:r>
              <a:rPr lang="he-IL" sz="3200" dirty="0"/>
              <a:t>קובי שורצבורד</a:t>
            </a:r>
            <a:endParaRPr dirty="0"/>
          </a:p>
        </p:txBody>
      </p:sp>
    </p:spTree>
    <p:extLst>
      <p:ext uri="{BB962C8B-B14F-4D97-AF65-F5344CB8AC3E}">
        <p14:creationId xmlns:p14="http://schemas.microsoft.com/office/powerpoint/2010/main" val="2181871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14"/>
          <p:cNvPicPr preferRelativeResize="0"/>
          <p:nvPr/>
        </p:nvPicPr>
        <p:blipFill rotWithShape="1">
          <a:blip r:embed="rId3">
            <a:alphaModFix/>
          </a:blip>
          <a:srcRect l="39172" r="34233" b="66411"/>
          <a:stretch/>
        </p:blipFill>
        <p:spPr>
          <a:xfrm>
            <a:off x="4775994" y="0"/>
            <a:ext cx="3241964" cy="1838476"/>
          </a:xfrm>
          <a:prstGeom prst="rect">
            <a:avLst/>
          </a:prstGeom>
          <a:noFill/>
          <a:ln>
            <a:noFill/>
          </a:ln>
        </p:spPr>
      </p:pic>
      <p:sp>
        <p:nvSpPr>
          <p:cNvPr id="219" name="Google Shape;219;p14"/>
          <p:cNvSpPr txBox="1"/>
          <p:nvPr/>
        </p:nvSpPr>
        <p:spPr>
          <a:xfrm>
            <a:off x="1385454" y="3016112"/>
            <a:ext cx="10436297" cy="1815882"/>
          </a:xfrm>
          <a:prstGeom prst="rect">
            <a:avLst/>
          </a:prstGeom>
          <a:noFill/>
          <a:ln>
            <a:noFill/>
          </a:ln>
        </p:spPr>
        <p:txBody>
          <a:bodyPr spcFirstLastPara="1" wrap="square" lIns="91425" tIns="45700" rIns="91425" bIns="45700" anchor="t" anchorCtr="0">
            <a:spAutoFit/>
          </a:bodyPr>
          <a:lstStyle/>
          <a:p>
            <a:pPr marL="895350" marR="0" lvl="0" indent="0" algn="just" rtl="1">
              <a:spcBef>
                <a:spcPts val="0"/>
              </a:spcBef>
              <a:spcAft>
                <a:spcPts val="0"/>
              </a:spcAft>
              <a:buNone/>
            </a:pPr>
            <a:r>
              <a:rPr lang="iw-IL" sz="2800" b="0" i="0" u="none" strike="noStrike" cap="none">
                <a:solidFill>
                  <a:srgbClr val="192A72"/>
                </a:solidFill>
                <a:latin typeface="Varela Round"/>
                <a:ea typeface="Varela Round"/>
                <a:cs typeface="Varela Round"/>
                <a:sym typeface="Varela Round"/>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a:t>
            </a:r>
            <a:endParaRPr sz="2800" b="0" i="0" u="none" strike="noStrike" cap="none">
              <a:solidFill>
                <a:srgbClr val="192A72"/>
              </a:solidFill>
              <a:latin typeface="Varela Round"/>
              <a:ea typeface="Varela Round"/>
              <a:cs typeface="Varela Round"/>
              <a:sym typeface="Varela Round"/>
            </a:endParaRPr>
          </a:p>
        </p:txBody>
      </p:sp>
      <p:sp>
        <p:nvSpPr>
          <p:cNvPr id="220" name="Google Shape;220;p14"/>
          <p:cNvSpPr/>
          <p:nvPr/>
        </p:nvSpPr>
        <p:spPr>
          <a:xfrm>
            <a:off x="795" y="1838476"/>
            <a:ext cx="12190413" cy="763286"/>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3200" b="1" i="0" u="none" strike="noStrike" cap="none">
                <a:solidFill>
                  <a:srgbClr val="192A72"/>
                </a:solidFill>
                <a:latin typeface="Varela Round"/>
                <a:ea typeface="Varela Round"/>
                <a:cs typeface="Varela Round"/>
                <a:sym typeface="Varela Round"/>
              </a:rPr>
              <a:t>שימוש ביצירות מוגנות בזכויות יוצרים ואיתור בעלי זכויות </a:t>
            </a:r>
            <a:endParaRPr/>
          </a:p>
        </p:txBody>
      </p:sp>
    </p:spTree>
    <p:extLst>
      <p:ext uri="{BB962C8B-B14F-4D97-AF65-F5344CB8AC3E}">
        <p14:creationId xmlns:p14="http://schemas.microsoft.com/office/powerpoint/2010/main" val="2818979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2549769" y="213094"/>
            <a:ext cx="9642231"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iw-IL" dirty="0">
                <a:solidFill>
                  <a:srgbClr val="192A72"/>
                </a:solidFill>
              </a:rPr>
              <a:t>מה נלמד היום </a:t>
            </a:r>
            <a:endParaRPr dirty="0"/>
          </a:p>
        </p:txBody>
      </p:sp>
      <p:sp>
        <p:nvSpPr>
          <p:cNvPr id="2" name="מציין מיקום טקסט 1"/>
          <p:cNvSpPr>
            <a:spLocks noGrp="1"/>
          </p:cNvSpPr>
          <p:nvPr>
            <p:ph type="body" idx="2"/>
          </p:nvPr>
        </p:nvSpPr>
        <p:spPr>
          <a:xfrm>
            <a:off x="368299" y="1725682"/>
            <a:ext cx="8684517" cy="4152517"/>
          </a:xfrm>
        </p:spPr>
        <p:txBody>
          <a:bodyPr>
            <a:normAutofit/>
          </a:bodyPr>
          <a:lstStyle/>
          <a:p>
            <a:pPr marL="571500" indent="-571500">
              <a:lnSpc>
                <a:spcPct val="200000"/>
              </a:lnSpc>
              <a:buClr>
                <a:srgbClr val="192A72"/>
              </a:buClr>
              <a:buSzPts val="4400"/>
            </a:pPr>
            <a:r>
              <a:rPr lang="he-IL" b="1" dirty="0">
                <a:solidFill>
                  <a:srgbClr val="192A72"/>
                </a:solidFill>
              </a:rPr>
              <a:t>השדה המגנטי של כדה"א – שימושים ותופעות.</a:t>
            </a:r>
          </a:p>
          <a:p>
            <a:pPr marL="571500" indent="-571500">
              <a:lnSpc>
                <a:spcPct val="200000"/>
              </a:lnSpc>
              <a:buClr>
                <a:srgbClr val="192A72"/>
              </a:buClr>
              <a:buSzPts val="4400"/>
            </a:pPr>
            <a:r>
              <a:rPr lang="he-IL" b="1" dirty="0">
                <a:solidFill>
                  <a:srgbClr val="192A72"/>
                </a:solidFill>
              </a:rPr>
              <a:t>שימוש במצפן כמכשיר המורה על כיוון השדה המגנטי השקול.</a:t>
            </a:r>
          </a:p>
          <a:p>
            <a:pPr marL="571500" indent="-571500">
              <a:lnSpc>
                <a:spcPct val="200000"/>
              </a:lnSpc>
              <a:buClr>
                <a:srgbClr val="192A72"/>
              </a:buClr>
              <a:buSzPts val="4400"/>
            </a:pPr>
            <a:r>
              <a:rPr lang="he-IL" b="1" dirty="0">
                <a:solidFill>
                  <a:srgbClr val="192A72"/>
                </a:solidFill>
              </a:rPr>
              <a:t>יישום מדידת שדות מגנטיים בעזרת מצפן.</a:t>
            </a:r>
            <a:endParaRPr lang="he-IL" dirty="0"/>
          </a:p>
        </p:txBody>
      </p:sp>
    </p:spTree>
    <p:extLst>
      <p:ext uri="{BB962C8B-B14F-4D97-AF65-F5344CB8AC3E}">
        <p14:creationId xmlns:p14="http://schemas.microsoft.com/office/powerpoint/2010/main" val="2173051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2549769" y="191322"/>
            <a:ext cx="9642231"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שדה מגנטי של כדה"א - שימושים</a:t>
            </a:r>
            <a:endParaRPr dirty="0"/>
          </a:p>
        </p:txBody>
      </p:sp>
      <p:sp>
        <p:nvSpPr>
          <p:cNvPr id="122" name="Google Shape;122;p3"/>
          <p:cNvSpPr txBox="1">
            <a:spLocks noGrp="1"/>
          </p:cNvSpPr>
          <p:nvPr>
            <p:ph type="body" idx="1"/>
          </p:nvPr>
        </p:nvSpPr>
        <p:spPr>
          <a:xfrm>
            <a:off x="504228" y="914594"/>
            <a:ext cx="8537543" cy="540070"/>
          </a:xfrm>
          <a:prstGeom prst="rect">
            <a:avLst/>
          </a:prstGeom>
          <a:noFill/>
          <a:ln>
            <a:noFill/>
          </a:ln>
        </p:spPr>
        <p:txBody>
          <a:bodyPr spcFirstLastPara="1" wrap="square" lIns="91425" tIns="45700" rIns="91425" bIns="45700" anchor="ctr" anchorCtr="0">
            <a:noAutofit/>
          </a:bodyPr>
          <a:lstStyle/>
          <a:p>
            <a:pPr marL="185757" lvl="0" indent="0" algn="r" rtl="1">
              <a:spcBef>
                <a:spcPts val="0"/>
              </a:spcBef>
              <a:spcAft>
                <a:spcPts val="0"/>
              </a:spcAft>
              <a:buClr>
                <a:srgbClr val="12B4BC"/>
              </a:buClr>
              <a:buSzPts val="2800"/>
              <a:buNone/>
            </a:pPr>
            <a:r>
              <a:rPr lang="he-IL" sz="3600" dirty="0"/>
              <a:t>ניווט</a:t>
            </a:r>
            <a:endParaRPr sz="3600" dirty="0"/>
          </a:p>
        </p:txBody>
      </p:sp>
      <p:pic>
        <p:nvPicPr>
          <p:cNvPr id="5" name="תמונה 4"/>
          <p:cNvPicPr>
            <a:picLocks noChangeAspect="1"/>
          </p:cNvPicPr>
          <p:nvPr/>
        </p:nvPicPr>
        <p:blipFill>
          <a:blip r:embed="rId3">
            <a:clrChange>
              <a:clrFrom>
                <a:srgbClr val="FFFFFF"/>
              </a:clrFrom>
              <a:clrTo>
                <a:srgbClr val="FFFFFF">
                  <a:alpha val="0"/>
                </a:srgbClr>
              </a:clrTo>
            </a:clrChange>
          </a:blip>
          <a:stretch>
            <a:fillRect/>
          </a:stretch>
        </p:blipFill>
        <p:spPr>
          <a:xfrm>
            <a:off x="-148270" y="1527488"/>
            <a:ext cx="5387842" cy="3973311"/>
          </a:xfrm>
          <a:prstGeom prst="rect">
            <a:avLst/>
          </a:prstGeom>
        </p:spPr>
      </p:pic>
      <p:sp>
        <p:nvSpPr>
          <p:cNvPr id="6" name="TextBox 5"/>
          <p:cNvSpPr txBox="1"/>
          <p:nvPr/>
        </p:nvSpPr>
        <p:spPr>
          <a:xfrm>
            <a:off x="693059" y="1341239"/>
            <a:ext cx="8157028" cy="1061444"/>
          </a:xfrm>
          <a:prstGeom prst="rect">
            <a:avLst/>
          </a:prstGeom>
          <a:noFill/>
        </p:spPr>
        <p:txBody>
          <a:bodyPr wrap="square" rtlCol="1">
            <a:spAutoFit/>
          </a:bodyPr>
          <a:lstStyle/>
          <a:p>
            <a:pPr algn="r" rtl="1">
              <a:lnSpc>
                <a:spcPct val="150000"/>
              </a:lnSpc>
            </a:pPr>
            <a:r>
              <a:rPr lang="he-IL" sz="2200" dirty="0">
                <a:latin typeface="Varela Round" panose="00000500000000000000" pitchFamily="2" charset="-79"/>
                <a:cs typeface="Varela Round" panose="00000500000000000000" pitchFamily="2" charset="-79"/>
              </a:rPr>
              <a:t>אחד השימושים העיקריים של האדם בשדה המגנטי של כדה"א הוא ניווט בעזרת מצפן.</a:t>
            </a:r>
          </a:p>
        </p:txBody>
      </p:sp>
      <p:pic>
        <p:nvPicPr>
          <p:cNvPr id="7" name="Picture 2" descr="הצג את תמונת המקור"/>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6322" y="2389929"/>
            <a:ext cx="4750963" cy="44235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45943" y="2128542"/>
            <a:ext cx="3631583" cy="2001702"/>
          </a:xfrm>
          <a:prstGeom prst="rect">
            <a:avLst/>
          </a:prstGeom>
          <a:noFill/>
        </p:spPr>
        <p:txBody>
          <a:bodyPr wrap="square" rtlCol="1">
            <a:spAutoFit/>
          </a:bodyPr>
          <a:lstStyle/>
          <a:p>
            <a:pPr algn="r" rtl="1">
              <a:lnSpc>
                <a:spcPct val="150000"/>
              </a:lnSpc>
            </a:pPr>
            <a:r>
              <a:rPr lang="he-IL" dirty="0">
                <a:latin typeface="Varela Round" panose="00000500000000000000" pitchFamily="2" charset="-79"/>
                <a:cs typeface="Varela Round" panose="00000500000000000000" pitchFamily="2" charset="-79"/>
              </a:rPr>
              <a:t>שימו לב כי קווי השדה המגנטי של כדה"א מכוונים </a:t>
            </a:r>
            <a:r>
              <a:rPr lang="he-IL" b="1" dirty="0">
                <a:latin typeface="Varela Round" panose="00000500000000000000" pitchFamily="2" charset="-79"/>
                <a:cs typeface="Varela Round" panose="00000500000000000000" pitchFamily="2" charset="-79"/>
              </a:rPr>
              <a:t>מהקוטב המגנטי הצפוני </a:t>
            </a:r>
            <a:r>
              <a:rPr lang="en-US" b="1" dirty="0">
                <a:latin typeface="Varela Round" panose="00000500000000000000" pitchFamily="2" charset="-79"/>
                <a:ea typeface="Tahoma" panose="020B0604030504040204" pitchFamily="34" charset="0"/>
                <a:cs typeface="Varela Round" panose="00000500000000000000" pitchFamily="2" charset="-79"/>
              </a:rPr>
              <a:t>N</a:t>
            </a:r>
            <a:r>
              <a:rPr lang="he-IL" b="1" dirty="0">
                <a:latin typeface="Varela Round" panose="00000500000000000000" pitchFamily="2" charset="-79"/>
                <a:cs typeface="Varela Round" panose="00000500000000000000" pitchFamily="2" charset="-79"/>
              </a:rPr>
              <a:t> לקוטב המגנטי הדרומי </a:t>
            </a:r>
            <a:r>
              <a:rPr lang="en-US" b="1" dirty="0">
                <a:latin typeface="Varela Round" panose="00000500000000000000" pitchFamily="2" charset="-79"/>
                <a:cs typeface="Varela Round" panose="00000500000000000000" pitchFamily="2" charset="-79"/>
              </a:rPr>
              <a:t>S</a:t>
            </a:r>
            <a:r>
              <a:rPr lang="he-IL" dirty="0">
                <a:latin typeface="Varela Round" panose="00000500000000000000" pitchFamily="2" charset="-79"/>
                <a:cs typeface="Varela Round" panose="00000500000000000000" pitchFamily="2" charset="-79"/>
              </a:rPr>
              <a:t>, מה שאומר שהמצפן (כאשר שאנו עומדים על כדה"א) מכוון לעבר הקוטב המגנטי הדרומי....שהוא בעצם הקוטב הצפוני הגיאוגרפי.</a:t>
            </a:r>
          </a:p>
        </p:txBody>
      </p:sp>
      <p:pic>
        <p:nvPicPr>
          <p:cNvPr id="9" name="תמונה 8"/>
          <p:cNvPicPr>
            <a:picLocks noChangeAspect="1"/>
          </p:cNvPicPr>
          <p:nvPr/>
        </p:nvPicPr>
        <p:blipFill>
          <a:blip r:embed="rId5">
            <a:clrChange>
              <a:clrFrom>
                <a:srgbClr val="EBEFF2"/>
              </a:clrFrom>
              <a:clrTo>
                <a:srgbClr val="EBEFF2">
                  <a:alpha val="0"/>
                </a:srgbClr>
              </a:clrTo>
            </a:clrChange>
          </a:blip>
          <a:stretch>
            <a:fillRect/>
          </a:stretch>
        </p:blipFill>
        <p:spPr>
          <a:xfrm rot="1298108">
            <a:off x="5199024" y="3629801"/>
            <a:ext cx="567513" cy="524937"/>
          </a:xfrm>
          <a:prstGeom prst="rect">
            <a:avLst/>
          </a:prstGeom>
        </p:spPr>
      </p:pic>
      <p:pic>
        <p:nvPicPr>
          <p:cNvPr id="10" name="תמונה 9"/>
          <p:cNvPicPr>
            <a:picLocks noChangeAspect="1"/>
          </p:cNvPicPr>
          <p:nvPr/>
        </p:nvPicPr>
        <p:blipFill>
          <a:blip r:embed="rId5">
            <a:clrChange>
              <a:clrFrom>
                <a:srgbClr val="EBEFF2"/>
              </a:clrFrom>
              <a:clrTo>
                <a:srgbClr val="EBEFF2">
                  <a:alpha val="0"/>
                </a:srgbClr>
              </a:clrTo>
            </a:clrChange>
          </a:blip>
          <a:stretch>
            <a:fillRect/>
          </a:stretch>
        </p:blipFill>
        <p:spPr>
          <a:xfrm rot="19549235">
            <a:off x="4755889" y="4245244"/>
            <a:ext cx="567513" cy="524937"/>
          </a:xfrm>
          <a:prstGeom prst="rect">
            <a:avLst/>
          </a:prstGeom>
        </p:spPr>
      </p:pic>
      <p:pic>
        <p:nvPicPr>
          <p:cNvPr id="11" name="תמונה 10"/>
          <p:cNvPicPr>
            <a:picLocks noChangeAspect="1"/>
          </p:cNvPicPr>
          <p:nvPr/>
        </p:nvPicPr>
        <p:blipFill>
          <a:blip r:embed="rId5">
            <a:clrChange>
              <a:clrFrom>
                <a:srgbClr val="EBEFF2"/>
              </a:clrFrom>
              <a:clrTo>
                <a:srgbClr val="EBEFF2">
                  <a:alpha val="0"/>
                </a:srgbClr>
              </a:clrTo>
            </a:clrChange>
          </a:blip>
          <a:stretch>
            <a:fillRect/>
          </a:stretch>
        </p:blipFill>
        <p:spPr>
          <a:xfrm rot="6813883">
            <a:off x="5976474" y="2537305"/>
            <a:ext cx="567513" cy="524937"/>
          </a:xfrm>
          <a:prstGeom prst="rect">
            <a:avLst/>
          </a:prstGeom>
        </p:spPr>
      </p:pic>
      <p:pic>
        <p:nvPicPr>
          <p:cNvPr id="12" name="תמונה 11"/>
          <p:cNvPicPr>
            <a:picLocks noChangeAspect="1"/>
          </p:cNvPicPr>
          <p:nvPr/>
        </p:nvPicPr>
        <p:blipFill>
          <a:blip r:embed="rId6">
            <a:clrChange>
              <a:clrFrom>
                <a:srgbClr val="FFFFFF"/>
              </a:clrFrom>
              <a:clrTo>
                <a:srgbClr val="FFFFFF">
                  <a:alpha val="0"/>
                </a:srgbClr>
              </a:clrTo>
            </a:clrChange>
          </a:blip>
          <a:stretch>
            <a:fillRect/>
          </a:stretch>
        </p:blipFill>
        <p:spPr>
          <a:xfrm flipH="1">
            <a:off x="-77377" y="4625165"/>
            <a:ext cx="1591700" cy="2343752"/>
          </a:xfrm>
          <a:prstGeom prst="rect">
            <a:avLst/>
          </a:prstGeom>
        </p:spPr>
      </p:pic>
    </p:spTree>
    <p:extLst>
      <p:ext uri="{BB962C8B-B14F-4D97-AF65-F5344CB8AC3E}">
        <p14:creationId xmlns:p14="http://schemas.microsoft.com/office/powerpoint/2010/main" val="232283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2549769" y="213094"/>
            <a:ext cx="9642231"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שדה מגנטי של כדה"א - שימושים</a:t>
            </a:r>
            <a:endParaRPr dirty="0"/>
          </a:p>
        </p:txBody>
      </p:sp>
      <p:sp>
        <p:nvSpPr>
          <p:cNvPr id="122" name="Google Shape;122;p3"/>
          <p:cNvSpPr txBox="1">
            <a:spLocks noGrp="1"/>
          </p:cNvSpPr>
          <p:nvPr>
            <p:ph type="body" idx="1"/>
          </p:nvPr>
        </p:nvSpPr>
        <p:spPr>
          <a:xfrm>
            <a:off x="504228" y="936366"/>
            <a:ext cx="8537543" cy="540070"/>
          </a:xfrm>
          <a:prstGeom prst="rect">
            <a:avLst/>
          </a:prstGeom>
          <a:noFill/>
          <a:ln>
            <a:noFill/>
          </a:ln>
        </p:spPr>
        <p:txBody>
          <a:bodyPr spcFirstLastPara="1" wrap="square" lIns="91425" tIns="45700" rIns="91425" bIns="45700" anchor="ctr" anchorCtr="0">
            <a:noAutofit/>
          </a:bodyPr>
          <a:lstStyle/>
          <a:p>
            <a:pPr marL="185757" lvl="0" indent="0" algn="r" rtl="1">
              <a:spcBef>
                <a:spcPts val="0"/>
              </a:spcBef>
              <a:spcAft>
                <a:spcPts val="0"/>
              </a:spcAft>
              <a:buClr>
                <a:srgbClr val="12B4BC"/>
              </a:buClr>
              <a:buSzPts val="2800"/>
              <a:buNone/>
            </a:pPr>
            <a:r>
              <a:rPr lang="he-IL" sz="3600" dirty="0"/>
              <a:t>ניווט – בעלי חיים</a:t>
            </a:r>
            <a:endParaRPr sz="3600" dirty="0"/>
          </a:p>
        </p:txBody>
      </p:sp>
      <p:sp>
        <p:nvSpPr>
          <p:cNvPr id="13" name="TextBox 12"/>
          <p:cNvSpPr txBox="1"/>
          <p:nvPr/>
        </p:nvSpPr>
        <p:spPr>
          <a:xfrm>
            <a:off x="8249905" y="1688966"/>
            <a:ext cx="2400414" cy="679481"/>
          </a:xfrm>
          <a:prstGeom prst="rect">
            <a:avLst/>
          </a:prstGeom>
          <a:noFill/>
        </p:spPr>
        <p:txBody>
          <a:bodyPr wrap="square" rtlCol="1">
            <a:spAutoFit/>
          </a:bodyPr>
          <a:lstStyle/>
          <a:p>
            <a:pPr>
              <a:lnSpc>
                <a:spcPct val="150000"/>
              </a:lnSpc>
            </a:pPr>
            <a:r>
              <a:rPr lang="he-IL" sz="2800" b="1" dirty="0">
                <a:latin typeface="Varela Round" panose="00000500000000000000" pitchFamily="2" charset="-79"/>
                <a:cs typeface="Varela Round" panose="00000500000000000000" pitchFamily="2" charset="-79"/>
              </a:rPr>
              <a:t>נדידת ציפורים</a:t>
            </a:r>
          </a:p>
        </p:txBody>
      </p:sp>
      <p:sp>
        <p:nvSpPr>
          <p:cNvPr id="14" name="TextBox 13"/>
          <p:cNvSpPr txBox="1"/>
          <p:nvPr/>
        </p:nvSpPr>
        <p:spPr>
          <a:xfrm>
            <a:off x="4066203" y="1634594"/>
            <a:ext cx="3194425" cy="954107"/>
          </a:xfrm>
          <a:prstGeom prst="rect">
            <a:avLst/>
          </a:prstGeom>
          <a:noFill/>
        </p:spPr>
        <p:txBody>
          <a:bodyPr wrap="square" rtlCol="1">
            <a:spAutoFit/>
          </a:bodyPr>
          <a:lstStyle/>
          <a:p>
            <a:pPr algn="ctr"/>
            <a:r>
              <a:rPr lang="he-IL" sz="2800" b="1" dirty="0">
                <a:latin typeface="Varela Round" panose="00000500000000000000" pitchFamily="2" charset="-79"/>
                <a:cs typeface="Varela Round" panose="00000500000000000000" pitchFamily="2" charset="-79"/>
              </a:rPr>
              <a:t>מציאת חוף הטלת הביצים של צבי הים</a:t>
            </a:r>
          </a:p>
        </p:txBody>
      </p:sp>
      <p:sp>
        <p:nvSpPr>
          <p:cNvPr id="15" name="TextBox 14"/>
          <p:cNvSpPr txBox="1"/>
          <p:nvPr/>
        </p:nvSpPr>
        <p:spPr>
          <a:xfrm>
            <a:off x="676512" y="1634594"/>
            <a:ext cx="2400414" cy="954107"/>
          </a:xfrm>
          <a:prstGeom prst="rect">
            <a:avLst/>
          </a:prstGeom>
          <a:noFill/>
        </p:spPr>
        <p:txBody>
          <a:bodyPr wrap="square" rtlCol="1">
            <a:spAutoFit/>
          </a:bodyPr>
          <a:lstStyle/>
          <a:p>
            <a:pPr algn="ctr"/>
            <a:r>
              <a:rPr lang="he-IL" sz="2800" b="1" dirty="0">
                <a:latin typeface="Varela Round" panose="00000500000000000000" pitchFamily="2" charset="-79"/>
                <a:cs typeface="Varela Round" panose="00000500000000000000" pitchFamily="2" charset="-79"/>
              </a:rPr>
              <a:t>מציאת טרף ואומדן מרחק</a:t>
            </a:r>
          </a:p>
        </p:txBody>
      </p:sp>
      <p:pic>
        <p:nvPicPr>
          <p:cNvPr id="16" name="תמונה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8480" y="2710490"/>
            <a:ext cx="3042148" cy="2281611"/>
          </a:xfrm>
          <a:prstGeom prst="rect">
            <a:avLst/>
          </a:prstGeom>
        </p:spPr>
      </p:pic>
      <p:pic>
        <p:nvPicPr>
          <p:cNvPr id="17" name="תמונה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792" y="2721493"/>
            <a:ext cx="3405912" cy="2270608"/>
          </a:xfrm>
          <a:prstGeom prst="rect">
            <a:avLst/>
          </a:prstGeom>
        </p:spPr>
      </p:pic>
      <p:pic>
        <p:nvPicPr>
          <p:cNvPr id="18" name="תמונה 17"/>
          <p:cNvPicPr>
            <a:picLocks noChangeAspect="1"/>
          </p:cNvPicPr>
          <p:nvPr/>
        </p:nvPicPr>
        <p:blipFill rotWithShape="1">
          <a:blip r:embed="rId5" cstate="print">
            <a:extLst>
              <a:ext uri="{28A0092B-C50C-407E-A947-70E740481C1C}">
                <a14:useLocalDpi xmlns:a14="http://schemas.microsoft.com/office/drawing/2010/main" val="0"/>
              </a:ext>
            </a:extLst>
          </a:blip>
          <a:srcRect r="41516" b="30784"/>
          <a:stretch/>
        </p:blipFill>
        <p:spPr>
          <a:xfrm>
            <a:off x="7914099" y="2721493"/>
            <a:ext cx="3422536" cy="2270608"/>
          </a:xfrm>
          <a:prstGeom prst="rect">
            <a:avLst/>
          </a:prstGeom>
        </p:spPr>
      </p:pic>
      <p:sp>
        <p:nvSpPr>
          <p:cNvPr id="19" name="TextBox 18"/>
          <p:cNvSpPr txBox="1"/>
          <p:nvPr/>
        </p:nvSpPr>
        <p:spPr>
          <a:xfrm>
            <a:off x="4218480" y="5444593"/>
            <a:ext cx="3194425" cy="830997"/>
          </a:xfrm>
          <a:prstGeom prst="rect">
            <a:avLst/>
          </a:prstGeom>
          <a:noFill/>
        </p:spPr>
        <p:txBody>
          <a:bodyPr wrap="square" rtlCol="1">
            <a:spAutoFit/>
          </a:bodyPr>
          <a:lstStyle/>
          <a:p>
            <a:pPr algn="ctr"/>
            <a:r>
              <a:rPr lang="he-IL" sz="4800" b="1" dirty="0">
                <a:latin typeface="Varela Round" panose="00000500000000000000" pitchFamily="2" charset="-79"/>
                <a:cs typeface="Varela Round" panose="00000500000000000000" pitchFamily="2" charset="-79"/>
              </a:rPr>
              <a:t>חוש מגנטי</a:t>
            </a:r>
          </a:p>
        </p:txBody>
      </p:sp>
    </p:spTree>
    <p:extLst>
      <p:ext uri="{BB962C8B-B14F-4D97-AF65-F5344CB8AC3E}">
        <p14:creationId xmlns:p14="http://schemas.microsoft.com/office/powerpoint/2010/main" val="294684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2549769" y="213094"/>
            <a:ext cx="9642231"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שדה מגנטי של כדה"א - שימושים</a:t>
            </a:r>
            <a:endParaRPr dirty="0"/>
          </a:p>
        </p:txBody>
      </p:sp>
      <p:sp>
        <p:nvSpPr>
          <p:cNvPr id="122" name="Google Shape;122;p3"/>
          <p:cNvSpPr txBox="1">
            <a:spLocks noGrp="1"/>
          </p:cNvSpPr>
          <p:nvPr>
            <p:ph type="body" idx="1"/>
          </p:nvPr>
        </p:nvSpPr>
        <p:spPr>
          <a:xfrm>
            <a:off x="504228" y="936366"/>
            <a:ext cx="8537543" cy="540070"/>
          </a:xfrm>
          <a:prstGeom prst="rect">
            <a:avLst/>
          </a:prstGeom>
          <a:noFill/>
          <a:ln>
            <a:noFill/>
          </a:ln>
        </p:spPr>
        <p:txBody>
          <a:bodyPr spcFirstLastPara="1" wrap="square" lIns="91425" tIns="45700" rIns="91425" bIns="45700" anchor="ctr" anchorCtr="0">
            <a:noAutofit/>
          </a:bodyPr>
          <a:lstStyle/>
          <a:p>
            <a:pPr marL="185757" lvl="0" indent="0" algn="r" rtl="1">
              <a:spcBef>
                <a:spcPts val="0"/>
              </a:spcBef>
              <a:spcAft>
                <a:spcPts val="0"/>
              </a:spcAft>
              <a:buClr>
                <a:srgbClr val="12B4BC"/>
              </a:buClr>
              <a:buSzPts val="2800"/>
              <a:buNone/>
            </a:pPr>
            <a:r>
              <a:rPr lang="he-IL" sz="3600" dirty="0"/>
              <a:t>מסנן קרינה המגיעה </a:t>
            </a:r>
            <a:r>
              <a:rPr lang="he-IL" sz="3600" dirty="0" err="1"/>
              <a:t>לכדה"א</a:t>
            </a:r>
            <a:endParaRPr sz="3600" dirty="0"/>
          </a:p>
        </p:txBody>
      </p:sp>
      <p:sp>
        <p:nvSpPr>
          <p:cNvPr id="15" name="TextBox 14"/>
          <p:cNvSpPr txBox="1"/>
          <p:nvPr/>
        </p:nvSpPr>
        <p:spPr>
          <a:xfrm>
            <a:off x="123179" y="5633502"/>
            <a:ext cx="8537543" cy="954107"/>
          </a:xfrm>
          <a:prstGeom prst="rect">
            <a:avLst/>
          </a:prstGeom>
          <a:noFill/>
        </p:spPr>
        <p:txBody>
          <a:bodyPr wrap="square" rtlCol="1">
            <a:spAutoFit/>
          </a:bodyPr>
          <a:lstStyle/>
          <a:p>
            <a:pPr algn="ctr"/>
            <a:r>
              <a:rPr lang="he-IL" sz="2800" b="1" dirty="0">
                <a:latin typeface="Varela Round" panose="00000500000000000000" pitchFamily="2" charset="-79"/>
                <a:cs typeface="Varela Round" panose="00000500000000000000" pitchFamily="2" charset="-79"/>
              </a:rPr>
              <a:t>השדה המגנטי מושפע ומגן על פני כדה"א מרוח סולרית המגיעה מהשמש – חלקיקים טעונים הנפלטים מהשמש.</a:t>
            </a:r>
          </a:p>
        </p:txBody>
      </p:sp>
      <p:pic>
        <p:nvPicPr>
          <p:cNvPr id="1026" name="Picture 2" descr="הצג את תמונת המקור"/>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4080"/>
          <a:stretch/>
        </p:blipFill>
        <p:spPr bwMode="auto">
          <a:xfrm>
            <a:off x="1608667" y="1778645"/>
            <a:ext cx="5104748" cy="355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10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2549769" y="213094"/>
            <a:ext cx="9642231"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שדה מגנטי של כדה"א - תופעות</a:t>
            </a:r>
            <a:endParaRPr dirty="0"/>
          </a:p>
        </p:txBody>
      </p:sp>
      <p:pic>
        <p:nvPicPr>
          <p:cNvPr id="12" name="תמונה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809" y="1132114"/>
            <a:ext cx="8183751" cy="5332225"/>
          </a:xfrm>
          <a:prstGeom prst="rect">
            <a:avLst/>
          </a:prstGeom>
        </p:spPr>
      </p:pic>
    </p:spTree>
    <p:extLst>
      <p:ext uri="{BB962C8B-B14F-4D97-AF65-F5344CB8AC3E}">
        <p14:creationId xmlns:p14="http://schemas.microsoft.com/office/powerpoint/2010/main" val="1185149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2549769" y="213094"/>
            <a:ext cx="9642231"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שדה מגנטי של כדה"א - תופעות</a:t>
            </a:r>
            <a:endParaRPr dirty="0"/>
          </a:p>
        </p:txBody>
      </p:sp>
      <p:pic>
        <p:nvPicPr>
          <p:cNvPr id="4" name="תמונה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499" y="1995978"/>
            <a:ext cx="3864502" cy="2898377"/>
          </a:xfrm>
          <a:prstGeom prst="rect">
            <a:avLst/>
          </a:prstGeom>
        </p:spPr>
      </p:pic>
      <p:sp>
        <p:nvSpPr>
          <p:cNvPr id="5" name="TextBox 4"/>
          <p:cNvSpPr txBox="1"/>
          <p:nvPr/>
        </p:nvSpPr>
        <p:spPr>
          <a:xfrm>
            <a:off x="948267" y="1202926"/>
            <a:ext cx="8873067" cy="523220"/>
          </a:xfrm>
          <a:prstGeom prst="rect">
            <a:avLst/>
          </a:prstGeom>
          <a:noFill/>
        </p:spPr>
        <p:txBody>
          <a:bodyPr wrap="square" rtlCol="1">
            <a:spAutoFit/>
          </a:bodyPr>
          <a:lstStyle/>
          <a:p>
            <a:pPr algn="ctr"/>
            <a:r>
              <a:rPr lang="he-IL" sz="2800" b="1" dirty="0">
                <a:latin typeface="Varela Round" panose="00000500000000000000" pitchFamily="2" charset="-79"/>
                <a:cs typeface="Varela Round" panose="00000500000000000000" pitchFamily="2" charset="-79"/>
              </a:rPr>
              <a:t>כדה"א הוא לא הפלנטה היחידה שיש לה שדה מגנטי.</a:t>
            </a:r>
          </a:p>
        </p:txBody>
      </p:sp>
      <p:pic>
        <p:nvPicPr>
          <p:cNvPr id="2050" name="Picture 2" descr="הצג את תמונת המקור"/>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3997" y="1995978"/>
            <a:ext cx="3318003" cy="2918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49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ערכת נושא Office">
  <a:themeElements>
    <a:clrScheme name="מערכת שידורים">
      <a:dk1>
        <a:srgbClr val="002060"/>
      </a:dk1>
      <a:lt1>
        <a:srgbClr val="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TotalTime>
  <Words>1531</Words>
  <Application>Microsoft Office PowerPoint</Application>
  <PresentationFormat>Widescreen</PresentationFormat>
  <Paragraphs>227</Paragraphs>
  <Slides>39</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Cambria Math</vt:lpstr>
      <vt:lpstr>Calibri</vt:lpstr>
      <vt:lpstr>Varela Round</vt:lpstr>
      <vt:lpstr>David</vt:lpstr>
      <vt:lpstr>Arial</vt:lpstr>
      <vt:lpstr>Times New Roman</vt:lpstr>
      <vt:lpstr>ערכת נושא Office</vt:lpstr>
      <vt:lpstr>מערכת שידורים לאומית </vt:lpstr>
      <vt:lpstr>מדידת השדה המגנטי של כדה"א</vt:lpstr>
      <vt:lpstr>חלק א'</vt:lpstr>
      <vt:lpstr>מה נלמד היום </vt:lpstr>
      <vt:lpstr>שדה מגנטי של כדה"א - שימושים</vt:lpstr>
      <vt:lpstr>שדה מגנטי של כדה"א - שימושים</vt:lpstr>
      <vt:lpstr>שדה מגנטי של כדה"א - שימושים</vt:lpstr>
      <vt:lpstr>שדה מגנטי של כדה"א - תופעות</vt:lpstr>
      <vt:lpstr>שדה מגנטי של כדה"א - תופעות</vt:lpstr>
      <vt:lpstr>איך ניתן למדוד את השדה המגנטי של כדה"א?</vt:lpstr>
      <vt:lpstr>תזכורת – זרם חשמלי כמקור לשדה מגנטי</vt:lpstr>
      <vt:lpstr>הרעיון הכללי</vt:lpstr>
      <vt:lpstr>מה הכוונה רכיב אופקי?</vt:lpstr>
      <vt:lpstr>הרעיון הכללי</vt:lpstr>
      <vt:lpstr>הרעיון הכללי</vt:lpstr>
      <vt:lpstr>תרגיל 1</vt:lpstr>
      <vt:lpstr>תרגיל 1 - פתרון</vt:lpstr>
      <vt:lpstr>משימה – חלק א'</vt:lpstr>
      <vt:lpstr>תודה שהשתתפתם בשיעור</vt:lpstr>
      <vt:lpstr>PowerPoint Presentation</vt:lpstr>
      <vt:lpstr>מדידת השדה המגנטי של כדה"א</vt:lpstr>
      <vt:lpstr>חלק ב'</vt:lpstr>
      <vt:lpstr>משימה – חלק א' - פתרון</vt:lpstr>
      <vt:lpstr>הרעיון הכללי</vt:lpstr>
      <vt:lpstr>הרעיון הכללי</vt:lpstr>
      <vt:lpstr>למה חשוב שהשדות יהיו ניצבים?</vt:lpstr>
      <vt:lpstr>השפעת שדה מגנטי הנוצר על ידי סליל דק על מחט מצפן</vt:lpstr>
      <vt:lpstr>השפעת שדה מגנטי הנוצר על ידי סליל דק על מחט מצפן</vt:lpstr>
      <vt:lpstr>הרעיון הכללי</vt:lpstr>
      <vt:lpstr>תזכורת – מקורות שדה מגנטי</vt:lpstr>
      <vt:lpstr>איך נמדוד  את השדה המגנטי של כדה"א?</vt:lpstr>
      <vt:lpstr>PowerPoint Presentation</vt:lpstr>
      <vt:lpstr>אז מה קיבלנו?</vt:lpstr>
      <vt:lpstr>PowerPoint Presentation</vt:lpstr>
      <vt:lpstr>נסכם</vt:lpstr>
      <vt:lpstr>נסכם</vt:lpstr>
      <vt:lpstr>משימה – חלק ב'</vt:lpstr>
      <vt:lpstr>תודה שהשתתפתם בשיעור</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מערכת שידורים לאומית </dc:title>
  <dc:creator>user</dc:creator>
  <cp:lastModifiedBy>Sivan Shimshila</cp:lastModifiedBy>
  <cp:revision>23</cp:revision>
  <dcterms:created xsi:type="dcterms:W3CDTF">2020-03-15T19:13:03Z</dcterms:created>
  <dcterms:modified xsi:type="dcterms:W3CDTF">2020-04-18T15:08:55Z</dcterms:modified>
</cp:coreProperties>
</file>