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22"/>
  </p:notesMasterIdLst>
  <p:sldIdLst>
    <p:sldId id="256" r:id="rId2"/>
    <p:sldId id="257" r:id="rId3"/>
    <p:sldId id="258" r:id="rId4"/>
    <p:sldId id="265" r:id="rId5"/>
    <p:sldId id="273" r:id="rId6"/>
    <p:sldId id="262" r:id="rId7"/>
    <p:sldId id="278" r:id="rId8"/>
    <p:sldId id="264" r:id="rId9"/>
    <p:sldId id="263" r:id="rId10"/>
    <p:sldId id="266" r:id="rId11"/>
    <p:sldId id="275" r:id="rId12"/>
    <p:sldId id="277" r:id="rId13"/>
    <p:sldId id="280" r:id="rId14"/>
    <p:sldId id="279" r:id="rId15"/>
    <p:sldId id="281" r:id="rId16"/>
    <p:sldId id="282" r:id="rId17"/>
    <p:sldId id="271" r:id="rId18"/>
    <p:sldId id="276" r:id="rId19"/>
    <p:sldId id="267" r:id="rId20"/>
    <p:sldId id="270" r:id="rId21"/>
  </p:sldIdLst>
  <p:sldSz cx="12190413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arela Round" panose="00000500000000000000" pitchFamily="2" charset="-79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DBE4"/>
    <a:srgbClr val="BECEE2"/>
    <a:srgbClr val="9EE3EA"/>
    <a:srgbClr val="B0D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202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2015E2-2F36-4EF1-93FE-A5FF09D65ED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9063C09-64DE-4B25-A0B9-FC5D0F5BB4C2}">
      <dgm:prSet phldrT="[טקסט]" custT="1"/>
      <dgm:spPr/>
      <dgm:t>
        <a:bodyPr/>
        <a:lstStyle/>
        <a:p>
          <a:pPr rtl="1"/>
          <a:r>
            <a:rPr lang="he-IL" sz="1800" b="1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תיאוריה היא מערכת של הנחות והשערות להסבר של תופעות חברתיות. גישה תיאורטית מציעה הסבר לתופעות חברתיות  ע"פ השקפת עולמה</a:t>
          </a:r>
        </a:p>
      </dgm:t>
    </dgm:pt>
    <dgm:pt modelId="{92DEB4C0-EF5A-47E4-81BE-6FE35B243886}" type="parTrans" cxnId="{8CD188DF-C5D2-4FE6-9E21-EA3382CE8182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2A1D03D-6BC4-4C5B-88A9-2A22FF9400B1}" type="sibTrans" cxnId="{8CD188DF-C5D2-4FE6-9E21-EA3382CE8182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697C97C-2C41-455D-9103-DE2B80B19B6C}">
      <dgm:prSet phldrT="[טקסט]" custT="1"/>
      <dgm:spPr/>
      <dgm:t>
        <a:bodyPr/>
        <a:lstStyle/>
        <a:p>
          <a:pPr rtl="1"/>
          <a:r>
            <a:rPr lang="he-IL" sz="1800" dirty="0">
              <a:latin typeface="Varela Round" panose="00000500000000000000" pitchFamily="2" charset="-79"/>
              <a:cs typeface="Varela Round" panose="00000500000000000000" pitchFamily="2" charset="-79"/>
            </a:rPr>
            <a:t>גישות </a:t>
          </a:r>
          <a:r>
            <a:rPr lang="he-IL" sz="1800" b="1" dirty="0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במישור המאקרו.</a:t>
          </a:r>
        </a:p>
        <a:p>
          <a:pPr rtl="1"/>
          <a:r>
            <a:rPr lang="he-IL" sz="1800" b="0" dirty="0">
              <a:latin typeface="Varela Round" panose="00000500000000000000" pitchFamily="2" charset="-79"/>
              <a:cs typeface="Varela Round" panose="00000500000000000000" pitchFamily="2" charset="-79"/>
            </a:rPr>
            <a:t>גישות המנתחות את המציאות מתוך התבוננות על קבוצות גדולות ויחידות אירגוניות שלמות</a:t>
          </a:r>
        </a:p>
      </dgm:t>
    </dgm:pt>
    <dgm:pt modelId="{AC14DA1D-0E17-4D59-8C63-54A7130857FA}" type="parTrans" cxnId="{4B3D55B2-B2BE-413F-982A-2541976E28CF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48A0C4E-0987-40B1-BA8E-E7ADDB31976A}" type="sibTrans" cxnId="{4B3D55B2-B2BE-413F-982A-2541976E28CF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A759559-77A1-43CD-86E4-3BD6600E1CD9}">
      <dgm:prSet phldrT="[טקסט]" custT="1"/>
      <dgm:spPr/>
      <dgm:t>
        <a:bodyPr/>
        <a:lstStyle/>
        <a:p>
          <a:pPr rtl="1"/>
          <a:r>
            <a:rPr lang="he-IL" sz="1800" b="1" dirty="0">
              <a:latin typeface="Varela Round" panose="00000500000000000000" pitchFamily="2" charset="-79"/>
              <a:cs typeface="Varela Round" panose="00000500000000000000" pitchFamily="2" charset="-79"/>
            </a:rPr>
            <a:t>גישת </a:t>
          </a:r>
        </a:p>
        <a:p>
          <a:pPr rtl="1"/>
          <a:r>
            <a:rPr lang="he-IL" sz="1800" b="1" dirty="0">
              <a:latin typeface="Varela Round" panose="00000500000000000000" pitchFamily="2" charset="-79"/>
              <a:cs typeface="Varela Round" panose="00000500000000000000" pitchFamily="2" charset="-79"/>
            </a:rPr>
            <a:t>הקונפליקט</a:t>
          </a:r>
        </a:p>
      </dgm:t>
    </dgm:pt>
    <dgm:pt modelId="{EC2C018D-39C4-458E-B7D2-C51CBB493B16}" type="parTrans" cxnId="{3D91DF43-851B-484E-BC03-09E8854988B9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4F0FB3E-40D2-4A10-8A96-CD85E7FADE1F}" type="sibTrans" cxnId="{3D91DF43-851B-484E-BC03-09E8854988B9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2EC33F6-24C4-42F7-935E-D35FFB8AF53A}">
      <dgm:prSet phldrT="[טקסט]" custT="1"/>
      <dgm:spPr/>
      <dgm:t>
        <a:bodyPr/>
        <a:lstStyle/>
        <a:p>
          <a:pPr rtl="1"/>
          <a:r>
            <a:rPr lang="he-IL" sz="1800" b="1" dirty="0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הגישה </a:t>
          </a:r>
        </a:p>
        <a:p>
          <a:pPr rtl="1"/>
          <a:r>
            <a:rPr lang="he-IL" sz="1800" b="1" dirty="0" err="1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הפונקציונליסטית</a:t>
          </a:r>
          <a:endParaRPr lang="he-IL" sz="1800" b="1" dirty="0">
            <a:solidFill>
              <a:srgbClr val="FF0000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DE62ECC-8182-4F7F-B01A-7E6E4FA9D693}" type="parTrans" cxnId="{BAFAEC83-B1A0-430B-9161-C88A67530A4A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13592D8-A098-4203-B021-EB21A601D732}" type="sibTrans" cxnId="{BAFAEC83-B1A0-430B-9161-C88A67530A4A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0D54098-C0CF-43DA-975B-C18625A9E53E}">
      <dgm:prSet phldrT="[טקסט]" custT="1"/>
      <dgm:spPr/>
      <dgm:t>
        <a:bodyPr/>
        <a:lstStyle/>
        <a:p>
          <a:pPr rtl="1"/>
          <a:r>
            <a:rPr lang="he-IL" sz="1800" b="1" dirty="0">
              <a:latin typeface="Varela Round" panose="00000500000000000000" pitchFamily="2" charset="-79"/>
              <a:cs typeface="Varela Round" panose="00000500000000000000" pitchFamily="2" charset="-79"/>
            </a:rPr>
            <a:t>אינטראקציה סימבולית</a:t>
          </a:r>
        </a:p>
      </dgm:t>
    </dgm:pt>
    <dgm:pt modelId="{4C7D6FE5-B5F3-43DD-95BE-63AA9CCC2D45}" type="parTrans" cxnId="{5A5CA519-6C3E-4EF0-84B1-C485DB09871A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195ADAC-4695-4130-9493-BCC3936F633F}" type="sibTrans" cxnId="{5A5CA519-6C3E-4EF0-84B1-C485DB09871A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F5F0FD5-EA9A-42EE-8A68-A0887D51B16B}">
      <dgm:prSet phldrT="[טקסט]" custT="1"/>
      <dgm:spPr/>
      <dgm:t>
        <a:bodyPr/>
        <a:lstStyle/>
        <a:p>
          <a:pPr rtl="1"/>
          <a:r>
            <a:rPr lang="he-IL" sz="1800" dirty="0">
              <a:latin typeface="Varela Round" panose="00000500000000000000" pitchFamily="2" charset="-79"/>
              <a:cs typeface="Varela Round" panose="00000500000000000000" pitchFamily="2" charset="-79"/>
            </a:rPr>
            <a:t>גישות </a:t>
          </a:r>
          <a:r>
            <a:rPr lang="he-IL" sz="1800" b="1" dirty="0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במישור המיקרו</a:t>
          </a:r>
        </a:p>
        <a:p>
          <a:pPr rtl="1"/>
          <a:r>
            <a:rPr lang="he-IL" sz="1800" b="0" dirty="0">
              <a:latin typeface="Varela Round" panose="00000500000000000000" pitchFamily="2" charset="-79"/>
              <a:cs typeface="Varela Round" panose="00000500000000000000" pitchFamily="2" charset="-79"/>
            </a:rPr>
            <a:t>גישות המנתחות את המציאות מתוך התבוננות על הפרטים ויחידות חברתיות קטנות </a:t>
          </a:r>
        </a:p>
      </dgm:t>
    </dgm:pt>
    <dgm:pt modelId="{88E3EFB4-99D4-4838-B384-CB1D6317F346}" type="sibTrans" cxnId="{2F7B1293-1061-4D33-A1D3-85C562D81F6C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9F7FE69-A998-4670-B82A-47FBD792CC75}" type="parTrans" cxnId="{2F7B1293-1061-4D33-A1D3-85C562D81F6C}">
      <dgm:prSet/>
      <dgm:spPr/>
      <dgm:t>
        <a:bodyPr/>
        <a:lstStyle/>
        <a:p>
          <a:pPr rtl="1"/>
          <a:endParaRPr lang="he-IL" sz="18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041240D-6AA9-449A-9BA8-378291797CAE}" type="pres">
      <dgm:prSet presAssocID="{4B2015E2-2F36-4EF1-93FE-A5FF09D65E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6DA33D5-2828-46FE-B26B-232C9638B44B}" type="pres">
      <dgm:prSet presAssocID="{49063C09-64DE-4B25-A0B9-FC5D0F5BB4C2}" presName="hierRoot1" presStyleCnt="0"/>
      <dgm:spPr/>
    </dgm:pt>
    <dgm:pt modelId="{7ECC72DF-8C0D-4ABF-B647-15CF349E6666}" type="pres">
      <dgm:prSet presAssocID="{49063C09-64DE-4B25-A0B9-FC5D0F5BB4C2}" presName="composite" presStyleCnt="0"/>
      <dgm:spPr/>
    </dgm:pt>
    <dgm:pt modelId="{9F87A32C-1E48-459C-BE96-FE7E3B2F701E}" type="pres">
      <dgm:prSet presAssocID="{49063C09-64DE-4B25-A0B9-FC5D0F5BB4C2}" presName="background" presStyleLbl="node0" presStyleIdx="0" presStyleCnt="1"/>
      <dgm:spPr>
        <a:solidFill>
          <a:schemeClr val="accent5">
            <a:lumMod val="40000"/>
            <a:lumOff val="60000"/>
          </a:schemeClr>
        </a:solidFill>
      </dgm:spPr>
    </dgm:pt>
    <dgm:pt modelId="{71CAC282-0257-4B9C-A7FE-F386378796AC}" type="pres">
      <dgm:prSet presAssocID="{49063C09-64DE-4B25-A0B9-FC5D0F5BB4C2}" presName="text" presStyleLbl="fgAcc0" presStyleIdx="0" presStyleCnt="1" custScaleX="206173" custLinFactNeighborX="12187" custLinFactNeighborY="1308">
        <dgm:presLayoutVars>
          <dgm:chPref val="3"/>
        </dgm:presLayoutVars>
      </dgm:prSet>
      <dgm:spPr/>
    </dgm:pt>
    <dgm:pt modelId="{8A2D36EC-5FE3-446B-8AA2-AEF471A3B504}" type="pres">
      <dgm:prSet presAssocID="{49063C09-64DE-4B25-A0B9-FC5D0F5BB4C2}" presName="hierChild2" presStyleCnt="0"/>
      <dgm:spPr/>
    </dgm:pt>
    <dgm:pt modelId="{9625DCE3-CAA1-46DE-8386-E8A824E738E5}" type="pres">
      <dgm:prSet presAssocID="{AC14DA1D-0E17-4D59-8C63-54A7130857FA}" presName="Name10" presStyleLbl="parChTrans1D2" presStyleIdx="0" presStyleCnt="2"/>
      <dgm:spPr/>
    </dgm:pt>
    <dgm:pt modelId="{B7B90EC0-CC9E-40F5-8956-A2BFA97CC61E}" type="pres">
      <dgm:prSet presAssocID="{8697C97C-2C41-455D-9103-DE2B80B19B6C}" presName="hierRoot2" presStyleCnt="0"/>
      <dgm:spPr/>
    </dgm:pt>
    <dgm:pt modelId="{16720928-48C7-47D8-A887-CD15CF6C24F6}" type="pres">
      <dgm:prSet presAssocID="{8697C97C-2C41-455D-9103-DE2B80B19B6C}" presName="composite2" presStyleCnt="0"/>
      <dgm:spPr/>
    </dgm:pt>
    <dgm:pt modelId="{80F354A1-688A-4AFF-B25C-347D4B9CC440}" type="pres">
      <dgm:prSet presAssocID="{8697C97C-2C41-455D-9103-DE2B80B19B6C}" presName="background2" presStyleLbl="node2" presStyleIdx="0" presStyleCnt="2"/>
      <dgm:spPr>
        <a:solidFill>
          <a:schemeClr val="accent5">
            <a:lumMod val="40000"/>
            <a:lumOff val="60000"/>
          </a:schemeClr>
        </a:solidFill>
      </dgm:spPr>
    </dgm:pt>
    <dgm:pt modelId="{9EAF613F-DF0F-41F5-8C2A-EBF7B9BA4BBE}" type="pres">
      <dgm:prSet presAssocID="{8697C97C-2C41-455D-9103-DE2B80B19B6C}" presName="text2" presStyleLbl="fgAcc2" presStyleIdx="0" presStyleCnt="2" custScaleX="167725" custLinFactNeighborX="3018" custLinFactNeighborY="-624">
        <dgm:presLayoutVars>
          <dgm:chPref val="3"/>
        </dgm:presLayoutVars>
      </dgm:prSet>
      <dgm:spPr/>
    </dgm:pt>
    <dgm:pt modelId="{3C72EE20-6858-48BE-B22E-1C9604E88EC8}" type="pres">
      <dgm:prSet presAssocID="{8697C97C-2C41-455D-9103-DE2B80B19B6C}" presName="hierChild3" presStyleCnt="0"/>
      <dgm:spPr/>
    </dgm:pt>
    <dgm:pt modelId="{B9BEEC0E-1129-43E3-95B8-0D2B10403221}" type="pres">
      <dgm:prSet presAssocID="{EC2C018D-39C4-458E-B7D2-C51CBB493B16}" presName="Name17" presStyleLbl="parChTrans1D3" presStyleIdx="0" presStyleCnt="3"/>
      <dgm:spPr/>
    </dgm:pt>
    <dgm:pt modelId="{B6DC84CB-B3C3-40EE-9FB5-7C1FD7F10302}" type="pres">
      <dgm:prSet presAssocID="{9A759559-77A1-43CD-86E4-3BD6600E1CD9}" presName="hierRoot3" presStyleCnt="0"/>
      <dgm:spPr/>
    </dgm:pt>
    <dgm:pt modelId="{C24C7318-8270-4441-9461-6762558EBD1A}" type="pres">
      <dgm:prSet presAssocID="{9A759559-77A1-43CD-86E4-3BD6600E1CD9}" presName="composite3" presStyleCnt="0"/>
      <dgm:spPr/>
    </dgm:pt>
    <dgm:pt modelId="{C97F7AC4-09E5-46E2-BB3B-737020A22D54}" type="pres">
      <dgm:prSet presAssocID="{9A759559-77A1-43CD-86E4-3BD6600E1CD9}" presName="background3" presStyleLbl="node3" presStyleIdx="0" presStyleCnt="3"/>
      <dgm:spPr>
        <a:solidFill>
          <a:schemeClr val="accent5">
            <a:lumMod val="40000"/>
            <a:lumOff val="60000"/>
          </a:schemeClr>
        </a:solidFill>
      </dgm:spPr>
    </dgm:pt>
    <dgm:pt modelId="{33E919C3-1397-4ACF-9034-8F7C31637941}" type="pres">
      <dgm:prSet presAssocID="{9A759559-77A1-43CD-86E4-3BD6600E1CD9}" presName="text3" presStyleLbl="fgAcc3" presStyleIdx="0" presStyleCnt="3" custScaleX="87618" custScaleY="83380" custLinFactNeighborY="-3325">
        <dgm:presLayoutVars>
          <dgm:chPref val="3"/>
        </dgm:presLayoutVars>
      </dgm:prSet>
      <dgm:spPr/>
    </dgm:pt>
    <dgm:pt modelId="{42686F03-F10A-4A56-AB55-0D73C3FE990D}" type="pres">
      <dgm:prSet presAssocID="{9A759559-77A1-43CD-86E4-3BD6600E1CD9}" presName="hierChild4" presStyleCnt="0"/>
      <dgm:spPr/>
    </dgm:pt>
    <dgm:pt modelId="{4121784E-28E1-427E-B6A8-37A96BE46F3D}" type="pres">
      <dgm:prSet presAssocID="{EDE62ECC-8182-4F7F-B01A-7E6E4FA9D693}" presName="Name17" presStyleLbl="parChTrans1D3" presStyleIdx="1" presStyleCnt="3"/>
      <dgm:spPr/>
    </dgm:pt>
    <dgm:pt modelId="{54EF7B67-C561-4552-86B6-101D1A5ABAC1}" type="pres">
      <dgm:prSet presAssocID="{92EC33F6-24C4-42F7-935E-D35FFB8AF53A}" presName="hierRoot3" presStyleCnt="0"/>
      <dgm:spPr/>
    </dgm:pt>
    <dgm:pt modelId="{7AFA05DC-E16D-4019-B865-E0D92B8D47FB}" type="pres">
      <dgm:prSet presAssocID="{92EC33F6-24C4-42F7-935E-D35FFB8AF53A}" presName="composite3" presStyleCnt="0"/>
      <dgm:spPr/>
    </dgm:pt>
    <dgm:pt modelId="{1BC82928-BEF8-4301-A215-D95E5F482DB8}" type="pres">
      <dgm:prSet presAssocID="{92EC33F6-24C4-42F7-935E-D35FFB8AF53A}" presName="background3" presStyleLbl="node3" presStyleIdx="1" presStyleCnt="3"/>
      <dgm:spPr>
        <a:solidFill>
          <a:schemeClr val="accent5">
            <a:lumMod val="40000"/>
            <a:lumOff val="60000"/>
          </a:schemeClr>
        </a:solidFill>
      </dgm:spPr>
    </dgm:pt>
    <dgm:pt modelId="{70C6C9A1-6E45-4C20-8420-2642F5CC6905}" type="pres">
      <dgm:prSet presAssocID="{92EC33F6-24C4-42F7-935E-D35FFB8AF53A}" presName="text3" presStyleLbl="fgAcc3" presStyleIdx="1" presStyleCnt="3" custScaleY="86372" custLinFactNeighborX="2042" custLinFactNeighborY="-3086">
        <dgm:presLayoutVars>
          <dgm:chPref val="3"/>
        </dgm:presLayoutVars>
      </dgm:prSet>
      <dgm:spPr/>
    </dgm:pt>
    <dgm:pt modelId="{B7E9A3A3-E093-4BF7-9A81-FB6F25F529D2}" type="pres">
      <dgm:prSet presAssocID="{92EC33F6-24C4-42F7-935E-D35FFB8AF53A}" presName="hierChild4" presStyleCnt="0"/>
      <dgm:spPr/>
    </dgm:pt>
    <dgm:pt modelId="{67C7053F-BADB-41A1-85A1-4D5983BCFE34}" type="pres">
      <dgm:prSet presAssocID="{D9F7FE69-A998-4670-B82A-47FBD792CC75}" presName="Name10" presStyleLbl="parChTrans1D2" presStyleIdx="1" presStyleCnt="2"/>
      <dgm:spPr/>
    </dgm:pt>
    <dgm:pt modelId="{584B3D93-6D9B-46CD-A7BD-8BD36B9FAFC1}" type="pres">
      <dgm:prSet presAssocID="{1F5F0FD5-EA9A-42EE-8A68-A0887D51B16B}" presName="hierRoot2" presStyleCnt="0"/>
      <dgm:spPr/>
    </dgm:pt>
    <dgm:pt modelId="{71B769AA-89CC-4549-955D-55B14923CB16}" type="pres">
      <dgm:prSet presAssocID="{1F5F0FD5-EA9A-42EE-8A68-A0887D51B16B}" presName="composite2" presStyleCnt="0"/>
      <dgm:spPr/>
    </dgm:pt>
    <dgm:pt modelId="{A34159BD-FD0F-4FA7-87DD-C06AD27669A7}" type="pres">
      <dgm:prSet presAssocID="{1F5F0FD5-EA9A-42EE-8A68-A0887D51B16B}" presName="background2" presStyleLbl="node2" presStyleIdx="1" presStyleCnt="2"/>
      <dgm:spPr>
        <a:solidFill>
          <a:schemeClr val="accent5">
            <a:lumMod val="40000"/>
            <a:lumOff val="60000"/>
          </a:schemeClr>
        </a:solidFill>
      </dgm:spPr>
    </dgm:pt>
    <dgm:pt modelId="{160698E7-3362-4241-B381-16BE765C61E7}" type="pres">
      <dgm:prSet presAssocID="{1F5F0FD5-EA9A-42EE-8A68-A0887D51B16B}" presName="text2" presStyleLbl="fgAcc2" presStyleIdx="1" presStyleCnt="2" custScaleX="166341">
        <dgm:presLayoutVars>
          <dgm:chPref val="3"/>
        </dgm:presLayoutVars>
      </dgm:prSet>
      <dgm:spPr/>
    </dgm:pt>
    <dgm:pt modelId="{F54D91ED-D734-43D9-91AC-A931CF067FB5}" type="pres">
      <dgm:prSet presAssocID="{1F5F0FD5-EA9A-42EE-8A68-A0887D51B16B}" presName="hierChild3" presStyleCnt="0"/>
      <dgm:spPr/>
    </dgm:pt>
    <dgm:pt modelId="{9BE27EF0-38C2-4508-BFF0-50A28C88380F}" type="pres">
      <dgm:prSet presAssocID="{4C7D6FE5-B5F3-43DD-95BE-63AA9CCC2D45}" presName="Name17" presStyleLbl="parChTrans1D3" presStyleIdx="2" presStyleCnt="3"/>
      <dgm:spPr/>
    </dgm:pt>
    <dgm:pt modelId="{7B0D5B34-D4E5-4F1D-AE56-073A6E48ABFF}" type="pres">
      <dgm:prSet presAssocID="{A0D54098-C0CF-43DA-975B-C18625A9E53E}" presName="hierRoot3" presStyleCnt="0"/>
      <dgm:spPr/>
    </dgm:pt>
    <dgm:pt modelId="{411B685C-CEDB-4D1F-AF40-455BE8E5BFBC}" type="pres">
      <dgm:prSet presAssocID="{A0D54098-C0CF-43DA-975B-C18625A9E53E}" presName="composite3" presStyleCnt="0"/>
      <dgm:spPr/>
    </dgm:pt>
    <dgm:pt modelId="{D58CD663-9664-48A4-9911-415A5C02279A}" type="pres">
      <dgm:prSet presAssocID="{A0D54098-C0CF-43DA-975B-C18625A9E53E}" presName="background3" presStyleLbl="node3" presStyleIdx="2" presStyleCnt="3"/>
      <dgm:spPr>
        <a:solidFill>
          <a:schemeClr val="accent5">
            <a:lumMod val="40000"/>
            <a:lumOff val="60000"/>
          </a:schemeClr>
        </a:solidFill>
      </dgm:spPr>
    </dgm:pt>
    <dgm:pt modelId="{D4225BFB-C4F9-426E-AE6F-3A8DDA784121}" type="pres">
      <dgm:prSet presAssocID="{A0D54098-C0CF-43DA-975B-C18625A9E53E}" presName="text3" presStyleLbl="fgAcc3" presStyleIdx="2" presStyleCnt="3" custScaleX="105432" custScaleY="87025">
        <dgm:presLayoutVars>
          <dgm:chPref val="3"/>
        </dgm:presLayoutVars>
      </dgm:prSet>
      <dgm:spPr/>
    </dgm:pt>
    <dgm:pt modelId="{F39FA4B0-1390-45CC-ACE6-DD64244562F4}" type="pres">
      <dgm:prSet presAssocID="{A0D54098-C0CF-43DA-975B-C18625A9E53E}" presName="hierChild4" presStyleCnt="0"/>
      <dgm:spPr/>
    </dgm:pt>
  </dgm:ptLst>
  <dgm:cxnLst>
    <dgm:cxn modelId="{5A5CA519-6C3E-4EF0-84B1-C485DB09871A}" srcId="{1F5F0FD5-EA9A-42EE-8A68-A0887D51B16B}" destId="{A0D54098-C0CF-43DA-975B-C18625A9E53E}" srcOrd="0" destOrd="0" parTransId="{4C7D6FE5-B5F3-43DD-95BE-63AA9CCC2D45}" sibTransId="{5195ADAC-4695-4130-9493-BCC3936F633F}"/>
    <dgm:cxn modelId="{92B9DA2F-7500-4D92-8B67-63469270E7DD}" type="presOf" srcId="{A0D54098-C0CF-43DA-975B-C18625A9E53E}" destId="{D4225BFB-C4F9-426E-AE6F-3A8DDA784121}" srcOrd="0" destOrd="0" presId="urn:microsoft.com/office/officeart/2005/8/layout/hierarchy1"/>
    <dgm:cxn modelId="{887C7837-C463-48AC-A234-6EA1835D10DF}" type="presOf" srcId="{9A759559-77A1-43CD-86E4-3BD6600E1CD9}" destId="{33E919C3-1397-4ACF-9034-8F7C31637941}" srcOrd="0" destOrd="0" presId="urn:microsoft.com/office/officeart/2005/8/layout/hierarchy1"/>
    <dgm:cxn modelId="{3D91DF43-851B-484E-BC03-09E8854988B9}" srcId="{8697C97C-2C41-455D-9103-DE2B80B19B6C}" destId="{9A759559-77A1-43CD-86E4-3BD6600E1CD9}" srcOrd="0" destOrd="0" parTransId="{EC2C018D-39C4-458E-B7D2-C51CBB493B16}" sibTransId="{24F0FB3E-40D2-4A10-8A96-CD85E7FADE1F}"/>
    <dgm:cxn modelId="{4F990066-C8E0-4D99-98C4-2019A4C1AAF5}" type="presOf" srcId="{92EC33F6-24C4-42F7-935E-D35FFB8AF53A}" destId="{70C6C9A1-6E45-4C20-8420-2642F5CC6905}" srcOrd="0" destOrd="0" presId="urn:microsoft.com/office/officeart/2005/8/layout/hierarchy1"/>
    <dgm:cxn modelId="{D71DDB4D-2B64-41A6-981C-684B1D298377}" type="presOf" srcId="{D9F7FE69-A998-4670-B82A-47FBD792CC75}" destId="{67C7053F-BADB-41A1-85A1-4D5983BCFE34}" srcOrd="0" destOrd="0" presId="urn:microsoft.com/office/officeart/2005/8/layout/hierarchy1"/>
    <dgm:cxn modelId="{E5536077-ACA2-42A9-813A-23F5A7B23EEB}" type="presOf" srcId="{4C7D6FE5-B5F3-43DD-95BE-63AA9CCC2D45}" destId="{9BE27EF0-38C2-4508-BFF0-50A28C88380F}" srcOrd="0" destOrd="0" presId="urn:microsoft.com/office/officeart/2005/8/layout/hierarchy1"/>
    <dgm:cxn modelId="{96481159-E807-446D-BC8A-44389C995CC2}" type="presOf" srcId="{4B2015E2-2F36-4EF1-93FE-A5FF09D65ED8}" destId="{E041240D-6AA9-449A-9BA8-378291797CAE}" srcOrd="0" destOrd="0" presId="urn:microsoft.com/office/officeart/2005/8/layout/hierarchy1"/>
    <dgm:cxn modelId="{BAFAEC83-B1A0-430B-9161-C88A67530A4A}" srcId="{8697C97C-2C41-455D-9103-DE2B80B19B6C}" destId="{92EC33F6-24C4-42F7-935E-D35FFB8AF53A}" srcOrd="1" destOrd="0" parTransId="{EDE62ECC-8182-4F7F-B01A-7E6E4FA9D693}" sibTransId="{A13592D8-A098-4203-B021-EB21A601D732}"/>
    <dgm:cxn modelId="{2F7B1293-1061-4D33-A1D3-85C562D81F6C}" srcId="{49063C09-64DE-4B25-A0B9-FC5D0F5BB4C2}" destId="{1F5F0FD5-EA9A-42EE-8A68-A0887D51B16B}" srcOrd="1" destOrd="0" parTransId="{D9F7FE69-A998-4670-B82A-47FBD792CC75}" sibTransId="{88E3EFB4-99D4-4838-B384-CB1D6317F346}"/>
    <dgm:cxn modelId="{3ED0799E-8F0D-413B-94FC-886865B4B0DD}" type="presOf" srcId="{8697C97C-2C41-455D-9103-DE2B80B19B6C}" destId="{9EAF613F-DF0F-41F5-8C2A-EBF7B9BA4BBE}" srcOrd="0" destOrd="0" presId="urn:microsoft.com/office/officeart/2005/8/layout/hierarchy1"/>
    <dgm:cxn modelId="{431642A0-BEE8-4FF0-A5F4-213E537F21AF}" type="presOf" srcId="{EDE62ECC-8182-4F7F-B01A-7E6E4FA9D693}" destId="{4121784E-28E1-427E-B6A8-37A96BE46F3D}" srcOrd="0" destOrd="0" presId="urn:microsoft.com/office/officeart/2005/8/layout/hierarchy1"/>
    <dgm:cxn modelId="{4B3D55B2-B2BE-413F-982A-2541976E28CF}" srcId="{49063C09-64DE-4B25-A0B9-FC5D0F5BB4C2}" destId="{8697C97C-2C41-455D-9103-DE2B80B19B6C}" srcOrd="0" destOrd="0" parTransId="{AC14DA1D-0E17-4D59-8C63-54A7130857FA}" sibTransId="{E48A0C4E-0987-40B1-BA8E-E7ADDB31976A}"/>
    <dgm:cxn modelId="{1A0402B5-FCDD-4DE9-99A1-141AF15209E7}" type="presOf" srcId="{49063C09-64DE-4B25-A0B9-FC5D0F5BB4C2}" destId="{71CAC282-0257-4B9C-A7FE-F386378796AC}" srcOrd="0" destOrd="0" presId="urn:microsoft.com/office/officeart/2005/8/layout/hierarchy1"/>
    <dgm:cxn modelId="{9CA491C8-52B9-4434-A50D-B7D64963B9A6}" type="presOf" srcId="{AC14DA1D-0E17-4D59-8C63-54A7130857FA}" destId="{9625DCE3-CAA1-46DE-8386-E8A824E738E5}" srcOrd="0" destOrd="0" presId="urn:microsoft.com/office/officeart/2005/8/layout/hierarchy1"/>
    <dgm:cxn modelId="{A2BF39CC-B150-4F53-A2C3-24C4735E094A}" type="presOf" srcId="{1F5F0FD5-EA9A-42EE-8A68-A0887D51B16B}" destId="{160698E7-3362-4241-B381-16BE765C61E7}" srcOrd="0" destOrd="0" presId="urn:microsoft.com/office/officeart/2005/8/layout/hierarchy1"/>
    <dgm:cxn modelId="{8CD188DF-C5D2-4FE6-9E21-EA3382CE8182}" srcId="{4B2015E2-2F36-4EF1-93FE-A5FF09D65ED8}" destId="{49063C09-64DE-4B25-A0B9-FC5D0F5BB4C2}" srcOrd="0" destOrd="0" parTransId="{92DEB4C0-EF5A-47E4-81BE-6FE35B243886}" sibTransId="{52A1D03D-6BC4-4C5B-88A9-2A22FF9400B1}"/>
    <dgm:cxn modelId="{6A4138FA-24D2-42E5-8DB3-5AC7B7D6CDD5}" type="presOf" srcId="{EC2C018D-39C4-458E-B7D2-C51CBB493B16}" destId="{B9BEEC0E-1129-43E3-95B8-0D2B10403221}" srcOrd="0" destOrd="0" presId="urn:microsoft.com/office/officeart/2005/8/layout/hierarchy1"/>
    <dgm:cxn modelId="{13F01681-26A8-4D38-833B-EC519329D1C9}" type="presParOf" srcId="{E041240D-6AA9-449A-9BA8-378291797CAE}" destId="{86DA33D5-2828-46FE-B26B-232C9638B44B}" srcOrd="0" destOrd="0" presId="urn:microsoft.com/office/officeart/2005/8/layout/hierarchy1"/>
    <dgm:cxn modelId="{543FAAD8-9476-4CC9-B105-B23A64FD7A47}" type="presParOf" srcId="{86DA33D5-2828-46FE-B26B-232C9638B44B}" destId="{7ECC72DF-8C0D-4ABF-B647-15CF349E6666}" srcOrd="0" destOrd="0" presId="urn:microsoft.com/office/officeart/2005/8/layout/hierarchy1"/>
    <dgm:cxn modelId="{332E182C-58F7-40A4-9484-625015F696D4}" type="presParOf" srcId="{7ECC72DF-8C0D-4ABF-B647-15CF349E6666}" destId="{9F87A32C-1E48-459C-BE96-FE7E3B2F701E}" srcOrd="0" destOrd="0" presId="urn:microsoft.com/office/officeart/2005/8/layout/hierarchy1"/>
    <dgm:cxn modelId="{E090004C-0411-4F0A-B9B3-E4F7122FDEC0}" type="presParOf" srcId="{7ECC72DF-8C0D-4ABF-B647-15CF349E6666}" destId="{71CAC282-0257-4B9C-A7FE-F386378796AC}" srcOrd="1" destOrd="0" presId="urn:microsoft.com/office/officeart/2005/8/layout/hierarchy1"/>
    <dgm:cxn modelId="{A2274674-E592-4A25-B43C-D4D44429E0F2}" type="presParOf" srcId="{86DA33D5-2828-46FE-B26B-232C9638B44B}" destId="{8A2D36EC-5FE3-446B-8AA2-AEF471A3B504}" srcOrd="1" destOrd="0" presId="urn:microsoft.com/office/officeart/2005/8/layout/hierarchy1"/>
    <dgm:cxn modelId="{52248BC3-531C-480A-B8E9-4A592A110F96}" type="presParOf" srcId="{8A2D36EC-5FE3-446B-8AA2-AEF471A3B504}" destId="{9625DCE3-CAA1-46DE-8386-E8A824E738E5}" srcOrd="0" destOrd="0" presId="urn:microsoft.com/office/officeart/2005/8/layout/hierarchy1"/>
    <dgm:cxn modelId="{04641314-34A9-45AE-95F6-DE86A29ECD9B}" type="presParOf" srcId="{8A2D36EC-5FE3-446B-8AA2-AEF471A3B504}" destId="{B7B90EC0-CC9E-40F5-8956-A2BFA97CC61E}" srcOrd="1" destOrd="0" presId="urn:microsoft.com/office/officeart/2005/8/layout/hierarchy1"/>
    <dgm:cxn modelId="{82AF7DE4-BFCA-4A11-ACC3-B77998BAE79F}" type="presParOf" srcId="{B7B90EC0-CC9E-40F5-8956-A2BFA97CC61E}" destId="{16720928-48C7-47D8-A887-CD15CF6C24F6}" srcOrd="0" destOrd="0" presId="urn:microsoft.com/office/officeart/2005/8/layout/hierarchy1"/>
    <dgm:cxn modelId="{B22F50D4-769A-407E-AE6F-2BA6EC52696D}" type="presParOf" srcId="{16720928-48C7-47D8-A887-CD15CF6C24F6}" destId="{80F354A1-688A-4AFF-B25C-347D4B9CC440}" srcOrd="0" destOrd="0" presId="urn:microsoft.com/office/officeart/2005/8/layout/hierarchy1"/>
    <dgm:cxn modelId="{CE2115F8-9618-4298-87F7-DFA61CFF0217}" type="presParOf" srcId="{16720928-48C7-47D8-A887-CD15CF6C24F6}" destId="{9EAF613F-DF0F-41F5-8C2A-EBF7B9BA4BBE}" srcOrd="1" destOrd="0" presId="urn:microsoft.com/office/officeart/2005/8/layout/hierarchy1"/>
    <dgm:cxn modelId="{3D59ACC3-7C2E-4E5D-9498-E609B0A9B993}" type="presParOf" srcId="{B7B90EC0-CC9E-40F5-8956-A2BFA97CC61E}" destId="{3C72EE20-6858-48BE-B22E-1C9604E88EC8}" srcOrd="1" destOrd="0" presId="urn:microsoft.com/office/officeart/2005/8/layout/hierarchy1"/>
    <dgm:cxn modelId="{8A68C3AD-CEC4-4E9F-BA48-E28B032A4FDC}" type="presParOf" srcId="{3C72EE20-6858-48BE-B22E-1C9604E88EC8}" destId="{B9BEEC0E-1129-43E3-95B8-0D2B10403221}" srcOrd="0" destOrd="0" presId="urn:microsoft.com/office/officeart/2005/8/layout/hierarchy1"/>
    <dgm:cxn modelId="{05467850-A284-4555-ACE0-4E5740F7B406}" type="presParOf" srcId="{3C72EE20-6858-48BE-B22E-1C9604E88EC8}" destId="{B6DC84CB-B3C3-40EE-9FB5-7C1FD7F10302}" srcOrd="1" destOrd="0" presId="urn:microsoft.com/office/officeart/2005/8/layout/hierarchy1"/>
    <dgm:cxn modelId="{8BCA7F27-5EA4-4B68-AAF4-B87D909EEF4B}" type="presParOf" srcId="{B6DC84CB-B3C3-40EE-9FB5-7C1FD7F10302}" destId="{C24C7318-8270-4441-9461-6762558EBD1A}" srcOrd="0" destOrd="0" presId="urn:microsoft.com/office/officeart/2005/8/layout/hierarchy1"/>
    <dgm:cxn modelId="{6A47F79F-6A99-4EEE-86ED-21C9153D9ABF}" type="presParOf" srcId="{C24C7318-8270-4441-9461-6762558EBD1A}" destId="{C97F7AC4-09E5-46E2-BB3B-737020A22D54}" srcOrd="0" destOrd="0" presId="urn:microsoft.com/office/officeart/2005/8/layout/hierarchy1"/>
    <dgm:cxn modelId="{DF370C8D-FD81-4EE7-B43F-CA134B7F92DD}" type="presParOf" srcId="{C24C7318-8270-4441-9461-6762558EBD1A}" destId="{33E919C3-1397-4ACF-9034-8F7C31637941}" srcOrd="1" destOrd="0" presId="urn:microsoft.com/office/officeart/2005/8/layout/hierarchy1"/>
    <dgm:cxn modelId="{51AB4828-FA71-4304-8AD0-8A8DDDD38E04}" type="presParOf" srcId="{B6DC84CB-B3C3-40EE-9FB5-7C1FD7F10302}" destId="{42686F03-F10A-4A56-AB55-0D73C3FE990D}" srcOrd="1" destOrd="0" presId="urn:microsoft.com/office/officeart/2005/8/layout/hierarchy1"/>
    <dgm:cxn modelId="{15AA9452-00F4-454C-A6A1-8F0214AA91D7}" type="presParOf" srcId="{3C72EE20-6858-48BE-B22E-1C9604E88EC8}" destId="{4121784E-28E1-427E-B6A8-37A96BE46F3D}" srcOrd="2" destOrd="0" presId="urn:microsoft.com/office/officeart/2005/8/layout/hierarchy1"/>
    <dgm:cxn modelId="{096A038C-0ACF-4AC5-AD25-67CBD75B2AAE}" type="presParOf" srcId="{3C72EE20-6858-48BE-B22E-1C9604E88EC8}" destId="{54EF7B67-C561-4552-86B6-101D1A5ABAC1}" srcOrd="3" destOrd="0" presId="urn:microsoft.com/office/officeart/2005/8/layout/hierarchy1"/>
    <dgm:cxn modelId="{23DA8C0A-191D-4A02-A6B7-B864E5A51932}" type="presParOf" srcId="{54EF7B67-C561-4552-86B6-101D1A5ABAC1}" destId="{7AFA05DC-E16D-4019-B865-E0D92B8D47FB}" srcOrd="0" destOrd="0" presId="urn:microsoft.com/office/officeart/2005/8/layout/hierarchy1"/>
    <dgm:cxn modelId="{738F0892-57CF-47FB-9852-0E3C92AB7014}" type="presParOf" srcId="{7AFA05DC-E16D-4019-B865-E0D92B8D47FB}" destId="{1BC82928-BEF8-4301-A215-D95E5F482DB8}" srcOrd="0" destOrd="0" presId="urn:microsoft.com/office/officeart/2005/8/layout/hierarchy1"/>
    <dgm:cxn modelId="{23BA57EE-499F-4BC4-84D4-C2CA6FBC4550}" type="presParOf" srcId="{7AFA05DC-E16D-4019-B865-E0D92B8D47FB}" destId="{70C6C9A1-6E45-4C20-8420-2642F5CC6905}" srcOrd="1" destOrd="0" presId="urn:microsoft.com/office/officeart/2005/8/layout/hierarchy1"/>
    <dgm:cxn modelId="{DD2E295E-F29D-45A8-BADE-728A2383F765}" type="presParOf" srcId="{54EF7B67-C561-4552-86B6-101D1A5ABAC1}" destId="{B7E9A3A3-E093-4BF7-9A81-FB6F25F529D2}" srcOrd="1" destOrd="0" presId="urn:microsoft.com/office/officeart/2005/8/layout/hierarchy1"/>
    <dgm:cxn modelId="{9608751D-8688-4F4A-8BCB-479281EFBD12}" type="presParOf" srcId="{8A2D36EC-5FE3-446B-8AA2-AEF471A3B504}" destId="{67C7053F-BADB-41A1-85A1-4D5983BCFE34}" srcOrd="2" destOrd="0" presId="urn:microsoft.com/office/officeart/2005/8/layout/hierarchy1"/>
    <dgm:cxn modelId="{67C74333-3937-45B6-809B-9143CF405CD6}" type="presParOf" srcId="{8A2D36EC-5FE3-446B-8AA2-AEF471A3B504}" destId="{584B3D93-6D9B-46CD-A7BD-8BD36B9FAFC1}" srcOrd="3" destOrd="0" presId="urn:microsoft.com/office/officeart/2005/8/layout/hierarchy1"/>
    <dgm:cxn modelId="{89BEDDFA-6C1A-47E4-9E69-1982E387CE18}" type="presParOf" srcId="{584B3D93-6D9B-46CD-A7BD-8BD36B9FAFC1}" destId="{71B769AA-89CC-4549-955D-55B14923CB16}" srcOrd="0" destOrd="0" presId="urn:microsoft.com/office/officeart/2005/8/layout/hierarchy1"/>
    <dgm:cxn modelId="{0E2B467B-DB96-4759-A071-227A2C3C03F0}" type="presParOf" srcId="{71B769AA-89CC-4549-955D-55B14923CB16}" destId="{A34159BD-FD0F-4FA7-87DD-C06AD27669A7}" srcOrd="0" destOrd="0" presId="urn:microsoft.com/office/officeart/2005/8/layout/hierarchy1"/>
    <dgm:cxn modelId="{094B8411-4C01-4470-9E10-0B0E804ABBD6}" type="presParOf" srcId="{71B769AA-89CC-4549-955D-55B14923CB16}" destId="{160698E7-3362-4241-B381-16BE765C61E7}" srcOrd="1" destOrd="0" presId="urn:microsoft.com/office/officeart/2005/8/layout/hierarchy1"/>
    <dgm:cxn modelId="{96C7926A-C226-49BB-9ED6-9134DF6E8DF9}" type="presParOf" srcId="{584B3D93-6D9B-46CD-A7BD-8BD36B9FAFC1}" destId="{F54D91ED-D734-43D9-91AC-A931CF067FB5}" srcOrd="1" destOrd="0" presId="urn:microsoft.com/office/officeart/2005/8/layout/hierarchy1"/>
    <dgm:cxn modelId="{9F811B79-C732-4735-9977-2EDE2CEEFAF6}" type="presParOf" srcId="{F54D91ED-D734-43D9-91AC-A931CF067FB5}" destId="{9BE27EF0-38C2-4508-BFF0-50A28C88380F}" srcOrd="0" destOrd="0" presId="urn:microsoft.com/office/officeart/2005/8/layout/hierarchy1"/>
    <dgm:cxn modelId="{174AA9DD-A984-4623-90C5-7B1E562C21EC}" type="presParOf" srcId="{F54D91ED-D734-43D9-91AC-A931CF067FB5}" destId="{7B0D5B34-D4E5-4F1D-AE56-073A6E48ABFF}" srcOrd="1" destOrd="0" presId="urn:microsoft.com/office/officeart/2005/8/layout/hierarchy1"/>
    <dgm:cxn modelId="{FA2A8883-298A-4900-9E69-2902BEDA17E9}" type="presParOf" srcId="{7B0D5B34-D4E5-4F1D-AE56-073A6E48ABFF}" destId="{411B685C-CEDB-4D1F-AF40-455BE8E5BFBC}" srcOrd="0" destOrd="0" presId="urn:microsoft.com/office/officeart/2005/8/layout/hierarchy1"/>
    <dgm:cxn modelId="{D09B2DE4-EC64-47AF-896B-42BE4045D4EC}" type="presParOf" srcId="{411B685C-CEDB-4D1F-AF40-455BE8E5BFBC}" destId="{D58CD663-9664-48A4-9911-415A5C02279A}" srcOrd="0" destOrd="0" presId="urn:microsoft.com/office/officeart/2005/8/layout/hierarchy1"/>
    <dgm:cxn modelId="{17A9E163-A030-4B6E-91D7-DAEF985B50C8}" type="presParOf" srcId="{411B685C-CEDB-4D1F-AF40-455BE8E5BFBC}" destId="{D4225BFB-C4F9-426E-AE6F-3A8DDA784121}" srcOrd="1" destOrd="0" presId="urn:microsoft.com/office/officeart/2005/8/layout/hierarchy1"/>
    <dgm:cxn modelId="{70D6B9EF-B1EE-42F1-AEE7-4A35D5C156D6}" type="presParOf" srcId="{7B0D5B34-D4E5-4F1D-AE56-073A6E48ABFF}" destId="{F39FA4B0-1390-45CC-ACE6-DD64244562F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27EF0-38C2-4508-BFF0-50A28C88380F}">
      <dsp:nvSpPr>
        <dsp:cNvPr id="0" name=""/>
        <dsp:cNvSpPr/>
      </dsp:nvSpPr>
      <dsp:spPr>
        <a:xfrm>
          <a:off x="6777031" y="3368955"/>
          <a:ext cx="91440" cy="6274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74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7053F-BADB-41A1-85A1-4D5983BCFE34}">
      <dsp:nvSpPr>
        <dsp:cNvPr id="0" name=""/>
        <dsp:cNvSpPr/>
      </dsp:nvSpPr>
      <dsp:spPr>
        <a:xfrm>
          <a:off x="5036744" y="1389517"/>
          <a:ext cx="1786006" cy="6095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658"/>
              </a:lnTo>
              <a:lnTo>
                <a:pt x="1786006" y="409658"/>
              </a:lnTo>
              <a:lnTo>
                <a:pt x="1786006" y="609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21784E-28E1-427E-B6A8-37A96BE46F3D}">
      <dsp:nvSpPr>
        <dsp:cNvPr id="0" name=""/>
        <dsp:cNvSpPr/>
      </dsp:nvSpPr>
      <dsp:spPr>
        <a:xfrm>
          <a:off x="2804940" y="3360407"/>
          <a:ext cx="1163769" cy="593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849"/>
              </a:lnTo>
              <a:lnTo>
                <a:pt x="1163769" y="393849"/>
              </a:lnTo>
              <a:lnTo>
                <a:pt x="1163769" y="5937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EEC0E-1129-43E3-95B8-0D2B10403221}">
      <dsp:nvSpPr>
        <dsp:cNvPr id="0" name=""/>
        <dsp:cNvSpPr/>
      </dsp:nvSpPr>
      <dsp:spPr>
        <a:xfrm>
          <a:off x="1421444" y="3360407"/>
          <a:ext cx="1383496" cy="590430"/>
        </a:xfrm>
        <a:custGeom>
          <a:avLst/>
          <a:gdLst/>
          <a:ahLst/>
          <a:cxnLst/>
          <a:rect l="0" t="0" r="0" b="0"/>
          <a:pathLst>
            <a:path>
              <a:moveTo>
                <a:pt x="1383496" y="0"/>
              </a:moveTo>
              <a:lnTo>
                <a:pt x="1383496" y="390575"/>
              </a:lnTo>
              <a:lnTo>
                <a:pt x="0" y="390575"/>
              </a:lnTo>
              <a:lnTo>
                <a:pt x="0" y="5904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5DCE3-CAA1-46DE-8386-E8A824E738E5}">
      <dsp:nvSpPr>
        <dsp:cNvPr id="0" name=""/>
        <dsp:cNvSpPr/>
      </dsp:nvSpPr>
      <dsp:spPr>
        <a:xfrm>
          <a:off x="2804940" y="1389517"/>
          <a:ext cx="2231803" cy="600965"/>
        </a:xfrm>
        <a:custGeom>
          <a:avLst/>
          <a:gdLst/>
          <a:ahLst/>
          <a:cxnLst/>
          <a:rect l="0" t="0" r="0" b="0"/>
          <a:pathLst>
            <a:path>
              <a:moveTo>
                <a:pt x="2231803" y="0"/>
              </a:moveTo>
              <a:lnTo>
                <a:pt x="2231803" y="401110"/>
              </a:lnTo>
              <a:lnTo>
                <a:pt x="0" y="401110"/>
              </a:lnTo>
              <a:lnTo>
                <a:pt x="0" y="6009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87A32C-1E48-459C-BE96-FE7E3B2F701E}">
      <dsp:nvSpPr>
        <dsp:cNvPr id="0" name=""/>
        <dsp:cNvSpPr/>
      </dsp:nvSpPr>
      <dsp:spPr>
        <a:xfrm>
          <a:off x="2812796" y="19592"/>
          <a:ext cx="4447896" cy="13699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AC282-0257-4B9C-A7FE-F386378796AC}">
      <dsp:nvSpPr>
        <dsp:cNvPr id="0" name=""/>
        <dsp:cNvSpPr/>
      </dsp:nvSpPr>
      <dsp:spPr>
        <a:xfrm>
          <a:off x="3052503" y="247314"/>
          <a:ext cx="4447896" cy="13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תיאוריה היא מערכת של הנחות והשערות להסבר של תופעות חברתיות. גישה תיאורטית מציעה הסבר לתופעות חברתיות  ע"פ השקפת עולמה</a:t>
          </a:r>
        </a:p>
      </dsp:txBody>
      <dsp:txXfrm>
        <a:off x="3092627" y="287438"/>
        <a:ext cx="4367648" cy="1289676"/>
      </dsp:txXfrm>
    </dsp:sp>
    <dsp:sp modelId="{80F354A1-688A-4AFF-B25C-347D4B9CC440}">
      <dsp:nvSpPr>
        <dsp:cNvPr id="0" name=""/>
        <dsp:cNvSpPr/>
      </dsp:nvSpPr>
      <dsp:spPr>
        <a:xfrm>
          <a:off x="995723" y="1990483"/>
          <a:ext cx="3618434" cy="13699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F613F-DF0F-41F5-8C2A-EBF7B9BA4BBE}">
      <dsp:nvSpPr>
        <dsp:cNvPr id="0" name=""/>
        <dsp:cNvSpPr/>
      </dsp:nvSpPr>
      <dsp:spPr>
        <a:xfrm>
          <a:off x="1235430" y="2218204"/>
          <a:ext cx="3618434" cy="13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גישות </a:t>
          </a:r>
          <a:r>
            <a:rPr lang="he-IL" sz="1800" b="1" kern="1200" dirty="0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במישור המאקרו.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גישות המנתחות את המציאות מתוך התבוננות על קבוצות גדולות ויחידות אירגוניות שלמות</a:t>
          </a:r>
        </a:p>
      </dsp:txBody>
      <dsp:txXfrm>
        <a:off x="1275554" y="2258328"/>
        <a:ext cx="3538186" cy="1289676"/>
      </dsp:txXfrm>
    </dsp:sp>
    <dsp:sp modelId="{C97F7AC4-09E5-46E2-BB3B-737020A22D54}">
      <dsp:nvSpPr>
        <dsp:cNvPr id="0" name=""/>
        <dsp:cNvSpPr/>
      </dsp:nvSpPr>
      <dsp:spPr>
        <a:xfrm>
          <a:off x="476325" y="3950838"/>
          <a:ext cx="1890236" cy="114224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919C3-1397-4ACF-9034-8F7C31637941}">
      <dsp:nvSpPr>
        <dsp:cNvPr id="0" name=""/>
        <dsp:cNvSpPr/>
      </dsp:nvSpPr>
      <dsp:spPr>
        <a:xfrm>
          <a:off x="716032" y="4178559"/>
          <a:ext cx="1890236" cy="1142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גישת 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הקונפליקט</a:t>
          </a:r>
        </a:p>
      </dsp:txBody>
      <dsp:txXfrm>
        <a:off x="749487" y="4212014"/>
        <a:ext cx="1823326" cy="1075333"/>
      </dsp:txXfrm>
    </dsp:sp>
    <dsp:sp modelId="{1BC82928-BEF8-4301-A215-D95E5F482DB8}">
      <dsp:nvSpPr>
        <dsp:cNvPr id="0" name=""/>
        <dsp:cNvSpPr/>
      </dsp:nvSpPr>
      <dsp:spPr>
        <a:xfrm>
          <a:off x="2890029" y="3954112"/>
          <a:ext cx="2157361" cy="1183231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6C9A1-6E45-4C20-8420-2642F5CC6905}">
      <dsp:nvSpPr>
        <dsp:cNvPr id="0" name=""/>
        <dsp:cNvSpPr/>
      </dsp:nvSpPr>
      <dsp:spPr>
        <a:xfrm>
          <a:off x="3129736" y="4181834"/>
          <a:ext cx="2157361" cy="1183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הגישה 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 err="1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הפונקציונליסטית</a:t>
          </a:r>
          <a:endParaRPr lang="he-IL" sz="1800" b="1" kern="1200" dirty="0">
            <a:solidFill>
              <a:srgbClr val="FF0000"/>
            </a:solidFill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3164392" y="4216490"/>
        <a:ext cx="2088049" cy="1113919"/>
      </dsp:txXfrm>
    </dsp:sp>
    <dsp:sp modelId="{A34159BD-FD0F-4FA7-87DD-C06AD27669A7}">
      <dsp:nvSpPr>
        <dsp:cNvPr id="0" name=""/>
        <dsp:cNvSpPr/>
      </dsp:nvSpPr>
      <dsp:spPr>
        <a:xfrm>
          <a:off x="5028462" y="1999031"/>
          <a:ext cx="3588576" cy="13699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698E7-3362-4241-B381-16BE765C61E7}">
      <dsp:nvSpPr>
        <dsp:cNvPr id="0" name=""/>
        <dsp:cNvSpPr/>
      </dsp:nvSpPr>
      <dsp:spPr>
        <a:xfrm>
          <a:off x="5268169" y="2226752"/>
          <a:ext cx="3588576" cy="13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גישות </a:t>
          </a:r>
          <a:r>
            <a:rPr lang="he-IL" sz="1800" b="1" kern="1200" dirty="0">
              <a:solidFill>
                <a:srgbClr val="FF0000"/>
              </a:solidFill>
              <a:latin typeface="Varela Round" panose="00000500000000000000" pitchFamily="2" charset="-79"/>
              <a:cs typeface="Varela Round" panose="00000500000000000000" pitchFamily="2" charset="-79"/>
            </a:rPr>
            <a:t>במישור המיקרו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גישות המנתחות את המציאות מתוך התבוננות על הפרטים ויחידות חברתיות קטנות </a:t>
          </a:r>
        </a:p>
      </dsp:txBody>
      <dsp:txXfrm>
        <a:off x="5308293" y="2266876"/>
        <a:ext cx="3508328" cy="1289676"/>
      </dsp:txXfrm>
    </dsp:sp>
    <dsp:sp modelId="{D58CD663-9664-48A4-9911-415A5C02279A}">
      <dsp:nvSpPr>
        <dsp:cNvPr id="0" name=""/>
        <dsp:cNvSpPr/>
      </dsp:nvSpPr>
      <dsp:spPr>
        <a:xfrm>
          <a:off x="5685476" y="3996388"/>
          <a:ext cx="2274549" cy="119217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25BFB-C4F9-426E-AE6F-3A8DDA784121}">
      <dsp:nvSpPr>
        <dsp:cNvPr id="0" name=""/>
        <dsp:cNvSpPr/>
      </dsp:nvSpPr>
      <dsp:spPr>
        <a:xfrm>
          <a:off x="5925183" y="4224109"/>
          <a:ext cx="2274549" cy="1192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אינטראקציה סימבולית</a:t>
          </a:r>
        </a:p>
      </dsp:txBody>
      <dsp:txXfrm>
        <a:off x="5960101" y="4259027"/>
        <a:ext cx="2204713" cy="1122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rtl="1"/>
            <a:fld id="{00000000-1234-1234-1234-123412341234}" type="slidenum">
              <a:rPr lang="x-none" sz="1200" smtClean="0">
                <a:solidFill>
                  <a:schemeClr val="dk1"/>
                </a:solidFill>
                <a:ea typeface="Calibri"/>
                <a:sym typeface="Calibri"/>
              </a:rPr>
              <a:pPr rtl="1"/>
              <a:t>‹#›</a:t>
            </a:fld>
            <a:endParaRPr lang="x-none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8725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Varela Round" panose="00000500000000000000" pitchFamily="2" charset="-79"/>
        <a:ea typeface="Varela Round" panose="00000500000000000000" pitchFamily="2" charset="-79"/>
        <a:cs typeface="Varela Round" panose="00000500000000000000" pitchFamily="2" charset="-79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120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3027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8242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  <a:defRPr sz="66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ם השיעור">
  <p:cSld name="שם השיעור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 dirty="0">
                <a:solidFill>
                  <a:schemeClr val="lt1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 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  <a:defRPr sz="6600" b="1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36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2"/>
          </p:nvPr>
        </p:nvSpPr>
        <p:spPr>
          <a:xfrm>
            <a:off x="738117" y="3655832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15206" y="1185681"/>
            <a:ext cx="11159999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  <a:defRPr sz="3200" b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2"/>
          </p:nvPr>
        </p:nvSpPr>
        <p:spPr>
          <a:xfrm>
            <a:off x="515206" y="1725681"/>
            <a:ext cx="11160000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515206" y="1195757"/>
            <a:ext cx="1116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-358816" y="6063393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-358816" y="6491943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arela Round" panose="00000500000000000000" pitchFamily="2" charset="-79"/>
          <a:ea typeface="Varela Round" panose="00000500000000000000" pitchFamily="2" charset="-79"/>
          <a:cs typeface="Varela Round" panose="00000500000000000000" pitchFamily="2" charset="-79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arela Round" panose="00000500000000000000" pitchFamily="2" charset="-79"/>
          <a:ea typeface="Varela Round" panose="00000500000000000000" pitchFamily="2" charset="-79"/>
          <a:cs typeface="Varela Round" panose="00000500000000000000" pitchFamily="2" charset="-79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wYLLdx_VeQ0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apcQHYCocZ4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HqVhuf4Bfs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x-none" dirty="0"/>
              <a:t>מערכת שידורים לאומית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189944"/>
            <a:ext cx="11160000" cy="720000"/>
          </a:xfrm>
        </p:spPr>
        <p:txBody>
          <a:bodyPr/>
          <a:lstStyle/>
          <a:p>
            <a:r>
              <a:rPr lang="he-IL" sz="28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נתבונן יחד בתופעה חברתית ע"פ הגישה הפונקציונליסטית</a:t>
            </a:r>
          </a:p>
        </p:txBody>
      </p:sp>
      <p:sp>
        <p:nvSpPr>
          <p:cNvPr id="8" name="מלבן 7"/>
          <p:cNvSpPr/>
          <p:nvPr/>
        </p:nvSpPr>
        <p:spPr>
          <a:xfrm>
            <a:off x="952319" y="2275283"/>
            <a:ext cx="10437172" cy="3281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lvl="0" algn="r" rtl="1">
              <a:lnSpc>
                <a:spcPct val="150000"/>
              </a:lnSpc>
              <a:buClr>
                <a:srgbClr val="002060"/>
              </a:buClr>
              <a:buSzPts val="2400"/>
            </a:pPr>
            <a:r>
              <a:rPr lang="he-IL" sz="2000" dirty="0">
                <a:latin typeface="Varela Round"/>
                <a:cs typeface="Varela Round"/>
                <a:sym typeface="Varela Round"/>
              </a:rPr>
              <a:t>נ</a:t>
            </a:r>
            <a:r>
              <a:rPr lang="he-IL" sz="2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תבונן על החברה הישראלית כמערכת המורכבת מפרטים רבים לכל אחד מהם תפקיד בשמירה על החוק  כדי לשמור הסדר חברתי . ההוראה על קיום סדר פסח מצומצם הוא פונקציונלית  למערכת כדי למנוע התפשטות הנגיף וכל כל מי שמקפיד על ההוראה הוא </a:t>
            </a:r>
            <a:r>
              <a:rPr lang="he-IL" sz="2000" b="1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פונקציונלי </a:t>
            </a:r>
            <a:r>
              <a:rPr lang="he-IL" sz="2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למערכת. לעומת זאת אדם שעובר על ההוראה הוא </a:t>
            </a:r>
            <a:r>
              <a:rPr lang="he-IL" sz="2000" b="1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דיספונקציונלי </a:t>
            </a:r>
            <a:r>
              <a:rPr lang="he-IL" sz="2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למערכת ולכן ייקנס.</a:t>
            </a:r>
          </a:p>
          <a:p>
            <a:pPr marL="76200" lvl="0" algn="r" rtl="1">
              <a:lnSpc>
                <a:spcPct val="150000"/>
              </a:lnSpc>
              <a:buClr>
                <a:srgbClr val="002060"/>
              </a:buClr>
              <a:buSzPts val="2400"/>
            </a:pPr>
            <a:r>
              <a:rPr lang="he-IL" sz="2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שמירה על ההוראות תיצור </a:t>
            </a:r>
            <a:r>
              <a:rPr lang="he-IL" sz="2000" b="1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הרמוניה </a:t>
            </a:r>
            <a:r>
              <a:rPr lang="he-IL" sz="2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בין</a:t>
            </a:r>
            <a:r>
              <a:rPr lang="he-IL" sz="2000" b="1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 </a:t>
            </a:r>
            <a:r>
              <a:rPr lang="he-IL" sz="2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הממשלה לאזרחים </a:t>
            </a:r>
            <a:r>
              <a:rPr lang="he-IL" sz="2000" dirty="0" err="1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ובינהם</a:t>
            </a:r>
            <a:r>
              <a:rPr lang="he-IL" sz="2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 לבין עצמם</a:t>
            </a:r>
          </a:p>
          <a:p>
            <a:pPr marL="76200" lvl="0" algn="r" rtl="1">
              <a:lnSpc>
                <a:spcPct val="150000"/>
              </a:lnSpc>
              <a:buClr>
                <a:srgbClr val="002060"/>
              </a:buClr>
              <a:buSzPts val="2400"/>
            </a:pP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פונקציה גלויה</a:t>
            </a:r>
            <a:r>
              <a:rPr lang="he-IL" sz="2000" b="1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-</a:t>
            </a:r>
            <a:r>
              <a:rPr lang="he-IL" sz="2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שמירה על הבריאות</a:t>
            </a:r>
          </a:p>
          <a:p>
            <a:pPr marL="76200" lvl="0" algn="r" rtl="1">
              <a:lnSpc>
                <a:spcPct val="150000"/>
              </a:lnSpc>
              <a:buClr>
                <a:srgbClr val="002060"/>
              </a:buClr>
              <a:buSzPts val="2400"/>
            </a:pP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פונקציה סמויה</a:t>
            </a:r>
            <a:r>
              <a:rPr lang="he-IL" sz="2000" b="1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-</a:t>
            </a:r>
            <a:r>
              <a:rPr lang="he-IL" sz="2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שמירה</a:t>
            </a:r>
            <a:r>
              <a:rPr lang="he-IL" sz="2000" b="1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 </a:t>
            </a:r>
            <a:r>
              <a:rPr lang="he-IL" sz="2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על החוק.</a:t>
            </a:r>
          </a:p>
        </p:txBody>
      </p:sp>
      <p:sp>
        <p:nvSpPr>
          <p:cNvPr id="12" name="מלבן מעוגל 11"/>
          <p:cNvSpPr/>
          <p:nvPr/>
        </p:nvSpPr>
        <p:spPr>
          <a:xfrm>
            <a:off x="1210951" y="983401"/>
            <a:ext cx="10334171" cy="1257157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76200" lvl="0" algn="r" rtl="1">
              <a:lnSpc>
                <a:spcPct val="150000"/>
              </a:lnSpc>
              <a:buClr>
                <a:srgbClr val="002060"/>
              </a:buClr>
              <a:buSzPts val="2400"/>
            </a:pPr>
            <a:r>
              <a:rPr lang="he-IL" sz="1800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משרד הבריאות הוציא הוראה שיש  לחגוג את  </a:t>
            </a:r>
            <a:r>
              <a:rPr lang="he-IL" sz="1800" b="1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ליל סדר עם המשפחה </a:t>
            </a:r>
          </a:p>
          <a:p>
            <a:pPr marL="76200" lvl="0" algn="r" rtl="1">
              <a:lnSpc>
                <a:spcPct val="150000"/>
              </a:lnSpc>
              <a:buClr>
                <a:srgbClr val="002060"/>
              </a:buClr>
              <a:buSzPts val="2400"/>
            </a:pPr>
            <a:r>
              <a:rPr lang="he-IL" sz="1800" b="1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הגרעינית(מצומצמת) בלבד </a:t>
            </a:r>
            <a:r>
              <a:rPr lang="he-IL" sz="1800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על מנת למנוע הידבקות בנגיף הקורונה והתפשטותו.  </a:t>
            </a:r>
          </a:p>
          <a:p>
            <a:pPr marL="76200" lvl="0" algn="r" rtl="1">
              <a:lnSpc>
                <a:spcPct val="150000"/>
              </a:lnSpc>
              <a:buClr>
                <a:srgbClr val="002060"/>
              </a:buClr>
              <a:buSzPts val="2400"/>
            </a:pPr>
            <a:r>
              <a:rPr lang="he-IL" sz="1800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אנשים שיעברו על התקנה יענשו ויקנסו.</a:t>
            </a:r>
          </a:p>
        </p:txBody>
      </p:sp>
    </p:spTree>
    <p:extLst>
      <p:ext uri="{BB962C8B-B14F-4D97-AF65-F5344CB8AC3E}">
        <p14:creationId xmlns:p14="http://schemas.microsoft.com/office/powerpoint/2010/main" val="2343577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2800" dirty="0"/>
              <a:t>דוגמא נוספת לניתוח סיטואציה חברתית ע"פ הגישה הפונקציונליסטית</a:t>
            </a:r>
          </a:p>
        </p:txBody>
      </p:sp>
      <p:sp>
        <p:nvSpPr>
          <p:cNvPr id="11" name="מציין מיקום טקסט 10"/>
          <p:cNvSpPr>
            <a:spLocks noGrp="1"/>
          </p:cNvSpPr>
          <p:nvPr>
            <p:ph type="body" idx="1"/>
          </p:nvPr>
        </p:nvSpPr>
        <p:spPr>
          <a:xfrm>
            <a:off x="515206" y="2131767"/>
            <a:ext cx="11298505" cy="3333965"/>
          </a:xfrm>
          <a:ln>
            <a:noFill/>
          </a:ln>
        </p:spPr>
        <p:txBody>
          <a:bodyPr/>
          <a:lstStyle/>
          <a:p>
            <a:r>
              <a:rPr lang="he-IL" sz="2000" b="1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נתבונן על החברה הישראלית מתוך נקודת מבט </a:t>
            </a:r>
            <a:r>
              <a:rPr lang="he-IL" sz="2000" b="1" dirty="0" err="1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פונקציונליסטית</a:t>
            </a: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, </a:t>
            </a:r>
          </a:p>
          <a:p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לכל אחד מחבריה יש תפקיד בשמירה על החוק הגיוס לצבא וזה מסייע למדינה לשמור על אזרחיה.</a:t>
            </a:r>
          </a:p>
          <a:p>
            <a:pPr marL="76200" indent="0">
              <a:buNone/>
            </a:pP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לכן חוק זה הוא</a:t>
            </a:r>
            <a:r>
              <a:rPr lang="he-IL" sz="2000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פונקציונלי</a:t>
            </a:r>
            <a:r>
              <a:rPr lang="he-IL" sz="2000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</a:t>
            </a: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למערכת החברתית. בחור שמפר את החוק ולא מתגייס הוא</a:t>
            </a:r>
            <a:r>
              <a:rPr lang="he-IL" sz="2000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דיספונקציונלי</a:t>
            </a:r>
            <a:r>
              <a:rPr lang="he-IL" sz="2000" b="1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</a:t>
            </a: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למערכת ופוגע בסדר החברתי וביציבות החברתית, בישראל יש לו שם</a:t>
            </a:r>
            <a:r>
              <a:rPr lang="en-US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</a:t>
            </a: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גנאי, קוראים לו "משתמט". </a:t>
            </a:r>
          </a:p>
          <a:p>
            <a:pPr marL="76200" indent="0">
              <a:buNone/>
            </a:pPr>
            <a:r>
              <a:rPr lang="he-IL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פונקציה גלויה</a:t>
            </a: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-שמירה על ביטחון המדינה. </a:t>
            </a:r>
          </a:p>
          <a:p>
            <a:pPr marL="76200" indent="0">
              <a:buNone/>
            </a:pPr>
            <a:r>
              <a:rPr lang="he-IL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פונקציה סמויה </a:t>
            </a: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-שמירה על החוק (שמירה על הסדר הקיים בחברה).</a:t>
            </a:r>
          </a:p>
          <a:p>
            <a:endParaRPr lang="he-IL" b="1" dirty="0"/>
          </a:p>
        </p:txBody>
      </p:sp>
      <p:sp>
        <p:nvSpPr>
          <p:cNvPr id="12" name="מלבן מעוגל 11"/>
          <p:cNvSpPr/>
          <p:nvPr/>
        </p:nvSpPr>
        <p:spPr>
          <a:xfrm>
            <a:off x="1341035" y="944061"/>
            <a:ext cx="10334171" cy="1046786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76200" lvl="0" algn="r" rtl="1">
              <a:lnSpc>
                <a:spcPct val="150000"/>
              </a:lnSpc>
              <a:buClr>
                <a:srgbClr val="002060"/>
              </a:buClr>
              <a:buSzPts val="2400"/>
            </a:pPr>
            <a:r>
              <a:rPr lang="he-IL" sz="2000" b="1" u="sng" dirty="0">
                <a:solidFill>
                  <a:srgbClr val="00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מדינת ישראל חוקקה חוק המחייב כל בחור להתגייס לצבא בגיל 18</a:t>
            </a:r>
            <a:r>
              <a:rPr lang="he-IL" sz="2000" b="1" dirty="0">
                <a:solidFill>
                  <a:srgbClr val="000000"/>
                </a:solidFill>
                <a:latin typeface="Varela Round"/>
                <a:cs typeface="Varela Round"/>
                <a:sym typeface="Varela Round"/>
              </a:rPr>
              <a:t> 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  <a:sym typeface="Varela Round"/>
              </a:rPr>
              <a:t>וזאת כדי ליצור מערך ביטחון להגנה על קיומנו במדינת ישראל מול אויבינו.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6" y="4142708"/>
            <a:ext cx="3454910" cy="17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448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400" dirty="0"/>
              <a:t>חתונות בתרבויות שונות</a:t>
            </a:r>
            <a:r>
              <a:rPr lang="en-US" sz="4400" dirty="0"/>
              <a:t>  </a:t>
            </a:r>
            <a:endParaRPr lang="he-IL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55" y="1426036"/>
            <a:ext cx="2514709" cy="342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CAC390-A1D7-4522-BBB5-A6DCEBDF0439}"/>
              </a:ext>
            </a:extLst>
          </p:cNvPr>
          <p:cNvSpPr/>
          <p:nvPr/>
        </p:nvSpPr>
        <p:spPr>
          <a:xfrm>
            <a:off x="7136756" y="1354238"/>
            <a:ext cx="3102016" cy="151984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חתונה יפנית</a:t>
            </a:r>
            <a:endParaRPr lang="en-US" sz="2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2749C3-DFD9-4068-8C17-690956E198C0}"/>
              </a:ext>
            </a:extLst>
          </p:cNvPr>
          <p:cNvSpPr/>
          <p:nvPr/>
        </p:nvSpPr>
        <p:spPr>
          <a:xfrm>
            <a:off x="3769487" y="1354238"/>
            <a:ext cx="3102016" cy="1519848"/>
          </a:xfrm>
          <a:prstGeom prst="roundRect">
            <a:avLst>
              <a:gd name="adj" fmla="val 50000"/>
            </a:avLst>
          </a:prstGeom>
          <a:solidFill>
            <a:srgbClr val="B0D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חתונה מהסרטים</a:t>
            </a:r>
            <a:endParaRPr lang="en-US" sz="2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12500F-C121-4240-A9ED-BF2B1002C9F3}"/>
              </a:ext>
            </a:extLst>
          </p:cNvPr>
          <p:cNvSpPr/>
          <p:nvPr/>
        </p:nvSpPr>
        <p:spPr>
          <a:xfrm>
            <a:off x="7136756" y="3139633"/>
            <a:ext cx="3102016" cy="1519848"/>
          </a:xfrm>
          <a:prstGeom prst="roundRect">
            <a:avLst>
              <a:gd name="adj" fmla="val 50000"/>
            </a:avLst>
          </a:prstGeom>
          <a:solidFill>
            <a:srgbClr val="84D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חתונה יהודית</a:t>
            </a:r>
            <a:endParaRPr lang="en-US" sz="2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A344B5-9A0B-4C88-8309-CC6A3E8FFFE4}"/>
              </a:ext>
            </a:extLst>
          </p:cNvPr>
          <p:cNvSpPr/>
          <p:nvPr/>
        </p:nvSpPr>
        <p:spPr>
          <a:xfrm>
            <a:off x="3769487" y="3139633"/>
            <a:ext cx="3102016" cy="1519848"/>
          </a:xfrm>
          <a:prstGeom prst="roundRect">
            <a:avLst>
              <a:gd name="adj" fmla="val 50000"/>
            </a:avLst>
          </a:prstGeom>
          <a:solidFill>
            <a:srgbClr val="BEC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8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חתונה חד מינית רב תרבותית</a:t>
            </a:r>
            <a:endParaRPr lang="en-US" sz="2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8336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E6D42D-252C-49BE-9FC1-BD20CDD33597}"/>
              </a:ext>
            </a:extLst>
          </p:cNvPr>
          <p:cNvSpPr/>
          <p:nvPr/>
        </p:nvSpPr>
        <p:spPr>
          <a:xfrm>
            <a:off x="0" y="5567423"/>
            <a:ext cx="12190413" cy="1290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600" dirty="0"/>
              <a:t>חתונות בתרבויות שונות – חתונה יפנית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2BF116-F4A2-4897-B6B8-AEBDD7BBDBA7}"/>
              </a:ext>
            </a:extLst>
          </p:cNvPr>
          <p:cNvSpPr/>
          <p:nvPr/>
        </p:nvSpPr>
        <p:spPr>
          <a:xfrm>
            <a:off x="23150" y="6527073"/>
            <a:ext cx="8728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600" dirty="0">
                <a:solidFill>
                  <a:srgbClr val="293A46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מוטי סבאג - יפן אפריל 2018 טקס חתונה יפני במקדש מייגי' קבוצת מטיילי מילניום תיירות בהדרכתי</a:t>
            </a:r>
            <a:endParaRPr lang="en-US" sz="1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8" name="מוטי סבאג - יפן אפריל 2018 טקס חתונה יפני במקדש מייגי' קבוצת מטיילי מילניום תיירות בהדרכתי">
            <a:hlinkClick r:id="" action="ppaction://media"/>
            <a:extLst>
              <a:ext uri="{FF2B5EF4-FFF2-40B4-BE49-F238E27FC236}">
                <a16:creationId xmlns:a16="http://schemas.microsoft.com/office/drawing/2014/main" id="{FC8C21D1-A9F5-43EB-8A85-262DFD2C2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8406" y="905721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8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294E08-0AEC-46F0-9E40-AD69C2EDB3C1}"/>
              </a:ext>
            </a:extLst>
          </p:cNvPr>
          <p:cNvSpPr/>
          <p:nvPr/>
        </p:nvSpPr>
        <p:spPr>
          <a:xfrm>
            <a:off x="0" y="5567423"/>
            <a:ext cx="12190413" cy="1290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600" dirty="0"/>
              <a:t>חתונות בתרבויות שונות – חתונה מהסרטים</a:t>
            </a:r>
          </a:p>
        </p:txBody>
      </p:sp>
      <p:pic>
        <p:nvPicPr>
          <p:cNvPr id="4" name="Online Media 3" title="ￗﾞￗﾙￗﾙￗﾒￗﾟ ￗﾞￗﾨￗﾧￗﾜ ￗﾑￗﾩￗﾞￗﾜￗﾪ ￗﾛￗﾜￗﾔ ￢ﾀﾓ ￗﾞￗﾪￗﾕￗﾚ Suits">
            <a:hlinkClick r:id="" action="ppaction://media"/>
            <a:extLst>
              <a:ext uri="{FF2B5EF4-FFF2-40B4-BE49-F238E27FC236}">
                <a16:creationId xmlns:a16="http://schemas.microsoft.com/office/drawing/2014/main" id="{BEA59BF9-AF3F-465A-8BBF-83CEA566DF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5177" y="840496"/>
            <a:ext cx="10171876" cy="57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7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02FD3E-2784-4ED1-A18C-2E6EBA2360D4}"/>
              </a:ext>
            </a:extLst>
          </p:cNvPr>
          <p:cNvSpPr/>
          <p:nvPr/>
        </p:nvSpPr>
        <p:spPr>
          <a:xfrm>
            <a:off x="0" y="5567423"/>
            <a:ext cx="12190413" cy="1290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600" dirty="0"/>
              <a:t>חתונות בתרבויות שונות – חתונה יהודית</a:t>
            </a:r>
          </a:p>
        </p:txBody>
      </p:sp>
      <p:pic>
        <p:nvPicPr>
          <p:cNvPr id="6" name="Online Media 5" title="Boi Beshalom- Ben Snof- Emotional Jewish ceremony by InJoy Productions">
            <a:hlinkClick r:id="" action="ppaction://media"/>
            <a:extLst>
              <a:ext uri="{FF2B5EF4-FFF2-40B4-BE49-F238E27FC236}">
                <a16:creationId xmlns:a16="http://schemas.microsoft.com/office/drawing/2014/main" id="{A5095F5E-89DE-42CC-87CC-499F919FA9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937" y="910980"/>
            <a:ext cx="10152491" cy="571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1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E56B0-5A8D-4C17-B4C4-34C656D4B6C9}"/>
              </a:ext>
            </a:extLst>
          </p:cNvPr>
          <p:cNvSpPr/>
          <p:nvPr/>
        </p:nvSpPr>
        <p:spPr>
          <a:xfrm>
            <a:off x="0" y="5567423"/>
            <a:ext cx="12190413" cy="1290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600" dirty="0"/>
              <a:t>חתונות בתרבויות שונות – חתונה חד מינית רב תרבותית</a:t>
            </a:r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6292A4E-B64B-4F4B-87BE-31EE720506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040" y="933094"/>
            <a:ext cx="10154332" cy="571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3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88107" y="306574"/>
            <a:ext cx="10323469" cy="963745"/>
          </a:xfrm>
        </p:spPr>
        <p:txBody>
          <a:bodyPr/>
          <a:lstStyle/>
          <a:p>
            <a:pPr algn="r">
              <a:lnSpc>
                <a:spcPct val="150000"/>
              </a:lnSpc>
            </a:pP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כפי שראינו, הסרטונים עוסקים בטקסי חתונה בתרבויות שונות, </a:t>
            </a:r>
            <a:br>
              <a:rPr lang="en-US" sz="22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</a:b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למרות שהתרבויות שונות החתונות דומות בכללים ובסמלים שונים.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300942" y="1314473"/>
            <a:ext cx="11609621" cy="4680000"/>
          </a:xfrm>
          <a:ln>
            <a:noFill/>
          </a:ln>
        </p:spPr>
        <p:txBody>
          <a:bodyPr/>
          <a:lstStyle/>
          <a:p>
            <a:pPr marL="76200" indent="0" algn="ctr">
              <a:buNone/>
            </a:pPr>
            <a:r>
              <a:rPr lang="he-IL" sz="3200" b="1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אוניברסליזם תרבותי</a:t>
            </a:r>
            <a:r>
              <a:rPr lang="he-IL" sz="3200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</a:t>
            </a:r>
            <a:endParaRPr lang="he-IL" b="1" u="sng" dirty="0">
              <a:solidFill>
                <a:srgbClr val="FF0000"/>
              </a:solidFill>
              <a:latin typeface="Varela Round" panose="00000500000000000000" pitchFamily="2" charset="-79"/>
              <a:ea typeface="Tahoma" pitchFamily="34" charset="0"/>
              <a:cs typeface="Varela Round" panose="00000500000000000000" pitchFamily="2" charset="-79"/>
            </a:endParaRPr>
          </a:p>
          <a:p>
            <a:pPr marL="76200" indent="0">
              <a:buNone/>
            </a:pPr>
            <a:r>
              <a:rPr lang="he-IL" sz="1800" b="1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מושג או מרכיב תרבותי  </a:t>
            </a:r>
            <a:r>
              <a:rPr lang="he-IL" sz="2000" b="1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המשותף  לכל התרבויות.</a:t>
            </a:r>
          </a:p>
          <a:p>
            <a:pPr marL="76200" indent="0">
              <a:buNone/>
            </a:pPr>
            <a:r>
              <a:rPr lang="he-IL" sz="2000" b="1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התכנים ומנהגים יכולים להיות שונים לפי האמונה מתרבות לתרבות. מושג זה מבטא את ההתבוננות על תרבויות ברמת מאקרו  כמערכת ומשווה בין התרבויות.</a:t>
            </a:r>
          </a:p>
          <a:p>
            <a:pPr marL="76200" indent="0">
              <a:buNone/>
            </a:pPr>
            <a:r>
              <a:rPr lang="he-IL" sz="2000" dirty="0">
                <a:solidFill>
                  <a:schemeClr val="tx1"/>
                </a:solidFill>
              </a:rPr>
              <a:t>ערכים, נורמות,  סמלים, אמונות, אידיאולוגיות, מוסדות חברתיים, טקסים וטכנולוגיות נמצאים בכל התרבויות אולם הם באים לידי ביטי באופן שונה בכל תרבות ותרבות . </a:t>
            </a:r>
          </a:p>
          <a:p>
            <a:pPr marL="76200" indent="0">
              <a:buNone/>
            </a:pPr>
            <a:r>
              <a:rPr lang="he-IL" sz="2000" b="1" dirty="0">
                <a:solidFill>
                  <a:schemeClr val="tx1"/>
                </a:solidFill>
              </a:rPr>
              <a:t>דוגמאות</a:t>
            </a:r>
            <a:r>
              <a:rPr lang="he-IL" sz="2000" dirty="0">
                <a:solidFill>
                  <a:schemeClr val="tx1"/>
                </a:solidFill>
              </a:rPr>
              <a:t>:  </a:t>
            </a:r>
            <a:r>
              <a:rPr lang="he-IL" sz="2000" u="sng" dirty="0">
                <a:solidFill>
                  <a:schemeClr val="tx1"/>
                </a:solidFill>
              </a:rPr>
              <a:t>מוסד המשפחה </a:t>
            </a:r>
            <a:r>
              <a:rPr lang="he-IL" sz="2000" dirty="0">
                <a:solidFill>
                  <a:schemeClr val="tx1"/>
                </a:solidFill>
              </a:rPr>
              <a:t>הקיים בכל התרבויות אך בא לידי ביטוי באופנים שונים בין תרבויות </a:t>
            </a:r>
          </a:p>
          <a:p>
            <a:pPr marL="76200" indent="0">
              <a:buNone/>
            </a:pPr>
            <a:r>
              <a:rPr lang="he-IL" sz="2000" u="sng" dirty="0">
                <a:solidFill>
                  <a:schemeClr val="bg1"/>
                </a:solidFill>
              </a:rPr>
              <a:t>                </a:t>
            </a:r>
            <a:r>
              <a:rPr lang="he-IL" sz="2000" u="sng" dirty="0">
                <a:solidFill>
                  <a:schemeClr val="tx1"/>
                </a:solidFill>
              </a:rPr>
              <a:t>טקס התבגרות </a:t>
            </a:r>
            <a:r>
              <a:rPr lang="he-IL" sz="2000" dirty="0">
                <a:solidFill>
                  <a:schemeClr val="tx1"/>
                </a:solidFill>
              </a:rPr>
              <a:t>.ביהדות בר מצווה בתרבויות אחרות טקסי אומץ וכדו'</a:t>
            </a:r>
          </a:p>
          <a:p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099" y="289016"/>
            <a:ext cx="1424502" cy="13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4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לסיכום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243069" y="828921"/>
            <a:ext cx="11478436" cy="4680000"/>
          </a:xfrm>
        </p:spPr>
        <p:txBody>
          <a:bodyPr/>
          <a:lstStyle/>
          <a:p>
            <a:pPr marL="76200" indent="0">
              <a:buNone/>
            </a:pPr>
            <a:r>
              <a:rPr lang="he-IL" sz="3200" b="1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אז מה למדנו היום?</a:t>
            </a:r>
          </a:p>
          <a:p>
            <a:r>
              <a:rPr lang="he-IL" dirty="0"/>
              <a:t>הבנו מה היא תיאוריה או גישה</a:t>
            </a:r>
            <a:r>
              <a:rPr lang="he-IL" b="1" dirty="0"/>
              <a:t>, במה היא עוזרת להבין את עולמנו? </a:t>
            </a:r>
            <a:br>
              <a:rPr lang="en-US" b="1" dirty="0"/>
            </a:br>
            <a:r>
              <a:rPr lang="he-IL" dirty="0"/>
              <a:t>בכך שהיא נותנת הסברים לתופעות חברתיות, התנהגותיות.</a:t>
            </a:r>
          </a:p>
          <a:p>
            <a:r>
              <a:rPr lang="he-IL" dirty="0"/>
              <a:t>למדנו שיש תיאוריות שונות והתמקדנו בגישה </a:t>
            </a:r>
            <a:r>
              <a:rPr lang="he-IL" b="1" dirty="0" err="1">
                <a:solidFill>
                  <a:srgbClr val="FF0000"/>
                </a:solidFill>
              </a:rPr>
              <a:t>הפונקציונליסטית</a:t>
            </a:r>
            <a:r>
              <a:rPr lang="he-IL" dirty="0"/>
              <a:t>.</a:t>
            </a:r>
          </a:p>
          <a:p>
            <a:r>
              <a:rPr lang="he-IL" dirty="0"/>
              <a:t>הכרנו את </a:t>
            </a:r>
            <a:r>
              <a:rPr lang="he-IL" b="1" dirty="0">
                <a:solidFill>
                  <a:srgbClr val="FF0000"/>
                </a:solidFill>
              </a:rPr>
              <a:t>המושגים של הגישה</a:t>
            </a:r>
            <a:r>
              <a:rPr lang="he-IL" b="1" dirty="0"/>
              <a:t> </a:t>
            </a:r>
            <a:r>
              <a:rPr lang="he-IL" dirty="0"/>
              <a:t>ואת תפיסת המציאות החברתית שלה.</a:t>
            </a:r>
          </a:p>
          <a:p>
            <a:r>
              <a:rPr lang="he-IL" dirty="0"/>
              <a:t>התייחסנו למושג הנקרא </a:t>
            </a:r>
            <a:r>
              <a:rPr lang="he-IL" b="1" dirty="0">
                <a:solidFill>
                  <a:srgbClr val="FF0000"/>
                </a:solidFill>
              </a:rPr>
              <a:t>"אוניברסליזם תרבותי",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he-IL" dirty="0"/>
              <a:t>הבאנו דוגמאות ותרגלנו את הלמידה.</a:t>
            </a:r>
          </a:p>
        </p:txBody>
      </p:sp>
    </p:spTree>
    <p:extLst>
      <p:ext uri="{BB962C8B-B14F-4D97-AF65-F5344CB8AC3E}">
        <p14:creationId xmlns:p14="http://schemas.microsoft.com/office/powerpoint/2010/main" val="3850875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מעוגל 4"/>
          <p:cNvSpPr/>
          <p:nvPr/>
        </p:nvSpPr>
        <p:spPr>
          <a:xfrm>
            <a:off x="406401" y="1037269"/>
            <a:ext cx="11495314" cy="3604180"/>
          </a:xfrm>
          <a:prstGeom prst="roundRect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6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דוגמא לשאלת בגרות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515206" y="1149457"/>
            <a:ext cx="11160000" cy="4680000"/>
          </a:xfrm>
        </p:spPr>
        <p:txBody>
          <a:bodyPr/>
          <a:lstStyle/>
          <a:p>
            <a:pPr marL="76200" indent="0">
              <a:buNone/>
            </a:pPr>
            <a:r>
              <a:rPr lang="he-IL" dirty="0">
                <a:solidFill>
                  <a:schemeClr val="tx1"/>
                </a:solidFill>
              </a:rPr>
              <a:t>* 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בקרב אנשי חינוך ותלמידים יש מחלוקת בנוגע לשאלה אם תלמידים צריכים לחגוג את סיום לימודיהם </a:t>
            </a:r>
            <a:r>
              <a:rPr lang="he-IL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בנשף ראוותני ומפואר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. לטענת התלמידים זו הזדמנות מיוחדת לחגוג עם כל חבריהם לפני הגיוס לצה"ל .לעומתם אנשי חינוך טוענים כי עקב העלות הגבוהה של הנשף  אפשר להסתפק בטקס הסיום הרשמי של בי"ס.</a:t>
            </a:r>
          </a:p>
          <a:p>
            <a:pPr marL="76200" indent="0">
              <a:buNone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1. </a:t>
            </a:r>
            <a:r>
              <a:rPr lang="he-IL" u="sng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נתחו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את המתואר בפתיח באמצעות </a:t>
            </a:r>
            <a:r>
              <a:rPr lang="he-IL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שני מושגים </a:t>
            </a:r>
            <a:br>
              <a:rPr lang="en-US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  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או שני עקרונות מתוך </a:t>
            </a:r>
            <a:r>
              <a:rPr lang="he-IL" u="sng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הגישה הפונקציונליסטית.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61" y="3542169"/>
            <a:ext cx="3378520" cy="216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475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539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Varela Round" panose="00000500000000000000" pitchFamily="2" charset="-79"/>
              <a:ea typeface="Calibri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67" name="Google Shape;67;p9"/>
          <p:cNvSpPr txBox="1">
            <a:spLocks noGrp="1"/>
          </p:cNvSpPr>
          <p:nvPr>
            <p:ph type="ctrTitle"/>
          </p:nvPr>
        </p:nvSpPr>
        <p:spPr>
          <a:xfrm>
            <a:off x="738940" y="1786384"/>
            <a:ext cx="10871177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Varela Round"/>
              <a:buNone/>
            </a:pPr>
            <a:r>
              <a:rPr lang="he-IL" sz="54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תיאוריות בסוציולוגיה:</a:t>
            </a:r>
            <a:br>
              <a:rPr lang="he-IL" sz="5400" dirty="0"/>
            </a:br>
            <a:r>
              <a:rPr lang="he-IL" sz="4000" dirty="0" err="1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הפונקציונליסטית</a:t>
            </a:r>
            <a:r>
              <a:rPr lang="he-IL" sz="4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ואינטראקציה סימבולית</a:t>
            </a:r>
            <a:endParaRPr sz="4000" dirty="0">
              <a:latin typeface="Varela Round" panose="00000500000000000000" pitchFamily="2" charset="-79"/>
              <a:ea typeface="Tahoma" pitchFamily="34" charset="0"/>
              <a:cs typeface="Varela Round" panose="00000500000000000000" pitchFamily="2" charset="-79"/>
            </a:endParaRPr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738117" y="3261395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he-IL" dirty="0"/>
              <a:t>שיעור בסוציולוגיה לתלמידי מגמת מדעי החברה</a:t>
            </a:r>
            <a:endParaRPr dirty="0"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738117" y="4549451"/>
            <a:ext cx="1087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המצגת פותחה ע"י :עדה ספיר</a:t>
            </a:r>
          </a:p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מעבירת השיעור: סיגל זהר</a:t>
            </a:r>
          </a:p>
          <a:p>
            <a:pPr marL="34290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מעוגל 3"/>
          <p:cNvSpPr/>
          <p:nvPr/>
        </p:nvSpPr>
        <p:spPr>
          <a:xfrm>
            <a:off x="518615" y="1198930"/>
            <a:ext cx="11252838" cy="4162567"/>
          </a:xfrm>
          <a:prstGeom prst="roundRect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dk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78728" y="185798"/>
            <a:ext cx="11160000" cy="720000"/>
          </a:xfrm>
        </p:spPr>
        <p:txBody>
          <a:bodyPr/>
          <a:lstStyle/>
          <a:p>
            <a:r>
              <a:rPr lang="he-IL" sz="4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דוגמא לשאלת בגרות –</a:t>
            </a:r>
            <a:r>
              <a:rPr lang="he-IL" sz="4000" dirty="0" err="1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אוניברסלים</a:t>
            </a:r>
            <a:r>
              <a:rPr lang="he-IL" sz="4000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תרבותיים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לפניך פיסקה מתוך "קטע שלא נלמד " </a:t>
            </a:r>
            <a:r>
              <a:rPr lang="en-US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Unseen</a:t>
            </a:r>
            <a:r>
              <a:rPr lang="he-IL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בגרות  קיץ תשס"ט</a:t>
            </a:r>
          </a:p>
          <a:p>
            <a:pPr marL="76200" indent="0" algn="ctr">
              <a:buNone/>
            </a:pPr>
            <a:r>
              <a:rPr lang="he-IL" b="1" u="sng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מתנות חתונה בישראל / </a:t>
            </a:r>
            <a:r>
              <a:rPr lang="he-IL" sz="1600" b="1" u="sng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ישראל-אנתרופולוגיה מקומית 1998</a:t>
            </a:r>
          </a:p>
          <a:p>
            <a:pPr marL="76200" indent="0">
              <a:buNone/>
            </a:pPr>
            <a:r>
              <a:rPr lang="he-IL" sz="1800" b="1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מה מביאים לחתונה בישראל של שנות התשעים?....שאלה זו ואחרות הוצגו במחקר נמצא שהמתנה מושפעת מכמה גורמים : מיקום  האירוע, מספר  האורחים, עיתוי האירוע , סטטוס האורח ועוד.</a:t>
            </a:r>
          </a:p>
          <a:p>
            <a:pPr marL="76200" indent="0">
              <a:buNone/>
            </a:pPr>
            <a:r>
              <a:rPr lang="he-IL" sz="1800" b="1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לדברי החוקרת למתנות חתונה נקשרים מנהגים שונים ...באחדות מהתרבויות המידע  אודות המתנות הוא סמוי ובאחרות הוא גלוי.</a:t>
            </a:r>
          </a:p>
          <a:p>
            <a:pPr marL="76200" indent="0">
              <a:buNone/>
            </a:pPr>
            <a:r>
              <a:rPr lang="he-IL" sz="1800" b="1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הנורמה של מה לתת ברורה יותר בתרבויות משנה, מסורתיות מאשר בחברה המודרנית..."   </a:t>
            </a:r>
          </a:p>
          <a:p>
            <a:pPr marL="76200" indent="0">
              <a:buNone/>
            </a:pP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* הציגו את המושג </a:t>
            </a:r>
            <a:r>
              <a:rPr lang="he-IL" sz="2000" u="sng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"</a:t>
            </a:r>
            <a:r>
              <a:rPr lang="he-IL" sz="2000" u="sng" dirty="0" err="1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אונברסליזם</a:t>
            </a:r>
            <a:r>
              <a:rPr lang="he-IL" sz="2000" u="sng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תרבותי" </a:t>
            </a: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והדגם אותו מהקטע.</a:t>
            </a:r>
          </a:p>
        </p:txBody>
      </p:sp>
    </p:spTree>
    <p:extLst>
      <p:ext uri="{BB962C8B-B14F-4D97-AF65-F5344CB8AC3E}">
        <p14:creationId xmlns:p14="http://schemas.microsoft.com/office/powerpoint/2010/main" val="2819585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 dirty="0"/>
              <a:t>מה נלמד היום </a:t>
            </a:r>
            <a:endParaRPr dirty="0"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468904" y="1023635"/>
            <a:ext cx="90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r>
              <a:rPr lang="x-none" dirty="0"/>
              <a:t>פירוט נושאי הלימו</a:t>
            </a:r>
            <a:r>
              <a:rPr lang="he-IL" dirty="0"/>
              <a:t>ד</a:t>
            </a:r>
            <a:endParaRPr dirty="0"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2"/>
          </p:nvPr>
        </p:nvSpPr>
        <p:spPr>
          <a:xfrm>
            <a:off x="170853" y="1436313"/>
            <a:ext cx="9498842" cy="451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53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נבין את המונח תיאוריה</a:t>
            </a:r>
          </a:p>
          <a:p>
            <a:pPr marL="4953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נכיר את עקרונות הגישה הפונקציונליסטית</a:t>
            </a:r>
          </a:p>
          <a:p>
            <a:pPr marL="4953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נבחן את מרכיבי הגישה</a:t>
            </a:r>
          </a:p>
          <a:p>
            <a:pPr marL="4953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נתבונן על תופעות חברתיות סביבנו </a:t>
            </a:r>
            <a:r>
              <a:rPr lang="he-IL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דרך "משקפים </a:t>
            </a:r>
            <a:r>
              <a:rPr lang="he-IL" b="1" dirty="0" err="1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פונקציונליסטיות</a:t>
            </a:r>
            <a:r>
              <a:rPr lang="he-IL" b="1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"</a:t>
            </a:r>
          </a:p>
          <a:p>
            <a:pPr marL="4953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נלמד על מושג הנקרא </a:t>
            </a:r>
            <a:r>
              <a:rPr lang="he-IL" b="1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"</a:t>
            </a:r>
            <a:r>
              <a:rPr lang="he-IL" b="1" dirty="0" err="1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אוניברסליזם</a:t>
            </a:r>
            <a:r>
              <a:rPr lang="he-IL" b="1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תרבותי".</a:t>
            </a:r>
            <a:endParaRPr b="1" dirty="0">
              <a:latin typeface="Varela Round" panose="00000500000000000000" pitchFamily="2" charset="-79"/>
              <a:ea typeface="Tahoma" pitchFamily="34" charset="0"/>
              <a:cs typeface="Varela Round" panose="00000500000000000000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8363" r="4131" b="6268"/>
          <a:stretch/>
        </p:blipFill>
        <p:spPr bwMode="auto">
          <a:xfrm>
            <a:off x="894080" y="1185681"/>
            <a:ext cx="2670003" cy="16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91107" y="861910"/>
            <a:ext cx="11514701" cy="4792831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he-IL" sz="2500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כאשר התפרץ נגיף הקורונה בארץ  , </a:t>
            </a:r>
            <a:br>
              <a:rPr lang="he-IL" sz="2500" dirty="0">
                <a:solidFill>
                  <a:srgbClr val="0070C0"/>
                </a:solidFill>
              </a:rPr>
            </a:br>
            <a:r>
              <a:rPr lang="he-IL" sz="2500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וודאי שאלתם את עצמכם – </a:t>
            </a:r>
            <a:br>
              <a:rPr lang="en-US" sz="2500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</a:br>
            <a:r>
              <a:rPr lang="he-IL" sz="2500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למה היה צורך בכל החוקים שהטילה הממשלה? </a:t>
            </a:r>
            <a:br>
              <a:rPr lang="en-US" sz="2500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</a:br>
            <a:r>
              <a:rPr lang="he-IL" sz="2500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מדוע ההוראות כל כך נוקשות? </a:t>
            </a:r>
            <a:br>
              <a:rPr lang="en-US" sz="2500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</a:br>
            <a:r>
              <a:rPr lang="he-IL" sz="2500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מדוע היה צורך לקנוס אנשים? </a:t>
            </a:r>
            <a:br>
              <a:rPr lang="en-US" sz="2500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</a:br>
            <a:r>
              <a:rPr lang="he-IL" sz="2500" dirty="0">
                <a:solidFill>
                  <a:srgbClr val="0070C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ועוד שאלות המתייחסות להתנהגות בני האדם במצב חדש ומאתגר .</a:t>
            </a:r>
            <a:br>
              <a:rPr lang="he-IL" sz="2500" dirty="0">
                <a:solidFill>
                  <a:schemeClr val="bg2">
                    <a:lumMod val="60000"/>
                    <a:lumOff val="40000"/>
                  </a:schemeClr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</a:br>
            <a:r>
              <a:rPr lang="he-IL" sz="25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בשיעור זה ננסה לענות של שאלות אלה דרך </a:t>
            </a:r>
            <a:r>
              <a:rPr lang="he-IL" sz="2500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ניתוח סוציולוגי של המציאות </a:t>
            </a:r>
            <a:br>
              <a:rPr lang="en-US" sz="2500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</a:br>
            <a:r>
              <a:rPr lang="he-IL" sz="2500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ע"פ הגישה התיאורטית פונקציונליסטית.</a:t>
            </a:r>
            <a:br>
              <a:rPr lang="he-IL" sz="2500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</a:br>
            <a:r>
              <a:rPr lang="he-IL" sz="25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ראשית נבין מהי גישה או תיאוריה.</a:t>
            </a:r>
            <a:br>
              <a:rPr lang="he-IL" sz="2500" dirty="0">
                <a:solidFill>
                  <a:schemeClr val="tx1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</a:br>
            <a:endParaRPr lang="he-IL" sz="2500" dirty="0">
              <a:solidFill>
                <a:schemeClr val="tx1"/>
              </a:solidFill>
              <a:latin typeface="Varela Round" panose="00000500000000000000" pitchFamily="2" charset="-79"/>
              <a:ea typeface="Tahoma" pitchFamily="34" charset="0"/>
              <a:cs typeface="Varela Round" panose="00000500000000000000" pitchFamily="2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46" b="79588" l="23098" r="52070"/>
                    </a14:imgEffect>
                  </a14:imgLayer>
                </a14:imgProps>
              </a:ext>
            </a:extLst>
          </a:blip>
          <a:srcRect l="19477" t="14403" r="44309" b="13169"/>
          <a:stretch/>
        </p:blipFill>
        <p:spPr>
          <a:xfrm rot="19771378" flipH="1">
            <a:off x="146596" y="38200"/>
            <a:ext cx="2153993" cy="190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6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1B58B1-FCC7-4358-A83F-67A41801238D}"/>
              </a:ext>
            </a:extLst>
          </p:cNvPr>
          <p:cNvSpPr/>
          <p:nvPr/>
        </p:nvSpPr>
        <p:spPr>
          <a:xfrm>
            <a:off x="0" y="5787342"/>
            <a:ext cx="12190413" cy="1070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0" y="70609"/>
            <a:ext cx="12518214" cy="720000"/>
          </a:xfrm>
        </p:spPr>
        <p:txBody>
          <a:bodyPr/>
          <a:lstStyle/>
          <a:p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אז מהי </a:t>
            </a:r>
            <a:r>
              <a:rPr lang="he-IL" dirty="0">
                <a:solidFill>
                  <a:srgbClr val="FF0000"/>
                </a:solidFill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תיאוריה</a:t>
            </a:r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 בסוציולוגיה?</a:t>
            </a:r>
          </a:p>
        </p:txBody>
      </p:sp>
      <p:graphicFrame>
        <p:nvGraphicFramePr>
          <p:cNvPr id="9" name="דיאגרמה 8"/>
          <p:cNvGraphicFramePr/>
          <p:nvPr>
            <p:extLst>
              <p:ext uri="{D42A27DB-BD31-4B8C-83A1-F6EECF244321}">
                <p14:modId xmlns:p14="http://schemas.microsoft.com/office/powerpoint/2010/main" val="2162024315"/>
              </p:ext>
            </p:extLst>
          </p:nvPr>
        </p:nvGraphicFramePr>
        <p:xfrm>
          <a:off x="0" y="904710"/>
          <a:ext cx="9333072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893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62271" y="213094"/>
            <a:ext cx="11412935" cy="720000"/>
          </a:xfrm>
        </p:spPr>
        <p:txBody>
          <a:bodyPr/>
          <a:lstStyle/>
          <a:p>
            <a:r>
              <a:rPr lang="he-IL" sz="4400" dirty="0"/>
              <a:t>עקרונות הגישה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4294967295"/>
          </p:nvPr>
        </p:nvSpPr>
        <p:spPr>
          <a:xfrm>
            <a:off x="723331" y="933093"/>
            <a:ext cx="11204811" cy="6341163"/>
          </a:xfrm>
        </p:spPr>
        <p:txBody>
          <a:bodyPr/>
          <a:lstStyle/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הגישה הפונקציונליסטית  היא גישת </a:t>
            </a:r>
            <a:r>
              <a:rPr lang="he-IL" sz="24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מאקרו 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המתבוננת </a:t>
            </a:r>
            <a:br>
              <a:rPr lang="en-US" sz="2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במבט </a:t>
            </a:r>
            <a:r>
              <a:rPr lang="he-IL" sz="24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כולל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 על החברה,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חוקרת תופעות רחבות היקף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הגישה רואה בחברה מבנה המורכב מחלקים שונים.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החלקים השונים בחברה </a:t>
            </a:r>
            <a:r>
              <a:rPr lang="he-IL" sz="24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פועלים יחד ותורמים ליציבות החברה 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(בדיוק כמו האיברים השונים בגוף האדם), כל חלק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פונקציונלי 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להמשכיות הקיים.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כל חלק נמדד ע"פ מידת תרומתו ויעילותו בחברה.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שאיפתה של החברה להגיע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להרמוניה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 מוחלטת בין כל חלקי החברה, מה שהיה ימשיך ולא ישתנה.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בכל חברה ישנן </a:t>
            </a:r>
            <a:r>
              <a:rPr lang="he-IL" sz="24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פונקציות גלויות ופונקציות סמויות </a:t>
            </a: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(המושגים יובהרו ויודגמו בהמשך המצגת)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6" y="120496"/>
            <a:ext cx="24479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41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גוף האדם כמערכת </a:t>
            </a:r>
            <a:r>
              <a:rPr lang="he-IL" dirty="0" err="1">
                <a:latin typeface="Varela Round" panose="00000500000000000000" pitchFamily="2" charset="-79"/>
                <a:ea typeface="Tahoma" pitchFamily="34" charset="0"/>
                <a:cs typeface="Varela Round" panose="00000500000000000000" pitchFamily="2" charset="-79"/>
              </a:rPr>
              <a:t>פונקציונליסטית</a:t>
            </a:r>
            <a:endParaRPr lang="he-IL" dirty="0">
              <a:latin typeface="Varela Round" panose="00000500000000000000" pitchFamily="2" charset="-79"/>
              <a:ea typeface="Tahoma" pitchFamily="34" charset="0"/>
              <a:cs typeface="Varela Round" panose="00000500000000000000" pitchFamily="2" charset="-79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5405376" y="1195757"/>
            <a:ext cx="6269829" cy="4680000"/>
          </a:xfrm>
        </p:spPr>
        <p:txBody>
          <a:bodyPr/>
          <a:lstStyle/>
          <a:p>
            <a:pPr algn="just"/>
            <a:r>
              <a:rPr lang="he-IL" dirty="0">
                <a:solidFill>
                  <a:schemeClr val="tx1"/>
                </a:solidFill>
              </a:rPr>
              <a:t>מטאפורה ודימוי לחברה.</a:t>
            </a:r>
          </a:p>
          <a:p>
            <a:pPr algn="just"/>
            <a:r>
              <a:rPr lang="he-IL" dirty="0">
                <a:solidFill>
                  <a:schemeClr val="tx1"/>
                </a:solidFill>
              </a:rPr>
              <a:t>הגישה הפונקציונליסטית רואה את החברה כמערכת של חלק בה חשוב לתפקוד המלא של החברה וללא אותו חלק החברה תקרוס.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6" y="982243"/>
            <a:ext cx="4097490" cy="45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70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77C9C7-606B-468B-94C8-922E6CBE4111}"/>
              </a:ext>
            </a:extLst>
          </p:cNvPr>
          <p:cNvSpPr/>
          <p:nvPr/>
        </p:nvSpPr>
        <p:spPr>
          <a:xfrm>
            <a:off x="0" y="5324354"/>
            <a:ext cx="12190413" cy="1533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515206" y="-6827"/>
            <a:ext cx="11160000" cy="720000"/>
          </a:xfrm>
        </p:spPr>
        <p:txBody>
          <a:bodyPr/>
          <a:lstStyle/>
          <a:p>
            <a:pPr algn="r"/>
            <a:r>
              <a:rPr lang="he-IL" sz="2400" dirty="0"/>
              <a:t>נצפה בקטע קצר מהסרט מלך האריות – גלגל החיים:</a:t>
            </a:r>
          </a:p>
        </p:txBody>
      </p:sp>
      <p:sp>
        <p:nvSpPr>
          <p:cNvPr id="6" name="מציין מיקום טקסט 5"/>
          <p:cNvSpPr>
            <a:spLocks noGrp="1"/>
          </p:cNvSpPr>
          <p:nvPr>
            <p:ph type="body" idx="1"/>
          </p:nvPr>
        </p:nvSpPr>
        <p:spPr>
          <a:xfrm>
            <a:off x="-109828" y="341600"/>
            <a:ext cx="11160000" cy="720000"/>
          </a:xfrm>
        </p:spPr>
        <p:txBody>
          <a:bodyPr/>
          <a:lstStyle/>
          <a:p>
            <a:pPr marL="76200" indent="0">
              <a:buNone/>
            </a:pPr>
            <a:r>
              <a:rPr lang="he-IL" dirty="0"/>
              <a:t>נוכל בקטע זה לראות כיצד החברה פועלת כמערכת בהתאמה מלאה </a:t>
            </a:r>
          </a:p>
        </p:txBody>
      </p:sp>
      <p:pic>
        <p:nvPicPr>
          <p:cNvPr id="2" name="Online Media 1" title="The Lion King - Circle of Life (Hebrew) I ￗﾞￗﾜￗﾚ ￗﾔￗﾐￗﾨￗﾙￗﾕￗﾪ - ￗﾒￗﾜￗﾒￗﾜ ￗﾔￗﾗￗﾙￗﾙￗﾝ">
            <a:hlinkClick r:id="" action="ppaction://media"/>
            <a:extLst>
              <a:ext uri="{FF2B5EF4-FFF2-40B4-BE49-F238E27FC236}">
                <a16:creationId xmlns:a16="http://schemas.microsoft.com/office/drawing/2014/main" id="{FBEB4899-0987-4C3E-9DC8-9528171B64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8040" y="937549"/>
            <a:ext cx="10268032" cy="57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-1" y="143644"/>
            <a:ext cx="12190413" cy="720000"/>
          </a:xfrm>
        </p:spPr>
        <p:txBody>
          <a:bodyPr/>
          <a:lstStyle/>
          <a:p>
            <a:r>
              <a:rPr lang="he-IL" sz="3200" dirty="0"/>
              <a:t>מושגים בגישה הפונקציונליסטית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4294967295"/>
          </p:nvPr>
        </p:nvSpPr>
        <p:spPr>
          <a:xfrm>
            <a:off x="536028" y="699233"/>
            <a:ext cx="11158538" cy="53543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פונקציה – </a:t>
            </a:r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תפקיד או תועלת של מרכיב חברתי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. </a:t>
            </a:r>
            <a:br>
              <a:rPr lang="en-US" sz="2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לדוג' :הערך שמירה על החוק יש בו תועלת לחברה כיון שמסייע לשמור על הסדר .אדם השומר </a:t>
            </a:r>
            <a:r>
              <a:rPr lang="en-US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על</a:t>
            </a:r>
            <a:r>
              <a:rPr lang="en-US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החוק הוא פונקציונלי למערכת.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למשל אדם שחוצה את הכביש במעבר חציה.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דיס פונקציה – </a:t>
            </a:r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מרכיב המשבש את המערכת</a:t>
            </a:r>
            <a:r>
              <a:rPr lang="he-IL" sz="2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b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לדוג': הפרה של החוק פוגעת בחברה ובסדר החברתי ומשבשת את המערכת .אדם המפר חוק </a:t>
            </a:r>
            <a:r>
              <a:rPr lang="en-US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הוא דיס פונקציונלי למערכת. 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אדם שעובר כביש באור אדום.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הרמוניה</a:t>
            </a: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</a:t>
            </a: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התאמה בין כל חלקי המערכת. </a:t>
            </a:r>
            <a:br>
              <a:rPr lang="en-US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לדוג': כאשר יש הסכמה בין כל חברי התרבות על מרכיב מסוים נוצרת הרמוניה שמסייעת </a:t>
            </a:r>
            <a:r>
              <a:rPr lang="en-US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לשמירה על החברה. 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למשל הנורמה שיש לחצות במעבר חציה או לחצות באור ירוק.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פונקציות גלויות –</a:t>
            </a:r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תוצאות מכוונות של הסדר החברתי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 </a:t>
            </a:r>
            <a:b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לדוג': הפונקציה הגלויה של 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סדר פסח הוא לציין את יציאת מצרים.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פונקציות סמויות –</a:t>
            </a:r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תוצאות לא מכוונות של המבנה החברתי. </a:t>
            </a:r>
            <a:br>
              <a:rPr lang="en-US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	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לדוג': הפונקציה הסמויה של 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סדר פסח היא ליכוד המשפחה.</a:t>
            </a:r>
          </a:p>
        </p:txBody>
      </p:sp>
    </p:spTree>
    <p:extLst>
      <p:ext uri="{BB962C8B-B14F-4D97-AF65-F5344CB8AC3E}">
        <p14:creationId xmlns:p14="http://schemas.microsoft.com/office/powerpoint/2010/main" val="102332553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1141</Words>
  <Application>Microsoft Office PowerPoint</Application>
  <PresentationFormat>Custom</PresentationFormat>
  <Paragraphs>91</Paragraphs>
  <Slides>20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Varela Round</vt:lpstr>
      <vt:lpstr>ערכת נושא Office</vt:lpstr>
      <vt:lpstr>מערכת שידורים לאומית</vt:lpstr>
      <vt:lpstr>תיאוריות בסוציולוגיה: הפונקציונליסטית ואינטראקציה סימבולית</vt:lpstr>
      <vt:lpstr>מה נלמד היום </vt:lpstr>
      <vt:lpstr>כאשר התפרץ נגיף הקורונה בארץ  ,  וודאי שאלתם את עצמכם –  למה היה צורך בכל החוקים שהטילה הממשלה?  מדוע ההוראות כל כך נוקשות?  מדוע היה צורך לקנוס אנשים?  ועוד שאלות המתייחסות להתנהגות בני האדם במצב חדש ומאתגר . בשיעור זה ננסה לענות של שאלות אלה דרך ניתוח סוציולוגי של המציאות  ע"פ הגישה התיאורטית פונקציונליסטית. ראשית נבין מהי גישה או תיאוריה. </vt:lpstr>
      <vt:lpstr>אז מהי תיאוריה בסוציולוגיה?</vt:lpstr>
      <vt:lpstr>עקרונות הגישה</vt:lpstr>
      <vt:lpstr>גוף האדם כמערכת פונקציונליסטית</vt:lpstr>
      <vt:lpstr>נצפה בקטע קצר מהסרט מלך האריות – גלגל החיים:</vt:lpstr>
      <vt:lpstr>מושגים בגישה הפונקציונליסטית</vt:lpstr>
      <vt:lpstr>נתבונן יחד בתופעה חברתית ע"פ הגישה הפונקציונליסטית</vt:lpstr>
      <vt:lpstr>דוגמא נוספת לניתוח סיטואציה חברתית ע"פ הגישה הפונקציונליסטית</vt:lpstr>
      <vt:lpstr>חתונות בתרבויות שונות  </vt:lpstr>
      <vt:lpstr>חתונות בתרבויות שונות – חתונה יפנית</vt:lpstr>
      <vt:lpstr>חתונות בתרבויות שונות – חתונה מהסרטים</vt:lpstr>
      <vt:lpstr>חתונות בתרבויות שונות – חתונה יהודית</vt:lpstr>
      <vt:lpstr>חתונות בתרבויות שונות – חתונה חד מינית רב תרבותית</vt:lpstr>
      <vt:lpstr>כפי שראינו, הסרטונים עוסקים בטקסי חתונה בתרבויות שונות,  למרות שהתרבויות שונות החתונות דומות בכללים ובסמלים שונים.</vt:lpstr>
      <vt:lpstr>לסיכום </vt:lpstr>
      <vt:lpstr>דוגמא לשאלת בגרות</vt:lpstr>
      <vt:lpstr>דוגמא לשאלת בגרות –אוניברסלים תרבותיים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דור קלנר</dc:creator>
  <cp:lastModifiedBy>Sivan Shimshila</cp:lastModifiedBy>
  <cp:revision>80</cp:revision>
  <dcterms:modified xsi:type="dcterms:W3CDTF">2020-04-26T12:55:42Z</dcterms:modified>
</cp:coreProperties>
</file>