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321" r:id="rId5"/>
    <p:sldId id="260" r:id="rId6"/>
    <p:sldId id="334" r:id="rId7"/>
    <p:sldId id="294" r:id="rId8"/>
    <p:sldId id="316" r:id="rId9"/>
    <p:sldId id="317" r:id="rId10"/>
    <p:sldId id="315" r:id="rId11"/>
    <p:sldId id="335" r:id="rId12"/>
    <p:sldId id="318" r:id="rId13"/>
    <p:sldId id="339" r:id="rId14"/>
    <p:sldId id="319" r:id="rId15"/>
    <p:sldId id="340" r:id="rId16"/>
    <p:sldId id="261" r:id="rId17"/>
    <p:sldId id="336" r:id="rId18"/>
    <p:sldId id="337" r:id="rId19"/>
    <p:sldId id="338" r:id="rId20"/>
    <p:sldId id="283"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David" panose="020E0502060401010101" pitchFamily="34" charset="-79"/>
      <p:regular r:id="rId27"/>
      <p:bold r:id="rId28"/>
    </p:embeddedFont>
    <p:embeddedFont>
      <p:font typeface="Tahoma" panose="020B0604030504040204" pitchFamily="34" charset="0"/>
      <p:regular r:id="rId29"/>
      <p:bold r:id="rId30"/>
    </p:embeddedFont>
    <p:embeddedFont>
      <p:font typeface="Varela Round" panose="00000500000000000000" pitchFamily="2" charset="-79"/>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8" roundtripDataSignature="AMtx7mjU58GxMYmTEwhndbQrGgZ1+qgH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72"/>
    <a:srgbClr val="12B4BC"/>
    <a:srgbClr val="66CED4"/>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C7789C-F2E9-4F33-BC0A-94C0B156B8B7}">
  <a:tblStyle styleId="{98C7789C-F2E9-4F33-BC0A-94C0B156B8B7}" styleName="Table_0">
    <a:wholeTbl>
      <a:tcTxStyle b="off" i="off">
        <a:font>
          <a:latin typeface="Varela Round"/>
          <a:ea typeface="Varela Round"/>
          <a:cs typeface="Varela Round"/>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6379" autoAdjust="0"/>
  </p:normalViewPr>
  <p:slideViewPr>
    <p:cSldViewPr snapToGrid="0">
      <p:cViewPr varScale="1">
        <p:scale>
          <a:sx n="68" d="100"/>
          <a:sy n="68" d="100"/>
        </p:scale>
        <p:origin x="780" y="66"/>
      </p:cViewPr>
      <p:guideLst>
        <p:guide orient="horz" pos="2160"/>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22102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23b25340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23b253401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1" name="Google Shape;141;g723b253401_0_8: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x-none"/>
              <a:t>16</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r" rtl="1">
              <a:buNone/>
            </a:pPr>
            <a:r>
              <a:rPr lang="he-IL" sz="1200" u="sng" dirty="0">
                <a:solidFill>
                  <a:schemeClr val="accent1">
                    <a:lumMod val="75000"/>
                  </a:schemeClr>
                </a:solidFill>
              </a:rPr>
              <a:t>"שלום, מה שלומכם? למי שלא זוכר, שמי משה, מורה לעברית בתיכון עירוני מקיף </a:t>
            </a:r>
            <a:r>
              <a:rPr lang="he-IL" sz="1200" u="sng" dirty="0" err="1">
                <a:solidFill>
                  <a:schemeClr val="accent1">
                    <a:lumMod val="75000"/>
                  </a:schemeClr>
                </a:solidFill>
              </a:rPr>
              <a:t>קרית</a:t>
            </a:r>
            <a:r>
              <a:rPr lang="he-IL" sz="1200" u="sng" dirty="0">
                <a:solidFill>
                  <a:schemeClr val="accent1">
                    <a:lumMod val="75000"/>
                  </a:schemeClr>
                </a:solidFill>
              </a:rPr>
              <a:t> חיים. לאחר שהתחלנו ללמוד בשיעור הקודם על גזרת השלמים, היום נתחיל ללמוד גזרות נוספות בשפה העברית.</a:t>
            </a:r>
          </a:p>
          <a:p>
            <a:pPr marL="158750" indent="0" algn="r" rtl="1" fontAlgn="base">
              <a:buNone/>
            </a:pPr>
            <a:endParaRPr lang="he-IL" sz="1200" u="sng"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מוכנים? יוצאים לדרך!</a:t>
            </a:r>
          </a:p>
          <a:p>
            <a:pPr algn="r" rtl="1"/>
            <a:endParaRPr lang="x-none" dirty="0"/>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he-IL" dirty="0"/>
              <a:t>כמו בשיעור הקודם, גם בשיעור זה עליכם להיות מוכנים עם מחברת וכלי כתיבה. ממליץ לסגור את כל החלונות האחרים כדי להישאר מרוכזים בלמידה..</a:t>
            </a:r>
            <a:endParaRPr lang="he-IL" u="sng" dirty="0"/>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he-IL" dirty="0"/>
              <a:t>אז מה בעצם נלמד היום?</a:t>
            </a:r>
          </a:p>
          <a:p>
            <a:endParaRPr lang="he-IL" dirty="0"/>
          </a:p>
          <a:p>
            <a:r>
              <a:rPr lang="he-IL" dirty="0"/>
              <a:t>בשיעור זה נעסוק בפרק א מתוך החלק הלשוני של בחינת הבגרות. פרק זה הינו חובה.</a:t>
            </a:r>
          </a:p>
          <a:p>
            <a:endParaRPr lang="he-IL" dirty="0"/>
          </a:p>
          <a:p>
            <a:r>
              <a:rPr lang="he-IL" dirty="0"/>
              <a:t>בפרק זה אנו נשאלים איך צריך להגות בצורה </a:t>
            </a:r>
            <a:r>
              <a:rPr lang="he-IL" dirty="0" err="1"/>
              <a:t>תיקנית</a:t>
            </a:r>
            <a:r>
              <a:rPr lang="he-IL" dirty="0"/>
              <a:t> את המספרים בשפה העברית. בנוסף, נזכר איך צריך להטות את מילות היחס בדרך הנכונה.</a:t>
            </a:r>
          </a:p>
          <a:p>
            <a:endParaRPr lang="he-IL" dirty="0"/>
          </a:p>
          <a:p>
            <a:r>
              <a:rPr lang="he-IL" dirty="0"/>
              <a:t>כבר מתחילים...</a:t>
            </a: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23b2534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23b253401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g723b253401_0_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x-non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u="none" strike="noStrike" cap="none" dirty="0">
                <a:solidFill>
                  <a:schemeClr val="dk1"/>
                </a:solidFill>
                <a:effectLst/>
                <a:latin typeface="Calibri"/>
                <a:ea typeface="Calibri"/>
                <a:cs typeface="Calibri"/>
                <a:sym typeface="Calibri"/>
              </a:rPr>
              <a:t>הכרזת העצמאות של מדינת ישראל היא בעלת אופי הצהרתי. ההכרזה מפרטת את הקשר של העם היהודי לארץ ישראל ואת ההצדקה וההכרה הבינלאומית בזכותו של העם היהודי להקים מדינה יהודית בארץ ישראל.</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2191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u="none" strike="noStrike" cap="none" dirty="0">
                <a:solidFill>
                  <a:schemeClr val="dk1"/>
                </a:solidFill>
                <a:effectLst/>
                <a:latin typeface="Calibri"/>
                <a:ea typeface="Calibri"/>
                <a:cs typeface="Calibri"/>
                <a:sym typeface="Calibri"/>
              </a:rPr>
              <a:t>הכרזת העצמאות של מדינת ישראל היא בעלת אופי הצהרתי. ההכרזה מפרטת את הקשר של העם היהודי לארץ ישראל ואת ההצדקה וההכרה הבינלאומית בזכותו של העם היהודי להקים מדינה יהודית בארץ ישראל.</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219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u="none" strike="noStrike" cap="none" dirty="0">
                <a:solidFill>
                  <a:schemeClr val="dk1"/>
                </a:solidFill>
                <a:effectLst/>
                <a:latin typeface="Calibri"/>
                <a:ea typeface="Calibri"/>
                <a:cs typeface="Calibri"/>
                <a:sym typeface="Calibri"/>
              </a:rPr>
              <a:t>הכרזת העצמאות של מדינת ישראל היא בעלת אופי הצהרתי. ההכרזה מפרטת את הקשר של העם היהודי לארץ ישראל ואת ההצדקה וההכרה הבינלאומית בזכותו של העם היהודי להקים מדינה יהודית בארץ ישראל.</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2191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מהתחלה עד 00:56</a:t>
            </a:r>
          </a:p>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0526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 y="2693989"/>
            <a:ext cx="12192000" cy="1470025"/>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rgbClr val="192A72"/>
              </a:buClr>
              <a:buSzPts val="6601"/>
              <a:buFont typeface="Varela Round"/>
              <a:buNone/>
              <a:defRPr sz="6601"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p:nvPr/>
        </p:nvSpPr>
        <p:spPr>
          <a:xfrm>
            <a:off x="-670069" y="6569428"/>
            <a:ext cx="2623961"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8" name="Google Shape;18;p16"/>
          <p:cNvSpPr/>
          <p:nvPr/>
        </p:nvSpPr>
        <p:spPr>
          <a:xfrm>
            <a:off x="-1488810" y="6304086"/>
            <a:ext cx="3246400" cy="192925"/>
          </a:xfrm>
          <a:prstGeom prst="roundRect">
            <a:avLst>
              <a:gd name="adj" fmla="val 49359"/>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9" name="Google Shape;19;p16"/>
          <p:cNvSpPr/>
          <p:nvPr/>
        </p:nvSpPr>
        <p:spPr>
          <a:xfrm>
            <a:off x="9986482" y="-439221"/>
            <a:ext cx="4205647"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0" name="Google Shape;20;p16"/>
          <p:cNvSpPr/>
          <p:nvPr/>
        </p:nvSpPr>
        <p:spPr>
          <a:xfrm>
            <a:off x="8259471" y="6565100"/>
            <a:ext cx="4434214"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pic>
        <p:nvPicPr>
          <p:cNvPr id="21" name="Google Shape;21;p16"/>
          <p:cNvPicPr preferRelativeResize="0"/>
          <p:nvPr/>
        </p:nvPicPr>
        <p:blipFill rotWithShape="1">
          <a:blip r:embed="rId2">
            <a:alphaModFix/>
          </a:blip>
          <a:srcRect l="33058" r="33511" b="26248"/>
          <a:stretch/>
        </p:blipFill>
        <p:spPr>
          <a:xfrm>
            <a:off x="5445286" y="369916"/>
            <a:ext cx="1301430" cy="159743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השיעור שכבה ושם המורה">
  <p:cSld name="השיעור שכבה ושם המורה">
    <p:spTree>
      <p:nvGrpSpPr>
        <p:cNvPr id="1" name="Shape 22"/>
        <p:cNvGrpSpPr/>
        <p:nvPr/>
      </p:nvGrpSpPr>
      <p:grpSpPr>
        <a:xfrm>
          <a:off x="0" y="0"/>
          <a:ext cx="0" cy="0"/>
          <a:chOff x="0" y="0"/>
          <a:chExt cx="0" cy="0"/>
        </a:xfrm>
      </p:grpSpPr>
      <p:sp>
        <p:nvSpPr>
          <p:cNvPr id="23" name="Google Shape;23;p17"/>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a:solidFill>
                  <a:schemeClr val="lt1"/>
                </a:solidFill>
                <a:latin typeface="Varela Round"/>
                <a:ea typeface="Varela Round"/>
                <a:cs typeface="Varela Round"/>
                <a:sym typeface="Varela Round"/>
              </a:rPr>
              <a:t>  </a:t>
            </a:r>
            <a:endParaRPr/>
          </a:p>
        </p:txBody>
      </p:sp>
      <p:sp>
        <p:nvSpPr>
          <p:cNvPr id="24" name="Google Shape;24;p17"/>
          <p:cNvSpPr txBox="1">
            <a:spLocks noGrp="1"/>
          </p:cNvSpPr>
          <p:nvPr>
            <p:ph type="ctrTitle"/>
          </p:nvPr>
        </p:nvSpPr>
        <p:spPr>
          <a:xfrm>
            <a:off x="1" y="164091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7"/>
          <p:cNvSpPr/>
          <p:nvPr/>
        </p:nvSpPr>
        <p:spPr>
          <a:xfrm>
            <a:off x="7329949" y="6155858"/>
            <a:ext cx="5333866"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6" name="Google Shape;26;p17"/>
          <p:cNvSpPr/>
          <p:nvPr/>
        </p:nvSpPr>
        <p:spPr>
          <a:xfrm>
            <a:off x="9501144" y="5870968"/>
            <a:ext cx="3049656"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7" name="Google Shape;27;p17"/>
          <p:cNvSpPr/>
          <p:nvPr/>
        </p:nvSpPr>
        <p:spPr>
          <a:xfrm>
            <a:off x="-501113" y="163632"/>
            <a:ext cx="1428110"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8" name="Google Shape;28;p17"/>
          <p:cNvSpPr txBox="1">
            <a:spLocks noGrp="1"/>
          </p:cNvSpPr>
          <p:nvPr>
            <p:ph type="subTitle" idx="1"/>
          </p:nvPr>
        </p:nvSpPr>
        <p:spPr>
          <a:xfrm>
            <a:off x="1" y="2895892"/>
            <a:ext cx="12192000" cy="765200"/>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002060"/>
              </a:buClr>
              <a:buSzPts val="2800"/>
              <a:buNone/>
              <a:defRPr sz="40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29" name="Google Shape;29;p17"/>
          <p:cNvSpPr txBox="1">
            <a:spLocks noGrp="1"/>
          </p:cNvSpPr>
          <p:nvPr>
            <p:ph type="body" idx="2"/>
          </p:nvPr>
        </p:nvSpPr>
        <p:spPr>
          <a:xfrm>
            <a:off x="0" y="3734824"/>
            <a:ext cx="12191999" cy="720000"/>
          </a:xfrm>
          <a:prstGeom prst="rect">
            <a:avLst/>
          </a:prstGeom>
          <a:noFill/>
          <a:ln>
            <a:noFill/>
          </a:ln>
        </p:spPr>
        <p:txBody>
          <a:bodyPr spcFirstLastPara="1" wrap="square" lIns="91425" tIns="45700" rIns="91425" bIns="45700" anchor="ctr" anchorCtr="0">
            <a:noAutofit/>
          </a:bodyPr>
          <a:lstStyle>
            <a:lvl1pPr marL="457200" lvl="0" indent="-228600" algn="ctr" rtl="1">
              <a:lnSpc>
                <a:spcPct val="100000"/>
              </a:lnSpc>
              <a:spcBef>
                <a:spcPts val="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30" name="Google Shape;30;p17"/>
          <p:cNvSpPr/>
          <p:nvPr/>
        </p:nvSpPr>
        <p:spPr>
          <a:xfrm>
            <a:off x="10059465" y="87232"/>
            <a:ext cx="276885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515275" y="1185681"/>
            <a:ext cx="8306992" cy="540000"/>
          </a:xfrm>
          <a:prstGeom prst="rect">
            <a:avLst/>
          </a:prstGeom>
          <a:noFill/>
          <a:ln>
            <a:noFill/>
          </a:ln>
        </p:spPr>
        <p:txBody>
          <a:bodyPr spcFirstLastPara="1" wrap="square" lIns="91425" tIns="45700" rIns="91425" bIns="45700" anchor="ctr" anchorCtr="0">
            <a:noAutofit/>
          </a:bodyPr>
          <a:lstStyle>
            <a:lvl1pPr marL="457200" lvl="0" indent="-228600" algn="r" rtl="1">
              <a:spcBef>
                <a:spcPts val="560"/>
              </a:spcBef>
              <a:spcAft>
                <a:spcPts val="0"/>
              </a:spcAft>
              <a:buClr>
                <a:srgbClr val="12B4BC"/>
              </a:buClr>
              <a:buSzPts val="2800"/>
              <a:buNone/>
              <a:defRPr sz="2800" b="1">
                <a:solidFill>
                  <a:srgbClr val="12B4BC"/>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4" name="Google Shape;34;p18"/>
          <p:cNvSpPr txBox="1">
            <a:spLocks noGrp="1"/>
          </p:cNvSpPr>
          <p:nvPr>
            <p:ph type="body" idx="2"/>
          </p:nvPr>
        </p:nvSpPr>
        <p:spPr>
          <a:xfrm>
            <a:off x="515273" y="1725682"/>
            <a:ext cx="8031963" cy="4152517"/>
          </a:xfrm>
          <a:prstGeom prst="rect">
            <a:avLst/>
          </a:prstGeom>
          <a:noFill/>
          <a:ln>
            <a:noFill/>
          </a:ln>
        </p:spPr>
        <p:txBody>
          <a:bodyPr spcFirstLastPara="1" wrap="square" lIns="91425" tIns="45700" rIns="91425" bIns="45700" anchor="t" anchorCtr="0">
            <a:norm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35" name="Google Shape;35;p18"/>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18"/>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18"/>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8" name="Google Shape;38;p18"/>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פרק חדש">
  <p:cSld name="פרק חדש">
    <p:spTree>
      <p:nvGrpSpPr>
        <p:cNvPr id="1" name="Shape 39"/>
        <p:cNvGrpSpPr/>
        <p:nvPr/>
      </p:nvGrpSpPr>
      <p:grpSpPr>
        <a:xfrm>
          <a:off x="0" y="0"/>
          <a:ext cx="0" cy="0"/>
          <a:chOff x="0" y="0"/>
          <a:chExt cx="0" cy="0"/>
        </a:xfrm>
      </p:grpSpPr>
      <p:sp>
        <p:nvSpPr>
          <p:cNvPr id="40" name="Google Shape;40;p19"/>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a:solidFill>
                  <a:srgbClr val="192A72"/>
                </a:solidFill>
                <a:latin typeface="Varela Round"/>
                <a:ea typeface="Varela Round"/>
                <a:cs typeface="Varela Round"/>
                <a:sym typeface="Varela Round"/>
              </a:rPr>
              <a:t>  </a:t>
            </a:r>
            <a:endParaRPr/>
          </a:p>
        </p:txBody>
      </p:sp>
      <p:sp>
        <p:nvSpPr>
          <p:cNvPr id="41" name="Google Shape;41;p19"/>
          <p:cNvSpPr txBox="1">
            <a:spLocks noGrp="1"/>
          </p:cNvSpPr>
          <p:nvPr>
            <p:ph type="ctrTitle"/>
          </p:nvPr>
        </p:nvSpPr>
        <p:spPr>
          <a:xfrm>
            <a:off x="1" y="166694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subTitle" idx="1"/>
          </p:nvPr>
        </p:nvSpPr>
        <p:spPr>
          <a:xfrm>
            <a:off x="1" y="2918493"/>
            <a:ext cx="12192000" cy="642090"/>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192A72"/>
              </a:buClr>
              <a:buSzPts val="2800"/>
              <a:buNone/>
              <a:defRPr sz="3200" b="1">
                <a:solidFill>
                  <a:srgbClr val="192A72"/>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43" name="Google Shape;43;p19"/>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4" name="Google Shape;44;p19"/>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5" name="Google Shape;45;p19"/>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6" name="Google Shape;46;p19"/>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בלבד">
  <p:cSld name="כותרת בלבד">
    <p:spTree>
      <p:nvGrpSpPr>
        <p:cNvPr id="1" name="Shape 47"/>
        <p:cNvGrpSpPr/>
        <p:nvPr/>
      </p:nvGrpSpPr>
      <p:grpSpPr>
        <a:xfrm>
          <a:off x="0" y="0"/>
          <a:ext cx="0" cy="0"/>
          <a:chOff x="0" y="0"/>
          <a:chExt cx="0" cy="0"/>
        </a:xfrm>
      </p:grpSpPr>
      <p:sp>
        <p:nvSpPr>
          <p:cNvPr id="48" name="Google Shape;48;p20"/>
          <p:cNvSpPr txBox="1">
            <a:spLocks noGrp="1"/>
          </p:cNvSpPr>
          <p:nvPr>
            <p:ph type="title"/>
          </p:nvPr>
        </p:nvSpPr>
        <p:spPr>
          <a:xfrm>
            <a:off x="1" y="213094"/>
            <a:ext cx="12191999" cy="72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0"/>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0" name="Google Shape;50;p20"/>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1" name="Google Shape;51;p20"/>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92"/>
        <p:cNvGrpSpPr/>
        <p:nvPr/>
      </p:nvGrpSpPr>
      <p:grpSpPr>
        <a:xfrm>
          <a:off x="0" y="0"/>
          <a:ext cx="0" cy="0"/>
          <a:chOff x="0" y="0"/>
          <a:chExt cx="0" cy="0"/>
        </a:xfrm>
      </p:grpSpPr>
      <p:sp>
        <p:nvSpPr>
          <p:cNvPr id="93" name="Google Shape;93;p26"/>
          <p:cNvSpPr txBox="1">
            <a:spLocks noGrp="1"/>
          </p:cNvSpPr>
          <p:nvPr>
            <p:ph type="title"/>
          </p:nvPr>
        </p:nvSpPr>
        <p:spPr>
          <a:xfrm>
            <a:off x="1" y="213094"/>
            <a:ext cx="12191999"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400"/>
              <a:buFont typeface="Varela Round"/>
              <a:buNone/>
              <a:defRPr sz="44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6"/>
          <p:cNvSpPr txBox="1">
            <a:spLocks noGrp="1"/>
          </p:cNvSpPr>
          <p:nvPr>
            <p:ph type="body" idx="1"/>
          </p:nvPr>
        </p:nvSpPr>
        <p:spPr>
          <a:xfrm>
            <a:off x="515274" y="1195757"/>
            <a:ext cx="8031962" cy="4611559"/>
          </a:xfrm>
          <a:prstGeom prst="rect">
            <a:avLst/>
          </a:prstGeom>
          <a:noFill/>
          <a:ln>
            <a:noFill/>
          </a:ln>
        </p:spPr>
        <p:txBody>
          <a:bodyPr spcFirstLastPara="1" wrap="square" lIns="91425" tIns="45700" rIns="91425" bIns="45700" anchor="t" anchorCtr="0">
            <a:norm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95" name="Google Shape;95;p26"/>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6" name="Google Shape;96;p26"/>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7" name="Google Shape;97;p26"/>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טקסט גדול-X2">
  <p:cSld name="5_טקסט גדול-X2">
    <p:spTree>
      <p:nvGrpSpPr>
        <p:cNvPr id="1" name="Shape 98"/>
        <p:cNvGrpSpPr/>
        <p:nvPr/>
      </p:nvGrpSpPr>
      <p:grpSpPr>
        <a:xfrm>
          <a:off x="0" y="0"/>
          <a:ext cx="0" cy="0"/>
          <a:chOff x="0" y="0"/>
          <a:chExt cx="0" cy="0"/>
        </a:xfrm>
      </p:grpSpPr>
      <p:sp>
        <p:nvSpPr>
          <p:cNvPr id="99" name="Google Shape;99;p27"/>
          <p:cNvSpPr txBox="1">
            <a:spLocks noGrp="1"/>
          </p:cNvSpPr>
          <p:nvPr>
            <p:ph type="ctrTitle"/>
          </p:nvPr>
        </p:nvSpPr>
        <p:spPr>
          <a:xfrm>
            <a:off x="234416" y="1312990"/>
            <a:ext cx="7910518" cy="5224442"/>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192A72"/>
              </a:buClr>
              <a:buSzPts val="2800"/>
              <a:buFont typeface="Varela Round"/>
              <a:buNone/>
              <a:defRPr sz="28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7"/>
          <p:cNvSpPr/>
          <p:nvPr/>
        </p:nvSpPr>
        <p:spPr>
          <a:xfrm>
            <a:off x="-910416" y="6189198"/>
            <a:ext cx="3068595" cy="1189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1" name="Google Shape;101;p27"/>
          <p:cNvSpPr/>
          <p:nvPr/>
        </p:nvSpPr>
        <p:spPr>
          <a:xfrm>
            <a:off x="10082352" y="8172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2" name="Google Shape;102;p27"/>
          <p:cNvSpPr/>
          <p:nvPr/>
        </p:nvSpPr>
        <p:spPr>
          <a:xfrm>
            <a:off x="-2155687" y="6347804"/>
            <a:ext cx="5559136" cy="47051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3" name="Google Shape;103;p27"/>
          <p:cNvSpPr txBox="1">
            <a:spLocks noGrp="1"/>
          </p:cNvSpPr>
          <p:nvPr>
            <p:ph type="body" idx="1"/>
          </p:nvPr>
        </p:nvSpPr>
        <p:spPr>
          <a:xfrm>
            <a:off x="0" y="192531"/>
            <a:ext cx="12192000" cy="1009650"/>
          </a:xfrm>
          <a:prstGeom prst="rect">
            <a:avLst/>
          </a:prstGeom>
          <a:noFill/>
          <a:ln>
            <a:noFill/>
          </a:ln>
        </p:spPr>
        <p:txBody>
          <a:bodyPr spcFirstLastPara="1" wrap="square" lIns="91425" tIns="45700" rIns="91425" bIns="45700" anchor="ctr" anchorCtr="0">
            <a:normAutofit/>
          </a:bodyPr>
          <a:lstStyle>
            <a:lvl1pPr marL="457200" lvl="0" indent="-228600" algn="ctr" rtl="1">
              <a:spcBef>
                <a:spcPts val="960"/>
              </a:spcBef>
              <a:spcAft>
                <a:spcPts val="0"/>
              </a:spcAft>
              <a:buClr>
                <a:srgbClr val="192A72"/>
              </a:buClr>
              <a:buSzPts val="4800"/>
              <a:buNone/>
              <a:defRPr sz="4800" b="1">
                <a:solidFill>
                  <a:srgbClr val="192A72"/>
                </a:solidFill>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09601" y="274638"/>
            <a:ext cx="10972800" cy="1143000"/>
          </a:xfrm>
          <a:prstGeom prst="rect">
            <a:avLst/>
          </a:prstGeom>
          <a:noFill/>
          <a:ln>
            <a:noFill/>
          </a:ln>
        </p:spPr>
        <p:txBody>
          <a:bodyPr spcFirstLastPara="1" wrap="square" lIns="91425" tIns="45700" rIns="91425" bIns="45700" anchor="ctr" anchorCtr="0">
            <a:normAutofit/>
          </a:bodyPr>
          <a:lstStyle>
            <a:lvl1pPr marR="0" lvl="0" algn="ctr" rtl="1">
              <a:spcBef>
                <a:spcPts val="0"/>
              </a:spcBef>
              <a:spcAft>
                <a:spcPts val="0"/>
              </a:spcAft>
              <a:buClr>
                <a:schemeClr val="dk1"/>
              </a:buClr>
              <a:buSzPts val="4400"/>
              <a:buFont typeface="Varela Round"/>
              <a:buNone/>
              <a:defRPr sz="4400" b="0" i="0" u="none" strike="noStrike" cap="none">
                <a:solidFill>
                  <a:schemeClr val="dk1"/>
                </a:solidFill>
                <a:latin typeface="Varela Round"/>
                <a:ea typeface="Varela Round"/>
                <a:cs typeface="Varela Round"/>
                <a:sym typeface="Varela Rou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609601"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2" name="Google Shape;12;p15"/>
          <p:cNvSpPr txBox="1">
            <a:spLocks noGrp="1"/>
          </p:cNvSpPr>
          <p:nvPr>
            <p:ph type="dt" idx="10"/>
          </p:nvPr>
        </p:nvSpPr>
        <p:spPr>
          <a:xfrm>
            <a:off x="8737601" y="6356352"/>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3" name="Google Shape;13;p15"/>
          <p:cNvSpPr txBox="1">
            <a:spLocks noGrp="1"/>
          </p:cNvSpPr>
          <p:nvPr>
            <p:ph type="ftr" idx="11"/>
          </p:nvPr>
        </p:nvSpPr>
        <p:spPr>
          <a:xfrm>
            <a:off x="4165601" y="6356352"/>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4" name="Google Shape;14;p15"/>
          <p:cNvSpPr txBox="1">
            <a:spLocks noGrp="1"/>
          </p:cNvSpPr>
          <p:nvPr>
            <p:ph type="sldNum" idx="12"/>
          </p:nvPr>
        </p:nvSpPr>
        <p:spPr>
          <a:xfrm>
            <a:off x="609601" y="6356352"/>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A9C"/>
                </a:solidFill>
                <a:latin typeface="Varela Round"/>
                <a:ea typeface="Varela Round"/>
                <a:cs typeface="Varela Round"/>
                <a:sym typeface="Varela Round"/>
              </a:defRPr>
            </a:lvl1pPr>
            <a:lvl2pPr marL="0" marR="0" lvl="1" indent="0" algn="l" rtl="1">
              <a:spcBef>
                <a:spcPts val="0"/>
              </a:spcBef>
              <a:buNone/>
              <a:defRPr sz="1200" b="0" i="0" u="none" strike="noStrike" cap="none">
                <a:solidFill>
                  <a:srgbClr val="888A9C"/>
                </a:solidFill>
                <a:latin typeface="Varela Round"/>
                <a:ea typeface="Varela Round"/>
                <a:cs typeface="Varela Round"/>
                <a:sym typeface="Varela Round"/>
              </a:defRPr>
            </a:lvl2pPr>
            <a:lvl3pPr marL="0" marR="0" lvl="2" indent="0" algn="l" rtl="1">
              <a:spcBef>
                <a:spcPts val="0"/>
              </a:spcBef>
              <a:buNone/>
              <a:defRPr sz="1200" b="0" i="0" u="none" strike="noStrike" cap="none">
                <a:solidFill>
                  <a:srgbClr val="888A9C"/>
                </a:solidFill>
                <a:latin typeface="Varela Round"/>
                <a:ea typeface="Varela Round"/>
                <a:cs typeface="Varela Round"/>
                <a:sym typeface="Varela Round"/>
              </a:defRPr>
            </a:lvl3pPr>
            <a:lvl4pPr marL="0" marR="0" lvl="3" indent="0" algn="l" rtl="1">
              <a:spcBef>
                <a:spcPts val="0"/>
              </a:spcBef>
              <a:buNone/>
              <a:defRPr sz="1200" b="0" i="0" u="none" strike="noStrike" cap="none">
                <a:solidFill>
                  <a:srgbClr val="888A9C"/>
                </a:solidFill>
                <a:latin typeface="Varela Round"/>
                <a:ea typeface="Varela Round"/>
                <a:cs typeface="Varela Round"/>
                <a:sym typeface="Varela Round"/>
              </a:defRPr>
            </a:lvl4pPr>
            <a:lvl5pPr marL="0" marR="0" lvl="4" indent="0" algn="l" rtl="1">
              <a:spcBef>
                <a:spcPts val="0"/>
              </a:spcBef>
              <a:buNone/>
              <a:defRPr sz="1200" b="0" i="0" u="none" strike="noStrike" cap="none">
                <a:solidFill>
                  <a:srgbClr val="888A9C"/>
                </a:solidFill>
                <a:latin typeface="Varela Round"/>
                <a:ea typeface="Varela Round"/>
                <a:cs typeface="Varela Round"/>
                <a:sym typeface="Varela Round"/>
              </a:defRPr>
            </a:lvl5pPr>
            <a:lvl6pPr marL="0" marR="0" lvl="5" indent="0" algn="l" rtl="1">
              <a:spcBef>
                <a:spcPts val="0"/>
              </a:spcBef>
              <a:buNone/>
              <a:defRPr sz="1200" b="0" i="0" u="none" strike="noStrike" cap="none">
                <a:solidFill>
                  <a:srgbClr val="888A9C"/>
                </a:solidFill>
                <a:latin typeface="Varela Round"/>
                <a:ea typeface="Varela Round"/>
                <a:cs typeface="Varela Round"/>
                <a:sym typeface="Varela Round"/>
              </a:defRPr>
            </a:lvl6pPr>
            <a:lvl7pPr marL="0" marR="0" lvl="6" indent="0" algn="l" rtl="1">
              <a:spcBef>
                <a:spcPts val="0"/>
              </a:spcBef>
              <a:buNone/>
              <a:defRPr sz="1200" b="0" i="0" u="none" strike="noStrike" cap="none">
                <a:solidFill>
                  <a:srgbClr val="888A9C"/>
                </a:solidFill>
                <a:latin typeface="Varela Round"/>
                <a:ea typeface="Varela Round"/>
                <a:cs typeface="Varela Round"/>
                <a:sym typeface="Varela Round"/>
              </a:defRPr>
            </a:lvl7pPr>
            <a:lvl8pPr marL="0" marR="0" lvl="7" indent="0" algn="l" rtl="1">
              <a:spcBef>
                <a:spcPts val="0"/>
              </a:spcBef>
              <a:buNone/>
              <a:defRPr sz="1200" b="0" i="0" u="none" strike="noStrike" cap="none">
                <a:solidFill>
                  <a:srgbClr val="888A9C"/>
                </a:solidFill>
                <a:latin typeface="Varela Round"/>
                <a:ea typeface="Varela Round"/>
                <a:cs typeface="Varela Round"/>
                <a:sym typeface="Varela Round"/>
              </a:defRPr>
            </a:lvl8pPr>
            <a:lvl9pPr marL="0" marR="0" lvl="8" indent="0" algn="l" rtl="1">
              <a:spcBef>
                <a:spcPts val="0"/>
              </a:spcBef>
              <a:buNone/>
              <a:defRPr sz="1200" b="0" i="0" u="none" strike="noStrike" cap="none">
                <a:solidFill>
                  <a:srgbClr val="888A9C"/>
                </a:solidFill>
                <a:latin typeface="Varela Round"/>
                <a:ea typeface="Varela Round"/>
                <a:cs typeface="Varela Round"/>
                <a:sym typeface="Varela Round"/>
              </a:defRPr>
            </a:lvl9pPr>
          </a:lstStyle>
          <a:p>
            <a:pPr marL="0" lvl="0" indent="0" algn="l" rtl="1">
              <a:spcBef>
                <a:spcPts val="0"/>
              </a:spcBef>
              <a:spcAft>
                <a:spcPts val="0"/>
              </a:spcAft>
              <a:buNone/>
            </a:pPr>
            <a:fld id="{00000000-1234-1234-1234-123412341234}" type="slidenum">
              <a:rPr lang="x-non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9" r:id="rId6"/>
    <p:sldLayoutId id="214748366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ideo" Target="https://www.youtube.com/embed/yqdDnTeJ9Yg?feature=oembed" TargetMode="Externa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ctrTitle"/>
          </p:nvPr>
        </p:nvSpPr>
        <p:spPr>
          <a:xfrm>
            <a:off x="1" y="2693893"/>
            <a:ext cx="12192000" cy="1470216"/>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rgbClr val="192A72"/>
              </a:buClr>
              <a:buSzPts val="6600"/>
              <a:buFont typeface="Varela Round"/>
              <a:buNone/>
            </a:pPr>
            <a:r>
              <a:rPr lang="x-none" dirty="0"/>
              <a:t>מערכת שידורים לאומית</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CE4D4A3-F210-4BD9-A82D-54C832AEABB4}"/>
              </a:ext>
            </a:extLst>
          </p:cNvPr>
          <p:cNvSpPr>
            <a:spLocks noGrp="1"/>
          </p:cNvSpPr>
          <p:nvPr>
            <p:ph type="title"/>
          </p:nvPr>
        </p:nvSpPr>
        <p:spPr/>
        <p:txBody>
          <a:bodyPr/>
          <a:lstStyle/>
          <a:p>
            <a:r>
              <a:rPr lang="he-IL" dirty="0"/>
              <a:t>2. חוק רגיל מול חוקי יסוד</a:t>
            </a:r>
          </a:p>
        </p:txBody>
      </p:sp>
      <p:sp>
        <p:nvSpPr>
          <p:cNvPr id="3" name="מציין מיקום טקסט 2">
            <a:extLst>
              <a:ext uri="{FF2B5EF4-FFF2-40B4-BE49-F238E27FC236}">
                <a16:creationId xmlns:a16="http://schemas.microsoft.com/office/drawing/2014/main" id="{05113E5A-A523-454C-A41A-282186CD2CCA}"/>
              </a:ext>
            </a:extLst>
          </p:cNvPr>
          <p:cNvSpPr>
            <a:spLocks noGrp="1"/>
          </p:cNvSpPr>
          <p:nvPr>
            <p:ph type="body" idx="1"/>
          </p:nvPr>
        </p:nvSpPr>
        <p:spPr>
          <a:xfrm>
            <a:off x="787400" y="1072088"/>
            <a:ext cx="10915953" cy="540000"/>
          </a:xfrm>
        </p:spPr>
        <p:txBody>
          <a:bodyPr/>
          <a:lstStyle/>
          <a:p>
            <a:pPr algn="ctr"/>
            <a:r>
              <a:rPr lang="he-IL" dirty="0"/>
              <a:t>השוני בין חוק רגיל לחוק יסוד</a:t>
            </a:r>
            <a:endParaRPr lang="en-US" dirty="0"/>
          </a:p>
          <a:p>
            <a:endParaRPr lang="he-IL" dirty="0"/>
          </a:p>
        </p:txBody>
      </p:sp>
      <p:sp>
        <p:nvSpPr>
          <p:cNvPr id="4" name="מציין מיקום טקסט 3">
            <a:extLst>
              <a:ext uri="{FF2B5EF4-FFF2-40B4-BE49-F238E27FC236}">
                <a16:creationId xmlns:a16="http://schemas.microsoft.com/office/drawing/2014/main" id="{2474E0D6-BD56-4F1E-A7ED-BF9ACC19184A}"/>
              </a:ext>
            </a:extLst>
          </p:cNvPr>
          <p:cNvSpPr>
            <a:spLocks noGrp="1"/>
          </p:cNvSpPr>
          <p:nvPr>
            <p:ph type="body" idx="2"/>
          </p:nvPr>
        </p:nvSpPr>
        <p:spPr>
          <a:xfrm>
            <a:off x="127000" y="1878082"/>
            <a:ext cx="11480800" cy="4152517"/>
          </a:xfrm>
        </p:spPr>
        <p:txBody>
          <a:bodyPr>
            <a:normAutofit/>
          </a:bodyPr>
          <a:lstStyle/>
          <a:p>
            <a:pPr marL="76200" lvl="0" indent="0">
              <a:buNone/>
            </a:pPr>
            <a:endParaRPr lang="he-IL" dirty="0"/>
          </a:p>
          <a:p>
            <a:pPr marL="76200" lvl="0" indent="0">
              <a:buNone/>
            </a:pPr>
            <a:endParaRPr lang="en-US" dirty="0"/>
          </a:p>
          <a:p>
            <a:endParaRPr lang="he-IL" dirty="0"/>
          </a:p>
        </p:txBody>
      </p:sp>
      <p:graphicFrame>
        <p:nvGraphicFramePr>
          <p:cNvPr id="6" name="טבלה 5">
            <a:extLst>
              <a:ext uri="{FF2B5EF4-FFF2-40B4-BE49-F238E27FC236}">
                <a16:creationId xmlns:a16="http://schemas.microsoft.com/office/drawing/2014/main" id="{E142C48D-D187-4656-AE99-8C37216D8562}"/>
              </a:ext>
            </a:extLst>
          </p:cNvPr>
          <p:cNvGraphicFramePr>
            <a:graphicFrameLocks noGrp="1"/>
          </p:cNvGraphicFramePr>
          <p:nvPr>
            <p:extLst>
              <p:ext uri="{D42A27DB-BD31-4B8C-83A1-F6EECF244321}">
                <p14:modId xmlns:p14="http://schemas.microsoft.com/office/powerpoint/2010/main" val="958885968"/>
              </p:ext>
            </p:extLst>
          </p:nvPr>
        </p:nvGraphicFramePr>
        <p:xfrm>
          <a:off x="259276" y="5289870"/>
          <a:ext cx="8659642" cy="640080"/>
        </p:xfrm>
        <a:graphic>
          <a:graphicData uri="http://schemas.openxmlformats.org/drawingml/2006/table">
            <a:tbl>
              <a:tblPr rtl="1" firstRow="1" firstCol="1" bandRow="1">
                <a:tableStyleId>{98C7789C-F2E9-4F33-BC0A-94C0B156B8B7}</a:tableStyleId>
              </a:tblPr>
              <a:tblGrid>
                <a:gridCol w="885016">
                  <a:extLst>
                    <a:ext uri="{9D8B030D-6E8A-4147-A177-3AD203B41FA5}">
                      <a16:colId xmlns:a16="http://schemas.microsoft.com/office/drawing/2014/main" val="2758959957"/>
                    </a:ext>
                  </a:extLst>
                </a:gridCol>
                <a:gridCol w="3794655">
                  <a:extLst>
                    <a:ext uri="{9D8B030D-6E8A-4147-A177-3AD203B41FA5}">
                      <a16:colId xmlns:a16="http://schemas.microsoft.com/office/drawing/2014/main" val="393203258"/>
                    </a:ext>
                  </a:extLst>
                </a:gridCol>
                <a:gridCol w="3979971">
                  <a:extLst>
                    <a:ext uri="{9D8B030D-6E8A-4147-A177-3AD203B41FA5}">
                      <a16:colId xmlns:a16="http://schemas.microsoft.com/office/drawing/2014/main" val="853673009"/>
                    </a:ext>
                  </a:extLst>
                </a:gridCol>
              </a:tblGrid>
              <a:tr h="594643">
                <a:tc>
                  <a:txBody>
                    <a:bodyPr/>
                    <a:lstStyle/>
                    <a:p>
                      <a:pPr algn="ctr" rtl="1">
                        <a:lnSpc>
                          <a:spcPct val="107000"/>
                        </a:lnSpc>
                        <a:spcBef>
                          <a:spcPts val="600"/>
                        </a:spcBef>
                        <a:spcAft>
                          <a:spcPts val="600"/>
                        </a:spcAft>
                      </a:pPr>
                      <a:r>
                        <a:rPr lang="he-IL" sz="1600" b="1" dirty="0">
                          <a:effectLst/>
                          <a:latin typeface="Varela Round" panose="00000500000000000000" pitchFamily="2" charset="-79"/>
                          <a:cs typeface="Varela Round" panose="00000500000000000000" pitchFamily="2" charset="-79"/>
                        </a:rPr>
                        <a:t>תוכן</a:t>
                      </a:r>
                      <a:endParaRPr lang="en-US" sz="1600" b="1" dirty="0">
                        <a:effectLst/>
                        <a:latin typeface="Varela Round" panose="00000500000000000000" pitchFamily="2" charset="-79"/>
                        <a:cs typeface="Varela Round" panose="00000500000000000000" pitchFamily="2" charset="-79"/>
                      </a:endParaRPr>
                    </a:p>
                  </a:txBody>
                  <a:tcPr marL="68580" marR="68580" marT="0" marB="0" anchor="ctr"/>
                </a:tc>
                <a:tc>
                  <a:txBody>
                    <a:bodyPr/>
                    <a:lstStyle/>
                    <a:p>
                      <a:pPr algn="ctr"/>
                      <a:r>
                        <a:rPr lang="he-IL" sz="1400" dirty="0">
                          <a:latin typeface="Varela Round" panose="00000500000000000000" pitchFamily="2" charset="-79"/>
                          <a:cs typeface="Varela Round" panose="00000500000000000000" pitchFamily="2" charset="-79"/>
                        </a:rPr>
                        <a:t>חוקים רגילים עוסקים </a:t>
                      </a:r>
                      <a:r>
                        <a:rPr lang="he-IL" sz="1400" b="1" u="sng" dirty="0">
                          <a:latin typeface="Varela Round" panose="00000500000000000000" pitchFamily="2" charset="-79"/>
                          <a:cs typeface="Varela Round" panose="00000500000000000000" pitchFamily="2" charset="-79"/>
                        </a:rPr>
                        <a:t>בנושאים מגוונים</a:t>
                      </a:r>
                      <a:r>
                        <a:rPr lang="he-IL" sz="1400" dirty="0">
                          <a:latin typeface="Varela Round" panose="00000500000000000000" pitchFamily="2" charset="-79"/>
                          <a:cs typeface="Varela Round" panose="00000500000000000000" pitchFamily="2" charset="-79"/>
                        </a:rPr>
                        <a:t>, ולא בהכרח בנושאים שבהם עוסקים חוקי יסוד.  </a:t>
                      </a:r>
                    </a:p>
                    <a:p>
                      <a:pPr algn="r"/>
                      <a:r>
                        <a:rPr lang="he-IL" sz="1400" dirty="0">
                          <a:latin typeface="Varela Round" panose="00000500000000000000" pitchFamily="2" charset="-79"/>
                          <a:cs typeface="Varela Round" panose="00000500000000000000" pitchFamily="2" charset="-79"/>
                        </a:rPr>
                        <a:t> </a:t>
                      </a:r>
                    </a:p>
                  </a:txBody>
                  <a:tcPr marL="68580" marR="68580" marT="0" marB="0" anchor="ctr"/>
                </a:tc>
                <a:tc>
                  <a:txBody>
                    <a:bodyPr/>
                    <a:lstStyle/>
                    <a:p>
                      <a:pPr marL="0" marR="0" indent="0" algn="r" defTabSz="914400" rtl="0" eaLnBrk="1" fontAlgn="auto" latinLnBrk="0" hangingPunct="1">
                        <a:lnSpc>
                          <a:spcPct val="100000"/>
                        </a:lnSpc>
                        <a:spcBef>
                          <a:spcPts val="0"/>
                        </a:spcBef>
                        <a:spcAft>
                          <a:spcPts val="0"/>
                        </a:spcAft>
                        <a:buClr>
                          <a:srgbClr val="000000"/>
                        </a:buClr>
                        <a:buSzTx/>
                        <a:buFont typeface="Arial"/>
                        <a:buNone/>
                        <a:tabLst/>
                        <a:defRPr/>
                      </a:pPr>
                      <a:r>
                        <a:rPr lang="he-IL" sz="1400" dirty="0">
                          <a:effectLst/>
                          <a:latin typeface="Varela Round" panose="00000500000000000000" pitchFamily="2" charset="-79"/>
                          <a:cs typeface="Varela Round" panose="00000500000000000000" pitchFamily="2" charset="-79"/>
                        </a:rPr>
                        <a:t>חוק יסוד מגביל את השלטון, קובע את אופייה של המדינה ומגן על זכויות האדם והאזרח.</a:t>
                      </a:r>
                      <a:endParaRPr lang="en-US" sz="1400" dirty="0">
                        <a:effectLst/>
                        <a:latin typeface="Varela Round" panose="00000500000000000000" pitchFamily="2" charset="-79"/>
                        <a:cs typeface="Varela Round" panose="00000500000000000000" pitchFamily="2" charset="-79"/>
                      </a:endParaRPr>
                    </a:p>
                    <a:p>
                      <a:pPr algn="r"/>
                      <a:endParaRPr lang="he-IL" sz="1400" dirty="0">
                        <a:latin typeface="Varela Round" panose="00000500000000000000" pitchFamily="2" charset="-79"/>
                        <a:cs typeface="Varela Round" panose="00000500000000000000" pitchFamily="2" charset="-79"/>
                      </a:endParaRPr>
                    </a:p>
                  </a:txBody>
                  <a:tcPr marL="68580" marR="68580" marT="0" marB="0" anchor="ctr"/>
                </a:tc>
                <a:extLst>
                  <a:ext uri="{0D108BD9-81ED-4DB2-BD59-A6C34878D82A}">
                    <a16:rowId xmlns:a16="http://schemas.microsoft.com/office/drawing/2014/main" val="1676159240"/>
                  </a:ext>
                </a:extLst>
              </a:tr>
            </a:tbl>
          </a:graphicData>
        </a:graphic>
      </p:graphicFrame>
      <p:graphicFrame>
        <p:nvGraphicFramePr>
          <p:cNvPr id="7" name="טבלה 6">
            <a:extLst>
              <a:ext uri="{FF2B5EF4-FFF2-40B4-BE49-F238E27FC236}">
                <a16:creationId xmlns:a16="http://schemas.microsoft.com/office/drawing/2014/main" id="{7BF8F944-676B-4EC6-A447-2A2503F33CAA}"/>
              </a:ext>
            </a:extLst>
          </p:cNvPr>
          <p:cNvGraphicFramePr>
            <a:graphicFrameLocks noGrp="1"/>
          </p:cNvGraphicFramePr>
          <p:nvPr>
            <p:extLst>
              <p:ext uri="{D42A27DB-BD31-4B8C-83A1-F6EECF244321}">
                <p14:modId xmlns:p14="http://schemas.microsoft.com/office/powerpoint/2010/main" val="2188313905"/>
              </p:ext>
            </p:extLst>
          </p:nvPr>
        </p:nvGraphicFramePr>
        <p:xfrm>
          <a:off x="259276" y="2635476"/>
          <a:ext cx="8659642" cy="2654394"/>
        </p:xfrm>
        <a:graphic>
          <a:graphicData uri="http://schemas.openxmlformats.org/drawingml/2006/table">
            <a:tbl>
              <a:tblPr rtl="1" firstRow="1" firstCol="1" bandRow="1">
                <a:tableStyleId>{98C7789C-F2E9-4F33-BC0A-94C0B156B8B7}</a:tableStyleId>
              </a:tblPr>
              <a:tblGrid>
                <a:gridCol w="885016">
                  <a:extLst>
                    <a:ext uri="{9D8B030D-6E8A-4147-A177-3AD203B41FA5}">
                      <a16:colId xmlns:a16="http://schemas.microsoft.com/office/drawing/2014/main" val="1329836768"/>
                    </a:ext>
                  </a:extLst>
                </a:gridCol>
                <a:gridCol w="3794655">
                  <a:extLst>
                    <a:ext uri="{9D8B030D-6E8A-4147-A177-3AD203B41FA5}">
                      <a16:colId xmlns:a16="http://schemas.microsoft.com/office/drawing/2014/main" val="3639825418"/>
                    </a:ext>
                  </a:extLst>
                </a:gridCol>
                <a:gridCol w="3979971">
                  <a:extLst>
                    <a:ext uri="{9D8B030D-6E8A-4147-A177-3AD203B41FA5}">
                      <a16:colId xmlns:a16="http://schemas.microsoft.com/office/drawing/2014/main" val="1021961288"/>
                    </a:ext>
                  </a:extLst>
                </a:gridCol>
              </a:tblGrid>
              <a:tr h="2654394">
                <a:tc>
                  <a:txBody>
                    <a:bodyPr/>
                    <a:lstStyle/>
                    <a:p>
                      <a:pPr algn="ctr" rtl="1">
                        <a:lnSpc>
                          <a:spcPct val="107000"/>
                        </a:lnSpc>
                        <a:spcBef>
                          <a:spcPts val="600"/>
                        </a:spcBef>
                        <a:spcAft>
                          <a:spcPts val="600"/>
                        </a:spcAft>
                      </a:pPr>
                      <a:r>
                        <a:rPr lang="he-IL" sz="1600" b="1" dirty="0">
                          <a:effectLst/>
                          <a:latin typeface="Varela Round" panose="00000500000000000000" pitchFamily="2" charset="-79"/>
                          <a:cs typeface="Varela Round" panose="00000500000000000000" pitchFamily="2" charset="-79"/>
                        </a:rPr>
                        <a:t>מעמד</a:t>
                      </a:r>
                      <a:endParaRPr lang="en-US" sz="1600" b="1" dirty="0">
                        <a:effectLst/>
                        <a:latin typeface="Varela Round" panose="00000500000000000000" pitchFamily="2" charset="-79"/>
                        <a:cs typeface="Varela Round" panose="00000500000000000000" pitchFamily="2" charset="-79"/>
                      </a:endParaRPr>
                    </a:p>
                  </a:txBody>
                  <a:tcPr marL="68580" marR="68580" marT="0" marB="0" anchor="ctr"/>
                </a:tc>
                <a:tc>
                  <a:txBody>
                    <a:bodyPr/>
                    <a:lstStyle/>
                    <a:p>
                      <a:pPr algn="ctr" rtl="1">
                        <a:lnSpc>
                          <a:spcPct val="107000"/>
                        </a:lnSpc>
                        <a:spcBef>
                          <a:spcPts val="600"/>
                        </a:spcBef>
                        <a:spcAft>
                          <a:spcPts val="600"/>
                        </a:spcAft>
                      </a:pPr>
                      <a:r>
                        <a:rPr lang="he-IL" sz="1400" dirty="0">
                          <a:effectLst/>
                          <a:latin typeface="Varela Round" panose="00000500000000000000" pitchFamily="2" charset="-79"/>
                          <a:cs typeface="Varela Round" panose="00000500000000000000" pitchFamily="2" charset="-79"/>
                        </a:rPr>
                        <a:t>חוק רגיל </a:t>
                      </a:r>
                      <a:r>
                        <a:rPr lang="he-IL" sz="1400" b="1" u="sng" dirty="0">
                          <a:effectLst/>
                          <a:latin typeface="Varela Round" panose="00000500000000000000" pitchFamily="2" charset="-79"/>
                          <a:cs typeface="Varela Round" panose="00000500000000000000" pitchFamily="2" charset="-79"/>
                        </a:rPr>
                        <a:t>ניתן לשנות </a:t>
                      </a:r>
                      <a:r>
                        <a:rPr lang="he-IL" sz="1400" dirty="0">
                          <a:effectLst/>
                          <a:latin typeface="Varela Round" panose="00000500000000000000" pitchFamily="2" charset="-79"/>
                          <a:cs typeface="Varela Round" panose="00000500000000000000" pitchFamily="2" charset="-79"/>
                        </a:rPr>
                        <a:t>ברוב רגיל</a:t>
                      </a:r>
                    </a:p>
                    <a:p>
                      <a:pPr algn="ctr" rtl="1">
                        <a:lnSpc>
                          <a:spcPct val="107000"/>
                        </a:lnSpc>
                        <a:spcBef>
                          <a:spcPts val="600"/>
                        </a:spcBef>
                        <a:spcAft>
                          <a:spcPts val="600"/>
                        </a:spcAft>
                      </a:pPr>
                      <a:endParaRPr lang="he-IL" sz="1400" dirty="0">
                        <a:effectLst/>
                        <a:latin typeface="Varela Round" panose="00000500000000000000" pitchFamily="2" charset="-79"/>
                        <a:cs typeface="Varela Round" panose="00000500000000000000" pitchFamily="2" charset="-79"/>
                      </a:endParaRPr>
                    </a:p>
                    <a:p>
                      <a:pPr algn="ctr" rtl="1">
                        <a:lnSpc>
                          <a:spcPct val="107000"/>
                        </a:lnSpc>
                        <a:spcBef>
                          <a:spcPts val="600"/>
                        </a:spcBef>
                        <a:spcAft>
                          <a:spcPts val="600"/>
                        </a:spcAft>
                      </a:pPr>
                      <a:r>
                        <a:rPr lang="he-IL" sz="1400" b="1" u="sng" dirty="0">
                          <a:effectLst/>
                          <a:latin typeface="Varela Round" panose="00000500000000000000" pitchFamily="2" charset="-79"/>
                          <a:cs typeface="Varela Round" panose="00000500000000000000" pitchFamily="2" charset="-79"/>
                        </a:rPr>
                        <a:t>אין לחוק</a:t>
                      </a:r>
                      <a:r>
                        <a:rPr lang="he-IL" sz="1400" b="1" u="sng" baseline="0" dirty="0">
                          <a:effectLst/>
                          <a:latin typeface="Varela Round" panose="00000500000000000000" pitchFamily="2" charset="-79"/>
                          <a:cs typeface="Varela Round" panose="00000500000000000000" pitchFamily="2" charset="-79"/>
                        </a:rPr>
                        <a:t> רגיל פסקת הגבלה </a:t>
                      </a:r>
                      <a:r>
                        <a:rPr lang="he-IL" sz="1400" baseline="0" dirty="0">
                          <a:effectLst/>
                          <a:latin typeface="Varela Round" panose="00000500000000000000" pitchFamily="2" charset="-79"/>
                          <a:cs typeface="Varela Round" panose="00000500000000000000" pitchFamily="2" charset="-79"/>
                        </a:rPr>
                        <a:t>וניתן לחוקק במקומו חוק חדש</a:t>
                      </a:r>
                      <a:endParaRPr lang="en-US" sz="1400" dirty="0">
                        <a:effectLst/>
                        <a:latin typeface="Varela Round" panose="00000500000000000000" pitchFamily="2" charset="-79"/>
                        <a:cs typeface="Varela Round" panose="00000500000000000000" pitchFamily="2" charset="-79"/>
                      </a:endParaRPr>
                    </a:p>
                  </a:txBody>
                  <a:tcPr marL="68580" marR="68580" marT="0" marB="0" anchor="ctr"/>
                </a:tc>
                <a:tc>
                  <a:txBody>
                    <a:bodyPr/>
                    <a:lstStyle/>
                    <a:p>
                      <a:pPr algn="ctr" rtl="1">
                        <a:lnSpc>
                          <a:spcPct val="107000"/>
                        </a:lnSpc>
                        <a:spcBef>
                          <a:spcPts val="600"/>
                        </a:spcBef>
                        <a:spcAft>
                          <a:spcPts val="600"/>
                        </a:spcAft>
                      </a:pPr>
                      <a:r>
                        <a:rPr lang="he-IL" sz="1400" dirty="0">
                          <a:effectLst/>
                          <a:latin typeface="Varela Round" panose="00000500000000000000" pitchFamily="2" charset="-79"/>
                          <a:cs typeface="Varela Round" panose="00000500000000000000" pitchFamily="2" charset="-79"/>
                        </a:rPr>
                        <a:t>לחוק יסוד </a:t>
                      </a:r>
                      <a:r>
                        <a:rPr lang="he-IL" sz="1400" b="1" u="sng" dirty="0">
                          <a:effectLst/>
                          <a:latin typeface="Varela Round" panose="00000500000000000000" pitchFamily="2" charset="-79"/>
                          <a:cs typeface="Varela Round" panose="00000500000000000000" pitchFamily="2" charset="-79"/>
                        </a:rPr>
                        <a:t>יש מעמד עליון </a:t>
                      </a:r>
                      <a:r>
                        <a:rPr lang="he-IL" sz="1400" dirty="0">
                          <a:effectLst/>
                          <a:latin typeface="Varela Round" panose="00000500000000000000" pitchFamily="2" charset="-79"/>
                          <a:cs typeface="Varela Round" panose="00000500000000000000" pitchFamily="2" charset="-79"/>
                        </a:rPr>
                        <a:t>בהשוואה לחוק רגיל:</a:t>
                      </a:r>
                      <a:endParaRPr lang="en-US" sz="1400" dirty="0">
                        <a:effectLst/>
                        <a:latin typeface="Varela Round" panose="00000500000000000000" pitchFamily="2" charset="-79"/>
                        <a:cs typeface="Varela Round" panose="00000500000000000000" pitchFamily="2" charset="-79"/>
                      </a:endParaRPr>
                    </a:p>
                    <a:p>
                      <a:pPr marL="342900" lvl="0" indent="-342900" algn="ctr" rtl="1">
                        <a:lnSpc>
                          <a:spcPct val="115000"/>
                        </a:lnSpc>
                        <a:spcBef>
                          <a:spcPts val="600"/>
                        </a:spcBef>
                        <a:spcAft>
                          <a:spcPts val="600"/>
                        </a:spcAft>
                        <a:buFont typeface="Times New Roman"/>
                        <a:buChar char="-"/>
                      </a:pPr>
                      <a:r>
                        <a:rPr lang="he-IL" sz="1400" dirty="0">
                          <a:effectLst/>
                          <a:latin typeface="Varela Round" panose="00000500000000000000" pitchFamily="2" charset="-79"/>
                          <a:cs typeface="Varela Round" panose="00000500000000000000" pitchFamily="2" charset="-79"/>
                        </a:rPr>
                        <a:t>פסקת הגבלה -  ניתן לחוקק חוק הסותר את הזכויות שבחוק היסוד, רק בתנאי שהוא הולם את ערכיה של מדינת ישראל.</a:t>
                      </a:r>
                    </a:p>
                    <a:p>
                      <a:pPr marL="342900" lvl="0" indent="-342900" algn="ctr" rtl="1">
                        <a:lnSpc>
                          <a:spcPct val="115000"/>
                        </a:lnSpc>
                        <a:spcBef>
                          <a:spcPts val="600"/>
                        </a:spcBef>
                        <a:spcAft>
                          <a:spcPts val="600"/>
                        </a:spcAft>
                        <a:buFont typeface="Times New Roman"/>
                        <a:buChar char="-"/>
                      </a:pPr>
                      <a:r>
                        <a:rPr lang="he-IL" sz="1400" dirty="0">
                          <a:effectLst/>
                          <a:latin typeface="Varela Round" panose="00000500000000000000" pitchFamily="2" charset="-79"/>
                          <a:cs typeface="Varela Round" panose="00000500000000000000" pitchFamily="2" charset="-79"/>
                        </a:rPr>
                        <a:t>שריון- חוק יסוד אמור להיות נוקשה, כלומר כדי לשנות את החוק צריך שיהיה רוב</a:t>
                      </a:r>
                      <a:r>
                        <a:rPr lang="he-IL" sz="1400" baseline="0" dirty="0">
                          <a:effectLst/>
                          <a:latin typeface="Varela Round" panose="00000500000000000000" pitchFamily="2" charset="-79"/>
                          <a:cs typeface="Varela Round" panose="00000500000000000000" pitchFamily="2" charset="-79"/>
                        </a:rPr>
                        <a:t> מוחלט או מיוחס (מעל למחצית מחברי הכנסת)</a:t>
                      </a:r>
                    </a:p>
                  </a:txBody>
                  <a:tcPr marL="68580" marR="68580" marT="0" marB="0" anchor="ctr"/>
                </a:tc>
                <a:extLst>
                  <a:ext uri="{0D108BD9-81ED-4DB2-BD59-A6C34878D82A}">
                    <a16:rowId xmlns:a16="http://schemas.microsoft.com/office/drawing/2014/main" val="1094794549"/>
                  </a:ext>
                </a:extLst>
              </a:tr>
            </a:tbl>
          </a:graphicData>
        </a:graphic>
      </p:graphicFrame>
      <p:graphicFrame>
        <p:nvGraphicFramePr>
          <p:cNvPr id="8" name="טבלה 7">
            <a:extLst>
              <a:ext uri="{FF2B5EF4-FFF2-40B4-BE49-F238E27FC236}">
                <a16:creationId xmlns:a16="http://schemas.microsoft.com/office/drawing/2014/main" id="{D4316DBE-0A3E-47A9-B259-99F655C2DDAC}"/>
              </a:ext>
            </a:extLst>
          </p:cNvPr>
          <p:cNvGraphicFramePr>
            <a:graphicFrameLocks noGrp="1"/>
          </p:cNvGraphicFramePr>
          <p:nvPr>
            <p:extLst>
              <p:ext uri="{D42A27DB-BD31-4B8C-83A1-F6EECF244321}">
                <p14:modId xmlns:p14="http://schemas.microsoft.com/office/powerpoint/2010/main" val="2870266360"/>
              </p:ext>
            </p:extLst>
          </p:nvPr>
        </p:nvGraphicFramePr>
        <p:xfrm>
          <a:off x="259276" y="2049335"/>
          <a:ext cx="8659642" cy="602615"/>
        </p:xfrm>
        <a:graphic>
          <a:graphicData uri="http://schemas.openxmlformats.org/drawingml/2006/table">
            <a:tbl>
              <a:tblPr rtl="1" firstRow="1" firstCol="1" bandRow="1">
                <a:tableStyleId>{98C7789C-F2E9-4F33-BC0A-94C0B156B8B7}</a:tableStyleId>
              </a:tblPr>
              <a:tblGrid>
                <a:gridCol w="885016">
                  <a:extLst>
                    <a:ext uri="{9D8B030D-6E8A-4147-A177-3AD203B41FA5}">
                      <a16:colId xmlns:a16="http://schemas.microsoft.com/office/drawing/2014/main" val="3921673471"/>
                    </a:ext>
                  </a:extLst>
                </a:gridCol>
                <a:gridCol w="3794655">
                  <a:extLst>
                    <a:ext uri="{9D8B030D-6E8A-4147-A177-3AD203B41FA5}">
                      <a16:colId xmlns:a16="http://schemas.microsoft.com/office/drawing/2014/main" val="1853044431"/>
                    </a:ext>
                  </a:extLst>
                </a:gridCol>
                <a:gridCol w="3979971">
                  <a:extLst>
                    <a:ext uri="{9D8B030D-6E8A-4147-A177-3AD203B41FA5}">
                      <a16:colId xmlns:a16="http://schemas.microsoft.com/office/drawing/2014/main" val="732254279"/>
                    </a:ext>
                  </a:extLst>
                </a:gridCol>
              </a:tblGrid>
              <a:tr h="559837">
                <a:tc>
                  <a:txBody>
                    <a:bodyPr/>
                    <a:lstStyle/>
                    <a:p>
                      <a:pPr algn="ctr" rtl="1">
                        <a:lnSpc>
                          <a:spcPct val="107000"/>
                        </a:lnSpc>
                        <a:spcBef>
                          <a:spcPts val="600"/>
                        </a:spcBef>
                        <a:spcAft>
                          <a:spcPts val="600"/>
                        </a:spcAft>
                      </a:pPr>
                      <a:r>
                        <a:rPr lang="he-IL" sz="1600" b="1" dirty="0">
                          <a:effectLst/>
                          <a:latin typeface="Varela Round" panose="00000500000000000000" pitchFamily="2" charset="-79"/>
                          <a:cs typeface="Varela Round" panose="00000500000000000000" pitchFamily="2" charset="-79"/>
                        </a:rPr>
                        <a:t>צורה</a:t>
                      </a:r>
                      <a:endParaRPr lang="en-US" sz="1600" b="1" dirty="0">
                        <a:effectLst/>
                        <a:latin typeface="Varela Round" panose="00000500000000000000" pitchFamily="2" charset="-79"/>
                        <a:cs typeface="Varela Round" panose="00000500000000000000" pitchFamily="2" charset="-79"/>
                      </a:endParaRPr>
                    </a:p>
                  </a:txBody>
                  <a:tcPr marL="68580" marR="68580" marT="0" marB="0" anchor="ctr"/>
                </a:tc>
                <a:tc>
                  <a:txBody>
                    <a:bodyPr/>
                    <a:lstStyle/>
                    <a:p>
                      <a:pPr algn="ctr" rtl="1">
                        <a:lnSpc>
                          <a:spcPct val="107000"/>
                        </a:lnSpc>
                        <a:spcBef>
                          <a:spcPts val="600"/>
                        </a:spcBef>
                        <a:spcAft>
                          <a:spcPts val="600"/>
                        </a:spcAft>
                      </a:pPr>
                      <a:r>
                        <a:rPr lang="he-IL" sz="1400" dirty="0">
                          <a:effectLst/>
                          <a:latin typeface="Varela Round" panose="00000500000000000000" pitchFamily="2" charset="-79"/>
                          <a:cs typeface="Varela Round" panose="00000500000000000000" pitchFamily="2" charset="-79"/>
                        </a:rPr>
                        <a:t> אין כותרת ומופיעה שנת החקיקה</a:t>
                      </a:r>
                    </a:p>
                    <a:p>
                      <a:pPr algn="ctr" rtl="1">
                        <a:lnSpc>
                          <a:spcPct val="107000"/>
                        </a:lnSpc>
                        <a:spcBef>
                          <a:spcPts val="600"/>
                        </a:spcBef>
                        <a:spcAft>
                          <a:spcPts val="600"/>
                        </a:spcAft>
                      </a:pPr>
                      <a:r>
                        <a:rPr lang="he-IL" sz="1400" dirty="0">
                          <a:effectLst/>
                          <a:latin typeface="Varela Round" panose="00000500000000000000" pitchFamily="2" charset="-79"/>
                          <a:cs typeface="Varela Round" panose="00000500000000000000" pitchFamily="2" charset="-79"/>
                        </a:rPr>
                        <a:t>ניסוח מפורט</a:t>
                      </a:r>
                      <a:endParaRPr lang="en-US" sz="1400" dirty="0">
                        <a:effectLst/>
                        <a:latin typeface="Varela Round" panose="00000500000000000000" pitchFamily="2" charset="-79"/>
                        <a:cs typeface="Varela Round" panose="00000500000000000000" pitchFamily="2" charset="-79"/>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rtl="1">
                        <a:lnSpc>
                          <a:spcPct val="107000"/>
                        </a:lnSpc>
                        <a:spcBef>
                          <a:spcPts val="600"/>
                        </a:spcBef>
                        <a:spcAft>
                          <a:spcPts val="600"/>
                        </a:spcAft>
                      </a:pPr>
                      <a:r>
                        <a:rPr lang="he-IL" sz="1400" dirty="0">
                          <a:effectLst/>
                          <a:latin typeface="Varela Round" panose="00000500000000000000" pitchFamily="2" charset="-79"/>
                          <a:cs typeface="Varela Round" panose="00000500000000000000" pitchFamily="2" charset="-79"/>
                        </a:rPr>
                        <a:t> מתחיל בכותרת,</a:t>
                      </a:r>
                      <a:r>
                        <a:rPr lang="he-IL" sz="1400" baseline="0" dirty="0">
                          <a:effectLst/>
                          <a:latin typeface="Varela Round" panose="00000500000000000000" pitchFamily="2" charset="-79"/>
                          <a:cs typeface="Varela Round" panose="00000500000000000000" pitchFamily="2" charset="-79"/>
                        </a:rPr>
                        <a:t> אין בו ציון של שנת החקיקה</a:t>
                      </a:r>
                      <a:endParaRPr lang="en-US" sz="1400" dirty="0">
                        <a:effectLst/>
                        <a:latin typeface="Varela Round" panose="00000500000000000000" pitchFamily="2" charset="-79"/>
                        <a:cs typeface="Varela Round" panose="00000500000000000000" pitchFamily="2" charset="-79"/>
                      </a:endParaRPr>
                    </a:p>
                    <a:p>
                      <a:pPr algn="ctr" rtl="1">
                        <a:lnSpc>
                          <a:spcPct val="107000"/>
                        </a:lnSpc>
                        <a:spcBef>
                          <a:spcPts val="600"/>
                        </a:spcBef>
                        <a:spcAft>
                          <a:spcPts val="600"/>
                        </a:spcAft>
                      </a:pPr>
                      <a:r>
                        <a:rPr lang="he-IL" sz="1400" dirty="0">
                          <a:effectLst/>
                          <a:latin typeface="Varela Round" panose="00000500000000000000" pitchFamily="2" charset="-79"/>
                          <a:cs typeface="Varela Round" panose="00000500000000000000" pitchFamily="2" charset="-79"/>
                        </a:rPr>
                        <a:t> ניסוח כללי</a:t>
                      </a:r>
                      <a:endParaRPr lang="en-US" sz="1400" dirty="0">
                        <a:effectLst/>
                        <a:latin typeface="Varela Round" panose="00000500000000000000" pitchFamily="2" charset="-79"/>
                        <a:cs typeface="Varela Round" panose="00000500000000000000" pitchFamily="2" charset="-79"/>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2352035"/>
                  </a:ext>
                </a:extLst>
              </a:tr>
            </a:tbl>
          </a:graphicData>
        </a:graphic>
      </p:graphicFrame>
      <p:graphicFrame>
        <p:nvGraphicFramePr>
          <p:cNvPr id="11" name="טבלה 10">
            <a:extLst>
              <a:ext uri="{FF2B5EF4-FFF2-40B4-BE49-F238E27FC236}">
                <a16:creationId xmlns:a16="http://schemas.microsoft.com/office/drawing/2014/main" id="{E79B21F3-BCE3-4B40-8B1E-8D862267330A}"/>
              </a:ext>
            </a:extLst>
          </p:cNvPr>
          <p:cNvGraphicFramePr>
            <a:graphicFrameLocks noGrp="1"/>
          </p:cNvGraphicFramePr>
          <p:nvPr>
            <p:extLst>
              <p:ext uri="{D42A27DB-BD31-4B8C-83A1-F6EECF244321}">
                <p14:modId xmlns:p14="http://schemas.microsoft.com/office/powerpoint/2010/main" val="1404905504"/>
              </p:ext>
            </p:extLst>
          </p:nvPr>
        </p:nvGraphicFramePr>
        <p:xfrm>
          <a:off x="252824" y="1516592"/>
          <a:ext cx="7779825" cy="522515"/>
        </p:xfrm>
        <a:graphic>
          <a:graphicData uri="http://schemas.openxmlformats.org/drawingml/2006/table">
            <a:tbl>
              <a:tblPr rtl="1" firstRow="1" bandRow="1">
                <a:tableStyleId>{5940675A-B579-460E-94D1-54222C63F5DA}</a:tableStyleId>
              </a:tblPr>
              <a:tblGrid>
                <a:gridCol w="3794024">
                  <a:extLst>
                    <a:ext uri="{9D8B030D-6E8A-4147-A177-3AD203B41FA5}">
                      <a16:colId xmlns:a16="http://schemas.microsoft.com/office/drawing/2014/main" val="976633044"/>
                    </a:ext>
                  </a:extLst>
                </a:gridCol>
                <a:gridCol w="3985801">
                  <a:extLst>
                    <a:ext uri="{9D8B030D-6E8A-4147-A177-3AD203B41FA5}">
                      <a16:colId xmlns:a16="http://schemas.microsoft.com/office/drawing/2014/main" val="633239434"/>
                    </a:ext>
                  </a:extLst>
                </a:gridCol>
              </a:tblGrid>
              <a:tr h="522515">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000" dirty="0">
                          <a:solidFill>
                            <a:schemeClr val="bg1"/>
                          </a:solidFill>
                          <a:latin typeface="Varela Round" panose="00000500000000000000" pitchFamily="2" charset="-79"/>
                          <a:cs typeface="Varela Round" panose="00000500000000000000" pitchFamily="2" charset="-79"/>
                        </a:rPr>
                        <a:t>חוק רגיל</a:t>
                      </a:r>
                    </a:p>
                  </a:txBody>
                  <a:tcPr anchor="ctr">
                    <a:solidFill>
                      <a:srgbClr val="12B4BC"/>
                    </a:solidFill>
                  </a:tcPr>
                </a:tc>
                <a:tc>
                  <a:txBody>
                    <a:bodyPr/>
                    <a:lstStyle/>
                    <a:p>
                      <a:pPr algn="ctr" rtl="1"/>
                      <a:r>
                        <a:rPr lang="he-IL" sz="2000" dirty="0">
                          <a:solidFill>
                            <a:schemeClr val="bg1"/>
                          </a:solidFill>
                          <a:latin typeface="Varela Round" panose="00000500000000000000" pitchFamily="2" charset="-79"/>
                          <a:cs typeface="Varela Round" panose="00000500000000000000" pitchFamily="2" charset="-79"/>
                        </a:rPr>
                        <a:t>חוק יסוד</a:t>
                      </a:r>
                    </a:p>
                  </a:txBody>
                  <a:tcPr anchor="ctr">
                    <a:solidFill>
                      <a:srgbClr val="12B4BC"/>
                    </a:solidFill>
                  </a:tcPr>
                </a:tc>
                <a:extLst>
                  <a:ext uri="{0D108BD9-81ED-4DB2-BD59-A6C34878D82A}">
                    <a16:rowId xmlns:a16="http://schemas.microsoft.com/office/drawing/2014/main" val="3051333133"/>
                  </a:ext>
                </a:extLst>
              </a:tr>
            </a:tbl>
          </a:graphicData>
        </a:graphic>
      </p:graphicFrame>
    </p:spTree>
    <p:extLst>
      <p:ext uri="{BB962C8B-B14F-4D97-AF65-F5344CB8AC3E}">
        <p14:creationId xmlns:p14="http://schemas.microsoft.com/office/powerpoint/2010/main" val="24996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447801" y="174994"/>
            <a:ext cx="9766436" cy="720000"/>
          </a:xfrm>
        </p:spPr>
        <p:txBody>
          <a:bodyPr/>
          <a:lstStyle/>
          <a:p>
            <a:pPr algn="r"/>
            <a:r>
              <a:rPr lang="he-IL" dirty="0"/>
              <a:t>נעצור בטרם נעבור</a:t>
            </a:r>
          </a:p>
        </p:txBody>
      </p:sp>
      <p:sp>
        <p:nvSpPr>
          <p:cNvPr id="4" name="מציין מיקום טקסט 3"/>
          <p:cNvSpPr>
            <a:spLocks noGrp="1"/>
          </p:cNvSpPr>
          <p:nvPr>
            <p:ph type="body" idx="2"/>
          </p:nvPr>
        </p:nvSpPr>
        <p:spPr>
          <a:xfrm>
            <a:off x="3182274" y="1352741"/>
            <a:ext cx="8031963" cy="4152517"/>
          </a:xfrm>
        </p:spPr>
        <p:txBody>
          <a:bodyPr>
            <a:normAutofit/>
          </a:bodyPr>
          <a:lstStyle/>
          <a:p>
            <a:pPr marL="533400" indent="-457200">
              <a:buAutoNum type="arabicPeriod"/>
            </a:pPr>
            <a:r>
              <a:rPr lang="he-IL" sz="2800" dirty="0"/>
              <a:t>הצג </a:t>
            </a:r>
            <a:r>
              <a:rPr lang="he-IL" sz="2800" u="sng" dirty="0"/>
              <a:t>שני מאפיינים </a:t>
            </a:r>
            <a:r>
              <a:rPr lang="he-IL" sz="2800" dirty="0"/>
              <a:t>של </a:t>
            </a:r>
            <a:r>
              <a:rPr lang="he-IL" sz="2800" b="1" dirty="0"/>
              <a:t>חוקי יסוד</a:t>
            </a:r>
            <a:br>
              <a:rPr lang="en-US" sz="2800" b="1" dirty="0"/>
            </a:br>
            <a:endParaRPr lang="he-IL" sz="2800" b="1" dirty="0"/>
          </a:p>
          <a:p>
            <a:pPr marL="533400" indent="-457200">
              <a:buAutoNum type="arabicPeriod"/>
            </a:pPr>
            <a:r>
              <a:rPr lang="he-IL" sz="2800" dirty="0"/>
              <a:t>הצג </a:t>
            </a:r>
            <a:r>
              <a:rPr lang="he-IL" sz="2800" u="sng" dirty="0"/>
              <a:t>שני הבדלים </a:t>
            </a:r>
            <a:r>
              <a:rPr lang="he-IL" sz="2800" b="1" dirty="0"/>
              <a:t>בין חוק יסוד לחוק רגיל</a:t>
            </a:r>
          </a:p>
        </p:txBody>
      </p:sp>
    </p:spTree>
    <p:extLst>
      <p:ext uri="{BB962C8B-B14F-4D97-AF65-F5344CB8AC3E}">
        <p14:creationId xmlns:p14="http://schemas.microsoft.com/office/powerpoint/2010/main" val="2423281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28801" y="65541"/>
            <a:ext cx="10871200" cy="720000"/>
          </a:xfrm>
        </p:spPr>
        <p:txBody>
          <a:bodyPr/>
          <a:lstStyle/>
          <a:p>
            <a:r>
              <a:rPr lang="he-IL" sz="4000" dirty="0"/>
              <a:t>ייחודים של חוקי יסוד העוסקים בזכויות האדם</a:t>
            </a:r>
          </a:p>
        </p:txBody>
      </p:sp>
      <p:sp>
        <p:nvSpPr>
          <p:cNvPr id="4" name="מציין מיקום טקסט 3"/>
          <p:cNvSpPr>
            <a:spLocks noGrp="1"/>
          </p:cNvSpPr>
          <p:nvPr>
            <p:ph type="body" idx="2"/>
          </p:nvPr>
        </p:nvSpPr>
        <p:spPr>
          <a:xfrm>
            <a:off x="6261100" y="1319282"/>
            <a:ext cx="5308736" cy="1830317"/>
          </a:xfrm>
        </p:spPr>
        <p:txBody>
          <a:bodyPr>
            <a:noAutofit/>
          </a:bodyPr>
          <a:lstStyle/>
          <a:p>
            <a:pPr marL="76200" indent="0">
              <a:buNone/>
            </a:pPr>
            <a:r>
              <a:rPr lang="he-IL" b="1" dirty="0">
                <a:solidFill>
                  <a:srgbClr val="12B4BC"/>
                </a:solidFill>
              </a:rPr>
              <a:t>חוק יסוד: כבוד האדם וחירותו</a:t>
            </a:r>
            <a:r>
              <a:rPr lang="he-IL" dirty="0">
                <a:solidFill>
                  <a:srgbClr val="12B4BC"/>
                </a:solidFill>
              </a:rPr>
              <a:t>:</a:t>
            </a:r>
          </a:p>
          <a:p>
            <a:r>
              <a:rPr lang="he-IL" sz="2000" dirty="0"/>
              <a:t>מפרט את זכויות היסוד של האדם בישראל הכוללות את הזכות לחיים ושלמות הגוף, זכות − הקניין, הזכות לכבוד ופרטיות.   </a:t>
            </a:r>
          </a:p>
          <a:p>
            <a:r>
              <a:rPr lang="he-IL" sz="2000" dirty="0"/>
              <a:t>פסקת הגבלה: ניתן לחוקק חוק הסותר את הזכויות שבחוק היסוד, רק בתנאי שהוא הולם − את ערכיה של מדינת ישראל ונועד למטרה ראויה ופגיעתו בזכות מידתית..  </a:t>
            </a:r>
          </a:p>
        </p:txBody>
      </p:sp>
      <p:sp>
        <p:nvSpPr>
          <p:cNvPr id="5" name="מציין מיקום טקסט 3"/>
          <p:cNvSpPr txBox="1">
            <a:spLocks/>
          </p:cNvSpPr>
          <p:nvPr/>
        </p:nvSpPr>
        <p:spPr>
          <a:xfrm>
            <a:off x="685800" y="1319282"/>
            <a:ext cx="5308736" cy="18303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r" rtl="1">
              <a:lnSpc>
                <a:spcPct val="100000"/>
              </a:lnSpc>
              <a:spcBef>
                <a:spcPts val="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1pPr>
            <a:lvl2pPr marL="914400" marR="0" lvl="1" indent="-381000" algn="r" rtl="1">
              <a:lnSpc>
                <a:spcPct val="100000"/>
              </a:lnSpc>
              <a:spcBef>
                <a:spcPts val="60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2pPr>
            <a:lvl3pPr marL="1371600" marR="0" lvl="2" indent="-342900" algn="r" rtl="1">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Varela Round"/>
                <a:ea typeface="Varela Round"/>
                <a:cs typeface="Varela Round"/>
                <a:sym typeface="Varela Round"/>
              </a:defRPr>
            </a:lvl3pPr>
            <a:lvl4pPr marL="1828800" marR="0" lvl="3"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arela Round"/>
                <a:ea typeface="Varela Round"/>
                <a:cs typeface="Varela Round"/>
                <a:sym typeface="Varela Round"/>
              </a:defRPr>
            </a:lvl4pPr>
            <a:lvl5pPr marL="2286000" marR="0" lvl="4"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arela Round"/>
                <a:ea typeface="Varela Round"/>
                <a:cs typeface="Varela Round"/>
                <a:sym typeface="Varela Round"/>
              </a:defRPr>
            </a:lvl5pPr>
            <a:lvl6pPr marL="2743200" marR="0" lvl="5"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arela Round"/>
                <a:ea typeface="Varela Round"/>
                <a:cs typeface="Varela Round"/>
                <a:sym typeface="Varela Round"/>
              </a:defRPr>
            </a:lvl6pPr>
            <a:lvl7pPr marL="3200400" marR="0" lvl="6"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arela Round"/>
                <a:ea typeface="Varela Round"/>
                <a:cs typeface="Varela Round"/>
                <a:sym typeface="Varela Round"/>
              </a:defRPr>
            </a:lvl7pPr>
            <a:lvl8pPr marL="3657600" marR="0" lvl="7"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arela Round"/>
                <a:ea typeface="Varela Round"/>
                <a:cs typeface="Varela Round"/>
                <a:sym typeface="Varela Round"/>
              </a:defRPr>
            </a:lvl8pPr>
            <a:lvl9pPr marL="4114800" marR="0" lvl="8"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arela Round"/>
                <a:ea typeface="Varela Round"/>
                <a:cs typeface="Varela Round"/>
                <a:sym typeface="Varela Round"/>
              </a:defRPr>
            </a:lvl9pPr>
          </a:lstStyle>
          <a:p>
            <a:pPr marL="76200" indent="0">
              <a:buNone/>
            </a:pPr>
            <a:r>
              <a:rPr lang="he-IL" b="1" dirty="0">
                <a:solidFill>
                  <a:srgbClr val="12B4BC"/>
                </a:solidFill>
              </a:rPr>
              <a:t>חוק יסוד חופש העיסוק:</a:t>
            </a:r>
            <a:endParaRPr lang="en-US" dirty="0">
              <a:solidFill>
                <a:srgbClr val="12B4BC"/>
              </a:solidFill>
            </a:endParaRPr>
          </a:p>
          <a:p>
            <a:pPr lvl="0"/>
            <a:r>
              <a:rPr lang="he-IL" sz="2000" dirty="0"/>
              <a:t>החוק מבטיח את חופש העיסוק</a:t>
            </a:r>
            <a:endParaRPr lang="en-US" sz="2000" dirty="0"/>
          </a:p>
          <a:p>
            <a:r>
              <a:rPr lang="he-IL" sz="2000" dirty="0"/>
              <a:t>פסקת הגבלה: ניתן לחוקק חוק הסותר את הזכויות שבחוק היסוד, רק בתנאי שהוא הולם − את ערכיה של מדינת ישראל ונועד למטרה ראויה ופגיעתו בזכות מידתית. </a:t>
            </a:r>
          </a:p>
        </p:txBody>
      </p:sp>
    </p:spTree>
    <p:extLst>
      <p:ext uri="{BB962C8B-B14F-4D97-AF65-F5344CB8AC3E}">
        <p14:creationId xmlns:p14="http://schemas.microsoft.com/office/powerpoint/2010/main" val="11610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28801" y="65541"/>
            <a:ext cx="10871200" cy="720000"/>
          </a:xfrm>
        </p:spPr>
        <p:txBody>
          <a:bodyPr/>
          <a:lstStyle/>
          <a:p>
            <a:r>
              <a:rPr lang="he-IL" sz="4000" dirty="0"/>
              <a:t>ייחודים של חוקי יסוד העוסקים בזכויות האדם</a:t>
            </a:r>
          </a:p>
        </p:txBody>
      </p:sp>
      <p:sp>
        <p:nvSpPr>
          <p:cNvPr id="3" name="מציין מיקום טקסט 2"/>
          <p:cNvSpPr>
            <a:spLocks noGrp="1"/>
          </p:cNvSpPr>
          <p:nvPr>
            <p:ph type="body" idx="1"/>
          </p:nvPr>
        </p:nvSpPr>
        <p:spPr>
          <a:xfrm>
            <a:off x="939800" y="785541"/>
            <a:ext cx="11252200" cy="2230619"/>
          </a:xfrm>
        </p:spPr>
        <p:txBody>
          <a:bodyPr/>
          <a:lstStyle/>
          <a:p>
            <a:r>
              <a:rPr lang="he-IL" dirty="0"/>
              <a:t>שני חוקי היסוד ייחודיים אלה, שונים מחוקי היסוד שנחקקו לפניהם:</a:t>
            </a:r>
          </a:p>
          <a:p>
            <a:pPr marL="228600" indent="0"/>
            <a:r>
              <a:rPr lang="he-IL" sz="2400" b="0" dirty="0">
                <a:solidFill>
                  <a:srgbClr val="192A72"/>
                </a:solidFill>
              </a:rPr>
              <a:t>1. </a:t>
            </a:r>
            <a:r>
              <a:rPr lang="he-IL" sz="2400" u="sng" dirty="0">
                <a:solidFill>
                  <a:srgbClr val="192A72"/>
                </a:solidFill>
              </a:rPr>
              <a:t>בתוכן: </a:t>
            </a:r>
            <a:r>
              <a:rPr lang="he-IL" sz="2400" b="0" dirty="0">
                <a:solidFill>
                  <a:srgbClr val="192A72"/>
                </a:solidFill>
              </a:rPr>
              <a:t>חוקי היסוד האלה עוסקים בזכויות אדם ובערכים. </a:t>
            </a:r>
          </a:p>
          <a:p>
            <a:pPr marL="228600" indent="0"/>
            <a:r>
              <a:rPr lang="he-IL" sz="2400" b="0" dirty="0">
                <a:solidFill>
                  <a:srgbClr val="192A72"/>
                </a:solidFill>
              </a:rPr>
              <a:t>2. </a:t>
            </a:r>
            <a:r>
              <a:rPr lang="he-IL" sz="2400" u="sng" dirty="0">
                <a:solidFill>
                  <a:srgbClr val="192A72"/>
                </a:solidFill>
              </a:rPr>
              <a:t>במעמד: </a:t>
            </a:r>
            <a:r>
              <a:rPr lang="he-IL" sz="2400" b="0" dirty="0">
                <a:solidFill>
                  <a:srgbClr val="192A72"/>
                </a:solidFill>
              </a:rPr>
              <a:t>שני חוקי היסוד הללו כוללים פסקת הגבלה, המקנה להם מעמד על ביחס לחוקים רגילים. </a:t>
            </a:r>
          </a:p>
        </p:txBody>
      </p:sp>
    </p:spTree>
    <p:extLst>
      <p:ext uri="{BB962C8B-B14F-4D97-AF65-F5344CB8AC3E}">
        <p14:creationId xmlns:p14="http://schemas.microsoft.com/office/powerpoint/2010/main" val="2210858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441694"/>
            <a:ext cx="9642231" cy="720000"/>
          </a:xfrm>
        </p:spPr>
        <p:txBody>
          <a:bodyPr/>
          <a:lstStyle/>
          <a:p>
            <a:pPr algn="r"/>
            <a:r>
              <a:rPr lang="he-IL" sz="3600" dirty="0"/>
              <a:t>חוק יסוד: ישראל- מדינת הלאום של העם היהודי</a:t>
            </a:r>
          </a:p>
        </p:txBody>
      </p:sp>
      <p:sp>
        <p:nvSpPr>
          <p:cNvPr id="3" name="מציין מיקום טקסט 2"/>
          <p:cNvSpPr>
            <a:spLocks noGrp="1"/>
          </p:cNvSpPr>
          <p:nvPr>
            <p:ph type="body" idx="1"/>
          </p:nvPr>
        </p:nvSpPr>
        <p:spPr>
          <a:xfrm>
            <a:off x="4109375" y="1104188"/>
            <a:ext cx="8306992" cy="540000"/>
          </a:xfrm>
        </p:spPr>
        <p:txBody>
          <a:bodyPr/>
          <a:lstStyle/>
          <a:p>
            <a:r>
              <a:rPr lang="he-IL" dirty="0"/>
              <a:t>החוק מבסס את אופייה היהודי של מדינת ישראל:</a:t>
            </a:r>
          </a:p>
        </p:txBody>
      </p:sp>
      <p:sp>
        <p:nvSpPr>
          <p:cNvPr id="4" name="מציין מיקום טקסט 3"/>
          <p:cNvSpPr>
            <a:spLocks noGrp="1"/>
          </p:cNvSpPr>
          <p:nvPr>
            <p:ph type="body" idx="2"/>
          </p:nvPr>
        </p:nvSpPr>
        <p:spPr>
          <a:xfrm>
            <a:off x="0" y="1644188"/>
            <a:ext cx="12192000" cy="4152517"/>
          </a:xfrm>
        </p:spPr>
        <p:txBody>
          <a:bodyPr/>
          <a:lstStyle/>
          <a:p>
            <a:pPr marL="533400" indent="-457200">
              <a:buAutoNum type="arabicPeriod"/>
            </a:pPr>
            <a:r>
              <a:rPr lang="he-IL" b="1" dirty="0"/>
              <a:t>סמלי המדינה </a:t>
            </a:r>
            <a:r>
              <a:rPr lang="he-IL" dirty="0"/>
              <a:t>הם בעלי אופי יהודי: השם, הדגל, הסמל וההמנון</a:t>
            </a:r>
          </a:p>
          <a:p>
            <a:pPr marL="533400" indent="-457200">
              <a:buAutoNum type="arabicPeriod"/>
            </a:pPr>
            <a:r>
              <a:rPr lang="he-IL" b="1" dirty="0"/>
              <a:t>שפת המדינה </a:t>
            </a:r>
            <a:r>
              <a:rPr lang="he-IL" dirty="0"/>
              <a:t>היא השפה העברית. לשפה הערבית מעמד מיוחד במדינה.</a:t>
            </a:r>
          </a:p>
          <a:p>
            <a:pPr marL="533400" indent="-457200">
              <a:buAutoNum type="arabicPeriod"/>
            </a:pPr>
            <a:r>
              <a:rPr lang="he-IL" b="1" dirty="0"/>
              <a:t>בירת המדינה </a:t>
            </a:r>
            <a:r>
              <a:rPr lang="he-IL" dirty="0"/>
              <a:t>היא ירושלים השלמה והמאוחדת.</a:t>
            </a:r>
          </a:p>
          <a:p>
            <a:pPr marL="533400" indent="-457200">
              <a:buAutoNum type="arabicPeriod"/>
            </a:pPr>
            <a:r>
              <a:rPr lang="he-IL" dirty="0"/>
              <a:t>מדינת ישראל פתוחה </a:t>
            </a:r>
            <a:r>
              <a:rPr lang="he-IL" b="1" dirty="0"/>
              <a:t>לעליה יהודית </a:t>
            </a:r>
            <a:r>
              <a:rPr lang="he-IL" dirty="0"/>
              <a:t>ולקיבוץ גלויות.</a:t>
            </a:r>
          </a:p>
          <a:p>
            <a:pPr marL="533400" indent="-457200">
              <a:buAutoNum type="arabicPeriod"/>
            </a:pPr>
            <a:r>
              <a:rPr lang="he-IL" dirty="0"/>
              <a:t>המדינה רואה </a:t>
            </a:r>
            <a:r>
              <a:rPr lang="he-IL" b="1" dirty="0"/>
              <a:t>בפיתוח התיישבות יהודית </a:t>
            </a:r>
            <a:r>
              <a:rPr lang="he-IL" dirty="0"/>
              <a:t>כערך לאומי.</a:t>
            </a:r>
          </a:p>
          <a:p>
            <a:pPr marL="533400" indent="-457200">
              <a:buAutoNum type="arabicPeriod"/>
            </a:pPr>
            <a:r>
              <a:rPr lang="he-IL" b="1" dirty="0"/>
              <a:t>לוח השנה העברי </a:t>
            </a:r>
            <a:r>
              <a:rPr lang="he-IL" dirty="0"/>
              <a:t>הוא לא השנה הרשמי של המדינה.</a:t>
            </a:r>
          </a:p>
          <a:p>
            <a:pPr marL="533400" indent="-457200">
              <a:buAutoNum type="arabicPeriod"/>
            </a:pPr>
            <a:endParaRPr lang="he-IL" dirty="0"/>
          </a:p>
        </p:txBody>
      </p:sp>
      <p:pic>
        <p:nvPicPr>
          <p:cNvPr id="5" name="תמונה 4">
            <a:extLst>
              <a:ext uri="{FF2B5EF4-FFF2-40B4-BE49-F238E27FC236}">
                <a16:creationId xmlns:a16="http://schemas.microsoft.com/office/drawing/2014/main" id="{8F9C0051-95EA-43F7-8392-40754417B3E5}"/>
              </a:ext>
            </a:extLst>
          </p:cNvPr>
          <p:cNvPicPr>
            <a:picLocks noChangeAspect="1"/>
          </p:cNvPicPr>
          <p:nvPr/>
        </p:nvPicPr>
        <p:blipFill>
          <a:blip r:embed="rId2"/>
          <a:stretch>
            <a:fillRect/>
          </a:stretch>
        </p:blipFill>
        <p:spPr>
          <a:xfrm>
            <a:off x="182851" y="1257300"/>
            <a:ext cx="2097814" cy="2590800"/>
          </a:xfrm>
          <a:prstGeom prst="rect">
            <a:avLst/>
          </a:prstGeom>
        </p:spPr>
      </p:pic>
      <p:sp>
        <p:nvSpPr>
          <p:cNvPr id="6" name="מלבן 5">
            <a:extLst>
              <a:ext uri="{FF2B5EF4-FFF2-40B4-BE49-F238E27FC236}">
                <a16:creationId xmlns:a16="http://schemas.microsoft.com/office/drawing/2014/main" id="{B7F96DAE-CF4F-4F79-B059-3FC40CA5C35F}"/>
              </a:ext>
            </a:extLst>
          </p:cNvPr>
          <p:cNvSpPr/>
          <p:nvPr/>
        </p:nvSpPr>
        <p:spPr>
          <a:xfrm>
            <a:off x="1140387" y="3848100"/>
            <a:ext cx="1260281" cy="523220"/>
          </a:xfrm>
          <a:prstGeom prst="rect">
            <a:avLst/>
          </a:prstGeom>
        </p:spPr>
        <p:txBody>
          <a:bodyPr wrap="none">
            <a:spAutoFit/>
          </a:bodyPr>
          <a:lstStyle/>
          <a:p>
            <a:pPr algn="r"/>
            <a:r>
              <a:rPr lang="he-IL" dirty="0">
                <a:solidFill>
                  <a:srgbClr val="192A72"/>
                </a:solidFill>
                <a:latin typeface="Varela Round" panose="00000500000000000000" pitchFamily="2" charset="-79"/>
                <a:cs typeface="Varela Round" panose="00000500000000000000" pitchFamily="2" charset="-79"/>
              </a:rPr>
              <a:t>סמל המדינה</a:t>
            </a:r>
          </a:p>
          <a:p>
            <a:pPr algn="r"/>
            <a:r>
              <a:rPr lang="he-IL" dirty="0">
                <a:solidFill>
                  <a:srgbClr val="192A72"/>
                </a:solidFill>
                <a:latin typeface="Varela Round" panose="00000500000000000000" pitchFamily="2" charset="-79"/>
                <a:cs typeface="Varela Round" panose="00000500000000000000" pitchFamily="2" charset="-79"/>
              </a:rPr>
              <a:t>מתוך ויקיפדיה</a:t>
            </a:r>
          </a:p>
        </p:txBody>
      </p:sp>
    </p:spTree>
    <p:extLst>
      <p:ext uri="{BB962C8B-B14F-4D97-AF65-F5344CB8AC3E}">
        <p14:creationId xmlns:p14="http://schemas.microsoft.com/office/powerpoint/2010/main" val="3993505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9073A90-E059-4AF0-B768-8F070BAF6CC0}"/>
              </a:ext>
            </a:extLst>
          </p:cNvPr>
          <p:cNvSpPr>
            <a:spLocks noGrp="1"/>
          </p:cNvSpPr>
          <p:nvPr>
            <p:ph type="title"/>
          </p:nvPr>
        </p:nvSpPr>
        <p:spPr>
          <a:xfrm>
            <a:off x="3260969" y="0"/>
            <a:ext cx="9642231" cy="720000"/>
          </a:xfrm>
        </p:spPr>
        <p:txBody>
          <a:bodyPr/>
          <a:lstStyle/>
          <a:p>
            <a:r>
              <a:rPr lang="he-IL" sz="4000" dirty="0"/>
              <a:t>התייחסות נשיא המדינה לחוק הלאום</a:t>
            </a:r>
          </a:p>
        </p:txBody>
      </p:sp>
      <p:pic>
        <p:nvPicPr>
          <p:cNvPr id="6" name="מדיה מקוונת 5" title="ￗﾞￗﾑￗﾘ - ￗﾠￗﾩￗﾙￗﾐ ￗﾔￗﾞￗﾓￗﾙￗﾠￗﾔ ￗﾨￗﾙￗﾑￗﾜￗﾙￗﾟ ￗﾢￗﾜ ￗﾗￗﾕￗﾧ ￗﾔￗﾜￗﾐￗﾕￗﾝ | ￗﾛￗﾐￗﾟ 11 ￗﾜￗﾩￗﾢￗﾑￗﾨ ￗﾨￗﾩￗﾕￗﾪ ￗﾔￗﾩￗﾙￗﾓￗﾕￗﾨ">
            <a:hlinkClick r:id="" action="ppaction://media"/>
            <a:extLst>
              <a:ext uri="{FF2B5EF4-FFF2-40B4-BE49-F238E27FC236}">
                <a16:creationId xmlns:a16="http://schemas.microsoft.com/office/drawing/2014/main" id="{72870530-70D6-422C-BDCA-0E9906E7244F}"/>
              </a:ext>
            </a:extLst>
          </p:cNvPr>
          <p:cNvPicPr>
            <a:picLocks noRot="1" noChangeAspect="1"/>
          </p:cNvPicPr>
          <p:nvPr>
            <a:videoFile r:link="rId1"/>
          </p:nvPr>
        </p:nvPicPr>
        <p:blipFill>
          <a:blip r:embed="rId4"/>
          <a:stretch>
            <a:fillRect/>
          </a:stretch>
        </p:blipFill>
        <p:spPr>
          <a:xfrm>
            <a:off x="266700" y="720000"/>
            <a:ext cx="9283700" cy="5222082"/>
          </a:xfrm>
          <a:prstGeom prst="rect">
            <a:avLst/>
          </a:prstGeom>
        </p:spPr>
      </p:pic>
    </p:spTree>
    <p:extLst>
      <p:ext uri="{BB962C8B-B14F-4D97-AF65-F5344CB8AC3E}">
        <p14:creationId xmlns:p14="http://schemas.microsoft.com/office/powerpoint/2010/main" val="345752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615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6083"/>
          <a:stretch/>
        </p:blipFill>
        <p:spPr bwMode="auto">
          <a:xfrm>
            <a:off x="342765" y="3772123"/>
            <a:ext cx="1476034" cy="1482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 name="Google Shape;143;g723b253401_0_8"/>
          <p:cNvSpPr txBox="1">
            <a:spLocks noGrp="1"/>
          </p:cNvSpPr>
          <p:nvPr>
            <p:ph type="title"/>
          </p:nvPr>
        </p:nvSpPr>
        <p:spPr>
          <a:xfrm>
            <a:off x="208950" y="1136199"/>
            <a:ext cx="9565689" cy="720000"/>
          </a:xfrm>
          <a:prstGeom prst="rect">
            <a:avLst/>
          </a:prstGeom>
        </p:spPr>
        <p:txBody>
          <a:bodyPr spcFirstLastPara="1" wrap="square" lIns="91425" tIns="45700" rIns="91425" bIns="45700" anchor="ctr" anchorCtr="0">
            <a:noAutofit/>
          </a:bodyPr>
          <a:lstStyle/>
          <a:p>
            <a:pPr lvl="0" algn="r" rtl="0"/>
            <a:r>
              <a:rPr lang="he-IL" sz="2800" dirty="0">
                <a:solidFill>
                  <a:srgbClr val="12B4BC"/>
                </a:solidFill>
              </a:rPr>
              <a:t>עיינו בתמונות הבאות ורשמו לגבי כל תמונה באיזה הקשר הוזכרה בהקשר ליסודות החוקתיים</a:t>
            </a:r>
            <a:endParaRPr sz="2800" dirty="0">
              <a:solidFill>
                <a:srgbClr val="12B4BC"/>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2996" y="2035248"/>
            <a:ext cx="2683786" cy="1279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1905" y="2095895"/>
            <a:ext cx="1888507" cy="3122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6782" y="2095895"/>
            <a:ext cx="3122076" cy="3122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950" y="2018598"/>
            <a:ext cx="1640999" cy="1638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13850" t="-863" r="-6104" b="863"/>
          <a:stretch/>
        </p:blipFill>
        <p:spPr bwMode="auto">
          <a:xfrm>
            <a:off x="2029540" y="3314774"/>
            <a:ext cx="2683786" cy="1939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Google Shape;143;g723b253401_0_8">
            <a:extLst>
              <a:ext uri="{FF2B5EF4-FFF2-40B4-BE49-F238E27FC236}">
                <a16:creationId xmlns:a16="http://schemas.microsoft.com/office/drawing/2014/main" id="{9EB3BBFD-F95D-493A-88B7-51A340D49392}"/>
              </a:ext>
            </a:extLst>
          </p:cNvPr>
          <p:cNvSpPr txBox="1">
            <a:spLocks/>
          </p:cNvSpPr>
          <p:nvPr/>
        </p:nvSpPr>
        <p:spPr>
          <a:xfrm>
            <a:off x="2219403" y="237150"/>
            <a:ext cx="9565689" cy="720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rtl="0"/>
            <a:r>
              <a:rPr lang="he-IL" sz="3600" dirty="0"/>
              <a:t>מסדר זיהוי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fade">
                                      <p:cBhvr>
                                        <p:cTn id="21" dur="1000"/>
                                        <p:tgtEl>
                                          <p:spTgt spid="6150"/>
                                        </p:tgtEl>
                                      </p:cBhvr>
                                    </p:animEffect>
                                    <p:anim calcmode="lin" valueType="num">
                                      <p:cBhvr>
                                        <p:cTn id="22" dur="1000" fill="hold"/>
                                        <p:tgtEl>
                                          <p:spTgt spid="6150"/>
                                        </p:tgtEl>
                                        <p:attrNameLst>
                                          <p:attrName>ppt_x</p:attrName>
                                        </p:attrNameLst>
                                      </p:cBhvr>
                                      <p:tavLst>
                                        <p:tav tm="0">
                                          <p:val>
                                            <p:strVal val="#ppt_x"/>
                                          </p:val>
                                        </p:tav>
                                        <p:tav tm="100000">
                                          <p:val>
                                            <p:strVal val="#ppt_x"/>
                                          </p:val>
                                        </p:tav>
                                      </p:tavLst>
                                    </p:anim>
                                    <p:anim calcmode="lin" valueType="num">
                                      <p:cBhvr>
                                        <p:cTn id="23"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51"/>
                                        </p:tgtEl>
                                        <p:attrNameLst>
                                          <p:attrName>style.visibility</p:attrName>
                                        </p:attrNameLst>
                                      </p:cBhvr>
                                      <p:to>
                                        <p:strVal val="visible"/>
                                      </p:to>
                                    </p:set>
                                    <p:animEffect transition="in" filter="fade">
                                      <p:cBhvr>
                                        <p:cTn id="28" dur="1000"/>
                                        <p:tgtEl>
                                          <p:spTgt spid="6151"/>
                                        </p:tgtEl>
                                      </p:cBhvr>
                                    </p:animEffect>
                                    <p:anim calcmode="lin" valueType="num">
                                      <p:cBhvr>
                                        <p:cTn id="29" dur="1000" fill="hold"/>
                                        <p:tgtEl>
                                          <p:spTgt spid="6151"/>
                                        </p:tgtEl>
                                        <p:attrNameLst>
                                          <p:attrName>ppt_x</p:attrName>
                                        </p:attrNameLst>
                                      </p:cBhvr>
                                      <p:tavLst>
                                        <p:tav tm="0">
                                          <p:val>
                                            <p:strVal val="#ppt_x"/>
                                          </p:val>
                                        </p:tav>
                                        <p:tav tm="100000">
                                          <p:val>
                                            <p:strVal val="#ppt_x"/>
                                          </p:val>
                                        </p:tav>
                                      </p:tavLst>
                                    </p:anim>
                                    <p:anim calcmode="lin" valueType="num">
                                      <p:cBhvr>
                                        <p:cTn id="30" dur="1000" fill="hold"/>
                                        <p:tgtEl>
                                          <p:spTgt spid="61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147"/>
                                        </p:tgtEl>
                                        <p:attrNameLst>
                                          <p:attrName>style.visibility</p:attrName>
                                        </p:attrNameLst>
                                      </p:cBhvr>
                                      <p:to>
                                        <p:strVal val="visible"/>
                                      </p:to>
                                    </p:set>
                                    <p:animEffect transition="in" filter="fade">
                                      <p:cBhvr>
                                        <p:cTn id="35" dur="1000"/>
                                        <p:tgtEl>
                                          <p:spTgt spid="6147"/>
                                        </p:tgtEl>
                                      </p:cBhvr>
                                    </p:animEffect>
                                    <p:anim calcmode="lin" valueType="num">
                                      <p:cBhvr>
                                        <p:cTn id="36" dur="1000" fill="hold"/>
                                        <p:tgtEl>
                                          <p:spTgt spid="6147"/>
                                        </p:tgtEl>
                                        <p:attrNameLst>
                                          <p:attrName>ppt_x</p:attrName>
                                        </p:attrNameLst>
                                      </p:cBhvr>
                                      <p:tavLst>
                                        <p:tav tm="0">
                                          <p:val>
                                            <p:strVal val="#ppt_x"/>
                                          </p:val>
                                        </p:tav>
                                        <p:tav tm="100000">
                                          <p:val>
                                            <p:strVal val="#ppt_x"/>
                                          </p:val>
                                        </p:tav>
                                      </p:tavLst>
                                    </p:anim>
                                    <p:anim calcmode="lin" valueType="num">
                                      <p:cBhvr>
                                        <p:cTn id="37"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149"/>
                                        </p:tgtEl>
                                        <p:attrNameLst>
                                          <p:attrName>style.visibility</p:attrName>
                                        </p:attrNameLst>
                                      </p:cBhvr>
                                      <p:to>
                                        <p:strVal val="visible"/>
                                      </p:to>
                                    </p:set>
                                    <p:animEffect transition="in" filter="fade">
                                      <p:cBhvr>
                                        <p:cTn id="42" dur="1000"/>
                                        <p:tgtEl>
                                          <p:spTgt spid="6149"/>
                                        </p:tgtEl>
                                      </p:cBhvr>
                                    </p:animEffect>
                                    <p:anim calcmode="lin" valueType="num">
                                      <p:cBhvr>
                                        <p:cTn id="43" dur="1000" fill="hold"/>
                                        <p:tgtEl>
                                          <p:spTgt spid="6149"/>
                                        </p:tgtEl>
                                        <p:attrNameLst>
                                          <p:attrName>ppt_x</p:attrName>
                                        </p:attrNameLst>
                                      </p:cBhvr>
                                      <p:tavLst>
                                        <p:tav tm="0">
                                          <p:val>
                                            <p:strVal val="#ppt_x"/>
                                          </p:val>
                                        </p:tav>
                                        <p:tav tm="100000">
                                          <p:val>
                                            <p:strVal val="#ppt_x"/>
                                          </p:val>
                                        </p:tav>
                                      </p:tavLst>
                                    </p:anim>
                                    <p:anim calcmode="lin" valueType="num">
                                      <p:cBhvr>
                                        <p:cTn id="44"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463542" y="226841"/>
            <a:ext cx="11496431" cy="720000"/>
          </a:xfrm>
        </p:spPr>
        <p:txBody>
          <a:bodyPr/>
          <a:lstStyle/>
          <a:p>
            <a:r>
              <a:rPr lang="he-IL" dirty="0"/>
              <a:t>מבדק הצלחה קצר</a:t>
            </a:r>
          </a:p>
        </p:txBody>
      </p:sp>
      <p:sp>
        <p:nvSpPr>
          <p:cNvPr id="3" name="מציין מיקום טקסט 2"/>
          <p:cNvSpPr>
            <a:spLocks noGrp="1"/>
          </p:cNvSpPr>
          <p:nvPr>
            <p:ph type="body" idx="1"/>
          </p:nvPr>
        </p:nvSpPr>
        <p:spPr>
          <a:xfrm>
            <a:off x="1404275" y="946841"/>
            <a:ext cx="8306992" cy="540000"/>
          </a:xfrm>
        </p:spPr>
        <p:txBody>
          <a:bodyPr/>
          <a:lstStyle/>
          <a:p>
            <a:r>
              <a:rPr lang="he-IL" dirty="0"/>
              <a:t>שאלות נכון/לא נכון</a:t>
            </a:r>
          </a:p>
        </p:txBody>
      </p:sp>
      <p:sp>
        <p:nvSpPr>
          <p:cNvPr id="4" name="מציין מיקום טקסט 3"/>
          <p:cNvSpPr>
            <a:spLocks noGrp="1"/>
          </p:cNvSpPr>
          <p:nvPr>
            <p:ph type="body" idx="2"/>
          </p:nvPr>
        </p:nvSpPr>
        <p:spPr>
          <a:xfrm>
            <a:off x="215901" y="1500588"/>
            <a:ext cx="9321936" cy="4152517"/>
          </a:xfrm>
        </p:spPr>
        <p:txBody>
          <a:bodyPr>
            <a:normAutofit lnSpcReduction="10000"/>
          </a:bodyPr>
          <a:lstStyle/>
          <a:p>
            <a:pPr marL="76200" indent="0">
              <a:buNone/>
            </a:pPr>
            <a:r>
              <a:rPr lang="he-IL" dirty="0">
                <a:latin typeface="Varela Round" panose="00000500000000000000" pitchFamily="2" charset="-79"/>
                <a:ea typeface="Tahoma" panose="020B0604030504040204" pitchFamily="34" charset="0"/>
                <a:cs typeface="Varela Round" panose="00000500000000000000" pitchFamily="2" charset="-79"/>
              </a:rPr>
              <a:t>1. ייחודם של חוקי יסוד: כבוד האדם וחירותו וחוק יסוד: חופש העיסוק הוא בפסקת ההגבלה שבהם.</a:t>
            </a:r>
          </a:p>
          <a:p>
            <a:pPr marL="533400" indent="-457200">
              <a:buAutoNum type="arabicPeriod"/>
            </a:pPr>
            <a:endParaRPr lang="he-IL" dirty="0">
              <a:latin typeface="Varela Round" panose="00000500000000000000" pitchFamily="2" charset="-79"/>
              <a:ea typeface="Tahoma" panose="020B0604030504040204" pitchFamily="34" charset="0"/>
              <a:cs typeface="Varela Round" panose="00000500000000000000" pitchFamily="2" charset="-79"/>
            </a:endParaRPr>
          </a:p>
          <a:p>
            <a:pPr marL="76200" indent="0">
              <a:buNone/>
            </a:pPr>
            <a:r>
              <a:rPr lang="he-IL" dirty="0">
                <a:latin typeface="Varela Round" panose="00000500000000000000" pitchFamily="2" charset="-79"/>
                <a:ea typeface="Tahoma" panose="020B0604030504040204" pitchFamily="34" charset="0"/>
                <a:cs typeface="Varela Round" panose="00000500000000000000" pitchFamily="2" charset="-79"/>
              </a:rPr>
              <a:t>2. אחד ההבדלים בצורה בין חוק רגיל לבין חוק יסוד הוא שבחוק יסוד לא מופיעה שנת החקיקה.</a:t>
            </a:r>
          </a:p>
          <a:p>
            <a:pPr marL="76200" indent="0">
              <a:buNone/>
            </a:pPr>
            <a:endParaRPr lang="he-IL" dirty="0">
              <a:latin typeface="Varela Round" panose="00000500000000000000" pitchFamily="2" charset="-79"/>
              <a:ea typeface="Tahoma" panose="020B0604030504040204" pitchFamily="34" charset="0"/>
              <a:cs typeface="Varela Round" panose="00000500000000000000" pitchFamily="2" charset="-79"/>
            </a:endParaRPr>
          </a:p>
          <a:p>
            <a:pPr marL="76200" indent="0">
              <a:buNone/>
            </a:pPr>
            <a:r>
              <a:rPr lang="he-IL" dirty="0">
                <a:latin typeface="Varela Round" panose="00000500000000000000" pitchFamily="2" charset="-79"/>
                <a:ea typeface="Tahoma" panose="020B0604030504040204" pitchFamily="34" charset="0"/>
                <a:cs typeface="Varela Round" panose="00000500000000000000" pitchFamily="2" charset="-79"/>
              </a:rPr>
              <a:t>3. לחוק רגיל ניסוח כללי ולא מפורט.</a:t>
            </a:r>
          </a:p>
          <a:p>
            <a:pPr marL="76200" indent="0">
              <a:buNone/>
            </a:pPr>
            <a:endParaRPr lang="he-IL" dirty="0">
              <a:latin typeface="Varela Round" panose="00000500000000000000" pitchFamily="2" charset="-79"/>
              <a:ea typeface="Tahoma" panose="020B0604030504040204" pitchFamily="34" charset="0"/>
              <a:cs typeface="Varela Round" panose="00000500000000000000" pitchFamily="2" charset="-79"/>
            </a:endParaRPr>
          </a:p>
          <a:p>
            <a:pPr marL="76200" indent="0">
              <a:buNone/>
            </a:pPr>
            <a:r>
              <a:rPr lang="he-IL" dirty="0">
                <a:latin typeface="Varela Round" panose="00000500000000000000" pitchFamily="2" charset="-79"/>
                <a:ea typeface="Tahoma" panose="020B0604030504040204" pitchFamily="34" charset="0"/>
                <a:cs typeface="Varela Round" panose="00000500000000000000" pitchFamily="2" charset="-79"/>
              </a:rPr>
              <a:t>4. להכרזת העצמאות יש מעמד משפטי מחייב.</a:t>
            </a:r>
          </a:p>
          <a:p>
            <a:pPr marL="76200" indent="0">
              <a:buNone/>
            </a:pPr>
            <a:endParaRPr lang="he-IL" dirty="0">
              <a:latin typeface="Varela Round" panose="00000500000000000000" pitchFamily="2" charset="-79"/>
              <a:ea typeface="Tahoma" panose="020B0604030504040204" pitchFamily="34" charset="0"/>
              <a:cs typeface="Varela Round" panose="00000500000000000000" pitchFamily="2" charset="-79"/>
            </a:endParaRPr>
          </a:p>
          <a:p>
            <a:pPr marL="76200" indent="0">
              <a:buNone/>
            </a:pPr>
            <a:r>
              <a:rPr lang="he-IL" dirty="0">
                <a:latin typeface="Varela Round" panose="00000500000000000000" pitchFamily="2" charset="-79"/>
                <a:ea typeface="Tahoma" panose="020B0604030504040204" pitchFamily="34" charset="0"/>
                <a:cs typeface="Varela Round" panose="00000500000000000000" pitchFamily="2" charset="-79"/>
              </a:rPr>
              <a:t>5. ייחודו של "חוק יסוד: ישראל – מדינת הלאום של העם היהודי" הוא בהיותו חוק המקבע את אופייה היהודי של המדינה.</a:t>
            </a:r>
          </a:p>
          <a:p>
            <a:pPr marL="76200" indent="0">
              <a:buNone/>
            </a:pPr>
            <a:endParaRPr lang="he-IL" b="1" dirty="0">
              <a:latin typeface="Varela Round" panose="00000500000000000000" pitchFamily="2" charset="-79"/>
              <a:ea typeface="Tahoma" panose="020B0604030504040204" pitchFamily="34" charset="0"/>
              <a:cs typeface="Varela Round" panose="00000500000000000000" pitchFamily="2" charset="-79"/>
            </a:endParaRPr>
          </a:p>
        </p:txBody>
      </p:sp>
    </p:spTree>
    <p:extLst>
      <p:ext uri="{BB962C8B-B14F-4D97-AF65-F5344CB8AC3E}">
        <p14:creationId xmlns:p14="http://schemas.microsoft.com/office/powerpoint/2010/main" val="14028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שריקת סיום – שאלת בגרות</a:t>
            </a:r>
          </a:p>
        </p:txBody>
      </p:sp>
      <p:sp>
        <p:nvSpPr>
          <p:cNvPr id="4" name="מציין מיקום טקסט 3"/>
          <p:cNvSpPr>
            <a:spLocks noGrp="1"/>
          </p:cNvSpPr>
          <p:nvPr>
            <p:ph type="body" idx="2"/>
          </p:nvPr>
        </p:nvSpPr>
        <p:spPr>
          <a:xfrm>
            <a:off x="2293273" y="933094"/>
            <a:ext cx="7942927" cy="4152517"/>
          </a:xfrm>
        </p:spPr>
        <p:txBody>
          <a:bodyPr>
            <a:normAutofit fontScale="92500" lnSpcReduction="10000"/>
          </a:bodyPr>
          <a:lstStyle/>
          <a:p>
            <a:pPr marL="76200" indent="0" algn="just">
              <a:buNone/>
            </a:pPr>
            <a:r>
              <a:rPr lang="he-IL" dirty="0"/>
              <a:t>ארגונים לשמירה על זכויות אדם עתרו לבג"ץ בטענה שהצפיפות בבתי הכלא בישראל גבוהה מדי. </a:t>
            </a:r>
          </a:p>
          <a:p>
            <a:pPr marL="76200" indent="0" algn="just">
              <a:buNone/>
            </a:pPr>
            <a:r>
              <a:rPr lang="he-IL" dirty="0"/>
              <a:t>לדברי העותרים, בשל הצפיפות הגבוהה האסירים חיים בתנאי מחנק ודוחק בתאים, ובריאותם נפגעת. מצב זה הוא בניגוד לחובה להימנע מענישה אכזרית ובלתי אנושית, ויש בו משום השפלה ללא צורך של האסירים והפרה של זכויות היסוד שלהם. </a:t>
            </a:r>
          </a:p>
          <a:p>
            <a:pPr marL="76200" indent="0" algn="just">
              <a:buNone/>
            </a:pPr>
            <a:r>
              <a:rPr lang="he-IL" dirty="0"/>
              <a:t>בית המשפט קיבל את העתירה וקבע שתנאי הכליאה של האסירים אינם כחוק משום שהם פוגעים בזכויות היסוד של הפרט. לכן על המדינה להגדיל במידה ניכרת את שטח המחיה המוקצה לכל אסיר. </a:t>
            </a:r>
          </a:p>
          <a:p>
            <a:endParaRPr lang="he-IL" dirty="0"/>
          </a:p>
          <a:p>
            <a:pPr marL="76200" indent="0">
              <a:buNone/>
            </a:pPr>
            <a:r>
              <a:rPr lang="he-IL" dirty="0"/>
              <a:t>ציין והצג את </a:t>
            </a:r>
            <a:r>
              <a:rPr lang="he-IL" b="1" u="sng" dirty="0"/>
              <a:t>חוק היסוד </a:t>
            </a:r>
            <a:r>
              <a:rPr lang="he-IL" dirty="0"/>
              <a:t>שעליו התבססה פסיקת בג"ץ. </a:t>
            </a:r>
          </a:p>
          <a:p>
            <a:pPr marL="76200" indent="0">
              <a:buNone/>
            </a:pPr>
            <a:r>
              <a:rPr lang="he-IL" dirty="0"/>
              <a:t>הסבר כיצד חוק היסוד הזה בא לידי ביטוי בקטע.</a:t>
            </a:r>
          </a:p>
        </p:txBody>
      </p:sp>
    </p:spTree>
    <p:extLst>
      <p:ext uri="{BB962C8B-B14F-4D97-AF65-F5344CB8AC3E}">
        <p14:creationId xmlns:p14="http://schemas.microsoft.com/office/powerpoint/2010/main" val="146104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1000"/>
                                        <p:tgtEl>
                                          <p:spTgt spid="4">
                                            <p:txEl>
                                              <p:pRg st="5" end="5"/>
                                            </p:txEl>
                                          </p:spTgt>
                                        </p:tgtEl>
                                      </p:cBhvr>
                                    </p:animEffect>
                                    <p:anim calcmode="lin" valueType="num">
                                      <p:cBhvr>
                                        <p:cTn id="1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שריקת סיום – פתרון שאלת בגרות</a:t>
            </a:r>
          </a:p>
        </p:txBody>
      </p:sp>
      <p:sp>
        <p:nvSpPr>
          <p:cNvPr id="4" name="מציין מיקום טקסט 3"/>
          <p:cNvSpPr>
            <a:spLocks noGrp="1"/>
          </p:cNvSpPr>
          <p:nvPr>
            <p:ph type="body" idx="2"/>
          </p:nvPr>
        </p:nvSpPr>
        <p:spPr>
          <a:xfrm>
            <a:off x="408593" y="1352741"/>
            <a:ext cx="8031963" cy="4152517"/>
          </a:xfrm>
        </p:spPr>
        <p:txBody>
          <a:bodyPr>
            <a:normAutofit fontScale="77500" lnSpcReduction="20000"/>
          </a:bodyPr>
          <a:lstStyle/>
          <a:p>
            <a:pPr marL="76200" indent="0">
              <a:buNone/>
            </a:pPr>
            <a:r>
              <a:rPr lang="he-IL" b="1" dirty="0"/>
              <a:t>ציין: </a:t>
            </a:r>
            <a:r>
              <a:rPr lang="he-IL" dirty="0"/>
              <a:t>חוק יסוד: כבוד האדם וחירותו. </a:t>
            </a:r>
          </a:p>
          <a:p>
            <a:pPr marL="76200" indent="0">
              <a:buNone/>
            </a:pPr>
            <a:r>
              <a:rPr lang="he-IL" b="1" dirty="0"/>
              <a:t>הצג</a:t>
            </a:r>
            <a:r>
              <a:rPr lang="he-IL" dirty="0"/>
              <a:t>:</a:t>
            </a:r>
          </a:p>
          <a:p>
            <a:pPr>
              <a:buFontTx/>
              <a:buChar char="-"/>
            </a:pPr>
            <a:r>
              <a:rPr lang="he-IL" dirty="0"/>
              <a:t>חוק יסוד: כבוד האדם וחירותו מפרט את זכויות היסוד של האדם בישראל הכוללות את: הזכות לחיים ולשלמות הגוף, זכות הקניין, הזכות לכבוד ולפרטיות והזכות לחופש התנועה. </a:t>
            </a:r>
          </a:p>
          <a:p>
            <a:pPr>
              <a:buFontTx/>
              <a:buChar char="-"/>
            </a:pPr>
            <a:r>
              <a:rPr lang="he-IL" dirty="0"/>
              <a:t>החוק כולל "פסקת הגבלה": ניתן לחוקק חוק הסותר את הזכויות שבחוק היסוד רק בתנאי שהוא: הולם את ערכיה של מדינת ישראל, נועד למטרה ראויה ופגיעתו בזכות מידתית. </a:t>
            </a:r>
          </a:p>
          <a:p>
            <a:pPr marL="76200" indent="0">
              <a:buNone/>
            </a:pPr>
            <a:r>
              <a:rPr lang="he-IL" b="1" dirty="0"/>
              <a:t>הסבר:  </a:t>
            </a:r>
          </a:p>
          <a:p>
            <a:pPr>
              <a:buFontTx/>
              <a:buChar char="-"/>
            </a:pPr>
            <a:r>
              <a:rPr lang="he-IL" dirty="0"/>
              <a:t>בקטע </a:t>
            </a:r>
            <a:r>
              <a:rPr lang="he-IL" dirty="0" err="1"/>
              <a:t>מצויין</a:t>
            </a:r>
            <a:r>
              <a:rPr lang="he-IL" dirty="0"/>
              <a:t> כי "...בשל הצפיפות הגבוהה האסירים חיים בנאי מחנק ודוחק בתאים, ובריאותם נפגעת.. ויש בו משום השפלה ללא צורך של האסירים.."</a:t>
            </a:r>
          </a:p>
          <a:p>
            <a:pPr>
              <a:buFontTx/>
              <a:buChar char="-"/>
            </a:pPr>
            <a:r>
              <a:rPr lang="he-IL" dirty="0"/>
              <a:t>כלומר, ניתן לראות שחוק יסוד: כבוד האדם וחירותו בא לידי ביטוי בקטע בדבריהם של העותרים לבג"ץ. לטענתם, תנאי המחיה הקשים פוגעים בבריאותם של האסירים ובכך נפגעת זכותם לשלמות הגוף. בנוסף, הם מושפלים ללא צורך ובכך נפגעת זכותם לכבוד. </a:t>
            </a:r>
          </a:p>
          <a:p>
            <a:pPr>
              <a:buFontTx/>
              <a:buChar char="-"/>
            </a:pPr>
            <a:r>
              <a:rPr lang="he-IL" dirty="0"/>
              <a:t>מכאן שזכויות אלה הן זכויות המוגנות בחוק יסוד: כבוד האדם וחירותו.</a:t>
            </a:r>
          </a:p>
        </p:txBody>
      </p:sp>
    </p:spTree>
    <p:extLst>
      <p:ext uri="{BB962C8B-B14F-4D97-AF65-F5344CB8AC3E}">
        <p14:creationId xmlns:p14="http://schemas.microsoft.com/office/powerpoint/2010/main" val="3649870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p:nvPr/>
        </p:nvSpPr>
        <p:spPr>
          <a:xfrm>
            <a:off x="1629534" y="2695671"/>
            <a:ext cx="9208400" cy="1924651"/>
          </a:xfrm>
          <a:prstGeom prst="rect">
            <a:avLst/>
          </a:prstGeom>
          <a:noFill/>
          <a:ln>
            <a:noFill/>
          </a:ln>
        </p:spPr>
        <p:txBody>
          <a:bodyPr spcFirstLastPara="1" wrap="square" lIns="121900" tIns="121900" rIns="121900" bIns="121900" anchor="t" anchorCtr="0">
            <a:noAutofit/>
          </a:bodyPr>
          <a:lstStyle/>
          <a:p>
            <a:pPr marL="609600" marR="0" lvl="0" indent="0" algn="r" rtl="1">
              <a:lnSpc>
                <a:spcPct val="150000"/>
              </a:lnSpc>
              <a:spcBef>
                <a:spcPts val="0"/>
              </a:spcBef>
              <a:spcAft>
                <a:spcPts val="0"/>
              </a:spcAft>
              <a:buNone/>
            </a:pPr>
            <a:endParaRPr sz="1800" b="0" i="0" u="none" strike="noStrike" cap="none">
              <a:solidFill>
                <a:schemeClr val="dk1"/>
              </a:solidFill>
              <a:latin typeface="Varela Round"/>
              <a:ea typeface="Varela Round"/>
              <a:cs typeface="Varela Round"/>
              <a:sym typeface="Varela Round"/>
            </a:endParaRPr>
          </a:p>
        </p:txBody>
      </p:sp>
      <p:sp>
        <p:nvSpPr>
          <p:cNvPr id="114" name="Google Shape;114;p2"/>
          <p:cNvSpPr txBox="1">
            <a:spLocks noGrp="1"/>
          </p:cNvSpPr>
          <p:nvPr>
            <p:ph type="ctrTitle"/>
          </p:nvPr>
        </p:nvSpPr>
        <p:spPr>
          <a:xfrm>
            <a:off x="-112541" y="2485350"/>
            <a:ext cx="12192000" cy="1260164"/>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he-IL" sz="4000" b="0" dirty="0">
                <a:solidFill>
                  <a:schemeClr val="dk1"/>
                </a:solidFill>
                <a:latin typeface="Varela Round" panose="00000500000000000000" pitchFamily="2" charset="-79"/>
                <a:ea typeface="Arial"/>
                <a:cs typeface="Varela Round" panose="00000500000000000000" pitchFamily="2" charset="-79"/>
                <a:sym typeface="Arial"/>
              </a:rPr>
              <a:t>שיעור אזרחות לבגרות </a:t>
            </a:r>
            <a:endParaRPr sz="6600" dirty="0">
              <a:solidFill>
                <a:schemeClr val="dk1"/>
              </a:solidFill>
              <a:latin typeface="Varela Round" panose="00000500000000000000" pitchFamily="2" charset="-79"/>
              <a:cs typeface="Varela Round" panose="00000500000000000000" pitchFamily="2" charset="-79"/>
            </a:endParaRPr>
          </a:p>
        </p:txBody>
      </p:sp>
      <p:sp>
        <p:nvSpPr>
          <p:cNvPr id="115" name="Google Shape;115;p2"/>
          <p:cNvSpPr txBox="1">
            <a:spLocks noGrp="1"/>
          </p:cNvSpPr>
          <p:nvPr>
            <p:ph type="subTitle" idx="1"/>
          </p:nvPr>
        </p:nvSpPr>
        <p:spPr>
          <a:xfrm>
            <a:off x="0" y="1825191"/>
            <a:ext cx="12192000" cy="749812"/>
          </a:xfrm>
          <a:prstGeom prst="rect">
            <a:avLst/>
          </a:prstGeom>
          <a:noFill/>
          <a:ln>
            <a:noFill/>
          </a:ln>
        </p:spPr>
        <p:txBody>
          <a:bodyPr spcFirstLastPara="1" wrap="square" lIns="36000" tIns="36000" rIns="36000" bIns="36000" anchor="ctr" anchorCtr="0">
            <a:spAutoFit/>
          </a:bodyPr>
          <a:lstStyle/>
          <a:p>
            <a:r>
              <a:rPr lang="he-IL" sz="4400" dirty="0"/>
              <a:t>המשטר במדינת ישראל – יסודות חוקתיים</a:t>
            </a:r>
            <a:endParaRPr lang="x-none" sz="4400" dirty="0"/>
          </a:p>
        </p:txBody>
      </p:sp>
      <p:sp>
        <p:nvSpPr>
          <p:cNvPr id="116" name="Google Shape;116;p2"/>
          <p:cNvSpPr txBox="1">
            <a:spLocks noGrp="1"/>
          </p:cNvSpPr>
          <p:nvPr>
            <p:ph type="body" idx="2"/>
          </p:nvPr>
        </p:nvSpPr>
        <p:spPr>
          <a:xfrm>
            <a:off x="1" y="3655861"/>
            <a:ext cx="12192000" cy="720094"/>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rgbClr val="002060"/>
              </a:buClr>
              <a:buSzPts val="2800"/>
              <a:buFont typeface="Arial"/>
              <a:buNone/>
            </a:pPr>
            <a:r>
              <a:rPr lang="he-IL" dirty="0"/>
              <a:t>יאיר פידל</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14"/>
          <p:cNvPicPr preferRelativeResize="0"/>
          <p:nvPr/>
        </p:nvPicPr>
        <p:blipFill rotWithShape="1">
          <a:blip r:embed="rId3">
            <a:alphaModFix/>
          </a:blip>
          <a:srcRect l="39172" r="34233" b="66411"/>
          <a:stretch/>
        </p:blipFill>
        <p:spPr>
          <a:xfrm>
            <a:off x="4775994" y="0"/>
            <a:ext cx="3241964" cy="1838476"/>
          </a:xfrm>
          <a:prstGeom prst="rect">
            <a:avLst/>
          </a:prstGeom>
          <a:noFill/>
          <a:ln>
            <a:noFill/>
          </a:ln>
        </p:spPr>
      </p:pic>
      <p:sp>
        <p:nvSpPr>
          <p:cNvPr id="331" name="Google Shape;331;p14"/>
          <p:cNvSpPr txBox="1"/>
          <p:nvPr/>
        </p:nvSpPr>
        <p:spPr>
          <a:xfrm>
            <a:off x="1385454" y="3016112"/>
            <a:ext cx="10436297" cy="1815882"/>
          </a:xfrm>
          <a:prstGeom prst="rect">
            <a:avLst/>
          </a:prstGeom>
          <a:noFill/>
          <a:ln>
            <a:noFill/>
          </a:ln>
        </p:spPr>
        <p:txBody>
          <a:bodyPr spcFirstLastPara="1" wrap="square" lIns="91425" tIns="45700" rIns="91425" bIns="45700" anchor="t" anchorCtr="0">
            <a:spAutoFit/>
          </a:bodyPr>
          <a:lstStyle/>
          <a:p>
            <a:pPr marL="895350" marR="0" lvl="0" indent="0" algn="just" rtl="1">
              <a:spcBef>
                <a:spcPts val="0"/>
              </a:spcBef>
              <a:spcAft>
                <a:spcPts val="0"/>
              </a:spcAft>
              <a:buNone/>
            </a:pPr>
            <a:r>
              <a:rPr lang="x-none" sz="2800" b="0" i="0" u="none" strike="noStrike" cap="none">
                <a:solidFill>
                  <a:srgbClr val="192A72"/>
                </a:solidFill>
                <a:latin typeface="Varela Round"/>
                <a:ea typeface="Varela Round"/>
                <a:cs typeface="Varela Round"/>
                <a:sym typeface="Varela Round"/>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a:t>
            </a:r>
            <a:endParaRPr sz="2800" b="0" i="0" u="none" strike="noStrike" cap="none">
              <a:solidFill>
                <a:srgbClr val="192A72"/>
              </a:solidFill>
              <a:latin typeface="Varela Round"/>
              <a:ea typeface="Varela Round"/>
              <a:cs typeface="Varela Round"/>
              <a:sym typeface="Varela Round"/>
            </a:endParaRPr>
          </a:p>
        </p:txBody>
      </p:sp>
      <p:sp>
        <p:nvSpPr>
          <p:cNvPr id="332" name="Google Shape;332;p14"/>
          <p:cNvSpPr/>
          <p:nvPr/>
        </p:nvSpPr>
        <p:spPr>
          <a:xfrm>
            <a:off x="795" y="1838476"/>
            <a:ext cx="12190413" cy="763286"/>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x-none" sz="3200" b="1" i="0" u="none" strike="noStrike" cap="none">
                <a:solidFill>
                  <a:srgbClr val="192A72"/>
                </a:solidFill>
                <a:latin typeface="Varela Round"/>
                <a:ea typeface="Varela Round"/>
                <a:cs typeface="Varela Round"/>
                <a:sym typeface="Varela Round"/>
              </a:rPr>
              <a:t>שימוש ביצירות מוגנות בזכויות יוצרים ואיתור בעלי זכויות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p>
            <a:pPr lvl="0">
              <a:buClr>
                <a:srgbClr val="192A72"/>
              </a:buClr>
            </a:pPr>
            <a:r>
              <a:rPr lang="he-IL" dirty="0"/>
              <a:t>מה להביא לשיעור?</a:t>
            </a:r>
            <a:endParaRPr dirty="0"/>
          </a:p>
        </p:txBody>
      </p:sp>
      <p:pic>
        <p:nvPicPr>
          <p:cNvPr id="9"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D7A43ED0-FE26-4BEC-80C7-728A42468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933" y="2139351"/>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DF5D885-DDB2-42BF-9B2B-30D974BEB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954527" y="2684143"/>
            <a:ext cx="1771057" cy="7408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ctrTitle"/>
          </p:nvPr>
        </p:nvSpPr>
        <p:spPr>
          <a:xfrm>
            <a:off x="1" y="1640677"/>
            <a:ext cx="12192000" cy="1260164"/>
          </a:xfrm>
          <a:prstGeom prst="rect">
            <a:avLst/>
          </a:prstGeom>
          <a:noFill/>
          <a:ln>
            <a:noFill/>
          </a:ln>
        </p:spPr>
        <p:txBody>
          <a:bodyPr spcFirstLastPara="1" wrap="square" lIns="91425" tIns="45700" rIns="91425" bIns="45700" anchor="ctr" anchorCtr="0">
            <a:noAutofit/>
          </a:bodyPr>
          <a:lstStyle/>
          <a:p>
            <a:pPr marL="0" indent="0"/>
            <a:r>
              <a:rPr lang="he-IL" sz="5400" dirty="0"/>
              <a:t>מה נלמד היום?</a:t>
            </a:r>
            <a:br>
              <a:rPr lang="he-IL" sz="4800" dirty="0"/>
            </a:br>
            <a:r>
              <a:rPr lang="he-IL" sz="4800" dirty="0"/>
              <a:t>יסודות חוקתיים:</a:t>
            </a:r>
          </a:p>
        </p:txBody>
      </p:sp>
      <p:sp>
        <p:nvSpPr>
          <p:cNvPr id="129" name="Google Shape;129;p4"/>
          <p:cNvSpPr txBox="1">
            <a:spLocks noGrp="1"/>
          </p:cNvSpPr>
          <p:nvPr>
            <p:ph type="subTitle" idx="1"/>
          </p:nvPr>
        </p:nvSpPr>
        <p:spPr>
          <a:xfrm>
            <a:off x="-117434" y="3143672"/>
            <a:ext cx="12192000" cy="1626975"/>
          </a:xfrm>
          <a:prstGeom prst="rect">
            <a:avLst/>
          </a:prstGeom>
          <a:noFill/>
          <a:ln>
            <a:noFill/>
          </a:ln>
        </p:spPr>
        <p:txBody>
          <a:bodyPr spcFirstLastPara="1" wrap="square" lIns="36000" tIns="36000" rIns="36000" bIns="36000" anchor="ctr" anchorCtr="0">
            <a:spAutoFit/>
          </a:bodyPr>
          <a:lstStyle/>
          <a:p>
            <a:pPr marL="0" indent="0"/>
            <a:r>
              <a:rPr lang="he-IL" sz="3600" dirty="0"/>
              <a:t>הכרזת העצמאות</a:t>
            </a:r>
          </a:p>
          <a:p>
            <a:pPr marL="0" indent="0"/>
            <a:r>
              <a:rPr lang="he-IL" sz="3600" dirty="0"/>
              <a:t>חוקי יסוד</a:t>
            </a:r>
          </a:p>
          <a:p>
            <a:pPr marL="0" lvl="0" indent="0" algn="ctr" rtl="1">
              <a:lnSpc>
                <a:spcPct val="100000"/>
              </a:lnSpc>
              <a:spcBef>
                <a:spcPts val="0"/>
              </a:spcBef>
              <a:spcAft>
                <a:spcPts val="600"/>
              </a:spcAft>
              <a:buClr>
                <a:srgbClr val="192A72"/>
              </a:buClr>
              <a:buSzPts val="2800"/>
              <a:buNone/>
            </a:pPr>
            <a:endParaRPr sz="2000" dirty="0">
              <a:solidFill>
                <a:srgbClr val="192A72"/>
              </a:solidFill>
            </a:endParaRPr>
          </a:p>
        </p:txBody>
      </p:sp>
    </p:spTree>
    <p:extLst>
      <p:ext uri="{BB962C8B-B14F-4D97-AF65-F5344CB8AC3E}">
        <p14:creationId xmlns:p14="http://schemas.microsoft.com/office/powerpoint/2010/main" val="1956881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723b253401_0_1"/>
          <p:cNvSpPr txBox="1">
            <a:spLocks noGrp="1"/>
          </p:cNvSpPr>
          <p:nvPr>
            <p:ph type="title"/>
          </p:nvPr>
        </p:nvSpPr>
        <p:spPr>
          <a:xfrm>
            <a:off x="2441212" y="342549"/>
            <a:ext cx="9642300" cy="720000"/>
          </a:xfrm>
          <a:prstGeom prst="rect">
            <a:avLst/>
          </a:prstGeom>
        </p:spPr>
        <p:txBody>
          <a:bodyPr spcFirstLastPara="1" wrap="square" lIns="91425" tIns="45700" rIns="91425" bIns="45700" anchor="ctr" anchorCtr="0">
            <a:noAutofit/>
          </a:bodyPr>
          <a:lstStyle/>
          <a:p>
            <a:pPr lvl="0" rtl="0"/>
            <a:r>
              <a:rPr lang="he-IL" dirty="0"/>
              <a:t>עכשיו לומדים – מהו יסוד חוקתי ?</a:t>
            </a:r>
            <a:endParaRPr dirty="0"/>
          </a:p>
        </p:txBody>
      </p:sp>
      <p:sp>
        <p:nvSpPr>
          <p:cNvPr id="136" name="Google Shape;136;g723b253401_0_1"/>
          <p:cNvSpPr txBox="1">
            <a:spLocks noGrp="1"/>
          </p:cNvSpPr>
          <p:nvPr>
            <p:ph type="body" idx="1"/>
          </p:nvPr>
        </p:nvSpPr>
        <p:spPr>
          <a:xfrm>
            <a:off x="734504" y="902491"/>
            <a:ext cx="9805427" cy="4892960"/>
          </a:xfrm>
          <a:prstGeom prst="rect">
            <a:avLst/>
          </a:prstGeom>
        </p:spPr>
        <p:txBody>
          <a:bodyPr spcFirstLastPara="1" wrap="square" lIns="91425" tIns="45700" rIns="91425" bIns="45700" anchor="ctr" anchorCtr="0">
            <a:noAutofit/>
          </a:bodyPr>
          <a:lstStyle/>
          <a:p>
            <a:r>
              <a:rPr lang="he-IL" b="0" dirty="0">
                <a:solidFill>
                  <a:srgbClr val="192A72"/>
                </a:solidFill>
              </a:rPr>
              <a:t>אלו </a:t>
            </a:r>
            <a:r>
              <a:rPr lang="he-IL" u="sng" dirty="0">
                <a:solidFill>
                  <a:srgbClr val="192A72"/>
                </a:solidFill>
              </a:rPr>
              <a:t>עקרונות היסוד </a:t>
            </a:r>
            <a:r>
              <a:rPr lang="he-IL" b="0" dirty="0">
                <a:solidFill>
                  <a:srgbClr val="192A72"/>
                </a:solidFill>
              </a:rPr>
              <a:t>של המשטר ושל החברה, שמבטאים את העקרונות ואת הערכים שהחברה מעוניינת לחיות לפיהם.</a:t>
            </a:r>
          </a:p>
          <a:p>
            <a:endParaRPr lang="he-IL" b="0" dirty="0">
              <a:solidFill>
                <a:srgbClr val="192A72"/>
              </a:solidFill>
            </a:endParaRPr>
          </a:p>
          <a:p>
            <a:r>
              <a:rPr lang="he-IL" b="0" dirty="0">
                <a:solidFill>
                  <a:srgbClr val="192A72"/>
                </a:solidFill>
              </a:rPr>
              <a:t>  הם קובעים את אופייה של המדינה ומנחים את רשויות השלטון בעבודתן.</a:t>
            </a:r>
            <a:endParaRPr lang="en-US" b="0" dirty="0">
              <a:solidFill>
                <a:srgbClr val="192A72"/>
              </a:solidFill>
            </a:endParaRPr>
          </a:p>
          <a:p>
            <a:r>
              <a:rPr lang="he-IL" sz="3600" dirty="0"/>
              <a:t> </a:t>
            </a:r>
            <a:endParaRPr lang="he-IL" sz="3200" dirty="0">
              <a:latin typeface="Tahoma" panose="020B0604030504040204" pitchFamily="34" charset="0"/>
              <a:ea typeface="Tahoma" panose="020B0604030504040204" pitchFamily="34" charset="0"/>
              <a:cs typeface="Tahoma" panose="020B0604030504040204" pitchFamily="34" charset="0"/>
            </a:endParaRPr>
          </a:p>
        </p:txBody>
      </p:sp>
      <p:sp>
        <p:nvSpPr>
          <p:cNvPr id="137" name="Google Shape;137;g723b253401_0_1"/>
          <p:cNvSpPr txBox="1">
            <a:spLocks noGrp="1"/>
          </p:cNvSpPr>
          <p:nvPr>
            <p:ph type="body" idx="2"/>
          </p:nvPr>
        </p:nvSpPr>
        <p:spPr>
          <a:xfrm rot="10800000" flipH="1">
            <a:off x="580450" y="1062550"/>
            <a:ext cx="8415900" cy="6240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600"/>
              </a:spcAft>
              <a:buNone/>
            </a:pPr>
            <a:r>
              <a:rPr lang="x-none" sz="3200" b="1" dirty="0">
                <a:solidFill>
                  <a:srgbClr val="FFFFFF"/>
                </a:solidFill>
                <a:latin typeface="David"/>
                <a:ea typeface="David"/>
                <a:cs typeface="David"/>
                <a:sym typeface="David"/>
              </a:rPr>
              <a:t>.).</a:t>
            </a:r>
            <a:endParaRPr dirty="0">
              <a:latin typeface="David"/>
              <a:ea typeface="David"/>
              <a:cs typeface="David"/>
              <a:sym typeface="David"/>
            </a:endParaRPr>
          </a:p>
        </p:txBody>
      </p:sp>
      <p:sp>
        <p:nvSpPr>
          <p:cNvPr id="2" name="מלבן 1">
            <a:extLst>
              <a:ext uri="{FF2B5EF4-FFF2-40B4-BE49-F238E27FC236}">
                <a16:creationId xmlns:a16="http://schemas.microsoft.com/office/drawing/2014/main" id="{BFE00DAD-2077-4A8A-86E5-83E8E7312095}"/>
              </a:ext>
            </a:extLst>
          </p:cNvPr>
          <p:cNvSpPr/>
          <p:nvPr/>
        </p:nvSpPr>
        <p:spPr>
          <a:xfrm>
            <a:off x="4443931" y="1374550"/>
            <a:ext cx="6096000" cy="646331"/>
          </a:xfrm>
          <a:prstGeom prst="rect">
            <a:avLst/>
          </a:prstGeom>
        </p:spPr>
        <p:txBody>
          <a:bodyPr>
            <a:spAutoFit/>
          </a:bodyPr>
          <a:lstStyle/>
          <a:p>
            <a:pPr marL="457200" lvl="0" indent="-228600" algn="r" rtl="1">
              <a:spcBef>
                <a:spcPts val="560"/>
              </a:spcBef>
              <a:buClr>
                <a:srgbClr val="12B4BC"/>
              </a:buClr>
              <a:buSzPts val="2800"/>
            </a:pPr>
            <a:r>
              <a:rPr lang="he-IL" sz="3600" b="1" dirty="0">
                <a:solidFill>
                  <a:srgbClr val="12B4BC"/>
                </a:solidFill>
                <a:latin typeface="Varela Round"/>
                <a:cs typeface="Varela Round"/>
                <a:sym typeface="Varela Round"/>
              </a:rPr>
              <a:t>יסוד ? חוקתי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2486605" y="220489"/>
            <a:ext cx="9514990" cy="540000"/>
          </a:xfrm>
        </p:spPr>
        <p:txBody>
          <a:bodyPr/>
          <a:lstStyle/>
          <a:p>
            <a:r>
              <a:rPr lang="he-IL" sz="3600" dirty="0">
                <a:solidFill>
                  <a:srgbClr val="192A72"/>
                </a:solidFill>
              </a:rPr>
              <a:t>אנו נתמקד היום בשני סוגים של יסודות חוקתיים:</a:t>
            </a:r>
          </a:p>
        </p:txBody>
      </p:sp>
      <p:sp>
        <p:nvSpPr>
          <p:cNvPr id="6" name="מלבן 5">
            <a:extLst>
              <a:ext uri="{FF2B5EF4-FFF2-40B4-BE49-F238E27FC236}">
                <a16:creationId xmlns:a16="http://schemas.microsoft.com/office/drawing/2014/main" id="{9B77E654-0197-4B57-9D51-5D312789B54C}"/>
              </a:ext>
            </a:extLst>
          </p:cNvPr>
          <p:cNvSpPr/>
          <p:nvPr/>
        </p:nvSpPr>
        <p:spPr>
          <a:xfrm>
            <a:off x="347005" y="986436"/>
            <a:ext cx="4014240" cy="707886"/>
          </a:xfrm>
          <a:prstGeom prst="rect">
            <a:avLst/>
          </a:prstGeom>
        </p:spPr>
        <p:txBody>
          <a:bodyPr wrap="none">
            <a:spAutoFit/>
          </a:bodyPr>
          <a:lstStyle/>
          <a:p>
            <a:pPr marL="76200" lvl="0" algn="ctr" rtl="1">
              <a:buClr>
                <a:srgbClr val="002060"/>
              </a:buClr>
              <a:buSzPts val="2400"/>
            </a:pPr>
            <a:r>
              <a:rPr lang="he-IL" sz="4000" dirty="0">
                <a:solidFill>
                  <a:srgbClr val="002060"/>
                </a:solidFill>
                <a:latin typeface="Varela Round"/>
                <a:cs typeface="Varela Round"/>
                <a:sym typeface="Varela Round"/>
              </a:rPr>
              <a:t>הכרזת העצמאות</a:t>
            </a:r>
            <a:endParaRPr lang="en-US" sz="4000" dirty="0">
              <a:solidFill>
                <a:srgbClr val="002060"/>
              </a:solidFill>
              <a:latin typeface="Varela Round"/>
              <a:cs typeface="Varela Round"/>
              <a:sym typeface="Varela Round"/>
            </a:endParaRPr>
          </a:p>
        </p:txBody>
      </p:sp>
      <p:sp>
        <p:nvSpPr>
          <p:cNvPr id="7" name="מלבן 6">
            <a:extLst>
              <a:ext uri="{FF2B5EF4-FFF2-40B4-BE49-F238E27FC236}">
                <a16:creationId xmlns:a16="http://schemas.microsoft.com/office/drawing/2014/main" id="{4AE53064-832B-418A-B127-F81A440838D7}"/>
              </a:ext>
            </a:extLst>
          </p:cNvPr>
          <p:cNvSpPr/>
          <p:nvPr/>
        </p:nvSpPr>
        <p:spPr>
          <a:xfrm>
            <a:off x="6787274" y="986436"/>
            <a:ext cx="2585964" cy="707886"/>
          </a:xfrm>
          <a:prstGeom prst="rect">
            <a:avLst/>
          </a:prstGeom>
        </p:spPr>
        <p:txBody>
          <a:bodyPr wrap="none">
            <a:spAutoFit/>
          </a:bodyPr>
          <a:lstStyle/>
          <a:p>
            <a:pPr marL="76200" lvl="0" algn="ctr" rtl="1">
              <a:buClr>
                <a:srgbClr val="002060"/>
              </a:buClr>
              <a:buSzPts val="2400"/>
            </a:pPr>
            <a:r>
              <a:rPr lang="he-IL" sz="4000" dirty="0">
                <a:solidFill>
                  <a:srgbClr val="002060"/>
                </a:solidFill>
                <a:latin typeface="Varela Round"/>
                <a:cs typeface="Varela Round"/>
                <a:sym typeface="Varela Round"/>
              </a:rPr>
              <a:t>חוקי היסוד</a:t>
            </a:r>
            <a:endParaRPr lang="en-US" sz="4000" dirty="0">
              <a:solidFill>
                <a:srgbClr val="002060"/>
              </a:solidFill>
              <a:latin typeface="Varela Round"/>
              <a:cs typeface="Varela Round"/>
              <a:sym typeface="Varela Round"/>
            </a:endParaRPr>
          </a:p>
        </p:txBody>
      </p:sp>
      <p:pic>
        <p:nvPicPr>
          <p:cNvPr id="10" name="תמונה 9">
            <a:extLst>
              <a:ext uri="{FF2B5EF4-FFF2-40B4-BE49-F238E27FC236}">
                <a16:creationId xmlns:a16="http://schemas.microsoft.com/office/drawing/2014/main" id="{B624FDB7-B4E9-48B6-AE63-955934696D74}"/>
              </a:ext>
            </a:extLst>
          </p:cNvPr>
          <p:cNvPicPr>
            <a:picLocks noChangeAspect="1"/>
          </p:cNvPicPr>
          <p:nvPr/>
        </p:nvPicPr>
        <p:blipFill>
          <a:blip r:embed="rId2"/>
          <a:stretch>
            <a:fillRect/>
          </a:stretch>
        </p:blipFill>
        <p:spPr>
          <a:xfrm>
            <a:off x="347005" y="1796969"/>
            <a:ext cx="3845168" cy="2621023"/>
          </a:xfrm>
          <a:prstGeom prst="rect">
            <a:avLst/>
          </a:prstGeom>
        </p:spPr>
      </p:pic>
      <p:sp>
        <p:nvSpPr>
          <p:cNvPr id="11" name="מלבן 10">
            <a:extLst>
              <a:ext uri="{FF2B5EF4-FFF2-40B4-BE49-F238E27FC236}">
                <a16:creationId xmlns:a16="http://schemas.microsoft.com/office/drawing/2014/main" id="{47701B2E-F700-4E18-8E8D-B01290CED6A0}"/>
              </a:ext>
            </a:extLst>
          </p:cNvPr>
          <p:cNvSpPr/>
          <p:nvPr/>
        </p:nvSpPr>
        <p:spPr>
          <a:xfrm>
            <a:off x="1061634" y="4417992"/>
            <a:ext cx="3257623" cy="646331"/>
          </a:xfrm>
          <a:prstGeom prst="rect">
            <a:avLst/>
          </a:prstGeom>
        </p:spPr>
        <p:txBody>
          <a:bodyPr wrap="none">
            <a:spAutoFit/>
          </a:bodyPr>
          <a:lstStyle/>
          <a:p>
            <a:pPr marL="76200" lvl="0" algn="r" rtl="1">
              <a:buClr>
                <a:srgbClr val="002060"/>
              </a:buClr>
              <a:buSzPts val="2400"/>
            </a:pPr>
            <a:r>
              <a:rPr lang="he-IL" sz="1800" dirty="0">
                <a:solidFill>
                  <a:srgbClr val="002060"/>
                </a:solidFill>
                <a:latin typeface="Varela Round"/>
                <a:cs typeface="Varela Round"/>
                <a:sym typeface="Varela Round"/>
              </a:rPr>
              <a:t>דוד בן גוריון, הכרזת העצמאות </a:t>
            </a:r>
          </a:p>
          <a:p>
            <a:pPr marL="76200" lvl="0" algn="r" rtl="1">
              <a:buClr>
                <a:srgbClr val="002060"/>
              </a:buClr>
              <a:buSzPts val="2400"/>
            </a:pPr>
            <a:r>
              <a:rPr lang="he-IL" sz="1800" dirty="0">
                <a:solidFill>
                  <a:srgbClr val="002060"/>
                </a:solidFill>
                <a:latin typeface="Varela Round"/>
                <a:cs typeface="Varela Round"/>
                <a:sym typeface="Varela Round"/>
              </a:rPr>
              <a:t>מתוך ויקיפדיה</a:t>
            </a:r>
            <a:endParaRPr lang="en-US" sz="1800" dirty="0">
              <a:solidFill>
                <a:srgbClr val="002060"/>
              </a:solidFill>
              <a:latin typeface="Varela Round"/>
              <a:cs typeface="Varela Round"/>
              <a:sym typeface="Varela Round"/>
            </a:endParaRPr>
          </a:p>
        </p:txBody>
      </p:sp>
      <p:grpSp>
        <p:nvGrpSpPr>
          <p:cNvPr id="27" name="קבוצה 26">
            <a:extLst>
              <a:ext uri="{FF2B5EF4-FFF2-40B4-BE49-F238E27FC236}">
                <a16:creationId xmlns:a16="http://schemas.microsoft.com/office/drawing/2014/main" id="{9679A692-F85D-4570-A351-822C9DDA2B5C}"/>
              </a:ext>
            </a:extLst>
          </p:cNvPr>
          <p:cNvGrpSpPr/>
          <p:nvPr/>
        </p:nvGrpSpPr>
        <p:grpSpPr>
          <a:xfrm>
            <a:off x="4605241" y="1702810"/>
            <a:ext cx="5875672" cy="3452379"/>
            <a:chOff x="5063912" y="2533470"/>
            <a:chExt cx="5875672" cy="3452379"/>
          </a:xfrm>
        </p:grpSpPr>
        <p:grpSp>
          <p:nvGrpSpPr>
            <p:cNvPr id="26" name="קבוצה 25">
              <a:extLst>
                <a:ext uri="{FF2B5EF4-FFF2-40B4-BE49-F238E27FC236}">
                  <a16:creationId xmlns:a16="http://schemas.microsoft.com/office/drawing/2014/main" id="{51FAF38F-103C-4CD4-A0AE-4120A046FF8D}"/>
                </a:ext>
              </a:extLst>
            </p:cNvPr>
            <p:cNvGrpSpPr/>
            <p:nvPr/>
          </p:nvGrpSpPr>
          <p:grpSpPr>
            <a:xfrm>
              <a:off x="5063912" y="2533470"/>
              <a:ext cx="4434909" cy="3452379"/>
              <a:chOff x="5063912" y="2533470"/>
              <a:chExt cx="4434909" cy="3452379"/>
            </a:xfrm>
          </p:grpSpPr>
          <p:sp>
            <p:nvSpPr>
              <p:cNvPr id="13" name="מלבן 12">
                <a:extLst>
                  <a:ext uri="{FF2B5EF4-FFF2-40B4-BE49-F238E27FC236}">
                    <a16:creationId xmlns:a16="http://schemas.microsoft.com/office/drawing/2014/main" id="{94825D96-A436-457B-BD92-12BA01DDF382}"/>
                  </a:ext>
                </a:extLst>
              </p:cNvPr>
              <p:cNvSpPr/>
              <p:nvPr/>
            </p:nvSpPr>
            <p:spPr>
              <a:xfrm>
                <a:off x="5523829" y="3743014"/>
                <a:ext cx="1896674" cy="461665"/>
              </a:xfrm>
              <a:prstGeom prst="rect">
                <a:avLst/>
              </a:prstGeom>
            </p:spPr>
            <p:txBody>
              <a:bodyPr wrap="none">
                <a:spAutoFit/>
              </a:bodyPr>
              <a:lstStyle/>
              <a:p>
                <a:pPr algn="r"/>
                <a:r>
                  <a:rPr lang="he-IL" sz="2400" b="1" dirty="0">
                    <a:solidFill>
                      <a:schemeClr val="accent2"/>
                    </a:solidFill>
                    <a:latin typeface="Varela Round" panose="00000500000000000000" pitchFamily="2" charset="-79"/>
                    <a:cs typeface="Varela Round" panose="00000500000000000000" pitchFamily="2" charset="-79"/>
                  </a:rPr>
                  <a:t>חופש העיסוק</a:t>
                </a:r>
              </a:p>
            </p:txBody>
          </p:sp>
          <p:sp>
            <p:nvSpPr>
              <p:cNvPr id="14" name="מלבן 13">
                <a:extLst>
                  <a:ext uri="{FF2B5EF4-FFF2-40B4-BE49-F238E27FC236}">
                    <a16:creationId xmlns:a16="http://schemas.microsoft.com/office/drawing/2014/main" id="{0CFF0282-3577-49F9-B399-A4D65AD11825}"/>
                  </a:ext>
                </a:extLst>
              </p:cNvPr>
              <p:cNvSpPr/>
              <p:nvPr/>
            </p:nvSpPr>
            <p:spPr>
              <a:xfrm rot="5400000">
                <a:off x="4636142" y="3134436"/>
                <a:ext cx="1571264" cy="369332"/>
              </a:xfrm>
              <a:prstGeom prst="rect">
                <a:avLst/>
              </a:prstGeom>
            </p:spPr>
            <p:txBody>
              <a:bodyPr wrap="none">
                <a:spAutoFit/>
              </a:bodyPr>
              <a:lstStyle/>
              <a:p>
                <a:pPr algn="r"/>
                <a:r>
                  <a:rPr lang="he-IL" sz="1800" b="1" dirty="0">
                    <a:solidFill>
                      <a:srgbClr val="FFC000"/>
                    </a:solidFill>
                    <a:latin typeface="Varela Round" panose="00000500000000000000" pitchFamily="2" charset="-79"/>
                    <a:cs typeface="Varela Round" panose="00000500000000000000" pitchFamily="2" charset="-79"/>
                  </a:rPr>
                  <a:t>מבקר המדינה</a:t>
                </a:r>
              </a:p>
            </p:txBody>
          </p:sp>
          <p:sp>
            <p:nvSpPr>
              <p:cNvPr id="15" name="מלבן 14">
                <a:extLst>
                  <a:ext uri="{FF2B5EF4-FFF2-40B4-BE49-F238E27FC236}">
                    <a16:creationId xmlns:a16="http://schemas.microsoft.com/office/drawing/2014/main" id="{5CA50755-FE24-4782-A047-B483C9CBBD86}"/>
                  </a:ext>
                </a:extLst>
              </p:cNvPr>
              <p:cNvSpPr/>
              <p:nvPr/>
            </p:nvSpPr>
            <p:spPr>
              <a:xfrm>
                <a:off x="5063912" y="4166701"/>
                <a:ext cx="2409634" cy="400110"/>
              </a:xfrm>
              <a:prstGeom prst="rect">
                <a:avLst/>
              </a:prstGeom>
            </p:spPr>
            <p:txBody>
              <a:bodyPr wrap="none">
                <a:spAutoFit/>
              </a:bodyPr>
              <a:lstStyle/>
              <a:p>
                <a:r>
                  <a:rPr lang="he-IL" sz="2000" b="1" dirty="0">
                    <a:solidFill>
                      <a:srgbClr val="0070C0"/>
                    </a:solidFill>
                    <a:latin typeface="Varela Round" panose="00000500000000000000" pitchFamily="2" charset="-79"/>
                    <a:cs typeface="Varela Round" panose="00000500000000000000" pitchFamily="2" charset="-79"/>
                  </a:rPr>
                  <a:t>ירושלים בירת ישראל</a:t>
                </a:r>
              </a:p>
            </p:txBody>
          </p:sp>
          <p:sp>
            <p:nvSpPr>
              <p:cNvPr id="16" name="מלבן 15">
                <a:extLst>
                  <a:ext uri="{FF2B5EF4-FFF2-40B4-BE49-F238E27FC236}">
                    <a16:creationId xmlns:a16="http://schemas.microsoft.com/office/drawing/2014/main" id="{69D10DBD-BC3A-4ECB-A10D-B8F8A516218B}"/>
                  </a:ext>
                </a:extLst>
              </p:cNvPr>
              <p:cNvSpPr/>
              <p:nvPr/>
            </p:nvSpPr>
            <p:spPr>
              <a:xfrm>
                <a:off x="6123496" y="4460540"/>
                <a:ext cx="1350050" cy="646331"/>
              </a:xfrm>
              <a:prstGeom prst="rect">
                <a:avLst/>
              </a:prstGeom>
            </p:spPr>
            <p:txBody>
              <a:bodyPr wrap="none">
                <a:spAutoFit/>
              </a:bodyPr>
              <a:lstStyle/>
              <a:p>
                <a:r>
                  <a:rPr lang="he-IL" sz="3600" b="1" dirty="0">
                    <a:solidFill>
                      <a:schemeClr val="accent6">
                        <a:lumMod val="50000"/>
                      </a:schemeClr>
                    </a:solidFill>
                    <a:latin typeface="Varela Round" panose="00000500000000000000" pitchFamily="2" charset="-79"/>
                    <a:cs typeface="Varela Round" panose="00000500000000000000" pitchFamily="2" charset="-79"/>
                  </a:rPr>
                  <a:t>הצבא</a:t>
                </a:r>
              </a:p>
            </p:txBody>
          </p:sp>
          <p:sp>
            <p:nvSpPr>
              <p:cNvPr id="17" name="מלבן 16">
                <a:extLst>
                  <a:ext uri="{FF2B5EF4-FFF2-40B4-BE49-F238E27FC236}">
                    <a16:creationId xmlns:a16="http://schemas.microsoft.com/office/drawing/2014/main" id="{232B2286-65E9-4695-851B-45B47D1BBC78}"/>
                  </a:ext>
                </a:extLst>
              </p:cNvPr>
              <p:cNvSpPr/>
              <p:nvPr/>
            </p:nvSpPr>
            <p:spPr>
              <a:xfrm rot="16200000">
                <a:off x="6512056" y="3645822"/>
                <a:ext cx="2650084" cy="461665"/>
              </a:xfrm>
              <a:prstGeom prst="rect">
                <a:avLst/>
              </a:prstGeom>
            </p:spPr>
            <p:txBody>
              <a:bodyPr wrap="none">
                <a:spAutoFit/>
              </a:bodyPr>
              <a:lstStyle/>
              <a:p>
                <a:pPr algn="r"/>
                <a:r>
                  <a:rPr lang="he-IL" sz="2400" b="1" dirty="0">
                    <a:solidFill>
                      <a:schemeClr val="accent1">
                        <a:lumMod val="75000"/>
                      </a:schemeClr>
                    </a:solidFill>
                    <a:latin typeface="Varela Round" panose="00000500000000000000" pitchFamily="2" charset="-79"/>
                    <a:cs typeface="Varela Round" panose="00000500000000000000" pitchFamily="2" charset="-79"/>
                  </a:rPr>
                  <a:t>כבוד האדם וחירותו</a:t>
                </a:r>
              </a:p>
            </p:txBody>
          </p:sp>
          <p:sp>
            <p:nvSpPr>
              <p:cNvPr id="18" name="מלבן 17">
                <a:extLst>
                  <a:ext uri="{FF2B5EF4-FFF2-40B4-BE49-F238E27FC236}">
                    <a16:creationId xmlns:a16="http://schemas.microsoft.com/office/drawing/2014/main" id="{C1410075-441B-4680-9D17-1E9C18329ACE}"/>
                  </a:ext>
                </a:extLst>
              </p:cNvPr>
              <p:cNvSpPr/>
              <p:nvPr/>
            </p:nvSpPr>
            <p:spPr>
              <a:xfrm rot="16200000">
                <a:off x="5272718" y="5073259"/>
                <a:ext cx="1455848" cy="369332"/>
              </a:xfrm>
              <a:prstGeom prst="rect">
                <a:avLst/>
              </a:prstGeom>
            </p:spPr>
            <p:txBody>
              <a:bodyPr wrap="none">
                <a:spAutoFit/>
              </a:bodyPr>
              <a:lstStyle/>
              <a:p>
                <a:r>
                  <a:rPr lang="he-IL" sz="1800" b="1" dirty="0">
                    <a:solidFill>
                      <a:schemeClr val="accent5">
                        <a:lumMod val="75000"/>
                      </a:schemeClr>
                    </a:solidFill>
                    <a:latin typeface="Varela Round" panose="00000500000000000000" pitchFamily="2" charset="-79"/>
                    <a:cs typeface="Varela Round" panose="00000500000000000000" pitchFamily="2" charset="-79"/>
                  </a:rPr>
                  <a:t>נשיא המדינה</a:t>
                </a:r>
              </a:p>
            </p:txBody>
          </p:sp>
          <p:sp>
            <p:nvSpPr>
              <p:cNvPr id="19" name="מלבן 18">
                <a:extLst>
                  <a:ext uri="{FF2B5EF4-FFF2-40B4-BE49-F238E27FC236}">
                    <a16:creationId xmlns:a16="http://schemas.microsoft.com/office/drawing/2014/main" id="{69DE156A-10E9-495D-8834-18474DE0F76B}"/>
                  </a:ext>
                </a:extLst>
              </p:cNvPr>
              <p:cNvSpPr/>
              <p:nvPr/>
            </p:nvSpPr>
            <p:spPr>
              <a:xfrm>
                <a:off x="5578090" y="3414679"/>
                <a:ext cx="926857" cy="338554"/>
              </a:xfrm>
              <a:prstGeom prst="rect">
                <a:avLst/>
              </a:prstGeom>
            </p:spPr>
            <p:txBody>
              <a:bodyPr wrap="none">
                <a:spAutoFit/>
              </a:bodyPr>
              <a:lstStyle/>
              <a:p>
                <a:r>
                  <a:rPr lang="he-IL" sz="1600" b="1" dirty="0">
                    <a:solidFill>
                      <a:schemeClr val="tx1">
                        <a:lumMod val="75000"/>
                        <a:lumOff val="25000"/>
                      </a:schemeClr>
                    </a:solidFill>
                    <a:latin typeface="Varela Round" panose="00000500000000000000" pitchFamily="2" charset="-79"/>
                    <a:cs typeface="Varela Round" panose="00000500000000000000" pitchFamily="2" charset="-79"/>
                  </a:rPr>
                  <a:t>השפיטה</a:t>
                </a:r>
              </a:p>
            </p:txBody>
          </p:sp>
          <p:sp>
            <p:nvSpPr>
              <p:cNvPr id="20" name="מלבן 19">
                <a:extLst>
                  <a:ext uri="{FF2B5EF4-FFF2-40B4-BE49-F238E27FC236}">
                    <a16:creationId xmlns:a16="http://schemas.microsoft.com/office/drawing/2014/main" id="{D8C6A9F4-CDC7-4B47-A1BC-491FAC65CE5A}"/>
                  </a:ext>
                </a:extLst>
              </p:cNvPr>
              <p:cNvSpPr/>
              <p:nvPr/>
            </p:nvSpPr>
            <p:spPr>
              <a:xfrm rot="16200000">
                <a:off x="5127564" y="4862280"/>
                <a:ext cx="1031051" cy="338554"/>
              </a:xfrm>
              <a:prstGeom prst="rect">
                <a:avLst/>
              </a:prstGeom>
            </p:spPr>
            <p:txBody>
              <a:bodyPr wrap="none">
                <a:spAutoFit/>
              </a:bodyPr>
              <a:lstStyle/>
              <a:p>
                <a:r>
                  <a:rPr lang="he-IL" sz="1600" b="1" dirty="0">
                    <a:solidFill>
                      <a:schemeClr val="tx1">
                        <a:lumMod val="75000"/>
                        <a:lumOff val="25000"/>
                      </a:schemeClr>
                    </a:solidFill>
                    <a:latin typeface="Varela Round" panose="00000500000000000000" pitchFamily="2" charset="-79"/>
                    <a:cs typeface="Varela Round" panose="00000500000000000000" pitchFamily="2" charset="-79"/>
                  </a:rPr>
                  <a:t>משאל עם</a:t>
                </a:r>
              </a:p>
            </p:txBody>
          </p:sp>
          <p:sp>
            <p:nvSpPr>
              <p:cNvPr id="21" name="מלבן 20">
                <a:extLst>
                  <a:ext uri="{FF2B5EF4-FFF2-40B4-BE49-F238E27FC236}">
                    <a16:creationId xmlns:a16="http://schemas.microsoft.com/office/drawing/2014/main" id="{54EDE848-0888-4A16-ADD4-E88D213B997A}"/>
                  </a:ext>
                </a:extLst>
              </p:cNvPr>
              <p:cNvSpPr/>
              <p:nvPr/>
            </p:nvSpPr>
            <p:spPr>
              <a:xfrm rot="5400000">
                <a:off x="7978223" y="3368512"/>
                <a:ext cx="1309974" cy="338554"/>
              </a:xfrm>
              <a:prstGeom prst="rect">
                <a:avLst/>
              </a:prstGeom>
            </p:spPr>
            <p:txBody>
              <a:bodyPr wrap="none">
                <a:spAutoFit/>
              </a:bodyPr>
              <a:lstStyle/>
              <a:p>
                <a:r>
                  <a:rPr lang="he-IL" sz="1600" b="1" dirty="0">
                    <a:solidFill>
                      <a:srgbClr val="00B0F0"/>
                    </a:solidFill>
                    <a:latin typeface="Varela Round" panose="00000500000000000000" pitchFamily="2" charset="-79"/>
                    <a:cs typeface="Varela Round" panose="00000500000000000000" pitchFamily="2" charset="-79"/>
                  </a:rPr>
                  <a:t>משק המדינה</a:t>
                </a:r>
              </a:p>
            </p:txBody>
          </p:sp>
          <p:sp>
            <p:nvSpPr>
              <p:cNvPr id="22" name="מלבן 21">
                <a:extLst>
                  <a:ext uri="{FF2B5EF4-FFF2-40B4-BE49-F238E27FC236}">
                    <a16:creationId xmlns:a16="http://schemas.microsoft.com/office/drawing/2014/main" id="{105DE734-998F-41CD-80CA-44D891401B14}"/>
                  </a:ext>
                </a:extLst>
              </p:cNvPr>
              <p:cNvSpPr/>
              <p:nvPr/>
            </p:nvSpPr>
            <p:spPr>
              <a:xfrm>
                <a:off x="8020531" y="4610577"/>
                <a:ext cx="926857" cy="400110"/>
              </a:xfrm>
              <a:prstGeom prst="rect">
                <a:avLst/>
              </a:prstGeom>
            </p:spPr>
            <p:txBody>
              <a:bodyPr wrap="none">
                <a:spAutoFit/>
              </a:bodyPr>
              <a:lstStyle/>
              <a:p>
                <a:r>
                  <a:rPr lang="he-IL" sz="2000" b="1" dirty="0">
                    <a:solidFill>
                      <a:schemeClr val="accent4">
                        <a:lumMod val="75000"/>
                      </a:schemeClr>
                    </a:solidFill>
                    <a:latin typeface="Varela Round" panose="00000500000000000000" pitchFamily="2" charset="-79"/>
                    <a:cs typeface="Varela Round" panose="00000500000000000000" pitchFamily="2" charset="-79"/>
                  </a:rPr>
                  <a:t>הכנסת</a:t>
                </a:r>
              </a:p>
            </p:txBody>
          </p:sp>
          <p:sp>
            <p:nvSpPr>
              <p:cNvPr id="23" name="מלבן 22">
                <a:extLst>
                  <a:ext uri="{FF2B5EF4-FFF2-40B4-BE49-F238E27FC236}">
                    <a16:creationId xmlns:a16="http://schemas.microsoft.com/office/drawing/2014/main" id="{79076C5B-421B-43F4-B6D4-376C8FC5F1FC}"/>
                  </a:ext>
                </a:extLst>
              </p:cNvPr>
              <p:cNvSpPr/>
              <p:nvPr/>
            </p:nvSpPr>
            <p:spPr>
              <a:xfrm>
                <a:off x="8020531" y="4236156"/>
                <a:ext cx="1478290" cy="338554"/>
              </a:xfrm>
              <a:prstGeom prst="rect">
                <a:avLst/>
              </a:prstGeom>
            </p:spPr>
            <p:txBody>
              <a:bodyPr wrap="none">
                <a:spAutoFit/>
              </a:bodyPr>
              <a:lstStyle/>
              <a:p>
                <a:r>
                  <a:rPr lang="he-IL" sz="1600" b="1" dirty="0">
                    <a:latin typeface="Varela Round" panose="00000500000000000000" pitchFamily="2" charset="-79"/>
                    <a:cs typeface="Varela Round" panose="00000500000000000000" pitchFamily="2" charset="-79"/>
                  </a:rPr>
                  <a:t>מקרקעי ישראל</a:t>
                </a:r>
              </a:p>
            </p:txBody>
          </p:sp>
          <p:sp>
            <p:nvSpPr>
              <p:cNvPr id="24" name="מלבן 23">
                <a:extLst>
                  <a:ext uri="{FF2B5EF4-FFF2-40B4-BE49-F238E27FC236}">
                    <a16:creationId xmlns:a16="http://schemas.microsoft.com/office/drawing/2014/main" id="{0DAC9E3A-A028-4256-86E5-B27F95180185}"/>
                  </a:ext>
                </a:extLst>
              </p:cNvPr>
              <p:cNvSpPr/>
              <p:nvPr/>
            </p:nvSpPr>
            <p:spPr>
              <a:xfrm rot="16200000">
                <a:off x="7675974" y="3518796"/>
                <a:ext cx="1109599" cy="369332"/>
              </a:xfrm>
              <a:prstGeom prst="rect">
                <a:avLst/>
              </a:prstGeom>
            </p:spPr>
            <p:txBody>
              <a:bodyPr wrap="none">
                <a:spAutoFit/>
              </a:bodyPr>
              <a:lstStyle/>
              <a:p>
                <a:r>
                  <a:rPr lang="he-IL" sz="1800" b="1" dirty="0">
                    <a:solidFill>
                      <a:srgbClr val="9933FF"/>
                    </a:solidFill>
                    <a:latin typeface="Varela Round" panose="00000500000000000000" pitchFamily="2" charset="-79"/>
                    <a:cs typeface="Varela Round" panose="00000500000000000000" pitchFamily="2" charset="-79"/>
                  </a:rPr>
                  <a:t>הממשלה</a:t>
                </a:r>
              </a:p>
            </p:txBody>
          </p:sp>
        </p:grpSp>
        <p:sp>
          <p:nvSpPr>
            <p:cNvPr id="25" name="מלבן 24">
              <a:extLst>
                <a:ext uri="{FF2B5EF4-FFF2-40B4-BE49-F238E27FC236}">
                  <a16:creationId xmlns:a16="http://schemas.microsoft.com/office/drawing/2014/main" id="{75529C4C-5717-4E8C-A013-789059CBB5E6}"/>
                </a:ext>
              </a:extLst>
            </p:cNvPr>
            <p:cNvSpPr/>
            <p:nvPr/>
          </p:nvSpPr>
          <p:spPr>
            <a:xfrm>
              <a:off x="6138270" y="5163949"/>
              <a:ext cx="4801314" cy="369332"/>
            </a:xfrm>
            <a:prstGeom prst="rect">
              <a:avLst/>
            </a:prstGeom>
          </p:spPr>
          <p:txBody>
            <a:bodyPr wrap="none">
              <a:spAutoFit/>
            </a:bodyPr>
            <a:lstStyle/>
            <a:p>
              <a:r>
                <a:rPr lang="he-IL" sz="1800" b="1" dirty="0">
                  <a:solidFill>
                    <a:schemeClr val="accent2">
                      <a:lumMod val="75000"/>
                    </a:schemeClr>
                  </a:solidFill>
                  <a:latin typeface="Varela Round" panose="00000500000000000000" pitchFamily="2" charset="-79"/>
                  <a:cs typeface="Varela Round" panose="00000500000000000000" pitchFamily="2" charset="-79"/>
                </a:rPr>
                <a:t>ישראל – מדינת הלאום של העם היהודי	</a:t>
              </a:r>
            </a:p>
          </p:txBody>
        </p:sp>
      </p:grpSp>
    </p:spTree>
    <p:extLst>
      <p:ext uri="{BB962C8B-B14F-4D97-AF65-F5344CB8AC3E}">
        <p14:creationId xmlns:p14="http://schemas.microsoft.com/office/powerpoint/2010/main" val="197687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CE4D4A3-F210-4BD9-A82D-54C832AEABB4}"/>
              </a:ext>
            </a:extLst>
          </p:cNvPr>
          <p:cNvSpPr>
            <a:spLocks noGrp="1"/>
          </p:cNvSpPr>
          <p:nvPr>
            <p:ph type="title"/>
          </p:nvPr>
        </p:nvSpPr>
        <p:spPr>
          <a:xfrm>
            <a:off x="2001129" y="227161"/>
            <a:ext cx="9642231" cy="720000"/>
          </a:xfrm>
        </p:spPr>
        <p:txBody>
          <a:bodyPr/>
          <a:lstStyle/>
          <a:p>
            <a:r>
              <a:rPr lang="he-IL" dirty="0"/>
              <a:t>1. הכרזת העצמאות כיסוד חוקתי</a:t>
            </a:r>
          </a:p>
        </p:txBody>
      </p:sp>
      <p:sp>
        <p:nvSpPr>
          <p:cNvPr id="3" name="מציין מיקום טקסט 2">
            <a:extLst>
              <a:ext uri="{FF2B5EF4-FFF2-40B4-BE49-F238E27FC236}">
                <a16:creationId xmlns:a16="http://schemas.microsoft.com/office/drawing/2014/main" id="{05113E5A-A523-454C-A41A-282186CD2CCA}"/>
              </a:ext>
            </a:extLst>
          </p:cNvPr>
          <p:cNvSpPr>
            <a:spLocks noGrp="1"/>
          </p:cNvSpPr>
          <p:nvPr>
            <p:ph type="body" idx="1"/>
          </p:nvPr>
        </p:nvSpPr>
        <p:spPr>
          <a:xfrm>
            <a:off x="-193040" y="1073455"/>
            <a:ext cx="10915953" cy="540000"/>
          </a:xfrm>
        </p:spPr>
        <p:txBody>
          <a:bodyPr/>
          <a:lstStyle/>
          <a:p>
            <a:r>
              <a:rPr lang="he-IL" dirty="0"/>
              <a:t>ההכרזה נחשבת ליסוד חוקתי משום שהיא מנחה את רשויות השלטון.</a:t>
            </a:r>
            <a:endParaRPr lang="en-US" dirty="0"/>
          </a:p>
          <a:p>
            <a:endParaRPr lang="he-IL" dirty="0"/>
          </a:p>
        </p:txBody>
      </p:sp>
      <p:sp>
        <p:nvSpPr>
          <p:cNvPr id="4" name="מציין מיקום טקסט 3">
            <a:extLst>
              <a:ext uri="{FF2B5EF4-FFF2-40B4-BE49-F238E27FC236}">
                <a16:creationId xmlns:a16="http://schemas.microsoft.com/office/drawing/2014/main" id="{2474E0D6-BD56-4F1E-A7ED-BF9ACC19184A}"/>
              </a:ext>
            </a:extLst>
          </p:cNvPr>
          <p:cNvSpPr>
            <a:spLocks noGrp="1"/>
          </p:cNvSpPr>
          <p:nvPr>
            <p:ph type="body" idx="2"/>
          </p:nvPr>
        </p:nvSpPr>
        <p:spPr>
          <a:xfrm>
            <a:off x="-193040" y="1343454"/>
            <a:ext cx="10687540" cy="3893563"/>
          </a:xfrm>
        </p:spPr>
        <p:txBody>
          <a:bodyPr>
            <a:normAutofit/>
          </a:bodyPr>
          <a:lstStyle/>
          <a:p>
            <a:pPr lvl="0"/>
            <a:r>
              <a:rPr lang="he-IL" dirty="0"/>
              <a:t>הכרזת העצמאות מבטאת חזון לאומי המצוי בישראל בקונצנזוס רחב. </a:t>
            </a:r>
          </a:p>
          <a:p>
            <a:pPr lvl="0"/>
            <a:endParaRPr lang="he-IL" dirty="0"/>
          </a:p>
          <a:p>
            <a:pPr lvl="0"/>
            <a:r>
              <a:rPr lang="he-IL" dirty="0"/>
              <a:t>אין להכרזה מעמד משפטי מחייב.</a:t>
            </a:r>
          </a:p>
          <a:p>
            <a:pPr lvl="0"/>
            <a:endParaRPr lang="en-US" dirty="0"/>
          </a:p>
          <a:p>
            <a:pPr lvl="0"/>
            <a:r>
              <a:rPr lang="he-IL" dirty="0"/>
              <a:t>בית המשפט קבע שההכרזה היא </a:t>
            </a:r>
            <a:r>
              <a:rPr lang="he-IL" b="1" dirty="0"/>
              <a:t>מקור מרכזי לאופן פרשנותם של חוקים אחרים </a:t>
            </a:r>
            <a:r>
              <a:rPr lang="he-IL" dirty="0"/>
              <a:t>כאשר איננה עומדת בסתירה לחוק מפורש אחר.</a:t>
            </a:r>
          </a:p>
          <a:p>
            <a:pPr lvl="0"/>
            <a:endParaRPr lang="en-US" dirty="0"/>
          </a:p>
          <a:p>
            <a:pPr lvl="0"/>
            <a:r>
              <a:rPr lang="he-IL" dirty="0"/>
              <a:t>מעמדה המשפטי של ההכרזה התחזק מאז שנכנס לתוקף תיקון לחוקי היסוד הקובע שהם "</a:t>
            </a:r>
            <a:r>
              <a:rPr lang="he-IL" b="1" dirty="0"/>
              <a:t>יכובדו ברוח העקרונות שבהכרזה על הקמת מדינת ישראל</a:t>
            </a:r>
            <a:r>
              <a:rPr lang="he-IL" dirty="0"/>
              <a:t>". </a:t>
            </a:r>
            <a:br>
              <a:rPr lang="en-US" dirty="0"/>
            </a:br>
            <a:r>
              <a:rPr lang="he-IL" dirty="0"/>
              <a:t>כלומר – ההכרזה היא מקור לפרשנות של חוקים.</a:t>
            </a:r>
            <a:endParaRPr lang="en-US" dirty="0"/>
          </a:p>
          <a:p>
            <a:endParaRPr lang="he-IL" dirty="0"/>
          </a:p>
        </p:txBody>
      </p:sp>
    </p:spTree>
    <p:extLst>
      <p:ext uri="{BB962C8B-B14F-4D97-AF65-F5344CB8AC3E}">
        <p14:creationId xmlns:p14="http://schemas.microsoft.com/office/powerpoint/2010/main" val="24648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CE4D4A3-F210-4BD9-A82D-54C832AEABB4}"/>
              </a:ext>
            </a:extLst>
          </p:cNvPr>
          <p:cNvSpPr>
            <a:spLocks noGrp="1"/>
          </p:cNvSpPr>
          <p:nvPr>
            <p:ph type="title"/>
          </p:nvPr>
        </p:nvSpPr>
        <p:spPr>
          <a:xfrm>
            <a:off x="2999935" y="202152"/>
            <a:ext cx="9642231" cy="720000"/>
          </a:xfrm>
        </p:spPr>
        <p:txBody>
          <a:bodyPr/>
          <a:lstStyle/>
          <a:p>
            <a:r>
              <a:rPr lang="he-IL" dirty="0"/>
              <a:t>2. חוקי יסוד</a:t>
            </a:r>
          </a:p>
        </p:txBody>
      </p:sp>
      <p:sp>
        <p:nvSpPr>
          <p:cNvPr id="3" name="מציין מיקום טקסט 2">
            <a:extLst>
              <a:ext uri="{FF2B5EF4-FFF2-40B4-BE49-F238E27FC236}">
                <a16:creationId xmlns:a16="http://schemas.microsoft.com/office/drawing/2014/main" id="{05113E5A-A523-454C-A41A-282186CD2CCA}"/>
              </a:ext>
            </a:extLst>
          </p:cNvPr>
          <p:cNvSpPr>
            <a:spLocks noGrp="1"/>
          </p:cNvSpPr>
          <p:nvPr>
            <p:ph type="body" idx="1"/>
          </p:nvPr>
        </p:nvSpPr>
        <p:spPr>
          <a:xfrm>
            <a:off x="-188742" y="1351488"/>
            <a:ext cx="9642231" cy="540000"/>
          </a:xfrm>
        </p:spPr>
        <p:txBody>
          <a:bodyPr/>
          <a:lstStyle/>
          <a:p>
            <a:r>
              <a:rPr lang="he-IL" dirty="0"/>
              <a:t>חוקי יסוד הם חוקים בעלי מעמד גבוה יותר מחוק רגיל, והם הדרך שבה בחרה הכנסת לגיבוש הדרגתי של חוקה לישראל.</a:t>
            </a:r>
            <a:endParaRPr lang="en-US" dirty="0"/>
          </a:p>
          <a:p>
            <a:endParaRPr lang="he-IL" dirty="0"/>
          </a:p>
        </p:txBody>
      </p:sp>
      <p:sp>
        <p:nvSpPr>
          <p:cNvPr id="4" name="מציין מיקום טקסט 3">
            <a:extLst>
              <a:ext uri="{FF2B5EF4-FFF2-40B4-BE49-F238E27FC236}">
                <a16:creationId xmlns:a16="http://schemas.microsoft.com/office/drawing/2014/main" id="{2474E0D6-BD56-4F1E-A7ED-BF9ACC19184A}"/>
              </a:ext>
            </a:extLst>
          </p:cNvPr>
          <p:cNvSpPr>
            <a:spLocks noGrp="1"/>
          </p:cNvSpPr>
          <p:nvPr>
            <p:ph type="body" idx="2"/>
          </p:nvPr>
        </p:nvSpPr>
        <p:spPr>
          <a:xfrm>
            <a:off x="-188742" y="1891488"/>
            <a:ext cx="9326489" cy="4152517"/>
          </a:xfrm>
        </p:spPr>
        <p:txBody>
          <a:bodyPr>
            <a:normAutofit/>
          </a:bodyPr>
          <a:lstStyle/>
          <a:p>
            <a:pPr marL="76200" lvl="0" indent="0">
              <a:buNone/>
            </a:pPr>
            <a:r>
              <a:rPr lang="he-IL" dirty="0"/>
              <a:t>החוקים הללו שונים מחוקים רגילים ב:</a:t>
            </a:r>
          </a:p>
          <a:p>
            <a:pPr marL="76200" lvl="0" indent="0">
              <a:buNone/>
            </a:pPr>
            <a:r>
              <a:rPr lang="he-IL" b="1" dirty="0"/>
              <a:t>1. צורה</a:t>
            </a:r>
            <a:r>
              <a:rPr lang="he-IL" dirty="0"/>
              <a:t> (נקרא חוק יסוד, אין שנת חקיקה) </a:t>
            </a:r>
          </a:p>
          <a:p>
            <a:pPr marL="76200" lvl="0" indent="0">
              <a:buNone/>
            </a:pPr>
            <a:r>
              <a:rPr lang="he-IL" b="1" dirty="0"/>
              <a:t>2. תוכן</a:t>
            </a:r>
            <a:r>
              <a:rPr lang="he-IL" dirty="0"/>
              <a:t> (נושאים שבהם עוסקת חוקה) </a:t>
            </a:r>
          </a:p>
          <a:p>
            <a:pPr marL="76200" lvl="0" indent="0">
              <a:buNone/>
            </a:pPr>
            <a:r>
              <a:rPr lang="he-IL" b="1" dirty="0"/>
              <a:t>3. מעמד</a:t>
            </a:r>
            <a:r>
              <a:rPr lang="he-IL" dirty="0"/>
              <a:t>(בחלק מחוקי היסוד שריון ובחלק בפסקת הגבלה)</a:t>
            </a:r>
          </a:p>
          <a:p>
            <a:pPr marL="76200" lvl="0" indent="0">
              <a:buNone/>
            </a:pPr>
            <a:endParaRPr lang="en-US" dirty="0"/>
          </a:p>
          <a:p>
            <a:r>
              <a:rPr lang="he-IL" dirty="0"/>
              <a:t>נוכל להיעזר בראשי התיבות </a:t>
            </a:r>
            <a:r>
              <a:rPr lang="he-IL" sz="2800" b="1" dirty="0" err="1"/>
              <a:t>צומ"ת</a:t>
            </a:r>
            <a:r>
              <a:rPr lang="he-IL" dirty="0"/>
              <a:t> : צורה, מעמד, תוכן</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31" y="4280718"/>
            <a:ext cx="333375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11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איך זה נראה בפועל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74" y="791707"/>
            <a:ext cx="6777169" cy="58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927" y="801956"/>
            <a:ext cx="6330462" cy="597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080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fade">
                                      <p:cBhvr>
                                        <p:cTn id="14" dur="1000"/>
                                        <p:tgtEl>
                                          <p:spTgt spid="5123"/>
                                        </p:tgtEl>
                                      </p:cBhvr>
                                    </p:animEffect>
                                    <p:anim calcmode="lin" valueType="num">
                                      <p:cBhvr>
                                        <p:cTn id="15" dur="1000" fill="hold"/>
                                        <p:tgtEl>
                                          <p:spTgt spid="5123"/>
                                        </p:tgtEl>
                                        <p:attrNameLst>
                                          <p:attrName>ppt_x</p:attrName>
                                        </p:attrNameLst>
                                      </p:cBhvr>
                                      <p:tavLst>
                                        <p:tav tm="0">
                                          <p:val>
                                            <p:strVal val="#ppt_x"/>
                                          </p:val>
                                        </p:tav>
                                        <p:tav tm="100000">
                                          <p:val>
                                            <p:strVal val="#ppt_x"/>
                                          </p:val>
                                        </p:tav>
                                      </p:tavLst>
                                    </p:anim>
                                    <p:anim calcmode="lin" valueType="num">
                                      <p:cBhvr>
                                        <p:cTn id="16"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מערכת שידורים">
      <a:dk1>
        <a:srgbClr val="002060"/>
      </a:dk1>
      <a:lt1>
        <a:srgbClr val="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1295</TotalTime>
  <Words>1358</Words>
  <Application>Microsoft Office PowerPoint</Application>
  <PresentationFormat>מסך רחב</PresentationFormat>
  <Paragraphs>149</Paragraphs>
  <Slides>20</Slides>
  <Notes>11</Notes>
  <HiddenSlides>0</HiddenSlides>
  <MMClips>1</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20</vt:i4>
      </vt:variant>
    </vt:vector>
  </HeadingPairs>
  <TitlesOfParts>
    <vt:vector size="27" baseType="lpstr">
      <vt:lpstr>Arial</vt:lpstr>
      <vt:lpstr>Tahoma</vt:lpstr>
      <vt:lpstr>Times New Roman</vt:lpstr>
      <vt:lpstr>Varela Round</vt:lpstr>
      <vt:lpstr>Calibri</vt:lpstr>
      <vt:lpstr>David</vt:lpstr>
      <vt:lpstr>ערכת נושא Office</vt:lpstr>
      <vt:lpstr>מערכת שידורים לאומית</vt:lpstr>
      <vt:lpstr>שיעור אזרחות לבגרות </vt:lpstr>
      <vt:lpstr>מה להביא לשיעור?</vt:lpstr>
      <vt:lpstr>מה נלמד היום? יסודות חוקתיים:</vt:lpstr>
      <vt:lpstr>עכשיו לומדים – מהו יסוד חוקתי ?</vt:lpstr>
      <vt:lpstr>מצגת של PowerPoint‏</vt:lpstr>
      <vt:lpstr>1. הכרזת העצמאות כיסוד חוקתי</vt:lpstr>
      <vt:lpstr>2. חוקי יסוד</vt:lpstr>
      <vt:lpstr>איך זה נראה בפועל ?</vt:lpstr>
      <vt:lpstr>2. חוק רגיל מול חוקי יסוד</vt:lpstr>
      <vt:lpstr>נעצור בטרם נעבור</vt:lpstr>
      <vt:lpstr>ייחודים של חוקי יסוד העוסקים בזכויות האדם</vt:lpstr>
      <vt:lpstr>ייחודים של חוקי יסוד העוסקים בזכויות האדם</vt:lpstr>
      <vt:lpstr>חוק יסוד: ישראל- מדינת הלאום של העם היהודי</vt:lpstr>
      <vt:lpstr>התייחסות נשיא המדינה לחוק הלאום</vt:lpstr>
      <vt:lpstr>עיינו בתמונות הבאות ורשמו לגבי כל תמונה באיזה הקשר הוזכרה בהקשר ליסודות החוקתיים</vt:lpstr>
      <vt:lpstr>מבדק הצלחה קצר</vt:lpstr>
      <vt:lpstr>שריקת סיום – שאלת בגרות</vt:lpstr>
      <vt:lpstr>שריקת סיום – פתרון שאלת בגרות</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user</dc:creator>
  <cp:lastModifiedBy>Shir Keren</cp:lastModifiedBy>
  <cp:revision>125</cp:revision>
  <dcterms:created xsi:type="dcterms:W3CDTF">2020-03-15T19:13:03Z</dcterms:created>
  <dcterms:modified xsi:type="dcterms:W3CDTF">2020-04-02T05:14:39Z</dcterms:modified>
</cp:coreProperties>
</file>