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0"/>
  </p:notesMasterIdLst>
  <p:sldIdLst>
    <p:sldId id="257" r:id="rId2"/>
    <p:sldId id="262" r:id="rId3"/>
    <p:sldId id="293" r:id="rId4"/>
    <p:sldId id="263" r:id="rId5"/>
    <p:sldId id="358" r:id="rId6"/>
    <p:sldId id="359" r:id="rId7"/>
    <p:sldId id="357" r:id="rId8"/>
    <p:sldId id="288" r:id="rId9"/>
    <p:sldId id="270" r:id="rId10"/>
    <p:sldId id="360" r:id="rId11"/>
    <p:sldId id="333" r:id="rId12"/>
    <p:sldId id="302" r:id="rId13"/>
    <p:sldId id="361" r:id="rId14"/>
    <p:sldId id="362" r:id="rId15"/>
    <p:sldId id="266" r:id="rId16"/>
    <p:sldId id="363" r:id="rId17"/>
    <p:sldId id="296" r:id="rId18"/>
    <p:sldId id="281" r:id="rId19"/>
  </p:sldIdLst>
  <p:sldSz cx="12190413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978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ד'/אייר/תש"ף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716e9df215_1_2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4" name="Google Shape;234;g716e9df215_1_20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35" name="Google Shape;235;g716e9df215_1_20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iw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71947cb39b_9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3" name="Google Shape;273;g71947cb39b_9_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74" name="Google Shape;274;g71947cb39b_9_3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iw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281" y="2693988"/>
            <a:ext cx="10361851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69982" y="6569428"/>
            <a:ext cx="2623619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616" y="6410587"/>
            <a:ext cx="3245977" cy="86423"/>
          </a:xfrm>
          <a:prstGeom prst="roundRect">
            <a:avLst>
              <a:gd name="adj" fmla="val 49359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5182" y="-439221"/>
            <a:ext cx="4205100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8395" y="6565100"/>
            <a:ext cx="4433637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4576" y="369916"/>
            <a:ext cx="1301261" cy="15974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ם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8940" y="1640910"/>
            <a:ext cx="10871177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117" y="2918492"/>
            <a:ext cx="10872000" cy="72000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738117" y="3655832"/>
            <a:ext cx="10872000" cy="720000"/>
          </a:xfrm>
        </p:spPr>
        <p:txBody>
          <a:bodyPr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8940" y="1640910"/>
            <a:ext cx="10871177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117" y="2918493"/>
            <a:ext cx="10872000" cy="64209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200" b="1"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</p:spPr>
        <p:txBody>
          <a:bodyPr lIns="36000" tIns="0" rIns="36000" bIns="0">
            <a:noAutofit/>
          </a:bodyPr>
          <a:lstStyle>
            <a:lvl1pPr>
              <a:defRPr sz="48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06" y="1195757"/>
            <a:ext cx="11160000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06" y="1185681"/>
            <a:ext cx="11159999" cy="540000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0070C0"/>
                </a:solidFill>
                <a:latin typeface="Varela Round" pitchFamily="2" charset="-79"/>
                <a:cs typeface="Varela Round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06" y="1725681"/>
            <a:ext cx="11160000" cy="4152517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10" name="מלבן מעוגל 9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סרט על פורמט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193675" y="228600"/>
            <a:ext cx="11780838" cy="6470650"/>
          </a:xfrm>
        </p:spPr>
        <p:txBody>
          <a:bodyPr/>
          <a:lstStyle>
            <a:lvl1pPr>
              <a:defRPr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7485228-0E29-4D12-A6E9-299A5C766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8088C8B4-22B8-402C-8100-ED5EA1F70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552B-607E-4869-A917-C44959BDCB12}" type="datetimeFigureOut">
              <a:rPr lang="he-IL" smtClean="0"/>
              <a:pPr/>
              <a:t>ד'/אייר/תש"ף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C3864E2F-0B6E-4A5C-BFAA-22472070C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5645161E-6299-41F9-9211-72210EFA3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00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טקסט גדול-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623800" y="1288473"/>
            <a:ext cx="10871177" cy="522444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36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טקסט של תבנית בסיס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910298" y="6189198"/>
            <a:ext cx="3068196" cy="1189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10081039" y="81721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2155406" y="6347803"/>
            <a:ext cx="5558412" cy="47051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9" name="מציין מיקום טקסט 3"/>
          <p:cNvSpPr>
            <a:spLocks noGrp="1"/>
          </p:cNvSpPr>
          <p:nvPr>
            <p:ph type="body" sz="quarter" idx="10" hasCustomPrompt="1"/>
          </p:nvPr>
        </p:nvSpPr>
        <p:spPr>
          <a:xfrm>
            <a:off x="623807" y="192531"/>
            <a:ext cx="10871170" cy="10096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sz="4400" dirty="0"/>
              <a:t>לחץ כדי לערוך סגנון כותרת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975921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ד'/אייר/תש"ף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50" r:id="rId4"/>
    <p:sldLayoutId id="2147483653" r:id="rId5"/>
    <p:sldLayoutId id="2147483663" r:id="rId6"/>
    <p:sldLayoutId id="2147483666" r:id="rId7"/>
    <p:sldLayoutId id="2147483667" r:id="rId8"/>
    <p:sldLayoutId id="2147483665" r:id="rId9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228;p23">
            <a:extLst>
              <a:ext uri="{FF2B5EF4-FFF2-40B4-BE49-F238E27FC236}">
                <a16:creationId xmlns:a16="http://schemas.microsoft.com/office/drawing/2014/main" id="{E9C19407-B1E4-4453-8286-71AF1BD7C71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he-IL" sz="4000" dirty="0"/>
              <a:t>איך ניתן להבין את החוק באופן שיפתור את הקשיים?</a:t>
            </a:r>
          </a:p>
        </p:txBody>
      </p:sp>
      <p:sp>
        <p:nvSpPr>
          <p:cNvPr id="4" name="Google Shape;229;p23">
            <a:extLst>
              <a:ext uri="{FF2B5EF4-FFF2-40B4-BE49-F238E27FC236}">
                <a16:creationId xmlns:a16="http://schemas.microsoft.com/office/drawing/2014/main" id="{D99F7731-1F06-413B-9400-89A08A247772}"/>
              </a:ext>
            </a:extLst>
          </p:cNvPr>
          <p:cNvSpPr txBox="1">
            <a:spLocks/>
          </p:cNvSpPr>
          <p:nvPr/>
        </p:nvSpPr>
        <p:spPr>
          <a:xfrm>
            <a:off x="359054" y="1308388"/>
            <a:ext cx="11472304" cy="574494"/>
          </a:xfrm>
          <a:prstGeom prst="rect">
            <a:avLst/>
          </a:prstGeom>
        </p:spPr>
        <p:txBody>
          <a:bodyPr spcFirstLastPara="1" vert="horz" wrap="square" lIns="91421" tIns="45694" rIns="91421" bIns="45694" rtlCol="1" anchor="t" anchorCtr="0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he-IL" sz="2400" dirty="0">
                <a:solidFill>
                  <a:srgbClr val="002060"/>
                </a:solidFill>
                <a:latin typeface="Arial"/>
                <a:ea typeface="Arial"/>
                <a:cs typeface="Varela Round"/>
                <a:sym typeface="Arial"/>
              </a:rPr>
              <a:t>"</a:t>
            </a:r>
            <a:r>
              <a:rPr lang="he-IL" sz="2400" b="1" dirty="0">
                <a:solidFill>
                  <a:srgbClr val="002060"/>
                </a:solidFill>
                <a:latin typeface="Arial"/>
                <a:ea typeface="Arial"/>
                <a:cs typeface="Varela Round"/>
                <a:sym typeface="Arial"/>
              </a:rPr>
              <a:t>ואהבת את ה' אלוהיך</a:t>
            </a:r>
            <a:r>
              <a:rPr lang="he-IL" sz="2400" dirty="0">
                <a:solidFill>
                  <a:srgbClr val="002060"/>
                </a:solidFill>
                <a:latin typeface="Arial"/>
                <a:ea typeface="Arial"/>
                <a:cs typeface="Varela Round"/>
                <a:sym typeface="Arial"/>
              </a:rPr>
              <a:t>" </a:t>
            </a:r>
            <a:r>
              <a:rPr lang="he-IL" sz="2400" dirty="0">
                <a:solidFill>
                  <a:srgbClr val="0070C0"/>
                </a:solidFill>
                <a:latin typeface="Arial"/>
                <a:ea typeface="Arial"/>
                <a:cs typeface="Varela Round"/>
                <a:sym typeface="Arial"/>
              </a:rPr>
              <a:t>= תעבוד את האל, התמסר למצוותיו, דבק בדרכיו ופעל לפי חוקיו.</a:t>
            </a:r>
            <a:endParaRPr lang="he-IL" sz="2400" dirty="0">
              <a:solidFill>
                <a:srgbClr val="0070C0"/>
              </a:solidFill>
              <a:cs typeface="Varela Round"/>
            </a:endParaRPr>
          </a:p>
          <a:p>
            <a:pPr marL="0" indent="0" rtl="0">
              <a:buNone/>
            </a:pPr>
            <a:endParaRPr lang="he-IL" sz="2400" dirty="0">
              <a:solidFill>
                <a:srgbClr val="002060"/>
              </a:solidFill>
              <a:cs typeface="Varela Round"/>
            </a:endParaRPr>
          </a:p>
        </p:txBody>
      </p:sp>
      <p:graphicFrame>
        <p:nvGraphicFramePr>
          <p:cNvPr id="5" name="Google Shape;230;p23">
            <a:extLst>
              <a:ext uri="{FF2B5EF4-FFF2-40B4-BE49-F238E27FC236}">
                <a16:creationId xmlns:a16="http://schemas.microsoft.com/office/drawing/2014/main" id="{336CCF60-87BC-4DC3-AB07-736F22E2D4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89848376"/>
              </p:ext>
            </p:extLst>
          </p:nvPr>
        </p:nvGraphicFramePr>
        <p:xfrm>
          <a:off x="933878" y="2230349"/>
          <a:ext cx="10322655" cy="2801036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440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0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40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7571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he-IL" sz="2800" b="1" i="0" u="none" strike="noStrike" cap="none" dirty="0">
                          <a:solidFill>
                            <a:srgbClr val="002060"/>
                          </a:solidFill>
                          <a:latin typeface="Arial"/>
                          <a:cs typeface="Varela Round"/>
                          <a:sym typeface="Arial"/>
                        </a:rPr>
                        <a:t>בכל מאודך</a:t>
                      </a:r>
                      <a:endParaRPr sz="2800" b="1" i="0" u="none" strike="noStrike" cap="none" dirty="0">
                        <a:solidFill>
                          <a:srgbClr val="002060"/>
                        </a:solidFill>
                        <a:latin typeface="Arial"/>
                        <a:cs typeface="Varela Round"/>
                        <a:sym typeface="Arial"/>
                      </a:endParaRPr>
                    </a:p>
                  </a:txBody>
                  <a:tcPr marL="121884" marR="121884" marT="121884" marB="121884"/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e-IL" sz="2800" b="1" dirty="0">
                          <a:solidFill>
                            <a:srgbClr val="002060"/>
                          </a:solidFill>
                          <a:cs typeface="Varela Round"/>
                        </a:rPr>
                        <a:t>בכל נפשך</a:t>
                      </a:r>
                      <a:endParaRPr sz="2800" b="1" dirty="0">
                        <a:solidFill>
                          <a:srgbClr val="002060"/>
                        </a:solidFill>
                        <a:cs typeface="Varela Round"/>
                      </a:endParaRPr>
                    </a:p>
                  </a:txBody>
                  <a:tcPr marL="121884" marR="121884" marT="121884" marB="121884"/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e-IL" sz="2800" b="1" dirty="0">
                          <a:solidFill>
                            <a:srgbClr val="002060"/>
                          </a:solidFill>
                          <a:cs typeface="Varela Round"/>
                        </a:rPr>
                        <a:t>בכל לבבך</a:t>
                      </a:r>
                      <a:endParaRPr sz="2800" b="1" dirty="0">
                        <a:solidFill>
                          <a:srgbClr val="002060"/>
                        </a:solidFill>
                        <a:cs typeface="Varela Round"/>
                      </a:endParaRPr>
                    </a:p>
                  </a:txBody>
                  <a:tcPr marL="121884" marR="121884" marT="121884" marB="12188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24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e-IL" sz="2400" dirty="0">
                          <a:solidFill>
                            <a:schemeClr val="accent5">
                              <a:lumMod val="75000"/>
                            </a:schemeClr>
                          </a:solidFill>
                          <a:cs typeface="Varela Round"/>
                        </a:rPr>
                        <a:t>בעוצמות שלך</a:t>
                      </a:r>
                      <a:endParaRPr sz="2400" dirty="0">
                        <a:solidFill>
                          <a:schemeClr val="accent5">
                            <a:lumMod val="75000"/>
                          </a:schemeClr>
                        </a:solidFill>
                        <a:cs typeface="Varela Round"/>
                      </a:endParaRPr>
                    </a:p>
                  </a:txBody>
                  <a:tcPr marL="121884" marR="121884" marT="121884" marB="121884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e-IL" sz="2400" dirty="0">
                          <a:solidFill>
                            <a:schemeClr val="accent5">
                              <a:lumMod val="75000"/>
                            </a:schemeClr>
                          </a:solidFill>
                          <a:cs typeface="Varela Round"/>
                        </a:rPr>
                        <a:t>בכוונות שלך</a:t>
                      </a:r>
                      <a:endParaRPr sz="2400" dirty="0">
                        <a:solidFill>
                          <a:schemeClr val="accent5">
                            <a:lumMod val="75000"/>
                          </a:schemeClr>
                        </a:solidFill>
                        <a:cs typeface="Varela Round"/>
                      </a:endParaRPr>
                    </a:p>
                  </a:txBody>
                  <a:tcPr marL="121884" marR="121884" marT="121884" marB="121884"/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e-IL" sz="2400" dirty="0">
                          <a:solidFill>
                            <a:schemeClr val="accent5">
                              <a:lumMod val="75000"/>
                            </a:schemeClr>
                          </a:solidFill>
                          <a:cs typeface="Varela Round"/>
                        </a:rPr>
                        <a:t>במחשבות שלך</a:t>
                      </a:r>
                      <a:endParaRPr sz="2400" dirty="0">
                        <a:solidFill>
                          <a:schemeClr val="accent5">
                            <a:lumMod val="75000"/>
                          </a:schemeClr>
                        </a:solidFill>
                        <a:cs typeface="Varela Round"/>
                      </a:endParaRPr>
                    </a:p>
                  </a:txBody>
                  <a:tcPr marL="121884" marR="121884" marT="121884" marB="12188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102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e-IL" sz="2400" dirty="0">
                          <a:solidFill>
                            <a:schemeClr val="accent5">
                              <a:lumMod val="75000"/>
                            </a:schemeClr>
                          </a:solidFill>
                          <a:cs typeface="Varela Round"/>
                        </a:rPr>
                        <a:t>בכל העוצמות שלך קיים את חוקי האל ותדבק בו.</a:t>
                      </a:r>
                      <a:endParaRPr sz="2400" dirty="0">
                        <a:solidFill>
                          <a:schemeClr val="accent5">
                            <a:lumMod val="75000"/>
                          </a:schemeClr>
                        </a:solidFill>
                        <a:cs typeface="Varela Round"/>
                      </a:endParaRPr>
                    </a:p>
                  </a:txBody>
                  <a:tcPr marL="121884" marR="121884" marT="121884" marB="121884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e-IL" sz="2400" dirty="0">
                          <a:solidFill>
                            <a:schemeClr val="accent5">
                              <a:lumMod val="75000"/>
                            </a:schemeClr>
                          </a:solidFill>
                          <a:cs typeface="Varela Round"/>
                        </a:rPr>
                        <a:t>תכוון בכל לבך לעבוד את האל ולקיים את הוראותיו.</a:t>
                      </a:r>
                      <a:endParaRPr sz="2400" dirty="0">
                        <a:solidFill>
                          <a:schemeClr val="accent5">
                            <a:lumMod val="75000"/>
                          </a:schemeClr>
                        </a:solidFill>
                        <a:cs typeface="Varela Round"/>
                      </a:endParaRPr>
                    </a:p>
                  </a:txBody>
                  <a:tcPr marL="121884" marR="121884" marT="121884" marB="121884"/>
                </a:tc>
                <a:tc>
                  <a:txBody>
                    <a:bodyPr/>
                    <a:lstStyle/>
                    <a:p>
                      <a:pPr marL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he-IL" sz="2400" dirty="0">
                          <a:solidFill>
                            <a:schemeClr val="accent5">
                              <a:lumMod val="75000"/>
                            </a:schemeClr>
                          </a:solidFill>
                          <a:cs typeface="Varela Round"/>
                        </a:rPr>
                        <a:t>תעבוד את אלוהים בכך שמחשבותיך יתמלאו בעבודת האל ובמצוותיו.</a:t>
                      </a:r>
                      <a:endParaRPr sz="2400" dirty="0">
                        <a:solidFill>
                          <a:schemeClr val="accent5">
                            <a:lumMod val="75000"/>
                          </a:schemeClr>
                        </a:solidFill>
                        <a:cs typeface="Varela Round"/>
                      </a:endParaRPr>
                    </a:p>
                  </a:txBody>
                  <a:tcPr marL="121884" marR="121884" marT="121884" marB="12188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3607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244;p25">
            <a:extLst>
              <a:ext uri="{FF2B5EF4-FFF2-40B4-BE49-F238E27FC236}">
                <a16:creationId xmlns:a16="http://schemas.microsoft.com/office/drawing/2014/main" id="{A5312B4D-D372-4E2B-A088-F81712F2B98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משימה לסיכום חלק א'</a:t>
            </a:r>
          </a:p>
        </p:txBody>
      </p:sp>
      <p:sp>
        <p:nvSpPr>
          <p:cNvPr id="7" name="מציין מיקום תוכן 6">
            <a:extLst>
              <a:ext uri="{FF2B5EF4-FFF2-40B4-BE49-F238E27FC236}">
                <a16:creationId xmlns:a16="http://schemas.microsoft.com/office/drawing/2014/main" id="{114DD093-9F02-41AD-AEE3-B9AF9CEA1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he-IL" dirty="0">
                <a:solidFill>
                  <a:srgbClr val="0070C0"/>
                </a:solidFill>
                <a:cs typeface="Varela Round" panose="00000500000000000000"/>
              </a:rPr>
              <a:t>סרקו את הברקוד שלפניכם באמצעות אפליקציית </a:t>
            </a:r>
            <a:r>
              <a:rPr lang="en-US" dirty="0">
                <a:solidFill>
                  <a:srgbClr val="0070C0"/>
                </a:solidFill>
                <a:cs typeface="Varela Round" panose="00000500000000000000"/>
              </a:rPr>
              <a:t>QR</a:t>
            </a:r>
            <a:r>
              <a:rPr lang="he-IL" dirty="0">
                <a:solidFill>
                  <a:srgbClr val="0070C0"/>
                </a:solidFill>
                <a:cs typeface="Varela Round" panose="00000500000000000000"/>
              </a:rPr>
              <a:t>.</a:t>
            </a:r>
          </a:p>
          <a:p>
            <a:pPr marL="514350" indent="-514350">
              <a:buAutoNum type="arabicPeriod"/>
            </a:pPr>
            <a:r>
              <a:rPr lang="he-IL" dirty="0">
                <a:solidFill>
                  <a:srgbClr val="0070C0"/>
                </a:solidFill>
                <a:cs typeface="Varela Round" panose="00000500000000000000"/>
              </a:rPr>
              <a:t>באמצעות כפתור הפלוס (+) הוסיפו תגובה על קיר ה- </a:t>
            </a:r>
            <a:r>
              <a:rPr lang="en-US" dirty="0">
                <a:solidFill>
                  <a:srgbClr val="0070C0"/>
                </a:solidFill>
                <a:cs typeface="Varela Round" panose="00000500000000000000"/>
              </a:rPr>
              <a:t>Padlet</a:t>
            </a:r>
            <a:r>
              <a:rPr lang="he-IL" dirty="0">
                <a:solidFill>
                  <a:srgbClr val="0070C0"/>
                </a:solidFill>
                <a:cs typeface="Varela Round" panose="00000500000000000000"/>
              </a:rPr>
              <a:t>.</a:t>
            </a:r>
          </a:p>
          <a:p>
            <a:pPr marL="514350" indent="-514350">
              <a:buAutoNum type="arabicPeriod"/>
            </a:pPr>
            <a:r>
              <a:rPr lang="he-IL" dirty="0">
                <a:solidFill>
                  <a:srgbClr val="0070C0"/>
                </a:solidFill>
                <a:cs typeface="Varela Round" panose="00000500000000000000"/>
              </a:rPr>
              <a:t>בתגובתכם:</a:t>
            </a:r>
          </a:p>
          <a:p>
            <a:pPr marL="762000" lvl="1" indent="-361950">
              <a:buNone/>
            </a:pPr>
            <a:r>
              <a:rPr lang="he-IL" dirty="0">
                <a:solidFill>
                  <a:srgbClr val="0070C0"/>
                </a:solidFill>
                <a:cs typeface="Varela Round" panose="00000500000000000000"/>
              </a:rPr>
              <a:t>א. תארו מצב שבו אתם מוצאים את עצמכם מסורים ונאמנים</a:t>
            </a:r>
            <a:br>
              <a:rPr lang="en-US" dirty="0">
                <a:solidFill>
                  <a:srgbClr val="0070C0"/>
                </a:solidFill>
                <a:cs typeface="Varela Round" panose="00000500000000000000"/>
              </a:rPr>
            </a:br>
            <a:r>
              <a:rPr lang="he-IL" dirty="0">
                <a:solidFill>
                  <a:srgbClr val="0070C0"/>
                </a:solidFill>
                <a:cs typeface="Varela Round" panose="00000500000000000000"/>
              </a:rPr>
              <a:t>למישהו או למשהו במחשבותיכם, בכוונותיכם ובעוצמותיכם. </a:t>
            </a:r>
          </a:p>
          <a:p>
            <a:pPr marL="762000" lvl="1" indent="-361950">
              <a:buNone/>
            </a:pPr>
            <a:r>
              <a:rPr lang="he-IL" dirty="0">
                <a:solidFill>
                  <a:srgbClr val="0070C0"/>
                </a:solidFill>
                <a:cs typeface="Varela Round" panose="00000500000000000000"/>
              </a:rPr>
              <a:t>ב. הסבירו האם בעיניכם בקשת המחוקק מן העם אפשרית ולגיטימית,           </a:t>
            </a:r>
            <a:br>
              <a:rPr lang="en-US" dirty="0">
                <a:solidFill>
                  <a:srgbClr val="0070C0"/>
                </a:solidFill>
                <a:cs typeface="Varela Round" panose="00000500000000000000"/>
              </a:rPr>
            </a:br>
            <a:r>
              <a:rPr lang="he-IL" dirty="0">
                <a:solidFill>
                  <a:srgbClr val="0070C0"/>
                </a:solidFill>
                <a:cs typeface="Varela Round" panose="00000500000000000000"/>
              </a:rPr>
              <a:t>על-פי דרישת החוק "שמע ישראל". נמקו תשובותיכם.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DD8097E1-820F-4556-B507-4BA0C00917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299" y="1295044"/>
            <a:ext cx="2819033" cy="2819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2864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19896D2-4EB9-41BC-B400-626EA5BCD6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8940" y="2270910"/>
            <a:ext cx="10871177" cy="1260000"/>
          </a:xfrm>
        </p:spPr>
        <p:txBody>
          <a:bodyPr/>
          <a:lstStyle/>
          <a:p>
            <a:r>
              <a:rPr lang="he-IL" dirty="0">
                <a:solidFill>
                  <a:srgbClr val="002060"/>
                </a:solidFill>
              </a:rPr>
              <a:t>הפסקה קצרה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ומיד חוזרים</a:t>
            </a:r>
          </a:p>
        </p:txBody>
      </p:sp>
    </p:spTree>
    <p:extLst>
      <p:ext uri="{BB962C8B-B14F-4D97-AF65-F5344CB8AC3E}">
        <p14:creationId xmlns:p14="http://schemas.microsoft.com/office/powerpoint/2010/main" val="34225604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269;p29">
            <a:extLst>
              <a:ext uri="{FF2B5EF4-FFF2-40B4-BE49-F238E27FC236}">
                <a16:creationId xmlns:a16="http://schemas.microsoft.com/office/drawing/2014/main" id="{71E4265C-49E6-4730-A8E3-5E4ECF74A03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כיצד נדרש העם לעבוד את האל?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D031D357-0876-423E-B1B4-17130FEEA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e-IL" sz="2600" dirty="0">
                <a:solidFill>
                  <a:srgbClr val="0070C0"/>
                </a:solidFill>
                <a:cs typeface="Varela Round"/>
              </a:rPr>
              <a:t>התשובה לשאלה נחלקת לשני חלקים:</a:t>
            </a:r>
          </a:p>
          <a:p>
            <a:pPr marL="0" indent="0"/>
            <a:endParaRPr lang="he-IL" sz="2600" dirty="0">
              <a:solidFill>
                <a:srgbClr val="0070C0"/>
              </a:solidFill>
              <a:cs typeface="Varela Round"/>
            </a:endParaRPr>
          </a:p>
          <a:p>
            <a:pPr marL="361950" indent="-361950">
              <a:buNone/>
            </a:pPr>
            <a:r>
              <a:rPr lang="he-IL" sz="2600" dirty="0">
                <a:solidFill>
                  <a:srgbClr val="0070C0"/>
                </a:solidFill>
                <a:cs typeface="Varela Round"/>
              </a:rPr>
              <a:t>1. מעיון בפסוק ד' מבינים כי הבסיס לעבודת האל הוא הבלעדיות: ההצהרה הנמסרת בפסוק "ה' אחד" קובעת את התפישה המונותאיסטית לפיה יש אל אחד, והוא אלוהי ישראל, ואין עוד מלבדו.</a:t>
            </a:r>
          </a:p>
        </p:txBody>
      </p:sp>
    </p:spTree>
    <p:extLst>
      <p:ext uri="{BB962C8B-B14F-4D97-AF65-F5344CB8AC3E}">
        <p14:creationId xmlns:p14="http://schemas.microsoft.com/office/powerpoint/2010/main" val="61952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269;p29">
            <a:extLst>
              <a:ext uri="{FF2B5EF4-FFF2-40B4-BE49-F238E27FC236}">
                <a16:creationId xmlns:a16="http://schemas.microsoft.com/office/drawing/2014/main" id="{C4D8EE46-282C-4251-8CCF-C5B4048A8E5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כיצד נדרש העם לעבוד את האל?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8525E54E-9CA8-4878-AA63-024CD48AD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1950" indent="-361950">
              <a:buNone/>
            </a:pPr>
            <a:endParaRPr lang="he-IL" sz="2600" dirty="0">
              <a:solidFill>
                <a:srgbClr val="0070C0"/>
              </a:solidFill>
              <a:cs typeface="Varela Round"/>
            </a:endParaRPr>
          </a:p>
          <a:p>
            <a:pPr marL="361950" indent="-361950">
              <a:buNone/>
            </a:pPr>
            <a:r>
              <a:rPr lang="he-IL" sz="2600" dirty="0">
                <a:solidFill>
                  <a:srgbClr val="0070C0"/>
                </a:solidFill>
                <a:cs typeface="Varela Round"/>
              </a:rPr>
              <a:t>2. בפסוקים ז'-ט' מתוארים ההדגשים המנחים את העם כדי לקיים את החוק. </a:t>
            </a:r>
          </a:p>
          <a:p>
            <a:pPr marL="361950" indent="0">
              <a:buNone/>
            </a:pPr>
            <a:r>
              <a:rPr lang="he-IL" sz="2600" dirty="0">
                <a:solidFill>
                  <a:srgbClr val="0070C0"/>
                </a:solidFill>
                <a:cs typeface="Varela Round"/>
              </a:rPr>
              <a:t>הקיום של חוקי התורה ("והיו הדברים האלה") יהיה: </a:t>
            </a:r>
          </a:p>
          <a:p>
            <a:pPr marL="361950" indent="0">
              <a:buNone/>
            </a:pPr>
            <a:r>
              <a:rPr lang="he-IL" sz="2600" dirty="0">
                <a:solidFill>
                  <a:srgbClr val="0070C0"/>
                </a:solidFill>
                <a:cs typeface="Varela Round"/>
              </a:rPr>
              <a:t>כל העת (בבית ובחוץ, בשינה ובערות) </a:t>
            </a:r>
          </a:p>
          <a:p>
            <a:pPr marL="361950" indent="0">
              <a:buNone/>
            </a:pPr>
            <a:r>
              <a:rPr lang="he-IL" sz="2600" dirty="0">
                <a:solidFill>
                  <a:srgbClr val="0070C0"/>
                </a:solidFill>
                <a:cs typeface="Varela Round"/>
              </a:rPr>
              <a:t>ובדרכים שונות (במחשבה, בהעברה מדוד לדור, קרוב לגוף ובפתחי הבית). </a:t>
            </a:r>
          </a:p>
        </p:txBody>
      </p:sp>
    </p:spTree>
    <p:extLst>
      <p:ext uri="{BB962C8B-B14F-4D97-AF65-F5344CB8AC3E}">
        <p14:creationId xmlns:p14="http://schemas.microsoft.com/office/powerpoint/2010/main" val="21252086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4149B398-2B10-4FF2-B97B-F2CF150BF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he-IL" dirty="0"/>
              <a:t>היכרות עם ההנחיות ההלכתיות ועם המסורות שנגזרו מן החוק ביהדות</a:t>
            </a:r>
          </a:p>
        </p:txBody>
      </p:sp>
      <p:sp>
        <p:nvSpPr>
          <p:cNvPr id="2" name="מלבן: פינות מעוגלות 1">
            <a:extLst>
              <a:ext uri="{FF2B5EF4-FFF2-40B4-BE49-F238E27FC236}">
                <a16:creationId xmlns:a16="http://schemas.microsoft.com/office/drawing/2014/main" id="{130892C4-C205-4C59-A07E-7E6C1663B949}"/>
              </a:ext>
            </a:extLst>
          </p:cNvPr>
          <p:cNvSpPr/>
          <p:nvPr/>
        </p:nvSpPr>
        <p:spPr>
          <a:xfrm>
            <a:off x="7726802" y="2299489"/>
            <a:ext cx="2233425" cy="827524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bg1"/>
                </a:solidFill>
                <a:cs typeface="Varela Round"/>
              </a:rPr>
              <a:t>העברה </a:t>
            </a:r>
          </a:p>
          <a:p>
            <a:pPr algn="ctr"/>
            <a:r>
              <a:rPr lang="he-IL" sz="2400" b="1" dirty="0">
                <a:solidFill>
                  <a:schemeClr val="bg1"/>
                </a:solidFill>
                <a:cs typeface="Varela Round"/>
              </a:rPr>
              <a:t>מדור לדור</a:t>
            </a:r>
            <a:endParaRPr lang="he-IL" sz="2133" b="1" dirty="0">
              <a:solidFill>
                <a:schemeClr val="bg1"/>
              </a:solidFill>
              <a:cs typeface="Varela Round"/>
            </a:endParaRPr>
          </a:p>
        </p:txBody>
      </p:sp>
      <p:sp>
        <p:nvSpPr>
          <p:cNvPr id="6" name="מלבן: פינות מעוגלות 5">
            <a:extLst>
              <a:ext uri="{FF2B5EF4-FFF2-40B4-BE49-F238E27FC236}">
                <a16:creationId xmlns:a16="http://schemas.microsoft.com/office/drawing/2014/main" id="{2311F398-3878-4841-937E-36B5A76E0AC1}"/>
              </a:ext>
            </a:extLst>
          </p:cNvPr>
          <p:cNvSpPr/>
          <p:nvPr/>
        </p:nvSpPr>
        <p:spPr>
          <a:xfrm>
            <a:off x="6257131" y="3776663"/>
            <a:ext cx="2233425" cy="827524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bg1"/>
                </a:solidFill>
                <a:cs typeface="Varela Round"/>
              </a:rPr>
              <a:t>תפילין</a:t>
            </a:r>
          </a:p>
          <a:p>
            <a:pPr algn="ctr"/>
            <a:r>
              <a:rPr lang="he-IL" sz="2400" b="1" dirty="0">
                <a:solidFill>
                  <a:schemeClr val="bg1"/>
                </a:solidFill>
                <a:cs typeface="Varela Round"/>
              </a:rPr>
              <a:t>של יד</a:t>
            </a:r>
            <a:endParaRPr lang="he-IL" sz="2133" b="1" dirty="0">
              <a:solidFill>
                <a:schemeClr val="bg1"/>
              </a:solidFill>
              <a:cs typeface="Varela Round"/>
            </a:endParaRPr>
          </a:p>
        </p:txBody>
      </p:sp>
      <p:sp>
        <p:nvSpPr>
          <p:cNvPr id="7" name="מלבן: פינות מעוגלות 6">
            <a:extLst>
              <a:ext uri="{FF2B5EF4-FFF2-40B4-BE49-F238E27FC236}">
                <a16:creationId xmlns:a16="http://schemas.microsoft.com/office/drawing/2014/main" id="{5F836D5E-ED74-423E-9FB5-2127CE01FB7A}"/>
              </a:ext>
            </a:extLst>
          </p:cNvPr>
          <p:cNvSpPr/>
          <p:nvPr/>
        </p:nvSpPr>
        <p:spPr>
          <a:xfrm>
            <a:off x="2028809" y="2284659"/>
            <a:ext cx="2233425" cy="827524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bg1"/>
                </a:solidFill>
                <a:cs typeface="Varela Round"/>
              </a:rPr>
              <a:t>קביעת</a:t>
            </a:r>
          </a:p>
          <a:p>
            <a:pPr algn="ctr"/>
            <a:r>
              <a:rPr lang="he-IL" sz="2400" b="1" dirty="0">
                <a:solidFill>
                  <a:schemeClr val="bg1"/>
                </a:solidFill>
                <a:cs typeface="Varela Round"/>
              </a:rPr>
              <a:t>מזוזה</a:t>
            </a:r>
          </a:p>
        </p:txBody>
      </p:sp>
      <p:sp>
        <p:nvSpPr>
          <p:cNvPr id="8" name="מלבן: פינות מעוגלות 7">
            <a:extLst>
              <a:ext uri="{FF2B5EF4-FFF2-40B4-BE49-F238E27FC236}">
                <a16:creationId xmlns:a16="http://schemas.microsoft.com/office/drawing/2014/main" id="{388D649D-B731-4500-9FD9-157470C93379}"/>
              </a:ext>
            </a:extLst>
          </p:cNvPr>
          <p:cNvSpPr/>
          <p:nvPr/>
        </p:nvSpPr>
        <p:spPr>
          <a:xfrm>
            <a:off x="3358131" y="3776663"/>
            <a:ext cx="2233425" cy="827524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bg1"/>
                </a:solidFill>
                <a:cs typeface="Varela Round"/>
              </a:rPr>
              <a:t>תפילין </a:t>
            </a:r>
          </a:p>
          <a:p>
            <a:pPr algn="ctr"/>
            <a:r>
              <a:rPr lang="he-IL" sz="2400" b="1" dirty="0">
                <a:solidFill>
                  <a:schemeClr val="bg1"/>
                </a:solidFill>
                <a:cs typeface="Varela Round"/>
              </a:rPr>
              <a:t>של ראש</a:t>
            </a:r>
          </a:p>
        </p:txBody>
      </p:sp>
      <p:sp>
        <p:nvSpPr>
          <p:cNvPr id="9" name="מלבן: פינות מעוגלות 8">
            <a:extLst>
              <a:ext uri="{FF2B5EF4-FFF2-40B4-BE49-F238E27FC236}">
                <a16:creationId xmlns:a16="http://schemas.microsoft.com/office/drawing/2014/main" id="{73316076-9459-4E4C-9FD6-EFD3D33C8BC2}"/>
              </a:ext>
            </a:extLst>
          </p:cNvPr>
          <p:cNvSpPr/>
          <p:nvPr/>
        </p:nvSpPr>
        <p:spPr>
          <a:xfrm>
            <a:off x="4921250" y="2284659"/>
            <a:ext cx="2233425" cy="827524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bg1"/>
                </a:solidFill>
                <a:cs typeface="Varela Round"/>
              </a:rPr>
              <a:t>קריאת שמע </a:t>
            </a:r>
          </a:p>
          <a:p>
            <a:pPr algn="ctr"/>
            <a:r>
              <a:rPr lang="he-IL" sz="2400" b="1" dirty="0">
                <a:solidFill>
                  <a:schemeClr val="bg1"/>
                </a:solidFill>
                <a:cs typeface="Varela Round"/>
              </a:rPr>
              <a:t>שעל המיטה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244;p25">
            <a:extLst>
              <a:ext uri="{FF2B5EF4-FFF2-40B4-BE49-F238E27FC236}">
                <a16:creationId xmlns:a16="http://schemas.microsoft.com/office/drawing/2014/main" id="{A5312B4D-D372-4E2B-A088-F81712F2B98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משימה לסיכום חלק ב'</a:t>
            </a:r>
          </a:p>
        </p:txBody>
      </p:sp>
      <p:sp>
        <p:nvSpPr>
          <p:cNvPr id="7" name="מציין מיקום תוכן 6">
            <a:extLst>
              <a:ext uri="{FF2B5EF4-FFF2-40B4-BE49-F238E27FC236}">
                <a16:creationId xmlns:a16="http://schemas.microsoft.com/office/drawing/2014/main" id="{AF67CBAD-0997-4051-A79A-231C0771C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8950" y="1195757"/>
            <a:ext cx="8646256" cy="4680000"/>
          </a:xfrm>
        </p:spPr>
        <p:txBody>
          <a:bodyPr/>
          <a:lstStyle/>
          <a:p>
            <a:pPr marL="0" indent="0">
              <a:buNone/>
            </a:pPr>
            <a:r>
              <a:rPr lang="he-IL" dirty="0">
                <a:solidFill>
                  <a:srgbClr val="0070C0"/>
                </a:solidFill>
              </a:rPr>
              <a:t>1. סרקו את הברקוד שלפניכם באמצעות אפליקציית </a:t>
            </a:r>
            <a:r>
              <a:rPr lang="en-US" dirty="0">
                <a:solidFill>
                  <a:srgbClr val="0070C0"/>
                </a:solidFill>
              </a:rPr>
              <a:t>QR</a:t>
            </a:r>
            <a:r>
              <a:rPr lang="he-IL" dirty="0">
                <a:solidFill>
                  <a:srgbClr val="0070C0"/>
                </a:solidFill>
              </a:rPr>
              <a:t>.</a:t>
            </a:r>
            <a:endParaRPr lang="en-US" dirty="0">
              <a:solidFill>
                <a:srgbClr val="0070C0"/>
              </a:solidFill>
            </a:endParaRPr>
          </a:p>
          <a:p>
            <a:pPr marL="0" indent="0"/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he-IL" dirty="0">
                <a:solidFill>
                  <a:srgbClr val="0070C0"/>
                </a:solidFill>
              </a:rPr>
              <a:t>2. היכנסו לשאלון </a:t>
            </a:r>
            <a:r>
              <a:rPr lang="en-US" dirty="0">
                <a:solidFill>
                  <a:srgbClr val="0070C0"/>
                </a:solidFill>
              </a:rPr>
              <a:t>Google Forms</a:t>
            </a:r>
            <a:r>
              <a:rPr lang="he-IL" dirty="0">
                <a:solidFill>
                  <a:srgbClr val="0070C0"/>
                </a:solidFill>
              </a:rPr>
              <a:t>, ובצעו את המשימה:</a:t>
            </a:r>
          </a:p>
          <a:p>
            <a:pPr marL="0" indent="0"/>
            <a:endParaRPr lang="he-IL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he-IL" dirty="0">
                <a:solidFill>
                  <a:srgbClr val="00B0F0"/>
                </a:solidFill>
              </a:rPr>
              <a:t>סמנו את ההלכה/המסורת שנקבעה לאור דברי הפסוק שלפניכם.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EBD44FDC-EC8B-409B-AA0C-56138F5C68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465" y="1283208"/>
            <a:ext cx="2924820" cy="2924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95588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8DA57F6-35AB-4E74-A31E-13531D4D50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>
                <a:sym typeface="Calibri"/>
              </a:rPr>
              <a:t>תודה שהשתתפתם בשיעור!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621018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>
            <a:extLst>
              <a:ext uri="{FF2B5EF4-FFF2-40B4-BE49-F238E27FC236}">
                <a16:creationId xmlns:a16="http://schemas.microsoft.com/office/drawing/2014/main" id="{737D3E99-F113-4BB4-9097-B1002DE0F8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8318" y="3743867"/>
            <a:ext cx="9613777" cy="1415378"/>
          </a:xfrm>
        </p:spPr>
        <p:txBody>
          <a:bodyPr wrap="none" lIns="36000" tIns="36000" rIns="36000" bIns="3600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he-IL" sz="2000" dirty="0"/>
              <a:t>השימוש ביצירות במהלך שידור זה נעשה לפי סעיף 27א לחוק זכות יוצרים, תשס"ח-2007. </a:t>
            </a:r>
            <a:br>
              <a:rPr lang="en-US" sz="2000" dirty="0"/>
            </a:br>
            <a:r>
              <a:rPr lang="he-IL" sz="2000" dirty="0"/>
              <a:t>אם הינך בעל הזכויות באחת היצירות, באפשרותך לבקש מאיתנו לחדול מהשימוש ביצירה, </a:t>
            </a:r>
            <a:br>
              <a:rPr lang="en-US" sz="2000" dirty="0"/>
            </a:br>
            <a:r>
              <a:rPr lang="he-IL" sz="2000" dirty="0"/>
              <a:t>זאת באמצעות פנייה לדוא"ל </a:t>
            </a:r>
            <a:r>
              <a:rPr lang="en-US" sz="2000" dirty="0"/>
              <a:t>rights@education.gov.il</a:t>
            </a:r>
            <a:endParaRPr lang="he-IL" sz="2000" dirty="0"/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DFF735AD-340B-4FCF-969A-F904F6012CB9}"/>
              </a:ext>
            </a:extLst>
          </p:cNvPr>
          <p:cNvSpPr/>
          <p:nvPr/>
        </p:nvSpPr>
        <p:spPr>
          <a:xfrm>
            <a:off x="1272288" y="2661336"/>
            <a:ext cx="9645837" cy="743656"/>
          </a:xfrm>
          <a:prstGeom prst="rect">
            <a:avLst/>
          </a:prstGeom>
        </p:spPr>
        <p:txBody>
          <a:bodyPr wrap="none" lIns="36000" tIns="36000" rIns="36000" bIns="3600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n-ea"/>
                <a:cs typeface="Varela Round" panose="00000500000000000000" pitchFamily="2" charset="-79"/>
              </a:rPr>
              <a:t>שימוש ביצירות מוגנות בזכויות יוצרים ואיתור בעלי זכויות </a:t>
            </a:r>
          </a:p>
        </p:txBody>
      </p:sp>
    </p:spTree>
    <p:extLst>
      <p:ext uri="{BB962C8B-B14F-4D97-AF65-F5344CB8AC3E}">
        <p14:creationId xmlns:p14="http://schemas.microsoft.com/office/powerpoint/2010/main" val="273093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738940" y="1248707"/>
            <a:ext cx="10871177" cy="1647238"/>
          </a:xfrm>
        </p:spPr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חוק וחברה: שמע ישראל</a:t>
            </a:r>
            <a:br>
              <a:rPr lang="he-IL" dirty="0">
                <a:solidFill>
                  <a:srgbClr val="192A72"/>
                </a:solidFill>
              </a:rPr>
            </a:br>
            <a:r>
              <a:rPr lang="he-IL" sz="4000" dirty="0">
                <a:solidFill>
                  <a:srgbClr val="192A72"/>
                </a:solidFill>
              </a:rPr>
              <a:t>דברים ו' (ד'-ט')</a:t>
            </a:r>
            <a:endParaRPr lang="he-IL" dirty="0">
              <a:solidFill>
                <a:srgbClr val="192A72"/>
              </a:solidFill>
            </a:endParaRP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738117" y="3036520"/>
            <a:ext cx="10872000" cy="720000"/>
          </a:xfrm>
        </p:spPr>
        <p:txBody>
          <a:bodyPr/>
          <a:lstStyle/>
          <a:p>
            <a:r>
              <a:rPr lang="he-IL" dirty="0">
                <a:sym typeface="Varela Round"/>
              </a:rPr>
              <a:t>תנ"ך ממלכתי, י"א-י"ב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>
          <a:xfrm>
            <a:off x="738117" y="3759592"/>
            <a:ext cx="10872000" cy="720000"/>
          </a:xfrm>
        </p:spPr>
        <p:txBody>
          <a:bodyPr/>
          <a:lstStyle/>
          <a:p>
            <a:r>
              <a:rPr lang="he-IL" dirty="0">
                <a:sym typeface="Varela Round"/>
              </a:rPr>
              <a:t>שם המורה: אביחי בן לאה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A39F527-730E-45BB-9DC9-C549DDDF0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206" y="730204"/>
            <a:ext cx="11160000" cy="4454356"/>
          </a:xfrm>
        </p:spPr>
        <p:txBody>
          <a:bodyPr/>
          <a:lstStyle/>
          <a:p>
            <a:r>
              <a:rPr lang="he-IL" sz="8000" dirty="0"/>
              <a:t>90% מכם טועים!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10085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נלמד היום? </a:t>
            </a:r>
          </a:p>
        </p:txBody>
      </p:sp>
      <p:sp>
        <p:nvSpPr>
          <p:cNvPr id="8" name="מציין מיקום תוכן 7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he-IL" sz="2000" dirty="0"/>
              <a:t>מטרת השיעור היא הכרת מהותו של חוק שמע ישראל, תוך ביסוס מיומנויות נדרשות כגון: פרשנות, הבנה לשונית, זיהוי אמצעים ספרותיים.</a:t>
            </a:r>
          </a:p>
          <a:p>
            <a:pPr marL="0" indent="0">
              <a:buNone/>
            </a:pPr>
            <a:endParaRPr lang="he-IL" sz="2000" dirty="0"/>
          </a:p>
          <a:p>
            <a:pPr marL="0" indent="0">
              <a:buNone/>
            </a:pPr>
            <a:r>
              <a:rPr lang="he-IL" sz="2000" b="1" dirty="0">
                <a:solidFill>
                  <a:srgbClr val="0070C0"/>
                </a:solidFill>
              </a:rPr>
              <a:t>במהלך השיעור נעסוק במספר נושאים:</a:t>
            </a:r>
          </a:p>
          <a:p>
            <a:pPr marL="0" indent="0">
              <a:buNone/>
            </a:pPr>
            <a:r>
              <a:rPr lang="he-IL" sz="1900" dirty="0">
                <a:solidFill>
                  <a:srgbClr val="0070C0"/>
                </a:solidFill>
              </a:rPr>
              <a:t>+ מהו חוק? מבוא לחוק המקראי	+ "שמע ישראל" - למי מופנה החוק?</a:t>
            </a:r>
          </a:p>
          <a:p>
            <a:pPr marL="0" indent="0">
              <a:buNone/>
            </a:pPr>
            <a:r>
              <a:rPr lang="he-IL" sz="1900" dirty="0">
                <a:solidFill>
                  <a:srgbClr val="0070C0"/>
                </a:solidFill>
              </a:rPr>
              <a:t>+ באיזה אופן החוק מעלה קושי מוסרי וקושי לוגי?	+ איך ניתן להבין את החוק באופן שיפתור את הקשיים?</a:t>
            </a:r>
          </a:p>
          <a:p>
            <a:pPr marL="0" indent="0">
              <a:buNone/>
            </a:pPr>
            <a:r>
              <a:rPr lang="he-IL" sz="1900" dirty="0">
                <a:solidFill>
                  <a:srgbClr val="0070C0"/>
                </a:solidFill>
              </a:rPr>
              <a:t>+ כיצד נדרש העם לעבוד את האל?	+ היכרות עם ההנחיות ההלכתיות ועם המסורות שנגזרו מן החוק ביהדות</a:t>
            </a:r>
          </a:p>
          <a:p>
            <a:pPr marL="0" indent="0">
              <a:buNone/>
            </a:pPr>
            <a:r>
              <a:rPr lang="he-IL" sz="2000" dirty="0"/>
              <a:t>בשני חלקי השיעור נעמיק בחוק באמצעות משימות לסיכום.</a:t>
            </a:r>
          </a:p>
          <a:p>
            <a:pPr marL="0" indent="0">
              <a:buNone/>
            </a:pPr>
            <a:endParaRPr lang="he-IL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244;p25">
            <a:extLst>
              <a:ext uri="{FF2B5EF4-FFF2-40B4-BE49-F238E27FC236}">
                <a16:creationId xmlns:a16="http://schemas.microsoft.com/office/drawing/2014/main" id="{076E9A5B-C500-4278-B465-A1BDEB7EA06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מהו חוק?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5B2896AB-2769-48EF-B811-D36A562C8FF6}"/>
              </a:ext>
            </a:extLst>
          </p:cNvPr>
          <p:cNvSpPr/>
          <p:nvPr/>
        </p:nvSpPr>
        <p:spPr>
          <a:xfrm>
            <a:off x="2047437" y="1658362"/>
            <a:ext cx="778236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/>
            <a:r>
              <a:rPr lang="he-IL" sz="3600" b="1" dirty="0">
                <a:solidFill>
                  <a:schemeClr val="tx2"/>
                </a:solidFill>
                <a:latin typeface="Varela Round" panose="00000500000000000000" pitchFamily="2" charset="-79"/>
                <a:cs typeface="Varela Round" panose="00000500000000000000"/>
              </a:rPr>
              <a:t>כלל קובע, הוראת התנהגות שנועדה להבטיח שמירה על כל האנשים, על ביטחונם ועל בריאותם, וכן ליצור הסכמה כללית לגבי הדרכים שבהן מקובל לנהוג בחברה המכוננת את החוק.</a:t>
            </a:r>
          </a:p>
        </p:txBody>
      </p:sp>
    </p:spTree>
    <p:extLst>
      <p:ext uri="{BB962C8B-B14F-4D97-AF65-F5344CB8AC3E}">
        <p14:creationId xmlns:p14="http://schemas.microsoft.com/office/powerpoint/2010/main" val="2303358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223;p22">
            <a:extLst>
              <a:ext uri="{FF2B5EF4-FFF2-40B4-BE49-F238E27FC236}">
                <a16:creationId xmlns:a16="http://schemas.microsoft.com/office/drawing/2014/main" id="{6D65AAF6-4A29-4F38-AFF1-D0F9766A254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מבוא לחוק המקראי</a:t>
            </a:r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C24F0035-0CAC-442A-A7CB-436E5C086B4C}"/>
              </a:ext>
            </a:extLst>
          </p:cNvPr>
          <p:cNvSpPr txBox="1"/>
          <p:nvPr/>
        </p:nvSpPr>
        <p:spPr>
          <a:xfrm>
            <a:off x="6562725" y="4261413"/>
            <a:ext cx="2673374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חוקי </a:t>
            </a:r>
            <a:r>
              <a:rPr lang="he-IL" sz="2400" b="1" dirty="0" err="1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אשנונה</a:t>
            </a:r>
            <a:endParaRPr lang="he-IL" sz="2400" b="1" dirty="0">
              <a:solidFill>
                <a:srgbClr val="00206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algn="ctr"/>
            <a:r>
              <a:rPr lang="he-IL" sz="2000" b="1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המאות 19-20 לפנה"ס</a:t>
            </a:r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id="{538AA184-B0B8-46A4-8617-7EC7264F9490}"/>
              </a:ext>
            </a:extLst>
          </p:cNvPr>
          <p:cNvSpPr txBox="1"/>
          <p:nvPr/>
        </p:nvSpPr>
        <p:spPr>
          <a:xfrm>
            <a:off x="3260074" y="4261413"/>
            <a:ext cx="2750201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חוקי חמורבי</a:t>
            </a:r>
          </a:p>
          <a:p>
            <a:pPr algn="ctr"/>
            <a:r>
              <a:rPr lang="he-IL" sz="2000" b="1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המאה ה - 18 לפנה"ס</a:t>
            </a: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7CA193D9-ED6A-4FCF-B2B3-51AEEB8EA72C}"/>
              </a:ext>
            </a:extLst>
          </p:cNvPr>
          <p:cNvSpPr txBox="1"/>
          <p:nvPr/>
        </p:nvSpPr>
        <p:spPr>
          <a:xfrm>
            <a:off x="9397214" y="4261413"/>
            <a:ext cx="250756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חוקי ליפית אשתר</a:t>
            </a:r>
          </a:p>
          <a:p>
            <a:pPr algn="ctr"/>
            <a:r>
              <a:rPr lang="he-IL" sz="2000" b="1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המאה ה- 19  לפנה"ס</a:t>
            </a: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BFEAE698-E934-4213-AED6-0FC909512FC8}"/>
              </a:ext>
            </a:extLst>
          </p:cNvPr>
          <p:cNvSpPr txBox="1"/>
          <p:nvPr/>
        </p:nvSpPr>
        <p:spPr>
          <a:xfrm>
            <a:off x="416710" y="4261413"/>
            <a:ext cx="2496811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חוקי המקרא</a:t>
            </a:r>
          </a:p>
          <a:p>
            <a:pPr algn="ctr"/>
            <a:r>
              <a:rPr lang="he-IL" sz="2000" b="1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המאות 5-10 לפנה"ס</a:t>
            </a:r>
          </a:p>
        </p:txBody>
      </p:sp>
      <p:pic>
        <p:nvPicPr>
          <p:cNvPr id="8" name="תמונה 7">
            <a:extLst>
              <a:ext uri="{FF2B5EF4-FFF2-40B4-BE49-F238E27FC236}">
                <a16:creationId xmlns:a16="http://schemas.microsoft.com/office/drawing/2014/main" id="{D416FD8B-7AD8-4001-80B4-41D868E4FF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9684" y="2401423"/>
            <a:ext cx="2202620" cy="1859991"/>
          </a:xfrm>
          <a:prstGeom prst="rect">
            <a:avLst/>
          </a:prstGeom>
        </p:spPr>
      </p:pic>
      <p:pic>
        <p:nvPicPr>
          <p:cNvPr id="9" name="תמונה 8">
            <a:extLst>
              <a:ext uri="{FF2B5EF4-FFF2-40B4-BE49-F238E27FC236}">
                <a16:creationId xmlns:a16="http://schemas.microsoft.com/office/drawing/2014/main" id="{F8688D88-0906-4A86-876C-A2D189497B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3231" y="2137599"/>
            <a:ext cx="2268151" cy="2123814"/>
          </a:xfrm>
          <a:prstGeom prst="rect">
            <a:avLst/>
          </a:prstGeom>
        </p:spPr>
      </p:pic>
      <p:pic>
        <p:nvPicPr>
          <p:cNvPr id="10" name="תמונה 9">
            <a:extLst>
              <a:ext uri="{FF2B5EF4-FFF2-40B4-BE49-F238E27FC236}">
                <a16:creationId xmlns:a16="http://schemas.microsoft.com/office/drawing/2014/main" id="{59708B16-DC20-45F2-8D69-B4011C93E4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710" y="2893671"/>
            <a:ext cx="2580645" cy="1367742"/>
          </a:xfrm>
          <a:prstGeom prst="rect">
            <a:avLst/>
          </a:prstGeom>
        </p:spPr>
      </p:pic>
      <p:pic>
        <p:nvPicPr>
          <p:cNvPr id="11" name="תמונה 10">
            <a:extLst>
              <a:ext uri="{FF2B5EF4-FFF2-40B4-BE49-F238E27FC236}">
                <a16:creationId xmlns:a16="http://schemas.microsoft.com/office/drawing/2014/main" id="{3F3FE2D2-AF35-47B4-A6EB-5210CB17E5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1698" y="1173286"/>
            <a:ext cx="2316178" cy="1531929"/>
          </a:xfrm>
          <a:prstGeom prst="rect">
            <a:avLst/>
          </a:prstGeom>
        </p:spPr>
      </p:pic>
      <p:pic>
        <p:nvPicPr>
          <p:cNvPr id="12" name="תמונה 11">
            <a:extLst>
              <a:ext uri="{FF2B5EF4-FFF2-40B4-BE49-F238E27FC236}">
                <a16:creationId xmlns:a16="http://schemas.microsoft.com/office/drawing/2014/main" id="{75B5FB66-781C-450A-957C-FF971F63781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07052" y="1839256"/>
            <a:ext cx="1816617" cy="2422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699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5361CE5-28E8-4A6E-A8F9-AD1442A98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סגנונו של החוק המקראי</a:t>
            </a:r>
          </a:p>
        </p:txBody>
      </p:sp>
      <p:sp>
        <p:nvSpPr>
          <p:cNvPr id="6" name="מציין מיקום תוכן 2">
            <a:extLst>
              <a:ext uri="{FF2B5EF4-FFF2-40B4-BE49-F238E27FC236}">
                <a16:creationId xmlns:a16="http://schemas.microsoft.com/office/drawing/2014/main" id="{4B44DA04-FA45-4357-9E1A-35BFC9659E70}"/>
              </a:ext>
            </a:extLst>
          </p:cNvPr>
          <p:cNvSpPr txBox="1">
            <a:spLocks/>
          </p:cNvSpPr>
          <p:nvPr/>
        </p:nvSpPr>
        <p:spPr>
          <a:xfrm>
            <a:off x="1543050" y="1316534"/>
            <a:ext cx="4552157" cy="35628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1" tIns="45694" rIns="91421" bIns="45694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61950" algn="r" rtl="1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17500" algn="r" rtl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r" rtl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r" rtl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r" rtl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 algn="ctr">
              <a:buNone/>
            </a:pPr>
            <a:r>
              <a:rPr lang="he-IL" sz="3733" b="1" dirty="0">
                <a:solidFill>
                  <a:srgbClr val="0070C0"/>
                </a:solidFill>
                <a:latin typeface="+mj-lt"/>
                <a:cs typeface="Varela Round"/>
              </a:rPr>
              <a:t>מתאר מקרה</a:t>
            </a:r>
          </a:p>
          <a:p>
            <a:pPr marL="0" indent="0" algn="ctr">
              <a:buNone/>
            </a:pPr>
            <a:r>
              <a:rPr lang="he-IL" sz="2400" dirty="0">
                <a:solidFill>
                  <a:srgbClr val="002060"/>
                </a:solidFill>
                <a:latin typeface="+mj-lt"/>
                <a:cs typeface="Varela Round"/>
              </a:rPr>
              <a:t>(קזואיסטי)</a:t>
            </a:r>
          </a:p>
          <a:p>
            <a:pPr marL="0" indent="0" algn="ctr">
              <a:buNone/>
            </a:pPr>
            <a:endParaRPr lang="he-IL" sz="2400" dirty="0">
              <a:solidFill>
                <a:srgbClr val="002060"/>
              </a:solidFill>
              <a:latin typeface="+mj-lt"/>
              <a:cs typeface="Varela Round"/>
            </a:endParaRPr>
          </a:p>
          <a:p>
            <a:pPr marL="0" indent="0" algn="ctr">
              <a:buNone/>
            </a:pPr>
            <a:r>
              <a:rPr lang="he-IL" sz="2400" dirty="0">
                <a:solidFill>
                  <a:srgbClr val="002060"/>
                </a:solidFill>
                <a:latin typeface="+mj-lt"/>
                <a:cs typeface="Varela Round"/>
              </a:rPr>
              <a:t>"כי יגנוב איש שור או שה (כבש)</a:t>
            </a:r>
          </a:p>
          <a:p>
            <a:pPr marL="0" indent="0" algn="ctr">
              <a:buNone/>
            </a:pPr>
            <a:r>
              <a:rPr lang="he-IL" sz="2400" dirty="0">
                <a:solidFill>
                  <a:srgbClr val="002060"/>
                </a:solidFill>
                <a:latin typeface="+mj-lt"/>
                <a:cs typeface="Varela Round"/>
              </a:rPr>
              <a:t>וטבחו (שחט אותו) או מכרו:</a:t>
            </a:r>
          </a:p>
          <a:p>
            <a:pPr marL="0" indent="0" algn="ctr">
              <a:buNone/>
            </a:pPr>
            <a:r>
              <a:rPr lang="he-IL" sz="2400" dirty="0">
                <a:solidFill>
                  <a:srgbClr val="002060"/>
                </a:solidFill>
                <a:latin typeface="+mj-lt"/>
                <a:cs typeface="Varela Round"/>
              </a:rPr>
              <a:t>חמישה בקר ישלם תחת השור</a:t>
            </a:r>
          </a:p>
          <a:p>
            <a:pPr marL="0" indent="0" algn="ctr">
              <a:buNone/>
            </a:pPr>
            <a:r>
              <a:rPr lang="he-IL" sz="2400" dirty="0">
                <a:solidFill>
                  <a:srgbClr val="002060"/>
                </a:solidFill>
                <a:latin typeface="+mj-lt"/>
                <a:cs typeface="Varela Round"/>
              </a:rPr>
              <a:t>וארבע צאן תחת השה"</a:t>
            </a:r>
          </a:p>
        </p:txBody>
      </p:sp>
      <p:sp>
        <p:nvSpPr>
          <p:cNvPr id="7" name="מציין מיקום תוכן 3">
            <a:extLst>
              <a:ext uri="{FF2B5EF4-FFF2-40B4-BE49-F238E27FC236}">
                <a16:creationId xmlns:a16="http://schemas.microsoft.com/office/drawing/2014/main" id="{4E4DC85F-3BD6-4C2A-97F1-B6BAD701E5E6}"/>
              </a:ext>
            </a:extLst>
          </p:cNvPr>
          <p:cNvSpPr txBox="1">
            <a:spLocks/>
          </p:cNvSpPr>
          <p:nvPr/>
        </p:nvSpPr>
        <p:spPr>
          <a:xfrm>
            <a:off x="6898091" y="1316534"/>
            <a:ext cx="3655609" cy="2868753"/>
          </a:xfrm>
          <a:prstGeom prst="rect">
            <a:avLst/>
          </a:prstGeom>
        </p:spPr>
        <p:txBody>
          <a:bodyPr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 rtl="1"/>
            <a:r>
              <a:rPr lang="he-IL" sz="3733" b="1" dirty="0">
                <a:solidFill>
                  <a:srgbClr val="0070C0"/>
                </a:solidFill>
                <a:latin typeface="+mj-lt"/>
                <a:cs typeface="Varela Round"/>
                <a:sym typeface="Calibri"/>
              </a:rPr>
              <a:t>קולע</a:t>
            </a:r>
          </a:p>
          <a:p>
            <a:pPr algn="ctr" rtl="1"/>
            <a:r>
              <a:rPr lang="he-IL" sz="2400" dirty="0">
                <a:solidFill>
                  <a:srgbClr val="002060"/>
                </a:solidFill>
                <a:latin typeface="+mj-lt"/>
                <a:cs typeface="Varela Round"/>
              </a:rPr>
              <a:t>(</a:t>
            </a:r>
            <a:r>
              <a:rPr lang="he-IL" sz="2400" dirty="0" err="1">
                <a:solidFill>
                  <a:srgbClr val="002060"/>
                </a:solidFill>
                <a:latin typeface="+mj-lt"/>
                <a:cs typeface="Varela Round"/>
              </a:rPr>
              <a:t>אפודיקטי</a:t>
            </a:r>
            <a:r>
              <a:rPr lang="he-IL" sz="2400" dirty="0">
                <a:solidFill>
                  <a:srgbClr val="002060"/>
                </a:solidFill>
                <a:latin typeface="+mj-lt"/>
                <a:cs typeface="Varela Round"/>
              </a:rPr>
              <a:t>)</a:t>
            </a:r>
          </a:p>
          <a:p>
            <a:pPr algn="ctr" rtl="1"/>
            <a:endParaRPr lang="he-IL" sz="2400" dirty="0">
              <a:solidFill>
                <a:srgbClr val="002060"/>
              </a:solidFill>
              <a:latin typeface="+mj-lt"/>
              <a:cs typeface="Varela Round"/>
            </a:endParaRPr>
          </a:p>
          <a:p>
            <a:pPr algn="ctr" rtl="1"/>
            <a:endParaRPr lang="he-IL" sz="2400" dirty="0">
              <a:solidFill>
                <a:srgbClr val="002060"/>
              </a:solidFill>
              <a:latin typeface="+mj-lt"/>
              <a:cs typeface="Varela Round"/>
            </a:endParaRPr>
          </a:p>
          <a:p>
            <a:pPr algn="ctr" rtl="1"/>
            <a:r>
              <a:rPr lang="he-IL" sz="2400" dirty="0">
                <a:solidFill>
                  <a:srgbClr val="002060"/>
                </a:solidFill>
                <a:latin typeface="+mj-lt"/>
                <a:cs typeface="Varela Round"/>
              </a:rPr>
              <a:t>"לא תרצח"</a:t>
            </a:r>
            <a:endParaRPr lang="en-US" sz="2400" dirty="0">
              <a:solidFill>
                <a:srgbClr val="002060"/>
              </a:solidFill>
              <a:latin typeface="+mj-lt"/>
              <a:cs typeface="Varela Round"/>
            </a:endParaRPr>
          </a:p>
          <a:p>
            <a:pPr algn="ctr" rtl="1"/>
            <a:endParaRPr lang="he-IL" sz="2400" dirty="0">
              <a:solidFill>
                <a:srgbClr val="002060"/>
              </a:solidFill>
              <a:latin typeface="+mj-lt"/>
              <a:cs typeface="Varela Round"/>
            </a:endParaRPr>
          </a:p>
          <a:p>
            <a:pPr algn="ctr" rtl="1"/>
            <a:r>
              <a:rPr lang="he-IL" sz="2400" dirty="0">
                <a:solidFill>
                  <a:srgbClr val="002060"/>
                </a:solidFill>
                <a:latin typeface="+mj-lt"/>
                <a:cs typeface="Varela Round"/>
              </a:rPr>
              <a:t>"כבד את אביך ואת </a:t>
            </a:r>
            <a:r>
              <a:rPr lang="he-IL" sz="2400" dirty="0" err="1">
                <a:solidFill>
                  <a:srgbClr val="002060"/>
                </a:solidFill>
                <a:latin typeface="+mj-lt"/>
                <a:cs typeface="Varela Round"/>
              </a:rPr>
              <a:t>אמך</a:t>
            </a:r>
            <a:r>
              <a:rPr lang="he-IL" sz="2400" dirty="0">
                <a:solidFill>
                  <a:srgbClr val="002060"/>
                </a:solidFill>
                <a:latin typeface="+mj-lt"/>
                <a:cs typeface="Varela Round"/>
              </a:rPr>
              <a:t>"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דברים ו' (ד'-ט')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>
                <a:solidFill>
                  <a:srgbClr val="192A72"/>
                </a:solidFill>
                <a:sym typeface="Varela Round"/>
              </a:rPr>
              <a:t>מוזמנים לפתוח את התנ"ך ולעקוב אחר הפסוקים בעת קריאתם!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A1CE116-87F6-4615-8F58-264546DA4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"שמע ישראל" - למי מופנה החוק?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63F758ED-F90C-4EB0-B678-BE673EF2F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dirty="0"/>
              <a:t>בניגוד למה שמוכר בציבור, לשון החוק אינה פונה לאלוהים, </a:t>
            </a:r>
            <a:r>
              <a:rPr lang="he-IL" b="1" u="sng" dirty="0"/>
              <a:t>אלא לעם ישראל</a:t>
            </a:r>
            <a:r>
              <a:rPr lang="he-IL" dirty="0"/>
              <a:t>. </a:t>
            </a:r>
          </a:p>
          <a:p>
            <a:pPr marL="0" indent="0">
              <a:buNone/>
            </a:pPr>
            <a:endParaRPr lang="he-IL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he-IL" dirty="0">
                <a:solidFill>
                  <a:srgbClr val="0070C0"/>
                </a:solidFill>
              </a:rPr>
              <a:t>באיזה אופן החוק מעלה קושי מוסרי וקושי לוגי?</a:t>
            </a:r>
          </a:p>
          <a:p>
            <a:r>
              <a:rPr lang="he-IL" dirty="0"/>
              <a:t>קושי מוסרי - כיצד ניתן לצוות על "אהבה"? לא הגיוני לחוקק חוק שדורש לאהוב, שמחייב את הלב.</a:t>
            </a:r>
          </a:p>
          <a:p>
            <a:r>
              <a:rPr lang="he-IL" dirty="0"/>
              <a:t>קושי לוגי - כיצד ניתן לאכוף את החוק? הרי זה "עניינים שבלב"...</a:t>
            </a:r>
          </a:p>
        </p:txBody>
      </p:sp>
    </p:spTree>
    <p:extLst>
      <p:ext uri="{BB962C8B-B14F-4D97-AF65-F5344CB8AC3E}">
        <p14:creationId xmlns:p14="http://schemas.microsoft.com/office/powerpoint/2010/main" val="138120350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</TotalTime>
  <Words>711</Words>
  <Application>Microsoft Office PowerPoint</Application>
  <PresentationFormat>מותאם אישית</PresentationFormat>
  <Paragraphs>97</Paragraphs>
  <Slides>18</Slides>
  <Notes>5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18</vt:i4>
      </vt:variant>
    </vt:vector>
  </HeadingPairs>
  <TitlesOfParts>
    <vt:vector size="22" baseType="lpstr">
      <vt:lpstr>Arial</vt:lpstr>
      <vt:lpstr>Calibri</vt:lpstr>
      <vt:lpstr>Varela Round</vt:lpstr>
      <vt:lpstr>ערכת נושא Office</vt:lpstr>
      <vt:lpstr>מערכת שידורים לאומית</vt:lpstr>
      <vt:lpstr>חוק וחברה: שמע ישראל דברים ו' (ד'-ט')</vt:lpstr>
      <vt:lpstr>90% מכם טועים!</vt:lpstr>
      <vt:lpstr>מה נלמד היום? </vt:lpstr>
      <vt:lpstr>מהו חוק?</vt:lpstr>
      <vt:lpstr>מבוא לחוק המקראי</vt:lpstr>
      <vt:lpstr>סגנונו של החוק המקראי</vt:lpstr>
      <vt:lpstr>דברים ו' (ד'-ט')</vt:lpstr>
      <vt:lpstr>"שמע ישראל" - למי מופנה החוק?</vt:lpstr>
      <vt:lpstr>איך ניתן להבין את החוק באופן שיפתור את הקשיים?</vt:lpstr>
      <vt:lpstr>משימה לסיכום חלק א'</vt:lpstr>
      <vt:lpstr>הפסקה קצרה  ומיד חוזרים</vt:lpstr>
      <vt:lpstr>כיצד נדרש העם לעבוד את האל?</vt:lpstr>
      <vt:lpstr>כיצד נדרש העם לעבוד את האל?</vt:lpstr>
      <vt:lpstr>היכרות עם ההנחיות ההלכתיות ועם המסורות שנגזרו מן החוק ביהדות</vt:lpstr>
      <vt:lpstr>משימה לסיכום חלק ב'</vt:lpstr>
      <vt:lpstr>תודה שהשתתפתם בשיעור!</vt:lpstr>
      <vt:lpstr>השימוש ביצירות במהלך שידור זה נעשה לפי סעיף 27א לחוק זכות יוצרים, תשס"ח-2007.  אם הינך בעל הזכויות באחת היצירות, באפשרותך לבקש מאיתנו לחדול מהשימוש ביצירה,  זאת באמצעות פנייה לדוא"ל rights@education.gov.il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נעמה כהן-לוז</cp:lastModifiedBy>
  <cp:revision>156</cp:revision>
  <dcterms:created xsi:type="dcterms:W3CDTF">2020-03-15T19:13:03Z</dcterms:created>
  <dcterms:modified xsi:type="dcterms:W3CDTF">2020-04-28T06:16:06Z</dcterms:modified>
</cp:coreProperties>
</file>