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7" r:id="rId2"/>
    <p:sldId id="262" r:id="rId3"/>
    <p:sldId id="316" r:id="rId4"/>
    <p:sldId id="263" r:id="rId5"/>
    <p:sldId id="288" r:id="rId6"/>
    <p:sldId id="320" r:id="rId7"/>
    <p:sldId id="323" r:id="rId8"/>
    <p:sldId id="324" r:id="rId9"/>
    <p:sldId id="335" r:id="rId10"/>
    <p:sldId id="336" r:id="rId11"/>
    <p:sldId id="312" r:id="rId12"/>
    <p:sldId id="337" r:id="rId13"/>
    <p:sldId id="338" r:id="rId14"/>
    <p:sldId id="339" r:id="rId15"/>
    <p:sldId id="322" r:id="rId16"/>
    <p:sldId id="291" r:id="rId1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2104F3DD-C934-4027-8D96-988DE23A90E8}">
          <p14:sldIdLst>
            <p14:sldId id="257"/>
            <p14:sldId id="262"/>
            <p14:sldId id="316"/>
            <p14:sldId id="263"/>
            <p14:sldId id="288"/>
            <p14:sldId id="320"/>
            <p14:sldId id="323"/>
            <p14:sldId id="324"/>
            <p14:sldId id="335"/>
            <p14:sldId id="336"/>
            <p14:sldId id="312"/>
            <p14:sldId id="337"/>
            <p14:sldId id="338"/>
            <p14:sldId id="339"/>
            <p14:sldId id="322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CF0FF"/>
    <a:srgbClr val="92D050"/>
    <a:srgbClr val="12B4BC"/>
    <a:srgbClr val="192A72"/>
    <a:srgbClr val="E0E0E0"/>
    <a:srgbClr val="E6E6E6"/>
    <a:srgbClr val="11A4AB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796" autoAdjust="0"/>
    <p:restoredTop sz="94259" autoAdjust="0"/>
  </p:normalViewPr>
  <p:slideViewPr>
    <p:cSldViewPr snapToGrid="0" snapToObjects="1">
      <p:cViewPr varScale="1">
        <p:scale>
          <a:sx n="65" d="100"/>
          <a:sy n="65" d="100"/>
        </p:scale>
        <p:origin x="716" y="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5EC061A6-0796-4DA4-BCCF-C39215C865B3}" type="datetimeFigureOut">
              <a:rPr lang="he-IL" smtClean="0"/>
              <a:pPr/>
              <a:t>י"ג/אב/תש"ף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Varela Round" panose="00000500000000000000" pitchFamily="2" charset="-79"/>
        <a:ea typeface="+mn-ea"/>
        <a:cs typeface="Varela Round" panose="00000500000000000000" pitchFamily="2" charset="-79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1053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2902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11685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8626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652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00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4010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0242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4317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45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י"ג/אב/תש"ף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phy.com/gifs/animal-dog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flickr.com/photos/33235233@N05/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commons.wikimedia.org/w/index.php?curid=1162274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ש"ב - תרגיל מעקב </a:t>
            </a:r>
            <a:r>
              <a:rPr lang="he-IL" sz="4000" dirty="0"/>
              <a:t>- תכנית בשפת </a:t>
            </a:r>
            <a:r>
              <a:rPr lang="en-US" sz="4000" dirty="0">
                <a:latin typeface="+mj-lt"/>
              </a:rPr>
              <a:t>JAVA</a:t>
            </a:r>
            <a:endParaRPr lang="he-IL" sz="4000" dirty="0">
              <a:latin typeface="+mj-lt"/>
            </a:endParaRPr>
          </a:p>
        </p:txBody>
      </p:sp>
      <p:sp>
        <p:nvSpPr>
          <p:cNvPr id="42" name="כותרת 1">
            <a:extLst>
              <a:ext uri="{FF2B5EF4-FFF2-40B4-BE49-F238E27FC236}">
                <a16:creationId xmlns:a16="http://schemas.microsoft.com/office/drawing/2014/main" id="{F0A9B4BD-370D-40C9-BE11-8810FAD33E9D}"/>
              </a:ext>
            </a:extLst>
          </p:cNvPr>
          <p:cNvSpPr txBox="1">
            <a:spLocks/>
          </p:cNvSpPr>
          <p:nvPr/>
        </p:nvSpPr>
        <p:spPr>
          <a:xfrm>
            <a:off x="743853" y="737320"/>
            <a:ext cx="6306362" cy="6146440"/>
          </a:xfrm>
          <a:prstGeom prst="rect">
            <a:avLst/>
          </a:prstGeom>
        </p:spPr>
        <p:txBody>
          <a:bodyPr rtlCol="1" anchor="ctr"/>
          <a:lstStyle/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public  static  void  </a:t>
            </a: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double</a:t>
            </a:r>
            <a:r>
              <a:rPr lang="en-US" sz="2400" dirty="0">
                <a:cs typeface="Varela Round" panose="00000500000000000000" pitchFamily="2" charset="-79"/>
              </a:rPr>
              <a:t> ( int  n )</a:t>
            </a:r>
          </a:p>
          <a:p>
            <a:pPr algn="l" defTabSz="432000" rtl="0"/>
            <a:r>
              <a:rPr lang="en-US" sz="2400" dirty="0">
                <a:cs typeface="Varela Round" panose="00000500000000000000" pitchFamily="2" charset="-79"/>
              </a:rPr>
              <a:t>{	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  </a:t>
            </a:r>
            <a:r>
              <a:rPr lang="en-US" sz="2400" dirty="0">
                <a:solidFill>
                  <a:srgbClr val="00B050"/>
                </a:solidFill>
              </a:rPr>
              <a:t>	</a:t>
            </a:r>
            <a:endParaRPr lang="en-US" sz="2400" dirty="0"/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 	if  ( n &gt; 4 )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			</a:t>
            </a:r>
            <a:r>
              <a:rPr lang="en-US" sz="2400" dirty="0" err="1"/>
              <a:t>System</a:t>
            </a:r>
            <a:r>
              <a:rPr lang="en-US" sz="2400" b="1" dirty="0" err="1"/>
              <a:t>.</a:t>
            </a:r>
            <a:r>
              <a:rPr lang="en-US" sz="2400" dirty="0" err="1"/>
              <a:t>out</a:t>
            </a:r>
            <a:r>
              <a:rPr lang="en-US" sz="2400" b="1" dirty="0" err="1"/>
              <a:t>.</a:t>
            </a:r>
            <a:r>
              <a:rPr lang="en-US" sz="2400" dirty="0" err="1"/>
              <a:t>print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" " + n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en-US" sz="1000" dirty="0"/>
              <a:t> </a:t>
            </a:r>
            <a:r>
              <a:rPr lang="en-US" sz="2400" dirty="0"/>
              <a:t>; 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		else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			{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		 		</a:t>
            </a:r>
            <a:r>
              <a:rPr lang="en-US" sz="2400" dirty="0" err="1"/>
              <a:t>System</a:t>
            </a:r>
            <a:r>
              <a:rPr lang="en-US" sz="2400" b="1" dirty="0" err="1"/>
              <a:t>.</a:t>
            </a:r>
            <a:r>
              <a:rPr lang="en-US" sz="2400" dirty="0" err="1"/>
              <a:t>out</a:t>
            </a:r>
            <a:r>
              <a:rPr lang="en-US" sz="2400" b="1" dirty="0" err="1"/>
              <a:t>.</a:t>
            </a:r>
            <a:r>
              <a:rPr lang="en-US" sz="2400" dirty="0" err="1"/>
              <a:t>print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" " + n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en-US" sz="1000" dirty="0"/>
              <a:t> </a:t>
            </a:r>
            <a:r>
              <a:rPr lang="en-US" sz="2400" dirty="0"/>
              <a:t>;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				double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(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n </a:t>
            </a:r>
            <a:r>
              <a:rPr lang="en-US" sz="3600" baseline="-10000" dirty="0">
                <a:cs typeface="Varela Round" panose="00000500000000000000" pitchFamily="2" charset="-79"/>
              </a:rPr>
              <a:t>+</a:t>
            </a:r>
            <a:r>
              <a:rPr lang="en-US" sz="1600" dirty="0">
                <a:cs typeface="Varela Round" panose="00000500000000000000" pitchFamily="2" charset="-79"/>
              </a:rPr>
              <a:t> </a:t>
            </a:r>
            <a:r>
              <a:rPr lang="en-US" sz="2000" dirty="0">
                <a:cs typeface="Varela Round" panose="00000500000000000000" pitchFamily="2" charset="-79"/>
              </a:rPr>
              <a:t>2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)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  <a:endParaRPr lang="en-US" sz="2400" dirty="0"/>
          </a:p>
          <a:p>
            <a:pPr algn="l" defTabSz="432000" rtl="0">
              <a:spcAft>
                <a:spcPts val="600"/>
              </a:spcAft>
            </a:pPr>
            <a:r>
              <a:rPr lang="en-US" sz="2400" dirty="0"/>
              <a:t>				</a:t>
            </a:r>
            <a:r>
              <a:rPr lang="en-US" sz="2400" dirty="0" err="1"/>
              <a:t>System</a:t>
            </a:r>
            <a:r>
              <a:rPr lang="en-US" sz="2400" b="1" dirty="0" err="1"/>
              <a:t>.</a:t>
            </a:r>
            <a:r>
              <a:rPr lang="en-US" sz="2400" dirty="0" err="1"/>
              <a:t>out</a:t>
            </a:r>
            <a:r>
              <a:rPr lang="en-US" sz="2400" b="1" dirty="0" err="1"/>
              <a:t>.</a:t>
            </a:r>
            <a:r>
              <a:rPr lang="en-US" sz="2400" dirty="0" err="1"/>
              <a:t>print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" " + n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en-US" sz="1000" dirty="0"/>
              <a:t> </a:t>
            </a:r>
            <a:r>
              <a:rPr lang="en-US" sz="2400" dirty="0"/>
              <a:t>;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				double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(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n </a:t>
            </a:r>
            <a:r>
              <a:rPr lang="en-US" sz="3600" baseline="-10000" dirty="0">
                <a:cs typeface="Varela Round" panose="00000500000000000000" pitchFamily="2" charset="-79"/>
              </a:rPr>
              <a:t>+</a:t>
            </a:r>
            <a:r>
              <a:rPr lang="en-US" sz="1600" dirty="0">
                <a:cs typeface="Varela Round" panose="00000500000000000000" pitchFamily="2" charset="-79"/>
              </a:rPr>
              <a:t> </a:t>
            </a:r>
            <a:r>
              <a:rPr lang="en-US" sz="2000" dirty="0">
                <a:cs typeface="Varela Round" panose="00000500000000000000" pitchFamily="2" charset="-79"/>
              </a:rPr>
              <a:t>1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)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  <a:endParaRPr lang="en-US" sz="2400" dirty="0"/>
          </a:p>
          <a:p>
            <a:pPr algn="l" defTabSz="432000" rtl="0">
              <a:spcAft>
                <a:spcPts val="600"/>
              </a:spcAft>
            </a:pPr>
            <a:r>
              <a:rPr lang="en-US" sz="2400" dirty="0"/>
              <a:t>				</a:t>
            </a:r>
            <a:r>
              <a:rPr lang="en-US" sz="2400" dirty="0" err="1"/>
              <a:t>System</a:t>
            </a:r>
            <a:r>
              <a:rPr lang="en-US" sz="2400" b="1" dirty="0" err="1"/>
              <a:t>.</a:t>
            </a:r>
            <a:r>
              <a:rPr lang="en-US" sz="2400" dirty="0" err="1"/>
              <a:t>out</a:t>
            </a:r>
            <a:r>
              <a:rPr lang="en-US" sz="2400" b="1" dirty="0" err="1"/>
              <a:t>.</a:t>
            </a:r>
            <a:r>
              <a:rPr lang="en-US" sz="2400" dirty="0" err="1"/>
              <a:t>print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" " + n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en-US" sz="1000" dirty="0"/>
              <a:t> </a:t>
            </a:r>
            <a:r>
              <a:rPr lang="en-US" sz="2400" dirty="0"/>
              <a:t>; </a:t>
            </a:r>
            <a:endParaRPr lang="en-US" sz="2400" dirty="0">
              <a:cs typeface="Varela Round" panose="00000500000000000000" pitchFamily="2" charset="-79"/>
            </a:endParaRPr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			}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}</a:t>
            </a:r>
          </a:p>
        </p:txBody>
      </p:sp>
      <p:sp>
        <p:nvSpPr>
          <p:cNvPr id="43" name="מלבן מעוגל 8">
            <a:extLst>
              <a:ext uri="{FF2B5EF4-FFF2-40B4-BE49-F238E27FC236}">
                <a16:creationId xmlns:a16="http://schemas.microsoft.com/office/drawing/2014/main" id="{3B8B6130-D4F7-40F1-9466-9B85391C34EA}"/>
              </a:ext>
            </a:extLst>
          </p:cNvPr>
          <p:cNvSpPr/>
          <p:nvPr/>
        </p:nvSpPr>
        <p:spPr>
          <a:xfrm>
            <a:off x="7703362" y="2590100"/>
            <a:ext cx="3744785" cy="642942"/>
          </a:xfrm>
          <a:prstGeom prst="round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double </a:t>
            </a:r>
            <a:r>
              <a:rPr lang="en-US" sz="2400" dirty="0">
                <a:cs typeface="Varela Round" panose="00000500000000000000" pitchFamily="2" charset="-79"/>
              </a:rPr>
              <a:t>( 2 ) </a:t>
            </a:r>
            <a:r>
              <a:rPr lang="en-US" sz="2400" b="1" dirty="0">
                <a:cs typeface="Varela Round" panose="00000500000000000000" pitchFamily="2" charset="-79"/>
              </a:rPr>
              <a:t>;   </a:t>
            </a:r>
            <a:r>
              <a:rPr lang="he-IL" sz="2400" b="1" dirty="0">
                <a:cs typeface="+mn-cs"/>
              </a:rPr>
              <a:t>והזימון: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1217615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361088"/>
            <a:ext cx="10800000" cy="3007712"/>
          </a:xfrm>
        </p:spPr>
        <p:txBody>
          <a:bodyPr/>
          <a:lstStyle/>
          <a:p>
            <a:r>
              <a:rPr lang="he-IL" dirty="0"/>
              <a:t>רֶקוּרְסְיָה – פרק 6</a:t>
            </a:r>
            <a:br>
              <a:rPr lang="he-IL" dirty="0"/>
            </a:br>
            <a:r>
              <a:rPr lang="he-IL" dirty="0"/>
              <a:t>"רקורסיה הדדית"</a:t>
            </a:r>
          </a:p>
        </p:txBody>
      </p:sp>
    </p:spTree>
    <p:extLst>
      <p:ext uri="{BB962C8B-B14F-4D97-AF65-F5344CB8AC3E}">
        <p14:creationId xmlns:p14="http://schemas.microsoft.com/office/powerpoint/2010/main" val="1460348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כותרת 1">
            <a:extLst>
              <a:ext uri="{FF2B5EF4-FFF2-40B4-BE49-F238E27FC236}">
                <a16:creationId xmlns:a16="http://schemas.microsoft.com/office/drawing/2014/main" id="{9A7CD400-0A21-4471-8A14-2AA9E3A3AD57}"/>
              </a:ext>
            </a:extLst>
          </p:cNvPr>
          <p:cNvSpPr txBox="1">
            <a:spLocks/>
          </p:cNvSpPr>
          <p:nvPr/>
        </p:nvSpPr>
        <p:spPr>
          <a:xfrm>
            <a:off x="0" y="938340"/>
            <a:ext cx="12021898" cy="1848403"/>
          </a:xfrm>
          <a:prstGeom prst="rect">
            <a:avLst/>
          </a:prstGeom>
        </p:spPr>
        <p:txBody>
          <a:bodyPr rtlCol="1" anchor="ctr"/>
          <a:lstStyle/>
          <a:p>
            <a:pPr>
              <a:spcAft>
                <a:spcPts val="600"/>
              </a:spcAft>
            </a:pPr>
            <a:r>
              <a:rPr lang="he-IL" sz="2400" dirty="0"/>
              <a:t>במצבים שונים משתתפות ברקורסיה שתי פעולות שונות. אם הפעולה </a:t>
            </a:r>
            <a:r>
              <a:rPr lang="en-US" sz="2400" dirty="0"/>
              <a:t>f</a:t>
            </a:r>
            <a:r>
              <a:rPr lang="en-US" sz="800" dirty="0"/>
              <a:t> 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he-IL" sz="2400" dirty="0"/>
              <a:t> מזמנת את פעולה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g(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he-IL" sz="2400" dirty="0"/>
              <a:t>, וזו מזמנת את </a:t>
            </a:r>
            <a:r>
              <a:rPr lang="en-US" sz="2400" dirty="0"/>
              <a:t>f</a:t>
            </a:r>
            <a:r>
              <a:rPr lang="en-US" sz="800" dirty="0"/>
              <a:t> 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he-IL" sz="2400" dirty="0"/>
              <a:t>, אזי הפעולות </a:t>
            </a:r>
            <a:r>
              <a:rPr lang="en-US" sz="2400" dirty="0"/>
              <a:t>f</a:t>
            </a:r>
            <a:r>
              <a:rPr lang="en-US" sz="800" dirty="0"/>
              <a:t> </a:t>
            </a:r>
            <a:r>
              <a:rPr lang="en-US" sz="2400" dirty="0"/>
              <a:t>(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he-IL" sz="2400" dirty="0"/>
              <a:t> ו- </a:t>
            </a:r>
            <a:r>
              <a:rPr lang="en-US" sz="2400" dirty="0"/>
              <a:t>g(</a:t>
            </a:r>
            <a:r>
              <a:rPr lang="en-US" sz="1000" dirty="0"/>
              <a:t> </a:t>
            </a:r>
            <a:r>
              <a:rPr lang="en-US" sz="2400" dirty="0"/>
              <a:t>)</a:t>
            </a:r>
            <a:r>
              <a:rPr lang="he-IL" sz="2400" dirty="0"/>
              <a:t> הן פעולות  רקורסיביות, גם אם אף</a:t>
            </a:r>
            <a:r>
              <a:rPr lang="he-IL" sz="2000" dirty="0"/>
              <a:t>  </a:t>
            </a:r>
            <a:r>
              <a:rPr lang="he-IL" sz="2400" dirty="0"/>
              <a:t>פעולה לא</a:t>
            </a:r>
          </a:p>
          <a:p>
            <a:pPr>
              <a:spcAft>
                <a:spcPts val="300"/>
              </a:spcAft>
            </a:pPr>
            <a:r>
              <a:rPr lang="he-IL" sz="2400" dirty="0"/>
              <a:t>מזמנת את עצמה ישירות. רקורסיה שכזו נקראת "</a:t>
            </a:r>
            <a:r>
              <a:rPr lang="he-IL" sz="2400" b="1" dirty="0"/>
              <a:t>רקורסיה הדדית</a:t>
            </a:r>
            <a:r>
              <a:rPr lang="he-IL" sz="2400" dirty="0"/>
              <a:t>". אם נסתכל על שתי</a:t>
            </a:r>
          </a:p>
          <a:p>
            <a:pPr>
              <a:spcAft>
                <a:spcPts val="300"/>
              </a:spcAft>
            </a:pPr>
            <a:r>
              <a:rPr lang="he-IL" sz="2400" dirty="0"/>
              <a:t>הפעולות נראה שיחד הן מבצעות תהליך רקורסיבי, המפוצל לשתי פעולות.</a:t>
            </a:r>
            <a:endParaRPr lang="en-US" sz="2400" dirty="0"/>
          </a:p>
        </p:txBody>
      </p:sp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024128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רקורסיה הדדית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48FA35D-510F-4F02-AA25-E0CE62F2F79F}"/>
              </a:ext>
            </a:extLst>
          </p:cNvPr>
          <p:cNvSpPr/>
          <p:nvPr/>
        </p:nvSpPr>
        <p:spPr>
          <a:xfrm>
            <a:off x="684452" y="2918032"/>
            <a:ext cx="4916248" cy="226215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l" defTabSz="432000" rtl="0">
              <a:spcAft>
                <a:spcPts val="0"/>
              </a:spcAft>
            </a:pP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public  static  int  </a:t>
            </a:r>
            <a:r>
              <a:rPr lang="en-US" sz="2400" b="1" spc="-50" dirty="0">
                <a:solidFill>
                  <a:srgbClr val="FFC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factorial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(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int  n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) </a:t>
            </a:r>
            <a:endParaRPr lang="en-US" sz="24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{</a:t>
            </a:r>
            <a:endParaRPr lang="en-US" sz="20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	if ( n =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= 0 ) </a:t>
            </a:r>
            <a:endParaRPr lang="en-US" sz="24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457200" indent="457200" algn="l" defTabSz="432000" rtl="0">
              <a:spcAft>
                <a:spcPts val="600"/>
              </a:spcAft>
            </a:pP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	return 1;</a:t>
            </a:r>
            <a:endParaRPr lang="en-US" sz="24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	return </a:t>
            </a:r>
            <a:r>
              <a:rPr lang="en-US" sz="2400" b="1" spc="-50" dirty="0">
                <a:solidFill>
                  <a:srgbClr val="00B05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g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(n);</a:t>
            </a:r>
            <a:endParaRPr lang="en-US" sz="24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}</a:t>
            </a:r>
            <a:endParaRPr lang="en-US" sz="20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DDC07B39-D79E-419C-9821-800D27081EA7}"/>
              </a:ext>
            </a:extLst>
          </p:cNvPr>
          <p:cNvSpPr/>
          <p:nvPr/>
        </p:nvSpPr>
        <p:spPr>
          <a:xfrm>
            <a:off x="684452" y="5179446"/>
            <a:ext cx="4916248" cy="144655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l" defTabSz="432000" rtl="0">
              <a:spcAft>
                <a:spcPts val="0"/>
              </a:spcAft>
            </a:pP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public static int </a:t>
            </a:r>
            <a:r>
              <a:rPr lang="en-US" sz="2400" b="1" spc="-50" dirty="0">
                <a:solidFill>
                  <a:srgbClr val="00B050"/>
                </a:solidFill>
                <a:cs typeface="David" panose="020E0502060401010101" pitchFamily="34" charset="-79"/>
              </a:rPr>
              <a:t>g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(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int  n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)</a:t>
            </a:r>
            <a:endParaRPr lang="en-US" sz="24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{</a:t>
            </a:r>
            <a:endParaRPr lang="en-US" sz="20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	return n </a:t>
            </a:r>
            <a:r>
              <a:rPr lang="en-US" sz="3200" b="1" spc="-50" baseline="-1600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*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FFC000"/>
                </a:solidFill>
                <a:cs typeface="David" panose="020E0502060401010101" pitchFamily="34" charset="-79"/>
              </a:rPr>
              <a:t>factorial</a:t>
            </a:r>
            <a:r>
              <a:rPr lang="en-US" sz="1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lang="en-US" sz="24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(n-1) ; </a:t>
            </a:r>
            <a:endParaRPr lang="en-US" sz="2400" b="1" dirty="0"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l" defTabSz="432000" rtl="0">
              <a:spcAft>
                <a:spcPts val="0"/>
              </a:spcAft>
            </a:pPr>
            <a:r>
              <a:rPr lang="en-US" sz="2000" b="1" spc="-50" dirty="0">
                <a:solidFill>
                  <a:srgbClr val="000000"/>
                </a:solidFill>
                <a:ea typeface="Times New Roman" panose="02020603050405020304" pitchFamily="18" charset="0"/>
                <a:cs typeface="David" panose="020E0502060401010101" pitchFamily="34" charset="-79"/>
              </a:rPr>
              <a:t>}</a:t>
            </a:r>
            <a:endParaRPr lang="he-IL" sz="2000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7E32074E-586C-43A3-9475-A985F14DB345}"/>
              </a:ext>
            </a:extLst>
          </p:cNvPr>
          <p:cNvSpPr/>
          <p:nvPr/>
        </p:nvSpPr>
        <p:spPr>
          <a:xfrm>
            <a:off x="6591888" y="2771838"/>
            <a:ext cx="543001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he-IL" sz="2400" dirty="0"/>
              <a:t>לדוגמה, נראה את בעיית העצרת, אלא</a:t>
            </a:r>
          </a:p>
          <a:p>
            <a:pPr>
              <a:spcAft>
                <a:spcPts val="300"/>
              </a:spcAft>
            </a:pPr>
            <a:r>
              <a:rPr lang="he-IL" sz="2400" dirty="0"/>
              <a:t>שהפעם היא נכתבת כרקורסיה הדדית</a:t>
            </a:r>
          </a:p>
          <a:p>
            <a:pPr>
              <a:spcAft>
                <a:spcPts val="300"/>
              </a:spcAft>
            </a:pPr>
            <a:r>
              <a:rPr lang="he-IL" sz="2400" dirty="0"/>
              <a:t>של שתי הפעולות: </a:t>
            </a:r>
            <a:r>
              <a:rPr lang="en-US" sz="2400" dirty="0"/>
              <a:t>factorial (…)</a:t>
            </a:r>
            <a:r>
              <a:rPr lang="he-IL" sz="2400" dirty="0"/>
              <a:t> ו-</a:t>
            </a:r>
            <a:r>
              <a:rPr lang="en-US" sz="2400" dirty="0"/>
              <a:t>g (…)</a:t>
            </a:r>
            <a:r>
              <a:rPr lang="he-IL" sz="2400" dirty="0"/>
              <a:t>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161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ש"ב  –  תרגיל 1 –  מעקב</a:t>
            </a:r>
            <a:endParaRPr lang="he-IL" sz="4000" dirty="0">
              <a:latin typeface="+mj-lt"/>
            </a:endParaRP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C91A992D-45B2-49E7-87EC-9478533A296B}"/>
              </a:ext>
            </a:extLst>
          </p:cNvPr>
          <p:cNvSpPr/>
          <p:nvPr/>
        </p:nvSpPr>
        <p:spPr>
          <a:xfrm>
            <a:off x="304800" y="957210"/>
            <a:ext cx="6749142" cy="5712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public static void </a:t>
            </a:r>
            <a:r>
              <a:rPr lang="en-US" sz="2200" b="1" dirty="0" err="1">
                <a:solidFill>
                  <a:srgbClr val="FF0000"/>
                </a:solidFill>
                <a:ea typeface="Calibri" panose="020F0502020204030204" pitchFamily="34" charset="0"/>
                <a:cs typeface="Varela Round" panose="00000500000000000000" pitchFamily="2" charset="-79"/>
              </a:rPr>
              <a:t>seriesA</a:t>
            </a:r>
            <a:r>
              <a:rPr lang="en-US" sz="1000" b="1" dirty="0">
                <a:solidFill>
                  <a:srgbClr val="FF0000"/>
                </a:solidFill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</a:t>
            </a:r>
            <a:r>
              <a:rPr lang="en-US" sz="1000" b="1" dirty="0"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int </a:t>
            </a:r>
            <a:r>
              <a:rPr lang="en-US" sz="1000" b="1" dirty="0"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n</a:t>
            </a:r>
            <a:r>
              <a:rPr lang="en-US" sz="1000" b="1" dirty="0"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)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{	if (n &lt;= 0 )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	</a:t>
            </a:r>
            <a:r>
              <a:rPr lang="en-US" sz="2200" b="1" dirty="0" err="1">
                <a:ea typeface="Calibri" panose="020F0502020204030204" pitchFamily="34" charset="0"/>
                <a:cs typeface="Varela Round" panose="00000500000000000000" pitchFamily="2" charset="-79"/>
              </a:rPr>
              <a:t>System.out.print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("");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else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{	</a:t>
            </a:r>
            <a:r>
              <a:rPr lang="en-US" sz="2200" b="1" dirty="0" err="1">
                <a:ea typeface="Calibri" panose="020F0502020204030204" pitchFamily="34" charset="0"/>
                <a:cs typeface="Varela Round" panose="00000500000000000000" pitchFamily="2" charset="-79"/>
              </a:rPr>
              <a:t>System.out.print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(n + "  ");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	</a:t>
            </a:r>
            <a:r>
              <a:rPr lang="en-US" sz="2200" b="1" dirty="0" err="1">
                <a:solidFill>
                  <a:srgbClr val="00B0F0"/>
                </a:solidFill>
                <a:ea typeface="Calibri" panose="020F0502020204030204" pitchFamily="34" charset="0"/>
                <a:cs typeface="Varela Round" panose="00000500000000000000" pitchFamily="2" charset="-79"/>
              </a:rPr>
              <a:t>seriesB</a:t>
            </a:r>
            <a:r>
              <a:rPr lang="en-US" sz="1000" b="1" dirty="0">
                <a:solidFill>
                  <a:srgbClr val="00B0F0"/>
                </a:solidFill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(n-1);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}</a:t>
            </a:r>
          </a:p>
          <a:p>
            <a:pPr algn="l" defTabSz="432000" rtl="0">
              <a:spcAft>
                <a:spcPts val="600"/>
              </a:spcAft>
            </a:pPr>
            <a:r>
              <a:rPr lang="en-US" sz="2200" b="1" dirty="0">
                <a:ea typeface="Times New Roman" panose="02020603050405020304" pitchFamily="18" charset="0"/>
                <a:cs typeface="David Transparent" panose="020E0502060401010101" pitchFamily="34" charset="-79"/>
              </a:rPr>
              <a:t>}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public static void </a:t>
            </a:r>
            <a:r>
              <a:rPr lang="en-US" sz="2200" b="1" dirty="0" err="1">
                <a:solidFill>
                  <a:srgbClr val="00B0F0"/>
                </a:solidFill>
                <a:cs typeface="Varela Round" panose="00000500000000000000" pitchFamily="2" charset="-79"/>
              </a:rPr>
              <a:t>seriesB</a:t>
            </a:r>
            <a:r>
              <a:rPr lang="en-US" sz="1000" b="1" dirty="0">
                <a:solidFill>
                  <a:srgbClr val="00B0F0"/>
                </a:solidFill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</a:t>
            </a:r>
            <a:r>
              <a:rPr lang="en-US" sz="1000" b="1" dirty="0"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int</a:t>
            </a:r>
            <a:r>
              <a:rPr lang="en-US" sz="1000" b="1" dirty="0"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 n</a:t>
            </a:r>
            <a:r>
              <a:rPr lang="en-US" sz="1000" b="1" dirty="0"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)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{	if (n &lt;= 0 )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	</a:t>
            </a:r>
            <a:r>
              <a:rPr lang="en-US" sz="2200" b="1" dirty="0" err="1">
                <a:ea typeface="Calibri" panose="020F0502020204030204" pitchFamily="34" charset="0"/>
                <a:cs typeface="Varela Round" panose="00000500000000000000" pitchFamily="2" charset="-79"/>
              </a:rPr>
              <a:t>System.out.print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("");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else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{	</a:t>
            </a:r>
            <a:r>
              <a:rPr lang="en-US" sz="2200" b="1" dirty="0" err="1">
                <a:solidFill>
                  <a:srgbClr val="FF0000"/>
                </a:solidFill>
                <a:ea typeface="Calibri" panose="020F0502020204030204" pitchFamily="34" charset="0"/>
                <a:cs typeface="Varela Round" panose="00000500000000000000" pitchFamily="2" charset="-79"/>
              </a:rPr>
              <a:t>seriesA</a:t>
            </a:r>
            <a:r>
              <a:rPr lang="en-US" sz="1000" b="1" dirty="0">
                <a:solidFill>
                  <a:srgbClr val="FF0000"/>
                </a:solidFill>
                <a:ea typeface="Calibri" panose="020F0502020204030204" pitchFamily="34" charset="0"/>
                <a:cs typeface="Varela Round" panose="00000500000000000000" pitchFamily="2" charset="-79"/>
              </a:rPr>
              <a:t> 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(n-1);</a:t>
            </a:r>
          </a:p>
          <a:p>
            <a:pPr marL="360680" indent="180340"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</a:t>
            </a:r>
            <a:r>
              <a:rPr lang="en-US" sz="2200" b="1" dirty="0" err="1">
                <a:ea typeface="Calibri" panose="020F0502020204030204" pitchFamily="34" charset="0"/>
                <a:cs typeface="Varela Round" panose="00000500000000000000" pitchFamily="2" charset="-79"/>
              </a:rPr>
              <a:t>System.out.print</a:t>
            </a: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(n + "  ");</a:t>
            </a:r>
          </a:p>
          <a:p>
            <a:pPr algn="l" defTabSz="432000" rtl="0">
              <a:spcAft>
                <a:spcPts val="0"/>
              </a:spcAft>
              <a:tabLst>
                <a:tab pos="457200" algn="l"/>
              </a:tabLst>
            </a:pPr>
            <a:r>
              <a:rPr lang="en-US" sz="2200" b="1" dirty="0">
                <a:ea typeface="Calibri" panose="020F0502020204030204" pitchFamily="34" charset="0"/>
                <a:cs typeface="Varela Round" panose="00000500000000000000" pitchFamily="2" charset="-79"/>
              </a:rPr>
              <a:t>		}</a:t>
            </a:r>
          </a:p>
          <a:p>
            <a:pPr algn="l" defTabSz="432000" rtl="0">
              <a:lnSpc>
                <a:spcPct val="150000"/>
              </a:lnSpc>
              <a:spcAft>
                <a:spcPts val="0"/>
              </a:spcAft>
            </a:pPr>
            <a:r>
              <a:rPr lang="en-US" sz="2200" b="1" dirty="0">
                <a:ea typeface="Times New Roman" panose="02020603050405020304" pitchFamily="18" charset="0"/>
                <a:cs typeface="David Transparent" panose="020E0502060401010101" pitchFamily="34" charset="-79"/>
              </a:rPr>
              <a:t>}</a:t>
            </a:r>
            <a:endParaRPr lang="en-US" sz="2200" b="1" dirty="0">
              <a:effectLst/>
              <a:ea typeface="Times New Roman" panose="02020603050405020304" pitchFamily="18" charset="0"/>
              <a:cs typeface="David Transparent" panose="020E0502060401010101" pitchFamily="34" charset="-79"/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6B8E5A15-8FDA-4E5F-9534-80B2FA0A7BBA}"/>
              </a:ext>
            </a:extLst>
          </p:cNvPr>
          <p:cNvSpPr/>
          <p:nvPr/>
        </p:nvSpPr>
        <p:spPr>
          <a:xfrm>
            <a:off x="4191000" y="870369"/>
            <a:ext cx="4518876" cy="757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50000"/>
              </a:lnSpc>
            </a:pPr>
            <a:r>
              <a:rPr lang="he-IL" b="1" i="1" dirty="0">
                <a:solidFill>
                  <a:srgbClr val="00B050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טענת כניסה:</a:t>
            </a:r>
            <a:r>
              <a:rPr lang="he-IL" i="1" dirty="0">
                <a:solidFill>
                  <a:srgbClr val="00B050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 הפעולה מקבלת מספר שלם.</a:t>
            </a:r>
            <a:endParaRPr lang="en-US" sz="2400" b="1" dirty="0">
              <a:solidFill>
                <a:srgbClr val="00B050"/>
              </a:solidFill>
              <a:latin typeface="Varela Round" panose="00000500000000000000" pitchFamily="2" charset="-79"/>
              <a:ea typeface="Times New Roman" panose="02020603050405020304" pitchFamily="18" charset="0"/>
              <a:cs typeface="David Transparent" panose="020E0502060401010101" pitchFamily="34" charset="-79"/>
            </a:endParaRPr>
          </a:p>
          <a:p>
            <a:pPr indent="22860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he-IL" sz="1600" b="1" i="1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טענת יציאה:</a:t>
            </a:r>
            <a:r>
              <a:rPr lang="he-IL" sz="1600" b="1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  <a:cs typeface="Varela Round" panose="00000500000000000000" pitchFamily="2" charset="-79"/>
              </a:rPr>
              <a:t> . . . .</a:t>
            </a:r>
            <a:endParaRPr lang="en-US" sz="1600" dirty="0">
              <a:solidFill>
                <a:srgbClr val="00B050"/>
              </a:solidFill>
              <a:effectLst/>
              <a:latin typeface="Varela Round" panose="00000500000000000000" pitchFamily="2" charset="-79"/>
              <a:ea typeface="Calibri" panose="020F0502020204030204" pitchFamily="34" charset="0"/>
              <a:cs typeface="Varela Round" panose="00000500000000000000" pitchFamily="2" charset="-79"/>
            </a:endParaRP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DE8945DB-01E4-41EA-B3C7-438D14737218}"/>
              </a:ext>
            </a:extLst>
          </p:cNvPr>
          <p:cNvSpPr/>
          <p:nvPr/>
        </p:nvSpPr>
        <p:spPr>
          <a:xfrm>
            <a:off x="5335305" y="1495382"/>
            <a:ext cx="6749143" cy="3647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lvl="0" indent="-361950">
              <a:lnSpc>
                <a:spcPct val="150000"/>
              </a:lnSpc>
              <a:buFont typeface="+mj-cs"/>
              <a:buAutoNum type="hebrew2Minus"/>
            </a:pPr>
            <a:r>
              <a:rPr lang="he-IL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האם הפעולה </a:t>
            </a:r>
            <a:r>
              <a:rPr lang="en-US" sz="2000" b="1" dirty="0" err="1">
                <a:solidFill>
                  <a:srgbClr val="FF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seriesA</a:t>
            </a: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 </a:t>
            </a:r>
            <a:r>
              <a:rPr lang="he-IL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רקורסיבית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?</a:t>
            </a:r>
            <a:endParaRPr lang="en-US" sz="2400" b="1" dirty="0">
              <a:ea typeface="Times New Roman" panose="02020603050405020304" pitchFamily="18" charset="0"/>
              <a:cs typeface="David Transparent" panose="020E0502060401010101" pitchFamily="34" charset="-79"/>
            </a:endParaRPr>
          </a:p>
          <a:p>
            <a:pPr marL="361950" lvl="0" indent="-361950">
              <a:lnSpc>
                <a:spcPct val="150000"/>
              </a:lnSpc>
              <a:buFont typeface="+mj-cs"/>
              <a:buAutoNum type="hebrew2Minus"/>
            </a:pPr>
            <a:r>
              <a:rPr lang="he-IL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מה יהיה הפלט עבור הזימון</a:t>
            </a:r>
            <a:r>
              <a:rPr lang="en-US" sz="2000" b="1" dirty="0" err="1">
                <a:solidFill>
                  <a:srgbClr val="FF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seriesA</a:t>
            </a:r>
            <a:r>
              <a:rPr lang="en-US" sz="2000" b="1" dirty="0">
                <a:solidFill>
                  <a:srgbClr val="FF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 </a:t>
            </a:r>
            <a:r>
              <a:rPr lang="en-US" b="1" dirty="0">
                <a:ea typeface="Times New Roman" panose="02020603050405020304" pitchFamily="18" charset="0"/>
                <a:cs typeface="David Transparent" panose="020E0502060401010101" pitchFamily="34" charset="-79"/>
              </a:rPr>
              <a:t>(3)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 ?</a:t>
            </a: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 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?</a:t>
            </a: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  </a:t>
            </a:r>
            <a:r>
              <a:rPr lang="he-IL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הראו מעקב.</a:t>
            </a:r>
            <a:endParaRPr lang="en-US" b="1" dirty="0">
              <a:solidFill>
                <a:srgbClr val="00000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marL="361950" indent="-361950">
              <a:lnSpc>
                <a:spcPct val="150000"/>
              </a:lnSpc>
              <a:buFont typeface="+mj-cs"/>
              <a:buAutoNum type="hebrew2Minus"/>
            </a:pPr>
            <a:r>
              <a:rPr lang="he-IL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האם הפלט של סעיף א' יהיה זהה לפלט עבור 			</a:t>
            </a:r>
            <a:r>
              <a:rPr lang="he-IL" b="1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הזימון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?</a:t>
            </a:r>
            <a:r>
              <a:rPr lang="en-US" b="1" dirty="0" err="1">
                <a:solidFill>
                  <a:srgbClr val="00B0F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seriesB</a:t>
            </a:r>
            <a:r>
              <a:rPr lang="en-US" b="1" dirty="0">
                <a:solidFill>
                  <a:srgbClr val="00B0F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 </a:t>
            </a:r>
            <a:r>
              <a:rPr lang="en-US" b="1" dirty="0">
                <a:ea typeface="Times New Roman" panose="02020603050405020304" pitchFamily="18" charset="0"/>
                <a:cs typeface="David Transparent" panose="020E0502060401010101" pitchFamily="34" charset="-79"/>
              </a:rPr>
              <a:t>(3)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 </a:t>
            </a: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  הסבירו.</a:t>
            </a:r>
            <a:endParaRPr lang="he-IL" b="1" dirty="0">
              <a:solidFill>
                <a:srgbClr val="00000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marL="361950" lvl="0" indent="-361950">
              <a:lnSpc>
                <a:spcPct val="150000"/>
              </a:lnSpc>
              <a:buFont typeface="+mj-cs"/>
              <a:buAutoNum type="hebrew2Minus"/>
            </a:pP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השלימו את טענת היציאה.</a:t>
            </a:r>
          </a:p>
          <a:p>
            <a:pPr marL="361950" lvl="0" indent="-361950">
              <a:lnSpc>
                <a:spcPct val="150000"/>
              </a:lnSpc>
              <a:buFont typeface="+mj-cs"/>
              <a:buAutoNum type="hebrew2Minus"/>
            </a:pP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אתגר – הוסיפו 2 פעולות רקורסיביות הדדיות</a:t>
            </a:r>
          </a:p>
          <a:p>
            <a:pPr lvl="0">
              <a:lnSpc>
                <a:spcPct val="150000"/>
              </a:lnSpc>
            </a:pP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     ותקנו את שתי הפעולות הנ"ל שידפיסו את הסדרה הבאה:  </a:t>
            </a:r>
            <a:endParaRPr lang="en-US" b="1" dirty="0">
              <a:solidFill>
                <a:srgbClr val="000000"/>
              </a:solidFill>
              <a:ea typeface="Times New Roman" panose="02020603050405020304" pitchFamily="18" charset="0"/>
              <a:cs typeface="Varela Round" panose="00000500000000000000" pitchFamily="2" charset="-79"/>
            </a:endParaRPr>
          </a:p>
          <a:p>
            <a:pPr lvl="0">
              <a:lnSpc>
                <a:spcPct val="150000"/>
              </a:lnSpc>
            </a:pPr>
            <a:r>
              <a:rPr lang="he-IL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				  </a:t>
            </a:r>
            <a:r>
              <a:rPr lang="en-US" sz="2000" b="1" dirty="0" err="1">
                <a:solidFill>
                  <a:srgbClr val="000000"/>
                </a:solidFill>
                <a:ea typeface="Times New Roman" panose="02020603050405020304" pitchFamily="18" charset="0"/>
                <a:cs typeface="David Transparent" panose="020E0502060401010101" pitchFamily="34" charset="-79"/>
              </a:rPr>
              <a:t>aaabbbbccccddd</a:t>
            </a:r>
            <a:r>
              <a:rPr lang="he-IL" sz="2000" b="1" dirty="0">
                <a:solidFill>
                  <a:srgbClr val="000000"/>
                </a:solidFill>
                <a:ea typeface="Times New Roman" panose="02020603050405020304" pitchFamily="18" charset="0"/>
                <a:cs typeface="Varela Round" panose="00000500000000000000" pitchFamily="2" charset="-79"/>
              </a:rPr>
              <a:t>.</a:t>
            </a:r>
            <a:endParaRPr lang="en-US" sz="2000" b="1" dirty="0">
              <a:effectLst/>
              <a:ea typeface="Times New Roman" panose="02020603050405020304" pitchFamily="18" charset="0"/>
              <a:cs typeface="David Transparent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77333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ש"ב  –  תרגיל 2  –  כתיבה</a:t>
            </a:r>
            <a:endParaRPr lang="he-IL" sz="4000" dirty="0">
              <a:latin typeface="+mj-lt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916DE5BE-C857-4112-864B-29141B29664A}"/>
              </a:ext>
            </a:extLst>
          </p:cNvPr>
          <p:cNvSpPr/>
          <p:nvPr/>
        </p:nvSpPr>
        <p:spPr>
          <a:xfrm>
            <a:off x="841829" y="1363861"/>
            <a:ext cx="10474670" cy="3546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</a:pP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א.	כתבו 2 פעולות רקורסיביות הדדיות. כל פעולה מקבלת מספר שלם </a:t>
            </a:r>
            <a:r>
              <a:rPr lang="en-US" sz="2800" b="1" dirty="0">
                <a:solidFill>
                  <a:srgbClr val="000000"/>
                </a:solidFill>
                <a:ea typeface="+mj-ea"/>
                <a:cs typeface="Varela Round" panose="00000500000000000000" pitchFamily="2" charset="-79"/>
              </a:rPr>
              <a:t>n</a:t>
            </a:r>
          </a:p>
          <a:p>
            <a:pPr marL="228600" algn="just"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	</a:t>
            </a: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ומדפיסה את הסדרה 	הבאה:	    אם 	יתקבל  </a:t>
            </a:r>
            <a:r>
              <a:rPr lang="en-US" sz="2800" b="1" dirty="0">
                <a:solidFill>
                  <a:srgbClr val="000000"/>
                </a:solidFill>
                <a:ea typeface="+mj-ea"/>
                <a:cs typeface="Varela Round" panose="00000500000000000000" pitchFamily="2" charset="-79"/>
              </a:rPr>
              <a:t>n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= 10</a:t>
            </a: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,   </a:t>
            </a:r>
          </a:p>
          <a:p>
            <a:pPr marL="228600" algn="just">
              <a:lnSpc>
                <a:spcPct val="150000"/>
              </a:lnSpc>
            </a:pP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						יודפס  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10, 8, 6, 4, 2, 1, 3, 5, 7, 9 </a:t>
            </a:r>
          </a:p>
          <a:p>
            <a:pPr marL="228600" algn="just">
              <a:lnSpc>
                <a:spcPct val="150000"/>
              </a:lnSpc>
            </a:pP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ב.	כתבו זימון לפעולה שכתבתם בסעיף א'.</a:t>
            </a:r>
            <a:endParaRPr lang="en-US" sz="2400" b="1" dirty="0">
              <a:solidFill>
                <a:srgbClr val="00000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marL="228600" algn="just">
              <a:lnSpc>
                <a:spcPct val="150000"/>
              </a:lnSpc>
            </a:pP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ג.	האם כדי להדפיס את הסדרה הפוך:  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9, 7, 5, 3, 1, 2, 4, 6, 8, 10</a:t>
            </a: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</a:t>
            </a:r>
          </a:p>
          <a:p>
            <a:pPr marL="228600" algn="just">
              <a:lnSpc>
                <a:spcPct val="150000"/>
              </a:lnSpc>
            </a:pP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	נצטרך לשנות את הפעולות שכתבנו בסעיף א' 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?</a:t>
            </a: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נמקו.</a:t>
            </a:r>
            <a:endParaRPr lang="en-US" sz="2400" b="1" dirty="0">
              <a:solidFill>
                <a:srgbClr val="00000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0EBE0966-12FF-43DC-820A-3B42DCD021F3}"/>
              </a:ext>
            </a:extLst>
          </p:cNvPr>
          <p:cNvSpPr/>
          <p:nvPr/>
        </p:nvSpPr>
        <p:spPr>
          <a:xfrm>
            <a:off x="841829" y="5621499"/>
            <a:ext cx="4746172" cy="6531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200" b="1" dirty="0"/>
              <a:t>ב ה צ ל ח ה !</a:t>
            </a:r>
          </a:p>
        </p:txBody>
      </p:sp>
    </p:spTree>
    <p:extLst>
      <p:ext uri="{BB962C8B-B14F-4D97-AF65-F5344CB8AC3E}">
        <p14:creationId xmlns:p14="http://schemas.microsoft.com/office/powerpoint/2010/main" val="3464720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רֶקוּרְסְיָה - </a:t>
            </a:r>
            <a:r>
              <a:rPr lang="en-US" dirty="0">
                <a:cs typeface="David" pitchFamily="2" charset="-79"/>
              </a:rPr>
              <a:t>Recursion</a:t>
            </a:r>
            <a:endParaRPr lang="he-IL" dirty="0">
              <a:latin typeface="+mj-lt"/>
            </a:endParaRP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997588" y="1007388"/>
            <a:ext cx="9802368" cy="431447"/>
          </a:xfrm>
        </p:spPr>
        <p:txBody>
          <a:bodyPr/>
          <a:lstStyle/>
          <a:p>
            <a:r>
              <a:rPr lang="he-IL" altLang="he-IL" sz="4000" b="1" dirty="0"/>
              <a:t>ביבליוגרפיה: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284813" y="1632299"/>
            <a:ext cx="12084770" cy="3404396"/>
          </a:xfrm>
        </p:spPr>
        <p:txBody>
          <a:bodyPr>
            <a:normAutofit/>
          </a:bodyPr>
          <a:lstStyle/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 err="1"/>
              <a:t>ברנדס</a:t>
            </a:r>
            <a:r>
              <a:rPr lang="he-IL" sz="2800" dirty="0"/>
              <a:t>, ע. (2007). </a:t>
            </a:r>
            <a:r>
              <a:rPr lang="he-IL" sz="2800" i="1" dirty="0"/>
              <a:t>עיצוב תוכנה מבוסס עצמים</a:t>
            </a:r>
            <a:r>
              <a:rPr lang="he-IL" sz="2800" dirty="0"/>
              <a:t>. ירושלים: המרכז להוראת המדעים ע"ש עמוס דה-שליט (</a:t>
            </a:r>
            <a:r>
              <a:rPr lang="he-IL" sz="2800" dirty="0" err="1"/>
              <a:t>מל"מ</a:t>
            </a:r>
            <a:r>
              <a:rPr lang="he-IL" sz="2800" dirty="0"/>
              <a:t>), האוניברסיטה העברית בירושלים.</a:t>
            </a:r>
          </a:p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/>
              <a:t>פונק, ש' ושוורץ ש' (2020).   </a:t>
            </a:r>
            <a:r>
              <a:rPr lang="he-IL" sz="2800" i="1" dirty="0"/>
              <a:t>ספר-מדעי-המחשב  שער </a:t>
            </a:r>
            <a:r>
              <a:rPr lang="en-US" sz="2800" i="1" dirty="0"/>
              <a:t>I</a:t>
            </a:r>
            <a:r>
              <a:rPr lang="he-IL" sz="2800" i="1" dirty="0"/>
              <a:t>. 				</a:t>
            </a:r>
            <a:r>
              <a:rPr lang="he-IL" sz="2800" dirty="0"/>
              <a:t>הגוף המבצע: אורט ישראל. </a:t>
            </a:r>
            <a:r>
              <a:rPr lang="he-IL" sz="2800" b="1" dirty="0">
                <a:solidFill>
                  <a:schemeClr val="tx1">
                    <a:lumMod val="85000"/>
                  </a:schemeClr>
                </a:solidFill>
              </a:rPr>
              <a:t>ספר אינטרנטי</a:t>
            </a:r>
          </a:p>
          <a:p>
            <a:pPr marR="0" eaLnBrk="1" hangingPunct="1">
              <a:spcAft>
                <a:spcPts val="1200"/>
              </a:spcAft>
              <a:defRPr/>
            </a:pPr>
            <a:r>
              <a:rPr lang="he-IL" sz="2800" dirty="0" err="1"/>
              <a:t>מינסטר</a:t>
            </a:r>
            <a:r>
              <a:rPr lang="he-IL" sz="2800" dirty="0"/>
              <a:t>, ד' וברנד ב' (2020). </a:t>
            </a:r>
            <a:r>
              <a:rPr lang="he-IL" sz="2800" i="1" dirty="0"/>
              <a:t>ספר-מדעי-המחשב  שער </a:t>
            </a:r>
            <a:r>
              <a:rPr lang="en-US" sz="2800" i="1" dirty="0"/>
              <a:t>II</a:t>
            </a:r>
            <a:r>
              <a:rPr lang="he-IL" sz="2800" i="1" dirty="0"/>
              <a:t>. 				</a:t>
            </a:r>
            <a:r>
              <a:rPr lang="he-IL" sz="2800" dirty="0"/>
              <a:t>הגוף המבצע: אורט ישראל. </a:t>
            </a:r>
            <a:r>
              <a:rPr lang="he-IL" sz="2800" b="1" dirty="0">
                <a:solidFill>
                  <a:schemeClr val="tx1">
                    <a:lumMod val="85000"/>
                  </a:schemeClr>
                </a:solidFill>
              </a:rPr>
              <a:t>ספר אינטרנטי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00B8282A-152E-4F3D-A4D0-6BC36E5D2199}"/>
              </a:ext>
            </a:extLst>
          </p:cNvPr>
          <p:cNvSpPr/>
          <p:nvPr/>
        </p:nvSpPr>
        <p:spPr>
          <a:xfrm>
            <a:off x="1844558" y="4927282"/>
            <a:ext cx="345158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The End</a:t>
            </a:r>
            <a:endParaRPr lang="he-IL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07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392000" y="1295589"/>
            <a:ext cx="10800000" cy="1260000"/>
          </a:xfrm>
        </p:spPr>
        <p:txBody>
          <a:bodyPr/>
          <a:lstStyle/>
          <a:p>
            <a:r>
              <a:rPr lang="he-IL" dirty="0"/>
              <a:t>רֶקוּרְסְיָה - </a:t>
            </a:r>
            <a:r>
              <a:rPr lang="en-US" dirty="0">
                <a:latin typeface="+mj-lt"/>
                <a:cs typeface="David" pitchFamily="2" charset="-79"/>
              </a:rPr>
              <a:t>Recursion</a:t>
            </a:r>
            <a:endParaRPr lang="he-IL" dirty="0">
              <a:latin typeface="+mj-lt"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087699" y="2499477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מדעי המחשב ב' – נגשים לבגרות 5 </a:t>
            </a:r>
            <a:r>
              <a:rPr lang="he-IL" dirty="0" err="1">
                <a:sym typeface="Varela Round"/>
              </a:rPr>
              <a:t>יח"ל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219199" y="3759477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דפנה </a:t>
            </a:r>
            <a:r>
              <a:rPr lang="he-IL" dirty="0" err="1">
                <a:sym typeface="Varela Round"/>
              </a:rPr>
              <a:t>מינסטר</a:t>
            </a:r>
            <a:endParaRPr lang="he-IL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EBBB32B-224C-4406-ABC6-85EEE52F34EB}"/>
              </a:ext>
            </a:extLst>
          </p:cNvPr>
          <p:cNvSpPr/>
          <p:nvPr/>
        </p:nvSpPr>
        <p:spPr>
          <a:xfrm>
            <a:off x="4658899" y="3186336"/>
            <a:ext cx="3657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b="1" dirty="0"/>
              <a:t>שעור מס' 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כותרת 7">
            <a:extLst>
              <a:ext uri="{FF2B5EF4-FFF2-40B4-BE49-F238E27FC236}">
                <a16:creationId xmlns:a16="http://schemas.microsoft.com/office/drawing/2014/main" id="{A0BACC61-6728-47FD-BFF9-DC5A07E7A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דרישות קדם</a:t>
            </a: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C70E81D7-39E3-47FD-BCA5-49CA03142065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667E9A7E-C93B-4A3F-8B44-C8FE1DA35486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4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8" name="מציין מיקום טקסט 2">
            <a:extLst>
              <a:ext uri="{FF2B5EF4-FFF2-40B4-BE49-F238E27FC236}">
                <a16:creationId xmlns:a16="http://schemas.microsoft.com/office/drawing/2014/main" id="{FA3D2A13-FED3-4AB3-AC5A-CD6707CEFD22}"/>
              </a:ext>
            </a:extLst>
          </p:cNvPr>
          <p:cNvSpPr txBox="1">
            <a:spLocks/>
          </p:cNvSpPr>
          <p:nvPr/>
        </p:nvSpPr>
        <p:spPr>
          <a:xfrm>
            <a:off x="609790" y="1285875"/>
            <a:ext cx="9996297" cy="4374869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יסודות מדעי המחשב.</a:t>
            </a:r>
          </a:p>
          <a:p>
            <a:r>
              <a:rPr lang="he-IL" dirty="0"/>
              <a:t>"</a:t>
            </a:r>
            <a:r>
              <a:rPr lang="he-IL" dirty="0" err="1"/>
              <a:t>רקורסיית</a:t>
            </a:r>
            <a:r>
              <a:rPr lang="he-IL" dirty="0"/>
              <a:t> זנב" ו- "</a:t>
            </a:r>
            <a:r>
              <a:rPr lang="he-IL" dirty="0" err="1"/>
              <a:t>רקורסיית</a:t>
            </a:r>
            <a:r>
              <a:rPr lang="he-IL" dirty="0"/>
              <a:t> הלוך-חזור"</a:t>
            </a:r>
          </a:p>
          <a:p>
            <a:r>
              <a:rPr lang="he-IL" dirty="0"/>
              <a:t>מעקב אחר רקורסיה.</a:t>
            </a:r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12336723-2EC3-470E-90CB-43DC778831ED}"/>
              </a:ext>
            </a:extLst>
          </p:cNvPr>
          <p:cNvSpPr/>
          <p:nvPr/>
        </p:nvSpPr>
        <p:spPr>
          <a:xfrm>
            <a:off x="2141682" y="5322190"/>
            <a:ext cx="25751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600" dirty="0">
                <a:hlinkClick r:id="rId3"/>
              </a:rPr>
              <a:t>נלקח מהאתר: </a:t>
            </a:r>
            <a:r>
              <a:rPr lang="he-IL" sz="1600" dirty="0"/>
              <a:t> </a:t>
            </a:r>
            <a:r>
              <a:rPr lang="en-US" sz="1600" dirty="0">
                <a:hlinkClick r:id="rId3"/>
              </a:rPr>
              <a:t>flickr.com/</a:t>
            </a:r>
            <a:endParaRPr lang="he-IL" sz="1600" dirty="0"/>
          </a:p>
        </p:txBody>
      </p:sp>
      <p:pic>
        <p:nvPicPr>
          <p:cNvPr id="3" name="תמונה 2" descr="תמונה שמכילה ישיבה, שולחן, מזון, גדול&#10;&#10;התיאור נוצר באופן אוטומטי">
            <a:extLst>
              <a:ext uri="{FF2B5EF4-FFF2-40B4-BE49-F238E27FC236}">
                <a16:creationId xmlns:a16="http://schemas.microsoft.com/office/drawing/2014/main" id="{E91BBCF1-2709-467F-AE8A-A2A9CDF56A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149" y="2781165"/>
            <a:ext cx="2244215" cy="2024282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BA3D5641-E0D9-46A0-B73C-EBB193F2A1A9}"/>
              </a:ext>
            </a:extLst>
          </p:cNvPr>
          <p:cNvSpPr/>
          <p:nvPr/>
        </p:nvSpPr>
        <p:spPr>
          <a:xfrm>
            <a:off x="2189307" y="4787035"/>
            <a:ext cx="24096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>
                <a:hlinkClick r:id="rId3"/>
              </a:rPr>
              <a:t>התמונה של: </a:t>
            </a:r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 </a:t>
            </a:r>
            <a:r>
              <a:rPr lang="en-US" sz="1600" dirty="0" err="1">
                <a:solidFill>
                  <a:srgbClr val="FFFFFF"/>
                </a:solidFill>
                <a:latin typeface="Varela Round" panose="00000500000000000000" pitchFamily="2" charset="-79"/>
                <a:hlinkClick r:id="rId5"/>
              </a:rPr>
              <a:t>Sylverdali</a:t>
            </a:r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345853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430528" y="169285"/>
            <a:ext cx="9802368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2821522" y="1078453"/>
            <a:ext cx="7667231" cy="248592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e-IL" sz="3200" dirty="0"/>
              <a:t>פרק 5 - רקורסיה כפולה – דו </a:t>
            </a:r>
            <a:r>
              <a:rPr lang="he-IL" sz="3200" dirty="0" err="1"/>
              <a:t>מימדית</a:t>
            </a:r>
            <a:r>
              <a:rPr lang="he-IL" sz="32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3200" dirty="0"/>
              <a:t>פרק 6 - רקורסיה הדדית.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0957439F-F80D-4AD5-ACCF-54A133DFD183}"/>
              </a:ext>
            </a:extLst>
          </p:cNvPr>
          <p:cNvSpPr/>
          <p:nvPr/>
        </p:nvSpPr>
        <p:spPr>
          <a:xfrm>
            <a:off x="-105930" y="5012338"/>
            <a:ext cx="57319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200" dirty="0"/>
              <a:t>מאת מעלה היצירה המקורי היה </a:t>
            </a:r>
            <a:r>
              <a:rPr lang="he-IL" sz="1200" dirty="0" err="1"/>
              <a:t>Dr</a:t>
            </a:r>
            <a:r>
              <a:rPr lang="he-IL" sz="1200" dirty="0"/>
              <a:t>. </a:t>
            </a:r>
            <a:r>
              <a:rPr lang="he-IL" sz="1200" dirty="0" err="1"/>
              <a:t>Manuel</a:t>
            </a:r>
            <a:r>
              <a:rPr lang="he-IL" sz="1200" dirty="0"/>
              <a:t> מוויקיפדיה הגרמנית - הועבר מ- </a:t>
            </a:r>
            <a:r>
              <a:rPr lang="he-IL" sz="1200" dirty="0" err="1"/>
              <a:t>de.wikipedia</a:t>
            </a:r>
            <a:r>
              <a:rPr lang="he-IL" sz="1200" dirty="0"/>
              <a:t> לוויקי שיתוף על ידי </a:t>
            </a:r>
            <a:r>
              <a:rPr lang="he-IL" sz="1200" dirty="0" err="1"/>
              <a:t>Ireas</a:t>
            </a:r>
            <a:r>
              <a:rPr lang="he-IL" sz="1200" dirty="0"/>
              <a:t> באמצעות </a:t>
            </a:r>
            <a:r>
              <a:rPr lang="he-IL" sz="1200" dirty="0" err="1"/>
              <a:t>CommonsHelper</a:t>
            </a:r>
            <a:r>
              <a:rPr lang="he-IL" sz="1200" dirty="0"/>
              <a:t>., נחלת הכלל, </a:t>
            </a:r>
          </a:p>
        </p:txBody>
      </p:sp>
      <p:pic>
        <p:nvPicPr>
          <p:cNvPr id="9" name="תמונה 8" descr="תמונה שמכילה חוץ, אדם, עמידה, איש&#10;&#10;התיאור נוצר באופן אוטומטי">
            <a:extLst>
              <a:ext uri="{FF2B5EF4-FFF2-40B4-BE49-F238E27FC236}">
                <a16:creationId xmlns:a16="http://schemas.microsoft.com/office/drawing/2014/main" id="{7C27018A-C210-460F-9716-7310767A1B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2705128"/>
            <a:ext cx="1765300" cy="2147344"/>
          </a:xfrm>
          <a:prstGeom prst="rect">
            <a:avLst/>
          </a:prstGeom>
        </p:spPr>
      </p:pic>
      <p:sp>
        <p:nvSpPr>
          <p:cNvPr id="4" name="מלבן 3">
            <a:extLst>
              <a:ext uri="{FF2B5EF4-FFF2-40B4-BE49-F238E27FC236}">
                <a16:creationId xmlns:a16="http://schemas.microsoft.com/office/drawing/2014/main" id="{FE384935-3ED7-4B92-9990-4201A109613A}"/>
              </a:ext>
            </a:extLst>
          </p:cNvPr>
          <p:cNvSpPr/>
          <p:nvPr/>
        </p:nvSpPr>
        <p:spPr>
          <a:xfrm>
            <a:off x="122670" y="5416140"/>
            <a:ext cx="73253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he-IL" sz="1200" dirty="0">
                <a:hlinkClick r:id="rId4"/>
              </a:rPr>
              <a:t>https://commons.wikimedia.org/w/index.php?curid=11622749</a:t>
            </a:r>
            <a:r>
              <a:rPr lang="he-IL" sz="1200" dirty="0"/>
              <a:t> 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C9CDC5C3-6D31-4547-A126-ED0DF792DAA5}"/>
              </a:ext>
            </a:extLst>
          </p:cNvPr>
          <p:cNvSpPr/>
          <p:nvPr/>
        </p:nvSpPr>
        <p:spPr>
          <a:xfrm>
            <a:off x="1040571" y="2008874"/>
            <a:ext cx="2356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Varela Round" panose="00000500000000000000" pitchFamily="2" charset="-79"/>
              </a:rPr>
              <a:t>Leonardo Fibonacci</a:t>
            </a:r>
            <a:endParaRPr lang="he-IL" dirty="0">
              <a:solidFill>
                <a:schemeClr val="tx1">
                  <a:lumMod val="50000"/>
                  <a:lumOff val="50000"/>
                </a:schemeClr>
              </a:solidFill>
              <a:latin typeface="Varela Round" panose="00000500000000000000" pitchFamily="2" charset="-79"/>
            </a:endParaRPr>
          </a:p>
          <a:p>
            <a:pPr algn="ctr"/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Varela Round" panose="00000500000000000000" pitchFamily="2" charset="-79"/>
              </a:rPr>
              <a:t> </a:t>
            </a:r>
            <a:r>
              <a:rPr lang="it-IT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Varela Round" panose="00000500000000000000" pitchFamily="2" charset="-79"/>
              </a:rPr>
              <a:t>(Leonardo von Pisa) </a:t>
            </a:r>
            <a:endParaRPr lang="he-IL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כותרת 4">
            <a:extLst>
              <a:ext uri="{FF2B5EF4-FFF2-40B4-BE49-F238E27FC236}">
                <a16:creationId xmlns:a16="http://schemas.microsoft.com/office/drawing/2014/main" id="{9B8578C7-227F-4B22-8F11-E4202EDBB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</p:spPr>
        <p:txBody>
          <a:bodyPr/>
          <a:lstStyle/>
          <a:p>
            <a:r>
              <a:rPr lang="he-IL" dirty="0"/>
              <a:t>רֶקוּרְסְיָה – פרק 5</a:t>
            </a:r>
            <a:br>
              <a:rPr lang="he-IL" dirty="0"/>
            </a:br>
            <a:r>
              <a:rPr lang="he-IL" dirty="0"/>
              <a:t>"רקורסיה כפולה"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A259DC9-BD6B-4097-BB66-52B3F845C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590505"/>
            <a:ext cx="9203635" cy="804863"/>
          </a:xfrm>
        </p:spPr>
        <p:txBody>
          <a:bodyPr/>
          <a:lstStyle/>
          <a:p>
            <a:r>
              <a:rPr lang="he-IL" b="1" dirty="0"/>
              <a:t>דו - </a:t>
            </a:r>
            <a:r>
              <a:rPr lang="he-IL" b="1" dirty="0" err="1"/>
              <a:t>מימדית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D21E7859-D4B3-498F-8E7B-CC121F835043}"/>
              </a:ext>
            </a:extLst>
          </p:cNvPr>
          <p:cNvSpPr/>
          <p:nvPr/>
        </p:nvSpPr>
        <p:spPr>
          <a:xfrm>
            <a:off x="6241142" y="3883952"/>
            <a:ext cx="578016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/>
              <a:t>כתב/י פעולה רקורסיבית המקבלת מספר</a:t>
            </a:r>
          </a:p>
          <a:p>
            <a:r>
              <a:rPr lang="he-IL" sz="2400" dirty="0"/>
              <a:t>שלם </a:t>
            </a:r>
            <a:r>
              <a:rPr lang="en-US" sz="2800" dirty="0"/>
              <a:t>n</a:t>
            </a:r>
            <a:r>
              <a:rPr lang="he-IL" sz="2800" dirty="0"/>
              <a:t> </a:t>
            </a:r>
            <a:r>
              <a:rPr lang="he-IL" sz="2400" dirty="0"/>
              <a:t>המציין מיקום בסדרת </a:t>
            </a:r>
            <a:r>
              <a:rPr lang="he-IL" sz="2400" b="1" dirty="0" err="1"/>
              <a:t>פיבונצ'י</a:t>
            </a:r>
            <a:r>
              <a:rPr lang="he-IL" sz="2400" dirty="0"/>
              <a:t> , </a:t>
            </a:r>
          </a:p>
          <a:p>
            <a:r>
              <a:rPr lang="he-IL" sz="2400" dirty="0"/>
              <a:t>ומחזירה את ערך האיבר בסדרה במיקום </a:t>
            </a:r>
            <a:r>
              <a:rPr lang="en-US" sz="2400" dirty="0"/>
              <a:t>n</a:t>
            </a:r>
            <a:r>
              <a:rPr lang="he-IL" sz="2400" dirty="0"/>
              <a:t>.</a:t>
            </a:r>
          </a:p>
        </p:txBody>
      </p:sp>
      <p:sp>
        <p:nvSpPr>
          <p:cNvPr id="47" name="כותרת 1">
            <a:extLst>
              <a:ext uri="{FF2B5EF4-FFF2-40B4-BE49-F238E27FC236}">
                <a16:creationId xmlns:a16="http://schemas.microsoft.com/office/drawing/2014/main" id="{9A7CD400-0A21-4471-8A14-2AA9E3A3AD57}"/>
              </a:ext>
            </a:extLst>
          </p:cNvPr>
          <p:cNvSpPr txBox="1">
            <a:spLocks/>
          </p:cNvSpPr>
          <p:nvPr/>
        </p:nvSpPr>
        <p:spPr>
          <a:xfrm>
            <a:off x="547915" y="1144801"/>
            <a:ext cx="11473983" cy="2523020"/>
          </a:xfrm>
          <a:prstGeom prst="rect">
            <a:avLst/>
          </a:prstGeom>
        </p:spPr>
        <p:txBody>
          <a:bodyPr rtlCol="1" anchor="ctr"/>
          <a:lstStyle/>
          <a:p>
            <a:pPr hangingPunct="0"/>
            <a:r>
              <a:rPr lang="he-IL" sz="2400" b="1" dirty="0"/>
              <a:t>סדרת </a:t>
            </a:r>
            <a:r>
              <a:rPr lang="he-IL" sz="2400" b="1" dirty="0" err="1"/>
              <a:t>פיבונצ'י</a:t>
            </a:r>
            <a:r>
              <a:rPr lang="he-IL" sz="2400" dirty="0"/>
              <a:t> היא סדרת מספרים הקרויה על שמו של לאונרדו </a:t>
            </a:r>
            <a:r>
              <a:rPr lang="he-IL" sz="2400" dirty="0" err="1"/>
              <a:t>פִיבּוֹנָצ</a:t>
            </a:r>
            <a:r>
              <a:rPr lang="he-IL" sz="2400" dirty="0"/>
              <a:t>ִ'י, 	</a:t>
            </a:r>
          </a:p>
          <a:p>
            <a:pPr hangingPunct="0"/>
            <a:r>
              <a:rPr lang="he-IL" sz="2400" dirty="0"/>
              <a:t>המתמטיקאי המערבי הראשון  שגילה אותה  לפני כ-800 שנה.  הסדרה </a:t>
            </a:r>
          </a:p>
          <a:p>
            <a:pPr hangingPunct="0"/>
            <a:r>
              <a:rPr lang="he-IL" sz="2400" dirty="0"/>
              <a:t>מוגדרת בדרך הבאה: שני האיברים הראשונים בסדרה הם 0 ו-1, כל איבר </a:t>
            </a:r>
          </a:p>
          <a:p>
            <a:pPr hangingPunct="0"/>
            <a:r>
              <a:rPr lang="he-IL" sz="2400" dirty="0"/>
              <a:t>נוסף בסדרה הוא סכומם של שני האיברים הקודמים לו בסדרה.</a:t>
            </a:r>
            <a:endParaRPr lang="en-US" sz="2400" dirty="0"/>
          </a:p>
          <a:p>
            <a:pPr hangingPunct="0"/>
            <a:r>
              <a:rPr lang="he-IL" sz="2400" dirty="0"/>
              <a:t>12 האיברים הראשונים של סדרת </a:t>
            </a:r>
            <a:r>
              <a:rPr lang="he-IL" sz="2400" dirty="0" err="1"/>
              <a:t>פיבונצ'י</a:t>
            </a:r>
            <a:r>
              <a:rPr lang="he-IL" sz="2400" dirty="0"/>
              <a:t> הם:</a:t>
            </a:r>
          </a:p>
          <a:p>
            <a:pPr hangingPunct="0"/>
            <a:endParaRPr lang="en-US" sz="3200" dirty="0"/>
          </a:p>
          <a:p>
            <a:pPr rtl="0" hangingPunct="0"/>
            <a:r>
              <a:rPr lang="he-IL" sz="2400" dirty="0"/>
              <a:t>      ערך  </a:t>
            </a:r>
            <a:r>
              <a:rPr lang="en-US" sz="2400" dirty="0"/>
              <a:t>0, 1, 1, 2, 3, 5, 8, 13, 21, 34, 55, 89 . . . </a:t>
            </a:r>
            <a:r>
              <a:rPr lang="en-US" sz="2400" dirty="0">
                <a:cs typeface="Varela Round" panose="00000500000000000000" pitchFamily="2" charset="-79"/>
              </a:rPr>
              <a:t>					</a:t>
            </a:r>
            <a:endParaRPr lang="en-US" sz="2400" dirty="0"/>
          </a:p>
        </p:txBody>
      </p:sp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024128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משימה - חישוב סדרת </a:t>
            </a:r>
            <a:r>
              <a:rPr lang="he-IL" dirty="0" err="1"/>
              <a:t>פיבונצ'י</a:t>
            </a:r>
            <a:endParaRPr lang="he-IL" dirty="0"/>
          </a:p>
        </p:txBody>
      </p:sp>
      <p:sp>
        <p:nvSpPr>
          <p:cNvPr id="93" name="מציין מיקום תוכן 8">
            <a:extLst>
              <a:ext uri="{FF2B5EF4-FFF2-40B4-BE49-F238E27FC236}">
                <a16:creationId xmlns:a16="http://schemas.microsoft.com/office/drawing/2014/main" id="{10B63188-0185-4435-A7C7-9A21E43A17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444193" y="3880569"/>
            <a:ext cx="6685335" cy="3234230"/>
          </a:xfr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tIns="144000" rIns="144000">
            <a:noAutofit/>
          </a:bodyPr>
          <a:lstStyle/>
          <a:p>
            <a:pPr marL="0" indent="0" defTabSz="432000">
              <a:buNone/>
            </a:pPr>
            <a:r>
              <a:rPr lang="he-IL" b="1" i="1" dirty="0" err="1">
                <a:solidFill>
                  <a:srgbClr val="FFC000"/>
                </a:solidFill>
              </a:rPr>
              <a:t>פיבונצ'י</a:t>
            </a:r>
            <a:r>
              <a:rPr lang="he-IL" b="1" i="1" dirty="0"/>
              <a:t> </a:t>
            </a:r>
            <a:r>
              <a:rPr lang="he-IL" i="1" dirty="0"/>
              <a:t>(</a:t>
            </a:r>
            <a:r>
              <a:rPr lang="en-US" i="1" dirty="0"/>
              <a:t>n</a:t>
            </a:r>
            <a:r>
              <a:rPr lang="he-IL" i="1" dirty="0"/>
              <a:t>)</a:t>
            </a:r>
            <a:endParaRPr lang="en-US" dirty="0"/>
          </a:p>
          <a:p>
            <a:pPr marL="457200" indent="-457200" defTabSz="432000" hangingPunct="0">
              <a:buAutoNum type="arabicPeriod"/>
            </a:pPr>
            <a:r>
              <a:rPr lang="he-IL" i="1" dirty="0"/>
              <a:t>אם  </a:t>
            </a:r>
            <a:r>
              <a:rPr lang="en-US" i="1" dirty="0"/>
              <a:t>n =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1</a:t>
            </a:r>
            <a:r>
              <a:rPr lang="he-IL" i="1" dirty="0"/>
              <a:t>, </a:t>
            </a:r>
          </a:p>
          <a:p>
            <a:pPr marL="0" indent="0" defTabSz="432000" hangingPunct="0">
              <a:buNone/>
            </a:pPr>
            <a:r>
              <a:rPr lang="he-IL" i="1" dirty="0"/>
              <a:t>		1.1	החזר  </a:t>
            </a:r>
            <a:r>
              <a:rPr lang="en-US" i="1" dirty="0"/>
              <a:t>0</a:t>
            </a:r>
            <a:r>
              <a:rPr lang="he-IL" i="1" dirty="0"/>
              <a:t>.</a:t>
            </a:r>
            <a:endParaRPr lang="en-US" dirty="0"/>
          </a:p>
          <a:p>
            <a:pPr marL="457200" indent="-457200" defTabSz="432000" hangingPunct="0">
              <a:buAutoNum type="arabicPeriod" startAt="2"/>
            </a:pPr>
            <a:r>
              <a:rPr lang="he-IL" i="1" dirty="0"/>
              <a:t>אם  </a:t>
            </a:r>
            <a:r>
              <a:rPr lang="en-US" i="1" dirty="0"/>
              <a:t>n = 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2</a:t>
            </a:r>
            <a:r>
              <a:rPr lang="he-IL" i="1" dirty="0"/>
              <a:t>,</a:t>
            </a:r>
          </a:p>
          <a:p>
            <a:pPr marL="474736" lvl="1" indent="0" defTabSz="432000" hangingPunct="0">
              <a:buNone/>
            </a:pPr>
            <a:r>
              <a:rPr lang="he-IL" i="1" dirty="0"/>
              <a:t>	2.1	החזר  1.</a:t>
            </a:r>
            <a:endParaRPr lang="en-US" i="1" dirty="0"/>
          </a:p>
          <a:p>
            <a:pPr marL="457200" indent="-457200" defTabSz="432000" hangingPunct="0">
              <a:buAutoNum type="arabicPeriod" startAt="2"/>
            </a:pPr>
            <a:r>
              <a:rPr lang="he-IL" i="1" dirty="0"/>
              <a:t>החזר  </a:t>
            </a:r>
            <a:r>
              <a:rPr lang="he-IL" b="1" i="1" dirty="0" err="1">
                <a:solidFill>
                  <a:srgbClr val="FFC000"/>
                </a:solidFill>
              </a:rPr>
              <a:t>פיבונצ'י</a:t>
            </a:r>
            <a:r>
              <a:rPr lang="he-IL" i="1" dirty="0"/>
              <a:t> (</a:t>
            </a:r>
            <a:r>
              <a:rPr lang="en-US" i="1" dirty="0"/>
              <a:t>n - 1</a:t>
            </a:r>
            <a:r>
              <a:rPr lang="he-IL" i="1" dirty="0"/>
              <a:t>) </a:t>
            </a:r>
            <a:r>
              <a:rPr lang="he-IL" i="1" baseline="-25000" dirty="0"/>
              <a:t> </a:t>
            </a:r>
            <a:r>
              <a:rPr lang="he-IL" i="1" baseline="-10000" dirty="0"/>
              <a:t>+</a:t>
            </a:r>
            <a:r>
              <a:rPr lang="he-IL" i="1" baseline="-20000" dirty="0"/>
              <a:t>  </a:t>
            </a:r>
            <a:r>
              <a:rPr lang="he-IL" b="1" i="1" dirty="0" err="1">
                <a:solidFill>
                  <a:srgbClr val="FFC000"/>
                </a:solidFill>
              </a:rPr>
              <a:t>פיבונצ'י</a:t>
            </a:r>
            <a:r>
              <a:rPr lang="he-IL" i="1" dirty="0"/>
              <a:t> (</a:t>
            </a:r>
            <a:r>
              <a:rPr lang="en-US" i="1" dirty="0"/>
              <a:t>n - 2</a:t>
            </a:r>
            <a:r>
              <a:rPr lang="he-IL" i="1" dirty="0"/>
              <a:t>)</a:t>
            </a:r>
            <a:r>
              <a:rPr lang="he-IL" i="1" baseline="-25000" dirty="0"/>
              <a:t> </a:t>
            </a:r>
            <a:r>
              <a:rPr lang="he-IL" b="1" i="1" baseline="-25000" dirty="0"/>
              <a:t>.</a:t>
            </a:r>
            <a:endParaRPr lang="he-IL" b="1" i="1" dirty="0"/>
          </a:p>
          <a:p>
            <a:pPr marL="0" indent="0" defTabSz="432000" hangingPunct="0">
              <a:buNone/>
            </a:pPr>
            <a:endParaRPr lang="en-US" dirty="0"/>
          </a:p>
          <a:p>
            <a:pPr marL="0" indent="0" defTabSz="432000">
              <a:buNone/>
            </a:pPr>
            <a:endParaRPr lang="he-IL" dirty="0"/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76D272BA-EAAB-48AF-97F9-0BE1AF53B59A}"/>
              </a:ext>
            </a:extLst>
          </p:cNvPr>
          <p:cNvGrpSpPr/>
          <p:nvPr/>
        </p:nvGrpSpPr>
        <p:grpSpPr>
          <a:xfrm>
            <a:off x="591457" y="3028890"/>
            <a:ext cx="6571706" cy="530736"/>
            <a:chOff x="591457" y="2898264"/>
            <a:chExt cx="6571706" cy="530736"/>
          </a:xfrm>
        </p:grpSpPr>
        <p:sp>
          <p:nvSpPr>
            <p:cNvPr id="2" name="מלבן 1">
              <a:extLst>
                <a:ext uri="{FF2B5EF4-FFF2-40B4-BE49-F238E27FC236}">
                  <a16:creationId xmlns:a16="http://schemas.microsoft.com/office/drawing/2014/main" id="{553D58A8-9654-43E1-84F1-BEB6FB4C3C8E}"/>
                </a:ext>
              </a:extLst>
            </p:cNvPr>
            <p:cNvSpPr/>
            <p:nvPr/>
          </p:nvSpPr>
          <p:spPr>
            <a:xfrm>
              <a:off x="591457" y="2898264"/>
              <a:ext cx="65717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 1   2 </a:t>
              </a:r>
              <a:r>
                <a:rPr lang="en-US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3   4   5   6 </a:t>
              </a:r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 </a:t>
              </a:r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7    8     9     10    11   12</a:t>
              </a:r>
              <a:r>
                <a:rPr lang="he-IL" sz="2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    מיקום</a:t>
              </a:r>
            </a:p>
          </p:txBody>
        </p:sp>
        <p:cxnSp>
          <p:nvCxnSpPr>
            <p:cNvPr id="4" name="מחבר חץ ישר 3">
              <a:extLst>
                <a:ext uri="{FF2B5EF4-FFF2-40B4-BE49-F238E27FC236}">
                  <a16:creationId xmlns:a16="http://schemas.microsoft.com/office/drawing/2014/main" id="{5A3A6DEA-0E53-432C-8F73-05B246A65861}"/>
                </a:ext>
              </a:extLst>
            </p:cNvPr>
            <p:cNvCxnSpPr/>
            <p:nvPr/>
          </p:nvCxnSpPr>
          <p:spPr>
            <a:xfrm>
              <a:off x="1752600" y="3111012"/>
              <a:ext cx="2667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מחבר חץ ישר 44">
              <a:extLst>
                <a:ext uri="{FF2B5EF4-FFF2-40B4-BE49-F238E27FC236}">
                  <a16:creationId xmlns:a16="http://schemas.microsoft.com/office/drawing/2014/main" id="{E58899EB-9184-440B-8EC6-D4A37C1F97D9}"/>
                </a:ext>
              </a:extLst>
            </p:cNvPr>
            <p:cNvCxnSpPr/>
            <p:nvPr/>
          </p:nvCxnSpPr>
          <p:spPr>
            <a:xfrm>
              <a:off x="1752600" y="3429000"/>
              <a:ext cx="2667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מלבן 6">
            <a:extLst>
              <a:ext uri="{FF2B5EF4-FFF2-40B4-BE49-F238E27FC236}">
                <a16:creationId xmlns:a16="http://schemas.microsoft.com/office/drawing/2014/main" id="{51A9BDFE-3F56-4769-8446-4967AEB76179}"/>
              </a:ext>
            </a:extLst>
          </p:cNvPr>
          <p:cNvSpPr/>
          <p:nvPr/>
        </p:nvSpPr>
        <p:spPr>
          <a:xfrm>
            <a:off x="-40080" y="2043697"/>
            <a:ext cx="21927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800" dirty="0"/>
              <a:t>מאת מעלה היצירה המקורי היה </a:t>
            </a:r>
            <a:r>
              <a:rPr lang="he-IL" sz="800" dirty="0" err="1"/>
              <a:t>Dr</a:t>
            </a:r>
            <a:r>
              <a:rPr lang="he-IL" sz="800" dirty="0"/>
              <a:t>. </a:t>
            </a:r>
            <a:r>
              <a:rPr lang="he-IL" sz="800" dirty="0" err="1"/>
              <a:t>Manuel</a:t>
            </a:r>
            <a:r>
              <a:rPr lang="he-IL" sz="800" dirty="0"/>
              <a:t> מוויקיפדיה הגרמנית - הועבר מ- </a:t>
            </a:r>
            <a:r>
              <a:rPr lang="he-IL" sz="800" dirty="0" err="1"/>
              <a:t>de.wikipedia</a:t>
            </a:r>
            <a:r>
              <a:rPr lang="he-IL" sz="800" dirty="0"/>
              <a:t> לוויקי שיתוף על ידי </a:t>
            </a:r>
            <a:r>
              <a:rPr lang="he-IL" sz="800" dirty="0" err="1"/>
              <a:t>Ireas</a:t>
            </a:r>
            <a:r>
              <a:rPr lang="he-IL" sz="800" dirty="0"/>
              <a:t> באמצעות </a:t>
            </a:r>
            <a:r>
              <a:rPr lang="he-IL" sz="800" dirty="0" err="1"/>
              <a:t>CommonsHelper</a:t>
            </a:r>
            <a:r>
              <a:rPr lang="he-IL" sz="800" dirty="0"/>
              <a:t>., נחלת הכלל, https://commons.wikimedia.org/w/index.php?curid=11622749</a:t>
            </a:r>
          </a:p>
        </p:txBody>
      </p:sp>
      <p:pic>
        <p:nvPicPr>
          <p:cNvPr id="9" name="תמונה 8" descr="תמונה שמכילה חוץ, אדם, עמידה, איש&#10;&#10;התיאור נוצר באופן אוטומטי">
            <a:extLst>
              <a:ext uri="{FF2B5EF4-FFF2-40B4-BE49-F238E27FC236}">
                <a16:creationId xmlns:a16="http://schemas.microsoft.com/office/drawing/2014/main" id="{F584DFC2-5533-47DC-8961-15977F88CA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9677"/>
            <a:ext cx="1037070" cy="1261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7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חישוב סדרת </a:t>
            </a:r>
            <a:r>
              <a:rPr lang="he-IL" dirty="0" err="1"/>
              <a:t>פיבונצ'י</a:t>
            </a:r>
            <a:r>
              <a:rPr lang="he-IL" dirty="0"/>
              <a:t> </a:t>
            </a:r>
            <a:r>
              <a:rPr lang="he-IL" sz="4000" dirty="0"/>
              <a:t>- תכנית בשפת </a:t>
            </a:r>
            <a:r>
              <a:rPr lang="en-US" sz="4000" dirty="0">
                <a:latin typeface="+mj-lt"/>
              </a:rPr>
              <a:t>JAVA</a:t>
            </a:r>
            <a:endParaRPr lang="he-IL" sz="4000" dirty="0">
              <a:latin typeface="+mj-lt"/>
            </a:endParaRPr>
          </a:p>
        </p:txBody>
      </p:sp>
      <p:sp>
        <p:nvSpPr>
          <p:cNvPr id="42" name="כותרת 1">
            <a:extLst>
              <a:ext uri="{FF2B5EF4-FFF2-40B4-BE49-F238E27FC236}">
                <a16:creationId xmlns:a16="http://schemas.microsoft.com/office/drawing/2014/main" id="{F0A9B4BD-370D-40C9-BE11-8810FAD33E9D}"/>
              </a:ext>
            </a:extLst>
          </p:cNvPr>
          <p:cNvSpPr txBox="1">
            <a:spLocks/>
          </p:cNvSpPr>
          <p:nvPr/>
        </p:nvSpPr>
        <p:spPr>
          <a:xfrm>
            <a:off x="357158" y="1135440"/>
            <a:ext cx="9991528" cy="4738417"/>
          </a:xfrm>
          <a:prstGeom prst="rect">
            <a:avLst/>
          </a:prstGeom>
        </p:spPr>
        <p:txBody>
          <a:bodyPr rtlCol="1" anchor="ctr"/>
          <a:lstStyle/>
          <a:p>
            <a:pPr algn="l" defTabSz="432000" rtl="0">
              <a:spcAft>
                <a:spcPts val="600"/>
              </a:spcAft>
            </a:pPr>
            <a:r>
              <a:rPr lang="en-US" sz="2400" dirty="0">
                <a:cs typeface="Varela Round" panose="00000500000000000000" pitchFamily="2" charset="-79"/>
              </a:rPr>
              <a:t>public  static  int  </a:t>
            </a:r>
            <a:r>
              <a:rPr lang="en-US" sz="2400" b="1" dirty="0" err="1">
                <a:solidFill>
                  <a:srgbClr val="FF0000"/>
                </a:solidFill>
                <a:cs typeface="Varela Round" panose="00000500000000000000" pitchFamily="2" charset="-79"/>
              </a:rPr>
              <a:t>fibo</a:t>
            </a:r>
            <a:r>
              <a:rPr lang="en-US" sz="2400" dirty="0">
                <a:cs typeface="Varela Round" panose="00000500000000000000" pitchFamily="2" charset="-79"/>
              </a:rPr>
              <a:t> ( int  n )</a:t>
            </a:r>
          </a:p>
          <a:p>
            <a:pPr algn="l" defTabSz="432000" rtl="0"/>
            <a:r>
              <a:rPr lang="en-US" sz="2400" dirty="0">
                <a:cs typeface="Varela Round" panose="00000500000000000000" pitchFamily="2" charset="-79"/>
              </a:rPr>
              <a:t>{	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  // 	 </a:t>
            </a:r>
            <a:r>
              <a:rPr lang="he-IL" sz="2400" dirty="0">
                <a:solidFill>
                  <a:srgbClr val="00B050"/>
                </a:solidFill>
              </a:rPr>
              <a:t>המציין מיקום בסדרת </a:t>
            </a:r>
            <a:r>
              <a:rPr lang="he-IL" sz="2400" b="1" dirty="0" err="1">
                <a:solidFill>
                  <a:srgbClr val="00B050"/>
                </a:solidFill>
              </a:rPr>
              <a:t>פיבונצ'י</a:t>
            </a:r>
            <a:r>
              <a:rPr lang="he-IL" sz="2400" dirty="0">
                <a:solidFill>
                  <a:srgbClr val="00B050"/>
                </a:solidFill>
              </a:rPr>
              <a:t> ,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 </a:t>
            </a:r>
            <a:r>
              <a:rPr lang="he-IL" sz="2400" dirty="0">
                <a:solidFill>
                  <a:srgbClr val="00B050"/>
                </a:solidFill>
                <a:cs typeface="+mn-cs"/>
              </a:rPr>
              <a:t>,</a:t>
            </a:r>
            <a:r>
              <a:rPr lang="en-US" sz="2400" dirty="0">
                <a:solidFill>
                  <a:srgbClr val="00B050"/>
                </a:solidFill>
              </a:rPr>
              <a:t>n </a:t>
            </a:r>
            <a:r>
              <a:rPr lang="he-IL" sz="2400" dirty="0">
                <a:solidFill>
                  <a:srgbClr val="00B050"/>
                </a:solidFill>
              </a:rPr>
              <a:t> </a:t>
            </a:r>
            <a:r>
              <a:rPr lang="he-IL" sz="2400" dirty="0">
                <a:solidFill>
                  <a:srgbClr val="00B050"/>
                </a:solidFill>
                <a:cs typeface="+mn-cs"/>
              </a:rPr>
              <a:t>הפעולה מקבלת מספר </a:t>
            </a:r>
            <a:r>
              <a:rPr lang="he-IL" sz="2400" u="sng" dirty="0">
                <a:solidFill>
                  <a:srgbClr val="00B050"/>
                </a:solidFill>
                <a:cs typeface="+mn-cs"/>
              </a:rPr>
              <a:t>טבעי</a:t>
            </a:r>
            <a:endParaRPr lang="en-US" sz="2400" u="sng" dirty="0">
              <a:solidFill>
                <a:srgbClr val="00B050"/>
              </a:solidFill>
              <a:cs typeface="+mn-cs"/>
            </a:endParaRPr>
          </a:p>
          <a:p>
            <a:pPr defTabSz="432000"/>
            <a:r>
              <a:rPr lang="he-IL" sz="2400" dirty="0">
                <a:solidFill>
                  <a:srgbClr val="00B050"/>
                </a:solidFill>
              </a:rPr>
              <a:t>	ומחזירה את ערך האיבר בסדרה במיקום</a:t>
            </a:r>
            <a:r>
              <a:rPr lang="he-IL" sz="2400" dirty="0"/>
              <a:t> </a:t>
            </a:r>
            <a:r>
              <a:rPr lang="en-US" sz="2400" dirty="0">
                <a:solidFill>
                  <a:srgbClr val="00B050"/>
                </a:solidFill>
                <a:cs typeface="+mn-cs"/>
              </a:rPr>
              <a:t>n</a:t>
            </a:r>
            <a:r>
              <a:rPr lang="he-IL" sz="2400" dirty="0">
                <a:solidFill>
                  <a:srgbClr val="00B050"/>
                </a:solidFill>
                <a:cs typeface="+mn-cs"/>
              </a:rPr>
              <a:t>.</a:t>
            </a:r>
            <a:r>
              <a:rPr lang="he-IL" sz="2400" dirty="0">
                <a:solidFill>
                  <a:srgbClr val="00B050"/>
                </a:solidFill>
              </a:rPr>
              <a:t> 							  </a:t>
            </a:r>
            <a:r>
              <a:rPr lang="en-US" sz="2400" dirty="0">
                <a:solidFill>
                  <a:srgbClr val="00B050"/>
                </a:solidFill>
              </a:rPr>
              <a:t>//  	</a:t>
            </a:r>
            <a:endParaRPr lang="en-US" sz="2400" dirty="0"/>
          </a:p>
          <a:p>
            <a:pPr algn="l" defTabSz="432000" rtl="0"/>
            <a:r>
              <a:rPr lang="en-US" sz="2400" dirty="0">
                <a:cs typeface="Varela Round" panose="00000500000000000000" pitchFamily="2" charset="-79"/>
              </a:rPr>
              <a:t> </a:t>
            </a:r>
            <a:endParaRPr lang="en-US" sz="1000" dirty="0">
              <a:cs typeface="Varela Round" panose="00000500000000000000" pitchFamily="2" charset="-79"/>
            </a:endParaRPr>
          </a:p>
          <a:p>
            <a:pPr algn="l" defTabSz="432000" rtl="0">
              <a:lnSpc>
                <a:spcPct val="150000"/>
              </a:lnSpc>
            </a:pPr>
            <a:r>
              <a:rPr lang="en-US" sz="2400" dirty="0">
                <a:cs typeface="Varela Round" panose="00000500000000000000" pitchFamily="2" charset="-79"/>
              </a:rPr>
              <a:t>	if  ( n == 1 )</a:t>
            </a:r>
          </a:p>
          <a:p>
            <a:pPr algn="l" defTabSz="432000" rtl="0">
              <a:lnSpc>
                <a:spcPct val="150000"/>
              </a:lnSpc>
            </a:pPr>
            <a:r>
              <a:rPr lang="en-US" sz="2400" dirty="0">
                <a:cs typeface="Varela Round" panose="00000500000000000000" pitchFamily="2" charset="-79"/>
              </a:rPr>
              <a:t>		 return  </a:t>
            </a:r>
            <a:r>
              <a:rPr lang="en-US" sz="2000" dirty="0">
                <a:cs typeface="Varela Round" panose="00000500000000000000" pitchFamily="2" charset="-79"/>
              </a:rPr>
              <a:t>0</a:t>
            </a:r>
            <a:r>
              <a:rPr lang="en-US" sz="2400" dirty="0">
                <a:cs typeface="Varela Round" panose="00000500000000000000" pitchFamily="2" charset="-79"/>
              </a:rPr>
              <a:t>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</a:p>
          <a:p>
            <a:pPr algn="l" defTabSz="432000" rtl="0">
              <a:lnSpc>
                <a:spcPct val="150000"/>
              </a:lnSpc>
            </a:pPr>
            <a:r>
              <a:rPr lang="en-US" sz="2400" dirty="0">
                <a:cs typeface="Varela Round" panose="00000500000000000000" pitchFamily="2" charset="-79"/>
              </a:rPr>
              <a:t>	if  ( n == 2 )</a:t>
            </a:r>
          </a:p>
          <a:p>
            <a:pPr algn="l" defTabSz="432000" rtl="0">
              <a:lnSpc>
                <a:spcPct val="150000"/>
              </a:lnSpc>
            </a:pPr>
            <a:r>
              <a:rPr lang="en-US" sz="2400" dirty="0">
                <a:cs typeface="Varela Round" panose="00000500000000000000" pitchFamily="2" charset="-79"/>
              </a:rPr>
              <a:t>		 return  </a:t>
            </a:r>
            <a:r>
              <a:rPr lang="en-US" sz="2000" dirty="0">
                <a:cs typeface="Varela Round" panose="00000500000000000000" pitchFamily="2" charset="-79"/>
              </a:rPr>
              <a:t>1</a:t>
            </a:r>
            <a:r>
              <a:rPr lang="en-US" sz="2400" dirty="0">
                <a:cs typeface="Varela Round" panose="00000500000000000000" pitchFamily="2" charset="-79"/>
              </a:rPr>
              <a:t>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  <a:endParaRPr lang="en-US" sz="2400" dirty="0">
              <a:cs typeface="Varela Round" panose="00000500000000000000" pitchFamily="2" charset="-79"/>
            </a:endParaRPr>
          </a:p>
          <a:p>
            <a:pPr algn="l" defTabSz="432000" rtl="0"/>
            <a:r>
              <a:rPr lang="en-US" sz="2400" dirty="0">
                <a:cs typeface="Varela Round" panose="00000500000000000000" pitchFamily="2" charset="-79"/>
              </a:rPr>
              <a:t>	return (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cs typeface="Varela Round" panose="00000500000000000000" pitchFamily="2" charset="-79"/>
              </a:rPr>
              <a:t>fibo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(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n </a:t>
            </a:r>
            <a:r>
              <a:rPr lang="en-US" sz="2800" dirty="0">
                <a:cs typeface="Varela Round" panose="00000500000000000000" pitchFamily="2" charset="-79"/>
              </a:rPr>
              <a:t>-</a:t>
            </a:r>
            <a:r>
              <a:rPr lang="en-US" sz="1600" dirty="0">
                <a:cs typeface="Varela Round" panose="00000500000000000000" pitchFamily="2" charset="-79"/>
              </a:rPr>
              <a:t> </a:t>
            </a:r>
            <a:r>
              <a:rPr lang="en-US" sz="2000" dirty="0">
                <a:cs typeface="Varela Round" panose="00000500000000000000" pitchFamily="2" charset="-79"/>
              </a:rPr>
              <a:t>1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) </a:t>
            </a:r>
            <a:r>
              <a:rPr lang="en-US" sz="4400" baseline="-10000" dirty="0">
                <a:cs typeface="Varela Round" panose="00000500000000000000" pitchFamily="2" charset="-79"/>
              </a:rPr>
              <a:t>+</a:t>
            </a:r>
            <a:r>
              <a:rPr lang="en-US" sz="2400" dirty="0">
                <a:cs typeface="Varela Round" panose="00000500000000000000" pitchFamily="2" charset="-79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cs typeface="Varela Round" panose="00000500000000000000" pitchFamily="2" charset="-79"/>
              </a:rPr>
              <a:t>fibo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(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n </a:t>
            </a:r>
            <a:r>
              <a:rPr lang="en-US" sz="2800" dirty="0">
                <a:cs typeface="Varela Round" panose="00000500000000000000" pitchFamily="2" charset="-79"/>
              </a:rPr>
              <a:t>-</a:t>
            </a:r>
            <a:r>
              <a:rPr lang="en-US" sz="1600" dirty="0">
                <a:cs typeface="Varela Round" panose="00000500000000000000" pitchFamily="2" charset="-79"/>
              </a:rPr>
              <a:t> </a:t>
            </a:r>
            <a:r>
              <a:rPr lang="en-US" sz="2000" dirty="0">
                <a:cs typeface="Varela Round" panose="00000500000000000000" pitchFamily="2" charset="-79"/>
              </a:rPr>
              <a:t>2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)</a:t>
            </a:r>
            <a:r>
              <a:rPr lang="en-US" sz="1000" dirty="0"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) </a:t>
            </a:r>
            <a:r>
              <a:rPr lang="en-US" sz="2400" b="1" dirty="0">
                <a:cs typeface="Varela Round" panose="00000500000000000000" pitchFamily="2" charset="-79"/>
              </a:rPr>
              <a:t>;</a:t>
            </a:r>
            <a:endParaRPr lang="en-US" sz="2400" dirty="0">
              <a:cs typeface="Varela Round" panose="00000500000000000000" pitchFamily="2" charset="-79"/>
            </a:endParaRPr>
          </a:p>
          <a:p>
            <a:pPr algn="l" defTabSz="432000" rtl="0"/>
            <a:r>
              <a:rPr lang="en-US" sz="2400" dirty="0">
                <a:cs typeface="Varela Round" panose="00000500000000000000" pitchFamily="2" charset="-79"/>
              </a:rPr>
              <a:t>}</a:t>
            </a:r>
          </a:p>
        </p:txBody>
      </p:sp>
      <p:sp>
        <p:nvSpPr>
          <p:cNvPr id="43" name="מלבן מעוגל 8">
            <a:extLst>
              <a:ext uri="{FF2B5EF4-FFF2-40B4-BE49-F238E27FC236}">
                <a16:creationId xmlns:a16="http://schemas.microsoft.com/office/drawing/2014/main" id="{3B8B6130-D4F7-40F1-9466-9B85391C34EA}"/>
              </a:ext>
            </a:extLst>
          </p:cNvPr>
          <p:cNvSpPr/>
          <p:nvPr/>
        </p:nvSpPr>
        <p:spPr>
          <a:xfrm>
            <a:off x="725615" y="5722559"/>
            <a:ext cx="6680983" cy="642942"/>
          </a:xfrm>
          <a:prstGeom prst="round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 </a:t>
            </a:r>
            <a:r>
              <a:rPr lang="en-US" sz="2400" dirty="0" err="1">
                <a:cs typeface="Varela Round" panose="00000500000000000000" pitchFamily="2" charset="-79"/>
              </a:rPr>
              <a:t>System</a:t>
            </a:r>
            <a:r>
              <a:rPr lang="en-US" sz="2400" b="1" dirty="0" err="1">
                <a:cs typeface="Varela Round" panose="00000500000000000000" pitchFamily="2" charset="-79"/>
              </a:rPr>
              <a:t>.</a:t>
            </a:r>
            <a:r>
              <a:rPr lang="en-US" sz="2400" dirty="0" err="1">
                <a:cs typeface="Varela Round" panose="00000500000000000000" pitchFamily="2" charset="-79"/>
              </a:rPr>
              <a:t>out</a:t>
            </a:r>
            <a:r>
              <a:rPr lang="en-US" sz="2400" b="1" dirty="0" err="1">
                <a:cs typeface="Varela Round" panose="00000500000000000000" pitchFamily="2" charset="-79"/>
              </a:rPr>
              <a:t>.</a:t>
            </a:r>
            <a:r>
              <a:rPr lang="en-US" sz="2400" dirty="0" err="1">
                <a:cs typeface="Varela Round" panose="00000500000000000000" pitchFamily="2" charset="-79"/>
              </a:rPr>
              <a:t>print</a:t>
            </a:r>
            <a:r>
              <a:rPr lang="en-US" sz="2400" dirty="0">
                <a:cs typeface="Varela Round" panose="00000500000000000000" pitchFamily="2" charset="-79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cs typeface="Varela Round" panose="00000500000000000000" pitchFamily="2" charset="-79"/>
              </a:rPr>
              <a:t>fibo</a:t>
            </a:r>
            <a:r>
              <a:rPr lang="en-US" sz="2400" b="1" dirty="0">
                <a:solidFill>
                  <a:srgbClr val="FF0000"/>
                </a:solidFill>
                <a:cs typeface="Varela Round" panose="00000500000000000000" pitchFamily="2" charset="-79"/>
              </a:rPr>
              <a:t> </a:t>
            </a:r>
            <a:r>
              <a:rPr lang="en-US" sz="2400" dirty="0">
                <a:cs typeface="Varela Round" panose="00000500000000000000" pitchFamily="2" charset="-79"/>
              </a:rPr>
              <a:t>( 4 ) ) </a:t>
            </a:r>
            <a:r>
              <a:rPr lang="en-US" sz="2400" b="1" dirty="0">
                <a:cs typeface="Varela Round" panose="00000500000000000000" pitchFamily="2" charset="-79"/>
              </a:rPr>
              <a:t>;   </a:t>
            </a:r>
            <a:r>
              <a:rPr lang="he-IL" sz="2400" b="1" dirty="0">
                <a:cs typeface="+mn-cs"/>
              </a:rPr>
              <a:t>והזימון: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2779388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194816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חישוב סדרת </a:t>
            </a:r>
            <a:r>
              <a:rPr lang="he-IL" dirty="0" err="1"/>
              <a:t>פיבונצ'י</a:t>
            </a:r>
            <a:r>
              <a:rPr lang="he-IL" dirty="0"/>
              <a:t> -</a:t>
            </a:r>
            <a:r>
              <a:rPr lang="he-IL" sz="4000" dirty="0"/>
              <a:t> </a:t>
            </a:r>
            <a:r>
              <a:rPr lang="he-IL" dirty="0"/>
              <a:t>עץ מעקב</a:t>
            </a:r>
          </a:p>
        </p:txBody>
      </p: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5454E80A-26F2-42F0-9F02-9C2E31A44A97}"/>
              </a:ext>
            </a:extLst>
          </p:cNvPr>
          <p:cNvGrpSpPr/>
          <p:nvPr/>
        </p:nvGrpSpPr>
        <p:grpSpPr>
          <a:xfrm>
            <a:off x="3564220" y="1660827"/>
            <a:ext cx="5000660" cy="960927"/>
            <a:chOff x="6429388" y="2039445"/>
            <a:chExt cx="5000660" cy="960927"/>
          </a:xfrm>
        </p:grpSpPr>
        <p:sp>
          <p:nvSpPr>
            <p:cNvPr id="11" name="כותרת 1">
              <a:extLst>
                <a:ext uri="{FF2B5EF4-FFF2-40B4-BE49-F238E27FC236}">
                  <a16:creationId xmlns:a16="http://schemas.microsoft.com/office/drawing/2014/main" id="{6DCC364C-6BB9-43AC-8133-636E6ABAA905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4643470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</a:t>
              </a:r>
              <a:r>
                <a:rPr lang="en-US" sz="10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cs typeface="Varela Round" panose="00000500000000000000" pitchFamily="2" charset="-79"/>
                </a:rPr>
                <a:t>fibo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4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 </a:t>
              </a:r>
              <a:r>
                <a:rPr lang="en-US" sz="2400" b="1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+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cs typeface="Varela Round" panose="00000500000000000000" pitchFamily="2" charset="-79"/>
                </a:rPr>
                <a:t>fibo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3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2204AC75-F2E3-47D0-9788-D34B6F0A73CC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92" y="2039445"/>
              <a:ext cx="0" cy="460861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F1FEA446-C594-413B-857D-217F6471566C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קבוצה 25">
            <a:extLst>
              <a:ext uri="{FF2B5EF4-FFF2-40B4-BE49-F238E27FC236}">
                <a16:creationId xmlns:a16="http://schemas.microsoft.com/office/drawing/2014/main" id="{2D54A05F-3C08-4D2A-BDF1-1BBE7EFA7C73}"/>
              </a:ext>
            </a:extLst>
          </p:cNvPr>
          <p:cNvGrpSpPr/>
          <p:nvPr/>
        </p:nvGrpSpPr>
        <p:grpSpPr>
          <a:xfrm>
            <a:off x="233511" y="1368429"/>
            <a:ext cx="5294455" cy="1156661"/>
            <a:chOff x="687122" y="1785926"/>
            <a:chExt cx="4138553" cy="1127308"/>
          </a:xfrm>
        </p:grpSpPr>
        <p:grpSp>
          <p:nvGrpSpPr>
            <p:cNvPr id="27" name="קבוצה 26">
              <a:extLst>
                <a:ext uri="{FF2B5EF4-FFF2-40B4-BE49-F238E27FC236}">
                  <a16:creationId xmlns:a16="http://schemas.microsoft.com/office/drawing/2014/main" id="{70AF331A-BBAD-42D5-B583-C31507D05F27}"/>
                </a:ext>
              </a:extLst>
            </p:cNvPr>
            <p:cNvGrpSpPr/>
            <p:nvPr/>
          </p:nvGrpSpPr>
          <p:grpSpPr>
            <a:xfrm>
              <a:off x="687122" y="1785926"/>
              <a:ext cx="3742002" cy="1127308"/>
              <a:chOff x="687122" y="1785926"/>
              <a:chExt cx="3742002" cy="1127308"/>
            </a:xfrm>
          </p:grpSpPr>
          <p:sp>
            <p:nvSpPr>
              <p:cNvPr id="29" name="כותרת 1">
                <a:extLst>
                  <a:ext uri="{FF2B5EF4-FFF2-40B4-BE49-F238E27FC236}">
                    <a16:creationId xmlns:a16="http://schemas.microsoft.com/office/drawing/2014/main" id="{3257ABC9-62A9-43DE-A631-A6E6F4D768A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7122" y="2514420"/>
                <a:ext cx="1143883" cy="398814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(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5 =</a:t>
                </a:r>
                <a:r>
                  <a:rPr lang="en-US" sz="8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)</a:t>
                </a:r>
              </a:p>
            </p:txBody>
          </p:sp>
          <p:sp>
            <p:nvSpPr>
              <p:cNvPr id="30" name="כותרת 1">
                <a:extLst>
                  <a:ext uri="{FF2B5EF4-FFF2-40B4-BE49-F238E27FC236}">
                    <a16:creationId xmlns:a16="http://schemas.microsoft.com/office/drawing/2014/main" id="{9C1DC983-F733-44E3-B2B2-767250A1C72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2082375"/>
                <a:ext cx="1212858" cy="284587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0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5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31" name="מחבר ישר 30">
                <a:extLst>
                  <a:ext uri="{FF2B5EF4-FFF2-40B4-BE49-F238E27FC236}">
                    <a16:creationId xmlns:a16="http://schemas.microsoft.com/office/drawing/2014/main" id="{135DEA14-CFF7-4083-AC98-1CF802156FDB}"/>
                  </a:ext>
                </a:extLst>
              </p:cNvPr>
              <p:cNvCxnSpPr/>
              <p:nvPr/>
            </p:nvCxnSpPr>
            <p:spPr>
              <a:xfrm rot="10800000">
                <a:off x="785786" y="2071678"/>
                <a:ext cx="3643338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2" name="מחבר חץ ישר 31">
                <a:extLst>
                  <a:ext uri="{FF2B5EF4-FFF2-40B4-BE49-F238E27FC236}">
                    <a16:creationId xmlns:a16="http://schemas.microsoft.com/office/drawing/2014/main" id="{2939AE8B-B721-4658-A44C-8E8105D03F17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>
                <a:extLst>
                  <a:ext uri="{FF2B5EF4-FFF2-40B4-BE49-F238E27FC236}">
                    <a16:creationId xmlns:a16="http://schemas.microsoft.com/office/drawing/2014/main" id="{37085304-E2FA-405E-A481-79FEC879A3E5}"/>
                  </a:ext>
                </a:extLst>
              </p:cNvPr>
              <p:cNvCxnSpPr/>
              <p:nvPr/>
            </p:nvCxnSpPr>
            <p:spPr>
              <a:xfrm rot="5400000">
                <a:off x="4286248" y="1928802"/>
                <a:ext cx="285752" cy="0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" name="מחבר ישר 27">
              <a:extLst>
                <a:ext uri="{FF2B5EF4-FFF2-40B4-BE49-F238E27FC236}">
                  <a16:creationId xmlns:a16="http://schemas.microsoft.com/office/drawing/2014/main" id="{0B414037-E152-4578-B54D-09B50913A2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67661" y="1785926"/>
              <a:ext cx="85801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D42D2A06-E4B4-4FF1-801F-066302406BBD}"/>
              </a:ext>
            </a:extLst>
          </p:cNvPr>
          <p:cNvGrpSpPr/>
          <p:nvPr/>
        </p:nvGrpSpPr>
        <p:grpSpPr>
          <a:xfrm>
            <a:off x="4383295" y="1402548"/>
            <a:ext cx="1165724" cy="857253"/>
            <a:chOff x="3286116" y="1785929"/>
            <a:chExt cx="1165724" cy="857253"/>
          </a:xfrm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7E568164-FF39-4052-9AD0-458C7A4EDA70}"/>
                </a:ext>
              </a:extLst>
            </p:cNvPr>
            <p:cNvGrpSpPr/>
            <p:nvPr/>
          </p:nvGrpSpPr>
          <p:grpSpPr>
            <a:xfrm>
              <a:off x="3286116" y="1785929"/>
              <a:ext cx="960448" cy="857253"/>
              <a:chOff x="3286116" y="1785929"/>
              <a:chExt cx="960448" cy="857253"/>
            </a:xfrm>
          </p:grpSpPr>
          <p:cxnSp>
            <p:nvCxnSpPr>
              <p:cNvPr id="37" name="מחבר ישר 36">
                <a:extLst>
                  <a:ext uri="{FF2B5EF4-FFF2-40B4-BE49-F238E27FC236}">
                    <a16:creationId xmlns:a16="http://schemas.microsoft.com/office/drawing/2014/main" id="{74A9166F-93FB-4719-B8D5-855250D5BF37}"/>
                  </a:ext>
                </a:extLst>
              </p:cNvPr>
              <p:cNvCxnSpPr>
                <a:stCxn id="41" idx="2"/>
                <a:endCxn id="40" idx="2"/>
              </p:cNvCxnSpPr>
              <p:nvPr/>
            </p:nvCxnSpPr>
            <p:spPr>
              <a:xfrm flipV="1">
                <a:off x="3452868" y="2285947"/>
                <a:ext cx="608343" cy="118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מחבר חץ ישר 37">
                <a:extLst>
                  <a:ext uri="{FF2B5EF4-FFF2-40B4-BE49-F238E27FC236}">
                    <a16:creationId xmlns:a16="http://schemas.microsoft.com/office/drawing/2014/main" id="{9BDD1113-3C59-4FB9-81F7-21FC7B01264B}"/>
                  </a:ext>
                </a:extLst>
              </p:cNvPr>
              <p:cNvCxnSpPr>
                <a:stCxn id="40" idx="0"/>
              </p:cNvCxnSpPr>
              <p:nvPr/>
            </p:nvCxnSpPr>
            <p:spPr>
              <a:xfrm rot="5400000" flipH="1" flipV="1">
                <a:off x="40835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מחבר ישר 38">
                <a:extLst>
                  <a:ext uri="{FF2B5EF4-FFF2-40B4-BE49-F238E27FC236}">
                    <a16:creationId xmlns:a16="http://schemas.microsoft.com/office/drawing/2014/main" id="{B62A250F-5A54-404D-AF2F-E31047D25287}"/>
                  </a:ext>
                </a:extLst>
              </p:cNvPr>
              <p:cNvCxnSpPr>
                <a:endCxn id="41" idx="0"/>
              </p:cNvCxnSpPr>
              <p:nvPr/>
            </p:nvCxnSpPr>
            <p:spPr>
              <a:xfrm rot="5400000" flipH="1" flipV="1">
                <a:off x="3248426" y="2456276"/>
                <a:ext cx="81723" cy="63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קשת 39">
                <a:extLst>
                  <a:ext uri="{FF2B5EF4-FFF2-40B4-BE49-F238E27FC236}">
                    <a16:creationId xmlns:a16="http://schemas.microsoft.com/office/drawing/2014/main" id="{3D84203A-DBA5-41D9-95E2-6BADD9A3AE79}"/>
                  </a:ext>
                </a:extLst>
              </p:cNvPr>
              <p:cNvSpPr/>
              <p:nvPr/>
            </p:nvSpPr>
            <p:spPr>
              <a:xfrm rot="5400000">
                <a:off x="38783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1" name="קשת 40">
                <a:extLst>
                  <a:ext uri="{FF2B5EF4-FFF2-40B4-BE49-F238E27FC236}">
                    <a16:creationId xmlns:a16="http://schemas.microsoft.com/office/drawing/2014/main" id="{241AB760-C4E8-401B-875B-591E6035A077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52619"/>
                  <a:gd name="adj2" fmla="val 21190327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36" name="TextBox 253">
              <a:extLst>
                <a:ext uri="{FF2B5EF4-FFF2-40B4-BE49-F238E27FC236}">
                  <a16:creationId xmlns:a16="http://schemas.microsoft.com/office/drawing/2014/main" id="{C559DDF9-9DD3-4468-9F51-AB557807E338}"/>
                </a:ext>
              </a:extLst>
            </p:cNvPr>
            <p:cNvSpPr txBox="1"/>
            <p:nvPr/>
          </p:nvSpPr>
          <p:spPr>
            <a:xfrm>
              <a:off x="4229739" y="1928802"/>
              <a:ext cx="222101" cy="36933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3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94" name="קבוצה 93">
            <a:extLst>
              <a:ext uri="{FF2B5EF4-FFF2-40B4-BE49-F238E27FC236}">
                <a16:creationId xmlns:a16="http://schemas.microsoft.com/office/drawing/2014/main" id="{5BB1FC32-CA3F-46C3-9949-6B02A5BC7031}"/>
              </a:ext>
            </a:extLst>
          </p:cNvPr>
          <p:cNvGrpSpPr/>
          <p:nvPr/>
        </p:nvGrpSpPr>
        <p:grpSpPr>
          <a:xfrm>
            <a:off x="2070082" y="969156"/>
            <a:ext cx="9832496" cy="1052990"/>
            <a:chOff x="1286614" y="1357298"/>
            <a:chExt cx="8691541" cy="1079013"/>
          </a:xfrm>
        </p:grpSpPr>
        <p:sp>
          <p:nvSpPr>
            <p:cNvPr id="95" name="מלבן מעוגל 325">
              <a:extLst>
                <a:ext uri="{FF2B5EF4-FFF2-40B4-BE49-F238E27FC236}">
                  <a16:creationId xmlns:a16="http://schemas.microsoft.com/office/drawing/2014/main" id="{AEE54BDE-411B-44DD-90DA-87886385F271}"/>
                </a:ext>
              </a:extLst>
            </p:cNvPr>
            <p:cNvSpPr/>
            <p:nvPr/>
          </p:nvSpPr>
          <p:spPr>
            <a:xfrm>
              <a:off x="5861203" y="1896439"/>
              <a:ext cx="4116952" cy="539872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p:spPr>
          <p:style>
            <a:lnRef idx="3">
              <a:schemeClr val="lt1"/>
            </a:lnRef>
            <a:fillRef idx="1003">
              <a:schemeClr val="dk2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r>
                <a:rPr lang="en-US" sz="2400" b="1" dirty="0">
                  <a:latin typeface="Varela Round" panose="00000500000000000000" pitchFamily="2" charset="-79"/>
                  <a:cs typeface="+mn-cs"/>
                </a:rPr>
                <a:t> 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הפלט:  </a:t>
              </a:r>
              <a:r>
                <a:rPr lang="he-IL" sz="2400" dirty="0" err="1">
                  <a:latin typeface="Varela Round" panose="00000500000000000000" pitchFamily="2" charset="-79"/>
                </a:rPr>
                <a:t>פיבונצ'י</a:t>
              </a:r>
              <a:r>
                <a:rPr lang="he-IL" sz="2400" dirty="0">
                  <a:latin typeface="Varela Round" panose="00000500000000000000" pitchFamily="2" charset="-79"/>
                </a:rPr>
                <a:t> במיקום 5 הוא: </a:t>
              </a:r>
              <a:r>
                <a:rPr lang="he-IL" sz="2400" b="1" dirty="0">
                  <a:latin typeface="Varela Round" panose="00000500000000000000" pitchFamily="2" charset="-79"/>
                  <a:cs typeface="+mn-cs"/>
                </a:rPr>
                <a:t> 3</a:t>
              </a:r>
              <a:endParaRPr lang="he-IL" sz="2400" dirty="0"/>
            </a:p>
          </p:txBody>
        </p:sp>
        <p:grpSp>
          <p:nvGrpSpPr>
            <p:cNvPr id="96" name="קבוצה 95">
              <a:extLst>
                <a:ext uri="{FF2B5EF4-FFF2-40B4-BE49-F238E27FC236}">
                  <a16:creationId xmlns:a16="http://schemas.microsoft.com/office/drawing/2014/main" id="{17D37FBF-2DDA-4B2C-BFF4-E54C951A04C4}"/>
                </a:ext>
              </a:extLst>
            </p:cNvPr>
            <p:cNvGrpSpPr/>
            <p:nvPr/>
          </p:nvGrpSpPr>
          <p:grpSpPr>
            <a:xfrm>
              <a:off x="1286614" y="1357298"/>
              <a:ext cx="7531159" cy="868932"/>
              <a:chOff x="1286614" y="1357298"/>
              <a:chExt cx="7531159" cy="868932"/>
            </a:xfrm>
          </p:grpSpPr>
          <p:sp>
            <p:nvSpPr>
              <p:cNvPr id="97" name="TextBox 327">
                <a:extLst>
                  <a:ext uri="{FF2B5EF4-FFF2-40B4-BE49-F238E27FC236}">
                    <a16:creationId xmlns:a16="http://schemas.microsoft.com/office/drawing/2014/main" id="{C0021C50-4ABE-46D6-9EB2-AA4040FE25BF}"/>
                  </a:ext>
                </a:extLst>
              </p:cNvPr>
              <p:cNvSpPr txBox="1"/>
              <p:nvPr/>
            </p:nvSpPr>
            <p:spPr>
              <a:xfrm>
                <a:off x="1286614" y="1357298"/>
                <a:ext cx="2214578" cy="85153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System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out</a:t>
                </a:r>
                <a:r>
                  <a:rPr lang="en-US" sz="2400" b="1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.</a:t>
                </a:r>
                <a:r>
                  <a:rPr lang="en-US" sz="2400" dirty="0" err="1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print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( </a:t>
                </a:r>
              </a:p>
            </p:txBody>
          </p:sp>
          <p:sp>
            <p:nvSpPr>
              <p:cNvPr id="98" name="TextBox 328">
                <a:extLst>
                  <a:ext uri="{FF2B5EF4-FFF2-40B4-BE49-F238E27FC236}">
                    <a16:creationId xmlns:a16="http://schemas.microsoft.com/office/drawing/2014/main" id="{D61F40D0-15B1-4313-86C4-B78630B23B47}"/>
                  </a:ext>
                </a:extLst>
              </p:cNvPr>
              <p:cNvSpPr txBox="1"/>
              <p:nvPr/>
            </p:nvSpPr>
            <p:spPr>
              <a:xfrm>
                <a:off x="4391426" y="1374696"/>
                <a:ext cx="4426347" cy="85153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+ " </a:t>
                </a:r>
                <a:r>
                  <a:rPr lang="he-IL" sz="2400" dirty="0" err="1">
                    <a:latin typeface="Varela Round" panose="00000500000000000000" pitchFamily="2" charset="-79"/>
                    <a:cs typeface="+mn-cs"/>
                  </a:rPr>
                  <a:t>פיבונצ'י</a:t>
                </a:r>
                <a:r>
                  <a:rPr lang="he-IL" sz="2400" dirty="0">
                    <a:latin typeface="Varela Round" panose="00000500000000000000" pitchFamily="2" charset="-79"/>
                    <a:cs typeface="+mn-cs"/>
                  </a:rPr>
                  <a:t> במיקום 5 הוא: </a:t>
                </a:r>
                <a:r>
                  <a:rPr lang="en-US" sz="2400" dirty="0">
                    <a:latin typeface="Varela Round" panose="00000500000000000000" pitchFamily="2" charset="-79"/>
                    <a:cs typeface="+mn-cs"/>
                  </a:rPr>
                  <a:t> </a:t>
                </a:r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" ) </a:t>
                </a:r>
                <a:r>
                  <a:rPr lang="en-US" sz="2400" b="1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;</a:t>
                </a:r>
                <a:endPara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  <a:p>
                <a:pPr algn="l" rtl="0"/>
                <a:endParaRPr lang="he-IL" sz="2400" dirty="0"/>
              </a:p>
            </p:txBody>
          </p:sp>
        </p:grp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FE3FDED1-2A8E-4EBC-AF7C-589C91AE700B}"/>
              </a:ext>
            </a:extLst>
          </p:cNvPr>
          <p:cNvGrpSpPr/>
          <p:nvPr/>
        </p:nvGrpSpPr>
        <p:grpSpPr>
          <a:xfrm>
            <a:off x="1691419" y="1672597"/>
            <a:ext cx="1853856" cy="852493"/>
            <a:chOff x="1691419" y="1774195"/>
            <a:chExt cx="1853856" cy="852493"/>
          </a:xfrm>
        </p:grpSpPr>
        <p:cxnSp>
          <p:nvCxnSpPr>
            <p:cNvPr id="101" name="מחבר חץ ישר 100">
              <a:extLst>
                <a:ext uri="{FF2B5EF4-FFF2-40B4-BE49-F238E27FC236}">
                  <a16:creationId xmlns:a16="http://schemas.microsoft.com/office/drawing/2014/main" id="{1647422D-80EA-4351-A2E5-F8A8AA27460E}"/>
                </a:ext>
              </a:extLst>
            </p:cNvPr>
            <p:cNvCxnSpPr>
              <a:cxnSpLocks/>
            </p:cNvCxnSpPr>
            <p:nvPr/>
          </p:nvCxnSpPr>
          <p:spPr>
            <a:xfrm>
              <a:off x="2201164" y="1774195"/>
              <a:ext cx="0" cy="439565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2" name="כותרת 1">
              <a:extLst>
                <a:ext uri="{FF2B5EF4-FFF2-40B4-BE49-F238E27FC236}">
                  <a16:creationId xmlns:a16="http://schemas.microsoft.com/office/drawing/2014/main" id="{28993EDB-0280-4025-9B63-629C04C692DF}"/>
                </a:ext>
              </a:extLst>
            </p:cNvPr>
            <p:cNvSpPr txBox="1">
              <a:spLocks/>
            </p:cNvSpPr>
            <p:nvPr/>
          </p:nvSpPr>
          <p:spPr>
            <a:xfrm>
              <a:off x="2086745" y="2227874"/>
              <a:ext cx="1458530" cy="398814"/>
            </a:xfrm>
            <a:prstGeom prst="rect">
              <a:avLst/>
            </a:prstGeom>
          </p:spPr>
          <p:txBody>
            <a:bodyPr tIns="0" bIns="0" rtlCol="1" anchor="ctr"/>
            <a:lstStyle/>
            <a:p>
              <a:pPr algn="l" rtl="0"/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(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5 =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</a:p>
          </p:txBody>
        </p:sp>
        <p:cxnSp>
          <p:nvCxnSpPr>
            <p:cNvPr id="103" name="מחבר חץ ישר 102">
              <a:extLst>
                <a:ext uri="{FF2B5EF4-FFF2-40B4-BE49-F238E27FC236}">
                  <a16:creationId xmlns:a16="http://schemas.microsoft.com/office/drawing/2014/main" id="{842A75E9-0520-496F-815F-EB34887AF3BA}"/>
                </a:ext>
              </a:extLst>
            </p:cNvPr>
            <p:cNvCxnSpPr/>
            <p:nvPr/>
          </p:nvCxnSpPr>
          <p:spPr>
            <a:xfrm>
              <a:off x="1691419" y="243289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כותרת 1">
            <a:extLst>
              <a:ext uri="{FF2B5EF4-FFF2-40B4-BE49-F238E27FC236}">
                <a16:creationId xmlns:a16="http://schemas.microsoft.com/office/drawing/2014/main" id="{4731272C-883B-4A53-AB10-AB93AE4B0D07}"/>
              </a:ext>
            </a:extLst>
          </p:cNvPr>
          <p:cNvSpPr txBox="1">
            <a:spLocks/>
          </p:cNvSpPr>
          <p:nvPr/>
        </p:nvSpPr>
        <p:spPr>
          <a:xfrm>
            <a:off x="4383371" y="1040592"/>
            <a:ext cx="2000264" cy="346492"/>
          </a:xfrm>
          <a:prstGeom prst="rect">
            <a:avLst/>
          </a:prstGeom>
        </p:spPr>
        <p:txBody>
          <a:bodyPr rtlCol="1" anchor="ctr"/>
          <a:lstStyle/>
          <a:p>
            <a:pPr algn="l" rtl="0"/>
            <a:r>
              <a:rPr lang="en-US" sz="2400" b="1" dirty="0" err="1">
                <a:solidFill>
                  <a:srgbClr val="FF0000"/>
                </a:solidFill>
                <a:cs typeface="Varela Round" panose="00000500000000000000" pitchFamily="2" charset="-79"/>
              </a:rPr>
              <a:t>fibo</a:t>
            </a:r>
            <a:r>
              <a:rPr lang="en-US" sz="2400" b="1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10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5</a:t>
            </a:r>
            <a:r>
              <a:rPr lang="en-US" sz="10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</a:p>
        </p:txBody>
      </p:sp>
      <p:grpSp>
        <p:nvGrpSpPr>
          <p:cNvPr id="104" name="קבוצה 103">
            <a:extLst>
              <a:ext uri="{FF2B5EF4-FFF2-40B4-BE49-F238E27FC236}">
                <a16:creationId xmlns:a16="http://schemas.microsoft.com/office/drawing/2014/main" id="{250C7C41-7F1D-4BC9-983D-17EB6537F611}"/>
              </a:ext>
            </a:extLst>
          </p:cNvPr>
          <p:cNvGrpSpPr/>
          <p:nvPr/>
        </p:nvGrpSpPr>
        <p:grpSpPr>
          <a:xfrm>
            <a:off x="3564220" y="2790269"/>
            <a:ext cx="5000660" cy="960927"/>
            <a:chOff x="6429388" y="2039445"/>
            <a:chExt cx="5000660" cy="960927"/>
          </a:xfrm>
        </p:grpSpPr>
        <p:sp>
          <p:nvSpPr>
            <p:cNvPr id="105" name="כותרת 1">
              <a:extLst>
                <a:ext uri="{FF2B5EF4-FFF2-40B4-BE49-F238E27FC236}">
                  <a16:creationId xmlns:a16="http://schemas.microsoft.com/office/drawing/2014/main" id="{E4560CC4-57AB-4559-8865-42D241A35FA3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4643470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</a:t>
              </a:r>
              <a:r>
                <a:rPr lang="en-US" sz="10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cs typeface="Varela Round" panose="00000500000000000000" pitchFamily="2" charset="-79"/>
                </a:rPr>
                <a:t>fibo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3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 </a:t>
              </a:r>
              <a:r>
                <a:rPr lang="en-US" sz="2400" b="1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+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cs typeface="Varela Round" panose="00000500000000000000" pitchFamily="2" charset="-79"/>
                </a:rPr>
                <a:t>fibo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06" name="מחבר חץ ישר 105">
              <a:extLst>
                <a:ext uri="{FF2B5EF4-FFF2-40B4-BE49-F238E27FC236}">
                  <a16:creationId xmlns:a16="http://schemas.microsoft.com/office/drawing/2014/main" id="{D9F97A22-7BA9-4A93-95E2-B650BB1102C0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92" y="2039445"/>
              <a:ext cx="0" cy="460861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מחבר חץ ישר 106">
              <a:extLst>
                <a:ext uri="{FF2B5EF4-FFF2-40B4-BE49-F238E27FC236}">
                  <a16:creationId xmlns:a16="http://schemas.microsoft.com/office/drawing/2014/main" id="{DCDDF78B-D4A9-458F-831F-8C35634DA0E1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קבוצה 107">
            <a:extLst>
              <a:ext uri="{FF2B5EF4-FFF2-40B4-BE49-F238E27FC236}">
                <a16:creationId xmlns:a16="http://schemas.microsoft.com/office/drawing/2014/main" id="{5BFD5B89-0D53-443F-B707-9DB948C76697}"/>
              </a:ext>
            </a:extLst>
          </p:cNvPr>
          <p:cNvGrpSpPr/>
          <p:nvPr/>
        </p:nvGrpSpPr>
        <p:grpSpPr>
          <a:xfrm>
            <a:off x="233511" y="2497871"/>
            <a:ext cx="5827859" cy="1156661"/>
            <a:chOff x="687122" y="1785926"/>
            <a:chExt cx="4555501" cy="1127308"/>
          </a:xfrm>
        </p:grpSpPr>
        <p:grpSp>
          <p:nvGrpSpPr>
            <p:cNvPr id="109" name="קבוצה 108">
              <a:extLst>
                <a:ext uri="{FF2B5EF4-FFF2-40B4-BE49-F238E27FC236}">
                  <a16:creationId xmlns:a16="http://schemas.microsoft.com/office/drawing/2014/main" id="{DEBC4BCA-9DCC-4C23-AE56-759A0F0F2954}"/>
                </a:ext>
              </a:extLst>
            </p:cNvPr>
            <p:cNvGrpSpPr/>
            <p:nvPr/>
          </p:nvGrpSpPr>
          <p:grpSpPr>
            <a:xfrm>
              <a:off x="687122" y="1785926"/>
              <a:ext cx="4057711" cy="1127308"/>
              <a:chOff x="687122" y="1785926"/>
              <a:chExt cx="4057711" cy="1127308"/>
            </a:xfrm>
          </p:grpSpPr>
          <p:sp>
            <p:nvSpPr>
              <p:cNvPr id="111" name="כותרת 1">
                <a:extLst>
                  <a:ext uri="{FF2B5EF4-FFF2-40B4-BE49-F238E27FC236}">
                    <a16:creationId xmlns:a16="http://schemas.microsoft.com/office/drawing/2014/main" id="{BB74BC73-ED21-4FE3-A081-23AC1499B70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7122" y="2514420"/>
                <a:ext cx="1143883" cy="398814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(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4 =</a:t>
                </a:r>
                <a:r>
                  <a:rPr lang="en-US" sz="8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)</a:t>
                </a:r>
              </a:p>
            </p:txBody>
          </p:sp>
          <p:sp>
            <p:nvSpPr>
              <p:cNvPr id="112" name="כותרת 1">
                <a:extLst>
                  <a:ext uri="{FF2B5EF4-FFF2-40B4-BE49-F238E27FC236}">
                    <a16:creationId xmlns:a16="http://schemas.microsoft.com/office/drawing/2014/main" id="{7DF4E939-8A28-4DA1-81D3-B757DFBD9D0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2082375"/>
                <a:ext cx="1212858" cy="284587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0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4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113" name="מחבר ישר 112">
                <a:extLst>
                  <a:ext uri="{FF2B5EF4-FFF2-40B4-BE49-F238E27FC236}">
                    <a16:creationId xmlns:a16="http://schemas.microsoft.com/office/drawing/2014/main" id="{AD8534FF-69FF-48E6-A85E-EDBB1203B7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5786" y="2071678"/>
                <a:ext cx="3959047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4" name="מחבר חץ ישר 113">
                <a:extLst>
                  <a:ext uri="{FF2B5EF4-FFF2-40B4-BE49-F238E27FC236}">
                    <a16:creationId xmlns:a16="http://schemas.microsoft.com/office/drawing/2014/main" id="{78425120-7A5D-40C2-8511-F3A337C919E3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5" name="מחבר ישר 114">
                <a:extLst>
                  <a:ext uri="{FF2B5EF4-FFF2-40B4-BE49-F238E27FC236}">
                    <a16:creationId xmlns:a16="http://schemas.microsoft.com/office/drawing/2014/main" id="{8F8FF564-F6AB-4784-98A2-CE92FA7B11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4833" y="1785926"/>
                <a:ext cx="0" cy="296449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0" name="מחבר ישר 109">
              <a:extLst>
                <a:ext uri="{FF2B5EF4-FFF2-40B4-BE49-F238E27FC236}">
                  <a16:creationId xmlns:a16="http://schemas.microsoft.com/office/drawing/2014/main" id="{8F6875B3-3798-435F-8023-3569A40F18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84609" y="1785926"/>
              <a:ext cx="85801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4" name="קבוצה 123">
            <a:extLst>
              <a:ext uri="{FF2B5EF4-FFF2-40B4-BE49-F238E27FC236}">
                <a16:creationId xmlns:a16="http://schemas.microsoft.com/office/drawing/2014/main" id="{E7808CF3-93FC-434C-9875-754782EF2E47}"/>
              </a:ext>
            </a:extLst>
          </p:cNvPr>
          <p:cNvGrpSpPr/>
          <p:nvPr/>
        </p:nvGrpSpPr>
        <p:grpSpPr>
          <a:xfrm>
            <a:off x="1691419" y="2802039"/>
            <a:ext cx="1853856" cy="852493"/>
            <a:chOff x="1691419" y="1774195"/>
            <a:chExt cx="1853856" cy="852493"/>
          </a:xfrm>
        </p:grpSpPr>
        <p:cxnSp>
          <p:nvCxnSpPr>
            <p:cNvPr id="125" name="מחבר חץ ישר 124">
              <a:extLst>
                <a:ext uri="{FF2B5EF4-FFF2-40B4-BE49-F238E27FC236}">
                  <a16:creationId xmlns:a16="http://schemas.microsoft.com/office/drawing/2014/main" id="{19732D95-8E2F-4D27-8874-AFADAEC7225A}"/>
                </a:ext>
              </a:extLst>
            </p:cNvPr>
            <p:cNvCxnSpPr>
              <a:cxnSpLocks/>
            </p:cNvCxnSpPr>
            <p:nvPr/>
          </p:nvCxnSpPr>
          <p:spPr>
            <a:xfrm>
              <a:off x="2201164" y="1774195"/>
              <a:ext cx="0" cy="439565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26" name="כותרת 1">
              <a:extLst>
                <a:ext uri="{FF2B5EF4-FFF2-40B4-BE49-F238E27FC236}">
                  <a16:creationId xmlns:a16="http://schemas.microsoft.com/office/drawing/2014/main" id="{AAC1DCDB-47B7-40E1-AAD6-8DB899FB81E2}"/>
                </a:ext>
              </a:extLst>
            </p:cNvPr>
            <p:cNvSpPr txBox="1">
              <a:spLocks/>
            </p:cNvSpPr>
            <p:nvPr/>
          </p:nvSpPr>
          <p:spPr>
            <a:xfrm>
              <a:off x="2086745" y="2227874"/>
              <a:ext cx="1458530" cy="398814"/>
            </a:xfrm>
            <a:prstGeom prst="rect">
              <a:avLst/>
            </a:prstGeom>
          </p:spPr>
          <p:txBody>
            <a:bodyPr tIns="0" bIns="0" rtlCol="1" anchor="ctr"/>
            <a:lstStyle/>
            <a:p>
              <a:pPr algn="l" rtl="0"/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(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4 =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</a:p>
          </p:txBody>
        </p:sp>
        <p:cxnSp>
          <p:nvCxnSpPr>
            <p:cNvPr id="127" name="מחבר חץ ישר 126">
              <a:extLst>
                <a:ext uri="{FF2B5EF4-FFF2-40B4-BE49-F238E27FC236}">
                  <a16:creationId xmlns:a16="http://schemas.microsoft.com/office/drawing/2014/main" id="{6FF6A650-5DAA-41D3-9CA3-E2BE19DB6007}"/>
                </a:ext>
              </a:extLst>
            </p:cNvPr>
            <p:cNvCxnSpPr/>
            <p:nvPr/>
          </p:nvCxnSpPr>
          <p:spPr>
            <a:xfrm>
              <a:off x="1691419" y="243289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קבוצה 127">
            <a:extLst>
              <a:ext uri="{FF2B5EF4-FFF2-40B4-BE49-F238E27FC236}">
                <a16:creationId xmlns:a16="http://schemas.microsoft.com/office/drawing/2014/main" id="{D9EB5C28-74F4-4A13-8324-2E2663109B3A}"/>
              </a:ext>
            </a:extLst>
          </p:cNvPr>
          <p:cNvGrpSpPr/>
          <p:nvPr/>
        </p:nvGrpSpPr>
        <p:grpSpPr>
          <a:xfrm>
            <a:off x="3564220" y="3888126"/>
            <a:ext cx="5000660" cy="960927"/>
            <a:chOff x="6429388" y="2039445"/>
            <a:chExt cx="5000660" cy="960927"/>
          </a:xfrm>
        </p:grpSpPr>
        <p:sp>
          <p:nvSpPr>
            <p:cNvPr id="129" name="כותרת 1">
              <a:extLst>
                <a:ext uri="{FF2B5EF4-FFF2-40B4-BE49-F238E27FC236}">
                  <a16:creationId xmlns:a16="http://schemas.microsoft.com/office/drawing/2014/main" id="{867554EA-01E2-47F2-9A2B-A63D97F40523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4643470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(</a:t>
              </a:r>
              <a:r>
                <a:rPr lang="en-US" sz="10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cs typeface="Varela Round" panose="00000500000000000000" pitchFamily="2" charset="-79"/>
                </a:rPr>
                <a:t>fibo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 </a:t>
              </a:r>
              <a:r>
                <a:rPr lang="en-US" sz="2400" b="1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+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cs typeface="Varela Round" panose="00000500000000000000" pitchFamily="2" charset="-79"/>
                </a:rPr>
                <a:t>fibo</a:t>
              </a:r>
              <a:r>
                <a:rPr lang="en-US" sz="2400" b="1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(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r>
                <a:rPr lang="en-US" sz="8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  <a:endParaRPr lang="en-US" sz="2400" kern="700" dirty="0"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130" name="מחבר חץ ישר 129">
              <a:extLst>
                <a:ext uri="{FF2B5EF4-FFF2-40B4-BE49-F238E27FC236}">
                  <a16:creationId xmlns:a16="http://schemas.microsoft.com/office/drawing/2014/main" id="{CBFFFCAD-F9B4-4DF6-A999-DC743386FAA1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92" y="2039445"/>
              <a:ext cx="0" cy="460861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מחבר חץ ישר 130">
              <a:extLst>
                <a:ext uri="{FF2B5EF4-FFF2-40B4-BE49-F238E27FC236}">
                  <a16:creationId xmlns:a16="http://schemas.microsoft.com/office/drawing/2014/main" id="{A44BDD88-A4D3-45FB-8F89-9F8355A7FC81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קבוצה 131">
            <a:extLst>
              <a:ext uri="{FF2B5EF4-FFF2-40B4-BE49-F238E27FC236}">
                <a16:creationId xmlns:a16="http://schemas.microsoft.com/office/drawing/2014/main" id="{27EC39CB-D5C4-423E-A72F-8584665FF3E7}"/>
              </a:ext>
            </a:extLst>
          </p:cNvPr>
          <p:cNvGrpSpPr/>
          <p:nvPr/>
        </p:nvGrpSpPr>
        <p:grpSpPr>
          <a:xfrm>
            <a:off x="233511" y="3595728"/>
            <a:ext cx="5827859" cy="1156661"/>
            <a:chOff x="687122" y="1785926"/>
            <a:chExt cx="4555501" cy="1127308"/>
          </a:xfrm>
        </p:grpSpPr>
        <p:grpSp>
          <p:nvGrpSpPr>
            <p:cNvPr id="133" name="קבוצה 132">
              <a:extLst>
                <a:ext uri="{FF2B5EF4-FFF2-40B4-BE49-F238E27FC236}">
                  <a16:creationId xmlns:a16="http://schemas.microsoft.com/office/drawing/2014/main" id="{217882CB-10CC-41FA-87EB-0F4E2FC9E81B}"/>
                </a:ext>
              </a:extLst>
            </p:cNvPr>
            <p:cNvGrpSpPr/>
            <p:nvPr/>
          </p:nvGrpSpPr>
          <p:grpSpPr>
            <a:xfrm>
              <a:off x="687122" y="1785926"/>
              <a:ext cx="4057711" cy="1127308"/>
              <a:chOff x="687122" y="1785926"/>
              <a:chExt cx="4057711" cy="1127308"/>
            </a:xfrm>
          </p:grpSpPr>
          <p:sp>
            <p:nvSpPr>
              <p:cNvPr id="135" name="כותרת 1">
                <a:extLst>
                  <a:ext uri="{FF2B5EF4-FFF2-40B4-BE49-F238E27FC236}">
                    <a16:creationId xmlns:a16="http://schemas.microsoft.com/office/drawing/2014/main" id="{C691FD10-6FCC-4C81-99A6-4B109A6DA89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7122" y="2514420"/>
                <a:ext cx="1143883" cy="398814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(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3 =</a:t>
                </a:r>
                <a:r>
                  <a:rPr lang="en-US" sz="8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)</a:t>
                </a:r>
              </a:p>
            </p:txBody>
          </p:sp>
          <p:sp>
            <p:nvSpPr>
              <p:cNvPr id="136" name="כותרת 1">
                <a:extLst>
                  <a:ext uri="{FF2B5EF4-FFF2-40B4-BE49-F238E27FC236}">
                    <a16:creationId xmlns:a16="http://schemas.microsoft.com/office/drawing/2014/main" id="{175545AD-A178-41CD-BC2E-714386ED37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2082375"/>
                <a:ext cx="1212858" cy="284587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0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3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137" name="מחבר ישר 136">
                <a:extLst>
                  <a:ext uri="{FF2B5EF4-FFF2-40B4-BE49-F238E27FC236}">
                    <a16:creationId xmlns:a16="http://schemas.microsoft.com/office/drawing/2014/main" id="{19A155FD-3625-4A29-999D-D4D93C804A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5786" y="2071678"/>
                <a:ext cx="3959047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8" name="מחבר חץ ישר 137">
                <a:extLst>
                  <a:ext uri="{FF2B5EF4-FFF2-40B4-BE49-F238E27FC236}">
                    <a16:creationId xmlns:a16="http://schemas.microsoft.com/office/drawing/2014/main" id="{DF3D3643-08C1-4044-B693-1348310FD1E2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9" name="מחבר ישר 138">
                <a:extLst>
                  <a:ext uri="{FF2B5EF4-FFF2-40B4-BE49-F238E27FC236}">
                    <a16:creationId xmlns:a16="http://schemas.microsoft.com/office/drawing/2014/main" id="{87F14E64-AF99-4D1C-9101-527D4B6D29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4833" y="1785926"/>
                <a:ext cx="0" cy="296449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4" name="מחבר ישר 133">
              <a:extLst>
                <a:ext uri="{FF2B5EF4-FFF2-40B4-BE49-F238E27FC236}">
                  <a16:creationId xmlns:a16="http://schemas.microsoft.com/office/drawing/2014/main" id="{E7AC710F-75A9-40AD-A163-31213E083C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84609" y="1785926"/>
              <a:ext cx="85801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0" name="קבוצה 139">
            <a:extLst>
              <a:ext uri="{FF2B5EF4-FFF2-40B4-BE49-F238E27FC236}">
                <a16:creationId xmlns:a16="http://schemas.microsoft.com/office/drawing/2014/main" id="{5A1E9F9E-CC4F-4E45-B0DD-B14ECD16D927}"/>
              </a:ext>
            </a:extLst>
          </p:cNvPr>
          <p:cNvGrpSpPr/>
          <p:nvPr/>
        </p:nvGrpSpPr>
        <p:grpSpPr>
          <a:xfrm>
            <a:off x="4383294" y="3629847"/>
            <a:ext cx="1561965" cy="857253"/>
            <a:chOff x="3286116" y="1785929"/>
            <a:chExt cx="1165724" cy="857253"/>
          </a:xfrm>
        </p:grpSpPr>
        <p:grpSp>
          <p:nvGrpSpPr>
            <p:cNvPr id="141" name="קבוצה 140">
              <a:extLst>
                <a:ext uri="{FF2B5EF4-FFF2-40B4-BE49-F238E27FC236}">
                  <a16:creationId xmlns:a16="http://schemas.microsoft.com/office/drawing/2014/main" id="{DB0ABE8A-59F3-4ED5-A1D4-BD5AA6ABD49D}"/>
                </a:ext>
              </a:extLst>
            </p:cNvPr>
            <p:cNvGrpSpPr/>
            <p:nvPr/>
          </p:nvGrpSpPr>
          <p:grpSpPr>
            <a:xfrm>
              <a:off x="3286116" y="1785929"/>
              <a:ext cx="960448" cy="857253"/>
              <a:chOff x="3286116" y="1785929"/>
              <a:chExt cx="960448" cy="857253"/>
            </a:xfrm>
          </p:grpSpPr>
          <p:cxnSp>
            <p:nvCxnSpPr>
              <p:cNvPr id="143" name="מחבר ישר 142">
                <a:extLst>
                  <a:ext uri="{FF2B5EF4-FFF2-40B4-BE49-F238E27FC236}">
                    <a16:creationId xmlns:a16="http://schemas.microsoft.com/office/drawing/2014/main" id="{153CAA78-78E5-401C-A493-BAB01891A5FF}"/>
                  </a:ext>
                </a:extLst>
              </p:cNvPr>
              <p:cNvCxnSpPr>
                <a:stCxn id="147" idx="2"/>
                <a:endCxn id="146" idx="2"/>
              </p:cNvCxnSpPr>
              <p:nvPr/>
            </p:nvCxnSpPr>
            <p:spPr>
              <a:xfrm flipV="1">
                <a:off x="3475991" y="2285967"/>
                <a:ext cx="584145" cy="3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מחבר חץ ישר 143">
                <a:extLst>
                  <a:ext uri="{FF2B5EF4-FFF2-40B4-BE49-F238E27FC236}">
                    <a16:creationId xmlns:a16="http://schemas.microsoft.com/office/drawing/2014/main" id="{2626FC89-D1BA-4452-9563-2C1A4C296E13}"/>
                  </a:ext>
                </a:extLst>
              </p:cNvPr>
              <p:cNvCxnSpPr>
                <a:stCxn id="146" idx="0"/>
              </p:cNvCxnSpPr>
              <p:nvPr/>
            </p:nvCxnSpPr>
            <p:spPr>
              <a:xfrm rot="5400000" flipH="1" flipV="1">
                <a:off x="40835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מחבר ישר 144">
                <a:extLst>
                  <a:ext uri="{FF2B5EF4-FFF2-40B4-BE49-F238E27FC236}">
                    <a16:creationId xmlns:a16="http://schemas.microsoft.com/office/drawing/2014/main" id="{8306AA59-A94F-45B5-A927-22FB05BD27BA}"/>
                  </a:ext>
                </a:extLst>
              </p:cNvPr>
              <p:cNvCxnSpPr>
                <a:endCxn id="147" idx="0"/>
              </p:cNvCxnSpPr>
              <p:nvPr/>
            </p:nvCxnSpPr>
            <p:spPr>
              <a:xfrm flipV="1">
                <a:off x="3286116" y="2414489"/>
                <a:ext cx="7548" cy="85822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6" name="קשת 145">
                <a:extLst>
                  <a:ext uri="{FF2B5EF4-FFF2-40B4-BE49-F238E27FC236}">
                    <a16:creationId xmlns:a16="http://schemas.microsoft.com/office/drawing/2014/main" id="{3CDFB2CE-0FFF-4927-95F6-EB8E3B63AB14}"/>
                  </a:ext>
                </a:extLst>
              </p:cNvPr>
              <p:cNvSpPr/>
              <p:nvPr/>
            </p:nvSpPr>
            <p:spPr>
              <a:xfrm rot="5400000">
                <a:off x="38783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47" name="קשת 146">
                <a:extLst>
                  <a:ext uri="{FF2B5EF4-FFF2-40B4-BE49-F238E27FC236}">
                    <a16:creationId xmlns:a16="http://schemas.microsoft.com/office/drawing/2014/main" id="{25D7280C-2BF7-4C75-8E61-06F112A0474B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6902361"/>
                  <a:gd name="adj2" fmla="val 48389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42" name="TextBox 253">
              <a:extLst>
                <a:ext uri="{FF2B5EF4-FFF2-40B4-BE49-F238E27FC236}">
                  <a16:creationId xmlns:a16="http://schemas.microsoft.com/office/drawing/2014/main" id="{3C253BCF-F9C9-4235-AEEF-FA7E9479177D}"/>
                </a:ext>
              </a:extLst>
            </p:cNvPr>
            <p:cNvSpPr txBox="1"/>
            <p:nvPr/>
          </p:nvSpPr>
          <p:spPr>
            <a:xfrm>
              <a:off x="4229739" y="1928802"/>
              <a:ext cx="222101" cy="36933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48" name="קבוצה 147">
            <a:extLst>
              <a:ext uri="{FF2B5EF4-FFF2-40B4-BE49-F238E27FC236}">
                <a16:creationId xmlns:a16="http://schemas.microsoft.com/office/drawing/2014/main" id="{1E85DB85-E655-41EC-B9E2-2D2037FD8D37}"/>
              </a:ext>
            </a:extLst>
          </p:cNvPr>
          <p:cNvGrpSpPr/>
          <p:nvPr/>
        </p:nvGrpSpPr>
        <p:grpSpPr>
          <a:xfrm>
            <a:off x="1691419" y="3899896"/>
            <a:ext cx="1853856" cy="852493"/>
            <a:chOff x="1691419" y="1774195"/>
            <a:chExt cx="1853856" cy="852493"/>
          </a:xfrm>
        </p:grpSpPr>
        <p:cxnSp>
          <p:nvCxnSpPr>
            <p:cNvPr id="149" name="מחבר חץ ישר 148">
              <a:extLst>
                <a:ext uri="{FF2B5EF4-FFF2-40B4-BE49-F238E27FC236}">
                  <a16:creationId xmlns:a16="http://schemas.microsoft.com/office/drawing/2014/main" id="{F0D5484A-D906-43DC-BE6A-BC0C7445A317}"/>
                </a:ext>
              </a:extLst>
            </p:cNvPr>
            <p:cNvCxnSpPr>
              <a:cxnSpLocks/>
            </p:cNvCxnSpPr>
            <p:nvPr/>
          </p:nvCxnSpPr>
          <p:spPr>
            <a:xfrm>
              <a:off x="2201164" y="1774195"/>
              <a:ext cx="0" cy="439565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50" name="כותרת 1">
              <a:extLst>
                <a:ext uri="{FF2B5EF4-FFF2-40B4-BE49-F238E27FC236}">
                  <a16:creationId xmlns:a16="http://schemas.microsoft.com/office/drawing/2014/main" id="{00B5C7CD-F8C1-4685-AE10-B083A6664CEC}"/>
                </a:ext>
              </a:extLst>
            </p:cNvPr>
            <p:cNvSpPr txBox="1">
              <a:spLocks/>
            </p:cNvSpPr>
            <p:nvPr/>
          </p:nvSpPr>
          <p:spPr>
            <a:xfrm>
              <a:off x="2086745" y="2227874"/>
              <a:ext cx="1458530" cy="398814"/>
            </a:xfrm>
            <a:prstGeom prst="rect">
              <a:avLst/>
            </a:prstGeom>
          </p:spPr>
          <p:txBody>
            <a:bodyPr tIns="0" bIns="0" rtlCol="1" anchor="ctr"/>
            <a:lstStyle/>
            <a:p>
              <a:pPr algn="l" rtl="0"/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(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3 =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</a:p>
          </p:txBody>
        </p:sp>
        <p:cxnSp>
          <p:nvCxnSpPr>
            <p:cNvPr id="151" name="מחבר חץ ישר 150">
              <a:extLst>
                <a:ext uri="{FF2B5EF4-FFF2-40B4-BE49-F238E27FC236}">
                  <a16:creationId xmlns:a16="http://schemas.microsoft.com/office/drawing/2014/main" id="{32B2F322-1E47-4DD5-BBE4-D03F4CB8D608}"/>
                </a:ext>
              </a:extLst>
            </p:cNvPr>
            <p:cNvCxnSpPr/>
            <p:nvPr/>
          </p:nvCxnSpPr>
          <p:spPr>
            <a:xfrm>
              <a:off x="1691419" y="243289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קבוצה 151">
            <a:extLst>
              <a:ext uri="{FF2B5EF4-FFF2-40B4-BE49-F238E27FC236}">
                <a16:creationId xmlns:a16="http://schemas.microsoft.com/office/drawing/2014/main" id="{E3128539-C2E2-41C1-BB9A-19359FE8F04A}"/>
              </a:ext>
            </a:extLst>
          </p:cNvPr>
          <p:cNvGrpSpPr/>
          <p:nvPr/>
        </p:nvGrpSpPr>
        <p:grpSpPr>
          <a:xfrm>
            <a:off x="3564220" y="4988209"/>
            <a:ext cx="1762692" cy="960927"/>
            <a:chOff x="6429388" y="2039445"/>
            <a:chExt cx="1762692" cy="960927"/>
          </a:xfrm>
        </p:grpSpPr>
        <p:sp>
          <p:nvSpPr>
            <p:cNvPr id="153" name="כותרת 1">
              <a:extLst>
                <a:ext uri="{FF2B5EF4-FFF2-40B4-BE49-F238E27FC236}">
                  <a16:creationId xmlns:a16="http://schemas.microsoft.com/office/drawing/2014/main" id="{5E753D80-A699-42BB-8845-924CF15CF023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140550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1</a:t>
              </a:r>
            </a:p>
          </p:txBody>
        </p:sp>
        <p:cxnSp>
          <p:nvCxnSpPr>
            <p:cNvPr id="154" name="מחבר חץ ישר 153">
              <a:extLst>
                <a:ext uri="{FF2B5EF4-FFF2-40B4-BE49-F238E27FC236}">
                  <a16:creationId xmlns:a16="http://schemas.microsoft.com/office/drawing/2014/main" id="{1842F9E4-5F2B-4D22-8DD0-2F102F0E18F1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92" y="2039445"/>
              <a:ext cx="0" cy="460861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מחבר חץ ישר 154">
              <a:extLst>
                <a:ext uri="{FF2B5EF4-FFF2-40B4-BE49-F238E27FC236}">
                  <a16:creationId xmlns:a16="http://schemas.microsoft.com/office/drawing/2014/main" id="{01A6CADC-17E5-4046-9A1D-257FDB9997C9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קבוצה 155">
            <a:extLst>
              <a:ext uri="{FF2B5EF4-FFF2-40B4-BE49-F238E27FC236}">
                <a16:creationId xmlns:a16="http://schemas.microsoft.com/office/drawing/2014/main" id="{7443381E-1B0D-4017-AF2E-8B20F92871C7}"/>
              </a:ext>
            </a:extLst>
          </p:cNvPr>
          <p:cNvGrpSpPr/>
          <p:nvPr/>
        </p:nvGrpSpPr>
        <p:grpSpPr>
          <a:xfrm>
            <a:off x="233511" y="4695811"/>
            <a:ext cx="5827859" cy="1156661"/>
            <a:chOff x="687122" y="1785926"/>
            <a:chExt cx="4555501" cy="1127308"/>
          </a:xfrm>
        </p:grpSpPr>
        <p:grpSp>
          <p:nvGrpSpPr>
            <p:cNvPr id="157" name="קבוצה 156">
              <a:extLst>
                <a:ext uri="{FF2B5EF4-FFF2-40B4-BE49-F238E27FC236}">
                  <a16:creationId xmlns:a16="http://schemas.microsoft.com/office/drawing/2014/main" id="{E78AF53E-8FF0-4B5E-BE8B-61122ACCCA08}"/>
                </a:ext>
              </a:extLst>
            </p:cNvPr>
            <p:cNvGrpSpPr/>
            <p:nvPr/>
          </p:nvGrpSpPr>
          <p:grpSpPr>
            <a:xfrm>
              <a:off x="687122" y="1785926"/>
              <a:ext cx="4057711" cy="1127308"/>
              <a:chOff x="687122" y="1785926"/>
              <a:chExt cx="4057711" cy="1127308"/>
            </a:xfrm>
          </p:grpSpPr>
          <p:sp>
            <p:nvSpPr>
              <p:cNvPr id="159" name="כותרת 1">
                <a:extLst>
                  <a:ext uri="{FF2B5EF4-FFF2-40B4-BE49-F238E27FC236}">
                    <a16:creationId xmlns:a16="http://schemas.microsoft.com/office/drawing/2014/main" id="{C1AB87BE-EEA5-47E6-A00B-3C679131D85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7122" y="2514420"/>
                <a:ext cx="1143883" cy="398814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(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2 =</a:t>
                </a:r>
                <a:r>
                  <a:rPr lang="en-US" sz="8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)</a:t>
                </a:r>
              </a:p>
            </p:txBody>
          </p:sp>
          <p:sp>
            <p:nvSpPr>
              <p:cNvPr id="160" name="כותרת 1">
                <a:extLst>
                  <a:ext uri="{FF2B5EF4-FFF2-40B4-BE49-F238E27FC236}">
                    <a16:creationId xmlns:a16="http://schemas.microsoft.com/office/drawing/2014/main" id="{60A08890-51B1-4F06-B9F4-BA3EC32A101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2082375"/>
                <a:ext cx="1212858" cy="284587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0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2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161" name="מחבר ישר 160">
                <a:extLst>
                  <a:ext uri="{FF2B5EF4-FFF2-40B4-BE49-F238E27FC236}">
                    <a16:creationId xmlns:a16="http://schemas.microsoft.com/office/drawing/2014/main" id="{A4B26A7E-5FA3-42C1-AAD7-B5732655AE2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5786" y="2071678"/>
                <a:ext cx="3959047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2" name="מחבר חץ ישר 161">
                <a:extLst>
                  <a:ext uri="{FF2B5EF4-FFF2-40B4-BE49-F238E27FC236}">
                    <a16:creationId xmlns:a16="http://schemas.microsoft.com/office/drawing/2014/main" id="{D4564116-FF9E-4C5D-82A4-C340BF693CC9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3" name="מחבר ישר 162">
                <a:extLst>
                  <a:ext uri="{FF2B5EF4-FFF2-40B4-BE49-F238E27FC236}">
                    <a16:creationId xmlns:a16="http://schemas.microsoft.com/office/drawing/2014/main" id="{330A386E-6ADE-4E08-8043-5F8F058BC8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44833" y="1785926"/>
                <a:ext cx="0" cy="296449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8" name="מחבר ישר 157">
              <a:extLst>
                <a:ext uri="{FF2B5EF4-FFF2-40B4-BE49-F238E27FC236}">
                  <a16:creationId xmlns:a16="http://schemas.microsoft.com/office/drawing/2014/main" id="{EBA54549-9E2B-47B1-948A-50B3982225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84609" y="1785926"/>
              <a:ext cx="85801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4" name="קבוצה 163">
            <a:extLst>
              <a:ext uri="{FF2B5EF4-FFF2-40B4-BE49-F238E27FC236}">
                <a16:creationId xmlns:a16="http://schemas.microsoft.com/office/drawing/2014/main" id="{48A3DD09-119F-4AFA-A65A-33307B17BF6F}"/>
              </a:ext>
            </a:extLst>
          </p:cNvPr>
          <p:cNvGrpSpPr/>
          <p:nvPr/>
        </p:nvGrpSpPr>
        <p:grpSpPr>
          <a:xfrm>
            <a:off x="4383294" y="4729930"/>
            <a:ext cx="1561965" cy="857253"/>
            <a:chOff x="3286116" y="1785929"/>
            <a:chExt cx="1165724" cy="857253"/>
          </a:xfrm>
        </p:grpSpPr>
        <p:grpSp>
          <p:nvGrpSpPr>
            <p:cNvPr id="165" name="קבוצה 164">
              <a:extLst>
                <a:ext uri="{FF2B5EF4-FFF2-40B4-BE49-F238E27FC236}">
                  <a16:creationId xmlns:a16="http://schemas.microsoft.com/office/drawing/2014/main" id="{F4C42E7F-BCAF-4767-B39B-4C05FB27D603}"/>
                </a:ext>
              </a:extLst>
            </p:cNvPr>
            <p:cNvGrpSpPr/>
            <p:nvPr/>
          </p:nvGrpSpPr>
          <p:grpSpPr>
            <a:xfrm>
              <a:off x="3286116" y="1785929"/>
              <a:ext cx="960448" cy="857253"/>
              <a:chOff x="3286116" y="1785929"/>
              <a:chExt cx="960448" cy="857253"/>
            </a:xfrm>
          </p:grpSpPr>
          <p:cxnSp>
            <p:nvCxnSpPr>
              <p:cNvPr id="167" name="מחבר ישר 166">
                <a:extLst>
                  <a:ext uri="{FF2B5EF4-FFF2-40B4-BE49-F238E27FC236}">
                    <a16:creationId xmlns:a16="http://schemas.microsoft.com/office/drawing/2014/main" id="{F59F88F4-4EAD-429A-9715-BA81019E4F2F}"/>
                  </a:ext>
                </a:extLst>
              </p:cNvPr>
              <p:cNvCxnSpPr>
                <a:stCxn id="171" idx="2"/>
                <a:endCxn id="170" idx="2"/>
              </p:cNvCxnSpPr>
              <p:nvPr/>
            </p:nvCxnSpPr>
            <p:spPr>
              <a:xfrm flipV="1">
                <a:off x="3458213" y="2285967"/>
                <a:ext cx="601924" cy="665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מחבר חץ ישר 167">
                <a:extLst>
                  <a:ext uri="{FF2B5EF4-FFF2-40B4-BE49-F238E27FC236}">
                    <a16:creationId xmlns:a16="http://schemas.microsoft.com/office/drawing/2014/main" id="{D4335A8E-8DAD-4DB9-B12D-D6CD4A7D29D6}"/>
                  </a:ext>
                </a:extLst>
              </p:cNvPr>
              <p:cNvCxnSpPr>
                <a:stCxn id="170" idx="0"/>
              </p:cNvCxnSpPr>
              <p:nvPr/>
            </p:nvCxnSpPr>
            <p:spPr>
              <a:xfrm rot="5400000" flipH="1" flipV="1">
                <a:off x="40835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מחבר ישר 168">
                <a:extLst>
                  <a:ext uri="{FF2B5EF4-FFF2-40B4-BE49-F238E27FC236}">
                    <a16:creationId xmlns:a16="http://schemas.microsoft.com/office/drawing/2014/main" id="{332A1041-10BF-4F79-9711-A96350E96E3B}"/>
                  </a:ext>
                </a:extLst>
              </p:cNvPr>
              <p:cNvCxnSpPr>
                <a:cxnSpLocks/>
                <a:endCxn id="171" idx="0"/>
              </p:cNvCxnSpPr>
              <p:nvPr/>
            </p:nvCxnSpPr>
            <p:spPr>
              <a:xfrm flipV="1">
                <a:off x="3286116" y="2406641"/>
                <a:ext cx="10171" cy="93669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0" name="קשת 169">
                <a:extLst>
                  <a:ext uri="{FF2B5EF4-FFF2-40B4-BE49-F238E27FC236}">
                    <a16:creationId xmlns:a16="http://schemas.microsoft.com/office/drawing/2014/main" id="{C3785142-E82A-4F89-87FE-553629DEA70E}"/>
                  </a:ext>
                </a:extLst>
              </p:cNvPr>
              <p:cNvSpPr/>
              <p:nvPr/>
            </p:nvSpPr>
            <p:spPr>
              <a:xfrm rot="5400000">
                <a:off x="38783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 rtl="0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71" name="קשת 170">
                <a:extLst>
                  <a:ext uri="{FF2B5EF4-FFF2-40B4-BE49-F238E27FC236}">
                    <a16:creationId xmlns:a16="http://schemas.microsoft.com/office/drawing/2014/main" id="{FE697869-2BC7-4A17-9100-F10459095801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20112"/>
                  <a:gd name="adj2" fmla="val 21190327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 rtl="0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66" name="TextBox 253">
              <a:extLst>
                <a:ext uri="{FF2B5EF4-FFF2-40B4-BE49-F238E27FC236}">
                  <a16:creationId xmlns:a16="http://schemas.microsoft.com/office/drawing/2014/main" id="{372E17B1-68E5-4C4F-9E9F-26A1C5EC842A}"/>
                </a:ext>
              </a:extLst>
            </p:cNvPr>
            <p:cNvSpPr txBox="1"/>
            <p:nvPr/>
          </p:nvSpPr>
          <p:spPr>
            <a:xfrm>
              <a:off x="4324653" y="1928802"/>
              <a:ext cx="127187" cy="36933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l" rtl="0"/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72" name="קבוצה 171">
            <a:extLst>
              <a:ext uri="{FF2B5EF4-FFF2-40B4-BE49-F238E27FC236}">
                <a16:creationId xmlns:a16="http://schemas.microsoft.com/office/drawing/2014/main" id="{D0F8970E-6660-491F-81C4-D9BBAB37AE89}"/>
              </a:ext>
            </a:extLst>
          </p:cNvPr>
          <p:cNvGrpSpPr/>
          <p:nvPr/>
        </p:nvGrpSpPr>
        <p:grpSpPr>
          <a:xfrm>
            <a:off x="1691419" y="4999979"/>
            <a:ext cx="1853856" cy="852493"/>
            <a:chOff x="1691419" y="1774195"/>
            <a:chExt cx="1853856" cy="852493"/>
          </a:xfrm>
        </p:grpSpPr>
        <p:cxnSp>
          <p:nvCxnSpPr>
            <p:cNvPr id="173" name="מחבר חץ ישר 172">
              <a:extLst>
                <a:ext uri="{FF2B5EF4-FFF2-40B4-BE49-F238E27FC236}">
                  <a16:creationId xmlns:a16="http://schemas.microsoft.com/office/drawing/2014/main" id="{8A5D67F7-7258-4B56-B704-83A7A0ACEA25}"/>
                </a:ext>
              </a:extLst>
            </p:cNvPr>
            <p:cNvCxnSpPr>
              <a:cxnSpLocks/>
            </p:cNvCxnSpPr>
            <p:nvPr/>
          </p:nvCxnSpPr>
          <p:spPr>
            <a:xfrm>
              <a:off x="2201164" y="1774195"/>
              <a:ext cx="0" cy="439565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74" name="כותרת 1">
              <a:extLst>
                <a:ext uri="{FF2B5EF4-FFF2-40B4-BE49-F238E27FC236}">
                  <a16:creationId xmlns:a16="http://schemas.microsoft.com/office/drawing/2014/main" id="{A557DC95-33FC-42DD-9E22-72AC56F25469}"/>
                </a:ext>
              </a:extLst>
            </p:cNvPr>
            <p:cNvSpPr txBox="1">
              <a:spLocks/>
            </p:cNvSpPr>
            <p:nvPr/>
          </p:nvSpPr>
          <p:spPr>
            <a:xfrm>
              <a:off x="2086745" y="2227874"/>
              <a:ext cx="1458530" cy="398814"/>
            </a:xfrm>
            <a:prstGeom prst="rect">
              <a:avLst/>
            </a:prstGeom>
          </p:spPr>
          <p:txBody>
            <a:bodyPr tIns="0" bIns="0" rtlCol="1" anchor="ctr"/>
            <a:lstStyle/>
            <a:p>
              <a:pPr algn="l" rtl="0"/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(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 =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</a:p>
          </p:txBody>
        </p:sp>
        <p:cxnSp>
          <p:nvCxnSpPr>
            <p:cNvPr id="175" name="מחבר חץ ישר 174">
              <a:extLst>
                <a:ext uri="{FF2B5EF4-FFF2-40B4-BE49-F238E27FC236}">
                  <a16:creationId xmlns:a16="http://schemas.microsoft.com/office/drawing/2014/main" id="{C53A5DCC-B8BC-4363-A673-17D3E1C3D000}"/>
                </a:ext>
              </a:extLst>
            </p:cNvPr>
            <p:cNvCxnSpPr/>
            <p:nvPr/>
          </p:nvCxnSpPr>
          <p:spPr>
            <a:xfrm>
              <a:off x="1691419" y="243289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קבוצה 115">
            <a:extLst>
              <a:ext uri="{FF2B5EF4-FFF2-40B4-BE49-F238E27FC236}">
                <a16:creationId xmlns:a16="http://schemas.microsoft.com/office/drawing/2014/main" id="{450D81BB-B6EF-4B2D-9D9D-EF685D4B3649}"/>
              </a:ext>
            </a:extLst>
          </p:cNvPr>
          <p:cNvGrpSpPr/>
          <p:nvPr/>
        </p:nvGrpSpPr>
        <p:grpSpPr>
          <a:xfrm>
            <a:off x="4383294" y="2531990"/>
            <a:ext cx="1561965" cy="857253"/>
            <a:chOff x="3286116" y="1785929"/>
            <a:chExt cx="1165724" cy="857253"/>
          </a:xfrm>
        </p:grpSpPr>
        <p:grpSp>
          <p:nvGrpSpPr>
            <p:cNvPr id="117" name="קבוצה 116">
              <a:extLst>
                <a:ext uri="{FF2B5EF4-FFF2-40B4-BE49-F238E27FC236}">
                  <a16:creationId xmlns:a16="http://schemas.microsoft.com/office/drawing/2014/main" id="{ED69E5B5-5407-45D0-834B-B57C2546ED17}"/>
                </a:ext>
              </a:extLst>
            </p:cNvPr>
            <p:cNvGrpSpPr/>
            <p:nvPr/>
          </p:nvGrpSpPr>
          <p:grpSpPr>
            <a:xfrm>
              <a:off x="3286116" y="1785929"/>
              <a:ext cx="960448" cy="857253"/>
              <a:chOff x="3286116" y="1785929"/>
              <a:chExt cx="960448" cy="857253"/>
            </a:xfrm>
          </p:grpSpPr>
          <p:cxnSp>
            <p:nvCxnSpPr>
              <p:cNvPr id="119" name="מחבר ישר 118">
                <a:extLst>
                  <a:ext uri="{FF2B5EF4-FFF2-40B4-BE49-F238E27FC236}">
                    <a16:creationId xmlns:a16="http://schemas.microsoft.com/office/drawing/2014/main" id="{5A113B91-FECB-4760-BC04-CCD6220002AE}"/>
                  </a:ext>
                </a:extLst>
              </p:cNvPr>
              <p:cNvCxnSpPr>
                <a:stCxn id="123" idx="2"/>
                <a:endCxn id="122" idx="2"/>
              </p:cNvCxnSpPr>
              <p:nvPr/>
            </p:nvCxnSpPr>
            <p:spPr>
              <a:xfrm flipV="1">
                <a:off x="3472424" y="2285967"/>
                <a:ext cx="587713" cy="32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מחבר חץ ישר 119">
                <a:extLst>
                  <a:ext uri="{FF2B5EF4-FFF2-40B4-BE49-F238E27FC236}">
                    <a16:creationId xmlns:a16="http://schemas.microsoft.com/office/drawing/2014/main" id="{8DE5A4E4-1051-482B-8FC0-210944DD05D9}"/>
                  </a:ext>
                </a:extLst>
              </p:cNvPr>
              <p:cNvCxnSpPr>
                <a:stCxn id="122" idx="0"/>
              </p:cNvCxnSpPr>
              <p:nvPr/>
            </p:nvCxnSpPr>
            <p:spPr>
              <a:xfrm rot="5400000" flipH="1" flipV="1">
                <a:off x="4083566" y="1947314"/>
                <a:ext cx="324383" cy="1613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מחבר ישר 120">
                <a:extLst>
                  <a:ext uri="{FF2B5EF4-FFF2-40B4-BE49-F238E27FC236}">
                    <a16:creationId xmlns:a16="http://schemas.microsoft.com/office/drawing/2014/main" id="{D42DFD14-B2B0-44BC-9560-5F0E732F181A}"/>
                  </a:ext>
                </a:extLst>
              </p:cNvPr>
              <p:cNvCxnSpPr>
                <a:endCxn id="123" idx="0"/>
              </p:cNvCxnSpPr>
              <p:nvPr/>
            </p:nvCxnSpPr>
            <p:spPr>
              <a:xfrm flipV="1">
                <a:off x="3286116" y="2407767"/>
                <a:ext cx="9769" cy="92544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קשת 121">
                <a:extLst>
                  <a:ext uri="{FF2B5EF4-FFF2-40B4-BE49-F238E27FC236}">
                    <a16:creationId xmlns:a16="http://schemas.microsoft.com/office/drawing/2014/main" id="{4D399813-CB9D-4F60-A883-CF0094A3B632}"/>
                  </a:ext>
                </a:extLst>
              </p:cNvPr>
              <p:cNvSpPr/>
              <p:nvPr/>
            </p:nvSpPr>
            <p:spPr>
              <a:xfrm rot="5400000">
                <a:off x="3878382" y="1919398"/>
                <a:ext cx="357190" cy="375998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23" name="קשת 122">
                <a:extLst>
                  <a:ext uri="{FF2B5EF4-FFF2-40B4-BE49-F238E27FC236}">
                    <a16:creationId xmlns:a16="http://schemas.microsoft.com/office/drawing/2014/main" id="{E954B10B-FDCE-422F-97C9-A929AA835595}"/>
                  </a:ext>
                </a:extLst>
              </p:cNvPr>
              <p:cNvSpPr/>
              <p:nvPr/>
            </p:nvSpPr>
            <p:spPr>
              <a:xfrm rot="16200000">
                <a:off x="3295520" y="2276588"/>
                <a:ext cx="357190" cy="375998"/>
              </a:xfrm>
              <a:prstGeom prst="arc">
                <a:avLst>
                  <a:gd name="adj1" fmla="val 17003006"/>
                  <a:gd name="adj2" fmla="val 21556382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18" name="TextBox 253">
              <a:extLst>
                <a:ext uri="{FF2B5EF4-FFF2-40B4-BE49-F238E27FC236}">
                  <a16:creationId xmlns:a16="http://schemas.microsoft.com/office/drawing/2014/main" id="{D34AB062-27ED-4320-9693-90AF6D9C2CCB}"/>
                </a:ext>
              </a:extLst>
            </p:cNvPr>
            <p:cNvSpPr txBox="1"/>
            <p:nvPr/>
          </p:nvSpPr>
          <p:spPr>
            <a:xfrm>
              <a:off x="4229739" y="1928802"/>
              <a:ext cx="222101" cy="36933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185" name="קבוצה 184">
            <a:extLst>
              <a:ext uri="{FF2B5EF4-FFF2-40B4-BE49-F238E27FC236}">
                <a16:creationId xmlns:a16="http://schemas.microsoft.com/office/drawing/2014/main" id="{36F1AF30-06C8-448A-9300-822D9AAE09F6}"/>
              </a:ext>
            </a:extLst>
          </p:cNvPr>
          <p:cNvGrpSpPr/>
          <p:nvPr/>
        </p:nvGrpSpPr>
        <p:grpSpPr>
          <a:xfrm>
            <a:off x="3593013" y="5955637"/>
            <a:ext cx="1762692" cy="960927"/>
            <a:chOff x="6429388" y="2039445"/>
            <a:chExt cx="1762692" cy="960927"/>
          </a:xfrm>
        </p:grpSpPr>
        <p:sp>
          <p:nvSpPr>
            <p:cNvPr id="186" name="כותרת 1">
              <a:extLst>
                <a:ext uri="{FF2B5EF4-FFF2-40B4-BE49-F238E27FC236}">
                  <a16:creationId xmlns:a16="http://schemas.microsoft.com/office/drawing/2014/main" id="{C4ECA9EF-DB82-4BC7-B171-56482D7AF08F}"/>
                </a:ext>
              </a:extLst>
            </p:cNvPr>
            <p:cNvSpPr txBox="1">
              <a:spLocks/>
            </p:cNvSpPr>
            <p:nvPr/>
          </p:nvSpPr>
          <p:spPr>
            <a:xfrm>
              <a:off x="6786578" y="2357430"/>
              <a:ext cx="140550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4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 0</a:t>
              </a:r>
            </a:p>
          </p:txBody>
        </p:sp>
        <p:cxnSp>
          <p:nvCxnSpPr>
            <p:cNvPr id="187" name="מחבר חץ ישר 186">
              <a:extLst>
                <a:ext uri="{FF2B5EF4-FFF2-40B4-BE49-F238E27FC236}">
                  <a16:creationId xmlns:a16="http://schemas.microsoft.com/office/drawing/2014/main" id="{F76D5462-6DE2-4E17-950C-5DBBFE0AC16D}"/>
                </a:ext>
              </a:extLst>
            </p:cNvPr>
            <p:cNvCxnSpPr>
              <a:cxnSpLocks/>
            </p:cNvCxnSpPr>
            <p:nvPr/>
          </p:nvCxnSpPr>
          <p:spPr>
            <a:xfrm>
              <a:off x="7000892" y="2039445"/>
              <a:ext cx="0" cy="460861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8" name="מחבר חץ ישר 187">
              <a:extLst>
                <a:ext uri="{FF2B5EF4-FFF2-40B4-BE49-F238E27FC236}">
                  <a16:creationId xmlns:a16="http://schemas.microsoft.com/office/drawing/2014/main" id="{554C0589-D5F8-46E3-9ED4-B19E6F2EDBE6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9" name="קבוצה 188">
            <a:extLst>
              <a:ext uri="{FF2B5EF4-FFF2-40B4-BE49-F238E27FC236}">
                <a16:creationId xmlns:a16="http://schemas.microsoft.com/office/drawing/2014/main" id="{4F0E621E-963E-45B2-80D7-E1F4C292E7E6}"/>
              </a:ext>
            </a:extLst>
          </p:cNvPr>
          <p:cNvGrpSpPr/>
          <p:nvPr/>
        </p:nvGrpSpPr>
        <p:grpSpPr>
          <a:xfrm>
            <a:off x="2071836" y="4695811"/>
            <a:ext cx="5331346" cy="2124089"/>
            <a:chOff x="687122" y="843049"/>
            <a:chExt cx="4810224" cy="2070185"/>
          </a:xfrm>
        </p:grpSpPr>
        <p:grpSp>
          <p:nvGrpSpPr>
            <p:cNvPr id="190" name="קבוצה 189">
              <a:extLst>
                <a:ext uri="{FF2B5EF4-FFF2-40B4-BE49-F238E27FC236}">
                  <a16:creationId xmlns:a16="http://schemas.microsoft.com/office/drawing/2014/main" id="{4FD1ABF4-1FBB-4CF8-AB08-6B0259F8FD6F}"/>
                </a:ext>
              </a:extLst>
            </p:cNvPr>
            <p:cNvGrpSpPr/>
            <p:nvPr/>
          </p:nvGrpSpPr>
          <p:grpSpPr>
            <a:xfrm>
              <a:off x="687122" y="843049"/>
              <a:ext cx="4268263" cy="2070185"/>
              <a:chOff x="687122" y="843049"/>
              <a:chExt cx="4268263" cy="2070185"/>
            </a:xfrm>
          </p:grpSpPr>
          <p:sp>
            <p:nvSpPr>
              <p:cNvPr id="192" name="כותרת 1">
                <a:extLst>
                  <a:ext uri="{FF2B5EF4-FFF2-40B4-BE49-F238E27FC236}">
                    <a16:creationId xmlns:a16="http://schemas.microsoft.com/office/drawing/2014/main" id="{0ED46E6F-166E-454F-B947-D0261FD621C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7122" y="2514420"/>
                <a:ext cx="1764762" cy="398814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(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 =</a:t>
                </a:r>
                <a:r>
                  <a:rPr lang="en-US" sz="8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)</a:t>
                </a:r>
              </a:p>
            </p:txBody>
          </p:sp>
          <p:sp>
            <p:nvSpPr>
              <p:cNvPr id="193" name="כותרת 1">
                <a:extLst>
                  <a:ext uri="{FF2B5EF4-FFF2-40B4-BE49-F238E27FC236}">
                    <a16:creationId xmlns:a16="http://schemas.microsoft.com/office/drawing/2014/main" id="{EEE6D855-BFD4-4DB8-8B4B-7CED50BB2EF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7224" y="2082375"/>
                <a:ext cx="1212858" cy="284587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0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194" name="מחבר ישר 193">
                <a:extLst>
                  <a:ext uri="{FF2B5EF4-FFF2-40B4-BE49-F238E27FC236}">
                    <a16:creationId xmlns:a16="http://schemas.microsoft.com/office/drawing/2014/main" id="{D1ADF05E-9CE5-43DF-9E8A-CBE8BB635A9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5786" y="2071678"/>
                <a:ext cx="4169599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95" name="מחבר חץ ישר 194">
                <a:extLst>
                  <a:ext uri="{FF2B5EF4-FFF2-40B4-BE49-F238E27FC236}">
                    <a16:creationId xmlns:a16="http://schemas.microsoft.com/office/drawing/2014/main" id="{61206DDA-04CF-43BF-901D-5487D7CB106A}"/>
                  </a:ext>
                </a:extLst>
              </p:cNvPr>
              <p:cNvCxnSpPr/>
              <p:nvPr/>
            </p:nvCxnSpPr>
            <p:spPr>
              <a:xfrm rot="5400000">
                <a:off x="572266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96" name="מחבר ישר 195">
                <a:extLst>
                  <a:ext uri="{FF2B5EF4-FFF2-40B4-BE49-F238E27FC236}">
                    <a16:creationId xmlns:a16="http://schemas.microsoft.com/office/drawing/2014/main" id="{98C09E43-6B65-4B9F-9B30-CB753BD916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55385" y="843049"/>
                <a:ext cx="0" cy="1239326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1" name="מחבר ישר 190">
              <a:extLst>
                <a:ext uri="{FF2B5EF4-FFF2-40B4-BE49-F238E27FC236}">
                  <a16:creationId xmlns:a16="http://schemas.microsoft.com/office/drawing/2014/main" id="{2581F16A-0E9D-4F77-ABEE-A8C23C5C20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39332" y="843049"/>
              <a:ext cx="85801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15" name="קבוצה 214">
            <a:extLst>
              <a:ext uri="{FF2B5EF4-FFF2-40B4-BE49-F238E27FC236}">
                <a16:creationId xmlns:a16="http://schemas.microsoft.com/office/drawing/2014/main" id="{ADBDD409-3BFE-448B-8DE5-16641279861A}"/>
              </a:ext>
            </a:extLst>
          </p:cNvPr>
          <p:cNvGrpSpPr/>
          <p:nvPr/>
        </p:nvGrpSpPr>
        <p:grpSpPr>
          <a:xfrm>
            <a:off x="4517962" y="4706181"/>
            <a:ext cx="2798759" cy="1848430"/>
            <a:chOff x="4517962" y="4706181"/>
            <a:chExt cx="2798759" cy="1848430"/>
          </a:xfrm>
        </p:grpSpPr>
        <p:grpSp>
          <p:nvGrpSpPr>
            <p:cNvPr id="214" name="קבוצה 213">
              <a:extLst>
                <a:ext uri="{FF2B5EF4-FFF2-40B4-BE49-F238E27FC236}">
                  <a16:creationId xmlns:a16="http://schemas.microsoft.com/office/drawing/2014/main" id="{6B3EAFE1-4DF8-4042-AB47-C5E573BA63DA}"/>
                </a:ext>
              </a:extLst>
            </p:cNvPr>
            <p:cNvGrpSpPr/>
            <p:nvPr/>
          </p:nvGrpSpPr>
          <p:grpSpPr>
            <a:xfrm>
              <a:off x="4517962" y="4706181"/>
              <a:ext cx="2550564" cy="1848430"/>
              <a:chOff x="4517962" y="4706181"/>
              <a:chExt cx="2550564" cy="1848430"/>
            </a:xfrm>
          </p:grpSpPr>
          <p:cxnSp>
            <p:nvCxnSpPr>
              <p:cNvPr id="200" name="מחבר ישר 199">
                <a:extLst>
                  <a:ext uri="{FF2B5EF4-FFF2-40B4-BE49-F238E27FC236}">
                    <a16:creationId xmlns:a16="http://schemas.microsoft.com/office/drawing/2014/main" id="{21421C32-D151-44DC-9AA6-0D411CB13FA8}"/>
                  </a:ext>
                </a:extLst>
              </p:cNvPr>
              <p:cNvCxnSpPr>
                <a:stCxn id="204" idx="2"/>
                <a:endCxn id="203" idx="2"/>
              </p:cNvCxnSpPr>
              <p:nvPr/>
            </p:nvCxnSpPr>
            <p:spPr>
              <a:xfrm flipV="1">
                <a:off x="4748556" y="6197396"/>
                <a:ext cx="2070174" cy="665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מחבר חץ ישר 200">
                <a:extLst>
                  <a:ext uri="{FF2B5EF4-FFF2-40B4-BE49-F238E27FC236}">
                    <a16:creationId xmlns:a16="http://schemas.microsoft.com/office/drawing/2014/main" id="{0E10B97B-2F87-4EA5-9320-4EC68F732294}"/>
                  </a:ext>
                </a:extLst>
              </p:cNvPr>
              <p:cNvCxnSpPr>
                <a:cxnSpLocks/>
                <a:stCxn id="203" idx="0"/>
              </p:cNvCxnSpPr>
              <p:nvPr/>
            </p:nvCxnSpPr>
            <p:spPr>
              <a:xfrm flipV="1">
                <a:off x="7066338" y="4706181"/>
                <a:ext cx="2188" cy="1316550"/>
              </a:xfrm>
              <a:prstGeom prst="straightConnector1">
                <a:avLst/>
              </a:prstGeom>
              <a:ln w="158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מחבר ישר 201">
                <a:extLst>
                  <a:ext uri="{FF2B5EF4-FFF2-40B4-BE49-F238E27FC236}">
                    <a16:creationId xmlns:a16="http://schemas.microsoft.com/office/drawing/2014/main" id="{D3CD209A-C54F-471E-A083-2D503F133187}"/>
                  </a:ext>
                </a:extLst>
              </p:cNvPr>
              <p:cNvCxnSpPr>
                <a:cxnSpLocks/>
                <a:endCxn id="204" idx="0"/>
              </p:cNvCxnSpPr>
              <p:nvPr/>
            </p:nvCxnSpPr>
            <p:spPr>
              <a:xfrm flipV="1">
                <a:off x="4517962" y="6318070"/>
                <a:ext cx="13628" cy="98428"/>
              </a:xfrm>
              <a:prstGeom prst="line">
                <a:avLst/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3" name="קשת 202">
                <a:extLst>
                  <a:ext uri="{FF2B5EF4-FFF2-40B4-BE49-F238E27FC236}">
                    <a16:creationId xmlns:a16="http://schemas.microsoft.com/office/drawing/2014/main" id="{0DAB2C6A-BE9A-4726-B177-A3011E9BF427}"/>
                  </a:ext>
                </a:extLst>
              </p:cNvPr>
              <p:cNvSpPr/>
              <p:nvPr/>
            </p:nvSpPr>
            <p:spPr>
              <a:xfrm rot="5400000">
                <a:off x="6635901" y="5766924"/>
                <a:ext cx="357190" cy="503804"/>
              </a:xfrm>
              <a:prstGeom prst="arc">
                <a:avLst>
                  <a:gd name="adj1" fmla="val 16253294"/>
                  <a:gd name="adj2" fmla="val 21518501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04" name="קשת 203">
                <a:extLst>
                  <a:ext uri="{FF2B5EF4-FFF2-40B4-BE49-F238E27FC236}">
                    <a16:creationId xmlns:a16="http://schemas.microsoft.com/office/drawing/2014/main" id="{151DA91B-FCA3-4F50-A9D5-E66D0FA9AA26}"/>
                  </a:ext>
                </a:extLst>
              </p:cNvPr>
              <p:cNvSpPr/>
              <p:nvPr/>
            </p:nvSpPr>
            <p:spPr>
              <a:xfrm rot="16200000">
                <a:off x="4591269" y="6124114"/>
                <a:ext cx="357190" cy="503804"/>
              </a:xfrm>
              <a:prstGeom prst="arc">
                <a:avLst>
                  <a:gd name="adj1" fmla="val 17020112"/>
                  <a:gd name="adj2" fmla="val 21190327"/>
                </a:avLst>
              </a:prstGeom>
              <a:ln w="158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 sz="24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99" name="TextBox 253">
              <a:extLst>
                <a:ext uri="{FF2B5EF4-FFF2-40B4-BE49-F238E27FC236}">
                  <a16:creationId xmlns:a16="http://schemas.microsoft.com/office/drawing/2014/main" id="{59616B09-E504-414F-97D3-217F36881237}"/>
                </a:ext>
              </a:extLst>
            </p:cNvPr>
            <p:cNvSpPr txBox="1"/>
            <p:nvPr/>
          </p:nvSpPr>
          <p:spPr>
            <a:xfrm>
              <a:off x="7101866" y="4878291"/>
              <a:ext cx="214855" cy="36933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0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</p:grpSp>
      <p:grpSp>
        <p:nvGrpSpPr>
          <p:cNvPr id="217" name="קבוצה 216">
            <a:extLst>
              <a:ext uri="{FF2B5EF4-FFF2-40B4-BE49-F238E27FC236}">
                <a16:creationId xmlns:a16="http://schemas.microsoft.com/office/drawing/2014/main" id="{6493B9D9-5607-4638-939B-1419FB9FD1F3}"/>
              </a:ext>
            </a:extLst>
          </p:cNvPr>
          <p:cNvGrpSpPr/>
          <p:nvPr/>
        </p:nvGrpSpPr>
        <p:grpSpPr>
          <a:xfrm>
            <a:off x="10935801" y="3871826"/>
            <a:ext cx="1653000" cy="960927"/>
            <a:chOff x="6429388" y="2039445"/>
            <a:chExt cx="1653000" cy="960927"/>
          </a:xfrm>
        </p:grpSpPr>
        <p:sp>
          <p:nvSpPr>
            <p:cNvPr id="218" name="כותרת 1">
              <a:extLst>
                <a:ext uri="{FF2B5EF4-FFF2-40B4-BE49-F238E27FC236}">
                  <a16:creationId xmlns:a16="http://schemas.microsoft.com/office/drawing/2014/main" id="{B0BF3A52-1AD8-478C-992A-B20D5CF62AF2}"/>
                </a:ext>
              </a:extLst>
            </p:cNvPr>
            <p:cNvSpPr txBox="1">
              <a:spLocks/>
            </p:cNvSpPr>
            <p:nvPr/>
          </p:nvSpPr>
          <p:spPr>
            <a:xfrm>
              <a:off x="6676886" y="2357430"/>
              <a:ext cx="1405502" cy="642942"/>
            </a:xfrm>
            <a:prstGeom prst="rect">
              <a:avLst/>
            </a:prstGeom>
          </p:spPr>
          <p:txBody>
            <a:bodyPr rtlCol="1" anchor="ctr"/>
            <a:lstStyle/>
            <a:p>
              <a:pPr algn="l" rtl="0"/>
              <a:r>
                <a:rPr lang="en-US" sz="2000" kern="700" dirty="0">
                  <a:solidFill>
                    <a:srgbClr val="FF000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return</a:t>
              </a:r>
              <a:r>
                <a:rPr lang="en-US" sz="1400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kern="7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</a:p>
          </p:txBody>
        </p:sp>
        <p:cxnSp>
          <p:nvCxnSpPr>
            <p:cNvPr id="220" name="מחבר חץ ישר 219">
              <a:extLst>
                <a:ext uri="{FF2B5EF4-FFF2-40B4-BE49-F238E27FC236}">
                  <a16:creationId xmlns:a16="http://schemas.microsoft.com/office/drawing/2014/main" id="{4DAF9692-1AEE-4503-AB56-9CCB35A5E15B}"/>
                </a:ext>
              </a:extLst>
            </p:cNvPr>
            <p:cNvCxnSpPr/>
            <p:nvPr/>
          </p:nvCxnSpPr>
          <p:spPr>
            <a:xfrm>
              <a:off x="6429388" y="2714620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מחבר חץ ישר 243">
              <a:extLst>
                <a:ext uri="{FF2B5EF4-FFF2-40B4-BE49-F238E27FC236}">
                  <a16:creationId xmlns:a16="http://schemas.microsoft.com/office/drawing/2014/main" id="{00D4DB2B-A7C6-4D65-B4C6-0521377F5D1D}"/>
                </a:ext>
              </a:extLst>
            </p:cNvPr>
            <p:cNvCxnSpPr>
              <a:cxnSpLocks/>
            </p:cNvCxnSpPr>
            <p:nvPr/>
          </p:nvCxnSpPr>
          <p:spPr>
            <a:xfrm>
              <a:off x="6856112" y="2039445"/>
              <a:ext cx="0" cy="460861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21" name="קבוצה 220">
            <a:extLst>
              <a:ext uri="{FF2B5EF4-FFF2-40B4-BE49-F238E27FC236}">
                <a16:creationId xmlns:a16="http://schemas.microsoft.com/office/drawing/2014/main" id="{6D98E737-2DD4-4EAF-8BE0-B3980EDE8E5B}"/>
              </a:ext>
            </a:extLst>
          </p:cNvPr>
          <p:cNvGrpSpPr/>
          <p:nvPr/>
        </p:nvGrpSpPr>
        <p:grpSpPr>
          <a:xfrm>
            <a:off x="6383634" y="3579428"/>
            <a:ext cx="4978891" cy="1156661"/>
            <a:chOff x="-541268" y="1785926"/>
            <a:chExt cx="3891883" cy="1127308"/>
          </a:xfrm>
        </p:grpSpPr>
        <p:grpSp>
          <p:nvGrpSpPr>
            <p:cNvPr id="222" name="קבוצה 221">
              <a:extLst>
                <a:ext uri="{FF2B5EF4-FFF2-40B4-BE49-F238E27FC236}">
                  <a16:creationId xmlns:a16="http://schemas.microsoft.com/office/drawing/2014/main" id="{53A7BD8E-F69D-4B31-BCBD-F66376E6A416}"/>
                </a:ext>
              </a:extLst>
            </p:cNvPr>
            <p:cNvGrpSpPr/>
            <p:nvPr/>
          </p:nvGrpSpPr>
          <p:grpSpPr>
            <a:xfrm>
              <a:off x="-181044" y="1785926"/>
              <a:ext cx="3531659" cy="1127308"/>
              <a:chOff x="-181044" y="1785926"/>
              <a:chExt cx="3531659" cy="1127308"/>
            </a:xfrm>
          </p:grpSpPr>
          <p:sp>
            <p:nvSpPr>
              <p:cNvPr id="224" name="כותרת 1">
                <a:extLst>
                  <a:ext uri="{FF2B5EF4-FFF2-40B4-BE49-F238E27FC236}">
                    <a16:creationId xmlns:a16="http://schemas.microsoft.com/office/drawing/2014/main" id="{2E572A78-FD9B-49E5-84C7-D278D0F388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1822" y="2514420"/>
                <a:ext cx="1143883" cy="398814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if (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2 =</a:t>
                </a:r>
                <a:r>
                  <a:rPr lang="en-US" sz="8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1</a:t>
                </a:r>
                <a:r>
                  <a:rPr lang="en-US" sz="1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r>
                  <a:rPr lang="en-US" sz="22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)</a:t>
                </a:r>
              </a:p>
            </p:txBody>
          </p:sp>
          <p:sp>
            <p:nvSpPr>
              <p:cNvPr id="225" name="כותרת 1">
                <a:extLst>
                  <a:ext uri="{FF2B5EF4-FFF2-40B4-BE49-F238E27FC236}">
                    <a16:creationId xmlns:a16="http://schemas.microsoft.com/office/drawing/2014/main" id="{579C0713-63BE-489D-8B49-AD0AEC1BCE7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1923" y="2082375"/>
                <a:ext cx="1212858" cy="284587"/>
              </a:xfrm>
              <a:prstGeom prst="rect">
                <a:avLst/>
              </a:prstGeom>
            </p:spPr>
            <p:txBody>
              <a:bodyPr tIns="0" bIns="0" rtlCol="1" anchor="ctr"/>
              <a:lstStyle/>
              <a:p>
                <a:pPr algn="l" rtl="0"/>
                <a:r>
                  <a:rPr lang="en-US" sz="24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n </a:t>
                </a:r>
                <a:r>
                  <a:rPr lang="en-US" sz="2400" baseline="-20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=</a:t>
                </a:r>
                <a:r>
                  <a:rPr lang="he-IL" sz="20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2</a:t>
                </a:r>
                <a:r>
                  <a:rPr lang="he-IL" sz="2400" kern="700" dirty="0">
                    <a:latin typeface="Varela Round" panose="00000500000000000000" pitchFamily="2" charset="-79"/>
                    <a:cs typeface="Varela Round" panose="00000500000000000000" pitchFamily="2" charset="-79"/>
                  </a:rPr>
                  <a:t> </a:t>
                </a:r>
                <a:endParaRPr lang="en-US" sz="2400" kern="700" dirty="0">
                  <a:latin typeface="Varela Round" panose="00000500000000000000" pitchFamily="2" charset="-79"/>
                  <a:cs typeface="Varela Round" panose="00000500000000000000" pitchFamily="2" charset="-79"/>
                </a:endParaRPr>
              </a:p>
            </p:txBody>
          </p:sp>
          <p:cxnSp>
            <p:nvCxnSpPr>
              <p:cNvPr id="226" name="מחבר ישר 225">
                <a:extLst>
                  <a:ext uri="{FF2B5EF4-FFF2-40B4-BE49-F238E27FC236}">
                    <a16:creationId xmlns:a16="http://schemas.microsoft.com/office/drawing/2014/main" id="{5A33975A-0133-444C-A11B-84F19B340BE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181043" y="2071678"/>
                <a:ext cx="3531658" cy="0"/>
              </a:xfrm>
              <a:prstGeom prst="line">
                <a:avLst/>
              </a:prstGeom>
              <a:ln w="158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7" name="מחבר חץ ישר 226">
                <a:extLst>
                  <a:ext uri="{FF2B5EF4-FFF2-40B4-BE49-F238E27FC236}">
                    <a16:creationId xmlns:a16="http://schemas.microsoft.com/office/drawing/2014/main" id="{0EA421D9-E6AE-4E88-A3E7-C1AD010B966C}"/>
                  </a:ext>
                </a:extLst>
              </p:cNvPr>
              <p:cNvCxnSpPr/>
              <p:nvPr/>
            </p:nvCxnSpPr>
            <p:spPr>
              <a:xfrm rot="5400000">
                <a:off x="476965" y="2285198"/>
                <a:ext cx="428628" cy="1588"/>
              </a:xfrm>
              <a:prstGeom prst="straightConnector1">
                <a:avLst/>
              </a:prstGeom>
              <a:ln w="15875"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8" name="מחבר ישר 227">
                <a:extLst>
                  <a:ext uri="{FF2B5EF4-FFF2-40B4-BE49-F238E27FC236}">
                    <a16:creationId xmlns:a16="http://schemas.microsoft.com/office/drawing/2014/main" id="{0224D7C8-1875-4AF0-BA6E-DE94B5CFA5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181044" y="1785926"/>
                <a:ext cx="0" cy="296449"/>
              </a:xfrm>
              <a:prstGeom prst="line">
                <a:avLst/>
              </a:prstGeom>
              <a:ln w="15875">
                <a:solidFill>
                  <a:schemeClr val="accent2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3" name="מחבר ישר 222">
              <a:extLst>
                <a:ext uri="{FF2B5EF4-FFF2-40B4-BE49-F238E27FC236}">
                  <a16:creationId xmlns:a16="http://schemas.microsoft.com/office/drawing/2014/main" id="{A342FAEB-B0EF-4797-9DE0-C804DCC33A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541268" y="1785926"/>
              <a:ext cx="858014" cy="0"/>
            </a:xfrm>
            <a:prstGeom prst="line">
              <a:avLst/>
            </a:prstGeom>
            <a:ln w="158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7" name="קבוצה 236">
            <a:extLst>
              <a:ext uri="{FF2B5EF4-FFF2-40B4-BE49-F238E27FC236}">
                <a16:creationId xmlns:a16="http://schemas.microsoft.com/office/drawing/2014/main" id="{B9D0B367-F74A-4BA1-B0C8-E80EA19CFA03}"/>
              </a:ext>
            </a:extLst>
          </p:cNvPr>
          <p:cNvGrpSpPr/>
          <p:nvPr/>
        </p:nvGrpSpPr>
        <p:grpSpPr>
          <a:xfrm>
            <a:off x="9223606" y="3883596"/>
            <a:ext cx="1781041" cy="852493"/>
            <a:chOff x="1764234" y="1774195"/>
            <a:chExt cx="1781041" cy="852493"/>
          </a:xfrm>
        </p:grpSpPr>
        <p:cxnSp>
          <p:nvCxnSpPr>
            <p:cNvPr id="238" name="מחבר חץ ישר 237">
              <a:extLst>
                <a:ext uri="{FF2B5EF4-FFF2-40B4-BE49-F238E27FC236}">
                  <a16:creationId xmlns:a16="http://schemas.microsoft.com/office/drawing/2014/main" id="{A413E654-FE2E-45DB-B0D5-73528F6CDCA0}"/>
                </a:ext>
              </a:extLst>
            </p:cNvPr>
            <p:cNvCxnSpPr>
              <a:cxnSpLocks/>
            </p:cNvCxnSpPr>
            <p:nvPr/>
          </p:nvCxnSpPr>
          <p:spPr>
            <a:xfrm>
              <a:off x="2201164" y="1774195"/>
              <a:ext cx="0" cy="439565"/>
            </a:xfrm>
            <a:prstGeom prst="straightConnector1">
              <a:avLst/>
            </a:prstGeom>
            <a:ln w="1270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39" name="כותרת 1">
              <a:extLst>
                <a:ext uri="{FF2B5EF4-FFF2-40B4-BE49-F238E27FC236}">
                  <a16:creationId xmlns:a16="http://schemas.microsoft.com/office/drawing/2014/main" id="{743C6E35-B9BB-4573-B602-579D9ED91A93}"/>
                </a:ext>
              </a:extLst>
            </p:cNvPr>
            <p:cNvSpPr txBox="1">
              <a:spLocks/>
            </p:cNvSpPr>
            <p:nvPr/>
          </p:nvSpPr>
          <p:spPr>
            <a:xfrm>
              <a:off x="2086745" y="2227874"/>
              <a:ext cx="1458530" cy="398814"/>
            </a:xfrm>
            <a:prstGeom prst="rect">
              <a:avLst/>
            </a:prstGeom>
          </p:spPr>
          <p:txBody>
            <a:bodyPr tIns="0" bIns="0" rtlCol="1" anchor="ctr"/>
            <a:lstStyle/>
            <a:p>
              <a:pPr algn="l" rtl="0"/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if (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 =</a:t>
              </a:r>
              <a:r>
                <a:rPr lang="en-US" sz="8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=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2</a:t>
              </a:r>
              <a:r>
                <a:rPr lang="en-US" sz="10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 </a:t>
              </a:r>
              <a:r>
                <a:rPr lang="en-US" sz="2200" dirty="0">
                  <a:latin typeface="Varela Round" panose="00000500000000000000" pitchFamily="2" charset="-79"/>
                  <a:cs typeface="Varela Round" panose="00000500000000000000" pitchFamily="2" charset="-79"/>
                </a:rPr>
                <a:t>)</a:t>
              </a:r>
            </a:p>
          </p:txBody>
        </p:sp>
        <p:cxnSp>
          <p:nvCxnSpPr>
            <p:cNvPr id="240" name="מחבר חץ ישר 239">
              <a:extLst>
                <a:ext uri="{FF2B5EF4-FFF2-40B4-BE49-F238E27FC236}">
                  <a16:creationId xmlns:a16="http://schemas.microsoft.com/office/drawing/2014/main" id="{EE653E55-A34B-46A7-BDD2-BE6ED82D5E25}"/>
                </a:ext>
              </a:extLst>
            </p:cNvPr>
            <p:cNvCxnSpPr/>
            <p:nvPr/>
          </p:nvCxnSpPr>
          <p:spPr>
            <a:xfrm>
              <a:off x="1764234" y="2432894"/>
              <a:ext cx="35719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8" name="קבוצה 267">
            <a:extLst>
              <a:ext uri="{FF2B5EF4-FFF2-40B4-BE49-F238E27FC236}">
                <a16:creationId xmlns:a16="http://schemas.microsoft.com/office/drawing/2014/main" id="{38B19668-C0DF-4A0E-B70D-A85B4D5EC5C9}"/>
              </a:ext>
            </a:extLst>
          </p:cNvPr>
          <p:cNvGrpSpPr/>
          <p:nvPr/>
        </p:nvGrpSpPr>
        <p:grpSpPr>
          <a:xfrm>
            <a:off x="7011827" y="3376468"/>
            <a:ext cx="4711377" cy="1012928"/>
            <a:chOff x="7011827" y="3376468"/>
            <a:chExt cx="4711377" cy="1012928"/>
          </a:xfrm>
        </p:grpSpPr>
        <p:cxnSp>
          <p:nvCxnSpPr>
            <p:cNvPr id="232" name="מחבר ישר 231">
              <a:extLst>
                <a:ext uri="{FF2B5EF4-FFF2-40B4-BE49-F238E27FC236}">
                  <a16:creationId xmlns:a16="http://schemas.microsoft.com/office/drawing/2014/main" id="{BE3346B7-2871-4311-8B87-DA3DB48E77EF}"/>
                </a:ext>
              </a:extLst>
            </p:cNvPr>
            <p:cNvCxnSpPr>
              <a:cxnSpLocks/>
              <a:stCxn id="235" idx="2"/>
            </p:cNvCxnSpPr>
            <p:nvPr/>
          </p:nvCxnSpPr>
          <p:spPr>
            <a:xfrm>
              <a:off x="11723132" y="4011262"/>
              <a:ext cx="72" cy="378134"/>
            </a:xfrm>
            <a:prstGeom prst="line">
              <a:avLst/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מחבר חץ ישר 232">
              <a:extLst>
                <a:ext uri="{FF2B5EF4-FFF2-40B4-BE49-F238E27FC236}">
                  <a16:creationId xmlns:a16="http://schemas.microsoft.com/office/drawing/2014/main" id="{46F10983-714C-459F-9154-8EB9B19A45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11827" y="3765360"/>
              <a:ext cx="4458236" cy="0"/>
            </a:xfrm>
            <a:prstGeom prst="straightConnector1">
              <a:avLst/>
            </a:prstGeom>
            <a:ln w="15875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קשת 234">
              <a:extLst>
                <a:ext uri="{FF2B5EF4-FFF2-40B4-BE49-F238E27FC236}">
                  <a16:creationId xmlns:a16="http://schemas.microsoft.com/office/drawing/2014/main" id="{2C98206F-E465-45F6-98BB-200929C6D353}"/>
                </a:ext>
              </a:extLst>
            </p:cNvPr>
            <p:cNvSpPr/>
            <p:nvPr/>
          </p:nvSpPr>
          <p:spPr>
            <a:xfrm>
              <a:off x="11216918" y="3765361"/>
              <a:ext cx="506286" cy="503804"/>
            </a:xfrm>
            <a:prstGeom prst="arc">
              <a:avLst>
                <a:gd name="adj1" fmla="val 16253294"/>
                <a:gd name="adj2" fmla="val 21518497"/>
              </a:avLst>
            </a:prstGeom>
            <a:ln w="158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 rtl="0"/>
              <a:endParaRPr lang="he-IL" sz="2400" dirty="0">
                <a:solidFill>
                  <a:srgbClr val="00B050"/>
                </a:solidFill>
              </a:endParaRPr>
            </a:p>
          </p:txBody>
        </p:sp>
        <p:sp>
          <p:nvSpPr>
            <p:cNvPr id="231" name="TextBox 253">
              <a:extLst>
                <a:ext uri="{FF2B5EF4-FFF2-40B4-BE49-F238E27FC236}">
                  <a16:creationId xmlns:a16="http://schemas.microsoft.com/office/drawing/2014/main" id="{DF1DCCAE-3E1E-4F96-94C0-82EC6A64AC39}"/>
                </a:ext>
              </a:extLst>
            </p:cNvPr>
            <p:cNvSpPr txBox="1"/>
            <p:nvPr/>
          </p:nvSpPr>
          <p:spPr>
            <a:xfrm>
              <a:off x="7833197" y="3376468"/>
              <a:ext cx="297595" cy="369332"/>
            </a:xfrm>
            <a:prstGeom prst="rect">
              <a:avLst/>
            </a:prstGeom>
            <a:noFill/>
          </p:spPr>
          <p:txBody>
            <a:bodyPr wrap="square" lIns="0" tIns="0" rIns="0" bIns="0" rtlCol="1">
              <a:spAutoFit/>
            </a:bodyPr>
            <a:lstStyle/>
            <a:p>
              <a:pPr algn="l" rtl="0"/>
              <a:r>
                <a:rPr lang="en-US" sz="2400" b="1" dirty="0">
                  <a:solidFill>
                    <a:srgbClr val="00B050"/>
                  </a:solidFill>
                  <a:latin typeface="Varela Round" panose="00000500000000000000" pitchFamily="2" charset="-79"/>
                  <a:cs typeface="Varela Round" panose="00000500000000000000" pitchFamily="2" charset="-79"/>
                </a:rPr>
                <a:t>1</a:t>
              </a:r>
              <a:endParaRPr lang="he-IL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endParaRPr>
            </a:p>
          </p:txBody>
        </p:sp>
        <p:cxnSp>
          <p:nvCxnSpPr>
            <p:cNvPr id="265" name="מחבר חץ ישר 264">
              <a:extLst>
                <a:ext uri="{FF2B5EF4-FFF2-40B4-BE49-F238E27FC236}">
                  <a16:creationId xmlns:a16="http://schemas.microsoft.com/office/drawing/2014/main" id="{B77CBC8B-EA46-46DC-A839-F12D1DAEC91F}"/>
                </a:ext>
              </a:extLst>
            </p:cNvPr>
            <p:cNvCxnSpPr/>
            <p:nvPr/>
          </p:nvCxnSpPr>
          <p:spPr>
            <a:xfrm flipV="1">
              <a:off x="7011827" y="3579428"/>
              <a:ext cx="0" cy="185931"/>
            </a:xfrm>
            <a:prstGeom prst="straightConnector1">
              <a:avLst/>
            </a:prstGeom>
            <a:ln w="158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1" name="תמונה 270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E8834CDA-4838-415B-BCF3-1F05843B91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760" y="2188697"/>
            <a:ext cx="2884993" cy="1425365"/>
          </a:xfrm>
          <a:prstGeom prst="rect">
            <a:avLst/>
          </a:prstGeom>
        </p:spPr>
      </p:pic>
      <p:cxnSp>
        <p:nvCxnSpPr>
          <p:cNvPr id="275" name="מחבר ישר 274">
            <a:extLst>
              <a:ext uri="{FF2B5EF4-FFF2-40B4-BE49-F238E27FC236}">
                <a16:creationId xmlns:a16="http://schemas.microsoft.com/office/drawing/2014/main" id="{DFB17EBE-C9BC-4ACC-8C50-EC108914914B}"/>
              </a:ext>
            </a:extLst>
          </p:cNvPr>
          <p:cNvCxnSpPr>
            <a:cxnSpLocks/>
          </p:cNvCxnSpPr>
          <p:nvPr/>
        </p:nvCxnSpPr>
        <p:spPr>
          <a:xfrm>
            <a:off x="6839704" y="2492613"/>
            <a:ext cx="2004" cy="298450"/>
          </a:xfrm>
          <a:prstGeom prst="line">
            <a:avLst/>
          </a:prstGeom>
          <a:ln w="1587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מחבר ישר 275">
            <a:extLst>
              <a:ext uri="{FF2B5EF4-FFF2-40B4-BE49-F238E27FC236}">
                <a16:creationId xmlns:a16="http://schemas.microsoft.com/office/drawing/2014/main" id="{C4DCC9CF-7998-46F8-ACDC-4896EABF07B8}"/>
              </a:ext>
            </a:extLst>
          </p:cNvPr>
          <p:cNvCxnSpPr>
            <a:cxnSpLocks/>
          </p:cNvCxnSpPr>
          <p:nvPr/>
        </p:nvCxnSpPr>
        <p:spPr>
          <a:xfrm flipH="1">
            <a:off x="6378869" y="2492613"/>
            <a:ext cx="1097658" cy="0"/>
          </a:xfrm>
          <a:prstGeom prst="line">
            <a:avLst/>
          </a:prstGeom>
          <a:ln w="158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9" name="אליפסה 288">
            <a:extLst>
              <a:ext uri="{FF2B5EF4-FFF2-40B4-BE49-F238E27FC236}">
                <a16:creationId xmlns:a16="http://schemas.microsoft.com/office/drawing/2014/main" id="{2C3D76E1-8055-4C57-87D0-3E8875495F4A}"/>
              </a:ext>
            </a:extLst>
          </p:cNvPr>
          <p:cNvSpPr/>
          <p:nvPr/>
        </p:nvSpPr>
        <p:spPr>
          <a:xfrm>
            <a:off x="6699262" y="2798358"/>
            <a:ext cx="293587" cy="293587"/>
          </a:xfrm>
          <a:prstGeom prst="ellipse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36000" bIns="0" rtlCol="1" anchor="ctr" anchorCtr="0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*</a:t>
            </a:r>
            <a:endParaRPr lang="he-IL" sz="2400" b="1" dirty="0">
              <a:solidFill>
                <a:schemeClr val="accent2">
                  <a:lumMod val="60000"/>
                  <a:lumOff val="4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91" name="אליפסה 290">
            <a:extLst>
              <a:ext uri="{FF2B5EF4-FFF2-40B4-BE49-F238E27FC236}">
                <a16:creationId xmlns:a16="http://schemas.microsoft.com/office/drawing/2014/main" id="{2839D761-26CB-4198-85FF-231893358AE3}"/>
              </a:ext>
            </a:extLst>
          </p:cNvPr>
          <p:cNvSpPr/>
          <p:nvPr/>
        </p:nvSpPr>
        <p:spPr>
          <a:xfrm>
            <a:off x="10088434" y="2101511"/>
            <a:ext cx="293587" cy="293587"/>
          </a:xfrm>
          <a:prstGeom prst="ellipse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36000" bIns="0" rtlCol="1" anchor="ctr" anchorCtr="0"/>
          <a:lstStyle/>
          <a:p>
            <a:pPr algn="ctr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*</a:t>
            </a:r>
            <a:endParaRPr lang="he-IL" sz="2400" b="1" dirty="0">
              <a:solidFill>
                <a:schemeClr val="accent2">
                  <a:lumMod val="60000"/>
                  <a:lumOff val="4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94" name="TextBox 253">
            <a:extLst>
              <a:ext uri="{FF2B5EF4-FFF2-40B4-BE49-F238E27FC236}">
                <a16:creationId xmlns:a16="http://schemas.microsoft.com/office/drawing/2014/main" id="{6F1F4B6E-2179-4327-AE3B-9E2AA1A460B4}"/>
              </a:ext>
            </a:extLst>
          </p:cNvPr>
          <p:cNvSpPr txBox="1"/>
          <p:nvPr/>
        </p:nvSpPr>
        <p:spPr>
          <a:xfrm>
            <a:off x="7326526" y="2667241"/>
            <a:ext cx="264157" cy="378264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l" rtl="0"/>
            <a:r>
              <a:rPr lang="en-US" sz="2400" b="1" dirty="0">
                <a:solidFill>
                  <a:srgbClr val="00B05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  <a:endParaRPr lang="he-IL" sz="2400" b="1" dirty="0">
              <a:solidFill>
                <a:srgbClr val="00B05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295" name="מחבר חץ ישר 294">
            <a:extLst>
              <a:ext uri="{FF2B5EF4-FFF2-40B4-BE49-F238E27FC236}">
                <a16:creationId xmlns:a16="http://schemas.microsoft.com/office/drawing/2014/main" id="{6DA1CE85-DE79-4BA9-B288-4094C8774512}"/>
              </a:ext>
            </a:extLst>
          </p:cNvPr>
          <p:cNvCxnSpPr>
            <a:cxnSpLocks/>
          </p:cNvCxnSpPr>
          <p:nvPr/>
        </p:nvCxnSpPr>
        <p:spPr>
          <a:xfrm flipV="1">
            <a:off x="7166933" y="2491224"/>
            <a:ext cx="0" cy="439638"/>
          </a:xfrm>
          <a:prstGeom prst="straightConnector1">
            <a:avLst/>
          </a:prstGeom>
          <a:ln w="158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04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 animBg="1"/>
      <p:bldP spid="291" grpId="0" animBg="1"/>
      <p:bldP spid="2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כותרת 1">
            <a:extLst>
              <a:ext uri="{FF2B5EF4-FFF2-40B4-BE49-F238E27FC236}">
                <a16:creationId xmlns:a16="http://schemas.microsoft.com/office/drawing/2014/main" id="{9A7CD400-0A21-4471-8A14-2AA9E3A3AD57}"/>
              </a:ext>
            </a:extLst>
          </p:cNvPr>
          <p:cNvSpPr txBox="1">
            <a:spLocks/>
          </p:cNvSpPr>
          <p:nvPr/>
        </p:nvSpPr>
        <p:spPr>
          <a:xfrm>
            <a:off x="0" y="905981"/>
            <a:ext cx="12021898" cy="3419276"/>
          </a:xfrm>
          <a:prstGeom prst="rect">
            <a:avLst/>
          </a:prstGeom>
        </p:spPr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he-IL" sz="2400" dirty="0"/>
              <a:t>בניגוד לשתי הדוגמאות הקודמות, בדוגמה של מספרי </a:t>
            </a:r>
            <a:r>
              <a:rPr lang="he-IL" sz="2400" dirty="0" err="1"/>
              <a:t>פיבונצ'י</a:t>
            </a:r>
            <a:r>
              <a:rPr lang="he-IL" sz="2400" dirty="0"/>
              <a:t> יש בגוף האלגוריתם שתי קריאות רקורסיביות: לחישוב מספר </a:t>
            </a:r>
            <a:r>
              <a:rPr lang="he-IL" sz="2400" dirty="0" err="1"/>
              <a:t>פיבונצ'י</a:t>
            </a:r>
            <a:r>
              <a:rPr lang="he-IL" sz="2400" dirty="0"/>
              <a:t> במקום </a:t>
            </a:r>
            <a:r>
              <a:rPr lang="en-US" sz="2400" dirty="0"/>
              <a:t>k-1 </a:t>
            </a:r>
            <a:r>
              <a:rPr lang="he-IL" sz="2400" dirty="0"/>
              <a:t> ולחישוב מספר </a:t>
            </a:r>
            <a:r>
              <a:rPr lang="he-IL" sz="2400" dirty="0" err="1"/>
              <a:t>פיבונצ'י</a:t>
            </a:r>
            <a:r>
              <a:rPr lang="he-IL" sz="2400" dirty="0"/>
              <a:t> במקום </a:t>
            </a:r>
            <a:r>
              <a:rPr lang="en-US" sz="2400" dirty="0"/>
              <a:t>k-2</a:t>
            </a:r>
            <a:r>
              <a:rPr lang="he-IL" sz="2400" dirty="0"/>
              <a:t>. רקורסיה כזו נקראת "</a:t>
            </a:r>
            <a:r>
              <a:rPr lang="he-IL" sz="2400" b="1" dirty="0">
                <a:highlight>
                  <a:srgbClr val="FFFF00"/>
                </a:highlight>
              </a:rPr>
              <a:t>רקורסיה כפולה</a:t>
            </a:r>
            <a:r>
              <a:rPr lang="he-IL" sz="2400" dirty="0"/>
              <a:t>". גם בדוגמה זו, אחרי שמוחזרים הערכים של הקריאות הרקורסיביות, קיימת פעולה נוספת שיש לבצע: חיבור הערכים. אפשר לומר שזו היא </a:t>
            </a:r>
            <a:r>
              <a:rPr lang="he-IL" sz="2400" dirty="0" err="1"/>
              <a:t>רקורסיית</a:t>
            </a:r>
            <a:r>
              <a:rPr lang="he-IL" sz="2400" dirty="0"/>
              <a:t> "</a:t>
            </a:r>
            <a:r>
              <a:rPr lang="he-IL" sz="2400" dirty="0">
                <a:highlight>
                  <a:srgbClr val="FFFF00"/>
                </a:highlight>
              </a:rPr>
              <a:t>הלוך-חזור</a:t>
            </a:r>
            <a:r>
              <a:rPr lang="he-IL" sz="2400" dirty="0"/>
              <a:t>", אך פריסתה דומה יותר לפריסה של עץ מאשר לפריסה של תהליך "הלוך" רציף אחד, שבסופו נפרס תהליך "חזור" רציף.</a:t>
            </a:r>
            <a:endParaRPr lang="en-US" sz="2400" dirty="0">
              <a:cs typeface="Varela Round" panose="00000500000000000000" pitchFamily="2" charset="-79"/>
            </a:endParaRPr>
          </a:p>
        </p:txBody>
      </p:sp>
      <p:sp>
        <p:nvSpPr>
          <p:cNvPr id="86" name="כותרת 1">
            <a:extLst>
              <a:ext uri="{FF2B5EF4-FFF2-40B4-BE49-F238E27FC236}">
                <a16:creationId xmlns:a16="http://schemas.microsoft.com/office/drawing/2014/main" id="{90B76075-36B3-434E-A72C-9AD9F53F0780}"/>
              </a:ext>
            </a:extLst>
          </p:cNvPr>
          <p:cNvSpPr txBox="1">
            <a:spLocks/>
          </p:cNvSpPr>
          <p:nvPr/>
        </p:nvSpPr>
        <p:spPr>
          <a:xfrm>
            <a:off x="1024128" y="155448"/>
            <a:ext cx="9802368" cy="773222"/>
          </a:xfrm>
          <a:prstGeom prst="rect">
            <a:avLst/>
          </a:prstGeo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רקורסיה כפולה (דו</a:t>
            </a:r>
            <a:r>
              <a:rPr lang="he-IL" baseline="30000" dirty="0"/>
              <a:t>-</a:t>
            </a:r>
            <a:r>
              <a:rPr lang="he-IL" dirty="0" err="1"/>
              <a:t>מימדית</a:t>
            </a:r>
            <a:r>
              <a:rPr lang="he-IL" dirty="0"/>
              <a:t>)</a:t>
            </a:r>
          </a:p>
        </p:txBody>
      </p:sp>
      <p:pic>
        <p:nvPicPr>
          <p:cNvPr id="9" name="תמונה 8" descr="תמונה שמכילה צילום מסך&#10;&#10;התיאור נוצר באופן אוטומטי">
            <a:extLst>
              <a:ext uri="{FF2B5EF4-FFF2-40B4-BE49-F238E27FC236}">
                <a16:creationId xmlns:a16="http://schemas.microsoft.com/office/drawing/2014/main" id="{A8A0707F-1930-4038-8095-96D34C0D0F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24" y="3838575"/>
            <a:ext cx="6657157" cy="2678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09142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14860</TotalTime>
  <Words>1754</Words>
  <Application>Microsoft Office PowerPoint</Application>
  <PresentationFormat>מסך רחב</PresentationFormat>
  <Paragraphs>197</Paragraphs>
  <Slides>16</Slides>
  <Notes>13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9" baseType="lpstr">
      <vt:lpstr>Arial</vt:lpstr>
      <vt:lpstr>Varela Round</vt:lpstr>
      <vt:lpstr>ערכת נושא Office</vt:lpstr>
      <vt:lpstr>מערכת שידורים לאומית</vt:lpstr>
      <vt:lpstr>רֶקוּרְסְיָה - Recursion</vt:lpstr>
      <vt:lpstr>דרישות קדם</vt:lpstr>
      <vt:lpstr>מה נלמד היום </vt:lpstr>
      <vt:lpstr>רֶקוּרְסְיָה – פרק 5 "רקורסיה כפולה"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רֶקוּרְסְיָה – פרק 6 "רקורסיה הדדית"</vt:lpstr>
      <vt:lpstr>מצגת של PowerPoint‏</vt:lpstr>
      <vt:lpstr>מצגת של PowerPoint‏</vt:lpstr>
      <vt:lpstr>מצגת של PowerPoint‏</vt:lpstr>
      <vt:lpstr>רֶקוּרְסְיָה - Recursion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רקורסיה 3</dc:title>
  <dc:subject>רקורסייה כפולה דו-מימדית ורקורסיה הדדית</dc:subject>
  <dc:creator>דפנה מינסטר - Dafna Minster</dc:creator>
  <cp:keywords>Recursion; רקורסיה; מדעי המחשב; רקורסיה הדדית; רקורסייה כפולה דו-מימדית </cp:keywords>
  <cp:lastModifiedBy>ענת</cp:lastModifiedBy>
  <cp:revision>282</cp:revision>
  <dcterms:created xsi:type="dcterms:W3CDTF">2020-03-15T19:13:03Z</dcterms:created>
  <dcterms:modified xsi:type="dcterms:W3CDTF">2020-08-03T07:56:44Z</dcterms:modified>
</cp:coreProperties>
</file>