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9"/>
  </p:notesMasterIdLst>
  <p:sldIdLst>
    <p:sldId id="257" r:id="rId2"/>
    <p:sldId id="262" r:id="rId3"/>
    <p:sldId id="263" r:id="rId4"/>
    <p:sldId id="288" r:id="rId5"/>
    <p:sldId id="348" r:id="rId6"/>
    <p:sldId id="354" r:id="rId7"/>
    <p:sldId id="355" r:id="rId8"/>
    <p:sldId id="298" r:id="rId9"/>
    <p:sldId id="353" r:id="rId10"/>
    <p:sldId id="344" r:id="rId11"/>
    <p:sldId id="345" r:id="rId12"/>
    <p:sldId id="352" r:id="rId13"/>
    <p:sldId id="351" r:id="rId14"/>
    <p:sldId id="356" r:id="rId15"/>
    <p:sldId id="350" r:id="rId16"/>
    <p:sldId id="349" r:id="rId17"/>
    <p:sldId id="291" r:id="rId18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A72"/>
    <a:srgbClr val="92D050"/>
    <a:srgbClr val="6CF0FF"/>
    <a:srgbClr val="E0E0E0"/>
    <a:srgbClr val="E6E6E6"/>
    <a:srgbClr val="11A4AB"/>
    <a:srgbClr val="12B4BC"/>
    <a:srgbClr val="8DD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796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20" y="96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C061A6-0796-4DA4-BCCF-C39215C865B3}" type="datetimeFigureOut">
              <a:rPr lang="he-IL" smtClean="0"/>
              <a:pPr/>
              <a:t>כ"ד/אייר/תש"ף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451751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73128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2247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344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08257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7879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07385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9459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2196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 - מערכת שידורים לאומ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6000" y="2693989"/>
            <a:ext cx="11160000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1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70069" y="6569428"/>
            <a:ext cx="2623961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810" y="6304086"/>
            <a:ext cx="3246400" cy="192925"/>
          </a:xfrm>
          <a:prstGeom prst="roundRect">
            <a:avLst>
              <a:gd name="adj" fmla="val 493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6482" y="-439221"/>
            <a:ext cx="4205647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9471" y="6565100"/>
            <a:ext cx="4434214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5286" y="369916"/>
            <a:ext cx="1301430" cy="159743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2D798A-D3EB-4AD6-BA0D-6AF5A272CB65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61D397-1081-475E-877E-2C0275DD9CD7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C9C924-5BCF-44F6-9D2C-C85E4D329EC9}"/>
              </a:ext>
            </a:extLst>
          </p:cNvPr>
          <p:cNvSpPr/>
          <p:nvPr userDrawn="1"/>
        </p:nvSpPr>
        <p:spPr>
          <a:xfrm rot="5400000">
            <a:off x="10129568" y="1977381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B07856-A797-4811-9A80-36465708097A}"/>
              </a:ext>
            </a:extLst>
          </p:cNvPr>
          <p:cNvSpPr/>
          <p:nvPr userDrawn="1"/>
        </p:nvSpPr>
        <p:spPr>
          <a:xfrm>
            <a:off x="-3261642" y="347118"/>
            <a:ext cx="3246401" cy="73047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ראשית ושתי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FEA3643-4251-43C2-A891-4C9664978E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4360" y="1310640"/>
            <a:ext cx="451104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כותרת 1">
            <a:extLst>
              <a:ext uri="{FF2B5EF4-FFF2-40B4-BE49-F238E27FC236}">
                <a16:creationId xmlns:a16="http://schemas.microsoft.com/office/drawing/2014/main" id="{C304FB8B-5E14-469F-8BA4-BF0F011B9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926" y="155448"/>
            <a:ext cx="9802368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8">
            <a:extLst>
              <a:ext uri="{FF2B5EF4-FFF2-40B4-BE49-F238E27FC236}">
                <a16:creationId xmlns:a16="http://schemas.microsoft.com/office/drawing/2014/main" id="{B712628B-0991-4441-8324-4563256F9B32}"/>
              </a:ext>
            </a:extLst>
          </p:cNvPr>
          <p:cNvSpPr/>
          <p:nvPr userDrawn="1"/>
        </p:nvSpPr>
        <p:spPr>
          <a:xfrm>
            <a:off x="-2429707" y="195047"/>
            <a:ext cx="2969302" cy="24759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26E72AF6-8AD0-4AAD-B906-30424D022CD1}"/>
              </a:ext>
            </a:extLst>
          </p:cNvPr>
          <p:cNvSpPr/>
          <p:nvPr userDrawn="1"/>
        </p:nvSpPr>
        <p:spPr>
          <a:xfrm>
            <a:off x="9974795" y="5878199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1" name="מלבן מעוגל 8">
            <a:extLst>
              <a:ext uri="{FF2B5EF4-FFF2-40B4-BE49-F238E27FC236}">
                <a16:creationId xmlns:a16="http://schemas.microsoft.com/office/drawing/2014/main" id="{68D073A7-D8C0-45AA-A5E4-B6122A52E8F5}"/>
              </a:ext>
            </a:extLst>
          </p:cNvPr>
          <p:cNvSpPr/>
          <p:nvPr userDrawn="1"/>
        </p:nvSpPr>
        <p:spPr>
          <a:xfrm>
            <a:off x="-2017472" y="518276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0">
            <a:extLst>
              <a:ext uri="{FF2B5EF4-FFF2-40B4-BE49-F238E27FC236}">
                <a16:creationId xmlns:a16="http://schemas.microsoft.com/office/drawing/2014/main" id="{DF89C8AF-9EDF-46EF-BAB7-2D35F683552B}"/>
              </a:ext>
            </a:extLst>
          </p:cNvPr>
          <p:cNvSpPr/>
          <p:nvPr userDrawn="1"/>
        </p:nvSpPr>
        <p:spPr>
          <a:xfrm>
            <a:off x="8144699" y="6307826"/>
            <a:ext cx="5175721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52FC1393-B378-4A8A-8716-61E038E3D6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72315" y="1310640"/>
            <a:ext cx="451104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EA01DEB-EE2D-463E-B92D-20469AC2DACB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DC8B5D-6FF7-4E76-819C-95A4A6017B9C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30F30E8-13B7-4C55-A126-67529F765268}"/>
              </a:ext>
            </a:extLst>
          </p:cNvPr>
          <p:cNvSpPr/>
          <p:nvPr userDrawn="1"/>
        </p:nvSpPr>
        <p:spPr>
          <a:xfrm rot="5400000">
            <a:off x="10092700" y="2084060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E7D38CE-7F73-4533-B25A-F628D3EBA7C1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44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פרק חד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3177381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39037" y="1640910"/>
            <a:ext cx="10872592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9949" y="6579191"/>
            <a:ext cx="5333866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9501144" y="6294301"/>
            <a:ext cx="3049656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96883" y="-235260"/>
            <a:ext cx="276849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113" y="163632"/>
            <a:ext cx="1428110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38213" y="2918493"/>
            <a:ext cx="10873415" cy="642090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200" b="1"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0616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טי השיעור, מקצוע ומור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4000014" cy="2978963"/>
          </a:xfrm>
          <a:prstGeom prst="roundRect">
            <a:avLst>
              <a:gd name="adj" fmla="val 50000"/>
            </a:avLst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 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9949" y="6240593"/>
            <a:ext cx="5333866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113" y="87232"/>
            <a:ext cx="1428110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8">
            <a:extLst>
              <a:ext uri="{FF2B5EF4-FFF2-40B4-BE49-F238E27FC236}">
                <a16:creationId xmlns:a16="http://schemas.microsoft.com/office/drawing/2014/main" id="{404057E2-9B3D-4075-99B3-75AE757986D1}"/>
              </a:ext>
            </a:extLst>
          </p:cNvPr>
          <p:cNvSpPr/>
          <p:nvPr userDrawn="1"/>
        </p:nvSpPr>
        <p:spPr>
          <a:xfrm>
            <a:off x="10059465" y="87232"/>
            <a:ext cx="276885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5" name="מלבן מעוגל 7">
            <a:extLst>
              <a:ext uri="{FF2B5EF4-FFF2-40B4-BE49-F238E27FC236}">
                <a16:creationId xmlns:a16="http://schemas.microsoft.com/office/drawing/2014/main" id="{F6801116-CC43-4B2A-8C30-E06B51438E5F}"/>
              </a:ext>
            </a:extLst>
          </p:cNvPr>
          <p:cNvSpPr/>
          <p:nvPr userDrawn="1"/>
        </p:nvSpPr>
        <p:spPr>
          <a:xfrm>
            <a:off x="9066088" y="593003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3851AC-7C39-4D24-80F3-E23F47BEFFD4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AEE328-D2C3-444A-8724-BDAF608C4860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D96B898-2CF0-49F5-BBD6-BB8ACC47A495}"/>
              </a:ext>
            </a:extLst>
          </p:cNvPr>
          <p:cNvSpPr/>
          <p:nvPr userDrawn="1"/>
        </p:nvSpPr>
        <p:spPr>
          <a:xfrm rot="5400000">
            <a:off x="10107939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9EA7E53-F4C8-4E78-8841-55D753889071}"/>
              </a:ext>
            </a:extLst>
          </p:cNvPr>
          <p:cNvSpPr/>
          <p:nvPr userDrawn="1"/>
        </p:nvSpPr>
        <p:spPr>
          <a:xfrm>
            <a:off x="-3246402" y="-426720"/>
            <a:ext cx="3246401" cy="807856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כותרת 1">
            <a:extLst>
              <a:ext uri="{FF2B5EF4-FFF2-40B4-BE49-F238E27FC236}">
                <a16:creationId xmlns:a16="http://schemas.microsoft.com/office/drawing/2014/main" id="{6AF90618-5011-488D-8577-8090B2BE54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6000" y="1400768"/>
            <a:ext cx="10800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23" name="Google Shape;11;p2">
            <a:extLst>
              <a:ext uri="{FF2B5EF4-FFF2-40B4-BE49-F238E27FC236}">
                <a16:creationId xmlns:a16="http://schemas.microsoft.com/office/drawing/2014/main" id="{60774046-55DB-47C4-8731-49E4A217CD4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96000" y="2798300"/>
            <a:ext cx="10800000" cy="7200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24" name="מציין מיקום תוכן 2">
            <a:extLst>
              <a:ext uri="{FF2B5EF4-FFF2-40B4-BE49-F238E27FC236}">
                <a16:creationId xmlns:a16="http://schemas.microsoft.com/office/drawing/2014/main" id="{4EE53297-C04D-4B07-99F8-BCEC4E3B9EB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96000" y="3655832"/>
            <a:ext cx="10800000" cy="720000"/>
          </a:xfrm>
        </p:spPr>
        <p:txBody>
          <a:bodyPr anchor="ctr">
            <a:noAutofit/>
          </a:bodyPr>
          <a:lstStyle>
            <a:lvl1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28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20" name="מציין מיקום של מספר שקופית 22">
            <a:extLst>
              <a:ext uri="{FF2B5EF4-FFF2-40B4-BE49-F238E27FC236}">
                <a16:creationId xmlns:a16="http://schemas.microsoft.com/office/drawing/2014/main" id="{58C13A1B-004E-44B4-BBDC-E08548A96B81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פרק חד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4129222" cy="2978963"/>
          </a:xfrm>
          <a:prstGeom prst="roundRect">
            <a:avLst>
              <a:gd name="adj" fmla="val 50000"/>
            </a:avLst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>
                <a:solidFill>
                  <a:srgbClr val="192A72"/>
                </a:solidFill>
              </a:rPr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96000" y="2188244"/>
            <a:ext cx="10800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1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15" name="מלבן מעוגל 6">
            <a:extLst>
              <a:ext uri="{FF2B5EF4-FFF2-40B4-BE49-F238E27FC236}">
                <a16:creationId xmlns:a16="http://schemas.microsoft.com/office/drawing/2014/main" id="{B4A26894-BFC6-4CB2-9F98-6C0AB203AB11}"/>
              </a:ext>
            </a:extLst>
          </p:cNvPr>
          <p:cNvSpPr/>
          <p:nvPr userDrawn="1"/>
        </p:nvSpPr>
        <p:spPr>
          <a:xfrm>
            <a:off x="9664804" y="5699022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מלבן מעוגל 7">
            <a:extLst>
              <a:ext uri="{FF2B5EF4-FFF2-40B4-BE49-F238E27FC236}">
                <a16:creationId xmlns:a16="http://schemas.microsoft.com/office/drawing/2014/main" id="{93139C06-AB68-49E4-9F8F-F0E56072AD87}"/>
              </a:ext>
            </a:extLst>
          </p:cNvPr>
          <p:cNvSpPr/>
          <p:nvPr userDrawn="1"/>
        </p:nvSpPr>
        <p:spPr>
          <a:xfrm>
            <a:off x="-260562" y="181684"/>
            <a:ext cx="2598822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7" name="מלבן מעוגל 8">
            <a:extLst>
              <a:ext uri="{FF2B5EF4-FFF2-40B4-BE49-F238E27FC236}">
                <a16:creationId xmlns:a16="http://schemas.microsoft.com/office/drawing/2014/main" id="{92F44B1F-CB02-4BE0-9593-98D37356833A}"/>
              </a:ext>
            </a:extLst>
          </p:cNvPr>
          <p:cNvSpPr/>
          <p:nvPr userDrawn="1"/>
        </p:nvSpPr>
        <p:spPr>
          <a:xfrm>
            <a:off x="-488825" y="468418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8" name="מלבן מעוגל 10">
            <a:extLst>
              <a:ext uri="{FF2B5EF4-FFF2-40B4-BE49-F238E27FC236}">
                <a16:creationId xmlns:a16="http://schemas.microsoft.com/office/drawing/2014/main" id="{F91DCBDE-92CA-433E-83D5-3B5D0DD4B449}"/>
              </a:ext>
            </a:extLst>
          </p:cNvPr>
          <p:cNvSpPr/>
          <p:nvPr userDrawn="1"/>
        </p:nvSpPr>
        <p:spPr>
          <a:xfrm>
            <a:off x="9010091" y="6104087"/>
            <a:ext cx="3755593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194D36-FE0A-4C9F-8946-7441BBD04111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F65A56D-9132-4626-874B-D91437478839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D0F400-87FD-46D3-B4A3-AC189F03B752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8D9617-ADF9-485F-8AE6-FD3940CA7E4F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מציין מיקום של מספר שקופית 22">
            <a:extLst>
              <a:ext uri="{FF2B5EF4-FFF2-40B4-BE49-F238E27FC236}">
                <a16:creationId xmlns:a16="http://schemas.microsoft.com/office/drawing/2014/main" id="{1D40CDBA-CE8D-4E82-AAAC-CCBC39F3F871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2890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EAE132D4-D270-4859-A0A8-0EABA938935B}"/>
              </a:ext>
            </a:extLst>
          </p:cNvPr>
          <p:cNvSpPr/>
          <p:nvPr userDrawn="1"/>
        </p:nvSpPr>
        <p:spPr>
          <a:xfrm>
            <a:off x="6581228" y="6447542"/>
            <a:ext cx="5993234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6">
            <a:extLst>
              <a:ext uri="{FF2B5EF4-FFF2-40B4-BE49-F238E27FC236}">
                <a16:creationId xmlns:a16="http://schemas.microsoft.com/office/drawing/2014/main" id="{8A467694-CC08-4C30-BF05-885FCBD4CAB0}"/>
              </a:ext>
            </a:extLst>
          </p:cNvPr>
          <p:cNvSpPr/>
          <p:nvPr userDrawn="1"/>
        </p:nvSpPr>
        <p:spPr>
          <a:xfrm>
            <a:off x="9704146" y="5381191"/>
            <a:ext cx="3496396" cy="442359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998859"/>
            <a:ext cx="11161453" cy="4062435"/>
          </a:xfrm>
        </p:spPr>
        <p:txBody>
          <a:bodyPr>
            <a:normAutofit/>
          </a:bodyPr>
          <a:lstStyle>
            <a:lvl1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206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1226982" y="101748"/>
            <a:ext cx="2160598" cy="21681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2054055" y="390797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53219EEB-A406-4AC2-B87E-54A955D7D483}"/>
              </a:ext>
            </a:extLst>
          </p:cNvPr>
          <p:cNvSpPr/>
          <p:nvPr userDrawn="1"/>
        </p:nvSpPr>
        <p:spPr>
          <a:xfrm>
            <a:off x="7978665" y="5944772"/>
            <a:ext cx="4766811" cy="381549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B5BA376-F667-4A43-9264-CB356AE2FBF1}"/>
              </a:ext>
            </a:extLst>
          </p:cNvPr>
          <p:cNvSpPr/>
          <p:nvPr userDrawn="1"/>
        </p:nvSpPr>
        <p:spPr>
          <a:xfrm rot="5400000">
            <a:off x="9936561" y="2157343"/>
            <a:ext cx="735717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CE73A552-D52C-4EE0-9E7A-557CEB6CE479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5208D21-C13C-48D3-8634-05FCD1520B3D}"/>
              </a:ext>
            </a:extLst>
          </p:cNvPr>
          <p:cNvSpPr/>
          <p:nvPr userDrawn="1"/>
        </p:nvSpPr>
        <p:spPr>
          <a:xfrm>
            <a:off x="5903744" y="6876112"/>
            <a:ext cx="6894095" cy="149330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FFA872-60FE-48B4-B509-3F90F2F53575}"/>
              </a:ext>
            </a:extLst>
          </p:cNvPr>
          <p:cNvSpPr/>
          <p:nvPr userDrawn="1"/>
        </p:nvSpPr>
        <p:spPr>
          <a:xfrm>
            <a:off x="-2191928" y="-31850"/>
            <a:ext cx="2165034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25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73" y="1024128"/>
            <a:ext cx="11161453" cy="457200"/>
          </a:xfrm>
        </p:spPr>
        <p:txBody>
          <a:bodyPr lIns="0" tIns="0" rIns="0" bIns="0" anchor="ctr">
            <a:noAutofit/>
          </a:bodyPr>
          <a:lstStyle>
            <a:lvl1pPr marL="0" indent="0" algn="r">
              <a:buNone/>
              <a:defRPr sz="3000" b="1">
                <a:solidFill>
                  <a:srgbClr val="12B4BC"/>
                </a:solidFill>
                <a:latin typeface="Varela Round" pitchFamily="2" charset="-79"/>
                <a:cs typeface="Varela Round" panose="00000500000000000000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1567973"/>
            <a:ext cx="11161453" cy="3522187"/>
          </a:xfrm>
        </p:spPr>
        <p:txBody>
          <a:bodyPr>
            <a:normAutofit/>
          </a:bodyPr>
          <a:lstStyle>
            <a:lvl1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1377633" y="110284"/>
            <a:ext cx="2105524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1729189" y="435139"/>
            <a:ext cx="2615798" cy="32187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8A91BCC4-EC47-43E2-9595-B89F757E1A7A}"/>
              </a:ext>
            </a:extLst>
          </p:cNvPr>
          <p:cNvSpPr/>
          <p:nvPr userDrawn="1"/>
        </p:nvSpPr>
        <p:spPr>
          <a:xfrm>
            <a:off x="9323387" y="5555326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238EE3F7-5012-4191-9ABD-A8E69370622E}"/>
              </a:ext>
            </a:extLst>
          </p:cNvPr>
          <p:cNvSpPr/>
          <p:nvPr userDrawn="1"/>
        </p:nvSpPr>
        <p:spPr>
          <a:xfrm>
            <a:off x="8679109" y="6024163"/>
            <a:ext cx="4127100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31BF6EDC-D21A-4961-802C-6C57056DED88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4" name="מלבן מעוגל 6">
            <a:extLst>
              <a:ext uri="{FF2B5EF4-FFF2-40B4-BE49-F238E27FC236}">
                <a16:creationId xmlns:a16="http://schemas.microsoft.com/office/drawing/2014/main" id="{09765D6C-4312-45BD-AEDC-93B641915820}"/>
              </a:ext>
            </a:extLst>
          </p:cNvPr>
          <p:cNvSpPr/>
          <p:nvPr userDrawn="1"/>
        </p:nvSpPr>
        <p:spPr>
          <a:xfrm>
            <a:off x="11005702" y="5213334"/>
            <a:ext cx="2372591" cy="25130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0EF58C-1955-4299-80B8-7931E9453E0B}"/>
              </a:ext>
            </a:extLst>
          </p:cNvPr>
          <p:cNvSpPr/>
          <p:nvPr userDrawn="1"/>
        </p:nvSpPr>
        <p:spPr>
          <a:xfrm rot="5400000">
            <a:off x="10107939" y="1954539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ECE651A-F01C-47F6-93CB-FED077AFFFB4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 פריסה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2134"/>
            <a:ext cx="9802368" cy="720000"/>
          </a:xfrm>
        </p:spPr>
        <p:txBody>
          <a:bodyPr lIns="36000" tIns="0" rIns="36000" bIns="0">
            <a:noAutofit/>
          </a:bodyPr>
          <a:lstStyle>
            <a:lvl1pPr marL="0" indent="0">
              <a:tabLst>
                <a:tab pos="11659766" algn="l"/>
              </a:tabLst>
              <a:defRPr sz="44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24128" y="1049185"/>
            <a:ext cx="8031962" cy="461155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234936" y="5807316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11218431" y="239177"/>
            <a:ext cx="1706880" cy="458399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-388620" y="6235866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C6E834-92B3-4A32-920C-9FA2D6987411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D60292-D9F7-4A35-9D0A-68A9095BDE1E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53CA14-A360-48A3-A071-94DFC2B62EDC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5536A81-6863-4B7C-BB9A-6F6DBBAB87E2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6A93F88D-0694-4107-9D3A-245864065D84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8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 פריסה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11497481" y="487099"/>
            <a:ext cx="1576672" cy="289443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11150538" y="127099"/>
            <a:ext cx="1879662" cy="28944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7" name="מלבן מעוגל 6">
            <a:extLst>
              <a:ext uri="{FF2B5EF4-FFF2-40B4-BE49-F238E27FC236}">
                <a16:creationId xmlns:a16="http://schemas.microsoft.com/office/drawing/2014/main" id="{469E9F25-935E-4A65-8AF2-C1B8F105C612}"/>
              </a:ext>
            </a:extLst>
          </p:cNvPr>
          <p:cNvSpPr/>
          <p:nvPr userDrawn="1"/>
        </p:nvSpPr>
        <p:spPr>
          <a:xfrm>
            <a:off x="-487680" y="5923581"/>
            <a:ext cx="3133018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10">
            <a:extLst>
              <a:ext uri="{FF2B5EF4-FFF2-40B4-BE49-F238E27FC236}">
                <a16:creationId xmlns:a16="http://schemas.microsoft.com/office/drawing/2014/main" id="{DD33049F-8FB3-46DC-B84B-8E763BCBCAC1}"/>
              </a:ext>
            </a:extLst>
          </p:cNvPr>
          <p:cNvSpPr/>
          <p:nvPr userDrawn="1"/>
        </p:nvSpPr>
        <p:spPr>
          <a:xfrm>
            <a:off x="-976438" y="6359813"/>
            <a:ext cx="7301038" cy="65808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761EC8D2-662F-4FBE-BF29-06100D51DE7E}"/>
              </a:ext>
            </a:extLst>
          </p:cNvPr>
          <p:cNvSpPr/>
          <p:nvPr userDrawn="1"/>
        </p:nvSpPr>
        <p:spPr>
          <a:xfrm rot="5400000">
            <a:off x="9360283" y="2733622"/>
            <a:ext cx="6987520" cy="1297194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מציין מיקום של מספר שקופית 22">
            <a:extLst>
              <a:ext uri="{FF2B5EF4-FFF2-40B4-BE49-F238E27FC236}">
                <a16:creationId xmlns:a16="http://schemas.microsoft.com/office/drawing/2014/main" id="{23075256-456E-41D8-BDFD-8C3A8EA654D2}"/>
              </a:ext>
            </a:extLst>
          </p:cNvPr>
          <p:cNvSpPr txBox="1">
            <a:spLocks/>
          </p:cNvSpPr>
          <p:nvPr userDrawn="1"/>
        </p:nvSpPr>
        <p:spPr>
          <a:xfrm>
            <a:off x="-131730" y="6361368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8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B42163-9C8B-4AEB-9C50-F5529BD5C36B}"/>
              </a:ext>
            </a:extLst>
          </p:cNvPr>
          <p:cNvSpPr/>
          <p:nvPr userDrawn="1"/>
        </p:nvSpPr>
        <p:spPr>
          <a:xfrm rot="16200000">
            <a:off x="5821949" y="1027133"/>
            <a:ext cx="521207" cy="12218895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A26CB3A-BCA5-4171-BE99-1D6F46911786}"/>
              </a:ext>
            </a:extLst>
          </p:cNvPr>
          <p:cNvSpPr/>
          <p:nvPr userDrawn="1"/>
        </p:nvSpPr>
        <p:spPr>
          <a:xfrm rot="5400000">
            <a:off x="5683838" y="-6805249"/>
            <a:ext cx="947627" cy="1263971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4964ABF-EE59-4E45-BC5F-A3665732FD21}"/>
              </a:ext>
            </a:extLst>
          </p:cNvPr>
          <p:cNvSpPr/>
          <p:nvPr userDrawn="1"/>
        </p:nvSpPr>
        <p:spPr>
          <a:xfrm>
            <a:off x="-2001567" y="-416688"/>
            <a:ext cx="1974672" cy="8068538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596A93-68B7-48E8-8354-9EAE3F818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51578" y="1212161"/>
            <a:ext cx="7885112" cy="40909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1043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מעוגל 8">
            <a:extLst>
              <a:ext uri="{FF2B5EF4-FFF2-40B4-BE49-F238E27FC236}">
                <a16:creationId xmlns:a16="http://schemas.microsoft.com/office/drawing/2014/main" id="{820BD794-101C-426F-8015-9C33A0E995FA}"/>
              </a:ext>
            </a:extLst>
          </p:cNvPr>
          <p:cNvSpPr/>
          <p:nvPr userDrawn="1"/>
        </p:nvSpPr>
        <p:spPr>
          <a:xfrm>
            <a:off x="-2429707" y="195047"/>
            <a:ext cx="2969302" cy="24759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6926" y="155448"/>
            <a:ext cx="9802368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1026926" y="1025601"/>
            <a:ext cx="9802368" cy="431447"/>
          </a:xfrm>
        </p:spPr>
        <p:txBody>
          <a:bodyPr anchor="ctr">
            <a:noAutofit/>
          </a:bodyPr>
          <a:lstStyle>
            <a:lvl1pPr marL="185757" indent="0" algn="r">
              <a:buNone/>
              <a:defRPr sz="3000" b="1">
                <a:solidFill>
                  <a:srgbClr val="12B4BC"/>
                </a:solidFill>
                <a:latin typeface="Varela Round" pitchFamily="2" charset="-79"/>
                <a:cs typeface="Varela Round" pitchFamily="2" charset="-79"/>
              </a:defRPr>
            </a:lvl1pPr>
            <a:lvl2pPr marL="457246" indent="0">
              <a:buNone/>
              <a:defRPr sz="2000" b="1"/>
            </a:lvl2pPr>
            <a:lvl3pPr marL="914491" indent="0">
              <a:buNone/>
              <a:defRPr sz="1800" b="1"/>
            </a:lvl3pPr>
            <a:lvl4pPr marL="1371737" indent="0">
              <a:buNone/>
              <a:defRPr sz="1600" b="1"/>
            </a:lvl4pPr>
            <a:lvl5pPr marL="1828983" indent="0">
              <a:buNone/>
              <a:defRPr sz="1600" b="1"/>
            </a:lvl5pPr>
            <a:lvl6pPr marL="2286229" indent="0">
              <a:buNone/>
              <a:defRPr sz="1600" b="1"/>
            </a:lvl6pPr>
            <a:lvl7pPr marL="2743474" indent="0">
              <a:buNone/>
              <a:defRPr sz="1600" b="1"/>
            </a:lvl7pPr>
            <a:lvl8pPr marL="3200720" indent="0">
              <a:buNone/>
              <a:defRPr sz="1600" b="1"/>
            </a:lvl8pPr>
            <a:lvl9pPr marL="3657966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1026927" y="1710442"/>
            <a:ext cx="8212766" cy="4152517"/>
          </a:xfrm>
        </p:spPr>
        <p:txBody>
          <a:bodyPr>
            <a:normAutofit/>
          </a:bodyPr>
          <a:lstStyle>
            <a:lvl1pPr marL="439782" indent="-34293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34" lvl="0" indent="-342934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3024" lvl="1" indent="-285779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8" name="מלבן מעוגל 6">
            <a:extLst>
              <a:ext uri="{FF2B5EF4-FFF2-40B4-BE49-F238E27FC236}">
                <a16:creationId xmlns:a16="http://schemas.microsoft.com/office/drawing/2014/main" id="{E6F50987-5C32-40D2-A5FB-79D9E0819C00}"/>
              </a:ext>
            </a:extLst>
          </p:cNvPr>
          <p:cNvSpPr/>
          <p:nvPr userDrawn="1"/>
        </p:nvSpPr>
        <p:spPr>
          <a:xfrm>
            <a:off x="9974795" y="5878199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2017472" y="518276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10">
            <a:extLst>
              <a:ext uri="{FF2B5EF4-FFF2-40B4-BE49-F238E27FC236}">
                <a16:creationId xmlns:a16="http://schemas.microsoft.com/office/drawing/2014/main" id="{1C8AF664-98DE-433F-9B61-94366E98BCDF}"/>
              </a:ext>
            </a:extLst>
          </p:cNvPr>
          <p:cNvSpPr/>
          <p:nvPr userDrawn="1"/>
        </p:nvSpPr>
        <p:spPr>
          <a:xfrm>
            <a:off x="8144699" y="6307826"/>
            <a:ext cx="5175721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84947B-AFA4-410D-A793-689C573D144E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D4F41F-EAD8-495C-A662-C4F40F404DB3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A1181A-6B49-4EE5-AE44-1B5B124FA758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13178B-7D7E-4A10-9724-453DF758F663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מציין מיקום של מספר שקופית 22">
            <a:extLst>
              <a:ext uri="{FF2B5EF4-FFF2-40B4-BE49-F238E27FC236}">
                <a16:creationId xmlns:a16="http://schemas.microsoft.com/office/drawing/2014/main" id="{7947FE0C-D7CF-4209-91A5-93564F2C3543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וידאו על מסך מל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מעוגל 7"/>
          <p:cNvSpPr/>
          <p:nvPr userDrawn="1"/>
        </p:nvSpPr>
        <p:spPr>
          <a:xfrm>
            <a:off x="8667715" y="-161750"/>
            <a:ext cx="5300119" cy="38235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4" name="מציין מיקום של מדיה 3">
            <a:extLst>
              <a:ext uri="{FF2B5EF4-FFF2-40B4-BE49-F238E27FC236}">
                <a16:creationId xmlns:a16="http://schemas.microsoft.com/office/drawing/2014/main" id="{DD834E78-91D0-4CCC-9C3F-C5C504CFBE13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363416" y="639717"/>
            <a:ext cx="11465168" cy="6122933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מיועד לסרטים</a:t>
            </a:r>
          </a:p>
        </p:txBody>
      </p:sp>
      <p:sp>
        <p:nvSpPr>
          <p:cNvPr id="11" name="מציין מיקום תוכן 10">
            <a:extLst>
              <a:ext uri="{FF2B5EF4-FFF2-40B4-BE49-F238E27FC236}">
                <a16:creationId xmlns:a16="http://schemas.microsoft.com/office/drawing/2014/main" id="{2A86C914-3EB6-4303-93FB-203A29FA2E3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63416" y="95349"/>
            <a:ext cx="8074879" cy="400050"/>
          </a:xfr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24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226196-3340-4F6C-9B09-34934599BAD7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91965B-48C3-4AD9-9066-E67195630BFD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8CB16E1-D93B-440E-81F5-6366FDB428B8}"/>
              </a:ext>
            </a:extLst>
          </p:cNvPr>
          <p:cNvSpPr/>
          <p:nvPr userDrawn="1"/>
        </p:nvSpPr>
        <p:spPr>
          <a:xfrm rot="5400000">
            <a:off x="10129568" y="1977381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020DF7-29CF-4A0A-BC0A-7568981BF8AD}"/>
              </a:ext>
            </a:extLst>
          </p:cNvPr>
          <p:cNvSpPr/>
          <p:nvPr userDrawn="1"/>
        </p:nvSpPr>
        <p:spPr>
          <a:xfrm>
            <a:off x="-3948180" y="347118"/>
            <a:ext cx="3246401" cy="73047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F0C566-C47D-446F-9E8E-EC9B0F5F1BF0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63A8D2-0547-47E3-84C0-5D60CFDB7CB1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C0104F3-C98B-4790-842F-F7B1B2FBDE13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7C576E-38DA-426A-9C16-921DE9A0835B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מציין מיקום של מספר שקופית 22">
            <a:extLst>
              <a:ext uri="{FF2B5EF4-FFF2-40B4-BE49-F238E27FC236}">
                <a16:creationId xmlns:a16="http://schemas.microsoft.com/office/drawing/2014/main" id="{5F1A13CD-CEB6-4958-B99A-46020ADA9375}"/>
              </a:ext>
            </a:extLst>
          </p:cNvPr>
          <p:cNvSpPr txBox="1">
            <a:spLocks/>
          </p:cNvSpPr>
          <p:nvPr userDrawn="1"/>
        </p:nvSpPr>
        <p:spPr>
          <a:xfrm>
            <a:off x="-231414" y="6409126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6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6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877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1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כ"ד/אייר/תש"ף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1A36FD-4A58-4EC2-B769-2CB4558CD860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A89C66-91F2-409B-AE3C-970820728814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AF9B00-5AF6-47AB-81E5-2BE048851E3E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3C55C6-DFDE-44BF-BB37-E582014C2D44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1" r:id="rId3"/>
    <p:sldLayoutId id="2147483674" r:id="rId4"/>
    <p:sldLayoutId id="2147483675" r:id="rId5"/>
    <p:sldLayoutId id="2147483650" r:id="rId6"/>
    <p:sldLayoutId id="2147483676" r:id="rId7"/>
    <p:sldLayoutId id="2147483653" r:id="rId8"/>
    <p:sldLayoutId id="2147483666" r:id="rId9"/>
    <p:sldLayoutId id="2147483677" r:id="rId10"/>
    <p:sldLayoutId id="2147483678" r:id="rId11"/>
  </p:sldLayoutIdLst>
  <p:txStyles>
    <p:titleStyle>
      <a:lvl1pPr algn="ctr" defTabSz="914491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34" indent="-342934" algn="r" defTabSz="914491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3024" indent="-285779" algn="r" defTabSz="914491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114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360" indent="-228623" algn="r" defTabSz="914491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606" indent="-228623" algn="r" defTabSz="914491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51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97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43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89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1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7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83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9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74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2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6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N9IgGTwbF0&amp;feature=youtu.be" TargetMode="External"/><Relationship Id="rId2" Type="http://schemas.openxmlformats.org/officeDocument/2006/relationships/hyperlink" Target="https://youtu.be/NN9IgGTwbF0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rive.google.com/open?id=1825Jnh59ECpyLkwk_TBAzvosMxiEoCGv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>
          <a:xfrm>
            <a:off x="1" y="2693893"/>
            <a:ext cx="12192001" cy="1470216"/>
          </a:xfrm>
        </p:spPr>
        <p:txBody>
          <a:bodyPr>
            <a:normAutofit/>
          </a:bodyPr>
          <a:lstStyle/>
          <a:p>
            <a:r>
              <a:rPr lang="he-IL" dirty="0"/>
              <a:t>מערכת שידורים לאומית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096B80-AF29-435E-8795-1A387C87F6BD}"/>
              </a:ext>
            </a:extLst>
          </p:cNvPr>
          <p:cNvSpPr/>
          <p:nvPr/>
        </p:nvSpPr>
        <p:spPr>
          <a:xfrm>
            <a:off x="12279398" y="6653"/>
            <a:ext cx="2404790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94B9A1-1541-45E7-9ACE-02721554E39F}"/>
              </a:ext>
            </a:extLst>
          </p:cNvPr>
          <p:cNvSpPr/>
          <p:nvPr/>
        </p:nvSpPr>
        <p:spPr>
          <a:xfrm>
            <a:off x="12279398" y="746985"/>
            <a:ext cx="2404790" cy="423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b="1" dirty="0">
                <a:solidFill>
                  <a:srgbClr val="002060"/>
                </a:solidFill>
              </a:rPr>
              <a:t>עליכם להתקין את הפונט </a:t>
            </a:r>
            <a:r>
              <a:rPr lang="en-US" b="1" dirty="0">
                <a:solidFill>
                  <a:srgbClr val="002060"/>
                </a:solidFill>
              </a:rPr>
              <a:t>Varela</a:t>
            </a:r>
            <a:r>
              <a:rPr lang="he-IL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Round</a:t>
            </a:r>
            <a:r>
              <a:rPr lang="he-IL" b="1" dirty="0">
                <a:solidFill>
                  <a:srgbClr val="002060"/>
                </a:solidFill>
              </a:rPr>
              <a:t> לפני תחילת העבודה.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אם ברצונכם לצפות בהנחיות להתקנת פונט </a:t>
            </a:r>
            <a:r>
              <a:rPr lang="en-US" dirty="0">
                <a:solidFill>
                  <a:srgbClr val="002060"/>
                </a:solidFill>
              </a:rPr>
              <a:t>Varela Round</a:t>
            </a:r>
            <a:r>
              <a:rPr lang="he-IL" dirty="0">
                <a:solidFill>
                  <a:srgbClr val="002060"/>
                </a:solidFill>
              </a:rPr>
              <a:t>, תוכלו לעשות זאת בקלות.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צפו בסרטון הבא:</a:t>
            </a:r>
            <a:r>
              <a:rPr lang="en-US" dirty="0">
                <a:solidFill>
                  <a:srgbClr val="002060"/>
                </a:solidFill>
              </a:rPr>
              <a:t> </a:t>
            </a:r>
            <a:endParaRPr lang="he-IL" dirty="0">
              <a:solidFill>
                <a:srgbClr val="002060"/>
              </a:solidFill>
            </a:endParaRPr>
          </a:p>
          <a:p>
            <a:pPr algn="ctr"/>
            <a:br>
              <a:rPr lang="en-US" dirty="0">
                <a:solidFill>
                  <a:srgbClr val="002060"/>
                </a:solidFill>
                <a:hlinkClick r:id="rId2"/>
              </a:rPr>
            </a:br>
            <a:r>
              <a:rPr lang="en-US" dirty="0">
                <a:solidFill>
                  <a:srgbClr val="002060"/>
                </a:solidFill>
                <a:hlinkClick r:id="rId3"/>
              </a:rPr>
              <a:t>https://www.youtube.com/watch?v=NN9IgGTwbF0&amp;feature=youtu.be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7336567-3BEF-48E7-A00C-1582E175DD05}"/>
              </a:ext>
            </a:extLst>
          </p:cNvPr>
          <p:cNvSpPr/>
          <p:nvPr/>
        </p:nvSpPr>
        <p:spPr>
          <a:xfrm>
            <a:off x="12279398" y="5063135"/>
            <a:ext cx="2404790" cy="11569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  <a:hlinkClick r:id="rId4"/>
              </a:rPr>
              <a:t>קישור</a:t>
            </a:r>
            <a:r>
              <a:rPr lang="he-IL" dirty="0">
                <a:solidFill>
                  <a:srgbClr val="002060"/>
                </a:solidFill>
              </a:rPr>
              <a:t> להורדת הפונט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(אשרו את הודעת האבטחה)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630116" y="2695767"/>
            <a:ext cx="9207201" cy="19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88" tIns="121888" rIns="121888" bIns="121888" anchor="t" anchorCtr="0">
            <a:noAutofit/>
          </a:bodyPr>
          <a:lstStyle/>
          <a:p>
            <a:pPr marL="609539">
              <a:lnSpc>
                <a:spcPct val="150000"/>
              </a:lnSpc>
            </a:pPr>
            <a:endParaRPr dirty="0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739037" y="2339002"/>
            <a:ext cx="10872592" cy="1260000"/>
          </a:xfrm>
        </p:spPr>
        <p:txBody>
          <a:bodyPr/>
          <a:lstStyle/>
          <a:p>
            <a:r>
              <a:rPr lang="he-IL" dirty="0"/>
              <a:t>הפסקה</a:t>
            </a:r>
          </a:p>
        </p:txBody>
      </p:sp>
    </p:spTree>
    <p:extLst>
      <p:ext uri="{BB962C8B-B14F-4D97-AF65-F5344CB8AC3E}">
        <p14:creationId xmlns:p14="http://schemas.microsoft.com/office/powerpoint/2010/main" val="527365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רות פרק ד'</a:t>
            </a:r>
          </a:p>
        </p:txBody>
      </p:sp>
    </p:spTree>
    <p:extLst>
      <p:ext uri="{BB962C8B-B14F-4D97-AF65-F5344CB8AC3E}">
        <p14:creationId xmlns:p14="http://schemas.microsoft.com/office/powerpoint/2010/main" val="1706143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D738C25-260D-4E3F-A8F2-64DD5B2579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5273" y="998859"/>
            <a:ext cx="11161453" cy="484904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he-IL" b="1" dirty="0">
                <a:solidFill>
                  <a:srgbClr val="CC6600"/>
                </a:solidFill>
                <a:latin typeface="Narkisim" panose="020E0502050101010101" pitchFamily="34" charset="-79"/>
                <a:cs typeface="+mj-cs"/>
              </a:rPr>
              <a:t>א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 וּבֹעַז עָלָה הַשַּׁעַר וַיֵּשֶׁב שָׁם וְהִנֵּה הַגּוֹאֵל עֹבֵר אֲשֶׁר דִּבֶּר-בֹּעַז</a:t>
            </a:r>
            <a:b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</a:b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 וַיֹּאמֶר סוּרָה שְׁבָה-פֹּה פְּלֹנִי אַלְמֹנִי וַיָּסַר וַיֵּשֵׁב: </a:t>
            </a:r>
            <a:br>
              <a:rPr lang="he-IL" dirty="0">
                <a:cs typeface="+mj-cs"/>
              </a:rPr>
            </a:br>
            <a:r>
              <a:rPr lang="he-IL" b="1" dirty="0">
                <a:solidFill>
                  <a:srgbClr val="CC6600"/>
                </a:solidFill>
                <a:latin typeface="Narkisim" panose="020E0502050101010101" pitchFamily="34" charset="-79"/>
                <a:cs typeface="+mj-cs"/>
              </a:rPr>
              <a:t>ב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 </a:t>
            </a:r>
            <a:r>
              <a:rPr lang="he-IL" dirty="0" err="1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וַיִּקַּח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 עֲשָׂרָה אֲנָשִׁים מִזִּקְנֵי הָעִיר וַיֹּאמֶר שְׁבוּ-פֹה וַיֵּשֵׁבוּ: </a:t>
            </a:r>
            <a:br>
              <a:rPr lang="he-IL" dirty="0">
                <a:cs typeface="+mj-cs"/>
              </a:rPr>
            </a:br>
            <a:r>
              <a:rPr lang="he-IL" b="1" dirty="0">
                <a:solidFill>
                  <a:srgbClr val="CC6600"/>
                </a:solidFill>
                <a:latin typeface="Narkisim" panose="020E0502050101010101" pitchFamily="34" charset="-79"/>
                <a:cs typeface="+mj-cs"/>
              </a:rPr>
              <a:t>ג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 וַיֹּאמֶר </a:t>
            </a:r>
            <a:r>
              <a:rPr lang="he-IL" dirty="0" err="1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לַגֹּאֵל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 חֶלְקַת הַשָּׂדֶה אֲשֶׁר לְאָחִינוּ לֶאֱלִימֶלֶךְ מָכְרָה נָעֳמִי הַשָּׁבָה מִשְּׂדֵה מוֹאָב: </a:t>
            </a:r>
            <a:br>
              <a:rPr lang="he-IL" dirty="0">
                <a:cs typeface="+mj-cs"/>
              </a:rPr>
            </a:br>
            <a:r>
              <a:rPr lang="he-IL" b="1" dirty="0">
                <a:solidFill>
                  <a:srgbClr val="CC6600"/>
                </a:solidFill>
                <a:latin typeface="Narkisim" panose="020E0502050101010101" pitchFamily="34" charset="-79"/>
                <a:cs typeface="+mj-cs"/>
              </a:rPr>
              <a:t>ד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 וַאֲנִי אָמַרְתִּי אֶגְלֶה אָזְנְךָ </a:t>
            </a:r>
            <a:r>
              <a:rPr lang="he-IL" dirty="0" err="1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לֵאמֹר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 קְנֵה  נֶגֶד </a:t>
            </a:r>
            <a:r>
              <a:rPr lang="he-IL" dirty="0" err="1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הַיֹּשְׁבִים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 וְנֶגֶד זִקְנֵי עַמִּי </a:t>
            </a:r>
            <a:b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</a:b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אִם-תִּגְאַל גְּאָל וְאִם-לֹא יִגְאַל הַגִּידָה לִּי וְאֵדְעָה </a:t>
            </a:r>
            <a:b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</a:b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כִּי אֵין זוּלָתְךָ לִגְאוֹל וְאָנֹכִי אַחֲרֶיךָ</a:t>
            </a:r>
            <a:b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</a:b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 וַיֹּאמֶר אָנֹכִי אֶגְאָל: </a:t>
            </a:r>
            <a:endParaRPr lang="he-IL" dirty="0">
              <a:cs typeface="+mj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F29CB7FD-705A-4AFD-B7A3-B7819D0C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"אנכי אגאל"</a:t>
            </a:r>
          </a:p>
        </p:txBody>
      </p:sp>
    </p:spTree>
    <p:extLst>
      <p:ext uri="{BB962C8B-B14F-4D97-AF65-F5344CB8AC3E}">
        <p14:creationId xmlns:p14="http://schemas.microsoft.com/office/powerpoint/2010/main" val="3228336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D738C25-260D-4E3F-A8F2-64DD5B2579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5273" y="1477925"/>
            <a:ext cx="11161453" cy="4061637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he-IL" b="1" dirty="0">
                <a:solidFill>
                  <a:srgbClr val="CC6600"/>
                </a:solidFill>
                <a:latin typeface="+mj-lt"/>
                <a:cs typeface="+mj-cs"/>
              </a:rPr>
              <a:t>ה</a:t>
            </a:r>
            <a:r>
              <a:rPr lang="he-IL" dirty="0">
                <a:solidFill>
                  <a:srgbClr val="000000"/>
                </a:solidFill>
                <a:latin typeface="+mj-lt"/>
                <a:cs typeface="+mj-cs"/>
              </a:rPr>
              <a:t> וַיֹּאמֶר בֹּעַז </a:t>
            </a:r>
            <a:r>
              <a:rPr lang="he-IL" dirty="0" err="1">
                <a:solidFill>
                  <a:srgbClr val="000000"/>
                </a:solidFill>
                <a:latin typeface="+mj-lt"/>
                <a:cs typeface="+mj-cs"/>
              </a:rPr>
              <a:t>בְּיוֹם-קְנוֹתְך</a:t>
            </a:r>
            <a:r>
              <a:rPr lang="he-IL" dirty="0">
                <a:solidFill>
                  <a:srgbClr val="000000"/>
                </a:solidFill>
                <a:latin typeface="+mj-lt"/>
                <a:cs typeface="+mj-cs"/>
              </a:rPr>
              <a:t>ָ הַשָּׂדֶה </a:t>
            </a:r>
            <a:br>
              <a:rPr lang="he-IL" dirty="0">
                <a:solidFill>
                  <a:srgbClr val="000000"/>
                </a:solidFill>
                <a:latin typeface="+mj-lt"/>
                <a:cs typeface="+mj-cs"/>
              </a:rPr>
            </a:br>
            <a:r>
              <a:rPr lang="he-IL" dirty="0">
                <a:solidFill>
                  <a:srgbClr val="000000"/>
                </a:solidFill>
                <a:latin typeface="+mj-lt"/>
                <a:cs typeface="+mj-cs"/>
              </a:rPr>
              <a:t>מִיַּד נָעֳמִי וּמֵאֵת רוּת </a:t>
            </a:r>
            <a:r>
              <a:rPr lang="he-IL" sz="2800" dirty="0" err="1">
                <a:solidFill>
                  <a:srgbClr val="000000"/>
                </a:solidFill>
                <a:latin typeface="+mj-lt"/>
                <a:cs typeface="+mj-cs"/>
              </a:rPr>
              <a:t>הַמּוֹאֲבִיָּה</a:t>
            </a:r>
            <a:r>
              <a:rPr lang="he-IL" sz="2800" dirty="0">
                <a:solidFill>
                  <a:srgbClr val="000000"/>
                </a:solidFill>
                <a:latin typeface="+mj-lt"/>
                <a:cs typeface="+mj-cs"/>
              </a:rPr>
              <a:t> </a:t>
            </a:r>
            <a:br>
              <a:rPr lang="he-IL" dirty="0">
                <a:solidFill>
                  <a:srgbClr val="000000"/>
                </a:solidFill>
                <a:latin typeface="+mj-lt"/>
                <a:cs typeface="+mj-cs"/>
              </a:rPr>
            </a:br>
            <a:r>
              <a:rPr lang="he-IL" dirty="0">
                <a:solidFill>
                  <a:srgbClr val="000000"/>
                </a:solidFill>
                <a:latin typeface="+mj-lt"/>
                <a:cs typeface="+mj-cs"/>
              </a:rPr>
              <a:t>אֵשֶׁת-הַמֵּת קָנִיתָ לְהָקִים שֵׁם-הַמֵּת עַל-נַחֲלָתוֹ: </a:t>
            </a:r>
            <a:br>
              <a:rPr lang="he-IL" dirty="0">
                <a:latin typeface="+mj-lt"/>
                <a:cs typeface="+mj-cs"/>
              </a:rPr>
            </a:br>
            <a:r>
              <a:rPr lang="he-IL" b="1" dirty="0">
                <a:solidFill>
                  <a:srgbClr val="CC6600"/>
                </a:solidFill>
                <a:latin typeface="+mj-lt"/>
                <a:cs typeface="+mj-cs"/>
              </a:rPr>
              <a:t>ו</a:t>
            </a:r>
            <a:r>
              <a:rPr lang="he-IL" dirty="0">
                <a:solidFill>
                  <a:srgbClr val="000000"/>
                </a:solidFill>
                <a:latin typeface="+mj-lt"/>
                <a:cs typeface="+mj-cs"/>
              </a:rPr>
              <a:t> וַיֹּאמֶר הַגֹּאֵל לֹא אוּכַל </a:t>
            </a:r>
            <a:r>
              <a:rPr lang="he-IL" dirty="0" err="1">
                <a:solidFill>
                  <a:srgbClr val="000000"/>
                </a:solidFill>
                <a:latin typeface="+mj-lt"/>
                <a:cs typeface="+mj-cs"/>
              </a:rPr>
              <a:t>לִגְאָל-לִי</a:t>
            </a:r>
            <a:r>
              <a:rPr lang="he-IL" dirty="0">
                <a:solidFill>
                  <a:srgbClr val="000000"/>
                </a:solidFill>
                <a:latin typeface="+mj-lt"/>
                <a:cs typeface="+mj-cs"/>
              </a:rPr>
              <a:t> </a:t>
            </a:r>
            <a:br>
              <a:rPr lang="he-IL" dirty="0">
                <a:solidFill>
                  <a:srgbClr val="000000"/>
                </a:solidFill>
                <a:latin typeface="+mj-lt"/>
                <a:cs typeface="+mj-cs"/>
              </a:rPr>
            </a:br>
            <a:r>
              <a:rPr lang="he-IL" sz="2800" dirty="0">
                <a:solidFill>
                  <a:srgbClr val="000000"/>
                </a:solidFill>
                <a:latin typeface="+mj-lt"/>
                <a:cs typeface="+mj-cs"/>
              </a:rPr>
              <a:t>פֶּן-אַשְׁחִית אֶת-נַחֲלָתִי</a:t>
            </a:r>
            <a:br>
              <a:rPr lang="he-IL" dirty="0">
                <a:solidFill>
                  <a:srgbClr val="000000"/>
                </a:solidFill>
                <a:latin typeface="+mj-lt"/>
                <a:cs typeface="+mj-cs"/>
              </a:rPr>
            </a:br>
            <a:r>
              <a:rPr lang="he-IL" dirty="0">
                <a:solidFill>
                  <a:srgbClr val="000000"/>
                </a:solidFill>
                <a:latin typeface="+mj-lt"/>
                <a:cs typeface="+mj-cs"/>
              </a:rPr>
              <a:t> גְּאַל-לְךָ אַתָּה אֶת-גְּאֻלָּתִי כִּי לֹא-אוּכַל לִגְאוֹל: </a:t>
            </a:r>
            <a:br>
              <a:rPr lang="he-IL" dirty="0">
                <a:latin typeface="+mj-lt"/>
                <a:cs typeface="+mj-cs"/>
              </a:rPr>
            </a:br>
            <a:endParaRPr lang="he-IL" dirty="0">
              <a:latin typeface="+mj-lt"/>
              <a:cs typeface="+mj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F29CB7FD-705A-4AFD-B7A3-B7819D0C7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616688"/>
            <a:ext cx="9802206" cy="258760"/>
          </a:xfrm>
        </p:spPr>
        <p:txBody>
          <a:bodyPr/>
          <a:lstStyle/>
          <a:p>
            <a:r>
              <a:rPr lang="he-IL" dirty="0"/>
              <a:t>זרים? </a:t>
            </a:r>
            <a:br>
              <a:rPr lang="he-IL" dirty="0"/>
            </a:br>
            <a:r>
              <a:rPr lang="he-IL" dirty="0"/>
              <a:t>לא אצלי בבית!</a:t>
            </a:r>
          </a:p>
        </p:txBody>
      </p:sp>
    </p:spTree>
    <p:extLst>
      <p:ext uri="{BB962C8B-B14F-4D97-AF65-F5344CB8AC3E}">
        <p14:creationId xmlns:p14="http://schemas.microsoft.com/office/powerpoint/2010/main" val="781461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5CC66021-4C77-4E52-86DC-6725F74F01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5273" y="998859"/>
            <a:ext cx="11161453" cy="4753355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he-IL" b="1" dirty="0">
                <a:solidFill>
                  <a:srgbClr val="CC6600"/>
                </a:solidFill>
                <a:latin typeface="Narkisim" panose="020E0502050101010101" pitchFamily="34" charset="-79"/>
                <a:cs typeface="+mj-cs"/>
              </a:rPr>
              <a:t>ז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 וְזֹאת- לְפָנִים בְּיִשְׂרָאֵל עַל-הַגְּאֻלָּה וְעַל-הַתְּמוּרָה לְקַיֵּם כָּל-דָּבָר</a:t>
            </a:r>
            <a:b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</a:b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 שָׁלַף אִישׁ נַעֲלוֹ וְנָתַן לְרֵעֵהוּ וְזֹאת הַתְּעוּדָה בְּיִשְׂרָאֵל: </a:t>
            </a:r>
            <a:b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</a:br>
            <a:r>
              <a:rPr lang="he-IL" b="1" dirty="0">
                <a:solidFill>
                  <a:srgbClr val="CC6600"/>
                </a:solidFill>
                <a:latin typeface="Narkisim" panose="020E0502050101010101" pitchFamily="34" charset="-79"/>
                <a:cs typeface="+mj-cs"/>
              </a:rPr>
              <a:t>ח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 וַיֹּאמֶר הַגֹּאֵל </a:t>
            </a:r>
            <a:r>
              <a:rPr lang="he-IL" dirty="0" err="1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לְבֹעַז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 קְנֵה-לָךְ </a:t>
            </a:r>
            <a:r>
              <a:rPr lang="he-IL" dirty="0" err="1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וַיִּשְׁלֹף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 נַעֲלוֹ: </a:t>
            </a:r>
            <a:br>
              <a:rPr lang="he-IL" dirty="0">
                <a:cs typeface="+mj-cs"/>
              </a:rPr>
            </a:br>
            <a:r>
              <a:rPr lang="he-IL" b="1" dirty="0">
                <a:solidFill>
                  <a:srgbClr val="CC6600"/>
                </a:solidFill>
                <a:latin typeface="Narkisim" panose="020E0502050101010101" pitchFamily="34" charset="-79"/>
                <a:cs typeface="+mj-cs"/>
              </a:rPr>
              <a:t>ט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 וַיֹּאמֶר- בֹּעַז לַזְּקֵנִים וְכָל-הָעָם עֵדִים אַתֶּם הַיּוֹם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 כִּי קָנִיתִי אֶת-כָּל-אֲשֶׁר לֶאֱלִימֶלֶךְ וְאֵת כָּל-אֲשֶׁר </a:t>
            </a:r>
            <a:r>
              <a:rPr lang="he-IL" dirty="0" err="1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לְכִלְיוֹן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 וּמַחְלוֹן מִיַּד נָעֳמִי: </a:t>
            </a:r>
            <a:br>
              <a:rPr lang="he-IL" dirty="0">
                <a:cs typeface="+mj-cs"/>
              </a:rPr>
            </a:br>
            <a:r>
              <a:rPr lang="he-IL" b="1" dirty="0">
                <a:solidFill>
                  <a:srgbClr val="CC6600"/>
                </a:solidFill>
                <a:latin typeface="Narkisim" panose="020E0502050101010101" pitchFamily="34" charset="-79"/>
                <a:cs typeface="+mj-cs"/>
              </a:rPr>
              <a:t>י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 וְגַם אֶת-רוּת </a:t>
            </a:r>
            <a:r>
              <a:rPr lang="he-IL" dirty="0" err="1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הַמֹּאֲבִיָּה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- אֵשֶׁת מַחְלוֹן קָנִיתִי לִי לְאִשָּׁה </a:t>
            </a:r>
            <a:b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</a:b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לְהָקִים שֵׁם-הַמֵּת עַל-נַחֲלָתוֹ </a:t>
            </a:r>
            <a:r>
              <a:rPr lang="he-IL" dirty="0" err="1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וְלֹא-יִכָּרֵת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 שֵׁם-הַמֵּת מֵעִם אֶחָיו וּמִשַּׁעַר מְקוֹמוֹ עֵדִים אַתֶּם הַיּוֹם: </a:t>
            </a:r>
            <a:endParaRPr lang="he-IL" dirty="0">
              <a:cs typeface="+mj-cs"/>
            </a:endParaRPr>
          </a:p>
        </p:txBody>
      </p:sp>
      <p:sp>
        <p:nvSpPr>
          <p:cNvPr id="3" name="כותרת 2">
            <a:extLst>
              <a:ext uri="{FF2B5EF4-FFF2-40B4-BE49-F238E27FC236}">
                <a16:creationId xmlns:a16="http://schemas.microsoft.com/office/drawing/2014/main" id="{07CC29F4-4084-4F14-B047-7503932C1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"עדים אתם היום"</a:t>
            </a:r>
          </a:p>
        </p:txBody>
      </p:sp>
    </p:spTree>
    <p:extLst>
      <p:ext uri="{BB962C8B-B14F-4D97-AF65-F5344CB8AC3E}">
        <p14:creationId xmlns:p14="http://schemas.microsoft.com/office/powerpoint/2010/main" val="3930516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D738C25-260D-4E3F-A8F2-64DD5B2579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5273" y="998859"/>
            <a:ext cx="11161453" cy="5391308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he-IL" b="1" dirty="0">
                <a:solidFill>
                  <a:srgbClr val="CC6600"/>
                </a:solidFill>
                <a:latin typeface="Narkisim" panose="020E0502050101010101" pitchFamily="34" charset="-79"/>
                <a:cs typeface="+mj-cs"/>
              </a:rPr>
              <a:t>יא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 וַיֹּאמְרוּ כָּל-הָעָם אֲשֶׁר-בַּשַּׁעַר וְהַזְּקֵנִים עֵדִים </a:t>
            </a:r>
            <a:r>
              <a:rPr lang="he-IL" dirty="0" err="1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יִתֵּן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- יְהֹוָה </a:t>
            </a:r>
            <a:r>
              <a:rPr lang="he-IL" dirty="0" err="1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אֶת-הָאִשָּׁה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 הַבָּאָה אֶל-בֵּיתֶךָ </a:t>
            </a:r>
            <a:r>
              <a:rPr lang="he-IL" sz="2800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כְּרָחֵל וּכְלֵאָה 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אֲשֶׁר בָּנוּ </a:t>
            </a:r>
            <a:r>
              <a:rPr lang="he-IL" dirty="0" err="1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שְׁתֵּיהֶם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 אֶת-בֵּית יִשְׂרָאֵל וַעֲשֵׂה-חַיִל </a:t>
            </a:r>
            <a:r>
              <a:rPr lang="he-IL" dirty="0" err="1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בְּאֶפְרָתָה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 וּקְרָא-שֵׁם בְּבֵית לָחֶם: </a:t>
            </a:r>
            <a:br>
              <a:rPr lang="he-IL" dirty="0">
                <a:cs typeface="+mj-cs"/>
              </a:rPr>
            </a:br>
            <a:r>
              <a:rPr lang="he-IL" b="1" dirty="0" err="1">
                <a:solidFill>
                  <a:srgbClr val="CC6600"/>
                </a:solidFill>
                <a:latin typeface="Narkisim" panose="020E0502050101010101" pitchFamily="34" charset="-79"/>
                <a:cs typeface="+mj-cs"/>
              </a:rPr>
              <a:t>יב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 וִיהִי בֵיתְךָ כְּבֵית פֶּרֶץ אֲשֶׁר-יָלְדָה </a:t>
            </a:r>
            <a:r>
              <a:rPr lang="he-IL" sz="2800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תָמָר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 לִיהוּדָה מִן-הַזֶּרַע אֲשֶׁר </a:t>
            </a:r>
            <a:r>
              <a:rPr lang="he-IL" dirty="0" err="1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יִתֵּן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 יְהֹוָה לְךָ מִן-הַנַּעֲרָה הַזֹּאת: </a:t>
            </a:r>
            <a:br>
              <a:rPr lang="he-IL" dirty="0">
                <a:cs typeface="+mj-cs"/>
              </a:rPr>
            </a:br>
            <a:r>
              <a:rPr lang="he-IL" b="1" dirty="0" err="1">
                <a:solidFill>
                  <a:srgbClr val="CC6600"/>
                </a:solidFill>
                <a:latin typeface="Narkisim" panose="020E0502050101010101" pitchFamily="34" charset="-79"/>
                <a:cs typeface="+mj-cs"/>
              </a:rPr>
              <a:t>יג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 </a:t>
            </a:r>
            <a:r>
              <a:rPr lang="he-IL" dirty="0" err="1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וַיִּקַּח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 בֹּעַז אֶת-רוּת וַתְּהִי-לוֹ לְאִשָּׁה וַיָּבֹא אֵלֶיהָ </a:t>
            </a:r>
            <a:r>
              <a:rPr lang="he-IL" dirty="0" err="1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וַיִּתֵּן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 יְהֹוָה לָהּ הֵרָיוֹן וַתֵּלֶד בֵּן: </a:t>
            </a:r>
            <a:br>
              <a:rPr lang="he-IL" dirty="0">
                <a:cs typeface="+mj-cs"/>
              </a:rPr>
            </a:br>
            <a:r>
              <a:rPr lang="he-IL" b="1" dirty="0">
                <a:solidFill>
                  <a:srgbClr val="CC6600"/>
                </a:solidFill>
                <a:latin typeface="Narkisim" panose="020E0502050101010101" pitchFamily="34" charset="-79"/>
                <a:cs typeface="+mj-cs"/>
              </a:rPr>
              <a:t>יד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 וַתֹּאמַרְנָה הַנָּשִׁים אֶל</a:t>
            </a:r>
            <a:r>
              <a:rPr lang="he-IL" sz="2800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-נָעֳמִי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 בָּרוּךְ יְהֹוָה אֲשֶׁר לֹא הִשְׁבִּית לָךְ גֹּאֵל הַיּוֹם וְיִקָּרֵא שְׁמוֹ בְּיִשְׂרָאֵל: </a:t>
            </a:r>
            <a:br>
              <a:rPr lang="he-IL" dirty="0">
                <a:cs typeface="+mj-cs"/>
              </a:rPr>
            </a:br>
            <a:r>
              <a:rPr lang="he-IL" b="1" dirty="0">
                <a:solidFill>
                  <a:srgbClr val="CC6600"/>
                </a:solidFill>
                <a:latin typeface="Narkisim" panose="020E0502050101010101" pitchFamily="34" charset="-79"/>
                <a:cs typeface="+mj-cs"/>
              </a:rPr>
              <a:t>טו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 וְהָיָה לָךְ לְמֵשִׁיב נֶפֶשׁ וּלְכַלְכֵּל אֶת-שֵׂבָתֵךְ כִּי כַלָּתֵךְ אֲשֶׁר- </a:t>
            </a:r>
            <a:r>
              <a:rPr lang="he-IL" sz="2800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אֲהֵבָתֶךְ 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יְלָדַתּוּ 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אֲשֶׁר-הִיא טוֹבָה לָךְ מִשִּׁבְעָה בָּנִים: </a:t>
            </a:r>
            <a:endParaRPr lang="he-IL" dirty="0">
              <a:cs typeface="+mj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F29CB7FD-705A-4AFD-B7A3-B7819D0C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רחל, לאה, תמר, רות...</a:t>
            </a:r>
          </a:p>
        </p:txBody>
      </p:sp>
    </p:spTree>
    <p:extLst>
      <p:ext uri="{BB962C8B-B14F-4D97-AF65-F5344CB8AC3E}">
        <p14:creationId xmlns:p14="http://schemas.microsoft.com/office/powerpoint/2010/main" val="367372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D738C25-260D-4E3F-A8F2-64DD5B2579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5273" y="998859"/>
            <a:ext cx="11161453" cy="472145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he-IL" b="1" dirty="0" err="1">
                <a:solidFill>
                  <a:srgbClr val="CC6600"/>
                </a:solidFill>
                <a:latin typeface="Narkisim" panose="020E0502050101010101" pitchFamily="34" charset="-79"/>
                <a:cs typeface="+mj-cs"/>
              </a:rPr>
              <a:t>טז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 </a:t>
            </a:r>
            <a:r>
              <a:rPr lang="he-IL" dirty="0" err="1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וַתִּקַּח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 נָעֳמִי אֶת-הַיֶּלֶד וַתְּשִׁתֵהוּ בְחֵיקָהּ וַתְּהִי-לוֹ לְאֹמֶנֶת: </a:t>
            </a:r>
            <a:br>
              <a:rPr lang="he-IL" dirty="0">
                <a:cs typeface="+mj-cs"/>
              </a:rPr>
            </a:br>
            <a:r>
              <a:rPr lang="he-IL" b="1" dirty="0" err="1">
                <a:solidFill>
                  <a:srgbClr val="CC6600"/>
                </a:solidFill>
                <a:latin typeface="Narkisim" panose="020E0502050101010101" pitchFamily="34" charset="-79"/>
                <a:cs typeface="+mj-cs"/>
              </a:rPr>
              <a:t>יז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 וַתִּקְרֶ-אנָה- לוֹ הַשְּׁכֵנוֹת שֵׁם </a:t>
            </a:r>
            <a:r>
              <a:rPr lang="he-IL" dirty="0" err="1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לֵאמֹר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 יֻלַּד-בֵּן </a:t>
            </a:r>
            <a:r>
              <a:rPr lang="he-IL" sz="2800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לְנָעֳמִי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 </a:t>
            </a:r>
            <a:b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</a:b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וַתִּקְרֶאנָה שְׁמוֹ עוֹבֵד הוּא אֲבִי-יִשַׁי אֲבִי </a:t>
            </a:r>
            <a:r>
              <a:rPr lang="he-IL" dirty="0">
                <a:solidFill>
                  <a:srgbClr val="FFC000"/>
                </a:solidFill>
                <a:latin typeface="Narkisim" panose="020E0502050101010101" pitchFamily="34" charset="-79"/>
                <a:cs typeface="+mj-cs"/>
              </a:rPr>
              <a:t>דָוִד: </a:t>
            </a:r>
            <a:br>
              <a:rPr lang="he-IL" dirty="0">
                <a:cs typeface="+mj-cs"/>
              </a:rPr>
            </a:br>
            <a:r>
              <a:rPr lang="he-IL" b="1" dirty="0" err="1">
                <a:solidFill>
                  <a:srgbClr val="CC6600"/>
                </a:solidFill>
                <a:latin typeface="Narkisim" panose="020E0502050101010101" pitchFamily="34" charset="-79"/>
                <a:cs typeface="+mj-cs"/>
              </a:rPr>
              <a:t>יח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 וְאֵלֶּה תּוֹלְדוֹת פָּרֶץ </a:t>
            </a:r>
            <a:r>
              <a:rPr lang="he-IL" dirty="0" err="1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פֶּרֶץ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 הוֹלִיד </a:t>
            </a:r>
            <a:r>
              <a:rPr lang="he-IL" dirty="0" err="1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אֶת-חֶצְרוֹן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: </a:t>
            </a:r>
            <a:br>
              <a:rPr lang="he-IL" dirty="0">
                <a:cs typeface="+mj-cs"/>
              </a:rPr>
            </a:br>
            <a:r>
              <a:rPr lang="he-IL" b="1" dirty="0" err="1">
                <a:solidFill>
                  <a:srgbClr val="CC6600"/>
                </a:solidFill>
                <a:latin typeface="Narkisim" panose="020E0502050101010101" pitchFamily="34" charset="-79"/>
                <a:cs typeface="+mj-cs"/>
              </a:rPr>
              <a:t>יט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 </a:t>
            </a:r>
            <a:r>
              <a:rPr lang="he-IL" dirty="0" err="1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וְחֶצְרוֹן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 הוֹלִיד אֶת-רָם וְרָם הוֹלִיד אֶת-עַמִּינָדָב: </a:t>
            </a:r>
            <a:br>
              <a:rPr lang="he-IL" dirty="0">
                <a:cs typeface="+mj-cs"/>
              </a:rPr>
            </a:br>
            <a:r>
              <a:rPr lang="he-IL" b="1" dirty="0">
                <a:solidFill>
                  <a:srgbClr val="CC6600"/>
                </a:solidFill>
                <a:latin typeface="Narkisim" panose="020E0502050101010101" pitchFamily="34" charset="-79"/>
                <a:cs typeface="+mj-cs"/>
              </a:rPr>
              <a:t>כ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 וְעַמִּינָדָב הוֹלִיד אֶת-נַחְשׁוֹן וְנַחְשׁוֹן הוֹלִיד אֶת-שַׂלְמָה: </a:t>
            </a:r>
            <a:br>
              <a:rPr lang="he-IL" dirty="0">
                <a:cs typeface="+mj-cs"/>
              </a:rPr>
            </a:br>
            <a:r>
              <a:rPr lang="he-IL" b="1" dirty="0" err="1">
                <a:solidFill>
                  <a:srgbClr val="CC6600"/>
                </a:solidFill>
                <a:latin typeface="Narkisim" panose="020E0502050101010101" pitchFamily="34" charset="-79"/>
                <a:cs typeface="+mj-cs"/>
              </a:rPr>
              <a:t>כא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 וְשַׂלְמוֹן הוֹלִיד אֶת-בֹּעַז וּבֹעַז הוֹלִיד אֶת-עוֹבֵד: </a:t>
            </a:r>
            <a:br>
              <a:rPr lang="he-IL" dirty="0">
                <a:cs typeface="+mj-cs"/>
              </a:rPr>
            </a:br>
            <a:r>
              <a:rPr lang="he-IL" b="1" dirty="0" err="1">
                <a:solidFill>
                  <a:srgbClr val="CC6600"/>
                </a:solidFill>
                <a:latin typeface="Narkisim" panose="020E0502050101010101" pitchFamily="34" charset="-79"/>
                <a:cs typeface="+mj-cs"/>
              </a:rPr>
              <a:t>כב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j-cs"/>
              </a:rPr>
              <a:t> וְעוֹבֵד הוֹלִיד אֶת-יִשָׁי וְיִשַׁי הוֹלִיד אֶת-דָּוִד:</a:t>
            </a:r>
            <a:endParaRPr lang="he-IL" dirty="0">
              <a:cs typeface="+mj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F29CB7FD-705A-4AFD-B7A3-B7819D0C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דוד מלך ישראל</a:t>
            </a:r>
          </a:p>
        </p:txBody>
      </p:sp>
    </p:spTree>
    <p:extLst>
      <p:ext uri="{BB962C8B-B14F-4D97-AF65-F5344CB8AC3E}">
        <p14:creationId xmlns:p14="http://schemas.microsoft.com/office/powerpoint/2010/main" val="2411181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423F6F61-4567-462B-A618-70CBC508D8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172" r="34234" b="66411"/>
          <a:stretch/>
        </p:blipFill>
        <p:spPr>
          <a:xfrm>
            <a:off x="4775994" y="0"/>
            <a:ext cx="3241964" cy="1838476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904EE8F9-32B7-45EB-8FC4-CC451E605118}"/>
              </a:ext>
            </a:extLst>
          </p:cNvPr>
          <p:cNvSpPr txBox="1"/>
          <p:nvPr/>
        </p:nvSpPr>
        <p:spPr>
          <a:xfrm>
            <a:off x="1385454" y="3016112"/>
            <a:ext cx="10436297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95350" algn="just"/>
            <a:r>
              <a:rPr lang="he-IL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השימוש ביצירות במהלך שידור זה נעשה לפי סעיף 27א לחוק זכות יוצרים, תשס"ח-2007. אם הינך בעל הזכויות באחת היצירות, באפשרותך לבקש מאיתנו לחדול מהשימוש ביצירה, זאת באמצעות פנייה לדוא"ל </a:t>
            </a:r>
            <a:r>
              <a:rPr lang="en-US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rights@education.gov.il</a:t>
            </a:r>
            <a:endParaRPr lang="he-IL" sz="2800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0276247E-F89D-4BE1-B3D6-7FE06BEB5A42}"/>
              </a:ext>
            </a:extLst>
          </p:cNvPr>
          <p:cNvSpPr/>
          <p:nvPr/>
        </p:nvSpPr>
        <p:spPr>
          <a:xfrm>
            <a:off x="795" y="1838476"/>
            <a:ext cx="12190412" cy="76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32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שימוש ביצירות מוגנות בזכויות יוצרים ואיתור בעלי זכויות 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5ECEB5F-1AF1-455B-9707-912205C838FF}"/>
              </a:ext>
            </a:extLst>
          </p:cNvPr>
          <p:cNvSpPr/>
          <p:nvPr/>
        </p:nvSpPr>
        <p:spPr>
          <a:xfrm>
            <a:off x="12279398" y="302487"/>
            <a:ext cx="2277745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מגילת רות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תנ"ך לשכבה ח' ושכבה י'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שם המורה: אביבית סיינר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נלמד היום ?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idx="1"/>
          </p:nvPr>
        </p:nvSpPr>
        <p:spPr>
          <a:xfrm>
            <a:off x="2080019" y="1049185"/>
            <a:ext cx="8031962" cy="4611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e-IL" sz="2800" dirty="0"/>
              <a:t>"אשת חיל" ו"איש חיל" - מה יש באנשים האלה?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58C303-E198-483E-A262-922AC5C18CB4}"/>
              </a:ext>
            </a:extLst>
          </p:cNvPr>
          <p:cNvSpPr/>
          <p:nvPr/>
        </p:nvSpPr>
        <p:spPr>
          <a:xfrm>
            <a:off x="12281852" y="0"/>
            <a:ext cx="2150428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פרטו בשקופית זו את נושאי הלימוד של השיעור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רות פרק ג'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D738C25-260D-4E3F-A8F2-64DD5B2579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5273" y="998859"/>
            <a:ext cx="11161453" cy="4498174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he-IL" b="1" dirty="0">
                <a:solidFill>
                  <a:srgbClr val="CC6600"/>
                </a:solidFill>
                <a:latin typeface="+mj-lt"/>
                <a:cs typeface="+mn-cs"/>
              </a:rPr>
              <a:t>א</a:t>
            </a:r>
            <a:r>
              <a:rPr lang="he-IL" dirty="0">
                <a:solidFill>
                  <a:srgbClr val="000000"/>
                </a:solidFill>
                <a:latin typeface="+mj-lt"/>
                <a:cs typeface="+mn-cs"/>
              </a:rPr>
              <a:t> וַתֹּאמֶר לָהּ נָעֳמִי חֲמוֹתָהּ בִּתִּי הֲלֹא אֲבַקֶּשׁ-לָךְ מָנוֹחַ אֲשֶׁר יִיטַב-לָךְ: </a:t>
            </a:r>
            <a:br>
              <a:rPr lang="he-IL" dirty="0">
                <a:latin typeface="+mj-lt"/>
                <a:cs typeface="+mn-cs"/>
              </a:rPr>
            </a:br>
            <a:r>
              <a:rPr lang="he-IL" b="1" dirty="0">
                <a:solidFill>
                  <a:srgbClr val="CC6600"/>
                </a:solidFill>
                <a:latin typeface="+mj-lt"/>
                <a:cs typeface="+mn-cs"/>
              </a:rPr>
              <a:t>ב</a:t>
            </a:r>
            <a:r>
              <a:rPr lang="he-IL" dirty="0">
                <a:solidFill>
                  <a:srgbClr val="000000"/>
                </a:solidFill>
                <a:latin typeface="+mj-lt"/>
                <a:cs typeface="+mn-cs"/>
              </a:rPr>
              <a:t> וְעַתָּה הֲלֹא בֹעַז מֹדַעְתָּנוּ אֲשֶׁר הָיִית אֶת-נַעֲרוֹתָיו הִנֵּה-הוּא זֹרֶה אֶת-גֹּרֶן הַשְּׂעֹרִים הַלָּיְלָה: </a:t>
            </a:r>
            <a:br>
              <a:rPr lang="he-IL" dirty="0">
                <a:latin typeface="+mj-lt"/>
                <a:cs typeface="+mn-cs"/>
              </a:rPr>
            </a:br>
            <a:r>
              <a:rPr lang="he-IL" b="1" dirty="0">
                <a:solidFill>
                  <a:srgbClr val="CC6600"/>
                </a:solidFill>
                <a:latin typeface="+mj-lt"/>
                <a:cs typeface="+mn-cs"/>
              </a:rPr>
              <a:t>ג</a:t>
            </a:r>
            <a:r>
              <a:rPr lang="he-IL" dirty="0">
                <a:solidFill>
                  <a:srgbClr val="000000"/>
                </a:solidFill>
                <a:latin typeface="+mj-lt"/>
                <a:cs typeface="+mn-cs"/>
              </a:rPr>
              <a:t> וְרָחַצְתְּ וָסַכְתְּ וְשַׂמְתְּ </a:t>
            </a:r>
            <a:r>
              <a:rPr lang="he-IL" dirty="0" err="1">
                <a:solidFill>
                  <a:srgbClr val="000000"/>
                </a:solidFill>
                <a:latin typeface="+mj-lt"/>
                <a:cs typeface="+mn-cs"/>
              </a:rPr>
              <a:t>שִׂמְלֹתַיִך</a:t>
            </a:r>
            <a:r>
              <a:rPr lang="he-IL" dirty="0">
                <a:solidFill>
                  <a:srgbClr val="000000"/>
                </a:solidFill>
                <a:latin typeface="+mj-lt"/>
                <a:cs typeface="+mn-cs"/>
              </a:rPr>
              <a:t>ְ עָלַיִךְ וְיָרַדְתְּ הַגֹּרֶן </a:t>
            </a:r>
            <a:br>
              <a:rPr lang="he-IL" dirty="0">
                <a:solidFill>
                  <a:srgbClr val="000000"/>
                </a:solidFill>
                <a:latin typeface="+mj-lt"/>
                <a:cs typeface="+mn-cs"/>
              </a:rPr>
            </a:br>
            <a:r>
              <a:rPr lang="he-IL" dirty="0" err="1">
                <a:solidFill>
                  <a:srgbClr val="000000"/>
                </a:solidFill>
                <a:latin typeface="+mj-lt"/>
                <a:cs typeface="+mn-cs"/>
              </a:rPr>
              <a:t>אַל-תִּוָּדְעִי</a:t>
            </a:r>
            <a:r>
              <a:rPr lang="he-IL" dirty="0">
                <a:solidFill>
                  <a:srgbClr val="000000"/>
                </a:solidFill>
                <a:latin typeface="+mj-lt"/>
                <a:cs typeface="+mn-cs"/>
              </a:rPr>
              <a:t> לָאִישׁ עַד כַּלֹּתוֹ לֶאֱכֹל וְלִשְׁתּוֹת: </a:t>
            </a:r>
            <a:br>
              <a:rPr lang="he-IL" dirty="0">
                <a:latin typeface="+mj-lt"/>
                <a:cs typeface="+mn-cs"/>
              </a:rPr>
            </a:br>
            <a:r>
              <a:rPr lang="he-IL" b="1" dirty="0">
                <a:solidFill>
                  <a:srgbClr val="CC6600"/>
                </a:solidFill>
                <a:latin typeface="+mj-lt"/>
                <a:cs typeface="+mn-cs"/>
              </a:rPr>
              <a:t>ד</a:t>
            </a:r>
            <a:r>
              <a:rPr lang="he-IL" dirty="0">
                <a:solidFill>
                  <a:srgbClr val="000000"/>
                </a:solidFill>
                <a:latin typeface="+mj-lt"/>
                <a:cs typeface="+mn-cs"/>
              </a:rPr>
              <a:t> וִיהִי </a:t>
            </a:r>
            <a:r>
              <a:rPr lang="he-IL" dirty="0" err="1">
                <a:solidFill>
                  <a:srgbClr val="000000"/>
                </a:solidFill>
                <a:latin typeface="+mj-lt"/>
                <a:cs typeface="+mn-cs"/>
              </a:rPr>
              <a:t>בְשָׁכְבו</a:t>
            </a:r>
            <a:r>
              <a:rPr lang="he-IL" dirty="0">
                <a:solidFill>
                  <a:srgbClr val="000000"/>
                </a:solidFill>
                <a:latin typeface="+mj-lt"/>
                <a:cs typeface="+mn-cs"/>
              </a:rPr>
              <a:t>ֹ וְיָדַעְתְּ אֶת-הַמָּקוֹם אֲשֶׁר יִשְׁכַּב-שָׁם </a:t>
            </a:r>
            <a:br>
              <a:rPr lang="he-IL" dirty="0">
                <a:solidFill>
                  <a:srgbClr val="000000"/>
                </a:solidFill>
                <a:latin typeface="+mj-lt"/>
                <a:cs typeface="+mn-cs"/>
              </a:rPr>
            </a:br>
            <a:r>
              <a:rPr lang="he-IL" dirty="0">
                <a:solidFill>
                  <a:srgbClr val="000000"/>
                </a:solidFill>
                <a:latin typeface="+mj-lt"/>
                <a:cs typeface="+mn-cs"/>
              </a:rPr>
              <a:t>וּבָאת וְגִלִּית </a:t>
            </a:r>
            <a:r>
              <a:rPr lang="he-IL" dirty="0" err="1">
                <a:solidFill>
                  <a:srgbClr val="000000"/>
                </a:solidFill>
                <a:latin typeface="+mj-lt"/>
                <a:cs typeface="+mn-cs"/>
              </a:rPr>
              <a:t>מַרְגְּלֹתָיו</a:t>
            </a:r>
            <a:r>
              <a:rPr lang="he-IL" dirty="0">
                <a:solidFill>
                  <a:srgbClr val="000000"/>
                </a:solidFill>
                <a:latin typeface="+mj-lt"/>
                <a:cs typeface="+mn-cs"/>
              </a:rPr>
              <a:t> וְשָׁכָבְתְּ וְהוּא יַגִּיד לָךְ אֵת אֲשֶׁר </a:t>
            </a:r>
            <a:r>
              <a:rPr lang="he-IL" sz="2800" dirty="0">
                <a:solidFill>
                  <a:srgbClr val="000000"/>
                </a:solidFill>
                <a:latin typeface="+mj-lt"/>
                <a:cs typeface="+mn-cs"/>
              </a:rPr>
              <a:t>תַּעֲשִׂין:</a:t>
            </a:r>
            <a:r>
              <a:rPr lang="he-IL" dirty="0">
                <a:solidFill>
                  <a:srgbClr val="000000"/>
                </a:solidFill>
                <a:latin typeface="+mj-lt"/>
                <a:cs typeface="+mn-cs"/>
              </a:rPr>
              <a:t> </a:t>
            </a:r>
            <a:br>
              <a:rPr lang="he-IL" dirty="0">
                <a:latin typeface="+mj-lt"/>
                <a:cs typeface="+mn-cs"/>
              </a:rPr>
            </a:br>
            <a:r>
              <a:rPr lang="he-IL" dirty="0">
                <a:solidFill>
                  <a:srgbClr val="CC6600"/>
                </a:solidFill>
                <a:latin typeface="+mj-lt"/>
                <a:cs typeface="+mn-cs"/>
              </a:rPr>
              <a:t>ה</a:t>
            </a:r>
            <a:r>
              <a:rPr lang="he-IL" dirty="0">
                <a:solidFill>
                  <a:srgbClr val="000000"/>
                </a:solidFill>
                <a:latin typeface="+mj-lt"/>
                <a:cs typeface="+mn-cs"/>
              </a:rPr>
              <a:t> וַתֹּאמֶר אֵלֶיהָ כֹּל אֲשֶׁר-תֹּאמְרִי אֵלַי </a:t>
            </a:r>
            <a:r>
              <a:rPr lang="he-IL" sz="2800" dirty="0">
                <a:solidFill>
                  <a:srgbClr val="000000"/>
                </a:solidFill>
                <a:latin typeface="+mj-lt"/>
                <a:cs typeface="+mn-cs"/>
              </a:rPr>
              <a:t>אֶעֱשֶׂה:</a:t>
            </a:r>
            <a:r>
              <a:rPr lang="he-IL" dirty="0">
                <a:solidFill>
                  <a:srgbClr val="000000"/>
                </a:solidFill>
                <a:latin typeface="+mj-lt"/>
                <a:cs typeface="+mn-cs"/>
              </a:rPr>
              <a:t> </a:t>
            </a:r>
            <a:r>
              <a:rPr lang="he-IL" dirty="0">
                <a:solidFill>
                  <a:srgbClr val="CC6600"/>
                </a:solidFill>
                <a:latin typeface="+mj-lt"/>
                <a:cs typeface="+mn-cs"/>
              </a:rPr>
              <a:t>ו</a:t>
            </a:r>
            <a:r>
              <a:rPr lang="he-IL" dirty="0">
                <a:solidFill>
                  <a:srgbClr val="000000"/>
                </a:solidFill>
                <a:latin typeface="+mj-lt"/>
                <a:cs typeface="+mn-cs"/>
              </a:rPr>
              <a:t> וַתֵּרֶד הַגֹּרֶן </a:t>
            </a:r>
            <a:r>
              <a:rPr lang="he-IL" sz="2800" dirty="0">
                <a:solidFill>
                  <a:srgbClr val="000000"/>
                </a:solidFill>
                <a:latin typeface="+mj-lt"/>
                <a:cs typeface="+mn-cs"/>
              </a:rPr>
              <a:t>וַתַּעַש</a:t>
            </a:r>
            <a:r>
              <a:rPr lang="he-IL" dirty="0">
                <a:solidFill>
                  <a:srgbClr val="000000"/>
                </a:solidFill>
                <a:latin typeface="+mj-lt"/>
                <a:cs typeface="+mn-cs"/>
              </a:rPr>
              <a:t> כְּכֹל אֲשֶׁר- </a:t>
            </a:r>
            <a:r>
              <a:rPr lang="he-IL" dirty="0" err="1">
                <a:solidFill>
                  <a:srgbClr val="000000"/>
                </a:solidFill>
                <a:latin typeface="+mj-lt"/>
                <a:cs typeface="+mn-cs"/>
              </a:rPr>
              <a:t>צִוַּתָּה</a:t>
            </a:r>
            <a:r>
              <a:rPr lang="he-IL" dirty="0">
                <a:solidFill>
                  <a:srgbClr val="000000"/>
                </a:solidFill>
                <a:latin typeface="+mj-lt"/>
                <a:cs typeface="+mn-cs"/>
              </a:rPr>
              <a:t> חֲמוֹתָהּ: </a:t>
            </a:r>
            <a:endParaRPr lang="he-IL" dirty="0">
              <a:latin typeface="+mj-lt"/>
              <a:cs typeface="+mn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F29CB7FD-705A-4AFD-B7A3-B7819D0C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הגיע זמן לפעול</a:t>
            </a:r>
          </a:p>
        </p:txBody>
      </p:sp>
    </p:spTree>
    <p:extLst>
      <p:ext uri="{BB962C8B-B14F-4D97-AF65-F5344CB8AC3E}">
        <p14:creationId xmlns:p14="http://schemas.microsoft.com/office/powerpoint/2010/main" val="1698210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D738C25-260D-4E3F-A8F2-64DD5B2579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5273" y="998859"/>
            <a:ext cx="11161453" cy="4466276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he-IL" b="1" dirty="0">
                <a:solidFill>
                  <a:srgbClr val="CC6600"/>
                </a:solidFill>
                <a:latin typeface="Narkisim" panose="020E0502050101010101" pitchFamily="34" charset="-79"/>
                <a:cs typeface="+mn-cs"/>
              </a:rPr>
              <a:t>ז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n-cs"/>
              </a:rPr>
              <a:t> וַיֹּאכַל בֹּעַז </a:t>
            </a:r>
            <a:r>
              <a:rPr lang="he-IL" dirty="0" err="1">
                <a:solidFill>
                  <a:srgbClr val="000000"/>
                </a:solidFill>
                <a:latin typeface="Narkisim" panose="020E0502050101010101" pitchFamily="34" charset="-79"/>
                <a:cs typeface="+mn-cs"/>
              </a:rPr>
              <a:t>וַיֵּשְׁת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n-cs"/>
              </a:rPr>
              <a:t>ְּ וַיִּיטַב לִבּוֹ וַיָּבֹא לִשְׁכַּב בִּקְצֵה הָעֲרֵמָה </a:t>
            </a:r>
            <a:b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n-cs"/>
              </a:rPr>
            </a:br>
            <a:r>
              <a:rPr lang="he-IL" dirty="0" err="1">
                <a:solidFill>
                  <a:srgbClr val="000000"/>
                </a:solidFill>
                <a:latin typeface="Narkisim" panose="020E0502050101010101" pitchFamily="34" charset="-79"/>
                <a:cs typeface="+mn-cs"/>
              </a:rPr>
              <a:t>וַתָּבֹא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n-cs"/>
              </a:rPr>
              <a:t> בַלָּט </a:t>
            </a:r>
            <a:r>
              <a:rPr lang="he-IL" dirty="0" err="1">
                <a:solidFill>
                  <a:srgbClr val="000000"/>
                </a:solidFill>
                <a:latin typeface="Narkisim" panose="020E0502050101010101" pitchFamily="34" charset="-79"/>
                <a:cs typeface="+mn-cs"/>
              </a:rPr>
              <a:t>וַתְּגַל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n-cs"/>
              </a:rPr>
              <a:t> </a:t>
            </a:r>
            <a:r>
              <a:rPr lang="he-IL" dirty="0" err="1">
                <a:solidFill>
                  <a:srgbClr val="000000"/>
                </a:solidFill>
                <a:latin typeface="Narkisim" panose="020E0502050101010101" pitchFamily="34" charset="-79"/>
                <a:cs typeface="+mn-cs"/>
              </a:rPr>
              <a:t>מַרְגְּלֹתָיו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n-cs"/>
              </a:rPr>
              <a:t> וַתִּשְׁכָּב: </a:t>
            </a:r>
            <a:br>
              <a:rPr lang="he-IL" dirty="0">
                <a:cs typeface="+mn-cs"/>
              </a:rPr>
            </a:br>
            <a:r>
              <a:rPr lang="he-IL" b="1" dirty="0">
                <a:solidFill>
                  <a:srgbClr val="CC6600"/>
                </a:solidFill>
                <a:latin typeface="Narkisim" panose="020E0502050101010101" pitchFamily="34" charset="-79"/>
                <a:cs typeface="+mn-cs"/>
              </a:rPr>
              <a:t>ח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n-cs"/>
              </a:rPr>
              <a:t> וַיְהִי בַּחֲצִי הַלַּיְלָה וַיֶּחֱרַד הָאִישׁ </a:t>
            </a:r>
            <a:r>
              <a:rPr lang="he-IL" dirty="0" err="1">
                <a:solidFill>
                  <a:srgbClr val="000000"/>
                </a:solidFill>
                <a:latin typeface="Narkisim" panose="020E0502050101010101" pitchFamily="34" charset="-79"/>
                <a:cs typeface="+mn-cs"/>
              </a:rPr>
              <a:t>וַיִּלָּפֵת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n-cs"/>
              </a:rPr>
              <a:t> וְהִנֵּה </a:t>
            </a:r>
            <a:r>
              <a:rPr lang="he-IL" dirty="0" err="1">
                <a:solidFill>
                  <a:srgbClr val="000000"/>
                </a:solidFill>
                <a:latin typeface="Narkisim" panose="020E0502050101010101" pitchFamily="34" charset="-79"/>
                <a:cs typeface="+mn-cs"/>
              </a:rPr>
              <a:t>אִשָּׁה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n-cs"/>
              </a:rPr>
              <a:t> שֹׁכֶבֶת </a:t>
            </a:r>
            <a:r>
              <a:rPr lang="he-IL" dirty="0" err="1">
                <a:solidFill>
                  <a:srgbClr val="000000"/>
                </a:solidFill>
                <a:latin typeface="Narkisim" panose="020E0502050101010101" pitchFamily="34" charset="-79"/>
                <a:cs typeface="+mn-cs"/>
              </a:rPr>
              <a:t>מַרְגְּלֹתָיו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n-cs"/>
              </a:rPr>
              <a:t>: </a:t>
            </a:r>
            <a:br>
              <a:rPr lang="he-IL" dirty="0">
                <a:cs typeface="+mn-cs"/>
              </a:rPr>
            </a:br>
            <a:r>
              <a:rPr lang="he-IL" b="1" dirty="0">
                <a:solidFill>
                  <a:srgbClr val="CC6600"/>
                </a:solidFill>
                <a:latin typeface="Narkisim" panose="020E0502050101010101" pitchFamily="34" charset="-79"/>
                <a:cs typeface="+mn-cs"/>
              </a:rPr>
              <a:t>ט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n-cs"/>
              </a:rPr>
              <a:t> וַיֹּאמֶר מִי-אָתְּ </a:t>
            </a:r>
            <a:b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n-cs"/>
              </a:rPr>
            </a:b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n-cs"/>
              </a:rPr>
              <a:t>וַתֹּאמֶר אָנֹכִי רוּת אֲמָתֶךָ וּפָרַשְׂתָּ כְנָפֶךָ עַל-אֲמָתְךָ כִּי </a:t>
            </a:r>
            <a:r>
              <a:rPr lang="he-IL" sz="2800" dirty="0">
                <a:solidFill>
                  <a:srgbClr val="000000"/>
                </a:solidFill>
                <a:latin typeface="Narkisim" panose="020E0502050101010101" pitchFamily="34" charset="-79"/>
                <a:cs typeface="+mn-cs"/>
              </a:rPr>
              <a:t>גֹאֵל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n-cs"/>
              </a:rPr>
              <a:t> אָתָּה: </a:t>
            </a:r>
            <a:br>
              <a:rPr lang="he-IL" dirty="0">
                <a:cs typeface="+mn-cs"/>
              </a:rPr>
            </a:br>
            <a:r>
              <a:rPr lang="he-IL" b="1" dirty="0">
                <a:solidFill>
                  <a:srgbClr val="CC6600"/>
                </a:solidFill>
                <a:latin typeface="Narkisim" panose="020E0502050101010101" pitchFamily="34" charset="-79"/>
                <a:cs typeface="+mn-cs"/>
              </a:rPr>
              <a:t>י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n-cs"/>
              </a:rPr>
              <a:t> וַיֹּאמֶר בְּרוּכָה אַתְּ לַיהֹוָה בִּתִּי הֵיטַבְתְּ </a:t>
            </a:r>
            <a:r>
              <a:rPr lang="he-IL" sz="2800" dirty="0">
                <a:solidFill>
                  <a:srgbClr val="000000"/>
                </a:solidFill>
                <a:latin typeface="Narkisim" panose="020E0502050101010101" pitchFamily="34" charset="-79"/>
                <a:cs typeface="+mn-cs"/>
              </a:rPr>
              <a:t>חַסְדֵּךְ 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n-cs"/>
              </a:rPr>
              <a:t>הָאַחֲרוֹן מִן-הָרִאשׁוֹן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  <a:cs typeface="+mn-cs"/>
              </a:rPr>
              <a:t>לְבִלְתִּי-לֶכֶת אַחֲרֵי הַבַּחוּרִים אִם-דַּל וְאִם-עָשִׁיר: </a:t>
            </a:r>
            <a:br>
              <a:rPr lang="he-IL" dirty="0">
                <a:cs typeface="+mn-cs"/>
              </a:rPr>
            </a:br>
            <a:endParaRPr lang="he-IL" dirty="0">
              <a:cs typeface="+mn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F29CB7FD-705A-4AFD-B7A3-B7819D0C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"מי את"?</a:t>
            </a:r>
          </a:p>
        </p:txBody>
      </p:sp>
    </p:spTree>
    <p:extLst>
      <p:ext uri="{BB962C8B-B14F-4D97-AF65-F5344CB8AC3E}">
        <p14:creationId xmlns:p14="http://schemas.microsoft.com/office/powerpoint/2010/main" val="4240268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246CE09E-F064-4D6C-8988-60BABD1726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5273" y="998859"/>
            <a:ext cx="11161453" cy="487031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he-IL" b="1" dirty="0">
                <a:solidFill>
                  <a:srgbClr val="CC6600"/>
                </a:solidFill>
                <a:latin typeface="Narkisim" panose="020E0502050101010101" pitchFamily="34" charset="-79"/>
              </a:rPr>
              <a:t>יא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</a:rPr>
              <a:t> וְעַתָּה בִּתִּי אַל-תִּירְאִי כֹּל אֲשֶׁר-תֹּאמְרִי </a:t>
            </a:r>
            <a:r>
              <a:rPr lang="he-IL" sz="2800" dirty="0">
                <a:solidFill>
                  <a:srgbClr val="000000"/>
                </a:solidFill>
                <a:latin typeface="Narkisim" panose="020E0502050101010101" pitchFamily="34" charset="-79"/>
              </a:rPr>
              <a:t>אֶעֱשֶׂה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</a:rPr>
              <a:t>-לָּךְ</a:t>
            </a:r>
            <a:br>
              <a:rPr lang="he-IL" dirty="0">
                <a:solidFill>
                  <a:srgbClr val="000000"/>
                </a:solidFill>
                <a:latin typeface="Narkisim" panose="020E0502050101010101" pitchFamily="34" charset="-79"/>
              </a:rPr>
            </a:b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</a:rPr>
              <a:t>כִּי יוֹדֵעַ כָּל-שַׁעַר עַמִּי כִּי </a:t>
            </a:r>
            <a:r>
              <a:rPr lang="he-IL" sz="2800" dirty="0">
                <a:solidFill>
                  <a:srgbClr val="000000"/>
                </a:solidFill>
                <a:latin typeface="Narkisim" panose="020E0502050101010101" pitchFamily="34" charset="-79"/>
              </a:rPr>
              <a:t>אֵשֶׁת חַיִל 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</a:rPr>
              <a:t>אָתְּ: </a:t>
            </a:r>
            <a:br>
              <a:rPr lang="he-IL" dirty="0"/>
            </a:br>
            <a:r>
              <a:rPr lang="he-IL" b="1" dirty="0">
                <a:solidFill>
                  <a:srgbClr val="CC6600"/>
                </a:solidFill>
                <a:latin typeface="Narkisim" panose="020E0502050101010101" pitchFamily="34" charset="-79"/>
              </a:rPr>
              <a:t>יב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</a:rPr>
              <a:t> וְעַתָּה כִּי אָמְנָם כִּי גֹאֵל אָנֹכִי וְגַם יֵשׁ גֹּאֵל קָרוֹב מִמֶּנִּי: </a:t>
            </a:r>
            <a:br>
              <a:rPr lang="he-IL" dirty="0"/>
            </a:br>
            <a:r>
              <a:rPr lang="he-IL" b="1" dirty="0">
                <a:solidFill>
                  <a:srgbClr val="CC6600"/>
                </a:solidFill>
                <a:latin typeface="Narkisim" panose="020E0502050101010101" pitchFamily="34" charset="-79"/>
              </a:rPr>
              <a:t>יג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</a:rPr>
              <a:t> לִינִי הַלַּיְלָה וְהָיָה בַבֹּקֶר אִם-יִגְאָלֵךְ טוֹב יִגְאָל  וְאִם-לֹא יַחְפֹּץ לְגָאֳלֵךְ וּגְאַלְתִּיךְ אָנֹכִי </a:t>
            </a:r>
            <a:br>
              <a:rPr lang="he-IL" dirty="0">
                <a:solidFill>
                  <a:srgbClr val="000000"/>
                </a:solidFill>
                <a:latin typeface="Narkisim" panose="020E0502050101010101" pitchFamily="34" charset="-79"/>
              </a:rPr>
            </a:b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</a:rPr>
              <a:t>חַי-יְהֹוָה שִׁכְבִי עַד-הַבֹּקֶר: </a:t>
            </a:r>
            <a:br>
              <a:rPr lang="he-IL" dirty="0"/>
            </a:br>
            <a:r>
              <a:rPr lang="he-IL" b="1" dirty="0">
                <a:solidFill>
                  <a:srgbClr val="CC6600"/>
                </a:solidFill>
                <a:latin typeface="Narkisim" panose="020E0502050101010101" pitchFamily="34" charset="-79"/>
              </a:rPr>
              <a:t>יד</a:t>
            </a: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</a:rPr>
              <a:t> וַתִּשְׁכַּב מַרְגְּלוֹתָיו עַד-הַבֹּקֶר </a:t>
            </a:r>
            <a:br>
              <a:rPr lang="he-IL" dirty="0">
                <a:solidFill>
                  <a:srgbClr val="000000"/>
                </a:solidFill>
                <a:latin typeface="Narkisim" panose="020E0502050101010101" pitchFamily="34" charset="-79"/>
              </a:rPr>
            </a:br>
            <a:r>
              <a:rPr lang="he-IL" dirty="0">
                <a:solidFill>
                  <a:srgbClr val="000000"/>
                </a:solidFill>
                <a:latin typeface="Narkisim" panose="020E0502050101010101" pitchFamily="34" charset="-79"/>
              </a:rPr>
              <a:t>וַתָּקָם בְּטֶרֶם יַכִּיר אִישׁ אֶת-רֵעֵהוּ וַיֹּאמֶר אַל-יִוָּדַע כִּי-בָאָה הָאִשָּׁה הַגֹּרֶן: </a:t>
            </a:r>
            <a:endParaRPr lang="he-IL" dirty="0"/>
          </a:p>
        </p:txBody>
      </p:sp>
      <p:sp>
        <p:nvSpPr>
          <p:cNvPr id="3" name="כותרת 2">
            <a:extLst>
              <a:ext uri="{FF2B5EF4-FFF2-40B4-BE49-F238E27FC236}">
                <a16:creationId xmlns:a16="http://schemas.microsoft.com/office/drawing/2014/main" id="{2C156182-9351-4A76-8E40-768D65285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"אשת חיל"</a:t>
            </a:r>
          </a:p>
        </p:txBody>
      </p:sp>
    </p:spTree>
    <p:extLst>
      <p:ext uri="{BB962C8B-B14F-4D97-AF65-F5344CB8AC3E}">
        <p14:creationId xmlns:p14="http://schemas.microsoft.com/office/powerpoint/2010/main" val="1472144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A16F6FA-9F77-4D9D-A08C-BE441157F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-328429"/>
            <a:ext cx="7886700" cy="260985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he-IL" sz="2400" dirty="0">
                <a:solidFill>
                  <a:srgbClr val="CC6600"/>
                </a:solidFill>
                <a:latin typeface="Narkisim" panose="020E0502050101010101" pitchFamily="34" charset="-79"/>
                <a:cs typeface="+mn-cs"/>
              </a:rPr>
              <a:t>טו</a:t>
            </a:r>
            <a:r>
              <a:rPr lang="he-IL" sz="2400" dirty="0">
                <a:solidFill>
                  <a:srgbClr val="000000"/>
                </a:solidFill>
                <a:latin typeface="Narkisim" panose="020E0502050101010101" pitchFamily="34" charset="-79"/>
                <a:cs typeface="+mn-cs"/>
              </a:rPr>
              <a:t> וַיֹּאמֶר הָבִי הַמִּטְפַּחַת אֲשֶׁר-עָלַיִךְ וְאֶחֳזִי-בָהּ </a:t>
            </a:r>
            <a:br>
              <a:rPr lang="he-IL" sz="2400" dirty="0">
                <a:solidFill>
                  <a:srgbClr val="000000"/>
                </a:solidFill>
                <a:latin typeface="Narkisim" panose="020E0502050101010101" pitchFamily="34" charset="-79"/>
                <a:cs typeface="+mn-cs"/>
              </a:rPr>
            </a:br>
            <a:r>
              <a:rPr lang="he-IL" sz="2400" dirty="0">
                <a:solidFill>
                  <a:srgbClr val="000000"/>
                </a:solidFill>
                <a:latin typeface="Narkisim" panose="020E0502050101010101" pitchFamily="34" charset="-79"/>
                <a:cs typeface="+mn-cs"/>
              </a:rPr>
              <a:t>וַתֹּאחֶז בָּהּ </a:t>
            </a:r>
            <a:r>
              <a:rPr lang="he-IL" sz="2400" dirty="0" err="1">
                <a:solidFill>
                  <a:srgbClr val="000000"/>
                </a:solidFill>
                <a:latin typeface="Narkisim" panose="020E0502050101010101" pitchFamily="34" charset="-79"/>
                <a:cs typeface="+mn-cs"/>
              </a:rPr>
              <a:t>וַיָּמָד</a:t>
            </a:r>
            <a:r>
              <a:rPr lang="he-IL" sz="2400" dirty="0">
                <a:solidFill>
                  <a:srgbClr val="000000"/>
                </a:solidFill>
                <a:latin typeface="Narkisim" panose="020E0502050101010101" pitchFamily="34" charset="-79"/>
                <a:cs typeface="+mn-cs"/>
              </a:rPr>
              <a:t> שֵׁשׁ-שְׂעֹרִים </a:t>
            </a:r>
            <a:r>
              <a:rPr lang="he-IL" sz="2400" dirty="0" err="1">
                <a:solidFill>
                  <a:srgbClr val="000000"/>
                </a:solidFill>
                <a:latin typeface="Narkisim" panose="020E0502050101010101" pitchFamily="34" charset="-79"/>
                <a:cs typeface="+mn-cs"/>
              </a:rPr>
              <a:t>וַיָּשֶׁת</a:t>
            </a:r>
            <a:r>
              <a:rPr lang="he-IL" sz="2400" dirty="0">
                <a:solidFill>
                  <a:srgbClr val="000000"/>
                </a:solidFill>
                <a:latin typeface="Narkisim" panose="020E0502050101010101" pitchFamily="34" charset="-79"/>
                <a:cs typeface="+mn-cs"/>
              </a:rPr>
              <a:t> עָלֶיהָ וַיָּבֹא הָעִיר: </a:t>
            </a:r>
            <a:br>
              <a:rPr lang="he-IL" sz="2400" dirty="0">
                <a:cs typeface="+mn-cs"/>
              </a:rPr>
            </a:br>
            <a:endParaRPr lang="he-IL" sz="2400" dirty="0">
              <a:cs typeface="+mn-cs"/>
            </a:endParaRPr>
          </a:p>
        </p:txBody>
      </p:sp>
      <p:pic>
        <p:nvPicPr>
          <p:cNvPr id="2050" name="Picture 2" descr="×ª××¦××ª ×ª××× × ×¢×××¨ ×¨××ª ××××¢× ×¨×××¨× ×× ×¨××©××">
            <a:extLst>
              <a:ext uri="{FF2B5EF4-FFF2-40B4-BE49-F238E27FC236}">
                <a16:creationId xmlns:a16="http://schemas.microsoft.com/office/drawing/2014/main" id="{551A3833-6114-421E-9FFD-82BB20961C9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052" y="1257300"/>
            <a:ext cx="6591300" cy="459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5993A107-10FF-41AE-9C40-96E315FF6D15}"/>
              </a:ext>
            </a:extLst>
          </p:cNvPr>
          <p:cNvSpPr txBox="1"/>
          <p:nvPr/>
        </p:nvSpPr>
        <p:spPr>
          <a:xfrm>
            <a:off x="5362576" y="5848350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he-IL" dirty="0"/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60656FBE-65C1-414B-97BB-4B48EBAD138B}"/>
              </a:ext>
            </a:extLst>
          </p:cNvPr>
          <p:cNvSpPr txBox="1"/>
          <p:nvPr/>
        </p:nvSpPr>
        <p:spPr>
          <a:xfrm>
            <a:off x="3580441" y="5879998"/>
            <a:ext cx="410295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רמברנדט ואן ריין 1669-1606</a:t>
            </a:r>
          </a:p>
        </p:txBody>
      </p:sp>
    </p:spTree>
    <p:extLst>
      <p:ext uri="{BB962C8B-B14F-4D97-AF65-F5344CB8AC3E}">
        <p14:creationId xmlns:p14="http://schemas.microsoft.com/office/powerpoint/2010/main" val="1138930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D738C25-260D-4E3F-A8F2-64DD5B2579F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he-IL" b="1" dirty="0" err="1">
                <a:solidFill>
                  <a:srgbClr val="CC6600"/>
                </a:solidFill>
                <a:latin typeface="+mn-lt"/>
                <a:cs typeface="+mj-cs"/>
              </a:rPr>
              <a:t>טז</a:t>
            </a:r>
            <a:r>
              <a:rPr lang="he-IL" dirty="0">
                <a:solidFill>
                  <a:srgbClr val="000000"/>
                </a:solidFill>
                <a:latin typeface="+mn-lt"/>
                <a:cs typeface="+mj-cs"/>
              </a:rPr>
              <a:t> וַתָּבוֹא אֶל-חֲמוֹתָהּ וַתֹּאמֶר מִי-אַתְּ בִּתִּי </a:t>
            </a:r>
            <a:br>
              <a:rPr lang="he-IL" dirty="0">
                <a:solidFill>
                  <a:srgbClr val="000000"/>
                </a:solidFill>
                <a:latin typeface="+mn-lt"/>
                <a:cs typeface="+mj-cs"/>
              </a:rPr>
            </a:br>
            <a:r>
              <a:rPr lang="he-IL" dirty="0" err="1">
                <a:solidFill>
                  <a:srgbClr val="000000"/>
                </a:solidFill>
                <a:latin typeface="+mn-lt"/>
                <a:cs typeface="+mj-cs"/>
              </a:rPr>
              <a:t>וַתַּגֶּד-לָה</a:t>
            </a:r>
            <a:r>
              <a:rPr lang="he-IL" dirty="0">
                <a:solidFill>
                  <a:srgbClr val="000000"/>
                </a:solidFill>
                <a:latin typeface="+mn-lt"/>
                <a:cs typeface="+mj-cs"/>
              </a:rPr>
              <a:t>ּ אֵת כָּל-אֲשֶׁר עָשָׂה-לָהּ </a:t>
            </a:r>
            <a:r>
              <a:rPr lang="he-IL" sz="2800" dirty="0">
                <a:solidFill>
                  <a:srgbClr val="000000"/>
                </a:solidFill>
                <a:latin typeface="+mn-lt"/>
                <a:cs typeface="+mj-cs"/>
              </a:rPr>
              <a:t>הָאִישׁ</a:t>
            </a:r>
            <a:r>
              <a:rPr lang="he-IL" dirty="0">
                <a:solidFill>
                  <a:srgbClr val="000000"/>
                </a:solidFill>
                <a:latin typeface="+mn-lt"/>
                <a:cs typeface="+mj-cs"/>
              </a:rPr>
              <a:t>: </a:t>
            </a:r>
            <a:br>
              <a:rPr lang="he-IL" dirty="0">
                <a:latin typeface="+mn-lt"/>
                <a:cs typeface="+mj-cs"/>
              </a:rPr>
            </a:br>
            <a:r>
              <a:rPr lang="he-IL" b="1" dirty="0" err="1">
                <a:solidFill>
                  <a:srgbClr val="CC6600"/>
                </a:solidFill>
                <a:latin typeface="+mn-lt"/>
                <a:cs typeface="+mj-cs"/>
              </a:rPr>
              <a:t>יז</a:t>
            </a:r>
            <a:r>
              <a:rPr lang="he-IL" dirty="0">
                <a:solidFill>
                  <a:srgbClr val="000000"/>
                </a:solidFill>
                <a:latin typeface="+mn-lt"/>
                <a:cs typeface="+mj-cs"/>
              </a:rPr>
              <a:t> וַתֹּאמֶר שֵׁשׁ-הַשְּׂעֹרִים הָאֵלֶּה נָתַן לִי </a:t>
            </a:r>
            <a:br>
              <a:rPr lang="he-IL" dirty="0">
                <a:solidFill>
                  <a:srgbClr val="000000"/>
                </a:solidFill>
                <a:latin typeface="+mn-lt"/>
                <a:cs typeface="+mj-cs"/>
              </a:rPr>
            </a:br>
            <a:r>
              <a:rPr lang="he-IL" dirty="0">
                <a:solidFill>
                  <a:srgbClr val="000000"/>
                </a:solidFill>
                <a:latin typeface="+mn-lt"/>
                <a:cs typeface="+mj-cs"/>
              </a:rPr>
              <a:t>כִּי אָמַר אֵלַי אַל-תָּבוֹאִי רֵיקָם אֶל-חֲמוֹתֵךְ: </a:t>
            </a:r>
            <a:br>
              <a:rPr lang="he-IL" dirty="0">
                <a:latin typeface="+mn-lt"/>
                <a:cs typeface="+mj-cs"/>
              </a:rPr>
            </a:br>
            <a:r>
              <a:rPr lang="he-IL" b="1" dirty="0" err="1">
                <a:solidFill>
                  <a:srgbClr val="CC6600"/>
                </a:solidFill>
                <a:latin typeface="+mn-lt"/>
                <a:cs typeface="+mj-cs"/>
              </a:rPr>
              <a:t>יח</a:t>
            </a:r>
            <a:r>
              <a:rPr lang="he-IL" dirty="0">
                <a:solidFill>
                  <a:srgbClr val="000000"/>
                </a:solidFill>
                <a:latin typeface="+mn-lt"/>
                <a:cs typeface="+mj-cs"/>
              </a:rPr>
              <a:t> וַתֹּאמֶר שְׁבִי בִתִּי עַד אֲשֶׁר תֵּדְעִין אֵיךְ </a:t>
            </a:r>
            <a:r>
              <a:rPr lang="he-IL" dirty="0" err="1">
                <a:solidFill>
                  <a:srgbClr val="000000"/>
                </a:solidFill>
                <a:latin typeface="+mn-lt"/>
                <a:cs typeface="+mj-cs"/>
              </a:rPr>
              <a:t>יִפֹּל</a:t>
            </a:r>
            <a:r>
              <a:rPr lang="he-IL" dirty="0">
                <a:solidFill>
                  <a:srgbClr val="000000"/>
                </a:solidFill>
                <a:latin typeface="+mn-lt"/>
                <a:cs typeface="+mj-cs"/>
              </a:rPr>
              <a:t> דָּבָר</a:t>
            </a:r>
            <a:br>
              <a:rPr lang="he-IL" dirty="0">
                <a:solidFill>
                  <a:srgbClr val="000000"/>
                </a:solidFill>
                <a:latin typeface="+mn-lt"/>
                <a:cs typeface="+mj-cs"/>
              </a:rPr>
            </a:br>
            <a:r>
              <a:rPr lang="he-IL" dirty="0">
                <a:solidFill>
                  <a:srgbClr val="000000"/>
                </a:solidFill>
                <a:latin typeface="+mn-lt"/>
                <a:cs typeface="+mj-cs"/>
              </a:rPr>
              <a:t>כִּי לֹא </a:t>
            </a:r>
            <a:r>
              <a:rPr lang="he-IL" dirty="0" err="1">
                <a:solidFill>
                  <a:srgbClr val="000000"/>
                </a:solidFill>
                <a:latin typeface="+mn-lt"/>
                <a:cs typeface="+mj-cs"/>
              </a:rPr>
              <a:t>יִשְׁקֹט</a:t>
            </a:r>
            <a:r>
              <a:rPr lang="he-IL" dirty="0">
                <a:solidFill>
                  <a:srgbClr val="000000"/>
                </a:solidFill>
                <a:latin typeface="+mn-lt"/>
                <a:cs typeface="+mj-cs"/>
              </a:rPr>
              <a:t> הָאִישׁ כִּי אִם-כִּלָּה הַדָּבָר הַיּוֹם:</a:t>
            </a:r>
            <a:endParaRPr lang="he-IL" dirty="0">
              <a:latin typeface="+mn-lt"/>
              <a:cs typeface="+mj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F29CB7FD-705A-4AFD-B7A3-B7819D0C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"מי את"?</a:t>
            </a:r>
          </a:p>
        </p:txBody>
      </p:sp>
    </p:spTree>
    <p:extLst>
      <p:ext uri="{BB962C8B-B14F-4D97-AF65-F5344CB8AC3E}">
        <p14:creationId xmlns:p14="http://schemas.microsoft.com/office/powerpoint/2010/main" val="187042282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מערכת שידורים">
      <a:dk1>
        <a:srgbClr val="002060"/>
      </a:dk1>
      <a:lt1>
        <a:sysClr val="window" lastClr="FFFFFF"/>
      </a:lt1>
      <a:dk2>
        <a:srgbClr val="44546A"/>
      </a:dk2>
      <a:lt2>
        <a:srgbClr val="E7E6E6"/>
      </a:lt2>
      <a:accent1>
        <a:srgbClr val="92D05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7030A0"/>
      </a:folHlink>
    </a:clrScheme>
    <a:fontScheme name="התאמה אישית 3">
      <a:majorFont>
        <a:latin typeface="Varela Round"/>
        <a:ea typeface=""/>
        <a:cs typeface="Varela Round"/>
      </a:majorFont>
      <a:minorFont>
        <a:latin typeface="Varela Round"/>
        <a:ea typeface=""/>
        <a:cs typeface="Varela Round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7821</TotalTime>
  <Words>854</Words>
  <Application>Microsoft Office PowerPoint</Application>
  <PresentationFormat>מסך רחב</PresentationFormat>
  <Paragraphs>50</Paragraphs>
  <Slides>17</Slides>
  <Notes>12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17</vt:i4>
      </vt:variant>
    </vt:vector>
  </HeadingPairs>
  <TitlesOfParts>
    <vt:vector size="22" baseType="lpstr">
      <vt:lpstr>Arial</vt:lpstr>
      <vt:lpstr>Calibri</vt:lpstr>
      <vt:lpstr>Narkisim</vt:lpstr>
      <vt:lpstr>Varela Round</vt:lpstr>
      <vt:lpstr>ערכת נושא Office</vt:lpstr>
      <vt:lpstr>מערכת שידורים לאומית</vt:lpstr>
      <vt:lpstr>מגילת רות</vt:lpstr>
      <vt:lpstr>מה נלמד היום ?</vt:lpstr>
      <vt:lpstr>רות פרק ג'</vt:lpstr>
      <vt:lpstr>הגיע זמן לפעול</vt:lpstr>
      <vt:lpstr>"מי את"?</vt:lpstr>
      <vt:lpstr>"אשת חיל"</vt:lpstr>
      <vt:lpstr>טו וַיֹּאמֶר הָבִי הַמִּטְפַּחַת אֲשֶׁר-עָלַיִךְ וְאֶחֳזִי-בָהּ  וַתֹּאחֶז בָּהּ וַיָּמָד שֵׁשׁ-שְׂעֹרִים וַיָּשֶׁת עָלֶיהָ וַיָּבֹא הָעִיר:  </vt:lpstr>
      <vt:lpstr>"מי את"?</vt:lpstr>
      <vt:lpstr>הפסקה</vt:lpstr>
      <vt:lpstr>רות פרק ד'</vt:lpstr>
      <vt:lpstr>"אנכי אגאל"</vt:lpstr>
      <vt:lpstr>זרים?  לא אצלי בבית!</vt:lpstr>
      <vt:lpstr>"עדים אתם היום"</vt:lpstr>
      <vt:lpstr>רחל, לאה, תמר, רות...</vt:lpstr>
      <vt:lpstr>דוד מלך ישראל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נעמה כהן-לוז</cp:lastModifiedBy>
  <cp:revision>147</cp:revision>
  <dcterms:created xsi:type="dcterms:W3CDTF">2020-03-15T19:13:03Z</dcterms:created>
  <dcterms:modified xsi:type="dcterms:W3CDTF">2020-05-18T10:47:38Z</dcterms:modified>
</cp:coreProperties>
</file>