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7" r:id="rId2"/>
    <p:sldId id="262" r:id="rId3"/>
    <p:sldId id="263" r:id="rId4"/>
    <p:sldId id="288" r:id="rId5"/>
    <p:sldId id="348" r:id="rId6"/>
    <p:sldId id="354" r:id="rId7"/>
    <p:sldId id="355" r:id="rId8"/>
    <p:sldId id="298" r:id="rId9"/>
    <p:sldId id="353" r:id="rId10"/>
    <p:sldId id="344" r:id="rId11"/>
    <p:sldId id="345" r:id="rId12"/>
    <p:sldId id="352" r:id="rId13"/>
    <p:sldId id="351" r:id="rId14"/>
    <p:sldId id="356" r:id="rId15"/>
    <p:sldId id="350" r:id="rId16"/>
    <p:sldId id="349" r:id="rId17"/>
    <p:sldId id="291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96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20" y="96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כ"ד/אייר/תש"ף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5175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7312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247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344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0825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7879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0738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9459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19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9037" y="1640910"/>
            <a:ext cx="10872592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213" y="2918493"/>
            <a:ext cx="10873415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616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2188244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כ"ד/אייר/תש"ף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  <p:sldLayoutId id="2147483678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30116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9037" y="2339002"/>
            <a:ext cx="10872592" cy="1260000"/>
          </a:xfrm>
        </p:spPr>
        <p:txBody>
          <a:bodyPr/>
          <a:lstStyle/>
          <a:p>
            <a:r>
              <a:rPr lang="he-IL" dirty="0"/>
              <a:t>הפסקה</a:t>
            </a:r>
          </a:p>
        </p:txBody>
      </p:sp>
    </p:spTree>
    <p:extLst>
      <p:ext uri="{BB962C8B-B14F-4D97-AF65-F5344CB8AC3E}">
        <p14:creationId xmlns:p14="http://schemas.microsoft.com/office/powerpoint/2010/main" val="527365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רות פרק ד'</a:t>
            </a:r>
          </a:p>
        </p:txBody>
      </p:sp>
    </p:spTree>
    <p:extLst>
      <p:ext uri="{BB962C8B-B14F-4D97-AF65-F5344CB8AC3E}">
        <p14:creationId xmlns:p14="http://schemas.microsoft.com/office/powerpoint/2010/main" val="1706143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8490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א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וּבֹעַז עָלָה הַשַּׁעַר וַיֵּשֶׁב שָׁם וְהִנֵּה הַגּוֹאֵל עֹבֵר אֲשֶׁר דִּבֶּר-בֹּעַז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וַיֹּאמֶר סוּרָה שְׁבָה-פֹּה פְּלֹנִי אַלְמֹנִי וַיָּסַר וַיֵּשֵׁב: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ב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וַיִּקַּח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עֲשָׂרָה אֲנָשִׁים מִזִּקְנֵי הָעִיר וַיֹּאמֶר שְׁבוּ-פֹה וַיֵּשֵׁבוּ: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ג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וַיֹּאמֶר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לַגֹּאֵל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חֶלְקַת הַשָּׂדֶה אֲשֶׁר לְאָחִינוּ לֶאֱלִימֶלֶךְ מָכְרָה נָעֳמִי הַשָּׁבָה מִשְּׂדֵה מוֹאָב: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ד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וַאֲנִי אָמַרְתִּי אֶגְלֶה אָזְנְךָ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לֵאמֹר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קְנֵה  נֶגֶד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הַיֹּשְׁבִים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וְנֶגֶד זִקְנֵי עַמִּי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אִם-תִּגְאַל גְּאָל וְאִם-לֹא יִגְאַל הַגִּידָה לִּי וְאֵדְעָה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כִּי אֵין זוּלָתְךָ לִגְאוֹל וְאָנֹכִי אַחֲרֶיךָ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וַיֹּאמֶר אָנֹכִי אֶגְאָל: </a:t>
            </a:r>
            <a:endParaRPr lang="he-IL" dirty="0">
              <a:cs typeface="+mj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"אנכי אגאל"</a:t>
            </a:r>
          </a:p>
        </p:txBody>
      </p:sp>
    </p:spTree>
    <p:extLst>
      <p:ext uri="{BB962C8B-B14F-4D97-AF65-F5344CB8AC3E}">
        <p14:creationId xmlns:p14="http://schemas.microsoft.com/office/powerpoint/2010/main" val="322833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477925"/>
            <a:ext cx="11161453" cy="4061637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+mj-lt"/>
                <a:cs typeface="+mj-cs"/>
              </a:rPr>
              <a:t>ה</a:t>
            </a: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 וַיֹּאמֶר בֹּעַז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j-cs"/>
              </a:rPr>
              <a:t>בְּיוֹם-קְנוֹתְך</a:t>
            </a: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ָ הַשָּׂדֶה </a:t>
            </a:r>
            <a:br>
              <a:rPr lang="he-IL" dirty="0">
                <a:solidFill>
                  <a:srgbClr val="000000"/>
                </a:solidFill>
                <a:latin typeface="+mj-lt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מִיַּד נָעֳמִי וּמֵאֵת רוּת </a:t>
            </a:r>
            <a:r>
              <a:rPr lang="he-IL" sz="2800" dirty="0" err="1">
                <a:solidFill>
                  <a:srgbClr val="000000"/>
                </a:solidFill>
                <a:latin typeface="+mj-lt"/>
                <a:cs typeface="+mj-cs"/>
              </a:rPr>
              <a:t>הַמּוֹאֲבִיָּה</a:t>
            </a:r>
            <a:r>
              <a:rPr lang="he-IL" sz="2800" dirty="0">
                <a:solidFill>
                  <a:srgbClr val="000000"/>
                </a:solidFill>
                <a:latin typeface="+mj-lt"/>
                <a:cs typeface="+mj-cs"/>
              </a:rPr>
              <a:t> </a:t>
            </a:r>
            <a:br>
              <a:rPr lang="he-IL" dirty="0">
                <a:solidFill>
                  <a:srgbClr val="000000"/>
                </a:solidFill>
                <a:latin typeface="+mj-lt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אֵשֶׁת-הַמֵּת קָנִיתָ לְהָקִים שֵׁם-הַמֵּת עַל-נַחֲלָתוֹ: </a:t>
            </a:r>
            <a:br>
              <a:rPr lang="he-IL" dirty="0">
                <a:latin typeface="+mj-lt"/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+mj-lt"/>
                <a:cs typeface="+mj-cs"/>
              </a:rPr>
              <a:t>ו</a:t>
            </a: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 וַיֹּאמֶר הַגֹּאֵל לֹא אוּכַל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j-cs"/>
              </a:rPr>
              <a:t>לִגְאָל-לִי</a:t>
            </a: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 </a:t>
            </a:r>
            <a:br>
              <a:rPr lang="he-IL" dirty="0">
                <a:solidFill>
                  <a:srgbClr val="000000"/>
                </a:solidFill>
                <a:latin typeface="+mj-lt"/>
                <a:cs typeface="+mj-cs"/>
              </a:rPr>
            </a:br>
            <a:r>
              <a:rPr lang="he-IL" sz="2800" dirty="0">
                <a:solidFill>
                  <a:srgbClr val="000000"/>
                </a:solidFill>
                <a:latin typeface="+mj-lt"/>
                <a:cs typeface="+mj-cs"/>
              </a:rPr>
              <a:t>פֶּן-אַשְׁחִית אֶת-נַחֲלָתִי</a:t>
            </a:r>
            <a:br>
              <a:rPr lang="he-IL" dirty="0">
                <a:solidFill>
                  <a:srgbClr val="000000"/>
                </a:solidFill>
                <a:latin typeface="+mj-lt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+mj-lt"/>
                <a:cs typeface="+mj-cs"/>
              </a:rPr>
              <a:t> גְּאַל-לְךָ אַתָּה אֶת-גְּאֻלָּתִי כִּי לֹא-אוּכַל לִגְאוֹל: </a:t>
            </a:r>
            <a:br>
              <a:rPr lang="he-IL" dirty="0">
                <a:latin typeface="+mj-lt"/>
                <a:cs typeface="+mj-cs"/>
              </a:rPr>
            </a:br>
            <a:endParaRPr lang="he-IL" dirty="0">
              <a:latin typeface="+mj-lt"/>
              <a:cs typeface="+mj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616688"/>
            <a:ext cx="9802206" cy="258760"/>
          </a:xfrm>
        </p:spPr>
        <p:txBody>
          <a:bodyPr/>
          <a:lstStyle/>
          <a:p>
            <a:r>
              <a:rPr lang="he-IL" dirty="0"/>
              <a:t>זרים? </a:t>
            </a:r>
            <a:br>
              <a:rPr lang="he-IL" dirty="0"/>
            </a:br>
            <a:r>
              <a:rPr lang="he-IL" dirty="0"/>
              <a:t>לא אצלי בבית!</a:t>
            </a:r>
          </a:p>
        </p:txBody>
      </p:sp>
    </p:spTree>
    <p:extLst>
      <p:ext uri="{BB962C8B-B14F-4D97-AF65-F5344CB8AC3E}">
        <p14:creationId xmlns:p14="http://schemas.microsoft.com/office/powerpoint/2010/main" val="78146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5CC66021-4C77-4E52-86DC-6725F74F0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75335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ז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וְזֹאת- לְפָנִים בְּיִשְׂרָאֵל עַל-הַגְּאֻלָּה וְעַל-הַתְּמוּרָה לְקַיֵּם כָּל-דָּבָר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שָׁלַף אִישׁ נַעֲלוֹ וְנָתַן לְרֵעֵהוּ וְזֹאת הַתְּעוּדָה בְּיִשְׂרָאֵל: 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וַיֹּאמֶר הַגֹּאֵל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לְבֹעַז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קְנֵה-לָךְ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וַיִּשְׁלֹף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נַעֲלוֹ: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ט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וַיֹּאמֶר- בֹּעַז לַזְּקֵנִים וְכָל-הָעָם עֵדִים אַתֶּם הַיּוֹם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כִּי קָנִיתִי אֶת-כָּל-אֲשֶׁר לֶאֱלִימֶלֶךְ וְאֵת כָּל-אֲשֶׁר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לְכִלְיוֹן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וּמַחְלוֹן מִיַּד נָעֳמִי: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וְגַם אֶת-רוּת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הַמֹּאֲבִיָּה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- אֵשֶׁת מַחְלוֹן קָנִיתִי לִי לְאִשָּׁה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לְהָקִים שֵׁם-הַמֵּת עַל-נַחֲלָתוֹ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וְלֹא-יִכָּרֵת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שֵׁם-הַמֵּת מֵעִם אֶחָיו וּמִשַּׁעַר מְקוֹמוֹ עֵדִים אַתֶּם הַיּוֹם: </a:t>
            </a:r>
            <a:endParaRPr lang="he-IL" dirty="0">
              <a:cs typeface="+mj-cs"/>
            </a:endParaRP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07CC29F4-4084-4F14-B047-7503932C1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"עדים אתם היום"</a:t>
            </a:r>
          </a:p>
        </p:txBody>
      </p:sp>
    </p:spTree>
    <p:extLst>
      <p:ext uri="{BB962C8B-B14F-4D97-AF65-F5344CB8AC3E}">
        <p14:creationId xmlns:p14="http://schemas.microsoft.com/office/powerpoint/2010/main" val="3930516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539130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יא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וַיֹּאמְרוּ כָּל-הָעָם אֲשֶׁר-בַּשַּׁעַר וְהַזְּקֵנִים עֵדִים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יִתֵּן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- יְהֹוָה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אֶת-הָאִשָּׁה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הַבָּאָה אֶל-בֵּיתֶךָ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כְּרָחֵל וּכְלֵאָה 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אֲשֶׁר בָּנוּ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שְׁתֵּיהֶם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אֶת-בֵּית יִשְׂרָאֵל וַעֲשֵׂה-חַיִל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בְּאֶפְרָתָה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וּקְרָא-שֵׁם בְּבֵית לָחֶם: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יב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וִיהִי בֵיתְךָ כְּבֵית פֶּרֶץ אֲשֶׁר-יָלְדָה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תָמָר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לִיהוּדָה מִן-הַזֶּרַע אֲשֶׁר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יִתֵּן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יְהֹוָה לְךָ מִן-הַנַּעֲרָה הַזֹּאת: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יג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וַיִּקַּח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בֹּעַז אֶת-רוּת וַתְּהִי-לוֹ לְאִשָּׁה וַיָּבֹא אֵלֶיהָ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וַיִּתֵּן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יְהֹוָה לָהּ הֵרָיוֹן וַתֵּלֶד בֵּן: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יד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וַתֹּאמַרְנָה הַנָּשִׁים אֶל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-נָעֳמִי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בָּרוּךְ יְהֹוָה אֲשֶׁר לֹא הִשְׁבִּית לָךְ גֹּאֵל הַיּוֹם וְיִקָּרֵא שְׁמוֹ בְּיִשְׂרָאֵל: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טו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וְהָיָה לָךְ לְמֵשִׁיב נֶפֶשׁ וּלְכַלְכֵּל אֶת-שֵׂבָתֵךְ כִּי כַלָּתֵךְ אֲשֶׁר-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אֲהֵבָתֶךְ 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יְלָדַתּוּ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אֲשֶׁר-הִיא טוֹבָה לָךְ מִשִּׁבְעָה בָּנִים: </a:t>
            </a:r>
            <a:endParaRPr lang="he-IL" dirty="0">
              <a:cs typeface="+mj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רחל, לאה, תמר, רות...</a:t>
            </a:r>
          </a:p>
        </p:txBody>
      </p:sp>
    </p:spTree>
    <p:extLst>
      <p:ext uri="{BB962C8B-B14F-4D97-AF65-F5344CB8AC3E}">
        <p14:creationId xmlns:p14="http://schemas.microsoft.com/office/powerpoint/2010/main" val="367372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7214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טז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וַתִּקַּח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נָעֳמִי אֶת-הַיֶּלֶד וַתְּשִׁתֵהוּ בְחֵיקָהּ וַתְּהִי-לוֹ לְאֹמֶנֶת: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יז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וַתִּקְרֶ-אנָה- לוֹ הַשְּׁכֵנוֹת שֵׁם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לֵאמֹר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יֻלַּד-בֵּן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לְנָעֳמִי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וַתִּקְרֶאנָה שְׁמוֹ עוֹבֵד הוּא אֲבִי-יִשַׁי אֲבִי </a:t>
            </a:r>
            <a:r>
              <a:rPr lang="he-IL" dirty="0">
                <a:solidFill>
                  <a:srgbClr val="FFC000"/>
                </a:solidFill>
                <a:latin typeface="Narkisim" panose="020E0502050101010101" pitchFamily="34" charset="-79"/>
                <a:cs typeface="+mj-cs"/>
              </a:rPr>
              <a:t>דָוִד: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וְאֵלֶּה תּוֹלְדוֹת פָּרֶץ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פֶּרֶץ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הוֹלִיד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אֶת-חֶצְרוֹן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יט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וְחֶצְרוֹן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 הוֹלִיד אֶת-רָם וְרָם הוֹלִיד אֶת-עַמִּינָדָב: </a:t>
            </a:r>
            <a:br>
              <a:rPr lang="he-IL" dirty="0">
                <a:cs typeface="+mj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כ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וְעַמִּינָדָב הוֹלִיד אֶת-נַחְשׁוֹן וְנַחְשׁוֹן הוֹלִיד אֶת-שַׂלְמָה: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כא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וְשַׂלְמוֹן הוֹלִיד אֶת-בֹּעַז וּבֹעַז הוֹלִיד אֶת-עוֹבֵד: </a:t>
            </a:r>
            <a:br>
              <a:rPr lang="he-IL" dirty="0"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Narkisim" panose="020E0502050101010101" pitchFamily="34" charset="-79"/>
                <a:cs typeface="+mj-cs"/>
              </a:rPr>
              <a:t>כב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j-cs"/>
              </a:rPr>
              <a:t> וְעוֹבֵד הוֹלִיד אֶת-יִשָׁי וְיִשַׁי הוֹלִיד אֶת-דָּוִד:</a:t>
            </a:r>
            <a:endParaRPr lang="he-IL" dirty="0">
              <a:cs typeface="+mj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דוד מלך ישראל</a:t>
            </a:r>
          </a:p>
        </p:txBody>
      </p:sp>
    </p:spTree>
    <p:extLst>
      <p:ext uri="{BB962C8B-B14F-4D97-AF65-F5344CB8AC3E}">
        <p14:creationId xmlns:p14="http://schemas.microsoft.com/office/powerpoint/2010/main" val="241118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מגילת רות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תנ"ך לשכבה ח' ושכבה י'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אביבית סיינר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?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2080019" y="1049185"/>
            <a:ext cx="8031962" cy="4611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2800" dirty="0"/>
              <a:t>"אשת חיל" ו"איש חיל" - מה יש באנשים האלה?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רות פרק ג'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498174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+mj-lt"/>
                <a:cs typeface="+mn-cs"/>
              </a:rPr>
              <a:t>א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וַתֹּאמֶר לָהּ נָעֳמִי חֲמוֹתָהּ בִּתִּי הֲלֹא אֲבַקֶּשׁ-לָךְ מָנוֹחַ אֲשֶׁר יִיטַב-לָךְ: </a:t>
            </a:r>
            <a:br>
              <a:rPr lang="he-IL" dirty="0">
                <a:latin typeface="+mj-lt"/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+mj-lt"/>
                <a:cs typeface="+mn-cs"/>
              </a:rPr>
              <a:t>ב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וְעַתָּה הֲלֹא בֹעַז מֹדַעְתָּנוּ אֲשֶׁר הָיִית אֶת-נַעֲרוֹתָיו הִנֵּה-הוּא זֹרֶה אֶת-גֹּרֶן הַשְּׂעֹרִים הַלָּיְלָה: </a:t>
            </a:r>
            <a:br>
              <a:rPr lang="he-IL" dirty="0">
                <a:latin typeface="+mj-lt"/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+mj-lt"/>
                <a:cs typeface="+mn-cs"/>
              </a:rPr>
              <a:t>ג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וְרָחַצְתְּ וָסַכְתְּ וְשַׂמְתְּ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n-cs"/>
              </a:rPr>
              <a:t>שִׂמְלֹתַיִך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ְ עָלַיִךְ וְיָרַדְתְּ הַגֹּרֶן </a:t>
            </a:r>
            <a:br>
              <a:rPr lang="he-IL" dirty="0">
                <a:solidFill>
                  <a:srgbClr val="000000"/>
                </a:solidFill>
                <a:latin typeface="+mj-lt"/>
                <a:cs typeface="+mn-cs"/>
              </a:rPr>
            </a:br>
            <a:r>
              <a:rPr lang="he-IL" dirty="0" err="1">
                <a:solidFill>
                  <a:srgbClr val="000000"/>
                </a:solidFill>
                <a:latin typeface="+mj-lt"/>
                <a:cs typeface="+mn-cs"/>
              </a:rPr>
              <a:t>אַל-תִּוָּדְעִי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 לָאִישׁ עַד כַּלֹּתוֹ לֶאֱכֹל וְלִשְׁתּוֹת: </a:t>
            </a:r>
            <a:br>
              <a:rPr lang="he-IL" dirty="0">
                <a:latin typeface="+mj-lt"/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+mj-lt"/>
                <a:cs typeface="+mn-cs"/>
              </a:rPr>
              <a:t>ד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וִיהִי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n-cs"/>
              </a:rPr>
              <a:t>בְשָׁכְבו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ֹ וְיָדַעְתְּ אֶת-הַמָּקוֹם אֲשֶׁר יִשְׁכַּב-שָׁם </a:t>
            </a:r>
            <a:br>
              <a:rPr lang="he-IL" dirty="0">
                <a:solidFill>
                  <a:srgbClr val="000000"/>
                </a:solidFill>
                <a:latin typeface="+mj-lt"/>
                <a:cs typeface="+mn-cs"/>
              </a:rPr>
            </a:b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וּבָאת וְגִלִּית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n-cs"/>
              </a:rPr>
              <a:t>מַרְגְּלֹתָיו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 וְשָׁכָבְתְּ וְהוּא יַגִּיד לָךְ אֵת אֲשֶׁר </a:t>
            </a:r>
            <a:r>
              <a:rPr lang="he-IL" sz="2800" dirty="0">
                <a:solidFill>
                  <a:srgbClr val="000000"/>
                </a:solidFill>
                <a:latin typeface="+mj-lt"/>
                <a:cs typeface="+mn-cs"/>
              </a:rPr>
              <a:t>תַּעֲשִׂין: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</a:t>
            </a:r>
            <a:br>
              <a:rPr lang="he-IL" dirty="0">
                <a:latin typeface="+mj-lt"/>
                <a:cs typeface="+mn-cs"/>
              </a:rPr>
            </a:br>
            <a:r>
              <a:rPr lang="he-IL" dirty="0">
                <a:solidFill>
                  <a:srgbClr val="CC6600"/>
                </a:solidFill>
                <a:latin typeface="+mj-lt"/>
                <a:cs typeface="+mn-cs"/>
              </a:rPr>
              <a:t>ה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וַתֹּאמֶר אֵלֶיהָ כֹּל אֲשֶׁר-תֹּאמְרִי אֵלַי </a:t>
            </a:r>
            <a:r>
              <a:rPr lang="he-IL" sz="2800" dirty="0">
                <a:solidFill>
                  <a:srgbClr val="000000"/>
                </a:solidFill>
                <a:latin typeface="+mj-lt"/>
                <a:cs typeface="+mn-cs"/>
              </a:rPr>
              <a:t>אֶעֱשֶׂה: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</a:t>
            </a:r>
            <a:r>
              <a:rPr lang="he-IL" dirty="0">
                <a:solidFill>
                  <a:srgbClr val="CC6600"/>
                </a:solidFill>
                <a:latin typeface="+mj-lt"/>
                <a:cs typeface="+mn-cs"/>
              </a:rPr>
              <a:t>ו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 וַתֵּרֶד הַגֹּרֶן </a:t>
            </a:r>
            <a:r>
              <a:rPr lang="he-IL" sz="2800" dirty="0">
                <a:solidFill>
                  <a:srgbClr val="000000"/>
                </a:solidFill>
                <a:latin typeface="+mj-lt"/>
                <a:cs typeface="+mn-cs"/>
              </a:rPr>
              <a:t>וַתַּעַש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 כְּכֹל אֲשֶׁר- </a:t>
            </a:r>
            <a:r>
              <a:rPr lang="he-IL" dirty="0" err="1">
                <a:solidFill>
                  <a:srgbClr val="000000"/>
                </a:solidFill>
                <a:latin typeface="+mj-lt"/>
                <a:cs typeface="+mn-cs"/>
              </a:rPr>
              <a:t>צִוַּתָּה</a:t>
            </a:r>
            <a:r>
              <a:rPr lang="he-IL" dirty="0">
                <a:solidFill>
                  <a:srgbClr val="000000"/>
                </a:solidFill>
                <a:latin typeface="+mj-lt"/>
                <a:cs typeface="+mn-cs"/>
              </a:rPr>
              <a:t> חֲמוֹתָהּ: </a:t>
            </a:r>
            <a:endParaRPr lang="he-IL" dirty="0">
              <a:latin typeface="+mj-lt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הגיע זמן לפעול</a:t>
            </a:r>
          </a:p>
        </p:txBody>
      </p:sp>
    </p:spTree>
    <p:extLst>
      <p:ext uri="{BB962C8B-B14F-4D97-AF65-F5344CB8AC3E}">
        <p14:creationId xmlns:p14="http://schemas.microsoft.com/office/powerpoint/2010/main" val="1698210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46627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n-cs"/>
              </a:rPr>
              <a:t>ז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 וַיֹּאכַל בֹּעַז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וַיֵּשְׁת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ְּ וַיִּיטַב לִבּוֹ וַיָּבֹא לִשְׁכַּב בִּקְצֵה הָעֲרֵמָה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</a:b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וַתָּבֹא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בַלָּט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וַתְּגַל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מַרְגְּלֹתָיו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וַתִּשְׁכָּב: </a:t>
            </a:r>
            <a:br>
              <a:rPr lang="he-IL" dirty="0"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n-cs"/>
              </a:rPr>
              <a:t>ח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 וַיְהִי בַּחֲצִי הַלַּיְלָה וַיֶּחֱרַד הָאִישׁ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וַיִּלָּפֵת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וְהִנֵּה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אִשָּׁה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שֹׁכֶבֶת </a:t>
            </a:r>
            <a:r>
              <a:rPr lang="he-IL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מַרְגְּלֹתָיו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: </a:t>
            </a:r>
            <a:br>
              <a:rPr lang="he-IL" dirty="0"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n-cs"/>
              </a:rPr>
              <a:t>ט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 וַיֹּאמֶר מִי-אָתְּ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וַתֹּאמֶר אָנֹכִי רוּת אֲמָתֶךָ וּפָרַשְׂתָּ כְנָפֶךָ עַל-אֲמָתְךָ כִּי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גֹאֵל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אָתָּה: </a:t>
            </a:r>
            <a:br>
              <a:rPr lang="he-IL" dirty="0">
                <a:cs typeface="+mn-cs"/>
              </a:rPr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  <a:cs typeface="+mn-cs"/>
              </a:rPr>
              <a:t>י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 וַיֹּאמֶר בְּרוּכָה אַתְּ לַיהֹוָה בִּתִּי הֵיטַבְתְּ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חַסְדֵּךְ 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הָאַחֲרוֹן מִן-הָרִאשׁוֹן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לְבִלְתִּי-לֶכֶת אַחֲרֵי הַבַּחוּרִים אִם-דַּל וְאִם-עָשִׁיר: </a:t>
            </a:r>
            <a:br>
              <a:rPr lang="he-IL" dirty="0">
                <a:cs typeface="+mn-cs"/>
              </a:rPr>
            </a:br>
            <a:endParaRPr lang="he-IL" dirty="0"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"מי את"?</a:t>
            </a:r>
          </a:p>
        </p:txBody>
      </p:sp>
    </p:spTree>
    <p:extLst>
      <p:ext uri="{BB962C8B-B14F-4D97-AF65-F5344CB8AC3E}">
        <p14:creationId xmlns:p14="http://schemas.microsoft.com/office/powerpoint/2010/main" val="424026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246CE09E-F064-4D6C-8988-60BABD172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8703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</a:rPr>
              <a:t>יא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 וְעַתָּה בִּתִּי אַל-תִּירְאִי כֹּל אֲשֶׁר-תֹּאמְרִי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</a:rPr>
              <a:t>אֶעֱשֶׂה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-לָּךְ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כִּי יוֹדֵעַ כָּל-שַׁעַר עַמִּי כִּי </a:t>
            </a:r>
            <a:r>
              <a:rPr lang="he-IL" sz="2800" dirty="0">
                <a:solidFill>
                  <a:srgbClr val="000000"/>
                </a:solidFill>
                <a:latin typeface="Narkisim" panose="020E0502050101010101" pitchFamily="34" charset="-79"/>
              </a:rPr>
              <a:t>אֵשֶׁת חַיִל 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אָתְּ: </a:t>
            </a:r>
            <a:br>
              <a:rPr lang="he-IL" dirty="0"/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</a:rPr>
              <a:t>יב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 וְעַתָּה כִּי אָמְנָם כִּי גֹאֵל אָנֹכִי וְגַם יֵשׁ גֹּאֵל קָרוֹב מִמֶּנִּי: </a:t>
            </a:r>
            <a:br>
              <a:rPr lang="he-IL" dirty="0"/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</a:rPr>
              <a:t>יג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 לִינִי הַלַּיְלָה וְהָיָה בַבֹּקֶר אִם-יִגְאָלֵךְ טוֹב יִגְאָל  וְאִם-לֹא יַחְפֹּץ לְגָאֳלֵךְ וּגְאַלְתִּיךְ אָנֹכִי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חַי-יְהֹוָה שִׁכְבִי עַד-הַבֹּקֶר: </a:t>
            </a:r>
            <a:br>
              <a:rPr lang="he-IL" dirty="0"/>
            </a:br>
            <a:r>
              <a:rPr lang="he-IL" b="1" dirty="0">
                <a:solidFill>
                  <a:srgbClr val="CC6600"/>
                </a:solidFill>
                <a:latin typeface="Narkisim" panose="020E0502050101010101" pitchFamily="34" charset="-79"/>
              </a:rPr>
              <a:t>יד</a:t>
            </a: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 וַתִּשְׁכַּב מַרְגְּלוֹתָיו עַד-הַבֹּקֶר </a:t>
            </a:r>
            <a:b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</a:br>
            <a:r>
              <a:rPr lang="he-IL" dirty="0">
                <a:solidFill>
                  <a:srgbClr val="000000"/>
                </a:solidFill>
                <a:latin typeface="Narkisim" panose="020E0502050101010101" pitchFamily="34" charset="-79"/>
              </a:rPr>
              <a:t>וַתָּקָם בְּטֶרֶם יַכִּיר אִישׁ אֶת-רֵעֵהוּ וַיֹּאמֶר אַל-יִוָּדַע כִּי-בָאָה הָאִשָּׁה הַגֹּרֶן: 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2C156182-9351-4A76-8E40-768D6528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"אשת חיל"</a:t>
            </a:r>
          </a:p>
        </p:txBody>
      </p:sp>
    </p:spTree>
    <p:extLst>
      <p:ext uri="{BB962C8B-B14F-4D97-AF65-F5344CB8AC3E}">
        <p14:creationId xmlns:p14="http://schemas.microsoft.com/office/powerpoint/2010/main" val="147214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16F6FA-9F77-4D9D-A08C-BE441157F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-328429"/>
            <a:ext cx="7886700" cy="26098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he-IL" sz="2400" dirty="0">
                <a:solidFill>
                  <a:srgbClr val="CC6600"/>
                </a:solidFill>
                <a:latin typeface="Narkisim" panose="020E0502050101010101" pitchFamily="34" charset="-79"/>
                <a:cs typeface="+mn-cs"/>
              </a:rPr>
              <a:t>טו</a:t>
            </a:r>
            <a:r>
              <a:rPr lang="he-IL" sz="24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 וַיֹּאמֶר הָבִי הַמִּטְפַּחַת אֲשֶׁר-עָלַיִךְ וְאֶחֳזִי-בָהּ </a:t>
            </a:r>
            <a:br>
              <a:rPr lang="he-IL" sz="24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</a:br>
            <a:r>
              <a:rPr lang="he-IL" sz="24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וַתֹּאחֶז בָּהּ </a:t>
            </a:r>
            <a:r>
              <a:rPr lang="he-IL" sz="2400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וַיָּמָד</a:t>
            </a:r>
            <a:r>
              <a:rPr lang="he-IL" sz="24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שֵׁשׁ-שְׂעֹרִים </a:t>
            </a:r>
            <a:r>
              <a:rPr lang="he-IL" sz="2400" dirty="0" err="1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וַיָּשֶׁת</a:t>
            </a:r>
            <a:r>
              <a:rPr lang="he-IL" sz="2400" dirty="0">
                <a:solidFill>
                  <a:srgbClr val="000000"/>
                </a:solidFill>
                <a:latin typeface="Narkisim" panose="020E0502050101010101" pitchFamily="34" charset="-79"/>
                <a:cs typeface="+mn-cs"/>
              </a:rPr>
              <a:t> עָלֶיהָ וַיָּבֹא הָעִיר: </a:t>
            </a:r>
            <a:br>
              <a:rPr lang="he-IL" sz="2400" dirty="0">
                <a:cs typeface="+mn-cs"/>
              </a:rPr>
            </a:br>
            <a:endParaRPr lang="he-IL" sz="2400" dirty="0">
              <a:cs typeface="+mn-cs"/>
            </a:endParaRPr>
          </a:p>
        </p:txBody>
      </p:sp>
      <p:pic>
        <p:nvPicPr>
          <p:cNvPr id="2050" name="Picture 2" descr="×ª××¦××ª ×ª××× × ×¢×××¨ ×¨××ª ××××¢× ×¨×××¨× ×× ×¨××©××">
            <a:extLst>
              <a:ext uri="{FF2B5EF4-FFF2-40B4-BE49-F238E27FC236}">
                <a16:creationId xmlns:a16="http://schemas.microsoft.com/office/drawing/2014/main" id="{551A3833-6114-421E-9FFD-82BB20961C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052" y="1257300"/>
            <a:ext cx="6591300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5993A107-10FF-41AE-9C40-96E315FF6D15}"/>
              </a:ext>
            </a:extLst>
          </p:cNvPr>
          <p:cNvSpPr txBox="1"/>
          <p:nvPr/>
        </p:nvSpPr>
        <p:spPr>
          <a:xfrm>
            <a:off x="5362576" y="584835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0656FBE-65C1-414B-97BB-4B48EBAD138B}"/>
              </a:ext>
            </a:extLst>
          </p:cNvPr>
          <p:cNvSpPr txBox="1"/>
          <p:nvPr/>
        </p:nvSpPr>
        <p:spPr>
          <a:xfrm>
            <a:off x="3580441" y="5879998"/>
            <a:ext cx="41029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רמברנדט ואן ריין 1669-1606</a:t>
            </a:r>
          </a:p>
        </p:txBody>
      </p:sp>
    </p:spTree>
    <p:extLst>
      <p:ext uri="{BB962C8B-B14F-4D97-AF65-F5344CB8AC3E}">
        <p14:creationId xmlns:p14="http://schemas.microsoft.com/office/powerpoint/2010/main" val="113893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 err="1">
                <a:solidFill>
                  <a:srgbClr val="CC6600"/>
                </a:solidFill>
                <a:latin typeface="+mn-lt"/>
                <a:cs typeface="+mj-cs"/>
              </a:rPr>
              <a:t>טז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 וַתָּבוֹא אֶל-חֲמוֹתָהּ וַתֹּאמֶר מִי-אַתְּ בִּתִּי </a:t>
            </a:r>
            <a:br>
              <a:rPr lang="he-IL" dirty="0">
                <a:solidFill>
                  <a:srgbClr val="000000"/>
                </a:solidFill>
                <a:latin typeface="+mn-lt"/>
                <a:cs typeface="+mj-cs"/>
              </a:rPr>
            </a:br>
            <a:r>
              <a:rPr lang="he-IL" dirty="0" err="1">
                <a:solidFill>
                  <a:srgbClr val="000000"/>
                </a:solidFill>
                <a:latin typeface="+mn-lt"/>
                <a:cs typeface="+mj-cs"/>
              </a:rPr>
              <a:t>וַתַּגֶּד-לָה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ּ אֵת כָּל-אֲשֶׁר עָשָׂה-לָהּ </a:t>
            </a:r>
            <a:r>
              <a:rPr lang="he-IL" sz="2800" dirty="0">
                <a:solidFill>
                  <a:srgbClr val="000000"/>
                </a:solidFill>
                <a:latin typeface="+mn-lt"/>
                <a:cs typeface="+mj-cs"/>
              </a:rPr>
              <a:t>הָאִישׁ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: </a:t>
            </a:r>
            <a:br>
              <a:rPr lang="he-IL" dirty="0">
                <a:latin typeface="+mn-lt"/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+mn-lt"/>
                <a:cs typeface="+mj-cs"/>
              </a:rPr>
              <a:t>יז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 וַתֹּאמֶר שֵׁשׁ-הַשְּׂעֹרִים הָאֵלֶּה נָתַן לִי </a:t>
            </a:r>
            <a:br>
              <a:rPr lang="he-IL" dirty="0">
                <a:solidFill>
                  <a:srgbClr val="000000"/>
                </a:solidFill>
                <a:latin typeface="+mn-lt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כִּי אָמַר אֵלַי אַל-תָּבוֹאִי רֵיקָם אֶל-חֲמוֹתֵךְ: </a:t>
            </a:r>
            <a:br>
              <a:rPr lang="he-IL" dirty="0">
                <a:latin typeface="+mn-lt"/>
                <a:cs typeface="+mj-cs"/>
              </a:rPr>
            </a:br>
            <a:r>
              <a:rPr lang="he-IL" b="1" dirty="0" err="1">
                <a:solidFill>
                  <a:srgbClr val="CC6600"/>
                </a:solidFill>
                <a:latin typeface="+mn-lt"/>
                <a:cs typeface="+mj-cs"/>
              </a:rPr>
              <a:t>יח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 וַתֹּאמֶר שְׁבִי בִתִּי עַד אֲשֶׁר תֵּדְעִין אֵיךְ </a:t>
            </a:r>
            <a:r>
              <a:rPr lang="he-IL" dirty="0" err="1">
                <a:solidFill>
                  <a:srgbClr val="000000"/>
                </a:solidFill>
                <a:latin typeface="+mn-lt"/>
                <a:cs typeface="+mj-cs"/>
              </a:rPr>
              <a:t>יִפֹּל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 דָּבָר</a:t>
            </a:r>
            <a:br>
              <a:rPr lang="he-IL" dirty="0">
                <a:solidFill>
                  <a:srgbClr val="000000"/>
                </a:solidFill>
                <a:latin typeface="+mn-lt"/>
                <a:cs typeface="+mj-cs"/>
              </a:rPr>
            </a:b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כִּי לֹא </a:t>
            </a:r>
            <a:r>
              <a:rPr lang="he-IL" dirty="0" err="1">
                <a:solidFill>
                  <a:srgbClr val="000000"/>
                </a:solidFill>
                <a:latin typeface="+mn-lt"/>
                <a:cs typeface="+mj-cs"/>
              </a:rPr>
              <a:t>יִשְׁקֹט</a:t>
            </a:r>
            <a:r>
              <a:rPr lang="he-IL" dirty="0">
                <a:solidFill>
                  <a:srgbClr val="000000"/>
                </a:solidFill>
                <a:latin typeface="+mn-lt"/>
                <a:cs typeface="+mj-cs"/>
              </a:rPr>
              <a:t> הָאִישׁ כִּי אִם-כִּלָּה הַדָּבָר הַיּוֹם:</a:t>
            </a:r>
            <a:endParaRPr lang="he-IL" dirty="0">
              <a:latin typeface="+mn-lt"/>
              <a:cs typeface="+mj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"מי את"?</a:t>
            </a:r>
          </a:p>
        </p:txBody>
      </p:sp>
    </p:spTree>
    <p:extLst>
      <p:ext uri="{BB962C8B-B14F-4D97-AF65-F5344CB8AC3E}">
        <p14:creationId xmlns:p14="http://schemas.microsoft.com/office/powerpoint/2010/main" val="18704228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7821</TotalTime>
  <Words>854</Words>
  <Application>Microsoft Office PowerPoint</Application>
  <PresentationFormat>מסך רחב</PresentationFormat>
  <Paragraphs>50</Paragraphs>
  <Slides>17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Narkisim</vt:lpstr>
      <vt:lpstr>Varela Round</vt:lpstr>
      <vt:lpstr>ערכת נושא Office</vt:lpstr>
      <vt:lpstr>מערכת שידורים לאומית</vt:lpstr>
      <vt:lpstr>מגילת רות</vt:lpstr>
      <vt:lpstr>מה נלמד היום ?</vt:lpstr>
      <vt:lpstr>רות פרק ג'</vt:lpstr>
      <vt:lpstr>הגיע זמן לפעול</vt:lpstr>
      <vt:lpstr>"מי את"?</vt:lpstr>
      <vt:lpstr>"אשת חיל"</vt:lpstr>
      <vt:lpstr>טו וַיֹּאמֶר הָבִי הַמִּטְפַּחַת אֲשֶׁר-עָלַיִךְ וְאֶחֳזִי-בָהּ  וַתֹּאחֶז בָּהּ וַיָּמָד שֵׁשׁ-שְׂעֹרִים וַיָּשֶׁת עָלֶיהָ וַיָּבֹא הָעִיר:  </vt:lpstr>
      <vt:lpstr>"מי את"?</vt:lpstr>
      <vt:lpstr>הפסקה</vt:lpstr>
      <vt:lpstr>רות פרק ד'</vt:lpstr>
      <vt:lpstr>"אנכי אגאל"</vt:lpstr>
      <vt:lpstr>זרים?  לא אצלי בבית!</vt:lpstr>
      <vt:lpstr>"עדים אתם היום"</vt:lpstr>
      <vt:lpstr>רחל, לאה, תמר, רות...</vt:lpstr>
      <vt:lpstr>דוד מלך ישראל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נעמה כהן-לוז</cp:lastModifiedBy>
  <cp:revision>147</cp:revision>
  <dcterms:created xsi:type="dcterms:W3CDTF">2020-03-15T19:13:03Z</dcterms:created>
  <dcterms:modified xsi:type="dcterms:W3CDTF">2020-05-18T10:47:38Z</dcterms:modified>
</cp:coreProperties>
</file>