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30"/>
  </p:notesMasterIdLst>
  <p:sldIdLst>
    <p:sldId id="257" r:id="rId2"/>
    <p:sldId id="262" r:id="rId3"/>
    <p:sldId id="263" r:id="rId4"/>
    <p:sldId id="288" r:id="rId5"/>
    <p:sldId id="305" r:id="rId6"/>
    <p:sldId id="365" r:id="rId7"/>
    <p:sldId id="366" r:id="rId8"/>
    <p:sldId id="367" r:id="rId9"/>
    <p:sldId id="368" r:id="rId10"/>
    <p:sldId id="369" r:id="rId11"/>
    <p:sldId id="370" r:id="rId12"/>
    <p:sldId id="371" r:id="rId13"/>
    <p:sldId id="372" r:id="rId14"/>
    <p:sldId id="373" r:id="rId15"/>
    <p:sldId id="374" r:id="rId16"/>
    <p:sldId id="375" r:id="rId17"/>
    <p:sldId id="376" r:id="rId18"/>
    <p:sldId id="377" r:id="rId19"/>
    <p:sldId id="378" r:id="rId20"/>
    <p:sldId id="379" r:id="rId21"/>
    <p:sldId id="380" r:id="rId22"/>
    <p:sldId id="381" r:id="rId23"/>
    <p:sldId id="382" r:id="rId24"/>
    <p:sldId id="383" r:id="rId25"/>
    <p:sldId id="384" r:id="rId26"/>
    <p:sldId id="385" r:id="rId27"/>
    <p:sldId id="364" r:id="rId28"/>
    <p:sldId id="291" r:id="rId29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2A72"/>
    <a:srgbClr val="12B4BC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9642"/>
    <p:restoredTop sz="94679"/>
  </p:normalViewPr>
  <p:slideViewPr>
    <p:cSldViewPr snapToGrid="0" snapToObjects="1">
      <p:cViewPr varScale="1">
        <p:scale>
          <a:sx n="68" d="100"/>
          <a:sy n="68" d="100"/>
        </p:scale>
        <p:origin x="1008" y="60"/>
      </p:cViewPr>
      <p:guideLst>
        <p:guide orient="horz" pos="2160"/>
        <p:guide pos="384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EC061A6-0796-4DA4-BCCF-C39215C865B3}" type="datetimeFigureOut">
              <a:rPr lang="he-IL" smtClean="0"/>
              <a:pPr/>
              <a:t>ח'/סיון/תש"ף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6DF83E7-A828-4E18-9E21-DA925548D1E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20472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368842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870247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577274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2241572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751442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7070687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9476725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6529855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9337579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828218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bb09f989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7bb09f989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4733205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2757863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87534268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1363457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3246425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6401999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456466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428768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035305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586169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746839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610135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085267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ע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" y="2693989"/>
            <a:ext cx="12192000" cy="1470025"/>
          </a:xfrm>
        </p:spPr>
        <p:txBody>
          <a:bodyPr vert="horz" lIns="91440" tIns="45720" rIns="91440" bIns="45720" rtlCol="1" anchor="ctr">
            <a:normAutofit/>
          </a:bodyPr>
          <a:lstStyle>
            <a:lvl1pPr>
              <a:defRPr kumimoji="0" lang="he-IL" sz="6601" b="1" i="0" u="none" strike="noStrike" kern="1200" cap="none" spc="0" normalizeH="0" baseline="0" noProof="0" dirty="0" smtClean="0">
                <a:ln>
                  <a:noFill/>
                </a:ln>
                <a:solidFill>
                  <a:srgbClr val="192A72"/>
                </a:solidFill>
                <a:effectLst/>
                <a:uLnTx/>
                <a:uFillTx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670069" y="6569428"/>
            <a:ext cx="2623961" cy="45910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8" name="מלבן מעוגל 7"/>
          <p:cNvSpPr/>
          <p:nvPr userDrawn="1"/>
        </p:nvSpPr>
        <p:spPr>
          <a:xfrm>
            <a:off x="-1488810" y="6304086"/>
            <a:ext cx="3246400" cy="192925"/>
          </a:xfrm>
          <a:prstGeom prst="roundRect">
            <a:avLst>
              <a:gd name="adj" fmla="val 49359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9" name="מלבן מעוגל 8"/>
          <p:cNvSpPr/>
          <p:nvPr userDrawn="1"/>
        </p:nvSpPr>
        <p:spPr>
          <a:xfrm>
            <a:off x="9986482" y="-439221"/>
            <a:ext cx="4205647" cy="63186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8259471" y="6565100"/>
            <a:ext cx="4434214" cy="79653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pic>
        <p:nvPicPr>
          <p:cNvPr id="12" name="תמונה 1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58" r="33511" b="26248"/>
          <a:stretch/>
        </p:blipFill>
        <p:spPr>
          <a:xfrm>
            <a:off x="5445286" y="369916"/>
            <a:ext cx="1301430" cy="159743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כותרת ושתי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של תמונה 2"/>
          <p:cNvSpPr>
            <a:spLocks noGrp="1"/>
          </p:cNvSpPr>
          <p:nvPr>
            <p:ph type="pic" idx="1" hasCustomPrompt="1"/>
          </p:nvPr>
        </p:nvSpPr>
        <p:spPr>
          <a:xfrm>
            <a:off x="6444696" y="978201"/>
            <a:ext cx="5395321" cy="363892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8" name="כותרת 1"/>
          <p:cNvSpPr>
            <a:spLocks noGrp="1"/>
          </p:cNvSpPr>
          <p:nvPr>
            <p:ph type="ctrTitle"/>
          </p:nvPr>
        </p:nvSpPr>
        <p:spPr>
          <a:xfrm>
            <a:off x="1733910" y="186258"/>
            <a:ext cx="10221024" cy="637353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00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9" name="מלבן מעוגל 8"/>
          <p:cNvSpPr/>
          <p:nvPr userDrawn="1"/>
        </p:nvSpPr>
        <p:spPr>
          <a:xfrm>
            <a:off x="11186073" y="5980332"/>
            <a:ext cx="1591052" cy="15568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-413012" y="764744"/>
            <a:ext cx="1159099" cy="42691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/>
              <a:t> </a:t>
            </a: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484994" y="320177"/>
            <a:ext cx="2095644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מלבן מעוגל 11"/>
          <p:cNvSpPr/>
          <p:nvPr userDrawn="1"/>
        </p:nvSpPr>
        <p:spPr>
          <a:xfrm>
            <a:off x="10586241" y="6268720"/>
            <a:ext cx="2190883" cy="41718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3" name="מציין מיקום של תמונה 2">
            <a:extLst>
              <a:ext uri="{FF2B5EF4-FFF2-40B4-BE49-F238E27FC236}">
                <a16:creationId xmlns:a16="http://schemas.microsoft.com/office/drawing/2014/main" id="{11DA6207-6C06-4DE8-8270-79FA6D2C27CC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843274" y="978201"/>
            <a:ext cx="5395321" cy="363892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62799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שלוש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של תמונה 2"/>
          <p:cNvSpPr>
            <a:spLocks noGrp="1"/>
          </p:cNvSpPr>
          <p:nvPr>
            <p:ph type="pic" idx="1" hasCustomPrompt="1"/>
          </p:nvPr>
        </p:nvSpPr>
        <p:spPr>
          <a:xfrm>
            <a:off x="5513040" y="1030562"/>
            <a:ext cx="5395321" cy="363892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8" name="כותרת 1"/>
          <p:cNvSpPr>
            <a:spLocks noGrp="1"/>
          </p:cNvSpPr>
          <p:nvPr>
            <p:ph type="ctrTitle"/>
          </p:nvPr>
        </p:nvSpPr>
        <p:spPr>
          <a:xfrm>
            <a:off x="1733909" y="186258"/>
            <a:ext cx="10247689" cy="637353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00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9" name="מלבן מעוגל 8"/>
          <p:cNvSpPr/>
          <p:nvPr userDrawn="1"/>
        </p:nvSpPr>
        <p:spPr>
          <a:xfrm>
            <a:off x="11186073" y="5980332"/>
            <a:ext cx="1591052" cy="15568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-413012" y="764744"/>
            <a:ext cx="1159099" cy="42691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/>
              <a:t> </a:t>
            </a: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484994" y="320177"/>
            <a:ext cx="2095644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מלבן מעוגל 11"/>
          <p:cNvSpPr/>
          <p:nvPr userDrawn="1"/>
        </p:nvSpPr>
        <p:spPr>
          <a:xfrm>
            <a:off x="10586241" y="6268720"/>
            <a:ext cx="2190883" cy="41718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6" name="מציין מיקום של תמונה 2">
            <a:extLst>
              <a:ext uri="{FF2B5EF4-FFF2-40B4-BE49-F238E27FC236}">
                <a16:creationId xmlns:a16="http://schemas.microsoft.com/office/drawing/2014/main" id="{751DC1E2-ACE2-441B-8840-3A69561321B6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1241442" y="1030562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17" name="מציין מיקום של תמונה 2">
            <a:extLst>
              <a:ext uri="{FF2B5EF4-FFF2-40B4-BE49-F238E27FC236}">
                <a16:creationId xmlns:a16="http://schemas.microsoft.com/office/drawing/2014/main" id="{FAA918BE-80CF-42F4-8DC4-2E8D539F1354}"/>
              </a:ext>
            </a:extLst>
          </p:cNvPr>
          <p:cNvSpPr>
            <a:spLocks noGrp="1"/>
          </p:cNvSpPr>
          <p:nvPr>
            <p:ph type="pic" idx="11" hasCustomPrompt="1"/>
          </p:nvPr>
        </p:nvSpPr>
        <p:spPr>
          <a:xfrm>
            <a:off x="1241442" y="3932962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805968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ארבע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1"/>
          <p:cNvSpPr>
            <a:spLocks noGrp="1"/>
          </p:cNvSpPr>
          <p:nvPr>
            <p:ph type="ctrTitle"/>
          </p:nvPr>
        </p:nvSpPr>
        <p:spPr>
          <a:xfrm>
            <a:off x="1733909" y="186258"/>
            <a:ext cx="10247689" cy="637353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00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9" name="מלבן מעוגל 8"/>
          <p:cNvSpPr/>
          <p:nvPr userDrawn="1"/>
        </p:nvSpPr>
        <p:spPr>
          <a:xfrm>
            <a:off x="11186073" y="5980332"/>
            <a:ext cx="1591052" cy="15568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10171544" y="938558"/>
            <a:ext cx="2190882" cy="42691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/>
              <a:t> </a:t>
            </a: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484994" y="320177"/>
            <a:ext cx="2095644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מלבן מעוגל 11"/>
          <p:cNvSpPr/>
          <p:nvPr userDrawn="1"/>
        </p:nvSpPr>
        <p:spPr>
          <a:xfrm>
            <a:off x="10586241" y="6268720"/>
            <a:ext cx="2190883" cy="41718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6" name="מציין מיקום של תמונה 2">
            <a:extLst>
              <a:ext uri="{FF2B5EF4-FFF2-40B4-BE49-F238E27FC236}">
                <a16:creationId xmlns:a16="http://schemas.microsoft.com/office/drawing/2014/main" id="{751DC1E2-ACE2-441B-8840-3A69561321B6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154519" y="1073695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17" name="מציין מיקום של תמונה 2">
            <a:extLst>
              <a:ext uri="{FF2B5EF4-FFF2-40B4-BE49-F238E27FC236}">
                <a16:creationId xmlns:a16="http://schemas.microsoft.com/office/drawing/2014/main" id="{FAA918BE-80CF-42F4-8DC4-2E8D539F1354}"/>
              </a:ext>
            </a:extLst>
          </p:cNvPr>
          <p:cNvSpPr>
            <a:spLocks noGrp="1"/>
          </p:cNvSpPr>
          <p:nvPr>
            <p:ph type="pic" idx="11" hasCustomPrompt="1"/>
          </p:nvPr>
        </p:nvSpPr>
        <p:spPr>
          <a:xfrm>
            <a:off x="154519" y="3976095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13" name="מציין מיקום של תמונה 2">
            <a:extLst>
              <a:ext uri="{FF2B5EF4-FFF2-40B4-BE49-F238E27FC236}">
                <a16:creationId xmlns:a16="http://schemas.microsoft.com/office/drawing/2014/main" id="{8992FF61-2840-4655-842F-B373E28D9E01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414862" y="1073695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14" name="מציין מיקום של תמונה 2">
            <a:extLst>
              <a:ext uri="{FF2B5EF4-FFF2-40B4-BE49-F238E27FC236}">
                <a16:creationId xmlns:a16="http://schemas.microsoft.com/office/drawing/2014/main" id="{8C91A369-DCD6-4CBC-93C6-3C5BB19BCC3E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4414862" y="3976095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91129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השיעור שכבה ושם המור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 userDrawn="1"/>
        </p:nvSpPr>
        <p:spPr>
          <a:xfrm>
            <a:off x="212943" y="1396870"/>
            <a:ext cx="13177381" cy="2978963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/>
              <a:t>  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" y="1640910"/>
            <a:ext cx="12192000" cy="126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601" b="1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7329949" y="6155858"/>
            <a:ext cx="5333866" cy="5576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8" name="מלבן מעוגל 7"/>
          <p:cNvSpPr/>
          <p:nvPr userDrawn="1"/>
        </p:nvSpPr>
        <p:spPr>
          <a:xfrm>
            <a:off x="9501144" y="5870968"/>
            <a:ext cx="3049656" cy="205899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501113" y="163632"/>
            <a:ext cx="1428110" cy="322428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1" y="2918492"/>
            <a:ext cx="12192000" cy="720000"/>
          </a:xfrm>
          <a:prstGeom prst="rect">
            <a:avLst/>
          </a:prstGeom>
        </p:spPr>
        <p:txBody>
          <a:bodyPr spcFirstLastPara="1" wrap="square" lIns="36000" tIns="36000" rIns="36000" bIns="36000" anchor="ctr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None/>
              <a:defRPr sz="3600" b="1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9pPr>
          </a:lstStyle>
          <a:p>
            <a:endParaRPr dirty="0"/>
          </a:p>
        </p:txBody>
      </p:sp>
      <p:sp>
        <p:nvSpPr>
          <p:cNvPr id="13" name="מציין מיקום תוכן 2"/>
          <p:cNvSpPr>
            <a:spLocks noGrp="1"/>
          </p:cNvSpPr>
          <p:nvPr>
            <p:ph idx="10"/>
          </p:nvPr>
        </p:nvSpPr>
        <p:spPr>
          <a:xfrm>
            <a:off x="0" y="3734824"/>
            <a:ext cx="12191999" cy="720000"/>
          </a:xfrm>
        </p:spPr>
        <p:txBody>
          <a:bodyPr anchor="ctr">
            <a:noAutofit/>
          </a:bodyPr>
          <a:lstStyle>
            <a:lvl1pPr marL="0" indent="0" algn="ctr" defTabSz="914491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28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 marL="342934" indent="-342934" algn="ctr" defTabSz="914491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32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14" name="מלבן מעוגל 8">
            <a:extLst>
              <a:ext uri="{FF2B5EF4-FFF2-40B4-BE49-F238E27FC236}">
                <a16:creationId xmlns:a16="http://schemas.microsoft.com/office/drawing/2014/main" id="{404057E2-9B3D-4075-99B3-75AE757986D1}"/>
              </a:ext>
            </a:extLst>
          </p:cNvPr>
          <p:cNvSpPr/>
          <p:nvPr userDrawn="1"/>
        </p:nvSpPr>
        <p:spPr>
          <a:xfrm>
            <a:off x="10059465" y="87232"/>
            <a:ext cx="2768857" cy="451249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</p:spTree>
    <p:extLst>
      <p:ext uri="{BB962C8B-B14F-4D97-AF65-F5344CB8AC3E}">
        <p14:creationId xmlns:p14="http://schemas.microsoft.com/office/powerpoint/2010/main" val="2196595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פרק חד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 userDrawn="1"/>
        </p:nvSpPr>
        <p:spPr>
          <a:xfrm>
            <a:off x="212943" y="1396870"/>
            <a:ext cx="13177381" cy="2978963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>
                <a:solidFill>
                  <a:srgbClr val="192A72"/>
                </a:solidFill>
              </a:rPr>
              <a:t>  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" y="1666940"/>
            <a:ext cx="12192000" cy="126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601" b="1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12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1" y="2918493"/>
            <a:ext cx="12192000" cy="642090"/>
          </a:xfrm>
          <a:prstGeom prst="rect">
            <a:avLst/>
          </a:prstGeom>
        </p:spPr>
        <p:txBody>
          <a:bodyPr spcFirstLastPara="1" wrap="square" lIns="36000" tIns="36000" rIns="36000" bIns="36000" anchor="ctr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None/>
              <a:defRPr sz="3200" b="1">
                <a:solidFill>
                  <a:srgbClr val="192A72"/>
                </a:solidFill>
                <a:latin typeface="Varela Round" pitchFamily="2" charset="-79"/>
                <a:cs typeface="Varela Round" pitchFamily="2" charset="-79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9pPr>
          </a:lstStyle>
          <a:p>
            <a:endParaRPr dirty="0"/>
          </a:p>
        </p:txBody>
      </p:sp>
      <p:sp>
        <p:nvSpPr>
          <p:cNvPr id="15" name="מלבן מעוגל 6">
            <a:extLst>
              <a:ext uri="{FF2B5EF4-FFF2-40B4-BE49-F238E27FC236}">
                <a16:creationId xmlns:a16="http://schemas.microsoft.com/office/drawing/2014/main" id="{B4A26894-BFC6-4CB2-9F98-6C0AB203AB11}"/>
              </a:ext>
            </a:extLst>
          </p:cNvPr>
          <p:cNvSpPr/>
          <p:nvPr userDrawn="1"/>
        </p:nvSpPr>
        <p:spPr>
          <a:xfrm>
            <a:off x="9664804" y="5699022"/>
            <a:ext cx="476681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6" name="מלבן מעוגל 7">
            <a:extLst>
              <a:ext uri="{FF2B5EF4-FFF2-40B4-BE49-F238E27FC236}">
                <a16:creationId xmlns:a16="http://schemas.microsoft.com/office/drawing/2014/main" id="{93139C06-AB68-49E4-9F8F-F0E56072AD87}"/>
              </a:ext>
            </a:extLst>
          </p:cNvPr>
          <p:cNvSpPr/>
          <p:nvPr userDrawn="1"/>
        </p:nvSpPr>
        <p:spPr>
          <a:xfrm>
            <a:off x="-260562" y="181684"/>
            <a:ext cx="2598822" cy="21681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7" name="מלבן מעוגל 8">
            <a:extLst>
              <a:ext uri="{FF2B5EF4-FFF2-40B4-BE49-F238E27FC236}">
                <a16:creationId xmlns:a16="http://schemas.microsoft.com/office/drawing/2014/main" id="{92F44B1F-CB02-4BE0-9593-98D37356833A}"/>
              </a:ext>
            </a:extLst>
          </p:cNvPr>
          <p:cNvSpPr/>
          <p:nvPr userDrawn="1"/>
        </p:nvSpPr>
        <p:spPr>
          <a:xfrm>
            <a:off x="-488825" y="468418"/>
            <a:ext cx="2969302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8" name="מלבן מעוגל 10">
            <a:extLst>
              <a:ext uri="{FF2B5EF4-FFF2-40B4-BE49-F238E27FC236}">
                <a16:creationId xmlns:a16="http://schemas.microsoft.com/office/drawing/2014/main" id="{F91DCBDE-92CA-433E-83D5-3B5D0DD4B449}"/>
              </a:ext>
            </a:extLst>
          </p:cNvPr>
          <p:cNvSpPr/>
          <p:nvPr userDrawn="1"/>
        </p:nvSpPr>
        <p:spPr>
          <a:xfrm>
            <a:off x="9010091" y="6104087"/>
            <a:ext cx="3755593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</p:spTree>
    <p:extLst>
      <p:ext uri="{BB962C8B-B14F-4D97-AF65-F5344CB8AC3E}">
        <p14:creationId xmlns:p14="http://schemas.microsoft.com/office/powerpoint/2010/main" val="3628904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" y="213094"/>
            <a:ext cx="12191999" cy="720000"/>
          </a:xfrm>
        </p:spPr>
        <p:txBody>
          <a:bodyPr lIns="36000" tIns="0" rIns="36000" bIns="0">
            <a:noAutofit/>
          </a:bodyPr>
          <a:lstStyle>
            <a:lvl1pPr marL="536629" indent="0">
              <a:tabLst>
                <a:tab pos="11659766" algn="l"/>
              </a:tabLst>
              <a:defRPr sz="4800" b="1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</a:lstStyle>
          <a:p>
            <a:r>
              <a:rPr lang="he-IL" dirty="0"/>
              <a:t>לחץ כדי לערוך סגנון כותרת של תבנית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5274" y="1195757"/>
            <a:ext cx="8031962" cy="4680000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  <a:lvl2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1"/>
            <a:r>
              <a:rPr lang="he-IL" dirty="0"/>
              <a:t>רמה שנייה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1" y="5878199"/>
            <a:ext cx="476619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7715" y="-110812"/>
            <a:ext cx="530011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49"/>
            <a:ext cx="7724431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כותרו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549769" y="213094"/>
            <a:ext cx="9642231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 marL="0" marR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pPr marL="0" marR="0" lvl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515275" y="1185681"/>
            <a:ext cx="8306992" cy="540000"/>
          </a:xfrm>
        </p:spPr>
        <p:txBody>
          <a:bodyPr anchor="ctr">
            <a:noAutofit/>
          </a:bodyPr>
          <a:lstStyle>
            <a:lvl1pPr marL="185757" indent="0">
              <a:buNone/>
              <a:defRPr sz="2800" b="1">
                <a:solidFill>
                  <a:srgbClr val="12B4BC"/>
                </a:solidFill>
                <a:latin typeface="Varela Round" pitchFamily="2" charset="-79"/>
                <a:cs typeface="Varela Round" pitchFamily="2" charset="-79"/>
              </a:defRPr>
            </a:lvl1pPr>
            <a:lvl2pPr marL="457246" indent="0">
              <a:buNone/>
              <a:defRPr sz="2000" b="1"/>
            </a:lvl2pPr>
            <a:lvl3pPr marL="914491" indent="0">
              <a:buNone/>
              <a:defRPr sz="1800" b="1"/>
            </a:lvl3pPr>
            <a:lvl4pPr marL="1371737" indent="0">
              <a:buNone/>
              <a:defRPr sz="1600" b="1"/>
            </a:lvl4pPr>
            <a:lvl5pPr marL="1828983" indent="0">
              <a:buNone/>
              <a:defRPr sz="1600" b="1"/>
            </a:lvl5pPr>
            <a:lvl6pPr marL="2286229" indent="0">
              <a:buNone/>
              <a:defRPr sz="1600" b="1"/>
            </a:lvl6pPr>
            <a:lvl7pPr marL="2743474" indent="0">
              <a:buNone/>
              <a:defRPr sz="1600" b="1"/>
            </a:lvl7pPr>
            <a:lvl8pPr marL="3200720" indent="0">
              <a:buNone/>
              <a:defRPr sz="1600" b="1"/>
            </a:lvl8pPr>
            <a:lvl9pPr marL="3657966" indent="0">
              <a:buNone/>
              <a:defRPr sz="1600" b="1"/>
            </a:lvl9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515273" y="1725682"/>
            <a:ext cx="8031963" cy="4152517"/>
          </a:xfrm>
        </p:spPr>
        <p:txBody>
          <a:bodyPr>
            <a:normAutofit/>
          </a:bodyPr>
          <a:lstStyle>
            <a:lvl1pPr marL="439782" indent="-342934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34" lvl="0" indent="-342934" algn="r" defTabSz="914491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e-IL" dirty="0"/>
              <a:t>לחץ כדי לערוך סגנונות טקסט של תבנית בסיס</a:t>
            </a:r>
          </a:p>
          <a:p>
            <a:pPr marL="743024" lvl="1" indent="-285779" algn="r" defTabSz="914491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he-IL" dirty="0"/>
              <a:t>רמה שנייה</a:t>
            </a:r>
          </a:p>
        </p:txBody>
      </p:sp>
      <p:sp>
        <p:nvSpPr>
          <p:cNvPr id="8" name="מלבן מעוגל 6">
            <a:extLst>
              <a:ext uri="{FF2B5EF4-FFF2-40B4-BE49-F238E27FC236}">
                <a16:creationId xmlns:a16="http://schemas.microsoft.com/office/drawing/2014/main" id="{E6F50987-5C32-40D2-A5FB-79D9E0819C00}"/>
              </a:ext>
            </a:extLst>
          </p:cNvPr>
          <p:cNvSpPr/>
          <p:nvPr userDrawn="1"/>
        </p:nvSpPr>
        <p:spPr>
          <a:xfrm>
            <a:off x="9664804" y="5699022"/>
            <a:ext cx="476681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9" name="מלבן מעוגל 7">
            <a:extLst>
              <a:ext uri="{FF2B5EF4-FFF2-40B4-BE49-F238E27FC236}">
                <a16:creationId xmlns:a16="http://schemas.microsoft.com/office/drawing/2014/main" id="{53A31BA8-BED7-4737-8AF6-AA655F116E85}"/>
              </a:ext>
            </a:extLst>
          </p:cNvPr>
          <p:cNvSpPr/>
          <p:nvPr userDrawn="1"/>
        </p:nvSpPr>
        <p:spPr>
          <a:xfrm>
            <a:off x="-260562" y="181684"/>
            <a:ext cx="2598822" cy="21681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3" name="מלבן מעוגל 8">
            <a:extLst>
              <a:ext uri="{FF2B5EF4-FFF2-40B4-BE49-F238E27FC236}">
                <a16:creationId xmlns:a16="http://schemas.microsoft.com/office/drawing/2014/main" id="{2CDE3276-7F45-4436-8F72-4AC18E7F0FC7}"/>
              </a:ext>
            </a:extLst>
          </p:cNvPr>
          <p:cNvSpPr/>
          <p:nvPr userDrawn="1"/>
        </p:nvSpPr>
        <p:spPr>
          <a:xfrm>
            <a:off x="-488825" y="468418"/>
            <a:ext cx="2969302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4" name="מלבן מעוגל 10">
            <a:extLst>
              <a:ext uri="{FF2B5EF4-FFF2-40B4-BE49-F238E27FC236}">
                <a16:creationId xmlns:a16="http://schemas.microsoft.com/office/drawing/2014/main" id="{1C8AF664-98DE-433F-9B61-94366E98BCDF}"/>
              </a:ext>
            </a:extLst>
          </p:cNvPr>
          <p:cNvSpPr/>
          <p:nvPr userDrawn="1"/>
        </p:nvSpPr>
        <p:spPr>
          <a:xfrm>
            <a:off x="9010091" y="6104087"/>
            <a:ext cx="3755593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טקסט גדול-X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 hasCustomPrompt="1"/>
          </p:nvPr>
        </p:nvSpPr>
        <p:spPr>
          <a:xfrm>
            <a:off x="234416" y="1312990"/>
            <a:ext cx="7910518" cy="5224442"/>
          </a:xfrm>
          <a:prstGeom prst="rect">
            <a:avLst/>
          </a:prstGeom>
        </p:spPr>
        <p:txBody>
          <a:bodyPr anchor="ctr">
            <a:noAutofit/>
          </a:bodyPr>
          <a:lstStyle>
            <a:lvl1pPr algn="r">
              <a:defRPr sz="320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פסקת טקסט קצרה של תבנית בסיס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910416" y="6189198"/>
            <a:ext cx="3068595" cy="1189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8" name="מלבן מעוגל 7"/>
          <p:cNvSpPr/>
          <p:nvPr userDrawn="1"/>
        </p:nvSpPr>
        <p:spPr>
          <a:xfrm>
            <a:off x="10082352" y="81722"/>
            <a:ext cx="530011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2155687" y="6347804"/>
            <a:ext cx="5559136" cy="47051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/>
          </a:p>
        </p:txBody>
      </p:sp>
      <p:sp>
        <p:nvSpPr>
          <p:cNvPr id="9" name="מציין מיקום טקסט 3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92531"/>
            <a:ext cx="12192000" cy="100965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480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sz="4400" dirty="0"/>
              <a:t>לחץ כדי לערוך סגנון כותרת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3975921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וידאו על מסך מל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מעוגל 6"/>
          <p:cNvSpPr/>
          <p:nvPr userDrawn="1"/>
        </p:nvSpPr>
        <p:spPr>
          <a:xfrm>
            <a:off x="1" y="5878199"/>
            <a:ext cx="476619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7715" y="66849"/>
            <a:ext cx="530011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49"/>
            <a:ext cx="7724431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4" name="מציין מיקום של מדיה 3">
            <a:extLst>
              <a:ext uri="{FF2B5EF4-FFF2-40B4-BE49-F238E27FC236}">
                <a16:creationId xmlns:a16="http://schemas.microsoft.com/office/drawing/2014/main" id="{DD834E78-91D0-4CCC-9C3F-C5C504CFBE13}"/>
              </a:ext>
            </a:extLst>
          </p:cNvPr>
          <p:cNvSpPr>
            <a:spLocks noGrp="1"/>
          </p:cNvSpPr>
          <p:nvPr>
            <p:ph type="media" sz="quarter" idx="10" hasCustomPrompt="1"/>
          </p:nvPr>
        </p:nvSpPr>
        <p:spPr>
          <a:xfrm>
            <a:off x="363416" y="639717"/>
            <a:ext cx="11465168" cy="6122933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מיועד לסרטים</a:t>
            </a:r>
          </a:p>
        </p:txBody>
      </p:sp>
      <p:sp>
        <p:nvSpPr>
          <p:cNvPr id="11" name="מציין מיקום תוכן 10">
            <a:extLst>
              <a:ext uri="{FF2B5EF4-FFF2-40B4-BE49-F238E27FC236}">
                <a16:creationId xmlns:a16="http://schemas.microsoft.com/office/drawing/2014/main" id="{2A86C914-3EB6-4303-93FB-203A29FA2E3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363416" y="95349"/>
            <a:ext cx="8074879" cy="400050"/>
          </a:xfrm>
        </p:spPr>
        <p:txBody>
          <a:bodyPr anchor="ctr">
            <a:noAutofit/>
          </a:bodyPr>
          <a:lstStyle>
            <a:lvl1pPr marL="0" indent="0" algn="r">
              <a:buFontTx/>
              <a:buNone/>
              <a:defRPr sz="240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36877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" y="213094"/>
            <a:ext cx="12191999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>
              <a:defRPr kumimoji="0" lang="he-IL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pPr marL="0" marR="0" lvl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1" y="5878199"/>
            <a:ext cx="476619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7715" y="-110812"/>
            <a:ext cx="530011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49"/>
            <a:ext cx="7724431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מ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של תמונה 2"/>
          <p:cNvSpPr>
            <a:spLocks noGrp="1"/>
          </p:cNvSpPr>
          <p:nvPr>
            <p:ph type="pic" idx="1" hasCustomPrompt="1"/>
          </p:nvPr>
        </p:nvSpPr>
        <p:spPr>
          <a:xfrm>
            <a:off x="161147" y="964351"/>
            <a:ext cx="8483175" cy="572155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8" name="כותרת 1"/>
          <p:cNvSpPr>
            <a:spLocks noGrp="1"/>
          </p:cNvSpPr>
          <p:nvPr>
            <p:ph type="ctrTitle"/>
          </p:nvPr>
        </p:nvSpPr>
        <p:spPr>
          <a:xfrm>
            <a:off x="1733909" y="186258"/>
            <a:ext cx="10247689" cy="637353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00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9" name="מלבן מעוגל 8"/>
          <p:cNvSpPr/>
          <p:nvPr userDrawn="1"/>
        </p:nvSpPr>
        <p:spPr>
          <a:xfrm>
            <a:off x="11186073" y="5980332"/>
            <a:ext cx="1591052" cy="15568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11032901" y="950191"/>
            <a:ext cx="1159099" cy="347376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/>
              <a:t> </a:t>
            </a: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484994" y="320177"/>
            <a:ext cx="2095644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מלבן מעוגל 11"/>
          <p:cNvSpPr/>
          <p:nvPr userDrawn="1"/>
        </p:nvSpPr>
        <p:spPr>
          <a:xfrm>
            <a:off x="10586241" y="6268720"/>
            <a:ext cx="2190883" cy="41718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</p:spTree>
    <p:extLst>
      <p:ext uri="{BB962C8B-B14F-4D97-AF65-F5344CB8AC3E}">
        <p14:creationId xmlns:p14="http://schemas.microsoft.com/office/powerpoint/2010/main" val="3233132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09601" y="1600202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737601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F552B-607E-4869-A917-C44959BDCB12}" type="datetimeFigureOut">
              <a:rPr lang="he-IL" smtClean="0"/>
              <a:pPr/>
              <a:t>ח'/סיון/תש"ף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165601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09601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78A40-4CDB-4A89-A7AB-ED0E5AEAC786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4" r:id="rId2"/>
    <p:sldLayoutId id="2147483661" r:id="rId3"/>
    <p:sldLayoutId id="2147483650" r:id="rId4"/>
    <p:sldLayoutId id="2147483653" r:id="rId5"/>
    <p:sldLayoutId id="2147483665" r:id="rId6"/>
    <p:sldLayoutId id="2147483666" r:id="rId7"/>
    <p:sldLayoutId id="2147483663" r:id="rId8"/>
    <p:sldLayoutId id="2147483669" r:id="rId9"/>
    <p:sldLayoutId id="2147483671" r:id="rId10"/>
    <p:sldLayoutId id="2147483668" r:id="rId11"/>
    <p:sldLayoutId id="2147483670" r:id="rId12"/>
  </p:sldLayoutIdLst>
  <p:txStyles>
    <p:titleStyle>
      <a:lvl1pPr algn="ctr" defTabSz="914491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34" indent="-342934" algn="r" defTabSz="914491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3024" indent="-285779" algn="r" defTabSz="914491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114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360" indent="-228623" algn="r" defTabSz="914491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606" indent="-228623" algn="r" defTabSz="914491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851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2097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343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589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46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91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737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983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229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474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720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966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ctrTitle"/>
          </p:nvPr>
        </p:nvSpPr>
        <p:spPr>
          <a:xfrm>
            <a:off x="1" y="2693893"/>
            <a:ext cx="12192001" cy="1470216"/>
          </a:xfrm>
        </p:spPr>
        <p:txBody>
          <a:bodyPr>
            <a:normAutofit/>
          </a:bodyPr>
          <a:lstStyle/>
          <a:p>
            <a:r>
              <a:rPr lang="he-IL" dirty="0"/>
              <a:t>מערכת שידורים לאומית</a:t>
            </a:r>
          </a:p>
        </p:txBody>
      </p:sp>
    </p:spTree>
    <p:extLst>
      <p:ext uri="{BB962C8B-B14F-4D97-AF65-F5344CB8AC3E}">
        <p14:creationId xmlns:p14="http://schemas.microsoft.com/office/powerpoint/2010/main" val="17099909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2277481" y="253564"/>
            <a:ext cx="9342783" cy="720094"/>
          </a:xfrm>
        </p:spPr>
        <p:txBody>
          <a:bodyPr/>
          <a:lstStyle/>
          <a:p>
            <a:r>
              <a:rPr lang="he-IL" sz="6000" dirty="0"/>
              <a:t>התגברות על מכשול הכוח</a:t>
            </a:r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4"/>
          </p:nvPr>
        </p:nvSpPr>
        <p:spPr>
          <a:xfrm>
            <a:off x="346451" y="850880"/>
            <a:ext cx="11069352" cy="5156240"/>
          </a:xfrm>
        </p:spPr>
        <p:txBody>
          <a:bodyPr>
            <a:normAutofit/>
          </a:bodyPr>
          <a:lstStyle/>
          <a:p>
            <a:pPr marL="96848" indent="0">
              <a:lnSpc>
                <a:spcPct val="150000"/>
              </a:lnSpc>
              <a:buNone/>
            </a:pPr>
            <a:r>
              <a:rPr lang="he-IL" sz="3200" b="1" dirty="0"/>
              <a:t>יצירת קואליציה </a:t>
            </a:r>
            <a:r>
              <a:rPr lang="he-IL" sz="3200" dirty="0"/>
              <a:t>– נדרשת  תמיכתן של קבוצות מפתח בארגון כדי ליצור שינוי מוצלח. ההסכמה בין חברי הקואליציה על הדרך להחלת השינוי היא הקובעת את עוצמתה של הקואליציה.</a:t>
            </a:r>
          </a:p>
          <a:p>
            <a:pPr marL="96848" indent="0">
              <a:lnSpc>
                <a:spcPct val="150000"/>
              </a:lnSpc>
              <a:buNone/>
            </a:pPr>
            <a:r>
              <a:rPr lang="he-IL" sz="3200" b="1" dirty="0"/>
              <a:t>גיוס ההנהגה </a:t>
            </a:r>
            <a:r>
              <a:rPr lang="he-IL" sz="3200" dirty="0"/>
              <a:t>– שליטת ההנהגה על המשאבים ויכולתה לתמרן ביניהם לבין קבוצות, חשובות ביותר ליצירת הסכמה על השינוי ותמיכה בו והן לנטרול התנגדויות.</a:t>
            </a:r>
          </a:p>
        </p:txBody>
      </p:sp>
    </p:spTree>
    <p:extLst>
      <p:ext uri="{BB962C8B-B14F-4D97-AF65-F5344CB8AC3E}">
        <p14:creationId xmlns:p14="http://schemas.microsoft.com/office/powerpoint/2010/main" val="17755127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2277481" y="253564"/>
            <a:ext cx="9342783" cy="720094"/>
          </a:xfrm>
        </p:spPr>
        <p:txBody>
          <a:bodyPr/>
          <a:lstStyle/>
          <a:p>
            <a:r>
              <a:rPr lang="he-IL" sz="6000" dirty="0"/>
              <a:t>התגברות על מכשול הכוח</a:t>
            </a:r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4"/>
          </p:nvPr>
        </p:nvSpPr>
        <p:spPr>
          <a:xfrm>
            <a:off x="346451" y="1096893"/>
            <a:ext cx="11069352" cy="5156240"/>
          </a:xfrm>
        </p:spPr>
        <p:txBody>
          <a:bodyPr>
            <a:normAutofit/>
          </a:bodyPr>
          <a:lstStyle/>
          <a:p>
            <a:pPr marL="96848" indent="0">
              <a:lnSpc>
                <a:spcPct val="150000"/>
              </a:lnSpc>
              <a:buNone/>
            </a:pPr>
            <a:r>
              <a:rPr lang="he-IL" sz="3200" b="1" dirty="0"/>
              <a:t>ניהול משמעויות תרבותיות </a:t>
            </a:r>
            <a:r>
              <a:rPr lang="he-IL" sz="3200" dirty="0"/>
              <a:t>- ערכים משותפים, שפת הארגון, סמלים ותפיסות ארגוניות משותפות הם כלים חשובים שעל מבקשי השינוי או מתנגדיו להתייחס כדי להצליח בשינוי.</a:t>
            </a:r>
          </a:p>
        </p:txBody>
      </p:sp>
    </p:spTree>
    <p:extLst>
      <p:ext uri="{BB962C8B-B14F-4D97-AF65-F5344CB8AC3E}">
        <p14:creationId xmlns:p14="http://schemas.microsoft.com/office/powerpoint/2010/main" val="21097092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4"/>
          <p:cNvSpPr>
            <a:spLocks noGrp="1"/>
          </p:cNvSpPr>
          <p:nvPr>
            <p:ph type="ctrTitle"/>
          </p:nvPr>
        </p:nvSpPr>
        <p:spPr>
          <a:xfrm>
            <a:off x="1" y="1640677"/>
            <a:ext cx="12192001" cy="1260164"/>
          </a:xfrm>
        </p:spPr>
        <p:txBody>
          <a:bodyPr/>
          <a:lstStyle/>
          <a:p>
            <a:r>
              <a:rPr lang="he-IL" dirty="0"/>
              <a:t>גורמי התנגדות ומעכבי שינוי </a:t>
            </a:r>
            <a:endParaRPr lang="he-IL" dirty="0">
              <a:solidFill>
                <a:srgbClr val="192A72"/>
              </a:solidFill>
            </a:endParaRPr>
          </a:p>
        </p:txBody>
      </p:sp>
      <p:sp>
        <p:nvSpPr>
          <p:cNvPr id="7" name="כותרת משנה 6"/>
          <p:cNvSpPr>
            <a:spLocks noGrp="1"/>
          </p:cNvSpPr>
          <p:nvPr>
            <p:ph type="subTitle" idx="1"/>
          </p:nvPr>
        </p:nvSpPr>
        <p:spPr>
          <a:xfrm>
            <a:off x="1" y="2918426"/>
            <a:ext cx="12192001" cy="642174"/>
          </a:xfrm>
        </p:spPr>
        <p:txBody>
          <a:bodyPr/>
          <a:lstStyle/>
          <a:p>
            <a:endParaRPr lang="he-IL" dirty="0">
              <a:solidFill>
                <a:srgbClr val="192A72"/>
              </a:solidFill>
              <a:sym typeface="Varela Round"/>
            </a:endParaRPr>
          </a:p>
        </p:txBody>
      </p:sp>
    </p:spTree>
    <p:extLst>
      <p:ext uri="{BB962C8B-B14F-4D97-AF65-F5344CB8AC3E}">
        <p14:creationId xmlns:p14="http://schemas.microsoft.com/office/powerpoint/2010/main" val="23037744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2277481" y="253564"/>
            <a:ext cx="9342783" cy="720094"/>
          </a:xfrm>
        </p:spPr>
        <p:txBody>
          <a:bodyPr/>
          <a:lstStyle/>
          <a:p>
            <a:r>
              <a:rPr lang="he-IL" sz="6000" dirty="0"/>
              <a:t>ניגוד אינטרסים</a:t>
            </a:r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4"/>
          </p:nvPr>
        </p:nvSpPr>
        <p:spPr>
          <a:xfrm>
            <a:off x="624747" y="1602368"/>
            <a:ext cx="10995517" cy="4094173"/>
          </a:xfrm>
        </p:spPr>
        <p:txBody>
          <a:bodyPr>
            <a:normAutofit/>
          </a:bodyPr>
          <a:lstStyle/>
          <a:p>
            <a:pPr marL="96848" indent="0">
              <a:lnSpc>
                <a:spcPct val="150000"/>
              </a:lnSpc>
              <a:buNone/>
            </a:pPr>
            <a:r>
              <a:rPr lang="he-IL" sz="4400" dirty="0"/>
              <a:t>חששם של יחידים וקבוצות בארגון מפגיעה באינטרסים שלהם (שכרם, מעמדם, תנאי עבודתם וכדומה).</a:t>
            </a:r>
          </a:p>
        </p:txBody>
      </p:sp>
    </p:spTree>
    <p:extLst>
      <p:ext uri="{BB962C8B-B14F-4D97-AF65-F5344CB8AC3E}">
        <p14:creationId xmlns:p14="http://schemas.microsoft.com/office/powerpoint/2010/main" val="233945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2277481" y="253564"/>
            <a:ext cx="9342783" cy="720094"/>
          </a:xfrm>
        </p:spPr>
        <p:txBody>
          <a:bodyPr/>
          <a:lstStyle/>
          <a:p>
            <a:r>
              <a:rPr lang="he-IL" sz="6000" dirty="0"/>
              <a:t>אי-הבנה</a:t>
            </a:r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4"/>
          </p:nvPr>
        </p:nvSpPr>
        <p:spPr>
          <a:xfrm>
            <a:off x="346451" y="1096893"/>
            <a:ext cx="11410120" cy="5156240"/>
          </a:xfrm>
        </p:spPr>
        <p:txBody>
          <a:bodyPr>
            <a:normAutofit fontScale="92500" lnSpcReduction="20000"/>
          </a:bodyPr>
          <a:lstStyle/>
          <a:p>
            <a:pPr marL="96848" indent="0">
              <a:lnSpc>
                <a:spcPct val="150000"/>
              </a:lnSpc>
              <a:buNone/>
            </a:pPr>
            <a:r>
              <a:rPr lang="he-IL" sz="4400" dirty="0"/>
              <a:t>יחידים וקבוצות עשויים להתנגד לשינויים ארגוניים בשל אי-ידיעה או אי-הבנה של מטרות השינוי, מהותו ודרכי מימושו.</a:t>
            </a:r>
          </a:p>
          <a:p>
            <a:pPr marL="96848" indent="0">
              <a:lnSpc>
                <a:spcPct val="150000"/>
              </a:lnSpc>
              <a:buNone/>
            </a:pPr>
            <a:r>
              <a:rPr lang="he-IL" sz="4400" dirty="0"/>
              <a:t>עובדים המכירים היטב את תהליכי עבודתם יבחינו מיד בחסרונות השינוי מה שיכול להביא להתנגדותם לשינוי</a:t>
            </a:r>
          </a:p>
        </p:txBody>
      </p:sp>
    </p:spTree>
    <p:extLst>
      <p:ext uri="{BB962C8B-B14F-4D97-AF65-F5344CB8AC3E}">
        <p14:creationId xmlns:p14="http://schemas.microsoft.com/office/powerpoint/2010/main" val="3719165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2277481" y="253564"/>
            <a:ext cx="9342783" cy="720094"/>
          </a:xfrm>
        </p:spPr>
        <p:txBody>
          <a:bodyPr/>
          <a:lstStyle/>
          <a:p>
            <a:r>
              <a:rPr lang="he-IL" sz="6000" dirty="0"/>
              <a:t>חוסר אמון</a:t>
            </a:r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4"/>
          </p:nvPr>
        </p:nvSpPr>
        <p:spPr>
          <a:xfrm>
            <a:off x="374846" y="1048589"/>
            <a:ext cx="11245418" cy="3747723"/>
          </a:xfrm>
        </p:spPr>
        <p:txBody>
          <a:bodyPr>
            <a:normAutofit fontScale="92500"/>
          </a:bodyPr>
          <a:lstStyle/>
          <a:p>
            <a:pPr marL="96848" indent="0">
              <a:lnSpc>
                <a:spcPct val="150000"/>
              </a:lnSpc>
              <a:buNone/>
            </a:pPr>
            <a:r>
              <a:rPr lang="he-IL" sz="4400" dirty="0"/>
              <a:t>חוסר אמון ביוזמי השינוי ובטוהר כוונותיהם.</a:t>
            </a:r>
          </a:p>
          <a:p>
            <a:pPr marL="96848" indent="0">
              <a:lnSpc>
                <a:spcPct val="150000"/>
              </a:lnSpc>
              <a:buNone/>
            </a:pPr>
            <a:r>
              <a:rPr lang="he-IL" sz="4400" dirty="0"/>
              <a:t>(קבלת טובות הנאה של יוזמי השינוי, אינטרסים אישיים, פיטורין בעתיד, הרעת תנאי העבודה וכד')</a:t>
            </a:r>
          </a:p>
        </p:txBody>
      </p:sp>
    </p:spTree>
    <p:extLst>
      <p:ext uri="{BB962C8B-B14F-4D97-AF65-F5344CB8AC3E}">
        <p14:creationId xmlns:p14="http://schemas.microsoft.com/office/powerpoint/2010/main" val="5569959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2277481" y="253564"/>
            <a:ext cx="9342783" cy="720094"/>
          </a:xfrm>
        </p:spPr>
        <p:txBody>
          <a:bodyPr/>
          <a:lstStyle/>
          <a:p>
            <a:r>
              <a:rPr lang="he-IL" sz="6000" dirty="0"/>
              <a:t>חשש מהודאה בכישלון</a:t>
            </a:r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4"/>
          </p:nvPr>
        </p:nvSpPr>
        <p:spPr>
          <a:xfrm>
            <a:off x="346451" y="727464"/>
            <a:ext cx="11069352" cy="5156240"/>
          </a:xfrm>
        </p:spPr>
        <p:txBody>
          <a:bodyPr>
            <a:normAutofit/>
          </a:bodyPr>
          <a:lstStyle/>
          <a:p>
            <a:pPr marL="96848" indent="0">
              <a:lnSpc>
                <a:spcPct val="150000"/>
              </a:lnSpc>
              <a:buNone/>
            </a:pPr>
            <a:r>
              <a:rPr lang="he-IL" sz="4000" dirty="0"/>
              <a:t>חשש כי הסכמה לשינוי תתפרש כהודאה בחולשה או בחוסר הצלחה של המצב הנוכחי. </a:t>
            </a:r>
          </a:p>
          <a:p>
            <a:pPr marL="96848" indent="0">
              <a:lnSpc>
                <a:spcPct val="150000"/>
              </a:lnSpc>
              <a:buNone/>
            </a:pPr>
            <a:endParaRPr lang="he-IL" sz="4000" dirty="0"/>
          </a:p>
          <a:p>
            <a:pPr marL="96848" indent="0">
              <a:lnSpc>
                <a:spcPct val="150000"/>
              </a:lnSpc>
              <a:buNone/>
            </a:pPr>
            <a:r>
              <a:rPr lang="he-IL" sz="4000" dirty="0"/>
              <a:t>קבלת השינוי יכולה להיתפס כהודאה בכישלונות העבר.</a:t>
            </a:r>
          </a:p>
        </p:txBody>
      </p:sp>
    </p:spTree>
    <p:extLst>
      <p:ext uri="{BB962C8B-B14F-4D97-AF65-F5344CB8AC3E}">
        <p14:creationId xmlns:p14="http://schemas.microsoft.com/office/powerpoint/2010/main" val="10973548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2277481" y="253564"/>
            <a:ext cx="9342783" cy="720094"/>
          </a:xfrm>
        </p:spPr>
        <p:txBody>
          <a:bodyPr/>
          <a:lstStyle/>
          <a:p>
            <a:r>
              <a:rPr lang="he-IL" sz="6000" dirty="0"/>
              <a:t>לחץ חברתי</a:t>
            </a:r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4"/>
          </p:nvPr>
        </p:nvSpPr>
        <p:spPr>
          <a:xfrm>
            <a:off x="346451" y="1011804"/>
            <a:ext cx="11069352" cy="5156240"/>
          </a:xfrm>
        </p:spPr>
        <p:txBody>
          <a:bodyPr>
            <a:normAutofit/>
          </a:bodyPr>
          <a:lstStyle/>
          <a:p>
            <a:pPr marL="96848" indent="0">
              <a:lnSpc>
                <a:spcPct val="150000"/>
              </a:lnSpc>
              <a:buNone/>
            </a:pPr>
            <a:r>
              <a:rPr lang="he-IL" sz="4400" dirty="0"/>
              <a:t>התנגדות קבוצתית לשינוי יזום מבחוץ ניזונה מלכידות ומקונפורמיות קבוצתית, גם אם רבים בקבוצה חשים שהשינוי המוצע הוא הגיוני וחיוני.</a:t>
            </a:r>
          </a:p>
        </p:txBody>
      </p:sp>
    </p:spTree>
    <p:extLst>
      <p:ext uri="{BB962C8B-B14F-4D97-AF65-F5344CB8AC3E}">
        <p14:creationId xmlns:p14="http://schemas.microsoft.com/office/powerpoint/2010/main" val="29029653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2277481" y="253564"/>
            <a:ext cx="9342783" cy="720094"/>
          </a:xfrm>
        </p:spPr>
        <p:txBody>
          <a:bodyPr/>
          <a:lstStyle/>
          <a:p>
            <a:r>
              <a:rPr lang="he-IL" sz="6000" dirty="0"/>
              <a:t>התנגדות הממונה</a:t>
            </a:r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4"/>
          </p:nvPr>
        </p:nvSpPr>
        <p:spPr>
          <a:xfrm>
            <a:off x="346451" y="1613728"/>
            <a:ext cx="11069352" cy="5156240"/>
          </a:xfrm>
        </p:spPr>
        <p:txBody>
          <a:bodyPr>
            <a:normAutofit/>
          </a:bodyPr>
          <a:lstStyle/>
          <a:p>
            <a:pPr marL="96848" indent="0">
              <a:lnSpc>
                <a:spcPct val="150000"/>
              </a:lnSpc>
              <a:buNone/>
            </a:pPr>
            <a:r>
              <a:rPr lang="he-IL" sz="4400" dirty="0"/>
              <a:t>תמיכתם של עובדים בשינוי עלולה להיתפס על ידי הממונה עליהם כחתירה תחתיו, הם עשויים להעדיף שלום בית עם הממונה על פני תמיכה בשינוי</a:t>
            </a:r>
          </a:p>
        </p:txBody>
      </p:sp>
    </p:spTree>
    <p:extLst>
      <p:ext uri="{BB962C8B-B14F-4D97-AF65-F5344CB8AC3E}">
        <p14:creationId xmlns:p14="http://schemas.microsoft.com/office/powerpoint/2010/main" val="4302513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966651" y="66890"/>
            <a:ext cx="12847036" cy="1546838"/>
          </a:xfrm>
        </p:spPr>
        <p:txBody>
          <a:bodyPr/>
          <a:lstStyle/>
          <a:p>
            <a:r>
              <a:rPr lang="he-IL" sz="4800" dirty="0"/>
              <a:t>הממד הלא-רציונלי של ההתנגדות </a:t>
            </a:r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4"/>
          </p:nvPr>
        </p:nvSpPr>
        <p:spPr>
          <a:xfrm>
            <a:off x="346451" y="1613728"/>
            <a:ext cx="11069352" cy="5156240"/>
          </a:xfrm>
        </p:spPr>
        <p:txBody>
          <a:bodyPr>
            <a:normAutofit/>
          </a:bodyPr>
          <a:lstStyle/>
          <a:p>
            <a:pPr marL="96848" indent="0">
              <a:lnSpc>
                <a:spcPct val="150000"/>
              </a:lnSpc>
              <a:buNone/>
            </a:pPr>
            <a:r>
              <a:rPr lang="he-IL" sz="4400" dirty="0"/>
              <a:t>ממניעים עמוקים, שהעובד אפילו לא מודע להם. לדוגמה: החשש שהמחשוב והטכנולוגיה תשתלט על עבודת העובד, החשש שעכשיו "אני לא שווה כלום".</a:t>
            </a:r>
          </a:p>
        </p:txBody>
      </p:sp>
    </p:spTree>
    <p:extLst>
      <p:ext uri="{BB962C8B-B14F-4D97-AF65-F5344CB8AC3E}">
        <p14:creationId xmlns:p14="http://schemas.microsoft.com/office/powerpoint/2010/main" val="3941375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/>
        </p:nvSpPr>
        <p:spPr>
          <a:xfrm>
            <a:off x="1629534" y="2695671"/>
            <a:ext cx="9208400" cy="1924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4" tIns="121904" rIns="121904" bIns="121904" anchor="t" anchorCtr="0">
            <a:noAutofit/>
          </a:bodyPr>
          <a:lstStyle/>
          <a:p>
            <a:pPr marL="609600">
              <a:lnSpc>
                <a:spcPct val="150000"/>
              </a:lnSpc>
            </a:pPr>
            <a:endParaRPr dirty="0"/>
          </a:p>
        </p:txBody>
      </p:sp>
      <p:sp>
        <p:nvSpPr>
          <p:cNvPr id="5" name="כותרת 4"/>
          <p:cNvSpPr>
            <a:spLocks noGrp="1"/>
          </p:cNvSpPr>
          <p:nvPr>
            <p:ph type="ctrTitle"/>
          </p:nvPr>
        </p:nvSpPr>
        <p:spPr>
          <a:xfrm>
            <a:off x="1" y="1640677"/>
            <a:ext cx="12192001" cy="1260164"/>
          </a:xfrm>
        </p:spPr>
        <p:txBody>
          <a:bodyPr/>
          <a:lstStyle/>
          <a:p>
            <a:r>
              <a:rPr lang="he-IL" dirty="0"/>
              <a:t>גורמי התנגדות ומעכבי שינוי</a:t>
            </a:r>
          </a:p>
        </p:txBody>
      </p:sp>
      <p:sp>
        <p:nvSpPr>
          <p:cNvPr id="7" name="כותרת משנה 6"/>
          <p:cNvSpPr>
            <a:spLocks noGrp="1"/>
          </p:cNvSpPr>
          <p:nvPr>
            <p:ph type="subTitle" idx="1"/>
          </p:nvPr>
        </p:nvSpPr>
        <p:spPr>
          <a:xfrm>
            <a:off x="1" y="2826050"/>
            <a:ext cx="12192001" cy="720094"/>
          </a:xfrm>
        </p:spPr>
        <p:txBody>
          <a:bodyPr/>
          <a:lstStyle/>
          <a:p>
            <a:r>
              <a:rPr lang="he-IL" dirty="0">
                <a:sym typeface="Varela Round"/>
              </a:rPr>
              <a:t>מנהל וכלכלה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idx="10"/>
          </p:nvPr>
        </p:nvSpPr>
        <p:spPr>
          <a:xfrm>
            <a:off x="1" y="3655861"/>
            <a:ext cx="12192001" cy="720094"/>
          </a:xfrm>
        </p:spPr>
        <p:txBody>
          <a:bodyPr/>
          <a:lstStyle/>
          <a:p>
            <a:r>
              <a:rPr lang="he-IL" dirty="0">
                <a:sym typeface="Varela Round"/>
              </a:rPr>
              <a:t>שם המורה: אורן קלר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4"/>
          <p:cNvSpPr>
            <a:spLocks noGrp="1"/>
          </p:cNvSpPr>
          <p:nvPr>
            <p:ph type="ctrTitle"/>
          </p:nvPr>
        </p:nvSpPr>
        <p:spPr>
          <a:xfrm>
            <a:off x="-62474" y="2077999"/>
            <a:ext cx="12790240" cy="1260164"/>
          </a:xfrm>
        </p:spPr>
        <p:txBody>
          <a:bodyPr/>
          <a:lstStyle/>
          <a:p>
            <a:r>
              <a:rPr lang="he-IL" dirty="0"/>
              <a:t>כלים להתמודדות עם </a:t>
            </a:r>
            <a:br>
              <a:rPr lang="he-IL" dirty="0"/>
            </a:br>
            <a:r>
              <a:rPr lang="he-IL" dirty="0"/>
              <a:t>התנגדות לשינוי</a:t>
            </a:r>
            <a:endParaRPr lang="he-IL" dirty="0">
              <a:solidFill>
                <a:srgbClr val="192A7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5376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-130629" y="66890"/>
            <a:ext cx="12847036" cy="961100"/>
          </a:xfrm>
        </p:spPr>
        <p:txBody>
          <a:bodyPr/>
          <a:lstStyle/>
          <a:p>
            <a:r>
              <a:rPr lang="he-IL" sz="6000" dirty="0"/>
              <a:t>תמיכה ועזרה</a:t>
            </a:r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4"/>
          </p:nvPr>
        </p:nvSpPr>
        <p:spPr>
          <a:xfrm>
            <a:off x="249898" y="1027989"/>
            <a:ext cx="11380778" cy="5702221"/>
          </a:xfrm>
        </p:spPr>
        <p:txBody>
          <a:bodyPr>
            <a:noAutofit/>
          </a:bodyPr>
          <a:lstStyle/>
          <a:p>
            <a:pPr marL="96848" indent="0">
              <a:lnSpc>
                <a:spcPct val="150000"/>
              </a:lnSpc>
              <a:buNone/>
            </a:pPr>
            <a:r>
              <a:rPr lang="he-IL" sz="3200" dirty="0"/>
              <a:t>א. הכשרה ואימון למיומנויות החדשות הנדרשות בשל השינוי.</a:t>
            </a:r>
          </a:p>
          <a:p>
            <a:pPr marL="96848" indent="0">
              <a:lnSpc>
                <a:spcPct val="150000"/>
              </a:lnSpc>
              <a:buNone/>
            </a:pPr>
            <a:r>
              <a:rPr lang="he-IL" sz="3200" dirty="0"/>
              <a:t>ב. מתן הזדמנות להסתגל לפעילויות ולתפקידים החדשים. </a:t>
            </a:r>
          </a:p>
          <a:p>
            <a:pPr marL="96848" indent="0">
              <a:lnSpc>
                <a:spcPct val="150000"/>
              </a:lnSpc>
              <a:buNone/>
            </a:pPr>
            <a:r>
              <a:rPr lang="he-IL" sz="3200" dirty="0"/>
              <a:t>ג. תמיכה חברתית ורגשית במי שעוברים את תהליכי השינוי. </a:t>
            </a:r>
          </a:p>
          <a:p>
            <a:pPr marL="96848" indent="0">
              <a:lnSpc>
                <a:spcPct val="150000"/>
              </a:lnSpc>
              <a:buNone/>
            </a:pPr>
            <a:r>
              <a:rPr lang="he-IL" sz="3200" dirty="0"/>
              <a:t>היתרון - מחלישה את ההתנגדות ומחזקת את הביטחון בנכונות השינוי.</a:t>
            </a:r>
          </a:p>
        </p:txBody>
      </p:sp>
    </p:spTree>
    <p:extLst>
      <p:ext uri="{BB962C8B-B14F-4D97-AF65-F5344CB8AC3E}">
        <p14:creationId xmlns:p14="http://schemas.microsoft.com/office/powerpoint/2010/main" val="30677299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-130629" y="66890"/>
            <a:ext cx="12847036" cy="745279"/>
          </a:xfrm>
        </p:spPr>
        <p:txBody>
          <a:bodyPr/>
          <a:lstStyle/>
          <a:p>
            <a:r>
              <a:rPr lang="he-IL" sz="6000" dirty="0"/>
              <a:t>שיתוף עובדים</a:t>
            </a:r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4"/>
          </p:nvPr>
        </p:nvSpPr>
        <p:spPr>
          <a:xfrm>
            <a:off x="295333" y="840565"/>
            <a:ext cx="11790649" cy="5702221"/>
          </a:xfrm>
        </p:spPr>
        <p:txBody>
          <a:bodyPr>
            <a:noAutofit/>
          </a:bodyPr>
          <a:lstStyle/>
          <a:p>
            <a:pPr marL="96848" indent="0">
              <a:lnSpc>
                <a:spcPct val="150000"/>
              </a:lnSpc>
              <a:buNone/>
            </a:pPr>
            <a:r>
              <a:rPr lang="he-IL" dirty="0"/>
              <a:t>א. קיום פעולות הסברה ושכנוע בהן יש לפרט את הסיבות לצורך בשינוי, כיצד יתבצע ומה התוצאות הצפויות בסיומו. </a:t>
            </a:r>
          </a:p>
          <a:p>
            <a:pPr marL="96848" indent="0">
              <a:lnSpc>
                <a:spcPct val="150000"/>
              </a:lnSpc>
              <a:buNone/>
            </a:pPr>
            <a:r>
              <a:rPr lang="he-IL" dirty="0"/>
              <a:t>ב. הבטחה כי הפיטורין יצומצמו למינימום הכרחי</a:t>
            </a:r>
          </a:p>
          <a:p>
            <a:pPr marL="96848" indent="0">
              <a:lnSpc>
                <a:spcPct val="150000"/>
              </a:lnSpc>
              <a:buNone/>
            </a:pPr>
            <a:r>
              <a:rPr lang="he-IL" dirty="0"/>
              <a:t>ג. הסבת עובדים למקצועות ותפקידים חדשים באמצעות קורסים על חשבון הארגון.</a:t>
            </a:r>
          </a:p>
          <a:p>
            <a:pPr marL="96848" indent="0">
              <a:lnSpc>
                <a:spcPct val="150000"/>
              </a:lnSpc>
              <a:buNone/>
            </a:pPr>
            <a:r>
              <a:rPr lang="he-IL" dirty="0"/>
              <a:t>ד. הזרמת מידע שוטף ומהימן לעובדים ימנע שמועות ודיווחים בלתי מדויקים. </a:t>
            </a:r>
          </a:p>
          <a:p>
            <a:pPr marL="96848" indent="0">
              <a:lnSpc>
                <a:spcPct val="150000"/>
              </a:lnSpc>
              <a:buNone/>
            </a:pPr>
            <a:r>
              <a:rPr lang="he-IL" dirty="0"/>
              <a:t>ה. הפחתת הפחד מפני שינוי מצמצמת את התנגדות העובדים ומעודדת אותם לשתף פעולה למען הצלחתו</a:t>
            </a:r>
          </a:p>
        </p:txBody>
      </p:sp>
    </p:spTree>
    <p:extLst>
      <p:ext uri="{BB962C8B-B14F-4D97-AF65-F5344CB8AC3E}">
        <p14:creationId xmlns:p14="http://schemas.microsoft.com/office/powerpoint/2010/main" val="31485859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-130629" y="66890"/>
            <a:ext cx="12847036" cy="745279"/>
          </a:xfrm>
        </p:spPr>
        <p:txBody>
          <a:bodyPr/>
          <a:lstStyle/>
          <a:p>
            <a:r>
              <a:rPr lang="he-IL" sz="6000" dirty="0"/>
              <a:t>כפייה</a:t>
            </a:r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4"/>
          </p:nvPr>
        </p:nvSpPr>
        <p:spPr>
          <a:xfrm>
            <a:off x="200675" y="1023136"/>
            <a:ext cx="11790649" cy="3737115"/>
          </a:xfrm>
        </p:spPr>
        <p:txBody>
          <a:bodyPr>
            <a:normAutofit fontScale="62500" lnSpcReduction="20000"/>
          </a:bodyPr>
          <a:lstStyle/>
          <a:p>
            <a:pPr marL="96848" indent="0">
              <a:lnSpc>
                <a:spcPct val="150000"/>
              </a:lnSpc>
              <a:buNone/>
            </a:pPr>
            <a:r>
              <a:rPr lang="he-IL" sz="4400" dirty="0"/>
              <a:t>"הפעלת כוח" על העובדים המתנגדים לשינוי על ידי הערכה שלילית של העובדים, מניעת קידום, פיטורין  וכו'</a:t>
            </a:r>
          </a:p>
          <a:p>
            <a:pPr marL="96848" indent="0">
              <a:lnSpc>
                <a:spcPct val="150000"/>
              </a:lnSpc>
              <a:buNone/>
            </a:pPr>
            <a:r>
              <a:rPr lang="he-IL" sz="4400" dirty="0"/>
              <a:t>היתרון  - פשטות, מהירות, "עלות" נמוכה.</a:t>
            </a:r>
          </a:p>
          <a:p>
            <a:pPr marL="96848" indent="0">
              <a:lnSpc>
                <a:spcPct val="150000"/>
              </a:lnSpc>
              <a:buNone/>
            </a:pPr>
            <a:r>
              <a:rPr lang="he-IL" sz="4400" dirty="0"/>
              <a:t>החיסרון - החלשת הנכונות לשתף פעולה מתוך הזדהות, מעוררת ומגבירה</a:t>
            </a:r>
          </a:p>
          <a:p>
            <a:pPr marL="96848" indent="0">
              <a:lnSpc>
                <a:spcPct val="150000"/>
              </a:lnSpc>
              <a:buNone/>
            </a:pPr>
            <a:r>
              <a:rPr lang="he-IL" sz="4400" dirty="0"/>
              <a:t>את ההתנגדות, לא תמיד ניתן ליישמה (קביעות, ועדי עובדים)</a:t>
            </a:r>
          </a:p>
          <a:p>
            <a:pPr marL="96848" indent="0">
              <a:lnSpc>
                <a:spcPct val="150000"/>
              </a:lnSpc>
              <a:buNone/>
            </a:pPr>
            <a:endParaRPr lang="he-IL" sz="4400" dirty="0"/>
          </a:p>
        </p:txBody>
      </p:sp>
    </p:spTree>
    <p:extLst>
      <p:ext uri="{BB962C8B-B14F-4D97-AF65-F5344CB8AC3E}">
        <p14:creationId xmlns:p14="http://schemas.microsoft.com/office/powerpoint/2010/main" val="10640754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-130629" y="66890"/>
            <a:ext cx="12847036" cy="745279"/>
          </a:xfrm>
        </p:spPr>
        <p:txBody>
          <a:bodyPr/>
          <a:lstStyle/>
          <a:p>
            <a:r>
              <a:rPr lang="he-IL" sz="6000" dirty="0"/>
              <a:t>מניפולציה</a:t>
            </a:r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4"/>
          </p:nvPr>
        </p:nvSpPr>
        <p:spPr>
          <a:xfrm>
            <a:off x="397564" y="738334"/>
            <a:ext cx="11790649" cy="5702221"/>
          </a:xfrm>
        </p:spPr>
        <p:txBody>
          <a:bodyPr>
            <a:normAutofit/>
          </a:bodyPr>
          <a:lstStyle/>
          <a:p>
            <a:pPr marL="96848" indent="0">
              <a:lnSpc>
                <a:spcPct val="150000"/>
              </a:lnSpc>
              <a:buNone/>
            </a:pPr>
            <a:r>
              <a:rPr lang="he-IL" sz="2800" dirty="0"/>
              <a:t>עיוות העובדות כדי לגרום לשינוי להיראות אטרקטיבי, </a:t>
            </a:r>
          </a:p>
          <a:p>
            <a:pPr marL="96848" indent="0">
              <a:lnSpc>
                <a:spcPct val="150000"/>
              </a:lnSpc>
              <a:buNone/>
            </a:pPr>
            <a:r>
              <a:rPr lang="he-IL" sz="2800" dirty="0"/>
              <a:t>הסתרת מידע לא רצוי ויצירת שמועות כוזבות כדי לגרום לעובדים לקבל את השינוי. </a:t>
            </a:r>
          </a:p>
          <a:p>
            <a:pPr marL="96848" indent="0">
              <a:lnSpc>
                <a:spcPct val="150000"/>
              </a:lnSpc>
              <a:buNone/>
            </a:pPr>
            <a:r>
              <a:rPr lang="he-IL" sz="2800" dirty="0"/>
              <a:t>היתרון  - פשטות, "עלות" נמוכה.</a:t>
            </a:r>
          </a:p>
          <a:p>
            <a:pPr marL="96848" indent="0">
              <a:lnSpc>
                <a:spcPct val="150000"/>
              </a:lnSpc>
              <a:buNone/>
            </a:pPr>
            <a:r>
              <a:rPr lang="he-IL" sz="2800" dirty="0"/>
              <a:t>החיסרון - אם העובדים יחשפו אותה, האמינות של הארגון תרד בצורה משמעותית</a:t>
            </a:r>
          </a:p>
        </p:txBody>
      </p:sp>
    </p:spTree>
    <p:extLst>
      <p:ext uri="{BB962C8B-B14F-4D97-AF65-F5344CB8AC3E}">
        <p14:creationId xmlns:p14="http://schemas.microsoft.com/office/powerpoint/2010/main" val="23980954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-130629" y="66890"/>
            <a:ext cx="12847036" cy="745279"/>
          </a:xfrm>
        </p:spPr>
        <p:txBody>
          <a:bodyPr/>
          <a:lstStyle/>
          <a:p>
            <a:r>
              <a:rPr lang="he-IL" sz="6000" dirty="0" err="1"/>
              <a:t>קואופטציה</a:t>
            </a:r>
            <a:endParaRPr lang="he-IL" sz="6000" dirty="0"/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4"/>
          </p:nvPr>
        </p:nvSpPr>
        <p:spPr>
          <a:xfrm>
            <a:off x="0" y="812169"/>
            <a:ext cx="11790649" cy="5702221"/>
          </a:xfrm>
        </p:spPr>
        <p:txBody>
          <a:bodyPr>
            <a:normAutofit/>
          </a:bodyPr>
          <a:lstStyle/>
          <a:p>
            <a:pPr marL="96848" indent="0">
              <a:lnSpc>
                <a:spcPct val="150000"/>
              </a:lnSpc>
              <a:buNone/>
            </a:pPr>
            <a:r>
              <a:rPr lang="he-IL" sz="3200" dirty="0"/>
              <a:t>גיוס ראשי המתנגדים לשינוי באמצעות הטבות (קידומם בארגון, העלאה בשכר וכד').</a:t>
            </a:r>
          </a:p>
          <a:p>
            <a:pPr marL="96848" indent="0">
              <a:lnSpc>
                <a:spcPct val="150000"/>
              </a:lnSpc>
              <a:buNone/>
            </a:pPr>
            <a:r>
              <a:rPr lang="he-IL" sz="3200" dirty="0"/>
              <a:t>למשל מציעים לראש ועד העובדים תפקיד חשוב באגף משאבי האנוש, או בונוס. </a:t>
            </a:r>
          </a:p>
          <a:p>
            <a:pPr marL="96848" indent="0">
              <a:lnSpc>
                <a:spcPct val="150000"/>
              </a:lnSpc>
              <a:buNone/>
            </a:pPr>
            <a:r>
              <a:rPr lang="he-IL" sz="3200" dirty="0"/>
              <a:t>היתרון - עלות נמוכה יחסית, אם ראשי המתנגדים מוכנים לכך, היא פשוטה לביצוע.</a:t>
            </a:r>
          </a:p>
        </p:txBody>
      </p:sp>
    </p:spTree>
    <p:extLst>
      <p:ext uri="{BB962C8B-B14F-4D97-AF65-F5344CB8AC3E}">
        <p14:creationId xmlns:p14="http://schemas.microsoft.com/office/powerpoint/2010/main" val="27118643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-130629" y="66890"/>
            <a:ext cx="12847036" cy="745279"/>
          </a:xfrm>
        </p:spPr>
        <p:txBody>
          <a:bodyPr/>
          <a:lstStyle/>
          <a:p>
            <a:r>
              <a:rPr lang="he-IL" sz="6000" dirty="0"/>
              <a:t>מיקוח</a:t>
            </a:r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4"/>
          </p:nvPr>
        </p:nvSpPr>
        <p:spPr>
          <a:xfrm>
            <a:off x="0" y="812169"/>
            <a:ext cx="11790649" cy="5702221"/>
          </a:xfrm>
        </p:spPr>
        <p:txBody>
          <a:bodyPr>
            <a:normAutofit/>
          </a:bodyPr>
          <a:lstStyle/>
          <a:p>
            <a:pPr marL="96848" indent="0">
              <a:lnSpc>
                <a:spcPct val="150000"/>
              </a:lnSpc>
              <a:buNone/>
            </a:pPr>
            <a:r>
              <a:rPr lang="he-IL" sz="3200" dirty="0"/>
              <a:t>יישום את השינוי באמצעות משא ומתן אשר יקבע תמורה בעבור הסכמה לשינוי, </a:t>
            </a:r>
          </a:p>
          <a:p>
            <a:pPr marL="96848" indent="0">
              <a:lnSpc>
                <a:spcPct val="150000"/>
              </a:lnSpc>
              <a:buNone/>
            </a:pPr>
            <a:r>
              <a:rPr lang="he-IL" sz="3200" dirty="0"/>
              <a:t>למשל: תוספת שכר או שיפור בתנאי העבודה תמורת ההסכמה לשינוי טכנולוגי. </a:t>
            </a:r>
          </a:p>
          <a:p>
            <a:pPr marL="96848" indent="0">
              <a:lnSpc>
                <a:spcPct val="150000"/>
              </a:lnSpc>
              <a:buNone/>
            </a:pPr>
            <a:r>
              <a:rPr lang="he-IL" sz="3200" dirty="0"/>
              <a:t>היתרון - פשטות ויכולת מהירה</a:t>
            </a:r>
          </a:p>
          <a:p>
            <a:pPr marL="96848" indent="0">
              <a:lnSpc>
                <a:spcPct val="150000"/>
              </a:lnSpc>
              <a:buNone/>
            </a:pPr>
            <a:r>
              <a:rPr lang="he-IL" sz="3200" dirty="0"/>
              <a:t>החיסרון – עלות / וויתור כלשהם</a:t>
            </a:r>
          </a:p>
        </p:txBody>
      </p:sp>
    </p:spTree>
    <p:extLst>
      <p:ext uri="{BB962C8B-B14F-4D97-AF65-F5344CB8AC3E}">
        <p14:creationId xmlns:p14="http://schemas.microsoft.com/office/powerpoint/2010/main" val="401662569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4"/>
          <p:cNvSpPr>
            <a:spLocks noGrp="1"/>
          </p:cNvSpPr>
          <p:nvPr>
            <p:ph type="ctrTitle"/>
          </p:nvPr>
        </p:nvSpPr>
        <p:spPr>
          <a:xfrm>
            <a:off x="366926" y="2202033"/>
            <a:ext cx="12192001" cy="1260164"/>
          </a:xfrm>
        </p:spPr>
        <p:txBody>
          <a:bodyPr/>
          <a:lstStyle/>
          <a:p>
            <a:r>
              <a:rPr lang="he-IL" dirty="0"/>
              <a:t>סיום</a:t>
            </a:r>
            <a:endParaRPr lang="he-IL" dirty="0">
              <a:solidFill>
                <a:srgbClr val="192A7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060999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>
            <a:extLst>
              <a:ext uri="{FF2B5EF4-FFF2-40B4-BE49-F238E27FC236}">
                <a16:creationId xmlns:a16="http://schemas.microsoft.com/office/drawing/2014/main" id="{423F6F61-4567-462B-A618-70CBC508D8B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172" r="34234" b="66411"/>
          <a:stretch/>
        </p:blipFill>
        <p:spPr>
          <a:xfrm>
            <a:off x="4775994" y="0"/>
            <a:ext cx="3241964" cy="1838476"/>
          </a:xfrm>
          <a:prstGeom prst="rect">
            <a:avLst/>
          </a:prstGeom>
        </p:spPr>
      </p:pic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904EE8F9-32B7-45EB-8FC4-CC451E605118}"/>
              </a:ext>
            </a:extLst>
          </p:cNvPr>
          <p:cNvSpPr txBox="1"/>
          <p:nvPr/>
        </p:nvSpPr>
        <p:spPr>
          <a:xfrm>
            <a:off x="647340" y="3016112"/>
            <a:ext cx="11174412" cy="26184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895350">
              <a:lnSpc>
                <a:spcPct val="150000"/>
              </a:lnSpc>
            </a:pPr>
            <a:r>
              <a:rPr lang="he-IL" sz="2800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השימוש ביצירות במהלך שידור זה נעשה לפי סעיף 27א לחוק זכות יוצרים, תשס"ח-2007. אם הינך בעל הזכויות באחת היצירות, באפשרותך לבקש מאיתנו לחדול מהשימוש ביצירה, זאת באמצעות פנייה לדוא"ל </a:t>
            </a:r>
            <a:r>
              <a:rPr lang="en-US" sz="2800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rights@education.gov.il</a:t>
            </a:r>
            <a:endParaRPr lang="he-IL" sz="2800" dirty="0">
              <a:solidFill>
                <a:srgbClr val="192A72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0276247E-F89D-4BE1-B3D6-7FE06BEB5A42}"/>
              </a:ext>
            </a:extLst>
          </p:cNvPr>
          <p:cNvSpPr/>
          <p:nvPr/>
        </p:nvSpPr>
        <p:spPr>
          <a:xfrm>
            <a:off x="795" y="1838476"/>
            <a:ext cx="12190412" cy="763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e-IL" sz="3200" b="1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נוהל שימוש ביצירות מוגנות בזכויות יוצרים ואיתור בעלי זכויות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>
                <a:solidFill>
                  <a:srgbClr val="192A72"/>
                </a:solidFill>
              </a:rPr>
              <a:t>מה נלמד היום 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>
          <a:xfrm>
            <a:off x="515273" y="1185389"/>
            <a:ext cx="8537543" cy="540070"/>
          </a:xfrm>
        </p:spPr>
        <p:txBody>
          <a:bodyPr/>
          <a:lstStyle/>
          <a:p>
            <a:r>
              <a:rPr lang="he-IL" dirty="0">
                <a:sym typeface="Varela Round"/>
              </a:rPr>
              <a:t>גורמי התנגדות ומעכבי שינוי</a:t>
            </a:r>
            <a:endParaRPr lang="he-IL" dirty="0"/>
          </a:p>
        </p:txBody>
      </p:sp>
      <p:sp>
        <p:nvSpPr>
          <p:cNvPr id="8" name="מציין מיקום תוכן 7"/>
          <p:cNvSpPr>
            <a:spLocks noGrp="1"/>
          </p:cNvSpPr>
          <p:nvPr>
            <p:ph sz="quarter" idx="4"/>
          </p:nvPr>
        </p:nvSpPr>
        <p:spPr>
          <a:xfrm>
            <a:off x="515274" y="1725460"/>
            <a:ext cx="8306994" cy="4153058"/>
          </a:xfrm>
        </p:spPr>
        <p:txBody>
          <a:bodyPr>
            <a:normAutofit/>
          </a:bodyPr>
          <a:lstStyle/>
          <a:p>
            <a:pPr marL="96848" indent="0">
              <a:lnSpc>
                <a:spcPct val="200000"/>
              </a:lnSpc>
              <a:buNone/>
            </a:pPr>
            <a:r>
              <a:rPr lang="he-IL" dirty="0">
                <a:solidFill>
                  <a:schemeClr val="tx1"/>
                </a:solidFill>
              </a:rPr>
              <a:t>מכשולים</a:t>
            </a:r>
          </a:p>
          <a:p>
            <a:pPr marL="96848" indent="0">
              <a:lnSpc>
                <a:spcPct val="200000"/>
              </a:lnSpc>
              <a:buNone/>
            </a:pPr>
            <a:r>
              <a:rPr lang="he-IL" dirty="0">
                <a:solidFill>
                  <a:schemeClr val="tx1"/>
                </a:solidFill>
              </a:rPr>
              <a:t>גורמי התנגדות ומעכבי שינוי </a:t>
            </a:r>
          </a:p>
          <a:p>
            <a:pPr marL="96848" indent="0">
              <a:lnSpc>
                <a:spcPct val="200000"/>
              </a:lnSpc>
              <a:buNone/>
            </a:pPr>
            <a:r>
              <a:rPr lang="he-IL" dirty="0">
                <a:solidFill>
                  <a:schemeClr val="tx1"/>
                </a:solidFill>
              </a:rPr>
              <a:t>כלים להתמודדות עם התנגדות לשינוי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4"/>
          <p:cNvSpPr>
            <a:spLocks noGrp="1"/>
          </p:cNvSpPr>
          <p:nvPr>
            <p:ph type="ctrTitle"/>
          </p:nvPr>
        </p:nvSpPr>
        <p:spPr>
          <a:xfrm>
            <a:off x="1" y="1640677"/>
            <a:ext cx="12192001" cy="1260164"/>
          </a:xfrm>
        </p:spPr>
        <p:txBody>
          <a:bodyPr/>
          <a:lstStyle/>
          <a:p>
            <a:r>
              <a:rPr lang="he-IL" dirty="0"/>
              <a:t>מכשולים</a:t>
            </a:r>
            <a:endParaRPr lang="he-IL" dirty="0">
              <a:solidFill>
                <a:srgbClr val="192A72"/>
              </a:solidFill>
            </a:endParaRPr>
          </a:p>
        </p:txBody>
      </p:sp>
      <p:sp>
        <p:nvSpPr>
          <p:cNvPr id="7" name="כותרת משנה 6"/>
          <p:cNvSpPr>
            <a:spLocks noGrp="1"/>
          </p:cNvSpPr>
          <p:nvPr>
            <p:ph type="subTitle" idx="1"/>
          </p:nvPr>
        </p:nvSpPr>
        <p:spPr>
          <a:xfrm>
            <a:off x="1" y="2918426"/>
            <a:ext cx="12192001" cy="642174"/>
          </a:xfrm>
        </p:spPr>
        <p:txBody>
          <a:bodyPr/>
          <a:lstStyle/>
          <a:p>
            <a:endParaRPr lang="he-IL" dirty="0">
              <a:solidFill>
                <a:srgbClr val="192A72"/>
              </a:solidFill>
              <a:sym typeface="Varela Round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5185389" y="253564"/>
            <a:ext cx="6434875" cy="720094"/>
          </a:xfrm>
        </p:spPr>
        <p:txBody>
          <a:bodyPr/>
          <a:lstStyle/>
          <a:p>
            <a:r>
              <a:rPr lang="he-IL" sz="6000" dirty="0"/>
              <a:t>מכשול השליטה</a:t>
            </a:r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4"/>
          </p:nvPr>
        </p:nvSpPr>
        <p:spPr>
          <a:xfrm>
            <a:off x="1107503" y="1352471"/>
            <a:ext cx="10512761" cy="5156240"/>
          </a:xfrm>
        </p:spPr>
        <p:txBody>
          <a:bodyPr>
            <a:normAutofit/>
          </a:bodyPr>
          <a:lstStyle/>
          <a:p>
            <a:pPr marL="96848" indent="0">
              <a:lnSpc>
                <a:spcPct val="150000"/>
              </a:lnSpc>
              <a:buNone/>
            </a:pPr>
            <a:r>
              <a:rPr lang="he-IL" sz="2800" dirty="0"/>
              <a:t>מכשול בסיסי העומד בפני שינוי ארגוני, הטבוע בתוך הארגון, הוא דפוסים מסוימים של שליטה ופיקוח על משאבים והתנהגות. </a:t>
            </a:r>
          </a:p>
          <a:p>
            <a:pPr marL="96848" indent="0">
              <a:lnSpc>
                <a:spcPct val="150000"/>
              </a:lnSpc>
              <a:buNone/>
            </a:pPr>
            <a:endParaRPr lang="he-IL" sz="2800" dirty="0"/>
          </a:p>
          <a:p>
            <a:pPr marL="96848" indent="0">
              <a:lnSpc>
                <a:spcPct val="150000"/>
              </a:lnSpc>
              <a:buNone/>
            </a:pPr>
            <a:r>
              <a:rPr lang="he-IL" sz="2800" dirty="0"/>
              <a:t>את הדפוסים האלה יצרו וטיפחו ראשי הארגון בהשתמשם באמצעים כגון תקנות, מינויים, הרשאות, מנהגים ומסורות.</a:t>
            </a:r>
          </a:p>
        </p:txBody>
      </p:sp>
    </p:spTree>
    <p:extLst>
      <p:ext uri="{BB962C8B-B14F-4D97-AF65-F5344CB8AC3E}">
        <p14:creationId xmlns:p14="http://schemas.microsoft.com/office/powerpoint/2010/main" val="17603359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5185389" y="253564"/>
            <a:ext cx="6434875" cy="720094"/>
          </a:xfrm>
        </p:spPr>
        <p:txBody>
          <a:bodyPr/>
          <a:lstStyle/>
          <a:p>
            <a:r>
              <a:rPr lang="he-IL" sz="6000" dirty="0"/>
              <a:t>מכשול השליטה</a:t>
            </a:r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4"/>
          </p:nvPr>
        </p:nvSpPr>
        <p:spPr>
          <a:xfrm>
            <a:off x="1107503" y="1352471"/>
            <a:ext cx="10512761" cy="5156240"/>
          </a:xfrm>
        </p:spPr>
        <p:txBody>
          <a:bodyPr>
            <a:normAutofit/>
          </a:bodyPr>
          <a:lstStyle/>
          <a:p>
            <a:pPr marL="96848" indent="0">
              <a:lnSpc>
                <a:spcPct val="150000"/>
              </a:lnSpc>
              <a:buNone/>
            </a:pPr>
            <a:r>
              <a:rPr lang="he-IL" sz="2800" dirty="0"/>
              <a:t>לדוגמה – שינוי הסדר הקיים הוא ארגון מחדש של מחלקות המשרד, מבנה הסמכויות </a:t>
            </a:r>
            <a:r>
              <a:rPr lang="he-IL" sz="2800" dirty="0" err="1"/>
              <a:t>והכפיפויות</a:t>
            </a:r>
            <a:r>
              <a:rPr lang="he-IL" sz="2800" dirty="0"/>
              <a:t> בו ורשתות התקשורת </a:t>
            </a:r>
          </a:p>
          <a:p>
            <a:pPr marL="96848" indent="0">
              <a:lnSpc>
                <a:spcPct val="150000"/>
              </a:lnSpc>
              <a:buNone/>
            </a:pPr>
            <a:r>
              <a:rPr lang="he-IL" sz="2800" dirty="0"/>
              <a:t>הפורמלית. </a:t>
            </a:r>
          </a:p>
          <a:p>
            <a:pPr marL="96848" indent="0">
              <a:lnSpc>
                <a:spcPct val="150000"/>
              </a:lnSpc>
              <a:buNone/>
            </a:pPr>
            <a:r>
              <a:rPr lang="he-IL" sz="2800" dirty="0"/>
              <a:t>נוהלי תיאום, בקרה ופיקוח שגרתיים, שמוסדו והוקנו לבעלי התפקידים בארגון, טומנים בחובם בעיות שאינן מוכרות ופתרונות שטרם נבדקו</a:t>
            </a:r>
          </a:p>
        </p:txBody>
      </p:sp>
    </p:spTree>
    <p:extLst>
      <p:ext uri="{BB962C8B-B14F-4D97-AF65-F5344CB8AC3E}">
        <p14:creationId xmlns:p14="http://schemas.microsoft.com/office/powerpoint/2010/main" val="21366062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2277481" y="253564"/>
            <a:ext cx="9342783" cy="720094"/>
          </a:xfrm>
        </p:spPr>
        <p:txBody>
          <a:bodyPr/>
          <a:lstStyle/>
          <a:p>
            <a:r>
              <a:rPr lang="he-IL" sz="6000" dirty="0"/>
              <a:t>התגברות על מכשול השליטה</a:t>
            </a:r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4"/>
          </p:nvPr>
        </p:nvSpPr>
        <p:spPr>
          <a:xfrm>
            <a:off x="1107503" y="1352471"/>
            <a:ext cx="10512761" cy="5156240"/>
          </a:xfrm>
        </p:spPr>
        <p:txBody>
          <a:bodyPr>
            <a:normAutofit/>
          </a:bodyPr>
          <a:lstStyle/>
          <a:p>
            <a:pPr marL="96848" indent="0">
              <a:lnSpc>
                <a:spcPct val="150000"/>
              </a:lnSpc>
              <a:buNone/>
            </a:pPr>
            <a:r>
              <a:rPr lang="he-IL" sz="3200" dirty="0"/>
              <a:t>א. הצגת </a:t>
            </a:r>
            <a:r>
              <a:rPr lang="he-IL" sz="3200" dirty="0" err="1"/>
              <a:t>חזון</a:t>
            </a:r>
            <a:r>
              <a:rPr lang="he-IL" sz="3200" dirty="0"/>
              <a:t> השינוי – יוזמי השינוי חייבים לפרוס בפני כל הגורמים שישתתפו בשינוי או יושפעו ממנו, תמונה ברורה של המצב הרצוי בעתיד.</a:t>
            </a:r>
          </a:p>
          <a:p>
            <a:pPr marL="96848" indent="0">
              <a:lnSpc>
                <a:spcPct val="150000"/>
              </a:lnSpc>
              <a:buNone/>
            </a:pPr>
            <a:r>
              <a:rPr lang="he-IL" sz="3200" dirty="0"/>
              <a:t>ב. יצירת נקודות תמיכה – הדרכת אנשים בביצוע משימות חדשות, הכנסת שינויים במערכת התגמולים.</a:t>
            </a:r>
          </a:p>
        </p:txBody>
      </p:sp>
    </p:spTree>
    <p:extLst>
      <p:ext uri="{BB962C8B-B14F-4D97-AF65-F5344CB8AC3E}">
        <p14:creationId xmlns:p14="http://schemas.microsoft.com/office/powerpoint/2010/main" val="9764141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2277481" y="253564"/>
            <a:ext cx="9342783" cy="720094"/>
          </a:xfrm>
        </p:spPr>
        <p:txBody>
          <a:bodyPr/>
          <a:lstStyle/>
          <a:p>
            <a:r>
              <a:rPr lang="he-IL" sz="5400" dirty="0"/>
              <a:t>התגברות על מכשול השליטה</a:t>
            </a:r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4"/>
          </p:nvPr>
        </p:nvSpPr>
        <p:spPr>
          <a:xfrm>
            <a:off x="346451" y="745200"/>
            <a:ext cx="11069352" cy="5156240"/>
          </a:xfrm>
        </p:spPr>
        <p:txBody>
          <a:bodyPr>
            <a:noAutofit/>
          </a:bodyPr>
          <a:lstStyle/>
          <a:p>
            <a:pPr marL="96848" indent="0">
              <a:lnSpc>
                <a:spcPct val="150000"/>
              </a:lnSpc>
              <a:buNone/>
            </a:pPr>
            <a:r>
              <a:rPr lang="he-IL" sz="2800" dirty="0"/>
              <a:t>ג. נקיטת אמצעי מינהל – צעדים ארגוניים טיפוסיים: </a:t>
            </a:r>
            <a:br>
              <a:rPr lang="en-US" sz="2800" dirty="0"/>
            </a:br>
            <a:r>
              <a:rPr lang="he-IL" sz="2800" dirty="0"/>
              <a:t>- מינוי מנהל בעל עוצמה ונגישות הן למשאבים הדרושים לביצוע השינוי הן לנושאי התפקידים במצב הנוכחי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he-IL" sz="2800" dirty="0"/>
              <a:t>עיצוב תוכנית לשינוי, הכוללת יעדים, תקני ביצוע, לוחות זמנים וכד'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he-IL" sz="2800" dirty="0"/>
              <a:t>הקמת מבני ארגון, זמניים בדרך כלל, לניהול השינוי.</a:t>
            </a:r>
          </a:p>
          <a:p>
            <a:pPr marL="96848" indent="0">
              <a:lnSpc>
                <a:spcPct val="150000"/>
              </a:lnSpc>
              <a:buNone/>
            </a:pPr>
            <a:r>
              <a:rPr lang="he-IL" sz="2800" dirty="0"/>
              <a:t>ד. יצירת מנגנון משוב – דווקא משום שעתיד השינוי אינו ברור, נדרש מידע עדכני ומהימן על מהלך השינוי.</a:t>
            </a:r>
          </a:p>
        </p:txBody>
      </p:sp>
    </p:spTree>
    <p:extLst>
      <p:ext uri="{BB962C8B-B14F-4D97-AF65-F5344CB8AC3E}">
        <p14:creationId xmlns:p14="http://schemas.microsoft.com/office/powerpoint/2010/main" val="13447310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5185389" y="253564"/>
            <a:ext cx="6434875" cy="720094"/>
          </a:xfrm>
        </p:spPr>
        <p:txBody>
          <a:bodyPr/>
          <a:lstStyle/>
          <a:p>
            <a:r>
              <a:rPr lang="he-IL" sz="6000" dirty="0"/>
              <a:t>מכשול הכוח</a:t>
            </a:r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4"/>
          </p:nvPr>
        </p:nvSpPr>
        <p:spPr>
          <a:xfrm>
            <a:off x="1107503" y="1352471"/>
            <a:ext cx="10512761" cy="5156240"/>
          </a:xfrm>
        </p:spPr>
        <p:txBody>
          <a:bodyPr>
            <a:normAutofit/>
          </a:bodyPr>
          <a:lstStyle/>
          <a:p>
            <a:pPr marL="96848" indent="0">
              <a:lnSpc>
                <a:spcPct val="150000"/>
              </a:lnSpc>
              <a:buNone/>
            </a:pPr>
            <a:r>
              <a:rPr lang="he-IL" sz="4000" dirty="0"/>
              <a:t>דפוס יחסי הכוח בארגון, שיווי משקל בשדה יחסי הכוח בארגון, (ביחסים הקואליציוניים), במאזן הרווח וההפסד של משחקי הכוח ובמקומה של ההנהגה הארגונית.</a:t>
            </a:r>
          </a:p>
        </p:txBody>
      </p:sp>
    </p:spTree>
    <p:extLst>
      <p:ext uri="{BB962C8B-B14F-4D97-AF65-F5344CB8AC3E}">
        <p14:creationId xmlns:p14="http://schemas.microsoft.com/office/powerpoint/2010/main" val="2616442997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מערכת שידורים">
      <a:dk1>
        <a:srgbClr val="002060"/>
      </a:dk1>
      <a:lt1>
        <a:sysClr val="window" lastClr="FFFFFF"/>
      </a:lt1>
      <a:dk2>
        <a:srgbClr val="44546A"/>
      </a:dk2>
      <a:lt2>
        <a:srgbClr val="E7E6E6"/>
      </a:lt2>
      <a:accent1>
        <a:srgbClr val="92D050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7030A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4023</TotalTime>
  <Words>906</Words>
  <Application>Microsoft Office PowerPoint</Application>
  <PresentationFormat>Widescreen</PresentationFormat>
  <Paragraphs>86</Paragraphs>
  <Slides>28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Arial</vt:lpstr>
      <vt:lpstr>Calibri</vt:lpstr>
      <vt:lpstr>Varela Round</vt:lpstr>
      <vt:lpstr>ערכת נושא Office</vt:lpstr>
      <vt:lpstr>מערכת שידורים לאומית</vt:lpstr>
      <vt:lpstr>גורמי התנגדות ומעכבי שינוי</vt:lpstr>
      <vt:lpstr>מה נלמד היום </vt:lpstr>
      <vt:lpstr>מכשולים</vt:lpstr>
      <vt:lpstr>מכשול השליטה</vt:lpstr>
      <vt:lpstr>מכשול השליטה</vt:lpstr>
      <vt:lpstr>התגברות על מכשול השליטה</vt:lpstr>
      <vt:lpstr>התגברות על מכשול השליטה</vt:lpstr>
      <vt:lpstr>מכשול הכוח</vt:lpstr>
      <vt:lpstr>התגברות על מכשול הכוח</vt:lpstr>
      <vt:lpstr>התגברות על מכשול הכוח</vt:lpstr>
      <vt:lpstr>גורמי התנגדות ומעכבי שינוי </vt:lpstr>
      <vt:lpstr>ניגוד אינטרסים</vt:lpstr>
      <vt:lpstr>אי-הבנה</vt:lpstr>
      <vt:lpstr>חוסר אמון</vt:lpstr>
      <vt:lpstr>חשש מהודאה בכישלון</vt:lpstr>
      <vt:lpstr>לחץ חברתי</vt:lpstr>
      <vt:lpstr>התנגדות הממונה</vt:lpstr>
      <vt:lpstr>הממד הלא-רציונלי של ההתנגדות </vt:lpstr>
      <vt:lpstr>כלים להתמודדות עם  התנגדות לשינוי</vt:lpstr>
      <vt:lpstr>תמיכה ועזרה</vt:lpstr>
      <vt:lpstr>שיתוף עובדים</vt:lpstr>
      <vt:lpstr>כפייה</vt:lpstr>
      <vt:lpstr>מניפולציה</vt:lpstr>
      <vt:lpstr>קואופטציה</vt:lpstr>
      <vt:lpstr>מיקוח</vt:lpstr>
      <vt:lpstr>סיום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user</dc:creator>
  <cp:lastModifiedBy>Anat</cp:lastModifiedBy>
  <cp:revision>101</cp:revision>
  <dcterms:created xsi:type="dcterms:W3CDTF">2020-03-15T19:13:03Z</dcterms:created>
  <dcterms:modified xsi:type="dcterms:W3CDTF">2020-05-31T14:33:57Z</dcterms:modified>
</cp:coreProperties>
</file>