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7" r:id="rId2"/>
    <p:sldId id="262" r:id="rId3"/>
    <p:sldId id="263" r:id="rId4"/>
    <p:sldId id="310" r:id="rId5"/>
    <p:sldId id="311" r:id="rId6"/>
    <p:sldId id="312" r:id="rId7"/>
    <p:sldId id="307" r:id="rId8"/>
    <p:sldId id="323" r:id="rId9"/>
    <p:sldId id="325" r:id="rId10"/>
    <p:sldId id="324" r:id="rId11"/>
    <p:sldId id="320" r:id="rId12"/>
    <p:sldId id="322" r:id="rId13"/>
    <p:sldId id="321" r:id="rId14"/>
    <p:sldId id="326" r:id="rId15"/>
    <p:sldId id="302" r:id="rId16"/>
    <p:sldId id="314" r:id="rId17"/>
    <p:sldId id="313" r:id="rId18"/>
    <p:sldId id="315" r:id="rId19"/>
    <p:sldId id="316" r:id="rId20"/>
    <p:sldId id="317" r:id="rId21"/>
    <p:sldId id="318" r:id="rId22"/>
    <p:sldId id="319" r:id="rId23"/>
    <p:sldId id="327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אריה הלצר" initials="אה" lastIdx="1" clrIdx="0">
    <p:extLst>
      <p:ext uri="{19B8F6BF-5375-455C-9EA6-DF929625EA0E}">
        <p15:presenceInfo xmlns:p15="http://schemas.microsoft.com/office/powerpoint/2012/main" userId="08a7ae0bd4bc3b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A97FCE-EBFE-478A-8B03-16B93CBA625A}" v="12" dt="2020-08-06T21:31:50.4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8" autoAdjust="0"/>
    <p:restoredTop sz="86385" autoAdjust="0"/>
  </p:normalViewPr>
  <p:slideViewPr>
    <p:cSldViewPr snapToGrid="0" snapToObjects="1">
      <p:cViewPr varScale="1">
        <p:scale>
          <a:sx n="82" d="100"/>
          <a:sy n="82" d="100"/>
        </p:scale>
        <p:origin x="176" y="624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-20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06T19:07:23.523" idx="1">
    <p:pos x="4167" y="1132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י"ט.אב.תש"ף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5721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0561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3497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2502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1562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54536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7652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3884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7553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7791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8261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916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2" y="5878201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8667716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0" y="6306751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89278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י"ט.אב.תש"ף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4" r:id="rId3"/>
    <p:sldLayoutId id="2147483675" r:id="rId4"/>
    <p:sldLayoutId id="2147483650" r:id="rId5"/>
    <p:sldLayoutId id="2147483676" r:id="rId6"/>
    <p:sldLayoutId id="2147483653" r:id="rId7"/>
    <p:sldLayoutId id="2147483666" r:id="rId8"/>
    <p:sldLayoutId id="2147483677" r:id="rId9"/>
    <p:sldLayoutId id="2147483678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ובסופו של דבר נקבל את לוח הכפל השלם: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7326869" y="249111"/>
            <a:ext cx="11161453" cy="352218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i=2</a:t>
            </a:r>
            <a:r>
              <a:rPr lang="he-IL" dirty="0"/>
              <a:t>, </a:t>
            </a:r>
            <a:r>
              <a:rPr lang="en-US" dirty="0"/>
              <a:t>j=1,9</a:t>
            </a: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75446"/>
              </p:ext>
            </p:extLst>
          </p:nvPr>
        </p:nvGraphicFramePr>
        <p:xfrm>
          <a:off x="1024128" y="2022392"/>
          <a:ext cx="487007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4019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538105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88262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30791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9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78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ובסופו של דבר נקבל את לוח הכפל השלם: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7582360" y="-322259"/>
            <a:ext cx="11161453" cy="3522187"/>
          </a:xfrm>
        </p:spPr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en-US" dirty="0"/>
              <a:t>i=3</a:t>
            </a:r>
            <a:r>
              <a:rPr lang="he-IL" dirty="0"/>
              <a:t>, </a:t>
            </a:r>
            <a:r>
              <a:rPr lang="en-US" dirty="0"/>
              <a:t>j=1,9</a:t>
            </a:r>
            <a:endParaRPr lang="he-IL" dirty="0"/>
          </a:p>
          <a:p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267907"/>
              </p:ext>
            </p:extLst>
          </p:nvPr>
        </p:nvGraphicFramePr>
        <p:xfrm>
          <a:off x="515273" y="1590372"/>
          <a:ext cx="487007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4019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538105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88262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30791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9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74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ובסופו של דבר נקבל את לוח הכפל השלם: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7264876" y="-736966"/>
            <a:ext cx="11161453" cy="352218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i=4</a:t>
            </a:r>
            <a:r>
              <a:rPr lang="he-IL" dirty="0"/>
              <a:t>, </a:t>
            </a:r>
            <a:r>
              <a:rPr lang="en-US" dirty="0"/>
              <a:t>j=1,9</a:t>
            </a:r>
            <a:endParaRPr lang="he-IL" dirty="0"/>
          </a:p>
          <a:p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078029"/>
              </p:ext>
            </p:extLst>
          </p:nvPr>
        </p:nvGraphicFramePr>
        <p:xfrm>
          <a:off x="515273" y="1533283"/>
          <a:ext cx="487007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4019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538105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88262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30791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9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96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ובסופו של דבר נקבל את לוח הכפל השלם: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7016903" y="-1245646"/>
            <a:ext cx="11161453" cy="352218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i=5</a:t>
            </a:r>
            <a:r>
              <a:rPr lang="he-IL" dirty="0"/>
              <a:t>, </a:t>
            </a:r>
            <a:r>
              <a:rPr lang="en-US" dirty="0"/>
              <a:t>j=1,9</a:t>
            </a:r>
            <a:endParaRPr lang="he-IL" dirty="0"/>
          </a:p>
          <a:p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652726"/>
              </p:ext>
            </p:extLst>
          </p:nvPr>
        </p:nvGraphicFramePr>
        <p:xfrm>
          <a:off x="1055236" y="1533283"/>
          <a:ext cx="487007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4019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538105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88262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30791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9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22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ובסופו של דבר נקבל את לוח הכפל השלם: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6883150" y="-1630610"/>
            <a:ext cx="11161453" cy="352218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i=5to9</a:t>
            </a:r>
            <a:r>
              <a:rPr lang="he-IL" dirty="0"/>
              <a:t>, </a:t>
            </a:r>
            <a:r>
              <a:rPr lang="en-US" dirty="0"/>
              <a:t>j=1,9</a:t>
            </a:r>
            <a:endParaRPr lang="he-IL" dirty="0"/>
          </a:p>
          <a:p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404287"/>
              </p:ext>
            </p:extLst>
          </p:nvPr>
        </p:nvGraphicFramePr>
        <p:xfrm>
          <a:off x="1024128" y="1671556"/>
          <a:ext cx="487007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4019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538105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88262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30791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9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585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הקוד לכתיבת לוח הכפל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נתחיל מהדפסה מרווחת של השורה הראשונה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טקסט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695F8-87A1-4A73-B261-5953DF2BF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98" y="1607201"/>
            <a:ext cx="6229350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הקוד לכתיבת לוח הכפל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נריץ ונקבל את הפלט הבא: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שוב אסביר את העימוד ואת תהליך ההדפסה.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תחת סימן הכפל נרצה לרשום את המספרים המוכפלים מ-1 עד 9.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כיוון שאנחנו מדפיסים את לוח הכפל בשורות, נצטרך להדפיסו בתחילת כל שורת תוצאות.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695F8-87A1-4A73-B261-5953DF2BF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141" y="3753306"/>
            <a:ext cx="4080260" cy="2676501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8341D56-A032-4F3E-83A4-CF66E347269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1511259" y="1607201"/>
            <a:ext cx="6253519" cy="1971952"/>
          </a:xfrm>
        </p:spPr>
      </p:pic>
    </p:spTree>
    <p:extLst>
      <p:ext uri="{BB962C8B-B14F-4D97-AF65-F5344CB8AC3E}">
        <p14:creationId xmlns:p14="http://schemas.microsoft.com/office/powerpoint/2010/main" val="4240792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הקוד לכתיבת לוח הכפל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נוסיף לולאה המדפיסה את עמודת המספרים המוכפלים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אנחנו צריכים בעמודה השמאלית מספרים מ-1 עד 9, שיוצרו על ידי הלולאה התחתונה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כאן אסביר גם את העימוד/עיצוב של ההדפסה, ע"י קביעת אורך השדה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4827D16B-A090-4B86-873D-BD39A0A7C08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625172" y="1444523"/>
            <a:ext cx="6141290" cy="5258029"/>
          </a:xfrm>
        </p:spPr>
      </p:pic>
    </p:spTree>
    <p:extLst>
      <p:ext uri="{BB962C8B-B14F-4D97-AF65-F5344CB8AC3E}">
        <p14:creationId xmlns:p14="http://schemas.microsoft.com/office/powerpoint/2010/main" val="594952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הקוד לכתיבת לוח הכפל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נוסיף לולאה המדפיסה את עמודת המספרים המוכפלים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אנחנו צריכים בעמודה השמאלית מספרים מ-1 עד 9, שיוצרו על ידי הלולאה התחתונה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כאן אסביר גם את העימוד/עיצוב של ההדפסה, ע"י קביעת אורך השדה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4827D16B-A090-4B86-873D-BD39A0A7C08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39741" y="1533283"/>
            <a:ext cx="3098034" cy="2652464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B4297D-8D06-4DF9-ACFE-D82E67A52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65" y="1607201"/>
            <a:ext cx="5316808" cy="480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480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הקוד לכתיבת לוח הכפל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ובאמצעות לולאה פנימית, נשלים בכל שורה את המכפלות: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אנחנו צריכים בעמודה השמאלית מספרים מ-1 עד 9, שיוצרו על ידי הלולאה התחתונה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כאן אסביר גם את העימוד/עיצוב של ההדפסה, ע"י קביעת אורך השדה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4827D16B-A090-4B86-873D-BD39A0A7C08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81160" y="1444523"/>
            <a:ext cx="6141290" cy="5258029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D34D6AB-4FC4-40E3-A75C-428F6CFB6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450" y="1457048"/>
            <a:ext cx="3589455" cy="3201629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0CBA211-D6EE-4C26-8C9F-A92ACC1A5736}"/>
              </a:ext>
            </a:extLst>
          </p:cNvPr>
          <p:cNvCxnSpPr>
            <a:cxnSpLocks/>
          </p:cNvCxnSpPr>
          <p:nvPr/>
        </p:nvCxnSpPr>
        <p:spPr>
          <a:xfrm flipH="1" flipV="1">
            <a:off x="1970689" y="5943601"/>
            <a:ext cx="895349" cy="51434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64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לולאות כפולות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מדעי המחשב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הלצר אריה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הקוד לכתיבת לוח הכפל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ובאמצעות לולאה פנימית, נשלים בכל שורה את המכפלות: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מסביר על הלולאה הפנימית שרצה על </a:t>
            </a:r>
            <a:r>
              <a:rPr lang="en-US" dirty="0">
                <a:solidFill>
                  <a:srgbClr val="002060"/>
                </a:solidFill>
              </a:rPr>
              <a:t>j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ויוצרת את המכפלות בלוח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להדגיש שוב שהמוכפל מתחיל כל שורה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כאן אסביר גם את העימוד/עיצוב של ההדפסה, ע"י קביעת אורך השדה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34D6AB-4FC4-40E3-A75C-428F6CFB6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150" y="1457048"/>
            <a:ext cx="5710918" cy="5093876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0CBA211-D6EE-4C26-8C9F-A92ACC1A5736}"/>
              </a:ext>
            </a:extLst>
          </p:cNvPr>
          <p:cNvCxnSpPr>
            <a:cxnSpLocks/>
          </p:cNvCxnSpPr>
          <p:nvPr/>
        </p:nvCxnSpPr>
        <p:spPr>
          <a:xfrm flipV="1">
            <a:off x="731364" y="3536132"/>
            <a:ext cx="1193926" cy="810237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691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הקוד לכתיבת לוח הכפל</a:t>
            </a:r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נריץ ונקבל את התוצאה הבאה: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לסכם ולהדגים שוב על אחת השורות האמצעיות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כאן אסביר גם את העימוד/עיצוב של ההדפסה, ע"י קביעת אורך השדה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34D6AB-4FC4-40E3-A75C-428F6CFB6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9850" y="1609517"/>
            <a:ext cx="2980767" cy="26587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B88192-55F6-4C60-A8E2-DA9807D15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51" y="1533283"/>
            <a:ext cx="5367297" cy="479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004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/>
              <a:t>לולאת </a:t>
            </a:r>
            <a:r>
              <a:rPr lang="en-US" dirty="0"/>
              <a:t>for</a:t>
            </a:r>
            <a:r>
              <a:rPr lang="he-IL" dirty="0"/>
              <a:t> מאפשרת לבצע מהלכים שתלויים במספרים עוקבים.</a:t>
            </a:r>
          </a:p>
          <a:p>
            <a:r>
              <a:rPr lang="he-IL" dirty="0"/>
              <a:t>כאשר יש צורך 'להפגיש' כל אחד מן המספרים עם רצף מספרים נוסף</a:t>
            </a:r>
            <a:br>
              <a:rPr lang="en-US" dirty="0"/>
            </a:br>
            <a:r>
              <a:rPr lang="he-IL" dirty="0"/>
              <a:t>נוכל להשתמש בלולאת </a:t>
            </a:r>
            <a:r>
              <a:rPr lang="en-US" dirty="0"/>
              <a:t>for</a:t>
            </a:r>
            <a:r>
              <a:rPr lang="he-IL" dirty="0"/>
              <a:t> נוספת בתוך הלולאה החיצונית.</a:t>
            </a:r>
          </a:p>
          <a:p>
            <a:r>
              <a:rPr lang="he-IL" dirty="0"/>
              <a:t>ראינו גם איך לעשות עימוד שיאפשר הדפסה יפה של טבלאות מספרים.</a:t>
            </a:r>
            <a:br>
              <a:rPr lang="en-US" dirty="0"/>
            </a:br>
            <a:br>
              <a:rPr lang="en-US" dirty="0"/>
            </a:br>
            <a:endParaRPr lang="he-IL" dirty="0"/>
          </a:p>
          <a:p>
            <a:r>
              <a:rPr lang="he-IL" dirty="0"/>
              <a:t>תרגיל: נסו לכתוב תוכנית המחשבת ומדפיסה את כל רצף </a:t>
            </a:r>
            <a:br>
              <a:rPr lang="en-US" dirty="0"/>
            </a:br>
            <a:r>
              <a:rPr lang="he-IL" dirty="0"/>
              <a:t>החזקות 2-5 של המספרים מ-2 עד 10.</a:t>
            </a:r>
          </a:p>
          <a:p>
            <a:r>
              <a:rPr lang="he-IL" dirty="0"/>
              <a:t>הטבלה תתחיל כך:			</a:t>
            </a:r>
          </a:p>
          <a:p>
            <a:pPr marL="0" indent="0" algn="l">
              <a:buNone/>
            </a:pPr>
            <a:r>
              <a:rPr lang="he-IL" dirty="0"/>
              <a:t>החזקות:</a:t>
            </a:r>
            <a:r>
              <a:rPr lang="en-US" dirty="0"/>
              <a:t>		              2           3            4           5</a:t>
            </a:r>
            <a:endParaRPr lang="he-IL" dirty="0"/>
          </a:p>
          <a:p>
            <a:pPr marL="1371737" lvl="3" indent="0" algn="l" rtl="0">
              <a:buNone/>
            </a:pPr>
            <a:br>
              <a:rPr lang="en-US" dirty="0"/>
            </a:br>
            <a:r>
              <a:rPr lang="en-US" dirty="0"/>
              <a:t>			</a:t>
            </a:r>
            <a:endParaRPr lang="he-IL" dirty="0"/>
          </a:p>
          <a:p>
            <a:pPr marL="0" indent="0" algn="l" rtl="0">
              <a:buNone/>
            </a:pPr>
            <a:r>
              <a:rPr lang="en-US" dirty="0"/>
              <a:t>2	4	8	16	32	</a:t>
            </a:r>
          </a:p>
          <a:p>
            <a:pPr marL="0" indent="0" rtl="0">
              <a:buNone/>
            </a:pPr>
            <a:r>
              <a:rPr lang="he-IL" dirty="0"/>
              <a:t>תודה על ההקשבה בהצלחה!!</a:t>
            </a:r>
            <a:endParaRPr lang="en-US" dirty="0"/>
          </a:p>
          <a:p>
            <a:pPr marL="0" indent="0" algn="l" rtl="0">
              <a:buNone/>
            </a:pPr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סיכום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04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6"/>
          <p:cNvPicPr preferRelativeResize="0"/>
          <p:nvPr/>
        </p:nvPicPr>
        <p:blipFill rotWithShape="1">
          <a:blip r:embed="rId3">
            <a:alphaModFix/>
          </a:blip>
          <a:srcRect l="39172" r="34232" b="66411"/>
          <a:stretch/>
        </p:blipFill>
        <p:spPr>
          <a:xfrm>
            <a:off x="4776166" y="447"/>
            <a:ext cx="3241542" cy="18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6"/>
          <p:cNvSpPr txBox="1"/>
          <p:nvPr/>
        </p:nvSpPr>
        <p:spPr>
          <a:xfrm>
            <a:off x="1386068" y="3016166"/>
            <a:ext cx="10434938" cy="181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marL="895260" algn="just">
              <a:buSzPts val="2800"/>
            </a:pPr>
            <a:r>
              <a:rPr lang="iw-IL"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1589" y="1838684"/>
            <a:ext cx="12188826" cy="76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algn="ctr" rtl="1">
              <a:lnSpc>
                <a:spcPct val="150000"/>
              </a:lnSpc>
              <a:buSzPts val="3200"/>
            </a:pPr>
            <a:r>
              <a:rPr lang="iw-IL"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738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400" dirty="0">
                <a:sym typeface="Varela Round"/>
              </a:rPr>
              <a:t>בשיעורים הקרובים נשלב בין לולאות שונות על מנת לבצע פעולות מורכבות.</a:t>
            </a:r>
            <a:endParaRPr lang="he-IL" sz="5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נשים עמודת מספרים מוכפלים משמאל ושורת מכפילים למעלה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316876"/>
              </p:ext>
            </p:extLst>
          </p:nvPr>
        </p:nvGraphicFramePr>
        <p:xfrm>
          <a:off x="2846963" y="1809829"/>
          <a:ext cx="473610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998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46428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54998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436426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45711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427139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31550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426296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35104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75960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7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8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9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9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ואז נחשב: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620200"/>
              </p:ext>
            </p:extLst>
          </p:nvPr>
        </p:nvGraphicFramePr>
        <p:xfrm>
          <a:off x="2308602" y="1630008"/>
          <a:ext cx="4608041" cy="4614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4998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46428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54998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436426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45711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427139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31550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340411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3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4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5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6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7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56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8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9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AA9DECF-1942-41F4-9E9A-B0C5C009428E}"/>
              </a:ext>
            </a:extLst>
          </p:cNvPr>
          <p:cNvCxnSpPr/>
          <p:nvPr/>
        </p:nvCxnSpPr>
        <p:spPr>
          <a:xfrm>
            <a:off x="4394577" y="1915675"/>
            <a:ext cx="0" cy="180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8DB3F18-E858-48A8-A7CA-5797549E26B6}"/>
              </a:ext>
            </a:extLst>
          </p:cNvPr>
          <p:cNvCxnSpPr/>
          <p:nvPr/>
        </p:nvCxnSpPr>
        <p:spPr>
          <a:xfrm>
            <a:off x="2765802" y="3954025"/>
            <a:ext cx="13525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783CC4-CE60-462B-BCD1-BF93A4E7DCF9}"/>
              </a:ext>
            </a:extLst>
          </p:cNvPr>
          <p:cNvCxnSpPr/>
          <p:nvPr/>
        </p:nvCxnSpPr>
        <p:spPr>
          <a:xfrm>
            <a:off x="5709027" y="1915675"/>
            <a:ext cx="0" cy="2994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0BC97FA-6D76-4918-A60F-23AA55912CFC}"/>
              </a:ext>
            </a:extLst>
          </p:cNvPr>
          <p:cNvCxnSpPr/>
          <p:nvPr/>
        </p:nvCxnSpPr>
        <p:spPr>
          <a:xfrm>
            <a:off x="2851527" y="5287525"/>
            <a:ext cx="25717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98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ובסופו של דבר נקבל את לוח הכפל השלם: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11217"/>
              </p:ext>
            </p:extLst>
          </p:nvPr>
        </p:nvGraphicFramePr>
        <p:xfrm>
          <a:off x="2914472" y="1803320"/>
          <a:ext cx="487007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4019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538105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88262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30791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9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1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2506897" y="1060852"/>
            <a:ext cx="11161453" cy="4062435"/>
          </a:xfrm>
        </p:spPr>
        <p:txBody>
          <a:bodyPr>
            <a:normAutofit lnSpcReduction="10000"/>
          </a:bodyPr>
          <a:lstStyle/>
          <a:p>
            <a:r>
              <a:rPr lang="he-IL" dirty="0"/>
              <a:t>איך נחשב ונדפיס את לוח הכפל באמצעות תוכנה?</a:t>
            </a:r>
          </a:p>
          <a:p>
            <a:r>
              <a:rPr lang="he-IL" dirty="0"/>
              <a:t>קודם מילוי ידני- חופשי.</a:t>
            </a:r>
          </a:p>
          <a:p>
            <a:r>
              <a:rPr lang="he-IL" dirty="0"/>
              <a:t>עכשיו- מילוי </a:t>
            </a:r>
            <a:r>
              <a:rPr lang="he-IL" b="1" dirty="0"/>
              <a:t>אוטומטי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סידרתי</a:t>
            </a:r>
            <a:r>
              <a:rPr lang="he-IL" dirty="0"/>
              <a:t> ומסודר.</a:t>
            </a:r>
          </a:p>
          <a:p>
            <a:r>
              <a:rPr lang="he-IL" dirty="0"/>
              <a:t>ניקח תחילה את המספר 1 מן העמודה השמאלית.</a:t>
            </a:r>
          </a:p>
          <a:p>
            <a:r>
              <a:rPr lang="he-IL" dirty="0"/>
              <a:t>נכפיל לפי הסדר ב1, ב2, ב3, ... ב9.</a:t>
            </a:r>
          </a:p>
          <a:p>
            <a:r>
              <a:rPr lang="he-IL" dirty="0"/>
              <a:t>אז נתקדם אל המספר הבא בעמודה השמאלית- 2.</a:t>
            </a:r>
          </a:p>
          <a:p>
            <a:r>
              <a:rPr lang="he-IL" dirty="0"/>
              <a:t>ושוב </a:t>
            </a:r>
            <a:r>
              <a:rPr lang="he-IL" dirty="0">
                <a:solidFill>
                  <a:srgbClr val="FF0000"/>
                </a:solidFill>
              </a:rPr>
              <a:t>נכפיל לפי הסדר ב1, ב2, ב3, ... ב9.</a:t>
            </a:r>
          </a:p>
          <a:p>
            <a:r>
              <a:rPr lang="he-IL" dirty="0">
                <a:solidFill>
                  <a:schemeClr val="tx1"/>
                </a:solidFill>
              </a:rPr>
              <a:t>קיבלנו שני תהליכים שחוזרים על עצמם:</a:t>
            </a:r>
          </a:p>
          <a:p>
            <a:pPr lvl="1"/>
            <a:r>
              <a:rPr lang="he-IL" dirty="0">
                <a:solidFill>
                  <a:schemeClr val="tx1"/>
                </a:solidFill>
              </a:rPr>
              <a:t>המספר בעמודה השמאלית גדל ב-1.</a:t>
            </a:r>
          </a:p>
          <a:p>
            <a:pPr lvl="2"/>
            <a:r>
              <a:rPr lang="he-IL" dirty="0">
                <a:solidFill>
                  <a:schemeClr val="tx1"/>
                </a:solidFill>
              </a:rPr>
              <a:t>והוא מוכפל במספרי השורה העליונה: זה אחרי זה</a:t>
            </a:r>
          </a:p>
          <a:p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ועכשיו לתכנות ב-#</a:t>
            </a:r>
            <a:r>
              <a:rPr lang="en-US" dirty="0"/>
              <a:t>C</a:t>
            </a: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5DE56697-B2A2-42C7-BA81-8808829373A1}"/>
              </a:ext>
            </a:extLst>
          </p:cNvPr>
          <p:cNvSpPr/>
          <p:nvPr/>
        </p:nvSpPr>
        <p:spPr>
          <a:xfrm>
            <a:off x="1921305" y="4395868"/>
            <a:ext cx="450723" cy="9144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5A2ECE-343C-41DF-9CE8-0EE3F47597E5}"/>
              </a:ext>
            </a:extLst>
          </p:cNvPr>
          <p:cNvSpPr txBox="1"/>
          <p:nvPr/>
        </p:nvSpPr>
        <p:spPr>
          <a:xfrm>
            <a:off x="540180" y="4529902"/>
            <a:ext cx="13811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קיבלנו לולאה בתוך לולאה</a:t>
            </a:r>
          </a:p>
        </p:txBody>
      </p:sp>
    </p:spTree>
    <p:extLst>
      <p:ext uri="{BB962C8B-B14F-4D97-AF65-F5344CB8AC3E}">
        <p14:creationId xmlns:p14="http://schemas.microsoft.com/office/powerpoint/2010/main" val="1095412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ובסופו של דבר נקבל את לוח הכפל השלם: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28766"/>
              </p:ext>
            </p:extLst>
          </p:nvPr>
        </p:nvGraphicFramePr>
        <p:xfrm>
          <a:off x="2774987" y="1671556"/>
          <a:ext cx="487007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4019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538105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88262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30791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9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94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נבנה את לוח הכפל?</a:t>
            </a:r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ובסופו של דבר נקבל את לוח הכפל השלם: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6881326" y="687371"/>
            <a:ext cx="11161453" cy="352218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 = 1</a:t>
            </a:r>
            <a:r>
              <a:rPr lang="he-IL" dirty="0"/>
              <a:t>, </a:t>
            </a:r>
            <a:r>
              <a:rPr lang="en-US" dirty="0"/>
              <a:t>j=1to9</a:t>
            </a:r>
            <a:endParaRPr lang="he-I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506C9AC-6030-437B-AC9E-462446FBD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354849"/>
              </p:ext>
            </p:extLst>
          </p:nvPr>
        </p:nvGraphicFramePr>
        <p:xfrm>
          <a:off x="1845089" y="1671556"/>
          <a:ext cx="4870076" cy="4243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4019">
                  <a:extLst>
                    <a:ext uri="{9D8B030D-6E8A-4147-A177-3AD203B41FA5}">
                      <a16:colId xmlns:a16="http://schemas.microsoft.com/office/drawing/2014/main" val="390740038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424601808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1864423356"/>
                    </a:ext>
                  </a:extLst>
                </a:gridCol>
                <a:gridCol w="606490">
                  <a:extLst>
                    <a:ext uri="{9D8B030D-6E8A-4147-A177-3AD203B41FA5}">
                      <a16:colId xmlns:a16="http://schemas.microsoft.com/office/drawing/2014/main" val="1854674916"/>
                    </a:ext>
                  </a:extLst>
                </a:gridCol>
                <a:gridCol w="485192">
                  <a:extLst>
                    <a:ext uri="{9D8B030D-6E8A-4147-A177-3AD203B41FA5}">
                      <a16:colId xmlns:a16="http://schemas.microsoft.com/office/drawing/2014/main" val="3518121096"/>
                    </a:ext>
                  </a:extLst>
                </a:gridCol>
                <a:gridCol w="538105">
                  <a:extLst>
                    <a:ext uri="{9D8B030D-6E8A-4147-A177-3AD203B41FA5}">
                      <a16:colId xmlns:a16="http://schemas.microsoft.com/office/drawing/2014/main" val="1961836220"/>
                    </a:ext>
                  </a:extLst>
                </a:gridCol>
                <a:gridCol w="488262">
                  <a:extLst>
                    <a:ext uri="{9D8B030D-6E8A-4147-A177-3AD203B41FA5}">
                      <a16:colId xmlns:a16="http://schemas.microsoft.com/office/drawing/2014/main" val="1956400563"/>
                    </a:ext>
                  </a:extLst>
                </a:gridCol>
                <a:gridCol w="503853">
                  <a:extLst>
                    <a:ext uri="{9D8B030D-6E8A-4147-A177-3AD203B41FA5}">
                      <a16:colId xmlns:a16="http://schemas.microsoft.com/office/drawing/2014/main" val="14682609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40901772"/>
                    </a:ext>
                  </a:extLst>
                </a:gridCol>
                <a:gridCol w="307911">
                  <a:extLst>
                    <a:ext uri="{9D8B030D-6E8A-4147-A177-3AD203B41FA5}">
                      <a16:colId xmlns:a16="http://schemas.microsoft.com/office/drawing/2014/main" val="3195149502"/>
                    </a:ext>
                  </a:extLst>
                </a:gridCol>
              </a:tblGrid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X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9842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49141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5624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3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90509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88840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8374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4611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7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654455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917736"/>
                  </a:ext>
                </a:extLst>
              </a:tr>
              <a:tr h="42435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9</a:t>
                      </a:r>
                      <a:endParaRPr lang="he-I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81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42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8235</TotalTime>
  <Words>2196</Words>
  <Application>Microsoft Macintosh PowerPoint</Application>
  <PresentationFormat>Widescreen</PresentationFormat>
  <Paragraphs>686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Varela Round</vt:lpstr>
      <vt:lpstr>ערכת נושא Office</vt:lpstr>
      <vt:lpstr>מערכת שידורים לאומית</vt:lpstr>
      <vt:lpstr>לולאות כפולות</vt:lpstr>
      <vt:lpstr>מה נלמד היום </vt:lpstr>
      <vt:lpstr>איך נבנה את לוח הכפל?</vt:lpstr>
      <vt:lpstr>איך נבנה את לוח הכפל?</vt:lpstr>
      <vt:lpstr>איך נבנה את לוח הכפל?</vt:lpstr>
      <vt:lpstr>ועכשיו לתכנות ב-#C</vt:lpstr>
      <vt:lpstr>איך נבנה את לוח הכפל?</vt:lpstr>
      <vt:lpstr>איך נבנה את לוח הכפל?</vt:lpstr>
      <vt:lpstr>איך נבנה את לוח הכפל?</vt:lpstr>
      <vt:lpstr>איך נבנה את לוח הכפל?</vt:lpstr>
      <vt:lpstr>איך נבנה את לוח הכפל?</vt:lpstr>
      <vt:lpstr>איך נבנה את לוח הכפל?</vt:lpstr>
      <vt:lpstr>איך נבנה את לוח הכפל?</vt:lpstr>
      <vt:lpstr>הקוד לכתיבת לוח הכפל</vt:lpstr>
      <vt:lpstr>הקוד לכתיבת לוח הכפל</vt:lpstr>
      <vt:lpstr>הקוד לכתיבת לוח הכפל</vt:lpstr>
      <vt:lpstr>הקוד לכתיבת לוח הכפל</vt:lpstr>
      <vt:lpstr>הקוד לכתיבת לוח הכפל</vt:lpstr>
      <vt:lpstr>הקוד לכתיבת לוח הכפל</vt:lpstr>
      <vt:lpstr>הקוד לכתיבת לוח הכפל</vt:lpstr>
      <vt:lpstr>סיכום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155</cp:revision>
  <dcterms:created xsi:type="dcterms:W3CDTF">2020-03-15T19:13:03Z</dcterms:created>
  <dcterms:modified xsi:type="dcterms:W3CDTF">2020-08-09T15:05:47Z</dcterms:modified>
</cp:coreProperties>
</file>