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</p:sldIdLst>
  <p:sldSz cx="12190413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Varela Round" panose="00000500000000000000" pitchFamily="2" charset="-79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90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1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304087"/>
            <a:ext cx="3245977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6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7" y="369916"/>
            <a:ext cx="130126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7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6" y="1396871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155858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5870969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0413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1" y="3734824"/>
            <a:ext cx="12190412" cy="720000"/>
          </a:xfrm>
        </p:spPr>
        <p:txBody>
          <a:bodyPr anchor="ctr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8156" y="87233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165331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6" y="1396871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0413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85580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 marL="536575" indent="0">
              <a:tabLst>
                <a:tab pos="11658600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7" y="1195758"/>
            <a:ext cx="8030917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183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05911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49918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3622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7697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1474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26" y="964352"/>
            <a:ext cx="8482071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1465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743083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3857" y="978202"/>
            <a:ext cx="5394619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1969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165" y="978202"/>
            <a:ext cx="5394619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2323" y="1030563"/>
            <a:ext cx="5394619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281" y="1030562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281" y="3932962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721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499" y="10736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499" y="39760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288" y="10736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288" y="3976095"/>
            <a:ext cx="4114114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89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 על פורמט מלא">
  <p:cSld name="סרט על פורמט מלא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8"/>
          <p:cNvSpPr>
            <a:spLocks noGrp="1"/>
          </p:cNvSpPr>
          <p:nvPr>
            <p:ph type="media" idx="2"/>
          </p:nvPr>
        </p:nvSpPr>
        <p:spPr>
          <a:xfrm>
            <a:off x="193675" y="228600"/>
            <a:ext cx="11780838" cy="64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">
  <p:cSld name="פריסה מותאמת אישית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  <a:defRPr sz="3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ב'/אב/תש"ף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9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3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cs typeface="+mn-cs"/>
              </a:rPr>
              <a:t>מערכת </a:t>
            </a:r>
            <a:r>
              <a:rPr lang="ar-SA" dirty="0" err="1">
                <a:cs typeface="+mn-cs"/>
              </a:rPr>
              <a:t>שידורים</a:t>
            </a:r>
            <a:r>
              <a:rPr lang="ar-SA" dirty="0">
                <a:cs typeface="+mn-cs"/>
              </a:rPr>
              <a:t> </a:t>
            </a:r>
            <a:r>
              <a:rPr lang="ar-SA" dirty="0" err="1">
                <a:cs typeface="+mn-cs"/>
              </a:rPr>
              <a:t>לאומית</a:t>
            </a:r>
            <a:endParaRPr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ايجاد فرص عمل</a:t>
            </a:r>
            <a:endParaRPr dirty="0">
              <a:cs typeface="+mn-cs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2"/>
          </p:nvPr>
        </p:nvSpPr>
        <p:spPr>
          <a:xfrm>
            <a:off x="515206" y="1201898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لكي نقلص من نسبة البطالة تم تشغيل القادمين الجدد بأعمال مختلفة.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مع الوقت تقلصت البطالة لكن اندماج القادمين الجدد بالعمل كان بطيئاً 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الكثير من القادمين الجدد وقعوا في اوضاع اقتصادية واجتماعية صعبة جداً.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لنشاهد جزءًا من هذا الفيلم 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(1.44-3.49)</a:t>
            </a:r>
            <a:endParaRPr dirty="0">
              <a:cs typeface="+mn-cs"/>
            </a:endParaRPr>
          </a:p>
        </p:txBody>
      </p:sp>
      <p:pic>
        <p:nvPicPr>
          <p:cNvPr id="144" name="Google Shape;144;p20" title="ￗﾔￗﾢￗﾜￗﾙￗﾔ ￗﾜￗﾙￗﾩￗﾨￗﾐￗﾜ ￗﾑￗﾩￗﾠￗﾕￗﾪ ￗﾔￗﾗￗﾞￗﾙￗﾩￗﾙￗﾝ ￗﾕￗﾔￗﾩￗﾙￗﾩￗﾙￗﾝ- ￗﾗￗﾜￗﾧ 1 ￗﾧￗﾩￗﾙￗﾙ ￗﾧￗﾜￗﾙￗﾘￗﾔ ￗﾨￗﾐￗﾩￗﾕￗﾠￗﾙￗ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999" y="2565645"/>
            <a:ext cx="5929982" cy="327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تأثير الهجرة على توزيع السكان في اسرائيل</a:t>
            </a:r>
            <a:endParaRPr dirty="0">
              <a:cs typeface="+mn-cs"/>
            </a:endParaRPr>
          </a:p>
        </p:txBody>
      </p:sp>
      <p:pic>
        <p:nvPicPr>
          <p:cNvPr id="150" name="Google Shape;150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5206" y="1026429"/>
            <a:ext cx="2595639" cy="464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1251340" y="5837540"/>
            <a:ext cx="16161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מקור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: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ויקיפדיה</a:t>
            </a:r>
            <a:endParaRPr sz="18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3377541" y="1251452"/>
            <a:ext cx="8436990" cy="245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lang="ar-SA" sz="2400" dirty="0">
                <a:solidFill>
                  <a:srgbClr val="192A72"/>
                </a:solidFill>
                <a:latin typeface="Varela Round"/>
                <a:ea typeface="Varela Round"/>
                <a:cs typeface="+mn-cs"/>
                <a:sym typeface="Varela Round"/>
              </a:rPr>
              <a:t>طرأ ارتفاع على نسبة القاطنين في شمال البلاد وجنوبها وكذلك طرأ ارتفاع في نسبة سكان المستوطنات القروية.</a:t>
            </a:r>
            <a:endParaRPr sz="2400" dirty="0">
              <a:solidFill>
                <a:srgbClr val="192A72"/>
              </a:solidFill>
              <a:latin typeface="Varela Round"/>
              <a:ea typeface="Varela Round"/>
              <a:cs typeface="+mn-cs"/>
              <a:sym typeface="Varela Round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lang="ar-SA" sz="2400" dirty="0">
                <a:solidFill>
                  <a:srgbClr val="192A72"/>
                </a:solidFill>
                <a:latin typeface="Varela Round"/>
                <a:ea typeface="Varela Round"/>
                <a:cs typeface="+mn-cs"/>
                <a:sym typeface="Varela Round"/>
              </a:rPr>
              <a:t>اقيمت مئات مراكز الاستيطانية القروية في ارجاء البلاد خاصة قرب الحدود.</a:t>
            </a:r>
            <a:endParaRPr sz="2400" strike="sngStrike" dirty="0">
              <a:solidFill>
                <a:srgbClr val="002060"/>
              </a:solidFill>
              <a:latin typeface="Varela Round"/>
              <a:ea typeface="Varela Round"/>
              <a:cs typeface="+mn-cs"/>
              <a:sym typeface="Varela Round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lang="ar-SA" sz="2400" dirty="0">
                <a:solidFill>
                  <a:srgbClr val="192A72"/>
                </a:solidFill>
                <a:latin typeface="Varela Round"/>
                <a:ea typeface="Varela Round"/>
                <a:cs typeface="+mn-cs"/>
                <a:sym typeface="Varela Round"/>
              </a:rPr>
              <a:t>لكن مع ذلك لم تنجح سياسة توزيع السكان نجاحاً كبيراً إنما جزئياً فقط. 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مهمة</a:t>
            </a:r>
            <a:r>
              <a:rPr lang="ar-SA" dirty="0"/>
              <a:t> </a:t>
            </a:r>
            <a:endParaRPr dirty="0"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ar-SA" dirty="0">
                <a:cs typeface="+mn-cs"/>
              </a:rPr>
              <a:t>سؤال:</a:t>
            </a:r>
            <a:endParaRPr dirty="0">
              <a:cs typeface="+mn-cs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u="sng" dirty="0">
                <a:cs typeface="+mn-cs"/>
              </a:rPr>
              <a:t>الهجرة والاستيطان في اسرائيل بالخمسينات :</a:t>
            </a:r>
            <a:endParaRPr u="sng"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اعرض مميزين للهجرة الى اسرائيل في الخمسينات, تطرق الى دول المنشأ والى حجم الهجرة.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اذكر نوعين من اشكال الاستيطان التي تم اسكان القادمين الجدد فيها وكذلك مجالين للتطوير 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dirty="0">
                <a:cs typeface="+mn-cs"/>
              </a:rPr>
              <a:t>     اقرتهما الحكومة.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اشرح ما هي الاعمال المختلفة (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cs typeface="Arial" panose="020B0604020202020204" pitchFamily="34" charset="0"/>
                <a:sym typeface="Varela Round"/>
              </a:rPr>
              <a:t>المبادرات</a:t>
            </a:r>
            <a:r>
              <a:rPr lang="ar-SA" dirty="0">
                <a:cs typeface="+mn-cs"/>
              </a:rPr>
              <a:t>) واعط مثالين لهذه الاعمال.</a:t>
            </a:r>
            <a:endParaRPr dirty="0">
              <a:cs typeface="+mn-cs"/>
            </a:endParaRPr>
          </a:p>
          <a:p>
            <a:pPr marL="342900" lvl="0" indent="-2413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sz="1600" dirty="0"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60" y="3551799"/>
            <a:ext cx="3049160" cy="224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استراحة</a:t>
            </a:r>
            <a:endParaRPr dirty="0"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جواب المهمة المعطاة قبل الاستراحة</a:t>
            </a:r>
            <a:endParaRPr dirty="0">
              <a:cs typeface="+mn-cs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515206" y="783771"/>
            <a:ext cx="11158537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20"/>
              <a:buNone/>
            </a:pPr>
            <a:r>
              <a:rPr lang="ar-SA" sz="2220" u="sng" dirty="0">
                <a:cs typeface="+mn-cs"/>
              </a:rPr>
              <a:t>الهجرة والاستيطان في اسرائيل بالخمسينات :</a:t>
            </a:r>
            <a:endParaRPr sz="2220" u="sng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None/>
            </a:pPr>
            <a:r>
              <a:rPr lang="ar-SA" sz="2220" dirty="0">
                <a:cs typeface="+mn-cs"/>
              </a:rPr>
              <a:t> أ. اعرض مميزين للهجرة الى اسرائيل في الخمسينات, تطرق الى دول المنشأ والى حجم الهجرة.</a:t>
            </a:r>
            <a:endParaRPr sz="2220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None/>
            </a:pPr>
            <a:r>
              <a:rPr lang="ar-SA" sz="2220" dirty="0">
                <a:cs typeface="+mn-cs"/>
              </a:rPr>
              <a:t> ب. اذكر نوعين من اشكال الاستيطان التي تم اسكان القادمين الجدد فيها وكذلك مجالين للتطوير اقرتهما الحكومة.</a:t>
            </a:r>
            <a:endParaRPr sz="2220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None/>
            </a:pPr>
            <a:r>
              <a:rPr lang="ar-SA" sz="2220" dirty="0">
                <a:cs typeface="+mn-cs"/>
              </a:rPr>
              <a:t> ج. اشرح ما هي الاعمال المختلفة (المبادرات) واعط مثالين لهذه الاعمال.</a:t>
            </a:r>
            <a:endParaRPr sz="2220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endParaRPr sz="1757" dirty="0">
              <a:cs typeface="+mn-cs"/>
            </a:endParaRPr>
          </a:p>
          <a:p>
            <a:pPr marL="342900" lvl="0" indent="-34290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5"/>
              <a:buFont typeface="Noto Sans Symbols"/>
              <a:buChar char="▪"/>
            </a:pPr>
            <a:r>
              <a:rPr lang="ar-SA" sz="2405" b="1" u="sng" dirty="0">
                <a:latin typeface="Arial"/>
                <a:ea typeface="Arial"/>
                <a:cs typeface="+mn-cs"/>
                <a:sym typeface="Arial"/>
              </a:rPr>
              <a:t>أ. مميزان</a:t>
            </a:r>
            <a:endParaRPr sz="1757" b="1" u="sng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     - استغلال حادثة الكارثة والبطولة واللاجئين الذين بقوا في مخيمات المبعدين (المخيمات التي سكن بها اللاجئون اليهود ما بعد الحرب). </a:t>
            </a:r>
            <a:endParaRPr sz="1757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     - في المانيا والنمسا والمخيمات التي اقامها البريطانيون في قبرص حيث تم حبس القادمين الجدد غير الشرعيين والذين تم القبض عليهم عند قدومهم الى ارض اسرائيل .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     - دول اوربية مختلفة: خاصة دول شرق اوروبا رومانيا بولندا حيث تركز العديد من اليهود الذين نجوا من الكارثة في يوغسلافيا وبلغاريا.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     - قادمون جدد من اسيا خاصة من تركيا العراق واليمن وايران.</a:t>
            </a:r>
            <a:endParaRPr lang="ar-SA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     - قادمون جدد من افريقيا خاصة من المغرب الجزائر تونس ليبيا ومصر.</a:t>
            </a:r>
            <a:endParaRPr lang="ar-SA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ب. نوعان من صور الاستيطان : مخيمات للقادمين الجدد </a:t>
            </a:r>
            <a:r>
              <a:rPr lang="ar-SA" sz="1757" dirty="0">
                <a:latin typeface="Arial"/>
                <a:ea typeface="Arial"/>
                <a:cs typeface="+mn-cs"/>
                <a:sym typeface="Arial"/>
              </a:rPr>
              <a:t>والمعبروت</a:t>
            </a:r>
            <a:r>
              <a:rPr lang="ar-SA" sz="1757" dirty="0">
                <a:cs typeface="+mn-cs"/>
              </a:rPr>
              <a:t>.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ج. مجالان للتطوير هما – البناء التشغيل.</a:t>
            </a:r>
            <a:endParaRPr sz="1757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u="sng" dirty="0">
                <a:cs typeface="+mn-cs"/>
              </a:rPr>
              <a:t>      - اعمال مختلقة : </a:t>
            </a:r>
            <a:r>
              <a:rPr lang="ar-SA" sz="1757" dirty="0">
                <a:cs typeface="+mn-cs"/>
              </a:rPr>
              <a:t>هي اشغال عامة بادرت اليها الحكومة لتشغيل العاطلين عن العمل وللتخفيف من مشكلة البطالة.</a:t>
            </a:r>
            <a:endParaRPr sz="1757" dirty="0">
              <a:cs typeface="+mn-cs"/>
            </a:endParaRPr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757"/>
              <a:buNone/>
            </a:pPr>
            <a:r>
              <a:rPr lang="ar-SA" sz="1757" dirty="0">
                <a:cs typeface="+mn-cs"/>
              </a:rPr>
              <a:t>      - امثلة : اعمال تحريش وتشجير, تعزيل الحجارة من الاراضي ,تعبيد الشوارع واعمال بناء مختلفة.</a:t>
            </a:r>
            <a:endParaRPr sz="1757" dirty="0">
              <a:cs typeface="+mn-cs"/>
            </a:endParaRPr>
          </a:p>
          <a:p>
            <a:pPr marL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80"/>
              <a:buNone/>
            </a:pPr>
            <a:endParaRPr sz="1480" dirty="0"/>
          </a:p>
          <a:p>
            <a:pPr marL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80"/>
              <a:buNone/>
            </a:pPr>
            <a:endParaRPr sz="1480" dirty="0"/>
          </a:p>
          <a:p>
            <a:pPr marL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80"/>
              <a:buNone/>
            </a:pPr>
            <a:endParaRPr sz="1480" dirty="0"/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80"/>
              <a:buNone/>
            </a:pPr>
            <a:endParaRPr sz="1480" dirty="0"/>
          </a:p>
          <a:p>
            <a:pPr marL="0" lvl="0" indent="0" algn="r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80"/>
              <a:buNone/>
            </a:pPr>
            <a:endParaRPr sz="14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1770723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1"/>
          </p:nvPr>
        </p:nvSpPr>
        <p:spPr>
          <a:xfrm>
            <a:off x="738117" y="2550847"/>
            <a:ext cx="10872000" cy="88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ar-SA" sz="4800" dirty="0">
                <a:solidFill>
                  <a:srgbClr val="192A72"/>
                </a:solidFill>
                <a:cs typeface="+mn-cs"/>
              </a:rPr>
              <a:t>هجرة سنوات التسعين </a:t>
            </a:r>
            <a:endParaRPr sz="4800" dirty="0">
              <a:solidFill>
                <a:srgbClr val="192A72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515206" y="612950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ar-SA" sz="2400" dirty="0">
                <a:cs typeface="+mn-cs"/>
              </a:rPr>
              <a:t>بين السنوات 1988 -2000 قَدِم الى البلاد مليون مهاجر / قادم جديد </a:t>
            </a:r>
            <a:endParaRPr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48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None/>
            </a:pPr>
            <a:r>
              <a:rPr lang="ar-SA" sz="2600" dirty="0">
                <a:cs typeface="+mn-cs"/>
              </a:rPr>
              <a:t>ما هي دوافع موجة الهجرة هذه؟</a:t>
            </a:r>
            <a:endParaRPr sz="2600" dirty="0">
              <a:cs typeface="+mn-cs"/>
            </a:endParaRPr>
          </a:p>
          <a:p>
            <a:pPr marL="342900" lvl="0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ar-SA" sz="2600" dirty="0">
                <a:cs typeface="+mn-cs"/>
              </a:rPr>
              <a:t>انحلال وتفكك الاتحاد السوفيتي.</a:t>
            </a:r>
            <a:endParaRPr sz="2600" strike="sngStrike" dirty="0">
              <a:solidFill>
                <a:srgbClr val="FF0000"/>
              </a:solidFill>
              <a:cs typeface="+mn-cs"/>
            </a:endParaRPr>
          </a:p>
          <a:p>
            <a:pPr marL="342900" lvl="0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ar-SA" sz="2600" dirty="0">
                <a:cs typeface="+mn-cs"/>
              </a:rPr>
              <a:t>ضائقة اقتصادية واجتماعية.</a:t>
            </a:r>
            <a:endParaRPr sz="2600" dirty="0">
              <a:cs typeface="+mn-cs"/>
            </a:endParaRPr>
          </a:p>
          <a:p>
            <a:pPr marL="342900" lvl="0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ar-SA" sz="2600" dirty="0">
                <a:cs typeface="+mn-cs"/>
              </a:rPr>
              <a:t>قانون العودة.</a:t>
            </a:r>
            <a:endParaRPr sz="2600" dirty="0">
              <a:cs typeface="+mn-cs"/>
            </a:endParaRPr>
          </a:p>
          <a:p>
            <a:pPr marL="342900" lvl="0" indent="-1778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None/>
            </a:pPr>
            <a:endParaRPr sz="2600" dirty="0">
              <a:cs typeface="+mn-cs"/>
            </a:endParaRPr>
          </a:p>
          <a:p>
            <a:pPr marL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None/>
            </a:pPr>
            <a:r>
              <a:rPr lang="ar-SA" sz="2600" dirty="0">
                <a:cs typeface="+mn-cs"/>
              </a:rPr>
              <a:t>ما هي مميزات القادمين الجدد هؤلاء؟</a:t>
            </a:r>
            <a:endParaRPr sz="2600" dirty="0">
              <a:cs typeface="+mn-cs"/>
            </a:endParaRPr>
          </a:p>
          <a:p>
            <a:pPr marL="342900" lvl="0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ar-SA" sz="2600" dirty="0">
                <a:cs typeface="+mn-cs"/>
              </a:rPr>
              <a:t>عائلات صغيرة واولاد قلائل.</a:t>
            </a:r>
            <a:endParaRPr sz="2600" dirty="0">
              <a:cs typeface="+mn-cs"/>
            </a:endParaRPr>
          </a:p>
          <a:p>
            <a:pPr marL="342900" lvl="0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ar-SA" sz="2600" dirty="0">
                <a:cs typeface="+mn-cs"/>
              </a:rPr>
              <a:t>عائلات ذات ثلاثة اجيال – اجداد, آباء وابناء.</a:t>
            </a:r>
            <a:endParaRPr sz="2600" dirty="0">
              <a:cs typeface="+mn-cs"/>
            </a:endParaRPr>
          </a:p>
          <a:p>
            <a:pPr marL="342900" lvl="0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ar-SA" sz="2600" dirty="0">
                <a:cs typeface="+mn-cs"/>
              </a:rPr>
              <a:t>عائلات احادية الوالدين.</a:t>
            </a:r>
            <a:endParaRPr sz="2600" dirty="0">
              <a:cs typeface="+mn-cs"/>
            </a:endParaRPr>
          </a:p>
          <a:p>
            <a:pPr marL="342900" lvl="0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ar-SA" sz="2600" dirty="0">
                <a:cs typeface="+mn-cs"/>
              </a:rPr>
              <a:t>نساء .</a:t>
            </a:r>
            <a:endParaRPr sz="2600" dirty="0">
              <a:cs typeface="+mn-cs"/>
            </a:endParaRPr>
          </a:p>
          <a:p>
            <a:pPr marL="342900" lvl="0" indent="-2286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1800" dirty="0"/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427" y="1473692"/>
            <a:ext cx="3777449" cy="377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1406310" y="5914293"/>
            <a:ext cx="19672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מקור</a:t>
            </a:r>
            <a:r>
              <a:rPr lang="ar-SA" sz="16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: "</a:t>
            </a:r>
            <a:r>
              <a:rPr lang="ar-SA" sz="16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מרכז</a:t>
            </a:r>
            <a:r>
              <a:rPr lang="ar-SA" sz="16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6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אדווה</a:t>
            </a:r>
            <a:r>
              <a:rPr lang="ar-SA" sz="16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" </a:t>
            </a:r>
            <a:endParaRPr sz="16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استخلاص العبر – سياسة الاستيعاب المباشر</a:t>
            </a:r>
            <a:endParaRPr dirty="0">
              <a:cs typeface="+mn-cs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2"/>
          </p:nvPr>
        </p:nvSpPr>
        <p:spPr>
          <a:xfrm>
            <a:off x="586227" y="972018"/>
            <a:ext cx="11160000" cy="464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طريقة الاستيعاب المباشر :اعطاء الحرية في اختيار مكان السكن والعمل.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dirty="0">
                <a:cs typeface="+mn-cs"/>
              </a:rPr>
              <a:t>     مميزات :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سلة هجرة, منح مادية لدعم القادمين في السنوات الاولى.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اعطاء وتقديم محفزات للقطاع الاقتصادي الخاص. 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اعطاء وتقديم محفزات للمؤسسات التعليمية. 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خلق مشاريع تأهيل وتحويل مهني. 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المساعدة في ايجاد اماكن عمل.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dirty="0"/>
              <a:t> </a:t>
            </a:r>
            <a:endParaRPr dirty="0"/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14" y="2476869"/>
            <a:ext cx="4381131" cy="32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1276801" y="5885982"/>
            <a:ext cx="27366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מקור</a:t>
            </a:r>
            <a:r>
              <a:rPr lang="ar-SA" sz="16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: </a:t>
            </a:r>
            <a:r>
              <a:rPr lang="ar-SA" sz="16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משרד</a:t>
            </a:r>
            <a:r>
              <a:rPr lang="ar-SA" sz="16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6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העלייה</a:t>
            </a:r>
            <a:r>
              <a:rPr lang="ar-SA" sz="16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6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והקליטה</a:t>
            </a:r>
            <a:endParaRPr sz="16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515206" y="495898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تأثير الهجرة على توزيع السكان وعلى الاقتصاد والمجتمع الاسرائيلي</a:t>
            </a:r>
            <a:endParaRPr dirty="0">
              <a:cs typeface="+mn-cs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2"/>
          </p:nvPr>
        </p:nvSpPr>
        <p:spPr>
          <a:xfrm>
            <a:off x="515206" y="1729195"/>
            <a:ext cx="11160000" cy="433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b="1" dirty="0">
                <a:cs typeface="+mn-cs"/>
              </a:rPr>
              <a:t>توزيع السكان : 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لم يطرأ أي تغيير على توزيع السكان في بعض المدن, ويشكل القادمون الجدد نصف عدد السكان . 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سكن معظم القادمين الجدد في المدن حيث التنوع حيث امكانات وفرص العمل.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b="1" dirty="0">
                <a:cs typeface="+mn-cs"/>
              </a:rPr>
              <a:t>المجتمع والاقتصاد :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توفرت اماكن وفرص عمل كثيرة في البناء وفروع اخرى.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طرأ ارتفاع في الاستثمار وتم تسريع عجلة النمو الاقتصادي.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وجد الكثير من القادمين اماكن عمل بما في ذلك خارج نطاق مؤهلاتهم.</a:t>
            </a:r>
            <a:endParaRPr dirty="0">
              <a:cs typeface="+mn-cs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050" y="3285220"/>
            <a:ext cx="3461990" cy="25964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872066" y="5877017"/>
            <a:ext cx="28039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מקור: משרד העלייה והקליטה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هجرة يهود الحبشة/ اثيوبيا</a:t>
            </a:r>
            <a:endParaRPr dirty="0">
              <a:cs typeface="+mn-cs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ar-SA" dirty="0">
                <a:cs typeface="+mn-cs"/>
              </a:rPr>
              <a:t>هيا نشاهد هذا الفيلم معاً :</a:t>
            </a:r>
            <a:endParaRPr dirty="0">
              <a:cs typeface="+mn-cs"/>
            </a:endParaRPr>
          </a:p>
        </p:txBody>
      </p:sp>
      <p:pic>
        <p:nvPicPr>
          <p:cNvPr id="208" name="Google Shape;208;p29" title="ￗﾢￗﾜￗﾙￗﾙￗﾪ ￗﾙￗﾔￗﾕￗﾓￗﾙ ￗﾐￗﾪￗﾙￗﾕￗﾤￗﾙￗﾔ | ￗﾞￗﾑￗﾦￗﾢ ￗﾞￗﾩￗﾔ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3475" y="1663469"/>
            <a:ext cx="7383463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593038" y="5915947"/>
            <a:ext cx="37481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כאן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–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תאגיד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השידור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הציבורי</a:t>
            </a:r>
            <a:endParaRPr sz="18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  <a:cs typeface="+mn-cs"/>
              </a:rPr>
              <a:t>אוכלוסיית ישראל </a:t>
            </a:r>
            <a:r>
              <a:rPr lang="ar-SA" dirty="0">
                <a:solidFill>
                  <a:srgbClr val="002060"/>
                </a:solidFill>
                <a:cs typeface="+mn-cs"/>
              </a:rPr>
              <a:t>سكان اسرائيل </a:t>
            </a:r>
            <a:endParaRPr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>
                <a:cs typeface="+mn-cs"/>
              </a:rPr>
              <a:t>גאוגרפיה אדם וסביבה </a:t>
            </a:r>
            <a:r>
              <a:rPr lang="ar-SA" dirty="0">
                <a:cs typeface="+mn-cs"/>
              </a:rPr>
              <a:t>جغرافيا الانسان والبيئة</a:t>
            </a: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>
                <a:cs typeface="+mn-cs"/>
              </a:rPr>
              <a:t>חלק ב </a:t>
            </a:r>
            <a:r>
              <a:rPr lang="ar-SA" dirty="0">
                <a:cs typeface="+mn-cs"/>
              </a:rPr>
              <a:t>القسم الثاني</a:t>
            </a:r>
            <a:endParaRPr dirty="0">
              <a:cs typeface="+mn-cs"/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659206" y="4321658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2800"/>
              <a:buFont typeface="Arial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הכינה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: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אלונה 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ברוכמן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الونا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بروخمان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2800"/>
              <a:buFont typeface="Arial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המורה: שוכת עדוי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arela Round"/>
              </a:rPr>
              <a:t>المعلم: شوكت عدوي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بعض البيانات :</a:t>
            </a:r>
            <a:endParaRPr dirty="0">
              <a:cs typeface="+mn-cs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281796" y="991607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ar-SA" sz="2400" dirty="0">
                <a:cs typeface="+mn-cs"/>
              </a:rPr>
              <a:t>في اواخر سنة 2018 وصل عدد السكان من اصل اثيوبي الى 151800  نسمة , 86900 ولدوا في اثيوبيا  648900 ولدوا لأباء اثيوبيين في اسرائيل . </a:t>
            </a:r>
            <a:endParaRPr sz="2400" dirty="0">
              <a:cs typeface="+mn-cs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650999" y="5916059"/>
            <a:ext cx="41184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24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בנובמבר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9290870-4AB0-4038-A6CC-BE053DF0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12" y="1531607"/>
            <a:ext cx="6915705" cy="43743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التوزيع الجغرافي حسب الالوية 2018</a:t>
            </a:r>
            <a:endParaRPr dirty="0">
              <a:cs typeface="+mn-cs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15206" y="5924905"/>
            <a:ext cx="41184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24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בנובמבר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A5EAB25-826E-4866-A38E-E9BEB59B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1069291"/>
            <a:ext cx="5185660" cy="43266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مستوى التعليم</a:t>
            </a:r>
            <a:endParaRPr dirty="0">
              <a:cs typeface="+mn-cs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683882" y="5924905"/>
            <a:ext cx="41184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24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בנובמבר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316520A-575C-4C65-BF7A-CE7C5618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40" y="1264420"/>
            <a:ext cx="6410325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الملكية على وسائل الاتصال </a:t>
            </a:r>
            <a:endParaRPr dirty="0">
              <a:cs typeface="+mn-cs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650999" y="5916059"/>
            <a:ext cx="41184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24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בנובמבר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3854F6D-5E4D-40FA-A169-CD5432BE7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969" y="1143648"/>
            <a:ext cx="5372100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515206" y="571312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الهجرة الى اسرائيل منذ قيام الدولة بأعداد مطلقة</a:t>
            </a:r>
            <a:br>
              <a:rPr lang="ar-SA" dirty="0">
                <a:cs typeface="+mn-cs"/>
              </a:rPr>
            </a:br>
            <a:r>
              <a:rPr lang="ar-SA" dirty="0">
                <a:cs typeface="+mn-cs"/>
              </a:rPr>
              <a:t>وبنسبة مئوية بين سنة 1948 - 2018</a:t>
            </a:r>
            <a:endParaRPr dirty="0">
              <a:cs typeface="+mn-cs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198590" y="4977353"/>
            <a:ext cx="20449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9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ביולי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2487412-53E8-4751-9DC3-988F61AAC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706" y="1690807"/>
            <a:ext cx="647700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/>
        </p:nvSpPr>
        <p:spPr>
          <a:xfrm>
            <a:off x="1770723" y="2476958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subTitle" idx="1"/>
          </p:nvPr>
        </p:nvSpPr>
        <p:spPr>
          <a:xfrm>
            <a:off x="738117" y="2550847"/>
            <a:ext cx="10872000" cy="88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ar-SA" sz="4800" dirty="0">
                <a:solidFill>
                  <a:srgbClr val="192A72"/>
                </a:solidFill>
                <a:cs typeface="+mn-cs"/>
              </a:rPr>
              <a:t>الوضع الحالي</a:t>
            </a:r>
            <a:endParaRPr sz="4800" dirty="0">
              <a:solidFill>
                <a:srgbClr val="192A72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من اي دول قَدِموا؟</a:t>
            </a:r>
            <a:endParaRPr dirty="0">
              <a:cs typeface="+mn-cs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198589" y="5908171"/>
            <a:ext cx="3676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9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ביולי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6B30747-3858-4328-9F2A-59DB3A8C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15" y="1476650"/>
            <a:ext cx="549592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اين يسكنون ؟</a:t>
            </a:r>
            <a:endParaRPr dirty="0">
              <a:cs typeface="+mn-cs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198589" y="5908171"/>
            <a:ext cx="3676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9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ביולי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2723BCE-085D-4136-B73A-F67D1097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81" y="1350099"/>
            <a:ext cx="5524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مستوى التعليم والمهنة </a:t>
            </a:r>
            <a:endParaRPr dirty="0">
              <a:cs typeface="+mn-cs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429409" y="5908171"/>
            <a:ext cx="3676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למ"ס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הודעה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לתקשורת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, 9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ביולי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2019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EF13C36-90E5-41F1-9D9B-D9277F07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62" y="1743075"/>
            <a:ext cx="5381625" cy="33718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6EC93B7-EC9C-4080-BCD0-2407F21D5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28" y="1800225"/>
            <a:ext cx="5286375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لحظة قبل النهاية</a:t>
            </a:r>
            <a:endParaRPr dirty="0">
              <a:cs typeface="+mn-cs"/>
            </a:endParaRPr>
          </a:p>
        </p:txBody>
      </p:sp>
      <p:pic>
        <p:nvPicPr>
          <p:cNvPr id="281" name="Google Shape;281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4480" y="1978268"/>
            <a:ext cx="5971469" cy="352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9"/>
          <p:cNvSpPr/>
          <p:nvPr/>
        </p:nvSpPr>
        <p:spPr>
          <a:xfrm>
            <a:off x="7117236" y="1978268"/>
            <a:ext cx="4656841" cy="345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هناك ارتفاع بنسبة 20% في طلبات الهجرة الى البلاد على ضوء جائحة الكورونا, وصلت اعداد هائلة الى اسرائيل: 111 قادمون من اكرانيا استُقبلوا في مطار بن غوريون وفي الاسابيع الاخيرة تم تسجيل ارتفاع حاد جداً في قائمة المعنيين بالهجرة الى اسرائيل.</a:t>
            </a:r>
            <a:endParaRPr sz="2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1129795" y="5890209"/>
            <a:ext cx="34596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המקור: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מעריב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און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לין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20.5.2020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8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094047" y="1415596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ar-SA" dirty="0">
                <a:cs typeface="+mn-cs"/>
              </a:rPr>
              <a:t>سكان اسرائيل </a:t>
            </a:r>
            <a:endParaRPr dirty="0">
              <a:solidFill>
                <a:srgbClr val="192A72"/>
              </a:solidFill>
              <a:cs typeface="+mn-cs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ar-SA" dirty="0">
                <a:solidFill>
                  <a:srgbClr val="192A72"/>
                </a:solidFill>
                <a:cs typeface="+mn-cs"/>
              </a:rPr>
              <a:t>القسم الثاني – هجرات سنوات الخمسين والتسعين وتأثيرها على دولة إسرائيل.</a:t>
            </a:r>
            <a:endParaRPr dirty="0">
              <a:solidFill>
                <a:srgbClr val="192A72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للتلخيص</a:t>
            </a:r>
            <a:r>
              <a:rPr lang="ar-SA" dirty="0"/>
              <a:t> </a:t>
            </a:r>
            <a:endParaRPr dirty="0"/>
          </a:p>
        </p:txBody>
      </p:sp>
      <p:sp>
        <p:nvSpPr>
          <p:cNvPr id="289" name="Google Shape;289;p40"/>
          <p:cNvSpPr txBox="1">
            <a:spLocks noGrp="1"/>
          </p:cNvSpPr>
          <p:nvPr>
            <p:ph type="body" idx="1"/>
          </p:nvPr>
        </p:nvSpPr>
        <p:spPr>
          <a:xfrm>
            <a:off x="515207" y="91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ar-SA" dirty="0">
                <a:cs typeface="+mn-cs"/>
              </a:rPr>
              <a:t>ماذا تعلمنا اليوم؟</a:t>
            </a:r>
            <a:endParaRPr dirty="0">
              <a:cs typeface="+mn-cs"/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2"/>
          </p:nvPr>
        </p:nvSpPr>
        <p:spPr>
          <a:xfrm>
            <a:off x="621738" y="1455681"/>
            <a:ext cx="11160000" cy="503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ar-SA" sz="2000" b="1" dirty="0">
                <a:latin typeface="+mn-lt"/>
                <a:cs typeface="+mn-cs"/>
              </a:rPr>
              <a:t>هجرة سنوات الخمسينات: </a:t>
            </a:r>
            <a:endParaRPr sz="2000" b="1" dirty="0">
              <a:latin typeface="+mn-lt"/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>
                <a:latin typeface="+mn-lt"/>
                <a:cs typeface="+mn-cs"/>
              </a:rPr>
              <a:t>      - امال كبيرة وموارد ضئيلة.</a:t>
            </a: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>
                <a:latin typeface="+mn-lt"/>
                <a:cs typeface="+mn-cs"/>
              </a:rPr>
              <a:t>      - استيعاب الهجرة.</a:t>
            </a:r>
            <a:endParaRPr dirty="0">
              <a:latin typeface="+mn-lt"/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>
                <a:latin typeface="+mn-lt"/>
                <a:cs typeface="+mn-cs"/>
              </a:rPr>
              <a:t>      - اقامة مساكن ومستوطنات.</a:t>
            </a:r>
            <a:endParaRPr dirty="0">
              <a:latin typeface="+mn-lt"/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>
                <a:latin typeface="+mn-lt"/>
                <a:cs typeface="+mn-cs"/>
              </a:rPr>
              <a:t>      - خلق اماكن عمل وتشغيل .</a:t>
            </a:r>
            <a:endParaRPr sz="1800" dirty="0">
              <a:latin typeface="+mn-lt"/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>
                <a:latin typeface="+mn-lt"/>
                <a:cs typeface="+mn-cs"/>
              </a:rPr>
              <a:t>      - تأثير الهجرة على عملية توزيع السكان .</a:t>
            </a:r>
            <a:endParaRPr sz="1800" dirty="0">
              <a:latin typeface="+mn-lt"/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b="1" dirty="0">
                <a:latin typeface="+mn-lt"/>
                <a:cs typeface="+mn-cs"/>
              </a:rPr>
              <a:t>هجرة سنوات التسعينات:</a:t>
            </a:r>
            <a:endParaRPr lang="ar-SA" b="1" dirty="0">
              <a:latin typeface="+mn-lt"/>
              <a:cs typeface="+mn-cs"/>
              <a:sym typeface="Calibri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1800" b="1" dirty="0">
                <a:latin typeface="+mn-lt"/>
                <a:cs typeface="+mn-cs"/>
                <a:sym typeface="Calibri"/>
              </a:rPr>
              <a:t>     - </a:t>
            </a:r>
            <a:r>
              <a:rPr lang="ar-SA" sz="1800" dirty="0">
                <a:latin typeface="+mn-lt"/>
                <a:ea typeface="Varela Round"/>
                <a:cs typeface="+mn-cs"/>
                <a:sym typeface="Varela Round"/>
              </a:rPr>
              <a:t>استيعاب الهجرة.</a:t>
            </a:r>
            <a:endParaRPr lang="ar-SA" sz="1800" dirty="0">
              <a:latin typeface="+mn-lt"/>
              <a:cs typeface="+mn-cs"/>
              <a:sym typeface="Calibri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1800" dirty="0">
                <a:latin typeface="+mn-lt"/>
                <a:ea typeface="Varela Round"/>
                <a:cs typeface="+mn-cs"/>
                <a:sym typeface="Calibri"/>
              </a:rPr>
              <a:t>     - </a:t>
            </a:r>
            <a:r>
              <a:rPr lang="ar-SA" sz="1800" dirty="0">
                <a:latin typeface="+mn-lt"/>
                <a:ea typeface="Varela Round"/>
                <a:cs typeface="+mn-cs"/>
                <a:sym typeface="Varela Round"/>
              </a:rPr>
              <a:t>استخلاص العبر – سياسة الاستيعاب المباشر.</a:t>
            </a:r>
            <a:endParaRPr lang="ar-SA" sz="1800" dirty="0">
              <a:latin typeface="+mn-lt"/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1800" dirty="0">
                <a:latin typeface="+mn-lt"/>
                <a:ea typeface="Varela Round"/>
                <a:cs typeface="+mn-cs"/>
                <a:sym typeface="Varela Round"/>
              </a:rPr>
              <a:t>     - تأثير الهجرة على توزيع السكان. </a:t>
            </a:r>
            <a:endParaRPr sz="1800" dirty="0">
              <a:latin typeface="+mn-lt"/>
              <a:cs typeface="+mn-cs"/>
            </a:endParaRPr>
          </a:p>
          <a:p>
            <a:pPr marL="85725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+mn-lt"/>
              <a:ea typeface="Varela Round"/>
              <a:cs typeface="+mn-cs"/>
              <a:sym typeface="Varela Round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ar-SA" sz="1800" dirty="0">
                <a:latin typeface="+mn-lt"/>
                <a:cs typeface="+mn-cs"/>
              </a:rPr>
              <a:t>هجرة يهود الاتحاد السوفيتي سابقاً .</a:t>
            </a:r>
            <a:endParaRPr sz="1800" dirty="0">
              <a:latin typeface="+mn-lt"/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ar-SA" sz="1800" dirty="0">
                <a:latin typeface="+mn-lt"/>
                <a:cs typeface="+mn-cs"/>
              </a:rPr>
              <a:t>هجرة يهود اثيوبيا .</a:t>
            </a:r>
            <a:endParaRPr sz="1800" dirty="0">
              <a:latin typeface="+mn-lt"/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ar-SA" sz="1800" dirty="0">
                <a:latin typeface="+mn-lt"/>
                <a:cs typeface="+mn-cs"/>
              </a:rPr>
              <a:t>ما هو وضع الهجرة والاستيعاب اليوم؟</a:t>
            </a:r>
            <a:endParaRPr sz="1800" dirty="0">
              <a:latin typeface="+mn-lt"/>
              <a:cs typeface="+mn-cs"/>
            </a:endParaRPr>
          </a:p>
          <a:p>
            <a:pPr marL="914400" lvl="2" indent="0" algn="r" rtl="1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/>
              <a:t>	</a:t>
            </a:r>
            <a:endParaRPr dirty="0"/>
          </a:p>
          <a:p>
            <a:pPr marL="457200" lvl="1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1800" dirty="0"/>
          </a:p>
          <a:p>
            <a:pPr marL="1314450" lvl="3" indent="0" algn="r" rtl="1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ar-SA" dirty="0"/>
              <a:t>					</a:t>
            </a:r>
            <a:endParaRPr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1800"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/>
              <a:t>	</a:t>
            </a:r>
            <a:endParaRPr sz="1800" dirty="0"/>
          </a:p>
        </p:txBody>
      </p:sp>
      <p:pic>
        <p:nvPicPr>
          <p:cNvPr id="291" name="Google Shape;29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21451">
            <a:off x="514594" y="1735736"/>
            <a:ext cx="5600800" cy="338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سؤال بجروت</a:t>
            </a:r>
            <a:endParaRPr dirty="0">
              <a:cs typeface="+mn-cs"/>
            </a:endParaRPr>
          </a:p>
        </p:txBody>
      </p:sp>
      <p:pic>
        <p:nvPicPr>
          <p:cNvPr id="297" name="Google Shape;297;p41" descr="C:\Users\wndows\Desktop\סורק\2020-07-07\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0061" y="933093"/>
            <a:ext cx="6970426" cy="469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/>
        </p:nvSpPr>
        <p:spPr>
          <a:xfrm>
            <a:off x="1809946" y="2111605"/>
            <a:ext cx="81353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1" dirty="0">
                <a:solidFill>
                  <a:srgbClr val="002060"/>
                </a:solidFill>
                <a:latin typeface="Varela Round"/>
                <a:ea typeface="Varela Round"/>
                <a:cs typeface="+mn-cs"/>
                <a:sym typeface="Varela Round"/>
              </a:rPr>
              <a:t>شكراً على الاصغاء</a:t>
            </a:r>
            <a:endParaRPr sz="6600" b="1" dirty="0">
              <a:solidFill>
                <a:srgbClr val="002060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 defTabSz="914309" rtl="1">
              <a:buClrTx/>
            </a:pPr>
            <a:r>
              <a:rPr lang="he-IL" sz="2800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rights@education.gov.il</a:t>
            </a:r>
            <a:endParaRPr lang="he-IL" sz="2800" kern="1200" dirty="0">
              <a:solidFill>
                <a:srgbClr val="192A72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 rtl="1">
              <a:lnSpc>
                <a:spcPct val="150000"/>
              </a:lnSpc>
              <a:buClrTx/>
            </a:pPr>
            <a:r>
              <a:rPr lang="he-IL" sz="3200" b="1" kern="1200" dirty="0">
                <a:solidFill>
                  <a:srgbClr val="192A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cs typeface="+mn-cs"/>
              </a:rPr>
              <a:t>ماذا نتعلّم اليوم</a:t>
            </a:r>
            <a:endParaRPr dirty="0">
              <a:solidFill>
                <a:srgbClr val="192A72"/>
              </a:solidFill>
              <a:cs typeface="+mn-cs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2"/>
          </p:nvPr>
        </p:nvSpPr>
        <p:spPr>
          <a:xfrm>
            <a:off x="426430" y="1352789"/>
            <a:ext cx="11160000" cy="503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هجرة سنوات الخمسين.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هجرة سنوات التسعين.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تأثير الهجرة على توزيع السكان وعلى الاقتصاد والمجتمع.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هجرة يهود الحبشة/ اثيوبيا.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ماذا يدور اليوم حول الهجرة واستيعابها في إسرائيل.</a:t>
            </a:r>
            <a:endParaRPr dirty="0">
              <a:cs typeface="+mn-cs"/>
            </a:endParaRPr>
          </a:p>
          <a:p>
            <a:pPr marL="914400" lvl="2" indent="0" algn="r" rtl="1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/>
              <a:t>	</a:t>
            </a:r>
            <a:endParaRPr dirty="0"/>
          </a:p>
          <a:p>
            <a:pPr marL="457200" lvl="1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1800" dirty="0"/>
          </a:p>
          <a:p>
            <a:pPr marL="1314450" lvl="3" indent="0" algn="r" rtl="1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ar-SA" dirty="0"/>
              <a:t>					</a:t>
            </a:r>
            <a:endParaRPr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914400" lvl="2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1800"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ar-SA" sz="1800" dirty="0"/>
              <a:t>	</a:t>
            </a:r>
            <a:endParaRPr sz="1800" dirty="0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6" y="2200738"/>
            <a:ext cx="3094589" cy="232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138673" y="4757717"/>
            <a:ext cx="27366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מקור: משרד העלייה והקליטה</a:t>
            </a:r>
            <a:endParaRPr sz="1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738117" y="2550847"/>
            <a:ext cx="10872000" cy="88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ar-SA" sz="4800" dirty="0">
                <a:solidFill>
                  <a:srgbClr val="192A72"/>
                </a:solidFill>
                <a:cs typeface="+mn-cs"/>
              </a:rPr>
              <a:t>هجرة سنوات الخمسين</a:t>
            </a:r>
            <a:endParaRPr sz="4800" dirty="0">
              <a:solidFill>
                <a:srgbClr val="192A72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دعونا نشاهد هذا الفيلم</a:t>
            </a:r>
            <a:endParaRPr dirty="0">
              <a:cs typeface="+mn-cs"/>
            </a:endParaRPr>
          </a:p>
        </p:txBody>
      </p:sp>
      <p:pic>
        <p:nvPicPr>
          <p:cNvPr id="112" name="Google Shape;112;p16" title="ￗﾡￗﾜￗﾐￗﾗ ￗﾩￗﾑￗﾪￗﾙ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24225" y="1343873"/>
            <a:ext cx="5730998" cy="42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395802" y="5864540"/>
            <a:ext cx="2430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מתוך הסרט: סלאח שבתי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0" y="519755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None/>
            </a:pPr>
            <a:r>
              <a:rPr lang="ar-SA" sz="2400" dirty="0">
                <a:solidFill>
                  <a:srgbClr val="192A72"/>
                </a:solidFill>
                <a:cs typeface="+mn-cs"/>
              </a:rPr>
              <a:t>استوعبت دولة اسرائيل في الخمسينيات 750 الف قادم جديد خلال 6 سنوات فقط</a:t>
            </a:r>
            <a:endParaRPr dirty="0">
              <a:cs typeface="+mn-cs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506338" y="5878581"/>
            <a:ext cx="19431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מקור: משרד החינוך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52D6971-F101-4B69-9F45-F9B6A06A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53" y="1127464"/>
            <a:ext cx="7444146" cy="47511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الكثير من الامل والقليل من الموارد</a:t>
            </a:r>
            <a:endParaRPr dirty="0">
              <a:cs typeface="+mn-cs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515206" y="1187367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تعتبر اسرائيل دولة هجرة – القادمون الجدد هم مركّب اساسي من السكان 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قبل قيام الدولة – قَدِم معظم القادمين (المهاجرين) من دول اوروبا المختلفة.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في سنوات الخمسين اتى نصف القادمين من آسيا وافريقيا والنصف الاخر اتى من اوروبا وامريكا. 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 err="1">
                <a:cs typeface="+mn-cs"/>
              </a:rPr>
              <a:t>لاجل</a:t>
            </a:r>
            <a:r>
              <a:rPr lang="ar-SA" dirty="0">
                <a:cs typeface="+mn-cs"/>
              </a:rPr>
              <a:t> استيعاب القادمين كان من اللازم توفير العمل والسكن لهم.</a:t>
            </a:r>
            <a:endParaRPr dirty="0">
              <a:cs typeface="+mn-cs"/>
            </a:endParaRPr>
          </a:p>
          <a:p>
            <a:pPr marL="342900" lvl="0" indent="-1905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456" y="2946666"/>
            <a:ext cx="5013992" cy="33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522356" y="6475629"/>
            <a:ext cx="25747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מקור: אתר נוסטלגיה און ליין</a:t>
            </a:r>
            <a:endParaRPr sz="1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cs typeface="+mn-cs"/>
              </a:rPr>
              <a:t>بناء المساكن والمستوطنات</a:t>
            </a:r>
            <a:endParaRPr dirty="0">
              <a:cs typeface="+mn-cs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771504" y="1047632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مع قيام الدولة اقرت الحكومة مشاريع تطوير في مجالين :</a:t>
            </a:r>
            <a:endParaRPr dirty="0"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الاول – مضاعفة الاستيطان اليهودي في الدولة.</a:t>
            </a:r>
            <a:endParaRPr strike="sngStrike" dirty="0">
              <a:solidFill>
                <a:srgbClr val="FF0000"/>
              </a:solidFill>
              <a:cs typeface="+mn-c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dirty="0">
                <a:cs typeface="+mn-cs"/>
              </a:rPr>
              <a:t>الثاني – توزيع السكان.</a:t>
            </a:r>
            <a:endParaRPr strike="sngStrike" dirty="0">
              <a:solidFill>
                <a:srgbClr val="FF0000"/>
              </a:solidFill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dirty="0">
                <a:cs typeface="+mn-cs"/>
              </a:rPr>
              <a:t>في البداية تم اسكان القادمين الجدد في مخيمات خاصة وبعد ذلك اقيمت لهم </a:t>
            </a:r>
            <a:r>
              <a:rPr lang="ar-SA" dirty="0" err="1">
                <a:cs typeface="+mn-cs"/>
              </a:rPr>
              <a:t>المعبروت</a:t>
            </a:r>
            <a:r>
              <a:rPr lang="ar-SA" dirty="0">
                <a:cs typeface="+mn-cs"/>
              </a:rPr>
              <a:t>.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dirty="0">
                <a:cs typeface="+mn-cs"/>
              </a:rPr>
              <a:t> </a:t>
            </a:r>
            <a:endParaRPr dirty="0"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ar-SA" sz="2000" dirty="0" err="1">
                <a:cs typeface="+mn-cs"/>
              </a:rPr>
              <a:t>المعبروت</a:t>
            </a:r>
            <a:r>
              <a:rPr lang="ar-SA" sz="2000" dirty="0">
                <a:cs typeface="+mn-cs"/>
              </a:rPr>
              <a:t> – مراكز انتقال مؤقتة اقيمت في الخمسينات لإسكان القادمين بشكل مؤقت.</a:t>
            </a:r>
            <a:endParaRPr sz="2000" dirty="0">
              <a:cs typeface="+mn-cs"/>
            </a:endParaRP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80" y="1947676"/>
            <a:ext cx="3119365" cy="320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553334" y="5373910"/>
            <a:ext cx="28777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מקור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: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אתר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נוסטלגיה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און</a:t>
            </a:r>
            <a:r>
              <a:rPr lang="ar-SA" sz="18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8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ליין</a:t>
            </a:r>
            <a:endParaRPr sz="18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5217288" y="5434175"/>
            <a:ext cx="63017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*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מעברות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–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מחנות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מעבר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זמניים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שהוקמו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בשנות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ה 50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כדי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לספק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לעולים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דיור</a:t>
            </a:r>
            <a:r>
              <a:rPr lang="ar-SA" sz="1400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 </a:t>
            </a:r>
            <a:r>
              <a:rPr lang="ar-SA" sz="1400" dirty="0" err="1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זמני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1239</Words>
  <Application>Microsoft Office PowerPoint</Application>
  <PresentationFormat>מותאם אישית</PresentationFormat>
  <Paragraphs>170</Paragraphs>
  <Slides>33</Slides>
  <Notes>32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33</vt:i4>
      </vt:variant>
    </vt:vector>
  </HeadingPairs>
  <TitlesOfParts>
    <vt:vector size="39" baseType="lpstr">
      <vt:lpstr>Varela Round</vt:lpstr>
      <vt:lpstr>Calibri</vt:lpstr>
      <vt:lpstr>Noto Sans Symbols</vt:lpstr>
      <vt:lpstr>Arial</vt:lpstr>
      <vt:lpstr>ערכת נושא Office</vt:lpstr>
      <vt:lpstr>1_ערכת נושא Office</vt:lpstr>
      <vt:lpstr>מערכת שידורים לאומית</vt:lpstr>
      <vt:lpstr>אוכלוסיית ישראל سكان اسرائيل </vt:lpstr>
      <vt:lpstr>سكان اسرائيل </vt:lpstr>
      <vt:lpstr>ماذا نتعلّم اليوم</vt:lpstr>
      <vt:lpstr>מצגת של PowerPoint‏</vt:lpstr>
      <vt:lpstr>دعونا نشاهد هذا الفيلم</vt:lpstr>
      <vt:lpstr>מצגת של PowerPoint‏</vt:lpstr>
      <vt:lpstr>الكثير من الامل والقليل من الموارد</vt:lpstr>
      <vt:lpstr>بناء المساكن والمستوطنات</vt:lpstr>
      <vt:lpstr>ايجاد فرص عمل</vt:lpstr>
      <vt:lpstr>تأثير الهجرة على توزيع السكان في اسرائيل</vt:lpstr>
      <vt:lpstr>مهمة </vt:lpstr>
      <vt:lpstr>استراحة</vt:lpstr>
      <vt:lpstr>جواب المهمة المعطاة قبل الاستراحة</vt:lpstr>
      <vt:lpstr>מצגת של PowerPoint‏</vt:lpstr>
      <vt:lpstr>מצגת של PowerPoint‏</vt:lpstr>
      <vt:lpstr>استخلاص العبر – سياسة الاستيعاب المباشر</vt:lpstr>
      <vt:lpstr>تأثير الهجرة على توزيع السكان وعلى الاقتصاد والمجتمع الاسرائيلي</vt:lpstr>
      <vt:lpstr>هجرة يهود الحبشة/ اثيوبيا</vt:lpstr>
      <vt:lpstr>بعض البيانات :</vt:lpstr>
      <vt:lpstr>التوزيع الجغرافي حسب الالوية 2018</vt:lpstr>
      <vt:lpstr>مستوى التعليم</vt:lpstr>
      <vt:lpstr>الملكية على وسائل الاتصال </vt:lpstr>
      <vt:lpstr>الهجرة الى اسرائيل منذ قيام الدولة بأعداد مطلقة وبنسبة مئوية بين سنة 1948 - 2018</vt:lpstr>
      <vt:lpstr>מצגת של PowerPoint‏</vt:lpstr>
      <vt:lpstr>من اي دول قَدِموا؟</vt:lpstr>
      <vt:lpstr>اين يسكنون ؟</vt:lpstr>
      <vt:lpstr>مستوى التعليم والمهنة </vt:lpstr>
      <vt:lpstr>لحظة قبل النهاية</vt:lpstr>
      <vt:lpstr>للتلخيص </vt:lpstr>
      <vt:lpstr>سؤال بجروت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a</dc:creator>
  <cp:lastModifiedBy>Anat Kaldaron</cp:lastModifiedBy>
  <cp:revision>14</cp:revision>
  <dcterms:modified xsi:type="dcterms:W3CDTF">2020-07-23T14:38:49Z</dcterms:modified>
</cp:coreProperties>
</file>