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639" r:id="rId3"/>
    <p:sldId id="640" r:id="rId4"/>
    <p:sldId id="641" r:id="rId5"/>
    <p:sldId id="259" r:id="rId6"/>
    <p:sldId id="589" r:id="rId7"/>
    <p:sldId id="590" r:id="rId8"/>
    <p:sldId id="258" r:id="rId9"/>
    <p:sldId id="270" r:id="rId10"/>
    <p:sldId id="260" r:id="rId11"/>
    <p:sldId id="272" r:id="rId12"/>
    <p:sldId id="273" r:id="rId13"/>
    <p:sldId id="264" r:id="rId14"/>
    <p:sldId id="262" r:id="rId15"/>
    <p:sldId id="278" r:id="rId16"/>
    <p:sldId id="277" r:id="rId17"/>
    <p:sldId id="282" r:id="rId18"/>
    <p:sldId id="284" r:id="rId19"/>
    <p:sldId id="263" r:id="rId20"/>
    <p:sldId id="276" r:id="rId21"/>
    <p:sldId id="287" r:id="rId22"/>
    <p:sldId id="288" r:id="rId23"/>
    <p:sldId id="298" r:id="rId24"/>
    <p:sldId id="289" r:id="rId25"/>
    <p:sldId id="290" r:id="rId26"/>
    <p:sldId id="291" r:id="rId27"/>
    <p:sldId id="292" r:id="rId28"/>
    <p:sldId id="293" r:id="rId29"/>
    <p:sldId id="294" r:id="rId30"/>
    <p:sldId id="285" r:id="rId31"/>
    <p:sldId id="295" r:id="rId32"/>
    <p:sldId id="296" r:id="rId33"/>
    <p:sldId id="297" r:id="rId34"/>
    <p:sldId id="283" r:id="rId35"/>
    <p:sldId id="286" r:id="rId36"/>
    <p:sldId id="279" r:id="rId37"/>
    <p:sldId id="280" r:id="rId38"/>
    <p:sldId id="281" r:id="rId39"/>
    <p:sldId id="274" r:id="rId40"/>
    <p:sldId id="299" r:id="rId41"/>
    <p:sldId id="628" r:id="rId42"/>
    <p:sldId id="578" r:id="rId43"/>
    <p:sldId id="630" r:id="rId44"/>
  </p:sldIdLst>
  <p:sldSz cx="12192000" cy="6858000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Varela Round" panose="00000500000000000000" pitchFamily="2" charset="-79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je5QlEbTpQ3G98/zlqzwQVsu+0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B9924CF-A2C0-4D7B-B4EF-8A1BBD08E724}">
  <a:tblStyle styleId="{0B9924CF-A2C0-4D7B-B4EF-8A1BBD08E724}" styleName="Table_0">
    <a:wholeTbl>
      <a:tcTxStyle b="off" i="off">
        <a:font>
          <a:latin typeface="Varela Round"/>
          <a:ea typeface="Varela Round"/>
          <a:cs typeface="Varela Round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 snapToGrid="0">
      <p:cViewPr varScale="1">
        <p:scale>
          <a:sx n="74" d="100"/>
          <a:sy n="74" d="100"/>
        </p:scale>
        <p:origin x="941" y="67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104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25492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5971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849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6200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1055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344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8839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583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0950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7752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ער">
  <p:cSld name="שער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/>
          <p:nvPr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" name="Google Shape;18;p16"/>
          <p:cNvSpPr/>
          <p:nvPr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9" name="Google Shape;19;p16"/>
          <p:cNvSpPr/>
          <p:nvPr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" name="Google Shape;20;p16"/>
          <p:cNvSpPr/>
          <p:nvPr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1" name="Google Shape;21;p16"/>
          <p:cNvPicPr preferRelativeResize="0"/>
          <p:nvPr/>
        </p:nvPicPr>
        <p:blipFill rotWithShape="1">
          <a:blip r:embed="rId2">
            <a:alphaModFix/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יעור שכבה ושם המורה">
  <p:cSld name="השיעור שכבה ושם המורה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/>
          <p:nvPr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 </a:t>
            </a:r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/>
          <p:nvPr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6" name="Google Shape;26;p17"/>
          <p:cNvSpPr/>
          <p:nvPr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8" name="Google Shape;28;p17"/>
          <p:cNvSpPr txBox="1">
            <a:spLocks noGrp="1"/>
          </p:cNvSpPr>
          <p:nvPr>
            <p:ph type="subTitle" idx="1"/>
          </p:nvPr>
        </p:nvSpPr>
        <p:spPr>
          <a:xfrm>
            <a:off x="1" y="2895892"/>
            <a:ext cx="12192000" cy="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  <a:defRPr sz="40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2"/>
          </p:nvPr>
        </p:nvSpPr>
        <p:spPr>
          <a:xfrm>
            <a:off x="0" y="373482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/>
          <p:nvPr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>
  <p:cSld name="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515275" y="1185681"/>
            <a:ext cx="8306992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  <a:defRPr sz="2800" b="1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body" idx="2"/>
          </p:nvPr>
        </p:nvSpPr>
        <p:spPr>
          <a:xfrm>
            <a:off x="515273" y="1725682"/>
            <a:ext cx="8031963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18"/>
          <p:cNvSpPr/>
          <p:nvPr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" name="Google Shape;36;p18"/>
          <p:cNvSpPr/>
          <p:nvPr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" name="Google Shape;37;p18"/>
          <p:cNvSpPr/>
          <p:nvPr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8" name="Google Shape;38;p18"/>
          <p:cNvSpPr/>
          <p:nvPr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רק חדש">
  <p:cSld name="פרק חדש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9"/>
          <p:cNvSpPr/>
          <p:nvPr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  </a:t>
            </a:r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ctrTitle"/>
          </p:nvPr>
        </p:nvSpPr>
        <p:spPr>
          <a:xfrm>
            <a:off x="1" y="1666940"/>
            <a:ext cx="12192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subTitle" idx="1"/>
          </p:nvPr>
        </p:nvSpPr>
        <p:spPr>
          <a:xfrm>
            <a:off x="1" y="2918493"/>
            <a:ext cx="12192000" cy="642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2800"/>
              <a:buNone/>
              <a:defRPr sz="32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3" name="Google Shape;43;p19"/>
          <p:cNvSpPr/>
          <p:nvPr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4" name="Google Shape;44;p19"/>
          <p:cNvSpPr/>
          <p:nvPr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5" name="Google Shape;45;p19"/>
          <p:cNvSpPr/>
          <p:nvPr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6" name="Google Shape;46;p19"/>
          <p:cNvSpPr/>
          <p:nvPr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>
  <p:cSld name="כותרת בלבד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0" name="Google Shape;50;p20"/>
          <p:cNvSpPr/>
          <p:nvPr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1" name="Google Shape;51;p20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וידאו על מסך מלא">
  <p:cSld name="וידאו על מסך מלא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1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4" name="Google Shape;54;p21"/>
          <p:cNvSpPr/>
          <p:nvPr/>
        </p:nvSpPr>
        <p:spPr>
          <a:xfrm>
            <a:off x="8667715" y="66849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5" name="Google Shape;55;p21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6" name="Google Shape;56;p21"/>
          <p:cNvSpPr>
            <a:spLocks noGrp="1"/>
          </p:cNvSpPr>
          <p:nvPr>
            <p:ph type="media" idx="2"/>
          </p:nvPr>
        </p:nvSpPr>
        <p:spPr>
          <a:xfrm>
            <a:off x="363416" y="639717"/>
            <a:ext cx="11465168" cy="6122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rgbClr val="192A72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1"/>
          </p:nvPr>
        </p:nvSpPr>
        <p:spPr>
          <a:xfrm>
            <a:off x="363416" y="95349"/>
            <a:ext cx="8074879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spcBef>
                <a:spcPts val="480"/>
              </a:spcBef>
              <a:spcAft>
                <a:spcPts val="0"/>
              </a:spcAft>
              <a:buClr>
                <a:srgbClr val="192A72"/>
              </a:buClr>
              <a:buSzPts val="2400"/>
              <a:buFont typeface="Varela Round"/>
              <a:buNone/>
              <a:defRPr sz="24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מונה">
  <p:cSld name="כותרת ותמונה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>
            <a:spLocks noGrp="1"/>
          </p:cNvSpPr>
          <p:nvPr>
            <p:ph type="pic" idx="2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  <a:defRPr sz="44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/>
          <p:nvPr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2" name="Google Shape;62;p22"/>
          <p:cNvSpPr/>
          <p:nvPr/>
        </p:nvSpPr>
        <p:spPr>
          <a:xfrm>
            <a:off x="11032901" y="950191"/>
            <a:ext cx="1159099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</a:t>
            </a:r>
            <a:endParaRPr/>
          </a:p>
        </p:txBody>
      </p:sp>
      <p:sp>
        <p:nvSpPr>
          <p:cNvPr id="63" name="Google Shape;63;p22"/>
          <p:cNvSpPr/>
          <p:nvPr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64" name="Google Shape;64;p22"/>
          <p:cNvSpPr/>
          <p:nvPr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6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body" idx="1"/>
          </p:nvPr>
        </p:nvSpPr>
        <p:spPr>
          <a:xfrm>
            <a:off x="515274" y="1195757"/>
            <a:ext cx="8031962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6"/>
          <p:cNvSpPr/>
          <p:nvPr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6" name="Google Shape;96;p26"/>
          <p:cNvSpPr/>
          <p:nvPr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7" name="Google Shape;97;p26"/>
          <p:cNvSpPr/>
          <p:nvPr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טקסט גדול-X2">
  <p:cSld name="5_טקסט גדול-X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7"/>
          <p:cNvSpPr txBox="1">
            <a:spLocks noGrp="1"/>
          </p:cNvSpPr>
          <p:nvPr>
            <p:ph type="ctrTitle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2800"/>
              <a:buFont typeface="Varela Round"/>
              <a:buNone/>
              <a:defRPr sz="28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7"/>
          <p:cNvSpPr/>
          <p:nvPr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1" name="Google Shape;101;p27"/>
          <p:cNvSpPr/>
          <p:nvPr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2" name="Google Shape;102;p27"/>
          <p:cNvSpPr/>
          <p:nvPr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3" name="Google Shape;103;p27"/>
          <p:cNvSpPr txBox="1">
            <a:spLocks noGrp="1"/>
          </p:cNvSpPr>
          <p:nvPr>
            <p:ph type="body" idx="1"/>
          </p:nvPr>
        </p:nvSpPr>
        <p:spPr>
          <a:xfrm>
            <a:off x="0" y="192531"/>
            <a:ext cx="12192000" cy="10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 rtl="1">
              <a:spcBef>
                <a:spcPts val="960"/>
              </a:spcBef>
              <a:spcAft>
                <a:spcPts val="0"/>
              </a:spcAft>
              <a:buClr>
                <a:srgbClr val="192A72"/>
              </a:buClr>
              <a:buSzPts val="4800"/>
              <a:buNone/>
              <a:defRPr sz="48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arela Round"/>
              <a:buNone/>
              <a:defRPr sz="4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redirect?q=http://www.psnx.net&amp;event=video_description&amp;redir_token=0wLWcFqhR3BnQ--jaAQMCPSOHdl8MTU4NzgyMjg0N0AxNTg3NzM2NDQ3&amp;v=K7kaw40pPYw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needpix.com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"/>
          <p:cNvSpPr txBox="1">
            <a:spLocks noGrp="1"/>
          </p:cNvSpPr>
          <p:nvPr>
            <p:ph type="ctrTitle"/>
          </p:nvPr>
        </p:nvSpPr>
        <p:spPr>
          <a:xfrm>
            <a:off x="1" y="2693893"/>
            <a:ext cx="12192000" cy="147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x-none"/>
              <a:t>מערכת שידורים לאומית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10999" y="177506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</a:pPr>
            <a:r>
              <a:rPr lang="he-IL" dirty="0"/>
              <a:t>תקופת 1,000 הימים הראשונים</a:t>
            </a:r>
            <a:endParaRPr dirty="0"/>
          </a:p>
        </p:txBody>
      </p:sp>
      <p:sp>
        <p:nvSpPr>
          <p:cNvPr id="136" name="Google Shape;136;p5"/>
          <p:cNvSpPr txBox="1">
            <a:spLocks noGrp="1"/>
          </p:cNvSpPr>
          <p:nvPr>
            <p:ph type="body" idx="2"/>
          </p:nvPr>
        </p:nvSpPr>
        <p:spPr>
          <a:xfrm>
            <a:off x="515273" y="1619956"/>
            <a:ext cx="7761461" cy="415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39782" lvl="0" indent="-190534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he-IL" dirty="0"/>
              <a:t>תקופה שלוש שנים בחיי התינוק</a:t>
            </a:r>
          </a:p>
          <a:p>
            <a:pPr marL="439782" lvl="0" indent="-190534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he-IL" dirty="0"/>
              <a:t>כוללת את תשעת חודשי ההיריון ושנתיים הראשונות לחיים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755" y="2844166"/>
            <a:ext cx="2504736" cy="15028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22389">
            <a:off x="2134303" y="4421064"/>
            <a:ext cx="549275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Google Shape;145;p6"/>
          <p:cNvSpPr/>
          <p:nvPr/>
        </p:nvSpPr>
        <p:spPr>
          <a:xfrm>
            <a:off x="382565" y="5443237"/>
            <a:ext cx="2632363" cy="1246909"/>
          </a:xfrm>
          <a:prstGeom prst="flowChartTerminator">
            <a:avLst/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800" b="0" i="0" u="none" strike="noStrike" cap="none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סרטן </a:t>
            </a:r>
            <a:endParaRPr sz="1800" b="0" i="0" u="none" strike="noStrike" cap="none" dirty="0">
              <a:solidFill>
                <a:srgbClr val="192A7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" name="Google Shape;145;p6"/>
          <p:cNvSpPr/>
          <p:nvPr/>
        </p:nvSpPr>
        <p:spPr>
          <a:xfrm>
            <a:off x="3359323" y="5443237"/>
            <a:ext cx="2632363" cy="1246909"/>
          </a:xfrm>
          <a:prstGeom prst="flowChartTerminator">
            <a:avLst/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800" b="0" i="0" u="none" strike="noStrike" cap="none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סוכרת</a:t>
            </a:r>
            <a:endParaRPr sz="1800" b="0" i="0" u="none" strike="noStrike" cap="none" dirty="0">
              <a:solidFill>
                <a:srgbClr val="192A7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" name="Google Shape;145;p6"/>
          <p:cNvSpPr/>
          <p:nvPr/>
        </p:nvSpPr>
        <p:spPr>
          <a:xfrm>
            <a:off x="6443963" y="5443237"/>
            <a:ext cx="2632363" cy="1246909"/>
          </a:xfrm>
          <a:prstGeom prst="flowChartTerminator">
            <a:avLst/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800" b="0" i="0" u="none" strike="noStrike" cap="none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מחלות לב</a:t>
            </a:r>
            <a:endParaRPr sz="1800" b="0" i="0" u="none" strike="noStrike" cap="none" dirty="0">
              <a:solidFill>
                <a:srgbClr val="192A7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465" y="4461093"/>
            <a:ext cx="549275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11198">
            <a:off x="6945063" y="4388163"/>
            <a:ext cx="549275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10999" y="177506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</a:pPr>
            <a:r>
              <a:rPr lang="he-IL" dirty="0"/>
              <a:t>תקופת 1,000 הימים הראשונים</a:t>
            </a:r>
            <a:endParaRPr dirty="0"/>
          </a:p>
        </p:txBody>
      </p:sp>
      <p:sp>
        <p:nvSpPr>
          <p:cNvPr id="5" name="Google Shape;142;p6"/>
          <p:cNvSpPr/>
          <p:nvPr/>
        </p:nvSpPr>
        <p:spPr>
          <a:xfrm>
            <a:off x="138546" y="1112981"/>
            <a:ext cx="2429163" cy="1357746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התפתחות המוח</a:t>
            </a:r>
            <a:endParaRPr dirty="0"/>
          </a:p>
        </p:txBody>
      </p:sp>
      <p:sp>
        <p:nvSpPr>
          <p:cNvPr id="6" name="Google Shape;143;p6"/>
          <p:cNvSpPr/>
          <p:nvPr/>
        </p:nvSpPr>
        <p:spPr>
          <a:xfrm>
            <a:off x="138546" y="2694708"/>
            <a:ext cx="2429163" cy="1357746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צריכת מזון</a:t>
            </a:r>
            <a:endParaRPr dirty="0"/>
          </a:p>
        </p:txBody>
      </p:sp>
      <p:sp>
        <p:nvSpPr>
          <p:cNvPr id="7" name="Google Shape;142;p6"/>
          <p:cNvSpPr/>
          <p:nvPr/>
        </p:nvSpPr>
        <p:spPr>
          <a:xfrm>
            <a:off x="2875885" y="1133499"/>
            <a:ext cx="2429163" cy="1357746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תפקוד</a:t>
            </a:r>
            <a:endParaRPr dirty="0"/>
          </a:p>
        </p:txBody>
      </p:sp>
      <p:sp>
        <p:nvSpPr>
          <p:cNvPr id="9" name="Google Shape;142;p6"/>
          <p:cNvSpPr/>
          <p:nvPr/>
        </p:nvSpPr>
        <p:spPr>
          <a:xfrm>
            <a:off x="5680630" y="1133499"/>
            <a:ext cx="2429163" cy="1357746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מערכת החיסון</a:t>
            </a:r>
            <a:endParaRPr dirty="0"/>
          </a:p>
        </p:txBody>
      </p:sp>
      <p:sp>
        <p:nvSpPr>
          <p:cNvPr id="10" name="Google Shape;143;p6"/>
          <p:cNvSpPr/>
          <p:nvPr/>
        </p:nvSpPr>
        <p:spPr>
          <a:xfrm>
            <a:off x="2875884" y="2688852"/>
            <a:ext cx="2429163" cy="1357746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העדפות מזון</a:t>
            </a:r>
            <a:endParaRPr dirty="0"/>
          </a:p>
        </p:txBody>
      </p:sp>
      <p:sp>
        <p:nvSpPr>
          <p:cNvPr id="11" name="Google Shape;143;p6"/>
          <p:cNvSpPr/>
          <p:nvPr/>
        </p:nvSpPr>
        <p:spPr>
          <a:xfrm>
            <a:off x="5636670" y="2688847"/>
            <a:ext cx="2429163" cy="1357746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השפעות בריאותיות בגיל המבוגר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2780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10999" y="177506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</a:pPr>
            <a:r>
              <a:rPr lang="he-IL" dirty="0"/>
              <a:t>תזונה בתקופת ההיריון חשובה!</a:t>
            </a:r>
            <a:endParaRPr dirty="0"/>
          </a:p>
        </p:txBody>
      </p:sp>
      <p:sp>
        <p:nvSpPr>
          <p:cNvPr id="136" name="Google Shape;136;p5"/>
          <p:cNvSpPr txBox="1">
            <a:spLocks noGrp="1"/>
          </p:cNvSpPr>
          <p:nvPr>
            <p:ph type="body" idx="2"/>
          </p:nvPr>
        </p:nvSpPr>
        <p:spPr>
          <a:xfrm>
            <a:off x="515273" y="1619956"/>
            <a:ext cx="7761461" cy="415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92148" indent="-342900">
              <a:lnSpc>
                <a:spcPct val="150000"/>
              </a:lnSpc>
            </a:pPr>
            <a:r>
              <a:rPr lang="he-IL" dirty="0"/>
              <a:t>התפתחות העובר ותהליך ההנקה</a:t>
            </a:r>
          </a:p>
          <a:p>
            <a:pPr marL="592148" indent="-342900">
              <a:lnSpc>
                <a:spcPct val="150000"/>
              </a:lnSpc>
            </a:pPr>
            <a:r>
              <a:rPr lang="he-IL" dirty="0"/>
              <a:t>מתפתחות רקומות הרחם והשלייה</a:t>
            </a:r>
          </a:p>
          <a:p>
            <a:pPr marL="592148" indent="-342900">
              <a:lnSpc>
                <a:spcPct val="150000"/>
              </a:lnSpc>
            </a:pPr>
            <a:r>
              <a:rPr lang="he-IL" dirty="0"/>
              <a:t>לבריאות האם</a:t>
            </a:r>
          </a:p>
          <a:p>
            <a:pPr marL="592148" indent="-342900">
              <a:lnSpc>
                <a:spcPct val="150000"/>
              </a:lnSpc>
            </a:pPr>
            <a:r>
              <a:rPr lang="he-IL" dirty="0"/>
              <a:t>מפחיתה סיבוכים לתהליך הלידה</a:t>
            </a:r>
          </a:p>
          <a:p>
            <a:pPr marL="592148" indent="-342900">
              <a:lnSpc>
                <a:spcPct val="150000"/>
              </a:lnSpc>
            </a:pPr>
            <a:r>
              <a:rPr lang="he-IL" dirty="0"/>
              <a:t>לבריאות התינוק לאחר הלידה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8227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3;p6"/>
          <p:cNvSpPr/>
          <p:nvPr/>
        </p:nvSpPr>
        <p:spPr>
          <a:xfrm>
            <a:off x="138545" y="1464114"/>
            <a:ext cx="10859891" cy="1357746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תזונה נבונה במהלך ההיריון וההנקה היא הבסיס לחיים בריאים, מאוזנים</a:t>
            </a:r>
          </a:p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למניעת תחלואה וקידום בריאות</a:t>
            </a:r>
            <a:endParaRPr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307" y="3403429"/>
            <a:ext cx="3900087" cy="259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</a:pPr>
            <a:r>
              <a:rPr lang="he-IL" sz="4400" dirty="0"/>
              <a:t>תקופת ההיריון באדם </a:t>
            </a:r>
            <a:endParaRPr dirty="0"/>
          </a:p>
        </p:txBody>
      </p:sp>
      <p:graphicFrame>
        <p:nvGraphicFramePr>
          <p:cNvPr id="172" name="Google Shape;172;p7"/>
          <p:cNvGraphicFramePr/>
          <p:nvPr>
            <p:extLst>
              <p:ext uri="{D42A27DB-BD31-4B8C-83A1-F6EECF244321}">
                <p14:modId xmlns:p14="http://schemas.microsoft.com/office/powerpoint/2010/main" val="2269466720"/>
              </p:ext>
            </p:extLst>
          </p:nvPr>
        </p:nvGraphicFramePr>
        <p:xfrm>
          <a:off x="3353192" y="1306467"/>
          <a:ext cx="4351800" cy="2090100"/>
        </p:xfrm>
        <a:graphic>
          <a:graphicData uri="http://schemas.openxmlformats.org/drawingml/2006/table">
            <a:tbl>
              <a:tblPr firstRow="1" bandRow="1">
                <a:noFill/>
                <a:tableStyleId>{0B9924CF-A2C0-4D7B-B4EF-8A1BBD08E724}</a:tableStyleId>
              </a:tblPr>
              <a:tblGrid>
                <a:gridCol w="2175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25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e-IL" sz="2400" u="none" strike="noStrike" cap="none" dirty="0" err="1">
                          <a:solidFill>
                            <a:schemeClr val="lt1"/>
                          </a:solidFill>
                          <a:latin typeface="Varela Round"/>
                          <a:cs typeface="Varela Round"/>
                          <a:sym typeface="Varela Round"/>
                        </a:rPr>
                        <a:t>טרמסטר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400"/>
                        <a:buFont typeface="Varela Round"/>
                        <a:buNone/>
                      </a:pPr>
                      <a:r>
                        <a:rPr lang="he-IL" sz="2400" u="none" strike="noStrike" cap="none" dirty="0">
                          <a:solidFill>
                            <a:schemeClr val="lt1"/>
                          </a:solidFill>
                          <a:latin typeface="Varela Round"/>
                          <a:cs typeface="Varela Round"/>
                          <a:sym typeface="Varela Round"/>
                        </a:rPr>
                        <a:t>גיל</a:t>
                      </a:r>
                      <a:r>
                        <a:rPr lang="he-IL" sz="2400" u="none" strike="noStrike" cap="none" baseline="0" dirty="0">
                          <a:solidFill>
                            <a:schemeClr val="lt1"/>
                          </a:solidFill>
                          <a:latin typeface="Varela Round"/>
                          <a:cs typeface="Varela Round"/>
                          <a:sym typeface="Varela Round"/>
                        </a:rPr>
                        <a:t> בשבוע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rgbClr val="12B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5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e-IL" sz="2000" u="none" strike="noStrike" cap="none" dirty="0" err="1"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טרמסטר</a:t>
                      </a:r>
                      <a:r>
                        <a:rPr lang="he-IL" sz="2000" u="none" strike="noStrike" cap="none" dirty="0"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 ראשון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Varela Round"/>
                        <a:buNone/>
                      </a:pPr>
                      <a:r>
                        <a:rPr lang="en-US" sz="2000" u="none" strike="noStrike" cap="none" dirty="0">
                          <a:latin typeface="Varela Round"/>
                          <a:cs typeface="Varela Round"/>
                          <a:sym typeface="Varela Round"/>
                        </a:rPr>
                        <a:t>1-13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5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e-IL" sz="2000" u="none" strike="noStrike" cap="none" dirty="0" err="1">
                          <a:latin typeface="Varela Round"/>
                          <a:cs typeface="Varela Round"/>
                          <a:sym typeface="Varela Round"/>
                        </a:rPr>
                        <a:t>טרמסטר</a:t>
                      </a:r>
                      <a:r>
                        <a:rPr lang="he-IL" sz="2000" u="none" strike="noStrike" cap="none" baseline="0" dirty="0">
                          <a:latin typeface="Varela Round"/>
                          <a:cs typeface="Varela Round"/>
                          <a:sym typeface="Varela Round"/>
                        </a:rPr>
                        <a:t> שני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Varela Round"/>
                        <a:buNone/>
                      </a:pPr>
                      <a:r>
                        <a:rPr lang="en-US" sz="2000" u="none" strike="noStrike" cap="none" dirty="0">
                          <a:latin typeface="Varela Round"/>
                          <a:cs typeface="Varela Round"/>
                          <a:sym typeface="Varela Round"/>
                        </a:rPr>
                        <a:t>14-26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525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e-IL" sz="2000" u="none" strike="noStrike" cap="none" dirty="0">
                          <a:latin typeface="Varela Round"/>
                          <a:cs typeface="Varela Round"/>
                          <a:sym typeface="Varela Round"/>
                        </a:rPr>
                        <a:t>טרימסטר</a:t>
                      </a:r>
                      <a:r>
                        <a:rPr lang="he-IL" sz="2000" u="none" strike="noStrike" cap="none" baseline="0" dirty="0">
                          <a:latin typeface="Varela Round"/>
                          <a:cs typeface="Varela Round"/>
                          <a:sym typeface="Varela Round"/>
                        </a:rPr>
                        <a:t> שלישי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Varela Round"/>
                        <a:buNone/>
                      </a:pPr>
                      <a:r>
                        <a:rPr lang="en-US" sz="2000" u="none" strike="noStrike" cap="none" dirty="0"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27-42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122" name="Picture 2" descr="The main stages of pregnancy. Changes in the female body during pregnancy week after week. Set for infographics. Pregnancy Calendar. Flat stock vector illustratio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4" y="3693541"/>
            <a:ext cx="6204071" cy="216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המלצות תזונתיות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BMI</a:t>
            </a:r>
            <a:r>
              <a:rPr lang="he-IL" dirty="0"/>
              <a:t>= מדד למסת הגוף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223" y="1940536"/>
            <a:ext cx="5748168" cy="388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635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</a:pPr>
            <a:r>
              <a:rPr lang="he-IL" sz="4400" dirty="0"/>
              <a:t>עלייה במשקל בהיריון באדם (להריון אחד) </a:t>
            </a:r>
            <a:endParaRPr dirty="0"/>
          </a:p>
        </p:txBody>
      </p:sp>
      <p:graphicFrame>
        <p:nvGraphicFramePr>
          <p:cNvPr id="172" name="Google Shape;172;p7"/>
          <p:cNvGraphicFramePr/>
          <p:nvPr>
            <p:extLst>
              <p:ext uri="{D42A27DB-BD31-4B8C-83A1-F6EECF244321}">
                <p14:modId xmlns:p14="http://schemas.microsoft.com/office/powerpoint/2010/main" val="1673159771"/>
              </p:ext>
            </p:extLst>
          </p:nvPr>
        </p:nvGraphicFramePr>
        <p:xfrm>
          <a:off x="2329962" y="1283677"/>
          <a:ext cx="3924430" cy="4385848"/>
        </p:xfrm>
        <a:graphic>
          <a:graphicData uri="http://schemas.openxmlformats.org/drawingml/2006/table">
            <a:tbl>
              <a:tblPr firstRow="1" bandRow="1">
                <a:noFill/>
                <a:tableStyleId>{0B9924CF-A2C0-4D7B-B4EF-8A1BBD08E724}</a:tableStyleId>
              </a:tblPr>
              <a:tblGrid>
                <a:gridCol w="1962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2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64176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e-IL" sz="2400" u="none" strike="noStrike" cap="none" dirty="0">
                          <a:solidFill>
                            <a:schemeClr val="lt1"/>
                          </a:solidFill>
                          <a:latin typeface="Varela Round"/>
                          <a:cs typeface="Varela Round"/>
                          <a:sym typeface="Varela Round"/>
                        </a:rPr>
                        <a:t>תוספת משקל</a:t>
                      </a:r>
                      <a:r>
                        <a:rPr lang="he-IL" sz="2400" u="none" strike="noStrike" cap="none" baseline="0" dirty="0">
                          <a:solidFill>
                            <a:schemeClr val="lt1"/>
                          </a:solidFill>
                          <a:latin typeface="Varela Round"/>
                          <a:cs typeface="Varela Round"/>
                          <a:sym typeface="Varela Round"/>
                        </a:rPr>
                        <a:t> בכל </a:t>
                      </a:r>
                      <a:r>
                        <a:rPr lang="he-IL" sz="2400" u="none" strike="noStrike" cap="none" baseline="0" dirty="0" err="1">
                          <a:solidFill>
                            <a:schemeClr val="lt1"/>
                          </a:solidFill>
                          <a:latin typeface="Varela Round"/>
                          <a:cs typeface="Varela Round"/>
                          <a:sym typeface="Varela Round"/>
                        </a:rPr>
                        <a:t>ההריון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400"/>
                        <a:buFont typeface="Varela Round"/>
                        <a:buNone/>
                      </a:pPr>
                      <a:r>
                        <a:rPr lang="he-IL" sz="2400" u="none" strike="noStrike" cap="none" dirty="0">
                          <a:solidFill>
                            <a:schemeClr val="lt1"/>
                          </a:solidFill>
                          <a:latin typeface="Varela Round"/>
                          <a:cs typeface="Varela Round"/>
                          <a:sym typeface="Varela Round"/>
                        </a:rPr>
                        <a:t>קטגורית </a:t>
                      </a:r>
                      <a:r>
                        <a:rPr lang="en-US" sz="2400" u="none" strike="noStrike" cap="none" dirty="0">
                          <a:solidFill>
                            <a:schemeClr val="lt1"/>
                          </a:solidFill>
                          <a:latin typeface="Varela Round"/>
                          <a:cs typeface="Varela Round"/>
                          <a:sym typeface="Varela Round"/>
                        </a:rPr>
                        <a:t>BMI </a:t>
                      </a:r>
                      <a:r>
                        <a:rPr lang="he-IL" sz="2400" u="none" strike="noStrike" cap="none" dirty="0">
                          <a:solidFill>
                            <a:schemeClr val="lt1"/>
                          </a:solidFill>
                          <a:latin typeface="Varela Round"/>
                          <a:cs typeface="Varela Round"/>
                          <a:sym typeface="Varela Round"/>
                        </a:rPr>
                        <a:t>בתחילת </a:t>
                      </a:r>
                      <a:r>
                        <a:rPr lang="he-IL" sz="2400" u="none" strike="noStrike" cap="none" dirty="0" err="1">
                          <a:solidFill>
                            <a:schemeClr val="lt1"/>
                          </a:solidFill>
                          <a:latin typeface="Varela Round"/>
                          <a:cs typeface="Varela Round"/>
                          <a:sym typeface="Varela Round"/>
                        </a:rPr>
                        <a:t>ההריון</a:t>
                      </a:r>
                      <a:endParaRPr dirty="0"/>
                    </a:p>
                  </a:txBody>
                  <a:tcPr marL="91450" marR="91450" marT="45725" marB="45725" anchor="ctr">
                    <a:solidFill>
                      <a:srgbClr val="12B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418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latin typeface="Varela Round"/>
                          <a:cs typeface="Varela Round"/>
                          <a:sym typeface="Varela Round"/>
                        </a:rPr>
                        <a:t>12.5-18</a:t>
                      </a:r>
                      <a:r>
                        <a:rPr lang="en-US" sz="2000" u="none" strike="noStrike" cap="none" baseline="0" dirty="0">
                          <a:latin typeface="Varela Round"/>
                          <a:cs typeface="Varela Round"/>
                          <a:sym typeface="Varela Round"/>
                        </a:rPr>
                        <a:t> </a:t>
                      </a:r>
                      <a:r>
                        <a:rPr lang="he-IL" sz="2000" u="none" strike="noStrike" cap="none" baseline="0" dirty="0">
                          <a:latin typeface="Varela Round"/>
                          <a:cs typeface="Varela Round"/>
                          <a:sym typeface="Varela Round"/>
                        </a:rPr>
                        <a:t> קילוגרם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Varela Round"/>
                        <a:buNone/>
                      </a:pPr>
                      <a:r>
                        <a:rPr lang="en-US" sz="2000" u="none" strike="noStrike" cap="none" dirty="0">
                          <a:latin typeface="Varela Round"/>
                          <a:cs typeface="Varela Round"/>
                          <a:sym typeface="Varela Round"/>
                        </a:rPr>
                        <a:t>BMI&lt;18.5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418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latin typeface="Varela Round"/>
                          <a:cs typeface="Varela Round"/>
                          <a:sym typeface="Varela Round"/>
                        </a:rPr>
                        <a:t>11.5-16</a:t>
                      </a:r>
                      <a:r>
                        <a:rPr lang="en-US" sz="2000" u="none" strike="noStrike" cap="none" baseline="0" dirty="0">
                          <a:latin typeface="Varela Round"/>
                          <a:cs typeface="Varela Round"/>
                          <a:sym typeface="Varela Round"/>
                        </a:rPr>
                        <a:t>  </a:t>
                      </a:r>
                      <a:r>
                        <a:rPr lang="he-IL" sz="2000" u="none" strike="noStrike" cap="none" baseline="0" dirty="0">
                          <a:latin typeface="Varela Round"/>
                          <a:cs typeface="Varela Round"/>
                          <a:sym typeface="Varela Round"/>
                        </a:rPr>
                        <a:t> קילוגרם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Varela Round"/>
                        <a:buNone/>
                      </a:pPr>
                      <a:r>
                        <a:rPr lang="en-US" dirty="0"/>
                        <a:t>18.5≤BMI&gt;24.9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5418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7-11.5 </a:t>
                      </a:r>
                      <a:r>
                        <a:rPr lang="he-IL" baseline="0" dirty="0"/>
                        <a:t> קילוגרם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Varela Round"/>
                        <a:buNone/>
                      </a:pPr>
                      <a:r>
                        <a:rPr lang="en-US" dirty="0"/>
                        <a:t>25≥BMI≥29.95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418">
                <a:tc>
                  <a:txBody>
                    <a:bodyPr/>
                    <a:lstStyle/>
                    <a:p>
                      <a:pPr marL="0" marR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latin typeface="Varela Round"/>
                          <a:cs typeface="Varela Round"/>
                          <a:sym typeface="Varela Round"/>
                        </a:rPr>
                        <a:t>9-5</a:t>
                      </a:r>
                      <a:r>
                        <a:rPr lang="en-US" sz="2000" u="none" strike="noStrike" cap="none" baseline="0" dirty="0">
                          <a:latin typeface="Varela Round"/>
                          <a:cs typeface="Varela Round"/>
                          <a:sym typeface="Varela Round"/>
                        </a:rPr>
                        <a:t> </a:t>
                      </a:r>
                      <a:r>
                        <a:rPr lang="he-IL" sz="2000" u="none" strike="noStrike" cap="none" baseline="0" dirty="0">
                          <a:latin typeface="Varela Round"/>
                          <a:cs typeface="Varela Round"/>
                          <a:sym typeface="Varela Round"/>
                        </a:rPr>
                        <a:t> קילוגרם</a:t>
                      </a:r>
                      <a:endParaRPr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Varela Round"/>
                        <a:buNone/>
                      </a:pPr>
                      <a:r>
                        <a:rPr lang="en-US" sz="2000" u="none" strike="noStrike" cap="none" dirty="0"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BMI</a:t>
                      </a:r>
                      <a:r>
                        <a:rPr lang="en-US" sz="2000" dirty="0"/>
                        <a:t>≥</a:t>
                      </a:r>
                      <a:r>
                        <a:rPr lang="en-US" sz="2000" u="none" strike="noStrike" cap="none" dirty="0">
                          <a:latin typeface="Varela Round"/>
                          <a:ea typeface="Varela Round"/>
                          <a:cs typeface="Varela Round"/>
                          <a:sym typeface="Varela Round"/>
                        </a:rPr>
                        <a:t>30</a:t>
                      </a:r>
                      <a:endParaRPr dirty="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1102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שינויים בגוף במהלך </a:t>
            </a:r>
            <a:r>
              <a:rPr lang="he-IL" dirty="0" err="1"/>
              <a:t>ההריון</a:t>
            </a:r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תוספת משקל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</a:pPr>
            <a:r>
              <a:rPr lang="he-IL" dirty="0"/>
              <a:t>העובר</a:t>
            </a:r>
          </a:p>
          <a:p>
            <a:pPr>
              <a:lnSpc>
                <a:spcPct val="200000"/>
              </a:lnSpc>
            </a:pPr>
            <a:r>
              <a:rPr lang="he-IL" dirty="0"/>
              <a:t>השלייה</a:t>
            </a:r>
          </a:p>
          <a:p>
            <a:pPr>
              <a:lnSpc>
                <a:spcPct val="200000"/>
              </a:lnSpc>
            </a:pPr>
            <a:r>
              <a:rPr lang="he-IL" dirty="0"/>
              <a:t>הרחם</a:t>
            </a:r>
          </a:p>
          <a:p>
            <a:pPr>
              <a:lnSpc>
                <a:spcPct val="200000"/>
              </a:lnSpc>
            </a:pPr>
            <a:r>
              <a:rPr lang="he-IL" dirty="0"/>
              <a:t>רקמת השדיים</a:t>
            </a:r>
          </a:p>
          <a:p>
            <a:pPr>
              <a:lnSpc>
                <a:spcPct val="200000"/>
              </a:lnSpc>
            </a:pPr>
            <a:r>
              <a:rPr lang="he-IL" dirty="0"/>
              <a:t>מי השפיר</a:t>
            </a:r>
          </a:p>
          <a:p>
            <a:pPr>
              <a:lnSpc>
                <a:spcPct val="200000"/>
              </a:lnSpc>
            </a:pPr>
            <a:r>
              <a:rPr lang="he-IL" dirty="0"/>
              <a:t>נוזל הדם</a:t>
            </a:r>
          </a:p>
          <a:p>
            <a:pPr>
              <a:lnSpc>
                <a:spcPct val="200000"/>
              </a:lnSpc>
            </a:pPr>
            <a:r>
              <a:rPr lang="he-IL" dirty="0"/>
              <a:t>מאגרי השומן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4" y="1073965"/>
            <a:ext cx="5773615" cy="523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487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כיצד המזון מגיע לעובר</a:t>
            </a:r>
            <a:r>
              <a:rPr lang="en-US" dirty="0"/>
              <a:t>?</a:t>
            </a:r>
            <a:endParaRPr lang="he-IL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he-IL" dirty="0"/>
              <a:t>מזון שהאם אוכלת</a:t>
            </a:r>
          </a:p>
          <a:p>
            <a:pPr>
              <a:lnSpc>
                <a:spcPct val="200000"/>
              </a:lnSpc>
            </a:pPr>
            <a:r>
              <a:rPr lang="he-IL" dirty="0"/>
              <a:t>ממאגרי המזון שקיימים אצל האם</a:t>
            </a:r>
          </a:p>
          <a:p>
            <a:pPr>
              <a:lnSpc>
                <a:spcPct val="200000"/>
              </a:lnSpc>
            </a:pPr>
            <a:r>
              <a:rPr lang="he-IL" dirty="0"/>
              <a:t>ייצור גורמי מזון בשלייה</a:t>
            </a:r>
          </a:p>
        </p:txBody>
      </p:sp>
      <p:sp>
        <p:nvSpPr>
          <p:cNvPr id="6" name="Google Shape;143;p6"/>
          <p:cNvSpPr/>
          <p:nvPr/>
        </p:nvSpPr>
        <p:spPr>
          <a:xfrm>
            <a:off x="2532185" y="4304568"/>
            <a:ext cx="6620607" cy="1357746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השלייה מווסתת את המעבר של רכיבי התזונה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6845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fe in the womb (9 months in 4 minutes) HD - Presented to You from PSNX.mp4">
            <a:hlinkClick r:id="" action="ppaction://media"/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4050" y="639763"/>
            <a:ext cx="10885488" cy="6122987"/>
          </a:xfrm>
        </p:spPr>
      </p:pic>
      <p:sp>
        <p:nvSpPr>
          <p:cNvPr id="178" name="Google Shape;178;p8"/>
          <p:cNvSpPr txBox="1">
            <a:spLocks noGrp="1"/>
          </p:cNvSpPr>
          <p:nvPr>
            <p:ph type="body" idx="1"/>
          </p:nvPr>
        </p:nvSpPr>
        <p:spPr>
          <a:xfrm>
            <a:off x="363416" y="95349"/>
            <a:ext cx="8074879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</a:pPr>
            <a:r>
              <a:rPr lang="he-IL" dirty="0"/>
              <a:t>החיים ברחם </a:t>
            </a:r>
            <a:r>
              <a:rPr lang="en-US" dirty="0">
                <a:hlinkClick r:id="rId6"/>
              </a:rPr>
              <a:t>http://www.psnx.net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>
          <a:xfrm>
            <a:off x="1" y="1640677"/>
            <a:ext cx="12192000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he-IL" dirty="0">
                <a:solidFill>
                  <a:srgbClr val="192A72"/>
                </a:solidFill>
              </a:rPr>
              <a:t>מדעי התזונה</a:t>
            </a:r>
            <a:endParaRPr dirty="0"/>
          </a:p>
        </p:txBody>
      </p:sp>
      <p:sp>
        <p:nvSpPr>
          <p:cNvPr id="115" name="Google Shape;115;p2"/>
          <p:cNvSpPr txBox="1">
            <a:spLocks noGrp="1"/>
          </p:cNvSpPr>
          <p:nvPr>
            <p:ph type="subTitle" idx="1"/>
          </p:nvPr>
        </p:nvSpPr>
        <p:spPr>
          <a:xfrm>
            <a:off x="1" y="2720369"/>
            <a:ext cx="12192000" cy="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/>
          <a:p>
            <a:pPr marL="0" lvl="0" indent="0">
              <a:spcAft>
                <a:spcPts val="600"/>
              </a:spcAft>
            </a:pPr>
            <a:r>
              <a:rPr lang="he-IL" dirty="0"/>
              <a:t>תזונה ותורת המזון בעידן המודרני י'-</a:t>
            </a:r>
            <a:r>
              <a:rPr lang="he-IL" dirty="0" err="1"/>
              <a:t>יב</a:t>
            </a:r>
            <a:r>
              <a:rPr lang="he-IL" dirty="0"/>
              <a:t>'</a:t>
            </a:r>
            <a:endParaRPr dirty="0"/>
          </a:p>
        </p:txBody>
      </p:sp>
      <p:sp>
        <p:nvSpPr>
          <p:cNvPr id="116" name="Google Shape;116;p2"/>
          <p:cNvSpPr txBox="1">
            <a:spLocks noGrp="1"/>
          </p:cNvSpPr>
          <p:nvPr>
            <p:ph type="body" idx="2"/>
          </p:nvPr>
        </p:nvSpPr>
        <p:spPr>
          <a:xfrm>
            <a:off x="0" y="4507620"/>
            <a:ext cx="12192000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/>
            <a:r>
              <a:rPr lang="he-IL" dirty="0"/>
              <a:t>שם המורה: נעמי </a:t>
            </a:r>
            <a:r>
              <a:rPr lang="he-IL" dirty="0" err="1"/>
              <a:t>איצקוביץ</a:t>
            </a:r>
            <a:endParaRPr lang="he-IL" dirty="0"/>
          </a:p>
        </p:txBody>
      </p:sp>
      <p:sp>
        <p:nvSpPr>
          <p:cNvPr id="6" name="Google Shape;115;p2">
            <a:extLst>
              <a:ext uri="{FF2B5EF4-FFF2-40B4-BE49-F238E27FC236}">
                <a16:creationId xmlns:a16="http://schemas.microsoft.com/office/drawing/2014/main" id="{40FF4378-49FE-4F63-8B36-74BC0A0F3981}"/>
              </a:ext>
            </a:extLst>
          </p:cNvPr>
          <p:cNvSpPr txBox="1">
            <a:spLocks/>
          </p:cNvSpPr>
          <p:nvPr/>
        </p:nvSpPr>
        <p:spPr>
          <a:xfrm>
            <a:off x="79665" y="3457164"/>
            <a:ext cx="12192000" cy="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40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55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55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55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55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>
              <a:spcAft>
                <a:spcPts val="600"/>
              </a:spcAft>
            </a:pPr>
            <a:r>
              <a:rPr lang="he-IL" dirty="0"/>
              <a:t>תזונה בזמן היריון והנקה חלק א'</a:t>
            </a:r>
          </a:p>
        </p:txBody>
      </p:sp>
    </p:spTree>
    <p:extLst>
      <p:ext uri="{BB962C8B-B14F-4D97-AF65-F5344CB8AC3E}">
        <p14:creationId xmlns:p14="http://schemas.microsoft.com/office/powerpoint/2010/main" val="1567793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משימת חשיבה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645" y="1362462"/>
            <a:ext cx="4323617" cy="294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143;p6"/>
          <p:cNvSpPr/>
          <p:nvPr/>
        </p:nvSpPr>
        <p:spPr>
          <a:xfrm>
            <a:off x="2532185" y="4304568"/>
            <a:ext cx="6620607" cy="1357746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מהם ההנחיות התזונתיות החשובות להריון?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4207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הנחיות תזונתיות בהריון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ארוחות מסודרות 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he-IL" dirty="0"/>
              <a:t>מומלץ לאכול לאורך היום ארוחות  מסודרות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3 </a:t>
            </a:r>
            <a:r>
              <a:rPr lang="he-IL" dirty="0"/>
              <a:t> ארוחות גדולות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2-3</a:t>
            </a:r>
            <a:r>
              <a:rPr lang="he-IL" dirty="0"/>
              <a:t> ארוחות ביניים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92" y="3861288"/>
            <a:ext cx="359092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344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הנחיות תזונתיות בהריון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תמיד לקרוא את תווית המזון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he-IL" dirty="0"/>
              <a:t>תכולת המזון, אופן </a:t>
            </a:r>
            <a:r>
              <a:rPr lang="he-IL" dirty="0" err="1"/>
              <a:t>האיחסון</a:t>
            </a:r>
            <a:r>
              <a:rPr lang="he-IL" dirty="0"/>
              <a:t> והשימוש בו</a:t>
            </a:r>
          </a:p>
          <a:p>
            <a:pPr>
              <a:lnSpc>
                <a:spcPct val="150000"/>
              </a:lnSpc>
            </a:pPr>
            <a:r>
              <a:rPr lang="he-IL" dirty="0"/>
              <a:t>תאריך תפוגה</a:t>
            </a:r>
          </a:p>
          <a:p>
            <a:pPr>
              <a:lnSpc>
                <a:spcPct val="150000"/>
              </a:lnSpc>
            </a:pPr>
            <a:r>
              <a:rPr lang="he-IL" dirty="0"/>
              <a:t>חשוב לקרוא את </a:t>
            </a:r>
            <a:r>
              <a:rPr lang="he-I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הסימון התזונתי</a:t>
            </a:r>
          </a:p>
          <a:p>
            <a:pPr lvl="1">
              <a:lnSpc>
                <a:spcPct val="150000"/>
              </a:lnSpc>
            </a:pPr>
            <a:r>
              <a:rPr lang="he-IL" dirty="0"/>
              <a:t>חשוב לקרוא את טבלת הערכים התזונתיים</a:t>
            </a:r>
          </a:p>
          <a:p>
            <a:pPr lvl="1">
              <a:lnSpc>
                <a:spcPct val="150000"/>
              </a:lnSpc>
            </a:pPr>
            <a:r>
              <a:rPr lang="he-IL" dirty="0"/>
              <a:t>חשוב לקרוא את רשימת הרכיבים </a:t>
            </a:r>
          </a:p>
        </p:txBody>
      </p:sp>
    </p:spTree>
    <p:extLst>
      <p:ext uri="{BB962C8B-B14F-4D97-AF65-F5344CB8AC3E}">
        <p14:creationId xmlns:p14="http://schemas.microsoft.com/office/powerpoint/2010/main" val="2234762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3" y="1216048"/>
            <a:ext cx="612457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456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הנחיות תזונתיות בהריון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חשוב לגוון ברכיבי תזונה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315" y="1897308"/>
            <a:ext cx="6110654" cy="339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501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הנחיות תזונתיות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התאמת כמויות המזון היא אישית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he-IL" dirty="0"/>
              <a:t>על פי הגיל</a:t>
            </a:r>
          </a:p>
          <a:p>
            <a:pPr>
              <a:lnSpc>
                <a:spcPct val="150000"/>
              </a:lnSpc>
            </a:pPr>
            <a:r>
              <a:rPr lang="he-IL" dirty="0"/>
              <a:t>פעילות גופנית</a:t>
            </a:r>
          </a:p>
          <a:p>
            <a:pPr>
              <a:lnSpc>
                <a:spcPct val="150000"/>
              </a:lnSpc>
            </a:pPr>
            <a:r>
              <a:rPr lang="he-IL" dirty="0"/>
              <a:t>גובה</a:t>
            </a:r>
          </a:p>
          <a:p>
            <a:pPr>
              <a:lnSpc>
                <a:spcPct val="150000"/>
              </a:lnSpc>
            </a:pPr>
            <a:r>
              <a:rPr lang="he-IL" dirty="0"/>
              <a:t>משקל</a:t>
            </a:r>
          </a:p>
          <a:p>
            <a:pPr>
              <a:lnSpc>
                <a:spcPct val="150000"/>
              </a:lnSpc>
            </a:pPr>
            <a:r>
              <a:rPr lang="he-IL" dirty="0"/>
              <a:t>מצבה הבריאותי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094" y="2585305"/>
            <a:ext cx="28098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029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הנחיות תזונתיות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חשוב מאוד לשתות מים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he-IL" dirty="0"/>
              <a:t>חשוב להקפיד על צריכה מספקת של מים ביום</a:t>
            </a:r>
          </a:p>
          <a:p>
            <a:pPr>
              <a:lnSpc>
                <a:spcPct val="150000"/>
              </a:lnSpc>
            </a:pPr>
            <a:r>
              <a:rPr lang="he-IL" dirty="0"/>
              <a:t>לפחות שני ליטר מים</a:t>
            </a:r>
          </a:p>
          <a:p>
            <a:pPr>
              <a:lnSpc>
                <a:spcPct val="150000"/>
              </a:lnSpc>
            </a:pPr>
            <a:r>
              <a:rPr lang="he-IL" dirty="0"/>
              <a:t>מומלץ לשתות מים בין הארוחות ובמהלכם</a:t>
            </a:r>
          </a:p>
        </p:txBody>
      </p:sp>
    </p:spTree>
    <p:extLst>
      <p:ext uri="{BB962C8B-B14F-4D97-AF65-F5344CB8AC3E}">
        <p14:creationId xmlns:p14="http://schemas.microsoft.com/office/powerpoint/2010/main" val="3664717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צבע השתן מדד לשתייה מספקת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666" y="1762857"/>
            <a:ext cx="5122554" cy="367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300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חשיבות המים אצל האישה ההרה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he-IL" dirty="0"/>
              <a:t>המים מונעים התייבשות</a:t>
            </a:r>
          </a:p>
          <a:p>
            <a:pPr>
              <a:lnSpc>
                <a:spcPct val="150000"/>
              </a:lnSpc>
            </a:pPr>
            <a:r>
              <a:rPr lang="he-IL" dirty="0"/>
              <a:t>מונעים פגיעה בעובר</a:t>
            </a:r>
          </a:p>
          <a:p>
            <a:pPr>
              <a:lnSpc>
                <a:spcPct val="150000"/>
              </a:lnSpc>
            </a:pPr>
            <a:r>
              <a:rPr lang="he-IL" dirty="0"/>
              <a:t>צירים מוקדמים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56" y="3004650"/>
            <a:ext cx="3792793" cy="282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35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הנחיות תזונתיות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חשוב לאכול סיבים תזונתיים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he-IL" dirty="0"/>
              <a:t>מזונות המכילים דגנים מלאים</a:t>
            </a:r>
          </a:p>
          <a:p>
            <a:pPr lvl="1"/>
            <a:r>
              <a:rPr lang="he-IL" dirty="0"/>
              <a:t>לחם מקמח מלא</a:t>
            </a:r>
          </a:p>
          <a:p>
            <a:pPr lvl="1"/>
            <a:r>
              <a:rPr lang="he-IL" dirty="0"/>
              <a:t>פסטה מחיטה מלאה</a:t>
            </a:r>
          </a:p>
          <a:p>
            <a:pPr lvl="1"/>
            <a:r>
              <a:rPr lang="he-IL" dirty="0"/>
              <a:t>ירקות עם קליפה</a:t>
            </a:r>
          </a:p>
          <a:p>
            <a:pPr lvl="1"/>
            <a:r>
              <a:rPr lang="he-IL" dirty="0"/>
              <a:t>פירות עם קליפה</a:t>
            </a:r>
          </a:p>
          <a:p>
            <a:pPr lvl="1"/>
            <a:r>
              <a:rPr lang="he-IL" dirty="0"/>
              <a:t>קטניות</a:t>
            </a:r>
          </a:p>
        </p:txBody>
      </p:sp>
    </p:spTree>
    <p:extLst>
      <p:ext uri="{BB962C8B-B14F-4D97-AF65-F5344CB8AC3E}">
        <p14:creationId xmlns:p14="http://schemas.microsoft.com/office/powerpoint/2010/main" val="1146474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</a:pPr>
            <a:r>
              <a:rPr lang="he-IL" dirty="0"/>
              <a:t>חשוב לדעת !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6698974" y="1340273"/>
            <a:ext cx="5026677" cy="3360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</a:pPr>
            <a:r>
              <a:rPr lang="he-IL" sz="3600" dirty="0"/>
              <a:t>ההרצאות המתוקשבות תומכות בספר הלימוד אך לא מהוות לו תחליף</a:t>
            </a:r>
            <a:endParaRPr sz="3600" dirty="0"/>
          </a:p>
        </p:txBody>
      </p:sp>
      <p:pic>
        <p:nvPicPr>
          <p:cNvPr id="5122" name="Picture 2" descr="פוסט זה הודעה | וקטורים לשימוש ציבורי">
            <a:extLst>
              <a:ext uri="{FF2B5EF4-FFF2-40B4-BE49-F238E27FC236}">
                <a16:creationId xmlns:a16="http://schemas.microsoft.com/office/drawing/2014/main" id="{5E09A312-C027-4B41-83DA-C92F4897A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04" y="1246161"/>
            <a:ext cx="5884110" cy="465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944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מצבים שכיחים במהלך הריון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339" y="1524891"/>
            <a:ext cx="5596304" cy="376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302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עצירות בזמן הריון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עצירות הוא מצב שכיח במהלך הריון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he-IL" dirty="0"/>
              <a:t>תוספים שנוטלים כמו ברזל</a:t>
            </a:r>
          </a:p>
          <a:p>
            <a:pPr>
              <a:lnSpc>
                <a:spcPct val="150000"/>
              </a:lnSpc>
            </a:pPr>
            <a:r>
              <a:rPr lang="he-IL" dirty="0"/>
              <a:t>שינויים של מערכת העיכול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8" y="2198809"/>
            <a:ext cx="32766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143;p6"/>
          <p:cNvSpPr/>
          <p:nvPr/>
        </p:nvSpPr>
        <p:spPr>
          <a:xfrm>
            <a:off x="4991900" y="3952009"/>
            <a:ext cx="2429163" cy="1357746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חשוב לאכול מזונות עם סיבים תזונתיים בשילוב עם מים </a:t>
            </a:r>
          </a:p>
        </p:txBody>
      </p:sp>
    </p:spTree>
    <p:extLst>
      <p:ext uri="{BB962C8B-B14F-4D97-AF65-F5344CB8AC3E}">
        <p14:creationId xmlns:p14="http://schemas.microsoft.com/office/powerpoint/2010/main" val="3935726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בחילות בזמן הריון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he-IL" dirty="0"/>
              <a:t>בגלל השינויים ההורמונליים והלחץ של העובר לעיתים נשים סובלות מבחילות או צרבות ולכן מומלץ</a:t>
            </a:r>
          </a:p>
          <a:p>
            <a:pPr lvl="1">
              <a:lnSpc>
                <a:spcPct val="150000"/>
              </a:lnSpc>
            </a:pPr>
            <a:r>
              <a:rPr lang="he-IL" dirty="0"/>
              <a:t>ארוחות קטנות לעיתים קרובות</a:t>
            </a:r>
          </a:p>
          <a:p>
            <a:pPr lvl="1">
              <a:lnSpc>
                <a:spcPct val="150000"/>
              </a:lnSpc>
            </a:pPr>
            <a:r>
              <a:rPr lang="he-IL" dirty="0"/>
              <a:t>אכילת מזון יבש כמו צנימים</a:t>
            </a:r>
          </a:p>
          <a:p>
            <a:pPr lvl="1">
              <a:lnSpc>
                <a:spcPct val="150000"/>
              </a:lnSpc>
            </a:pPr>
            <a:r>
              <a:rPr lang="he-IL" dirty="0"/>
              <a:t>הימנעות מצריכת מזון שומני או תוסס</a:t>
            </a:r>
          </a:p>
        </p:txBody>
      </p:sp>
    </p:spTree>
    <p:extLst>
      <p:ext uri="{BB962C8B-B14F-4D97-AF65-F5344CB8AC3E}">
        <p14:creationId xmlns:p14="http://schemas.microsoft.com/office/powerpoint/2010/main" val="30542542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339" y="1524891"/>
            <a:ext cx="5596304" cy="376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664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המלצות תזונתיות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אנרגיה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he-IL" dirty="0"/>
              <a:t>אין לעלות את כמות הקלוריות בצורה משמעותית</a:t>
            </a:r>
          </a:p>
          <a:p>
            <a:pPr>
              <a:lnSpc>
                <a:spcPct val="200000"/>
              </a:lnSpc>
            </a:pPr>
            <a:r>
              <a:rPr lang="he-IL" dirty="0"/>
              <a:t>מומלץ להעלות את כמות הקלוריות </a:t>
            </a:r>
            <a:r>
              <a:rPr lang="he-IL" dirty="0" err="1"/>
              <a:t>בכ</a:t>
            </a:r>
            <a:r>
              <a:rPr lang="he-IL" dirty="0"/>
              <a:t>-</a:t>
            </a:r>
            <a:r>
              <a:rPr lang="en-US" dirty="0"/>
              <a:t>300</a:t>
            </a:r>
            <a:r>
              <a:rPr lang="he-IL" dirty="0"/>
              <a:t> קלוריות ביום החל מהשליש השני</a:t>
            </a:r>
          </a:p>
          <a:p>
            <a:pPr>
              <a:lnSpc>
                <a:spcPct val="200000"/>
              </a:lnSpc>
            </a:pPr>
            <a:r>
              <a:rPr lang="he-IL" dirty="0"/>
              <a:t>כתלות בפעילות הגופנית של האישה, משקל לפני הלידה וכמות העוברים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78" y="4805972"/>
            <a:ext cx="2662237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9984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למשל תוספת של: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478" y="1539386"/>
            <a:ext cx="28956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646" y="1266824"/>
            <a:ext cx="17621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478" y="4019917"/>
            <a:ext cx="33432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112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המלצות תזונתיות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חלבון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he-IL" dirty="0"/>
              <a:t>אין לעלות את כמות החלבון בצורה משמעותית</a:t>
            </a:r>
          </a:p>
          <a:p>
            <a:pPr>
              <a:lnSpc>
                <a:spcPct val="200000"/>
              </a:lnSpc>
            </a:pPr>
            <a:r>
              <a:rPr lang="he-IL" dirty="0"/>
              <a:t>מומלץ לצרוך חלבון בעל ערך ביולוגי גבוה</a:t>
            </a:r>
            <a:r>
              <a:rPr lang="en-US" dirty="0"/>
              <a:t>:</a:t>
            </a:r>
            <a:r>
              <a:rPr lang="he-IL" dirty="0"/>
              <a:t> בשר, דגים, מוצרי חלב, ביצים</a:t>
            </a:r>
          </a:p>
          <a:p>
            <a:pPr>
              <a:lnSpc>
                <a:spcPct val="200000"/>
              </a:lnSpc>
            </a:pPr>
            <a:r>
              <a:rPr lang="he-IL" dirty="0"/>
              <a:t>צמחוניות או טבעוניות- יכולות לשלב בין קטניות לדגנים מלאים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53" y="4716798"/>
            <a:ext cx="2370993" cy="20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188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המלצות תזונתיות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חלבון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he-IL" dirty="0"/>
              <a:t>אין לעלות את כמות החלבון בצורה משמעותית</a:t>
            </a:r>
          </a:p>
          <a:p>
            <a:pPr>
              <a:lnSpc>
                <a:spcPct val="200000"/>
              </a:lnSpc>
            </a:pPr>
            <a:r>
              <a:rPr lang="he-IL" dirty="0"/>
              <a:t>מומלץ לצרוך חלבון בעל ערך ביולוגי גבוה</a:t>
            </a:r>
            <a:r>
              <a:rPr lang="en-US" dirty="0"/>
              <a:t>:</a:t>
            </a:r>
            <a:r>
              <a:rPr lang="he-IL" dirty="0"/>
              <a:t> בשר, דגים, מוצרי חלב, ביצים</a:t>
            </a:r>
          </a:p>
          <a:p>
            <a:pPr>
              <a:lnSpc>
                <a:spcPct val="200000"/>
              </a:lnSpc>
            </a:pPr>
            <a:r>
              <a:rPr lang="he-IL" dirty="0"/>
              <a:t>צמחוניות או טבעוניות- יכולות לשלב בין קטניות לדגנים מלאים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53" y="4716798"/>
            <a:ext cx="2370993" cy="20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09450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המלצות תזונתיות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שומנים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he-IL" dirty="0"/>
              <a:t>שומן רב בלתי רווי – מסוג אומגה </a:t>
            </a:r>
            <a:r>
              <a:rPr lang="en-US" dirty="0"/>
              <a:t>3</a:t>
            </a:r>
            <a:r>
              <a:rPr lang="he-IL" dirty="0"/>
              <a:t> חשובות למערכת העצבים והראייה</a:t>
            </a:r>
          </a:p>
          <a:p>
            <a:pPr>
              <a:lnSpc>
                <a:spcPct val="200000"/>
              </a:lnSpc>
            </a:pPr>
            <a:r>
              <a:rPr lang="he-IL" dirty="0"/>
              <a:t>רמת הכולסטרול עולה באופן טבעי בהריון- רצוי להגביל עלייה זו </a:t>
            </a:r>
          </a:p>
          <a:p>
            <a:pPr>
              <a:lnSpc>
                <a:spcPct val="200000"/>
              </a:lnSpc>
            </a:pPr>
            <a:r>
              <a:rPr lang="he-IL" dirty="0"/>
              <a:t>שומן טראנס- לא רצוי גם בתקופת </a:t>
            </a:r>
            <a:r>
              <a:rPr lang="he-IL" dirty="0" err="1"/>
              <a:t>ההריון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35847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אילו שומנים רצוי לאכול</a:t>
            </a:r>
            <a:r>
              <a:rPr lang="en-US" dirty="0"/>
              <a:t>?</a:t>
            </a:r>
            <a:endParaRPr lang="he-I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79" y="1104130"/>
            <a:ext cx="2333992" cy="156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79" y="3205492"/>
            <a:ext cx="21240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7" y="1016207"/>
            <a:ext cx="29051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985" y="3205492"/>
            <a:ext cx="22860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34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פוסט זה הודעה | וקטורים לשימוש ציבורי">
            <a:extLst>
              <a:ext uri="{FF2B5EF4-FFF2-40B4-BE49-F238E27FC236}">
                <a16:creationId xmlns:a16="http://schemas.microsoft.com/office/drawing/2014/main" id="{5E09A312-C027-4B41-83DA-C92F4897A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0" y="1138808"/>
            <a:ext cx="5791714" cy="45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</a:pPr>
            <a:r>
              <a:rPr lang="he-IL" dirty="0"/>
              <a:t>חשוב לדעת !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5642264" y="1138808"/>
            <a:ext cx="6198149" cy="3760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lnSpc>
                <a:spcPct val="150000"/>
              </a:lnSpc>
            </a:pPr>
            <a:r>
              <a:rPr lang="he-IL" dirty="0"/>
              <a:t>ההמלצות התזונתיות בהרצאה זו ניתנות בהתאם להמלצות משרד הבריאות בישראל והן משתנות בכפוף לחידושים בתחום המחקר. המידע הנכלל בשיעור זה הינו מידע לידיעה בלבד ואינו מחליף בשום אופן ייעוץ רפואי.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323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סיכום 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he-IL" dirty="0"/>
              <a:t>תזונה נבונה בהריון חשובה מאוד לבריאות העובר</a:t>
            </a:r>
          </a:p>
          <a:p>
            <a:pPr>
              <a:lnSpc>
                <a:spcPct val="200000"/>
              </a:lnSpc>
            </a:pPr>
            <a:r>
              <a:rPr lang="he-IL" dirty="0"/>
              <a:t>במיוחד בתקופת </a:t>
            </a:r>
            <a:r>
              <a:rPr lang="en-US" dirty="0"/>
              <a:t>1000 </a:t>
            </a:r>
            <a:r>
              <a:rPr lang="he-IL" dirty="0"/>
              <a:t> הימים הראשונים</a:t>
            </a:r>
          </a:p>
          <a:p>
            <a:pPr>
              <a:lnSpc>
                <a:spcPct val="200000"/>
              </a:lnSpc>
            </a:pPr>
            <a:r>
              <a:rPr lang="he-IL" dirty="0"/>
              <a:t>בתקופת ההיריון הגוף משתנה וישנה עלייה רצויה במשקל לפי המשקל והגובה טרם כניסה להריון</a:t>
            </a:r>
          </a:p>
          <a:p>
            <a:pPr>
              <a:lnSpc>
                <a:spcPct val="200000"/>
              </a:lnSpc>
            </a:pPr>
            <a:r>
              <a:rPr lang="he-IL" dirty="0"/>
              <a:t>חשוב לצרוך מספיק אנרגיה, חלבונים עם ערך ביולוגי גבוה  ושומנים </a:t>
            </a:r>
            <a:r>
              <a:rPr lang="en-US" dirty="0"/>
              <a:t>"</a:t>
            </a:r>
            <a:r>
              <a:rPr lang="he-IL" dirty="0"/>
              <a:t>בריאים</a:t>
            </a:r>
            <a:r>
              <a:rPr lang="en-US" dirty="0"/>
              <a:t>"</a:t>
            </a:r>
            <a:endParaRPr lang="he-IL" dirty="0"/>
          </a:p>
          <a:p>
            <a:pPr>
              <a:lnSpc>
                <a:spcPct val="200000"/>
              </a:lnSpc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110853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21;p3">
            <a:extLst>
              <a:ext uri="{FF2B5EF4-FFF2-40B4-BE49-F238E27FC236}">
                <a16:creationId xmlns:a16="http://schemas.microsoft.com/office/drawing/2014/main" id="{127495CF-AB86-4291-9DFE-D8256BF502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9321" y="556350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he-IL" dirty="0">
                <a:solidFill>
                  <a:srgbClr val="192A72"/>
                </a:solidFill>
              </a:rPr>
              <a:t>מה למדנו היום</a:t>
            </a:r>
            <a:endParaRPr dirty="0"/>
          </a:p>
        </p:txBody>
      </p:sp>
      <p:pic>
        <p:nvPicPr>
          <p:cNvPr id="20" name="Picture 2" descr="סיכום תרגיל למידה מרחוק בשעת חירום.... - כיתה ו1 ניצן ראביד">
            <a:extLst>
              <a:ext uri="{FF2B5EF4-FFF2-40B4-BE49-F238E27FC236}">
                <a16:creationId xmlns:a16="http://schemas.microsoft.com/office/drawing/2014/main" id="{C1E3760C-3012-4C1D-87C5-2B80E00FA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49" y="2266536"/>
            <a:ext cx="4161514" cy="346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136;p5">
            <a:extLst>
              <a:ext uri="{FF2B5EF4-FFF2-40B4-BE49-F238E27FC236}">
                <a16:creationId xmlns:a16="http://schemas.microsoft.com/office/drawing/2014/main" id="{CF7CA560-0A8D-437A-B66E-0F2CF1A2B8C2}"/>
              </a:ext>
            </a:extLst>
          </p:cNvPr>
          <p:cNvSpPr txBox="1">
            <a:spLocks/>
          </p:cNvSpPr>
          <p:nvPr/>
        </p:nvSpPr>
        <p:spPr>
          <a:xfrm>
            <a:off x="3136900" y="1352550"/>
            <a:ext cx="8507551" cy="4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lnSpc>
                <a:spcPct val="150000"/>
              </a:lnSpc>
            </a:pPr>
            <a:endParaRPr lang="he-IL" sz="3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6318E0-1134-4590-B604-70E144BB5ED9}"/>
              </a:ext>
            </a:extLst>
          </p:cNvPr>
          <p:cNvSpPr/>
          <p:nvPr/>
        </p:nvSpPr>
        <p:spPr>
          <a:xfrm>
            <a:off x="1596087" y="5197673"/>
            <a:ext cx="1322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arela Round" panose="00000500000000000000" pitchFamily="2" charset="-79"/>
                <a:cs typeface="Varela Round" panose="00000500000000000000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Needpix.com</a:t>
            </a:r>
            <a:endParaRPr lang="en-US" dirty="0">
              <a:solidFill>
                <a:schemeClr val="bg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196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21;p3">
            <a:extLst>
              <a:ext uri="{FF2B5EF4-FFF2-40B4-BE49-F238E27FC236}">
                <a16:creationId xmlns:a16="http://schemas.microsoft.com/office/drawing/2014/main" id="{127495CF-AB86-4291-9DFE-D8256BF502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9321" y="556350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he-IL" dirty="0">
                <a:solidFill>
                  <a:srgbClr val="192A72"/>
                </a:solidFill>
              </a:rPr>
              <a:t>מה נלמד בשיעור הבא?</a:t>
            </a:r>
            <a:endParaRPr dirty="0"/>
          </a:p>
        </p:txBody>
      </p:sp>
      <p:sp>
        <p:nvSpPr>
          <p:cNvPr id="21" name="Google Shape;136;p5">
            <a:extLst>
              <a:ext uri="{FF2B5EF4-FFF2-40B4-BE49-F238E27FC236}">
                <a16:creationId xmlns:a16="http://schemas.microsoft.com/office/drawing/2014/main" id="{CF7CA560-0A8D-437A-B66E-0F2CF1A2B8C2}"/>
              </a:ext>
            </a:extLst>
          </p:cNvPr>
          <p:cNvSpPr txBox="1">
            <a:spLocks/>
          </p:cNvSpPr>
          <p:nvPr/>
        </p:nvSpPr>
        <p:spPr>
          <a:xfrm>
            <a:off x="3136900" y="1352550"/>
            <a:ext cx="8507551" cy="4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76200" indent="0">
              <a:lnSpc>
                <a:spcPct val="150000"/>
              </a:lnSpc>
              <a:buNone/>
            </a:pPr>
            <a:endParaRPr lang="he-IL" sz="3200" dirty="0"/>
          </a:p>
        </p:txBody>
      </p:sp>
      <p:pic>
        <p:nvPicPr>
          <p:cNvPr id="5" name="Picture 2" descr="What'S Next, Yellow Sticker, Note, Post Note, Reminder">
            <a:extLst>
              <a:ext uri="{FF2B5EF4-FFF2-40B4-BE49-F238E27FC236}">
                <a16:creationId xmlns:a16="http://schemas.microsoft.com/office/drawing/2014/main" id="{6C9B4454-6A70-4D44-8678-7AD7DB063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1336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57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4"/>
          <p:cNvPicPr preferRelativeResize="0"/>
          <p:nvPr/>
        </p:nvPicPr>
        <p:blipFill rotWithShape="1">
          <a:blip r:embed="rId3">
            <a:alphaModFix/>
          </a:blip>
          <a:srcRect l="39172" r="34233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4"/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95350" marR="0" lvl="0" indent="0" algn="just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b="0" i="0" u="none" strike="noStrike" cap="none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rights@education.gov.il</a:t>
            </a:r>
            <a:endParaRPr sz="2800" b="0" i="0" u="none" strike="noStrike" cap="none" dirty="0">
              <a:solidFill>
                <a:srgbClr val="192A7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20" name="Google Shape;220;p14"/>
          <p:cNvSpPr/>
          <p:nvPr/>
        </p:nvSpPr>
        <p:spPr>
          <a:xfrm>
            <a:off x="795" y="1838476"/>
            <a:ext cx="12190413" cy="763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שימוש ביצירות מוגנות בזכויות יוצרים ואיתור בעלי זכויות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26073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 txBox="1">
            <a:spLocks noGrp="1"/>
          </p:cNvSpPr>
          <p:nvPr>
            <p:ph type="ctrTitle"/>
          </p:nvPr>
        </p:nvSpPr>
        <p:spPr>
          <a:xfrm>
            <a:off x="1" y="1640677"/>
            <a:ext cx="12192000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he-IL" dirty="0">
                <a:solidFill>
                  <a:srgbClr val="192A72"/>
                </a:solidFill>
              </a:rPr>
              <a:t>תזונה במעגל החיים</a:t>
            </a:r>
            <a:endParaRPr dirty="0"/>
          </a:p>
        </p:txBody>
      </p:sp>
      <p:sp>
        <p:nvSpPr>
          <p:cNvPr id="129" name="Google Shape;129;p4"/>
          <p:cNvSpPr txBox="1">
            <a:spLocks noGrp="1"/>
          </p:cNvSpPr>
          <p:nvPr>
            <p:ph type="subTitle" idx="1"/>
          </p:nvPr>
        </p:nvSpPr>
        <p:spPr>
          <a:xfrm>
            <a:off x="1" y="2918426"/>
            <a:ext cx="12192000" cy="64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92A72"/>
              </a:buClr>
              <a:buSzPts val="2800"/>
              <a:buNone/>
            </a:pPr>
            <a:r>
              <a:rPr lang="he-IL" dirty="0">
                <a:solidFill>
                  <a:srgbClr val="192A72"/>
                </a:solidFill>
              </a:rPr>
              <a:t>תזונה בזמן הריון והנקה</a:t>
            </a:r>
            <a:endParaRPr dirty="0">
              <a:solidFill>
                <a:srgbClr val="192A7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21;p3">
            <a:extLst>
              <a:ext uri="{FF2B5EF4-FFF2-40B4-BE49-F238E27FC236}">
                <a16:creationId xmlns:a16="http://schemas.microsoft.com/office/drawing/2014/main" id="{127495CF-AB86-4291-9DFE-D8256BF502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9321" y="556350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he-IL" dirty="0">
                <a:solidFill>
                  <a:srgbClr val="192A72"/>
                </a:solidFill>
              </a:rPr>
              <a:t>מה למדנו בשיעור הקודם</a:t>
            </a:r>
            <a:endParaRPr dirty="0"/>
          </a:p>
        </p:txBody>
      </p:sp>
      <p:sp>
        <p:nvSpPr>
          <p:cNvPr id="21" name="Google Shape;136;p5">
            <a:extLst>
              <a:ext uri="{FF2B5EF4-FFF2-40B4-BE49-F238E27FC236}">
                <a16:creationId xmlns:a16="http://schemas.microsoft.com/office/drawing/2014/main" id="{CF7CA560-0A8D-437A-B66E-0F2CF1A2B8C2}"/>
              </a:ext>
            </a:extLst>
          </p:cNvPr>
          <p:cNvSpPr txBox="1">
            <a:spLocks/>
          </p:cNvSpPr>
          <p:nvPr/>
        </p:nvSpPr>
        <p:spPr>
          <a:xfrm>
            <a:off x="3136900" y="1352550"/>
            <a:ext cx="8507551" cy="4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76200" indent="0">
              <a:lnSpc>
                <a:spcPct val="150000"/>
              </a:lnSpc>
              <a:buNone/>
            </a:pPr>
            <a:r>
              <a:rPr lang="he-IL" sz="2600" dirty="0"/>
              <a:t>הדרכים אשר איתן הממשל מתמודד עם בעיית ההשמנה</a:t>
            </a:r>
          </a:p>
          <a:p>
            <a:pPr marL="1104900" lvl="1" indent="-571500">
              <a:lnSpc>
                <a:spcPct val="150000"/>
              </a:lnSpc>
              <a:buFont typeface="+mj-lt"/>
              <a:buAutoNum type="romanUcPeriod"/>
            </a:pPr>
            <a:r>
              <a:rPr lang="he-IL" sz="2600" dirty="0" err="1"/>
              <a:t>קצובת</a:t>
            </a:r>
            <a:r>
              <a:rPr lang="he-IL" sz="2600" dirty="0"/>
              <a:t> המזון היומית.</a:t>
            </a:r>
          </a:p>
          <a:p>
            <a:pPr marL="1104900" lvl="1" indent="-571500">
              <a:lnSpc>
                <a:spcPct val="150000"/>
              </a:lnSpc>
              <a:buFont typeface="+mj-lt"/>
              <a:buAutoNum type="romanUcPeriod"/>
            </a:pPr>
            <a:r>
              <a:rPr lang="he-IL" sz="2600" dirty="0"/>
              <a:t>פירמידת המזון.</a:t>
            </a:r>
          </a:p>
          <a:p>
            <a:pPr marL="1104900" lvl="1" indent="-571500">
              <a:lnSpc>
                <a:spcPct val="150000"/>
              </a:lnSpc>
              <a:buFont typeface="+mj-lt"/>
              <a:buAutoNum type="romanUcPeriod"/>
            </a:pPr>
            <a:r>
              <a:rPr lang="he-IL" sz="2600" dirty="0"/>
              <a:t>תווית המזון.</a:t>
            </a:r>
          </a:p>
          <a:p>
            <a:pPr marL="1104900" lvl="1" indent="-571500">
              <a:lnSpc>
                <a:spcPct val="150000"/>
              </a:lnSpc>
              <a:buFont typeface="+mj-lt"/>
              <a:buAutoNum type="romanUcPeriod"/>
            </a:pPr>
            <a:r>
              <a:rPr lang="he-IL" sz="2600" dirty="0" err="1"/>
              <a:t>אֶפְשָׁרִיבָּרִיא</a:t>
            </a:r>
            <a:endParaRPr lang="he-IL" sz="2600" dirty="0"/>
          </a:p>
          <a:p>
            <a:pPr>
              <a:lnSpc>
                <a:spcPct val="150000"/>
              </a:lnSpc>
            </a:pPr>
            <a:endParaRPr lang="he-IL" sz="2800" dirty="0"/>
          </a:p>
        </p:txBody>
      </p:sp>
      <p:pic>
        <p:nvPicPr>
          <p:cNvPr id="5" name="Picture 2" descr="Video Conference E-Learning - Free vector graphic on Pixabay">
            <a:extLst>
              <a:ext uri="{FF2B5EF4-FFF2-40B4-BE49-F238E27FC236}">
                <a16:creationId xmlns:a16="http://schemas.microsoft.com/office/drawing/2014/main" id="{C2863EF6-147C-4D15-9CA9-BC395AF9E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75" y="2294145"/>
            <a:ext cx="4375654" cy="297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1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21;p3">
            <a:extLst>
              <a:ext uri="{FF2B5EF4-FFF2-40B4-BE49-F238E27FC236}">
                <a16:creationId xmlns:a16="http://schemas.microsoft.com/office/drawing/2014/main" id="{127495CF-AB86-4291-9DFE-D8256BF502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9321" y="556350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x-none" dirty="0">
                <a:solidFill>
                  <a:srgbClr val="192A72"/>
                </a:solidFill>
              </a:rPr>
              <a:t>מה נלמד היום </a:t>
            </a:r>
            <a:r>
              <a:rPr lang="he-IL" dirty="0">
                <a:solidFill>
                  <a:srgbClr val="192A72"/>
                </a:solidFill>
              </a:rPr>
              <a:t>?</a:t>
            </a:r>
            <a:endParaRPr dirty="0"/>
          </a:p>
        </p:txBody>
      </p:sp>
      <p:pic>
        <p:nvPicPr>
          <p:cNvPr id="20" name="Picture 2" descr="סיכום תרגיל למידה מרחוק בשעת חירום.... - כיתה ו1 ניצן ראביד">
            <a:extLst>
              <a:ext uri="{FF2B5EF4-FFF2-40B4-BE49-F238E27FC236}">
                <a16:creationId xmlns:a16="http://schemas.microsoft.com/office/drawing/2014/main" id="{C1E3760C-3012-4C1D-87C5-2B80E00FA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49" y="2266536"/>
            <a:ext cx="4161514" cy="346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Google Shape;136;p5">
            <a:extLst>
              <a:ext uri="{FF2B5EF4-FFF2-40B4-BE49-F238E27FC236}">
                <a16:creationId xmlns:a16="http://schemas.microsoft.com/office/drawing/2014/main" id="{CF7CA560-0A8D-437A-B66E-0F2CF1A2B8C2}"/>
              </a:ext>
            </a:extLst>
          </p:cNvPr>
          <p:cNvSpPr txBox="1">
            <a:spLocks/>
          </p:cNvSpPr>
          <p:nvPr/>
        </p:nvSpPr>
        <p:spPr>
          <a:xfrm>
            <a:off x="3136900" y="1352550"/>
            <a:ext cx="8507551" cy="41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429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30200" algn="r" rtl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lnSpc>
                <a:spcPct val="150000"/>
              </a:lnSpc>
            </a:pPr>
            <a:r>
              <a:rPr lang="he-IL" sz="2800" dirty="0"/>
              <a:t>חומר אורגני וחומר אי- אורגני</a:t>
            </a:r>
          </a:p>
          <a:p>
            <a:pPr>
              <a:lnSpc>
                <a:spcPct val="150000"/>
              </a:lnSpc>
            </a:pPr>
            <a:r>
              <a:rPr lang="he-IL" sz="2800" dirty="0"/>
              <a:t>מערכת העיכול - עיכול כימי ועיכול מכאני</a:t>
            </a:r>
            <a:r>
              <a:rPr lang="he-IL" dirty="0"/>
              <a:t>.</a:t>
            </a:r>
            <a:endParaRPr lang="he-IL" sz="2600" dirty="0"/>
          </a:p>
        </p:txBody>
      </p:sp>
    </p:spTree>
    <p:extLst>
      <p:ext uri="{BB962C8B-B14F-4D97-AF65-F5344CB8AC3E}">
        <p14:creationId xmlns:p14="http://schemas.microsoft.com/office/powerpoint/2010/main" val="250498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x-none">
                <a:solidFill>
                  <a:srgbClr val="192A72"/>
                </a:solidFill>
              </a:rPr>
              <a:t>מה נלמד היום </a:t>
            </a:r>
            <a:endParaRPr/>
          </a:p>
        </p:txBody>
      </p:sp>
      <p:sp>
        <p:nvSpPr>
          <p:cNvPr id="122" name="Google Shape;122;p3"/>
          <p:cNvSpPr txBox="1">
            <a:spLocks noGrp="1"/>
          </p:cNvSpPr>
          <p:nvPr>
            <p:ph type="body" idx="1"/>
          </p:nvPr>
        </p:nvSpPr>
        <p:spPr>
          <a:xfrm>
            <a:off x="515273" y="1185389"/>
            <a:ext cx="8537543" cy="54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85757" lvl="0" indent="0" algn="r" rtl="1">
              <a:spcBef>
                <a:spcPts val="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</a:pPr>
            <a:r>
              <a:rPr lang="he-IL" dirty="0"/>
              <a:t>תזונה בזמן הריון והנקה</a:t>
            </a:r>
            <a:endParaRPr dirty="0"/>
          </a:p>
        </p:txBody>
      </p:sp>
      <p:sp>
        <p:nvSpPr>
          <p:cNvPr id="123" name="Google Shape;123;p3"/>
          <p:cNvSpPr txBox="1">
            <a:spLocks noGrp="1"/>
          </p:cNvSpPr>
          <p:nvPr>
            <p:ph type="body" idx="2"/>
          </p:nvPr>
        </p:nvSpPr>
        <p:spPr>
          <a:xfrm>
            <a:off x="515274" y="1725460"/>
            <a:ext cx="8306994" cy="415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39782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he-IL" dirty="0">
                <a:solidFill>
                  <a:schemeClr val="dk1"/>
                </a:solidFill>
              </a:rPr>
              <a:t>מדוע תזונה חשובה במיוחד בתקופה זו?</a:t>
            </a:r>
          </a:p>
          <a:p>
            <a:pPr marL="439782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he-IL" dirty="0">
                <a:solidFill>
                  <a:schemeClr val="dk1"/>
                </a:solidFill>
              </a:rPr>
              <a:t>המלצות תזונתיות לתקופת </a:t>
            </a:r>
            <a:r>
              <a:rPr lang="he-IL" dirty="0" err="1">
                <a:solidFill>
                  <a:schemeClr val="dk1"/>
                </a:solidFill>
              </a:rPr>
              <a:t>ההריון</a:t>
            </a:r>
            <a:endParaRPr lang="he-IL" dirty="0">
              <a:solidFill>
                <a:schemeClr val="dk1"/>
              </a:solidFill>
            </a:endParaRPr>
          </a:p>
          <a:p>
            <a:pPr marL="439782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he-IL" dirty="0">
                <a:solidFill>
                  <a:schemeClr val="dk1"/>
                </a:solidFill>
              </a:rPr>
              <a:t>רכיבי תזונה שחשוב לשלב בתקופת </a:t>
            </a:r>
            <a:r>
              <a:rPr lang="he-IL" dirty="0" err="1">
                <a:solidFill>
                  <a:schemeClr val="dk1"/>
                </a:solidFill>
              </a:rPr>
              <a:t>ההריון</a:t>
            </a:r>
            <a:r>
              <a:rPr lang="he-IL" dirty="0">
                <a:solidFill>
                  <a:schemeClr val="dk1"/>
                </a:solidFill>
              </a:rPr>
              <a:t> </a:t>
            </a:r>
          </a:p>
          <a:p>
            <a:pPr marL="439782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he-IL" dirty="0">
                <a:solidFill>
                  <a:schemeClr val="dk1"/>
                </a:solidFill>
              </a:rPr>
              <a:t>רכיבי תזונה שרצוי להמעיט</a:t>
            </a:r>
          </a:p>
          <a:p>
            <a:pPr marL="439782" lvl="0" indent="-190534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he-IL" dirty="0">
                <a:solidFill>
                  <a:schemeClr val="dk1"/>
                </a:solidFill>
              </a:rPr>
              <a:t>רכיבי תזונה </a:t>
            </a:r>
            <a:r>
              <a:rPr lang="he-IL" b="1" dirty="0">
                <a:solidFill>
                  <a:schemeClr val="dk1"/>
                </a:solidFill>
              </a:rPr>
              <a:t>שאסור</a:t>
            </a:r>
            <a:r>
              <a:rPr lang="he-IL" dirty="0">
                <a:solidFill>
                  <a:schemeClr val="dk1"/>
                </a:solidFill>
              </a:rPr>
              <a:t> לאכול בתקופה זו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319" y="1630598"/>
            <a:ext cx="2661139" cy="399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3"/>
          <a:stretch/>
        </p:blipFill>
        <p:spPr bwMode="auto">
          <a:xfrm>
            <a:off x="756872" y="1009338"/>
            <a:ext cx="2994879" cy="423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43;p6"/>
          <p:cNvSpPr/>
          <p:nvPr/>
        </p:nvSpPr>
        <p:spPr>
          <a:xfrm>
            <a:off x="4842430" y="2158377"/>
            <a:ext cx="2429163" cy="1357746"/>
          </a:xfrm>
          <a:prstGeom prst="flowChartAlternateProcess">
            <a:avLst/>
          </a:prstGeom>
          <a:solidFill>
            <a:srgbClr val="12B4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האם צריך לאכול אותו הדבר לפני ובזמן היריון?</a:t>
            </a:r>
            <a:endParaRPr dirty="0"/>
          </a:p>
        </p:txBody>
      </p:sp>
      <p:sp>
        <p:nvSpPr>
          <p:cNvPr id="10" name="Google Shape;142;p6"/>
          <p:cNvSpPr/>
          <p:nvPr/>
        </p:nvSpPr>
        <p:spPr>
          <a:xfrm>
            <a:off x="7505309" y="94162"/>
            <a:ext cx="2429163" cy="1357746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לפני היריון</a:t>
            </a:r>
            <a:endParaRPr dirty="0"/>
          </a:p>
        </p:txBody>
      </p:sp>
      <p:sp>
        <p:nvSpPr>
          <p:cNvPr id="12" name="Google Shape;142;p6"/>
          <p:cNvSpPr/>
          <p:nvPr/>
        </p:nvSpPr>
        <p:spPr>
          <a:xfrm>
            <a:off x="1039729" y="5318634"/>
            <a:ext cx="2429163" cy="1357746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000" b="0" i="0" u="none" strike="noStrike" cap="none" dirty="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בזמן היריון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9212470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rgbClr val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</TotalTime>
  <Words>810</Words>
  <Application>Microsoft Office PowerPoint</Application>
  <PresentationFormat>Widescreen</PresentationFormat>
  <Paragraphs>173</Paragraphs>
  <Slides>43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Calibri</vt:lpstr>
      <vt:lpstr>Varela Round</vt:lpstr>
      <vt:lpstr>Arial</vt:lpstr>
      <vt:lpstr>ערכת נושא Office</vt:lpstr>
      <vt:lpstr>מערכת שידורים לאומית</vt:lpstr>
      <vt:lpstr>מדעי התזונה</vt:lpstr>
      <vt:lpstr>חשוב לדעת !</vt:lpstr>
      <vt:lpstr>חשוב לדעת !</vt:lpstr>
      <vt:lpstr>תזונה במעגל החיים</vt:lpstr>
      <vt:lpstr>מה למדנו בשיעור הקודם</vt:lpstr>
      <vt:lpstr>מה נלמד היום ?</vt:lpstr>
      <vt:lpstr>מה נלמד היום </vt:lpstr>
      <vt:lpstr>PowerPoint Presentation</vt:lpstr>
      <vt:lpstr>תקופת 1,000 הימים הראשונים</vt:lpstr>
      <vt:lpstr>תקופת 1,000 הימים הראשונים</vt:lpstr>
      <vt:lpstr>תזונה בתקופת ההיריון חשובה!</vt:lpstr>
      <vt:lpstr>PowerPoint Presentation</vt:lpstr>
      <vt:lpstr>תקופת ההיריון באדם </vt:lpstr>
      <vt:lpstr>המלצות תזונתיות </vt:lpstr>
      <vt:lpstr>עלייה במשקל בהיריון באדם (להריון אחד) </vt:lpstr>
      <vt:lpstr>שינויים בגוף במהלך ההריון</vt:lpstr>
      <vt:lpstr>כיצד המזון מגיע לעובר?</vt:lpstr>
      <vt:lpstr>PowerPoint Presentation</vt:lpstr>
      <vt:lpstr>משימת חשיבה</vt:lpstr>
      <vt:lpstr>הנחיות תזונתיות בהריון</vt:lpstr>
      <vt:lpstr>הנחיות תזונתיות בהריון</vt:lpstr>
      <vt:lpstr>PowerPoint Presentation</vt:lpstr>
      <vt:lpstr>הנחיות תזונתיות בהריון</vt:lpstr>
      <vt:lpstr>הנחיות תזונתיות</vt:lpstr>
      <vt:lpstr>הנחיות תזונתיות</vt:lpstr>
      <vt:lpstr>צבע השתן מדד לשתייה מספקת</vt:lpstr>
      <vt:lpstr>חשיבות המים אצל האישה ההרה</vt:lpstr>
      <vt:lpstr>הנחיות תזונתיות </vt:lpstr>
      <vt:lpstr>מצבים שכיחים במהלך הריון</vt:lpstr>
      <vt:lpstr>עצירות בזמן הריון</vt:lpstr>
      <vt:lpstr>בחילות בזמן הריון</vt:lpstr>
      <vt:lpstr>PowerPoint Presentation</vt:lpstr>
      <vt:lpstr>המלצות תזונתיות </vt:lpstr>
      <vt:lpstr>למשל תוספת של:</vt:lpstr>
      <vt:lpstr>המלצות תזונתיות </vt:lpstr>
      <vt:lpstr>המלצות תזונתיות </vt:lpstr>
      <vt:lpstr>המלצות תזונתיות </vt:lpstr>
      <vt:lpstr>אילו שומנים רצוי לאכול?</vt:lpstr>
      <vt:lpstr>סיכום </vt:lpstr>
      <vt:lpstr>מה למדנו היום</vt:lpstr>
      <vt:lpstr>מה נלמד בשיעור הבא?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user</dc:creator>
  <cp:lastModifiedBy>Sivan Shimshila</cp:lastModifiedBy>
  <cp:revision>31</cp:revision>
  <dcterms:created xsi:type="dcterms:W3CDTF">2020-03-15T19:13:03Z</dcterms:created>
  <dcterms:modified xsi:type="dcterms:W3CDTF">2020-05-05T21:23:47Z</dcterms:modified>
</cp:coreProperties>
</file>