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90" r:id="rId13"/>
    <p:sldId id="276" r:id="rId14"/>
    <p:sldId id="277" r:id="rId15"/>
    <p:sldId id="278" r:id="rId16"/>
    <p:sldId id="279" r:id="rId17"/>
    <p:sldId id="280" r:id="rId18"/>
    <p:sldId id="289" r:id="rId19"/>
    <p:sldId id="281" r:id="rId20"/>
    <p:sldId id="282" r:id="rId21"/>
    <p:sldId id="283" r:id="rId22"/>
    <p:sldId id="284" r:id="rId23"/>
    <p:sldId id="285" r:id="rId24"/>
    <p:sldId id="288" r:id="rId25"/>
    <p:sldId id="286" r:id="rId26"/>
    <p:sldId id="275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Varela Round" panose="00000500000000000000" pitchFamily="2" charset="-79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jVAp0669xlZZdN5cjoSy+qGcDV+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2D9D0F3-2199-473D-AE0D-BFBF3AA64FCB}">
  <a:tblStyle styleId="{D2D9D0F3-2199-473D-AE0D-BFBF3AA64FCB}" styleName="Table_0">
    <a:wholeTbl>
      <a:tcTxStyle b="off" i="off">
        <a:font>
          <a:latin typeface="Varela Round"/>
          <a:ea typeface="Varela Round"/>
          <a:cs typeface="Varela Round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03" autoAdjust="0"/>
    <p:restoredTop sz="94660"/>
  </p:normalViewPr>
  <p:slideViewPr>
    <p:cSldViewPr snapToGrid="0">
      <p:cViewPr varScale="1">
        <p:scale>
          <a:sx n="70" d="100"/>
          <a:sy n="70" d="100"/>
        </p:scale>
        <p:origin x="600" y="58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158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82e488cbc7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82e488cbc7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g82e488cbc7_0_28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w-IL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82e488cbc7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82e488cbc7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82e488cbc7_0_35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w-IL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0851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82e488cbc7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82e488cbc7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82e488cbc7_0_35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w-IL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77959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82e488cbc7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82e488cbc7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82e488cbc7_0_35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w-IL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38996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82e488cbc7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82e488cbc7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82e488cbc7_0_35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w-IL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89904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82e488cbc7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82e488cbc7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82e488cbc7_0_35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w-IL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26359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82e488cbc7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82e488cbc7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82e488cbc7_0_35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w-IL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0294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6531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82e488cbc7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82e488cbc7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82e488cbc7_0_35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w-IL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1255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82e488cbc7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82e488cbc7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82e488cbc7_0_35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w-IL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39609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82e488cbc7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82e488cbc7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82e488cbc7_0_35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w-IL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96470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82e488cbc7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82e488cbc7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82e488cbc7_0_35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w-IL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1419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69882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82e488cbc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82e488cbc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g82e488cbc7_0_0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w-IL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82e488cbc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82e488cbc7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g82e488cbc7_0_7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w-IL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82e488cbc7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82e488cbc7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g82e488cbc7_0_14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w-IL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82e488cbc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82e488cbc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g82e488cbc7_0_21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w-IL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ער">
  <p:cSld name="שער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ctrTitle"/>
          </p:nvPr>
        </p:nvSpPr>
        <p:spPr>
          <a:xfrm>
            <a:off x="1" y="2693989"/>
            <a:ext cx="121920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1"/>
              <a:buFont typeface="Varela Round"/>
              <a:buNone/>
              <a:defRPr sz="6601" b="1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/>
          <p:nvPr/>
        </p:nvSpPr>
        <p:spPr>
          <a:xfrm>
            <a:off x="0" y="6304086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8" name="Google Shape;18;p16"/>
          <p:cNvSpPr/>
          <p:nvPr/>
        </p:nvSpPr>
        <p:spPr>
          <a:xfrm>
            <a:off x="0" y="6047352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9" name="Google Shape;19;p16"/>
          <p:cNvSpPr/>
          <p:nvPr/>
        </p:nvSpPr>
        <p:spPr>
          <a:xfrm>
            <a:off x="7986353" y="29497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0" name="Google Shape;20;p16"/>
          <p:cNvSpPr/>
          <p:nvPr/>
        </p:nvSpPr>
        <p:spPr>
          <a:xfrm>
            <a:off x="7757786" y="6020027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1" name="Google Shape;21;p16"/>
          <p:cNvPicPr preferRelativeResize="0"/>
          <p:nvPr/>
        </p:nvPicPr>
        <p:blipFill rotWithShape="1">
          <a:blip r:embed="rId2">
            <a:alphaModFix/>
          </a:blip>
          <a:srcRect l="33058" r="33511" b="26248"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שיעור שכבה ושם המורה">
  <p:cSld name="השיעור שכבה ושם המורה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7"/>
          <p:cNvSpPr/>
          <p:nvPr/>
        </p:nvSpPr>
        <p:spPr>
          <a:xfrm>
            <a:off x="0" y="1572798"/>
            <a:ext cx="11749548" cy="2978963"/>
          </a:xfrm>
          <a:prstGeom prst="roundRect">
            <a:avLst>
              <a:gd name="adj" fmla="val 50000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  </a:t>
            </a:r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ctrTitle"/>
          </p:nvPr>
        </p:nvSpPr>
        <p:spPr>
          <a:xfrm>
            <a:off x="1" y="1640910"/>
            <a:ext cx="121920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1"/>
              <a:buFont typeface="Varela Round"/>
              <a:buNone/>
              <a:defRPr sz="6601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/>
          <p:nvPr/>
        </p:nvSpPr>
        <p:spPr>
          <a:xfrm>
            <a:off x="6799005" y="6155858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6" name="Google Shape;26;p17"/>
          <p:cNvSpPr/>
          <p:nvPr/>
        </p:nvSpPr>
        <p:spPr>
          <a:xfrm>
            <a:off x="8970200" y="5870968"/>
            <a:ext cx="3049656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7" name="Google Shape;27;p17"/>
          <p:cNvSpPr/>
          <p:nvPr/>
        </p:nvSpPr>
        <p:spPr>
          <a:xfrm>
            <a:off x="0" y="63552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8" name="Google Shape;28;p17"/>
          <p:cNvSpPr txBox="1">
            <a:spLocks noGrp="1"/>
          </p:cNvSpPr>
          <p:nvPr>
            <p:ph type="subTitle" idx="1"/>
          </p:nvPr>
        </p:nvSpPr>
        <p:spPr>
          <a:xfrm>
            <a:off x="1" y="2895892"/>
            <a:ext cx="12192000" cy="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  <a:defRPr sz="40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2pPr>
            <a:lvl3pPr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3pPr>
            <a:lvl4pPr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4pPr>
            <a:lvl5pPr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5pPr>
            <a:lvl6pPr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6pPr>
            <a:lvl7pPr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7pPr>
            <a:lvl8pPr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8pPr>
            <a:lvl9pPr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body" idx="2"/>
          </p:nvPr>
        </p:nvSpPr>
        <p:spPr>
          <a:xfrm>
            <a:off x="0" y="3734824"/>
            <a:ext cx="1219199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32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32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–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»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7"/>
          <p:cNvSpPr/>
          <p:nvPr/>
        </p:nvSpPr>
        <p:spPr>
          <a:xfrm>
            <a:off x="9423142" y="99221"/>
            <a:ext cx="276885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כותרות ותוכן">
  <p:cSld name="2 כותרות ותוכן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body" idx="1"/>
          </p:nvPr>
        </p:nvSpPr>
        <p:spPr>
          <a:xfrm>
            <a:off x="515275" y="1185681"/>
            <a:ext cx="8306992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r" rtl="1">
              <a:spcBef>
                <a:spcPts val="560"/>
              </a:spcBef>
              <a:spcAft>
                <a:spcPts val="0"/>
              </a:spcAft>
              <a:buClr>
                <a:srgbClr val="12B4BC"/>
              </a:buClr>
              <a:buSzPts val="2800"/>
              <a:buNone/>
              <a:defRPr sz="2800" b="1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body" idx="2"/>
          </p:nvPr>
        </p:nvSpPr>
        <p:spPr>
          <a:xfrm>
            <a:off x="515273" y="1725682"/>
            <a:ext cx="8031963" cy="415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42900" algn="r" rtl="1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5" name="Google Shape;35;p18"/>
          <p:cNvSpPr/>
          <p:nvPr/>
        </p:nvSpPr>
        <p:spPr>
          <a:xfrm>
            <a:off x="7334558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6" name="Google Shape;36;p18"/>
          <p:cNvSpPr/>
          <p:nvPr/>
        </p:nvSpPr>
        <p:spPr>
          <a:xfrm>
            <a:off x="240880" y="83361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7" name="Google Shape;37;p18"/>
          <p:cNvSpPr/>
          <p:nvPr/>
        </p:nvSpPr>
        <p:spPr>
          <a:xfrm>
            <a:off x="12617" y="370095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8" name="Google Shape;38;p18"/>
          <p:cNvSpPr/>
          <p:nvPr/>
        </p:nvSpPr>
        <p:spPr>
          <a:xfrm>
            <a:off x="8439819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פרק חדש">
  <p:cSld name="פרק חדש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9"/>
          <p:cNvSpPr/>
          <p:nvPr/>
        </p:nvSpPr>
        <p:spPr>
          <a:xfrm>
            <a:off x="0" y="1429011"/>
            <a:ext cx="11979057" cy="2978963"/>
          </a:xfrm>
          <a:prstGeom prst="roundRect">
            <a:avLst>
              <a:gd name="adj" fmla="val 50000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 b="0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  </a:t>
            </a:r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ctrTitle"/>
          </p:nvPr>
        </p:nvSpPr>
        <p:spPr>
          <a:xfrm>
            <a:off x="1" y="1666940"/>
            <a:ext cx="121920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1"/>
              <a:buFont typeface="Varela Round"/>
              <a:buNone/>
              <a:defRPr sz="6601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" name="Google Shape;42;p19"/>
          <p:cNvSpPr txBox="1">
            <a:spLocks noGrp="1"/>
          </p:cNvSpPr>
          <p:nvPr>
            <p:ph type="subTitle" idx="1"/>
          </p:nvPr>
        </p:nvSpPr>
        <p:spPr>
          <a:xfrm>
            <a:off x="1" y="2918493"/>
            <a:ext cx="12192000" cy="642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2800"/>
              <a:buNone/>
              <a:defRPr sz="3200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2pPr>
            <a:lvl3pPr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3pPr>
            <a:lvl4pPr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4pPr>
            <a:lvl5pPr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5pPr>
            <a:lvl6pPr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6pPr>
            <a:lvl7pPr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7pPr>
            <a:lvl8pPr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8pPr>
            <a:lvl9pPr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43" name="Google Shape;43;p19"/>
          <p:cNvSpPr/>
          <p:nvPr/>
        </p:nvSpPr>
        <p:spPr>
          <a:xfrm>
            <a:off x="7383715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4" name="Google Shape;44;p19"/>
          <p:cNvSpPr/>
          <p:nvPr/>
        </p:nvSpPr>
        <p:spPr>
          <a:xfrm>
            <a:off x="260544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5" name="Google Shape;45;p19"/>
          <p:cNvSpPr/>
          <p:nvPr/>
        </p:nvSpPr>
        <p:spPr>
          <a:xfrm>
            <a:off x="32281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6" name="Google Shape;46;p19"/>
          <p:cNvSpPr/>
          <p:nvPr/>
        </p:nvSpPr>
        <p:spPr>
          <a:xfrm>
            <a:off x="84299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בלבד">
  <p:cSld name="כותרת בלבד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0"/>
          <p:cNvSpPr txBox="1"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/>
          <p:nvPr/>
        </p:nvSpPr>
        <p:spPr>
          <a:xfrm>
            <a:off x="1" y="5659124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0" name="Google Shape;50;p20"/>
          <p:cNvSpPr/>
          <p:nvPr/>
        </p:nvSpPr>
        <p:spPr>
          <a:xfrm>
            <a:off x="6891881" y="66841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1" name="Google Shape;51;p20"/>
          <p:cNvSpPr/>
          <p:nvPr/>
        </p:nvSpPr>
        <p:spPr>
          <a:xfrm>
            <a:off x="0" y="6087674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" type="obj">
  <p:cSld name="OBJEC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6"/>
          <p:cNvSpPr txBox="1"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6"/>
          <p:cNvSpPr txBox="1">
            <a:spLocks noGrp="1"/>
          </p:cNvSpPr>
          <p:nvPr>
            <p:ph type="body" idx="1"/>
          </p:nvPr>
        </p:nvSpPr>
        <p:spPr>
          <a:xfrm>
            <a:off x="515274" y="1195757"/>
            <a:ext cx="8031962" cy="461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–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»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26"/>
          <p:cNvSpPr/>
          <p:nvPr/>
        </p:nvSpPr>
        <p:spPr>
          <a:xfrm>
            <a:off x="1" y="5697224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6" name="Google Shape;96;p26"/>
          <p:cNvSpPr/>
          <p:nvPr/>
        </p:nvSpPr>
        <p:spPr>
          <a:xfrm>
            <a:off x="6891881" y="37344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7" name="Google Shape;97;p26"/>
          <p:cNvSpPr/>
          <p:nvPr/>
        </p:nvSpPr>
        <p:spPr>
          <a:xfrm>
            <a:off x="0" y="6125774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טקסט גדול-X2">
  <p:cSld name="5_טקסט גדול-X2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7"/>
          <p:cNvSpPr txBox="1">
            <a:spLocks noGrp="1"/>
          </p:cNvSpPr>
          <p:nvPr>
            <p:ph type="ctrTitle"/>
          </p:nvPr>
        </p:nvSpPr>
        <p:spPr>
          <a:xfrm>
            <a:off x="234416" y="1312990"/>
            <a:ext cx="7910518" cy="5224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2800"/>
              <a:buFont typeface="Varela Round"/>
              <a:buNone/>
              <a:defRPr sz="28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27"/>
          <p:cNvSpPr/>
          <p:nvPr/>
        </p:nvSpPr>
        <p:spPr>
          <a:xfrm>
            <a:off x="249789" y="6189198"/>
            <a:ext cx="3068595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1" name="Google Shape;101;p27"/>
          <p:cNvSpPr/>
          <p:nvPr/>
        </p:nvSpPr>
        <p:spPr>
          <a:xfrm>
            <a:off x="6891881" y="52848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2" name="Google Shape;102;p27"/>
          <p:cNvSpPr/>
          <p:nvPr/>
        </p:nvSpPr>
        <p:spPr>
          <a:xfrm>
            <a:off x="7410" y="6347804"/>
            <a:ext cx="5559136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3" name="Google Shape;103;p27"/>
          <p:cNvSpPr txBox="1">
            <a:spLocks noGrp="1"/>
          </p:cNvSpPr>
          <p:nvPr>
            <p:ph type="body" idx="1"/>
          </p:nvPr>
        </p:nvSpPr>
        <p:spPr>
          <a:xfrm>
            <a:off x="0" y="192531"/>
            <a:ext cx="12192000" cy="100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 rtl="1">
              <a:spcBef>
                <a:spcPts val="960"/>
              </a:spcBef>
              <a:spcAft>
                <a:spcPts val="0"/>
              </a:spcAft>
              <a:buClr>
                <a:srgbClr val="192A72"/>
              </a:buClr>
              <a:buSzPts val="4800"/>
              <a:buNone/>
              <a:defRPr sz="4800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arela Round"/>
              <a:buNone/>
              <a:defRPr sz="4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406400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810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0" marR="0" lvl="1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0" marR="0" lvl="2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0" marR="0" lvl="3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0" marR="0" lvl="4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0" marR="0" lvl="5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0" marR="0" lvl="6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0" marR="0" lvl="7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0" marR="0" lvl="8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9" r:id="rId6"/>
    <p:sldLayoutId id="214748366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bit.ly/hertz-tikshuv1" TargetMode="Externa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bit.ly/hertz-tikshuv1" TargetMode="Externa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"/>
          <p:cNvSpPr txBox="1">
            <a:spLocks noGrp="1"/>
          </p:cNvSpPr>
          <p:nvPr>
            <p:ph type="ctrTitle"/>
          </p:nvPr>
        </p:nvSpPr>
        <p:spPr>
          <a:xfrm>
            <a:off x="1" y="2693893"/>
            <a:ext cx="12192000" cy="147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r>
              <a:rPr lang="iw-IL"/>
              <a:t>מערכת שידורים לאומית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82e488cbc7_0_28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642300" cy="72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דוגמאות</a:t>
            </a:r>
            <a:endParaRPr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0A209C46-09CC-4DA7-998B-4FF25F964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033" y="1138687"/>
            <a:ext cx="3915496" cy="261380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583841D-1346-4E28-B45D-F31CD75BC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9338">
            <a:off x="963330" y="3022176"/>
            <a:ext cx="3172879" cy="317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82e488cbc7_0_35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642300" cy="72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שרתים…</a:t>
            </a:r>
            <a:endParaRPr dirty="0"/>
          </a:p>
        </p:txBody>
      </p:sp>
      <p:pic>
        <p:nvPicPr>
          <p:cNvPr id="7" name="Picture 4" descr="תוצאת תמונה עבור ‪server‬‏">
            <a:extLst>
              <a:ext uri="{FF2B5EF4-FFF2-40B4-BE49-F238E27FC236}">
                <a16:creationId xmlns:a16="http://schemas.microsoft.com/office/drawing/2014/main" id="{5978FC23-7051-4A14-AE11-564CAD3E7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362" y="1440145"/>
            <a:ext cx="3048306" cy="203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תוצאת תמונה עבור ‪server‬‏">
            <a:extLst>
              <a:ext uri="{FF2B5EF4-FFF2-40B4-BE49-F238E27FC236}">
                <a16:creationId xmlns:a16="http://schemas.microsoft.com/office/drawing/2014/main" id="{D79C9C58-5DB9-4DFD-B2F5-75B32E962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81" y="2815785"/>
            <a:ext cx="3622893" cy="220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7DAD91E1-E5BC-4ACA-A891-95A6CC86E6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623" y="306453"/>
            <a:ext cx="2696386" cy="36100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"/>
          <p:cNvSpPr txBox="1">
            <a:spLocks noGrp="1"/>
          </p:cNvSpPr>
          <p:nvPr>
            <p:ph type="ctrTitle"/>
          </p:nvPr>
        </p:nvSpPr>
        <p:spPr>
          <a:xfrm>
            <a:off x="0" y="2168836"/>
            <a:ext cx="12192000" cy="126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r>
              <a:rPr lang="he-IL" dirty="0">
                <a:solidFill>
                  <a:srgbClr val="192A72"/>
                </a:solidFill>
              </a:rPr>
              <a:t>מושגים ברשת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3850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82e488cbc7_0_35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642300" cy="72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רכיבים ברשת</a:t>
            </a:r>
            <a:endParaRPr dirty="0"/>
          </a:p>
        </p:txBody>
      </p:sp>
      <p:pic>
        <p:nvPicPr>
          <p:cNvPr id="10" name="Picture 6" descr="תוצאת תמונה עבור ‪network equipment‬‏">
            <a:extLst>
              <a:ext uri="{FF2B5EF4-FFF2-40B4-BE49-F238E27FC236}">
                <a16:creationId xmlns:a16="http://schemas.microsoft.com/office/drawing/2014/main" id="{4D93B2FB-643E-4537-ADDA-9EAA38E45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295" y="2559851"/>
            <a:ext cx="291465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תוצאת תמונה עבור ‪network equipment‬‏">
            <a:extLst>
              <a:ext uri="{FF2B5EF4-FFF2-40B4-BE49-F238E27FC236}">
                <a16:creationId xmlns:a16="http://schemas.microsoft.com/office/drawing/2014/main" id="{A9C63B2A-59BF-4513-8FF1-5B8C3BCAE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53" y="4281321"/>
            <a:ext cx="3067050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7AF804B3-AA59-4E38-B18C-38E0B3765C5C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9" t="11046" r="3186" b="13807"/>
          <a:stretch/>
        </p:blipFill>
        <p:spPr>
          <a:xfrm>
            <a:off x="7347806" y="2831992"/>
            <a:ext cx="4347208" cy="2041297"/>
          </a:xfrm>
          <a:prstGeom prst="rect">
            <a:avLst/>
          </a:prstGeom>
        </p:spPr>
      </p:pic>
      <p:sp>
        <p:nvSpPr>
          <p:cNvPr id="13" name="Google Shape;175;g82e488cbc7_0_28">
            <a:extLst>
              <a:ext uri="{FF2B5EF4-FFF2-40B4-BE49-F238E27FC236}">
                <a16:creationId xmlns:a16="http://schemas.microsoft.com/office/drawing/2014/main" id="{0BCB8A5C-FAA1-4F0D-8515-340AC400BA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151962" y="1476472"/>
            <a:ext cx="3000718" cy="54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he-IL" sz="4400" dirty="0"/>
              <a:t>רכיבי קצה</a:t>
            </a:r>
            <a:endParaRPr sz="4400" dirty="0"/>
          </a:p>
        </p:txBody>
      </p:sp>
      <p:sp>
        <p:nvSpPr>
          <p:cNvPr id="15" name="Google Shape;175;g82e488cbc7_0_28">
            <a:extLst>
              <a:ext uri="{FF2B5EF4-FFF2-40B4-BE49-F238E27FC236}">
                <a16:creationId xmlns:a16="http://schemas.microsoft.com/office/drawing/2014/main" id="{B7225BE7-94D7-42ED-9487-34E7DAB9DF20}"/>
              </a:ext>
            </a:extLst>
          </p:cNvPr>
          <p:cNvSpPr txBox="1">
            <a:spLocks/>
          </p:cNvSpPr>
          <p:nvPr/>
        </p:nvSpPr>
        <p:spPr>
          <a:xfrm>
            <a:off x="1578633" y="1476472"/>
            <a:ext cx="3000718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r" rtl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2B4BC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228600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2286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/>
            <a:r>
              <a:rPr lang="he-IL" sz="4400" dirty="0"/>
              <a:t>רכיבי רשת</a:t>
            </a:r>
          </a:p>
        </p:txBody>
      </p:sp>
    </p:spTree>
    <p:extLst>
      <p:ext uri="{BB962C8B-B14F-4D97-AF65-F5344CB8AC3E}">
        <p14:creationId xmlns:p14="http://schemas.microsoft.com/office/powerpoint/2010/main" val="70832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82e488cbc7_0_35"/>
          <p:cNvSpPr txBox="1">
            <a:spLocks noGrp="1"/>
          </p:cNvSpPr>
          <p:nvPr>
            <p:ph type="title"/>
          </p:nvPr>
        </p:nvSpPr>
        <p:spPr>
          <a:xfrm>
            <a:off x="2549769" y="100080"/>
            <a:ext cx="9642300" cy="72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טופולוגיות רשת</a:t>
            </a:r>
            <a:endParaRPr dirty="0"/>
          </a:p>
        </p:txBody>
      </p:sp>
      <p:sp>
        <p:nvSpPr>
          <p:cNvPr id="13" name="Google Shape;175;g82e488cbc7_0_28">
            <a:extLst>
              <a:ext uri="{FF2B5EF4-FFF2-40B4-BE49-F238E27FC236}">
                <a16:creationId xmlns:a16="http://schemas.microsoft.com/office/drawing/2014/main" id="{0BCB8A5C-FAA1-4F0D-8515-340AC400BA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05027" y="751025"/>
            <a:ext cx="4070393" cy="54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he-IL" sz="4400" dirty="0"/>
              <a:t>טופולוגיה פיזית</a:t>
            </a:r>
            <a:endParaRPr sz="4400" dirty="0"/>
          </a:p>
        </p:txBody>
      </p:sp>
      <p:sp>
        <p:nvSpPr>
          <p:cNvPr id="15" name="Google Shape;175;g82e488cbc7_0_28">
            <a:extLst>
              <a:ext uri="{FF2B5EF4-FFF2-40B4-BE49-F238E27FC236}">
                <a16:creationId xmlns:a16="http://schemas.microsoft.com/office/drawing/2014/main" id="{B7225BE7-94D7-42ED-9487-34E7DAB9DF20}"/>
              </a:ext>
            </a:extLst>
          </p:cNvPr>
          <p:cNvSpPr txBox="1">
            <a:spLocks/>
          </p:cNvSpPr>
          <p:nvPr/>
        </p:nvSpPr>
        <p:spPr>
          <a:xfrm>
            <a:off x="612475" y="901123"/>
            <a:ext cx="3966876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r" rtl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2B4BC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228600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2286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/>
            <a:r>
              <a:rPr lang="he-IL" sz="4400" dirty="0"/>
              <a:t>טופולוגיה לוגית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A78AF0BD-68D2-46B1-8145-42B489D8D83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949" y="1495118"/>
            <a:ext cx="5048205" cy="3175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FC1732A6-3113-440D-B901-F1F97AF86FF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14" y="1683882"/>
            <a:ext cx="4659626" cy="3488086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789A62FF-B46D-42AC-9BEB-57546188A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4862" y="1338972"/>
            <a:ext cx="3051118" cy="348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9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82e488cbc7_0_35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642300" cy="72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סוגי טופולוגיות פיזיות</a:t>
            </a:r>
            <a:endParaRPr dirty="0"/>
          </a:p>
        </p:txBody>
      </p:sp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3B99D2F8-10EB-4415-9C02-C6ED95D7DAB8}"/>
              </a:ext>
            </a:extLst>
          </p:cNvPr>
          <p:cNvGrpSpPr/>
          <p:nvPr/>
        </p:nvGrpSpPr>
        <p:grpSpPr>
          <a:xfrm>
            <a:off x="8769282" y="1257981"/>
            <a:ext cx="2573677" cy="2246600"/>
            <a:chOff x="0" y="94265"/>
            <a:chExt cx="2361579" cy="2062115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2C818F9E-4707-4A93-B488-51533C80FD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3" r="26" b="5671"/>
            <a:stretch/>
          </p:blipFill>
          <p:spPr bwMode="auto">
            <a:xfrm>
              <a:off x="0" y="94265"/>
              <a:ext cx="2361579" cy="2062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תמונה 11">
              <a:extLst>
                <a:ext uri="{FF2B5EF4-FFF2-40B4-BE49-F238E27FC236}">
                  <a16:creationId xmlns:a16="http://schemas.microsoft.com/office/drawing/2014/main" id="{EBECADFB-021B-4C01-97F5-BE1EB030A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0850" y="279400"/>
              <a:ext cx="368454" cy="290512"/>
            </a:xfrm>
            <a:prstGeom prst="rect">
              <a:avLst/>
            </a:prstGeom>
          </p:spPr>
        </p:pic>
        <p:pic>
          <p:nvPicPr>
            <p:cNvPr id="14" name="תמונה 13">
              <a:extLst>
                <a:ext uri="{FF2B5EF4-FFF2-40B4-BE49-F238E27FC236}">
                  <a16:creationId xmlns:a16="http://schemas.microsoft.com/office/drawing/2014/main" id="{ECAFA87E-46C2-4AC4-A963-CDE9ECD0E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81100" y="279400"/>
              <a:ext cx="368454" cy="290512"/>
            </a:xfrm>
            <a:prstGeom prst="rect">
              <a:avLst/>
            </a:prstGeom>
          </p:spPr>
        </p:pic>
        <p:pic>
          <p:nvPicPr>
            <p:cNvPr id="16" name="תמונה 15">
              <a:extLst>
                <a:ext uri="{FF2B5EF4-FFF2-40B4-BE49-F238E27FC236}">
                  <a16:creationId xmlns:a16="http://schemas.microsoft.com/office/drawing/2014/main" id="{A28DD09E-BD02-43D4-8892-9BC55EE0A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60550" y="279400"/>
              <a:ext cx="368454" cy="290512"/>
            </a:xfrm>
            <a:prstGeom prst="rect">
              <a:avLst/>
            </a:prstGeom>
          </p:spPr>
        </p:pic>
        <p:pic>
          <p:nvPicPr>
            <p:cNvPr id="17" name="תמונה 16">
              <a:extLst>
                <a:ext uri="{FF2B5EF4-FFF2-40B4-BE49-F238E27FC236}">
                  <a16:creationId xmlns:a16="http://schemas.microsoft.com/office/drawing/2014/main" id="{669A9930-049D-49ED-8892-573BD7051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5250" y="1708150"/>
              <a:ext cx="368454" cy="290512"/>
            </a:xfrm>
            <a:prstGeom prst="rect">
              <a:avLst/>
            </a:prstGeom>
          </p:spPr>
        </p:pic>
        <p:pic>
          <p:nvPicPr>
            <p:cNvPr id="18" name="תמונה 17">
              <a:extLst>
                <a:ext uri="{FF2B5EF4-FFF2-40B4-BE49-F238E27FC236}">
                  <a16:creationId xmlns:a16="http://schemas.microsoft.com/office/drawing/2014/main" id="{0F0130D3-9077-480A-A1B7-7FA41F189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25500" y="1708150"/>
              <a:ext cx="368454" cy="290512"/>
            </a:xfrm>
            <a:prstGeom prst="rect">
              <a:avLst/>
            </a:prstGeom>
          </p:spPr>
        </p:pic>
        <p:pic>
          <p:nvPicPr>
            <p:cNvPr id="19" name="תמונה 18">
              <a:extLst>
                <a:ext uri="{FF2B5EF4-FFF2-40B4-BE49-F238E27FC236}">
                  <a16:creationId xmlns:a16="http://schemas.microsoft.com/office/drawing/2014/main" id="{B490E3F0-D369-4EB2-9C4F-8D20C9F98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04950" y="1708150"/>
              <a:ext cx="368454" cy="290512"/>
            </a:xfrm>
            <a:prstGeom prst="rect">
              <a:avLst/>
            </a:prstGeom>
          </p:spPr>
        </p:pic>
      </p:grpSp>
      <p:grpSp>
        <p:nvGrpSpPr>
          <p:cNvPr id="20" name="קבוצה 19">
            <a:extLst>
              <a:ext uri="{FF2B5EF4-FFF2-40B4-BE49-F238E27FC236}">
                <a16:creationId xmlns:a16="http://schemas.microsoft.com/office/drawing/2014/main" id="{0F049BE6-6F07-42D4-B461-11A74DF0A89E}"/>
              </a:ext>
            </a:extLst>
          </p:cNvPr>
          <p:cNvGrpSpPr/>
          <p:nvPr/>
        </p:nvGrpSpPr>
        <p:grpSpPr>
          <a:xfrm>
            <a:off x="2797820" y="907690"/>
            <a:ext cx="2573677" cy="2636450"/>
            <a:chOff x="0" y="0"/>
            <a:chExt cx="3848100" cy="3943350"/>
          </a:xfrm>
        </p:grpSpPr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45CE1288-6193-4904-BB9F-BFDBF9197B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4" t="6285" r="9274" b="7465"/>
            <a:stretch/>
          </p:blipFill>
          <p:spPr bwMode="auto">
            <a:xfrm>
              <a:off x="0" y="0"/>
              <a:ext cx="3848100" cy="3943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תמונה 21">
              <a:extLst>
                <a:ext uri="{FF2B5EF4-FFF2-40B4-BE49-F238E27FC236}">
                  <a16:creationId xmlns:a16="http://schemas.microsoft.com/office/drawing/2014/main" id="{840D96F9-ACE7-499F-9E63-DAD9A7469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4779" y="1367874"/>
              <a:ext cx="615796" cy="485532"/>
            </a:xfrm>
            <a:prstGeom prst="rect">
              <a:avLst/>
            </a:prstGeom>
          </p:spPr>
        </p:pic>
        <p:pic>
          <p:nvPicPr>
            <p:cNvPr id="23" name="תמונה 22">
              <a:extLst>
                <a:ext uri="{FF2B5EF4-FFF2-40B4-BE49-F238E27FC236}">
                  <a16:creationId xmlns:a16="http://schemas.microsoft.com/office/drawing/2014/main" id="{87DB6BA3-7C2F-43F5-B6F4-EC15CEBA7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16152" y="273050"/>
              <a:ext cx="615796" cy="485532"/>
            </a:xfrm>
            <a:prstGeom prst="rect">
              <a:avLst/>
            </a:prstGeom>
          </p:spPr>
        </p:pic>
        <p:pic>
          <p:nvPicPr>
            <p:cNvPr id="24" name="תמונה 23">
              <a:extLst>
                <a:ext uri="{FF2B5EF4-FFF2-40B4-BE49-F238E27FC236}">
                  <a16:creationId xmlns:a16="http://schemas.microsoft.com/office/drawing/2014/main" id="{A2C43438-CD4D-4BE0-A964-B30440945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44902" y="1367874"/>
              <a:ext cx="615796" cy="485532"/>
            </a:xfrm>
            <a:prstGeom prst="rect">
              <a:avLst/>
            </a:prstGeom>
          </p:spPr>
        </p:pic>
        <p:pic>
          <p:nvPicPr>
            <p:cNvPr id="25" name="תמונה 24">
              <a:extLst>
                <a:ext uri="{FF2B5EF4-FFF2-40B4-BE49-F238E27FC236}">
                  <a16:creationId xmlns:a16="http://schemas.microsoft.com/office/drawing/2014/main" id="{17E7D5B3-5D21-48E7-804D-EC824AE11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30552" y="3187149"/>
              <a:ext cx="615796" cy="485532"/>
            </a:xfrm>
            <a:prstGeom prst="rect">
              <a:avLst/>
            </a:prstGeom>
          </p:spPr>
        </p:pic>
        <p:pic>
          <p:nvPicPr>
            <p:cNvPr id="26" name="תמונה 25">
              <a:extLst>
                <a:ext uri="{FF2B5EF4-FFF2-40B4-BE49-F238E27FC236}">
                  <a16:creationId xmlns:a16="http://schemas.microsoft.com/office/drawing/2014/main" id="{9FDEFF83-CA8A-4EA5-AC9D-C411257E7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8778" y="3187149"/>
              <a:ext cx="615796" cy="485532"/>
            </a:xfrm>
            <a:prstGeom prst="rect">
              <a:avLst/>
            </a:prstGeom>
          </p:spPr>
        </p:pic>
        <p:pic>
          <p:nvPicPr>
            <p:cNvPr id="27" name="תמונה 26">
              <a:extLst>
                <a:ext uri="{FF2B5EF4-FFF2-40B4-BE49-F238E27FC236}">
                  <a16:creationId xmlns:a16="http://schemas.microsoft.com/office/drawing/2014/main" id="{F25293DB-278C-4B8E-8D09-F87177218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00496" y="1930796"/>
              <a:ext cx="757847" cy="440929"/>
            </a:xfrm>
            <a:prstGeom prst="rect">
              <a:avLst/>
            </a:prstGeom>
          </p:spPr>
        </p:pic>
      </p:grpSp>
      <p:grpSp>
        <p:nvGrpSpPr>
          <p:cNvPr id="28" name="קבוצה 27">
            <a:extLst>
              <a:ext uri="{FF2B5EF4-FFF2-40B4-BE49-F238E27FC236}">
                <a16:creationId xmlns:a16="http://schemas.microsoft.com/office/drawing/2014/main" id="{E62654BA-A01F-4DFB-8D66-1DB937E53C22}"/>
              </a:ext>
            </a:extLst>
          </p:cNvPr>
          <p:cNvGrpSpPr/>
          <p:nvPr/>
        </p:nvGrpSpPr>
        <p:grpSpPr>
          <a:xfrm>
            <a:off x="255305" y="3571901"/>
            <a:ext cx="2850459" cy="2563040"/>
            <a:chOff x="0" y="0"/>
            <a:chExt cx="3585412" cy="3224465"/>
          </a:xfrm>
        </p:grpSpPr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FB343B6E-3662-4A74-B99D-A47CBCB601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53" t="5668" r="8267" b="12956"/>
            <a:stretch/>
          </p:blipFill>
          <p:spPr bwMode="auto">
            <a:xfrm>
              <a:off x="0" y="0"/>
              <a:ext cx="3585412" cy="322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תמונה 29">
              <a:extLst>
                <a:ext uri="{FF2B5EF4-FFF2-40B4-BE49-F238E27FC236}">
                  <a16:creationId xmlns:a16="http://schemas.microsoft.com/office/drawing/2014/main" id="{7253F512-CB18-4D9E-9938-2B8808FED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26638" y="1323476"/>
              <a:ext cx="463200" cy="516354"/>
            </a:xfrm>
            <a:prstGeom prst="rect">
              <a:avLst/>
            </a:prstGeom>
          </p:spPr>
        </p:pic>
        <p:pic>
          <p:nvPicPr>
            <p:cNvPr id="31" name="תמונה 30">
              <a:extLst>
                <a:ext uri="{FF2B5EF4-FFF2-40B4-BE49-F238E27FC236}">
                  <a16:creationId xmlns:a16="http://schemas.microsoft.com/office/drawing/2014/main" id="{FF87BCD0-0FE3-47F8-AA7C-405DD8C96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52870" y="108286"/>
              <a:ext cx="463200" cy="516354"/>
            </a:xfrm>
            <a:prstGeom prst="rect">
              <a:avLst/>
            </a:prstGeom>
          </p:spPr>
        </p:pic>
        <p:pic>
          <p:nvPicPr>
            <p:cNvPr id="32" name="תמונה 31">
              <a:extLst>
                <a:ext uri="{FF2B5EF4-FFF2-40B4-BE49-F238E27FC236}">
                  <a16:creationId xmlns:a16="http://schemas.microsoft.com/office/drawing/2014/main" id="{7E758B9F-C61A-4A80-BE4A-133FDF300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4972" y="1347539"/>
              <a:ext cx="463200" cy="516354"/>
            </a:xfrm>
            <a:prstGeom prst="rect">
              <a:avLst/>
            </a:prstGeom>
          </p:spPr>
        </p:pic>
        <p:pic>
          <p:nvPicPr>
            <p:cNvPr id="33" name="תמונה 32">
              <a:extLst>
                <a:ext uri="{FF2B5EF4-FFF2-40B4-BE49-F238E27FC236}">
                  <a16:creationId xmlns:a16="http://schemas.microsoft.com/office/drawing/2014/main" id="{03076780-5444-413A-A456-1BF06A10B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835" y="108286"/>
              <a:ext cx="463200" cy="516354"/>
            </a:xfrm>
            <a:prstGeom prst="rect">
              <a:avLst/>
            </a:prstGeom>
          </p:spPr>
        </p:pic>
        <p:pic>
          <p:nvPicPr>
            <p:cNvPr id="34" name="תמונה 33">
              <a:extLst>
                <a:ext uri="{FF2B5EF4-FFF2-40B4-BE49-F238E27FC236}">
                  <a16:creationId xmlns:a16="http://schemas.microsoft.com/office/drawing/2014/main" id="{CEB70893-331B-473C-A74C-A32F11307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8740" y="2526633"/>
              <a:ext cx="463200" cy="516354"/>
            </a:xfrm>
            <a:prstGeom prst="rect">
              <a:avLst/>
            </a:prstGeom>
          </p:spPr>
        </p:pic>
        <p:pic>
          <p:nvPicPr>
            <p:cNvPr id="35" name="תמונה 34">
              <a:extLst>
                <a:ext uri="{FF2B5EF4-FFF2-40B4-BE49-F238E27FC236}">
                  <a16:creationId xmlns:a16="http://schemas.microsoft.com/office/drawing/2014/main" id="{23FE0C57-7792-4841-9235-76783D3E9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48336" y="2526633"/>
              <a:ext cx="463200" cy="516354"/>
            </a:xfrm>
            <a:prstGeom prst="rect">
              <a:avLst/>
            </a:prstGeom>
          </p:spPr>
        </p:pic>
      </p:grpSp>
      <p:grpSp>
        <p:nvGrpSpPr>
          <p:cNvPr id="36" name="קבוצה 35">
            <a:extLst>
              <a:ext uri="{FF2B5EF4-FFF2-40B4-BE49-F238E27FC236}">
                <a16:creationId xmlns:a16="http://schemas.microsoft.com/office/drawing/2014/main" id="{2915B44C-6FEC-4D65-A365-AF4772462F36}"/>
              </a:ext>
            </a:extLst>
          </p:cNvPr>
          <p:cNvGrpSpPr/>
          <p:nvPr/>
        </p:nvGrpSpPr>
        <p:grpSpPr>
          <a:xfrm>
            <a:off x="5645797" y="3555235"/>
            <a:ext cx="2573677" cy="2549647"/>
            <a:chOff x="0" y="0"/>
            <a:chExt cx="3898232" cy="3862138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2E3E263E-AE34-4DCA-ABD5-1493D1048E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44" t="8421" r="8744" b="7105"/>
            <a:stretch/>
          </p:blipFill>
          <p:spPr bwMode="auto">
            <a:xfrm>
              <a:off x="0" y="0"/>
              <a:ext cx="3898232" cy="3862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תמונה 37">
              <a:extLst>
                <a:ext uri="{FF2B5EF4-FFF2-40B4-BE49-F238E27FC236}">
                  <a16:creationId xmlns:a16="http://schemas.microsoft.com/office/drawing/2014/main" id="{7730A97D-7DF1-4269-A10E-77C5F4849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8712" y="875403"/>
              <a:ext cx="615796" cy="485532"/>
            </a:xfrm>
            <a:prstGeom prst="rect">
              <a:avLst/>
            </a:prstGeom>
          </p:spPr>
        </p:pic>
        <p:pic>
          <p:nvPicPr>
            <p:cNvPr id="39" name="תמונה 38">
              <a:extLst>
                <a:ext uri="{FF2B5EF4-FFF2-40B4-BE49-F238E27FC236}">
                  <a16:creationId xmlns:a16="http://schemas.microsoft.com/office/drawing/2014/main" id="{3FA4D2A1-F2F0-408E-A765-D880B9CF6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02116" y="225515"/>
              <a:ext cx="615796" cy="485532"/>
            </a:xfrm>
            <a:prstGeom prst="rect">
              <a:avLst/>
            </a:prstGeom>
          </p:spPr>
        </p:pic>
        <p:pic>
          <p:nvPicPr>
            <p:cNvPr id="40" name="תמונה 39">
              <a:extLst>
                <a:ext uri="{FF2B5EF4-FFF2-40B4-BE49-F238E27FC236}">
                  <a16:creationId xmlns:a16="http://schemas.microsoft.com/office/drawing/2014/main" id="{8B1006BA-29BA-4B1F-B60B-AA0153F75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18835" y="875403"/>
              <a:ext cx="615796" cy="485532"/>
            </a:xfrm>
            <a:prstGeom prst="rect">
              <a:avLst/>
            </a:prstGeom>
          </p:spPr>
        </p:pic>
        <p:pic>
          <p:nvPicPr>
            <p:cNvPr id="41" name="תמונה 40">
              <a:extLst>
                <a:ext uri="{FF2B5EF4-FFF2-40B4-BE49-F238E27FC236}">
                  <a16:creationId xmlns:a16="http://schemas.microsoft.com/office/drawing/2014/main" id="{44F74C63-B934-446A-B4CE-83DD2221D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18835" y="2462208"/>
              <a:ext cx="615796" cy="485532"/>
            </a:xfrm>
            <a:prstGeom prst="rect">
              <a:avLst/>
            </a:prstGeom>
          </p:spPr>
        </p:pic>
        <p:pic>
          <p:nvPicPr>
            <p:cNvPr id="42" name="תמונה 41">
              <a:extLst>
                <a:ext uri="{FF2B5EF4-FFF2-40B4-BE49-F238E27FC236}">
                  <a16:creationId xmlns:a16="http://schemas.microsoft.com/office/drawing/2014/main" id="{89B6376E-99D5-4ADF-BB48-7A785FE86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5388" y="2460076"/>
              <a:ext cx="615796" cy="485532"/>
            </a:xfrm>
            <a:prstGeom prst="rect">
              <a:avLst/>
            </a:prstGeom>
          </p:spPr>
        </p:pic>
        <p:pic>
          <p:nvPicPr>
            <p:cNvPr id="43" name="תמונה 42">
              <a:extLst>
                <a:ext uri="{FF2B5EF4-FFF2-40B4-BE49-F238E27FC236}">
                  <a16:creationId xmlns:a16="http://schemas.microsoft.com/office/drawing/2014/main" id="{CE8663FC-F665-4E31-A7C4-7D9CB6412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41218" y="3085718"/>
              <a:ext cx="615796" cy="485532"/>
            </a:xfrm>
            <a:prstGeom prst="rect">
              <a:avLst/>
            </a:prstGeom>
          </p:spPr>
        </p:pic>
      </p:grpSp>
      <p:sp>
        <p:nvSpPr>
          <p:cNvPr id="44" name="Google Shape;175;g82e488cbc7_0_28">
            <a:extLst>
              <a:ext uri="{FF2B5EF4-FFF2-40B4-BE49-F238E27FC236}">
                <a16:creationId xmlns:a16="http://schemas.microsoft.com/office/drawing/2014/main" id="{2C481181-1680-41E7-8D33-9E232A1782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33680" y="3490089"/>
            <a:ext cx="3444879" cy="54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he-IL" sz="3200" dirty="0"/>
              <a:t>אפיק - </a:t>
            </a:r>
            <a:r>
              <a:rPr lang="en-US" sz="3200" dirty="0"/>
              <a:t>BUS</a:t>
            </a:r>
            <a:endParaRPr sz="3200" dirty="0"/>
          </a:p>
        </p:txBody>
      </p:sp>
      <p:sp>
        <p:nvSpPr>
          <p:cNvPr id="45" name="Google Shape;175;g82e488cbc7_0_28">
            <a:extLst>
              <a:ext uri="{FF2B5EF4-FFF2-40B4-BE49-F238E27FC236}">
                <a16:creationId xmlns:a16="http://schemas.microsoft.com/office/drawing/2014/main" id="{06FBBA39-B269-4326-9695-B6F625659B09}"/>
              </a:ext>
            </a:extLst>
          </p:cNvPr>
          <p:cNvSpPr txBox="1">
            <a:spLocks/>
          </p:cNvSpPr>
          <p:nvPr/>
        </p:nvSpPr>
        <p:spPr>
          <a:xfrm>
            <a:off x="2272369" y="3513671"/>
            <a:ext cx="3444879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r" rtl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2B4BC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228600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2286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/>
            <a:r>
              <a:rPr lang="he-IL" sz="3200" dirty="0"/>
              <a:t>כוכב - </a:t>
            </a:r>
            <a:r>
              <a:rPr lang="en-US" sz="3200" dirty="0"/>
              <a:t>STAR</a:t>
            </a:r>
          </a:p>
        </p:txBody>
      </p:sp>
      <p:sp>
        <p:nvSpPr>
          <p:cNvPr id="46" name="Google Shape;175;g82e488cbc7_0_28">
            <a:extLst>
              <a:ext uri="{FF2B5EF4-FFF2-40B4-BE49-F238E27FC236}">
                <a16:creationId xmlns:a16="http://schemas.microsoft.com/office/drawing/2014/main" id="{3DC6A15F-96FD-46FF-8985-74FF9EB349A5}"/>
              </a:ext>
            </a:extLst>
          </p:cNvPr>
          <p:cNvSpPr txBox="1">
            <a:spLocks/>
          </p:cNvSpPr>
          <p:nvPr/>
        </p:nvSpPr>
        <p:spPr>
          <a:xfrm>
            <a:off x="5155962" y="6070474"/>
            <a:ext cx="3444879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r" rtl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2B4BC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228600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2286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/>
            <a:r>
              <a:rPr lang="he-IL" sz="3200" dirty="0"/>
              <a:t>טבעת - </a:t>
            </a:r>
            <a:r>
              <a:rPr lang="en-US" sz="3200" dirty="0"/>
              <a:t>RING</a:t>
            </a:r>
          </a:p>
        </p:txBody>
      </p:sp>
      <p:sp>
        <p:nvSpPr>
          <p:cNvPr id="47" name="Google Shape;175;g82e488cbc7_0_28">
            <a:extLst>
              <a:ext uri="{FF2B5EF4-FFF2-40B4-BE49-F238E27FC236}">
                <a16:creationId xmlns:a16="http://schemas.microsoft.com/office/drawing/2014/main" id="{64E3022B-8ED6-4329-A87E-8E1A5B8EAB8B}"/>
              </a:ext>
            </a:extLst>
          </p:cNvPr>
          <p:cNvSpPr txBox="1">
            <a:spLocks/>
          </p:cNvSpPr>
          <p:nvPr/>
        </p:nvSpPr>
        <p:spPr>
          <a:xfrm>
            <a:off x="125548" y="6156351"/>
            <a:ext cx="3444879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r" rtl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2B4BC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228600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2286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/>
            <a:r>
              <a:rPr lang="he-IL" sz="3200" dirty="0"/>
              <a:t>סריג - </a:t>
            </a:r>
            <a:r>
              <a:rPr lang="en-US" sz="3200" dirty="0"/>
              <a:t>MESH</a:t>
            </a:r>
          </a:p>
        </p:txBody>
      </p:sp>
    </p:spTree>
    <p:extLst>
      <p:ext uri="{BB962C8B-B14F-4D97-AF65-F5344CB8AC3E}">
        <p14:creationId xmlns:p14="http://schemas.microsoft.com/office/powerpoint/2010/main" val="194594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82e488cbc7_0_35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642300" cy="72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מי, למי ואיך?</a:t>
            </a:r>
            <a:endParaRPr dirty="0"/>
          </a:p>
        </p:txBody>
      </p:sp>
      <p:sp>
        <p:nvSpPr>
          <p:cNvPr id="48" name="Google Shape;175;g82e488cbc7_0_28">
            <a:extLst>
              <a:ext uri="{FF2B5EF4-FFF2-40B4-BE49-F238E27FC236}">
                <a16:creationId xmlns:a16="http://schemas.microsoft.com/office/drawing/2014/main" id="{4810DE21-DCAE-4620-9DC8-3138DF5398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875918" y="1301088"/>
            <a:ext cx="3825004" cy="104740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he-IL" sz="6000" dirty="0"/>
              <a:t>מקור</a:t>
            </a:r>
            <a:endParaRPr sz="6000" dirty="0"/>
          </a:p>
        </p:txBody>
      </p:sp>
      <p:sp>
        <p:nvSpPr>
          <p:cNvPr id="49" name="Google Shape;175;g82e488cbc7_0_28">
            <a:extLst>
              <a:ext uri="{FF2B5EF4-FFF2-40B4-BE49-F238E27FC236}">
                <a16:creationId xmlns:a16="http://schemas.microsoft.com/office/drawing/2014/main" id="{514B75F2-36B4-4C13-B962-52A44FB6383D}"/>
              </a:ext>
            </a:extLst>
          </p:cNvPr>
          <p:cNvSpPr txBox="1">
            <a:spLocks/>
          </p:cNvSpPr>
          <p:nvPr/>
        </p:nvSpPr>
        <p:spPr>
          <a:xfrm>
            <a:off x="637267" y="1301087"/>
            <a:ext cx="3825004" cy="1047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r" rtl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2B4BC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228600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2286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/>
            <a:r>
              <a:rPr lang="he-IL" sz="6000" dirty="0"/>
              <a:t>יעד</a:t>
            </a:r>
          </a:p>
        </p:txBody>
      </p:sp>
      <p:sp>
        <p:nvSpPr>
          <p:cNvPr id="50" name="Google Shape;182;g82e488cbc7_0_35">
            <a:extLst>
              <a:ext uri="{FF2B5EF4-FFF2-40B4-BE49-F238E27FC236}">
                <a16:creationId xmlns:a16="http://schemas.microsoft.com/office/drawing/2014/main" id="{B5ACF128-921F-4347-B4E0-32E0785A4919}"/>
              </a:ext>
            </a:extLst>
          </p:cNvPr>
          <p:cNvSpPr txBox="1">
            <a:spLocks/>
          </p:cNvSpPr>
          <p:nvPr/>
        </p:nvSpPr>
        <p:spPr>
          <a:xfrm>
            <a:off x="4244196" y="2858529"/>
            <a:ext cx="2682884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rtl="0"/>
            <a:r>
              <a:rPr lang="he-IL" dirty="0"/>
              <a:t>ערוץ</a:t>
            </a:r>
          </a:p>
        </p:txBody>
      </p:sp>
    </p:spTree>
    <p:extLst>
      <p:ext uri="{BB962C8B-B14F-4D97-AF65-F5344CB8AC3E}">
        <p14:creationId xmlns:p14="http://schemas.microsoft.com/office/powerpoint/2010/main" val="281060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uild="p"/>
      <p:bldP spid="49" grpId="0"/>
      <p:bldP spid="5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82e488cbc7_0_35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642300" cy="72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פרוטוקול תקשורת</a:t>
            </a:r>
            <a:endParaRPr dirty="0"/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579C2F49-D3F0-480B-B781-2A26D62ED794}"/>
              </a:ext>
            </a:extLst>
          </p:cNvPr>
          <p:cNvSpPr/>
          <p:nvPr/>
        </p:nvSpPr>
        <p:spPr>
          <a:xfrm rot="20845434">
            <a:off x="9444280" y="1621347"/>
            <a:ext cx="207749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spcBef>
                <a:spcPts val="560"/>
              </a:spcBef>
              <a:buClr>
                <a:srgbClr val="12B4BC"/>
              </a:buClr>
              <a:buSzPts val="2800"/>
            </a:pPr>
            <a:r>
              <a:rPr lang="he-IL" sz="6000" b="1" dirty="0">
                <a:solidFill>
                  <a:srgbClr val="12B4BC"/>
                </a:solidFill>
                <a:latin typeface="Varela Round"/>
                <a:cs typeface="Varela Round"/>
                <a:sym typeface="Varela Round"/>
              </a:rPr>
              <a:t>שלום</a:t>
            </a:r>
          </a:p>
        </p:txBody>
      </p:sp>
      <p:sp>
        <p:nvSpPr>
          <p:cNvPr id="16" name="מלבן 15">
            <a:extLst>
              <a:ext uri="{FF2B5EF4-FFF2-40B4-BE49-F238E27FC236}">
                <a16:creationId xmlns:a16="http://schemas.microsoft.com/office/drawing/2014/main" id="{738428A9-6AD1-4FE9-9A43-2EEF38A181CE}"/>
              </a:ext>
            </a:extLst>
          </p:cNvPr>
          <p:cNvSpPr/>
          <p:nvPr/>
        </p:nvSpPr>
        <p:spPr>
          <a:xfrm rot="1841106">
            <a:off x="7015529" y="1503550"/>
            <a:ext cx="215268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spcBef>
                <a:spcPts val="560"/>
              </a:spcBef>
              <a:buClr>
                <a:srgbClr val="12B4BC"/>
              </a:buClr>
              <a:buSzPts val="2800"/>
            </a:pPr>
            <a:r>
              <a:rPr lang="en-US" sz="6000" b="1" dirty="0">
                <a:solidFill>
                  <a:srgbClr val="12B4BC"/>
                </a:solidFill>
                <a:latin typeface="Varela Round"/>
                <a:cs typeface="Varela Round"/>
                <a:sym typeface="Varela Round"/>
              </a:rPr>
              <a:t>Hello</a:t>
            </a:r>
            <a:endParaRPr lang="he-IL" sz="6000" b="1" dirty="0">
              <a:solidFill>
                <a:srgbClr val="12B4BC"/>
              </a:solidFill>
              <a:latin typeface="Varela Round"/>
              <a:cs typeface="Varela Round"/>
              <a:sym typeface="Varela Round"/>
            </a:endParaRPr>
          </a:p>
        </p:txBody>
      </p:sp>
      <p:sp>
        <p:nvSpPr>
          <p:cNvPr id="17" name="מלבן 16">
            <a:extLst>
              <a:ext uri="{FF2B5EF4-FFF2-40B4-BE49-F238E27FC236}">
                <a16:creationId xmlns:a16="http://schemas.microsoft.com/office/drawing/2014/main" id="{3E4C971D-94B0-4758-AD34-EAA691D71F52}"/>
              </a:ext>
            </a:extLst>
          </p:cNvPr>
          <p:cNvSpPr/>
          <p:nvPr/>
        </p:nvSpPr>
        <p:spPr>
          <a:xfrm rot="20274475">
            <a:off x="5191262" y="1603539"/>
            <a:ext cx="153146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spcBef>
                <a:spcPts val="560"/>
              </a:spcBef>
              <a:buClr>
                <a:srgbClr val="12B4BC"/>
              </a:buClr>
              <a:buSzPts val="2800"/>
            </a:pPr>
            <a:r>
              <a:rPr lang="ar-AE" sz="6000" b="1" dirty="0">
                <a:solidFill>
                  <a:srgbClr val="12B4BC"/>
                </a:solidFill>
                <a:latin typeface="Varela Round"/>
                <a:sym typeface="Varela Round"/>
              </a:rPr>
              <a:t>سلام</a:t>
            </a:r>
            <a:endParaRPr lang="he-IL" sz="6000" b="1" dirty="0">
              <a:solidFill>
                <a:srgbClr val="12B4BC"/>
              </a:solidFill>
              <a:latin typeface="Varela Round"/>
              <a:cs typeface="Varela Round"/>
              <a:sym typeface="Varela Round"/>
            </a:endParaRPr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id="{D26DE772-51B8-49AF-8B37-F32E7AE17858}"/>
              </a:ext>
            </a:extLst>
          </p:cNvPr>
          <p:cNvSpPr/>
          <p:nvPr/>
        </p:nvSpPr>
        <p:spPr>
          <a:xfrm rot="2093746">
            <a:off x="3397069" y="1497708"/>
            <a:ext cx="169629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spcBef>
                <a:spcPts val="560"/>
              </a:spcBef>
              <a:buClr>
                <a:srgbClr val="12B4BC"/>
              </a:buClr>
              <a:buSzPts val="2800"/>
            </a:pPr>
            <a:r>
              <a:rPr lang="az-Cyrl-AZ" sz="6000" b="1" dirty="0">
                <a:solidFill>
                  <a:srgbClr val="12B4BC"/>
                </a:solidFill>
                <a:cs typeface="Varela Round"/>
                <a:sym typeface="Varela Round"/>
              </a:rPr>
              <a:t>мир</a:t>
            </a:r>
          </a:p>
        </p:txBody>
      </p:sp>
      <p:sp>
        <p:nvSpPr>
          <p:cNvPr id="19" name="מלבן 18">
            <a:extLst>
              <a:ext uri="{FF2B5EF4-FFF2-40B4-BE49-F238E27FC236}">
                <a16:creationId xmlns:a16="http://schemas.microsoft.com/office/drawing/2014/main" id="{B5522870-6384-4EBD-9B00-63AB733DE23C}"/>
              </a:ext>
            </a:extLst>
          </p:cNvPr>
          <p:cNvSpPr/>
          <p:nvPr/>
        </p:nvSpPr>
        <p:spPr>
          <a:xfrm rot="18768632">
            <a:off x="1018741" y="1623312"/>
            <a:ext cx="172996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spcBef>
                <a:spcPts val="560"/>
              </a:spcBef>
              <a:buClr>
                <a:srgbClr val="12B4BC"/>
              </a:buClr>
              <a:buSzPts val="2800"/>
            </a:pPr>
            <a:r>
              <a:rPr lang="ja-JP" altLang="en-US" sz="6000" b="1">
                <a:solidFill>
                  <a:srgbClr val="12B4BC"/>
                </a:solidFill>
                <a:latin typeface="Varela Round"/>
                <a:cs typeface="Varela Round"/>
                <a:sym typeface="Varela Round"/>
              </a:rPr>
              <a:t>世界</a:t>
            </a:r>
            <a:endParaRPr lang="az-Cyrl-AZ" sz="6000" b="1" dirty="0">
              <a:solidFill>
                <a:srgbClr val="12B4BC"/>
              </a:solidFill>
              <a:cs typeface="Varela Round"/>
              <a:sym typeface="Varela Round"/>
            </a:endParaRPr>
          </a:p>
        </p:txBody>
      </p:sp>
      <p:pic>
        <p:nvPicPr>
          <p:cNvPr id="21" name="Picture 13" descr="תוצאת תמונה עבור ‪road‬‏">
            <a:extLst>
              <a:ext uri="{FF2B5EF4-FFF2-40B4-BE49-F238E27FC236}">
                <a16:creationId xmlns:a16="http://schemas.microsoft.com/office/drawing/2014/main" id="{2117A891-7A30-41DA-8E19-F4A70394E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231" y="3110808"/>
            <a:ext cx="2619375" cy="1743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raffic lights realistic Free Vector">
            <a:extLst>
              <a:ext uri="{FF2B5EF4-FFF2-40B4-BE49-F238E27FC236}">
                <a16:creationId xmlns:a16="http://schemas.microsoft.com/office/drawing/2014/main" id="{39F9A4AC-9398-4100-8EB8-3DC285091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978" y="3067861"/>
            <a:ext cx="2681471" cy="268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2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"/>
          <p:cNvSpPr txBox="1">
            <a:spLocks noGrp="1"/>
          </p:cNvSpPr>
          <p:nvPr>
            <p:ph type="ctrTitle"/>
          </p:nvPr>
        </p:nvSpPr>
        <p:spPr>
          <a:xfrm>
            <a:off x="0" y="2168836"/>
            <a:ext cx="12192000" cy="126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r>
              <a:rPr lang="he-IL" dirty="0">
                <a:solidFill>
                  <a:srgbClr val="192A72"/>
                </a:solidFill>
              </a:rPr>
              <a:t>סוגי רשתות – </a:t>
            </a:r>
            <a:r>
              <a:rPr lang="en-US" dirty="0">
                <a:solidFill>
                  <a:srgbClr val="192A72"/>
                </a:solidFill>
              </a:rPr>
              <a:t>LAN \ WAN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2563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82e488cbc7_0_35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642300" cy="72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סוגי רשתות</a:t>
            </a:r>
            <a:endParaRPr dirty="0"/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763F6E76-760E-4C79-8CED-4EB18FF31B8D}"/>
              </a:ext>
            </a:extLst>
          </p:cNvPr>
          <p:cNvSpPr/>
          <p:nvPr/>
        </p:nvSpPr>
        <p:spPr>
          <a:xfrm>
            <a:off x="8256341" y="1711989"/>
            <a:ext cx="219604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spcBef>
                <a:spcPts val="560"/>
              </a:spcBef>
              <a:buClr>
                <a:srgbClr val="12B4BC"/>
              </a:buClr>
              <a:buSzPts val="2800"/>
            </a:pPr>
            <a:r>
              <a:rPr lang="en-US" sz="6000" b="1" dirty="0">
                <a:solidFill>
                  <a:srgbClr val="12B4BC"/>
                </a:solidFill>
                <a:latin typeface="Varela Round"/>
                <a:cs typeface="Varela Round"/>
                <a:sym typeface="Varela Round"/>
              </a:rPr>
              <a:t>LAN</a:t>
            </a:r>
            <a:endParaRPr lang="he-IL" sz="6000" b="1" dirty="0">
              <a:solidFill>
                <a:srgbClr val="12B4BC"/>
              </a:solidFill>
              <a:latin typeface="Varela Round"/>
              <a:cs typeface="Varela Round"/>
              <a:sym typeface="Varela Round"/>
            </a:endParaRP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D482AA13-794F-4114-AC23-B65E32A84B29}"/>
              </a:ext>
            </a:extLst>
          </p:cNvPr>
          <p:cNvSpPr/>
          <p:nvPr/>
        </p:nvSpPr>
        <p:spPr>
          <a:xfrm>
            <a:off x="626805" y="1232481"/>
            <a:ext cx="6332250" cy="2822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spcBef>
                <a:spcPts val="560"/>
              </a:spcBef>
              <a:buClr>
                <a:srgbClr val="12B4BC"/>
              </a:buClr>
              <a:buSzPts val="2800"/>
            </a:pPr>
            <a:r>
              <a:rPr lang="en-US" sz="16600" b="1" dirty="0">
                <a:solidFill>
                  <a:srgbClr val="12B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/>
                <a:cs typeface="Varela Round"/>
                <a:sym typeface="Varela Round"/>
              </a:rPr>
              <a:t>WAN</a:t>
            </a:r>
            <a:endParaRPr lang="he-IL" sz="16600" b="1" dirty="0">
              <a:solidFill>
                <a:srgbClr val="12B4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/>
              <a:cs typeface="Varela Round"/>
              <a:sym typeface="Varela Round"/>
            </a:endParaRPr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85E505C3-F04B-49D1-959B-F11C4E4D35E4}"/>
              </a:ext>
            </a:extLst>
          </p:cNvPr>
          <p:cNvSpPr/>
          <p:nvPr/>
        </p:nvSpPr>
        <p:spPr>
          <a:xfrm>
            <a:off x="5501581" y="2807337"/>
            <a:ext cx="832279" cy="523220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LAN</a:t>
            </a:r>
            <a:endParaRPr lang="he-I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id="{6BF86ABA-5484-4EC0-8A75-20D3F691E48C}"/>
              </a:ext>
            </a:extLst>
          </p:cNvPr>
          <p:cNvSpPr/>
          <p:nvPr/>
        </p:nvSpPr>
        <p:spPr>
          <a:xfrm>
            <a:off x="4654180" y="1748774"/>
            <a:ext cx="832279" cy="523220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LAN</a:t>
            </a:r>
            <a:endParaRPr lang="he-I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id="{5C9EB7DB-2F99-4E75-B90B-8D53BEA871CB}"/>
              </a:ext>
            </a:extLst>
          </p:cNvPr>
          <p:cNvSpPr/>
          <p:nvPr/>
        </p:nvSpPr>
        <p:spPr>
          <a:xfrm>
            <a:off x="3821901" y="2807337"/>
            <a:ext cx="832279" cy="523220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LAN</a:t>
            </a:r>
            <a:endParaRPr lang="he-I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0" name="מלבן 19">
            <a:extLst>
              <a:ext uri="{FF2B5EF4-FFF2-40B4-BE49-F238E27FC236}">
                <a16:creationId xmlns:a16="http://schemas.microsoft.com/office/drawing/2014/main" id="{8285A7CE-9C75-492F-841D-8393997AB1AD}"/>
              </a:ext>
            </a:extLst>
          </p:cNvPr>
          <p:cNvSpPr/>
          <p:nvPr/>
        </p:nvSpPr>
        <p:spPr>
          <a:xfrm>
            <a:off x="2010157" y="1759364"/>
            <a:ext cx="832279" cy="523220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LAN</a:t>
            </a:r>
            <a:endParaRPr lang="he-I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מלבן 21">
            <a:extLst>
              <a:ext uri="{FF2B5EF4-FFF2-40B4-BE49-F238E27FC236}">
                <a16:creationId xmlns:a16="http://schemas.microsoft.com/office/drawing/2014/main" id="{F104EF68-473C-4499-9CE8-5A7869BB89B2}"/>
              </a:ext>
            </a:extLst>
          </p:cNvPr>
          <p:cNvSpPr/>
          <p:nvPr/>
        </p:nvSpPr>
        <p:spPr>
          <a:xfrm>
            <a:off x="1714125" y="2807337"/>
            <a:ext cx="832279" cy="523220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LAN</a:t>
            </a:r>
            <a:endParaRPr lang="he-I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3" name="מלבן 22">
            <a:extLst>
              <a:ext uri="{FF2B5EF4-FFF2-40B4-BE49-F238E27FC236}">
                <a16:creationId xmlns:a16="http://schemas.microsoft.com/office/drawing/2014/main" id="{ACEAEDF8-59A3-462F-88C0-EB366890D93C}"/>
              </a:ext>
            </a:extLst>
          </p:cNvPr>
          <p:cNvSpPr/>
          <p:nvPr/>
        </p:nvSpPr>
        <p:spPr>
          <a:xfrm>
            <a:off x="3307442" y="2124747"/>
            <a:ext cx="832279" cy="523220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LAN</a:t>
            </a:r>
            <a:endParaRPr lang="he-I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24" name="מחבר ישר 23">
            <a:extLst>
              <a:ext uri="{FF2B5EF4-FFF2-40B4-BE49-F238E27FC236}">
                <a16:creationId xmlns:a16="http://schemas.microsoft.com/office/drawing/2014/main" id="{D1482573-B67C-438E-801C-99A212A07881}"/>
              </a:ext>
            </a:extLst>
          </p:cNvPr>
          <p:cNvCxnSpPr>
            <a:stCxn id="12" idx="0"/>
          </p:cNvCxnSpPr>
          <p:nvPr/>
        </p:nvCxnSpPr>
        <p:spPr>
          <a:xfrm flipH="1" flipV="1">
            <a:off x="5070319" y="2271994"/>
            <a:ext cx="847402" cy="53534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מחבר ישר 24">
            <a:extLst>
              <a:ext uri="{FF2B5EF4-FFF2-40B4-BE49-F238E27FC236}">
                <a16:creationId xmlns:a16="http://schemas.microsoft.com/office/drawing/2014/main" id="{0A5EDBD7-845A-4CE0-A593-82E2834E8A84}"/>
              </a:ext>
            </a:extLst>
          </p:cNvPr>
          <p:cNvCxnSpPr>
            <a:cxnSpLocks/>
            <a:stCxn id="13" idx="2"/>
            <a:endCxn id="14" idx="0"/>
          </p:cNvCxnSpPr>
          <p:nvPr/>
        </p:nvCxnSpPr>
        <p:spPr>
          <a:xfrm flipH="1">
            <a:off x="4238041" y="2271994"/>
            <a:ext cx="832279" cy="53534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מחבר ישר 25">
            <a:extLst>
              <a:ext uri="{FF2B5EF4-FFF2-40B4-BE49-F238E27FC236}">
                <a16:creationId xmlns:a16="http://schemas.microsoft.com/office/drawing/2014/main" id="{9638657A-7B78-45EB-8560-19B9E4D689E8}"/>
              </a:ext>
            </a:extLst>
          </p:cNvPr>
          <p:cNvCxnSpPr>
            <a:cxnSpLocks/>
            <a:stCxn id="23" idx="2"/>
            <a:endCxn id="22" idx="0"/>
          </p:cNvCxnSpPr>
          <p:nvPr/>
        </p:nvCxnSpPr>
        <p:spPr>
          <a:xfrm flipH="1">
            <a:off x="2130265" y="2647967"/>
            <a:ext cx="1593317" cy="15937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מחבר ישר 26">
            <a:extLst>
              <a:ext uri="{FF2B5EF4-FFF2-40B4-BE49-F238E27FC236}">
                <a16:creationId xmlns:a16="http://schemas.microsoft.com/office/drawing/2014/main" id="{C2897A67-88AC-4D8A-9768-A8851DE094CD}"/>
              </a:ext>
            </a:extLst>
          </p:cNvPr>
          <p:cNvCxnSpPr>
            <a:cxnSpLocks/>
            <a:endCxn id="20" idx="2"/>
          </p:cNvCxnSpPr>
          <p:nvPr/>
        </p:nvCxnSpPr>
        <p:spPr>
          <a:xfrm flipV="1">
            <a:off x="2130264" y="2282584"/>
            <a:ext cx="296033" cy="5247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מחבר ישר 27">
            <a:extLst>
              <a:ext uri="{FF2B5EF4-FFF2-40B4-BE49-F238E27FC236}">
                <a16:creationId xmlns:a16="http://schemas.microsoft.com/office/drawing/2014/main" id="{C82EF3A8-742C-4894-98C1-3B3E8CF434EA}"/>
              </a:ext>
            </a:extLst>
          </p:cNvPr>
          <p:cNvCxnSpPr>
            <a:cxnSpLocks/>
            <a:stCxn id="14" idx="0"/>
            <a:endCxn id="23" idx="2"/>
          </p:cNvCxnSpPr>
          <p:nvPr/>
        </p:nvCxnSpPr>
        <p:spPr>
          <a:xfrm flipH="1" flipV="1">
            <a:off x="3723582" y="2647967"/>
            <a:ext cx="514459" cy="15937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53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 animBg="1"/>
      <p:bldP spid="14" grpId="0" animBg="1"/>
      <p:bldP spid="20" grpId="0" animBg="1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 txBox="1"/>
          <p:nvPr/>
        </p:nvSpPr>
        <p:spPr>
          <a:xfrm>
            <a:off x="1629534" y="2695671"/>
            <a:ext cx="9208400" cy="192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60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14" name="Google Shape;114;p2"/>
          <p:cNvSpPr txBox="1">
            <a:spLocks noGrp="1"/>
          </p:cNvSpPr>
          <p:nvPr>
            <p:ph type="ctrTitle"/>
          </p:nvPr>
        </p:nvSpPr>
        <p:spPr>
          <a:xfrm>
            <a:off x="0" y="1640677"/>
            <a:ext cx="12192001" cy="126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r>
              <a:rPr lang="he-IL" dirty="0"/>
              <a:t>פרק א' - יסודות התקשורת</a:t>
            </a:r>
            <a:endParaRPr dirty="0"/>
          </a:p>
        </p:txBody>
      </p:sp>
      <p:sp>
        <p:nvSpPr>
          <p:cNvPr id="115" name="Google Shape;115;p2"/>
          <p:cNvSpPr txBox="1">
            <a:spLocks noGrp="1"/>
          </p:cNvSpPr>
          <p:nvPr>
            <p:ph type="subTitle" idx="1"/>
          </p:nvPr>
        </p:nvSpPr>
        <p:spPr>
          <a:xfrm>
            <a:off x="1" y="2695672"/>
            <a:ext cx="12192000" cy="7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ts val="2800"/>
              <a:buNone/>
            </a:pPr>
            <a:r>
              <a:rPr lang="he-IL" dirty="0"/>
              <a:t>רשת התקשורת ומושגי בסיס</a:t>
            </a:r>
            <a:endParaRPr dirty="0"/>
          </a:p>
        </p:txBody>
      </p:sp>
      <p:sp>
        <p:nvSpPr>
          <p:cNvPr id="116" name="Google Shape;116;p2"/>
          <p:cNvSpPr txBox="1">
            <a:spLocks noGrp="1"/>
          </p:cNvSpPr>
          <p:nvPr>
            <p:ph type="body" idx="2"/>
          </p:nvPr>
        </p:nvSpPr>
        <p:spPr>
          <a:xfrm>
            <a:off x="78925" y="3428994"/>
            <a:ext cx="12309600" cy="11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iw-IL" sz="3200" dirty="0"/>
              <a:t>שם המורה</a:t>
            </a:r>
            <a:r>
              <a:rPr lang="he-IL" sz="3200" dirty="0"/>
              <a:t>: מיכאל מרקוביץ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82e488cbc7_0_35"/>
          <p:cNvSpPr txBox="1">
            <a:spLocks noGrp="1"/>
          </p:cNvSpPr>
          <p:nvPr>
            <p:ph type="title"/>
          </p:nvPr>
        </p:nvSpPr>
        <p:spPr>
          <a:xfrm>
            <a:off x="2549769" y="58984"/>
            <a:ext cx="9642300" cy="72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סוגי רשתות</a:t>
            </a:r>
            <a:endParaRPr dirty="0"/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01142358-4866-4992-96D9-CA6F54BB0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797" y="786403"/>
            <a:ext cx="5254382" cy="4134504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87BA3ED1-F2B1-4792-AE99-60B35A0A2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076" y="786403"/>
            <a:ext cx="4545931" cy="413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2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82e488cbc7_0_35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642300" cy="72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סוגי רשתות</a:t>
            </a:r>
            <a:endParaRPr dirty="0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4563AC48-A454-4406-800D-3ECF71363FF7}"/>
              </a:ext>
            </a:extLst>
          </p:cNvPr>
          <p:cNvSpPr/>
          <p:nvPr/>
        </p:nvSpPr>
        <p:spPr>
          <a:xfrm>
            <a:off x="6740995" y="1311216"/>
            <a:ext cx="2146445" cy="3950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spcBef>
                <a:spcPts val="560"/>
              </a:spcBef>
              <a:buClr>
                <a:srgbClr val="12B4BC"/>
              </a:buClr>
              <a:buSzPts val="2800"/>
            </a:pPr>
            <a:r>
              <a:rPr lang="he-IL" sz="3200" b="1" dirty="0">
                <a:solidFill>
                  <a:srgbClr val="12B4BC"/>
                </a:solidFill>
                <a:latin typeface="Varela Round"/>
                <a:cs typeface="Varela Round"/>
                <a:sym typeface="Varela Round"/>
              </a:rPr>
              <a:t>חדר</a:t>
            </a:r>
          </a:p>
          <a:p>
            <a:pPr algn="ctr" rtl="1">
              <a:spcBef>
                <a:spcPts val="560"/>
              </a:spcBef>
              <a:buClr>
                <a:srgbClr val="12B4BC"/>
              </a:buClr>
              <a:buSzPts val="2800"/>
            </a:pPr>
            <a:r>
              <a:rPr lang="he-IL" sz="3200" b="1" dirty="0">
                <a:solidFill>
                  <a:srgbClr val="12B4BC"/>
                </a:solidFill>
                <a:latin typeface="Varela Round"/>
                <a:cs typeface="Varela Round"/>
                <a:sym typeface="Varela Round"/>
              </a:rPr>
              <a:t>כיתה</a:t>
            </a:r>
          </a:p>
          <a:p>
            <a:pPr algn="ctr" rtl="1">
              <a:spcBef>
                <a:spcPts val="560"/>
              </a:spcBef>
              <a:buClr>
                <a:srgbClr val="12B4BC"/>
              </a:buClr>
              <a:buSzPts val="2800"/>
            </a:pPr>
            <a:r>
              <a:rPr lang="he-IL" sz="3200" b="1" dirty="0">
                <a:solidFill>
                  <a:srgbClr val="12B4BC"/>
                </a:solidFill>
                <a:latin typeface="Varela Round"/>
                <a:cs typeface="Varela Round"/>
                <a:sym typeface="Varela Round"/>
              </a:rPr>
              <a:t>בית</a:t>
            </a:r>
          </a:p>
          <a:p>
            <a:pPr algn="ctr" rtl="1">
              <a:spcBef>
                <a:spcPts val="560"/>
              </a:spcBef>
              <a:buClr>
                <a:srgbClr val="12B4BC"/>
              </a:buClr>
              <a:buSzPts val="2800"/>
            </a:pPr>
            <a:r>
              <a:rPr lang="he-IL" sz="3200" b="1" dirty="0">
                <a:solidFill>
                  <a:srgbClr val="12B4BC"/>
                </a:solidFill>
                <a:latin typeface="Varela Round"/>
                <a:cs typeface="Varela Round"/>
                <a:sym typeface="Varela Round"/>
              </a:rPr>
              <a:t>בית-ספר</a:t>
            </a:r>
          </a:p>
          <a:p>
            <a:pPr algn="ctr" rtl="1">
              <a:spcBef>
                <a:spcPts val="560"/>
              </a:spcBef>
              <a:buClr>
                <a:srgbClr val="12B4BC"/>
              </a:buClr>
              <a:buSzPts val="2800"/>
            </a:pPr>
            <a:r>
              <a:rPr lang="he-IL" sz="3200" b="1" dirty="0">
                <a:solidFill>
                  <a:srgbClr val="12B4BC"/>
                </a:solidFill>
                <a:latin typeface="Varela Round"/>
                <a:cs typeface="Varela Round"/>
                <a:sym typeface="Varela Round"/>
              </a:rPr>
              <a:t>משרד</a:t>
            </a:r>
          </a:p>
          <a:p>
            <a:pPr algn="ctr" rtl="1">
              <a:spcBef>
                <a:spcPts val="560"/>
              </a:spcBef>
              <a:buClr>
                <a:srgbClr val="12B4BC"/>
              </a:buClr>
              <a:buSzPts val="2800"/>
            </a:pPr>
            <a:r>
              <a:rPr lang="he-IL" sz="3200" b="1" dirty="0">
                <a:solidFill>
                  <a:srgbClr val="12B4BC"/>
                </a:solidFill>
                <a:latin typeface="Varela Round"/>
                <a:cs typeface="Varela Round"/>
                <a:sym typeface="Varela Round"/>
              </a:rPr>
              <a:t>סניף</a:t>
            </a:r>
          </a:p>
          <a:p>
            <a:pPr algn="ctr" rtl="1">
              <a:spcBef>
                <a:spcPts val="560"/>
              </a:spcBef>
              <a:buClr>
                <a:srgbClr val="12B4BC"/>
              </a:buClr>
              <a:buSzPts val="2800"/>
            </a:pPr>
            <a:r>
              <a:rPr lang="he-IL" sz="3200" b="1" dirty="0">
                <a:solidFill>
                  <a:srgbClr val="12B4BC"/>
                </a:solidFill>
                <a:latin typeface="Varela Round"/>
                <a:cs typeface="Varela Round"/>
                <a:sym typeface="Varela Round"/>
              </a:rPr>
              <a:t>בניין</a:t>
            </a:r>
          </a:p>
          <a:p>
            <a:pPr algn="ctr" rtl="1">
              <a:spcBef>
                <a:spcPts val="560"/>
              </a:spcBef>
              <a:buClr>
                <a:srgbClr val="12B4BC"/>
              </a:buClr>
              <a:buSzPts val="2800"/>
            </a:pPr>
            <a:r>
              <a:rPr lang="he-IL" sz="3200" b="1" dirty="0">
                <a:solidFill>
                  <a:srgbClr val="12B4BC"/>
                </a:solidFill>
                <a:latin typeface="Varela Round"/>
                <a:cs typeface="Varela Round"/>
                <a:sym typeface="Varela Round"/>
              </a:rPr>
              <a:t>קמפוס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C056F58C-4E3F-4EFB-A4A8-C95B64ECA9CA}"/>
              </a:ext>
            </a:extLst>
          </p:cNvPr>
          <p:cNvSpPr/>
          <p:nvPr/>
        </p:nvSpPr>
        <p:spPr>
          <a:xfrm>
            <a:off x="1767410" y="2509657"/>
            <a:ext cx="311624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spcBef>
                <a:spcPts val="560"/>
              </a:spcBef>
              <a:buClr>
                <a:srgbClr val="12B4BC"/>
              </a:buClr>
              <a:buSzPts val="2800"/>
            </a:pPr>
            <a:r>
              <a:rPr lang="he-IL" sz="3600" b="1" dirty="0">
                <a:solidFill>
                  <a:srgbClr val="12B4BC"/>
                </a:solidFill>
                <a:latin typeface="Varela Round"/>
                <a:cs typeface="Varela Round"/>
                <a:sym typeface="Varela Round"/>
              </a:rPr>
              <a:t>בין בתי-ספר</a:t>
            </a:r>
          </a:p>
          <a:p>
            <a:pPr algn="ctr" rtl="1">
              <a:spcBef>
                <a:spcPts val="560"/>
              </a:spcBef>
              <a:buClr>
                <a:srgbClr val="12B4BC"/>
              </a:buClr>
              <a:buSzPts val="2800"/>
            </a:pPr>
            <a:r>
              <a:rPr lang="he-IL" sz="3600" b="1" dirty="0">
                <a:solidFill>
                  <a:srgbClr val="12B4BC"/>
                </a:solidFill>
                <a:latin typeface="Varela Round"/>
                <a:cs typeface="Varela Round"/>
                <a:sym typeface="Varela Round"/>
              </a:rPr>
              <a:t>בין סניפים</a:t>
            </a:r>
          </a:p>
        </p:txBody>
      </p:sp>
    </p:spTree>
    <p:extLst>
      <p:ext uri="{BB962C8B-B14F-4D97-AF65-F5344CB8AC3E}">
        <p14:creationId xmlns:p14="http://schemas.microsoft.com/office/powerpoint/2010/main" val="250894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82e488cbc7_0_35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642300" cy="72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פרוטוקול ה- </a:t>
            </a:r>
            <a:r>
              <a:rPr lang="en-US" dirty="0"/>
              <a:t>Ethernet</a:t>
            </a:r>
            <a:endParaRPr dirty="0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A34027AE-C0A3-4696-B5F2-9430F87A1F16}"/>
              </a:ext>
            </a:extLst>
          </p:cNvPr>
          <p:cNvSpPr/>
          <p:nvPr/>
        </p:nvSpPr>
        <p:spPr>
          <a:xfrm>
            <a:off x="1701896" y="2094282"/>
            <a:ext cx="8788207" cy="2244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spcBef>
                <a:spcPts val="560"/>
              </a:spcBef>
              <a:buClr>
                <a:srgbClr val="12B4BC"/>
              </a:buClr>
              <a:buSzPts val="2800"/>
            </a:pPr>
            <a:r>
              <a:rPr lang="en-US" sz="8800" b="1" dirty="0">
                <a:solidFill>
                  <a:srgbClr val="12B4BC"/>
                </a:solidFill>
                <a:latin typeface="Varela Round"/>
                <a:cs typeface="Varela Round"/>
                <a:sym typeface="Varela Round"/>
              </a:rPr>
              <a:t>LAN = Ethernet</a:t>
            </a:r>
            <a:endParaRPr lang="he-IL" sz="8800" b="1" dirty="0">
              <a:solidFill>
                <a:srgbClr val="12B4BC"/>
              </a:solidFill>
              <a:latin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405671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E85BE41-598A-41DB-A95C-B5E8F0A11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מבדק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368E459-77A6-4E32-B8FD-2623197AF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76181" y="1741159"/>
            <a:ext cx="6406040" cy="540000"/>
          </a:xfrm>
        </p:spPr>
        <p:txBody>
          <a:bodyPr/>
          <a:lstStyle/>
          <a:p>
            <a:r>
              <a:rPr lang="he-IL" dirty="0"/>
              <a:t>ענו על השאלות הבאות לבדיקת ההבנה:</a:t>
            </a:r>
          </a:p>
        </p:txBody>
      </p:sp>
      <p:sp>
        <p:nvSpPr>
          <p:cNvPr id="7" name="Google Shape;190;p6">
            <a:hlinkClick r:id="rId2"/>
            <a:extLst>
              <a:ext uri="{FF2B5EF4-FFF2-40B4-BE49-F238E27FC236}">
                <a16:creationId xmlns:a16="http://schemas.microsoft.com/office/drawing/2014/main" id="{59DC6E25-E5C5-4091-9A51-6367102AF016}"/>
              </a:ext>
            </a:extLst>
          </p:cNvPr>
          <p:cNvSpPr/>
          <p:nvPr/>
        </p:nvSpPr>
        <p:spPr>
          <a:xfrm>
            <a:off x="762000" y="5968023"/>
            <a:ext cx="4149525" cy="531843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2060"/>
              </a:buClr>
              <a:buSzPts val="4400"/>
            </a:pPr>
            <a:r>
              <a:rPr lang="he-IL" sz="2000" b="1" dirty="0">
                <a:solidFill>
                  <a:srgbClr val="002060"/>
                </a:solidFill>
                <a:latin typeface="Varela Round"/>
                <a:cs typeface="Varela Round"/>
                <a:sym typeface="Varela Round"/>
              </a:rPr>
              <a:t>https://bit.ly/hertz-tikshuv1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CF992286-7C4F-48F2-90C2-3D7E39352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48" y="1314446"/>
            <a:ext cx="5181246" cy="441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160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"/>
          <p:cNvSpPr txBox="1">
            <a:spLocks noGrp="1"/>
          </p:cNvSpPr>
          <p:nvPr>
            <p:ph type="ctrTitle"/>
          </p:nvPr>
        </p:nvSpPr>
        <p:spPr>
          <a:xfrm>
            <a:off x="0" y="2168836"/>
            <a:ext cx="12192000" cy="126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r>
              <a:rPr lang="he-IL" dirty="0"/>
              <a:t>מיד חוזרים ומתרגלים...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56777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E85BE41-598A-41DB-A95C-B5E8F0A11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פותרים ביחד</a:t>
            </a:r>
          </a:p>
        </p:txBody>
      </p:sp>
      <p:sp>
        <p:nvSpPr>
          <p:cNvPr id="8" name="Google Shape;190;p6">
            <a:hlinkClick r:id="rId2"/>
            <a:extLst>
              <a:ext uri="{FF2B5EF4-FFF2-40B4-BE49-F238E27FC236}">
                <a16:creationId xmlns:a16="http://schemas.microsoft.com/office/drawing/2014/main" id="{35F33B2A-D953-4CEF-9C51-553950944358}"/>
              </a:ext>
            </a:extLst>
          </p:cNvPr>
          <p:cNvSpPr/>
          <p:nvPr/>
        </p:nvSpPr>
        <p:spPr>
          <a:xfrm>
            <a:off x="362832" y="1587261"/>
            <a:ext cx="7745998" cy="1071838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2060"/>
              </a:buClr>
              <a:buSzPts val="4400"/>
            </a:pPr>
            <a:r>
              <a:rPr lang="he-IL" sz="4400" b="1" dirty="0">
                <a:solidFill>
                  <a:srgbClr val="002060"/>
                </a:solidFill>
                <a:latin typeface="Varela Round"/>
                <a:cs typeface="Varela Round"/>
                <a:sym typeface="Varela Round"/>
              </a:rPr>
              <a:t>https://bit.ly/hertz-tikshuv1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B46031EA-3125-4BF3-98B4-66F86711544D}"/>
              </a:ext>
            </a:extLst>
          </p:cNvPr>
          <p:cNvSpPr/>
          <p:nvPr/>
        </p:nvSpPr>
        <p:spPr>
          <a:xfrm>
            <a:off x="0" y="5822301"/>
            <a:ext cx="3714112" cy="756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spcBef>
                <a:spcPts val="560"/>
              </a:spcBef>
              <a:buClr>
                <a:srgbClr val="12B4BC"/>
              </a:buClr>
              <a:buSzPts val="2800"/>
            </a:pPr>
            <a:r>
              <a:rPr lang="he-IL" sz="2400" b="1" dirty="0">
                <a:solidFill>
                  <a:srgbClr val="12B4BC"/>
                </a:solidFill>
                <a:latin typeface="Varela Round"/>
                <a:cs typeface="Varela Round"/>
                <a:sym typeface="Varela Round"/>
              </a:rPr>
              <a:t>קרדיט תמונות: </a:t>
            </a:r>
            <a:r>
              <a:rPr lang="en-US" sz="2400" b="1" dirty="0">
                <a:solidFill>
                  <a:srgbClr val="12B4BC"/>
                </a:solidFill>
                <a:latin typeface="Varela Round"/>
                <a:cs typeface="Varela Round"/>
                <a:sym typeface="Varela Round"/>
              </a:rPr>
              <a:t>https://freepik.com</a:t>
            </a:r>
            <a:endParaRPr lang="he-IL" sz="2400" b="1" dirty="0">
              <a:solidFill>
                <a:srgbClr val="12B4BC"/>
              </a:solidFill>
              <a:latin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69984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14"/>
          <p:cNvPicPr preferRelativeResize="0"/>
          <p:nvPr/>
        </p:nvPicPr>
        <p:blipFill rotWithShape="1">
          <a:blip r:embed="rId3">
            <a:alphaModFix/>
          </a:blip>
          <a:srcRect l="39172" r="34233" b="66411"/>
          <a:stretch/>
        </p:blipFill>
        <p:spPr>
          <a:xfrm>
            <a:off x="4775994" y="0"/>
            <a:ext cx="3241964" cy="1838476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4"/>
          <p:cNvSpPr txBox="1"/>
          <p:nvPr/>
        </p:nvSpPr>
        <p:spPr>
          <a:xfrm>
            <a:off x="1385454" y="3016112"/>
            <a:ext cx="10436297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95350" marR="0" lvl="0" indent="0" algn="just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800" b="0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rights@education.gov.il</a:t>
            </a:r>
            <a:endParaRPr sz="2800" b="0" i="0" u="none" strike="noStrike" cap="none">
              <a:solidFill>
                <a:srgbClr val="192A7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68" name="Google Shape;268;p14"/>
          <p:cNvSpPr/>
          <p:nvPr/>
        </p:nvSpPr>
        <p:spPr>
          <a:xfrm>
            <a:off x="795" y="1838476"/>
            <a:ext cx="12190413" cy="763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3200" b="1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שימוש ביצירות מוגנות בזכויות יוצרים ואיתור בעלי זכויות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</a:pPr>
            <a:r>
              <a:rPr lang="iw-IL">
                <a:solidFill>
                  <a:srgbClr val="192A72"/>
                </a:solidFill>
              </a:rPr>
              <a:t>מה נלמד היום </a:t>
            </a:r>
            <a:endParaRPr/>
          </a:p>
        </p:txBody>
      </p:sp>
      <p:sp>
        <p:nvSpPr>
          <p:cNvPr id="123" name="Google Shape;123;p3"/>
          <p:cNvSpPr txBox="1">
            <a:spLocks noGrp="1"/>
          </p:cNvSpPr>
          <p:nvPr>
            <p:ph type="body" idx="2"/>
          </p:nvPr>
        </p:nvSpPr>
        <p:spPr>
          <a:xfrm>
            <a:off x="2949388" y="940497"/>
            <a:ext cx="8811656" cy="398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592147" indent="-342900">
              <a:lnSpc>
                <a:spcPct val="200000"/>
              </a:lnSpc>
            </a:pPr>
            <a:r>
              <a:rPr lang="he-IL" sz="3200" dirty="0">
                <a:solidFill>
                  <a:schemeClr val="dk1"/>
                </a:solidFill>
              </a:rPr>
              <a:t>מהי רשת התקשורת – ולשם מה צריך אותה?</a:t>
            </a:r>
          </a:p>
          <a:p>
            <a:pPr marL="592147" indent="-342900">
              <a:lnSpc>
                <a:spcPct val="200000"/>
              </a:lnSpc>
            </a:pPr>
            <a:r>
              <a:rPr lang="he-IL" sz="3200" dirty="0">
                <a:solidFill>
                  <a:schemeClr val="dk1"/>
                </a:solidFill>
              </a:rPr>
              <a:t>יסודות התקשורת</a:t>
            </a:r>
          </a:p>
          <a:p>
            <a:pPr marL="592147" indent="-342900">
              <a:lnSpc>
                <a:spcPct val="200000"/>
              </a:lnSpc>
            </a:pPr>
            <a:r>
              <a:rPr lang="he-IL" sz="3200" dirty="0">
                <a:solidFill>
                  <a:schemeClr val="dk1"/>
                </a:solidFill>
              </a:rPr>
              <a:t>תקשורת </a:t>
            </a:r>
            <a:r>
              <a:rPr lang="en-US" sz="3200" dirty="0">
                <a:solidFill>
                  <a:schemeClr val="dk1"/>
                </a:solidFill>
              </a:rPr>
              <a:t>LAN</a:t>
            </a:r>
            <a:r>
              <a:rPr lang="he-IL" sz="3200" dirty="0">
                <a:solidFill>
                  <a:schemeClr val="dk1"/>
                </a:solidFill>
              </a:rPr>
              <a:t> ופרוטוקול </a:t>
            </a:r>
            <a:r>
              <a:rPr lang="en-US" sz="3200" dirty="0">
                <a:solidFill>
                  <a:schemeClr val="dk1"/>
                </a:solidFill>
              </a:rPr>
              <a:t>Ethernet</a:t>
            </a:r>
            <a:endParaRPr lang="he-IL" sz="3200" dirty="0">
              <a:solidFill>
                <a:schemeClr val="dk1"/>
              </a:solidFill>
            </a:endParaRPr>
          </a:p>
          <a:p>
            <a:pPr marL="592147" indent="-342900">
              <a:lnSpc>
                <a:spcPct val="200000"/>
              </a:lnSpc>
            </a:pPr>
            <a:r>
              <a:rPr lang="he-IL" sz="3200" dirty="0">
                <a:solidFill>
                  <a:schemeClr val="dk1"/>
                </a:solidFill>
              </a:rPr>
              <a:t>אופן פעולת הרשת – סוגי רכיבים שונים</a:t>
            </a:r>
            <a:endParaRPr sz="3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"/>
          <p:cNvSpPr txBox="1">
            <a:spLocks noGrp="1"/>
          </p:cNvSpPr>
          <p:nvPr>
            <p:ph type="ctrTitle"/>
          </p:nvPr>
        </p:nvSpPr>
        <p:spPr>
          <a:xfrm>
            <a:off x="0" y="2168836"/>
            <a:ext cx="12192000" cy="126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r>
              <a:rPr lang="he-IL" dirty="0">
                <a:solidFill>
                  <a:srgbClr val="192A72"/>
                </a:solidFill>
              </a:rPr>
              <a:t>מהי רשת התקשורת?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82e488cbc7_0_0"/>
          <p:cNvSpPr txBox="1">
            <a:spLocks noGrp="1"/>
          </p:cNvSpPr>
          <p:nvPr>
            <p:ph type="body" idx="2"/>
          </p:nvPr>
        </p:nvSpPr>
        <p:spPr>
          <a:xfrm rot="666416">
            <a:off x="6233318" y="2197774"/>
            <a:ext cx="5053320" cy="8363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6200" lvl="0" indent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he-IL" sz="4000" dirty="0"/>
              <a:t>מהי רשת תקשורת? </a:t>
            </a:r>
          </a:p>
          <a:p>
            <a: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endParaRPr sz="4000" dirty="0"/>
          </a:p>
        </p:txBody>
      </p:sp>
      <p:sp>
        <p:nvSpPr>
          <p:cNvPr id="5" name="Google Shape;144;g82e488cbc7_0_0">
            <a:extLst>
              <a:ext uri="{FF2B5EF4-FFF2-40B4-BE49-F238E27FC236}">
                <a16:creationId xmlns:a16="http://schemas.microsoft.com/office/drawing/2014/main" id="{6495D8E7-C139-4119-AF17-34DD6E35F9AA}"/>
              </a:ext>
            </a:extLst>
          </p:cNvPr>
          <p:cNvSpPr txBox="1">
            <a:spLocks/>
          </p:cNvSpPr>
          <p:nvPr/>
        </p:nvSpPr>
        <p:spPr>
          <a:xfrm rot="21008602">
            <a:off x="2495205" y="3488863"/>
            <a:ext cx="5053320" cy="836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429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76200" indent="0">
              <a:buFont typeface="Arial"/>
              <a:buNone/>
            </a:pPr>
            <a:r>
              <a:rPr lang="he-IL" sz="4000" dirty="0"/>
              <a:t>לשם מה רשת?</a:t>
            </a:r>
          </a:p>
          <a:p>
            <a:endParaRPr lang="he-IL" sz="4000" dirty="0"/>
          </a:p>
        </p:txBody>
      </p:sp>
      <p:sp>
        <p:nvSpPr>
          <p:cNvPr id="6" name="Google Shape;144;g82e488cbc7_0_0">
            <a:extLst>
              <a:ext uri="{FF2B5EF4-FFF2-40B4-BE49-F238E27FC236}">
                <a16:creationId xmlns:a16="http://schemas.microsoft.com/office/drawing/2014/main" id="{26276EF5-0137-40E3-9153-5A14885362F2}"/>
              </a:ext>
            </a:extLst>
          </p:cNvPr>
          <p:cNvSpPr txBox="1">
            <a:spLocks/>
          </p:cNvSpPr>
          <p:nvPr/>
        </p:nvSpPr>
        <p:spPr>
          <a:xfrm rot="754176">
            <a:off x="178817" y="4517961"/>
            <a:ext cx="4400144" cy="836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429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76200" indent="0">
              <a:buFont typeface="Arial"/>
              <a:buNone/>
            </a:pPr>
            <a:r>
              <a:rPr lang="he-IL" sz="4000" dirty="0"/>
              <a:t>אפשרויות הרשת</a:t>
            </a:r>
          </a:p>
          <a:p>
            <a:endParaRPr lang="he-IL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build="p"/>
      <p:bldP spid="5" grpId="0" build="p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</a:pPr>
            <a:r>
              <a:rPr lang="he-IL" dirty="0"/>
              <a:t>רשת התקשורת</a:t>
            </a:r>
            <a:endParaRPr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3F888CA4-E0C7-48AD-AD6A-66A8DEA1C1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9505" t="16981" r="21376" b="23396"/>
          <a:stretch/>
        </p:blipFill>
        <p:spPr>
          <a:xfrm>
            <a:off x="1652319" y="1324154"/>
            <a:ext cx="3168770" cy="3195739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71CF95BC-7E8A-4106-8CFF-084464F2E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940" y="3582810"/>
            <a:ext cx="2656936" cy="2656936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9A9E763C-7F29-4463-8A3B-FD4CE2D1D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0876" y="1324154"/>
            <a:ext cx="3096165" cy="3096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82e488cbc7_0_7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642300" cy="72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רשת התקשורת - המשך</a:t>
            </a:r>
            <a:endParaRPr dirty="0"/>
          </a:p>
        </p:txBody>
      </p:sp>
      <p:sp>
        <p:nvSpPr>
          <p:cNvPr id="151" name="Google Shape;151;g82e488cbc7_0_7"/>
          <p:cNvSpPr txBox="1">
            <a:spLocks noGrp="1"/>
          </p:cNvSpPr>
          <p:nvPr>
            <p:ph type="body" idx="1"/>
          </p:nvPr>
        </p:nvSpPr>
        <p:spPr>
          <a:xfrm>
            <a:off x="5162196" y="830563"/>
            <a:ext cx="3296209" cy="54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560"/>
              </a:spcBef>
              <a:spcAft>
                <a:spcPts val="0"/>
              </a:spcAft>
              <a:buNone/>
            </a:pPr>
            <a:r>
              <a:rPr lang="he-IL" dirty="0"/>
              <a:t>מסתובבים בעולם...</a:t>
            </a:r>
            <a:endParaRPr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8DFDC662-9831-42A6-BB97-8693C45CF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661" y="1322171"/>
            <a:ext cx="1561735" cy="1561735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80E2D2E9-6A44-4EDE-9650-12BFEA71C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06845" y="2873480"/>
            <a:ext cx="4373177" cy="2459912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E5C80F96-43F7-480E-8BF0-14B3979965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276" y="3575828"/>
            <a:ext cx="3727093" cy="2096490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67DFFF67-B43C-4282-9170-23CDB62BED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64581" y="1719039"/>
            <a:ext cx="2438203" cy="1371489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D8F17225-5FAB-4AB9-8630-23B95DC6A1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0" y="1398121"/>
            <a:ext cx="2829053" cy="5028299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AA75EFF6-2390-4E03-9DA6-DDCDB454B5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212" y="1965021"/>
            <a:ext cx="2490984" cy="4426323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38E07B83-9F41-4BE1-80C3-2C38EF41AD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4727">
            <a:off x="3533259" y="1166393"/>
            <a:ext cx="1567118" cy="2784672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F47578B3-742D-4FD9-8251-335F35C6EC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0225">
            <a:off x="7616932" y="2359192"/>
            <a:ext cx="3078022" cy="1731387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6D9CBD4F-6A0C-44B7-BA0C-24A19A6B78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87" y="3083981"/>
            <a:ext cx="3533846" cy="1987788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373ADDBB-1217-4680-ACCD-5C6413EBBE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5877" y="2774905"/>
            <a:ext cx="3630900" cy="2423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82e488cbc7_0_14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642300" cy="72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תפקידי הרשת</a:t>
            </a:r>
            <a:endParaRPr dirty="0"/>
          </a:p>
        </p:txBody>
      </p:sp>
      <p:sp>
        <p:nvSpPr>
          <p:cNvPr id="7" name="מציין מיקום טקסט 6">
            <a:extLst>
              <a:ext uri="{FF2B5EF4-FFF2-40B4-BE49-F238E27FC236}">
                <a16:creationId xmlns:a16="http://schemas.microsoft.com/office/drawing/2014/main" id="{5AA9432D-804C-421D-B0E6-E576CA27DB2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122097" y="1180150"/>
            <a:ext cx="9376913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>
              <a:buFont typeface="Wingdings" panose="05000000000000000000" pitchFamily="2" charset="2"/>
              <a:buChar char="§"/>
            </a:pPr>
            <a:r>
              <a:rPr lang="he-IL" sz="3200" dirty="0">
                <a:ln w="0"/>
              </a:rPr>
              <a:t>שיתוף קבצים ברשת. 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he-IL" sz="3200" dirty="0">
                <a:ln w="0"/>
              </a:rPr>
              <a:t>שיתוף של ציודים שונים – כמו מדפסות,</a:t>
            </a:r>
            <a:br>
              <a:rPr lang="en-US" sz="3200" dirty="0">
                <a:ln w="0"/>
              </a:rPr>
            </a:br>
            <a:r>
              <a:rPr lang="he-IL" sz="3200" dirty="0">
                <a:ln w="0"/>
              </a:rPr>
              <a:t>מצלמת רשת, פלאפונים ניידים, טלוויזיות ועוד.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he-IL" sz="3200" dirty="0">
                <a:ln w="0"/>
              </a:rPr>
              <a:t>יצירת אבטחה ואימות משתמשים. 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he-IL" sz="3200" dirty="0">
                <a:ln w="0"/>
              </a:rPr>
              <a:t>הזרמת מדיה ברשת.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he-IL" sz="3200" dirty="0">
                <a:ln w="0"/>
              </a:rPr>
              <a:t>רכישת מוצרים, רישום נתונים, תיעוד.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he-IL" sz="3200" dirty="0">
                <a:ln w="0"/>
              </a:rPr>
              <a:t>שיתוף מידע ברשת – אינטרנט </a:t>
            </a:r>
            <a:r>
              <a:rPr lang="he-IL" sz="3200" dirty="0" err="1">
                <a:ln w="0"/>
              </a:rPr>
              <a:t>וכו</a:t>
            </a:r>
            <a:r>
              <a:rPr lang="he-IL" sz="3200" dirty="0">
                <a:ln w="0"/>
              </a:rPr>
              <a:t>'.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endParaRPr lang="he-IL" sz="3200" dirty="0">
              <a:ln w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82e488cbc7_0_21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642300" cy="72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סיפור על שני חברים טובים...</a:t>
            </a:r>
            <a:endParaRPr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D6ED5E56-536B-48C8-9EA5-95EAFDAD59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22" t="4177" r="31839" b="4825"/>
          <a:stretch/>
        </p:blipFill>
        <p:spPr>
          <a:xfrm>
            <a:off x="9757748" y="1651475"/>
            <a:ext cx="1302589" cy="33897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75115CC9-38CC-4F42-AEB1-3DC297B71E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7D7D7D"/>
              </a:clrFrom>
              <a:clrTo>
                <a:srgbClr val="7D7D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816" b="94547" l="8629" r="46200">
                        <a14:backgroundMark x1="32757" y1="71723" x2="31843" y2="72947"/>
                        <a14:backgroundMark x1="29571" y1="40580" x2="11743" y2="76756"/>
                        <a14:backgroundMark x1="11529" y1="33974" x2="28871" y2="70849"/>
                      </a14:backgroundRemoval>
                    </a14:imgEffect>
                  </a14:imgLayer>
                </a14:imgProps>
              </a:ext>
            </a:extLst>
          </a:blip>
          <a:srcRect l="8278" t="24638" r="53726" b="4903"/>
          <a:stretch/>
        </p:blipFill>
        <p:spPr>
          <a:xfrm>
            <a:off x="595222" y="1897611"/>
            <a:ext cx="4256786" cy="3226279"/>
          </a:xfrm>
          <a:prstGeom prst="rect">
            <a:avLst/>
          </a:prstGeom>
        </p:spPr>
      </p:pic>
      <p:sp>
        <p:nvSpPr>
          <p:cNvPr id="8" name="Google Shape;175;g82e488cbc7_0_28">
            <a:extLst>
              <a:ext uri="{FF2B5EF4-FFF2-40B4-BE49-F238E27FC236}">
                <a16:creationId xmlns:a16="http://schemas.microsoft.com/office/drawing/2014/main" id="{801ECAB3-E37B-4EF1-8A35-85FF33931B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757748" y="952287"/>
            <a:ext cx="1351800" cy="54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he-IL" sz="4400" dirty="0"/>
              <a:t>שרת</a:t>
            </a:r>
            <a:endParaRPr sz="4400" dirty="0"/>
          </a:p>
        </p:txBody>
      </p:sp>
      <p:sp>
        <p:nvSpPr>
          <p:cNvPr id="9" name="Google Shape;175;g82e488cbc7_0_28">
            <a:extLst>
              <a:ext uri="{FF2B5EF4-FFF2-40B4-BE49-F238E27FC236}">
                <a16:creationId xmlns:a16="http://schemas.microsoft.com/office/drawing/2014/main" id="{0473DDC1-A2C1-4AB7-A3FA-7A3B9365AA2F}"/>
              </a:ext>
            </a:extLst>
          </p:cNvPr>
          <p:cNvSpPr txBox="1">
            <a:spLocks/>
          </p:cNvSpPr>
          <p:nvPr/>
        </p:nvSpPr>
        <p:spPr>
          <a:xfrm>
            <a:off x="1197968" y="1111907"/>
            <a:ext cx="1915345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r" rtl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2B4BC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228600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2286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/>
            <a:r>
              <a:rPr lang="he-IL" sz="4400" dirty="0"/>
              <a:t>לקוח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</p:bldLst>
  </p:timing>
</p:sld>
</file>

<file path=ppt/theme/theme1.xml><?xml version="1.0" encoding="utf-8"?>
<a:theme xmlns:a="http://schemas.openxmlformats.org/drawingml/2006/main" name="ערכת נושא Office">
  <a:themeElements>
    <a:clrScheme name="מערכת שידורים">
      <a:dk1>
        <a:srgbClr val="002060"/>
      </a:dk1>
      <a:lt1>
        <a:srgbClr val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2057</TotalTime>
  <Words>307</Words>
  <Application>Microsoft Office PowerPoint</Application>
  <PresentationFormat>Widescreen</PresentationFormat>
  <Paragraphs>98</Paragraphs>
  <Slides>26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Calibri</vt:lpstr>
      <vt:lpstr>Varela Round</vt:lpstr>
      <vt:lpstr>Wingdings</vt:lpstr>
      <vt:lpstr>Arial</vt:lpstr>
      <vt:lpstr>ערכת נושא Office</vt:lpstr>
      <vt:lpstr>מערכת שידורים לאומית</vt:lpstr>
      <vt:lpstr>פרק א' - יסודות התקשורת</vt:lpstr>
      <vt:lpstr>מה נלמד היום </vt:lpstr>
      <vt:lpstr>מהי רשת התקשורת?</vt:lpstr>
      <vt:lpstr>PowerPoint Presentation</vt:lpstr>
      <vt:lpstr>רשת התקשורת</vt:lpstr>
      <vt:lpstr>רשת התקשורת - המשך</vt:lpstr>
      <vt:lpstr>תפקידי הרשת</vt:lpstr>
      <vt:lpstr>סיפור על שני חברים טובים...</vt:lpstr>
      <vt:lpstr>דוגמאות</vt:lpstr>
      <vt:lpstr>שרתים…</vt:lpstr>
      <vt:lpstr>מושגים ברשת</vt:lpstr>
      <vt:lpstr>רכיבים ברשת</vt:lpstr>
      <vt:lpstr>טופולוגיות רשת</vt:lpstr>
      <vt:lpstr>סוגי טופולוגיות פיזיות</vt:lpstr>
      <vt:lpstr>מי, למי ואיך?</vt:lpstr>
      <vt:lpstr>פרוטוקול תקשורת</vt:lpstr>
      <vt:lpstr>סוגי רשתות – LAN \ WAN</vt:lpstr>
      <vt:lpstr>סוגי רשתות</vt:lpstr>
      <vt:lpstr>סוגי רשתות</vt:lpstr>
      <vt:lpstr>סוגי רשתות</vt:lpstr>
      <vt:lpstr>פרוטוקול ה- Ethernet</vt:lpstr>
      <vt:lpstr>מבדק</vt:lpstr>
      <vt:lpstr>מיד חוזרים ומתרגלים...</vt:lpstr>
      <vt:lpstr>פותרים ביחד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מערכת שידורים לאומית</dc:title>
  <dc:creator>user</dc:creator>
  <cp:lastModifiedBy>Sivan Shimshila</cp:lastModifiedBy>
  <cp:revision>25</cp:revision>
  <dcterms:created xsi:type="dcterms:W3CDTF">2020-03-15T19:13:03Z</dcterms:created>
  <dcterms:modified xsi:type="dcterms:W3CDTF">2020-04-19T21:14:24Z</dcterms:modified>
</cp:coreProperties>
</file>