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257" r:id="rId2"/>
    <p:sldId id="262" r:id="rId3"/>
    <p:sldId id="312" r:id="rId4"/>
    <p:sldId id="263" r:id="rId5"/>
    <p:sldId id="280" r:id="rId6"/>
    <p:sldId id="281" r:id="rId7"/>
    <p:sldId id="318" r:id="rId8"/>
    <p:sldId id="282" r:id="rId9"/>
    <p:sldId id="319" r:id="rId10"/>
    <p:sldId id="279" r:id="rId11"/>
    <p:sldId id="300" r:id="rId12"/>
    <p:sldId id="283" r:id="rId13"/>
    <p:sldId id="320" r:id="rId14"/>
    <p:sldId id="284" r:id="rId15"/>
    <p:sldId id="330" r:id="rId16"/>
    <p:sldId id="286" r:id="rId17"/>
    <p:sldId id="287" r:id="rId18"/>
    <p:sldId id="271" r:id="rId19"/>
    <p:sldId id="288" r:id="rId20"/>
    <p:sldId id="321" r:id="rId21"/>
    <p:sldId id="269" r:id="rId22"/>
    <p:sldId id="278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291" r:id="rId3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van Shimshila" initials="SS" lastIdx="30" clrIdx="0">
    <p:extLst>
      <p:ext uri="{19B8F6BF-5375-455C-9EA6-DF929625EA0E}">
        <p15:presenceInfo xmlns:p15="http://schemas.microsoft.com/office/powerpoint/2012/main" userId="Sivan Shimshi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985"/>
    <a:srgbClr val="12B4BC"/>
    <a:srgbClr val="B8E2E6"/>
    <a:srgbClr val="B2E5EC"/>
    <a:srgbClr val="ECECEC"/>
    <a:srgbClr val="E0E0E0"/>
    <a:srgbClr val="D3D3D3"/>
    <a:srgbClr val="008CCF"/>
    <a:srgbClr val="8EC447"/>
    <a:srgbClr val="FDCA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444" y="10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02T22:50:39.943" idx="2">
    <p:pos x="7670" y="10"/>
    <p:text>שיניתי את הנוסח מ"מה נלמד במצגת זו" ל-"מה נלמד בשיעור זה"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כ"ו/אייר/תש"ף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5766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7570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7F8CA6FE-8324-44F9-BEA0-C0135ABE21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FF48E4-4EFC-48E3-B1D6-CBE64D55ACCB}" type="slidenum">
              <a:rPr lang="he-IL" altLang="he-IL"/>
              <a:pPr/>
              <a:t>18</a:t>
            </a:fld>
            <a:endParaRPr lang="en-US" altLang="he-IL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1E8A9808-BA4E-40BA-93A9-8C60AD4AB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DE07BB7-36D8-48DA-A249-9631CE867E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09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E3C841E7-09A5-45C4-A9BD-4BFDB8251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BCAF43-7EBD-45E1-AD2E-E12EDE408516}" type="slidenum">
              <a:rPr lang="he-IL" altLang="he-IL"/>
              <a:pPr/>
              <a:t>21</a:t>
            </a:fld>
            <a:endParaRPr lang="en-US" altLang="he-IL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6E3F231B-44E2-426B-9558-951021EC90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CFCA6E0-819D-407F-971F-2ED80DFD59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E7D08-CBDB-4FA2-9362-ACB5E1717588}" type="datetimeFigureOut">
              <a:rPr lang="he-IL" smtClean="0"/>
              <a:pPr/>
              <a:t>כ"ו/אייר/תש"ף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C13B5-65BA-4B47-9CDA-96A07D910F2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1552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418F68-C9DB-4C7E-AD40-015A49996C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1223C-1048-44A7-A134-61253352A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DC13E8-B382-4110-A703-091E9E6C1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AC48F-9ECE-4185-BD50-FD52BD4E24A1}" type="slidenum">
              <a:rPr lang="he-IL" altLang="he-IL"/>
              <a:pPr/>
              <a:t>‹#›</a:t>
            </a:fld>
            <a:endParaRPr lang="en-US" altLang="he-IL"/>
          </a:p>
        </p:txBody>
      </p:sp>
      <p:sp>
        <p:nvSpPr>
          <p:cNvPr id="5" name="מלבן מעוגל 6">
            <a:extLst>
              <a:ext uri="{FF2B5EF4-FFF2-40B4-BE49-F238E27FC236}">
                <a16:creationId xmlns:a16="http://schemas.microsoft.com/office/drawing/2014/main" id="{BDF03271-7050-47D8-9106-07294A3F6ACA}"/>
              </a:ext>
            </a:extLst>
          </p:cNvPr>
          <p:cNvSpPr/>
          <p:nvPr userDrawn="1"/>
        </p:nvSpPr>
        <p:spPr>
          <a:xfrm>
            <a:off x="-659755" y="5991463"/>
            <a:ext cx="2635363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6" name="מלבן מעוגל 7">
            <a:extLst>
              <a:ext uri="{FF2B5EF4-FFF2-40B4-BE49-F238E27FC236}">
                <a16:creationId xmlns:a16="http://schemas.microsoft.com/office/drawing/2014/main" id="{168D11A5-80FB-4B72-823B-EC89A84AB849}"/>
              </a:ext>
            </a:extLst>
          </p:cNvPr>
          <p:cNvSpPr/>
          <p:nvPr userDrawn="1"/>
        </p:nvSpPr>
        <p:spPr>
          <a:xfrm>
            <a:off x="8737601" y="-85100"/>
            <a:ext cx="3988121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7" name="מלבן מעוגל 8">
            <a:extLst>
              <a:ext uri="{FF2B5EF4-FFF2-40B4-BE49-F238E27FC236}">
                <a16:creationId xmlns:a16="http://schemas.microsoft.com/office/drawing/2014/main" id="{6747940A-F638-4AC1-91E9-6176E858F271}"/>
              </a:ext>
            </a:extLst>
          </p:cNvPr>
          <p:cNvSpPr/>
          <p:nvPr userDrawn="1"/>
        </p:nvSpPr>
        <p:spPr>
          <a:xfrm>
            <a:off x="-659755" y="6420013"/>
            <a:ext cx="427105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532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40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r">
              <a:defRPr sz="2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975921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כ"ו/אייר/תש"ף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5" r:id="rId5"/>
    <p:sldLayoutId id="2147483666" r:id="rId6"/>
    <p:sldLayoutId id="2147483663" r:id="rId7"/>
    <p:sldLayoutId id="2147483669" r:id="rId8"/>
    <p:sldLayoutId id="2147483671" r:id="rId9"/>
    <p:sldLayoutId id="2147483668" r:id="rId10"/>
    <p:sldLayoutId id="2147483670" r:id="rId11"/>
    <p:sldLayoutId id="2147483672" r:id="rId12"/>
    <p:sldLayoutId id="2147483673" r:id="rId13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tnjKYEEheo" TargetMode="Externa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ptnjKYEEheo?feature=oembed" TargetMode="Externa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pace.ort.org.il/@HOME/scripts/dictionary_info.asp?sp_c=227850121&amp;sp_sc=952673119&amp;sp_si=639288109&amp;sp_lc=&#1494;&amp;pnum=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pace.ort.org.il/@HOME/scripts/dictionary_info.asp?sp_c=227850121&amp;sp_sc=952673119&amp;sp_si=273123610&amp;sp_lc=&#1505;&amp;pnum=1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220D83-3173-4C63-9E63-5947589D14B1}"/>
              </a:ext>
            </a:extLst>
          </p:cNvPr>
          <p:cNvSpPr/>
          <p:nvPr/>
        </p:nvSpPr>
        <p:spPr>
          <a:xfrm>
            <a:off x="1" y="4774012"/>
            <a:ext cx="9086127" cy="1568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4CBAF058-AD65-4B74-AEC5-BA82E08C9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נוגדן – מבנה מרחבי  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3330FB0-C8B8-4572-82F2-12FF6B210E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023"/>
          <a:stretch/>
        </p:blipFill>
        <p:spPr>
          <a:xfrm>
            <a:off x="482466" y="933094"/>
            <a:ext cx="11227067" cy="115089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4C0D981-01C5-4448-A3CC-2F103D537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065" y="2536932"/>
            <a:ext cx="3098256" cy="2440386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7DA808C-F353-4CE0-A6CD-240834922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66" y="1508541"/>
            <a:ext cx="6121883" cy="44971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90F5B1-5644-4737-A3F9-FD8C3EAD7DF4}"/>
              </a:ext>
            </a:extLst>
          </p:cNvPr>
          <p:cNvSpPr/>
          <p:nvPr/>
        </p:nvSpPr>
        <p:spPr>
          <a:xfrm>
            <a:off x="8054812" y="4989114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dirty="0"/>
              <a:t>בתוכנת ה-</a:t>
            </a:r>
            <a:r>
              <a:rPr lang="en-US" dirty="0"/>
              <a:t>JMOL</a:t>
            </a:r>
            <a:r>
              <a:rPr lang="he-IL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78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36B85F89-C96F-431B-B17B-186F5F6D62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he-IL"/>
              <a:t>Figure 3-4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A8270305-77C1-4531-AB15-641784DE3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04814"/>
            <a:ext cx="9144000" cy="559087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FAEAB6D0-02CB-496E-ADA2-E159C0304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1" y="404814"/>
            <a:ext cx="5637213" cy="551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198B225-35D9-4317-8900-D1DE78910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6" y="1890779"/>
            <a:ext cx="35417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2800" b="1" dirty="0">
                <a:solidFill>
                  <a:srgbClr val="002060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לנוגדנים יש גמישות המאפשרת קישור לאנטיגנים במגוון מבנים</a:t>
            </a:r>
            <a:endParaRPr lang="en-US" altLang="he-IL" sz="2800" b="1" dirty="0">
              <a:solidFill>
                <a:srgbClr val="002060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1775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8ED768-B280-4947-A3C2-3EF8C1021077}"/>
              </a:ext>
            </a:extLst>
          </p:cNvPr>
          <p:cNvSpPr/>
          <p:nvPr/>
        </p:nvSpPr>
        <p:spPr>
          <a:xfrm>
            <a:off x="-254643" y="5497975"/>
            <a:ext cx="8565266" cy="136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557ED73-94E2-406F-BC9C-47765F73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נוגדן – שרשרות קלות וכבדות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51AD8B1D-1EFF-4B72-A171-8D4D71FF5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284"/>
          <a:stretch/>
        </p:blipFill>
        <p:spPr>
          <a:xfrm>
            <a:off x="4719337" y="2512589"/>
            <a:ext cx="7410931" cy="737977"/>
          </a:xfrm>
          <a:prstGeom prst="rect">
            <a:avLst/>
          </a:prstGeom>
        </p:spPr>
      </p:pic>
      <p:pic>
        <p:nvPicPr>
          <p:cNvPr id="5" name="מציין מיקום תוכן 3">
            <a:extLst>
              <a:ext uri="{FF2B5EF4-FFF2-40B4-BE49-F238E27FC236}">
                <a16:creationId xmlns:a16="http://schemas.microsoft.com/office/drawing/2014/main" id="{53660D95-55B3-4013-A11A-CF7D5213B6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495"/>
          <a:stretch/>
        </p:blipFill>
        <p:spPr>
          <a:xfrm>
            <a:off x="4505199" y="1007082"/>
            <a:ext cx="7574210" cy="1511412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C494BF2-937B-4D4B-B98B-DCDF9EF5AD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198"/>
          <a:stretch/>
        </p:blipFill>
        <p:spPr>
          <a:xfrm>
            <a:off x="590896" y="2530069"/>
            <a:ext cx="4302062" cy="4305299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E9F2D8C5-A4C0-4C21-8D51-19CAA32F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5822" y="3897537"/>
            <a:ext cx="134624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buFontTx/>
              <a:buNone/>
              <a:defRPr sz="1400" b="1">
                <a:solidFill>
                  <a:srgbClr val="7030A0"/>
                </a:solidFill>
                <a:effectLst>
                  <a:glow rad="165100">
                    <a:schemeClr val="bg1"/>
                  </a:glo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 dirty="0"/>
              <a:t>בעמודה הימנית – קישור לנוגדן המזהה את שתי שרשראות הנוגדן</a:t>
            </a:r>
            <a:endParaRPr lang="en-US" altLang="he-IL" dirty="0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D006EA99-E1ED-4601-8FDC-3410F7E00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3" y="2239672"/>
            <a:ext cx="52085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1600" b="1" dirty="0">
                <a:solidFill>
                  <a:srgbClr val="7030A0"/>
                </a:solidFill>
                <a:cs typeface="+mn-cs"/>
              </a:rPr>
              <a:t>בשתי העמודות הורץ הנוגדן בריכוזים הולכים ויורדים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F061A805-B315-4DCF-89A8-5892A885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73" y="3967781"/>
            <a:ext cx="12153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he-IL"/>
            </a:defPPr>
            <a:lvl1pPr algn="ctr">
              <a:spcBef>
                <a:spcPct val="50000"/>
              </a:spcBef>
              <a:buFontTx/>
              <a:buNone/>
              <a:defRPr sz="1400" b="1"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he-IL" altLang="he-IL" dirty="0">
                <a:effectLst>
                  <a:glow rad="165100">
                    <a:schemeClr val="bg1"/>
                  </a:glow>
                </a:effectLst>
              </a:rPr>
              <a:t>בעמודת השמאלית – קישור לנוגדן המזהה רק את השרשרת הקלה.</a:t>
            </a:r>
          </a:p>
        </p:txBody>
      </p:sp>
    </p:spTree>
    <p:extLst>
      <p:ext uri="{BB962C8B-B14F-4D97-AF65-F5344CB8AC3E}">
        <p14:creationId xmlns:p14="http://schemas.microsoft.com/office/powerpoint/2010/main" val="77479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A111C72-D77B-4CF3-8C1E-7AAAB1355A6B}"/>
              </a:ext>
            </a:extLst>
          </p:cNvPr>
          <p:cNvSpPr/>
          <p:nvPr/>
        </p:nvSpPr>
        <p:spPr>
          <a:xfrm>
            <a:off x="1" y="5694744"/>
            <a:ext cx="12192000" cy="116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B557ED73-94E2-406F-BC9C-47765F732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נוגדן - סרטון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14CF3E-7E03-48F0-9C11-4AED2AE9B1AB}"/>
              </a:ext>
            </a:extLst>
          </p:cNvPr>
          <p:cNvSpPr/>
          <p:nvPr/>
        </p:nvSpPr>
        <p:spPr>
          <a:xfrm>
            <a:off x="90449" y="29084"/>
            <a:ext cx="27912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hlinkClick r:id="rId3"/>
              </a:rPr>
              <a:t>https://youtu.be/ptnjKYEEheo</a:t>
            </a:r>
            <a:endParaRPr lang="he-IL" sz="1400" dirty="0"/>
          </a:p>
          <a:p>
            <a:endParaRPr lang="en-US" sz="1400" dirty="0"/>
          </a:p>
        </p:txBody>
      </p:sp>
      <p:pic>
        <p:nvPicPr>
          <p:cNvPr id="4" name="Online Media 3" title="Therapeutic antibodies (Part 1): structure &amp; function">
            <a:hlinkClick r:id="" action="ppaction://media"/>
            <a:extLst>
              <a:ext uri="{FF2B5EF4-FFF2-40B4-BE49-F238E27FC236}">
                <a16:creationId xmlns:a16="http://schemas.microsoft.com/office/drawing/2014/main" id="{A986A2A6-67B2-4CAD-B5F2-127BBF5265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56211" y="904586"/>
            <a:ext cx="10205014" cy="574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530F213-FCC8-4857-A684-A91E1EAF2C1E}"/>
              </a:ext>
            </a:extLst>
          </p:cNvPr>
          <p:cNvSpPr/>
          <p:nvPr/>
        </p:nvSpPr>
        <p:spPr>
          <a:xfrm>
            <a:off x="1" y="5694744"/>
            <a:ext cx="12192000" cy="116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5C9A8AF-0C74-4C2A-A270-57BC71806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4811"/>
            <a:ext cx="12191999" cy="720000"/>
          </a:xfrm>
        </p:spPr>
        <p:txBody>
          <a:bodyPr/>
          <a:lstStyle/>
          <a:p>
            <a:r>
              <a:rPr lang="he-IL" dirty="0"/>
              <a:t>מבנה הנוגדן – מקטעי </a:t>
            </a:r>
            <a:r>
              <a:rPr lang="en-US" dirty="0"/>
              <a:t>Fab</a:t>
            </a:r>
            <a:r>
              <a:rPr lang="he-IL" dirty="0"/>
              <a:t> ו-</a:t>
            </a:r>
            <a:r>
              <a:rPr lang="en-US" dirty="0"/>
              <a:t>Fc</a:t>
            </a:r>
            <a:endParaRPr lang="he-IL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ABA00DF-C79F-42EC-9C49-AC90F6FE3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775" y="854811"/>
            <a:ext cx="7862713" cy="1309412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65F86C2B-3588-43A2-B82F-88893C956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59" y="2164223"/>
            <a:ext cx="7666229" cy="142670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4C8C2E9-74D9-41F1-8FC6-1B523988D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48" y="3150114"/>
            <a:ext cx="5389945" cy="3573075"/>
          </a:xfrm>
          <a:prstGeom prst="rect">
            <a:avLst/>
          </a:prstGeom>
        </p:spPr>
      </p:pic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DE5FFAB8-A1EB-4FCC-B064-488C8E170FD7}"/>
              </a:ext>
            </a:extLst>
          </p:cNvPr>
          <p:cNvSpPr/>
          <p:nvPr/>
        </p:nvSpPr>
        <p:spPr>
          <a:xfrm>
            <a:off x="11652206" y="5637506"/>
            <a:ext cx="1735483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מלבן מעוגל 8">
            <a:extLst>
              <a:ext uri="{FF2B5EF4-FFF2-40B4-BE49-F238E27FC236}">
                <a16:creationId xmlns:a16="http://schemas.microsoft.com/office/drawing/2014/main" id="{13A6B941-61EE-4249-B833-6246650FA8EE}"/>
              </a:ext>
            </a:extLst>
          </p:cNvPr>
          <p:cNvSpPr/>
          <p:nvPr/>
        </p:nvSpPr>
        <p:spPr>
          <a:xfrm>
            <a:off x="10785675" y="6072253"/>
            <a:ext cx="281264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765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C52087-18E8-4DAB-9D0A-9EB8F588C31B}"/>
              </a:ext>
            </a:extLst>
          </p:cNvPr>
          <p:cNvSpPr/>
          <p:nvPr/>
        </p:nvSpPr>
        <p:spPr>
          <a:xfrm>
            <a:off x="1" y="5694744"/>
            <a:ext cx="12192000" cy="1163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7C026D-1040-408F-A1F3-87DFC1D03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הנוגדן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3F92C-0918-4A3E-9EF7-BB19747F2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46" t="17779" r="33636" b="43029"/>
          <a:stretch/>
        </p:blipFill>
        <p:spPr>
          <a:xfrm>
            <a:off x="3860800" y="884939"/>
            <a:ext cx="7638473" cy="37996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33B906-E9BC-43CC-AA88-B555557622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64" t="58718" r="38560" b="11110"/>
          <a:stretch/>
        </p:blipFill>
        <p:spPr>
          <a:xfrm>
            <a:off x="692727" y="4389435"/>
            <a:ext cx="4738255" cy="2468565"/>
          </a:xfrm>
          <a:prstGeom prst="rect">
            <a:avLst/>
          </a:prstGeom>
        </p:spPr>
      </p:pic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5C114F1D-21DC-43AD-929E-3B4ED7B730B9}"/>
              </a:ext>
            </a:extLst>
          </p:cNvPr>
          <p:cNvSpPr/>
          <p:nvPr/>
        </p:nvSpPr>
        <p:spPr>
          <a:xfrm>
            <a:off x="11652206" y="5637506"/>
            <a:ext cx="1735483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8">
            <a:extLst>
              <a:ext uri="{FF2B5EF4-FFF2-40B4-BE49-F238E27FC236}">
                <a16:creationId xmlns:a16="http://schemas.microsoft.com/office/drawing/2014/main" id="{66AA9DA3-93B0-4BCA-9DDA-6968C31A26D6}"/>
              </a:ext>
            </a:extLst>
          </p:cNvPr>
          <p:cNvSpPr/>
          <p:nvPr/>
        </p:nvSpPr>
        <p:spPr>
          <a:xfrm>
            <a:off x="10785675" y="6072253"/>
            <a:ext cx="281264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055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2F09A5C-A749-4A70-83B0-F07D74A0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יצירת תצמיד נוגדן אנטיגן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44B47AF-0626-4AB4-8E4D-8093EF54D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611"/>
          <a:stretch/>
        </p:blipFill>
        <p:spPr>
          <a:xfrm>
            <a:off x="2406155" y="933093"/>
            <a:ext cx="9532762" cy="2005415"/>
          </a:xfrm>
          <a:prstGeom prst="rect">
            <a:avLst/>
          </a:prstGeom>
        </p:spPr>
      </p:pic>
      <p:pic>
        <p:nvPicPr>
          <p:cNvPr id="5" name="תמונה 3">
            <a:extLst>
              <a:ext uri="{FF2B5EF4-FFF2-40B4-BE49-F238E27FC236}">
                <a16:creationId xmlns:a16="http://schemas.microsoft.com/office/drawing/2014/main" id="{24AA93BF-5384-4A58-86EF-DC94C3F39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99" t="38383" r="22044"/>
          <a:stretch/>
        </p:blipFill>
        <p:spPr>
          <a:xfrm>
            <a:off x="858829" y="3027442"/>
            <a:ext cx="4840441" cy="32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595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83C979C-20D5-4292-AE90-652C4FEA3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זיקת הקישור ושיווי משקל בין נוגדן לאנטיגן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4F2F47F1-5FE0-4583-9230-01EE386D3A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11" b="-1"/>
          <a:stretch/>
        </p:blipFill>
        <p:spPr>
          <a:xfrm>
            <a:off x="1569172" y="1049021"/>
            <a:ext cx="9655085" cy="166754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8B7D2F7-851A-424E-8A9D-07417A052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93" t="3102" r="17263" b="31806"/>
          <a:stretch/>
        </p:blipFill>
        <p:spPr>
          <a:xfrm>
            <a:off x="1422284" y="2832494"/>
            <a:ext cx="5520054" cy="3449420"/>
          </a:xfrm>
          <a:prstGeom prst="rect">
            <a:avLst/>
          </a:prstGeom>
        </p:spPr>
      </p:pic>
      <p:sp>
        <p:nvSpPr>
          <p:cNvPr id="6" name="כותרת 1">
            <a:extLst>
              <a:ext uri="{FF2B5EF4-FFF2-40B4-BE49-F238E27FC236}">
                <a16:creationId xmlns:a16="http://schemas.microsoft.com/office/drawing/2014/main" id="{D886E80B-EFF0-430C-898B-BC579429773A}"/>
              </a:ext>
            </a:extLst>
          </p:cNvPr>
          <p:cNvSpPr txBox="1">
            <a:spLocks/>
          </p:cNvSpPr>
          <p:nvPr/>
        </p:nvSpPr>
        <p:spPr>
          <a:xfrm>
            <a:off x="8087558" y="3139781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2000" b="1" dirty="0">
                <a:solidFill>
                  <a:srgbClr val="7030A0"/>
                </a:solidFill>
              </a:rPr>
              <a:t>אפיניות = זיקה</a:t>
            </a:r>
          </a:p>
        </p:txBody>
      </p:sp>
    </p:spTree>
    <p:extLst>
      <p:ext uri="{BB962C8B-B14F-4D97-AF65-F5344CB8AC3E}">
        <p14:creationId xmlns:p14="http://schemas.microsoft.com/office/powerpoint/2010/main" val="227826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3ECABA-B4AF-4DDA-9692-3A6F25176063}"/>
              </a:ext>
            </a:extLst>
          </p:cNvPr>
          <p:cNvSpPr/>
          <p:nvPr/>
        </p:nvSpPr>
        <p:spPr>
          <a:xfrm>
            <a:off x="0" y="5661025"/>
            <a:ext cx="4462320" cy="1196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2B0D2717-864F-4D08-A704-9F4EB3E4C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7158" y="1844676"/>
            <a:ext cx="33845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>
                <a:cs typeface="+mn-cs"/>
              </a:rPr>
              <a:t>ספציפיות</a:t>
            </a:r>
            <a:r>
              <a:rPr lang="he-IL" altLang="he-IL" sz="1600" dirty="0">
                <a:cs typeface="+mn-cs"/>
              </a:rPr>
              <a:t> = עד כמה ההתאמה המרחבית בין הנוגדן לאפיטופ ייחודית (ולכן, עד כמה ניתן או לא ניתן לקשור לאותו נוגדן אפיטופים אחרים  מזה שהוא מכוון כנגדו)</a:t>
            </a:r>
            <a:endParaRPr lang="en-US" altLang="he-IL" sz="1600" b="1" u="sng" dirty="0">
              <a:cs typeface="+mn-cs"/>
            </a:endParaRPr>
          </a:p>
        </p:txBody>
      </p:sp>
      <p:sp>
        <p:nvSpPr>
          <p:cNvPr id="46083" name="Text Box 3">
            <a:extLst>
              <a:ext uri="{FF2B5EF4-FFF2-40B4-BE49-F238E27FC236}">
                <a16:creationId xmlns:a16="http://schemas.microsoft.com/office/drawing/2014/main" id="{F0747BE1-F7E2-4D1A-95B6-8D38411AC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2910" y="1052514"/>
            <a:ext cx="26709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u="sng">
                <a:solidFill>
                  <a:srgbClr val="0000FF"/>
                </a:solidFill>
                <a:cs typeface="+mn-cs"/>
                <a:hlinkClick r:id="rId3"/>
              </a:rPr>
              <a:t>זיקה</a:t>
            </a:r>
            <a:r>
              <a:rPr lang="he-IL" altLang="he-IL" sz="1800" b="1">
                <a:cs typeface="+mn-cs"/>
              </a:rPr>
              <a:t> (אפיניות) של הקישור</a:t>
            </a:r>
            <a:endParaRPr lang="en-US" altLang="he-IL" sz="1800" b="1">
              <a:cs typeface="+mn-cs"/>
            </a:endParaRPr>
          </a:p>
        </p:txBody>
      </p:sp>
      <p:sp>
        <p:nvSpPr>
          <p:cNvPr id="46084" name="Text Box 4">
            <a:extLst>
              <a:ext uri="{FF2B5EF4-FFF2-40B4-BE49-F238E27FC236}">
                <a16:creationId xmlns:a16="http://schemas.microsoft.com/office/drawing/2014/main" id="{60A4F1AB-873E-4027-9A66-44F5BE13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2159" y="1052514"/>
            <a:ext cx="18710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800" b="1" u="sng" dirty="0">
                <a:solidFill>
                  <a:srgbClr val="0000FF"/>
                </a:solidFill>
                <a:cs typeface="+mn-cs"/>
                <a:hlinkClick r:id="rId4"/>
              </a:rPr>
              <a:t>ספציפיות</a:t>
            </a:r>
            <a:r>
              <a:rPr lang="he-IL" altLang="he-IL" sz="1800" b="1" dirty="0">
                <a:cs typeface="+mn-cs"/>
              </a:rPr>
              <a:t> הקישור</a:t>
            </a:r>
            <a:endParaRPr lang="en-US" altLang="he-IL" sz="1800" b="1" dirty="0">
              <a:cs typeface="+mn-cs"/>
            </a:endParaRPr>
          </a:p>
        </p:txBody>
      </p:sp>
      <p:sp>
        <p:nvSpPr>
          <p:cNvPr id="46085" name="Line 5">
            <a:extLst>
              <a:ext uri="{FF2B5EF4-FFF2-40B4-BE49-F238E27FC236}">
                <a16:creationId xmlns:a16="http://schemas.microsoft.com/office/drawing/2014/main" id="{028F2934-3B25-4506-A21D-BF0B218E9E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1483" y="1484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Text Box 6">
            <a:extLst>
              <a:ext uri="{FF2B5EF4-FFF2-40B4-BE49-F238E27FC236}">
                <a16:creationId xmlns:a16="http://schemas.microsoft.com/office/drawing/2014/main" id="{B4F1F917-A0FB-4B74-90CA-B202A3D66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59" y="1919664"/>
            <a:ext cx="35718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dirty="0">
                <a:cs typeface="+mn-cs"/>
              </a:rPr>
              <a:t>עוצמת הקישור</a:t>
            </a:r>
            <a:r>
              <a:rPr lang="en-US" altLang="he-IL" sz="1600" dirty="0">
                <a:cs typeface="+mn-cs"/>
              </a:rPr>
              <a:t> </a:t>
            </a:r>
            <a:r>
              <a:rPr lang="he-IL" altLang="he-IL" sz="1600" dirty="0">
                <a:cs typeface="+mn-cs"/>
              </a:rPr>
              <a:t>תלויה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>
                <a:cs typeface="+mn-cs"/>
              </a:rPr>
              <a:t>במידת הדיוק בהתאמה המרחבית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dirty="0">
                <a:cs typeface="+mn-cs"/>
              </a:rPr>
              <a:t>בין מבנה אתר הקישור ב </a:t>
            </a:r>
            <a:r>
              <a:rPr lang="en-US" altLang="he-IL" sz="1600" dirty="0">
                <a:cs typeface="+mn-cs"/>
              </a:rPr>
              <a:t>Fab</a:t>
            </a:r>
            <a:r>
              <a:rPr lang="he-IL" altLang="he-IL" sz="1600" dirty="0">
                <a:cs typeface="+mn-cs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dirty="0">
                <a:cs typeface="+mn-cs"/>
              </a:rPr>
              <a:t>לבין מבנה האפיטופ. ככל שהאפיניות גדולה יותר כך הנוגדן יקשר חזק יותר לאפיטופ</a:t>
            </a:r>
            <a:endParaRPr lang="en-US" altLang="he-IL" sz="1600" dirty="0">
              <a:cs typeface="+mn-cs"/>
            </a:endParaRPr>
          </a:p>
        </p:txBody>
      </p:sp>
      <p:sp>
        <p:nvSpPr>
          <p:cNvPr id="46087" name="Line 7">
            <a:extLst>
              <a:ext uri="{FF2B5EF4-FFF2-40B4-BE49-F238E27FC236}">
                <a16:creationId xmlns:a16="http://schemas.microsoft.com/office/drawing/2014/main" id="{89981913-6DE0-46CE-AF2D-DADFA28C9E2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09958" y="1412875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AutoShape 8">
            <a:extLst>
              <a:ext uri="{FF2B5EF4-FFF2-40B4-BE49-F238E27FC236}">
                <a16:creationId xmlns:a16="http://schemas.microsoft.com/office/drawing/2014/main" id="{7E65F0A4-30E5-4E04-8E53-E8D126A37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883" y="4806951"/>
            <a:ext cx="431800" cy="288925"/>
          </a:xfrm>
          <a:prstGeom prst="flowChartOnlineStorage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cs typeface="+mn-cs"/>
            </a:endParaRPr>
          </a:p>
        </p:txBody>
      </p:sp>
      <p:sp>
        <p:nvSpPr>
          <p:cNvPr id="46089" name="AutoShape 9">
            <a:extLst>
              <a:ext uri="{FF2B5EF4-FFF2-40B4-BE49-F238E27FC236}">
                <a16:creationId xmlns:a16="http://schemas.microsoft.com/office/drawing/2014/main" id="{476F0379-134D-4C24-81C7-03917F4BB17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789345" y="4806951"/>
            <a:ext cx="685800" cy="288925"/>
          </a:xfrm>
          <a:prstGeom prst="flowChartDelay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cs typeface="+mn-cs"/>
            </a:endParaRPr>
          </a:p>
        </p:txBody>
      </p:sp>
      <p:sp>
        <p:nvSpPr>
          <p:cNvPr id="46090" name="AutoShape 10">
            <a:extLst>
              <a:ext uri="{FF2B5EF4-FFF2-40B4-BE49-F238E27FC236}">
                <a16:creationId xmlns:a16="http://schemas.microsoft.com/office/drawing/2014/main" id="{F218C618-660B-4A33-BC43-C4D1A3874B5C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22684" y="4159250"/>
            <a:ext cx="288925" cy="287338"/>
          </a:xfrm>
          <a:prstGeom prst="flowChartDelay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cs typeface="+mn-cs"/>
            </a:endParaRPr>
          </a:p>
        </p:txBody>
      </p:sp>
      <p:sp>
        <p:nvSpPr>
          <p:cNvPr id="46091" name="AutoShape 11">
            <a:extLst>
              <a:ext uri="{FF2B5EF4-FFF2-40B4-BE49-F238E27FC236}">
                <a16:creationId xmlns:a16="http://schemas.microsoft.com/office/drawing/2014/main" id="{1EE79F83-8E85-4356-9790-2D607A9CDD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320" y="4157664"/>
            <a:ext cx="431800" cy="288925"/>
          </a:xfrm>
          <a:prstGeom prst="flowChartOnlineStorage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cs typeface="+mn-cs"/>
            </a:endParaRPr>
          </a:p>
        </p:txBody>
      </p:sp>
      <p:sp>
        <p:nvSpPr>
          <p:cNvPr id="46092" name="AutoShape 12">
            <a:extLst>
              <a:ext uri="{FF2B5EF4-FFF2-40B4-BE49-F238E27FC236}">
                <a16:creationId xmlns:a16="http://schemas.microsoft.com/office/drawing/2014/main" id="{E08549D3-DB0C-47C2-BE9F-191FDD1D666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827446" y="5229225"/>
            <a:ext cx="358775" cy="287338"/>
          </a:xfrm>
          <a:prstGeom prst="flowChartDelay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cs typeface="+mn-cs"/>
            </a:endParaRPr>
          </a:p>
        </p:txBody>
      </p:sp>
      <p:sp>
        <p:nvSpPr>
          <p:cNvPr id="46093" name="Oval 13">
            <a:extLst>
              <a:ext uri="{FF2B5EF4-FFF2-40B4-BE49-F238E27FC236}">
                <a16:creationId xmlns:a16="http://schemas.microsoft.com/office/drawing/2014/main" id="{9769CD5E-36EE-4836-B031-20260ACF4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245" y="5516564"/>
            <a:ext cx="508000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cs typeface="+mn-cs"/>
            </a:endParaRPr>
          </a:p>
        </p:txBody>
      </p:sp>
      <p:sp>
        <p:nvSpPr>
          <p:cNvPr id="46094" name="AutoShape 14">
            <a:extLst>
              <a:ext uri="{FF2B5EF4-FFF2-40B4-BE49-F238E27FC236}">
                <a16:creationId xmlns:a16="http://schemas.microsoft.com/office/drawing/2014/main" id="{EFFA5DA4-530E-4ECA-B236-EEE8B07D1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0883" y="5310189"/>
            <a:ext cx="431800" cy="288925"/>
          </a:xfrm>
          <a:prstGeom prst="flowChartOnlineStorage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1800">
              <a:cs typeface="+mn-cs"/>
            </a:endParaRPr>
          </a:p>
        </p:txBody>
      </p:sp>
      <p:sp>
        <p:nvSpPr>
          <p:cNvPr id="46095" name="Text Box 15">
            <a:extLst>
              <a:ext uri="{FF2B5EF4-FFF2-40B4-BE49-F238E27FC236}">
                <a16:creationId xmlns:a16="http://schemas.microsoft.com/office/drawing/2014/main" id="{C4637873-64B5-438B-A32B-2A70662BA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59" y="3860800"/>
            <a:ext cx="174919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cs typeface="+mn-cs"/>
              </a:rPr>
              <a:t>התאמה מקסימאלית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cs typeface="+mn-cs"/>
              </a:rPr>
              <a:t>הזיקה חזקה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cs typeface="+mn-cs"/>
              </a:rPr>
              <a:t>יש הצמדה מלאה</a:t>
            </a:r>
            <a:endParaRPr lang="en-US" altLang="he-IL" sz="1400">
              <a:cs typeface="+mn-cs"/>
            </a:endParaRPr>
          </a:p>
        </p:txBody>
      </p:sp>
      <p:sp>
        <p:nvSpPr>
          <p:cNvPr id="46096" name="Text Box 16">
            <a:extLst>
              <a:ext uri="{FF2B5EF4-FFF2-40B4-BE49-F238E27FC236}">
                <a16:creationId xmlns:a16="http://schemas.microsoft.com/office/drawing/2014/main" id="{22A8FDA5-B9FE-4ACD-A225-FA95CBEF1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7481" y="4927600"/>
            <a:ext cx="173316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cs typeface="+mn-cs"/>
              </a:rPr>
              <a:t>יש מרווחים מפריעים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cs typeface="+mn-cs"/>
              </a:rPr>
              <a:t>הזיקה חלשה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cs typeface="+mn-cs"/>
              </a:rPr>
              <a:t>אין הצמדה מלאה</a:t>
            </a:r>
            <a:endParaRPr lang="en-US" altLang="he-IL" sz="1400">
              <a:cs typeface="+mn-cs"/>
            </a:endParaRPr>
          </a:p>
        </p:txBody>
      </p:sp>
      <p:sp>
        <p:nvSpPr>
          <p:cNvPr id="46097" name="Text Box 17">
            <a:extLst>
              <a:ext uri="{FF2B5EF4-FFF2-40B4-BE49-F238E27FC236}">
                <a16:creationId xmlns:a16="http://schemas.microsoft.com/office/drawing/2014/main" id="{23BCB16D-EB83-40B0-A431-14EE4CCA9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26" y="5915797"/>
            <a:ext cx="78257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>
                <a:solidFill>
                  <a:srgbClr val="000000"/>
                </a:solidFill>
                <a:cs typeface="+mn-cs"/>
              </a:rPr>
              <a:t>ניתן לקבל נוגדנים ספציפיים לאפיטופ אחד אבל בדרגות שונות של זיקה, ולהיפך.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600" b="1" dirty="0">
                <a:solidFill>
                  <a:srgbClr val="000000"/>
                </a:solidFill>
                <a:cs typeface="+mn-cs"/>
              </a:rPr>
              <a:t>כאשר אנו מייצרים נוגדנים (פרק 3) אנו מעוניינים לקבל נוגדנים בעלי זיקת הקישור הגדולה ביותר לאנטיגן (לאפיטופ ), ובעלי הספציפיות הגדולה ביותר</a:t>
            </a:r>
            <a:endParaRPr lang="en-US" altLang="he-IL" sz="16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6098" name="Line 18">
            <a:extLst>
              <a:ext uri="{FF2B5EF4-FFF2-40B4-BE49-F238E27FC236}">
                <a16:creationId xmlns:a16="http://schemas.microsoft.com/office/drawing/2014/main" id="{7C2709AC-C4F1-4E11-ABFD-58509E45F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959" y="4949826"/>
            <a:ext cx="217487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099" name="Line 19">
            <a:extLst>
              <a:ext uri="{FF2B5EF4-FFF2-40B4-BE49-F238E27FC236}">
                <a16:creationId xmlns:a16="http://schemas.microsoft.com/office/drawing/2014/main" id="{6994FDBB-309B-4E8B-B81C-93D6220944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959" y="4949826"/>
            <a:ext cx="217487" cy="73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100" name="Line 20">
            <a:extLst>
              <a:ext uri="{FF2B5EF4-FFF2-40B4-BE49-F238E27FC236}">
                <a16:creationId xmlns:a16="http://schemas.microsoft.com/office/drawing/2014/main" id="{478308F2-F6BD-4B2B-9842-2C8915509F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1959" y="4949825"/>
            <a:ext cx="217487" cy="2159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6101" name="Line 21">
            <a:extLst>
              <a:ext uri="{FF2B5EF4-FFF2-40B4-BE49-F238E27FC236}">
                <a16:creationId xmlns:a16="http://schemas.microsoft.com/office/drawing/2014/main" id="{771CFCF6-E3DF-46BC-A3E8-CE848CCA21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059" y="4949826"/>
            <a:ext cx="433387" cy="73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102" name="Line 22">
            <a:extLst>
              <a:ext uri="{FF2B5EF4-FFF2-40B4-BE49-F238E27FC236}">
                <a16:creationId xmlns:a16="http://schemas.microsoft.com/office/drawing/2014/main" id="{735829D2-A78F-4EB9-9F8E-DEF2DC3F7B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70158" y="4878388"/>
            <a:ext cx="576262" cy="1444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103" name="Line 23">
            <a:extLst>
              <a:ext uri="{FF2B5EF4-FFF2-40B4-BE49-F238E27FC236}">
                <a16:creationId xmlns:a16="http://schemas.microsoft.com/office/drawing/2014/main" id="{9B039952-EDA3-42B8-873F-5070D89617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9084" y="4949826"/>
            <a:ext cx="2873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4" name="Line 24">
            <a:extLst>
              <a:ext uri="{FF2B5EF4-FFF2-40B4-BE49-F238E27FC236}">
                <a16:creationId xmlns:a16="http://schemas.microsoft.com/office/drawing/2014/main" id="{809E4601-6C40-4F14-B50B-C61102087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9084" y="5454650"/>
            <a:ext cx="3587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5" name="Line 25">
            <a:extLst>
              <a:ext uri="{FF2B5EF4-FFF2-40B4-BE49-F238E27FC236}">
                <a16:creationId xmlns:a16="http://schemas.microsoft.com/office/drawing/2014/main" id="{F3B2946F-7A96-4466-A0B2-B3B2ADE887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01959" y="4230688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6" name="Text Box 26">
            <a:extLst>
              <a:ext uri="{FF2B5EF4-FFF2-40B4-BE49-F238E27FC236}">
                <a16:creationId xmlns:a16="http://schemas.microsoft.com/office/drawing/2014/main" id="{C1B57E94-AF41-48E6-8A45-E80B00ACC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081" y="145296"/>
            <a:ext cx="4033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3600" b="1" dirty="0">
                <a:solidFill>
                  <a:srgbClr val="002060"/>
                </a:solidFill>
                <a:cs typeface="+mn-cs"/>
              </a:rPr>
              <a:t>ספציפיות וזיקה </a:t>
            </a:r>
            <a:endParaRPr lang="en-US" altLang="he-IL" sz="36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46107" name="Line 28">
            <a:extLst>
              <a:ext uri="{FF2B5EF4-FFF2-40B4-BE49-F238E27FC236}">
                <a16:creationId xmlns:a16="http://schemas.microsoft.com/office/drawing/2014/main" id="{3A77B721-3DC5-4131-B2F6-2556EFDF19D4}"/>
              </a:ext>
            </a:extLst>
          </p:cNvPr>
          <p:cNvSpPr>
            <a:spLocks noChangeShapeType="1"/>
          </p:cNvSpPr>
          <p:nvPr/>
        </p:nvSpPr>
        <p:spPr bwMode="auto">
          <a:xfrm>
            <a:off x="7921483" y="3429001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8" name="Line 29">
            <a:extLst>
              <a:ext uri="{FF2B5EF4-FFF2-40B4-BE49-F238E27FC236}">
                <a16:creationId xmlns:a16="http://schemas.microsoft.com/office/drawing/2014/main" id="{FB873CE7-E17C-4F4E-A841-C31D50FF6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9633" y="3643313"/>
            <a:ext cx="0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09" name="AutoShape 30">
            <a:extLst>
              <a:ext uri="{FF2B5EF4-FFF2-40B4-BE49-F238E27FC236}">
                <a16:creationId xmlns:a16="http://schemas.microsoft.com/office/drawing/2014/main" id="{731A58F3-9F18-4A4D-96D0-9B0E0F692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245" y="3932238"/>
            <a:ext cx="1009650" cy="1009650"/>
          </a:xfrm>
          <a:prstGeom prst="octagon">
            <a:avLst>
              <a:gd name="adj" fmla="val 29287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200" b="1" dirty="0">
                <a:solidFill>
                  <a:schemeClr val="bg1"/>
                </a:solidFill>
                <a:latin typeface="Comic Sans MS" panose="030F0702030302020204" pitchFamily="66" charset="0"/>
                <a:cs typeface="+mn-cs"/>
              </a:rPr>
              <a:t>אנטיגן המציג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200" b="1" dirty="0">
                <a:solidFill>
                  <a:schemeClr val="bg1"/>
                </a:solidFill>
                <a:latin typeface="Comic Sans MS" panose="030F0702030302020204" pitchFamily="66" charset="0"/>
                <a:cs typeface="+mn-cs"/>
              </a:rPr>
              <a:t>אפיטופים שונים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200" b="1" dirty="0">
                <a:solidFill>
                  <a:schemeClr val="bg1"/>
                </a:solidFill>
                <a:latin typeface="Comic Sans MS" panose="030F0702030302020204" pitchFamily="66" charset="0"/>
                <a:cs typeface="+mn-cs"/>
              </a:rPr>
              <a:t>כלפי חוץ</a:t>
            </a:r>
            <a:endParaRPr lang="en-US" altLang="he-IL" sz="1200" b="1" dirty="0">
              <a:solidFill>
                <a:schemeClr val="bg1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6110" name="Oval 31">
            <a:extLst>
              <a:ext uri="{FF2B5EF4-FFF2-40B4-BE49-F238E27FC236}">
                <a16:creationId xmlns:a16="http://schemas.microsoft.com/office/drawing/2014/main" id="{AE2B6AF4-4382-4B3F-AE64-2478F2B41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0409" y="3860801"/>
            <a:ext cx="288925" cy="2889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1200" b="1">
              <a:solidFill>
                <a:srgbClr val="FF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6111" name="Rectangle 32">
            <a:extLst>
              <a:ext uri="{FF2B5EF4-FFF2-40B4-BE49-F238E27FC236}">
                <a16:creationId xmlns:a16="http://schemas.microsoft.com/office/drawing/2014/main" id="{4EE0C411-E4D0-4D7F-9448-B6A1D979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609" y="4941889"/>
            <a:ext cx="287337" cy="1428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12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6112" name="AutoShape 33">
            <a:extLst>
              <a:ext uri="{FF2B5EF4-FFF2-40B4-BE49-F238E27FC236}">
                <a16:creationId xmlns:a16="http://schemas.microsoft.com/office/drawing/2014/main" id="{C987B41B-9E70-46AE-9595-C31526944490}"/>
              </a:ext>
            </a:extLst>
          </p:cNvPr>
          <p:cNvSpPr>
            <a:spLocks noChangeArrowheads="1"/>
          </p:cNvSpPr>
          <p:nvPr/>
        </p:nvSpPr>
        <p:spPr bwMode="auto">
          <a:xfrm rot="5590464">
            <a:off x="8318359" y="4329114"/>
            <a:ext cx="503237" cy="2873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1200" b="1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46113" name="Freeform 34">
            <a:extLst>
              <a:ext uri="{FF2B5EF4-FFF2-40B4-BE49-F238E27FC236}">
                <a16:creationId xmlns:a16="http://schemas.microsoft.com/office/drawing/2014/main" id="{FBC32DD2-D146-4396-998F-F9D05171B73E}"/>
              </a:ext>
            </a:extLst>
          </p:cNvPr>
          <p:cNvSpPr>
            <a:spLocks/>
          </p:cNvSpPr>
          <p:nvPr/>
        </p:nvSpPr>
        <p:spPr bwMode="auto">
          <a:xfrm>
            <a:off x="8642209" y="4221162"/>
            <a:ext cx="1381467" cy="706437"/>
          </a:xfrm>
          <a:custGeom>
            <a:avLst/>
            <a:gdLst>
              <a:gd name="T0" fmla="*/ 0 w 803"/>
              <a:gd name="T1" fmla="*/ 2147483646 h 528"/>
              <a:gd name="T2" fmla="*/ 2147483646 w 803"/>
              <a:gd name="T3" fmla="*/ 2147483646 h 528"/>
              <a:gd name="T4" fmla="*/ 2147483646 w 803"/>
              <a:gd name="T5" fmla="*/ 2147483646 h 528"/>
              <a:gd name="T6" fmla="*/ 2147483646 w 803"/>
              <a:gd name="T7" fmla="*/ 2147483646 h 528"/>
              <a:gd name="T8" fmla="*/ 2147483646 w 803"/>
              <a:gd name="T9" fmla="*/ 2147483646 h 528"/>
              <a:gd name="T10" fmla="*/ 2147483646 w 803"/>
              <a:gd name="T11" fmla="*/ 2147483646 h 528"/>
              <a:gd name="T12" fmla="*/ 2147483646 w 803"/>
              <a:gd name="T13" fmla="*/ 2147483646 h 528"/>
              <a:gd name="T14" fmla="*/ 2147483646 w 803"/>
              <a:gd name="T15" fmla="*/ 2147483646 h 528"/>
              <a:gd name="T16" fmla="*/ 2147483646 w 803"/>
              <a:gd name="T17" fmla="*/ 2147483646 h 528"/>
              <a:gd name="T18" fmla="*/ 2147483646 w 803"/>
              <a:gd name="T19" fmla="*/ 2147483646 h 528"/>
              <a:gd name="T20" fmla="*/ 2147483646 w 803"/>
              <a:gd name="T21" fmla="*/ 2147483646 h 528"/>
              <a:gd name="T22" fmla="*/ 2147483646 w 803"/>
              <a:gd name="T23" fmla="*/ 2147483646 h 528"/>
              <a:gd name="T24" fmla="*/ 0 w 803"/>
              <a:gd name="T25" fmla="*/ 2147483646 h 5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03"/>
              <a:gd name="T40" fmla="*/ 0 h 528"/>
              <a:gd name="T41" fmla="*/ 803 w 803"/>
              <a:gd name="T42" fmla="*/ 528 h 5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03" h="528">
                <a:moveTo>
                  <a:pt x="0" y="56"/>
                </a:moveTo>
                <a:cubicBezTo>
                  <a:pt x="18" y="62"/>
                  <a:pt x="37" y="68"/>
                  <a:pt x="55" y="74"/>
                </a:cubicBezTo>
                <a:cubicBezTo>
                  <a:pt x="64" y="77"/>
                  <a:pt x="82" y="83"/>
                  <a:pt x="82" y="83"/>
                </a:cubicBezTo>
                <a:cubicBezTo>
                  <a:pt x="110" y="102"/>
                  <a:pt x="137" y="111"/>
                  <a:pt x="165" y="129"/>
                </a:cubicBezTo>
                <a:cubicBezTo>
                  <a:pt x="171" y="138"/>
                  <a:pt x="185" y="145"/>
                  <a:pt x="183" y="156"/>
                </a:cubicBezTo>
                <a:cubicBezTo>
                  <a:pt x="175" y="188"/>
                  <a:pt x="84" y="283"/>
                  <a:pt x="64" y="303"/>
                </a:cubicBezTo>
                <a:cubicBezTo>
                  <a:pt x="55" y="312"/>
                  <a:pt x="46" y="321"/>
                  <a:pt x="37" y="330"/>
                </a:cubicBezTo>
                <a:cubicBezTo>
                  <a:pt x="31" y="336"/>
                  <a:pt x="18" y="348"/>
                  <a:pt x="18" y="348"/>
                </a:cubicBezTo>
                <a:cubicBezTo>
                  <a:pt x="140" y="528"/>
                  <a:pt x="803" y="521"/>
                  <a:pt x="631" y="339"/>
                </a:cubicBezTo>
                <a:cubicBezTo>
                  <a:pt x="625" y="312"/>
                  <a:pt x="614" y="285"/>
                  <a:pt x="613" y="257"/>
                </a:cubicBezTo>
                <a:cubicBezTo>
                  <a:pt x="605" y="0"/>
                  <a:pt x="664" y="104"/>
                  <a:pt x="604" y="10"/>
                </a:cubicBezTo>
                <a:cubicBezTo>
                  <a:pt x="461" y="18"/>
                  <a:pt x="324" y="40"/>
                  <a:pt x="183" y="56"/>
                </a:cubicBezTo>
                <a:cubicBezTo>
                  <a:pt x="23" y="36"/>
                  <a:pt x="81" y="17"/>
                  <a:pt x="0" y="5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4" name="Freeform 35">
            <a:extLst>
              <a:ext uri="{FF2B5EF4-FFF2-40B4-BE49-F238E27FC236}">
                <a16:creationId xmlns:a16="http://schemas.microsoft.com/office/drawing/2014/main" id="{D0E9342F-D597-463E-9E85-11AC6793739E}"/>
              </a:ext>
            </a:extLst>
          </p:cNvPr>
          <p:cNvSpPr>
            <a:spLocks/>
          </p:cNvSpPr>
          <p:nvPr/>
        </p:nvSpPr>
        <p:spPr bwMode="auto">
          <a:xfrm>
            <a:off x="8281845" y="3500439"/>
            <a:ext cx="863600" cy="649287"/>
          </a:xfrm>
          <a:custGeom>
            <a:avLst/>
            <a:gdLst>
              <a:gd name="T0" fmla="*/ 0 w 695"/>
              <a:gd name="T1" fmla="*/ 2147483646 h 514"/>
              <a:gd name="T2" fmla="*/ 2147483646 w 695"/>
              <a:gd name="T3" fmla="*/ 2147483646 h 514"/>
              <a:gd name="T4" fmla="*/ 2147483646 w 695"/>
              <a:gd name="T5" fmla="*/ 2147483646 h 514"/>
              <a:gd name="T6" fmla="*/ 2147483646 w 695"/>
              <a:gd name="T7" fmla="*/ 2147483646 h 514"/>
              <a:gd name="T8" fmla="*/ 2147483646 w 695"/>
              <a:gd name="T9" fmla="*/ 2147483646 h 514"/>
              <a:gd name="T10" fmla="*/ 2147483646 w 695"/>
              <a:gd name="T11" fmla="*/ 2147483646 h 514"/>
              <a:gd name="T12" fmla="*/ 2147483646 w 695"/>
              <a:gd name="T13" fmla="*/ 2147483646 h 514"/>
              <a:gd name="T14" fmla="*/ 2147483646 w 695"/>
              <a:gd name="T15" fmla="*/ 2147483646 h 514"/>
              <a:gd name="T16" fmla="*/ 2147483646 w 695"/>
              <a:gd name="T17" fmla="*/ 2147483646 h 514"/>
              <a:gd name="T18" fmla="*/ 2147483646 w 695"/>
              <a:gd name="T19" fmla="*/ 2147483646 h 514"/>
              <a:gd name="T20" fmla="*/ 2147483646 w 695"/>
              <a:gd name="T21" fmla="*/ 2147483646 h 514"/>
              <a:gd name="T22" fmla="*/ 2147483646 w 695"/>
              <a:gd name="T23" fmla="*/ 2147483646 h 514"/>
              <a:gd name="T24" fmla="*/ 2147483646 w 695"/>
              <a:gd name="T25" fmla="*/ 0 h 514"/>
              <a:gd name="T26" fmla="*/ 2147483646 w 695"/>
              <a:gd name="T27" fmla="*/ 2147483646 h 514"/>
              <a:gd name="T28" fmla="*/ 2147483646 w 695"/>
              <a:gd name="T29" fmla="*/ 2147483646 h 514"/>
              <a:gd name="T30" fmla="*/ 2147483646 w 695"/>
              <a:gd name="T31" fmla="*/ 2147483646 h 514"/>
              <a:gd name="T32" fmla="*/ 0 w 695"/>
              <a:gd name="T33" fmla="*/ 2147483646 h 5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5"/>
              <a:gd name="T52" fmla="*/ 0 h 514"/>
              <a:gd name="T53" fmla="*/ 695 w 695"/>
              <a:gd name="T54" fmla="*/ 514 h 5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5" h="514">
                <a:moveTo>
                  <a:pt x="0" y="265"/>
                </a:moveTo>
                <a:cubicBezTo>
                  <a:pt x="30" y="245"/>
                  <a:pt x="39" y="221"/>
                  <a:pt x="73" y="210"/>
                </a:cubicBezTo>
                <a:cubicBezTo>
                  <a:pt x="153" y="223"/>
                  <a:pt x="141" y="225"/>
                  <a:pt x="201" y="265"/>
                </a:cubicBezTo>
                <a:cubicBezTo>
                  <a:pt x="253" y="343"/>
                  <a:pt x="228" y="291"/>
                  <a:pt x="247" y="356"/>
                </a:cubicBezTo>
                <a:cubicBezTo>
                  <a:pt x="252" y="374"/>
                  <a:pt x="265" y="411"/>
                  <a:pt x="265" y="411"/>
                </a:cubicBezTo>
                <a:cubicBezTo>
                  <a:pt x="225" y="514"/>
                  <a:pt x="271" y="483"/>
                  <a:pt x="366" y="466"/>
                </a:cubicBezTo>
                <a:cubicBezTo>
                  <a:pt x="391" y="449"/>
                  <a:pt x="407" y="428"/>
                  <a:pt x="430" y="411"/>
                </a:cubicBezTo>
                <a:cubicBezTo>
                  <a:pt x="447" y="398"/>
                  <a:pt x="484" y="375"/>
                  <a:pt x="484" y="375"/>
                </a:cubicBezTo>
                <a:cubicBezTo>
                  <a:pt x="516" y="328"/>
                  <a:pt x="577" y="309"/>
                  <a:pt x="622" y="274"/>
                </a:cubicBezTo>
                <a:cubicBezTo>
                  <a:pt x="631" y="267"/>
                  <a:pt x="641" y="263"/>
                  <a:pt x="649" y="256"/>
                </a:cubicBezTo>
                <a:cubicBezTo>
                  <a:pt x="665" y="242"/>
                  <a:pt x="695" y="210"/>
                  <a:pt x="695" y="210"/>
                </a:cubicBezTo>
                <a:cubicBezTo>
                  <a:pt x="621" y="140"/>
                  <a:pt x="538" y="90"/>
                  <a:pt x="448" y="45"/>
                </a:cubicBezTo>
                <a:cubicBezTo>
                  <a:pt x="416" y="29"/>
                  <a:pt x="390" y="11"/>
                  <a:pt x="356" y="0"/>
                </a:cubicBezTo>
                <a:cubicBezTo>
                  <a:pt x="302" y="13"/>
                  <a:pt x="330" y="6"/>
                  <a:pt x="265" y="27"/>
                </a:cubicBezTo>
                <a:cubicBezTo>
                  <a:pt x="247" y="33"/>
                  <a:pt x="210" y="45"/>
                  <a:pt x="210" y="45"/>
                </a:cubicBezTo>
                <a:cubicBezTo>
                  <a:pt x="161" y="94"/>
                  <a:pt x="137" y="133"/>
                  <a:pt x="73" y="164"/>
                </a:cubicBezTo>
                <a:cubicBezTo>
                  <a:pt x="36" y="201"/>
                  <a:pt x="16" y="216"/>
                  <a:pt x="0" y="265"/>
                </a:cubicBezTo>
                <a:close/>
              </a:path>
            </a:pathLst>
          </a:cu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5" name="Line 36">
            <a:extLst>
              <a:ext uri="{FF2B5EF4-FFF2-40B4-BE49-F238E27FC236}">
                <a16:creationId xmlns:a16="http://schemas.microsoft.com/office/drawing/2014/main" id="{33045223-2F31-445C-973F-B860B384D6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37383" y="5013325"/>
            <a:ext cx="0" cy="431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37">
            <a:extLst>
              <a:ext uri="{FF2B5EF4-FFF2-40B4-BE49-F238E27FC236}">
                <a16:creationId xmlns:a16="http://schemas.microsoft.com/office/drawing/2014/main" id="{8BAC391F-3A6E-4D7A-9397-FF3BB1E9B78A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5583" y="5013325"/>
            <a:ext cx="0" cy="4318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Line 38">
            <a:extLst>
              <a:ext uri="{FF2B5EF4-FFF2-40B4-BE49-F238E27FC236}">
                <a16:creationId xmlns:a16="http://schemas.microsoft.com/office/drawing/2014/main" id="{B736EA8E-F562-460C-9673-B671920F07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5583" y="54451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8" name="Freeform 39">
            <a:extLst>
              <a:ext uri="{FF2B5EF4-FFF2-40B4-BE49-F238E27FC236}">
                <a16:creationId xmlns:a16="http://schemas.microsoft.com/office/drawing/2014/main" id="{ABF0C81C-6B01-4872-927C-5DE56D30F5EA}"/>
              </a:ext>
            </a:extLst>
          </p:cNvPr>
          <p:cNvSpPr>
            <a:spLocks/>
          </p:cNvSpPr>
          <p:nvPr/>
        </p:nvSpPr>
        <p:spPr bwMode="auto">
          <a:xfrm>
            <a:off x="7667483" y="5108575"/>
            <a:ext cx="508000" cy="552450"/>
          </a:xfrm>
          <a:custGeom>
            <a:avLst/>
            <a:gdLst>
              <a:gd name="T0" fmla="*/ 2147483646 w 320"/>
              <a:gd name="T1" fmla="*/ 2147483646 h 348"/>
              <a:gd name="T2" fmla="*/ 2147483646 w 320"/>
              <a:gd name="T3" fmla="*/ 2147483646 h 348"/>
              <a:gd name="T4" fmla="*/ 2147483646 w 320"/>
              <a:gd name="T5" fmla="*/ 2147483646 h 348"/>
              <a:gd name="T6" fmla="*/ 2147483646 w 320"/>
              <a:gd name="T7" fmla="*/ 2147483646 h 348"/>
              <a:gd name="T8" fmla="*/ 2147483646 w 320"/>
              <a:gd name="T9" fmla="*/ 0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0"/>
              <a:gd name="T16" fmla="*/ 0 h 348"/>
              <a:gd name="T17" fmla="*/ 320 w 320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0" h="348">
                <a:moveTo>
                  <a:pt x="32" y="9"/>
                </a:moveTo>
                <a:cubicBezTo>
                  <a:pt x="23" y="104"/>
                  <a:pt x="0" y="239"/>
                  <a:pt x="23" y="338"/>
                </a:cubicBezTo>
                <a:cubicBezTo>
                  <a:pt x="25" y="348"/>
                  <a:pt x="42" y="345"/>
                  <a:pt x="51" y="348"/>
                </a:cubicBezTo>
                <a:cubicBezTo>
                  <a:pt x="166" y="333"/>
                  <a:pt x="194" y="324"/>
                  <a:pt x="288" y="293"/>
                </a:cubicBezTo>
                <a:cubicBezTo>
                  <a:pt x="320" y="174"/>
                  <a:pt x="298" y="269"/>
                  <a:pt x="298" y="0"/>
                </a:cubicBezTo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119" name="Text Box 40">
            <a:extLst>
              <a:ext uri="{FF2B5EF4-FFF2-40B4-BE49-F238E27FC236}">
                <a16:creationId xmlns:a16="http://schemas.microsoft.com/office/drawing/2014/main" id="{DD6A231F-82BB-41F8-AF0D-9FA3D2A77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7485" y="4244313"/>
            <a:ext cx="893193" cy="553998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מבנה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אתר קישור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על זרוע </a:t>
            </a:r>
            <a:r>
              <a:rPr lang="en-US" altLang="he-IL" sz="1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Fab</a:t>
            </a:r>
            <a:r>
              <a:rPr lang="he-IL" altLang="he-IL" sz="1000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 </a:t>
            </a:r>
            <a:endParaRPr lang="en-US" altLang="he-IL" sz="1000" b="1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1" name="מלבן מעוגל 6">
            <a:extLst>
              <a:ext uri="{FF2B5EF4-FFF2-40B4-BE49-F238E27FC236}">
                <a16:creationId xmlns:a16="http://schemas.microsoft.com/office/drawing/2014/main" id="{72C2695B-A443-4850-BF8B-58C1DCF8829A}"/>
              </a:ext>
            </a:extLst>
          </p:cNvPr>
          <p:cNvSpPr/>
          <p:nvPr/>
        </p:nvSpPr>
        <p:spPr>
          <a:xfrm>
            <a:off x="11652206" y="5637506"/>
            <a:ext cx="1735483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2" name="מלבן מעוגל 8">
            <a:extLst>
              <a:ext uri="{FF2B5EF4-FFF2-40B4-BE49-F238E27FC236}">
                <a16:creationId xmlns:a16="http://schemas.microsoft.com/office/drawing/2014/main" id="{BA24A4D1-22CB-460D-80A8-4EC57D734E98}"/>
              </a:ext>
            </a:extLst>
          </p:cNvPr>
          <p:cNvSpPr/>
          <p:nvPr/>
        </p:nvSpPr>
        <p:spPr>
          <a:xfrm>
            <a:off x="10785675" y="6072253"/>
            <a:ext cx="281264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94500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EE907C-090F-4E32-B2BB-C2EB8470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000" dirty="0"/>
              <a:t>סוגי הקשרים הכימיים המייצבים את התצמיד נוגדן-אנטיגן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037BB98-BC7D-4266-B495-8674D9A74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04"/>
          <a:stretch/>
        </p:blipFill>
        <p:spPr>
          <a:xfrm>
            <a:off x="710140" y="1104980"/>
            <a:ext cx="10493838" cy="359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24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75319" y="1548329"/>
            <a:ext cx="11265763" cy="1260164"/>
          </a:xfrm>
        </p:spPr>
        <p:txBody>
          <a:bodyPr/>
          <a:lstStyle/>
          <a:p>
            <a:r>
              <a:rPr lang="he-IL" sz="6000" dirty="0"/>
              <a:t>מבנה הנוגדן והיקשרותו לאנטיגן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312199" y="2663800"/>
            <a:ext cx="12192001" cy="7652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מערכות ביוטכנולוגיות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312199" y="3687743"/>
            <a:ext cx="12192001" cy="720094"/>
          </a:xfrm>
        </p:spPr>
        <p:txBody>
          <a:bodyPr/>
          <a:lstStyle/>
          <a:p>
            <a:r>
              <a:rPr lang="he-IL" dirty="0">
                <a:sym typeface="Varela Round"/>
              </a:rPr>
              <a:t>שם המורה: ד"ר אורלי כהן</a:t>
            </a:r>
          </a:p>
          <a:p>
            <a:endParaRPr lang="he-IL" sz="3200" dirty="0">
              <a:sym typeface="Varela Roun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EE907C-090F-4E32-B2BB-C2EB84709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000" dirty="0"/>
              <a:t>סוגי הקשרים הכימיים המייצבים את התצמיד נוגדן-אנטיגן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037BB98-BC7D-4266-B495-8674D9A74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89"/>
          <a:stretch/>
        </p:blipFill>
        <p:spPr>
          <a:xfrm>
            <a:off x="714477" y="2906835"/>
            <a:ext cx="10841190" cy="2529274"/>
          </a:xfrm>
          <a:prstGeom prst="rect">
            <a:avLst/>
          </a:prstGeom>
        </p:spPr>
      </p:pic>
      <p:pic>
        <p:nvPicPr>
          <p:cNvPr id="5" name="תמונה 3">
            <a:extLst>
              <a:ext uri="{FF2B5EF4-FFF2-40B4-BE49-F238E27FC236}">
                <a16:creationId xmlns:a16="http://schemas.microsoft.com/office/drawing/2014/main" id="{B781A136-ED60-41C2-9457-7DA3CD665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" b="70993"/>
          <a:stretch/>
        </p:blipFill>
        <p:spPr>
          <a:xfrm>
            <a:off x="714477" y="1032600"/>
            <a:ext cx="10763045" cy="1774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7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 descr="Antigens">
            <a:extLst>
              <a:ext uri="{FF2B5EF4-FFF2-40B4-BE49-F238E27FC236}">
                <a16:creationId xmlns:a16="http://schemas.microsoft.com/office/drawing/2014/main" id="{7739317E-43F1-4F6A-927F-4CB5438C3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5" r="21071"/>
          <a:stretch>
            <a:fillRect/>
          </a:stretch>
        </p:blipFill>
        <p:spPr bwMode="auto">
          <a:xfrm>
            <a:off x="427270" y="2784475"/>
            <a:ext cx="32400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4">
            <a:extLst>
              <a:ext uri="{FF2B5EF4-FFF2-40B4-BE49-F238E27FC236}">
                <a16:creationId xmlns:a16="http://schemas.microsoft.com/office/drawing/2014/main" id="{7FB6D655-DEC3-4C8C-AB8F-C7839AF5A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762" y="3917950"/>
            <a:ext cx="2376487" cy="1727200"/>
          </a:xfrm>
          <a:prstGeom prst="flowChartMerg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4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he-IL" altLang="he-IL" sz="14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solidFill>
                  <a:srgbClr val="000000"/>
                </a:solidFill>
                <a:cs typeface="+mn-cs"/>
              </a:rPr>
              <a:t>קשרי מימן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solidFill>
                  <a:srgbClr val="000000"/>
                </a:solidFill>
                <a:cs typeface="+mn-cs"/>
              </a:rPr>
              <a:t>קשרים יוניים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solidFill>
                  <a:srgbClr val="000000"/>
                </a:solidFill>
                <a:cs typeface="+mn-cs"/>
              </a:rPr>
              <a:t>קשרי ו.ד.ו.</a:t>
            </a:r>
            <a:endParaRPr lang="he-IL" altLang="he-IL" sz="1200" dirty="0">
              <a:solidFill>
                <a:srgbClr val="000000"/>
              </a:solidFill>
              <a:cs typeface="+mn-cs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solidFill>
                  <a:srgbClr val="000000"/>
                </a:solidFill>
                <a:cs typeface="+mn-cs"/>
              </a:rPr>
              <a:t>קשרים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dirty="0">
                <a:solidFill>
                  <a:srgbClr val="000000"/>
                </a:solidFill>
                <a:cs typeface="+mn-cs"/>
              </a:rPr>
              <a:t>הידרופוביים</a:t>
            </a:r>
            <a:endParaRPr lang="en-US" altLang="he-IL" sz="1200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14CC44C2-4477-4013-ABD3-F3A6D53DC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875" y="1993901"/>
            <a:ext cx="843501" cy="738664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solidFill>
                  <a:srgbClr val="000000"/>
                </a:solidFill>
                <a:cs typeface="+mn-cs"/>
              </a:rPr>
              <a:t>נוגדן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solidFill>
                  <a:srgbClr val="000000"/>
                </a:solidFill>
                <a:cs typeface="+mn-cs"/>
              </a:rPr>
              <a:t>ספציפי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solidFill>
                  <a:srgbClr val="000000"/>
                </a:solidFill>
                <a:cs typeface="+mn-cs"/>
              </a:rPr>
              <a:t>לאפיטופ</a:t>
            </a:r>
            <a:endParaRPr lang="en-US" altLang="he-IL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6678E5FE-4B39-45EA-A603-7053B3C3ED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771" y="1973263"/>
            <a:ext cx="1208985" cy="738664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solidFill>
                  <a:srgbClr val="000000"/>
                </a:solidFill>
                <a:cs typeface="+mn-cs"/>
              </a:rPr>
              <a:t>אנטיגן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solidFill>
                  <a:srgbClr val="000000"/>
                </a:solidFill>
                <a:cs typeface="+mn-cs"/>
              </a:rPr>
              <a:t>נושא אפיטופ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>
                <a:solidFill>
                  <a:srgbClr val="000000"/>
                </a:solidFill>
                <a:cs typeface="+mn-cs"/>
              </a:rPr>
              <a:t>מבני</a:t>
            </a:r>
            <a:endParaRPr lang="en-US" altLang="he-IL" sz="1400">
              <a:solidFill>
                <a:srgbClr val="000000"/>
              </a:solidFill>
              <a:cs typeface="+mn-cs"/>
            </a:endParaRPr>
          </a:p>
        </p:txBody>
      </p:sp>
      <p:sp>
        <p:nvSpPr>
          <p:cNvPr id="41991" name="Line 7">
            <a:extLst>
              <a:ext uri="{FF2B5EF4-FFF2-40B4-BE49-F238E27FC236}">
                <a16:creationId xmlns:a16="http://schemas.microsoft.com/office/drawing/2014/main" id="{F72E6AF0-99AD-4144-B35E-622E263672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59295" y="2713038"/>
            <a:ext cx="287337" cy="1952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8">
            <a:extLst>
              <a:ext uri="{FF2B5EF4-FFF2-40B4-BE49-F238E27FC236}">
                <a16:creationId xmlns:a16="http://schemas.microsoft.com/office/drawing/2014/main" id="{4C5BB022-AFE1-4280-BABE-CF849C22DE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9795" y="2713038"/>
            <a:ext cx="71437" cy="1238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3" name="Line 9">
            <a:extLst>
              <a:ext uri="{FF2B5EF4-FFF2-40B4-BE49-F238E27FC236}">
                <a16:creationId xmlns:a16="http://schemas.microsoft.com/office/drawing/2014/main" id="{EC77A701-8C2D-4AEB-958F-ABE295421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83031" y="3576637"/>
            <a:ext cx="0" cy="4333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5" name="Line 11">
            <a:extLst>
              <a:ext uri="{FF2B5EF4-FFF2-40B4-BE49-F238E27FC236}">
                <a16:creationId xmlns:a16="http://schemas.microsoft.com/office/drawing/2014/main" id="{B55B8E1E-9FC9-40F4-BB47-4379CEF40B7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10006" y="5429250"/>
            <a:ext cx="0" cy="2159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6" name="Text Box 12">
            <a:extLst>
              <a:ext uri="{FF2B5EF4-FFF2-40B4-BE49-F238E27FC236}">
                <a16:creationId xmlns:a16="http://schemas.microsoft.com/office/drawing/2014/main" id="{0843BE07-1CCE-4F56-9EC6-B94DF8FA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20" y="5645151"/>
            <a:ext cx="2044150" cy="369332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1800">
                <a:solidFill>
                  <a:srgbClr val="000000"/>
                </a:solidFill>
                <a:latin typeface="Comic Sans MS" panose="030F0702030302020204" pitchFamily="66" charset="0"/>
                <a:cs typeface="+mn-cs"/>
              </a:rPr>
              <a:t>תצמיד נוגדן-אנטיגן</a:t>
            </a:r>
            <a:endParaRPr lang="en-US" altLang="he-IL" sz="1800">
              <a:solidFill>
                <a:srgbClr val="000000"/>
              </a:solidFill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128B4DE-2DEF-479F-ACBF-CC524D8BE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7399" y="1611451"/>
            <a:ext cx="8147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e-IL" altLang="he-IL" sz="2000" b="1" dirty="0">
                <a:solidFill>
                  <a:srgbClr val="002060"/>
                </a:solidFill>
                <a:cs typeface="+mn-cs"/>
              </a:rPr>
              <a:t> שינויים ב </a:t>
            </a:r>
            <a:r>
              <a:rPr lang="en-US" altLang="he-IL" sz="2000" b="1" dirty="0">
                <a:solidFill>
                  <a:srgbClr val="002060"/>
                </a:solidFill>
                <a:cs typeface="+mn-cs"/>
              </a:rPr>
              <a:t>pH</a:t>
            </a:r>
            <a:r>
              <a:rPr lang="he-IL" altLang="he-IL" sz="2000" b="1" dirty="0">
                <a:solidFill>
                  <a:srgbClr val="002060"/>
                </a:solidFill>
                <a:cs typeface="+mn-cs"/>
              </a:rPr>
              <a:t> הסביבה (משנים מטענים חשמליים הנחוצים לקשירה. </a:t>
            </a:r>
            <a:br>
              <a:rPr lang="en-US" altLang="he-IL" sz="2000" b="1" dirty="0">
                <a:solidFill>
                  <a:srgbClr val="002060"/>
                </a:solidFill>
                <a:cs typeface="+mn-cs"/>
              </a:rPr>
            </a:br>
            <a:r>
              <a:rPr lang="he-IL" altLang="he-IL" sz="2000" b="1" dirty="0">
                <a:solidFill>
                  <a:srgbClr val="002060"/>
                </a:solidFill>
                <a:cs typeface="+mn-cs"/>
              </a:rPr>
              <a:t>הערה - כמובן ששינוי משמעותי יכול גם לגרום לדנטורציה של הנוגדן, ובמקרה שהאנטיגן הוא חלבון – גם של האנטיגן)</a:t>
            </a:r>
          </a:p>
          <a:p>
            <a:pPr eaLnBrk="1" hangingPunct="1">
              <a:spcBef>
                <a:spcPct val="0"/>
              </a:spcBef>
            </a:pPr>
            <a:endParaRPr lang="he-IL" altLang="he-IL" sz="2000" b="1" dirty="0">
              <a:solidFill>
                <a:srgbClr val="002060"/>
              </a:solidFill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he-IL" altLang="he-IL" sz="2000" b="1" dirty="0">
                <a:solidFill>
                  <a:srgbClr val="002060"/>
                </a:solidFill>
                <a:cs typeface="+mn-cs"/>
              </a:rPr>
              <a:t> שינויים בריכוז היוני בסביבה (ריכוז מלח גבוה מחליש קשר חשמלי)</a:t>
            </a:r>
          </a:p>
          <a:p>
            <a:pPr eaLnBrk="1" hangingPunct="1">
              <a:spcBef>
                <a:spcPct val="0"/>
              </a:spcBef>
            </a:pPr>
            <a:endParaRPr lang="he-IL" altLang="he-IL" sz="2000" b="1" dirty="0">
              <a:solidFill>
                <a:srgbClr val="002060"/>
              </a:solidFill>
              <a:cs typeface="+mn-cs"/>
            </a:endParaRPr>
          </a:p>
          <a:p>
            <a:pPr>
              <a:spcBef>
                <a:spcPct val="0"/>
              </a:spcBef>
            </a:pPr>
            <a:r>
              <a:rPr lang="he-IL" altLang="he-IL" sz="2000" b="1" dirty="0">
                <a:solidFill>
                  <a:srgbClr val="002060"/>
                </a:solidFill>
                <a:cs typeface="+mn-cs"/>
              </a:rPr>
              <a:t> מולקולות של ממיס אורגני ( מחליש משיכה הידרופובית)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000" b="1" dirty="0">
              <a:solidFill>
                <a:srgbClr val="002060"/>
              </a:solidFill>
              <a:cs typeface="+mn-cs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727CF92-C832-4037-8462-68EC75DC2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3031" y="366463"/>
            <a:ext cx="797023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8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השפעת תנאי הסביבה על הקשר נוגדן – אנטיגן: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2800" b="1" dirty="0">
                <a:solidFill>
                  <a:schemeClr val="accent5">
                    <a:lumMod val="50000"/>
                  </a:schemeClr>
                </a:solidFill>
                <a:cs typeface="+mn-cs"/>
              </a:rPr>
              <a:t>השינויים הבאים יכולים לפרק את התצמיד:</a:t>
            </a:r>
            <a:endParaRPr lang="en-US" altLang="he-IL" sz="2800" b="1" dirty="0">
              <a:solidFill>
                <a:schemeClr val="accent5">
                  <a:lumMod val="50000"/>
                </a:schemeClr>
              </a:solidFill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2">
            <a:extLst>
              <a:ext uri="{FF2B5EF4-FFF2-40B4-BE49-F238E27FC236}">
                <a16:creationId xmlns:a16="http://schemas.microsoft.com/office/drawing/2014/main" id="{D22F31C4-9C16-4A56-95C6-39243984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3125" y="1304926"/>
            <a:ext cx="71993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dirty="0">
                <a:cs typeface="+mn-cs"/>
              </a:rPr>
              <a:t>איזה חלק באימונוגלובולינים</a:t>
            </a:r>
            <a:r>
              <a:rPr lang="en-US" altLang="he-IL" sz="2400" dirty="0">
                <a:cs typeface="+mn-cs"/>
              </a:rPr>
              <a:t>) </a:t>
            </a:r>
            <a:r>
              <a:rPr lang="he-IL" altLang="he-IL" sz="2400" dirty="0">
                <a:cs typeface="+mn-cs"/>
              </a:rPr>
              <a:t>בנוגדנים</a:t>
            </a:r>
            <a:r>
              <a:rPr lang="en-US" altLang="he-IL" sz="2400" dirty="0">
                <a:cs typeface="+mn-cs"/>
              </a:rPr>
              <a:t>(</a:t>
            </a:r>
            <a:r>
              <a:rPr lang="he-IL" altLang="he-IL" sz="2400" dirty="0">
                <a:cs typeface="+mn-cs"/>
              </a:rPr>
              <a:t> מקנה ספציפיות</a:t>
            </a:r>
            <a:r>
              <a:rPr lang="en-US" altLang="he-IL" sz="2400" dirty="0">
                <a:cs typeface="+mn-cs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2400" dirty="0">
                <a:cs typeface="+mn-cs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cs typeface="+mn-cs"/>
              </a:rPr>
              <a:t>א</a:t>
            </a:r>
            <a:r>
              <a:rPr lang="en-US" altLang="he-IL" sz="2400" b="1" dirty="0">
                <a:cs typeface="+mn-cs"/>
              </a:rPr>
              <a:t> . </a:t>
            </a:r>
            <a:r>
              <a:rPr lang="he-IL" altLang="he-IL" sz="2400" dirty="0">
                <a:cs typeface="+mn-cs"/>
              </a:rPr>
              <a:t>שרשרת </a:t>
            </a:r>
            <a:r>
              <a:rPr lang="en-US" altLang="he-IL" sz="2400" dirty="0">
                <a:cs typeface="+mn-cs"/>
              </a:rPr>
              <a:t>L </a:t>
            </a:r>
            <a:r>
              <a:rPr lang="he-IL" altLang="he-IL" sz="2400" dirty="0">
                <a:cs typeface="+mn-cs"/>
              </a:rPr>
              <a:t> כולה</a:t>
            </a:r>
            <a:endParaRPr lang="en-US" altLang="he-IL" sz="24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cs typeface="+mn-cs"/>
              </a:rPr>
              <a:t>ב</a:t>
            </a:r>
            <a:r>
              <a:rPr lang="en-US" altLang="he-IL" sz="2400" b="1" dirty="0">
                <a:cs typeface="+mn-cs"/>
              </a:rPr>
              <a:t> . </a:t>
            </a:r>
            <a:r>
              <a:rPr lang="he-IL" altLang="he-IL" sz="2400" dirty="0">
                <a:cs typeface="+mn-cs"/>
              </a:rPr>
              <a:t>שרשרת </a:t>
            </a:r>
            <a:r>
              <a:rPr lang="en-US" altLang="he-IL" sz="2400" dirty="0">
                <a:cs typeface="+mn-cs"/>
              </a:rPr>
              <a:t>H </a:t>
            </a:r>
            <a:r>
              <a:rPr lang="he-IL" altLang="he-IL" sz="2400" dirty="0">
                <a:cs typeface="+mn-cs"/>
              </a:rPr>
              <a:t> כולה</a:t>
            </a:r>
            <a:endParaRPr lang="en-US" altLang="he-IL" sz="24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cs typeface="+mn-cs"/>
              </a:rPr>
              <a:t>ג</a:t>
            </a:r>
            <a:r>
              <a:rPr lang="en-US" altLang="he-IL" sz="2400" b="1" dirty="0">
                <a:cs typeface="+mn-cs"/>
              </a:rPr>
              <a:t> . </a:t>
            </a:r>
            <a:r>
              <a:rPr lang="he-IL" altLang="he-IL" sz="2400" dirty="0">
                <a:cs typeface="+mn-cs"/>
              </a:rPr>
              <a:t>חלק משרשרת </a:t>
            </a:r>
            <a:r>
              <a:rPr lang="en-US" altLang="he-IL" sz="2400" dirty="0">
                <a:cs typeface="+mn-cs"/>
              </a:rPr>
              <a:t>L</a:t>
            </a:r>
            <a:r>
              <a:rPr lang="he-IL" altLang="he-IL" sz="2400" dirty="0">
                <a:cs typeface="+mn-cs"/>
              </a:rPr>
              <a:t> וחלק משרשרת  </a:t>
            </a:r>
            <a:r>
              <a:rPr lang="en-US" altLang="he-IL" sz="2400" dirty="0">
                <a:cs typeface="+mn-cs"/>
              </a:rPr>
              <a:t>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e-IL" altLang="he-IL" sz="2400" b="1" dirty="0">
                <a:cs typeface="+mn-cs"/>
              </a:rPr>
              <a:t>ד</a:t>
            </a:r>
            <a:r>
              <a:rPr lang="en-US" altLang="he-IL" sz="2400" b="1" dirty="0">
                <a:cs typeface="+mn-cs"/>
              </a:rPr>
              <a:t> . </a:t>
            </a:r>
            <a:r>
              <a:rPr lang="he-IL" altLang="he-IL" sz="2400" dirty="0">
                <a:cs typeface="+mn-cs"/>
              </a:rPr>
              <a:t>חלק משרשרת </a:t>
            </a:r>
            <a:r>
              <a:rPr lang="en-US" altLang="he-IL" sz="2400" dirty="0">
                <a:cs typeface="+mn-cs"/>
              </a:rPr>
              <a:t>L</a:t>
            </a:r>
            <a:r>
              <a:rPr lang="he-IL" altLang="he-IL" sz="2400" dirty="0">
                <a:cs typeface="+mn-cs"/>
              </a:rPr>
              <a:t> בלבד</a:t>
            </a:r>
            <a:endParaRPr lang="en-US" altLang="he-IL" sz="2400" dirty="0">
              <a:cs typeface="+mn-cs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he-IL" altLang="he-IL" sz="2400" dirty="0">
              <a:cs typeface="+mn-cs"/>
            </a:endParaRPr>
          </a:p>
        </p:txBody>
      </p:sp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4815624" y="3103416"/>
            <a:ext cx="6175649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9CA6E8-F524-44D9-8939-A532C5D615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498" t="20202" r="27273" b="48821"/>
          <a:stretch/>
        </p:blipFill>
        <p:spPr>
          <a:xfrm>
            <a:off x="3802994" y="1579419"/>
            <a:ext cx="5636569" cy="295563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3541006" y="3449237"/>
            <a:ext cx="6720594" cy="578437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4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0C4966-BA9D-4ABF-B293-E1CB19676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45" t="59394" r="27046" b="11515"/>
          <a:stretch/>
        </p:blipFill>
        <p:spPr>
          <a:xfrm>
            <a:off x="3823855" y="1660526"/>
            <a:ext cx="5887748" cy="31170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6437746" y="3219048"/>
            <a:ext cx="3482110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31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F04CF-F7B2-4FDF-B3C1-83215DF206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42" t="17105" r="26970" b="52727"/>
          <a:stretch/>
        </p:blipFill>
        <p:spPr>
          <a:xfrm>
            <a:off x="4008583" y="1509599"/>
            <a:ext cx="5486400" cy="2975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7461484" y="2522306"/>
            <a:ext cx="2558473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8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A7D0F4-882B-425E-BACF-4A7FD6ECE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333" t="56566" r="27349" b="14074"/>
          <a:stretch/>
        </p:blipFill>
        <p:spPr>
          <a:xfrm>
            <a:off x="1849120" y="1417235"/>
            <a:ext cx="7862483" cy="330254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4167231" y="3601052"/>
            <a:ext cx="6175649" cy="578436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8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C42F7E-E2F8-4318-924C-D073B11F0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42" t="18720" r="27576" b="50000"/>
          <a:stretch/>
        </p:blipFill>
        <p:spPr>
          <a:xfrm>
            <a:off x="3388346" y="1283855"/>
            <a:ext cx="6125109" cy="30202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5301672" y="2318870"/>
            <a:ext cx="4849091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4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E2E5F-4B3F-43F9-BF2D-426BAF5994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82" t="57643" r="27046" b="7609"/>
          <a:stretch/>
        </p:blipFill>
        <p:spPr>
          <a:xfrm>
            <a:off x="1490814" y="1523999"/>
            <a:ext cx="8826204" cy="31495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7769839" y="3825039"/>
            <a:ext cx="2870453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2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B79B71-8772-4A61-9299-9C7AB5B1A2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46" t="34074" r="27197" b="51650"/>
          <a:stretch/>
        </p:blipFill>
        <p:spPr>
          <a:xfrm>
            <a:off x="590626" y="1468582"/>
            <a:ext cx="10132791" cy="14593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9531927" y="2447636"/>
            <a:ext cx="692728" cy="31811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AD52163E-1744-4856-805F-E0EA93B5AC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64"/>
          <a:stretch/>
        </p:blipFill>
        <p:spPr>
          <a:xfrm>
            <a:off x="1268412" y="0"/>
            <a:ext cx="5131668" cy="6858000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id="{577A0FF4-F1A1-49C0-BBA0-C200A4405F7B}"/>
              </a:ext>
            </a:extLst>
          </p:cNvPr>
          <p:cNvSpPr txBox="1">
            <a:spLocks/>
          </p:cNvSpPr>
          <p:nvPr/>
        </p:nvSpPr>
        <p:spPr>
          <a:xfrm>
            <a:off x="6596136" y="2360675"/>
            <a:ext cx="5131668" cy="2852737"/>
          </a:xfrm>
          <a:prstGeom prst="rect">
            <a:avLst/>
          </a:prstGeom>
        </p:spPr>
        <p:txBody>
          <a:bodyPr vert="horz" lIns="91440" tIns="45720" rIns="91440" bIns="45720" rtlCol="1" anchor="b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400" dirty="0"/>
              <a:t>ספר המגמה בנושא של אימונולוגיה בשירות הביכוטכנולוגיה:</a:t>
            </a:r>
            <a:endParaRPr lang="en-US" sz="4400" dirty="0"/>
          </a:p>
          <a:p>
            <a:r>
              <a:rPr lang="he-IL" sz="4400" dirty="0"/>
              <a:t>של ד"ר רותם פניגר בריש</a:t>
            </a:r>
            <a:br>
              <a:rPr lang="en-US" sz="4400" dirty="0"/>
            </a:br>
            <a:endParaRPr lang="he-IL" sz="4400" dirty="0"/>
          </a:p>
        </p:txBody>
      </p:sp>
    </p:spTree>
    <p:extLst>
      <p:ext uri="{BB962C8B-B14F-4D97-AF65-F5344CB8AC3E}">
        <p14:creationId xmlns:p14="http://schemas.microsoft.com/office/powerpoint/2010/main" val="1662773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>
            <a:extLst>
              <a:ext uri="{FF2B5EF4-FFF2-40B4-BE49-F238E27FC236}">
                <a16:creationId xmlns:a16="http://schemas.microsoft.com/office/drawing/2014/main" id="{10A54931-70E8-4EF0-B5A0-FB05D54C9464}"/>
              </a:ext>
            </a:extLst>
          </p:cNvPr>
          <p:cNvSpPr txBox="1">
            <a:spLocks/>
          </p:cNvSpPr>
          <p:nvPr/>
        </p:nvSpPr>
        <p:spPr>
          <a:xfrm>
            <a:off x="7769839" y="442763"/>
            <a:ext cx="1941764" cy="578437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he-IL" sz="3600" b="1" dirty="0">
                <a:solidFill>
                  <a:srgbClr val="7030A0"/>
                </a:solidFill>
              </a:rPr>
              <a:t>שאלות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E66E51-0B01-45CB-8283-19DF416E3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58" t="55354" r="27197" b="14074"/>
          <a:stretch/>
        </p:blipFill>
        <p:spPr>
          <a:xfrm>
            <a:off x="1991719" y="1699489"/>
            <a:ext cx="8186754" cy="299258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98C9F34-4F6C-4B01-94AA-02B3C0567E34}"/>
              </a:ext>
            </a:extLst>
          </p:cNvPr>
          <p:cNvSpPr/>
          <p:nvPr/>
        </p:nvSpPr>
        <p:spPr>
          <a:xfrm>
            <a:off x="4584715" y="3694543"/>
            <a:ext cx="5778485" cy="47513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>
          <a:xfrm>
            <a:off x="2404914" y="111120"/>
            <a:ext cx="9642231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מה נלמד בשיעור זה: </a:t>
            </a: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274" y="869269"/>
            <a:ext cx="9033840" cy="606523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he-IL" dirty="0"/>
              <a:t>מבנה הנוגדן: השרשרת קלה, השרשרת כבדה והקשרים המייצבים</a:t>
            </a:r>
          </a:p>
          <a:p>
            <a:pPr>
              <a:lnSpc>
                <a:spcPct val="200000"/>
              </a:lnSpc>
            </a:pPr>
            <a:r>
              <a:rPr lang="he-IL" dirty="0"/>
              <a:t>יצירת תצמיד נוגדן-אנטיגן וזיקת הקישור</a:t>
            </a:r>
          </a:p>
          <a:p>
            <a:pPr>
              <a:lnSpc>
                <a:spcPct val="200000"/>
              </a:lnSpc>
            </a:pPr>
            <a:r>
              <a:rPr lang="he-IL" dirty="0"/>
              <a:t>סוגי הקשרים הכימיים המייצבים את התצמיד נוגדן-אנטיגן</a:t>
            </a:r>
          </a:p>
          <a:p>
            <a:pPr>
              <a:lnSpc>
                <a:spcPct val="200000"/>
              </a:lnSpc>
            </a:pPr>
            <a:r>
              <a:rPr lang="he-IL" dirty="0"/>
              <a:t>שאלות סיכום לפרק 2 בספר</a:t>
            </a:r>
          </a:p>
        </p:txBody>
      </p:sp>
    </p:spTree>
    <p:extLst>
      <p:ext uri="{BB962C8B-B14F-4D97-AF65-F5344CB8AC3E}">
        <p14:creationId xmlns:p14="http://schemas.microsoft.com/office/powerpoint/2010/main" val="96203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F3232481-612F-4ED2-A55E-F89C5CAFFE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277"/>
          <a:stretch/>
        </p:blipFill>
        <p:spPr>
          <a:xfrm>
            <a:off x="1565020" y="692150"/>
            <a:ext cx="86743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18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F608CF2-00F6-4F81-AC25-0551C2E3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נוגדן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173122CA-1C42-463F-A333-D767C26B3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7786" y="1199866"/>
            <a:ext cx="10515600" cy="257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9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94B12A4F-27BA-498B-ABC6-86698107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rtl="0">
              <a:spcBef>
                <a:spcPct val="0"/>
              </a:spcBef>
              <a:buFontTx/>
              <a:buNone/>
            </a:pPr>
            <a:endParaRPr lang="he-IL" altLang="he-IL" sz="1800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0E2A60C-416F-48E4-B389-749491C3C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6" y="1152526"/>
            <a:ext cx="43465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9A52D9F-FD32-47E3-A153-01A0DF715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161" y="1178410"/>
            <a:ext cx="5871499" cy="451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he-IL" altLang="he-IL" sz="2000" dirty="0">
                <a:solidFill>
                  <a:srgbClr val="002060"/>
                </a:solidFill>
                <a:latin typeface="+mj-lt"/>
                <a:cs typeface="+mn-cs"/>
              </a:rPr>
              <a:t>לנוגדן שני חלקים: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None/>
            </a:pPr>
            <a:r>
              <a:rPr lang="he-IL" altLang="he-IL" sz="2000" dirty="0">
                <a:solidFill>
                  <a:srgbClr val="FF0000"/>
                </a:solidFill>
                <a:latin typeface="+mj-lt"/>
                <a:cs typeface="+mn-cs"/>
              </a:rPr>
              <a:t>א. החלק המשתנה </a:t>
            </a:r>
            <a:r>
              <a:rPr lang="he-IL" altLang="he-IL" sz="2000" dirty="0">
                <a:solidFill>
                  <a:srgbClr val="002060"/>
                </a:solidFill>
                <a:latin typeface="+mj-lt"/>
                <a:cs typeface="+mn-cs"/>
              </a:rPr>
              <a:t>(באיור – באדום). משתנה מנוגדן לנוגדן, הוא שקובע את הספציפיות של הנוגדן, כי הוא זה שנקשר לאנטיגן. נקרא גם </a:t>
            </a:r>
            <a:r>
              <a:rPr lang="en-US" altLang="he-IL" sz="2000" dirty="0">
                <a:solidFill>
                  <a:srgbClr val="002060"/>
                </a:solidFill>
                <a:latin typeface="+mj-lt"/>
                <a:cs typeface="+mn-cs"/>
              </a:rPr>
              <a:t>FAB</a:t>
            </a:r>
            <a:endParaRPr lang="he-IL" altLang="he-IL" sz="2000" dirty="0">
              <a:solidFill>
                <a:srgbClr val="002060"/>
              </a:solidFill>
              <a:latin typeface="+mj-lt"/>
              <a:cs typeface="+mn-cs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he-IL" altLang="he-IL" sz="2000" dirty="0">
                <a:solidFill>
                  <a:srgbClr val="0070C0"/>
                </a:solidFill>
                <a:latin typeface="+mj-lt"/>
                <a:cs typeface="+mn-cs"/>
              </a:rPr>
              <a:t>ב. החלק הקבוע </a:t>
            </a:r>
            <a:r>
              <a:rPr lang="he-IL" altLang="he-IL" sz="2000" dirty="0">
                <a:solidFill>
                  <a:srgbClr val="002060"/>
                </a:solidFill>
                <a:latin typeface="+mj-lt"/>
                <a:cs typeface="+mn-cs"/>
              </a:rPr>
              <a:t>(באיור – בתכלת). נקרא גם </a:t>
            </a:r>
            <a:r>
              <a:rPr lang="en-US" altLang="he-IL" sz="2000" dirty="0">
                <a:solidFill>
                  <a:srgbClr val="002060"/>
                </a:solidFill>
                <a:latin typeface="+mj-lt"/>
                <a:cs typeface="+mn-cs"/>
              </a:rPr>
              <a:t> Fc</a:t>
            </a:r>
            <a:r>
              <a:rPr lang="he-IL" altLang="he-IL" sz="2000" dirty="0">
                <a:solidFill>
                  <a:srgbClr val="002060"/>
                </a:solidFill>
                <a:latin typeface="+mj-lt"/>
                <a:cs typeface="+mn-cs"/>
              </a:rPr>
              <a:t>- הפרקציה הקבועה. חלק זה משותף לנוגדנים רבים. מאפשר קשירה לתאי מערכת החיסון, שיש להם קולטן המתאים לו, וכך פעילות כנגד הפתוגן המצופה בנוגדנים / התא המצופה בנוגדנים</a:t>
            </a:r>
            <a:endParaRPr lang="en-US" altLang="he-IL" sz="2000" dirty="0">
              <a:solidFill>
                <a:srgbClr val="002060"/>
              </a:solidFill>
              <a:latin typeface="+mj-lt"/>
              <a:cs typeface="+mn-cs"/>
            </a:endParaRPr>
          </a:p>
        </p:txBody>
      </p:sp>
      <p:sp>
        <p:nvSpPr>
          <p:cNvPr id="20487" name="Text Box 4">
            <a:extLst>
              <a:ext uri="{FF2B5EF4-FFF2-40B4-BE49-F238E27FC236}">
                <a16:creationId xmlns:a16="http://schemas.microsoft.com/office/drawing/2014/main" id="{F98E4823-0B6A-4E48-8417-36764F2B9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5911" y="138114"/>
            <a:ext cx="324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he-IL" altLang="he-IL" sz="4000" b="1" dirty="0">
                <a:latin typeface="+mj-lt"/>
                <a:cs typeface="+mn-cs"/>
              </a:rPr>
              <a:t>מבנה הנוגדן</a:t>
            </a:r>
            <a:endParaRPr lang="en-US" altLang="he-IL" sz="4000" b="1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360D29F-1641-4A4B-A28F-3B00412E0F4D}"/>
              </a:ext>
            </a:extLst>
          </p:cNvPr>
          <p:cNvSpPr/>
          <p:nvPr/>
        </p:nvSpPr>
        <p:spPr>
          <a:xfrm>
            <a:off x="1" y="5497975"/>
            <a:ext cx="9120850" cy="1360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BE8BD4A-C40D-4FD0-AC55-F8E4ABA5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20000"/>
          </a:xfrm>
        </p:spPr>
        <p:txBody>
          <a:bodyPr/>
          <a:lstStyle/>
          <a:p>
            <a:r>
              <a:rPr lang="he-IL" dirty="0"/>
              <a:t>מבנה נוגדן 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BFCB39C-A486-4304-A901-362B23BA6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" b="60451"/>
          <a:stretch/>
        </p:blipFill>
        <p:spPr>
          <a:xfrm>
            <a:off x="2209801" y="720000"/>
            <a:ext cx="9295328" cy="1955956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6B5F480-9E56-4CFA-AFBE-565CC0AD6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1" r="2466"/>
          <a:stretch/>
        </p:blipFill>
        <p:spPr>
          <a:xfrm>
            <a:off x="354361" y="2482536"/>
            <a:ext cx="6187605" cy="414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2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3CA91D-6057-4B6C-8341-4F4CFE162B9E}"/>
              </a:ext>
            </a:extLst>
          </p:cNvPr>
          <p:cNvSpPr/>
          <p:nvPr/>
        </p:nvSpPr>
        <p:spPr>
          <a:xfrm>
            <a:off x="0" y="5289630"/>
            <a:ext cx="9086127" cy="1568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BE8BD4A-C40D-4FD0-AC55-F8E4ABA5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720000"/>
          </a:xfrm>
        </p:spPr>
        <p:txBody>
          <a:bodyPr/>
          <a:lstStyle/>
          <a:p>
            <a:r>
              <a:rPr lang="he-IL" dirty="0"/>
              <a:t>מבנה נוגדן </a:t>
            </a:r>
          </a:p>
        </p:txBody>
      </p:sp>
      <p:pic>
        <p:nvPicPr>
          <p:cNvPr id="4" name="מציין מיקום תוכן 3">
            <a:extLst>
              <a:ext uri="{FF2B5EF4-FFF2-40B4-BE49-F238E27FC236}">
                <a16:creationId xmlns:a16="http://schemas.microsoft.com/office/drawing/2014/main" id="{CBFCB39C-A486-4304-A901-362B23BA6E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90570"/>
          <a:stretch/>
        </p:blipFill>
        <p:spPr>
          <a:xfrm>
            <a:off x="5618028" y="835563"/>
            <a:ext cx="6201425" cy="311150"/>
          </a:xfrm>
          <a:prstGeom prst="rect">
            <a:avLst/>
          </a:prstGeom>
        </p:spPr>
      </p:pic>
      <p:pic>
        <p:nvPicPr>
          <p:cNvPr id="6" name="מציין מיקום תוכן 3">
            <a:extLst>
              <a:ext uri="{FF2B5EF4-FFF2-40B4-BE49-F238E27FC236}">
                <a16:creationId xmlns:a16="http://schemas.microsoft.com/office/drawing/2014/main" id="{24293C03-D53D-497A-9CC6-7314A24EA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731" b="18497"/>
          <a:stretch/>
        </p:blipFill>
        <p:spPr>
          <a:xfrm>
            <a:off x="3163608" y="1262276"/>
            <a:ext cx="8732045" cy="1987192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86B5F480-9E56-4CFA-AFBE-565CC0AD6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79"/>
          <a:stretch/>
        </p:blipFill>
        <p:spPr>
          <a:xfrm>
            <a:off x="1108544" y="3022939"/>
            <a:ext cx="5806606" cy="3835061"/>
          </a:xfrm>
          <a:prstGeom prst="rect">
            <a:avLst/>
          </a:prstGeom>
        </p:spPr>
      </p:pic>
      <p:sp>
        <p:nvSpPr>
          <p:cNvPr id="8" name="Text Box 47">
            <a:extLst>
              <a:ext uri="{FF2B5EF4-FFF2-40B4-BE49-F238E27FC236}">
                <a16:creationId xmlns:a16="http://schemas.microsoft.com/office/drawing/2014/main" id="{8B2AF070-6B6B-4E03-8786-566C4BDEE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1" y="5965826"/>
            <a:ext cx="10985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e-IL" altLang="he-IL" sz="1400" b="1" dirty="0">
                <a:latin typeface="Comic Sans MS" panose="030F0702030302020204" pitchFamily="66" charset="0"/>
                <a:cs typeface="+mn-cs"/>
              </a:rPr>
              <a:t>מכיל קבוצת סוכר</a:t>
            </a:r>
            <a:endParaRPr lang="en-US" altLang="he-IL" sz="1400" b="1" dirty="0">
              <a:latin typeface="Comic Sans MS" panose="030F0702030302020204" pitchFamily="66" charset="0"/>
              <a:cs typeface="+mn-cs"/>
            </a:endParaRPr>
          </a:p>
        </p:txBody>
      </p:sp>
      <p:sp>
        <p:nvSpPr>
          <p:cNvPr id="9" name="מלבן מעוגל 6">
            <a:extLst>
              <a:ext uri="{FF2B5EF4-FFF2-40B4-BE49-F238E27FC236}">
                <a16:creationId xmlns:a16="http://schemas.microsoft.com/office/drawing/2014/main" id="{3116CEC1-CF23-4EC6-B3F9-72E65B18FE5B}"/>
              </a:ext>
            </a:extLst>
          </p:cNvPr>
          <p:cNvSpPr/>
          <p:nvPr/>
        </p:nvSpPr>
        <p:spPr>
          <a:xfrm>
            <a:off x="11017574" y="6022437"/>
            <a:ext cx="167834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מלבן מעוגל 8">
            <a:extLst>
              <a:ext uri="{FF2B5EF4-FFF2-40B4-BE49-F238E27FC236}">
                <a16:creationId xmlns:a16="http://schemas.microsoft.com/office/drawing/2014/main" id="{06448ECA-E850-4BB6-BF86-AC5E864F1857}"/>
              </a:ext>
            </a:extLst>
          </p:cNvPr>
          <p:cNvSpPr/>
          <p:nvPr/>
        </p:nvSpPr>
        <p:spPr>
          <a:xfrm>
            <a:off x="8927796" y="6458970"/>
            <a:ext cx="4496218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458241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5171</TotalTime>
  <Words>570</Words>
  <Application>Microsoft Office PowerPoint</Application>
  <PresentationFormat>מסך רחב</PresentationFormat>
  <Paragraphs>99</Paragraphs>
  <Slides>31</Slides>
  <Notes>5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6" baseType="lpstr">
      <vt:lpstr>Arial</vt:lpstr>
      <vt:lpstr>Calibri</vt:lpstr>
      <vt:lpstr>Comic Sans MS</vt:lpstr>
      <vt:lpstr>Varela Round</vt:lpstr>
      <vt:lpstr>ערכת נושא Office</vt:lpstr>
      <vt:lpstr>מערכת שידורים לאומית</vt:lpstr>
      <vt:lpstr>מבנה הנוגדן והיקשרותו לאנטיגן</vt:lpstr>
      <vt:lpstr>מצגת של PowerPoint‏</vt:lpstr>
      <vt:lpstr>מה נלמד בשיעור זה: </vt:lpstr>
      <vt:lpstr>מצגת של PowerPoint‏</vt:lpstr>
      <vt:lpstr>מבנה נוגדן</vt:lpstr>
      <vt:lpstr>מצגת של PowerPoint‏</vt:lpstr>
      <vt:lpstr>מבנה נוגדן </vt:lpstr>
      <vt:lpstr>מבנה נוגדן </vt:lpstr>
      <vt:lpstr>מבנה נוגדן – מבנה מרחבי  </vt:lpstr>
      <vt:lpstr>Figure 3-4</vt:lpstr>
      <vt:lpstr>מבנה נוגדן – שרשרות קלות וכבדות</vt:lpstr>
      <vt:lpstr>מבנה נוגדן - סרטון</vt:lpstr>
      <vt:lpstr>מבנה הנוגדן – מקטעי Fab ו-Fc</vt:lpstr>
      <vt:lpstr>מבנה הנוגדן</vt:lpstr>
      <vt:lpstr>יצירת תצמיד נוגדן אנטיגן</vt:lpstr>
      <vt:lpstr>זיקת הקישור ושיווי משקל בין נוגדן לאנטיגן</vt:lpstr>
      <vt:lpstr>מצגת של PowerPoint‏</vt:lpstr>
      <vt:lpstr>סוגי הקשרים הכימיים המייצבים את התצמיד נוגדן-אנטיגן</vt:lpstr>
      <vt:lpstr>סוגי הקשרים הכימיים המייצבים את התצמיד נוגדן-אנטיגן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156</cp:revision>
  <dcterms:created xsi:type="dcterms:W3CDTF">2020-03-15T19:13:03Z</dcterms:created>
  <dcterms:modified xsi:type="dcterms:W3CDTF">2020-05-20T09:01:15Z</dcterms:modified>
</cp:coreProperties>
</file>