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2"/>
  </p:notesMasterIdLst>
  <p:sldIdLst>
    <p:sldId id="257" r:id="rId2"/>
    <p:sldId id="262" r:id="rId3"/>
    <p:sldId id="263" r:id="rId4"/>
    <p:sldId id="258" r:id="rId5"/>
    <p:sldId id="295" r:id="rId6"/>
    <p:sldId id="362" r:id="rId7"/>
    <p:sldId id="301" r:id="rId8"/>
    <p:sldId id="385" r:id="rId9"/>
    <p:sldId id="307" r:id="rId10"/>
    <p:sldId id="309" r:id="rId11"/>
    <p:sldId id="361" r:id="rId12"/>
    <p:sldId id="312" r:id="rId13"/>
    <p:sldId id="311" r:id="rId14"/>
    <p:sldId id="315" r:id="rId15"/>
    <p:sldId id="316" r:id="rId16"/>
    <p:sldId id="384" r:id="rId17"/>
    <p:sldId id="386" r:id="rId18"/>
    <p:sldId id="321" r:id="rId19"/>
    <p:sldId id="373" r:id="rId20"/>
    <p:sldId id="322" r:id="rId21"/>
    <p:sldId id="317" r:id="rId22"/>
    <p:sldId id="324" r:id="rId23"/>
    <p:sldId id="326" r:id="rId24"/>
    <p:sldId id="388" r:id="rId25"/>
    <p:sldId id="325" r:id="rId26"/>
    <p:sldId id="387" r:id="rId27"/>
    <p:sldId id="364" r:id="rId28"/>
    <p:sldId id="303" r:id="rId29"/>
    <p:sldId id="288" r:id="rId30"/>
    <p:sldId id="365" r:id="rId31"/>
    <p:sldId id="338" r:id="rId32"/>
    <p:sldId id="337" r:id="rId33"/>
    <p:sldId id="367" r:id="rId34"/>
    <p:sldId id="366" r:id="rId35"/>
    <p:sldId id="340" r:id="rId36"/>
    <p:sldId id="341" r:id="rId37"/>
    <p:sldId id="336" r:id="rId38"/>
    <p:sldId id="347" r:id="rId39"/>
    <p:sldId id="344" r:id="rId40"/>
    <p:sldId id="348" r:id="rId41"/>
    <p:sldId id="349" r:id="rId42"/>
    <p:sldId id="350" r:id="rId43"/>
    <p:sldId id="343" r:id="rId44"/>
    <p:sldId id="359" r:id="rId45"/>
    <p:sldId id="356" r:id="rId46"/>
    <p:sldId id="370" r:id="rId47"/>
    <p:sldId id="354" r:id="rId48"/>
    <p:sldId id="360" r:id="rId49"/>
    <p:sldId id="374" r:id="rId50"/>
    <p:sldId id="375" r:id="rId51"/>
    <p:sldId id="371" r:id="rId52"/>
    <p:sldId id="389" r:id="rId53"/>
    <p:sldId id="378" r:id="rId54"/>
    <p:sldId id="376" r:id="rId55"/>
    <p:sldId id="380" r:id="rId56"/>
    <p:sldId id="342" r:id="rId57"/>
    <p:sldId id="352" r:id="rId58"/>
    <p:sldId id="328" r:id="rId59"/>
    <p:sldId id="383" r:id="rId60"/>
    <p:sldId id="390" r:id="rId6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FF00FF"/>
    <a:srgbClr val="5A0642"/>
    <a:srgbClr val="8DD3D7"/>
    <a:srgbClr val="11A4AB"/>
    <a:srgbClr val="6CF0FF"/>
    <a:srgbClr val="192A72"/>
    <a:srgbClr val="92D050"/>
    <a:srgbClr val="E0E0E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942" y="102"/>
      </p:cViewPr>
      <p:guideLst>
        <p:guide orient="horz" pos="2160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ה'/אב/תש"ף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57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34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56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35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0180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4906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93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44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1055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3028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06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753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2818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6806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1226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5165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034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709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601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8710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530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08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7831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104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085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8694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088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1502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306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5763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09318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87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223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8757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567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5624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9591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51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5434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713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869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247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48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28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2972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3064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8676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69015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6522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121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50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328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1_כותרת בלבד פריסה 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8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8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8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62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9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tapuz.co.il/blog/net/Mobile/ViewEntry.aspx?entryid=3056230&amp;amp;tads=1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signo-de-interrogaci%C3%B3n-pregunta-101998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s/signo-de-interrogaci%C3%B3n-pregunta-1019983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uact=8&amp;docid=_MB-ygTi7QBq6M&amp;tbnid=JFTw9H46YnjJ4M:&amp;ved=0CAUQjRw&amp;url=http://www.shvoong.co.il/he-IL/134/1421/&amp;ei=ao2tU6m4HuGE4gTO1YBw&amp;bvm=bv.69837884,d.bGE&amp;psig=AFQjCNE0feI9Fzwu-xhlyVHEw8T0QG6QIg&amp;ust=140395379028698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סקלת ה-</a:t>
            </a:r>
            <a:r>
              <a:rPr lang="en-US" dirty="0">
                <a:sym typeface="Varela Round"/>
              </a:rPr>
              <a:t>pH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b="1" dirty="0"/>
              <a:t>שינוי יחסי בריכוזים של  יוני </a:t>
            </a:r>
            <a:r>
              <a:rPr lang="he-IL" altLang="en-US" b="1" dirty="0" err="1"/>
              <a:t>הידרוניום</a:t>
            </a:r>
            <a:r>
              <a:rPr lang="he-IL" altLang="en-US" b="1" dirty="0"/>
              <a:t> ויוני הידרוקסיד:</a:t>
            </a:r>
          </a:p>
          <a:p>
            <a:pPr marL="4075501" lvl="8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531DF83E-82FE-415E-835E-463B710A26A0}"/>
              </a:ext>
            </a:extLst>
          </p:cNvPr>
          <p:cNvGrpSpPr/>
          <p:nvPr/>
        </p:nvGrpSpPr>
        <p:grpSpPr>
          <a:xfrm>
            <a:off x="2495205" y="2955346"/>
            <a:ext cx="6399057" cy="1545745"/>
            <a:chOff x="2495205" y="2955346"/>
            <a:chExt cx="6399057" cy="1545745"/>
          </a:xfrm>
        </p:grpSpPr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B0ECEF04-81DB-4AF6-BA9A-91A5682E43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15990" y="3021470"/>
              <a:ext cx="6005263" cy="1479621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he-IL" altLang="en-US" sz="2400" b="1"/>
            </a:p>
          </p:txBody>
        </p:sp>
        <p:sp>
          <p:nvSpPr>
            <p:cNvPr id="11" name="Text Box 22">
              <a:extLst>
                <a:ext uri="{FF2B5EF4-FFF2-40B4-BE49-F238E27FC236}">
                  <a16:creationId xmlns:a16="http://schemas.microsoft.com/office/drawing/2014/main" id="{FEA29872-CB21-4514-86CD-8653A7B31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684" y="3920962"/>
              <a:ext cx="15098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3300"/>
                  </a:solidFill>
                </a:rPr>
                <a:t>H</a:t>
              </a:r>
              <a:r>
                <a:rPr lang="en-US" altLang="en-US" sz="2800" b="1" baseline="-25000" dirty="0">
                  <a:solidFill>
                    <a:srgbClr val="CC3300"/>
                  </a:solidFill>
                </a:rPr>
                <a:t>3</a:t>
              </a:r>
              <a:r>
                <a:rPr lang="en-US" altLang="en-US" sz="2800" b="1" dirty="0">
                  <a:solidFill>
                    <a:srgbClr val="CC3300"/>
                  </a:solidFill>
                </a:rPr>
                <a:t>O</a:t>
              </a:r>
              <a:r>
                <a:rPr lang="en-US" altLang="en-US" sz="2800" b="1" baseline="30000" dirty="0">
                  <a:solidFill>
                    <a:srgbClr val="CC3300"/>
                  </a:solidFill>
                </a:rPr>
                <a:t>+</a:t>
              </a:r>
              <a:r>
                <a:rPr lang="en-US" altLang="en-US" sz="4000" b="1" baseline="30000" dirty="0">
                  <a:solidFill>
                    <a:srgbClr val="CC3300"/>
                  </a:solidFill>
                </a:rPr>
                <a:t> </a:t>
              </a:r>
              <a:r>
                <a:rPr lang="en-US" altLang="en-US" sz="2800" b="1" baseline="-25000" dirty="0">
                  <a:solidFill>
                    <a:srgbClr val="CC3300"/>
                  </a:solidFill>
                </a:rPr>
                <a:t>(</a:t>
              </a:r>
              <a:r>
                <a:rPr lang="en-US" altLang="en-US" sz="2800" b="1" baseline="-25000" dirty="0" err="1">
                  <a:solidFill>
                    <a:srgbClr val="CC3300"/>
                  </a:solidFill>
                </a:rPr>
                <a:t>aq</a:t>
              </a:r>
              <a:r>
                <a:rPr lang="en-US" altLang="en-US" sz="2800" b="1" baseline="-25000" dirty="0">
                  <a:solidFill>
                    <a:srgbClr val="CC3300"/>
                  </a:solidFill>
                </a:rPr>
                <a:t>)</a:t>
              </a:r>
              <a:endParaRPr lang="en-US" altLang="en-US" sz="4000" b="1" dirty="0">
                <a:solidFill>
                  <a:srgbClr val="CC3300"/>
                </a:solidFill>
              </a:endParaRPr>
            </a:p>
          </p:txBody>
        </p:sp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7E8A204D-5DE3-444F-821A-11EFF683E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540" y="3731529"/>
              <a:ext cx="1921169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3800" b="1" dirty="0">
                  <a:solidFill>
                    <a:srgbClr val="CC3300"/>
                  </a:solidFill>
                </a:rPr>
                <a:t>H</a:t>
              </a:r>
              <a:r>
                <a:rPr lang="en-US" altLang="en-US" sz="3800" b="1" baseline="-25000" dirty="0">
                  <a:solidFill>
                    <a:srgbClr val="CC3300"/>
                  </a:solidFill>
                </a:rPr>
                <a:t>3</a:t>
              </a:r>
              <a:r>
                <a:rPr lang="en-US" altLang="en-US" sz="3800" b="1" dirty="0">
                  <a:solidFill>
                    <a:srgbClr val="CC3300"/>
                  </a:solidFill>
                </a:rPr>
                <a:t>O</a:t>
              </a:r>
              <a:r>
                <a:rPr lang="en-US" altLang="en-US" sz="3800" b="1" baseline="30000" dirty="0">
                  <a:solidFill>
                    <a:srgbClr val="CC3300"/>
                  </a:solidFill>
                </a:rPr>
                <a:t>+</a:t>
              </a:r>
              <a:r>
                <a:rPr lang="en-US" altLang="en-US" sz="3800" b="1" baseline="-25000" dirty="0">
                  <a:solidFill>
                    <a:srgbClr val="CC3300"/>
                  </a:solidFill>
                </a:rPr>
                <a:t>(</a:t>
              </a:r>
              <a:r>
                <a:rPr lang="en-US" altLang="en-US" sz="3800" b="1" baseline="-25000" dirty="0" err="1">
                  <a:solidFill>
                    <a:srgbClr val="CC3300"/>
                  </a:solidFill>
                </a:rPr>
                <a:t>aq</a:t>
              </a:r>
              <a:r>
                <a:rPr lang="en-US" altLang="en-US" sz="3800" b="1" baseline="-25000" dirty="0">
                  <a:solidFill>
                    <a:srgbClr val="CC3300"/>
                  </a:solidFill>
                </a:rPr>
                <a:t>)</a:t>
              </a:r>
              <a:endParaRPr lang="en-US" altLang="en-US" sz="3800" b="1" dirty="0">
                <a:solidFill>
                  <a:srgbClr val="CC3300"/>
                </a:solidFill>
              </a:endParaRPr>
            </a:p>
          </p:txBody>
        </p:sp>
        <p:sp>
          <p:nvSpPr>
            <p:cNvPr id="18" name="Text Box 25">
              <a:extLst>
                <a:ext uri="{FF2B5EF4-FFF2-40B4-BE49-F238E27FC236}">
                  <a16:creationId xmlns:a16="http://schemas.microsoft.com/office/drawing/2014/main" id="{58467ACB-88CB-4414-A019-EBC8E7CB4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7595" y="2955346"/>
              <a:ext cx="1143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OH</a:t>
              </a:r>
              <a:r>
                <a:rPr lang="en-US" altLang="en-US" sz="2000" b="1" baseline="30000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altLang="en-US" sz="1600" b="1" dirty="0" err="1">
                  <a:solidFill>
                    <a:schemeClr val="accent1">
                      <a:lumMod val="50000"/>
                    </a:schemeClr>
                  </a:solidFill>
                </a:rPr>
                <a:t>aq</a:t>
              </a:r>
              <a:r>
                <a:rPr lang="en-US" alt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9CAB8C94-E0FA-4A41-B789-B47279E12567}"/>
                </a:ext>
              </a:extLst>
            </p:cNvPr>
            <p:cNvCxnSpPr>
              <a:cxnSpLocks/>
            </p:cNvCxnSpPr>
            <p:nvPr/>
          </p:nvCxnSpPr>
          <p:spPr>
            <a:xfrm>
              <a:off x="2495205" y="3091631"/>
              <a:ext cx="5908217" cy="12849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117C5F61-7379-4860-9FCA-379A72EA9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570" y="4046657"/>
              <a:ext cx="1509877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 rtl="0"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CC3300"/>
                  </a:solidFill>
                </a:rPr>
                <a:t>H</a:t>
              </a:r>
              <a:r>
                <a:rPr lang="en-US" altLang="en-US" sz="2000" b="1" baseline="-25000" dirty="0">
                  <a:solidFill>
                    <a:srgbClr val="CC3300"/>
                  </a:solidFill>
                </a:rPr>
                <a:t>3</a:t>
              </a:r>
              <a:r>
                <a:rPr lang="en-US" altLang="en-US" sz="2000" b="1" dirty="0">
                  <a:solidFill>
                    <a:srgbClr val="CC3300"/>
                  </a:solidFill>
                </a:rPr>
                <a:t>O</a:t>
              </a:r>
              <a:r>
                <a:rPr lang="en-US" altLang="en-US" sz="2000" b="1" baseline="30000" dirty="0">
                  <a:solidFill>
                    <a:srgbClr val="CC3300"/>
                  </a:solidFill>
                </a:rPr>
                <a:t>+</a:t>
              </a:r>
              <a:r>
                <a:rPr lang="en-US" altLang="en-US" b="1" baseline="30000" dirty="0">
                  <a:solidFill>
                    <a:srgbClr val="CC3300"/>
                  </a:solidFill>
                </a:rPr>
                <a:t> </a:t>
              </a:r>
              <a:r>
                <a:rPr lang="en-US" altLang="en-US" sz="2000" b="1" baseline="-25000" dirty="0">
                  <a:solidFill>
                    <a:srgbClr val="CC3300"/>
                  </a:solidFill>
                </a:rPr>
                <a:t>(</a:t>
              </a:r>
              <a:r>
                <a:rPr lang="en-US" altLang="en-US" sz="2000" b="1" baseline="-25000" dirty="0" err="1">
                  <a:solidFill>
                    <a:srgbClr val="CC3300"/>
                  </a:solidFill>
                </a:rPr>
                <a:t>aq</a:t>
              </a:r>
              <a:r>
                <a:rPr lang="en-US" altLang="en-US" sz="2000" b="1" baseline="-25000" dirty="0">
                  <a:solidFill>
                    <a:srgbClr val="CC3300"/>
                  </a:solidFill>
                </a:rPr>
                <a:t>)</a:t>
              </a:r>
              <a:endParaRPr lang="en-US" altLang="en-US" b="1" dirty="0">
                <a:solidFill>
                  <a:srgbClr val="CC3300"/>
                </a:solidFill>
              </a:endParaRPr>
            </a:p>
          </p:txBody>
        </p:sp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2B77163D-97C0-4D24-A2AA-81967FA05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8033" y="3046294"/>
              <a:ext cx="131295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OH</a:t>
              </a:r>
              <a:r>
                <a:rPr lang="en-US" altLang="en-US" sz="2800" b="1" baseline="30000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alt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aq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4EC616D9-F3CA-4242-9DEE-2AFEF9C77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77" y="3397742"/>
              <a:ext cx="1884585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  <a:buFontTx/>
                <a:buNone/>
              </a:pPr>
              <a:r>
                <a:rPr lang="en-US" altLang="en-US" sz="3800" b="1" dirty="0">
                  <a:solidFill>
                    <a:schemeClr val="accent1">
                      <a:lumMod val="50000"/>
                    </a:schemeClr>
                  </a:solidFill>
                </a:rPr>
                <a:t>OH</a:t>
              </a:r>
              <a:r>
                <a:rPr lang="en-US" altLang="en-US" sz="3800" b="1" baseline="30000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en-US" altLang="en-US" sz="2000" b="1" dirty="0" err="1">
                  <a:solidFill>
                    <a:schemeClr val="accent1">
                      <a:lumMod val="50000"/>
                    </a:schemeClr>
                  </a:solidFill>
                </a:rPr>
                <a:t>aq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</a:rPr>
                <a:t>)</a:t>
              </a:r>
              <a:endParaRPr lang="en-US" altLang="en-US" sz="3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5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>
                <a:sym typeface="Varela Round"/>
              </a:rPr>
              <a:t>קביעת תחום  ה- </a:t>
            </a:r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 בתמיסה</a:t>
            </a:r>
          </a:p>
          <a:p>
            <a:pPr rtl="1"/>
            <a:endParaRPr lang="he-IL" dirty="0">
              <a:sym typeface="Varela Round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606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82" y="1858755"/>
            <a:ext cx="11161453" cy="35221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בתמיסות חומציות ה- 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 יהיה קטן מ-7,     7 &gt;</a:t>
            </a:r>
            <a:r>
              <a:rPr lang="en-US" altLang="en-US" sz="2800" b="1" dirty="0">
                <a:solidFill>
                  <a:srgbClr val="1D4C72"/>
                </a:solidFill>
              </a:rPr>
              <a:t> 0&lt;pH</a:t>
            </a:r>
            <a:r>
              <a:rPr lang="he-IL" altLang="en-US" sz="28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בתמיסות בסיסיות ה- 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 יהיה גדול מ-7,    14 &gt;</a:t>
            </a:r>
            <a:r>
              <a:rPr lang="en-US" altLang="en-US" sz="2800" b="1" dirty="0">
                <a:solidFill>
                  <a:srgbClr val="1D4C72"/>
                </a:solidFill>
              </a:rPr>
              <a:t> 7&lt;pH</a:t>
            </a:r>
            <a:r>
              <a:rPr lang="he-IL" altLang="en-US" sz="28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בתמיסות ניטראליות ה- 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 יהיה שווה ל-7,   7 =</a:t>
            </a:r>
            <a:r>
              <a:rPr lang="en-US" altLang="en-US" sz="2800" b="1" dirty="0">
                <a:solidFill>
                  <a:srgbClr val="1D4C72"/>
                </a:solidFill>
              </a:rPr>
              <a:t> pH</a:t>
            </a:r>
            <a:r>
              <a:rPr lang="he-IL" altLang="en-US" sz="28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/>
          </a:p>
          <a:p>
            <a:pPr>
              <a:spcBef>
                <a:spcPts val="600"/>
              </a:spcBef>
            </a:pPr>
            <a:endParaRPr lang="he-IL" sz="2800" dirty="0"/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B9A32434-D385-4848-92E4-A8498C52D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תחום  ה- 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4F5EB2-8465-4E93-8FE4-ECF6C6AE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66" y="4770009"/>
            <a:ext cx="1966983" cy="14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 descr="תמונה שמכילה בגדים, אדום, לובש, עמידה&#10;&#10;התיאור נוצר באופן אוטומטי">
            <a:extLst>
              <a:ext uri="{FF2B5EF4-FFF2-40B4-BE49-F238E27FC236}">
                <a16:creationId xmlns:a16="http://schemas.microsoft.com/office/drawing/2014/main" id="{46DBC3C4-8A34-4196-BA91-C73E3DD4D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18366" y="0"/>
            <a:ext cx="1851467" cy="139833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DF4C0BF-C3B1-4546-9291-1954F40FE1FB}"/>
              </a:ext>
            </a:extLst>
          </p:cNvPr>
          <p:cNvSpPr txBox="1"/>
          <p:nvPr/>
        </p:nvSpPr>
        <p:spPr>
          <a:xfrm flipH="1">
            <a:off x="3584738" y="6367545"/>
            <a:ext cx="190327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5" tooltip="http://www.tapuz.co.il/blog/net/Mobile/ViewEntry.aspx?entryid=3056230&amp;amp;tads=1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6" tooltip="https://creativecommons.org/licenses/by-nc-sa/3.0/"/>
              </a:rPr>
              <a:t>CC BY-SA-NC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52866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82" y="138528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783" y="1072985"/>
            <a:ext cx="11268434" cy="7200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2400" dirty="0">
                <a:sym typeface="Varela Round"/>
              </a:rPr>
              <a:t>כיצד נקבע את תחום  ה- </a:t>
            </a:r>
            <a:r>
              <a:rPr lang="en-US" sz="2400" dirty="0">
                <a:sym typeface="Varela Round"/>
              </a:rPr>
              <a:t>pH</a:t>
            </a:r>
            <a:r>
              <a:rPr lang="he-IL" sz="2400" dirty="0">
                <a:sym typeface="Varela Round"/>
              </a:rPr>
              <a:t> של התמיסה?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783" y="1432985"/>
            <a:ext cx="11161453" cy="35221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>
              <a:solidFill>
                <a:srgbClr val="8DD3D7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A1607B7-A560-4153-9DA0-19BEFEEED119}"/>
              </a:ext>
            </a:extLst>
          </p:cNvPr>
          <p:cNvSpPr txBox="1"/>
          <p:nvPr/>
        </p:nvSpPr>
        <p:spPr>
          <a:xfrm>
            <a:off x="-1226480" y="2169717"/>
            <a:ext cx="8797935" cy="483209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9pPr>
          </a:lstStyle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HI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  <a:cs typeface="+mn-cs"/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  <a:cs typeface="+mn-cs"/>
              </a:rPr>
              <a:t> </a:t>
            </a:r>
            <a:endParaRPr lang="en-US" altLang="en-US" sz="2200" b="1" dirty="0">
              <a:solidFill>
                <a:srgbClr val="1D4C72"/>
              </a:solidFill>
              <a:cs typeface="+mn-cs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    </a:t>
            </a:r>
            <a:r>
              <a:rPr lang="he-IL" altLang="en-US" sz="2200" b="1" dirty="0">
                <a:solidFill>
                  <a:srgbClr val="1D4C72"/>
                </a:solidFill>
                <a:cs typeface="+mn-cs"/>
              </a:rPr>
              <a:t> </a:t>
            </a: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 Mg(OH)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2(</a:t>
            </a:r>
            <a:r>
              <a:rPr lang="en-US" altLang="en-US" sz="2200" b="1" baseline="-25000" dirty="0" err="1">
                <a:solidFill>
                  <a:srgbClr val="1D4C72"/>
                </a:solidFill>
                <a:cs typeface="+mn-cs"/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)</a:t>
            </a:r>
            <a:endParaRPr lang="en-US" altLang="en-US" sz="2200" b="1" dirty="0">
              <a:solidFill>
                <a:srgbClr val="1D4C72"/>
              </a:solidFill>
              <a:cs typeface="+mn-cs"/>
            </a:endParaRPr>
          </a:p>
          <a:p>
            <a:pPr marL="457200" lvl="1" indent="0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III</a:t>
            </a:r>
            <a:r>
              <a:rPr lang="he-IL" altLang="en-US" sz="2200" b="1" dirty="0">
                <a:solidFill>
                  <a:srgbClr val="1D4C72"/>
                </a:solidFill>
                <a:cs typeface="+mn-cs"/>
              </a:rPr>
              <a:t>. </a:t>
            </a: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  HNO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3(</a:t>
            </a:r>
            <a:r>
              <a:rPr lang="en-US" altLang="en-US" sz="2200" b="1" baseline="-25000" dirty="0" err="1">
                <a:solidFill>
                  <a:srgbClr val="1D4C72"/>
                </a:solidFill>
                <a:cs typeface="+mn-cs"/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  <a:cs typeface="+mn-cs"/>
              </a:rPr>
              <a:t>  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.IV</a:t>
            </a:r>
            <a:r>
              <a:rPr lang="he-IL" altLang="en-US" sz="2200" b="1" dirty="0">
                <a:solidFill>
                  <a:srgbClr val="1D4C72"/>
                </a:solidFill>
                <a:cs typeface="+mn-cs"/>
              </a:rPr>
              <a:t> </a:t>
            </a: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 NaCl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(</a:t>
            </a:r>
            <a:r>
              <a:rPr lang="en-US" altLang="en-US" sz="2200" b="1" baseline="-25000" dirty="0" err="1">
                <a:solidFill>
                  <a:srgbClr val="1D4C72"/>
                </a:solidFill>
                <a:cs typeface="+mn-cs"/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  <a:cs typeface="+mn-cs"/>
              </a:rPr>
              <a:t> </a:t>
            </a: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OH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  <a:cs typeface="+mn-cs"/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)</a:t>
            </a:r>
            <a:r>
              <a:rPr lang="he-IL" altLang="en-US" sz="2200" b="1" baseline="-25000" dirty="0">
                <a:solidFill>
                  <a:srgbClr val="1D4C72"/>
                </a:solidFill>
                <a:cs typeface="+mn-cs"/>
              </a:rPr>
              <a:t> </a:t>
            </a: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  <a:cs typeface="+mn-cs"/>
              </a:rPr>
              <a:t>COOH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  <a:cs typeface="+mn-cs"/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  <a:cs typeface="+mn-cs"/>
              </a:rPr>
              <a:t>)</a:t>
            </a:r>
            <a:endParaRPr lang="he-IL" altLang="en-US" sz="2200" b="1" baseline="-25000" dirty="0">
              <a:solidFill>
                <a:srgbClr val="1D4C72"/>
              </a:solidFill>
              <a:cs typeface="+mn-cs"/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he-IL" altLang="en-US" sz="2200" b="1" dirty="0">
              <a:solidFill>
                <a:srgbClr val="1D4C72"/>
              </a:solidFill>
            </a:endParaRP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FF34704E-0FDF-4DB8-8616-84D252D40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885901"/>
            <a:ext cx="2531836" cy="2531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739769"/>
            <a:ext cx="1178101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0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מהו תחום ה-</a:t>
            </a:r>
            <a:r>
              <a:rPr lang="en-US" altLang="en-US" sz="20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pH</a:t>
            </a:r>
            <a:r>
              <a:rPr lang="he-IL" altLang="en-US" sz="2000" b="1" dirty="0">
                <a:solidFill>
                  <a:srgbClr val="00B0F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כל אחת משש התמיסות הנתונות - גדול מ-7 / קטן מ-7 / שווה ל-7?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152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97066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>
              <a:solidFill>
                <a:srgbClr val="8DD3D7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A1607B7-A560-4153-9DA0-19BEFEEED119}"/>
              </a:ext>
            </a:extLst>
          </p:cNvPr>
          <p:cNvSpPr txBox="1"/>
          <p:nvPr/>
        </p:nvSpPr>
        <p:spPr>
          <a:xfrm>
            <a:off x="-283001" y="2285961"/>
            <a:ext cx="8018585" cy="47289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26" charset="0"/>
                <a:cs typeface="Times New Roman" pitchFamily="26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26" charset="0"/>
                <a:ea typeface="Times New Roman (Hebrew)" pitchFamily="26" charset="0"/>
                <a:cs typeface="Times New Roman" pitchFamily="26" charset="0"/>
              </a:defRPr>
            </a:lvl9pPr>
          </a:lstStyle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HI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    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r>
              <a:rPr lang="en-US" altLang="en-US" sz="2200" b="1" dirty="0">
                <a:solidFill>
                  <a:srgbClr val="1D4C72"/>
                </a:solidFill>
              </a:rPr>
              <a:t> Mg(OH)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marL="457200" lvl="1" indent="0">
              <a:lnSpc>
                <a:spcPct val="200000"/>
              </a:lnSpc>
              <a:spcBef>
                <a:spcPct val="0"/>
              </a:spcBef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III</a:t>
            </a:r>
            <a:r>
              <a:rPr lang="he-IL" altLang="en-US" sz="2200" b="1" dirty="0">
                <a:solidFill>
                  <a:srgbClr val="1D4C72"/>
                </a:solidFill>
              </a:rPr>
              <a:t>. </a:t>
            </a:r>
            <a:r>
              <a:rPr lang="en-US" altLang="en-US" sz="2200" b="1" dirty="0">
                <a:solidFill>
                  <a:srgbClr val="1D4C72"/>
                </a:solidFill>
              </a:rPr>
              <a:t>  HNO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 </a:t>
            </a: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.IV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  <a:r>
              <a:rPr lang="en-US" altLang="en-US" sz="2200" b="1" dirty="0">
                <a:solidFill>
                  <a:srgbClr val="1D4C72"/>
                </a:solidFill>
              </a:rPr>
              <a:t> NaCl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200" b="1" dirty="0">
                <a:solidFill>
                  <a:srgbClr val="1D4C72"/>
                </a:solidFill>
              </a:rPr>
              <a:t> </a:t>
            </a: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</a:rPr>
              <a:t>OH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endParaRPr lang="en-US" altLang="en-US" sz="2200" b="1" dirty="0">
              <a:solidFill>
                <a:srgbClr val="1D4C72"/>
              </a:solidFill>
            </a:endParaRPr>
          </a:p>
          <a:p>
            <a:pPr marL="971550" lvl="1" indent="-514350">
              <a:lnSpc>
                <a:spcPct val="200000"/>
              </a:lnSpc>
              <a:spcBef>
                <a:spcPct val="0"/>
              </a:spcBef>
              <a:buFontTx/>
              <a:buAutoNum type="romanUcPeriod" startAt="5"/>
              <a:defRPr/>
            </a:pP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3</a:t>
            </a:r>
            <a:r>
              <a:rPr lang="en-US" altLang="en-US" sz="2200" b="1" dirty="0">
                <a:solidFill>
                  <a:srgbClr val="1D4C72"/>
                </a:solidFill>
              </a:rPr>
              <a:t>CH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200" b="1" dirty="0">
                <a:solidFill>
                  <a:srgbClr val="1D4C72"/>
                </a:solidFill>
              </a:rPr>
              <a:t>COOH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200" b="1" baseline="-25000" noProof="1">
                <a:solidFill>
                  <a:srgbClr val="1D4C72"/>
                </a:solidFill>
              </a:rPr>
              <a:t>aq</a:t>
            </a:r>
            <a:r>
              <a:rPr lang="en-US" altLang="en-US" sz="2200" b="1" baseline="-25000" dirty="0">
                <a:solidFill>
                  <a:srgbClr val="1D4C72"/>
                </a:solidFill>
              </a:rPr>
              <a:t>)</a:t>
            </a:r>
            <a:endParaRPr lang="he-IL" altLang="en-US" sz="2200" b="1" baseline="-25000" dirty="0">
              <a:solidFill>
                <a:srgbClr val="1D4C72"/>
              </a:solidFill>
            </a:endParaRPr>
          </a:p>
          <a:p>
            <a:pPr lvl="1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endParaRPr lang="he-IL" altLang="en-US" sz="2200" b="1" dirty="0">
              <a:solidFill>
                <a:srgbClr val="1D4C72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124720F0-E08D-4D1C-B74D-D57ABBBCC965}"/>
              </a:ext>
            </a:extLst>
          </p:cNvPr>
          <p:cNvSpPr txBox="1">
            <a:spLocks/>
          </p:cNvSpPr>
          <p:nvPr/>
        </p:nvSpPr>
        <p:spPr>
          <a:xfrm>
            <a:off x="515273" y="783718"/>
            <a:ext cx="11214944" cy="7200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400" dirty="0">
                <a:sym typeface="Varela Round"/>
              </a:rPr>
              <a:t>כיצד נקבע את תחום  ה-</a:t>
            </a:r>
            <a:r>
              <a:rPr lang="en-US" sz="2400" dirty="0">
                <a:sym typeface="Varela Round"/>
              </a:rPr>
              <a:t>pH </a:t>
            </a:r>
            <a:r>
              <a:rPr lang="he-IL" sz="2400" dirty="0">
                <a:sym typeface="Varela Round"/>
              </a:rPr>
              <a:t> של התמיסה?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" y="1444039"/>
            <a:ext cx="1188024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000" b="1" dirty="0">
                <a:solidFill>
                  <a:srgbClr val="8DD3D7"/>
                </a:solidFill>
              </a:rPr>
              <a:t>1. </a:t>
            </a:r>
            <a:r>
              <a:rPr lang="he-IL" altLang="en-US" sz="2000" b="1" dirty="0">
                <a:solidFill>
                  <a:srgbClr val="00B0F0"/>
                </a:solidFill>
              </a:rPr>
              <a:t>נמיין את תמיסות החומרים לתמיסות חומציות תמיסות בסיסיות או תמיסות ניטרליות</a:t>
            </a:r>
            <a:endParaRPr lang="he-IL" altLang="en-US" sz="2000" b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65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9" y="168306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55" y="992588"/>
            <a:ext cx="11161453" cy="38695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b="1" dirty="0">
                <a:solidFill>
                  <a:srgbClr val="8DD3D7"/>
                </a:solidFill>
              </a:rPr>
              <a:t>1</a:t>
            </a:r>
            <a:r>
              <a:rPr lang="he-IL" altLang="en-US" dirty="0">
                <a:solidFill>
                  <a:srgbClr val="8DD3D7"/>
                </a:solidFill>
              </a:rPr>
              <a:t>. </a:t>
            </a:r>
            <a:r>
              <a:rPr lang="he-IL" altLang="en-US" dirty="0">
                <a:solidFill>
                  <a:srgbClr val="00B0F0"/>
                </a:solidFill>
              </a:rPr>
              <a:t>נמיין את תמיסות החומרים לתמיסות חומציות תמיסות בסיסיות או תמיסות ניטרליות</a:t>
            </a:r>
            <a:endParaRPr lang="he-IL" altLang="en-US" sz="2200" b="1" dirty="0"/>
          </a:p>
          <a:p>
            <a:endParaRPr lang="he-IL" sz="2200" dirty="0"/>
          </a:p>
          <a:p>
            <a:endParaRPr lang="he-IL" sz="2200" dirty="0"/>
          </a:p>
          <a:p>
            <a:endParaRPr lang="he-IL" sz="1100" dirty="0"/>
          </a:p>
          <a:p>
            <a:r>
              <a:rPr lang="he-IL" b="1" dirty="0">
                <a:solidFill>
                  <a:srgbClr val="8DD3D7"/>
                </a:solidFill>
              </a:rPr>
              <a:t>2. </a:t>
            </a:r>
            <a:r>
              <a:rPr lang="he-IL" dirty="0">
                <a:solidFill>
                  <a:srgbClr val="00B0F0"/>
                </a:solidFill>
              </a:rPr>
              <a:t>נקבע את תחום ה-</a:t>
            </a:r>
            <a:r>
              <a:rPr lang="en-US" dirty="0">
                <a:solidFill>
                  <a:srgbClr val="00B0F0"/>
                </a:solidFill>
              </a:rPr>
              <a:t> :pH</a:t>
            </a:r>
            <a:r>
              <a:rPr lang="he-IL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he-IL" dirty="0"/>
              <a:t>בתמיסות חומציות </a:t>
            </a:r>
            <a:r>
              <a:rPr lang="en-US" dirty="0"/>
              <a:t>pH&lt;7</a:t>
            </a:r>
            <a:r>
              <a:rPr lang="he-IL" dirty="0"/>
              <a:t>, בתמיסות בסיסיות </a:t>
            </a:r>
            <a:r>
              <a:rPr lang="en-US" dirty="0"/>
              <a:t>pH&gt;7</a:t>
            </a:r>
            <a:r>
              <a:rPr lang="he-IL" dirty="0"/>
              <a:t> ובתמיסות ניטרליות </a:t>
            </a:r>
            <a:r>
              <a:rPr lang="en-US" dirty="0"/>
              <a:t>pH=7</a:t>
            </a:r>
            <a:r>
              <a:rPr lang="he-IL" dirty="0"/>
              <a:t>. </a:t>
            </a:r>
          </a:p>
          <a:p>
            <a:r>
              <a:rPr lang="he-IL" b="1" dirty="0">
                <a:solidFill>
                  <a:srgbClr val="8DD3D7"/>
                </a:solidFill>
              </a:rPr>
              <a:t>3. </a:t>
            </a:r>
            <a:r>
              <a:rPr lang="he-IL" dirty="0">
                <a:solidFill>
                  <a:srgbClr val="00B0F0"/>
                </a:solidFill>
              </a:rPr>
              <a:t>נרשום</a:t>
            </a:r>
            <a:r>
              <a:rPr lang="he-IL" b="1" dirty="0">
                <a:solidFill>
                  <a:srgbClr val="00B0F0"/>
                </a:solidFill>
              </a:rPr>
              <a:t> </a:t>
            </a:r>
            <a:r>
              <a:rPr lang="he-IL" dirty="0">
                <a:solidFill>
                  <a:srgbClr val="00B0F0"/>
                </a:solidFill>
              </a:rPr>
              <a:t>את התשובה:</a:t>
            </a: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718D92DC-2E43-489E-A305-75F52067D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86556"/>
              </p:ext>
            </p:extLst>
          </p:nvPr>
        </p:nvGraphicFramePr>
        <p:xfrm>
          <a:off x="452213" y="1498600"/>
          <a:ext cx="7066188" cy="193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55396">
                  <a:extLst>
                    <a:ext uri="{9D8B030D-6E8A-4147-A177-3AD203B41FA5}">
                      <a16:colId xmlns:a16="http://schemas.microsoft.com/office/drawing/2014/main" val="3544750812"/>
                    </a:ext>
                  </a:extLst>
                </a:gridCol>
                <a:gridCol w="2355396">
                  <a:extLst>
                    <a:ext uri="{9D8B030D-6E8A-4147-A177-3AD203B41FA5}">
                      <a16:colId xmlns:a16="http://schemas.microsoft.com/office/drawing/2014/main" val="4143937571"/>
                    </a:ext>
                  </a:extLst>
                </a:gridCol>
                <a:gridCol w="2355396">
                  <a:extLst>
                    <a:ext uri="{9D8B030D-6E8A-4147-A177-3AD203B41FA5}">
                      <a16:colId xmlns:a16="http://schemas.microsoft.com/office/drawing/2014/main" val="1018135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2200" dirty="0">
                          <a:solidFill>
                            <a:schemeClr val="tx1"/>
                          </a:solidFill>
                        </a:rPr>
                        <a:t>חומצות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200" dirty="0">
                          <a:solidFill>
                            <a:schemeClr val="tx1"/>
                          </a:solidFill>
                        </a:rPr>
                        <a:t>בסיסים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200" dirty="0">
                          <a:solidFill>
                            <a:schemeClr val="tx1"/>
                          </a:solidFill>
                        </a:rPr>
                        <a:t>ניטרליים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6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HI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22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en-US" altLang="en-US" sz="2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Mg(OH)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2(</a:t>
                      </a:r>
                      <a:r>
                        <a:rPr lang="en-US" altLang="en-US" sz="2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2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NaCl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0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HNO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3(</a:t>
                      </a:r>
                      <a:r>
                        <a:rPr lang="en-US" altLang="en-US" sz="2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22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OH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2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7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COOH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altLang="en-US" sz="2200" b="1" baseline="-25000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911661"/>
                  </a:ext>
                </a:extLst>
              </a:tr>
            </a:tbl>
          </a:graphicData>
        </a:graphic>
      </p:graphicFrame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D6E9DAEC-9713-4B4B-B227-59DC850D5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8255" y="583259"/>
            <a:ext cx="11160125" cy="457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2400" dirty="0">
                <a:sym typeface="Varela Round"/>
              </a:rPr>
              <a:t>קביעת תחום  ה- </a:t>
            </a:r>
            <a:r>
              <a:rPr lang="en-US" sz="2400" dirty="0">
                <a:sym typeface="Varela Round"/>
              </a:rPr>
              <a:t>pH </a:t>
            </a:r>
            <a:r>
              <a:rPr lang="he-IL" sz="2400" dirty="0">
                <a:sym typeface="Varela Round"/>
              </a:rPr>
              <a:t> בתמיסה</a:t>
            </a:r>
          </a:p>
        </p:txBody>
      </p:sp>
      <p:graphicFrame>
        <p:nvGraphicFramePr>
          <p:cNvPr id="10" name="טבלה 3">
            <a:extLst>
              <a:ext uri="{FF2B5EF4-FFF2-40B4-BE49-F238E27FC236}">
                <a16:creationId xmlns:a16="http://schemas.microsoft.com/office/drawing/2014/main" id="{8678A552-9AB7-415D-965C-8B51F88E4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95712"/>
              </p:ext>
            </p:extLst>
          </p:nvPr>
        </p:nvGraphicFramePr>
        <p:xfrm>
          <a:off x="452213" y="4935765"/>
          <a:ext cx="6960692" cy="1706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34877">
                  <a:extLst>
                    <a:ext uri="{9D8B030D-6E8A-4147-A177-3AD203B41FA5}">
                      <a16:colId xmlns:a16="http://schemas.microsoft.com/office/drawing/2014/main" val="3544750812"/>
                    </a:ext>
                  </a:extLst>
                </a:gridCol>
                <a:gridCol w="1881554">
                  <a:extLst>
                    <a:ext uri="{9D8B030D-6E8A-4147-A177-3AD203B41FA5}">
                      <a16:colId xmlns:a16="http://schemas.microsoft.com/office/drawing/2014/main" val="4143937571"/>
                    </a:ext>
                  </a:extLst>
                </a:gridCol>
                <a:gridCol w="2444261">
                  <a:extLst>
                    <a:ext uri="{9D8B030D-6E8A-4147-A177-3AD203B41FA5}">
                      <a16:colId xmlns:a16="http://schemas.microsoft.com/office/drawing/2014/main" val="1018135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200" dirty="0"/>
                        <a:t>pH&lt;7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200" dirty="0"/>
                        <a:t>pH&gt;7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200" dirty="0"/>
                        <a:t>pH=7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6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HI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22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en-US" altLang="en-US" sz="2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Mg(OH)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2(</a:t>
                      </a:r>
                      <a:r>
                        <a:rPr lang="en-US" altLang="en-US" sz="2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2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NaCl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20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HNO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3(</a:t>
                      </a:r>
                      <a:r>
                        <a:rPr lang="en-US" altLang="en-US" sz="2200" b="1" baseline="-25000" dirty="0" err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r>
                        <a:rPr lang="he-IL" altLang="en-US" sz="2200" b="1" dirty="0">
                          <a:solidFill>
                            <a:srgbClr val="1D4C72"/>
                          </a:solidFill>
                        </a:rPr>
                        <a:t> 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OH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en-US" altLang="en-US" sz="2200" b="1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7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3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2</a:t>
                      </a:r>
                      <a:r>
                        <a:rPr lang="en-US" altLang="en-US" sz="2200" b="1" dirty="0">
                          <a:solidFill>
                            <a:srgbClr val="1D4C72"/>
                          </a:solidFill>
                        </a:rPr>
                        <a:t>COOH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(</a:t>
                      </a:r>
                      <a:r>
                        <a:rPr lang="en-US" altLang="en-US" sz="2200" b="1" baseline="-25000" noProof="1">
                          <a:solidFill>
                            <a:srgbClr val="1D4C72"/>
                          </a:solidFill>
                        </a:rPr>
                        <a:t>aq</a:t>
                      </a:r>
                      <a:r>
                        <a:rPr lang="en-US" altLang="en-US" sz="2200" b="1" baseline="-25000" dirty="0">
                          <a:solidFill>
                            <a:srgbClr val="1D4C72"/>
                          </a:solidFill>
                        </a:rPr>
                        <a:t>)</a:t>
                      </a:r>
                      <a:endParaRPr lang="he-IL" altLang="en-US" sz="2200" b="1" baseline="-25000" dirty="0">
                        <a:solidFill>
                          <a:srgbClr val="1D4C7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911661"/>
                  </a:ext>
                </a:extLst>
              </a:tr>
            </a:tbl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E5B7AF14-5B11-47FF-BC8D-CCAA9DFD81D5}"/>
              </a:ext>
            </a:extLst>
          </p:cNvPr>
          <p:cNvSpPr/>
          <p:nvPr/>
        </p:nvSpPr>
        <p:spPr>
          <a:xfrm>
            <a:off x="8325641" y="4618524"/>
            <a:ext cx="3823652" cy="2097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זהו גודל החלון בו יוצג הוידאו שלכם בצד ימין למטה – נסו לא לשים מידע חשוב בחלק זה של השקופית  </a:t>
            </a:r>
            <a:br>
              <a:rPr lang="en-US" dirty="0"/>
            </a:br>
            <a:r>
              <a:rPr lang="he-IL" dirty="0"/>
              <a:t>(לכל אורך המצגת)</a:t>
            </a:r>
          </a:p>
          <a:p>
            <a:pPr algn="ctr"/>
            <a:r>
              <a:rPr lang="he-IL" sz="1600" dirty="0"/>
              <a:t>(תוכלו למחוק ריבוע זה לאחר הקריאה)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733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rtl="1"/>
            <a:r>
              <a:rPr lang="he-IL" dirty="0">
                <a:sym typeface="Varela Round"/>
              </a:rPr>
              <a:t>קביעת רמת  ה-</a:t>
            </a:r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   בתמיסה חומצית או בתמיסה בסיסית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42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85" y="1281178"/>
            <a:ext cx="11161453" cy="45569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ככל שריכוז </a:t>
            </a:r>
            <a:r>
              <a:rPr lang="he-IL" altLang="en-US" b="1" dirty="0"/>
              <a:t>יוני </a:t>
            </a:r>
            <a:r>
              <a:rPr lang="he-IL" altLang="en-US" b="1" dirty="0" err="1"/>
              <a:t>הידרוניום</a:t>
            </a:r>
            <a:r>
              <a:rPr lang="he-IL" altLang="en-US" b="1" dirty="0"/>
              <a:t>, </a:t>
            </a:r>
            <a:r>
              <a:rPr lang="en-US" altLang="en-US" b="1" dirty="0">
                <a:solidFill>
                  <a:srgbClr val="C00000"/>
                </a:solidFill>
              </a:rPr>
              <a:t>H</a:t>
            </a:r>
            <a:r>
              <a:rPr lang="en-US" altLang="en-US" b="1" baseline="-25000" dirty="0">
                <a:solidFill>
                  <a:srgbClr val="C00000"/>
                </a:solidFill>
              </a:rPr>
              <a:t>3</a:t>
            </a:r>
            <a:r>
              <a:rPr lang="en-US" altLang="en-US" b="1" dirty="0">
                <a:solidFill>
                  <a:srgbClr val="C00000"/>
                </a:solidFill>
              </a:rPr>
              <a:t>O</a:t>
            </a:r>
            <a:r>
              <a:rPr lang="en-US" altLang="en-US" b="1" baseline="30000" dirty="0">
                <a:solidFill>
                  <a:srgbClr val="C00000"/>
                </a:solidFill>
              </a:rPr>
              <a:t>+</a:t>
            </a:r>
            <a:r>
              <a:rPr lang="en-US" altLang="en-US" b="1" baseline="-25000" dirty="0">
                <a:solidFill>
                  <a:srgbClr val="C00000"/>
                </a:solidFill>
              </a:rPr>
              <a:t>(</a:t>
            </a:r>
            <a:r>
              <a:rPr lang="en-US" altLang="en-US" b="1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b="1" baseline="-25000" dirty="0">
                <a:solidFill>
                  <a:srgbClr val="C00000"/>
                </a:solidFill>
              </a:rPr>
              <a:t>)</a:t>
            </a:r>
            <a:r>
              <a:rPr lang="he-IL" altLang="en-US" b="1" dirty="0">
                <a:solidFill>
                  <a:srgbClr val="C00000"/>
                </a:solidFill>
              </a:rPr>
              <a:t> </a:t>
            </a:r>
            <a:r>
              <a:rPr lang="he-IL" altLang="en-US" b="1" dirty="0"/>
              <a:t>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 בתמיסה </a:t>
            </a:r>
            <a:r>
              <a:rPr lang="he-IL" altLang="en-US" b="1" dirty="0">
                <a:solidFill>
                  <a:srgbClr val="C00000"/>
                </a:solidFill>
              </a:rPr>
              <a:t>גדול</a:t>
            </a:r>
            <a:r>
              <a:rPr lang="he-IL" altLang="en-US" b="1" dirty="0">
                <a:solidFill>
                  <a:srgbClr val="1D4C72"/>
                </a:solidFill>
              </a:rPr>
              <a:t> יותר , כך </a:t>
            </a:r>
            <a:r>
              <a:rPr lang="he-IL" altLang="en-US" b="1" dirty="0">
                <a:solidFill>
                  <a:schemeClr val="tx1"/>
                </a:solidFill>
              </a:rPr>
              <a:t>ה-</a:t>
            </a:r>
            <a:r>
              <a:rPr lang="en-US" altLang="en-US" b="1" dirty="0">
                <a:solidFill>
                  <a:schemeClr val="tx1"/>
                </a:solidFill>
              </a:rPr>
              <a:t>pH</a:t>
            </a:r>
            <a:r>
              <a:rPr lang="he-IL" altLang="en-US" b="1" dirty="0">
                <a:solidFill>
                  <a:schemeClr val="tx1"/>
                </a:solidFill>
              </a:rPr>
              <a:t> </a:t>
            </a:r>
            <a:r>
              <a:rPr lang="he-IL" altLang="en-US" b="1" dirty="0">
                <a:solidFill>
                  <a:srgbClr val="1D4C72"/>
                </a:solidFill>
              </a:rPr>
              <a:t>יהיה </a:t>
            </a:r>
            <a:r>
              <a:rPr lang="he-IL" altLang="en-US" b="1" dirty="0">
                <a:solidFill>
                  <a:srgbClr val="C00000"/>
                </a:solidFill>
              </a:rPr>
              <a:t>קטן</a:t>
            </a:r>
            <a:r>
              <a:rPr lang="he-IL" altLang="en-US" b="1" dirty="0">
                <a:solidFill>
                  <a:srgbClr val="1D4C72"/>
                </a:solidFill>
              </a:rPr>
              <a:t> יותר,   בתחום  ה-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  0-7</a:t>
            </a:r>
            <a:endParaRPr lang="he-IL" altLang="en-US" sz="1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ככל שריכוז יוני ההידרוקסיד </a:t>
            </a:r>
            <a:r>
              <a:rPr lang="he-IL" altLang="en-US" b="1" dirty="0"/>
              <a:t>, </a:t>
            </a:r>
            <a:r>
              <a:rPr lang="en-US" altLang="en-US" b="1" dirty="0">
                <a:solidFill>
                  <a:srgbClr val="C00000"/>
                </a:solidFill>
              </a:rPr>
              <a:t>OH</a:t>
            </a:r>
            <a:r>
              <a:rPr lang="en-US" altLang="en-US" b="1" baseline="30000" dirty="0">
                <a:solidFill>
                  <a:srgbClr val="C00000"/>
                </a:solidFill>
              </a:rPr>
              <a:t>-</a:t>
            </a:r>
            <a:r>
              <a:rPr lang="en-US" altLang="en-US" b="1" baseline="-25000" dirty="0">
                <a:solidFill>
                  <a:srgbClr val="C00000"/>
                </a:solidFill>
              </a:rPr>
              <a:t>(</a:t>
            </a:r>
            <a:r>
              <a:rPr lang="en-US" altLang="en-US" b="1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b="1" baseline="-25000" dirty="0">
                <a:solidFill>
                  <a:srgbClr val="C00000"/>
                </a:solidFill>
              </a:rPr>
              <a:t>)</a:t>
            </a:r>
            <a:r>
              <a:rPr lang="he-IL" altLang="en-US" b="1" dirty="0">
                <a:solidFill>
                  <a:srgbClr val="C00000"/>
                </a:solidFill>
              </a:rPr>
              <a:t> </a:t>
            </a:r>
            <a:r>
              <a:rPr lang="he-IL" altLang="en-US" b="1" dirty="0"/>
              <a:t>,</a:t>
            </a:r>
            <a:r>
              <a:rPr lang="he-IL" altLang="en-US" b="1" dirty="0">
                <a:solidFill>
                  <a:srgbClr val="1D4C72"/>
                </a:solidFill>
              </a:rPr>
              <a:t>  בתמיסה </a:t>
            </a:r>
            <a:r>
              <a:rPr lang="he-IL" altLang="en-US" b="1" dirty="0">
                <a:solidFill>
                  <a:srgbClr val="C00000"/>
                </a:solidFill>
              </a:rPr>
              <a:t>גדול</a:t>
            </a:r>
            <a:r>
              <a:rPr lang="he-IL" altLang="en-US" b="1" dirty="0">
                <a:solidFill>
                  <a:srgbClr val="1D4C72"/>
                </a:solidFill>
              </a:rPr>
              <a:t> יותר , כך </a:t>
            </a:r>
            <a:r>
              <a:rPr lang="he-IL" altLang="en-US" b="1" dirty="0">
                <a:solidFill>
                  <a:schemeClr val="tx1"/>
                </a:solidFill>
              </a:rPr>
              <a:t>ה- </a:t>
            </a:r>
            <a:r>
              <a:rPr lang="en-US" altLang="en-US" b="1" dirty="0">
                <a:solidFill>
                  <a:schemeClr val="tx1"/>
                </a:solidFill>
              </a:rPr>
              <a:t>p</a:t>
            </a:r>
            <a:r>
              <a:rPr lang="en-US" altLang="en-US" b="1" dirty="0">
                <a:solidFill>
                  <a:srgbClr val="1D4C72"/>
                </a:solidFill>
              </a:rPr>
              <a:t>H</a:t>
            </a:r>
            <a:r>
              <a:rPr lang="he-IL" altLang="en-US" b="1" dirty="0">
                <a:solidFill>
                  <a:srgbClr val="1D4C72"/>
                </a:solidFill>
              </a:rPr>
              <a:t> יהיה </a:t>
            </a:r>
            <a:r>
              <a:rPr lang="he-IL" altLang="en-US" b="1" dirty="0">
                <a:solidFill>
                  <a:srgbClr val="C00000"/>
                </a:solidFill>
              </a:rPr>
              <a:t>גדול</a:t>
            </a:r>
            <a:r>
              <a:rPr lang="he-IL" altLang="en-US" b="1" dirty="0">
                <a:solidFill>
                  <a:srgbClr val="1D4C72"/>
                </a:solidFill>
              </a:rPr>
              <a:t> יותר, בתחום  ה- 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  7-14 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he-IL" altLang="en-US" sz="2400" b="1" dirty="0">
                <a:solidFill>
                  <a:srgbClr val="1D4C72"/>
                </a:solidFill>
              </a:rPr>
              <a:t>בתמיסות ניטרליות  ה-</a:t>
            </a:r>
            <a:r>
              <a:rPr lang="en-US" altLang="en-US" sz="2400" b="1" dirty="0">
                <a:solidFill>
                  <a:srgbClr val="1D4C72"/>
                </a:solidFill>
              </a:rPr>
              <a:t>pH</a:t>
            </a:r>
            <a:r>
              <a:rPr lang="he-IL" altLang="en-US" sz="2400" b="1" dirty="0">
                <a:solidFill>
                  <a:srgbClr val="1D4C72"/>
                </a:solidFill>
              </a:rPr>
              <a:t> יהיה שווה ל-7 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endParaRPr lang="he-IL" altLang="en-US" sz="2800" b="1" dirty="0"/>
          </a:p>
          <a:p>
            <a:pPr>
              <a:spcBef>
                <a:spcPts val="600"/>
              </a:spcBef>
            </a:pPr>
            <a:endParaRPr lang="he-IL" sz="2800" dirty="0"/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B9A32434-D385-4848-92E4-A8498C52D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938" y="802363"/>
            <a:ext cx="11160125" cy="4572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 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F3D9C3AA-532E-4B3A-89E4-E86451C31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87963"/>
              </p:ext>
            </p:extLst>
          </p:nvPr>
        </p:nvGraphicFramePr>
        <p:xfrm>
          <a:off x="149211" y="866184"/>
          <a:ext cx="2558730" cy="4819588"/>
        </p:xfrm>
        <a:graphic>
          <a:graphicData uri="http://schemas.openxmlformats.org/drawingml/2006/table">
            <a:tbl>
              <a:tblPr/>
              <a:tblGrid>
                <a:gridCol w="1201130">
                  <a:extLst>
                    <a:ext uri="{9D8B030D-6E8A-4147-A177-3AD203B41FA5}">
                      <a16:colId xmlns:a16="http://schemas.microsoft.com/office/drawing/2014/main" val="2135833236"/>
                    </a:ext>
                  </a:extLst>
                </a:gridCol>
                <a:gridCol w="1357600">
                  <a:extLst>
                    <a:ext uri="{9D8B030D-6E8A-4147-A177-3AD203B41FA5}">
                      <a16:colId xmlns:a16="http://schemas.microsoft.com/office/drawing/2014/main" val="1852925268"/>
                    </a:ext>
                  </a:extLst>
                </a:gridCol>
              </a:tblGrid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200" b="1" dirty="0"/>
                        <a:t>חומר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200" b="1" dirty="0"/>
                        <a:t>pH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20191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מצבר רכב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0.5-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34254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מי מכרות חומציים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 dirty="0"/>
                        <a:t>-3.6-1.0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23669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קיבה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2.0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658914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מיץ לימון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2.4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37889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קוקה-קולה</a:t>
                      </a:r>
                      <a:r>
                        <a:rPr lang="he-IL" sz="1000" dirty="0"/>
                        <a:t> או </a:t>
                      </a:r>
                      <a:r>
                        <a:rPr lang="he-IL" sz="1000" u="none" strike="noStrike" dirty="0" err="1">
                          <a:solidFill>
                            <a:srgbClr val="5A3696"/>
                          </a:solidFill>
                          <a:effectLst/>
                        </a:rPr>
                        <a:t>פפס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2.5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666155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חומץ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2.9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74652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dirty="0"/>
                        <a:t>מיץ </a:t>
                      </a:r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תפוזים</a:t>
                      </a:r>
                      <a:r>
                        <a:rPr lang="he-IL" sz="1000" dirty="0"/>
                        <a:t> או </a:t>
                      </a:r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תפוחים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 dirty="0"/>
                        <a:t>3.5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64134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עגבנייה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4.0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67675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בירה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4.5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87516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יוגורט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4.6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739043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גשם חומצי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5.0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56960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קפה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5.0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1639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תה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5.5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45257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חלב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6.5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90712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מים מזוקקים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7.0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21665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רוק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6.5 – 7.4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49394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דם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7.34 – 7.45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791511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/>
                        <a:t>מי ים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8.0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53307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סבון </a:t>
                      </a:r>
                      <a:r>
                        <a:rPr lang="he-IL" sz="1000" dirty="0"/>
                        <a:t>ידיים</a:t>
                      </a:r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9.0 – 10.0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134633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אמוניה</a:t>
                      </a:r>
                      <a:r>
                        <a:rPr lang="he-IL" sz="1000" dirty="0"/>
                        <a:t>(</a:t>
                      </a:r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דשן)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11.5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27801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אקונומיקה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>
                          <a:solidFill>
                            <a:srgbClr val="FFFFFF"/>
                          </a:solidFill>
                          <a:effectLst/>
                        </a:rPr>
                        <a:t>12.5</a:t>
                      </a:r>
                      <a:endParaRPr lang="he-IL" sz="100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72805"/>
                  </a:ext>
                </a:extLst>
              </a:tr>
              <a:tr h="196524">
                <a:tc>
                  <a:txBody>
                    <a:bodyPr/>
                    <a:lstStyle/>
                    <a:p>
                      <a:pPr algn="r" rtl="0"/>
                      <a:r>
                        <a:rPr lang="he-IL" sz="1000" u="none" strike="noStrike" dirty="0">
                          <a:solidFill>
                            <a:srgbClr val="5A3696"/>
                          </a:solidFill>
                          <a:effectLst/>
                        </a:rPr>
                        <a:t>סודה קאוסטית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he-IL" sz="1000" dirty="0">
                          <a:solidFill>
                            <a:srgbClr val="FFFFFF"/>
                          </a:solidFill>
                          <a:effectLst/>
                        </a:rPr>
                        <a:t>13.5</a:t>
                      </a:r>
                      <a:endParaRPr lang="he-IL" sz="1000" dirty="0"/>
                    </a:p>
                  </a:txBody>
                  <a:tcPr marL="49195" marR="49195" marT="24598" marB="24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46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65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מודדים  את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B3DF57-49C1-466B-9164-37AA1173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4013" y="1853296"/>
            <a:ext cx="3767552" cy="28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B5A899B-0A76-4B08-A63C-D2DA199D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1" y="1496354"/>
            <a:ext cx="2408130" cy="32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480DA6B-161A-4F42-923A-399EA4D3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07" y="2511034"/>
            <a:ext cx="3254146" cy="21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8F213CE-2D87-4E86-A742-77D8C1BF64FB}"/>
              </a:ext>
            </a:extLst>
          </p:cNvPr>
          <p:cNvSpPr txBox="1"/>
          <p:nvPr/>
        </p:nvSpPr>
        <p:spPr>
          <a:xfrm>
            <a:off x="664253" y="650937"/>
            <a:ext cx="17707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בעזרת נייר </a:t>
            </a:r>
            <a:r>
              <a:rPr lang="en-US" sz="2400" b="1" dirty="0">
                <a:sym typeface="Varela Round"/>
              </a:rPr>
              <a:t>pH</a:t>
            </a:r>
            <a:r>
              <a:rPr lang="he-IL" sz="2400" b="1" dirty="0"/>
              <a:t>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5C995DD-F253-4438-B17C-99F3C044AB5F}"/>
              </a:ext>
            </a:extLst>
          </p:cNvPr>
          <p:cNvSpPr txBox="1"/>
          <p:nvPr/>
        </p:nvSpPr>
        <p:spPr>
          <a:xfrm>
            <a:off x="3554014" y="1644227"/>
            <a:ext cx="26464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בעזרת אינדיקטורים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6195E43-44C8-4409-91AD-15617AEA6791}"/>
              </a:ext>
            </a:extLst>
          </p:cNvPr>
          <p:cNvSpPr txBox="1"/>
          <p:nvPr/>
        </p:nvSpPr>
        <p:spPr>
          <a:xfrm>
            <a:off x="7903469" y="1438177"/>
            <a:ext cx="26464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בעזרת </a:t>
            </a:r>
            <a:r>
              <a:rPr lang="en-US" sz="2400" b="1" dirty="0"/>
              <a:t> </a:t>
            </a:r>
            <a:r>
              <a:rPr lang="en-US" sz="2400" b="1" dirty="0">
                <a:sym typeface="Varela Round"/>
              </a:rPr>
              <a:t>pH </a:t>
            </a:r>
            <a:r>
              <a:rPr lang="he-IL" sz="2400" b="1" dirty="0"/>
              <a:t>מטר</a:t>
            </a:r>
          </a:p>
        </p:txBody>
      </p:sp>
    </p:spTree>
    <p:extLst>
      <p:ext uri="{BB962C8B-B14F-4D97-AF65-F5344CB8AC3E}">
        <p14:creationId xmlns:p14="http://schemas.microsoft.com/office/powerpoint/2010/main" val="2851421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b="1" dirty="0"/>
          </a:p>
          <a:p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6B235F3-3A86-4A2B-9C69-1B5401C873D2}"/>
              </a:ext>
            </a:extLst>
          </p:cNvPr>
          <p:cNvSpPr/>
          <p:nvPr/>
        </p:nvSpPr>
        <p:spPr>
          <a:xfrm>
            <a:off x="2176585" y="1816116"/>
            <a:ext cx="9126415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b="1" dirty="0">
                <a:solidFill>
                  <a:srgbClr val="1D4C72"/>
                </a:solidFill>
              </a:rPr>
              <a:t>נדרג את  התמיסות הבאות לפי רמת ה-</a:t>
            </a:r>
            <a:r>
              <a:rPr lang="en-US" altLang="en-US" sz="2800" b="1" dirty="0">
                <a:solidFill>
                  <a:srgbClr val="1D4C72"/>
                </a:solidFill>
              </a:rPr>
              <a:t>pH</a:t>
            </a:r>
            <a:r>
              <a:rPr lang="he-IL" altLang="en-US" sz="2800" b="1" dirty="0">
                <a:solidFill>
                  <a:srgbClr val="1D4C72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AutoNum type="romanUcPeriod"/>
              <a:defRPr/>
            </a:pPr>
            <a:r>
              <a:rPr lang="en-US" altLang="en-US" sz="2400" b="1" dirty="0">
                <a:solidFill>
                  <a:srgbClr val="1D4C72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400" b="1" dirty="0">
                <a:solidFill>
                  <a:srgbClr val="1D4C72"/>
                </a:solidFill>
              </a:rPr>
              <a:t>SO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4(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          </a:t>
            </a:r>
            <a:r>
              <a:rPr lang="he-IL" altLang="en-US" sz="2400" b="1" dirty="0">
                <a:solidFill>
                  <a:srgbClr val="1D4C72"/>
                </a:solidFill>
              </a:rPr>
              <a:t> בריכוז</a:t>
            </a:r>
            <a:r>
              <a:rPr lang="en-US" altLang="en-US" sz="2400" b="1" dirty="0">
                <a:solidFill>
                  <a:srgbClr val="1D4C72"/>
                </a:solidFill>
              </a:rPr>
              <a:t> </a:t>
            </a:r>
            <a:r>
              <a:rPr lang="he-IL" altLang="en-US" sz="2400" b="1" dirty="0">
                <a:solidFill>
                  <a:srgbClr val="1D4C72"/>
                </a:solidFill>
              </a:rPr>
              <a:t> </a:t>
            </a:r>
            <a:r>
              <a:rPr lang="en-US" altLang="en-US" sz="2400" b="1" dirty="0">
                <a:solidFill>
                  <a:srgbClr val="1D4C72"/>
                </a:solidFill>
              </a:rPr>
              <a:t>0.1M</a:t>
            </a:r>
            <a:r>
              <a:rPr lang="he-IL" altLang="en-US" sz="2400" b="1" dirty="0">
                <a:solidFill>
                  <a:srgbClr val="1D4C72"/>
                </a:solidFill>
              </a:rPr>
              <a:t>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1D4C72"/>
                </a:solidFill>
              </a:rPr>
              <a:t>II</a:t>
            </a:r>
            <a:r>
              <a:rPr lang="he-IL" altLang="en-US" sz="2400" b="1" dirty="0">
                <a:solidFill>
                  <a:srgbClr val="1D4C72"/>
                </a:solidFill>
              </a:rPr>
              <a:t>.       </a:t>
            </a:r>
            <a:r>
              <a:rPr lang="en-US" altLang="en-US" sz="2400" b="1" dirty="0">
                <a:solidFill>
                  <a:srgbClr val="1D4C72"/>
                </a:solidFill>
              </a:rPr>
              <a:t>HCl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400" b="1" dirty="0">
                <a:solidFill>
                  <a:srgbClr val="1D4C72"/>
                </a:solidFill>
              </a:rPr>
              <a:t> בריכוז </a:t>
            </a:r>
            <a:r>
              <a:rPr lang="en-US" altLang="en-US" sz="2400" b="1" dirty="0">
                <a:solidFill>
                  <a:srgbClr val="1D4C72"/>
                </a:solidFill>
              </a:rPr>
              <a:t>M</a:t>
            </a:r>
            <a:r>
              <a:rPr lang="he-IL" altLang="en-US" sz="2400" b="1" dirty="0">
                <a:solidFill>
                  <a:srgbClr val="1D4C72"/>
                </a:solidFill>
              </a:rPr>
              <a:t>0.1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1D4C72"/>
                </a:solidFill>
              </a:rPr>
              <a:t>.III</a:t>
            </a:r>
            <a:r>
              <a:rPr lang="he-IL" altLang="en-US" sz="2400" b="1" dirty="0">
                <a:solidFill>
                  <a:srgbClr val="1D4C72"/>
                </a:solidFill>
              </a:rPr>
              <a:t>      </a:t>
            </a:r>
            <a:r>
              <a:rPr lang="en-US" altLang="en-US" sz="2400" b="1" dirty="0">
                <a:solidFill>
                  <a:srgbClr val="1D4C72"/>
                </a:solidFill>
              </a:rPr>
              <a:t>HCl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400" b="1" dirty="0">
                <a:solidFill>
                  <a:srgbClr val="1D4C72"/>
                </a:solidFill>
              </a:rPr>
              <a:t> בריכוז </a:t>
            </a:r>
            <a:r>
              <a:rPr lang="en-US" altLang="en-US" sz="2400" b="1" dirty="0">
                <a:solidFill>
                  <a:srgbClr val="1D4C72"/>
                </a:solidFill>
              </a:rPr>
              <a:t>M</a:t>
            </a:r>
            <a:r>
              <a:rPr lang="he-IL" altLang="en-US" sz="2400" b="1" dirty="0">
                <a:solidFill>
                  <a:srgbClr val="1D4C72"/>
                </a:solidFill>
              </a:rPr>
              <a:t>0.01. 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B3CBBB7D-E242-43E8-B3E9-924433AE82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273" y="4335650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4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חומצות ובסיסים שיעור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כימיה תלמידי יא' ו- </a:t>
            </a:r>
            <a:r>
              <a:rPr lang="he-IL" dirty="0" err="1">
                <a:sym typeface="Varela Round"/>
              </a:rPr>
              <a:t>יב</a:t>
            </a:r>
            <a:r>
              <a:rPr lang="he-IL" dirty="0">
                <a:sym typeface="Varela Round"/>
              </a:rPr>
              <a:t>'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אורית </a:t>
            </a:r>
            <a:r>
              <a:rPr lang="he-IL" dirty="0" err="1">
                <a:sym typeface="Varela Round"/>
              </a:rPr>
              <a:t>מולווידזון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649" y="3968474"/>
            <a:ext cx="11161453" cy="35221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defRPr/>
            </a:pPr>
            <a:endParaRPr lang="en-US" altLang="en-US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he-IL" altLang="en-US" b="1" dirty="0"/>
              <a:t>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dirty="0"/>
              <a:t>                 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6B235F3-3A86-4A2B-9C69-1B5401C873D2}"/>
              </a:ext>
            </a:extLst>
          </p:cNvPr>
          <p:cNvSpPr/>
          <p:nvPr/>
        </p:nvSpPr>
        <p:spPr>
          <a:xfrm>
            <a:off x="422031" y="1762967"/>
            <a:ext cx="10603401" cy="293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b="1" dirty="0">
                <a:solidFill>
                  <a:srgbClr val="12B4BC"/>
                </a:solidFill>
              </a:rPr>
              <a:t>1</a:t>
            </a:r>
            <a:r>
              <a:rPr lang="he-IL" altLang="en-US" sz="2800" b="1" dirty="0">
                <a:solidFill>
                  <a:srgbClr val="1D4C72"/>
                </a:solidFill>
              </a:rPr>
              <a:t>. </a:t>
            </a:r>
            <a:r>
              <a:rPr lang="he-IL" altLang="en-US" sz="2400" b="1" dirty="0">
                <a:solidFill>
                  <a:srgbClr val="1D4C72"/>
                </a:solidFill>
              </a:rPr>
              <a:t>נמיין את התמיסות הנתונות לפי תחום ה-</a:t>
            </a:r>
            <a:r>
              <a:rPr lang="en-US" altLang="en-US" sz="2400" b="1" dirty="0">
                <a:solidFill>
                  <a:srgbClr val="1D4C72"/>
                </a:solidFill>
              </a:rPr>
              <a:t>pH</a:t>
            </a:r>
            <a:r>
              <a:rPr lang="he-IL" altLang="en-US" sz="2400" b="1" dirty="0">
                <a:solidFill>
                  <a:srgbClr val="1D4C72"/>
                </a:solidFill>
              </a:rPr>
              <a:t>, חומצית, בסיסית, ניטרלית.</a:t>
            </a: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he-IL" altLang="en-US" sz="2400" b="1" dirty="0">
                <a:solidFill>
                  <a:srgbClr val="1D4C72"/>
                </a:solidFill>
              </a:rPr>
              <a:t>     </a:t>
            </a:r>
            <a:r>
              <a:rPr lang="en-US" altLang="en-US" sz="2400" b="1" dirty="0">
                <a:solidFill>
                  <a:srgbClr val="1D4C72"/>
                </a:solidFill>
              </a:rPr>
              <a:t>I</a:t>
            </a:r>
            <a:r>
              <a:rPr lang="he-IL" altLang="en-US" sz="2400" b="1" dirty="0">
                <a:solidFill>
                  <a:srgbClr val="1D4C72"/>
                </a:solidFill>
              </a:rPr>
              <a:t>. תמיסת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  </a:t>
            </a:r>
            <a:r>
              <a:rPr lang="en-US" altLang="en-US" sz="2400" b="1" dirty="0">
                <a:solidFill>
                  <a:srgbClr val="1D4C72"/>
                </a:solidFill>
              </a:rPr>
              <a:t>H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2</a:t>
            </a:r>
            <a:r>
              <a:rPr lang="en-US" altLang="en-US" sz="2400" b="1" dirty="0">
                <a:solidFill>
                  <a:srgbClr val="1D4C72"/>
                </a:solidFill>
              </a:rPr>
              <a:t>SO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4(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 </a:t>
            </a:r>
            <a:r>
              <a:rPr lang="he-IL" altLang="en-US" sz="2400" b="1" dirty="0">
                <a:solidFill>
                  <a:srgbClr val="1D4C72"/>
                </a:solidFill>
              </a:rPr>
              <a:t>-  חומצית, ה -</a:t>
            </a:r>
            <a:r>
              <a:rPr lang="en-US" sz="2400" b="1" dirty="0">
                <a:solidFill>
                  <a:srgbClr val="1D4C72"/>
                </a:solidFill>
                <a:sym typeface="Varela Round"/>
              </a:rPr>
              <a:t>pH</a:t>
            </a:r>
            <a:r>
              <a:rPr lang="en-US" sz="2400" dirty="0">
                <a:sym typeface="Varela Round"/>
              </a:rPr>
              <a:t> </a:t>
            </a:r>
            <a:r>
              <a:rPr lang="he-IL" altLang="en-US" sz="2400" b="1" dirty="0">
                <a:solidFill>
                  <a:srgbClr val="1D4C72"/>
                </a:solidFill>
              </a:rPr>
              <a:t>  קטן מ-</a:t>
            </a:r>
            <a:r>
              <a:rPr lang="he-IL" altLang="en-US" sz="2400" b="1" dirty="0"/>
              <a:t>7.</a:t>
            </a:r>
            <a:endParaRPr lang="he-IL" altLang="en-US" sz="2400" b="1" dirty="0">
              <a:solidFill>
                <a:srgbClr val="1D4C72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1D4C72"/>
                </a:solidFill>
              </a:rPr>
              <a:t> II    </a:t>
            </a:r>
            <a:r>
              <a:rPr lang="he-IL" altLang="en-US" sz="2400" b="1" dirty="0">
                <a:solidFill>
                  <a:srgbClr val="1D4C72"/>
                </a:solidFill>
              </a:rPr>
              <a:t>+ </a:t>
            </a:r>
            <a:r>
              <a:rPr lang="en-US" altLang="en-US" sz="2400" b="1" dirty="0">
                <a:solidFill>
                  <a:srgbClr val="1D4C72"/>
                </a:solidFill>
              </a:rPr>
              <a:t>.III</a:t>
            </a:r>
            <a:r>
              <a:rPr lang="he-IL" altLang="en-US" sz="2400" b="1" dirty="0">
                <a:solidFill>
                  <a:srgbClr val="1D4C72"/>
                </a:solidFill>
              </a:rPr>
              <a:t>  שתי התמיסות  של  </a:t>
            </a:r>
            <a:r>
              <a:rPr lang="en-US" altLang="en-US" sz="2400" b="1" dirty="0">
                <a:solidFill>
                  <a:srgbClr val="1D4C72"/>
                </a:solidFill>
              </a:rPr>
              <a:t>HCl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(</a:t>
            </a:r>
            <a:r>
              <a:rPr lang="en-US" altLang="en-US" sz="2400" b="1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="1" baseline="-25000" dirty="0">
                <a:solidFill>
                  <a:srgbClr val="1D4C72"/>
                </a:solidFill>
              </a:rPr>
              <a:t>)</a:t>
            </a:r>
            <a:r>
              <a:rPr lang="he-IL" altLang="en-US" sz="2400" b="1" dirty="0">
                <a:solidFill>
                  <a:srgbClr val="1D4C72"/>
                </a:solidFill>
              </a:rPr>
              <a:t>   - חומציות,  ה - </a:t>
            </a:r>
            <a:r>
              <a:rPr lang="en-US" sz="2400" b="1" dirty="0">
                <a:solidFill>
                  <a:srgbClr val="1D4C72"/>
                </a:solidFill>
                <a:sym typeface="Varela Round"/>
              </a:rPr>
              <a:t>pH</a:t>
            </a:r>
            <a:r>
              <a:rPr lang="he-IL" altLang="en-US" sz="2400" b="1" dirty="0">
                <a:solidFill>
                  <a:srgbClr val="1D4C72"/>
                </a:solidFill>
              </a:rPr>
              <a:t> קטן מ-</a:t>
            </a:r>
            <a:r>
              <a:rPr lang="he-IL" altLang="en-US" sz="2400" b="1" dirty="0"/>
              <a:t>7.</a:t>
            </a:r>
            <a:endParaRPr lang="he-IL" altLang="en-US" sz="2400" b="1" dirty="0">
              <a:solidFill>
                <a:srgbClr val="1D4C72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2400" b="1" dirty="0">
              <a:solidFill>
                <a:srgbClr val="1D4C72"/>
              </a:solidFill>
            </a:endParaRPr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635225FF-99CF-48B7-A894-83BDFA256685}"/>
              </a:ext>
            </a:extLst>
          </p:cNvPr>
          <p:cNvSpPr txBox="1">
            <a:spLocks/>
          </p:cNvSpPr>
          <p:nvPr/>
        </p:nvSpPr>
        <p:spPr>
          <a:xfrm>
            <a:off x="143668" y="1076083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</p:spTree>
    <p:extLst>
      <p:ext uri="{BB962C8B-B14F-4D97-AF65-F5344CB8AC3E}">
        <p14:creationId xmlns:p14="http://schemas.microsoft.com/office/powerpoint/2010/main" val="106005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8" y="1629628"/>
            <a:ext cx="11161453" cy="269629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2B4BC"/>
                </a:solidFill>
              </a:rPr>
              <a:t>2. </a:t>
            </a:r>
            <a:r>
              <a:rPr lang="he-IL" altLang="en-US" sz="2600" dirty="0"/>
              <a:t>נרשום ניסוח תגובה של שתי החומצות עם המים: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baseline="-25000" dirty="0">
                <a:solidFill>
                  <a:srgbClr val="CC3300"/>
                </a:solidFill>
              </a:rPr>
              <a:t>2</a:t>
            </a:r>
            <a:r>
              <a:rPr lang="en-US" altLang="en-US" b="1" dirty="0"/>
              <a:t>SO</a:t>
            </a:r>
            <a:r>
              <a:rPr lang="en-US" altLang="en-US" b="1" baseline="-25000" dirty="0"/>
              <a:t>4(l)</a:t>
            </a:r>
            <a:r>
              <a:rPr lang="en-US" altLang="en-US" b="1" dirty="0"/>
              <a:t> + 2H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</a:t>
            </a:r>
            <a:r>
              <a:rPr lang="en-US" altLang="en-US" dirty="0"/>
              <a:t>→</a:t>
            </a:r>
            <a:r>
              <a:rPr lang="en-US" altLang="en-US" b="1" dirty="0"/>
              <a:t> SO</a:t>
            </a:r>
            <a:r>
              <a:rPr lang="en-US" altLang="en-US" b="1" baseline="-25000" dirty="0"/>
              <a:t>4</a:t>
            </a:r>
            <a:r>
              <a:rPr lang="en-US" altLang="en-US" b="1" baseline="30000" dirty="0"/>
              <a:t>2-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+ 2H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                </a:t>
            </a:r>
            <a:endParaRPr lang="he-IL" altLang="en-US" b="1" baseline="-250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en-US" altLang="en-US" b="1" dirty="0">
              <a:solidFill>
                <a:srgbClr val="CC3300"/>
              </a:solidFill>
            </a:endParaRPr>
          </a:p>
          <a:p>
            <a:pPr marL="457200" indent="-457200" algn="l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                        </a:t>
            </a:r>
            <a:r>
              <a:rPr lang="en-US" altLang="en-US" b="1" dirty="0" err="1">
                <a:solidFill>
                  <a:srgbClr val="CC3300"/>
                </a:solidFill>
              </a:rPr>
              <a:t>H</a:t>
            </a:r>
            <a:r>
              <a:rPr lang="en-US" altLang="en-US" b="1" dirty="0" err="1"/>
              <a:t>Br</a:t>
            </a:r>
            <a:r>
              <a:rPr lang="en-US" altLang="en-US" b="1" baseline="-25000" dirty="0"/>
              <a:t>(l) 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</a:t>
            </a:r>
            <a:r>
              <a:rPr lang="en-US" altLang="en-US" dirty="0"/>
              <a:t>→</a:t>
            </a:r>
            <a:r>
              <a:rPr lang="en-US" altLang="en-US" b="1" dirty="0"/>
              <a:t> Br </a:t>
            </a:r>
            <a:r>
              <a:rPr lang="en-US" altLang="en-US" b="1" baseline="30000" dirty="0"/>
              <a:t>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                   </a:t>
            </a:r>
            <a:endParaRPr lang="en-US" altLang="en-US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18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C9C24466-366B-4D42-BA0C-75D097C07C57}"/>
              </a:ext>
            </a:extLst>
          </p:cNvPr>
          <p:cNvGrpSpPr/>
          <p:nvPr/>
        </p:nvGrpSpPr>
        <p:grpSpPr>
          <a:xfrm>
            <a:off x="114300" y="1916641"/>
            <a:ext cx="5615417" cy="2874583"/>
            <a:chOff x="1529862" y="2136899"/>
            <a:chExt cx="5615417" cy="2874583"/>
          </a:xfrm>
        </p:grpSpPr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D0F8C7F6-C385-4224-AD09-2BAE635B4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5364" y="2825812"/>
              <a:ext cx="310839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4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חומצה דו-פרוטית</a:t>
              </a:r>
              <a:endParaRPr lang="en-US" altLang="en-US" sz="24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0BED95F4-C986-4F39-9EB5-B5648208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862" y="4549817"/>
              <a:ext cx="33781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4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חומצה חד-פרוטית</a:t>
              </a:r>
              <a:endParaRPr lang="en-US" altLang="en-US" sz="24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5802922" y="2136899"/>
              <a:ext cx="78819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/>
                <a:t>2H</a:t>
              </a:r>
              <a:r>
                <a:rPr lang="en-US" b="1" baseline="30000" dirty="0"/>
                <a:t>+</a:t>
              </a:r>
              <a:endParaRPr lang="he-IL" b="1" dirty="0"/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F34E12F6-CF6F-4092-B2A0-39DDA552B650}"/>
                </a:ext>
              </a:extLst>
            </p:cNvPr>
            <p:cNvSpPr txBox="1"/>
            <p:nvPr/>
          </p:nvSpPr>
          <p:spPr>
            <a:xfrm>
              <a:off x="6064518" y="3223712"/>
              <a:ext cx="64807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b="1" dirty="0"/>
                <a:t>H</a:t>
              </a:r>
              <a:r>
                <a:rPr lang="en-US" b="1" baseline="30000" dirty="0"/>
                <a:t>+</a:t>
              </a:r>
              <a:endParaRPr lang="he-IL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5631829" y="2447088"/>
              <a:ext cx="1513450" cy="280145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6" name="חץ: פניית פרסה 5">
              <a:extLst>
                <a:ext uri="{FF2B5EF4-FFF2-40B4-BE49-F238E27FC236}">
                  <a16:creationId xmlns:a16="http://schemas.microsoft.com/office/drawing/2014/main" id="{283F8CC1-08AD-4C17-B266-07729D1F323A}"/>
                </a:ext>
              </a:extLst>
            </p:cNvPr>
            <p:cNvSpPr/>
            <p:nvPr/>
          </p:nvSpPr>
          <p:spPr>
            <a:xfrm>
              <a:off x="5631829" y="3497882"/>
              <a:ext cx="1204719" cy="280145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sp>
        <p:nvSpPr>
          <p:cNvPr id="18" name="מציין מיקום טקסט 13">
            <a:extLst>
              <a:ext uri="{FF2B5EF4-FFF2-40B4-BE49-F238E27FC236}">
                <a16:creationId xmlns:a16="http://schemas.microsoft.com/office/drawing/2014/main" id="{D218E1AC-8F75-460A-AC0D-5D4CA12AB44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114300" y="1023938"/>
            <a:ext cx="11561763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</p:spTree>
    <p:extLst>
      <p:ext uri="{BB962C8B-B14F-4D97-AF65-F5344CB8AC3E}">
        <p14:creationId xmlns:p14="http://schemas.microsoft.com/office/powerpoint/2010/main" val="276018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96568" y="1652438"/>
            <a:ext cx="10379495" cy="364358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800" b="1" dirty="0">
                <a:solidFill>
                  <a:srgbClr val="12B4BC"/>
                </a:solidFill>
              </a:rPr>
              <a:t>3. </a:t>
            </a:r>
            <a:r>
              <a:rPr lang="he-IL" altLang="en-US" sz="2800" dirty="0"/>
              <a:t>נחשב את ריכוז יוני </a:t>
            </a:r>
            <a:r>
              <a:rPr lang="he-IL" altLang="en-US" sz="2800" dirty="0" err="1"/>
              <a:t>ההידרוניום</a:t>
            </a:r>
            <a:r>
              <a:rPr lang="he-IL" altLang="en-US" sz="2800" dirty="0"/>
              <a:t>,  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O</a:t>
            </a:r>
            <a:r>
              <a:rPr lang="en-US" altLang="en-US" sz="2800" baseline="30000" dirty="0"/>
              <a:t>+</a:t>
            </a:r>
            <a:r>
              <a:rPr lang="en-US" altLang="en-US" sz="1600" dirty="0"/>
              <a:t>(</a:t>
            </a:r>
            <a:r>
              <a:rPr lang="en-US" altLang="en-US" sz="1600" dirty="0" err="1"/>
              <a:t>aq</a:t>
            </a:r>
            <a:r>
              <a:rPr lang="en-US" altLang="en-US" sz="1600" dirty="0"/>
              <a:t>)</a:t>
            </a:r>
            <a:r>
              <a:rPr lang="he-IL" altLang="en-US" sz="1600" dirty="0"/>
              <a:t> </a:t>
            </a:r>
            <a:r>
              <a:rPr lang="he-IL" altLang="en-US" sz="2000" dirty="0"/>
              <a:t>, </a:t>
            </a:r>
            <a:r>
              <a:rPr lang="he-IL" altLang="en-US" sz="2800" dirty="0"/>
              <a:t>בכל אחת מהתמיסות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800" dirty="0"/>
              <a:t>   החומציות: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800" dirty="0"/>
              <a:t>    תמיסת 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SO</a:t>
            </a:r>
            <a:r>
              <a:rPr lang="en-US" altLang="en-US" sz="2800" baseline="-25000" dirty="0"/>
              <a:t>4(</a:t>
            </a:r>
            <a:r>
              <a:rPr lang="en-US" altLang="en-US" sz="2800" baseline="-25000" dirty="0" err="1"/>
              <a:t>aq</a:t>
            </a:r>
            <a:r>
              <a:rPr lang="en-US" altLang="en-US" sz="2800" baseline="-25000" dirty="0"/>
              <a:t>)  </a:t>
            </a:r>
            <a:r>
              <a:rPr lang="he-IL" altLang="en-US" sz="2800" baseline="-25000" dirty="0"/>
              <a:t>  </a:t>
            </a:r>
            <a:r>
              <a:rPr lang="he-IL" altLang="en-US" sz="2800" dirty="0"/>
              <a:t>בריכוז</a:t>
            </a:r>
            <a:r>
              <a:rPr lang="en-US" altLang="en-US" sz="2800" dirty="0"/>
              <a:t> </a:t>
            </a:r>
            <a:r>
              <a:rPr lang="he-IL" altLang="en-US" sz="2800" dirty="0"/>
              <a:t> </a:t>
            </a:r>
            <a:r>
              <a:rPr lang="en-US" altLang="en-US" sz="2800" dirty="0"/>
              <a:t>0.1M </a:t>
            </a:r>
            <a:r>
              <a:rPr lang="he-IL" altLang="en-US" sz="2800" dirty="0"/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457200" indent="-457200" algn="just" rt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baseline="-25000" dirty="0">
                <a:solidFill>
                  <a:srgbClr val="CC3300"/>
                </a:solidFill>
              </a:rPr>
              <a:t>2</a:t>
            </a:r>
            <a:r>
              <a:rPr lang="en-US" altLang="en-US" b="1" dirty="0"/>
              <a:t>SO</a:t>
            </a:r>
            <a:r>
              <a:rPr lang="en-US" altLang="en-US" b="1" baseline="-25000" dirty="0"/>
              <a:t>4(l)</a:t>
            </a:r>
            <a:r>
              <a:rPr lang="en-US" altLang="en-US" b="1" dirty="0"/>
              <a:t> + 2H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 </a:t>
            </a:r>
            <a:r>
              <a:rPr lang="en-US" altLang="en-US" b="1" dirty="0">
                <a:latin typeface="Century Gothic" panose="020B0502020202020204" pitchFamily="34" charset="0"/>
              </a:rPr>
              <a:t>→      </a:t>
            </a:r>
            <a:r>
              <a:rPr lang="en-US" altLang="en-US" b="1" dirty="0"/>
              <a:t>SO</a:t>
            </a:r>
            <a:r>
              <a:rPr lang="en-US" altLang="en-US" b="1" baseline="-25000" dirty="0"/>
              <a:t>4</a:t>
            </a:r>
            <a:r>
              <a:rPr lang="en-US" altLang="en-US" b="1" baseline="30000" dirty="0"/>
              <a:t>2-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+ 2H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</a:t>
            </a:r>
            <a:endParaRPr lang="he-IL" altLang="en-US" b="1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  </a:t>
            </a:r>
            <a:r>
              <a:rPr lang="he-IL" altLang="en-US" b="1" dirty="0"/>
              <a:t>יחס מולים:</a:t>
            </a:r>
            <a:r>
              <a:rPr lang="en-US" altLang="en-US" b="1" dirty="0"/>
              <a:t>             </a:t>
            </a:r>
            <a:r>
              <a:rPr lang="he-IL" altLang="en-US" b="1" dirty="0"/>
              <a:t>  </a:t>
            </a:r>
            <a:r>
              <a:rPr lang="he-IL" altLang="en-US" sz="2000" b="1" dirty="0"/>
              <a:t>2     :   1      :       2     :     1</a:t>
            </a:r>
            <a:endParaRPr lang="en-US" altLang="en-US" sz="20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/>
              <a:t>                  ריכוז </a:t>
            </a:r>
            <a:r>
              <a:rPr lang="he-IL" altLang="en-US" b="1" dirty="0" err="1"/>
              <a:t>מולרי</a:t>
            </a:r>
            <a:r>
              <a:rPr lang="en-US" altLang="en-US" b="1" dirty="0"/>
              <a:t>:</a:t>
            </a:r>
            <a:r>
              <a:rPr lang="he-IL" altLang="en-US" b="1" dirty="0"/>
              <a:t>           </a:t>
            </a:r>
            <a:r>
              <a:rPr lang="en-US" altLang="en-US" b="1" dirty="0"/>
              <a:t>M</a:t>
            </a:r>
            <a:r>
              <a:rPr lang="he-IL" altLang="en-US" b="1" dirty="0"/>
              <a:t>0.2                          </a:t>
            </a:r>
            <a:r>
              <a:rPr lang="en-US" altLang="en-US" b="1" dirty="0"/>
              <a:t>M</a:t>
            </a:r>
            <a:r>
              <a:rPr lang="he-IL" altLang="en-US" b="1" dirty="0"/>
              <a:t>0.1          </a:t>
            </a:r>
            <a:endParaRPr lang="he-IL" altLang="en-US" sz="20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sz="1800" dirty="0"/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863969" y="2744552"/>
            <a:ext cx="4816231" cy="2564276"/>
            <a:chOff x="1863969" y="2744552"/>
            <a:chExt cx="4816231" cy="2564276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1964031" y="2744552"/>
              <a:ext cx="1142959" cy="4001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2H</a:t>
              </a:r>
              <a:r>
                <a:rPr lang="en-US" sz="2000" b="1" baseline="30000" dirty="0"/>
                <a:t>+</a:t>
              </a:r>
              <a:endParaRPr lang="he-IL" sz="2000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1964031" y="3091909"/>
              <a:ext cx="1528469" cy="318878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>
                <a:solidFill>
                  <a:schemeClr val="tx1"/>
                </a:solidFill>
              </a:endParaRPr>
            </a:p>
          </p:txBody>
        </p:sp>
        <p:sp>
          <p:nvSpPr>
            <p:cNvPr id="4" name="חץ: מכופף למעלה 3">
              <a:extLst>
                <a:ext uri="{FF2B5EF4-FFF2-40B4-BE49-F238E27FC236}">
                  <a16:creationId xmlns:a16="http://schemas.microsoft.com/office/drawing/2014/main" id="{CAB027C9-7D00-47D4-8BA6-E23920EF0931}"/>
                </a:ext>
              </a:extLst>
            </p:cNvPr>
            <p:cNvSpPr/>
            <p:nvPr/>
          </p:nvSpPr>
          <p:spPr>
            <a:xfrm>
              <a:off x="1863969" y="4829122"/>
              <a:ext cx="4816231" cy="479706"/>
            </a:xfrm>
            <a:prstGeom prst="bentUpArrow">
              <a:avLst>
                <a:gd name="adj1" fmla="val 28994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/>
            </a:p>
          </p:txBody>
        </p:sp>
      </p:grp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993124A4-DA62-4A65-A0DD-1B40E0BAE2D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</p:spTree>
    <p:extLst>
      <p:ext uri="{BB962C8B-B14F-4D97-AF65-F5344CB8AC3E}">
        <p14:creationId xmlns:p14="http://schemas.microsoft.com/office/powerpoint/2010/main" val="165516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910B0A8E-7BDF-4DFE-B26D-69318F06831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254" y="1703278"/>
            <a:ext cx="10955215" cy="34929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600" dirty="0"/>
              <a:t>נחשב את ריכוז יוני </a:t>
            </a:r>
            <a:r>
              <a:rPr lang="he-IL" altLang="en-US" sz="2600" dirty="0" err="1"/>
              <a:t>ההידרוניום</a:t>
            </a:r>
            <a:r>
              <a:rPr lang="he-IL" altLang="en-US" sz="2600" dirty="0"/>
              <a:t>, </a:t>
            </a:r>
            <a:r>
              <a:rPr lang="en-US" altLang="en-US" sz="2600" dirty="0"/>
              <a:t>H</a:t>
            </a:r>
            <a:r>
              <a:rPr lang="en-US" altLang="en-US" sz="2600" baseline="-25000" dirty="0"/>
              <a:t>3</a:t>
            </a:r>
            <a:r>
              <a:rPr lang="en-US" altLang="en-US" sz="2600" dirty="0"/>
              <a:t>O</a:t>
            </a:r>
            <a:r>
              <a:rPr lang="en-US" altLang="en-US" sz="2600" baseline="30000" dirty="0"/>
              <a:t>+</a:t>
            </a:r>
            <a:r>
              <a:rPr lang="en-US" altLang="en-US" sz="2600" baseline="-25000" dirty="0"/>
              <a:t>(</a:t>
            </a:r>
            <a:r>
              <a:rPr lang="en-US" altLang="en-US" sz="2600" baseline="-25000" dirty="0" err="1"/>
              <a:t>aq</a:t>
            </a:r>
            <a:r>
              <a:rPr lang="en-US" altLang="en-US" sz="2600" baseline="-25000" dirty="0"/>
              <a:t>)</a:t>
            </a:r>
            <a:r>
              <a:rPr lang="he-IL" altLang="en-US" sz="2600" baseline="-25000" dirty="0"/>
              <a:t> </a:t>
            </a:r>
            <a:r>
              <a:rPr lang="he-IL" altLang="en-US" sz="2600" dirty="0"/>
              <a:t>,</a:t>
            </a:r>
            <a:r>
              <a:rPr lang="he-IL" altLang="en-US" sz="2600" baseline="-25000" dirty="0"/>
              <a:t> </a:t>
            </a:r>
            <a:r>
              <a:rPr lang="he-IL" altLang="en-US" sz="2600" dirty="0"/>
              <a:t>בתמיסת</a:t>
            </a:r>
            <a:r>
              <a:rPr lang="en-US" altLang="en-US" sz="2600" dirty="0" err="1"/>
              <a:t>HCl</a:t>
            </a:r>
            <a:r>
              <a:rPr lang="en-US" altLang="en-US" sz="2600" baseline="-25000" dirty="0"/>
              <a:t>(</a:t>
            </a:r>
            <a:r>
              <a:rPr lang="en-US" altLang="en-US" sz="2600" baseline="-25000" dirty="0" err="1"/>
              <a:t>aq</a:t>
            </a:r>
            <a:r>
              <a:rPr lang="en-US" altLang="en-US" sz="2600" baseline="-25000" dirty="0"/>
              <a:t>)</a:t>
            </a:r>
            <a:r>
              <a:rPr lang="he-IL" altLang="en-US" sz="2600" dirty="0"/>
              <a:t> בריכוז </a:t>
            </a:r>
            <a:r>
              <a:rPr lang="en-US" altLang="en-US" sz="2600" dirty="0"/>
              <a:t>M</a:t>
            </a:r>
            <a:r>
              <a:rPr lang="he-IL" altLang="en-US" sz="2600" dirty="0"/>
              <a:t>0.1</a:t>
            </a:r>
            <a:r>
              <a:rPr lang="he-IL" altLang="en-US" sz="2600" dirty="0">
                <a:solidFill>
                  <a:srgbClr val="1D4C72"/>
                </a:solidFill>
              </a:rPr>
              <a:t> </a:t>
            </a:r>
            <a:r>
              <a:rPr lang="he-IL" altLang="en-US" sz="2600" dirty="0"/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457200" indent="-457200" algn="l" rt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dirty="0">
                <a:solidFill>
                  <a:schemeClr val="tx1"/>
                </a:solidFill>
              </a:rPr>
              <a:t>Cl</a:t>
            </a:r>
            <a:r>
              <a:rPr lang="en-US" altLang="en-US" b="1" baseline="-25000" dirty="0">
                <a:solidFill>
                  <a:srgbClr val="CC3300"/>
                </a:solidFill>
              </a:rPr>
              <a:t> </a:t>
            </a:r>
            <a:r>
              <a:rPr lang="en-US" altLang="en-US" b="1" baseline="-25000" dirty="0"/>
              <a:t>(g)</a:t>
            </a:r>
            <a:r>
              <a:rPr lang="en-US" altLang="en-US" b="1" dirty="0"/>
              <a:t> +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</a:t>
            </a:r>
            <a:r>
              <a:rPr lang="en-US" altLang="en-US" b="1" dirty="0">
                <a:latin typeface="Century Gothic" panose="020B0502020202020204" pitchFamily="34" charset="0"/>
              </a:rPr>
              <a:t>→    </a:t>
            </a:r>
            <a:r>
              <a:rPr lang="en-US" altLang="en-US" b="1" dirty="0"/>
              <a:t>Cl</a:t>
            </a:r>
            <a:r>
              <a:rPr lang="en-US" altLang="en-US" b="1" baseline="30000" dirty="0"/>
              <a:t> 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</a:t>
            </a:r>
            <a:endParaRPr lang="he-IL" altLang="en-US" b="1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יחס מולים:      </a:t>
            </a:r>
            <a:r>
              <a:rPr lang="he-IL" altLang="en-US" sz="1800" b="1" dirty="0"/>
              <a:t>1    :      1     :     1   :      1</a:t>
            </a:r>
            <a:endParaRPr lang="en-US" altLang="en-US" sz="18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ריכוז </a:t>
            </a:r>
            <a:r>
              <a:rPr lang="he-IL" altLang="en-US" sz="2000" b="1" dirty="0" err="1"/>
              <a:t>מולרי</a:t>
            </a:r>
            <a:r>
              <a:rPr lang="he-IL" altLang="en-US" sz="2000" b="1" dirty="0"/>
              <a:t>: </a:t>
            </a:r>
            <a:r>
              <a:rPr lang="en-US" altLang="en-US" sz="1800" b="1" dirty="0"/>
              <a:t>M                              0.1 M </a:t>
            </a:r>
            <a:r>
              <a:rPr lang="he-IL" altLang="en-US" sz="1800" b="1" dirty="0"/>
              <a:t>0.1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18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1333136" y="2318727"/>
            <a:ext cx="4915341" cy="2615091"/>
            <a:chOff x="1333136" y="2856055"/>
            <a:chExt cx="4915341" cy="2615091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1607696" y="2856055"/>
              <a:ext cx="7881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r>
                <a:rPr lang="en-US" sz="2000" b="1" baseline="30000" dirty="0"/>
                <a:t>+</a:t>
              </a:r>
              <a:endParaRPr lang="he-IL" sz="2000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1333136" y="3167684"/>
              <a:ext cx="1625964" cy="36933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>
                <a:solidFill>
                  <a:schemeClr val="tx1"/>
                </a:solidFill>
              </a:endParaRPr>
            </a:p>
          </p:txBody>
        </p:sp>
        <p:sp>
          <p:nvSpPr>
            <p:cNvPr id="4" name="חץ: מכופף למעלה 3">
              <a:extLst>
                <a:ext uri="{FF2B5EF4-FFF2-40B4-BE49-F238E27FC236}">
                  <a16:creationId xmlns:a16="http://schemas.microsoft.com/office/drawing/2014/main" id="{CAB027C9-7D00-47D4-8BA6-E23920EF0931}"/>
                </a:ext>
              </a:extLst>
            </p:cNvPr>
            <p:cNvSpPr/>
            <p:nvPr/>
          </p:nvSpPr>
          <p:spPr>
            <a:xfrm>
              <a:off x="2001792" y="5013946"/>
              <a:ext cx="4246685" cy="4572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/>
            </a:p>
          </p:txBody>
        </p:sp>
      </p:grpSp>
    </p:spTree>
    <p:extLst>
      <p:ext uri="{BB962C8B-B14F-4D97-AF65-F5344CB8AC3E}">
        <p14:creationId xmlns:p14="http://schemas.microsoft.com/office/powerpoint/2010/main" val="2157624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2" name="מציין מיקום טקסט 13">
            <a:extLst>
              <a:ext uri="{FF2B5EF4-FFF2-40B4-BE49-F238E27FC236}">
                <a16:creationId xmlns:a16="http://schemas.microsoft.com/office/drawing/2014/main" id="{910B0A8E-7BDF-4DFE-B26D-69318F06831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515938" y="102393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254" y="1703278"/>
            <a:ext cx="10955215" cy="34929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600" dirty="0"/>
              <a:t>נחשב את ריכוז יוני </a:t>
            </a:r>
            <a:r>
              <a:rPr lang="he-IL" altLang="en-US" sz="2600" dirty="0" err="1"/>
              <a:t>ההידרוניום</a:t>
            </a:r>
            <a:r>
              <a:rPr lang="he-IL" altLang="en-US" sz="2600" dirty="0"/>
              <a:t>, </a:t>
            </a:r>
            <a:r>
              <a:rPr lang="en-US" altLang="en-US" sz="2600" dirty="0"/>
              <a:t>H</a:t>
            </a:r>
            <a:r>
              <a:rPr lang="en-US" altLang="en-US" sz="2600" baseline="-25000" dirty="0"/>
              <a:t>3</a:t>
            </a:r>
            <a:r>
              <a:rPr lang="en-US" altLang="en-US" sz="2600" dirty="0"/>
              <a:t>O</a:t>
            </a:r>
            <a:r>
              <a:rPr lang="en-US" altLang="en-US" sz="2600" baseline="30000" dirty="0"/>
              <a:t>+</a:t>
            </a:r>
            <a:r>
              <a:rPr lang="en-US" altLang="en-US" sz="2600" baseline="-25000" dirty="0"/>
              <a:t>(</a:t>
            </a:r>
            <a:r>
              <a:rPr lang="en-US" altLang="en-US" sz="2600" baseline="-25000" dirty="0" err="1"/>
              <a:t>aq</a:t>
            </a:r>
            <a:r>
              <a:rPr lang="en-US" altLang="en-US" sz="2600" baseline="-25000" dirty="0"/>
              <a:t>)</a:t>
            </a:r>
            <a:r>
              <a:rPr lang="he-IL" altLang="en-US" sz="2600" baseline="-25000" dirty="0"/>
              <a:t> </a:t>
            </a:r>
            <a:r>
              <a:rPr lang="he-IL" altLang="en-US" sz="2600" dirty="0"/>
              <a:t>,</a:t>
            </a:r>
            <a:r>
              <a:rPr lang="he-IL" altLang="en-US" sz="2600" baseline="-25000" dirty="0"/>
              <a:t> </a:t>
            </a:r>
            <a:r>
              <a:rPr lang="he-IL" altLang="en-US" sz="2600" dirty="0"/>
              <a:t>בתמיסת</a:t>
            </a:r>
            <a:r>
              <a:rPr lang="en-US" altLang="en-US" sz="2600" dirty="0" err="1"/>
              <a:t>HCl</a:t>
            </a:r>
            <a:r>
              <a:rPr lang="en-US" altLang="en-US" sz="2600" baseline="-25000" dirty="0"/>
              <a:t>(</a:t>
            </a:r>
            <a:r>
              <a:rPr lang="en-US" altLang="en-US" sz="2600" baseline="-25000" dirty="0" err="1"/>
              <a:t>aq</a:t>
            </a:r>
            <a:r>
              <a:rPr lang="en-US" altLang="en-US" sz="2600" baseline="-25000" dirty="0"/>
              <a:t>)</a:t>
            </a:r>
            <a:r>
              <a:rPr lang="he-IL" altLang="en-US" sz="2600" dirty="0"/>
              <a:t> בריכוז </a:t>
            </a:r>
            <a:r>
              <a:rPr lang="en-US" altLang="en-US" sz="2600" dirty="0"/>
              <a:t>M</a:t>
            </a:r>
            <a:r>
              <a:rPr lang="he-IL" altLang="en-US" sz="2600" dirty="0"/>
              <a:t>0.01</a:t>
            </a:r>
            <a:r>
              <a:rPr lang="he-IL" altLang="en-US" sz="2600" dirty="0">
                <a:solidFill>
                  <a:srgbClr val="1D4C72"/>
                </a:solidFill>
              </a:rPr>
              <a:t> </a:t>
            </a:r>
            <a:r>
              <a:rPr lang="he-IL" altLang="en-US" sz="2600" dirty="0"/>
              <a:t>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altLang="en-US" sz="1800" b="1" dirty="0"/>
          </a:p>
          <a:p>
            <a:pPr marL="457200" indent="-457200" algn="l" rt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H</a:t>
            </a:r>
            <a:r>
              <a:rPr lang="en-US" altLang="en-US" b="1" dirty="0">
                <a:solidFill>
                  <a:schemeClr val="tx1"/>
                </a:solidFill>
              </a:rPr>
              <a:t>Cl</a:t>
            </a:r>
            <a:r>
              <a:rPr lang="en-US" altLang="en-US" b="1" baseline="-25000" dirty="0">
                <a:solidFill>
                  <a:srgbClr val="CC3300"/>
                </a:solidFill>
              </a:rPr>
              <a:t> </a:t>
            </a:r>
            <a:r>
              <a:rPr lang="en-US" altLang="en-US" b="1" baseline="-25000" dirty="0"/>
              <a:t>(g)</a:t>
            </a:r>
            <a:r>
              <a:rPr lang="en-US" altLang="en-US" b="1" dirty="0"/>
              <a:t> +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</a:t>
            </a:r>
            <a:r>
              <a:rPr lang="en-US" altLang="en-US" b="1" baseline="-25000" dirty="0"/>
              <a:t>(l)</a:t>
            </a:r>
            <a:r>
              <a:rPr lang="en-US" altLang="en-US" b="1" dirty="0"/>
              <a:t> </a:t>
            </a:r>
            <a:r>
              <a:rPr lang="en-US" altLang="en-US" b="1" dirty="0">
                <a:latin typeface="Century Gothic" panose="020B0502020202020204" pitchFamily="34" charset="0"/>
              </a:rPr>
              <a:t>→    </a:t>
            </a:r>
            <a:r>
              <a:rPr lang="en-US" altLang="en-US" b="1" dirty="0"/>
              <a:t>Cl</a:t>
            </a:r>
            <a:r>
              <a:rPr lang="en-US" altLang="en-US" b="1" baseline="30000" dirty="0"/>
              <a:t> -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</a:t>
            </a:r>
            <a:r>
              <a:rPr lang="en-US" altLang="en-US" b="1" dirty="0"/>
              <a:t>+ H</a:t>
            </a:r>
            <a:r>
              <a:rPr lang="en-US" altLang="en-US" b="1" baseline="-25000" dirty="0"/>
              <a:t>3</a:t>
            </a:r>
            <a:r>
              <a:rPr lang="en-US" altLang="en-US" b="1" dirty="0"/>
              <a:t>O</a:t>
            </a:r>
            <a:r>
              <a:rPr lang="en-US" altLang="en-US" b="1" baseline="30000" dirty="0"/>
              <a:t>+</a:t>
            </a:r>
            <a:r>
              <a:rPr lang="en-US" altLang="en-US" b="1" baseline="-25000" dirty="0"/>
              <a:t>(</a:t>
            </a:r>
            <a:r>
              <a:rPr lang="en-US" altLang="en-US" b="1" baseline="-25000" dirty="0" err="1"/>
              <a:t>aq</a:t>
            </a:r>
            <a:r>
              <a:rPr lang="en-US" altLang="en-US" b="1" baseline="-25000" dirty="0"/>
              <a:t>)      </a:t>
            </a:r>
            <a:endParaRPr lang="he-IL" altLang="en-US" b="1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יחס מולים:      </a:t>
            </a:r>
            <a:r>
              <a:rPr lang="he-IL" altLang="en-US" sz="1800" b="1" dirty="0"/>
              <a:t>1    :      1     :     1   :      1</a:t>
            </a:r>
            <a:endParaRPr lang="en-US" altLang="en-US" sz="1800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sz="2000" b="1" dirty="0"/>
              <a:t>                   ריכוז </a:t>
            </a:r>
            <a:r>
              <a:rPr lang="he-IL" altLang="en-US" sz="2000" b="1" dirty="0" err="1"/>
              <a:t>מולרי</a:t>
            </a:r>
            <a:r>
              <a:rPr lang="he-IL" altLang="en-US" sz="2000" b="1" dirty="0"/>
              <a:t>: </a:t>
            </a:r>
            <a:r>
              <a:rPr lang="en-US" altLang="en-US" sz="1800" b="1" dirty="0"/>
              <a:t>M                              0.01 M </a:t>
            </a:r>
            <a:r>
              <a:rPr lang="he-IL" altLang="en-US" sz="1800" b="1" dirty="0"/>
              <a:t>0.01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1800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1800" b="1" dirty="0"/>
          </a:p>
          <a:p>
            <a:endParaRPr lang="he-IL" sz="18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1465111" y="2361426"/>
            <a:ext cx="4915341" cy="2615091"/>
            <a:chOff x="1333136" y="2856055"/>
            <a:chExt cx="4915341" cy="2615091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A551352E-3042-4D4C-A462-A9B9A80088DD}"/>
                </a:ext>
              </a:extLst>
            </p:cNvPr>
            <p:cNvSpPr txBox="1"/>
            <p:nvPr/>
          </p:nvSpPr>
          <p:spPr>
            <a:xfrm>
              <a:off x="1607696" y="2856055"/>
              <a:ext cx="78819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r>
                <a:rPr lang="en-US" sz="2000" b="1" baseline="30000" dirty="0"/>
                <a:t>+</a:t>
              </a:r>
              <a:endParaRPr lang="he-IL" sz="2000" b="1" dirty="0"/>
            </a:p>
          </p:txBody>
        </p:sp>
        <p:sp>
          <p:nvSpPr>
            <p:cNvPr id="5" name="חץ: פניית פרסה 4">
              <a:extLst>
                <a:ext uri="{FF2B5EF4-FFF2-40B4-BE49-F238E27FC236}">
                  <a16:creationId xmlns:a16="http://schemas.microsoft.com/office/drawing/2014/main" id="{AC715F15-40D4-4210-94EA-D708B962CF31}"/>
                </a:ext>
              </a:extLst>
            </p:cNvPr>
            <p:cNvSpPr/>
            <p:nvPr/>
          </p:nvSpPr>
          <p:spPr>
            <a:xfrm>
              <a:off x="1333136" y="3167684"/>
              <a:ext cx="1625964" cy="36933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>
                <a:solidFill>
                  <a:schemeClr val="tx1"/>
                </a:solidFill>
              </a:endParaRPr>
            </a:p>
          </p:txBody>
        </p:sp>
        <p:sp>
          <p:nvSpPr>
            <p:cNvPr id="4" name="חץ: מכופף למעלה 3">
              <a:extLst>
                <a:ext uri="{FF2B5EF4-FFF2-40B4-BE49-F238E27FC236}">
                  <a16:creationId xmlns:a16="http://schemas.microsoft.com/office/drawing/2014/main" id="{CAB027C9-7D00-47D4-8BA6-E23920EF0931}"/>
                </a:ext>
              </a:extLst>
            </p:cNvPr>
            <p:cNvSpPr/>
            <p:nvPr/>
          </p:nvSpPr>
          <p:spPr>
            <a:xfrm>
              <a:off x="2001792" y="5013946"/>
              <a:ext cx="4246685" cy="4572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0"/>
            </a:p>
          </p:txBody>
        </p:sp>
      </p:grpSp>
    </p:spTree>
    <p:extLst>
      <p:ext uri="{BB962C8B-B14F-4D97-AF65-F5344CB8AC3E}">
        <p14:creationId xmlns:p14="http://schemas.microsoft.com/office/powerpoint/2010/main" val="1670347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3089815C-4826-43AD-BA57-DE4B37CFADCE}"/>
              </a:ext>
            </a:extLst>
          </p:cNvPr>
          <p:cNvSpPr txBox="1">
            <a:spLocks/>
          </p:cNvSpPr>
          <p:nvPr/>
        </p:nvSpPr>
        <p:spPr>
          <a:xfrm>
            <a:off x="143668" y="1076083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graphicFrame>
        <p:nvGraphicFramePr>
          <p:cNvPr id="8" name="טבלה 10">
            <a:extLst>
              <a:ext uri="{FF2B5EF4-FFF2-40B4-BE49-F238E27FC236}">
                <a16:creationId xmlns:a16="http://schemas.microsoft.com/office/drawing/2014/main" id="{543BDE99-E54A-4B12-B10A-FBD02AAFB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69210"/>
              </p:ext>
            </p:extLst>
          </p:nvPr>
        </p:nvGraphicFramePr>
        <p:xfrm>
          <a:off x="1134208" y="2330266"/>
          <a:ext cx="4659923" cy="2926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6093">
                  <a:extLst>
                    <a:ext uri="{9D8B030D-6E8A-4147-A177-3AD203B41FA5}">
                      <a16:colId xmlns:a16="http://schemas.microsoft.com/office/drawing/2014/main" val="735335044"/>
                    </a:ext>
                  </a:extLst>
                </a:gridCol>
                <a:gridCol w="1529861">
                  <a:extLst>
                    <a:ext uri="{9D8B030D-6E8A-4147-A177-3AD203B41FA5}">
                      <a16:colId xmlns:a16="http://schemas.microsoft.com/office/drawing/2014/main" val="4149733970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511726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תמיסה של</a:t>
                      </a:r>
                    </a:p>
                    <a:p>
                      <a:pPr algn="ctr" rtl="1"/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ריכוז </a:t>
                      </a:r>
                      <a:r>
                        <a:rPr lang="he-IL" dirty="0" err="1">
                          <a:solidFill>
                            <a:srgbClr val="002060"/>
                          </a:solidFill>
                        </a:rPr>
                        <a:t>מולרי</a:t>
                      </a: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 של החומצה</a:t>
                      </a:r>
                    </a:p>
                    <a:p>
                      <a:pPr algn="ctr" rtl="1"/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M)</a:t>
                      </a:r>
                      <a:r>
                        <a:rPr lang="he-IL" altLang="en-US" sz="1800" b="1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ריכוז </a:t>
                      </a:r>
                      <a:r>
                        <a:rPr lang="he-IL" dirty="0" err="1">
                          <a:solidFill>
                            <a:srgbClr val="002060"/>
                          </a:solidFill>
                        </a:rPr>
                        <a:t>מולרי</a:t>
                      </a:r>
                      <a:r>
                        <a:rPr lang="he-IL" dirty="0">
                          <a:solidFill>
                            <a:srgbClr val="002060"/>
                          </a:solidFill>
                        </a:rPr>
                        <a:t> של  יוני 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altLang="en-US" sz="2400" b="1" baseline="-2500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</a:rPr>
                        <a:t>O</a:t>
                      </a:r>
                      <a:r>
                        <a:rPr lang="en-US" altLang="en-US" sz="2400" b="1" baseline="30000" dirty="0">
                          <a:solidFill>
                            <a:srgbClr val="002060"/>
                          </a:solidFill>
                        </a:rPr>
                        <a:t>+</a:t>
                      </a:r>
                      <a:r>
                        <a:rPr lang="en-US" altLang="en-US" sz="1600" b="1" baseline="-250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altLang="en-US" sz="16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1600" b="1" baseline="-250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he-IL" altLang="en-US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sz="16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M)</a:t>
                      </a:r>
                      <a:r>
                        <a:rPr lang="he-IL" altLang="en-US" sz="1800" b="1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427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HCl</a:t>
                      </a:r>
                      <a:r>
                        <a:rPr lang="en-US" altLang="en-US" sz="1800" b="1" baseline="-250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altLang="en-US" sz="18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1800" b="1" baseline="-250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he-IL" altLang="en-US" sz="1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0.01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002060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1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HCl</a:t>
                      </a:r>
                      <a:r>
                        <a:rPr lang="en-US" altLang="en-US" sz="1800" b="1" baseline="-250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altLang="en-US" sz="18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1800" b="1" baseline="-25000" dirty="0">
                          <a:solidFill>
                            <a:srgbClr val="002060"/>
                          </a:solidFill>
                        </a:rPr>
                        <a:t>)</a:t>
                      </a:r>
                      <a:r>
                        <a:rPr lang="he-IL" altLang="en-US" sz="1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0.1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002060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87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altLang="en-US" sz="1800" b="1" baseline="-25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SO</a:t>
                      </a:r>
                      <a:r>
                        <a:rPr lang="en-US" altLang="en-US" sz="1800" b="1" baseline="-25000" dirty="0">
                          <a:solidFill>
                            <a:srgbClr val="002060"/>
                          </a:solidFill>
                        </a:rPr>
                        <a:t>4(</a:t>
                      </a:r>
                      <a:r>
                        <a:rPr lang="en-US" altLang="en-US" sz="1800" b="1" baseline="-25000" dirty="0" err="1">
                          <a:solidFill>
                            <a:srgbClr val="002060"/>
                          </a:solidFill>
                        </a:rPr>
                        <a:t>aq</a:t>
                      </a:r>
                      <a:r>
                        <a:rPr lang="en-US" altLang="en-US" sz="1800" b="1" baseline="-25000" dirty="0">
                          <a:solidFill>
                            <a:srgbClr val="002060"/>
                          </a:solidFill>
                        </a:rPr>
                        <a:t>) </a:t>
                      </a:r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en-US" sz="1800" b="1" dirty="0">
                          <a:solidFill>
                            <a:srgbClr val="002060"/>
                          </a:solidFill>
                        </a:rPr>
                        <a:t>0.1</a:t>
                      </a:r>
                      <a:endParaRPr lang="he-IL" altLang="en-US" sz="18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he-IL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solidFill>
                            <a:srgbClr val="002060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733045"/>
                  </a:ext>
                </a:extLst>
              </a:tr>
            </a:tbl>
          </a:graphicData>
        </a:graphic>
      </p:graphicFrame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570A63B-4C44-4B45-B1D5-90DB62884E54}"/>
              </a:ext>
            </a:extLst>
          </p:cNvPr>
          <p:cNvSpPr txBox="1"/>
          <p:nvPr/>
        </p:nvSpPr>
        <p:spPr>
          <a:xfrm>
            <a:off x="368300" y="1744540"/>
            <a:ext cx="109913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2B4BC"/>
                </a:solidFill>
              </a:rPr>
              <a:t>4. </a:t>
            </a:r>
            <a:r>
              <a:rPr lang="he-IL" sz="2400" dirty="0"/>
              <a:t>נסדר את התמיסות לפי השינוי בריכוז יוני ההידרוניום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ACA55E9-F869-4202-9787-910314AC7106}"/>
              </a:ext>
            </a:extLst>
          </p:cNvPr>
          <p:cNvSpPr txBox="1"/>
          <p:nvPr/>
        </p:nvSpPr>
        <p:spPr>
          <a:xfrm>
            <a:off x="7427870" y="2370289"/>
            <a:ext cx="11476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0.2 M</a:t>
            </a:r>
            <a:endParaRPr lang="he-IL" sz="2000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C8D1DB8-F2BE-42A5-A729-45D4991ACD81}"/>
              </a:ext>
            </a:extLst>
          </p:cNvPr>
          <p:cNvGrpSpPr/>
          <p:nvPr/>
        </p:nvGrpSpPr>
        <p:grpSpPr>
          <a:xfrm>
            <a:off x="5626101" y="2765525"/>
            <a:ext cx="2637626" cy="2618552"/>
            <a:chOff x="5626101" y="2765525"/>
            <a:chExt cx="2637626" cy="2618552"/>
          </a:xfrm>
        </p:grpSpPr>
        <p:sp>
          <p:nvSpPr>
            <p:cNvPr id="19" name="חץ: למטה 18">
              <a:extLst>
                <a:ext uri="{FF2B5EF4-FFF2-40B4-BE49-F238E27FC236}">
                  <a16:creationId xmlns:a16="http://schemas.microsoft.com/office/drawing/2014/main" id="{77F46655-2BCB-4B23-886B-A32B11EDA799}"/>
                </a:ext>
              </a:extLst>
            </p:cNvPr>
            <p:cNvSpPr/>
            <p:nvPr/>
          </p:nvSpPr>
          <p:spPr>
            <a:xfrm>
              <a:off x="7709545" y="2765525"/>
              <a:ext cx="554182" cy="2618552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1" name="חץ: למטה 20">
              <a:extLst>
                <a:ext uri="{FF2B5EF4-FFF2-40B4-BE49-F238E27FC236}">
                  <a16:creationId xmlns:a16="http://schemas.microsoft.com/office/drawing/2014/main" id="{5B4DCA66-B0FA-45F9-BEDE-745C18B68800}"/>
                </a:ext>
              </a:extLst>
            </p:cNvPr>
            <p:cNvSpPr/>
            <p:nvPr/>
          </p:nvSpPr>
          <p:spPr>
            <a:xfrm>
              <a:off x="6873688" y="3604402"/>
              <a:ext cx="554182" cy="1673582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4" name="חץ: למטה 23">
              <a:extLst>
                <a:ext uri="{FF2B5EF4-FFF2-40B4-BE49-F238E27FC236}">
                  <a16:creationId xmlns:a16="http://schemas.microsoft.com/office/drawing/2014/main" id="{22651789-00E8-4D30-AFB0-42E298BF920F}"/>
                </a:ext>
              </a:extLst>
            </p:cNvPr>
            <p:cNvSpPr/>
            <p:nvPr/>
          </p:nvSpPr>
          <p:spPr>
            <a:xfrm>
              <a:off x="5986595" y="4514076"/>
              <a:ext cx="554182" cy="742270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FE877236-17ED-47A9-BFE7-C96110BCE751}"/>
                </a:ext>
              </a:extLst>
            </p:cNvPr>
            <p:cNvSpPr txBox="1"/>
            <p:nvPr/>
          </p:nvSpPr>
          <p:spPr>
            <a:xfrm>
              <a:off x="6540777" y="3066465"/>
              <a:ext cx="112030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0.1 M</a:t>
              </a:r>
              <a:endParaRPr lang="he-IL" sz="2000" dirty="0"/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C8CE5D54-72FA-4D5D-B828-5DAC32D4AD4B}"/>
                </a:ext>
              </a:extLst>
            </p:cNvPr>
            <p:cNvSpPr txBox="1"/>
            <p:nvPr/>
          </p:nvSpPr>
          <p:spPr>
            <a:xfrm>
              <a:off x="5626101" y="3876686"/>
              <a:ext cx="122335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0.01 M</a:t>
              </a:r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49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חומצה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60173" y="1359337"/>
            <a:ext cx="8319296" cy="4152517"/>
          </a:xfrm>
        </p:spPr>
        <p:txBody>
          <a:bodyPr/>
          <a:lstStyle/>
          <a:p>
            <a:r>
              <a:rPr lang="he-IL" altLang="en-US" b="1" dirty="0">
                <a:solidFill>
                  <a:srgbClr val="12B4BC"/>
                </a:solidFill>
              </a:rPr>
              <a:t>5</a:t>
            </a:r>
            <a:r>
              <a:rPr lang="he-IL" altLang="en-US" b="1" dirty="0"/>
              <a:t>.  </a:t>
            </a:r>
            <a:r>
              <a:rPr lang="he-IL" altLang="en-US" dirty="0"/>
              <a:t>נכתוב </a:t>
            </a:r>
            <a:r>
              <a:rPr lang="he-IL" altLang="en-US" dirty="0">
                <a:solidFill>
                  <a:schemeClr val="tx1"/>
                </a:solidFill>
              </a:rPr>
              <a:t>את התשובה</a:t>
            </a:r>
            <a:r>
              <a:rPr lang="he-IL" altLang="en-US" dirty="0"/>
              <a:t>: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בתמיסה חומצית ,ככל שריכוז יוני </a:t>
            </a:r>
            <a:r>
              <a:rPr lang="he-IL" dirty="0" err="1">
                <a:solidFill>
                  <a:schemeClr val="tx1"/>
                </a:solidFill>
              </a:rPr>
              <a:t>ההידרוניום</a:t>
            </a:r>
            <a:r>
              <a:rPr lang="he-IL" dirty="0"/>
              <a:t> </a:t>
            </a:r>
            <a:r>
              <a:rPr lang="he-IL" dirty="0">
                <a:solidFill>
                  <a:srgbClr val="C00000"/>
                </a:solidFill>
              </a:rPr>
              <a:t>גדול</a:t>
            </a:r>
            <a:r>
              <a:rPr lang="he-IL" dirty="0"/>
              <a:t> יותר </a:t>
            </a:r>
            <a:r>
              <a:rPr lang="he-IL" dirty="0">
                <a:solidFill>
                  <a:schemeClr val="tx1"/>
                </a:solidFill>
              </a:rPr>
              <a:t>כך  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/>
              <a:t>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</a:t>
            </a:r>
            <a:r>
              <a:rPr lang="he-IL" dirty="0">
                <a:solidFill>
                  <a:srgbClr val="C00000"/>
                </a:solidFill>
                <a:sym typeface="Varela Round"/>
              </a:rPr>
              <a:t>קטן</a:t>
            </a:r>
            <a:r>
              <a:rPr lang="he-IL" dirty="0">
                <a:sym typeface="Varela Round"/>
              </a:rPr>
              <a:t> יותר.</a:t>
            </a:r>
          </a:p>
          <a:p>
            <a:pPr marL="96848" indent="0">
              <a:lnSpc>
                <a:spcPct val="150000"/>
              </a:lnSpc>
              <a:buNone/>
            </a:pPr>
            <a:r>
              <a:rPr lang="he-IL" dirty="0">
                <a:sym typeface="Varela Round"/>
              </a:rPr>
              <a:t>לכן: </a:t>
            </a:r>
            <a:r>
              <a:rPr lang="en-US" dirty="0">
                <a:sym typeface="Varela Round"/>
              </a:rPr>
              <a:t>pH I&gt; pH II&gt; pH III </a:t>
            </a:r>
            <a:endParaRPr lang="he-IL" dirty="0">
              <a:sym typeface="Varela Round"/>
            </a:endParaRPr>
          </a:p>
          <a:p>
            <a:pPr marL="96848" indent="0">
              <a:buNone/>
            </a:pPr>
            <a:endParaRPr lang="he-IL" dirty="0">
              <a:sym typeface="Varela Round"/>
            </a:endParaRPr>
          </a:p>
          <a:p>
            <a:endParaRPr lang="he-IL" dirty="0"/>
          </a:p>
        </p:txBody>
      </p:sp>
      <p:sp>
        <p:nvSpPr>
          <p:cNvPr id="12" name="הסבר מלבני 10">
            <a:extLst>
              <a:ext uri="{FF2B5EF4-FFF2-40B4-BE49-F238E27FC236}">
                <a16:creationId xmlns:a16="http://schemas.microsoft.com/office/drawing/2014/main" id="{C60919FD-654B-495B-9AA0-BD3190A0C37E}"/>
              </a:ext>
            </a:extLst>
          </p:cNvPr>
          <p:cNvSpPr/>
          <p:nvPr/>
        </p:nvSpPr>
        <p:spPr bwMode="auto">
          <a:xfrm>
            <a:off x="1789811" y="5401287"/>
            <a:ext cx="1570519" cy="944026"/>
          </a:xfrm>
          <a:prstGeom prst="wedgeRectCallout">
            <a:avLst>
              <a:gd name="adj1" fmla="val 59851"/>
              <a:gd name="adj2" fmla="val -85378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 (Hebrew)" pitchFamily="26" charset="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en-US" altLang="en-US" sz="18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en-US" altLang="en-US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altLang="en-US" sz="18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4(</a:t>
            </a:r>
            <a:r>
              <a:rPr lang="en-US" altLang="en-US" sz="1800" b="1" baseline="-250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aq</a:t>
            </a:r>
            <a:r>
              <a:rPr lang="en-US" altLang="en-US" sz="1800" b="1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he-IL" altLang="en-US" sz="13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en-US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בריכוז</a:t>
            </a:r>
            <a:r>
              <a:rPr lang="en-US" altLang="en-US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en-US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altLang="en-US" sz="1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0.1M</a:t>
            </a:r>
            <a:endParaRPr lang="he-IL" altLang="en-US" sz="1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29D65575-DA63-4102-891A-584ECE0A22A1}"/>
              </a:ext>
            </a:extLst>
          </p:cNvPr>
          <p:cNvGrpSpPr/>
          <p:nvPr/>
        </p:nvGrpSpPr>
        <p:grpSpPr>
          <a:xfrm>
            <a:off x="-92946" y="812314"/>
            <a:ext cx="11519831" cy="5360863"/>
            <a:chOff x="-92946" y="812314"/>
            <a:chExt cx="11519831" cy="5360863"/>
          </a:xfrm>
        </p:grpSpPr>
        <p:sp>
          <p:nvSpPr>
            <p:cNvPr id="22" name="מציין מיקום טקסט 13">
              <a:extLst>
                <a:ext uri="{FF2B5EF4-FFF2-40B4-BE49-F238E27FC236}">
                  <a16:creationId xmlns:a16="http://schemas.microsoft.com/office/drawing/2014/main" id="{3CF95EFD-60B7-40D8-A215-23EDCFEAF8CB}"/>
                </a:ext>
              </a:extLst>
            </p:cNvPr>
            <p:cNvSpPr txBox="1">
              <a:spLocks/>
            </p:cNvSpPr>
            <p:nvPr/>
          </p:nvSpPr>
          <p:spPr>
            <a:xfrm>
              <a:off x="266760" y="812314"/>
              <a:ext cx="11160125" cy="457200"/>
            </a:xfrm>
            <a:prstGeom prst="rect">
              <a:avLst/>
            </a:prstGeom>
          </p:spPr>
          <p:txBody>
            <a:bodyPr vert="horz" lIns="0" tIns="0" rIns="0" bIns="0" rtlCol="1" anchor="ctr">
              <a:noAutofit/>
            </a:bodyPr>
            <a:lstStyle>
              <a:lvl1pPr marL="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3000" b="1" kern="1200">
                  <a:solidFill>
                    <a:srgbClr val="12B4BC"/>
                  </a:solidFill>
                  <a:latin typeface="Varela Round" pitchFamily="2" charset="-79"/>
                  <a:ea typeface="+mn-ea"/>
                  <a:cs typeface="Varela Round" panose="00000500000000000000" pitchFamily="2" charset="-79"/>
                </a:defRPr>
              </a:lvl1pPr>
              <a:lvl2pPr marL="457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r" defTabSz="914491" rtl="1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he-IL" sz="2800" dirty="0">
                  <a:sym typeface="Varela Round"/>
                </a:rPr>
                <a:t>כיצד נקבע את רמת  ה-</a:t>
              </a:r>
              <a:r>
                <a:rPr lang="en-US" sz="2800" dirty="0">
                  <a:sym typeface="Varela Round"/>
                </a:rPr>
                <a:t>pH </a:t>
              </a:r>
              <a:r>
                <a:rPr lang="he-IL" sz="2800" dirty="0">
                  <a:sym typeface="Varela Round"/>
                </a:rPr>
                <a:t> בתמיסה חומצית או בתמיסה בסיסית?</a:t>
              </a:r>
            </a:p>
          </p:txBody>
        </p:sp>
        <p:sp>
          <p:nvSpPr>
            <p:cNvPr id="7" name="הסבר מלבני 11">
              <a:extLst>
                <a:ext uri="{FF2B5EF4-FFF2-40B4-BE49-F238E27FC236}">
                  <a16:creationId xmlns:a16="http://schemas.microsoft.com/office/drawing/2014/main" id="{81377654-2FA6-4877-9E60-D8E8C505162E}"/>
                </a:ext>
              </a:extLst>
            </p:cNvPr>
            <p:cNvSpPr/>
            <p:nvPr/>
          </p:nvSpPr>
          <p:spPr bwMode="auto">
            <a:xfrm>
              <a:off x="5065872" y="3921500"/>
              <a:ext cx="1919127" cy="639907"/>
            </a:xfrm>
            <a:prstGeom prst="wedgeRectCallout">
              <a:avLst>
                <a:gd name="adj1" fmla="val -121718"/>
                <a:gd name="adj2" fmla="val -8693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HCl</a:t>
              </a:r>
              <a:r>
                <a:rPr lang="en-US" altLang="en-US" sz="18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1800" b="1" baseline="-250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18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1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בריכוז </a:t>
              </a:r>
              <a:r>
                <a:rPr lang="en-US" altLang="en-US" sz="1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M</a:t>
              </a:r>
              <a:r>
                <a:rPr lang="he-IL" altLang="en-US" sz="1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0.01</a:t>
              </a:r>
            </a:p>
          </p:txBody>
        </p:sp>
        <p:sp>
          <p:nvSpPr>
            <p:cNvPr id="8" name="הסבר מלבני 12">
              <a:extLst>
                <a:ext uri="{FF2B5EF4-FFF2-40B4-BE49-F238E27FC236}">
                  <a16:creationId xmlns:a16="http://schemas.microsoft.com/office/drawing/2014/main" id="{B4A7ED4A-AFB7-4DAB-A2E7-3879820F267C}"/>
                </a:ext>
              </a:extLst>
            </p:cNvPr>
            <p:cNvSpPr/>
            <p:nvPr/>
          </p:nvSpPr>
          <p:spPr bwMode="auto">
            <a:xfrm>
              <a:off x="4530366" y="5038456"/>
              <a:ext cx="1852424" cy="639907"/>
            </a:xfrm>
            <a:prstGeom prst="wedgeRectCallout">
              <a:avLst>
                <a:gd name="adj1" fmla="val -94626"/>
                <a:gd name="adj2" fmla="val -8231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HCl</a:t>
              </a:r>
              <a:r>
                <a:rPr lang="en-US" altLang="en-US" sz="18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1800" b="1" baseline="-25000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1800" b="1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13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1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בריכוז </a:t>
              </a:r>
              <a:r>
                <a:rPr lang="en-US" altLang="en-US" sz="1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M</a:t>
              </a:r>
              <a:r>
                <a:rPr lang="he-IL" altLang="en-US" sz="1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0.1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08CE86DB-4527-4EA2-8FF2-CA384C2DE416}"/>
                </a:ext>
              </a:extLst>
            </p:cNvPr>
            <p:cNvSpPr txBox="1"/>
            <p:nvPr/>
          </p:nvSpPr>
          <p:spPr>
            <a:xfrm>
              <a:off x="-92946" y="1269514"/>
              <a:ext cx="1473782" cy="14773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00B050"/>
                  </a:solidFill>
                </a:rPr>
                <a:t>עלייה בריכוז יוני </a:t>
              </a:r>
              <a:r>
                <a:rPr lang="he-IL" b="1" dirty="0" err="1">
                  <a:solidFill>
                    <a:srgbClr val="00B050"/>
                  </a:solidFill>
                </a:rPr>
                <a:t>הידרוניום</a:t>
              </a:r>
              <a:endParaRPr lang="he-IL" b="1" dirty="0">
                <a:solidFill>
                  <a:srgbClr val="00B050"/>
                </a:solidFill>
              </a:endParaRPr>
            </a:p>
            <a:p>
              <a:r>
                <a:rPr lang="he-IL" b="1" dirty="0">
                  <a:solidFill>
                    <a:srgbClr val="00B050"/>
                  </a:solidFill>
                </a:rPr>
                <a:t>   (</a:t>
              </a:r>
              <a:r>
                <a:rPr lang="en-US" b="1" dirty="0">
                  <a:solidFill>
                    <a:srgbClr val="00B050"/>
                  </a:solidFill>
                </a:rPr>
                <a:t>M</a:t>
              </a:r>
              <a:r>
                <a:rPr lang="he-IL" b="1" dirty="0">
                  <a:solidFill>
                    <a:srgbClr val="00B050"/>
                  </a:solidFill>
                </a:rPr>
                <a:t>)</a:t>
              </a:r>
            </a:p>
          </p:txBody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0903E250-3685-4C31-80BF-9683DC25951B}"/>
                </a:ext>
              </a:extLst>
            </p:cNvPr>
            <p:cNvSpPr txBox="1"/>
            <p:nvPr/>
          </p:nvSpPr>
          <p:spPr>
            <a:xfrm>
              <a:off x="2191665" y="1302450"/>
              <a:ext cx="123587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00B050"/>
                  </a:solidFill>
                </a:rPr>
                <a:t>ירידה ב- </a:t>
              </a:r>
              <a:r>
                <a:rPr lang="en-US" altLang="en-US" b="1" dirty="0">
                  <a:solidFill>
                    <a:srgbClr val="00B050"/>
                  </a:solidFill>
                </a:rPr>
                <a:t>pH</a:t>
              </a:r>
              <a:endParaRPr lang="he-IL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8FC88044-994E-4AB8-8B39-B9E537AEEF30}"/>
                </a:ext>
              </a:extLst>
            </p:cNvPr>
            <p:cNvSpPr txBox="1"/>
            <p:nvPr/>
          </p:nvSpPr>
          <p:spPr>
            <a:xfrm>
              <a:off x="2892389" y="2754756"/>
              <a:ext cx="59296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7</a:t>
              </a: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2A8858C5-3432-4475-8C1D-C74206E73706}"/>
                </a:ext>
              </a:extLst>
            </p:cNvPr>
            <p:cNvSpPr txBox="1"/>
            <p:nvPr/>
          </p:nvSpPr>
          <p:spPr>
            <a:xfrm>
              <a:off x="572739" y="5309031"/>
              <a:ext cx="6546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0.2</a:t>
              </a: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904C2FD9-1182-4820-BA8B-68390FC11130}"/>
                </a:ext>
              </a:extLst>
            </p:cNvPr>
            <p:cNvSpPr txBox="1"/>
            <p:nvPr/>
          </p:nvSpPr>
          <p:spPr>
            <a:xfrm>
              <a:off x="592893" y="4990383"/>
              <a:ext cx="6546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0.1</a:t>
              </a:r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BF5FBE26-F351-441D-A71E-D041799DD11D}"/>
                </a:ext>
              </a:extLst>
            </p:cNvPr>
            <p:cNvSpPr txBox="1"/>
            <p:nvPr/>
          </p:nvSpPr>
          <p:spPr>
            <a:xfrm>
              <a:off x="471402" y="4562807"/>
              <a:ext cx="9167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/>
                <a:t>0.01</a:t>
              </a:r>
            </a:p>
          </p:txBody>
        </p:sp>
        <p:sp>
          <p:nvSpPr>
            <p:cNvPr id="20" name="חץ: למטה 19">
              <a:extLst>
                <a:ext uri="{FF2B5EF4-FFF2-40B4-BE49-F238E27FC236}">
                  <a16:creationId xmlns:a16="http://schemas.microsoft.com/office/drawing/2014/main" id="{680F9091-A1B3-494B-B81E-A36C7A622197}"/>
                </a:ext>
              </a:extLst>
            </p:cNvPr>
            <p:cNvSpPr/>
            <p:nvPr/>
          </p:nvSpPr>
          <p:spPr>
            <a:xfrm>
              <a:off x="1306522" y="1348447"/>
              <a:ext cx="554182" cy="4824730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92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/>
                </a:solidFill>
              </a:endParaRPr>
            </a:p>
          </p:txBody>
        </p:sp>
      </p:grpSp>
      <p:sp>
        <p:nvSpPr>
          <p:cNvPr id="21" name="חץ: למטה 20">
            <a:extLst>
              <a:ext uri="{FF2B5EF4-FFF2-40B4-BE49-F238E27FC236}">
                <a16:creationId xmlns:a16="http://schemas.microsoft.com/office/drawing/2014/main" id="{8EAC0923-168E-4F40-8187-CFBE38979FE7}"/>
              </a:ext>
            </a:extLst>
          </p:cNvPr>
          <p:cNvSpPr/>
          <p:nvPr/>
        </p:nvSpPr>
        <p:spPr>
          <a:xfrm>
            <a:off x="3336725" y="1348446"/>
            <a:ext cx="554182" cy="4886299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6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893169"/>
            <a:ext cx="8319296" cy="4152517"/>
          </a:xfrm>
        </p:spPr>
        <p:txBody>
          <a:bodyPr>
            <a:normAutofit lnSpcReduction="10000"/>
          </a:bodyPr>
          <a:lstStyle/>
          <a:p>
            <a:r>
              <a:rPr lang="he-IL" altLang="en-US" dirty="0"/>
              <a:t>ה-</a:t>
            </a:r>
            <a:r>
              <a:rPr lang="en-US" altLang="en-US" dirty="0"/>
              <a:t>pH</a:t>
            </a:r>
            <a:r>
              <a:rPr lang="he-IL" altLang="en-US" dirty="0"/>
              <a:t> של התמיסה נקבע על פי </a:t>
            </a:r>
            <a:r>
              <a:rPr lang="he-IL" altLang="en-US" dirty="0">
                <a:solidFill>
                  <a:srgbClr val="C00000"/>
                </a:solidFill>
              </a:rPr>
              <a:t>ריכוז</a:t>
            </a:r>
            <a:r>
              <a:rPr lang="he-IL" altLang="en-US" dirty="0"/>
              <a:t> יוני ההידרוניום או ההידרוקסיד שבה. </a:t>
            </a:r>
          </a:p>
          <a:p>
            <a:endParaRPr lang="he-IL" altLang="en-US" dirty="0"/>
          </a:p>
          <a:p>
            <a:r>
              <a:rPr lang="he-IL" dirty="0"/>
              <a:t>בתמיסה </a:t>
            </a:r>
            <a:r>
              <a:rPr lang="he-IL" dirty="0">
                <a:solidFill>
                  <a:srgbClr val="12B4BC"/>
                </a:solidFill>
              </a:rPr>
              <a:t>חומצית </a:t>
            </a:r>
            <a:r>
              <a:rPr lang="he-IL" dirty="0"/>
              <a:t>,</a:t>
            </a:r>
          </a:p>
          <a:p>
            <a:pPr marL="96848" indent="0">
              <a:buNone/>
            </a:pPr>
            <a:r>
              <a:rPr lang="he-IL" dirty="0"/>
              <a:t>  ככל שריכוז יוני </a:t>
            </a:r>
            <a:r>
              <a:rPr lang="he-IL" dirty="0" err="1"/>
              <a:t>הידרוניום</a:t>
            </a:r>
            <a:r>
              <a:rPr lang="he-IL" dirty="0"/>
              <a:t> </a:t>
            </a:r>
            <a:r>
              <a:rPr lang="he-IL" dirty="0">
                <a:solidFill>
                  <a:srgbClr val="C00000"/>
                </a:solidFill>
              </a:rPr>
              <a:t>גדול</a:t>
            </a:r>
            <a:r>
              <a:rPr lang="he-IL" dirty="0"/>
              <a:t> יותר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  </a:t>
            </a:r>
          </a:p>
          <a:p>
            <a:pPr marL="96848" indent="0">
              <a:buNone/>
            </a:pPr>
            <a:r>
              <a:rPr lang="he-IL" dirty="0">
                <a:solidFill>
                  <a:srgbClr val="C00000"/>
                </a:solidFill>
                <a:sym typeface="Varela Round"/>
              </a:rPr>
              <a:t>  קטן</a:t>
            </a:r>
            <a:r>
              <a:rPr lang="he-IL" dirty="0">
                <a:sym typeface="Varela Round"/>
              </a:rPr>
              <a:t> יותר.</a:t>
            </a:r>
          </a:p>
          <a:p>
            <a:pPr marL="96848" indent="0">
              <a:buNone/>
            </a:pPr>
            <a:endParaRPr lang="he-IL" dirty="0">
              <a:sym typeface="Varela Round"/>
            </a:endParaRPr>
          </a:p>
          <a:p>
            <a:r>
              <a:rPr lang="he-IL" dirty="0"/>
              <a:t>בתמיסה </a:t>
            </a:r>
            <a:r>
              <a:rPr lang="he-IL" dirty="0">
                <a:solidFill>
                  <a:srgbClr val="12B4BC"/>
                </a:solidFill>
              </a:rPr>
              <a:t>בסיסית</a:t>
            </a:r>
            <a:r>
              <a:rPr lang="he-IL" dirty="0"/>
              <a:t> ,</a:t>
            </a:r>
          </a:p>
          <a:p>
            <a:pPr marL="96848" indent="0">
              <a:buNone/>
            </a:pPr>
            <a:r>
              <a:rPr lang="he-IL" dirty="0"/>
              <a:t>  ככל שריכוז יוני הידרוקסיד </a:t>
            </a:r>
            <a:r>
              <a:rPr lang="he-IL" dirty="0">
                <a:solidFill>
                  <a:srgbClr val="C00000"/>
                </a:solidFill>
              </a:rPr>
              <a:t>גדול</a:t>
            </a:r>
            <a:r>
              <a:rPr lang="he-IL" dirty="0"/>
              <a:t> יותר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</a:t>
            </a:r>
          </a:p>
          <a:p>
            <a:pPr marL="96848" indent="0">
              <a:buNone/>
            </a:pPr>
            <a:r>
              <a:rPr lang="he-IL" dirty="0">
                <a:solidFill>
                  <a:srgbClr val="C00000"/>
                </a:solidFill>
                <a:sym typeface="Varela Round"/>
              </a:rPr>
              <a:t>  גדול</a:t>
            </a:r>
            <a:r>
              <a:rPr lang="he-IL" dirty="0">
                <a:sym typeface="Varela Round"/>
              </a:rPr>
              <a:t> יותר.</a:t>
            </a:r>
          </a:p>
          <a:p>
            <a:endParaRPr lang="he-IL" dirty="0"/>
          </a:p>
        </p:txBody>
      </p:sp>
      <p:sp>
        <p:nvSpPr>
          <p:cNvPr id="22" name="מציין מיקום טקסט 13">
            <a:extLst>
              <a:ext uri="{FF2B5EF4-FFF2-40B4-BE49-F238E27FC236}">
                <a16:creationId xmlns:a16="http://schemas.microsoft.com/office/drawing/2014/main" id="{3CF95EFD-60B7-40D8-A215-23EDCFEAF8CB}"/>
              </a:ext>
            </a:extLst>
          </p:cNvPr>
          <p:cNvSpPr txBox="1">
            <a:spLocks/>
          </p:cNvSpPr>
          <p:nvPr/>
        </p:nvSpPr>
        <p:spPr>
          <a:xfrm>
            <a:off x="266760" y="812314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pic>
        <p:nvPicPr>
          <p:cNvPr id="6" name="תמונה 5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8735FCA1-4193-4FEF-A085-0AB58F811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9963" y="1437591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1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כיתה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212161"/>
            <a:ext cx="5965370" cy="4090988"/>
          </a:xfrm>
        </p:spPr>
        <p:txBody>
          <a:bodyPr/>
          <a:lstStyle/>
          <a:p>
            <a:r>
              <a:rPr lang="he-IL" dirty="0"/>
              <a:t>סרקו את הקוד שלפניכם.</a:t>
            </a:r>
          </a:p>
          <a:p>
            <a:r>
              <a:rPr lang="he-IL" dirty="0"/>
              <a:t>לרשותכם 10 דקות לפתרון דף התרגילים.</a:t>
            </a:r>
          </a:p>
          <a:p>
            <a:r>
              <a:rPr lang="he-IL" dirty="0"/>
              <a:t>בהצלחה!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1785257" y="5260664"/>
            <a:ext cx="1785258" cy="159733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6" name="תמונה 5" descr="תמונה שמכילה קטן, שעון, ציור&#10;&#10;התיאור נוצר באופן אוטומטי">
            <a:extLst>
              <a:ext uri="{FF2B5EF4-FFF2-40B4-BE49-F238E27FC236}">
                <a16:creationId xmlns:a16="http://schemas.microsoft.com/office/drawing/2014/main" id="{B8E5BFBC-87C0-4B34-B35E-53E49F3E6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6" y="838562"/>
            <a:ext cx="3991707" cy="3991707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2D660C2F-B6A2-47DA-A9E5-8C40C4584F39}"/>
              </a:ext>
            </a:extLst>
          </p:cNvPr>
          <p:cNvSpPr/>
          <p:nvPr/>
        </p:nvSpPr>
        <p:spPr>
          <a:xfrm>
            <a:off x="1552080" y="4830269"/>
            <a:ext cx="2326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https://qrgo.page.link/Nr6VJ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rtl="1"/>
            <a:r>
              <a:rPr lang="he-IL" dirty="0">
                <a:sym typeface="Varela Round"/>
              </a:rPr>
              <a:t>שינוי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- קביעה וחישוב בערבוב תמיסות שאינן מגיבות ביניהן</a:t>
            </a:r>
          </a:p>
          <a:p>
            <a:pPr rtl="1"/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סקלת ה- </a:t>
            </a:r>
            <a:r>
              <a:rPr lang="en-US" dirty="0">
                <a:sym typeface="Varela Round"/>
              </a:rPr>
              <a:t>pH</a:t>
            </a:r>
            <a:endParaRPr lang="he-IL" dirty="0">
              <a:sym typeface="Varela Round"/>
            </a:endParaRPr>
          </a:p>
          <a:p>
            <a:r>
              <a:rPr lang="he-IL" dirty="0">
                <a:sym typeface="Varela Round"/>
              </a:rPr>
              <a:t>קביעת תחום  ה- </a:t>
            </a:r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 בתמיסה</a:t>
            </a:r>
          </a:p>
          <a:p>
            <a:r>
              <a:rPr lang="he-IL" dirty="0">
                <a:sym typeface="Varela Round"/>
              </a:rPr>
              <a:t>שינוי ה- 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בערבוב תמיסות שלא מגיבות</a:t>
            </a:r>
          </a:p>
          <a:p>
            <a:r>
              <a:rPr lang="he-IL" dirty="0">
                <a:sym typeface="Varela Round"/>
              </a:rPr>
              <a:t>חישובים</a:t>
            </a:r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4118273" y="1532314"/>
            <a:ext cx="11161453" cy="35221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דרגו את  התמיסות הבאות לפי רמת ה-</a:t>
            </a:r>
            <a:r>
              <a:rPr lang="en-US" altLang="en-US" dirty="0">
                <a:solidFill>
                  <a:srgbClr val="1D4C72"/>
                </a:solidFill>
              </a:rPr>
              <a:t>pH</a:t>
            </a:r>
            <a:r>
              <a:rPr lang="he-IL" altLang="en-US" dirty="0">
                <a:solidFill>
                  <a:srgbClr val="1D4C72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/>
              <a:t>1.</a:t>
            </a:r>
            <a:r>
              <a:rPr lang="he-IL" altLang="en-US" dirty="0">
                <a:solidFill>
                  <a:srgbClr val="1D4C72"/>
                </a:solidFill>
              </a:rPr>
              <a:t> מים מזוקקים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2.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Ba(OH)</a:t>
            </a:r>
            <a:r>
              <a:rPr lang="en-US" altLang="en-US" baseline="-25000" dirty="0">
                <a:solidFill>
                  <a:srgbClr val="1D4C72"/>
                </a:solidFill>
              </a:rPr>
              <a:t>2(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בריכוז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3. </a:t>
            </a:r>
            <a:r>
              <a:rPr lang="en-US" altLang="en-US" dirty="0">
                <a:solidFill>
                  <a:srgbClr val="1D4C72"/>
                </a:solidFill>
              </a:rPr>
              <a:t>NaOH</a:t>
            </a:r>
            <a:r>
              <a:rPr lang="en-US" altLang="en-US" baseline="-25000" dirty="0">
                <a:solidFill>
                  <a:srgbClr val="1D4C72"/>
                </a:solidFill>
              </a:rPr>
              <a:t>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בריכוז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4. </a:t>
            </a:r>
            <a:r>
              <a:rPr lang="en-US" altLang="en-US" dirty="0">
                <a:solidFill>
                  <a:srgbClr val="1D4C72"/>
                </a:solidFill>
              </a:rPr>
              <a:t>HNO</a:t>
            </a:r>
            <a:r>
              <a:rPr lang="en-US" altLang="en-US" baseline="-25000" dirty="0">
                <a:solidFill>
                  <a:srgbClr val="1D4C72"/>
                </a:solidFill>
              </a:rPr>
              <a:t>3(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בריכוז </a:t>
            </a:r>
            <a:r>
              <a:rPr lang="en-US" altLang="en-US" dirty="0">
                <a:solidFill>
                  <a:srgbClr val="1D4C72"/>
                </a:solidFill>
              </a:rPr>
              <a:t>M</a:t>
            </a:r>
            <a:r>
              <a:rPr lang="he-IL" altLang="en-US" dirty="0">
                <a:solidFill>
                  <a:srgbClr val="1D4C72"/>
                </a:solidFill>
              </a:rPr>
              <a:t>0.1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2570162" y="1632680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תרגיל</a:t>
            </a:r>
          </a:p>
        </p:txBody>
      </p:sp>
      <p:sp>
        <p:nvSpPr>
          <p:cNvPr id="7" name="מציין מיקום טקסט 13">
            <a:extLst>
              <a:ext uri="{FF2B5EF4-FFF2-40B4-BE49-F238E27FC236}">
                <a16:creationId xmlns:a16="http://schemas.microsoft.com/office/drawing/2014/main" id="{D30D91E5-E69B-47F6-B2B0-9AFF22963805}"/>
              </a:ext>
            </a:extLst>
          </p:cNvPr>
          <p:cNvSpPr txBox="1">
            <a:spLocks/>
          </p:cNvSpPr>
          <p:nvPr/>
        </p:nvSpPr>
        <p:spPr>
          <a:xfrm>
            <a:off x="266760" y="812314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כיצד נקבע את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בסיסית?</a:t>
            </a:r>
          </a:p>
        </p:txBody>
      </p:sp>
      <p:pic>
        <p:nvPicPr>
          <p:cNvPr id="10" name="תמונה 9" descr="תמונה שמכילה ישיבה&#10;&#10;התיאור נוצר באופן אוטומטי">
            <a:extLst>
              <a:ext uri="{FF2B5EF4-FFF2-40B4-BE49-F238E27FC236}">
                <a16:creationId xmlns:a16="http://schemas.microsoft.com/office/drawing/2014/main" id="{096A84A1-100A-4189-A5E1-CA1E2A05B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04491" y="1955818"/>
            <a:ext cx="2531836" cy="25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3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649" y="3968474"/>
            <a:ext cx="11161453" cy="352218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defRPr/>
            </a:pPr>
            <a:endParaRPr lang="en-US" altLang="en-US" b="1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defRPr/>
            </a:pPr>
            <a:r>
              <a:rPr lang="he-IL" altLang="en-US" b="1" dirty="0"/>
              <a:t>  </a:t>
            </a:r>
          </a:p>
          <a:p>
            <a:pPr>
              <a:spcBef>
                <a:spcPts val="600"/>
              </a:spcBef>
            </a:pP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6B235F3-3A86-4A2B-9C69-1B5401C873D2}"/>
              </a:ext>
            </a:extLst>
          </p:cNvPr>
          <p:cNvSpPr/>
          <p:nvPr/>
        </p:nvSpPr>
        <p:spPr>
          <a:xfrm>
            <a:off x="-381662" y="1190383"/>
            <a:ext cx="1203201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he-IL" altLang="en-US" sz="2800" dirty="0">
                <a:solidFill>
                  <a:srgbClr val="1D4C72"/>
                </a:solidFill>
              </a:rPr>
              <a:t>1. </a:t>
            </a:r>
            <a:r>
              <a:rPr lang="he-IL" altLang="en-US" sz="2400" b="1" dirty="0">
                <a:solidFill>
                  <a:srgbClr val="12B4BC"/>
                </a:solidFill>
              </a:rPr>
              <a:t>נמיין</a:t>
            </a:r>
            <a:r>
              <a:rPr lang="he-IL" altLang="en-US" sz="2400" dirty="0">
                <a:solidFill>
                  <a:srgbClr val="1D4C72"/>
                </a:solidFill>
              </a:rPr>
              <a:t> את התמיסות הנתונות לפי תחום ה-</a:t>
            </a:r>
            <a:r>
              <a:rPr lang="en-US" altLang="en-US" sz="2400" dirty="0">
                <a:solidFill>
                  <a:srgbClr val="1D4C72"/>
                </a:solidFill>
              </a:rPr>
              <a:t>pH</a:t>
            </a:r>
            <a:r>
              <a:rPr lang="he-IL" altLang="en-US" sz="2400" dirty="0">
                <a:solidFill>
                  <a:srgbClr val="1D4C72"/>
                </a:solidFill>
              </a:rPr>
              <a:t>, גדול מ-</a:t>
            </a:r>
            <a:r>
              <a:rPr lang="he-IL" altLang="en-US" sz="2400" dirty="0"/>
              <a:t>7</a:t>
            </a:r>
            <a:r>
              <a:rPr lang="he-IL" altLang="en-US" sz="2400" dirty="0">
                <a:solidFill>
                  <a:srgbClr val="1D4C72"/>
                </a:solidFill>
              </a:rPr>
              <a:t>, קטן מ-7 או שווה ל-7. </a:t>
            </a:r>
            <a:endParaRPr lang="he-IL" altLang="en-US" sz="2400" dirty="0"/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1D4C72"/>
                </a:solidFill>
              </a:rPr>
              <a:t>NaOH</a:t>
            </a:r>
            <a:r>
              <a:rPr lang="en-US" altLang="en-US" sz="2400" baseline="-25000" dirty="0">
                <a:solidFill>
                  <a:srgbClr val="1D4C72"/>
                </a:solidFill>
              </a:rPr>
              <a:t>(</a:t>
            </a:r>
            <a:r>
              <a:rPr lang="en-US" altLang="en-US" sz="2400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aseline="-25000" dirty="0">
                <a:solidFill>
                  <a:srgbClr val="1D4C72"/>
                </a:solidFill>
              </a:rPr>
              <a:t>)</a:t>
            </a:r>
            <a:r>
              <a:rPr lang="en-US" altLang="en-US" sz="2400" dirty="0">
                <a:solidFill>
                  <a:srgbClr val="1D4C72"/>
                </a:solidFill>
              </a:rPr>
              <a:t> , Ba(OH)</a:t>
            </a:r>
            <a:r>
              <a:rPr lang="en-US" altLang="en-US" sz="2400" baseline="-25000" dirty="0">
                <a:solidFill>
                  <a:srgbClr val="1D4C72"/>
                </a:solidFill>
              </a:rPr>
              <a:t>2(</a:t>
            </a:r>
            <a:r>
              <a:rPr lang="en-US" altLang="en-US" sz="2400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aseline="-25000" dirty="0">
                <a:solidFill>
                  <a:srgbClr val="1D4C72"/>
                </a:solidFill>
              </a:rPr>
              <a:t>) </a:t>
            </a:r>
            <a:r>
              <a:rPr lang="en-US" altLang="en-US" sz="2400" dirty="0">
                <a:solidFill>
                  <a:srgbClr val="1D4C72"/>
                </a:solidFill>
              </a:rPr>
              <a:t>I</a:t>
            </a:r>
            <a:r>
              <a:rPr lang="en-US" altLang="en-US" sz="2400" baseline="-25000" dirty="0">
                <a:solidFill>
                  <a:srgbClr val="1D4C72"/>
                </a:solidFill>
              </a:rPr>
              <a:t> </a:t>
            </a:r>
            <a:r>
              <a:rPr lang="he-IL" altLang="en-US" sz="2400" dirty="0">
                <a:solidFill>
                  <a:srgbClr val="1D4C72"/>
                </a:solidFill>
              </a:rPr>
              <a:t> -  בסיסים, </a:t>
            </a:r>
            <a:r>
              <a:rPr lang="en-US" sz="2400" dirty="0">
                <a:sym typeface="Varela Round"/>
              </a:rPr>
              <a:t>pH</a:t>
            </a:r>
            <a:r>
              <a:rPr lang="he-IL" sz="2400" dirty="0">
                <a:sym typeface="Varela Round"/>
              </a:rPr>
              <a:t> </a:t>
            </a:r>
            <a:r>
              <a:rPr lang="he-IL" altLang="en-US" sz="2400" dirty="0">
                <a:solidFill>
                  <a:srgbClr val="1D4C72"/>
                </a:solidFill>
              </a:rPr>
              <a:t>גדול מ-</a:t>
            </a:r>
            <a:r>
              <a:rPr lang="he-IL" altLang="en-US" sz="2400" dirty="0"/>
              <a:t>7.</a:t>
            </a:r>
            <a:endParaRPr lang="he-IL" altLang="en-US" sz="2400" dirty="0">
              <a:solidFill>
                <a:srgbClr val="1D4C72"/>
              </a:solidFill>
            </a:endParaRP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1D4C72"/>
                </a:solidFill>
              </a:rPr>
              <a:t> II</a:t>
            </a:r>
            <a:r>
              <a:rPr lang="he-IL" altLang="en-US" sz="2400" dirty="0">
                <a:solidFill>
                  <a:srgbClr val="1D4C72"/>
                </a:solidFill>
              </a:rPr>
              <a:t>. </a:t>
            </a:r>
            <a:r>
              <a:rPr lang="en-US" altLang="en-US" sz="2400" dirty="0">
                <a:solidFill>
                  <a:srgbClr val="1D4C72"/>
                </a:solidFill>
              </a:rPr>
              <a:t>HNO</a:t>
            </a:r>
            <a:r>
              <a:rPr lang="en-US" altLang="en-US" sz="2400" baseline="-25000" dirty="0">
                <a:solidFill>
                  <a:srgbClr val="1D4C72"/>
                </a:solidFill>
              </a:rPr>
              <a:t>3(</a:t>
            </a:r>
            <a:r>
              <a:rPr lang="en-US" altLang="en-US" sz="2400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sz="2400" baseline="-25000" dirty="0">
                <a:solidFill>
                  <a:srgbClr val="1D4C72"/>
                </a:solidFill>
              </a:rPr>
              <a:t>)</a:t>
            </a:r>
            <a:r>
              <a:rPr lang="he-IL" altLang="en-US" sz="2400" dirty="0">
                <a:solidFill>
                  <a:srgbClr val="1D4C72"/>
                </a:solidFill>
              </a:rPr>
              <a:t> -  חומצה ,   </a:t>
            </a:r>
            <a:r>
              <a:rPr lang="en-US" sz="2400" dirty="0">
                <a:sym typeface="Varela Round"/>
              </a:rPr>
              <a:t>pH</a:t>
            </a:r>
            <a:r>
              <a:rPr lang="he-IL" altLang="en-US" sz="2400" dirty="0">
                <a:solidFill>
                  <a:srgbClr val="1D4C72"/>
                </a:solidFill>
              </a:rPr>
              <a:t>   קטן מ-</a:t>
            </a:r>
            <a:r>
              <a:rPr lang="he-IL" altLang="en-US" sz="2400" dirty="0"/>
              <a:t>7.</a:t>
            </a:r>
          </a:p>
          <a:p>
            <a:pPr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1D4C72"/>
                </a:solidFill>
              </a:rPr>
              <a:t>III                     </a:t>
            </a:r>
            <a:r>
              <a:rPr lang="he-IL" altLang="en-US" sz="2400" dirty="0">
                <a:solidFill>
                  <a:srgbClr val="1D4C72"/>
                </a:solidFill>
              </a:rPr>
              <a:t>. מים מזוקקים – חומר ניטרלי,   7 =  </a:t>
            </a:r>
            <a:r>
              <a:rPr lang="en-US" sz="2400" dirty="0">
                <a:sym typeface="Varela Round"/>
              </a:rPr>
              <a:t>pH</a:t>
            </a:r>
            <a:endParaRPr lang="he-IL" altLang="en-US" sz="2400" dirty="0">
              <a:solidFill>
                <a:srgbClr val="1D4C72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2400" dirty="0">
              <a:solidFill>
                <a:srgbClr val="1D4C72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345249" y="847483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 חומצית או בתמיסה בסיסית</a:t>
            </a:r>
          </a:p>
        </p:txBody>
      </p:sp>
    </p:spTree>
    <p:extLst>
      <p:ext uri="{BB962C8B-B14F-4D97-AF65-F5344CB8AC3E}">
        <p14:creationId xmlns:p14="http://schemas.microsoft.com/office/powerpoint/2010/main" val="1338472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351627" y="1667906"/>
            <a:ext cx="13543627" cy="3522187"/>
          </a:xfr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/>
              <a:t>2. </a:t>
            </a:r>
            <a:r>
              <a:rPr lang="he-IL" altLang="en-US" b="1" dirty="0">
                <a:solidFill>
                  <a:srgbClr val="12B4BC"/>
                </a:solidFill>
              </a:rPr>
              <a:t>נרשום</a:t>
            </a:r>
            <a:r>
              <a:rPr lang="he-IL" altLang="en-US" dirty="0"/>
              <a:t> את ניסוחי ההמסה של כל אחד מהחומרים במים 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Ba(OH)</a:t>
            </a:r>
            <a:r>
              <a:rPr lang="en-US" altLang="en-US" baseline="-25000" dirty="0"/>
              <a:t>2(s)       </a:t>
            </a:r>
            <a:r>
              <a:rPr lang="en-US" altLang="en-US" dirty="0"/>
              <a:t>   Ba</a:t>
            </a:r>
            <a:r>
              <a:rPr lang="en-US" altLang="en-US" baseline="30000" dirty="0"/>
              <a:t>2+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</a:t>
            </a:r>
            <a:r>
              <a:rPr lang="en-US" altLang="en-US" dirty="0"/>
              <a:t>+   2OH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</a:t>
            </a:r>
            <a:endParaRPr lang="he-IL" altLang="en-US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 </a:t>
            </a:r>
            <a:r>
              <a:rPr lang="en-US" altLang="en-US" dirty="0" err="1"/>
              <a:t>NaOH</a:t>
            </a:r>
            <a:r>
              <a:rPr lang="en-US" altLang="en-US" baseline="-25000" dirty="0"/>
              <a:t> (s)      </a:t>
            </a:r>
            <a:r>
              <a:rPr lang="en-US" altLang="en-US" dirty="0"/>
              <a:t>   Na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</a:t>
            </a:r>
            <a:r>
              <a:rPr lang="en-US" altLang="en-US" dirty="0"/>
              <a:t>+   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      </a:t>
            </a:r>
            <a:endParaRPr lang="he-IL" altLang="en-US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HNO</a:t>
            </a:r>
            <a:r>
              <a:rPr lang="en-US" altLang="en-US" baseline="-25000" dirty="0"/>
              <a:t>3(l)    </a:t>
            </a:r>
            <a:r>
              <a:rPr lang="en-US" altLang="en-US" dirty="0"/>
              <a:t>+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(l)</a:t>
            </a:r>
            <a:r>
              <a:rPr lang="en-US" altLang="en-US" dirty="0"/>
              <a:t>         NO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en-US" altLang="en-US" dirty="0"/>
              <a:t>+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</a:t>
            </a:r>
            <a:r>
              <a:rPr lang="en-US" altLang="en-US" dirty="0"/>
              <a:t>               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EB0692DF-4F61-49D3-AE10-3BE0591038F1}"/>
              </a:ext>
            </a:extLst>
          </p:cNvPr>
          <p:cNvGrpSpPr/>
          <p:nvPr/>
        </p:nvGrpSpPr>
        <p:grpSpPr>
          <a:xfrm>
            <a:off x="1672979" y="2367354"/>
            <a:ext cx="1880090" cy="1486606"/>
            <a:chOff x="3565279" y="2367354"/>
            <a:chExt cx="1880090" cy="1486606"/>
          </a:xfrm>
        </p:grpSpPr>
        <p:cxnSp>
          <p:nvCxnSpPr>
            <p:cNvPr id="4" name="מחבר חץ ישר 3">
              <a:extLst>
                <a:ext uri="{FF2B5EF4-FFF2-40B4-BE49-F238E27FC236}">
                  <a16:creationId xmlns:a16="http://schemas.microsoft.com/office/drawing/2014/main" id="{C02844F0-A676-4C45-AE82-381A3CBD956D}"/>
                </a:ext>
              </a:extLst>
            </p:cNvPr>
            <p:cNvCxnSpPr/>
            <p:nvPr/>
          </p:nvCxnSpPr>
          <p:spPr>
            <a:xfrm>
              <a:off x="3969725" y="2637692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131A1789-E3B2-4082-92FE-85DD15C0E84F}"/>
                </a:ext>
              </a:extLst>
            </p:cNvPr>
            <p:cNvCxnSpPr/>
            <p:nvPr/>
          </p:nvCxnSpPr>
          <p:spPr>
            <a:xfrm>
              <a:off x="3767502" y="3264876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BE385997-B88E-4444-91C3-91094F6342C3}"/>
                </a:ext>
              </a:extLst>
            </p:cNvPr>
            <p:cNvCxnSpPr/>
            <p:nvPr/>
          </p:nvCxnSpPr>
          <p:spPr>
            <a:xfrm>
              <a:off x="5040923" y="3853960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69A3273E-7337-44BD-9EEE-BFB2B0CE1186}"/>
                </a:ext>
              </a:extLst>
            </p:cNvPr>
            <p:cNvSpPr txBox="1"/>
            <p:nvPr/>
          </p:nvSpPr>
          <p:spPr>
            <a:xfrm>
              <a:off x="3745519" y="2367354"/>
              <a:ext cx="60666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מים</a:t>
              </a: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7AA3773E-685D-4AF4-AD4A-18DCDCE7936E}"/>
                </a:ext>
              </a:extLst>
            </p:cNvPr>
            <p:cNvSpPr txBox="1"/>
            <p:nvPr/>
          </p:nvSpPr>
          <p:spPr>
            <a:xfrm>
              <a:off x="3565279" y="2987877"/>
              <a:ext cx="60666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מים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088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333629" y="873567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004324" y="1702742"/>
            <a:ext cx="12891524" cy="4908740"/>
          </a:xfr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/>
              <a:t>3. </a:t>
            </a:r>
            <a:r>
              <a:rPr lang="he-IL" altLang="en-US" b="1" dirty="0">
                <a:solidFill>
                  <a:srgbClr val="12B4BC"/>
                </a:solidFill>
              </a:rPr>
              <a:t>נחשב</a:t>
            </a:r>
            <a:r>
              <a:rPr lang="he-IL" altLang="en-US" dirty="0"/>
              <a:t> את ריכוז היונים בתמיסה: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Ba(OH)</a:t>
            </a:r>
            <a:r>
              <a:rPr lang="en-US" altLang="en-US" baseline="-25000" dirty="0"/>
              <a:t>2(s)     </a:t>
            </a:r>
            <a:r>
              <a:rPr lang="en-US" altLang="en-US" dirty="0"/>
              <a:t>   Ba</a:t>
            </a:r>
            <a:r>
              <a:rPr lang="en-US" altLang="en-US" baseline="30000" dirty="0"/>
              <a:t>2+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</a:t>
            </a:r>
            <a:r>
              <a:rPr lang="en-US" altLang="en-US" dirty="0"/>
              <a:t>+   2OH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</a:t>
            </a:r>
            <a:endParaRPr lang="he-IL" altLang="en-US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M                             </a:t>
            </a:r>
            <a:r>
              <a:rPr lang="he-IL" altLang="en-US" dirty="0"/>
              <a:t> 0.2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NaOH</a:t>
            </a:r>
            <a:r>
              <a:rPr lang="en-US" altLang="en-US" baseline="-25000" dirty="0"/>
              <a:t> (s)            </a:t>
            </a:r>
            <a:r>
              <a:rPr lang="en-US" altLang="en-US" dirty="0"/>
              <a:t> Na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</a:t>
            </a:r>
            <a:r>
              <a:rPr lang="en-US" altLang="en-US" dirty="0"/>
              <a:t>+   OH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                               </a:t>
            </a:r>
            <a:endParaRPr lang="he-IL" altLang="en-US" baseline="-250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M                              </a:t>
            </a:r>
            <a:r>
              <a:rPr lang="he-IL" altLang="en-US" dirty="0"/>
              <a:t> 0.1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HNO</a:t>
            </a:r>
            <a:r>
              <a:rPr lang="en-US" altLang="en-US" baseline="-25000" dirty="0"/>
              <a:t>3(l) </a:t>
            </a:r>
            <a:r>
              <a:rPr lang="en-US" altLang="en-US" dirty="0"/>
              <a:t>+ H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(l)</a:t>
            </a:r>
            <a:r>
              <a:rPr lang="en-US" altLang="en-US" dirty="0"/>
              <a:t>         NO</a:t>
            </a:r>
            <a:r>
              <a:rPr lang="en-US" altLang="en-US" baseline="-25000" dirty="0"/>
              <a:t>3</a:t>
            </a:r>
            <a:r>
              <a:rPr lang="en-US" altLang="en-US" dirty="0"/>
              <a:t> </a:t>
            </a:r>
            <a:r>
              <a:rPr lang="en-US" altLang="en-US" baseline="30000" dirty="0"/>
              <a:t>-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</a:t>
            </a:r>
            <a:r>
              <a:rPr lang="en-US" altLang="en-US" dirty="0"/>
              <a:t>+ H</a:t>
            </a:r>
            <a:r>
              <a:rPr lang="en-US" altLang="en-US" baseline="-25000" dirty="0"/>
              <a:t>3</a:t>
            </a:r>
            <a:r>
              <a:rPr lang="en-US" altLang="en-US" dirty="0"/>
              <a:t>O</a:t>
            </a:r>
            <a:r>
              <a:rPr lang="en-US" altLang="en-US" baseline="30000" dirty="0"/>
              <a:t>+</a:t>
            </a:r>
            <a:r>
              <a:rPr lang="en-US" altLang="en-US" baseline="-25000" dirty="0"/>
              <a:t>(</a:t>
            </a:r>
            <a:r>
              <a:rPr lang="en-US" altLang="en-US" baseline="-25000" dirty="0" err="1"/>
              <a:t>aq</a:t>
            </a:r>
            <a:r>
              <a:rPr lang="en-US" altLang="en-US" baseline="-25000" dirty="0"/>
              <a:t>)             </a:t>
            </a:r>
            <a:r>
              <a:rPr lang="en-US" altLang="en-US" dirty="0"/>
              <a:t>                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en-US" dirty="0"/>
              <a:t>M                           </a:t>
            </a:r>
            <a:r>
              <a:rPr lang="he-IL" altLang="en-US" dirty="0"/>
              <a:t> 0.1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B3F54276-73C0-48D5-B051-C9D463A17CEF}"/>
              </a:ext>
            </a:extLst>
          </p:cNvPr>
          <p:cNvGrpSpPr/>
          <p:nvPr/>
        </p:nvGrpSpPr>
        <p:grpSpPr>
          <a:xfrm>
            <a:off x="1791631" y="2468012"/>
            <a:ext cx="1796222" cy="2700888"/>
            <a:chOff x="2802151" y="2273290"/>
            <a:chExt cx="1796222" cy="2700888"/>
          </a:xfrm>
        </p:grpSpPr>
        <p:cxnSp>
          <p:nvCxnSpPr>
            <p:cNvPr id="4" name="מחבר חץ ישר 3">
              <a:extLst>
                <a:ext uri="{FF2B5EF4-FFF2-40B4-BE49-F238E27FC236}">
                  <a16:creationId xmlns:a16="http://schemas.microsoft.com/office/drawing/2014/main" id="{C02844F0-A676-4C45-AE82-381A3CBD956D}"/>
                </a:ext>
              </a:extLst>
            </p:cNvPr>
            <p:cNvCxnSpPr/>
            <p:nvPr/>
          </p:nvCxnSpPr>
          <p:spPr>
            <a:xfrm>
              <a:off x="3079105" y="2531278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חץ ישר 9">
              <a:extLst>
                <a:ext uri="{FF2B5EF4-FFF2-40B4-BE49-F238E27FC236}">
                  <a16:creationId xmlns:a16="http://schemas.microsoft.com/office/drawing/2014/main" id="{131A1789-E3B2-4082-92FE-85DD15C0E84F}"/>
                </a:ext>
              </a:extLst>
            </p:cNvPr>
            <p:cNvCxnSpPr/>
            <p:nvPr/>
          </p:nvCxnSpPr>
          <p:spPr>
            <a:xfrm>
              <a:off x="3004374" y="3793306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BE385997-B88E-4444-91C3-91094F6342C3}"/>
                </a:ext>
              </a:extLst>
            </p:cNvPr>
            <p:cNvCxnSpPr/>
            <p:nvPr/>
          </p:nvCxnSpPr>
          <p:spPr>
            <a:xfrm>
              <a:off x="4193927" y="4974178"/>
              <a:ext cx="4044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69A3273E-7337-44BD-9EEE-BFB2B0CE1186}"/>
                </a:ext>
              </a:extLst>
            </p:cNvPr>
            <p:cNvSpPr txBox="1"/>
            <p:nvPr/>
          </p:nvSpPr>
          <p:spPr>
            <a:xfrm>
              <a:off x="2861102" y="2273290"/>
              <a:ext cx="60666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מים</a:t>
              </a: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7AA3773E-685D-4AF4-AD4A-18DCDCE7936E}"/>
                </a:ext>
              </a:extLst>
            </p:cNvPr>
            <p:cNvSpPr txBox="1"/>
            <p:nvPr/>
          </p:nvSpPr>
          <p:spPr>
            <a:xfrm>
              <a:off x="2802151" y="3460928"/>
              <a:ext cx="606669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מים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765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34693" y="1667906"/>
            <a:ext cx="11161453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>
                <a:solidFill>
                  <a:srgbClr val="1D4C72"/>
                </a:solidFill>
              </a:rPr>
              <a:t>2+3. </a:t>
            </a:r>
            <a:r>
              <a:rPr lang="he-IL" altLang="en-US" b="1" dirty="0">
                <a:solidFill>
                  <a:srgbClr val="12B4BC"/>
                </a:solidFill>
              </a:rPr>
              <a:t>נרשום</a:t>
            </a:r>
            <a:r>
              <a:rPr lang="he-IL" altLang="en-US" dirty="0">
                <a:solidFill>
                  <a:srgbClr val="1D4C72"/>
                </a:solidFill>
              </a:rPr>
              <a:t> ניסוחי המסה במים ונחשב את ריכוז היונים בתמיסה: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dirty="0"/>
              <a:t>א. </a:t>
            </a:r>
            <a:r>
              <a:rPr lang="he-IL" altLang="en-US" dirty="0">
                <a:solidFill>
                  <a:srgbClr val="1D4C72"/>
                </a:solidFill>
              </a:rPr>
              <a:t>בתמיסת </a:t>
            </a:r>
            <a:r>
              <a:rPr lang="en-US" altLang="en-US" dirty="0">
                <a:solidFill>
                  <a:srgbClr val="1D4C72"/>
                </a:solidFill>
              </a:rPr>
              <a:t>Ba(OH)</a:t>
            </a:r>
            <a:r>
              <a:rPr lang="en-US" altLang="en-US" baseline="-25000" dirty="0">
                <a:solidFill>
                  <a:srgbClr val="1D4C72"/>
                </a:solidFill>
              </a:rPr>
              <a:t>2(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ההידרוקסיד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0.2M</a:t>
            </a:r>
            <a:endParaRPr lang="he-IL" altLang="en-US" dirty="0">
              <a:solidFill>
                <a:srgbClr val="1D4C72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dirty="0">
                <a:solidFill>
                  <a:srgbClr val="1D4C72"/>
                </a:solidFill>
              </a:rPr>
              <a:t>ב. </a:t>
            </a:r>
            <a:r>
              <a:rPr lang="he-IL" altLang="en-US" dirty="0">
                <a:solidFill>
                  <a:srgbClr val="1D4C72"/>
                </a:solidFill>
              </a:rPr>
              <a:t>בתמיסת </a:t>
            </a:r>
            <a:r>
              <a:rPr lang="en-US" altLang="en-US" dirty="0">
                <a:solidFill>
                  <a:srgbClr val="1D4C72"/>
                </a:solidFill>
              </a:rPr>
              <a:t>NaOH</a:t>
            </a:r>
            <a:r>
              <a:rPr lang="en-US" altLang="en-US" baseline="-25000" dirty="0">
                <a:solidFill>
                  <a:srgbClr val="1D4C72"/>
                </a:solidFill>
              </a:rPr>
              <a:t>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ההידרוקסיד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 err="1">
                <a:solidFill>
                  <a:srgbClr val="1D4C72"/>
                </a:solidFill>
              </a:rPr>
              <a:t>ג.</a:t>
            </a:r>
            <a:r>
              <a:rPr lang="he-IL" dirty="0" err="1">
                <a:solidFill>
                  <a:srgbClr val="1D4C72"/>
                </a:solidFill>
              </a:rPr>
              <a:t>בתמיסת</a:t>
            </a:r>
            <a:r>
              <a:rPr lang="he-IL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HNO</a:t>
            </a:r>
            <a:r>
              <a:rPr lang="en-US" altLang="en-US" baseline="-25000" dirty="0">
                <a:solidFill>
                  <a:srgbClr val="1D4C72"/>
                </a:solidFill>
              </a:rPr>
              <a:t>3(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</a:t>
            </a:r>
            <a:r>
              <a:rPr lang="he-IL" dirty="0" err="1">
                <a:solidFill>
                  <a:srgbClr val="1D4C72"/>
                </a:solidFill>
              </a:rPr>
              <a:t>ההידרוניום</a:t>
            </a:r>
            <a:r>
              <a:rPr lang="he-IL" dirty="0">
                <a:solidFill>
                  <a:srgbClr val="1D4C72"/>
                </a:solidFill>
              </a:rPr>
              <a:t> </a:t>
            </a:r>
            <a:r>
              <a:rPr lang="en-US" dirty="0">
                <a:solidFill>
                  <a:srgbClr val="1D4C72"/>
                </a:solidFill>
              </a:rPr>
              <a:t>H</a:t>
            </a:r>
            <a:r>
              <a:rPr lang="en-US" baseline="-25000" dirty="0">
                <a:solidFill>
                  <a:srgbClr val="1D4C72"/>
                </a:solidFill>
              </a:rPr>
              <a:t>3</a:t>
            </a:r>
            <a:r>
              <a:rPr lang="en-US" dirty="0">
                <a:solidFill>
                  <a:srgbClr val="1D4C72"/>
                </a:solidFill>
              </a:rPr>
              <a:t>O</a:t>
            </a:r>
            <a:r>
              <a:rPr lang="en-US" baseline="30000" dirty="0">
                <a:solidFill>
                  <a:srgbClr val="1D4C72"/>
                </a:solidFill>
              </a:rPr>
              <a:t>+</a:t>
            </a:r>
            <a:r>
              <a:rPr lang="en-US" baseline="-25000" dirty="0">
                <a:solidFill>
                  <a:srgbClr val="1D4C72"/>
                </a:solidFill>
              </a:rPr>
              <a:t>(</a:t>
            </a:r>
            <a:r>
              <a:rPr lang="en-US" baseline="-25000" dirty="0" err="1">
                <a:solidFill>
                  <a:srgbClr val="1D4C72"/>
                </a:solidFill>
              </a:rPr>
              <a:t>aq</a:t>
            </a:r>
            <a:r>
              <a:rPr 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M</a:t>
            </a:r>
            <a:r>
              <a:rPr lang="he-IL" altLang="en-US" dirty="0">
                <a:solidFill>
                  <a:srgbClr val="1D4C72"/>
                </a:solidFill>
              </a:rPr>
              <a:t>0.1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</p:spTree>
    <p:extLst>
      <p:ext uri="{BB962C8B-B14F-4D97-AF65-F5344CB8AC3E}">
        <p14:creationId xmlns:p14="http://schemas.microsoft.com/office/powerpoint/2010/main" val="2915427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98125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0" y="1073144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37865" y="1533283"/>
            <a:ext cx="8532553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>
                <a:solidFill>
                  <a:srgbClr val="1D4C72"/>
                </a:solidFill>
              </a:rPr>
              <a:t>4. </a:t>
            </a:r>
            <a:r>
              <a:rPr lang="he-IL" altLang="en-US" b="1" dirty="0">
                <a:solidFill>
                  <a:srgbClr val="12B4BC"/>
                </a:solidFill>
              </a:rPr>
              <a:t>נדרג</a:t>
            </a:r>
            <a:r>
              <a:rPr lang="he-IL" altLang="en-US" dirty="0">
                <a:solidFill>
                  <a:srgbClr val="1D4C72"/>
                </a:solidFill>
              </a:rPr>
              <a:t> את ה-</a:t>
            </a:r>
            <a:r>
              <a:rPr lang="en-US" altLang="en-US" dirty="0">
                <a:solidFill>
                  <a:srgbClr val="1D4C72"/>
                </a:solidFill>
              </a:rPr>
              <a:t> pH</a:t>
            </a:r>
            <a:r>
              <a:rPr lang="he-IL" altLang="en-US" dirty="0">
                <a:solidFill>
                  <a:srgbClr val="1D4C72"/>
                </a:solidFill>
              </a:rPr>
              <a:t> לפי  ריכוז היונים הרלוונטיים: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/>
              <a:t>1. </a:t>
            </a:r>
            <a:r>
              <a:rPr lang="he-IL" altLang="en-US" dirty="0">
                <a:solidFill>
                  <a:srgbClr val="1D4C72"/>
                </a:solidFill>
              </a:rPr>
              <a:t>בתמיסת </a:t>
            </a:r>
            <a:r>
              <a:rPr lang="en-US" altLang="en-US" dirty="0">
                <a:solidFill>
                  <a:srgbClr val="1D4C72"/>
                </a:solidFill>
              </a:rPr>
              <a:t>Ba(OH)</a:t>
            </a:r>
            <a:r>
              <a:rPr lang="en-US" altLang="en-US" baseline="-25000" dirty="0">
                <a:solidFill>
                  <a:srgbClr val="1D4C72"/>
                </a:solidFill>
              </a:rPr>
              <a:t>2(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0.2M</a:t>
            </a: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2. </a:t>
            </a:r>
            <a:r>
              <a:rPr lang="he-IL" altLang="en-US" dirty="0">
                <a:solidFill>
                  <a:srgbClr val="1D4C72"/>
                </a:solidFill>
              </a:rPr>
              <a:t>בתמיסת  </a:t>
            </a:r>
            <a:r>
              <a:rPr lang="en-US" altLang="en-US" dirty="0">
                <a:solidFill>
                  <a:srgbClr val="1D4C72"/>
                </a:solidFill>
              </a:rPr>
              <a:t>NaOH</a:t>
            </a:r>
            <a:r>
              <a:rPr lang="en-US" altLang="en-US" baseline="-25000" dirty="0">
                <a:solidFill>
                  <a:srgbClr val="1D4C72"/>
                </a:solidFill>
              </a:rPr>
              <a:t>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0.1M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3.</a:t>
            </a:r>
            <a:r>
              <a:rPr lang="he-IL" dirty="0">
                <a:solidFill>
                  <a:srgbClr val="1D4C72"/>
                </a:solidFill>
              </a:rPr>
              <a:t>בתמיסת   </a:t>
            </a:r>
            <a:r>
              <a:rPr lang="en-US" altLang="en-US" dirty="0">
                <a:solidFill>
                  <a:srgbClr val="1D4C72"/>
                </a:solidFill>
              </a:rPr>
              <a:t>HNO</a:t>
            </a:r>
            <a:r>
              <a:rPr lang="en-US" altLang="en-US" baseline="-25000" dirty="0">
                <a:solidFill>
                  <a:srgbClr val="1D4C72"/>
                </a:solidFill>
              </a:rPr>
              <a:t>3(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  </a:t>
            </a:r>
            <a:r>
              <a:rPr lang="en-US" dirty="0">
                <a:solidFill>
                  <a:srgbClr val="1D4C72"/>
                </a:solidFill>
              </a:rPr>
              <a:t>H</a:t>
            </a:r>
            <a:r>
              <a:rPr lang="en-US" baseline="-25000" dirty="0">
                <a:solidFill>
                  <a:srgbClr val="1D4C72"/>
                </a:solidFill>
              </a:rPr>
              <a:t>3</a:t>
            </a:r>
            <a:r>
              <a:rPr lang="en-US" dirty="0">
                <a:solidFill>
                  <a:srgbClr val="1D4C72"/>
                </a:solidFill>
              </a:rPr>
              <a:t>O</a:t>
            </a:r>
            <a:r>
              <a:rPr lang="en-US" baseline="30000" dirty="0">
                <a:solidFill>
                  <a:srgbClr val="1D4C72"/>
                </a:solidFill>
              </a:rPr>
              <a:t>+</a:t>
            </a:r>
            <a:r>
              <a:rPr lang="en-US" baseline="-25000" dirty="0">
                <a:solidFill>
                  <a:srgbClr val="1D4C72"/>
                </a:solidFill>
              </a:rPr>
              <a:t>(</a:t>
            </a:r>
            <a:r>
              <a:rPr lang="en-US" baseline="-25000" dirty="0" err="1">
                <a:solidFill>
                  <a:srgbClr val="1D4C72"/>
                </a:solidFill>
              </a:rPr>
              <a:t>aq</a:t>
            </a:r>
            <a:r>
              <a:rPr 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M</a:t>
            </a:r>
            <a:r>
              <a:rPr lang="he-IL" altLang="en-US" dirty="0">
                <a:solidFill>
                  <a:srgbClr val="1D4C72"/>
                </a:solidFill>
              </a:rPr>
              <a:t>0.1 </a:t>
            </a:r>
            <a:endParaRPr lang="he-IL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89E2E62-4CFE-4B4B-9164-D1BB95CBD0A8}"/>
              </a:ext>
            </a:extLst>
          </p:cNvPr>
          <p:cNvGrpSpPr/>
          <p:nvPr/>
        </p:nvGrpSpPr>
        <p:grpSpPr>
          <a:xfrm>
            <a:off x="694142" y="2844800"/>
            <a:ext cx="1970257" cy="1757230"/>
            <a:chOff x="709262" y="1984604"/>
            <a:chExt cx="1970257" cy="2039534"/>
          </a:xfrm>
        </p:grpSpPr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EC102BEC-3912-4984-BE23-5C428F71B107}"/>
                </a:ext>
              </a:extLst>
            </p:cNvPr>
            <p:cNvSpPr txBox="1"/>
            <p:nvPr/>
          </p:nvSpPr>
          <p:spPr>
            <a:xfrm>
              <a:off x="709262" y="2435496"/>
              <a:ext cx="153474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altLang="en-US" sz="2400" b="1" dirty="0">
                  <a:solidFill>
                    <a:srgbClr val="1D4C72"/>
                  </a:solidFill>
                </a:rPr>
                <a:t>pH &gt;7 </a:t>
              </a:r>
              <a:endParaRPr lang="he-IL" sz="2400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E4873A6A-3981-45B5-9F2B-777776F6999D}"/>
                </a:ext>
              </a:extLst>
            </p:cNvPr>
            <p:cNvSpPr txBox="1"/>
            <p:nvPr/>
          </p:nvSpPr>
          <p:spPr>
            <a:xfrm>
              <a:off x="868827" y="3562473"/>
              <a:ext cx="140136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altLang="en-US" sz="2400" b="1" dirty="0">
                  <a:solidFill>
                    <a:srgbClr val="1D4C72"/>
                  </a:solidFill>
                </a:rPr>
                <a:t>pH &lt;7 </a:t>
              </a:r>
              <a:endParaRPr lang="he-IL" sz="2400" dirty="0"/>
            </a:p>
          </p:txBody>
        </p:sp>
        <p:sp>
          <p:nvSpPr>
            <p:cNvPr id="7" name="סוגר מסולסל שמאלי 6">
              <a:extLst>
                <a:ext uri="{FF2B5EF4-FFF2-40B4-BE49-F238E27FC236}">
                  <a16:creationId xmlns:a16="http://schemas.microsoft.com/office/drawing/2014/main" id="{3F9D14CA-29EB-4790-AD5C-22BA964607BC}"/>
                </a:ext>
              </a:extLst>
            </p:cNvPr>
            <p:cNvSpPr/>
            <p:nvPr/>
          </p:nvSpPr>
          <p:spPr>
            <a:xfrm>
              <a:off x="2464596" y="1984604"/>
              <a:ext cx="214923" cy="1556238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ln w="762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34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dirty="0">
                <a:solidFill>
                  <a:srgbClr val="1D4C72"/>
                </a:solidFill>
              </a:rPr>
              <a:t>4. </a:t>
            </a:r>
            <a:r>
              <a:rPr lang="he-IL" altLang="en-US" b="1" dirty="0">
                <a:solidFill>
                  <a:srgbClr val="12B4BC"/>
                </a:solidFill>
              </a:rPr>
              <a:t>נדרג </a:t>
            </a:r>
            <a:r>
              <a:rPr lang="he-IL" altLang="en-US" dirty="0">
                <a:solidFill>
                  <a:srgbClr val="1D4C72"/>
                </a:solidFill>
              </a:rPr>
              <a:t>את התמיסות לפי רמת </a:t>
            </a:r>
            <a:r>
              <a:rPr lang="en-US" dirty="0">
                <a:solidFill>
                  <a:srgbClr val="1D4C72"/>
                </a:solidFill>
                <a:sym typeface="Varela Round"/>
              </a:rPr>
              <a:t>pH </a:t>
            </a:r>
            <a:r>
              <a:rPr lang="he-IL" altLang="en-US" dirty="0">
                <a:solidFill>
                  <a:srgbClr val="1D4C72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/>
              <a:t>א. </a:t>
            </a:r>
            <a:r>
              <a:rPr lang="he-IL" altLang="en-US" dirty="0">
                <a:solidFill>
                  <a:srgbClr val="1D4C72"/>
                </a:solidFill>
              </a:rPr>
              <a:t>בתמיסת </a:t>
            </a:r>
            <a:r>
              <a:rPr lang="en-US" altLang="en-US" dirty="0">
                <a:solidFill>
                  <a:srgbClr val="1D4C72"/>
                </a:solidFill>
              </a:rPr>
              <a:t>Ba(OH)</a:t>
            </a:r>
            <a:r>
              <a:rPr lang="en-US" altLang="en-US" baseline="-25000" dirty="0">
                <a:solidFill>
                  <a:srgbClr val="1D4C72"/>
                </a:solidFill>
              </a:rPr>
              <a:t>2(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0.2M </a:t>
            </a:r>
            <a:endParaRPr lang="he-IL" altLang="en-US" dirty="0">
              <a:solidFill>
                <a:srgbClr val="1D4C72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dirty="0">
                <a:solidFill>
                  <a:srgbClr val="1D4C72"/>
                </a:solidFill>
              </a:rPr>
              <a:t>ב. </a:t>
            </a:r>
            <a:r>
              <a:rPr lang="he-IL" altLang="en-US" dirty="0">
                <a:solidFill>
                  <a:srgbClr val="1D4C72"/>
                </a:solidFill>
              </a:rPr>
              <a:t>בתמיסת  </a:t>
            </a:r>
            <a:r>
              <a:rPr lang="en-US" altLang="en-US" dirty="0">
                <a:solidFill>
                  <a:srgbClr val="1D4C72"/>
                </a:solidFill>
              </a:rPr>
              <a:t>NaOH</a:t>
            </a:r>
            <a:r>
              <a:rPr lang="en-US" altLang="en-US" baseline="-25000" dirty="0">
                <a:solidFill>
                  <a:srgbClr val="1D4C72"/>
                </a:solidFill>
              </a:rPr>
              <a:t>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he-IL" dirty="0">
                <a:solidFill>
                  <a:srgbClr val="1D4C72"/>
                </a:solidFill>
              </a:rPr>
              <a:t>ריכוז יוני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OH</a:t>
            </a:r>
            <a:r>
              <a:rPr lang="en-US" altLang="en-US" baseline="30000" dirty="0">
                <a:solidFill>
                  <a:srgbClr val="1D4C72"/>
                </a:solidFill>
              </a:rPr>
              <a:t>-</a:t>
            </a:r>
            <a:r>
              <a:rPr lang="en-US" altLang="en-US" baseline="-25000" dirty="0">
                <a:solidFill>
                  <a:srgbClr val="1D4C72"/>
                </a:solidFill>
              </a:rPr>
              <a:t> 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0.1M 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dirty="0">
                <a:solidFill>
                  <a:srgbClr val="1D4C72"/>
                </a:solidFill>
              </a:rPr>
              <a:t>ג. </a:t>
            </a:r>
            <a:r>
              <a:rPr lang="he-IL" dirty="0">
                <a:solidFill>
                  <a:srgbClr val="1D4C72"/>
                </a:solidFill>
              </a:rPr>
              <a:t>בתמיסת </a:t>
            </a:r>
            <a:r>
              <a:rPr lang="en-US" altLang="en-US" dirty="0">
                <a:solidFill>
                  <a:srgbClr val="1D4C72"/>
                </a:solidFill>
              </a:rPr>
              <a:t>HNO</a:t>
            </a:r>
            <a:r>
              <a:rPr lang="en-US" altLang="en-US" baseline="-25000" dirty="0">
                <a:solidFill>
                  <a:srgbClr val="1D4C72"/>
                </a:solidFill>
              </a:rPr>
              <a:t>3(</a:t>
            </a:r>
            <a:r>
              <a:rPr lang="en-US" altLang="en-US" baseline="-25000" dirty="0" err="1">
                <a:solidFill>
                  <a:srgbClr val="1D4C72"/>
                </a:solidFill>
              </a:rPr>
              <a:t>aq</a:t>
            </a:r>
            <a:r>
              <a:rPr lang="en-US" altLang="en-US" baseline="-25000" dirty="0">
                <a:solidFill>
                  <a:srgbClr val="1D4C72"/>
                </a:solidFill>
              </a:rPr>
              <a:t>)</a:t>
            </a:r>
            <a:r>
              <a:rPr lang="he-IL" altLang="en-US" dirty="0">
                <a:solidFill>
                  <a:srgbClr val="1D4C72"/>
                </a:solidFill>
              </a:rPr>
              <a:t>   </a:t>
            </a:r>
            <a:r>
              <a:rPr lang="he-IL" dirty="0">
                <a:solidFill>
                  <a:srgbClr val="1D4C72"/>
                </a:solidFill>
              </a:rPr>
              <a:t>ריכוז יוני  </a:t>
            </a:r>
            <a:r>
              <a:rPr lang="en-US" dirty="0">
                <a:solidFill>
                  <a:srgbClr val="1D4C72"/>
                </a:solidFill>
              </a:rPr>
              <a:t>H</a:t>
            </a:r>
            <a:r>
              <a:rPr lang="en-US" baseline="-25000" dirty="0">
                <a:solidFill>
                  <a:srgbClr val="1D4C72"/>
                </a:solidFill>
              </a:rPr>
              <a:t>3</a:t>
            </a:r>
            <a:r>
              <a:rPr lang="en-US" dirty="0">
                <a:solidFill>
                  <a:srgbClr val="1D4C72"/>
                </a:solidFill>
              </a:rPr>
              <a:t>O</a:t>
            </a:r>
            <a:r>
              <a:rPr lang="en-US" baseline="30000" dirty="0">
                <a:solidFill>
                  <a:srgbClr val="1D4C72"/>
                </a:solidFill>
              </a:rPr>
              <a:t>+</a:t>
            </a:r>
            <a:r>
              <a:rPr lang="en-US" baseline="-25000" dirty="0">
                <a:solidFill>
                  <a:srgbClr val="1D4C72"/>
                </a:solidFill>
              </a:rPr>
              <a:t>(</a:t>
            </a:r>
            <a:r>
              <a:rPr lang="en-US" baseline="-25000" dirty="0" err="1">
                <a:solidFill>
                  <a:srgbClr val="1D4C72"/>
                </a:solidFill>
              </a:rPr>
              <a:t>aq</a:t>
            </a:r>
            <a:r>
              <a:rPr lang="en-US" baseline="-25000" dirty="0">
                <a:solidFill>
                  <a:srgbClr val="1D4C72"/>
                </a:solidFill>
              </a:rPr>
              <a:t>)</a:t>
            </a:r>
            <a:r>
              <a:rPr lang="he-IL" baseline="-25000" dirty="0">
                <a:solidFill>
                  <a:srgbClr val="1D4C72"/>
                </a:solidFill>
              </a:rPr>
              <a:t>  </a:t>
            </a:r>
            <a:r>
              <a:rPr lang="he-IL" altLang="en-US" dirty="0">
                <a:solidFill>
                  <a:srgbClr val="1D4C72"/>
                </a:solidFill>
              </a:rPr>
              <a:t> </a:t>
            </a:r>
            <a:r>
              <a:rPr lang="en-US" altLang="en-US" dirty="0">
                <a:solidFill>
                  <a:srgbClr val="1D4C72"/>
                </a:solidFill>
              </a:rPr>
              <a:t>M</a:t>
            </a:r>
            <a:r>
              <a:rPr lang="he-IL" altLang="en-US" dirty="0">
                <a:solidFill>
                  <a:srgbClr val="1D4C72"/>
                </a:solidFill>
              </a:rPr>
              <a:t>0.1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קביעת רמת  ה-</a:t>
            </a:r>
            <a:r>
              <a:rPr lang="en-US" sz="2800" dirty="0">
                <a:sym typeface="Varela Round"/>
              </a:rPr>
              <a:t>pH </a:t>
            </a:r>
            <a:r>
              <a:rPr lang="he-IL" sz="2800" dirty="0">
                <a:sym typeface="Varela Round"/>
              </a:rPr>
              <a:t> בתמיסה</a:t>
            </a: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E62BA115-D3AC-481A-A45E-DAA6AF6A0E54}"/>
              </a:ext>
            </a:extLst>
          </p:cNvPr>
          <p:cNvCxnSpPr/>
          <p:nvPr/>
        </p:nvCxnSpPr>
        <p:spPr>
          <a:xfrm flipV="1">
            <a:off x="1903048" y="731965"/>
            <a:ext cx="0" cy="536344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8E7B670-F9A5-4E46-86B8-B3B05E24EED3}"/>
              </a:ext>
            </a:extLst>
          </p:cNvPr>
          <p:cNvGrpSpPr/>
          <p:nvPr/>
        </p:nvGrpSpPr>
        <p:grpSpPr>
          <a:xfrm>
            <a:off x="357378" y="1362326"/>
            <a:ext cx="1545669" cy="4361430"/>
            <a:chOff x="2328149" y="1362326"/>
            <a:chExt cx="1545669" cy="4361430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A0A1DEDF-91D4-497B-8DCF-D4D6B7B4C24D}"/>
                </a:ext>
              </a:extLst>
            </p:cNvPr>
            <p:cNvSpPr/>
            <p:nvPr/>
          </p:nvSpPr>
          <p:spPr>
            <a:xfrm>
              <a:off x="2387742" y="5077425"/>
              <a:ext cx="1338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b="1" dirty="0">
                  <a:solidFill>
                    <a:srgbClr val="1D4C72"/>
                  </a:solidFill>
                </a:rPr>
                <a:t>תמיסת  </a:t>
              </a:r>
            </a:p>
            <a:p>
              <a:r>
                <a:rPr lang="he-IL" b="1" dirty="0">
                  <a:solidFill>
                    <a:srgbClr val="1D4C72"/>
                  </a:solidFill>
                </a:rPr>
                <a:t> </a:t>
              </a:r>
              <a:r>
                <a:rPr lang="en-US" altLang="en-US" b="1" dirty="0">
                  <a:solidFill>
                    <a:srgbClr val="1D4C72"/>
                  </a:solidFill>
                </a:rPr>
                <a:t>HNO</a:t>
              </a:r>
              <a:r>
                <a:rPr lang="en-US" altLang="en-US" b="1" baseline="-25000" dirty="0">
                  <a:solidFill>
                    <a:srgbClr val="1D4C72"/>
                  </a:solidFill>
                </a:rPr>
                <a:t>3(</a:t>
              </a:r>
              <a:r>
                <a:rPr lang="en-US" altLang="en-US" b="1" baseline="-25000" dirty="0" err="1">
                  <a:solidFill>
                    <a:srgbClr val="1D4C72"/>
                  </a:solidFill>
                </a:rPr>
                <a:t>aq</a:t>
              </a:r>
              <a:r>
                <a:rPr lang="en-US" altLang="en-US" b="1" baseline="-25000" dirty="0">
                  <a:solidFill>
                    <a:srgbClr val="1D4C72"/>
                  </a:solidFill>
                </a:rPr>
                <a:t>)</a:t>
              </a:r>
              <a:r>
                <a:rPr lang="he-IL" altLang="en-US" b="1" dirty="0">
                  <a:solidFill>
                    <a:srgbClr val="1D4C72"/>
                  </a:solidFill>
                </a:rPr>
                <a:t> </a:t>
              </a:r>
              <a:endParaRPr lang="he-IL" dirty="0"/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D487142F-2BC0-4247-8E60-054D295C5D1D}"/>
                </a:ext>
              </a:extLst>
            </p:cNvPr>
            <p:cNvSpPr txBox="1"/>
            <p:nvPr/>
          </p:nvSpPr>
          <p:spPr>
            <a:xfrm>
              <a:off x="2423745" y="2177409"/>
              <a:ext cx="122213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altLang="en-US" b="1" dirty="0">
                  <a:solidFill>
                    <a:srgbClr val="1D4C72"/>
                  </a:solidFill>
                </a:rPr>
                <a:t>תמיסת  </a:t>
              </a:r>
              <a:r>
                <a:rPr lang="en-US" altLang="en-US" b="1" dirty="0">
                  <a:solidFill>
                    <a:srgbClr val="1D4C72"/>
                  </a:solidFill>
                </a:rPr>
                <a:t>NaOH</a:t>
              </a:r>
              <a:r>
                <a:rPr lang="en-US" altLang="en-US" b="1" baseline="-25000" dirty="0">
                  <a:solidFill>
                    <a:srgbClr val="1D4C72"/>
                  </a:solidFill>
                </a:rPr>
                <a:t>(</a:t>
              </a:r>
              <a:r>
                <a:rPr lang="en-US" altLang="en-US" b="1" baseline="-25000" dirty="0" err="1">
                  <a:solidFill>
                    <a:srgbClr val="1D4C72"/>
                  </a:solidFill>
                </a:rPr>
                <a:t>aq</a:t>
              </a:r>
              <a:r>
                <a:rPr lang="en-US" altLang="en-US" b="1" baseline="-25000" dirty="0">
                  <a:solidFill>
                    <a:srgbClr val="1D4C72"/>
                  </a:solidFill>
                </a:rPr>
                <a:t>)</a:t>
              </a:r>
              <a:endParaRPr lang="he-IL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6BC3C4AD-3AA0-4B29-AD55-778A895FAA67}"/>
                </a:ext>
              </a:extLst>
            </p:cNvPr>
            <p:cNvSpPr txBox="1"/>
            <p:nvPr/>
          </p:nvSpPr>
          <p:spPr>
            <a:xfrm>
              <a:off x="2328149" y="1362326"/>
              <a:ext cx="154566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altLang="en-US" b="1" dirty="0">
                  <a:solidFill>
                    <a:srgbClr val="1D4C72"/>
                  </a:solidFill>
                </a:rPr>
                <a:t>תמיסת </a:t>
              </a:r>
              <a:r>
                <a:rPr lang="en-US" altLang="en-US" b="1" dirty="0">
                  <a:solidFill>
                    <a:srgbClr val="1D4C72"/>
                  </a:solidFill>
                </a:rPr>
                <a:t>Ba(OH)</a:t>
              </a:r>
              <a:r>
                <a:rPr lang="en-US" altLang="en-US" b="1" baseline="-25000" dirty="0">
                  <a:solidFill>
                    <a:srgbClr val="1D4C72"/>
                  </a:solidFill>
                </a:rPr>
                <a:t>2(</a:t>
              </a:r>
              <a:r>
                <a:rPr lang="en-US" altLang="en-US" b="1" baseline="-25000" dirty="0" err="1">
                  <a:solidFill>
                    <a:srgbClr val="1D4C72"/>
                  </a:solidFill>
                </a:rPr>
                <a:t>aq</a:t>
              </a:r>
              <a:r>
                <a:rPr lang="en-US" altLang="en-US" b="1" baseline="-25000" dirty="0">
                  <a:solidFill>
                    <a:srgbClr val="1D4C72"/>
                  </a:solidFill>
                </a:rPr>
                <a:t>)</a:t>
              </a:r>
              <a:r>
                <a:rPr lang="he-IL" altLang="en-US" b="1" dirty="0">
                  <a:solidFill>
                    <a:srgbClr val="1D4C72"/>
                  </a:solidFill>
                </a:rPr>
                <a:t> </a:t>
              </a:r>
              <a:endParaRPr lang="he-IL" dirty="0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0EFDABC6-5E07-4D4B-B5B2-1C0FCFCD0C00}"/>
                </a:ext>
              </a:extLst>
            </p:cNvPr>
            <p:cNvSpPr txBox="1"/>
            <p:nvPr/>
          </p:nvSpPr>
          <p:spPr>
            <a:xfrm>
              <a:off x="2423744" y="3008777"/>
              <a:ext cx="122213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rgbClr val="1D4C72"/>
                  </a:solidFill>
                </a:rPr>
                <a:t>מים מזוקקים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234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>
                <a:sym typeface="Varela Round"/>
              </a:rPr>
              <a:t>קביעת שינוי ה-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 בהוספת מים או תמיסה ניטרלית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529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943828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 pH </a:t>
            </a: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6472" y="1024480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8029863" y="3429000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4865258" y="3459584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1512922" y="345958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pic>
        <p:nvPicPr>
          <p:cNvPr id="5122" name="Picture 2" descr="N12 - מחקר חושף: חלקיקי פלסטיק בתוך המים המינרליים">
            <a:extLst>
              <a:ext uri="{FF2B5EF4-FFF2-40B4-BE49-F238E27FC236}">
                <a16:creationId xmlns:a16="http://schemas.microsoft.com/office/drawing/2014/main" id="{3E729ED7-C884-44D8-A87A-9A231D19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22" y="1172428"/>
            <a:ext cx="2642332" cy="17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47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, 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5360759" y="428219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2775438" y="428219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190117" y="42911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312877" y="1904567"/>
            <a:ext cx="5149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sym typeface="Varela Round"/>
              </a:rPr>
              <a:t>שינוי בריכוז יוני ה- </a:t>
            </a:r>
            <a:r>
              <a:rPr lang="en-US" sz="2400" dirty="0">
                <a:sym typeface="Varela Round"/>
              </a:rPr>
              <a:t>OH</a:t>
            </a:r>
            <a:r>
              <a:rPr lang="en-US" sz="2400" baseline="30000" dirty="0">
                <a:sym typeface="Varela Round"/>
              </a:rPr>
              <a:t>-</a:t>
            </a:r>
            <a:r>
              <a:rPr lang="en-US" sz="2400" baseline="-25000" dirty="0">
                <a:sym typeface="Varela Round"/>
              </a:rPr>
              <a:t>(</a:t>
            </a:r>
            <a:r>
              <a:rPr lang="en-US" sz="2400" baseline="-25000" dirty="0" err="1">
                <a:sym typeface="Varela Round"/>
              </a:rPr>
              <a:t>aq</a:t>
            </a:r>
            <a:r>
              <a:rPr lang="en-US" sz="2400" baseline="-25000" dirty="0">
                <a:sym typeface="Varela Round"/>
              </a:rPr>
              <a:t>)</a:t>
            </a:r>
            <a:r>
              <a:rPr lang="he-IL" sz="2400" dirty="0">
                <a:sym typeface="Varela Round"/>
              </a:rPr>
              <a:t> או יוני  </a:t>
            </a:r>
            <a:br>
              <a:rPr lang="en-US" sz="2400" dirty="0">
                <a:sym typeface="Varela Round"/>
              </a:rPr>
            </a:br>
            <a:r>
              <a:rPr lang="he-IL" sz="2400" dirty="0">
                <a:sym typeface="Varela Round"/>
              </a:rPr>
              <a:t>ה-</a:t>
            </a:r>
            <a:r>
              <a:rPr lang="en-US" sz="2400" dirty="0">
                <a:sym typeface="Varela Round"/>
              </a:rPr>
              <a:t>H</a:t>
            </a:r>
            <a:r>
              <a:rPr lang="en-US" sz="2400" baseline="-25000" dirty="0">
                <a:sym typeface="Varela Round"/>
              </a:rPr>
              <a:t>3</a:t>
            </a:r>
            <a:r>
              <a:rPr lang="en-US" sz="2400" dirty="0">
                <a:sym typeface="Varela Round"/>
              </a:rPr>
              <a:t>O</a:t>
            </a:r>
            <a:r>
              <a:rPr lang="en-US" sz="2400" baseline="30000" dirty="0">
                <a:sym typeface="Varela Round"/>
              </a:rPr>
              <a:t>+</a:t>
            </a:r>
            <a:r>
              <a:rPr lang="en-US" sz="2400" baseline="-25000" dirty="0">
                <a:sym typeface="Varela Round"/>
              </a:rPr>
              <a:t>(</a:t>
            </a:r>
            <a:r>
              <a:rPr lang="en-US" sz="2400" baseline="-25000" dirty="0" err="1">
                <a:sym typeface="Varela Round"/>
              </a:rPr>
              <a:t>aq</a:t>
            </a:r>
            <a:r>
              <a:rPr lang="en-US" sz="2400" baseline="-25000" dirty="0">
                <a:sym typeface="Varela Round"/>
              </a:rPr>
              <a:t>)</a:t>
            </a:r>
            <a:r>
              <a:rPr lang="he-IL" sz="2400" dirty="0">
                <a:sym typeface="Varela Round"/>
              </a:rPr>
              <a:t> גורם לשינוי ה- </a:t>
            </a:r>
            <a:r>
              <a:rPr lang="en-US" sz="2400" dirty="0">
                <a:sym typeface="Varela Round"/>
              </a:rPr>
              <a:t>pH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4700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 dirty="0" err="1"/>
              <a:t>מה</a:t>
            </a:r>
            <a:r>
              <a:rPr lang="en-US" dirty="0"/>
              <a:t> </a:t>
            </a:r>
            <a:r>
              <a:rPr lang="he-IL" dirty="0"/>
              <a:t>למדנו בשיעור קודם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64" name="Google Shape;164;p14"/>
          <p:cNvSpPr txBox="1">
            <a:spLocks noGrp="1"/>
          </p:cNvSpPr>
          <p:nvPr>
            <p:ph type="body" idx="1"/>
          </p:nvPr>
        </p:nvSpPr>
        <p:spPr>
          <a:xfrm>
            <a:off x="1024128" y="1408759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dirty="0" err="1"/>
              <a:t>תגובה</a:t>
            </a:r>
            <a:r>
              <a:rPr lang="en-US" dirty="0"/>
              <a:t> )"</a:t>
            </a:r>
            <a:r>
              <a:rPr lang="en-US" dirty="0" err="1"/>
              <a:t>המסה</a:t>
            </a:r>
            <a:r>
              <a:rPr lang="en-US" dirty="0"/>
              <a:t>“( </a:t>
            </a:r>
            <a:r>
              <a:rPr lang="en-US" dirty="0" err="1"/>
              <a:t>של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he-IL" dirty="0"/>
              <a:t>ובסיס </a:t>
            </a:r>
            <a:r>
              <a:rPr lang="en-US" dirty="0" err="1"/>
              <a:t>במים</a:t>
            </a:r>
            <a:endParaRPr dirty="0"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he-IL" dirty="0"/>
              <a:t>כללים ל</a:t>
            </a:r>
            <a:r>
              <a:rPr lang="en-US" dirty="0" err="1"/>
              <a:t>זיהוי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he-IL" dirty="0"/>
              <a:t>ו</a:t>
            </a:r>
            <a:r>
              <a:rPr lang="en-US" dirty="0" err="1"/>
              <a:t>בסיס</a:t>
            </a:r>
            <a:r>
              <a:rPr lang="en-US" dirty="0"/>
              <a:t> </a:t>
            </a: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dirty="0" err="1"/>
              <a:t>זיהוי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he-IL" dirty="0"/>
              <a:t>ו</a:t>
            </a:r>
            <a:r>
              <a:rPr lang="en-US" dirty="0" err="1"/>
              <a:t>בסיס</a:t>
            </a:r>
            <a:r>
              <a:rPr lang="en-US" dirty="0"/>
              <a:t> </a:t>
            </a:r>
            <a:r>
              <a:rPr lang="en-US" dirty="0" err="1"/>
              <a:t>בעזרת</a:t>
            </a:r>
            <a:r>
              <a:rPr lang="en-US" dirty="0"/>
              <a:t> </a:t>
            </a:r>
            <a:r>
              <a:rPr lang="en-US" dirty="0" err="1"/>
              <a:t>אינדיקטורים</a:t>
            </a:r>
            <a:endParaRPr dirty="0"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he-IL" dirty="0"/>
              <a:t>מוליכות</a:t>
            </a:r>
            <a:r>
              <a:rPr lang="en-US" dirty="0"/>
              <a:t> </a:t>
            </a:r>
            <a:r>
              <a:rPr lang="en-US" dirty="0" err="1"/>
              <a:t>חשמלית</a:t>
            </a:r>
            <a:r>
              <a:rPr lang="en-US" dirty="0"/>
              <a:t> </a:t>
            </a:r>
            <a:r>
              <a:rPr lang="en-US" dirty="0" err="1"/>
              <a:t>בתמיסת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en-US" dirty="0" err="1"/>
              <a:t>ובתמיסת</a:t>
            </a:r>
            <a:r>
              <a:rPr lang="en-US" dirty="0"/>
              <a:t> </a:t>
            </a:r>
            <a:r>
              <a:rPr lang="en-US" dirty="0" err="1"/>
              <a:t>בסיס</a:t>
            </a:r>
            <a:endParaRPr dirty="0"/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en-US" dirty="0" err="1"/>
              <a:t>תגובה</a:t>
            </a:r>
            <a:r>
              <a:rPr lang="en-US" dirty="0"/>
              <a:t> </a:t>
            </a:r>
            <a:r>
              <a:rPr lang="en-US" dirty="0" err="1"/>
              <a:t>בין</a:t>
            </a:r>
            <a:r>
              <a:rPr lang="en-US" dirty="0"/>
              <a:t> </a:t>
            </a: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en-US" dirty="0" err="1"/>
              <a:t>לבסיס</a:t>
            </a:r>
            <a:endParaRPr dirty="0"/>
          </a:p>
        </p:txBody>
      </p:sp>
      <p:pic>
        <p:nvPicPr>
          <p:cNvPr id="6" name="Google Shape;439;p39" descr="גזירת מסך">
            <a:extLst>
              <a:ext uri="{FF2B5EF4-FFF2-40B4-BE49-F238E27FC236}">
                <a16:creationId xmlns:a16="http://schemas.microsoft.com/office/drawing/2014/main" id="{3644B77C-6749-4C33-96DB-D617ED673C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570" y="785417"/>
            <a:ext cx="1213906" cy="146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חומצית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775437" y="397448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יעלה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312877" y="1904567"/>
            <a:ext cx="5149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>
                <a:solidFill>
                  <a:srgbClr val="C00000"/>
                </a:solidFill>
                <a:sym typeface="Varela Round"/>
              </a:rPr>
              <a:t>ירידה</a:t>
            </a:r>
            <a:r>
              <a:rPr lang="he-IL" sz="2800" dirty="0">
                <a:sym typeface="Varela Round"/>
              </a:rPr>
              <a:t> בריכוז יוני ה-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dirty="0">
                <a:sym typeface="Varela Round"/>
              </a:rPr>
              <a:t> גורמת </a:t>
            </a:r>
            <a:r>
              <a:rPr lang="he-IL" sz="2800" dirty="0">
                <a:solidFill>
                  <a:srgbClr val="C00000"/>
                </a:solidFill>
                <a:sym typeface="Varela Round"/>
              </a:rPr>
              <a:t>לעלייה</a:t>
            </a:r>
            <a:r>
              <a:rPr lang="he-IL" sz="2800" dirty="0">
                <a:sym typeface="Varela Round"/>
              </a:rPr>
              <a:t> </a:t>
            </a:r>
          </a:p>
          <a:p>
            <a:pPr algn="ctr"/>
            <a:r>
              <a:rPr lang="he-IL" sz="2800" dirty="0">
                <a:sym typeface="Varela Round"/>
              </a:rPr>
              <a:t>ב- </a:t>
            </a:r>
            <a:r>
              <a:rPr lang="en-US" sz="2800" dirty="0">
                <a:sym typeface="Varela Round"/>
              </a:rPr>
              <a:t>pH</a:t>
            </a:r>
            <a:endParaRPr lang="he-IL" sz="2800" dirty="0"/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CB635E1D-8976-47EC-9916-E433E30C5D09}"/>
              </a:ext>
            </a:extLst>
          </p:cNvPr>
          <p:cNvSpPr/>
          <p:nvPr/>
        </p:nvSpPr>
        <p:spPr>
          <a:xfrm rot="10800000">
            <a:off x="3103524" y="3916652"/>
            <a:ext cx="554182" cy="782812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13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בסיסית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775437" y="399604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ירד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312877" y="1904567"/>
            <a:ext cx="5149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>
                <a:solidFill>
                  <a:srgbClr val="C00000"/>
                </a:solidFill>
                <a:sym typeface="Varela Round"/>
              </a:rPr>
              <a:t>ירידה</a:t>
            </a:r>
            <a:r>
              <a:rPr lang="he-IL" sz="2800" dirty="0">
                <a:sym typeface="Varela Round"/>
              </a:rPr>
              <a:t> בריכוז יוני ה- </a:t>
            </a:r>
            <a:r>
              <a:rPr lang="en-US" sz="2800" dirty="0">
                <a:sym typeface="Varela Round"/>
              </a:rPr>
              <a:t>OH</a:t>
            </a:r>
            <a:r>
              <a:rPr lang="en-US" sz="2800" baseline="30000" dirty="0">
                <a:sym typeface="Varela Round"/>
              </a:rPr>
              <a:t>-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dirty="0">
                <a:sym typeface="Varela Round"/>
              </a:rPr>
              <a:t> גורמת </a:t>
            </a:r>
            <a:r>
              <a:rPr lang="he-IL" sz="2800" dirty="0">
                <a:solidFill>
                  <a:srgbClr val="C00000"/>
                </a:solidFill>
                <a:sym typeface="Varela Round"/>
              </a:rPr>
              <a:t>לירידה</a:t>
            </a:r>
            <a:r>
              <a:rPr lang="he-IL" sz="2800" dirty="0">
                <a:sym typeface="Varela Round"/>
              </a:rPr>
              <a:t> </a:t>
            </a:r>
          </a:p>
          <a:p>
            <a:pPr algn="ctr"/>
            <a:r>
              <a:rPr lang="he-IL" sz="2800" dirty="0">
                <a:sym typeface="Varela Round"/>
              </a:rPr>
              <a:t>ב- </a:t>
            </a:r>
            <a:r>
              <a:rPr lang="en-US" sz="2800" dirty="0">
                <a:sym typeface="Varela Round"/>
              </a:rPr>
              <a:t>pH</a:t>
            </a:r>
            <a:endParaRPr lang="he-IL" sz="2800" dirty="0"/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309852B1-33B0-4B4C-8ED1-6A0489AFD11B}"/>
              </a:ext>
            </a:extLst>
          </p:cNvPr>
          <p:cNvSpPr/>
          <p:nvPr/>
        </p:nvSpPr>
        <p:spPr>
          <a:xfrm>
            <a:off x="3255638" y="398940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42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33283" y="875448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 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, </a:t>
            </a:r>
          </a:p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המים מקטינה את ריכוז התמיסה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11487" y="1702794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מים לתמיסה ניטרלית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2678721" y="399604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לא משתנה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6312877" y="1904567"/>
            <a:ext cx="5149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sym typeface="Varela Round"/>
              </a:rPr>
              <a:t>ירידה בריכוז יונים </a:t>
            </a:r>
            <a:r>
              <a:rPr lang="he-IL" sz="2400" dirty="0">
                <a:solidFill>
                  <a:srgbClr val="C00000"/>
                </a:solidFill>
                <a:sym typeface="Varela Round"/>
              </a:rPr>
              <a:t>אחרים</a:t>
            </a:r>
            <a:r>
              <a:rPr lang="he-IL" sz="2400" dirty="0">
                <a:sym typeface="Varela Round"/>
              </a:rPr>
              <a:t> לא גורמת לשינוי ב- </a:t>
            </a:r>
            <a:r>
              <a:rPr lang="en-US" sz="2400" dirty="0">
                <a:sym typeface="Varela Round"/>
              </a:rPr>
              <a:t>pH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800423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3239" y="1834328"/>
            <a:ext cx="7675684" cy="42190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dirty="0">
                <a:solidFill>
                  <a:srgbClr val="1D4C72"/>
                </a:solidFill>
              </a:rPr>
              <a:t>   הוספת תמיסה ניטרלית לתמיסת חומצה או לתמיסת בסיס מגדילה את נפח התמיסה,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dirty="0">
                <a:solidFill>
                  <a:srgbClr val="1D4C72"/>
                </a:solidFill>
              </a:rPr>
              <a:t>   לכן ריכוז יוני ה-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altLang="en-US" sz="2800" dirty="0">
                <a:solidFill>
                  <a:srgbClr val="1D4C72"/>
                </a:solidFill>
              </a:rPr>
              <a:t> או ריכוז יוני ה- </a:t>
            </a:r>
            <a:r>
              <a:rPr lang="en-US" sz="2800" dirty="0">
                <a:sym typeface="Varela Round"/>
              </a:rPr>
              <a:t>OH</a:t>
            </a:r>
            <a:r>
              <a:rPr lang="en-US" sz="2800" baseline="30000" dirty="0">
                <a:sym typeface="Varela Round"/>
              </a:rPr>
              <a:t>-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altLang="en-US" sz="2800" dirty="0">
                <a:solidFill>
                  <a:srgbClr val="1D4C72"/>
                </a:solidFill>
              </a:rPr>
              <a:t> יורד וכתוצאה מכך ה- </a:t>
            </a:r>
            <a:r>
              <a:rPr lang="en-US" altLang="en-US" sz="2800" dirty="0">
                <a:solidFill>
                  <a:srgbClr val="1D4C72"/>
                </a:solidFill>
              </a:rPr>
              <a:t>pH</a:t>
            </a:r>
            <a:r>
              <a:rPr lang="he-IL" altLang="en-US" sz="2800" dirty="0">
                <a:solidFill>
                  <a:srgbClr val="1D4C72"/>
                </a:solidFill>
              </a:rPr>
              <a:t> של התמיסה משתנה: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800" dirty="0">
                <a:solidFill>
                  <a:srgbClr val="1D4C72"/>
                </a:solidFill>
              </a:rPr>
              <a:t>   עולה בתחום החומצי/ יורד בתחום הבסיסי.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sz="2800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2057399" y="1058235"/>
            <a:ext cx="9407770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</a:t>
            </a:r>
            <a:r>
              <a:rPr lang="en-US" sz="2800" dirty="0">
                <a:sym typeface="Varela Round"/>
              </a:rPr>
              <a:t> </a:t>
            </a:r>
            <a:r>
              <a:rPr lang="he-IL" sz="2800" dirty="0">
                <a:sym typeface="Varela Round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ym typeface="Varela Round"/>
              </a:rPr>
              <a:t>הוספת תמיסה ניטראלית דומה להוספת מים</a:t>
            </a:r>
          </a:p>
        </p:txBody>
      </p:sp>
    </p:spTree>
    <p:extLst>
      <p:ext uri="{BB962C8B-B14F-4D97-AF65-F5344CB8AC3E}">
        <p14:creationId xmlns:p14="http://schemas.microsoft.com/office/powerpoint/2010/main" val="3235202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rtl="1"/>
            <a:r>
              <a:rPr lang="he-IL" dirty="0">
                <a:sym typeface="Varela Round"/>
              </a:rPr>
              <a:t>קביעת שינוי ה-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 בערבוב תמיסות ללא תגובה וללא חישוב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0587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1000" y="2010544"/>
            <a:ext cx="8156295" cy="352218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הוספת תמיסה חומצית לתמיסת ניטרלית מגדילה את ריכוז יוני ה- </a:t>
            </a:r>
            <a:r>
              <a:rPr lang="en-US" b="1" dirty="0">
                <a:sym typeface="Varela Round"/>
              </a:rPr>
              <a:t>H</a:t>
            </a:r>
            <a:r>
              <a:rPr lang="en-US" b="1" baseline="-25000" dirty="0">
                <a:sym typeface="Varela Round"/>
              </a:rPr>
              <a:t>3</a:t>
            </a:r>
            <a:r>
              <a:rPr lang="en-US" b="1" dirty="0">
                <a:sym typeface="Varela Round"/>
              </a:rPr>
              <a:t>O</a:t>
            </a:r>
            <a:r>
              <a:rPr lang="en-US" b="1" baseline="30000" dirty="0">
                <a:sym typeface="Varela Round"/>
              </a:rPr>
              <a:t>+</a:t>
            </a:r>
            <a:r>
              <a:rPr lang="en-US" b="1" baseline="-25000" dirty="0">
                <a:sym typeface="Varela Round"/>
              </a:rPr>
              <a:t>(</a:t>
            </a:r>
            <a:r>
              <a:rPr lang="en-US" b="1" baseline="-25000" dirty="0" err="1">
                <a:sym typeface="Varela Round"/>
              </a:rPr>
              <a:t>aq</a:t>
            </a:r>
            <a:r>
              <a:rPr lang="en-US" b="1" baseline="-25000" dirty="0">
                <a:sym typeface="Varela Round"/>
              </a:rPr>
              <a:t>)</a:t>
            </a:r>
            <a:r>
              <a:rPr lang="he-IL" altLang="en-US" b="1" dirty="0">
                <a:solidFill>
                  <a:srgbClr val="1D4C72"/>
                </a:solidFill>
              </a:rPr>
              <a:t>  ולכן מורידה את ה-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של התמיסה.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he-IL" altLang="en-US" b="1" dirty="0">
              <a:solidFill>
                <a:srgbClr val="1D4C7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הוספת תמיסה בסיסית לתמיסת ניטרלית מגדילה את ריכוז יוני ה-</a:t>
            </a:r>
            <a:r>
              <a:rPr lang="en-US" b="1" dirty="0">
                <a:sym typeface="Varela Round"/>
              </a:rPr>
              <a:t>OH</a:t>
            </a:r>
            <a:r>
              <a:rPr lang="en-US" b="1" baseline="30000" dirty="0">
                <a:sym typeface="Varela Round"/>
              </a:rPr>
              <a:t>-</a:t>
            </a:r>
            <a:r>
              <a:rPr lang="en-US" b="1" baseline="-25000" dirty="0">
                <a:sym typeface="Varela Round"/>
              </a:rPr>
              <a:t>(</a:t>
            </a:r>
            <a:r>
              <a:rPr lang="en-US" b="1" baseline="-25000" dirty="0" err="1">
                <a:sym typeface="Varela Round"/>
              </a:rPr>
              <a:t>aq</a:t>
            </a:r>
            <a:r>
              <a:rPr lang="en-US" b="1" baseline="-25000" dirty="0">
                <a:sym typeface="Varela Round"/>
              </a:rPr>
              <a:t>)</a:t>
            </a:r>
            <a:r>
              <a:rPr lang="he-IL" altLang="en-US" b="1" dirty="0">
                <a:solidFill>
                  <a:srgbClr val="1D4C72"/>
                </a:solidFill>
              </a:rPr>
              <a:t> ולכן מעלה את ה- </a:t>
            </a:r>
            <a:r>
              <a:rPr lang="en-US" altLang="en-US" b="1" dirty="0">
                <a:solidFill>
                  <a:srgbClr val="1D4C72"/>
                </a:solidFill>
              </a:rPr>
              <a:t>pH</a:t>
            </a:r>
            <a:r>
              <a:rPr lang="he-IL" altLang="en-US" b="1" dirty="0">
                <a:solidFill>
                  <a:srgbClr val="1D4C72"/>
                </a:solidFill>
              </a:rPr>
              <a:t> של התמיסה.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90500" y="1210235"/>
            <a:ext cx="11372883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ym typeface="Varela Round"/>
              </a:rPr>
              <a:t>הוספת תמיסה חומצית או תמיסה בסיסית לתמיסה ניטרלית</a:t>
            </a:r>
          </a:p>
        </p:txBody>
      </p:sp>
      <p:pic>
        <p:nvPicPr>
          <p:cNvPr id="7170" name="Picture 2" descr="שיווק מוצרי ישע">
            <a:extLst>
              <a:ext uri="{FF2B5EF4-FFF2-40B4-BE49-F238E27FC236}">
                <a16:creationId xmlns:a16="http://schemas.microsoft.com/office/drawing/2014/main" id="{687A9B0F-683C-49B2-A392-4080676B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7" y="2002222"/>
            <a:ext cx="1447408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22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910982"/>
            <a:ext cx="9073661" cy="3522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he-IL" altLang="en-US" dirty="0">
                <a:solidFill>
                  <a:srgbClr val="1D4C72"/>
                </a:solidFill>
              </a:rPr>
              <a:t>  הוספת תמיסה בסיסית לתמיסת ניטרלית אומנם מגדילה את נפח התמיסה, אך גם </a:t>
            </a:r>
            <a:r>
              <a:rPr lang="he-IL" altLang="en-US" dirty="0">
                <a:solidFill>
                  <a:srgbClr val="C00000"/>
                </a:solidFill>
              </a:rPr>
              <a:t>מגדילה</a:t>
            </a:r>
            <a:r>
              <a:rPr lang="he-IL" altLang="en-US" dirty="0">
                <a:solidFill>
                  <a:srgbClr val="1D4C72"/>
                </a:solidFill>
              </a:rPr>
              <a:t> את מספר המולים ואת הריכוז של יוני ההידרוקסיד, </a:t>
            </a:r>
            <a:r>
              <a:rPr lang="en-US" dirty="0">
                <a:sym typeface="Varela Round"/>
              </a:rPr>
              <a:t>OH</a:t>
            </a:r>
            <a:r>
              <a:rPr lang="en-US" baseline="30000" dirty="0">
                <a:sym typeface="Varela Round"/>
              </a:rPr>
              <a:t>-</a:t>
            </a:r>
            <a:r>
              <a:rPr lang="en-US" baseline="-25000" dirty="0">
                <a:sym typeface="Varela Round"/>
              </a:rPr>
              <a:t>(</a:t>
            </a:r>
            <a:r>
              <a:rPr lang="en-US" baseline="-25000" dirty="0" err="1">
                <a:sym typeface="Varela Round"/>
              </a:rPr>
              <a:t>aq</a:t>
            </a:r>
            <a:r>
              <a:rPr lang="en-US" baseline="-25000" dirty="0">
                <a:sym typeface="Varela Round"/>
              </a:rPr>
              <a:t>)</a:t>
            </a:r>
            <a:r>
              <a:rPr lang="he-IL" baseline="-25000" dirty="0">
                <a:sym typeface="Varela Round"/>
              </a:rPr>
              <a:t>,</a:t>
            </a:r>
            <a:r>
              <a:rPr lang="he-IL" altLang="en-US" dirty="0">
                <a:solidFill>
                  <a:srgbClr val="1D4C72"/>
                </a:solidFill>
              </a:rPr>
              <a:t> בתמיסה. </a:t>
            </a:r>
            <a:r>
              <a:rPr lang="he-IL" altLang="en-US" dirty="0" err="1">
                <a:solidFill>
                  <a:srgbClr val="1D4C72"/>
                </a:solidFill>
              </a:rPr>
              <a:t>לכןה</a:t>
            </a:r>
            <a:r>
              <a:rPr lang="he-IL" altLang="en-US" dirty="0">
                <a:solidFill>
                  <a:srgbClr val="1D4C72"/>
                </a:solidFill>
              </a:rPr>
              <a:t>- </a:t>
            </a:r>
            <a:r>
              <a:rPr lang="en-US" altLang="en-US" dirty="0">
                <a:solidFill>
                  <a:srgbClr val="1D4C72"/>
                </a:solidFill>
              </a:rPr>
              <a:t>pH</a:t>
            </a:r>
            <a:r>
              <a:rPr lang="he-IL" altLang="en-US" dirty="0">
                <a:solidFill>
                  <a:srgbClr val="1D4C72"/>
                </a:solidFill>
              </a:rPr>
              <a:t> של התמיסה </a:t>
            </a:r>
            <a:r>
              <a:rPr lang="he-IL" altLang="en-US" dirty="0">
                <a:solidFill>
                  <a:srgbClr val="C00000"/>
                </a:solidFill>
              </a:rPr>
              <a:t>יעלה</a:t>
            </a:r>
            <a:r>
              <a:rPr lang="he-IL" altLang="en-US" dirty="0">
                <a:solidFill>
                  <a:srgbClr val="1D4C72"/>
                </a:solidFill>
              </a:rPr>
              <a:t> ויהיה בתחום הבסיסי.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296161" y="1453782"/>
            <a:ext cx="9979270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מהוספת תמיסה בסיסית: </a:t>
            </a:r>
            <a:endParaRPr lang="he-IL" sz="2800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לתמיסה ניטרלית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800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10611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8069" y="2032212"/>
            <a:ext cx="7939453" cy="35221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he-IL" altLang="en-US" sz="2800" dirty="0">
                <a:solidFill>
                  <a:srgbClr val="1D4C72"/>
                </a:solidFill>
              </a:rPr>
              <a:t> הוספת תמיסה חומצית לתמיסת ניטרלית, אומנם מגדילה את נפח התמיסה, אך </a:t>
            </a:r>
            <a:r>
              <a:rPr lang="he-IL" altLang="en-US" sz="2800" dirty="0">
                <a:solidFill>
                  <a:srgbClr val="C00000"/>
                </a:solidFill>
              </a:rPr>
              <a:t>מגדילה</a:t>
            </a:r>
            <a:r>
              <a:rPr lang="he-IL" altLang="en-US" sz="2800" dirty="0">
                <a:solidFill>
                  <a:srgbClr val="1D4C72"/>
                </a:solidFill>
              </a:rPr>
              <a:t> גם את מספר המולים ואת הריכוז של יוני ההידרוניום,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baseline="-25000" dirty="0">
                <a:sym typeface="Varela Round"/>
              </a:rPr>
              <a:t>,</a:t>
            </a:r>
            <a:r>
              <a:rPr lang="he-IL" altLang="en-US" sz="2800" dirty="0">
                <a:solidFill>
                  <a:srgbClr val="1D4C72"/>
                </a:solidFill>
              </a:rPr>
              <a:t> בתמיסה. לכן,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he-IL" altLang="en-US" sz="2800" dirty="0">
                <a:solidFill>
                  <a:srgbClr val="1D4C72"/>
                </a:solidFill>
              </a:rPr>
              <a:t> ה- </a:t>
            </a:r>
            <a:r>
              <a:rPr lang="en-US" altLang="en-US" sz="2800" dirty="0">
                <a:solidFill>
                  <a:srgbClr val="1D4C72"/>
                </a:solidFill>
              </a:rPr>
              <a:t>pH</a:t>
            </a:r>
            <a:r>
              <a:rPr lang="he-IL" altLang="en-US" sz="2800" dirty="0">
                <a:solidFill>
                  <a:srgbClr val="1D4C72"/>
                </a:solidFill>
              </a:rPr>
              <a:t> של התמיסה </a:t>
            </a:r>
            <a:r>
              <a:rPr lang="he-IL" altLang="en-US" sz="2800" dirty="0">
                <a:solidFill>
                  <a:srgbClr val="C00000"/>
                </a:solidFill>
              </a:rPr>
              <a:t>ירד </a:t>
            </a:r>
            <a:r>
              <a:rPr lang="he-IL" altLang="en-US" sz="2800" dirty="0">
                <a:solidFill>
                  <a:srgbClr val="1D4C72"/>
                </a:solidFill>
              </a:rPr>
              <a:t>ויהיה בתחום </a:t>
            </a:r>
            <a:r>
              <a:rPr lang="he-IL" altLang="en-US" sz="2800" dirty="0">
                <a:solidFill>
                  <a:srgbClr val="C00000"/>
                </a:solidFill>
              </a:rPr>
              <a:t>החומצי.</a:t>
            </a:r>
            <a:endParaRPr lang="he-IL" sz="28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he-IL" sz="2800" dirty="0">
              <a:solidFill>
                <a:srgbClr val="C00000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340123" y="1533283"/>
            <a:ext cx="9979270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שינוי ה-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כתוצאה מהוספת תמיסה חומצית: </a:t>
            </a:r>
            <a:endParaRPr lang="he-IL" sz="2800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לתמיסה ניטרלית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800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58581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rtl="1"/>
            <a:r>
              <a:rPr lang="he-IL" dirty="0">
                <a:sym typeface="Varela Round"/>
              </a:rPr>
              <a:t>קביעת שינוי ה-</a:t>
            </a:r>
            <a:r>
              <a:rPr lang="en-US" dirty="0">
                <a:sym typeface="Varela Round"/>
              </a:rPr>
              <a:t>pH</a:t>
            </a:r>
            <a:r>
              <a:rPr lang="he-IL" dirty="0">
                <a:sym typeface="Varela Round"/>
              </a:rPr>
              <a:t>  בערבוב תמיסות ללא תגובה במקרים שנדרש חישוב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6343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32911" y="1506695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חומצה או תמיסה חומצית לתמיסה חומצית אחרת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5768712" y="42911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3133976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371428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90FD343-E27B-49E4-9BFA-39F00B607DC0}"/>
              </a:ext>
            </a:extLst>
          </p:cNvPr>
          <p:cNvSpPr/>
          <p:nvPr/>
        </p:nvSpPr>
        <p:spPr>
          <a:xfrm>
            <a:off x="5320324" y="953733"/>
            <a:ext cx="6587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12B4BC"/>
                </a:solidFill>
                <a:sym typeface="Varela Round"/>
              </a:rPr>
              <a:t>שינוי ה-</a:t>
            </a:r>
            <a:r>
              <a:rPr lang="en-US" sz="2400" b="1" dirty="0">
                <a:solidFill>
                  <a:srgbClr val="12B4BC"/>
                </a:solidFill>
                <a:sym typeface="Varela Round"/>
              </a:rPr>
              <a:t>pH</a:t>
            </a:r>
            <a:r>
              <a:rPr lang="he-IL" sz="2400" b="1" dirty="0">
                <a:solidFill>
                  <a:srgbClr val="12B4BC"/>
                </a:solidFill>
                <a:sym typeface="Varela Round"/>
              </a:rPr>
              <a:t> כתוצאה מערבוב שתי תמיסות חומציות</a:t>
            </a:r>
          </a:p>
        </p:txBody>
      </p:sp>
    </p:spTree>
    <p:extLst>
      <p:ext uri="{BB962C8B-B14F-4D97-AF65-F5344CB8AC3E}">
        <p14:creationId xmlns:p14="http://schemas.microsoft.com/office/powerpoint/2010/main" val="982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1"/>
          <p:cNvSpPr txBox="1"/>
          <p:nvPr/>
        </p:nvSpPr>
        <p:spPr>
          <a:xfrm>
            <a:off x="359430" y="831372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34" marR="0" lvl="0" indent="-342934" algn="r" rtl="1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3200"/>
              <a:buFont typeface="Arial"/>
              <a:buChar char="•"/>
            </a:pPr>
            <a:r>
              <a:rPr lang="he-IL" sz="2800" dirty="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פתרון ה</a:t>
            </a:r>
            <a:r>
              <a:rPr lang="en-US" sz="2800" dirty="0" err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תרגיל</a:t>
            </a:r>
            <a:r>
              <a:rPr lang="en-US" sz="2800" dirty="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800" dirty="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מהשיעור הקודם</a:t>
            </a:r>
            <a:endParaRPr sz="2800" dirty="0">
              <a:solidFill>
                <a:srgbClr val="12B4B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0" name="Google Shape;560;p5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en-US" dirty="0" err="1"/>
              <a:t>חומצה</a:t>
            </a:r>
            <a:r>
              <a:rPr lang="en-US" dirty="0"/>
              <a:t> </a:t>
            </a:r>
            <a:r>
              <a:rPr lang="en-US" dirty="0" err="1"/>
              <a:t>בסיס</a:t>
            </a:r>
            <a:endParaRPr dirty="0"/>
          </a:p>
        </p:txBody>
      </p:sp>
      <p:sp>
        <p:nvSpPr>
          <p:cNvPr id="558" name="Google Shape;558;p51"/>
          <p:cNvSpPr txBox="1">
            <a:spLocks noGrp="1"/>
          </p:cNvSpPr>
          <p:nvPr>
            <p:ph type="body" idx="1"/>
          </p:nvPr>
        </p:nvSpPr>
        <p:spPr>
          <a:xfrm>
            <a:off x="784222" y="951053"/>
            <a:ext cx="11073502" cy="419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התרכובת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K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  </a:t>
            </a:r>
            <a:r>
              <a:rPr lang="he-IL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מתמוססת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במים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ולתמיסתה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המימית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pH &gt;7</a:t>
            </a:r>
            <a:endParaRPr sz="22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בחר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הניסוח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הנכון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שמסכם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תגובת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ההמסה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שלK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2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במים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.</a:t>
            </a:r>
            <a:endParaRPr sz="2200"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+ 2H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(l)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 2KOH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 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(l)     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4(s)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(l)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ru-RU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  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 HPO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  2K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+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OH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+ H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PO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4</a:t>
            </a:r>
            <a:r>
              <a:rPr lang="en-US" sz="2300" b="0" i="0" u="none" strike="noStrike" cap="none" baseline="30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-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en-US" sz="2300" b="0" i="0" u="none" strike="noStrike" cap="none" baseline="-25000" dirty="0" err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aq</a:t>
            </a:r>
            <a:r>
              <a:rPr lang="en-US" sz="2300" b="0" i="0" u="none" strike="noStrike" cap="none" baseline="-250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2300" b="0" i="0" u="none" strike="noStrike" cap="none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8BB7C98D-7CC2-4BE1-872A-8C0C21ABFDEC}"/>
              </a:ext>
            </a:extLst>
          </p:cNvPr>
          <p:cNvGrpSpPr/>
          <p:nvPr/>
        </p:nvGrpSpPr>
        <p:grpSpPr>
          <a:xfrm>
            <a:off x="2373923" y="2522711"/>
            <a:ext cx="9307232" cy="2083189"/>
            <a:chOff x="2373923" y="2522711"/>
            <a:chExt cx="9307232" cy="2083189"/>
          </a:xfrm>
        </p:grpSpPr>
        <p:cxnSp>
          <p:nvCxnSpPr>
            <p:cNvPr id="3" name="מחבר חץ ישר 2">
              <a:extLst>
                <a:ext uri="{FF2B5EF4-FFF2-40B4-BE49-F238E27FC236}">
                  <a16:creationId xmlns:a16="http://schemas.microsoft.com/office/drawing/2014/main" id="{E930119C-9BD4-4F36-ABF5-9AC1599F4F08}"/>
                </a:ext>
              </a:extLst>
            </p:cNvPr>
            <p:cNvCxnSpPr>
              <a:cxnSpLocks/>
            </p:cNvCxnSpPr>
            <p:nvPr/>
          </p:nvCxnSpPr>
          <p:spPr>
            <a:xfrm>
              <a:off x="3426071" y="4533532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חץ ישר 7">
              <a:extLst>
                <a:ext uri="{FF2B5EF4-FFF2-40B4-BE49-F238E27FC236}">
                  <a16:creationId xmlns:a16="http://schemas.microsoft.com/office/drawing/2014/main" id="{65A07AF1-5699-4732-A078-30FFCF2F38E6}"/>
                </a:ext>
              </a:extLst>
            </p:cNvPr>
            <p:cNvCxnSpPr>
              <a:cxnSpLocks/>
            </p:cNvCxnSpPr>
            <p:nvPr/>
          </p:nvCxnSpPr>
          <p:spPr>
            <a:xfrm>
              <a:off x="3700096" y="3173010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חץ ישר 8">
              <a:extLst>
                <a:ext uri="{FF2B5EF4-FFF2-40B4-BE49-F238E27FC236}">
                  <a16:creationId xmlns:a16="http://schemas.microsoft.com/office/drawing/2014/main" id="{18CF9C9A-09BA-46E1-8296-1639A8381FF5}"/>
                </a:ext>
              </a:extLst>
            </p:cNvPr>
            <p:cNvCxnSpPr>
              <a:cxnSpLocks/>
            </p:cNvCxnSpPr>
            <p:nvPr/>
          </p:nvCxnSpPr>
          <p:spPr>
            <a:xfrm>
              <a:off x="2373923" y="2830488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9CB6BC66-4F8E-4E02-91A4-934D550887CE}"/>
                </a:ext>
              </a:extLst>
            </p:cNvPr>
            <p:cNvSpPr txBox="1"/>
            <p:nvPr/>
          </p:nvSpPr>
          <p:spPr>
            <a:xfrm>
              <a:off x="7086600" y="2522711"/>
              <a:ext cx="4281853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יש פירוק ליונים ולא תגובה עם מים ומטעני היון הזרחתי שגוי.</a:t>
              </a:r>
            </a:p>
            <a:p>
              <a:endParaRPr lang="he-IL" sz="1400" dirty="0"/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8028E66-8EA5-4633-A023-6F63F5412627}"/>
                </a:ext>
              </a:extLst>
            </p:cNvPr>
            <p:cNvSpPr txBox="1"/>
            <p:nvPr/>
          </p:nvSpPr>
          <p:spPr>
            <a:xfrm>
              <a:off x="8125734" y="3047800"/>
              <a:ext cx="320919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התוצרים אינם מפורקים ליונים במים </a:t>
              </a: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C1D7E0E0-506F-4639-81DD-1E5056D50634}"/>
                </a:ext>
              </a:extLst>
            </p:cNvPr>
            <p:cNvSpPr txBox="1"/>
            <p:nvPr/>
          </p:nvSpPr>
          <p:spPr>
            <a:xfrm>
              <a:off x="8793950" y="3873624"/>
              <a:ext cx="254097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dirty="0">
                  <a:solidFill>
                    <a:schemeClr val="dk1"/>
                  </a:solidFill>
                  <a:ea typeface="Varela Round"/>
                  <a:sym typeface="Varela Round"/>
                </a:rPr>
                <a:t> HPO</a:t>
              </a:r>
              <a:r>
                <a:rPr lang="en-US" sz="1400" baseline="-25000" dirty="0">
                  <a:solidFill>
                    <a:schemeClr val="dk1"/>
                  </a:solidFill>
                  <a:ea typeface="Varela Round"/>
                  <a:sym typeface="Varela Round"/>
                </a:rPr>
                <a:t>4</a:t>
              </a:r>
              <a:r>
                <a:rPr lang="en-US" sz="1400" baseline="30000" dirty="0">
                  <a:solidFill>
                    <a:schemeClr val="dk1"/>
                  </a:solidFill>
                  <a:ea typeface="Varela Round"/>
                  <a:sym typeface="Varela Round"/>
                </a:rPr>
                <a:t>2-</a:t>
              </a:r>
              <a:r>
                <a:rPr lang="en-US" sz="1400" baseline="-25000" dirty="0">
                  <a:solidFill>
                    <a:schemeClr val="dk1"/>
                  </a:solidFill>
                  <a:ea typeface="Varela Round"/>
                  <a:sym typeface="Varela Round"/>
                </a:rPr>
                <a:t>(</a:t>
              </a:r>
              <a:r>
                <a:rPr lang="en-US" sz="1400" baseline="-25000" dirty="0" err="1">
                  <a:solidFill>
                    <a:schemeClr val="dk1"/>
                  </a:solidFill>
                  <a:ea typeface="Varela Round"/>
                  <a:sym typeface="Varela Round"/>
                </a:rPr>
                <a:t>aq</a:t>
              </a:r>
              <a:r>
                <a:rPr lang="en-US" sz="1400" baseline="-25000" dirty="0">
                  <a:solidFill>
                    <a:schemeClr val="dk1"/>
                  </a:solidFill>
                  <a:ea typeface="Varela Round"/>
                  <a:sym typeface="Varela Round"/>
                </a:rPr>
                <a:t>) </a:t>
              </a:r>
              <a:r>
                <a:rPr lang="he-IL" sz="1400" dirty="0"/>
                <a:t>לא קלט </a:t>
              </a:r>
              <a:r>
                <a:rPr lang="en-US" sz="1400" dirty="0"/>
                <a:t>H</a:t>
              </a:r>
              <a:r>
                <a:rPr lang="ru-RU" sz="1400" baseline="30000" dirty="0"/>
                <a:t>+</a:t>
              </a:r>
              <a:endParaRPr lang="he-IL" sz="1400" dirty="0"/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808F68BF-596E-492D-9B79-6A25FEB00F84}"/>
                </a:ext>
              </a:extLst>
            </p:cNvPr>
            <p:cNvSpPr txBox="1"/>
            <p:nvPr/>
          </p:nvSpPr>
          <p:spPr>
            <a:xfrm>
              <a:off x="8270306" y="4298123"/>
              <a:ext cx="341084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/>
                <a:t>הוכנס מוצק למים ולא תמיסה</a:t>
              </a:r>
            </a:p>
          </p:txBody>
        </p:sp>
        <p:cxnSp>
          <p:nvCxnSpPr>
            <p:cNvPr id="12" name="מחבר חץ ישר 11">
              <a:extLst>
                <a:ext uri="{FF2B5EF4-FFF2-40B4-BE49-F238E27FC236}">
                  <a16:creationId xmlns:a16="http://schemas.microsoft.com/office/drawing/2014/main" id="{F5531FF5-77D8-4B03-8B8A-C859140E5C3B}"/>
                </a:ext>
              </a:extLst>
            </p:cNvPr>
            <p:cNvCxnSpPr/>
            <p:nvPr/>
          </p:nvCxnSpPr>
          <p:spPr>
            <a:xfrm>
              <a:off x="3590193" y="3659399"/>
              <a:ext cx="2637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0">
              <a:extLst>
                <a:ext uri="{FF2B5EF4-FFF2-40B4-BE49-F238E27FC236}">
                  <a16:creationId xmlns:a16="http://schemas.microsoft.com/office/drawing/2014/main" id="{F467A540-3764-496B-8239-B8C96F90A570}"/>
                </a:ext>
              </a:extLst>
            </p:cNvPr>
            <p:cNvCxnSpPr>
              <a:cxnSpLocks/>
            </p:cNvCxnSpPr>
            <p:nvPr/>
          </p:nvCxnSpPr>
          <p:spPr>
            <a:xfrm>
              <a:off x="3562351" y="4051950"/>
              <a:ext cx="3604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782635" y="4314206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ירד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127229" y="857249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תמיסה חומצית בעלת ריכוז יוני </a:t>
            </a:r>
            <a:r>
              <a:rPr lang="he-IL" sz="2800" dirty="0" err="1">
                <a:sym typeface="Varela Round"/>
              </a:rPr>
              <a:t>הידרוניום</a:t>
            </a:r>
            <a:r>
              <a:rPr lang="he-IL" sz="2800" dirty="0">
                <a:sym typeface="Varela Round"/>
              </a:rPr>
              <a:t>,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baseline="-25000" dirty="0">
                <a:sym typeface="Varela Round"/>
              </a:rPr>
              <a:t>,</a:t>
            </a:r>
            <a:r>
              <a:rPr lang="he-IL" sz="2800" dirty="0">
                <a:sym typeface="Varela Round"/>
              </a:rPr>
              <a:t> גדול מריכוז יוני ההידרוניום בתמיסה המקורית יגרום 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4593" y="2027595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תמיסה חומצית לתמיסה חומצית אחרת 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E0022F60-A778-43D9-ABBA-E402F327731C}"/>
              </a:ext>
            </a:extLst>
          </p:cNvPr>
          <p:cNvSpPr/>
          <p:nvPr/>
        </p:nvSpPr>
        <p:spPr>
          <a:xfrm>
            <a:off x="3593977" y="2039301"/>
            <a:ext cx="7693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dirty="0">
                <a:solidFill>
                  <a:srgbClr val="C00000"/>
                </a:solidFill>
                <a:sym typeface="Varela Round"/>
              </a:rPr>
              <a:t>לעלייה</a:t>
            </a:r>
            <a:r>
              <a:rPr lang="he-IL" sz="2800" dirty="0">
                <a:sym typeface="Varela Round"/>
              </a:rPr>
              <a:t> בריכוז יוני ה-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dirty="0">
                <a:sym typeface="Varela Round"/>
              </a:rPr>
              <a:t> </a:t>
            </a:r>
            <a:r>
              <a:rPr lang="he-IL" sz="2800" dirty="0">
                <a:solidFill>
                  <a:srgbClr val="C00000"/>
                </a:solidFill>
                <a:sym typeface="Varela Round"/>
              </a:rPr>
              <a:t>ולירידה</a:t>
            </a:r>
            <a:r>
              <a:rPr lang="he-IL" sz="2800" dirty="0">
                <a:sym typeface="Varela Round"/>
              </a:rPr>
              <a:t> ב- </a:t>
            </a:r>
            <a:r>
              <a:rPr lang="en-US" sz="2800" dirty="0">
                <a:sym typeface="Varela Round"/>
              </a:rPr>
              <a:t>pH</a:t>
            </a:r>
            <a:endParaRPr lang="he-IL" sz="2800" dirty="0"/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C42AB0AD-7C2E-4136-8C88-2C055DE69F9B}"/>
              </a:ext>
            </a:extLst>
          </p:cNvPr>
          <p:cNvSpPr/>
          <p:nvPr/>
        </p:nvSpPr>
        <p:spPr>
          <a:xfrm>
            <a:off x="1068170" y="4172979"/>
            <a:ext cx="554182" cy="951346"/>
          </a:xfrm>
          <a:prstGeom prst="downArrow">
            <a:avLst>
              <a:gd name="adj1" fmla="val 50000"/>
              <a:gd name="adj2" fmla="val 108558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166F5D6-938C-472A-90E5-D51437495F7B}"/>
              </a:ext>
            </a:extLst>
          </p:cNvPr>
          <p:cNvSpPr txBox="1"/>
          <p:nvPr/>
        </p:nvSpPr>
        <p:spPr>
          <a:xfrm>
            <a:off x="4152900" y="3391355"/>
            <a:ext cx="74101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/>
              <a:t>דוגמה: </a:t>
            </a:r>
          </a:p>
          <a:p>
            <a:r>
              <a:rPr lang="he-IL" sz="2200" dirty="0"/>
              <a:t>הוסיפו 20 מ"ל תמיסת </a:t>
            </a:r>
            <a:r>
              <a:rPr lang="en-US" sz="2200" dirty="0"/>
              <a:t>0.1M </a:t>
            </a:r>
            <a:r>
              <a:rPr lang="en-US" sz="2200" dirty="0" err="1"/>
              <a:t>HCl</a:t>
            </a:r>
            <a:r>
              <a:rPr lang="en-US" sz="2200" baseline="-25000" dirty="0"/>
              <a:t>(</a:t>
            </a:r>
            <a:r>
              <a:rPr lang="en-US" sz="2200" baseline="-25000" dirty="0" err="1"/>
              <a:t>aq</a:t>
            </a:r>
            <a:r>
              <a:rPr lang="en-US" sz="2200" dirty="0"/>
              <a:t> </a:t>
            </a:r>
            <a:r>
              <a:rPr lang="he-IL" sz="2200" dirty="0"/>
              <a:t> ל-30 מ"ל תמיסת </a:t>
            </a:r>
            <a:r>
              <a:rPr lang="en-US" sz="2200" dirty="0"/>
              <a:t>HI</a:t>
            </a:r>
            <a:r>
              <a:rPr lang="en-US" sz="2200" baseline="-25000" dirty="0"/>
              <a:t>(</a:t>
            </a:r>
            <a:r>
              <a:rPr lang="en-US" sz="2200" baseline="-25000" dirty="0" err="1"/>
              <a:t>aq</a:t>
            </a:r>
            <a:r>
              <a:rPr lang="en-US" sz="2200" baseline="-25000" dirty="0"/>
              <a:t>)</a:t>
            </a:r>
            <a:r>
              <a:rPr lang="he-IL" sz="2200" dirty="0"/>
              <a:t>  </a:t>
            </a:r>
            <a:r>
              <a:rPr lang="en-US" sz="2200" dirty="0"/>
              <a:t>0.2M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1787982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4662" y="1737971"/>
            <a:ext cx="6163949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876300" y="337237"/>
            <a:ext cx="11309716" cy="605111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חישוב שינוי ה- 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בערבוב תמיסות של שתי תמיסות חומציות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01693A9-750A-49C9-A79A-432F9219E66C}"/>
              </a:ext>
            </a:extLst>
          </p:cNvPr>
          <p:cNvSpPr txBox="1"/>
          <p:nvPr/>
        </p:nvSpPr>
        <p:spPr>
          <a:xfrm>
            <a:off x="472140" y="942348"/>
            <a:ext cx="1130971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en-US" sz="2000" dirty="0"/>
              <a:t>ל-30 מ"ל תמיסת </a:t>
            </a:r>
            <a:r>
              <a:rPr lang="en-US" altLang="en-US" sz="2000" dirty="0"/>
              <a:t>HI</a:t>
            </a:r>
            <a:r>
              <a:rPr lang="en-US" altLang="en-US" sz="2000" baseline="-25000" dirty="0"/>
              <a:t>(</a:t>
            </a:r>
            <a:r>
              <a:rPr lang="en-US" altLang="en-US" sz="2000" baseline="-25000" dirty="0" err="1"/>
              <a:t>aq</a:t>
            </a:r>
            <a:r>
              <a:rPr lang="en-US" altLang="en-US" sz="2000" baseline="-25000" dirty="0"/>
              <a:t>))</a:t>
            </a:r>
            <a:r>
              <a:rPr lang="he-IL" altLang="en-US" sz="2000" dirty="0"/>
              <a:t> בריכוז </a:t>
            </a:r>
            <a:r>
              <a:rPr lang="en-US" altLang="en-US" sz="2000" dirty="0"/>
              <a:t>M</a:t>
            </a:r>
            <a:r>
              <a:rPr lang="he-IL" altLang="en-US" sz="2000" dirty="0"/>
              <a:t>0.2</a:t>
            </a:r>
            <a:r>
              <a:rPr lang="en-US" altLang="en-US" sz="2000" dirty="0"/>
              <a:t> </a:t>
            </a:r>
            <a:r>
              <a:rPr lang="he-IL" altLang="en-US" sz="2000" dirty="0"/>
              <a:t>הוסיפו 20 מ"ל תמיסת</a:t>
            </a:r>
            <a:r>
              <a:rPr lang="en-US" altLang="en-US" sz="2000" dirty="0"/>
              <a:t>HCl</a:t>
            </a:r>
            <a:r>
              <a:rPr lang="en-US" altLang="en-US" sz="2000" baseline="-25000" dirty="0"/>
              <a:t>(</a:t>
            </a:r>
            <a:r>
              <a:rPr lang="en-US" altLang="en-US" sz="2000" baseline="-25000" dirty="0" err="1"/>
              <a:t>aq</a:t>
            </a:r>
            <a:r>
              <a:rPr lang="en-US" altLang="en-US" sz="2000" baseline="-25000" dirty="0"/>
              <a:t>)</a:t>
            </a:r>
            <a:r>
              <a:rPr lang="en-US" altLang="en-US" sz="2000" dirty="0"/>
              <a:t> </a:t>
            </a:r>
            <a:r>
              <a:rPr lang="he-IL" altLang="en-US" sz="2000" dirty="0"/>
              <a:t> בריכוז </a:t>
            </a:r>
            <a:r>
              <a:rPr lang="en-US" altLang="en-US" sz="2000" dirty="0"/>
              <a:t>M</a:t>
            </a:r>
            <a:r>
              <a:rPr lang="he-IL" altLang="en-US" sz="2000" dirty="0"/>
              <a:t>0.1.</a:t>
            </a:r>
          </a:p>
          <a:p>
            <a:pPr>
              <a:lnSpc>
                <a:spcPct val="150000"/>
              </a:lnSpc>
            </a:pPr>
            <a:r>
              <a:rPr lang="he-IL" altLang="en-US" sz="2000" dirty="0"/>
              <a:t>כיצד השתנה </a:t>
            </a:r>
            <a:r>
              <a:rPr lang="en-US" sz="2000" dirty="0">
                <a:sym typeface="Varela Round"/>
              </a:rPr>
              <a:t>pH</a:t>
            </a:r>
            <a:r>
              <a:rPr lang="he-IL" altLang="en-US" sz="2000" dirty="0"/>
              <a:t> בעקבות ההוספה ? </a:t>
            </a:r>
            <a:endParaRPr lang="he-IL" sz="20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18C6DB7-D5F4-45C3-AA6A-877484BC1412}"/>
              </a:ext>
            </a:extLst>
          </p:cNvPr>
          <p:cNvSpPr txBox="1"/>
          <p:nvPr/>
        </p:nvSpPr>
        <p:spPr>
          <a:xfrm>
            <a:off x="2457832" y="1808450"/>
            <a:ext cx="944660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/>
              <a:t>1. נחשב את מספר המולים של יוני </a:t>
            </a:r>
            <a:r>
              <a:rPr lang="he-IL" sz="2000" dirty="0" err="1"/>
              <a:t>ההידרוניום</a:t>
            </a:r>
            <a:r>
              <a:rPr lang="he-IL" sz="2000" dirty="0"/>
              <a:t> בכל אחת מהתמיסות: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 20</a:t>
            </a:r>
            <a:r>
              <a:rPr lang="he-IL" altLang="en-US" sz="2000" dirty="0"/>
              <a:t> מ"ל תמיסת</a:t>
            </a:r>
            <a:r>
              <a:rPr lang="en-US" altLang="en-US" sz="2000" dirty="0"/>
              <a:t>HCl </a:t>
            </a:r>
            <a:r>
              <a:rPr lang="he-IL" altLang="en-US" sz="2000" dirty="0"/>
              <a:t> בריכוז </a:t>
            </a:r>
            <a:r>
              <a:rPr lang="en-US" altLang="en-US" sz="2000" dirty="0"/>
              <a:t>0.1M</a:t>
            </a:r>
            <a:r>
              <a:rPr lang="he-IL" altLang="en-US" sz="2000" dirty="0"/>
              <a:t>:        </a:t>
            </a:r>
            <a:r>
              <a:rPr lang="en-US" altLang="en-US" sz="2000" dirty="0"/>
              <a:t>      n=C×V</a:t>
            </a:r>
            <a:r>
              <a:rPr lang="he-IL" altLang="en-US" sz="2000" dirty="0"/>
              <a:t> 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/>
              <a:t>                                  </a:t>
            </a:r>
            <a:r>
              <a:rPr lang="he-IL" altLang="en-US" sz="2000" dirty="0"/>
              <a:t>מול</a:t>
            </a:r>
            <a:r>
              <a:rPr lang="en-US" altLang="en-US" sz="2000" dirty="0"/>
              <a:t>  n = 0.1×0.02 = 0.002 </a:t>
            </a:r>
          </a:p>
          <a:p>
            <a:pPr>
              <a:lnSpc>
                <a:spcPct val="150000"/>
              </a:lnSpc>
            </a:pPr>
            <a:r>
              <a:rPr lang="he-IL" altLang="en-US" sz="2000" dirty="0"/>
              <a:t>30 מ"ל תמיסת </a:t>
            </a:r>
            <a:r>
              <a:rPr lang="en-US" altLang="en-US" sz="2000" dirty="0"/>
              <a:t>HI</a:t>
            </a:r>
            <a:r>
              <a:rPr lang="en-US" altLang="en-US" sz="2000" baseline="-25000" dirty="0"/>
              <a:t>(</a:t>
            </a:r>
            <a:r>
              <a:rPr lang="en-US" altLang="en-US" sz="2000" baseline="-25000" dirty="0" err="1"/>
              <a:t>aq</a:t>
            </a:r>
            <a:r>
              <a:rPr lang="en-US" altLang="en-US" sz="2000" baseline="-25000" dirty="0"/>
              <a:t>))</a:t>
            </a:r>
            <a:r>
              <a:rPr lang="he-IL" altLang="en-US" sz="2000" dirty="0"/>
              <a:t> בריכוז </a:t>
            </a:r>
            <a:r>
              <a:rPr lang="en-US" altLang="en-US" sz="2000" dirty="0"/>
              <a:t>0.2M</a:t>
            </a:r>
            <a:r>
              <a:rPr lang="he-IL" altLang="en-US" sz="2000" dirty="0"/>
              <a:t>:                                </a:t>
            </a:r>
          </a:p>
          <a:p>
            <a:pPr>
              <a:lnSpc>
                <a:spcPct val="150000"/>
              </a:lnSpc>
            </a:pPr>
            <a:r>
              <a:rPr lang="he-IL" altLang="en-US" sz="2000" dirty="0"/>
              <a:t>                                  מול</a:t>
            </a:r>
            <a:r>
              <a:rPr lang="en-US" altLang="en-US" sz="2000" dirty="0"/>
              <a:t>n = 0.2×0.03 = 0.006 </a:t>
            </a:r>
            <a:endParaRPr lang="he-IL" sz="2000" dirty="0"/>
          </a:p>
          <a:p>
            <a:pPr>
              <a:lnSpc>
                <a:spcPct val="150000"/>
              </a:lnSpc>
            </a:pPr>
            <a:r>
              <a:rPr lang="he-IL" sz="2000" dirty="0"/>
              <a:t>2. נחשב כמה מול יוני הידרוניום יש בתמיסה החדשה :          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                               מול </a:t>
            </a:r>
            <a:r>
              <a:rPr lang="en-US" altLang="en-US" sz="2000" dirty="0"/>
              <a:t>n = 0.002+0.006 = 0.008</a:t>
            </a:r>
            <a:endParaRPr lang="he-IL" altLang="en-US" sz="2000" dirty="0"/>
          </a:p>
          <a:p>
            <a:pPr>
              <a:lnSpc>
                <a:spcPct val="150000"/>
              </a:lnSpc>
            </a:pPr>
            <a:r>
              <a:rPr lang="he-IL" altLang="en-US" sz="2000" dirty="0"/>
              <a:t>3. </a:t>
            </a:r>
            <a:endParaRPr lang="en-US" altLang="en-US" sz="2000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1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4662" y="1737971"/>
            <a:ext cx="6163949" cy="352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he-IL" altLang="en-US" b="1" dirty="0">
                <a:solidFill>
                  <a:srgbClr val="1D4C72"/>
                </a:solidFill>
              </a:rPr>
              <a:t> 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596900" y="313976"/>
            <a:ext cx="11309716" cy="605111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ym typeface="Varela Round"/>
              </a:rPr>
              <a:t>חישוב שינוי ה- </a:t>
            </a:r>
            <a:r>
              <a:rPr lang="en-US" sz="2800" dirty="0">
                <a:sym typeface="Varela Round"/>
              </a:rPr>
              <a:t>pH</a:t>
            </a:r>
            <a:r>
              <a:rPr lang="he-IL" sz="2800" dirty="0">
                <a:sym typeface="Varela Round"/>
              </a:rPr>
              <a:t> בערבוב תמיסות של שתי תמיסות חומציות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01693A9-750A-49C9-A79A-432F9219E66C}"/>
              </a:ext>
            </a:extLst>
          </p:cNvPr>
          <p:cNvSpPr txBox="1"/>
          <p:nvPr/>
        </p:nvSpPr>
        <p:spPr>
          <a:xfrm>
            <a:off x="313839" y="983404"/>
            <a:ext cx="1130971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en-US" sz="2000" dirty="0"/>
              <a:t>ל-30 מ"ל</a:t>
            </a:r>
            <a:r>
              <a:rPr lang="en-US" altLang="en-US" sz="2000" dirty="0"/>
              <a:t> </a:t>
            </a:r>
            <a:r>
              <a:rPr lang="he-IL" altLang="en-US" sz="2000" dirty="0"/>
              <a:t>תמיסת </a:t>
            </a:r>
            <a:r>
              <a:rPr lang="en-US" altLang="en-US" sz="2000" dirty="0"/>
              <a:t>HI</a:t>
            </a:r>
            <a:r>
              <a:rPr lang="en-US" altLang="en-US" sz="2000" baseline="-25000" dirty="0"/>
              <a:t>(</a:t>
            </a:r>
            <a:r>
              <a:rPr lang="en-US" altLang="en-US" sz="2000" baseline="-25000" dirty="0" err="1"/>
              <a:t>aq</a:t>
            </a:r>
            <a:r>
              <a:rPr lang="en-US" altLang="en-US" sz="2000" baseline="-25000" dirty="0"/>
              <a:t>))</a:t>
            </a:r>
            <a:r>
              <a:rPr lang="he-IL" altLang="en-US" sz="2000" dirty="0"/>
              <a:t> בריכוז </a:t>
            </a:r>
            <a:r>
              <a:rPr lang="en-US" altLang="en-US" sz="2000" dirty="0"/>
              <a:t>M</a:t>
            </a:r>
            <a:r>
              <a:rPr lang="he-IL" altLang="en-US" sz="2000" dirty="0"/>
              <a:t>0.2</a:t>
            </a:r>
            <a:r>
              <a:rPr lang="en-US" altLang="en-US" sz="2000" dirty="0"/>
              <a:t> </a:t>
            </a:r>
            <a:r>
              <a:rPr lang="he-IL" altLang="en-US" sz="2000" dirty="0"/>
              <a:t>הוסיפו 20 מ"ל תמיסת</a:t>
            </a:r>
            <a:r>
              <a:rPr lang="en-US" altLang="en-US" sz="2000" dirty="0"/>
              <a:t>HCl</a:t>
            </a:r>
            <a:r>
              <a:rPr lang="en-US" altLang="en-US" sz="2000" baseline="-25000" dirty="0"/>
              <a:t>(</a:t>
            </a:r>
            <a:r>
              <a:rPr lang="en-US" altLang="en-US" sz="2000" baseline="-25000" dirty="0" err="1"/>
              <a:t>aq</a:t>
            </a:r>
            <a:r>
              <a:rPr lang="en-US" altLang="en-US" sz="2000" baseline="-25000" dirty="0"/>
              <a:t>)</a:t>
            </a:r>
            <a:r>
              <a:rPr lang="en-US" altLang="en-US" sz="2000" dirty="0"/>
              <a:t> </a:t>
            </a:r>
            <a:r>
              <a:rPr lang="he-IL" altLang="en-US" sz="2000" dirty="0"/>
              <a:t> בריכוז </a:t>
            </a:r>
            <a:r>
              <a:rPr lang="en-US" altLang="en-US" sz="2000" dirty="0"/>
              <a:t>M</a:t>
            </a:r>
            <a:r>
              <a:rPr lang="he-IL" altLang="en-US" sz="2000" dirty="0"/>
              <a:t>0.1.</a:t>
            </a:r>
          </a:p>
          <a:p>
            <a:pPr>
              <a:lnSpc>
                <a:spcPct val="150000"/>
              </a:lnSpc>
            </a:pPr>
            <a:r>
              <a:rPr lang="he-IL" altLang="en-US" sz="2000" dirty="0"/>
              <a:t>כיצד השתנה </a:t>
            </a:r>
            <a:r>
              <a:rPr lang="en-US" sz="2000" dirty="0">
                <a:sym typeface="Varela Round"/>
              </a:rPr>
              <a:t>pH</a:t>
            </a:r>
            <a:r>
              <a:rPr lang="he-IL" altLang="en-US" sz="2000" dirty="0"/>
              <a:t> בעקבות ההוספה ? </a:t>
            </a:r>
            <a:endParaRPr lang="he-IL" sz="20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18C6DB7-D5F4-45C3-AA6A-877484BC1412}"/>
              </a:ext>
            </a:extLst>
          </p:cNvPr>
          <p:cNvSpPr txBox="1"/>
          <p:nvPr/>
        </p:nvSpPr>
        <p:spPr>
          <a:xfrm>
            <a:off x="838200" y="1974347"/>
            <a:ext cx="10560541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altLang="en-US" sz="2000" dirty="0"/>
              <a:t>3. נחשב את ריכוז יוני ההידרוניום בתמיסה החדשה:</a:t>
            </a:r>
          </a:p>
          <a:p>
            <a:pPr>
              <a:lnSpc>
                <a:spcPct val="150000"/>
              </a:lnSpc>
            </a:pPr>
            <a:r>
              <a:rPr lang="he-IL" altLang="en-US" sz="2000" dirty="0"/>
              <a:t>                                    ליטר 0.05=</a:t>
            </a:r>
            <a:r>
              <a:rPr lang="en-US" altLang="en-US" sz="2000" dirty="0"/>
              <a:t>  </a:t>
            </a:r>
            <a:r>
              <a:rPr lang="he-IL" altLang="en-US" sz="2000" dirty="0"/>
              <a:t>מ"ל 50 = </a:t>
            </a:r>
            <a:r>
              <a:rPr lang="en-US" altLang="en-US" sz="2000" dirty="0"/>
              <a:t>V</a:t>
            </a:r>
            <a:endParaRPr lang="he-IL" altLang="en-US" sz="2000" dirty="0"/>
          </a:p>
          <a:p>
            <a:pPr>
              <a:lnSpc>
                <a:spcPct val="150000"/>
              </a:lnSpc>
            </a:pPr>
            <a:r>
              <a:rPr lang="he-IL" altLang="en-US" sz="2000" dirty="0"/>
              <a:t>  </a:t>
            </a:r>
            <a:r>
              <a:rPr lang="en-US" altLang="en-US" sz="2000" dirty="0"/>
              <a:t>                              </a:t>
            </a:r>
            <a:r>
              <a:rPr lang="he-IL" altLang="en-US" sz="2000" dirty="0"/>
              <a:t> </a:t>
            </a:r>
            <a:r>
              <a:rPr lang="en-US" altLang="en-US" sz="2000" dirty="0"/>
              <a:t>    C</a:t>
            </a:r>
            <a:r>
              <a:rPr lang="ru-RU" altLang="en-US" sz="2000" dirty="0"/>
              <a:t>=</a:t>
            </a:r>
            <a:r>
              <a:rPr lang="en-US" altLang="en-US" sz="2000" dirty="0"/>
              <a:t>n/V = 0.008/0.05= 0.16M</a:t>
            </a:r>
            <a:endParaRPr lang="he-IL" altLang="en-US" sz="2000" dirty="0"/>
          </a:p>
          <a:p>
            <a:pPr>
              <a:lnSpc>
                <a:spcPct val="150000"/>
              </a:lnSpc>
            </a:pPr>
            <a:r>
              <a:rPr lang="he-IL" altLang="en-US" sz="2000" dirty="0"/>
              <a:t>4. נשווה את הריכוזים: </a:t>
            </a:r>
          </a:p>
          <a:p>
            <a:pPr>
              <a:lnSpc>
                <a:spcPct val="150000"/>
              </a:lnSpc>
            </a:pPr>
            <a:r>
              <a:rPr lang="he-IL" altLang="en-US" sz="2000" b="1" dirty="0">
                <a:solidFill>
                  <a:srgbClr val="12B4BC"/>
                </a:solidFill>
              </a:rPr>
              <a:t>בתמיסה החדשה ריכוז יוני ההידרוניום </a:t>
            </a:r>
            <a:r>
              <a:rPr lang="he-IL" altLang="en-US" sz="2000" b="1" dirty="0">
                <a:solidFill>
                  <a:srgbClr val="C00000"/>
                </a:solidFill>
              </a:rPr>
              <a:t>גדול</a:t>
            </a:r>
            <a:r>
              <a:rPr lang="he-IL" altLang="en-US" sz="2000" b="1" dirty="0">
                <a:solidFill>
                  <a:srgbClr val="12B4BC"/>
                </a:solidFill>
              </a:rPr>
              <a:t> יותר ולכן ה-</a:t>
            </a:r>
            <a:r>
              <a:rPr lang="en-US" sz="2000" b="1" dirty="0">
                <a:solidFill>
                  <a:srgbClr val="12B4BC"/>
                </a:solidFill>
                <a:sym typeface="Varela Round"/>
              </a:rPr>
              <a:t> pH</a:t>
            </a:r>
            <a:r>
              <a:rPr lang="he-IL" altLang="en-US" sz="2000" b="1" dirty="0">
                <a:solidFill>
                  <a:srgbClr val="12B4BC"/>
                </a:solidFill>
              </a:rPr>
              <a:t> </a:t>
            </a:r>
            <a:r>
              <a:rPr lang="he-IL" altLang="en-US" sz="2000" b="1" dirty="0">
                <a:solidFill>
                  <a:srgbClr val="C00000"/>
                </a:solidFill>
              </a:rPr>
              <a:t>ירד</a:t>
            </a:r>
            <a:r>
              <a:rPr lang="he-IL" altLang="en-US" sz="2000" b="1" dirty="0">
                <a:solidFill>
                  <a:srgbClr val="12B4BC"/>
                </a:solidFill>
              </a:rPr>
              <a:t>.</a:t>
            </a:r>
            <a:endParaRPr lang="en-US" altLang="en-US" sz="2000" b="1" dirty="0">
              <a:solidFill>
                <a:srgbClr val="12B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41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1166572" y="4924416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יעלה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ציין מיקום טקסט 13">
            <a:extLst>
              <a:ext uri="{FF2B5EF4-FFF2-40B4-BE49-F238E27FC236}">
                <a16:creationId xmlns:a16="http://schemas.microsoft.com/office/drawing/2014/main" id="{05A4E980-BA5C-4809-A7EB-59BDC629616E}"/>
              </a:ext>
            </a:extLst>
          </p:cNvPr>
          <p:cNvSpPr txBox="1">
            <a:spLocks/>
          </p:cNvSpPr>
          <p:nvPr/>
        </p:nvSpPr>
        <p:spPr>
          <a:xfrm>
            <a:off x="403258" y="1168043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תמיסה חומצית בעלת ריכוז יוני </a:t>
            </a:r>
            <a:r>
              <a:rPr lang="he-IL" sz="2800" dirty="0" err="1">
                <a:sym typeface="Varela Round"/>
              </a:rPr>
              <a:t>הידרוניום</a:t>
            </a:r>
            <a:r>
              <a:rPr lang="he-IL" sz="2800" dirty="0">
                <a:sym typeface="Varela Round"/>
              </a:rPr>
              <a:t>,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 </a:t>
            </a:r>
            <a:r>
              <a:rPr lang="he-IL" sz="2800" baseline="-25000" dirty="0">
                <a:sym typeface="Varela Round"/>
              </a:rPr>
              <a:t>,</a:t>
            </a:r>
            <a:r>
              <a:rPr lang="he-IL" sz="2800" dirty="0">
                <a:sym typeface="Varela Round"/>
              </a:rPr>
              <a:t> נמוך מריכוז יוני </a:t>
            </a:r>
            <a:r>
              <a:rPr lang="he-IL" sz="2800" dirty="0" err="1">
                <a:sym typeface="Varela Round"/>
              </a:rPr>
              <a:t>ההידרוניום</a:t>
            </a:r>
            <a:r>
              <a:rPr lang="he-IL" sz="2800" dirty="0">
                <a:sym typeface="Varela Round"/>
              </a:rPr>
              <a:t> בתמיסה המקורית יגרום </a:t>
            </a:r>
          </a:p>
          <a:p>
            <a:pPr>
              <a:lnSpc>
                <a:spcPct val="120000"/>
              </a:lnSpc>
              <a:defRPr/>
            </a:pPr>
            <a:endParaRPr lang="he-IL" sz="2800" dirty="0">
              <a:sym typeface="Varela Round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AF64DF7C-A221-4600-9DD2-313033ACB20B}"/>
              </a:ext>
            </a:extLst>
          </p:cNvPr>
          <p:cNvGrpSpPr/>
          <p:nvPr/>
        </p:nvGrpSpPr>
        <p:grpSpPr>
          <a:xfrm>
            <a:off x="3892006" y="2153601"/>
            <a:ext cx="7801763" cy="2370553"/>
            <a:chOff x="6332580" y="2153601"/>
            <a:chExt cx="5361189" cy="2370553"/>
          </a:xfrm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4AD5172B-DB38-4DBC-8F80-3C2C7E042BEA}"/>
                </a:ext>
              </a:extLst>
            </p:cNvPr>
            <p:cNvSpPr/>
            <p:nvPr/>
          </p:nvSpPr>
          <p:spPr>
            <a:xfrm>
              <a:off x="6332580" y="2153601"/>
              <a:ext cx="51494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sz="2800" dirty="0">
                  <a:solidFill>
                    <a:srgbClr val="C00000"/>
                  </a:solidFill>
                  <a:sym typeface="Varela Round"/>
                </a:rPr>
                <a:t>לירידה</a:t>
              </a:r>
              <a:r>
                <a:rPr lang="he-IL" sz="2800" dirty="0">
                  <a:sym typeface="Varela Round"/>
                </a:rPr>
                <a:t> בריכוז יוני ה- </a:t>
              </a:r>
              <a:r>
                <a:rPr lang="en-US" sz="2800" dirty="0">
                  <a:sym typeface="Varela Round"/>
                </a:rPr>
                <a:t>H</a:t>
              </a:r>
              <a:r>
                <a:rPr lang="en-US" sz="2800" baseline="-25000" dirty="0">
                  <a:sym typeface="Varela Round"/>
                </a:rPr>
                <a:t>3</a:t>
              </a:r>
              <a:r>
                <a:rPr lang="en-US" sz="2800" dirty="0">
                  <a:sym typeface="Varela Round"/>
                </a:rPr>
                <a:t>O</a:t>
              </a:r>
              <a:r>
                <a:rPr lang="en-US" sz="2800" baseline="30000" dirty="0">
                  <a:sym typeface="Varela Round"/>
                </a:rPr>
                <a:t>+</a:t>
              </a:r>
              <a:r>
                <a:rPr lang="en-US" sz="2800" baseline="-25000" dirty="0">
                  <a:sym typeface="Varela Round"/>
                </a:rPr>
                <a:t>(</a:t>
              </a:r>
              <a:r>
                <a:rPr lang="en-US" sz="2800" baseline="-25000" dirty="0" err="1">
                  <a:sym typeface="Varela Round"/>
                </a:rPr>
                <a:t>aq</a:t>
              </a:r>
              <a:r>
                <a:rPr lang="en-US" sz="2800" baseline="-25000" dirty="0">
                  <a:sym typeface="Varela Round"/>
                </a:rPr>
                <a:t>)</a:t>
              </a:r>
              <a:r>
                <a:rPr lang="he-IL" sz="2800" dirty="0">
                  <a:sym typeface="Varela Round"/>
                </a:rPr>
                <a:t> </a:t>
              </a:r>
              <a:r>
                <a:rPr lang="he-IL" sz="2800" dirty="0">
                  <a:solidFill>
                    <a:srgbClr val="C00000"/>
                  </a:solidFill>
                  <a:sym typeface="Varela Round"/>
                </a:rPr>
                <a:t>ולעלייה</a:t>
              </a:r>
              <a:r>
                <a:rPr lang="he-IL" sz="2800" dirty="0">
                  <a:sym typeface="Varela Round"/>
                </a:rPr>
                <a:t> </a:t>
              </a:r>
            </a:p>
            <a:p>
              <a:pPr algn="ctr"/>
              <a:r>
                <a:rPr lang="he-IL" sz="2800" dirty="0">
                  <a:sym typeface="Varela Round"/>
                </a:rPr>
                <a:t>ב- </a:t>
              </a:r>
              <a:r>
                <a:rPr lang="en-US" sz="2800" dirty="0">
                  <a:sym typeface="Varela Round"/>
                </a:rPr>
                <a:t>pH</a:t>
              </a:r>
              <a:endParaRPr lang="he-IL" sz="2800" dirty="0"/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6DB9DCB9-039D-4EC6-8E9D-BD24FCB1483E}"/>
                </a:ext>
              </a:extLst>
            </p:cNvPr>
            <p:cNvSpPr txBox="1"/>
            <p:nvPr/>
          </p:nvSpPr>
          <p:spPr>
            <a:xfrm>
              <a:off x="6418077" y="3877823"/>
              <a:ext cx="527569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דוגמה: </a:t>
              </a:r>
            </a:p>
            <a:p>
              <a:r>
                <a:rPr lang="he-IL" dirty="0"/>
                <a:t>הוסיפו תמיסת </a:t>
              </a:r>
              <a:r>
                <a:rPr lang="en-US" dirty="0"/>
                <a:t>0.2M </a:t>
              </a:r>
              <a:r>
                <a:rPr lang="en-US" dirty="0" err="1"/>
                <a:t>HCl</a:t>
              </a:r>
              <a:r>
                <a:rPr lang="en-US" baseline="-25000" dirty="0"/>
                <a:t>(</a:t>
              </a:r>
              <a:r>
                <a:rPr lang="en-US" baseline="-25000" dirty="0" err="1"/>
                <a:t>aq</a:t>
              </a:r>
              <a:r>
                <a:rPr lang="en-US" dirty="0"/>
                <a:t> </a:t>
              </a:r>
              <a:r>
                <a:rPr lang="he-IL" dirty="0"/>
                <a:t> לתמיסת </a:t>
              </a:r>
              <a:r>
                <a:rPr lang="en-US" dirty="0"/>
                <a:t>HCl</a:t>
              </a:r>
              <a:r>
                <a:rPr lang="en-US" baseline="-25000" dirty="0"/>
                <a:t>(</a:t>
              </a:r>
              <a:r>
                <a:rPr lang="en-US" baseline="-25000" dirty="0" err="1"/>
                <a:t>aq</a:t>
              </a:r>
              <a:r>
                <a:rPr lang="en-US" baseline="-25000" dirty="0"/>
                <a:t>)</a:t>
              </a:r>
              <a:r>
                <a:rPr lang="he-IL" dirty="0"/>
                <a:t>  </a:t>
              </a:r>
              <a:r>
                <a:rPr lang="en-US" dirty="0"/>
                <a:t>2M</a:t>
              </a:r>
              <a:endParaRPr lang="he-IL" dirty="0"/>
            </a:p>
          </p:txBody>
        </p:sp>
      </p:grp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2622" y="2637805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חומצה לתמיסה חומצית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CB157C9E-F2D9-4A9E-88A1-5AF6E1A82A1E}"/>
              </a:ext>
            </a:extLst>
          </p:cNvPr>
          <p:cNvSpPr/>
          <p:nvPr/>
        </p:nvSpPr>
        <p:spPr>
          <a:xfrm rot="10800000">
            <a:off x="1430937" y="4887692"/>
            <a:ext cx="554182" cy="782812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4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78927" y="2145693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בהוספת חומצה לתמיסה חומצית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dirty="0">
              <a:solidFill>
                <a:schemeClr val="bg1"/>
              </a:solidFill>
            </a:endParaRPr>
          </a:p>
          <a:p>
            <a:pPr algn="ctr"/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1431465" y="437385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800" b="1" dirty="0">
                <a:solidFill>
                  <a:schemeClr val="bg1"/>
                </a:solidFill>
              </a:rPr>
              <a:t>לא ישתנה </a:t>
            </a:r>
            <a:endParaRPr lang="he-IL" sz="28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מציין מיקום טקסט 13">
            <a:extLst>
              <a:ext uri="{FF2B5EF4-FFF2-40B4-BE49-F238E27FC236}">
                <a16:creationId xmlns:a16="http://schemas.microsoft.com/office/drawing/2014/main" id="{05A4E980-BA5C-4809-A7EB-59BDC629616E}"/>
              </a:ext>
            </a:extLst>
          </p:cNvPr>
          <p:cNvSpPr txBox="1">
            <a:spLocks/>
          </p:cNvSpPr>
          <p:nvPr/>
        </p:nvSpPr>
        <p:spPr>
          <a:xfrm>
            <a:off x="403258" y="996011"/>
            <a:ext cx="11160125" cy="1029119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>
                <a:sym typeface="Varela Round"/>
              </a:rPr>
              <a:t>הוספת תמיסת חומצה בעלת ריכוז יוני  </a:t>
            </a:r>
            <a:r>
              <a:rPr lang="en-US" sz="2800" dirty="0">
                <a:sym typeface="Varela Round"/>
              </a:rPr>
              <a:t>H</a:t>
            </a:r>
            <a:r>
              <a:rPr lang="en-US" sz="2800" baseline="-25000" dirty="0">
                <a:sym typeface="Varela Round"/>
              </a:rPr>
              <a:t>3</a:t>
            </a:r>
            <a:r>
              <a:rPr lang="en-US" sz="2800" dirty="0">
                <a:sym typeface="Varela Round"/>
              </a:rPr>
              <a:t>O</a:t>
            </a:r>
            <a:r>
              <a:rPr lang="en-US" sz="2800" baseline="30000" dirty="0">
                <a:sym typeface="Varela Round"/>
              </a:rPr>
              <a:t>+</a:t>
            </a:r>
            <a:r>
              <a:rPr lang="en-US" sz="2800" baseline="-25000" dirty="0">
                <a:sym typeface="Varela Round"/>
              </a:rPr>
              <a:t>(</a:t>
            </a:r>
            <a:r>
              <a:rPr lang="en-US" sz="2800" baseline="-25000" dirty="0" err="1">
                <a:sym typeface="Varela Round"/>
              </a:rPr>
              <a:t>aq</a:t>
            </a:r>
            <a:r>
              <a:rPr lang="en-US" sz="2800" baseline="-25000" dirty="0">
                <a:sym typeface="Varela Round"/>
              </a:rPr>
              <a:t>)</a:t>
            </a:r>
            <a:r>
              <a:rPr lang="he-IL" sz="2800" dirty="0">
                <a:sym typeface="Varela Round"/>
              </a:rPr>
              <a:t> שווה לריכוז יוני ההידרוניום בתמיסה המקורית לא יגרום 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12285092-5C3F-4601-B614-450AEB9F6650}"/>
              </a:ext>
            </a:extLst>
          </p:cNvPr>
          <p:cNvGrpSpPr/>
          <p:nvPr/>
        </p:nvGrpSpPr>
        <p:grpSpPr>
          <a:xfrm>
            <a:off x="4280204" y="2194035"/>
            <a:ext cx="7543496" cy="2174733"/>
            <a:chOff x="4280204" y="2194035"/>
            <a:chExt cx="6367281" cy="2174733"/>
          </a:xfrm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4AD5172B-DB38-4DBC-8F80-3C2C7E042BEA}"/>
                </a:ext>
              </a:extLst>
            </p:cNvPr>
            <p:cNvSpPr/>
            <p:nvPr/>
          </p:nvSpPr>
          <p:spPr>
            <a:xfrm>
              <a:off x="5254236" y="2194035"/>
              <a:ext cx="51494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sz="2800" dirty="0">
                  <a:solidFill>
                    <a:srgbClr val="C00000"/>
                  </a:solidFill>
                  <a:sym typeface="Varela Round"/>
                </a:rPr>
                <a:t>לשינוי</a:t>
              </a:r>
              <a:r>
                <a:rPr lang="he-IL" sz="2800" dirty="0">
                  <a:sym typeface="Varela Round"/>
                </a:rPr>
                <a:t> בריכוז יוני ה- </a:t>
              </a:r>
              <a:r>
                <a:rPr lang="en-US" sz="2800" dirty="0">
                  <a:sym typeface="Varela Round"/>
                </a:rPr>
                <a:t>H</a:t>
              </a:r>
              <a:r>
                <a:rPr lang="en-US" sz="2800" baseline="-25000" dirty="0">
                  <a:sym typeface="Varela Round"/>
                </a:rPr>
                <a:t>3</a:t>
              </a:r>
              <a:r>
                <a:rPr lang="en-US" sz="2800" dirty="0">
                  <a:sym typeface="Varela Round"/>
                </a:rPr>
                <a:t>O</a:t>
              </a:r>
              <a:r>
                <a:rPr lang="en-US" sz="2800" baseline="30000" dirty="0">
                  <a:sym typeface="Varela Round"/>
                </a:rPr>
                <a:t>+</a:t>
              </a:r>
              <a:r>
                <a:rPr lang="en-US" sz="2800" baseline="-25000" dirty="0">
                  <a:sym typeface="Varela Round"/>
                </a:rPr>
                <a:t>(</a:t>
              </a:r>
              <a:r>
                <a:rPr lang="en-US" sz="2800" baseline="-25000" dirty="0" err="1">
                  <a:sym typeface="Varela Round"/>
                </a:rPr>
                <a:t>aq</a:t>
              </a:r>
              <a:r>
                <a:rPr lang="en-US" sz="2800" baseline="-25000" dirty="0">
                  <a:sym typeface="Varela Round"/>
                </a:rPr>
                <a:t>)</a:t>
              </a:r>
              <a:r>
                <a:rPr lang="he-IL" sz="2800" dirty="0">
                  <a:sym typeface="Varela Round"/>
                </a:rPr>
                <a:t> </a:t>
              </a:r>
              <a:r>
                <a:rPr lang="he-IL" sz="2800" dirty="0">
                  <a:solidFill>
                    <a:srgbClr val="C00000"/>
                  </a:solidFill>
                  <a:sym typeface="Varela Round"/>
                </a:rPr>
                <a:t>ולכן לא יהיה שינוי</a:t>
              </a:r>
              <a:r>
                <a:rPr lang="he-IL" sz="2800" dirty="0">
                  <a:sym typeface="Varela Round"/>
                </a:rPr>
                <a:t> </a:t>
              </a:r>
            </a:p>
            <a:p>
              <a:pPr algn="ctr"/>
              <a:r>
                <a:rPr lang="he-IL" sz="2800" dirty="0">
                  <a:sym typeface="Varela Round"/>
                </a:rPr>
                <a:t>ב- </a:t>
              </a:r>
              <a:r>
                <a:rPr lang="en-US" sz="2800" dirty="0">
                  <a:sym typeface="Varela Round"/>
                </a:rPr>
                <a:t>pH</a:t>
              </a:r>
              <a:endParaRPr lang="he-IL" sz="2800" dirty="0"/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3B62EA78-13E4-4BE9-B3DC-96E36D7EEF62}"/>
                </a:ext>
              </a:extLst>
            </p:cNvPr>
            <p:cNvSpPr txBox="1"/>
            <p:nvPr/>
          </p:nvSpPr>
          <p:spPr>
            <a:xfrm>
              <a:off x="4280204" y="3660882"/>
              <a:ext cx="636728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/>
                <a:t>דוגמה: </a:t>
              </a:r>
            </a:p>
            <a:p>
              <a:r>
                <a:rPr lang="he-IL" sz="2000" dirty="0"/>
                <a:t>הוסיפו תמיסת </a:t>
              </a:r>
              <a:r>
                <a:rPr lang="en-US" sz="2000" dirty="0"/>
                <a:t>0.2M HCl</a:t>
              </a:r>
              <a:r>
                <a:rPr lang="en-US" sz="2000" baseline="-25000" dirty="0"/>
                <a:t>(</a:t>
              </a:r>
              <a:r>
                <a:rPr lang="en-US" sz="2000" baseline="-25000" dirty="0" err="1"/>
                <a:t>aq</a:t>
              </a:r>
              <a:r>
                <a:rPr lang="en-US" sz="2000" dirty="0"/>
                <a:t> </a:t>
              </a:r>
              <a:r>
                <a:rPr lang="he-IL" sz="2000" dirty="0"/>
                <a:t>   לתמיסת </a:t>
              </a:r>
              <a:r>
                <a:rPr lang="en-US" sz="2000" dirty="0"/>
                <a:t>H</a:t>
              </a:r>
              <a:r>
                <a:rPr lang="en-US" sz="2000" baseline="-25000" dirty="0"/>
                <a:t>2</a:t>
              </a:r>
              <a:r>
                <a:rPr lang="en-US" sz="2000" dirty="0"/>
                <a:t>SO</a:t>
              </a:r>
              <a:r>
                <a:rPr lang="en-US" sz="2000" baseline="-25000" dirty="0"/>
                <a:t>4(</a:t>
              </a:r>
              <a:r>
                <a:rPr lang="en-US" sz="2000" baseline="-25000" dirty="0" err="1"/>
                <a:t>aq</a:t>
              </a:r>
              <a:r>
                <a:rPr lang="en-US" sz="2000" baseline="-25000" dirty="0"/>
                <a:t>)</a:t>
              </a:r>
              <a:r>
                <a:rPr lang="he-IL" sz="2000" dirty="0"/>
                <a:t>  </a:t>
              </a:r>
              <a:r>
                <a:rPr lang="en-US" sz="2000" dirty="0"/>
                <a:t>0.1M</a:t>
              </a:r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4993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E90FD343-E27B-49E4-9BFA-39F00B607DC0}"/>
              </a:ext>
            </a:extLst>
          </p:cNvPr>
          <p:cNvSpPr/>
          <p:nvPr/>
        </p:nvSpPr>
        <p:spPr>
          <a:xfrm>
            <a:off x="5337957" y="953733"/>
            <a:ext cx="6569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12B4BC"/>
                </a:solidFill>
                <a:sym typeface="Varela Round"/>
              </a:rPr>
              <a:t>שינוי ה-</a:t>
            </a:r>
            <a:r>
              <a:rPr lang="en-US" sz="2400" b="1" dirty="0">
                <a:solidFill>
                  <a:srgbClr val="12B4BC"/>
                </a:solidFill>
                <a:sym typeface="Varela Round"/>
              </a:rPr>
              <a:t>pH</a:t>
            </a:r>
            <a:r>
              <a:rPr lang="he-IL" sz="2400" b="1" dirty="0">
                <a:solidFill>
                  <a:srgbClr val="12B4BC"/>
                </a:solidFill>
                <a:sym typeface="Varela Round"/>
              </a:rPr>
              <a:t> כתוצאה מערבוב שתי תמיסות בסיסיות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422E9CCB-5DB8-40E3-A6AD-64C43E370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32911" y="1506695"/>
            <a:ext cx="2989384" cy="2286611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sym typeface="Varela Round"/>
              </a:rPr>
              <a:t>בהוספת תמיסה בסיסית לתמיסה בסיסית אחרת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sym typeface="Varela Round"/>
              </a:rPr>
              <a:t> ה-</a:t>
            </a:r>
            <a:r>
              <a:rPr lang="en-US" dirty="0">
                <a:solidFill>
                  <a:schemeClr val="bg1"/>
                </a:solidFill>
                <a:sym typeface="Varela Round"/>
              </a:rPr>
              <a:t>pH 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1504FCF1-C72D-451A-B30C-168562FDE6B2}"/>
              </a:ext>
            </a:extLst>
          </p:cNvPr>
          <p:cNvSpPr/>
          <p:nvPr/>
        </p:nvSpPr>
        <p:spPr>
          <a:xfrm>
            <a:off x="5768712" y="4291171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en-US" sz="2000" b="1" dirty="0">
                <a:solidFill>
                  <a:schemeClr val="bg1"/>
                </a:solidFill>
              </a:rPr>
              <a:t>יכול לעלות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E40DE0F7-0678-4E00-9BC5-CD207D4BEB4E}"/>
              </a:ext>
            </a:extLst>
          </p:cNvPr>
          <p:cNvSpPr/>
          <p:nvPr/>
        </p:nvSpPr>
        <p:spPr>
          <a:xfrm>
            <a:off x="3133976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לרדת</a:t>
            </a: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D8917421-3521-43BB-B375-FCE43B1059AA}"/>
              </a:ext>
            </a:extLst>
          </p:cNvPr>
          <p:cNvSpPr/>
          <p:nvPr/>
        </p:nvSpPr>
        <p:spPr>
          <a:xfrm>
            <a:off x="371428" y="4291172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יכול לא להשתנות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3EB106A-5D93-4932-A7E1-91CD4DF73256}"/>
              </a:ext>
            </a:extLst>
          </p:cNvPr>
          <p:cNvSpPr txBox="1"/>
          <p:nvPr/>
        </p:nvSpPr>
        <p:spPr>
          <a:xfrm>
            <a:off x="7499839" y="2198077"/>
            <a:ext cx="36488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תלוי בשינוי ריכוז יוני ההידרוקסיד  </a:t>
            </a:r>
            <a:r>
              <a:rPr lang="en-US" sz="2400" dirty="0"/>
              <a:t>OH</a:t>
            </a:r>
            <a:r>
              <a:rPr lang="en-US" sz="3200" baseline="30000" dirty="0"/>
              <a:t>-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862296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69" y="1735506"/>
            <a:ext cx="7695399" cy="35221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altLang="en-US" dirty="0"/>
              <a:t>חומצות ובסיסים יוצרים יונים ניידים במים ולכן תמיסותיהם המימיות מוליכות חשמל</a:t>
            </a:r>
            <a:r>
              <a:rPr lang="en-US" altLang="en-US" dirty="0"/>
              <a:t>.</a:t>
            </a:r>
          </a:p>
          <a:p>
            <a:pPr>
              <a:lnSpc>
                <a:spcPct val="150000"/>
              </a:lnSpc>
            </a:pPr>
            <a:endParaRPr lang="en-US" altLang="en-US" dirty="0"/>
          </a:p>
          <a:p>
            <a:pPr>
              <a:lnSpc>
                <a:spcPct val="150000"/>
              </a:lnSpc>
            </a:pPr>
            <a:r>
              <a:rPr lang="he-IL" altLang="en-US" dirty="0"/>
              <a:t>המוליכות החשמלית תלויה בריכוז היונים בתמיסה</a:t>
            </a:r>
            <a:r>
              <a:rPr lang="en-US" altLang="en-US" dirty="0"/>
              <a:t>.</a:t>
            </a:r>
            <a:endParaRPr lang="he-IL" altLang="en-US" dirty="0"/>
          </a:p>
          <a:p>
            <a:pPr>
              <a:lnSpc>
                <a:spcPct val="150000"/>
              </a:lnSpc>
            </a:pPr>
            <a:endParaRPr lang="en-US" altLang="en-US" dirty="0"/>
          </a:p>
          <a:p>
            <a:pPr>
              <a:lnSpc>
                <a:spcPct val="150000"/>
              </a:lnSpc>
            </a:pPr>
            <a:r>
              <a:rPr lang="he-IL" altLang="en-US" dirty="0"/>
              <a:t>המוליכות החשמלית תגדל ככל שריכוז החומצות והבסיסים גבוה יותר</a:t>
            </a:r>
            <a:r>
              <a:rPr lang="en-US" altLang="en-US" dirty="0"/>
              <a:t>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9AAF5D6D-7B96-4A64-AC97-86BC6C6CEE3B}"/>
              </a:ext>
            </a:extLst>
          </p:cNvPr>
          <p:cNvSpPr txBox="1">
            <a:spLocks/>
          </p:cNvSpPr>
          <p:nvPr/>
        </p:nvSpPr>
        <p:spPr>
          <a:xfrm>
            <a:off x="-134693" y="1097513"/>
            <a:ext cx="11160125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he-IL" sz="2800" dirty="0"/>
              <a:t>מוליכות חשמלית של תמיסות חומצה ובסיס</a:t>
            </a:r>
            <a:endParaRPr lang="he-IL" sz="2800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028205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" y="326310"/>
            <a:ext cx="9802368" cy="720000"/>
          </a:xfrm>
        </p:spPr>
        <p:txBody>
          <a:bodyPr/>
          <a:lstStyle/>
          <a:p>
            <a:r>
              <a:rPr lang="he-IL" dirty="0"/>
              <a:t>חומצה בסיס- סיכום השיעור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29E3A80-5C73-4240-9C60-A273FA3E769C}"/>
              </a:ext>
            </a:extLst>
          </p:cNvPr>
          <p:cNvSpPr/>
          <p:nvPr/>
        </p:nvSpPr>
        <p:spPr>
          <a:xfrm>
            <a:off x="450674" y="1029338"/>
            <a:ext cx="1113172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תמיסת של חומצה ובסיס מכילות יונים.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תמיסות של חומצות ובסיסים במים המוליכות זר חשמלי.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המוליכות החשמלית של תמיסה תלויה בריכוז היונים.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ה-</a:t>
            </a:r>
            <a:r>
              <a:rPr lang="en-US" altLang="en-US" sz="2000" dirty="0"/>
              <a:t>pH</a:t>
            </a:r>
            <a:r>
              <a:rPr lang="he-IL" altLang="en-US" sz="2000" dirty="0"/>
              <a:t> של תמיסת החומצה נמוך מ-7.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ה-</a:t>
            </a:r>
            <a:r>
              <a:rPr lang="en-US" altLang="en-US" sz="2000" dirty="0"/>
              <a:t>pH</a:t>
            </a:r>
            <a:r>
              <a:rPr lang="he-IL" altLang="en-US" sz="2000" dirty="0"/>
              <a:t> של תמיסת הבסיס גבוה מ-7.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מיהול במים של תמיסות חומציות גורם לעלייה ב</a:t>
            </a:r>
            <a:r>
              <a:rPr lang="en-US" altLang="en-US" sz="2000" dirty="0"/>
              <a:t> pH -</a:t>
            </a:r>
            <a:endParaRPr lang="he-IL" altLang="en-US" sz="2000" dirty="0"/>
          </a:p>
          <a:p>
            <a:pPr marL="3543300" lvl="7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מיהול במים של תמיסות בסיסיות גורם לירידה ב-</a:t>
            </a:r>
            <a:r>
              <a:rPr lang="en-US" altLang="en-US" sz="2000" dirty="0"/>
              <a:t>pH</a:t>
            </a:r>
          </a:p>
          <a:p>
            <a:pPr marL="3543300" lvl="7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תמיסות של חומצות ובסיסים במים המוליכות זר חשמלי. </a:t>
            </a:r>
          </a:p>
          <a:p>
            <a:pPr marL="3543300" lvl="7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e-IL" altLang="en-US" sz="2000" dirty="0"/>
              <a:t>המוליכות החשמלית של תמיסה תלויה בריכוז היונים.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101985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 בית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64015" y="1112227"/>
            <a:ext cx="5965370" cy="4090988"/>
          </a:xfrm>
        </p:spPr>
        <p:txBody>
          <a:bodyPr/>
          <a:lstStyle/>
          <a:p>
            <a:r>
              <a:rPr lang="he-IL" dirty="0"/>
              <a:t>סרקו את הקוד שלפניכם.</a:t>
            </a:r>
          </a:p>
          <a:p>
            <a:r>
              <a:rPr lang="he-IL" dirty="0"/>
              <a:t>הכינו את המטלה לשיעור הבא.</a:t>
            </a:r>
          </a:p>
          <a:p>
            <a:r>
              <a:rPr lang="he-IL" dirty="0"/>
              <a:t>בהצלחה!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1785257" y="5260664"/>
            <a:ext cx="1785258" cy="1597336"/>
          </a:xfrm>
          <a:prstGeom prst="rect">
            <a:avLst/>
          </a:prstGeom>
        </p:spPr>
      </p:pic>
      <p:pic>
        <p:nvPicPr>
          <p:cNvPr id="8" name="מציין מיקום תוכן 4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97245AF4-65C9-4C2D-9076-D614205A9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86" y="1112227"/>
            <a:ext cx="3580668" cy="3580668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0E13893F-7A1E-4AD8-8497-8A2343C3743B}"/>
              </a:ext>
            </a:extLst>
          </p:cNvPr>
          <p:cNvSpPr/>
          <p:nvPr/>
        </p:nvSpPr>
        <p:spPr>
          <a:xfrm>
            <a:off x="2111162" y="4476642"/>
            <a:ext cx="21323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https://qrgo.page.link/f3Gs3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5576612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B01ED6A-C240-4949-B7B9-0B49BF340E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תודה על ההקשבה!</a:t>
            </a:r>
          </a:p>
        </p:txBody>
      </p:sp>
    </p:spTree>
    <p:extLst>
      <p:ext uri="{BB962C8B-B14F-4D97-AF65-F5344CB8AC3E}">
        <p14:creationId xmlns:p14="http://schemas.microsoft.com/office/powerpoint/2010/main" val="298569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ym typeface="Varela Round"/>
              </a:rPr>
              <a:t>pH </a:t>
            </a:r>
            <a:r>
              <a:rPr lang="he-IL" dirty="0">
                <a:sym typeface="Varela Round"/>
              </a:rPr>
              <a:t>סקלת ה-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7" name="Picture 8" descr="נייר PH – חוויות בנתיבי החלב - עושים גבינות בבית">
            <a:extLst>
              <a:ext uri="{FF2B5EF4-FFF2-40B4-BE49-F238E27FC236}">
                <a16:creationId xmlns:a16="http://schemas.microsoft.com/office/drawing/2014/main" id="{343183BD-E431-4C8A-AF1F-45E3A230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64" y="1812709"/>
            <a:ext cx="1865404" cy="18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55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9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069" y="662464"/>
            <a:ext cx="11161453" cy="457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סקלת ה-</a:t>
            </a:r>
            <a:r>
              <a:rPr lang="en-US" dirty="0">
                <a:sym typeface="Varela Round"/>
              </a:rPr>
              <a:t>pH</a:t>
            </a:r>
            <a:endParaRPr lang="en-US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786" y="1016713"/>
            <a:ext cx="11161453" cy="3522187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2000" b="1" dirty="0">
                <a:sym typeface="Varela Round"/>
              </a:rPr>
              <a:t>pH </a:t>
            </a:r>
            <a:r>
              <a:rPr lang="he-IL" sz="2000" b="1" dirty="0">
                <a:sym typeface="Varela Round"/>
              </a:rPr>
              <a:t> מהווה </a:t>
            </a:r>
            <a:r>
              <a:rPr lang="he-IL" altLang="en-US" sz="2000" b="1" dirty="0"/>
              <a:t>סקלה למדידת חומציות ובסיסיות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000" b="1" dirty="0">
                <a:solidFill>
                  <a:schemeClr val="tx1"/>
                </a:solidFill>
              </a:rPr>
              <a:t>זהו מדד ל</a:t>
            </a:r>
            <a:r>
              <a:rPr lang="he-IL" altLang="en-US" sz="2000" b="1" u="sng" dirty="0">
                <a:solidFill>
                  <a:schemeClr val="tx1"/>
                </a:solidFill>
              </a:rPr>
              <a:t>ריכוז</a:t>
            </a:r>
            <a:r>
              <a:rPr lang="he-IL" altLang="en-US" sz="2000" b="1" dirty="0">
                <a:solidFill>
                  <a:schemeClr val="tx1"/>
                </a:solidFill>
              </a:rPr>
              <a:t> יוני הידרוניום, </a:t>
            </a:r>
            <a:r>
              <a:rPr lang="en-US" altLang="en-US" sz="2000" b="1" dirty="0">
                <a:solidFill>
                  <a:schemeClr val="tx1"/>
                </a:solidFill>
              </a:rPr>
              <a:t>H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3</a:t>
            </a:r>
            <a:r>
              <a:rPr lang="en-US" altLang="en-US" sz="2000" b="1" dirty="0">
                <a:solidFill>
                  <a:schemeClr val="tx1"/>
                </a:solidFill>
              </a:rPr>
              <a:t>O</a:t>
            </a:r>
            <a:r>
              <a:rPr lang="en-US" altLang="en-US" sz="2000" b="1" baseline="30000" dirty="0">
                <a:solidFill>
                  <a:schemeClr val="tx1"/>
                </a:solidFill>
              </a:rPr>
              <a:t>+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(</a:t>
            </a:r>
            <a:r>
              <a:rPr lang="en-US" altLang="en-US" sz="2000" b="1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)</a:t>
            </a:r>
            <a:r>
              <a:rPr lang="he-IL" altLang="en-US" sz="2000" b="1" dirty="0">
                <a:solidFill>
                  <a:schemeClr val="tx1"/>
                </a:solidFill>
              </a:rPr>
              <a:t> , ויוני הידרוקסיד , </a:t>
            </a:r>
            <a:r>
              <a:rPr lang="en-US" altLang="en-US" sz="2000" b="1" dirty="0">
                <a:solidFill>
                  <a:schemeClr val="tx1"/>
                </a:solidFill>
              </a:rPr>
              <a:t>OH</a:t>
            </a:r>
            <a:r>
              <a:rPr lang="en-US" altLang="en-US" sz="2000" b="1" baseline="30000" dirty="0">
                <a:solidFill>
                  <a:schemeClr val="tx1"/>
                </a:solidFill>
              </a:rPr>
              <a:t>-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(</a:t>
            </a:r>
            <a:r>
              <a:rPr lang="en-US" altLang="en-US" sz="2000" b="1" baseline="-25000" dirty="0" err="1">
                <a:solidFill>
                  <a:schemeClr val="tx1"/>
                </a:solidFill>
              </a:rPr>
              <a:t>aq</a:t>
            </a:r>
            <a:r>
              <a:rPr lang="en-US" altLang="en-US" sz="2000" b="1" baseline="-25000" dirty="0">
                <a:solidFill>
                  <a:schemeClr val="tx1"/>
                </a:solidFill>
              </a:rPr>
              <a:t>)</a:t>
            </a:r>
            <a:r>
              <a:rPr lang="he-IL" altLang="en-US" sz="2000" b="1" dirty="0">
                <a:solidFill>
                  <a:schemeClr val="tx1"/>
                </a:solidFill>
              </a:rPr>
              <a:t> ,</a:t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he-IL" altLang="en-US" sz="2000" b="1" dirty="0">
                <a:solidFill>
                  <a:schemeClr val="tx1"/>
                </a:solidFill>
              </a:rPr>
              <a:t>בתמיסה.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000" b="1" dirty="0"/>
              <a:t>הסקלה מוגדרת לתמיסות מימיות בלבד</a:t>
            </a:r>
            <a:r>
              <a:rPr lang="en-US" altLang="en-US" sz="2000" b="1" dirty="0"/>
              <a:t>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he-IL" altLang="en-US" sz="2000" b="1" dirty="0"/>
              <a:t>תחום הסקלה המקובל נע  בין 0 ל- 14, ומתייחס לתמיסות  שריכוזן אינו עולה על </a:t>
            </a:r>
            <a:r>
              <a:rPr lang="en-US" altLang="en-US" sz="2000" b="1" dirty="0"/>
              <a:t>M</a:t>
            </a:r>
            <a:r>
              <a:rPr lang="he-IL" altLang="en-US" sz="2000" b="1" dirty="0"/>
              <a:t> 1</a:t>
            </a:r>
            <a:r>
              <a:rPr lang="en-US" altLang="en-US" sz="2000" b="1" dirty="0"/>
              <a:t>.</a:t>
            </a:r>
            <a:endParaRPr lang="he-IL" altLang="en-US" sz="2000" b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2000" b="1" dirty="0"/>
              <a:t>      בריכוזים גבוהים יותר תחום ה- </a:t>
            </a:r>
            <a:r>
              <a:rPr lang="en-US" sz="2000" dirty="0">
                <a:sym typeface="Varela Round"/>
              </a:rPr>
              <a:t>pH</a:t>
            </a:r>
            <a:r>
              <a:rPr lang="he-IL" altLang="en-US" sz="2000" b="1" dirty="0"/>
              <a:t> רחב יותר (מתחת ל- 0  ומעל ל- 14).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he-IL" sz="2000" b="1" dirty="0">
                <a:sym typeface="Varela Round"/>
              </a:rPr>
              <a:t>  				</a:t>
            </a:r>
            <a:r>
              <a:rPr lang="he-IL" sz="2000" b="1" dirty="0">
                <a:solidFill>
                  <a:schemeClr val="tx1"/>
                </a:solidFill>
                <a:sym typeface="Varela Round"/>
              </a:rPr>
              <a:t>ה-</a:t>
            </a:r>
            <a:r>
              <a:rPr lang="en-US" sz="2000" b="1" dirty="0">
                <a:solidFill>
                  <a:schemeClr val="tx1"/>
                </a:solidFill>
                <a:sym typeface="Varela Round"/>
              </a:rPr>
              <a:t>pH  </a:t>
            </a:r>
            <a:r>
              <a:rPr lang="he-IL" sz="2000" b="1" dirty="0">
                <a:solidFill>
                  <a:schemeClr val="tx1"/>
                </a:solidFill>
                <a:sym typeface="Varela Round"/>
              </a:rPr>
              <a:t>  </a:t>
            </a:r>
            <a:r>
              <a:rPr lang="he-IL" sz="2000" b="1" dirty="0">
                <a:sym typeface="Varela Round"/>
              </a:rPr>
              <a:t>תלוי בטמפרטורה</a:t>
            </a:r>
            <a:endParaRPr lang="he-IL" altLang="en-US" sz="2000" b="1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20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endParaRPr lang="he-IL" altLang="en-US" sz="2000" b="1" dirty="0"/>
          </a:p>
          <a:p>
            <a:endParaRPr lang="he-IL" sz="2000" dirty="0"/>
          </a:p>
        </p:txBody>
      </p:sp>
      <p:pic>
        <p:nvPicPr>
          <p:cNvPr id="7" name="Picture 5" descr="http://www.shvoong.co.il/App_Themes/he-IL/Upload/Images/1023A.jpg">
            <a:hlinkClick r:id="rId3"/>
            <a:extLst>
              <a:ext uri="{FF2B5EF4-FFF2-40B4-BE49-F238E27FC236}">
                <a16:creationId xmlns:a16="http://schemas.microsoft.com/office/drawing/2014/main" id="{BB74ACB4-ADE5-4C9E-8BD4-867A817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515448"/>
            <a:ext cx="2667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9213"/>
            <a:ext cx="9802368" cy="720000"/>
          </a:xfrm>
        </p:spPr>
        <p:txBody>
          <a:bodyPr/>
          <a:lstStyle/>
          <a:p>
            <a:r>
              <a:rPr lang="he-IL" dirty="0"/>
              <a:t>חומצה בסיס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4585" y="457779"/>
            <a:ext cx="11161453" cy="457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סקלת ה-</a:t>
            </a:r>
            <a:r>
              <a:rPr lang="en-US" dirty="0">
                <a:sym typeface="Varela Round"/>
              </a:rPr>
              <a:t>pH</a:t>
            </a:r>
            <a:endParaRPr lang="en-US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EBC28A4-359B-4FBE-9521-10FC41BE3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2873" y="1050745"/>
            <a:ext cx="10601135" cy="35221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e-IL" sz="2200" dirty="0"/>
              <a:t>האות 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p</a:t>
            </a:r>
            <a:r>
              <a:rPr lang="en-US" sz="2200" dirty="0"/>
              <a:t> </a:t>
            </a:r>
            <a:r>
              <a:rPr lang="he-IL" sz="2200" dirty="0">
                <a:solidFill>
                  <a:schemeClr val="tx1"/>
                </a:solidFill>
              </a:rPr>
              <a:t>מציינת את הפונקציה הלוגריתמית </a:t>
            </a:r>
            <a:r>
              <a:rPr lang="he-IL" sz="2200" dirty="0"/>
              <a:t>: </a:t>
            </a:r>
            <a:r>
              <a:rPr lang="en-US" sz="2200" dirty="0" err="1"/>
              <a:t>pX</a:t>
            </a:r>
            <a:r>
              <a:rPr lang="en-US" sz="2200" dirty="0"/>
              <a:t> = − ℓ</a:t>
            </a:r>
            <a:r>
              <a:rPr lang="en-US" sz="2200" dirty="0" err="1"/>
              <a:t>ogX</a:t>
            </a: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>
                <a:sym typeface="Varela Round"/>
              </a:rPr>
              <a:t>    </a:t>
            </a:r>
            <a:r>
              <a:rPr lang="he-IL" sz="2200" dirty="0" err="1">
                <a:sym typeface="Varela Round"/>
              </a:rPr>
              <a:t>בסקלת</a:t>
            </a:r>
            <a:r>
              <a:rPr lang="he-IL" sz="2200" dirty="0">
                <a:sym typeface="Varela Round"/>
              </a:rPr>
              <a:t> ה- </a:t>
            </a:r>
            <a:r>
              <a:rPr lang="en-US" sz="2200" dirty="0"/>
              <a:t>pH</a:t>
            </a:r>
            <a:r>
              <a:rPr lang="he-IL" sz="2200" dirty="0"/>
              <a:t> </a:t>
            </a:r>
            <a:r>
              <a:rPr lang="he-IL" sz="2200" dirty="0">
                <a:sym typeface="Varela Round"/>
              </a:rPr>
              <a:t>מתייחסים </a:t>
            </a:r>
            <a:r>
              <a:rPr lang="he-IL" sz="2200" dirty="0">
                <a:solidFill>
                  <a:schemeClr val="tx1"/>
                </a:solidFill>
                <a:sym typeface="Varela Round"/>
              </a:rPr>
              <a:t>לריכוז</a:t>
            </a:r>
            <a:r>
              <a:rPr lang="he-IL" sz="2200" dirty="0">
                <a:sym typeface="Varela Round"/>
              </a:rPr>
              <a:t>  היונים ולכן:   </a:t>
            </a:r>
            <a:r>
              <a:rPr lang="en-US" sz="2200" dirty="0"/>
              <a:t>p</a:t>
            </a:r>
            <a:r>
              <a:rPr lang="en-US" sz="2200" dirty="0">
                <a:solidFill>
                  <a:srgbClr val="C00000"/>
                </a:solidFill>
              </a:rPr>
              <a:t>H</a:t>
            </a:r>
            <a:r>
              <a:rPr lang="en-US" sz="2200" dirty="0"/>
              <a:t> = − ℓ</a:t>
            </a:r>
            <a:r>
              <a:rPr lang="en-US" sz="2200" dirty="0" err="1"/>
              <a:t>og</a:t>
            </a:r>
            <a:r>
              <a:rPr lang="en-US" sz="2200" dirty="0"/>
              <a:t>[</a:t>
            </a:r>
            <a:r>
              <a:rPr lang="en-US" sz="2200" dirty="0">
                <a:solidFill>
                  <a:srgbClr val="C00000"/>
                </a:solidFill>
              </a:rPr>
              <a:t>H</a:t>
            </a:r>
            <a:r>
              <a:rPr lang="en-US" sz="2200" baseline="-25000" dirty="0">
                <a:solidFill>
                  <a:srgbClr val="C00000"/>
                </a:solidFill>
              </a:rPr>
              <a:t>3</a:t>
            </a:r>
            <a:r>
              <a:rPr lang="en-US" sz="2200" dirty="0">
                <a:solidFill>
                  <a:srgbClr val="C00000"/>
                </a:solidFill>
              </a:rPr>
              <a:t>O</a:t>
            </a:r>
            <a:r>
              <a:rPr lang="en-US" sz="2200" baseline="30000" dirty="0">
                <a:solidFill>
                  <a:srgbClr val="C00000"/>
                </a:solidFill>
              </a:rPr>
              <a:t>+</a:t>
            </a:r>
            <a:r>
              <a:rPr lang="en-US" sz="2200" baseline="-25000" dirty="0">
                <a:solidFill>
                  <a:srgbClr val="C00000"/>
                </a:solidFill>
              </a:rPr>
              <a:t>(</a:t>
            </a:r>
            <a:r>
              <a:rPr lang="en-US" sz="2200" baseline="-25000" dirty="0" err="1">
                <a:solidFill>
                  <a:srgbClr val="C00000"/>
                </a:solidFill>
              </a:rPr>
              <a:t>aq</a:t>
            </a:r>
            <a:r>
              <a:rPr lang="en-US" sz="2200" baseline="-25000" dirty="0"/>
              <a:t>)</a:t>
            </a:r>
            <a:r>
              <a:rPr lang="en-US" sz="2200" dirty="0"/>
              <a:t>]</a:t>
            </a:r>
            <a:endParaRPr lang="he-IL" sz="2200" dirty="0"/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/>
              <a:t>    כאשר ריכוז יוני </a:t>
            </a:r>
            <a:r>
              <a:rPr lang="he-IL" sz="2200" dirty="0" err="1">
                <a:solidFill>
                  <a:schemeClr val="tx1"/>
                </a:solidFill>
              </a:rPr>
              <a:t>ה</a:t>
            </a:r>
            <a:r>
              <a:rPr lang="he-IL" sz="2200" dirty="0" err="1"/>
              <a:t>הידרוניום</a:t>
            </a:r>
            <a:r>
              <a:rPr lang="he-IL" sz="2200" dirty="0"/>
              <a:t> שווה ל-</a:t>
            </a:r>
            <a:r>
              <a:rPr lang="en-US" sz="2200" dirty="0"/>
              <a:t>M</a:t>
            </a:r>
            <a:r>
              <a:rPr lang="he-IL" sz="2200" dirty="0"/>
              <a:t> 10</a:t>
            </a:r>
            <a:r>
              <a:rPr lang="he-IL" sz="2200" baseline="30000" dirty="0"/>
              <a:t>-4</a:t>
            </a:r>
            <a:r>
              <a:rPr lang="he-IL" sz="2200" dirty="0"/>
              <a:t>, ה- </a:t>
            </a:r>
            <a:r>
              <a:rPr lang="en-US" sz="2200" dirty="0"/>
              <a:t>pH</a:t>
            </a:r>
            <a:r>
              <a:rPr lang="he-IL" sz="2200" dirty="0"/>
              <a:t> שווה ל-4.</a:t>
            </a:r>
          </a:p>
          <a:p>
            <a:pPr marL="0" indent="0">
              <a:buNone/>
            </a:pPr>
            <a:endParaRPr lang="he-IL" sz="300" dirty="0"/>
          </a:p>
          <a:p>
            <a:pPr>
              <a:spcBef>
                <a:spcPts val="600"/>
              </a:spcBef>
            </a:pPr>
            <a:r>
              <a:rPr lang="he-IL" sz="2200" dirty="0">
                <a:solidFill>
                  <a:schemeClr val="tx1"/>
                </a:solidFill>
              </a:rPr>
              <a:t>אנחנו לא נחשב  את </a:t>
            </a:r>
            <a:r>
              <a:rPr lang="he-IL" sz="2200" dirty="0">
                <a:solidFill>
                  <a:schemeClr val="tx1"/>
                </a:solidFill>
                <a:sym typeface="Varela Round"/>
              </a:rPr>
              <a:t>ה-</a:t>
            </a:r>
            <a:r>
              <a:rPr lang="en-US" sz="2200" dirty="0">
                <a:solidFill>
                  <a:schemeClr val="tx1"/>
                </a:solidFill>
                <a:sym typeface="Varela Round"/>
              </a:rPr>
              <a:t> pH</a:t>
            </a:r>
            <a:r>
              <a:rPr lang="he-IL" sz="2200" dirty="0">
                <a:solidFill>
                  <a:schemeClr val="tx1"/>
                </a:solidFill>
              </a:rPr>
              <a:t>אבל נצטרך להבין את ערכי הסולם ואת משמעותם.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>
                <a:solidFill>
                  <a:schemeClr val="tx1"/>
                </a:solidFill>
              </a:rPr>
              <a:t>    ההבדל בין </a:t>
            </a:r>
            <a:r>
              <a:rPr lang="en-US" sz="2200" dirty="0">
                <a:solidFill>
                  <a:schemeClr val="tx1"/>
                </a:solidFill>
              </a:rPr>
              <a:t>pH= 1</a:t>
            </a:r>
            <a:r>
              <a:rPr lang="he-IL" sz="2200" dirty="0">
                <a:solidFill>
                  <a:schemeClr val="tx1"/>
                </a:solidFill>
              </a:rPr>
              <a:t> ל-</a:t>
            </a:r>
            <a:r>
              <a:rPr lang="en-US" sz="2200" dirty="0">
                <a:solidFill>
                  <a:schemeClr val="tx1"/>
                </a:solidFill>
              </a:rPr>
              <a:t> pH= 2 </a:t>
            </a:r>
            <a:r>
              <a:rPr lang="he-IL" sz="2200" dirty="0">
                <a:solidFill>
                  <a:schemeClr val="tx1"/>
                </a:solidFill>
              </a:rPr>
              <a:t>מבטא את יחס הריכוזים שגדול פי 10 בתמיסה 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>
                <a:solidFill>
                  <a:schemeClr val="tx1"/>
                </a:solidFill>
              </a:rPr>
              <a:t>    למשל:  בעגבנייה,</a:t>
            </a:r>
            <a:r>
              <a:rPr lang="en-US" sz="2200" dirty="0">
                <a:solidFill>
                  <a:schemeClr val="tx1"/>
                </a:solidFill>
              </a:rPr>
              <a:t>pH=4 </a:t>
            </a:r>
            <a:r>
              <a:rPr lang="he-IL" sz="2200" dirty="0">
                <a:solidFill>
                  <a:schemeClr val="tx1"/>
                </a:solidFill>
              </a:rPr>
              <a:t>, החומציות גבוהה פי 1,000 </a:t>
            </a:r>
            <a:r>
              <a:rPr lang="he-IL" sz="2200" dirty="0"/>
              <a:t>בהשוואה למים מזוקקים,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e-IL" sz="2200" dirty="0"/>
              <a:t>   בחומץ ,</a:t>
            </a:r>
            <a:r>
              <a:rPr lang="en-US" sz="2200" dirty="0"/>
              <a:t>pH=3 </a:t>
            </a:r>
            <a:r>
              <a:rPr lang="he-IL" sz="2200" dirty="0"/>
              <a:t>, והחומציות היא פי 10,000 בהשוואה למים מזוקקים.</a:t>
            </a:r>
          </a:p>
          <a:p>
            <a:endParaRPr lang="he-IL" sz="2200" dirty="0"/>
          </a:p>
          <a:p>
            <a:pPr marL="0" indent="0">
              <a:lnSpc>
                <a:spcPct val="160000"/>
              </a:lnSpc>
              <a:buNone/>
            </a:pPr>
            <a:endParaRPr lang="he-IL" sz="22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1708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450" y="786637"/>
            <a:ext cx="11161453" cy="4062435"/>
          </a:xfrm>
        </p:spPr>
        <p:txBody>
          <a:bodyPr/>
          <a:lstStyle/>
          <a:p>
            <a:r>
              <a:rPr lang="he-IL" b="1" dirty="0">
                <a:sym typeface="Varela Round"/>
              </a:rPr>
              <a:t>סקלת ה-</a:t>
            </a:r>
            <a:r>
              <a:rPr lang="en-US" b="1" dirty="0">
                <a:sym typeface="Varela Round"/>
              </a:rPr>
              <a:t>pH</a:t>
            </a:r>
            <a:endParaRPr lang="en-US" b="1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חומצה בסיס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7DE57435-32D4-44B7-863E-AAC9BEFA8AC4}"/>
              </a:ext>
            </a:extLst>
          </p:cNvPr>
          <p:cNvCxnSpPr/>
          <p:nvPr/>
        </p:nvCxnSpPr>
        <p:spPr>
          <a:xfrm flipV="1">
            <a:off x="1529862" y="861512"/>
            <a:ext cx="0" cy="536344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EB078FE-4CED-4D83-AB4B-FAAF6A4C5A86}"/>
              </a:ext>
            </a:extLst>
          </p:cNvPr>
          <p:cNvSpPr txBox="1"/>
          <p:nvPr/>
        </p:nvSpPr>
        <p:spPr>
          <a:xfrm>
            <a:off x="968914" y="5956614"/>
            <a:ext cx="4571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0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ECA37367-AB06-44A2-AE15-7C2B9B05C2A2}"/>
              </a:ext>
            </a:extLst>
          </p:cNvPr>
          <p:cNvCxnSpPr/>
          <p:nvPr/>
        </p:nvCxnSpPr>
        <p:spPr>
          <a:xfrm flipV="1">
            <a:off x="4996961" y="875448"/>
            <a:ext cx="0" cy="5363442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5FEE752-0EBA-44A1-BED8-A22480C522B4}"/>
              </a:ext>
            </a:extLst>
          </p:cNvPr>
          <p:cNvGrpSpPr/>
          <p:nvPr/>
        </p:nvGrpSpPr>
        <p:grpSpPr>
          <a:xfrm>
            <a:off x="794784" y="1156450"/>
            <a:ext cx="7843378" cy="5004862"/>
            <a:chOff x="794784" y="995450"/>
            <a:chExt cx="7843378" cy="5004862"/>
          </a:xfrm>
        </p:grpSpPr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EA80C840-D4CF-48BB-85AD-76CF36829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6961" y="1398154"/>
              <a:ext cx="295890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he-IL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בסיסיות עולה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  </a:t>
              </a:r>
              <a:r>
                <a:rPr lang="he-IL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כאשר </a:t>
              </a:r>
              <a:r>
                <a:rPr lang="he-IL" altLang="en-US" sz="2000" b="1" u="sng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ריכוז</a:t>
              </a:r>
              <a:r>
                <a:rPr lang="he-IL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יוני ההידרוקסיד, 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 OH</a:t>
              </a:r>
              <a:r>
                <a:rPr lang="en-US" altLang="en-US" sz="2000" b="1" baseline="30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-</a:t>
              </a:r>
              <a:r>
                <a:rPr lang="en-US" altLang="en-US" sz="2000" b="1" baseline="-25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2000" b="1" baseline="-25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עולה</a:t>
              </a:r>
              <a:endParaRPr lang="en-US" altLang="en-US" sz="20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id="{31C73F18-855C-41C9-BDC0-76C0813E1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0533" y="4676873"/>
              <a:ext cx="2850072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חומציות עולה כאשר </a:t>
              </a:r>
              <a:r>
                <a:rPr lang="he-IL" altLang="en-US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u="sng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ריכוז</a:t>
              </a: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יוני </a:t>
              </a:r>
              <a:r>
                <a:rPr lang="he-IL" altLang="en-US" sz="2000" b="1" dirty="0" err="1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ההידרוניום</a:t>
              </a: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,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H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O</a:t>
              </a:r>
              <a:r>
                <a:rPr lang="en-US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+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he-IL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,</a:t>
              </a:r>
              <a:r>
                <a:rPr lang="en-US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עולה</a:t>
              </a:r>
              <a:r>
                <a:rPr lang="en-US" altLang="en-US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55CB349E-9875-4DBB-B8F2-4BE6E8A34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582" y="1798708"/>
              <a:ext cx="26225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8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תמיסה בסיסית</a:t>
              </a:r>
              <a:endParaRPr lang="en-US" altLang="en-US" sz="2800" b="1" dirty="0">
                <a:solidFill>
                  <a:schemeClr val="accent1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4F9377DF-2260-4986-94D9-EB18A69D9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344" y="4852615"/>
              <a:ext cx="28956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8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תמיסה חומצית</a:t>
              </a:r>
              <a:endParaRPr lang="en-US" altLang="en-US" sz="28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EC08C33E-8548-4E7D-9649-3B3306733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082" y="3193595"/>
              <a:ext cx="26530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Times New Roman (Hebrew)" pitchFamily="26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he-IL" altLang="en-US" sz="28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תמיסה ניטרלית</a:t>
              </a:r>
              <a:endParaRPr lang="en-US" altLang="en-US" sz="28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AF34CF95-A533-42E4-ADF0-BD9CA3B87C4A}"/>
                </a:ext>
              </a:extLst>
            </p:cNvPr>
            <p:cNvSpPr txBox="1"/>
            <p:nvPr/>
          </p:nvSpPr>
          <p:spPr>
            <a:xfrm>
              <a:off x="794784" y="995450"/>
              <a:ext cx="5275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/>
                <a:t>14</a:t>
              </a: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797EA134-2730-4E9E-88AF-5DF99BA7089B}"/>
                </a:ext>
              </a:extLst>
            </p:cNvPr>
            <p:cNvSpPr txBox="1"/>
            <p:nvPr/>
          </p:nvSpPr>
          <p:spPr>
            <a:xfrm>
              <a:off x="1108374" y="3244334"/>
              <a:ext cx="3289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dirty="0"/>
                <a:t>7</a:t>
              </a:r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55E8B20F-EE30-4F05-8DFC-2E759F0D3FEC}"/>
                </a:ext>
              </a:extLst>
            </p:cNvPr>
            <p:cNvSpPr txBox="1"/>
            <p:nvPr/>
          </p:nvSpPr>
          <p:spPr>
            <a:xfrm>
              <a:off x="5169335" y="2925319"/>
              <a:ext cx="3468827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ריכוז יוני הידרוקסיד </a:t>
              </a:r>
              <a:r>
                <a:rPr lang="en-US" altLang="en-US" sz="2000" b="1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OH</a:t>
              </a:r>
              <a:r>
                <a:rPr lang="en-US" altLang="en-US" sz="2000" b="1" baseline="30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-</a:t>
              </a:r>
              <a:r>
                <a:rPr lang="en-US" altLang="en-US" sz="2000" b="1" baseline="-25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r>
                <a:rPr lang="en-US" altLang="en-US" sz="2000" b="1" baseline="30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altLang="en-US" sz="2000" b="1" baseline="30000" dirty="0">
                  <a:solidFill>
                    <a:schemeClr val="accent1">
                      <a:lumMod val="50000"/>
                    </a:schemeClr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he-IL" sz="2000" b="1" dirty="0">
                  <a:solidFill>
                    <a:srgbClr val="7030A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שווה </a:t>
              </a:r>
            </a:p>
            <a:p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לריכוז יוני </a:t>
              </a:r>
              <a:r>
                <a:rPr lang="he-IL" sz="2000" b="1" dirty="0" err="1">
                  <a:latin typeface="Varela Round" panose="00000500000000000000" pitchFamily="2" charset="-79"/>
                  <a:cs typeface="Varela Round" panose="00000500000000000000" pitchFamily="2" charset="-79"/>
                </a:rPr>
                <a:t>הידרוניום</a:t>
              </a:r>
              <a:r>
                <a:rPr lang="he-IL" sz="2000" b="1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H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r>
                <a:rPr lang="en-US" altLang="en-US" sz="2000" b="1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O</a:t>
              </a:r>
              <a:r>
                <a:rPr lang="en-US" altLang="en-US" sz="2000" b="1" baseline="30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+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altLang="en-US" sz="2000" b="1" baseline="-25000" dirty="0" err="1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aq</a:t>
              </a:r>
              <a:r>
                <a:rPr lang="en-US" altLang="en-US" sz="2000" b="1" baseline="-25000" dirty="0">
                  <a:solidFill>
                    <a:srgbClr val="CC33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  <a:endParaRPr lang="en-US" altLang="en-US" sz="2000" b="1" dirty="0">
                <a:solidFill>
                  <a:srgbClr val="CC330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endParaRPr lang="he-IL" sz="2000" b="1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10967</TotalTime>
  <Words>3424</Words>
  <Application>Microsoft Office PowerPoint</Application>
  <PresentationFormat>מסך רחב</PresentationFormat>
  <Paragraphs>578</Paragraphs>
  <Slides>60</Slides>
  <Notes>55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60</vt:i4>
      </vt:variant>
    </vt:vector>
  </HeadingPairs>
  <TitlesOfParts>
    <vt:vector size="67" baseType="lpstr">
      <vt:lpstr>Arial</vt:lpstr>
      <vt:lpstr>Calibri</vt:lpstr>
      <vt:lpstr>Century Gothic</vt:lpstr>
      <vt:lpstr>Times New Roman</vt:lpstr>
      <vt:lpstr>Varela Round</vt:lpstr>
      <vt:lpstr>Wingdings</vt:lpstr>
      <vt:lpstr>ערכת נושא Office</vt:lpstr>
      <vt:lpstr>מערכת שידורים לאומית</vt:lpstr>
      <vt:lpstr>חומצות ובסיסים שיעור</vt:lpstr>
      <vt:lpstr>מה נלמד היום </vt:lpstr>
      <vt:lpstr>מה למדנו בשיעור קודם 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מצגת של PowerPoint‏</vt:lpstr>
      <vt:lpstr>תרגיל כיתה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חומצה בסיס</vt:lpstr>
      <vt:lpstr>מצגת של PowerPoint‏</vt:lpstr>
      <vt:lpstr>מצגת של PowerPoint‏</vt:lpstr>
      <vt:lpstr>חומצה בסיס</vt:lpstr>
      <vt:lpstr>חומצה בסיס</vt:lpstr>
      <vt:lpstr>חומצה בסיס</vt:lpstr>
      <vt:lpstr>חומצה בסיס</vt:lpstr>
      <vt:lpstr>חומצה בסיס- סיכום השיעור</vt:lpstr>
      <vt:lpstr>תרגיל בית</vt:lpstr>
      <vt:lpstr>תודה על ההקשבה!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536</cp:revision>
  <dcterms:created xsi:type="dcterms:W3CDTF">2020-03-15T19:13:03Z</dcterms:created>
  <dcterms:modified xsi:type="dcterms:W3CDTF">2020-07-26T12:46:49Z</dcterms:modified>
</cp:coreProperties>
</file>