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70" r:id="rId3"/>
    <p:sldId id="258" r:id="rId4"/>
    <p:sldId id="271" r:id="rId5"/>
    <p:sldId id="375" r:id="rId6"/>
    <p:sldId id="376" r:id="rId7"/>
    <p:sldId id="377" r:id="rId8"/>
    <p:sldId id="378" r:id="rId9"/>
    <p:sldId id="379" r:id="rId10"/>
    <p:sldId id="380" r:id="rId11"/>
    <p:sldId id="384" r:id="rId12"/>
    <p:sldId id="385" r:id="rId13"/>
    <p:sldId id="386" r:id="rId14"/>
    <p:sldId id="396" r:id="rId15"/>
    <p:sldId id="381" r:id="rId16"/>
    <p:sldId id="343" r:id="rId17"/>
    <p:sldId id="388" r:id="rId18"/>
    <p:sldId id="387" r:id="rId19"/>
    <p:sldId id="390" r:id="rId20"/>
    <p:sldId id="391" r:id="rId21"/>
    <p:sldId id="392" r:id="rId22"/>
    <p:sldId id="393" r:id="rId23"/>
    <p:sldId id="394" r:id="rId24"/>
    <p:sldId id="395" r:id="rId25"/>
    <p:sldId id="372" r:id="rId26"/>
    <p:sldId id="269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arela Round" panose="00000500000000000000" charset="-79"/>
      <p:regular r:id="rId33"/>
    </p:embeddedFont>
    <p:embeddedFont>
      <p:font typeface="David" panose="020E0502060401010101" pitchFamily="34" charset="-79"/>
      <p:regular r:id="rId34"/>
      <p:bold r:id="rId35"/>
    </p:embeddedFont>
    <p:embeddedFont>
      <p:font typeface="Cambria Math" panose="02040503050406030204" pitchFamily="18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761EB06-595F-453F-B8FE-206A06751471}">
          <p14:sldIdLst>
            <p14:sldId id="256"/>
            <p14:sldId id="270"/>
            <p14:sldId id="258"/>
            <p14:sldId id="271"/>
            <p14:sldId id="375"/>
            <p14:sldId id="376"/>
            <p14:sldId id="377"/>
            <p14:sldId id="378"/>
            <p14:sldId id="379"/>
            <p14:sldId id="380"/>
            <p14:sldId id="384"/>
            <p14:sldId id="385"/>
            <p14:sldId id="386"/>
            <p14:sldId id="396"/>
            <p14:sldId id="381"/>
          </p14:sldIdLst>
        </p14:section>
        <p14:section name="מקטע ללא כותרת" id="{13721C23-DCF6-406D-9660-A4873EC8AE9F}">
          <p14:sldIdLst/>
        </p14:section>
        <p14:section name="מקטע ללא כותרת" id="{96A4987A-13AE-4933-B377-4C4535B52E65}">
          <p14:sldIdLst>
            <p14:sldId id="343"/>
            <p14:sldId id="388"/>
            <p14:sldId id="387"/>
            <p14:sldId id="390"/>
            <p14:sldId id="391"/>
            <p14:sldId id="392"/>
            <p14:sldId id="393"/>
            <p14:sldId id="394"/>
            <p14:sldId id="395"/>
            <p14:sldId id="372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FDC08E1-DA4F-423A-9017-43DAC3DE2692}">
  <a:tblStyle styleId="{9FDC08E1-DA4F-423A-9017-43DAC3DE2692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477" autoAdjust="0"/>
  </p:normalViewPr>
  <p:slideViewPr>
    <p:cSldViewPr snapToGrid="0">
      <p:cViewPr>
        <p:scale>
          <a:sx n="80" d="100"/>
          <a:sy n="80" d="100"/>
        </p:scale>
        <p:origin x="-936" y="-7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9645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50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09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17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29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72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1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91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2.png"/><Relationship Id="rId3" Type="http://schemas.openxmlformats.org/officeDocument/2006/relationships/image" Target="../media/image102.png"/><Relationship Id="rId7" Type="http://schemas.openxmlformats.org/officeDocument/2006/relationships/image" Target="../media/image127.png"/><Relationship Id="rId12" Type="http://schemas.openxmlformats.org/officeDocument/2006/relationships/image" Target="../media/image13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11" Type="http://schemas.openxmlformats.org/officeDocument/2006/relationships/image" Target="../media/image130.png"/><Relationship Id="rId5" Type="http://schemas.openxmlformats.org/officeDocument/2006/relationships/image" Target="../media/image125.png"/><Relationship Id="rId15" Type="http://schemas.openxmlformats.org/officeDocument/2006/relationships/image" Target="../media/image134.png"/><Relationship Id="rId10" Type="http://schemas.openxmlformats.org/officeDocument/2006/relationships/image" Target="../media/image113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 dirty="0"/>
              <a:t>מערכת שידורים לאומית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נרשום את משוואת </a:t>
            </a:r>
            <a:r>
              <a:rPr lang="en-US" sz="2800" dirty="0"/>
              <a:t>KVL </a:t>
            </a:r>
            <a:r>
              <a:rPr lang="he-IL" sz="2800" dirty="0"/>
              <a:t> (משוואת קירכוף למתחים)עבור החוג </a:t>
            </a:r>
            <a:r>
              <a:rPr lang="he-IL" sz="2800" dirty="0" smtClean="0"/>
              <a:t>הימיני:</a:t>
            </a:r>
            <a:endParaRPr lang="he-IL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47" y="945570"/>
            <a:ext cx="4314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94" y="1007180"/>
            <a:ext cx="2001364" cy="106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V="1">
            <a:off x="9975272" y="2961526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 flipV="1">
            <a:off x="10365178" y="2088704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9983189" y="1300850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647" y="2174679"/>
            <a:ext cx="390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8" y="1081838"/>
            <a:ext cx="4117870" cy="6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0" y="2070897"/>
            <a:ext cx="5580140" cy="153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31" y="4135333"/>
            <a:ext cx="4756452" cy="13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0"/>
            <a:ext cx="9642231" cy="1056903"/>
          </a:xfrm>
        </p:spPr>
        <p:txBody>
          <a:bodyPr/>
          <a:lstStyle/>
          <a:p>
            <a:pPr lvl="0" algn="r"/>
            <a:r>
              <a:rPr lang="he-IL" sz="3200" dirty="0" smtClean="0"/>
              <a:t>ב . רשום </a:t>
            </a:r>
            <a:r>
              <a:rPr lang="he-IL" sz="3200" dirty="0"/>
              <a:t>את משוואת קו העבודה </a:t>
            </a:r>
            <a:r>
              <a:rPr lang="he-IL" sz="3200" dirty="0" smtClean="0"/>
              <a:t>.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539024" y="2069522"/>
            <a:ext cx="10695033" cy="4152517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0" y="866898"/>
            <a:ext cx="11070809" cy="120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26" y="2069523"/>
            <a:ext cx="4836218" cy="57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91" y="2621885"/>
            <a:ext cx="4226440" cy="6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41" y="3240141"/>
            <a:ext cx="5381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38" y="3330628"/>
            <a:ext cx="1114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88" y="3348317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41" y="3915055"/>
            <a:ext cx="3733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41" y="3962680"/>
            <a:ext cx="393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83" y="4629955"/>
            <a:ext cx="4067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49" y="5268130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2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800" dirty="0" smtClean="0"/>
              <a:t>נחלק את המשוואה </a:t>
            </a:r>
            <a:endParaRPr lang="he-IL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76" y="1074221"/>
            <a:ext cx="2486806" cy="12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67" y="387619"/>
            <a:ext cx="2419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45" y="368569"/>
            <a:ext cx="34575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29" y="1139535"/>
            <a:ext cx="1790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89" y="1992022"/>
            <a:ext cx="3171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96" y="2781917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29" y="2614056"/>
            <a:ext cx="1885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32" y="2553191"/>
            <a:ext cx="3257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96" y="2689017"/>
            <a:ext cx="2819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82" y="1182891"/>
            <a:ext cx="1876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09" y="3444278"/>
            <a:ext cx="2924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17" y="4200525"/>
            <a:ext cx="41338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32" y="2480706"/>
            <a:ext cx="390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>
            <a:off x="5011386" y="3003342"/>
            <a:ext cx="1852551" cy="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2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dirty="0" smtClean="0"/>
              <a:t>הערה לגבי המשוואה </a:t>
            </a:r>
            <a:endParaRPr lang="he-IL" sz="3200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52" y="153013"/>
            <a:ext cx="390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64" y="1277434"/>
            <a:ext cx="5456726" cy="9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59" y="2373393"/>
            <a:ext cx="45053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2" y="2140927"/>
            <a:ext cx="1104211" cy="4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88" y="4722431"/>
            <a:ext cx="816367" cy="4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05" y="2269980"/>
            <a:ext cx="1958629" cy="5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05" y="2732240"/>
            <a:ext cx="3622407" cy="14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94" y="4119652"/>
            <a:ext cx="3955110" cy="122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59" y="2172282"/>
            <a:ext cx="5133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1" y="2241886"/>
            <a:ext cx="53816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" y="2186508"/>
            <a:ext cx="63055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18461" y="5452145"/>
                <a:ext cx="2546210" cy="4031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↖</m:t>
                      </m:r>
                      <m:r>
                        <a:rPr lang="en-US" sz="1800" b="0" i="1" smtClean="0">
                          <a:latin typeface="Cambria Math"/>
                        </a:rPr>
                        <m:t>𝑋</m:t>
                      </m:r>
                      <m:r>
                        <a:rPr lang="he-IL" sz="1800" b="0" i="1" smtClean="0">
                          <a:latin typeface="Cambria Math"/>
                        </a:rPr>
                        <m:t>  </m:t>
                      </m:r>
                      <m:r>
                        <a:rPr lang="he-IL" sz="1800" b="0" i="1" smtClean="0">
                          <a:latin typeface="Cambria Math"/>
                        </a:rPr>
                        <m:t>ציר</m:t>
                      </m:r>
                      <m:r>
                        <a:rPr lang="he-IL" sz="1800" b="0" i="1" smtClean="0">
                          <a:latin typeface="Cambria Math"/>
                        </a:rPr>
                        <m:t> </m:t>
                      </m:r>
                      <m:r>
                        <a:rPr lang="he-IL" sz="1800" b="0" i="1" smtClean="0">
                          <a:latin typeface="Cambria Math"/>
                        </a:rPr>
                        <m:t>עם</m:t>
                      </m:r>
                      <m:r>
                        <a:rPr lang="he-IL" sz="1800" b="0" i="1" smtClean="0">
                          <a:latin typeface="Cambria Math"/>
                        </a:rPr>
                        <m:t> </m:t>
                      </m:r>
                      <m:r>
                        <a:rPr lang="he-IL" sz="1800" b="0" i="1" smtClean="0">
                          <a:latin typeface="Cambria Math"/>
                        </a:rPr>
                        <m:t>החיתוך</m:t>
                      </m:r>
                      <m:r>
                        <a:rPr lang="he-IL" sz="1800" b="0" i="1" smtClean="0">
                          <a:latin typeface="Cambria Math"/>
                        </a:rPr>
                        <m:t> </m:t>
                      </m:r>
                      <m:r>
                        <a:rPr lang="he-IL" sz="1800" b="0" i="1" smtClean="0">
                          <a:latin typeface="Cambria Math"/>
                        </a:rPr>
                        <m:t>ונקודת</m:t>
                      </m:r>
                    </m:oMath>
                  </m:oMathPara>
                </a14:m>
                <a:endParaRPr lang="he-IL" sz="1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461" y="5452145"/>
                <a:ext cx="2546210" cy="403124"/>
              </a:xfrm>
              <a:prstGeom prst="rect">
                <a:avLst/>
              </a:prstGeom>
              <a:blipFill rotWithShape="1">
                <a:blip r:embed="rId13"/>
                <a:stretch>
                  <a:fillRect r="-3110" b="-223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35346" y="5196198"/>
                <a:ext cx="107972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𝐶𝐶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46" y="5196198"/>
                <a:ext cx="1079727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משוואת קו העבודה</a:t>
            </a:r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587707"/>
            <a:ext cx="54387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31" y="1311791"/>
            <a:ext cx="4610178" cy="9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63" y="2673135"/>
            <a:ext cx="2651846" cy="4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74" y="2540782"/>
            <a:ext cx="1714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29" y="1647488"/>
            <a:ext cx="2802804" cy="8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06" y="3275525"/>
            <a:ext cx="3811103" cy="90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11" y="4348604"/>
            <a:ext cx="4218598" cy="36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אליפסה 5"/>
          <p:cNvSpPr/>
          <p:nvPr/>
        </p:nvSpPr>
        <p:spPr>
          <a:xfrm>
            <a:off x="6341422" y="1543791"/>
            <a:ext cx="605133" cy="1031147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7730766" y="1536264"/>
            <a:ext cx="498258" cy="1031147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41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3"/>
            <a:ext cx="12191999" cy="1247572"/>
          </a:xfrm>
        </p:spPr>
        <p:txBody>
          <a:bodyPr/>
          <a:lstStyle/>
          <a:p>
            <a:pPr algn="r"/>
            <a:r>
              <a:rPr lang="he-IL" sz="2800" dirty="0" smtClean="0"/>
              <a:t>ג. </a:t>
            </a:r>
            <a:r>
              <a:rPr lang="he-IL" sz="2800" u="sng" dirty="0"/>
              <a:t>שרטט את מעגל תמורה לאות </a:t>
            </a:r>
            <a:r>
              <a:rPr lang="he-IL" sz="2800" u="sng" dirty="0" smtClean="0"/>
              <a:t>קטן</a:t>
            </a:r>
            <a:r>
              <a:rPr lang="he-IL" sz="2800" dirty="0" smtClean="0"/>
              <a:t/>
            </a:r>
            <a:br>
              <a:rPr lang="he-IL" sz="2800" dirty="0" smtClean="0"/>
            </a:br>
            <a:r>
              <a:rPr lang="he-IL" sz="2800" b="0" dirty="0"/>
              <a:t>מעגל התמורה לאחר קיצור הקבלים וביטול (קיצור) מקור המתח מתואר באיור ג:</a:t>
            </a:r>
            <a:r>
              <a:rPr lang="en-US" sz="2800" b="0" dirty="0"/>
              <a:t/>
            </a:r>
            <a:br>
              <a:rPr lang="en-US" sz="2800" b="0" dirty="0"/>
            </a:br>
            <a:endParaRPr lang="he-IL" sz="2800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12" y="4329669"/>
            <a:ext cx="2819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85" y="1099830"/>
            <a:ext cx="5219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0" y="1870113"/>
            <a:ext cx="50673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חץ ימינה 5"/>
          <p:cNvSpPr/>
          <p:nvPr/>
        </p:nvSpPr>
        <p:spPr>
          <a:xfrm rot="10800000">
            <a:off x="5652714" y="2650015"/>
            <a:ext cx="1068719" cy="2355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60" y="4329669"/>
            <a:ext cx="32766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9" y="4329669"/>
            <a:ext cx="48291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6" y="4353480"/>
            <a:ext cx="4267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2" y="4341669"/>
            <a:ext cx="5629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71" y="5214423"/>
            <a:ext cx="399534" cy="34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62" y="5682219"/>
            <a:ext cx="36195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sz="3200" dirty="0"/>
              <a:t>ג. </a:t>
            </a:r>
            <a:r>
              <a:rPr lang="he-IL" sz="3200" dirty="0" smtClean="0"/>
              <a:t>חשוב הגבר </a:t>
            </a:r>
            <a:r>
              <a:rPr lang="he-IL" sz="3200" dirty="0"/>
              <a:t>המתח </a:t>
            </a:r>
            <a:r>
              <a:rPr lang="he-IL" sz="3200" dirty="0" smtClean="0"/>
              <a:t>:</a:t>
            </a:r>
            <a:endParaRPr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9" y="3404271"/>
            <a:ext cx="3198770" cy="5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65" y="3918249"/>
            <a:ext cx="2655682" cy="51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14" y="3918249"/>
            <a:ext cx="420667" cy="53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44" y="4429894"/>
            <a:ext cx="420667" cy="53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85" y="4287394"/>
            <a:ext cx="1401581" cy="5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75" y="930651"/>
            <a:ext cx="8039595" cy="21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18" y="303904"/>
            <a:ext cx="895925" cy="7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87" y="3433227"/>
            <a:ext cx="1447084" cy="58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87" y="3970700"/>
            <a:ext cx="2251171" cy="4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897" y="4394269"/>
            <a:ext cx="856507" cy="53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49" y="4965289"/>
            <a:ext cx="4197555" cy="61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47" y="5126675"/>
            <a:ext cx="3719343" cy="107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68" y="2840801"/>
            <a:ext cx="36195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</a:t>
            </a:r>
            <a:r>
              <a:rPr lang="he-IL" sz="3200" dirty="0"/>
              <a:t>שאלה 2  : באיור לשאלה 2 נתון מגבר </a:t>
            </a:r>
            <a:r>
              <a:rPr lang="he-IL" sz="3200" dirty="0" err="1"/>
              <a:t>טרנזיסטורי</a:t>
            </a:r>
            <a:r>
              <a:rPr lang="he-IL" sz="3200" dirty="0"/>
              <a:t> .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15274" y="1185681"/>
            <a:ext cx="10885037" cy="54000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539023" y="1761308"/>
            <a:ext cx="8031963" cy="4152517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7" y="1864614"/>
            <a:ext cx="7473901" cy="46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95" y="2042734"/>
            <a:ext cx="4485408" cy="206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95" y="4835966"/>
            <a:ext cx="4402284" cy="8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88" y="3281363"/>
            <a:ext cx="3877920" cy="32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3" y="1122359"/>
            <a:ext cx="11080804" cy="74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3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 smtClean="0"/>
              <a:t>                          א </a:t>
            </a:r>
            <a:r>
              <a:rPr lang="he-IL" sz="3200" dirty="0"/>
              <a:t>. </a:t>
            </a:r>
            <a:r>
              <a:rPr lang="he-IL" sz="3200" dirty="0" smtClean="0"/>
              <a:t>חשוב ערכו </a:t>
            </a:r>
            <a:r>
              <a:rPr lang="he-IL" sz="3200" dirty="0"/>
              <a:t>של הנגד </a:t>
            </a:r>
            <a:r>
              <a:rPr lang="en-US" sz="3200" dirty="0" smtClean="0"/>
              <a:t>:R</a:t>
            </a:r>
            <a:r>
              <a:rPr lang="en-US" sz="3200" baseline="-25000" dirty="0" smtClean="0"/>
              <a:t>E</a:t>
            </a:r>
            <a:r>
              <a:rPr lang="en-US" sz="3200" dirty="0" smtClean="0"/>
              <a:t>  </a:t>
            </a:r>
            <a:endParaRPr lang="he-IL" sz="32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61776" y="1230947"/>
            <a:ext cx="8031962" cy="4611559"/>
          </a:xfrm>
        </p:spPr>
        <p:txBody>
          <a:bodyPr/>
          <a:lstStyle/>
          <a:p>
            <a:pPr marL="76200" indent="0">
              <a:buNone/>
            </a:pPr>
            <a:endParaRPr lang="he-IL" sz="2000" dirty="0" smtClean="0"/>
          </a:p>
          <a:p>
            <a:pPr marL="76200" indent="0">
              <a:buNone/>
            </a:pPr>
            <a:endParaRPr lang="he-IL" sz="2000" dirty="0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18" y="1043267"/>
            <a:ext cx="5617950" cy="6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6" y="3170421"/>
            <a:ext cx="7174367" cy="267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29" y="3255777"/>
            <a:ext cx="4102329" cy="14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19" y="3111632"/>
            <a:ext cx="3669747" cy="252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88" y="3257959"/>
            <a:ext cx="4449479" cy="22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6" y="3257959"/>
            <a:ext cx="5556882" cy="237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ישר 6"/>
          <p:cNvCxnSpPr/>
          <p:nvPr/>
        </p:nvCxnSpPr>
        <p:spPr>
          <a:xfrm flipV="1">
            <a:off x="5661759" y="3586350"/>
            <a:ext cx="57001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7515101" y="3749297"/>
            <a:ext cx="0" cy="1246909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V="1">
            <a:off x="5617358" y="5080662"/>
            <a:ext cx="57001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51" y="4113662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7" y="1685708"/>
            <a:ext cx="6862763" cy="56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0" y="2078986"/>
            <a:ext cx="70389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585" y="480332"/>
            <a:ext cx="3343461" cy="335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תיבת טקסט 2"/>
          <p:cNvSpPr txBox="1">
            <a:spLocks noChangeArrowheads="1"/>
          </p:cNvSpPr>
          <p:nvPr/>
        </p:nvSpPr>
        <p:spPr bwMode="auto">
          <a:xfrm flipH="1">
            <a:off x="8653582" y="471217"/>
            <a:ext cx="3339606" cy="3508430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100">
                <a:solidFill>
                  <a:srgbClr val="002060"/>
                </a:solidFill>
                <a:effectLst/>
                <a:latin typeface="Calibri"/>
                <a:ea typeface="Calibri"/>
                <a:cs typeface="Arial"/>
              </a:rPr>
              <a:t> </a:t>
            </a:r>
            <a:endParaRPr lang="en-US" sz="1100">
              <a:solidFill>
                <a:srgbClr val="002060"/>
              </a:solidFill>
              <a:effectLst/>
              <a:latin typeface="Calibri"/>
              <a:ea typeface="Calibri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930237" y="2084557"/>
                <a:ext cx="83022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6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37" y="2084557"/>
                <a:ext cx="830223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800" dirty="0" smtClean="0"/>
              <a:t>נרשום  ביטוי לזרם הפולט </a:t>
            </a:r>
            <a:r>
              <a:rPr lang="en-US" sz="2800" dirty="0" err="1" smtClean="0"/>
              <a:t>i</a:t>
            </a:r>
            <a:r>
              <a:rPr lang="en-US" sz="1400" dirty="0" err="1" smtClean="0"/>
              <a:t>e</a:t>
            </a:r>
            <a:r>
              <a:rPr lang="he-IL" sz="1400" dirty="0" smtClean="0"/>
              <a:t> </a:t>
            </a:r>
            <a:r>
              <a:rPr lang="he-IL" sz="2800" dirty="0" smtClean="0"/>
              <a:t>: </a:t>
            </a:r>
            <a:endParaRPr lang="he-IL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06" y="855934"/>
            <a:ext cx="9069113" cy="33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61" y="358686"/>
            <a:ext cx="3781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08" y="3830615"/>
            <a:ext cx="3425281" cy="5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89" y="3830615"/>
            <a:ext cx="3050406" cy="4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35" y="4731323"/>
            <a:ext cx="2938926" cy="42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8906493" y="4322616"/>
            <a:ext cx="292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נציב את הערכים ונקבל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מחבר ישר 7"/>
          <p:cNvCxnSpPr/>
          <p:nvPr/>
        </p:nvCxnSpPr>
        <p:spPr>
          <a:xfrm>
            <a:off x="5611308" y="3830615"/>
            <a:ext cx="0" cy="1774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54" y="5186331"/>
            <a:ext cx="2147637" cy="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מחבר חץ ישר 10"/>
          <p:cNvCxnSpPr/>
          <p:nvPr/>
        </p:nvCxnSpPr>
        <p:spPr>
          <a:xfrm flipV="1">
            <a:off x="4607626" y="1496291"/>
            <a:ext cx="0" cy="5937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8" y="1694893"/>
            <a:ext cx="605643" cy="26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מחבר חץ ישר 21"/>
          <p:cNvCxnSpPr/>
          <p:nvPr/>
        </p:nvCxnSpPr>
        <p:spPr>
          <a:xfrm flipV="1">
            <a:off x="5609329" y="2485726"/>
            <a:ext cx="0" cy="5937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29" y="2630209"/>
            <a:ext cx="1362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מחבר חץ ישר 24"/>
          <p:cNvCxnSpPr/>
          <p:nvPr/>
        </p:nvCxnSpPr>
        <p:spPr>
          <a:xfrm flipV="1">
            <a:off x="2812473" y="1496291"/>
            <a:ext cx="0" cy="14387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80" y="1995956"/>
            <a:ext cx="238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0" y="3499589"/>
            <a:ext cx="3782338" cy="44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83" y="3967015"/>
            <a:ext cx="171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מלבן 30"/>
          <p:cNvSpPr/>
          <p:nvPr/>
        </p:nvSpPr>
        <p:spPr>
          <a:xfrm>
            <a:off x="2652374" y="4312116"/>
            <a:ext cx="292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נציב את הערכים ונקבל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6989"/>
            <a:ext cx="3861183" cy="50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2" y="5339786"/>
            <a:ext cx="2729249" cy="41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1" y="3928427"/>
            <a:ext cx="3299725" cy="38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68" y="812634"/>
            <a:ext cx="622218" cy="4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מחבר חץ ישר 38"/>
          <p:cNvCxnSpPr/>
          <p:nvPr/>
        </p:nvCxnSpPr>
        <p:spPr>
          <a:xfrm>
            <a:off x="7897091" y="1363686"/>
            <a:ext cx="27990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6" y="1025382"/>
            <a:ext cx="628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מחבר חץ ישר 41"/>
          <p:cNvCxnSpPr/>
          <p:nvPr/>
        </p:nvCxnSpPr>
        <p:spPr>
          <a:xfrm>
            <a:off x="5200782" y="2335484"/>
            <a:ext cx="27990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40" y="2054432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מחבר חץ ישר 44"/>
          <p:cNvCxnSpPr/>
          <p:nvPr/>
        </p:nvCxnSpPr>
        <p:spPr>
          <a:xfrm flipH="1">
            <a:off x="5973286" y="2335484"/>
            <a:ext cx="36554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86" y="2046392"/>
            <a:ext cx="514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מחבר חץ ישר 48"/>
          <p:cNvCxnSpPr/>
          <p:nvPr/>
        </p:nvCxnSpPr>
        <p:spPr>
          <a:xfrm>
            <a:off x="5800663" y="2335484"/>
            <a:ext cx="0" cy="2093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38" y="2410391"/>
            <a:ext cx="172623" cy="1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4400" dirty="0" smtClean="0"/>
              <a:t>אלקטרוניקה– חישוב נקודת עבודה והגבר מתח</a:t>
            </a:r>
            <a:endParaRPr sz="4400"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x-none"/>
              <a:t>אלקטרוניקה ומחשבים שאלון 815381</a:t>
            </a: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sz="3200" dirty="0"/>
              <a:t>שם </a:t>
            </a:r>
            <a:r>
              <a:rPr lang="x-none" sz="3200" dirty="0" smtClean="0"/>
              <a:t>המורה</a:t>
            </a:r>
            <a:r>
              <a:rPr lang="he-IL" dirty="0" smtClean="0"/>
              <a:t>: </a:t>
            </a:r>
            <a:r>
              <a:rPr lang="he-IL" sz="3200" dirty="0" err="1" smtClean="0"/>
              <a:t>רג'א</a:t>
            </a:r>
            <a:r>
              <a:rPr lang="he-IL" sz="3200" dirty="0" smtClean="0"/>
              <a:t> אליאס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2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סעיף א-1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1" y="1055359"/>
            <a:ext cx="3203502" cy="10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04" y="2012404"/>
            <a:ext cx="3070407" cy="5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3" y="2733675"/>
            <a:ext cx="3029951" cy="8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23" y="2733676"/>
            <a:ext cx="3112288" cy="8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חץ ישר 6"/>
          <p:cNvCxnSpPr/>
          <p:nvPr/>
        </p:nvCxnSpPr>
        <p:spPr>
          <a:xfrm>
            <a:off x="1140031" y="2058081"/>
            <a:ext cx="0" cy="7362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6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r"/>
                <a:r>
                  <a:rPr lang="he-IL" sz="2400" dirty="0" smtClean="0"/>
                  <a:t>הערה : ניתן לרשום נוסחה כללית עבור הגבר המתח משתי המשוואות שסומנו ב- </a:t>
                </a:r>
                <a14:m>
                  <m:oMath xmlns:m="http://schemas.openxmlformats.org/officeDocument/2006/math">
                    <m:r>
                      <a:rPr lang="he-IL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∗</m:t>
                    </m:r>
                  </m:oMath>
                </a14:m>
                <a:r>
                  <a:rPr lang="he-IL" sz="2400" dirty="0" smtClean="0"/>
                  <a:t> ו- </a:t>
                </a:r>
                <a14:m>
                  <m:oMath xmlns:m="http://schemas.openxmlformats.org/officeDocument/2006/math">
                    <m:r>
                      <a:rPr lang="he-IL" sz="3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∗∗</m:t>
                    </m:r>
                  </m:oMath>
                </a14:m>
                <a:endParaRPr lang="he-IL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750" b="-67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8" y="1112995"/>
            <a:ext cx="2980701" cy="4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50729" y="1189638"/>
                <a:ext cx="83022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6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729" y="1189638"/>
                <a:ext cx="83022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83" y="2480989"/>
            <a:ext cx="4423846" cy="4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29" y="3005065"/>
            <a:ext cx="3830556" cy="56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58" y="3441027"/>
            <a:ext cx="541696" cy="4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48" y="3884194"/>
            <a:ext cx="4823662" cy="9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916383" y="2845698"/>
                <a:ext cx="830223" cy="7600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⇐"/>
                          <m:vertJc m:val="bot"/>
                          <m:ctrlPr>
                            <a:rPr lang="he-IL" sz="280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e-IL" sz="2800" b="0" i="1" smtClean="0">
                              <a:latin typeface="Cambria Math"/>
                            </a:rPr>
                            <m:t>נקבל</m:t>
                          </m:r>
                        </m:e>
                      </m:groupChr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83" y="2845698"/>
                <a:ext cx="830223" cy="7600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8" y="1701299"/>
            <a:ext cx="3299725" cy="38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18" y="1188269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67" y="1065128"/>
            <a:ext cx="3429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5" y="2690924"/>
            <a:ext cx="3973217" cy="88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1" y="4142145"/>
            <a:ext cx="3455474" cy="101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 rot="5400000">
                <a:off x="1712061" y="3469717"/>
                <a:ext cx="481861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712061" y="3469717"/>
                <a:ext cx="481861" cy="584775"/>
              </a:xfrm>
              <a:prstGeom prst="rect">
                <a:avLst/>
              </a:prstGeom>
              <a:blipFill rotWithShape="1">
                <a:blip r:embed="rId15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תיבת טקסט 2"/>
          <p:cNvSpPr txBox="1">
            <a:spLocks noChangeArrowheads="1"/>
          </p:cNvSpPr>
          <p:nvPr/>
        </p:nvSpPr>
        <p:spPr bwMode="auto">
          <a:xfrm flipH="1">
            <a:off x="6101673" y="2232389"/>
            <a:ext cx="4823662" cy="261911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100">
                <a:solidFill>
                  <a:srgbClr val="002060"/>
                </a:solidFill>
                <a:effectLst/>
                <a:latin typeface="Calibri"/>
                <a:ea typeface="Calibri"/>
                <a:cs typeface="Arial"/>
              </a:rPr>
              <a:t> </a:t>
            </a:r>
            <a:endParaRPr lang="en-US" sz="1100">
              <a:solidFill>
                <a:srgbClr val="002060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88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סעיף ג: חישוב נקודת עבודה </a:t>
            </a:r>
            <a:endParaRPr lang="he-I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71" y="1149927"/>
            <a:ext cx="4391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" y="2100200"/>
            <a:ext cx="49625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83" y="1134959"/>
            <a:ext cx="7406676" cy="50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" y="3411409"/>
            <a:ext cx="3569834" cy="4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3" y="4045527"/>
            <a:ext cx="388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</a:t>
            </a:r>
            <a:endParaRPr lang="he-IL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0" y="768185"/>
            <a:ext cx="48672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52" y="924296"/>
            <a:ext cx="4391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50" y="2971799"/>
            <a:ext cx="4371419" cy="53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0" y="3450153"/>
            <a:ext cx="43624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26" y="4485348"/>
            <a:ext cx="3705868" cy="14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סוגר מסולסל ימני 4"/>
          <p:cNvSpPr/>
          <p:nvPr/>
        </p:nvSpPr>
        <p:spPr>
          <a:xfrm rot="10800000">
            <a:off x="3832501" y="4986894"/>
            <a:ext cx="375297" cy="676893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2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 . רישום </a:t>
            </a:r>
            <a:r>
              <a:rPr lang="he-IL" dirty="0" smtClean="0"/>
              <a:t>ביטוי למשוואת קו העבודה</a:t>
            </a:r>
            <a:endParaRPr lang="he-IL" dirty="0"/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04" y="1245672"/>
            <a:ext cx="390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63" y="2008704"/>
            <a:ext cx="2794473" cy="4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92" y="2382612"/>
            <a:ext cx="41814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08" y="1133723"/>
            <a:ext cx="4657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תיבת טקסט 2"/>
          <p:cNvSpPr txBox="1">
            <a:spLocks noChangeArrowheads="1"/>
          </p:cNvSpPr>
          <p:nvPr/>
        </p:nvSpPr>
        <p:spPr bwMode="auto">
          <a:xfrm flipH="1">
            <a:off x="7243946" y="3942608"/>
            <a:ext cx="3681387" cy="454448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100">
                <a:solidFill>
                  <a:srgbClr val="002060"/>
                </a:solidFill>
                <a:effectLst/>
                <a:latin typeface="Calibri"/>
                <a:ea typeface="Calibri"/>
                <a:cs typeface="Arial"/>
              </a:rPr>
              <a:t> </a:t>
            </a:r>
            <a:endParaRPr lang="en-US" sz="1100">
              <a:solidFill>
                <a:srgbClr val="002060"/>
              </a:solidFill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71" y="2316048"/>
            <a:ext cx="52863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2" y="3053618"/>
            <a:ext cx="1343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58" y="5403385"/>
            <a:ext cx="95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95" y="3565125"/>
            <a:ext cx="19716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8" y="2316048"/>
            <a:ext cx="62007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69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endParaRPr dirty="0"/>
          </a:p>
        </p:txBody>
      </p:sp>
      <p:sp>
        <p:nvSpPr>
          <p:cNvPr id="11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51545" y="1191605"/>
            <a:ext cx="8031962" cy="4611559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9" y="1245540"/>
            <a:ext cx="8063346" cy="41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מחבר ישר 12"/>
          <p:cNvCxnSpPr/>
          <p:nvPr/>
        </p:nvCxnSpPr>
        <p:spPr>
          <a:xfrm>
            <a:off x="5581411" y="2014649"/>
            <a:ext cx="0" cy="27907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5367648" y="4779625"/>
            <a:ext cx="346759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>
            <a:off x="5581411" y="1777147"/>
            <a:ext cx="3363438" cy="0"/>
          </a:xfrm>
          <a:prstGeom prst="straightConnector1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07" y="1534322"/>
            <a:ext cx="828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מחבר ישר 16"/>
          <p:cNvCxnSpPr/>
          <p:nvPr/>
        </p:nvCxnSpPr>
        <p:spPr>
          <a:xfrm flipH="1">
            <a:off x="5367648" y="221653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H="1">
            <a:off x="5377548" y="236893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5365673" y="2570809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H="1">
            <a:off x="5353798" y="2808309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H="1">
            <a:off x="5353798" y="3022059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 flipH="1">
            <a:off x="5377548" y="331893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flipH="1">
            <a:off x="5353798" y="362768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flipH="1">
            <a:off x="5353798" y="4114559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5365673" y="3841434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48" y="2366938"/>
            <a:ext cx="190013" cy="7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x-none">
                <a:solidFill>
                  <a:srgbClr val="192A72"/>
                </a:solidFill>
              </a:rPr>
              <a:t>מה נלמד היום 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537543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515274" y="1725460"/>
            <a:ext cx="8306994" cy="449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 smtClean="0">
                <a:solidFill>
                  <a:schemeClr val="dk1"/>
                </a:solidFill>
              </a:rPr>
              <a:t>1.חישוב נקודת עבודה וקו עבודה של טרנזיסטור :</a:t>
            </a:r>
          </a:p>
          <a:p>
            <a:pPr marL="439782" indent="-190534">
              <a:lnSpc>
                <a:spcPct val="200000"/>
              </a:lnSpc>
              <a:buNone/>
            </a:pPr>
            <a:r>
              <a:rPr lang="he-IL" dirty="0" smtClean="0">
                <a:solidFill>
                  <a:schemeClr val="dk1"/>
                </a:solidFill>
              </a:rPr>
              <a:t> 2.חישוב רשום ושרטוט משוואת קו </a:t>
            </a:r>
            <a:r>
              <a:rPr lang="he-IL" dirty="0">
                <a:solidFill>
                  <a:schemeClr val="dk1"/>
                </a:solidFill>
              </a:rPr>
              <a:t>ה</a:t>
            </a:r>
            <a:r>
              <a:rPr lang="he-IL" dirty="0" smtClean="0">
                <a:solidFill>
                  <a:schemeClr val="dk1"/>
                </a:solidFill>
              </a:rPr>
              <a:t>עבודה </a:t>
            </a:r>
            <a:r>
              <a:rPr lang="he-IL" dirty="0">
                <a:solidFill>
                  <a:schemeClr val="dk1"/>
                </a:solidFill>
              </a:rPr>
              <a:t>של טרנזיסטור </a:t>
            </a:r>
            <a:r>
              <a:rPr lang="he-IL" dirty="0" smtClean="0">
                <a:solidFill>
                  <a:schemeClr val="dk1"/>
                </a:solidFill>
              </a:rPr>
              <a:t>:</a:t>
            </a:r>
            <a:endParaRPr lang="he-IL" dirty="0">
              <a:solidFill>
                <a:schemeClr val="dk1"/>
              </a:solidFill>
            </a:endParaRP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 smtClean="0">
                <a:solidFill>
                  <a:schemeClr val="dk1"/>
                </a:solidFill>
              </a:rPr>
              <a:t>2. חישוב הגבר מתח :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 smtClean="0">
                <a:solidFill>
                  <a:schemeClr val="dk1"/>
                </a:solidFill>
              </a:rPr>
              <a:t>א. ללא השפעת נגד הפולט/</a:t>
            </a:r>
            <a:r>
              <a:rPr lang="he-IL" dirty="0" err="1" smtClean="0">
                <a:solidFill>
                  <a:schemeClr val="dk1"/>
                </a:solidFill>
              </a:rPr>
              <a:t>אימיטר</a:t>
            </a:r>
            <a:r>
              <a:rPr lang="he-IL" dirty="0" smtClean="0">
                <a:solidFill>
                  <a:schemeClr val="dk1"/>
                </a:solidFill>
              </a:rPr>
              <a:t> </a:t>
            </a:r>
          </a:p>
          <a:p>
            <a:pPr marL="439782" indent="-190534">
              <a:lnSpc>
                <a:spcPct val="200000"/>
              </a:lnSpc>
              <a:buNone/>
            </a:pPr>
            <a:r>
              <a:rPr lang="he-IL" dirty="0" smtClean="0">
                <a:solidFill>
                  <a:schemeClr val="dk1"/>
                </a:solidFill>
              </a:rPr>
              <a:t>ב. עם השפעת נגד </a:t>
            </a:r>
            <a:r>
              <a:rPr lang="he-IL" dirty="0">
                <a:solidFill>
                  <a:schemeClr val="dk1"/>
                </a:solidFill>
              </a:rPr>
              <a:t>הפולט/</a:t>
            </a:r>
            <a:r>
              <a:rPr lang="he-IL" dirty="0" err="1">
                <a:solidFill>
                  <a:schemeClr val="dk1"/>
                </a:solidFill>
              </a:rPr>
              <a:t>אימיטר</a:t>
            </a:r>
            <a:r>
              <a:rPr lang="he-IL" dirty="0">
                <a:solidFill>
                  <a:schemeClr val="dk1"/>
                </a:solidFill>
              </a:rPr>
              <a:t> </a:t>
            </a:r>
            <a:r>
              <a:rPr lang="he-IL" dirty="0" smtClean="0">
                <a:solidFill>
                  <a:schemeClr val="dk1"/>
                </a:solidFill>
              </a:rPr>
              <a:t>  </a:t>
            </a:r>
            <a:r>
              <a:rPr lang="en-US" i="1" dirty="0" smtClean="0">
                <a:solidFill>
                  <a:schemeClr val="dk1"/>
                </a:solidFill>
              </a:rPr>
              <a:t>R</a:t>
            </a:r>
            <a:r>
              <a:rPr lang="en-US" sz="1200" b="1" i="1" dirty="0" smtClean="0">
                <a:solidFill>
                  <a:schemeClr val="dk1"/>
                </a:solidFill>
              </a:rPr>
              <a:t>E</a:t>
            </a:r>
            <a:endParaRPr lang="he-IL" sz="1200" b="1" i="1" dirty="0" smtClean="0">
              <a:solidFill>
                <a:schemeClr val="dk1"/>
              </a:solidFill>
            </a:endParaRPr>
          </a:p>
          <a:p>
            <a:pPr marL="439782" indent="-190534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 smtClean="0">
              <a:solidFill>
                <a:schemeClr val="dk1"/>
              </a:solidFill>
            </a:endParaRP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2"/>
          </p:nvPr>
        </p:nvSpPr>
        <p:spPr>
          <a:xfrm>
            <a:off x="1330037" y="1201061"/>
            <a:ext cx="8502366" cy="48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39781" indent="-190534">
              <a:lnSpc>
                <a:spcPct val="150000"/>
              </a:lnSpc>
              <a:buNone/>
            </a:pPr>
            <a:r>
              <a:rPr lang="he-IL" dirty="0"/>
              <a:t>תיאור טרנזיסטור ביפולרי מסוג </a:t>
            </a:r>
            <a:r>
              <a:rPr lang="en-US" dirty="0"/>
              <a:t>NPN</a:t>
            </a:r>
            <a:r>
              <a:rPr lang="he-IL" dirty="0"/>
              <a:t> עם סימון מתחים וזרמים:</a:t>
            </a:r>
            <a:endParaRPr lang="en-US" dirty="0"/>
          </a:p>
          <a:p>
            <a:pPr marL="439781" lvl="0" indent="-190534">
              <a:lnSpc>
                <a:spcPct val="150000"/>
              </a:lnSpc>
              <a:buNone/>
            </a:pPr>
            <a:endParaRPr lang="he-IL" dirty="0" smtClean="0"/>
          </a:p>
          <a:p>
            <a:pPr marL="439781" lvl="0" indent="-190534">
              <a:lnSpc>
                <a:spcPct val="150000"/>
              </a:lnSpc>
              <a:buNone/>
            </a:pPr>
            <a:endParaRPr lang="he-IL" dirty="0"/>
          </a:p>
          <a:p>
            <a:pPr marL="439781" lvl="0" indent="-190534">
              <a:lnSpc>
                <a:spcPct val="150000"/>
              </a:lnSpc>
              <a:buNone/>
            </a:pPr>
            <a:endParaRPr lang="he-IL" dirty="0" smtClean="0"/>
          </a:p>
          <a:p>
            <a:pPr marL="439781" lvl="0" indent="-190534">
              <a:lnSpc>
                <a:spcPct val="150000"/>
              </a:lnSpc>
              <a:buNone/>
            </a:pPr>
            <a:endParaRPr lang="he-IL" dirty="0"/>
          </a:p>
          <a:p>
            <a:pPr marL="439781" lvl="0" indent="-190534">
              <a:lnSpc>
                <a:spcPct val="150000"/>
              </a:lnSpc>
              <a:buNone/>
            </a:pPr>
            <a:endParaRPr lang="he-IL" dirty="0" smtClean="0"/>
          </a:p>
          <a:p>
            <a:pPr marL="439781" lvl="0" indent="-190534">
              <a:lnSpc>
                <a:spcPct val="150000"/>
              </a:lnSpc>
              <a:buNone/>
            </a:pPr>
            <a:endParaRPr lang="he-IL" dirty="0"/>
          </a:p>
          <a:p>
            <a:pPr marL="439781" indent="-190534">
              <a:lnSpc>
                <a:spcPct val="150000"/>
              </a:lnSpc>
              <a:buNone/>
            </a:pPr>
            <a:r>
              <a:rPr lang="he-IL" dirty="0"/>
              <a:t>מצב פעיל: זרם </a:t>
            </a:r>
            <a:r>
              <a:rPr lang="he-IL" dirty="0" smtClean="0"/>
              <a:t>הקולט </a:t>
            </a:r>
            <a:r>
              <a:rPr lang="en-US" dirty="0" smtClean="0"/>
              <a:t> </a:t>
            </a:r>
            <a:r>
              <a:rPr lang="he-IL" dirty="0" smtClean="0"/>
              <a:t>מבוקר ע"י </a:t>
            </a:r>
            <a:r>
              <a:rPr lang="he-IL" dirty="0"/>
              <a:t>זרם </a:t>
            </a:r>
            <a:r>
              <a:rPr lang="he-IL" dirty="0" smtClean="0"/>
              <a:t>הבסיס </a:t>
            </a:r>
            <a:r>
              <a:rPr lang="he-IL" dirty="0"/>
              <a:t>. </a:t>
            </a:r>
            <a:endParaRPr lang="he-IL" dirty="0" smtClean="0"/>
          </a:p>
          <a:p>
            <a:pPr marL="439781" indent="-190534">
              <a:lnSpc>
                <a:spcPct val="150000"/>
              </a:lnSpc>
              <a:buNone/>
            </a:pPr>
            <a:r>
              <a:rPr lang="he-IL" dirty="0"/>
              <a:t> </a:t>
            </a:r>
            <a:r>
              <a:rPr lang="he-IL" dirty="0" smtClean="0"/>
              <a:t>   		בין הבסיס לפולט </a:t>
            </a:r>
            <a:r>
              <a:rPr lang="he-IL" dirty="0"/>
              <a:t>יש מפל </a:t>
            </a:r>
            <a:r>
              <a:rPr lang="he-IL" dirty="0" smtClean="0"/>
              <a:t>מתח </a:t>
            </a:r>
            <a:r>
              <a:rPr lang="en-US" i="1" dirty="0" smtClean="0"/>
              <a:t>V</a:t>
            </a:r>
            <a:r>
              <a:rPr lang="en-US" sz="1200" b="1" i="1" dirty="0" smtClean="0"/>
              <a:t>BE</a:t>
            </a:r>
            <a:r>
              <a:rPr lang="he-IL" dirty="0" smtClean="0"/>
              <a:t> </a:t>
            </a:r>
            <a:r>
              <a:rPr lang="en-US" dirty="0" smtClean="0"/>
              <a:t> </a:t>
            </a:r>
            <a:r>
              <a:rPr lang="en-US" dirty="0"/>
              <a:t>:</a:t>
            </a:r>
          </a:p>
          <a:p>
            <a:pPr marL="439781" lvl="0" indent="-190534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 smtClean="0"/>
              <a:t>טרנזיסטור ביפולרי</a:t>
            </a:r>
            <a:endParaRPr dirty="0"/>
          </a:p>
        </p:txBody>
      </p:sp>
      <p:pic>
        <p:nvPicPr>
          <p:cNvPr id="5" name="תמונה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3" y="1745672"/>
            <a:ext cx="3645724" cy="3277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7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ריכוז נוסחאות וסכמות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246132" y="2149435"/>
            <a:ext cx="6142791" cy="3227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6542590" y="1100760"/>
            <a:ext cx="2399527" cy="71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186757" y="4453247"/>
            <a:ext cx="6119040" cy="92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8" y="1100760"/>
            <a:ext cx="62198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מלבן 19"/>
          <p:cNvSpPr/>
          <p:nvPr/>
        </p:nvSpPr>
        <p:spPr>
          <a:xfrm>
            <a:off x="440658" y="2149435"/>
            <a:ext cx="6209524" cy="313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5" y="1103366"/>
            <a:ext cx="62198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מלבן 24"/>
          <p:cNvSpPr/>
          <p:nvPr/>
        </p:nvSpPr>
        <p:spPr>
          <a:xfrm>
            <a:off x="593058" y="3668335"/>
            <a:ext cx="6209524" cy="171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7" y="1145141"/>
            <a:ext cx="62198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09" y="983414"/>
            <a:ext cx="3531920" cy="271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9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אופייני מבוא </a:t>
            </a:r>
            <a:r>
              <a:rPr lang="he-IL" dirty="0" smtClean="0"/>
              <a:t>ומוצא של טרנזיסטור ביפולרי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" y="1249692"/>
            <a:ext cx="8063346" cy="41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09" y="1249692"/>
            <a:ext cx="2781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ישר 4"/>
          <p:cNvCxnSpPr/>
          <p:nvPr/>
        </p:nvCxnSpPr>
        <p:spPr>
          <a:xfrm>
            <a:off x="4845140" y="2018801"/>
            <a:ext cx="0" cy="279070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4631377" y="4783777"/>
            <a:ext cx="346759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H="1">
            <a:off x="8241477" y="4822364"/>
            <a:ext cx="3363438" cy="0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9" name="מחבר ישר 4098"/>
          <p:cNvCxnSpPr/>
          <p:nvPr/>
        </p:nvCxnSpPr>
        <p:spPr>
          <a:xfrm>
            <a:off x="11604915" y="1781299"/>
            <a:ext cx="0" cy="3041065"/>
          </a:xfrm>
          <a:prstGeom prst="line">
            <a:avLst/>
          </a:prstGeom>
          <a:ln w="19050">
            <a:solidFill>
              <a:srgbClr val="000099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 flipH="1">
            <a:off x="4845140" y="1781299"/>
            <a:ext cx="3363438" cy="0"/>
          </a:xfrm>
          <a:prstGeom prst="straightConnector1">
            <a:avLst/>
          </a:prstGeom>
          <a:ln w="19050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36" y="1538474"/>
            <a:ext cx="828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5" name="מחבר ישר 4104"/>
          <p:cNvCxnSpPr/>
          <p:nvPr/>
        </p:nvCxnSpPr>
        <p:spPr>
          <a:xfrm flipH="1">
            <a:off x="4631377" y="2220686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/>
          <p:nvPr/>
        </p:nvCxnSpPr>
        <p:spPr>
          <a:xfrm flipH="1">
            <a:off x="4641277" y="2373086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 flipH="1">
            <a:off x="4629402" y="2574961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H="1">
            <a:off x="4617527" y="2812461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 flipH="1">
            <a:off x="4617527" y="3026211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flipH="1">
            <a:off x="4641277" y="3323086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>
            <a:off x="4617527" y="3631836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>
            <a:off x="4617527" y="4118711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 flipH="1">
            <a:off x="4629402" y="3845586"/>
            <a:ext cx="213763" cy="154379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7" y="2371090"/>
            <a:ext cx="190013" cy="7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13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78515" y="177469"/>
            <a:ext cx="9642231" cy="720000"/>
          </a:xfrm>
        </p:spPr>
        <p:txBody>
          <a:bodyPr/>
          <a:lstStyle/>
          <a:p>
            <a:pPr algn="r"/>
            <a:r>
              <a:rPr lang="he-IL" sz="2400" u="sng" dirty="0"/>
              <a:t>שאלה 1 : </a:t>
            </a:r>
            <a:r>
              <a:rPr lang="he-IL" sz="2400" dirty="0"/>
              <a:t>נתון המעגל  הטרנזיסטורי המתואר באיור א</a:t>
            </a:r>
            <a:r>
              <a:rPr lang="he-IL" sz="2400" dirty="0" smtClean="0"/>
              <a:t>'.</a:t>
            </a:r>
            <a:r>
              <a:rPr lang="he-IL" sz="2400" dirty="0"/>
              <a:t/>
            </a:r>
            <a:br>
              <a:rPr lang="he-IL" sz="2400" dirty="0"/>
            </a:br>
            <a:r>
              <a:rPr lang="he-IL" sz="2400" dirty="0" smtClean="0"/>
              <a:t>נתוני הטרנזיסטור</a:t>
            </a:r>
            <a:r>
              <a:rPr lang="he-IL" sz="2400" dirty="0"/>
              <a:t>: </a:t>
            </a:r>
            <a:r>
              <a:rPr lang="he-IL" sz="2400" dirty="0" smtClean="0"/>
              <a:t> </a:t>
            </a:r>
            <a:endParaRPr lang="he-IL" sz="24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975939" y="831273"/>
            <a:ext cx="7298690" cy="771896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515273" y="1725682"/>
            <a:ext cx="6758241" cy="4152517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60" y="860961"/>
            <a:ext cx="4924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14" y="1828794"/>
            <a:ext cx="6400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42" y="1985647"/>
            <a:ext cx="4193992" cy="242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2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1045690"/>
          </a:xfrm>
        </p:spPr>
        <p:txBody>
          <a:bodyPr/>
          <a:lstStyle/>
          <a:p>
            <a:pPr algn="r"/>
            <a:r>
              <a:rPr lang="he-IL" sz="2400" u="sng" dirty="0" smtClean="0"/>
              <a:t>פתרון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 smtClean="0"/>
              <a:t>חישוב נקודת העבודה :בניתוח </a:t>
            </a:r>
            <a:r>
              <a:rPr lang="en-US" sz="2400" dirty="0"/>
              <a:t>DC </a:t>
            </a:r>
            <a:r>
              <a:rPr lang="he-IL" sz="2400" dirty="0"/>
              <a:t> הקבלים </a:t>
            </a:r>
            <a:r>
              <a:rPr lang="he-IL" sz="2400" dirty="0" smtClean="0"/>
              <a:t>מהווים </a:t>
            </a:r>
            <a:r>
              <a:rPr lang="he-IL" sz="2400" dirty="0"/>
              <a:t>נתק והמעגל המתקבל מתואר באיור ב':</a:t>
            </a:r>
            <a:r>
              <a:rPr lang="en-US" sz="2400" dirty="0"/>
              <a:t/>
            </a:r>
            <a:br>
              <a:rPr lang="en-US" sz="2400" dirty="0"/>
            </a:br>
            <a:endParaRPr lang="he-IL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26" y="2074593"/>
            <a:ext cx="30099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56" y="1210723"/>
            <a:ext cx="3981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חץ ימינה 2"/>
          <p:cNvSpPr/>
          <p:nvPr/>
        </p:nvSpPr>
        <p:spPr>
          <a:xfrm rot="10800000">
            <a:off x="5284580" y="3650511"/>
            <a:ext cx="2731263" cy="23559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56" y="2427018"/>
            <a:ext cx="4314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5494" y="2805097"/>
            <a:ext cx="214943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לפי תבנין נקבל את המעגל הבא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5293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 smtClean="0"/>
              <a:t>נרשום את משוואת </a:t>
            </a:r>
            <a:r>
              <a:rPr lang="en-US" sz="2800" dirty="0" smtClean="0"/>
              <a:t>KVL </a:t>
            </a:r>
            <a:r>
              <a:rPr lang="he-IL" sz="2800" dirty="0" smtClean="0"/>
              <a:t> (משוואת קירכוף למתחים)עבור החוג השמאלי:</a:t>
            </a:r>
            <a:endParaRPr lang="he-IL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2" y="1152711"/>
            <a:ext cx="39909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47" y="945570"/>
            <a:ext cx="4314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94" y="1007180"/>
            <a:ext cx="2001364" cy="106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9" y="2719693"/>
            <a:ext cx="4692625" cy="206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62" y="2070897"/>
            <a:ext cx="2305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מחבר חץ ישר 5"/>
          <p:cNvCxnSpPr/>
          <p:nvPr/>
        </p:nvCxnSpPr>
        <p:spPr>
          <a:xfrm flipH="1" flipV="1">
            <a:off x="9405258" y="2633968"/>
            <a:ext cx="570015" cy="17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8310749" y="2548243"/>
            <a:ext cx="57001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V="1">
            <a:off x="9975272" y="2961526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V="1">
            <a:off x="8108867" y="2786368"/>
            <a:ext cx="1" cy="476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4780312"/>
            <a:ext cx="4852212" cy="9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5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291</Words>
  <Application>Microsoft Office PowerPoint</Application>
  <PresentationFormat>מותאם אישית</PresentationFormat>
  <Paragraphs>55</Paragraphs>
  <Slides>26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2" baseType="lpstr">
      <vt:lpstr>Arial</vt:lpstr>
      <vt:lpstr>Calibri</vt:lpstr>
      <vt:lpstr>Varela Round</vt:lpstr>
      <vt:lpstr>David</vt:lpstr>
      <vt:lpstr>Cambria Math</vt:lpstr>
      <vt:lpstr>ערכת נושא Office</vt:lpstr>
      <vt:lpstr>מערכת שידורים לאומית</vt:lpstr>
      <vt:lpstr>אלקטרוניקה– חישוב נקודת עבודה והגבר מתח</vt:lpstr>
      <vt:lpstr>מה נלמד היום </vt:lpstr>
      <vt:lpstr>טרנזיסטור ביפולרי</vt:lpstr>
      <vt:lpstr>ריכוז נוסחאות וסכמות</vt:lpstr>
      <vt:lpstr>אופייני מבוא ומוצא של טרנזיסטור ביפולרי</vt:lpstr>
      <vt:lpstr>שאלה 1 : נתון המעגל  הטרנזיסטורי המתואר באיור א'. נתוני הטרנזיסטור:  </vt:lpstr>
      <vt:lpstr>פתרון חישוב נקודת העבודה :בניתוח DC  הקבלים מהווים נתק והמעגל המתקבל מתואר באיור ב': </vt:lpstr>
      <vt:lpstr>נרשום את משוואת KVL  (משוואת קירכוף למתחים)עבור החוג השמאלי:</vt:lpstr>
      <vt:lpstr>נרשום את משוואת KVL  (משוואת קירכוף למתחים)עבור החוג הימיני:</vt:lpstr>
      <vt:lpstr>ב . רשום את משוואת קו העבודה .</vt:lpstr>
      <vt:lpstr>נחלק את המשוואה </vt:lpstr>
      <vt:lpstr>הערה לגבי המשוואה </vt:lpstr>
      <vt:lpstr>המשך משוואת קו העבודה</vt:lpstr>
      <vt:lpstr>ג. שרטט את מעגל תמורה לאות קטן מעגל התמורה לאחר קיצור הקבלים וביטול (קיצור) מקור המתח מתואר באיור ג: </vt:lpstr>
      <vt:lpstr>ג. חשוב הגבר המתח :</vt:lpstr>
      <vt:lpstr> שאלה 2  : באיור לשאלה 2 נתון מגבר טרנזיסטורי .</vt:lpstr>
      <vt:lpstr>                          א . חשוב ערכו של הנגד :RE  </vt:lpstr>
      <vt:lpstr>נרשום  ביטוי לזרם הפולט ie : </vt:lpstr>
      <vt:lpstr>המשך סעיף א-1</vt:lpstr>
      <vt:lpstr>הערה : ניתן לרשום נוסחה כללית עבור הגבר המתח משתי המשוואות שסומנו ב- ∗ ו- ∗∗</vt:lpstr>
      <vt:lpstr>סעיף ג: חישוב נקודת עבודה </vt:lpstr>
      <vt:lpstr>המשך </vt:lpstr>
      <vt:lpstr>ד . רישום ביטוי למשוואת קו העבודה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יקיר בשארי</dc:creator>
  <cp:lastModifiedBy>‏‏משתמש Windows</cp:lastModifiedBy>
  <cp:revision>247</cp:revision>
  <dcterms:modified xsi:type="dcterms:W3CDTF">2020-04-05T23:25:19Z</dcterms:modified>
</cp:coreProperties>
</file>