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263" r:id="rId4"/>
    <p:sldId id="288" r:id="rId5"/>
    <p:sldId id="363" r:id="rId6"/>
    <p:sldId id="411" r:id="rId7"/>
    <p:sldId id="412" r:id="rId8"/>
    <p:sldId id="413" r:id="rId9"/>
    <p:sldId id="367" r:id="rId10"/>
    <p:sldId id="387" r:id="rId11"/>
    <p:sldId id="388" r:id="rId12"/>
    <p:sldId id="353" r:id="rId13"/>
    <p:sldId id="389" r:id="rId14"/>
    <p:sldId id="390" r:id="rId15"/>
    <p:sldId id="392" r:id="rId16"/>
    <p:sldId id="393" r:id="rId17"/>
    <p:sldId id="394" r:id="rId18"/>
    <p:sldId id="396" r:id="rId19"/>
    <p:sldId id="397" r:id="rId20"/>
    <p:sldId id="395" r:id="rId21"/>
    <p:sldId id="398" r:id="rId22"/>
    <p:sldId id="399" r:id="rId23"/>
    <p:sldId id="303" r:id="rId24"/>
    <p:sldId id="375" r:id="rId25"/>
    <p:sldId id="410" r:id="rId26"/>
    <p:sldId id="359" r:id="rId27"/>
    <p:sldId id="405" r:id="rId28"/>
    <p:sldId id="406" r:id="rId29"/>
    <p:sldId id="407" r:id="rId30"/>
    <p:sldId id="408" r:id="rId31"/>
    <p:sldId id="391" r:id="rId32"/>
    <p:sldId id="400" r:id="rId33"/>
    <p:sldId id="401" r:id="rId34"/>
    <p:sldId id="402" r:id="rId35"/>
    <p:sldId id="403" r:id="rId36"/>
    <p:sldId id="404" r:id="rId37"/>
    <p:sldId id="339" r:id="rId38"/>
    <p:sldId id="291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  <a:srgbClr val="CBCCD2"/>
    <a:srgbClr val="E6E7F0"/>
    <a:srgbClr val="B4C7E7"/>
    <a:srgbClr val="E9EBF5"/>
    <a:srgbClr val="E0E0E0"/>
    <a:srgbClr val="11A4AB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20" autoAdjust="0"/>
    <p:restoredTop sz="91871" autoAdjust="0"/>
  </p:normalViewPr>
  <p:slideViewPr>
    <p:cSldViewPr snapToGrid="0" snapToObjects="1">
      <p:cViewPr varScale="1">
        <p:scale>
          <a:sx n="99" d="100"/>
          <a:sy n="99" d="100"/>
        </p:scale>
        <p:origin x="1020" y="78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-2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91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54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65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842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494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255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47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739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633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להדגיש בע"פ את היעדר הזוגות הלא קושרים על אטום החמצן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565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6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להדגיש בע"פ את הקודקודים והיעדר </a:t>
            </a:r>
            <a:r>
              <a:rPr lang="he-IL" dirty="0" err="1"/>
              <a:t>המימנים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379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8642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בדף התרגילים בקשה תקני את הכותרות לפי התיקונים שרשמתי לך בשקופית הקודמת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1562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545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 אלקטרוני- סימון כל קשר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70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 אלקטרוני- סימון כל קשר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666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 אלקטרוני- סימון כל קשר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448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 אלקטרוני- סימון כל קשר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4887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עט אלקטרוני- סימון כל קשר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31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3915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4762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967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790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792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4904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761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96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00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76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19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76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התרגיל הזה כבר הופיע במצגת 5. האם בכוונה את חוזרת על זה? אז הייתי רושמת גם פה בכותרת תזכורת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56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2188244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24.png"/><Relationship Id="rId4" Type="http://schemas.microsoft.com/office/2007/relationships/hdphoto" Target="../media/hdphoto12.wdp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5.wdp"/><Relationship Id="rId1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2.wdp"/><Relationship Id="rId1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4.wdp"/><Relationship Id="rId1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7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7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8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8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8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microsoft.com/office/2007/relationships/hdphoto" Target="../media/hdphoto20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microsoft.com/office/2007/relationships/hdphoto" Target="../media/hdphoto2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4.wdp"/><Relationship Id="rId5" Type="http://schemas.openxmlformats.org/officeDocument/2006/relationships/image" Target="../media/image44.png"/><Relationship Id="rId4" Type="http://schemas.microsoft.com/office/2007/relationships/hdphoto" Target="../media/hdphoto2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6.wdp"/><Relationship Id="rId5" Type="http://schemas.openxmlformats.org/officeDocument/2006/relationships/image" Target="../media/image46.png"/><Relationship Id="rId4" Type="http://schemas.microsoft.com/office/2007/relationships/hdphoto" Target="../media/hdphoto2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פחמימנים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אתאָן</a:t>
            </a:r>
            <a:r>
              <a:rPr lang="he-IL" dirty="0">
                <a:solidFill>
                  <a:srgbClr val="192A72"/>
                </a:solidFill>
              </a:rPr>
              <a:t>: פחמימן המורכב משני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 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ו-6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פרופאָן</a:t>
            </a:r>
            <a:r>
              <a:rPr lang="he-IL" dirty="0">
                <a:solidFill>
                  <a:srgbClr val="192A72"/>
                </a:solidFill>
              </a:rPr>
              <a:t>: פחמימן המורכב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ו-8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he-IL" dirty="0"/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3567410" y="2264620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2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6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567409" y="3793305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3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הנוסחה המולקולרית של </a:t>
            </a:r>
            <a:r>
              <a:rPr lang="he-IL" dirty="0" err="1">
                <a:solidFill>
                  <a:srgbClr val="192A72"/>
                </a:solidFill>
              </a:rPr>
              <a:t>בוטאָן</a:t>
            </a:r>
            <a:r>
              <a:rPr lang="he-IL" dirty="0">
                <a:solidFill>
                  <a:srgbClr val="192A72"/>
                </a:solidFill>
              </a:rPr>
              <a:t>: פחמימן המורכב מארבעה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ו-10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)?</a:t>
            </a: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en-US" dirty="0">
              <a:solidFill>
                <a:srgbClr val="192A72"/>
              </a:solidFill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he-IL" dirty="0">
                <a:solidFill>
                  <a:srgbClr val="192A72"/>
                </a:solidFill>
              </a:rPr>
              <a:t>מהי נוסחת הייצוג האלקטרונית של </a:t>
            </a:r>
            <a:r>
              <a:rPr lang="he-IL" dirty="0" err="1">
                <a:solidFill>
                  <a:srgbClr val="192A72"/>
                </a:solidFill>
              </a:rPr>
              <a:t>בוטאָן</a:t>
            </a:r>
            <a:r>
              <a:rPr lang="he-IL" dirty="0">
                <a:solidFill>
                  <a:srgbClr val="192A72"/>
                </a:solidFill>
              </a:rPr>
              <a:t>? </a:t>
            </a:r>
            <a:endParaRPr lang="he-IL" dirty="0"/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he-IL" dirty="0">
              <a:solidFill>
                <a:srgbClr val="12B4BC"/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3439169" y="2264620"/>
            <a:ext cx="2114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4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10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37" y="4432398"/>
            <a:ext cx="2988377" cy="177380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14099" y="3197085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יש 2 דרכים לצייר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171" y="4083582"/>
            <a:ext cx="2335030" cy="24752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37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איזומרים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12B4BC"/>
                </a:solidFill>
              </a:rPr>
              <a:t>איזו = שווה		מר = יחידה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e-IL" sz="2800" b="1" dirty="0">
              <a:solidFill>
                <a:srgbClr val="12B4BC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מולקולות יהיו איזומרים זה לזה אם תהיה להם את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>
                <a:solidFill>
                  <a:schemeClr val="accent6">
                    <a:lumMod val="75000"/>
                  </a:schemeClr>
                </a:solidFill>
              </a:rPr>
              <a:t>אותה</a:t>
            </a:r>
            <a:r>
              <a:rPr lang="he-IL" sz="2800" dirty="0">
                <a:solidFill>
                  <a:srgbClr val="192A72"/>
                </a:solidFill>
              </a:rPr>
              <a:t> נוסחה מולקולרית ונוסחת מבנה </a:t>
            </a:r>
            <a:r>
              <a:rPr lang="he-IL" sz="2800" dirty="0">
                <a:solidFill>
                  <a:schemeClr val="accent6">
                    <a:lumMod val="75000"/>
                  </a:schemeClr>
                </a:solidFill>
              </a:rPr>
              <a:t>שונה</a:t>
            </a:r>
            <a:r>
              <a:rPr lang="he-IL" sz="2800" dirty="0">
                <a:solidFill>
                  <a:srgbClr val="192A72"/>
                </a:solidFill>
              </a:rPr>
              <a:t>.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107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איזומרים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כמה נוסחאות ייצוג אלקטרוניות אפשריות יש לפחמימן המורכב מ-5 אטומי פחמן?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	פתרון:	 נוכל לגלות את מספר </a:t>
            </a:r>
            <a:r>
              <a:rPr lang="he-IL" dirty="0" err="1">
                <a:solidFill>
                  <a:schemeClr val="accent6">
                    <a:lumMod val="75000"/>
                  </a:schemeClr>
                </a:solidFill>
              </a:rPr>
              <a:t>המימנים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על ידי הצבה בנוסחה הכללית של 			</a:t>
            </a:r>
            <a:r>
              <a:rPr lang="he-IL" dirty="0" err="1">
                <a:solidFill>
                  <a:schemeClr val="accent6">
                    <a:lumMod val="75000"/>
                  </a:schemeClr>
                </a:solidFill>
              </a:rPr>
              <a:t>האלקאָנים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: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C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(2 X 5 + 2)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C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2n+2</a:t>
            </a:r>
            <a:b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baseline="-25000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כעת נצייר שרשרות פחמן הולכות ויורדות עד לקבלת כל האיזומרים	</a:t>
            </a:r>
            <a:r>
              <a:rPr lang="he-IL" baseline="-25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668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איזומרים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כמה נוסחאות ייצוג אלקטרוניות אפשריות יש לפחמימן המורכב מ-5 אטומי פחמן? </a:t>
            </a:r>
            <a:endParaRPr lang="en-US" sz="2800" dirty="0">
              <a:solidFill>
                <a:srgbClr val="12B4BC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2B4BC"/>
                </a:solidFill>
              </a:rPr>
              <a:t>תשובה: 3 איזומרים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e-IL" baseline="-25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0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15271" y="3762879"/>
            <a:ext cx="3323967" cy="58052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שרשרת ישרה של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4</a:t>
            </a:r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he-IL" sz="2000" dirty="0" err="1">
                <a:solidFill>
                  <a:schemeClr val="bg1"/>
                </a:solidFill>
              </a:rPr>
              <a:t>פחמנים</a:t>
            </a:r>
            <a:r>
              <a:rPr lang="he-IL" sz="2000" dirty="0">
                <a:solidFill>
                  <a:schemeClr val="bg1"/>
                </a:solidFill>
              </a:rPr>
              <a:t>, והסתעפות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263328" y="3793304"/>
            <a:ext cx="3323967" cy="550095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שרשרת ישרה של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5</a:t>
            </a:r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he-IL" sz="2000" dirty="0" err="1">
                <a:solidFill>
                  <a:schemeClr val="bg1"/>
                </a:solidFill>
              </a:rPr>
              <a:t>פחמנים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940009" y="6140349"/>
            <a:ext cx="3323967" cy="58349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שרשרת ישרה של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he-IL" sz="2000" dirty="0">
                <a:solidFill>
                  <a:schemeClr val="bg1"/>
                </a:solidFill>
              </a:rPr>
              <a:t>3 </a:t>
            </a:r>
            <a:r>
              <a:rPr lang="he-IL" sz="2000" dirty="0" err="1">
                <a:solidFill>
                  <a:schemeClr val="bg1"/>
                </a:solidFill>
              </a:rPr>
              <a:t>פחמנים</a:t>
            </a:r>
            <a:r>
              <a:rPr lang="he-IL" sz="2000" dirty="0">
                <a:solidFill>
                  <a:schemeClr val="bg1"/>
                </a:solidFill>
              </a:rPr>
              <a:t> ושתי הסתעפויות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D9D9FF"/>
              </a:clrFrom>
              <a:clrTo>
                <a:srgbClr val="D9D9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3329" y="2530229"/>
            <a:ext cx="3204272" cy="118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D9D9FF"/>
              </a:clrFrom>
              <a:clrTo>
                <a:srgbClr val="D9D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270" y="2186716"/>
            <a:ext cx="3323967" cy="1489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D9D9FF"/>
              </a:clrFrom>
              <a:clrTo>
                <a:srgbClr val="D9D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0008" y="4381241"/>
            <a:ext cx="3323967" cy="17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איזומרים: כהל ואתר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כמה נוסחאות ייצוג אלקטרוניות אפשריות יש לתרכובת </a:t>
            </a:r>
            <a:r>
              <a:rPr lang="en-US" sz="2800" dirty="0">
                <a:solidFill>
                  <a:srgbClr val="192A72"/>
                </a:solidFill>
              </a:rPr>
              <a:t>C</a:t>
            </a:r>
            <a:r>
              <a:rPr lang="en-US" sz="2800" baseline="-25000" dirty="0">
                <a:solidFill>
                  <a:srgbClr val="192A72"/>
                </a:solidFill>
              </a:rPr>
              <a:t>2</a:t>
            </a:r>
            <a:r>
              <a:rPr lang="en-US" sz="2800" dirty="0">
                <a:solidFill>
                  <a:srgbClr val="192A72"/>
                </a:solidFill>
              </a:rPr>
              <a:t>H</a:t>
            </a:r>
            <a:r>
              <a:rPr lang="en-US" sz="2800" baseline="-25000" dirty="0">
                <a:solidFill>
                  <a:srgbClr val="192A72"/>
                </a:solidFill>
              </a:rPr>
              <a:t>6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he-IL" sz="2800" dirty="0">
                <a:solidFill>
                  <a:srgbClr val="192A72"/>
                </a:solidFill>
              </a:rPr>
              <a:t>?</a:t>
            </a:r>
            <a:endParaRPr lang="en-US" sz="2800" dirty="0">
              <a:solidFill>
                <a:srgbClr val="12B4BC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2B4BC"/>
                </a:solidFill>
              </a:rPr>
              <a:t>תשובה: יש שני איזומרים ל-</a:t>
            </a:r>
            <a:r>
              <a:rPr lang="en-US" sz="2800" dirty="0">
                <a:solidFill>
                  <a:srgbClr val="192A72"/>
                </a:solidFill>
              </a:rPr>
              <a:t> </a:t>
            </a:r>
            <a:r>
              <a:rPr lang="en-US" sz="2800" dirty="0">
                <a:solidFill>
                  <a:srgbClr val="12B4BC"/>
                </a:solidFill>
              </a:rPr>
              <a:t>C</a:t>
            </a:r>
            <a:r>
              <a:rPr lang="en-US" sz="2800" baseline="-25000" dirty="0">
                <a:solidFill>
                  <a:srgbClr val="12B4BC"/>
                </a:solidFill>
              </a:rPr>
              <a:t>2</a:t>
            </a:r>
            <a:r>
              <a:rPr lang="en-US" sz="2800" dirty="0">
                <a:solidFill>
                  <a:srgbClr val="12B4BC"/>
                </a:solidFill>
              </a:rPr>
              <a:t>H</a:t>
            </a:r>
            <a:r>
              <a:rPr lang="en-US" sz="2800" baseline="-25000" dirty="0">
                <a:solidFill>
                  <a:srgbClr val="12B4BC"/>
                </a:solidFill>
              </a:rPr>
              <a:t>6</a:t>
            </a:r>
            <a:r>
              <a:rPr lang="en-US" sz="2800" dirty="0">
                <a:solidFill>
                  <a:srgbClr val="12B4BC"/>
                </a:solidFill>
              </a:rPr>
              <a:t>O</a:t>
            </a:r>
            <a:endParaRPr lang="he-IL" sz="2800" dirty="0">
              <a:solidFill>
                <a:srgbClr val="12B4BC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כהלים ואתרים הינם איזומרים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(כאשר מספר </a:t>
            </a:r>
            <a:r>
              <a:rPr lang="he-IL" sz="2800" dirty="0" err="1">
                <a:solidFill>
                  <a:srgbClr val="192A72"/>
                </a:solidFill>
              </a:rPr>
              <a:t>הפחמנים</a:t>
            </a:r>
            <a:r>
              <a:rPr lang="he-IL" sz="2800" dirty="0">
                <a:solidFill>
                  <a:srgbClr val="192A72"/>
                </a:solidFill>
              </a:rPr>
              <a:t> בתרכובת זהה)</a:t>
            </a:r>
            <a:r>
              <a:rPr lang="he-IL" sz="2800" dirty="0">
                <a:solidFill>
                  <a:srgbClr val="12B4BC"/>
                </a:solidFill>
              </a:rPr>
              <a:t>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e-IL" baseline="-25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pSp>
        <p:nvGrpSpPr>
          <p:cNvPr id="6" name="Group 5"/>
          <p:cNvGrpSpPr/>
          <p:nvPr/>
        </p:nvGrpSpPr>
        <p:grpSpPr>
          <a:xfrm>
            <a:off x="797013" y="3101538"/>
            <a:ext cx="4293971" cy="1948006"/>
            <a:chOff x="797013" y="3101538"/>
            <a:chExt cx="4293971" cy="19480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2862" y="3101538"/>
              <a:ext cx="3918122" cy="1087445"/>
            </a:xfrm>
            <a:prstGeom prst="rect">
              <a:avLst/>
            </a:prstGeom>
          </p:spPr>
        </p:pic>
        <p:sp>
          <p:nvSpPr>
            <p:cNvPr id="16" name="תרשים זרימה: תהליך חלופי 4">
              <a:extLst>
                <a:ext uri="{FF2B5EF4-FFF2-40B4-BE49-F238E27FC236}">
                  <a16:creationId xmlns:a16="http://schemas.microsoft.com/office/drawing/2014/main" id="{E0A2E224-F189-4B18-88F4-DB8D7F056451}"/>
                </a:ext>
              </a:extLst>
            </p:cNvPr>
            <p:cNvSpPr/>
            <p:nvPr/>
          </p:nvSpPr>
          <p:spPr>
            <a:xfrm>
              <a:off x="3672596" y="4430190"/>
              <a:ext cx="1418388" cy="619354"/>
            </a:xfrm>
            <a:prstGeom prst="flowChartAlternateProcess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 כהל: אתאנול</a:t>
              </a:r>
              <a:endPara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" name="תרשים זרימה: תהליך חלופי 4">
              <a:extLst>
                <a:ext uri="{FF2B5EF4-FFF2-40B4-BE49-F238E27FC236}">
                  <a16:creationId xmlns:a16="http://schemas.microsoft.com/office/drawing/2014/main" id="{E0A2E224-F189-4B18-88F4-DB8D7F056451}"/>
                </a:ext>
              </a:extLst>
            </p:cNvPr>
            <p:cNvSpPr/>
            <p:nvPr/>
          </p:nvSpPr>
          <p:spPr>
            <a:xfrm>
              <a:off x="797013" y="4434814"/>
              <a:ext cx="2582808" cy="614730"/>
            </a:xfrm>
            <a:prstGeom prst="flowChartAlternateProcess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 אתר: 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he-IL" sz="2000" dirty="0">
                  <a:solidFill>
                    <a:schemeClr val="bg1"/>
                  </a:solidFill>
                </a:rPr>
                <a:t>דו-מתיל אתר</a:t>
              </a:r>
              <a:endPara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905916" y="3459387"/>
            <a:ext cx="391807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10629" y="3459387"/>
            <a:ext cx="712709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איזומרים: חומצה קרבוקסילית ואסטר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כמה נוסחאות ייצוג אלקטרוניות אפשריות יש לתרכובת </a:t>
            </a:r>
            <a:r>
              <a:rPr lang="en-US" sz="2800" dirty="0">
                <a:solidFill>
                  <a:srgbClr val="192A72"/>
                </a:solidFill>
              </a:rPr>
              <a:t>C</a:t>
            </a:r>
            <a:r>
              <a:rPr lang="en-US" sz="2800" baseline="-25000" dirty="0">
                <a:solidFill>
                  <a:srgbClr val="192A72"/>
                </a:solidFill>
              </a:rPr>
              <a:t>3</a:t>
            </a:r>
            <a:r>
              <a:rPr lang="en-US" sz="2800" dirty="0">
                <a:solidFill>
                  <a:srgbClr val="192A72"/>
                </a:solidFill>
              </a:rPr>
              <a:t>H</a:t>
            </a:r>
            <a:r>
              <a:rPr lang="en-US" sz="2800" baseline="-25000" dirty="0">
                <a:solidFill>
                  <a:srgbClr val="192A72"/>
                </a:solidFill>
              </a:rPr>
              <a:t>6</a:t>
            </a:r>
            <a:r>
              <a:rPr lang="en-US" sz="2800" dirty="0">
                <a:solidFill>
                  <a:srgbClr val="192A72"/>
                </a:solidFill>
              </a:rPr>
              <a:t>O</a:t>
            </a:r>
            <a:r>
              <a:rPr lang="en-US" sz="2800" baseline="-25000" dirty="0">
                <a:solidFill>
                  <a:srgbClr val="192A72"/>
                </a:solidFill>
              </a:rPr>
              <a:t>2</a:t>
            </a:r>
            <a:r>
              <a:rPr lang="he-IL" sz="2800" dirty="0">
                <a:solidFill>
                  <a:srgbClr val="192A72"/>
                </a:solidFill>
              </a:rPr>
              <a:t>?</a:t>
            </a:r>
            <a:endParaRPr lang="en-US" sz="2800" dirty="0">
              <a:solidFill>
                <a:srgbClr val="12B4BC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2B4BC"/>
                </a:solidFill>
              </a:rPr>
              <a:t>תשובה: יש שני איזומרים ל-</a:t>
            </a:r>
            <a:r>
              <a:rPr lang="en-US" sz="2800" dirty="0">
                <a:solidFill>
                  <a:srgbClr val="12B4BC"/>
                </a:solidFill>
              </a:rPr>
              <a:t> C</a:t>
            </a:r>
            <a:r>
              <a:rPr lang="en-US" sz="2800" baseline="-25000" dirty="0">
                <a:solidFill>
                  <a:srgbClr val="12B4BC"/>
                </a:solidFill>
              </a:rPr>
              <a:t>3</a:t>
            </a:r>
            <a:r>
              <a:rPr lang="en-US" sz="2800" dirty="0">
                <a:solidFill>
                  <a:srgbClr val="12B4BC"/>
                </a:solidFill>
              </a:rPr>
              <a:t>H</a:t>
            </a:r>
            <a:r>
              <a:rPr lang="en-US" sz="2800" baseline="-25000" dirty="0">
                <a:solidFill>
                  <a:srgbClr val="12B4BC"/>
                </a:solidFill>
              </a:rPr>
              <a:t>6</a:t>
            </a:r>
            <a:r>
              <a:rPr lang="en-US" sz="2800" dirty="0">
                <a:solidFill>
                  <a:srgbClr val="12B4BC"/>
                </a:solidFill>
              </a:rPr>
              <a:t>O</a:t>
            </a:r>
            <a:r>
              <a:rPr lang="en-US" sz="2800" baseline="-25000" dirty="0">
                <a:solidFill>
                  <a:srgbClr val="12B4BC"/>
                </a:solidFill>
              </a:rPr>
              <a:t>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כהלים ואתרים הינם איזומרים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>
                <a:solidFill>
                  <a:srgbClr val="192A72"/>
                </a:solidFill>
              </a:rPr>
              <a:t>(כאשר מספר </a:t>
            </a:r>
            <a:r>
              <a:rPr lang="he-IL" sz="2800" dirty="0" err="1">
                <a:solidFill>
                  <a:srgbClr val="192A72"/>
                </a:solidFill>
              </a:rPr>
              <a:t>הפחמנים</a:t>
            </a:r>
            <a:r>
              <a:rPr lang="he-IL" sz="2800" dirty="0">
                <a:solidFill>
                  <a:srgbClr val="192A72"/>
                </a:solidFill>
              </a:rPr>
              <a:t> בתרכובת זהה)</a:t>
            </a:r>
            <a:r>
              <a:rPr lang="he-IL" sz="2800" dirty="0">
                <a:solidFill>
                  <a:srgbClr val="12B4BC"/>
                </a:solidFill>
              </a:rPr>
              <a:t>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he-IL" baseline="-25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pSp>
        <p:nvGrpSpPr>
          <p:cNvPr id="6" name="Group 5"/>
          <p:cNvGrpSpPr/>
          <p:nvPr/>
        </p:nvGrpSpPr>
        <p:grpSpPr>
          <a:xfrm>
            <a:off x="413953" y="3463277"/>
            <a:ext cx="5458391" cy="2019796"/>
            <a:chOff x="413953" y="3463277"/>
            <a:chExt cx="5458391" cy="2019796"/>
          </a:xfrm>
        </p:grpSpPr>
        <p:sp>
          <p:nvSpPr>
            <p:cNvPr id="10" name="תרשים זרימה: תהליך חלופי 4">
              <a:extLst>
                <a:ext uri="{FF2B5EF4-FFF2-40B4-BE49-F238E27FC236}">
                  <a16:creationId xmlns:a16="http://schemas.microsoft.com/office/drawing/2014/main" id="{E0A2E224-F189-4B18-88F4-DB8D7F056451}"/>
                </a:ext>
              </a:extLst>
            </p:cNvPr>
            <p:cNvSpPr/>
            <p:nvPr/>
          </p:nvSpPr>
          <p:spPr>
            <a:xfrm>
              <a:off x="3289536" y="4863719"/>
              <a:ext cx="2582808" cy="619354"/>
            </a:xfrm>
            <a:prstGeom prst="flowChartAlternateProcess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 אסטר: </a:t>
              </a:r>
            </a:p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מתיל אתנואָט </a:t>
              </a:r>
              <a:endPara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2" name="תרשים זרימה: תהליך חלופי 4">
              <a:extLst>
                <a:ext uri="{FF2B5EF4-FFF2-40B4-BE49-F238E27FC236}">
                  <a16:creationId xmlns:a16="http://schemas.microsoft.com/office/drawing/2014/main" id="{E0A2E224-F189-4B18-88F4-DB8D7F056451}"/>
                </a:ext>
              </a:extLst>
            </p:cNvPr>
            <p:cNvSpPr/>
            <p:nvPr/>
          </p:nvSpPr>
          <p:spPr>
            <a:xfrm>
              <a:off x="413953" y="4868343"/>
              <a:ext cx="2582808" cy="614730"/>
            </a:xfrm>
            <a:prstGeom prst="flowChartAlternateProcess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 חומצה קרבוקסילית: חומצה פרופאָנואית</a:t>
              </a:r>
              <a:endPara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224" y="3463277"/>
              <a:ext cx="4791073" cy="1081087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705358" y="3445217"/>
            <a:ext cx="1131628" cy="75750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80338" y="3457879"/>
            <a:ext cx="879231" cy="75750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מבנה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 מלא של נוסחת מבנה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לעיתים, לא נדרש לסמן את כל האלקטרונים בייצוג המבנה של המולקולה (נוסחת ייצוג אלקטרונית) ואפשר להסתפק בייצוג האטומים והאלקטרונים הקושרים בלבד.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>
                <a:solidFill>
                  <a:srgbClr val="12B4BC"/>
                </a:solidFill>
              </a:rPr>
              <a:t>ייצוג מלא של נוסחת מבנה יכלול את </a:t>
            </a:r>
            <a:r>
              <a:rPr lang="he-IL" u="sng" dirty="0">
                <a:solidFill>
                  <a:srgbClr val="12B4BC"/>
                </a:solidFill>
              </a:rPr>
              <a:t>כל</a:t>
            </a:r>
            <a:r>
              <a:rPr lang="he-IL" dirty="0">
                <a:solidFill>
                  <a:srgbClr val="12B4BC"/>
                </a:solidFill>
              </a:rPr>
              <a:t> האטומים שמהם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>
                <a:solidFill>
                  <a:srgbClr val="12B4BC"/>
                </a:solidFill>
              </a:rPr>
              <a:t>המולקולה מורכבת ואת </a:t>
            </a:r>
            <a:r>
              <a:rPr lang="he-IL" u="sng" dirty="0">
                <a:solidFill>
                  <a:srgbClr val="12B4BC"/>
                </a:solidFill>
              </a:rPr>
              <a:t>כל</a:t>
            </a:r>
            <a:r>
              <a:rPr lang="he-IL" dirty="0">
                <a:solidFill>
                  <a:srgbClr val="12B4BC"/>
                </a:solidFill>
              </a:rPr>
              <a:t> הקשרים שביניהם.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לדוגמא:	</a:t>
            </a:r>
            <a:r>
              <a:rPr lang="he-IL" dirty="0" err="1">
                <a:solidFill>
                  <a:srgbClr val="192A72"/>
                </a:solidFill>
              </a:rPr>
              <a:t>פנטאָן</a:t>
            </a:r>
            <a:r>
              <a:rPr lang="he-IL" dirty="0">
                <a:solidFill>
                  <a:srgbClr val="192A72"/>
                </a:solidFill>
              </a:rPr>
              <a:t>:					</a:t>
            </a:r>
            <a:r>
              <a:rPr lang="en-US" dirty="0">
                <a:solidFill>
                  <a:srgbClr val="192A72"/>
                </a:solidFill>
              </a:rPr>
              <a:t>    </a:t>
            </a:r>
            <a:r>
              <a:rPr lang="he-IL" dirty="0">
                <a:solidFill>
                  <a:srgbClr val="192A72"/>
                </a:solidFill>
              </a:rPr>
              <a:t>או 		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239" y="4724014"/>
            <a:ext cx="2882321" cy="1232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831" y="4550890"/>
            <a:ext cx="2731230" cy="13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 מלא של נוסחת מבנה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נתונה תרכובת המורכבת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 ושמונה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א. רשמו נוסחה מולקולרית עבור תרכובת זו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ב. רשמו ייצוג מלא של נוסחת מבנה עבור התרכובת.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ג.  בחרו את האפשרות המתאימה ביותר: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	1.  התרכובת היא פחמימן	2.  התרכובת היא כהל     3.  התרכובת היא אתר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3567410" y="2387712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8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266" y="2805560"/>
            <a:ext cx="2314575" cy="13144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65199" y="4261377"/>
            <a:ext cx="3661297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 מלא של נוסחת מבנה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6008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נתונה תרכובת המורכבת משלושה אטומי פחמן (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he-IL" dirty="0">
                <a:solidFill>
                  <a:srgbClr val="192A72"/>
                </a:solidFill>
              </a:rPr>
              <a:t>), שמונה אטומי מימן (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he-IL" dirty="0">
                <a:solidFill>
                  <a:srgbClr val="192A72"/>
                </a:solidFill>
              </a:rPr>
              <a:t>) ואטום חמצן אחד (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א. רשמו נוסחה מולקולרית עבור תרכובת זו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ב. רשמו ייצוג מלא של נוסחת מבנה עבור התרכובת.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ג.  בחרו את האפשרות המתאימה ביותר: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				1.  התרכובת היא פחמימן	2.  התרכובת היא כהל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				3.  התרכובת היא אתר	4.  התרכובת היא אלדהיד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3528356" y="2923745"/>
            <a:ext cx="2236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8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1274354" y="4840207"/>
            <a:ext cx="3057324" cy="4245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79" y="3389206"/>
            <a:ext cx="2188726" cy="11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וקישור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יא'-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רחל אידלמן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מבנה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 מקוצר של נוסחת מבנה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39243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צורת ייצוג מקובלת נוספת היא צורה שבה מיוצגים הקשרים בלבד. אטומי הפחמן מיוצגים על ידי קצות הקשרים . אטומי המימן אינם מופיעים כלל פרט לקבוצות הפונקציונליות.</a:t>
            </a:r>
            <a:r>
              <a:rPr lang="he-IL" dirty="0">
                <a:solidFill>
                  <a:srgbClr val="FF0000"/>
                </a:solidFill>
              </a:rPr>
              <a:t> </a:t>
            </a:r>
            <a:endParaRPr lang="he-IL" strike="sngStrike" dirty="0">
              <a:solidFill>
                <a:srgbClr val="192A7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dirty="0">
                <a:solidFill>
                  <a:srgbClr val="12B4BC"/>
                </a:solidFill>
              </a:rPr>
              <a:t>ייצוג מקוצר של נוסחת מבנה לא יכלול רישום מפורט של </a:t>
            </a:r>
            <a:r>
              <a:rPr lang="he-IL" dirty="0" err="1">
                <a:solidFill>
                  <a:srgbClr val="12B4BC"/>
                </a:solidFill>
              </a:rPr>
              <a:t>פחמנים</a:t>
            </a:r>
            <a:r>
              <a:rPr lang="he-IL" dirty="0">
                <a:solidFill>
                  <a:srgbClr val="12B4BC"/>
                </a:solidFill>
              </a:rPr>
              <a:t> ומימנים.  </a:t>
            </a:r>
            <a:br>
              <a:rPr lang="en-US" dirty="0">
                <a:solidFill>
                  <a:srgbClr val="12B4BC"/>
                </a:solidFill>
              </a:rPr>
            </a:br>
            <a:r>
              <a:rPr lang="he-IL" dirty="0">
                <a:solidFill>
                  <a:srgbClr val="12B4BC"/>
                </a:solidFill>
              </a:rPr>
              <a:t>קבוצות הפונקציונליות נהוג לרשום במלואן.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			לדוגמא:	</a:t>
            </a:r>
            <a:br>
              <a:rPr lang="en-US" dirty="0">
                <a:solidFill>
                  <a:srgbClr val="192A72"/>
                </a:solidFill>
              </a:rPr>
            </a:br>
            <a:r>
              <a:rPr lang="he-IL" dirty="0">
                <a:solidFill>
                  <a:srgbClr val="192A72"/>
                </a:solidFill>
              </a:rPr>
              <a:t>								</a:t>
            </a:r>
            <a:r>
              <a:rPr lang="en-US" dirty="0">
                <a:solidFill>
                  <a:srgbClr val="192A72"/>
                </a:solidFill>
              </a:rPr>
              <a:t> </a:t>
            </a:r>
            <a:r>
              <a:rPr lang="he-IL" dirty="0">
                <a:solidFill>
                  <a:srgbClr val="192A72"/>
                </a:solidFill>
              </a:rPr>
              <a:t>		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057" y="4731142"/>
            <a:ext cx="3239097" cy="825053"/>
          </a:xfrm>
          <a:prstGeom prst="rect">
            <a:avLst/>
          </a:prstGeom>
        </p:spPr>
      </p:pic>
      <p:sp>
        <p:nvSpPr>
          <p:cNvPr id="10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540369" y="5575989"/>
            <a:ext cx="1018990" cy="34132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>
                <a:solidFill>
                  <a:schemeClr val="bg1"/>
                </a:solidFill>
              </a:rPr>
              <a:t>פנטאָן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14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 מקוצר של נוסחת מבנה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6008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נתונה התרכובת </a:t>
            </a:r>
            <a:r>
              <a:rPr lang="en-US" dirty="0">
                <a:solidFill>
                  <a:srgbClr val="192A72"/>
                </a:solidFill>
              </a:rPr>
              <a:t>C</a:t>
            </a:r>
            <a:r>
              <a:rPr lang="en-US" baseline="-25000" dirty="0">
                <a:solidFill>
                  <a:srgbClr val="192A72"/>
                </a:solidFill>
              </a:rPr>
              <a:t>3</a:t>
            </a:r>
            <a:r>
              <a:rPr lang="en-US" dirty="0">
                <a:solidFill>
                  <a:srgbClr val="192A72"/>
                </a:solidFill>
              </a:rPr>
              <a:t>H</a:t>
            </a:r>
            <a:r>
              <a:rPr lang="en-US" baseline="-25000" dirty="0">
                <a:solidFill>
                  <a:srgbClr val="192A72"/>
                </a:solidFill>
              </a:rPr>
              <a:t>8</a:t>
            </a:r>
            <a:r>
              <a:rPr lang="en-US" dirty="0">
                <a:solidFill>
                  <a:srgbClr val="192A72"/>
                </a:solidFill>
              </a:rPr>
              <a:t>O</a:t>
            </a:r>
            <a:r>
              <a:rPr lang="he-IL" dirty="0">
                <a:solidFill>
                  <a:srgbClr val="192A72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א. כמה איזומרים יש עבור תרכובת זו?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ב. רשמו ייצוג מקוצר של נוסחת מבנה עבור האיזומרים.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5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בין ייצוגים שונים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ייצוגים שונים עבור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6008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27" y="1107953"/>
            <a:ext cx="63627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814" y="4095719"/>
            <a:ext cx="5386754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874" y="2518967"/>
            <a:ext cx="6362700" cy="1600200"/>
          </a:xfrm>
          <a:prstGeom prst="rect">
            <a:avLst/>
          </a:prstGeom>
        </p:spPr>
      </p:pic>
      <p:sp>
        <p:nvSpPr>
          <p:cNvPr id="14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901354" y="1822180"/>
            <a:ext cx="2479431" cy="68558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נוסחת ייצוג אלקטרונית</a:t>
            </a:r>
          </a:p>
        </p:txBody>
      </p:sp>
      <p:sp>
        <p:nvSpPr>
          <p:cNvPr id="1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901355" y="2758529"/>
            <a:ext cx="2479430" cy="92103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ייצוג מלא של נוסחת מבנה </a:t>
            </a:r>
            <a:endParaRPr lang="he-IL" sz="2000" strike="sngStrike" dirty="0">
              <a:solidFill>
                <a:schemeClr val="bg1"/>
              </a:solidFill>
            </a:endParaRPr>
          </a:p>
        </p:txBody>
      </p:sp>
      <p:sp>
        <p:nvSpPr>
          <p:cNvPr id="16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901354" y="3912825"/>
            <a:ext cx="2479431" cy="83539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ייצוג מקוצר של נוסחת מבנה</a:t>
            </a:r>
            <a:endParaRPr lang="he-IL" sz="2000" strike="sngStrike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4128" y="5537249"/>
            <a:ext cx="6691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solidFill>
                  <a:srgbClr val="12B4BC"/>
                </a:solidFill>
              </a:rPr>
              <a:t>תשובה: ישנם </a:t>
            </a:r>
            <a:r>
              <a:rPr lang="he-IL" sz="2400" u="sng" dirty="0">
                <a:solidFill>
                  <a:srgbClr val="12B4BC"/>
                </a:solidFill>
              </a:rPr>
              <a:t>3 איזומרים</a:t>
            </a:r>
            <a:r>
              <a:rPr lang="he-IL" sz="2400" dirty="0">
                <a:solidFill>
                  <a:srgbClr val="12B4BC"/>
                </a:solidFill>
              </a:rPr>
              <a:t> ל-</a:t>
            </a:r>
            <a:r>
              <a:rPr lang="en-US" sz="2400" dirty="0">
                <a:solidFill>
                  <a:srgbClr val="192A72"/>
                </a:solidFill>
              </a:rPr>
              <a:t>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3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8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r>
              <a:rPr lang="en-US" sz="2400" dirty="0">
                <a:solidFill>
                  <a:srgbClr val="192A72"/>
                </a:solidFill>
              </a:rPr>
              <a:t> </a:t>
            </a:r>
            <a:br>
              <a:rPr lang="en-US" sz="2400" dirty="0">
                <a:solidFill>
                  <a:srgbClr val="192A72"/>
                </a:solidFill>
              </a:rPr>
            </a:br>
            <a:r>
              <a:rPr lang="he-IL" sz="2400" dirty="0">
                <a:solidFill>
                  <a:srgbClr val="12B4BC"/>
                </a:solidFill>
              </a:rPr>
              <a:t>שני כהלים ואתר</a:t>
            </a:r>
            <a:endParaRPr lang="en-US" sz="2400" dirty="0"/>
          </a:p>
        </p:txBody>
      </p:sp>
      <p:sp>
        <p:nvSpPr>
          <p:cNvPr id="13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739759" y="5090142"/>
            <a:ext cx="924809" cy="30967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אתר</a:t>
            </a:r>
          </a:p>
        </p:txBody>
      </p:sp>
      <p:sp>
        <p:nvSpPr>
          <p:cNvPr id="17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58877" y="5090141"/>
            <a:ext cx="1097226" cy="30967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 כהלים</a:t>
            </a:r>
            <a:endParaRPr lang="he-IL" sz="2000" b="1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41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>
                <a:sym typeface="Varela Round"/>
              </a:rPr>
              <a:t>10 דקות לתרגול- סרקו את ה-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לקבלת התרגיל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154072" y="3527909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88" y="1875692"/>
            <a:ext cx="3427457" cy="34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מלאו את הטבלה הבאה: 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27180"/>
              </p:ext>
            </p:extLst>
          </p:nvPr>
        </p:nvGraphicFramePr>
        <p:xfrm>
          <a:off x="515273" y="1564299"/>
          <a:ext cx="8128002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08748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769440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55133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373276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64672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762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קבוצות פונקציונליות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ייצוג מקוצר של נוסחת מבנה</a:t>
                      </a:r>
                      <a:endParaRPr lang="en-US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ייצוג  מלא של נוסחת מבנה</a:t>
                      </a:r>
                      <a:endParaRPr lang="en-US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נוסחה מולקולרית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שם החומר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שם משפחה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7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אתאנול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כהלים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12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חומצה אצטית</a:t>
                      </a:r>
                    </a:p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COOH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חומצה קרבוקסילית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8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מתיל אמין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אמין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03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קשר כפול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אתן (אתילן)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אלקן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9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דיאתיל</a:t>
                      </a:r>
                      <a:r>
                        <a:rPr lang="he-IL" baseline="0" dirty="0"/>
                        <a:t> אתר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אתר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12734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843191" y="2511474"/>
            <a:ext cx="2550502" cy="3349193"/>
            <a:chOff x="2400299" y="2232514"/>
            <a:chExt cx="2550502" cy="33491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4951" y="2232514"/>
              <a:ext cx="1085850" cy="552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2698" y="3774831"/>
              <a:ext cx="885825" cy="5722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00299" y="5219757"/>
              <a:ext cx="1204547" cy="3619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871" y="0"/>
            <a:ext cx="1455437" cy="14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התרגול להפסקה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מלאו את הטבלה הבאה: 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/>
              <a:t>	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-2434757" y="1357918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500" dirty="0"/>
          </a:p>
          <a:p>
            <a:pPr marL="0" indent="0">
              <a:buNone/>
            </a:pPr>
            <a:endParaRPr lang="he-IL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47351"/>
              </p:ext>
            </p:extLst>
          </p:nvPr>
        </p:nvGraphicFramePr>
        <p:xfrm>
          <a:off x="515273" y="1564299"/>
          <a:ext cx="8128002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08748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769440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551334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373276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646729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762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קבוצות פונקציונליות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ייצוג מקוצר של נוסחת מבנה</a:t>
                      </a:r>
                      <a:endParaRPr lang="en-US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ייצוג  מלא של נוסחת מבנה</a:t>
                      </a:r>
                      <a:endParaRPr lang="en-US" strike="sng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נוסחה מולקולרית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שם החומר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שם משפחה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7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OH</a:t>
                      </a:r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-</a:t>
                      </a:r>
                      <a:br>
                        <a:rPr lang="en-US" dirty="0">
                          <a:solidFill>
                            <a:srgbClr val="C00000"/>
                          </a:solidFill>
                        </a:rPr>
                      </a:br>
                      <a:r>
                        <a:rPr lang="he-IL" dirty="0">
                          <a:solidFill>
                            <a:srgbClr val="C00000"/>
                          </a:solidFill>
                        </a:rPr>
                        <a:t>הידרוקסיל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אתאנול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כהלים</a:t>
                      </a:r>
                      <a:endParaRPr lang="en-US" dirty="0"/>
                    </a:p>
                    <a:p>
                      <a:pPr algn="ctr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12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-COOH</a:t>
                      </a:r>
                      <a:br>
                        <a:rPr lang="en-US" dirty="0">
                          <a:solidFill>
                            <a:srgbClr val="C00000"/>
                          </a:solidFill>
                        </a:rPr>
                      </a:br>
                      <a:r>
                        <a:rPr lang="he-IL" dirty="0">
                          <a:solidFill>
                            <a:srgbClr val="C00000"/>
                          </a:solidFill>
                        </a:rPr>
                        <a:t>קרבוקסיל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חומצה אצטית</a:t>
                      </a:r>
                    </a:p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COOH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חומצה קרבוקסילית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8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NH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br>
                        <a:rPr lang="en-US" dirty="0">
                          <a:solidFill>
                            <a:srgbClr val="C00000"/>
                          </a:solidFill>
                        </a:rPr>
                      </a:b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מתיל אמין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אמין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03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קשר כפול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H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אתן (אתילן)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אלק</a:t>
                      </a:r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ֵ</a:t>
                      </a:r>
                      <a:r>
                        <a:rPr lang="he-IL" dirty="0"/>
                        <a:t>ן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9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-O-</a:t>
                      </a:r>
                      <a:br>
                        <a:rPr lang="en-US" dirty="0">
                          <a:solidFill>
                            <a:srgbClr val="C00000"/>
                          </a:solidFill>
                        </a:rPr>
                      </a:b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baseline="-25000" dirty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דיאתיל</a:t>
                      </a:r>
                      <a:r>
                        <a:rPr lang="he-IL" baseline="0" dirty="0"/>
                        <a:t> אתר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אתר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12734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71" y="0"/>
            <a:ext cx="1455437" cy="14554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92545" y="2506729"/>
            <a:ext cx="2612780" cy="3397508"/>
            <a:chOff x="1892545" y="2752906"/>
            <a:chExt cx="2612780" cy="3397508"/>
          </a:xfrm>
        </p:grpSpPr>
        <p:grpSp>
          <p:nvGrpSpPr>
            <p:cNvPr id="12" name="Group 11"/>
            <p:cNvGrpSpPr/>
            <p:nvPr/>
          </p:nvGrpSpPr>
          <p:grpSpPr>
            <a:xfrm>
              <a:off x="1892545" y="2752906"/>
              <a:ext cx="2550502" cy="3349193"/>
              <a:chOff x="2400299" y="2232514"/>
              <a:chExt cx="2550502" cy="334919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64951" y="2232514"/>
                <a:ext cx="1085850" cy="55245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02698" y="3774831"/>
                <a:ext cx="885825" cy="57223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00299" y="5219757"/>
                <a:ext cx="1204547" cy="36195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589" y="3565298"/>
              <a:ext cx="846993" cy="61355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0310" y="3447348"/>
              <a:ext cx="1110117" cy="73512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  <a14:imgEffect>
                        <a14:sharpenSoften amount="-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19545" y="2784027"/>
              <a:ext cx="846993" cy="46521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Marker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749" y="4345745"/>
              <a:ext cx="843851" cy="50951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3624" y="5142878"/>
              <a:ext cx="843851" cy="28807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8418" y="5010082"/>
              <a:ext cx="923926" cy="4352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8323" y="5610287"/>
              <a:ext cx="1217002" cy="54012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0167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ייצוג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1" y="869868"/>
            <a:ext cx="11161453" cy="457200"/>
          </a:xfrm>
        </p:spPr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71809"/>
              </p:ext>
            </p:extLst>
          </p:nvPr>
        </p:nvGraphicFramePr>
        <p:xfrm>
          <a:off x="358347" y="1331764"/>
          <a:ext cx="11367808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426">
                  <a:extLst>
                    <a:ext uri="{9D8B030D-6E8A-4147-A177-3AD203B41FA5}">
                      <a16:colId xmlns:a16="http://schemas.microsoft.com/office/drawing/2014/main" val="235762656"/>
                    </a:ext>
                  </a:extLst>
                </a:gridCol>
                <a:gridCol w="2947086">
                  <a:extLst>
                    <a:ext uri="{9D8B030D-6E8A-4147-A177-3AD203B41FA5}">
                      <a16:colId xmlns:a16="http://schemas.microsoft.com/office/drawing/2014/main" val="2613838097"/>
                    </a:ext>
                  </a:extLst>
                </a:gridCol>
                <a:gridCol w="4491682">
                  <a:extLst>
                    <a:ext uri="{9D8B030D-6E8A-4147-A177-3AD203B41FA5}">
                      <a16:colId xmlns:a16="http://schemas.microsoft.com/office/drawing/2014/main" val="2191612661"/>
                    </a:ext>
                  </a:extLst>
                </a:gridCol>
                <a:gridCol w="1593614">
                  <a:extLst>
                    <a:ext uri="{9D8B030D-6E8A-4147-A177-3AD203B41FA5}">
                      <a16:colId xmlns:a16="http://schemas.microsoft.com/office/drawing/2014/main" val="148878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דוגמא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לא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צורת</a:t>
                      </a:r>
                      <a:r>
                        <a:rPr lang="he-IL" baseline="0" dirty="0"/>
                        <a:t> ייצוג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0" dirty="0" err="1"/>
                        <a:t>הקסאָנול</a:t>
                      </a:r>
                      <a:r>
                        <a:rPr lang="he-IL" b="0" dirty="0"/>
                        <a:t>: </a:t>
                      </a:r>
                      <a:r>
                        <a:rPr lang="en-US" b="0" dirty="0"/>
                        <a:t>C</a:t>
                      </a:r>
                      <a:r>
                        <a:rPr lang="en-US" b="0" baseline="-25000" dirty="0"/>
                        <a:t>6</a:t>
                      </a:r>
                      <a:r>
                        <a:rPr lang="en-US" b="0" baseline="0" dirty="0"/>
                        <a:t>H</a:t>
                      </a:r>
                      <a:r>
                        <a:rPr lang="en-US" b="0" baseline="-25000" dirty="0"/>
                        <a:t>14</a:t>
                      </a:r>
                      <a:r>
                        <a:rPr lang="en-US" b="0" baseline="0" dirty="0"/>
                        <a:t>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סדר הקשרים, איזומרים, 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סוגי אטומים ומספרם במולקולה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שם ונוסחה מולקולרית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 ומספר האטומים במולקולה, סדר ומיקום הקשרים, קשרים כפולים/משולשים, זוגות אלקטרונים לא קושרים,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נוסחת ייצוג אלקטרונית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 ומספר האטומים במולקולה, סדר ומיקום הקשרים, קשרים כפולים/משולשים,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ייצוג מלא לנוסחת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2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מבנה מרחבי של מולקולה, לא רשומים אטומי </a:t>
                      </a:r>
                      <a:r>
                        <a:rPr lang="en-US" b="0" dirty="0"/>
                        <a:t>C</a:t>
                      </a:r>
                      <a:r>
                        <a:rPr lang="he-IL" b="0" dirty="0"/>
                        <a:t> ואטומי </a:t>
                      </a:r>
                      <a:r>
                        <a:rPr lang="en-US" b="0" dirty="0"/>
                        <a:t>H</a:t>
                      </a:r>
                      <a:r>
                        <a:rPr lang="he-IL" b="0" dirty="0"/>
                        <a:t>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סוגי אטומים ומספרם במולקולה, סדר הקשרים, מיקום קשרים כפולים ומשולשים,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ייצוג מקוצר לנוסחת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סוגי אטומים ומספרם במולקולה, מבנה מרחבי של מולקולה, איזומרים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מודלים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546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28" y="2366513"/>
            <a:ext cx="2220355" cy="82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87" y="4211594"/>
            <a:ext cx="2228596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43" y="3281212"/>
            <a:ext cx="2174640" cy="852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18970" y="5394753"/>
            <a:ext cx="1814427" cy="561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347" y="2366513"/>
            <a:ext cx="11367808" cy="363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ייצוג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1" y="869868"/>
            <a:ext cx="11161453" cy="457200"/>
          </a:xfrm>
        </p:spPr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00890"/>
              </p:ext>
            </p:extLst>
          </p:nvPr>
        </p:nvGraphicFramePr>
        <p:xfrm>
          <a:off x="358347" y="1331764"/>
          <a:ext cx="11367808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426">
                  <a:extLst>
                    <a:ext uri="{9D8B030D-6E8A-4147-A177-3AD203B41FA5}">
                      <a16:colId xmlns:a16="http://schemas.microsoft.com/office/drawing/2014/main" val="235762656"/>
                    </a:ext>
                  </a:extLst>
                </a:gridCol>
                <a:gridCol w="2947086">
                  <a:extLst>
                    <a:ext uri="{9D8B030D-6E8A-4147-A177-3AD203B41FA5}">
                      <a16:colId xmlns:a16="http://schemas.microsoft.com/office/drawing/2014/main" val="2613838097"/>
                    </a:ext>
                  </a:extLst>
                </a:gridCol>
                <a:gridCol w="4491682">
                  <a:extLst>
                    <a:ext uri="{9D8B030D-6E8A-4147-A177-3AD203B41FA5}">
                      <a16:colId xmlns:a16="http://schemas.microsoft.com/office/drawing/2014/main" val="2191612661"/>
                    </a:ext>
                  </a:extLst>
                </a:gridCol>
                <a:gridCol w="1593614">
                  <a:extLst>
                    <a:ext uri="{9D8B030D-6E8A-4147-A177-3AD203B41FA5}">
                      <a16:colId xmlns:a16="http://schemas.microsoft.com/office/drawing/2014/main" val="148878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דוגמא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לא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צורת</a:t>
                      </a:r>
                      <a:r>
                        <a:rPr lang="he-IL" baseline="0" dirty="0"/>
                        <a:t> ייצוג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0" dirty="0" err="1"/>
                        <a:t>הקסאָנול</a:t>
                      </a:r>
                      <a:r>
                        <a:rPr lang="he-IL" b="0" dirty="0"/>
                        <a:t>: </a:t>
                      </a:r>
                      <a:r>
                        <a:rPr lang="en-US" b="0" dirty="0"/>
                        <a:t>C</a:t>
                      </a:r>
                      <a:r>
                        <a:rPr lang="en-US" b="0" baseline="-25000" dirty="0"/>
                        <a:t>6</a:t>
                      </a:r>
                      <a:r>
                        <a:rPr lang="en-US" b="0" baseline="0" dirty="0"/>
                        <a:t>H</a:t>
                      </a:r>
                      <a:r>
                        <a:rPr lang="en-US" b="0" baseline="-25000" dirty="0"/>
                        <a:t>14</a:t>
                      </a:r>
                      <a:r>
                        <a:rPr lang="en-US" b="0" baseline="0" dirty="0"/>
                        <a:t>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סדר הקשרים, איזומרים, 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סוגי אטומים ומספרם במולקולה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שם ונוסחה מולקולרית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 ומספר האטומים במולקולה, סדר ומיקום הקשרים, קשרים כפולים/משולשים, זוגות אלקטרונים לא קושרים,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נוסחת ייצוג אלקטרונית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 ומספר האטומים במולקולה, סדר ומיקום הקשרים, קשרים כפולים/משולשים,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ייצוג מלא לנוסחת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2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מבנה מרחבי של מולקולה, לא רשומים אטומי </a:t>
                      </a:r>
                      <a:r>
                        <a:rPr lang="en-US" b="0" dirty="0"/>
                        <a:t>C</a:t>
                      </a:r>
                      <a:r>
                        <a:rPr lang="he-IL" b="0" dirty="0"/>
                        <a:t> ואטומי </a:t>
                      </a:r>
                      <a:r>
                        <a:rPr lang="en-US" b="0" dirty="0"/>
                        <a:t>H</a:t>
                      </a:r>
                      <a:r>
                        <a:rPr lang="he-IL" b="0" dirty="0"/>
                        <a:t>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סוגי אטומים ומספרם במולקולה, סדר הקשרים, מיקום קשרים כפולים ומשולשים,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ייצוג מקוצר לנוסחת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סוגי אטומים ומספרם במולקולה, מבנה מרחבי של מולקולה, איזומרים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מודלים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546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28" y="2366513"/>
            <a:ext cx="2220355" cy="82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87" y="4211594"/>
            <a:ext cx="2228596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43" y="3281212"/>
            <a:ext cx="2174640" cy="852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18970" y="5394753"/>
            <a:ext cx="1814427" cy="561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347" y="3281212"/>
            <a:ext cx="11367808" cy="271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ייצוג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1" y="869868"/>
            <a:ext cx="11161453" cy="457200"/>
          </a:xfrm>
        </p:spPr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53004"/>
              </p:ext>
            </p:extLst>
          </p:nvPr>
        </p:nvGraphicFramePr>
        <p:xfrm>
          <a:off x="358347" y="1331764"/>
          <a:ext cx="11367808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426">
                  <a:extLst>
                    <a:ext uri="{9D8B030D-6E8A-4147-A177-3AD203B41FA5}">
                      <a16:colId xmlns:a16="http://schemas.microsoft.com/office/drawing/2014/main" val="235762656"/>
                    </a:ext>
                  </a:extLst>
                </a:gridCol>
                <a:gridCol w="2947086">
                  <a:extLst>
                    <a:ext uri="{9D8B030D-6E8A-4147-A177-3AD203B41FA5}">
                      <a16:colId xmlns:a16="http://schemas.microsoft.com/office/drawing/2014/main" val="2613838097"/>
                    </a:ext>
                  </a:extLst>
                </a:gridCol>
                <a:gridCol w="4491682">
                  <a:extLst>
                    <a:ext uri="{9D8B030D-6E8A-4147-A177-3AD203B41FA5}">
                      <a16:colId xmlns:a16="http://schemas.microsoft.com/office/drawing/2014/main" val="2191612661"/>
                    </a:ext>
                  </a:extLst>
                </a:gridCol>
                <a:gridCol w="1593614">
                  <a:extLst>
                    <a:ext uri="{9D8B030D-6E8A-4147-A177-3AD203B41FA5}">
                      <a16:colId xmlns:a16="http://schemas.microsoft.com/office/drawing/2014/main" val="148878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דוגמא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לא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צורת</a:t>
                      </a:r>
                      <a:r>
                        <a:rPr lang="he-IL" baseline="0" dirty="0"/>
                        <a:t> ייצוג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0" dirty="0" err="1"/>
                        <a:t>הקסאָנול</a:t>
                      </a:r>
                      <a:r>
                        <a:rPr lang="he-IL" b="0" dirty="0"/>
                        <a:t>: </a:t>
                      </a:r>
                      <a:r>
                        <a:rPr lang="en-US" b="0" dirty="0"/>
                        <a:t>C</a:t>
                      </a:r>
                      <a:r>
                        <a:rPr lang="en-US" b="0" baseline="-25000" dirty="0"/>
                        <a:t>6</a:t>
                      </a:r>
                      <a:r>
                        <a:rPr lang="en-US" b="0" baseline="0" dirty="0"/>
                        <a:t>H</a:t>
                      </a:r>
                      <a:r>
                        <a:rPr lang="en-US" b="0" baseline="-25000" dirty="0"/>
                        <a:t>14</a:t>
                      </a:r>
                      <a:r>
                        <a:rPr lang="en-US" b="0" baseline="0" dirty="0"/>
                        <a:t>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סדר הקשרים, איזומרים, 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סוגי אטומים ומספרם במולקולה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שם ונוסחה מולקולרית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 ומספר האטומים במולקולה, סדר ומיקום הקשרים, קשרים כפולים/משולשים, זוגות אלקטרונים לא קושרים,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נוסחת ייצוג אלקטרונית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 ומספר האטומים במולקולה, סדר ומיקום הקשרים, קשרים כפולים/משולשים,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ייצוג מלא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של</a:t>
                      </a:r>
                      <a:r>
                        <a:rPr lang="he-I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b="0" dirty="0"/>
                        <a:t> 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2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מבנה מרחבי של מולקולה, לא רשומים אטומי </a:t>
                      </a:r>
                      <a:r>
                        <a:rPr lang="en-US" b="0" dirty="0"/>
                        <a:t>C</a:t>
                      </a:r>
                      <a:r>
                        <a:rPr lang="he-IL" b="0" dirty="0"/>
                        <a:t> ואטומי </a:t>
                      </a:r>
                      <a:r>
                        <a:rPr lang="en-US" b="0" dirty="0"/>
                        <a:t>H</a:t>
                      </a:r>
                      <a:r>
                        <a:rPr lang="he-IL" b="0" dirty="0"/>
                        <a:t>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סוגי אטומים ומספרם במולקולה, סדר הקשרים, מיקום קשרים כפולים ומשולשים,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ייצוג מקוצר לנוסחת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סוגי אטומים ומספרם במולקולה, מבנה מרחבי של מולקולה, איזומרים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מודלים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546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28" y="2366513"/>
            <a:ext cx="2220355" cy="82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87" y="4211594"/>
            <a:ext cx="2228596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18970" y="5394753"/>
            <a:ext cx="1814427" cy="561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347" y="4211594"/>
            <a:ext cx="11367808" cy="178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43" y="3344229"/>
            <a:ext cx="1967554" cy="7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ייצוג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1" y="869868"/>
            <a:ext cx="11161453" cy="457200"/>
          </a:xfrm>
        </p:spPr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45073"/>
              </p:ext>
            </p:extLst>
          </p:nvPr>
        </p:nvGraphicFramePr>
        <p:xfrm>
          <a:off x="358347" y="1331764"/>
          <a:ext cx="11367808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426">
                  <a:extLst>
                    <a:ext uri="{9D8B030D-6E8A-4147-A177-3AD203B41FA5}">
                      <a16:colId xmlns:a16="http://schemas.microsoft.com/office/drawing/2014/main" val="235762656"/>
                    </a:ext>
                  </a:extLst>
                </a:gridCol>
                <a:gridCol w="2947086">
                  <a:extLst>
                    <a:ext uri="{9D8B030D-6E8A-4147-A177-3AD203B41FA5}">
                      <a16:colId xmlns:a16="http://schemas.microsoft.com/office/drawing/2014/main" val="2613838097"/>
                    </a:ext>
                  </a:extLst>
                </a:gridCol>
                <a:gridCol w="4491682">
                  <a:extLst>
                    <a:ext uri="{9D8B030D-6E8A-4147-A177-3AD203B41FA5}">
                      <a16:colId xmlns:a16="http://schemas.microsoft.com/office/drawing/2014/main" val="2191612661"/>
                    </a:ext>
                  </a:extLst>
                </a:gridCol>
                <a:gridCol w="1593614">
                  <a:extLst>
                    <a:ext uri="{9D8B030D-6E8A-4147-A177-3AD203B41FA5}">
                      <a16:colId xmlns:a16="http://schemas.microsoft.com/office/drawing/2014/main" val="148878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דוגמא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לא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צורת</a:t>
                      </a:r>
                      <a:r>
                        <a:rPr lang="he-IL" baseline="0" dirty="0"/>
                        <a:t> ייצוג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0" dirty="0" err="1"/>
                        <a:t>הקסאָנול</a:t>
                      </a:r>
                      <a:r>
                        <a:rPr lang="he-IL" b="0" dirty="0"/>
                        <a:t>: </a:t>
                      </a:r>
                      <a:r>
                        <a:rPr lang="en-US" b="0" dirty="0"/>
                        <a:t>C</a:t>
                      </a:r>
                      <a:r>
                        <a:rPr lang="en-US" b="0" baseline="-25000" dirty="0"/>
                        <a:t>6</a:t>
                      </a:r>
                      <a:r>
                        <a:rPr lang="en-US" b="0" baseline="0" dirty="0"/>
                        <a:t>H</a:t>
                      </a:r>
                      <a:r>
                        <a:rPr lang="en-US" b="0" baseline="-25000" dirty="0"/>
                        <a:t>14</a:t>
                      </a:r>
                      <a:r>
                        <a:rPr lang="en-US" b="0" baseline="0" dirty="0"/>
                        <a:t>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סדר הקשרים, איזומרים, מבחנה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סוגי אטומים ומספרם במולקולה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שם ונוסחה מולקולרית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 ומספר האטומים במולקולה, סדר ומיקום הקשרים, קשרים כפולים/משולשים, זוגות אלקטרונים לא קושרים,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נוסחת ייצוג אלקטרונית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 ומספר האטומים במולקולה, סדר ומיקום הקשרים, קשרים כפולים/משולשים,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ייצוג מלא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של</a:t>
                      </a:r>
                      <a:r>
                        <a:rPr lang="he-IL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b="0" dirty="0"/>
                        <a:t> 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2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לא רשומים אטומי </a:t>
                      </a:r>
                      <a:r>
                        <a:rPr lang="en-US" b="0" dirty="0"/>
                        <a:t>C</a:t>
                      </a:r>
                      <a:r>
                        <a:rPr lang="he-IL" b="0" dirty="0"/>
                        <a:t> ואטומי </a:t>
                      </a:r>
                      <a:r>
                        <a:rPr lang="en-US" b="0" dirty="0"/>
                        <a:t>H</a:t>
                      </a:r>
                      <a:r>
                        <a:rPr lang="he-IL" b="0" dirty="0"/>
                        <a:t>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סוגי אטומים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שאינם פחמנים ומימנים </a:t>
                      </a:r>
                      <a:r>
                        <a:rPr lang="he-IL" b="0" dirty="0"/>
                        <a:t>ומספרם במולקולה, סדר הקשרים, מיקום קשרים כפולים ומשולשים, איזומרים, הבלטת קבוצות פונקציונליות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ייצוג מקוצר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של</a:t>
                      </a:r>
                      <a:r>
                        <a:rPr lang="he-IL" b="0" dirty="0"/>
                        <a:t> 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סוגי אטומים ומספרם במולקולה, מבנה מרחבי של מולקולה, איזומרים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מודלים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546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28" y="2366513"/>
            <a:ext cx="2220355" cy="82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87" y="4211594"/>
            <a:ext cx="2228596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18970" y="5394753"/>
            <a:ext cx="1814427" cy="561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347" y="5394752"/>
            <a:ext cx="11367808" cy="60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43" y="3344229"/>
            <a:ext cx="1967554" cy="7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808892" y="1049185"/>
            <a:ext cx="8405446" cy="4611559"/>
          </a:xfrm>
        </p:spPr>
        <p:txBody>
          <a:bodyPr>
            <a:normAutofit/>
          </a:bodyPr>
          <a:lstStyle/>
          <a:p>
            <a:r>
              <a:rPr lang="he-IL" dirty="0">
                <a:sym typeface="Varela Round"/>
              </a:rPr>
              <a:t>פתרון תרגילים נבחרים מתוך שיעורי הבית: </a:t>
            </a:r>
            <a:br>
              <a:rPr lang="en-US" dirty="0">
                <a:sym typeface="Varela Round"/>
              </a:rPr>
            </a:br>
            <a:r>
              <a:rPr lang="he-IL" dirty="0">
                <a:sym typeface="Varela Round"/>
              </a:rPr>
              <a:t>קבוצות פונקציונליות בתרכובות הפחמן</a:t>
            </a:r>
            <a:endParaRPr lang="he-IL" dirty="0"/>
          </a:p>
          <a:p>
            <a:pPr>
              <a:lnSpc>
                <a:spcPct val="200000"/>
              </a:lnSpc>
            </a:pPr>
            <a:r>
              <a:rPr lang="he-IL" dirty="0"/>
              <a:t>איזומרים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rgbClr val="192A72"/>
                </a:solidFill>
              </a:rPr>
              <a:t>ייצוג מקוצר וייצוג מלא של נוסחת מבנה 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rgbClr val="192A72"/>
                </a:solidFill>
              </a:rPr>
              <a:t>נוסחאות של מולקולות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rgbClr val="192A72"/>
                </a:solidFill>
              </a:rPr>
              <a:t>השוואה וסיכום של </a:t>
            </a:r>
            <a:r>
              <a:rPr lang="he-IL" dirty="0"/>
              <a:t>כל צורות הייצוג של המולקולות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צורות ייצוג מולקולות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1" y="869868"/>
            <a:ext cx="11161453" cy="457200"/>
          </a:xfrm>
        </p:spPr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09203"/>
              </p:ext>
            </p:extLst>
          </p:nvPr>
        </p:nvGraphicFramePr>
        <p:xfrm>
          <a:off x="358347" y="1331764"/>
          <a:ext cx="11367808" cy="4668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5426">
                  <a:extLst>
                    <a:ext uri="{9D8B030D-6E8A-4147-A177-3AD203B41FA5}">
                      <a16:colId xmlns:a16="http://schemas.microsoft.com/office/drawing/2014/main" val="235762656"/>
                    </a:ext>
                  </a:extLst>
                </a:gridCol>
                <a:gridCol w="2947086">
                  <a:extLst>
                    <a:ext uri="{9D8B030D-6E8A-4147-A177-3AD203B41FA5}">
                      <a16:colId xmlns:a16="http://schemas.microsoft.com/office/drawing/2014/main" val="2613838097"/>
                    </a:ext>
                  </a:extLst>
                </a:gridCol>
                <a:gridCol w="4491682">
                  <a:extLst>
                    <a:ext uri="{9D8B030D-6E8A-4147-A177-3AD203B41FA5}">
                      <a16:colId xmlns:a16="http://schemas.microsoft.com/office/drawing/2014/main" val="2191612661"/>
                    </a:ext>
                  </a:extLst>
                </a:gridCol>
                <a:gridCol w="1593614">
                  <a:extLst>
                    <a:ext uri="{9D8B030D-6E8A-4147-A177-3AD203B41FA5}">
                      <a16:colId xmlns:a16="http://schemas.microsoft.com/office/drawing/2014/main" val="148878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דוגמא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לא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מה</a:t>
                      </a:r>
                      <a:r>
                        <a:rPr lang="he-IL" baseline="0" dirty="0"/>
                        <a:t> ניתן לראות בנוסחה?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צורת</a:t>
                      </a:r>
                      <a:r>
                        <a:rPr lang="he-IL" baseline="0" dirty="0"/>
                        <a:t> ייצוג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b="0" dirty="0" err="1"/>
                        <a:t>הקסאָנול</a:t>
                      </a:r>
                      <a:r>
                        <a:rPr lang="he-IL" b="0" dirty="0"/>
                        <a:t>: </a:t>
                      </a:r>
                      <a:r>
                        <a:rPr lang="en-US" b="0" dirty="0"/>
                        <a:t>C</a:t>
                      </a:r>
                      <a:r>
                        <a:rPr lang="en-US" b="0" baseline="-25000" dirty="0"/>
                        <a:t>6</a:t>
                      </a:r>
                      <a:r>
                        <a:rPr lang="en-US" b="0" baseline="0" dirty="0"/>
                        <a:t>H</a:t>
                      </a:r>
                      <a:r>
                        <a:rPr lang="en-US" b="0" baseline="-25000" dirty="0"/>
                        <a:t>14</a:t>
                      </a:r>
                      <a:r>
                        <a:rPr lang="en-US" b="0" baseline="0" dirty="0"/>
                        <a:t>O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סדר הקשרים, איזומרים, מבחנה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סוגי אטומים ומספרם במולקולה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שם ונוסחה מולקולרית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 ומספר האטומים במולקולה, סדר ומיקום הקשרים, קשרים כפולים/משולשים, זוגות אלקטרונים לא קושרים,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נוסחת ייצוג אלקטרונית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מבנה מרחבי של מולקולה,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סוג ומספר האטומים במולקולה, סדר ומיקום הקשרים, קשרים כפולים/משולשים,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b="0" dirty="0"/>
                        <a:t>ייצוג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מלא של </a:t>
                      </a:r>
                      <a:r>
                        <a:rPr lang="he-IL" b="0" dirty="0"/>
                        <a:t>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25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לא רשומים אטומי </a:t>
                      </a:r>
                      <a:r>
                        <a:rPr lang="en-US" b="0" dirty="0"/>
                        <a:t>C</a:t>
                      </a:r>
                      <a:r>
                        <a:rPr lang="he-IL" b="0" dirty="0"/>
                        <a:t> ואטומי </a:t>
                      </a:r>
                      <a:r>
                        <a:rPr lang="en-US" b="0" dirty="0"/>
                        <a:t>H</a:t>
                      </a:r>
                      <a:r>
                        <a:rPr lang="he-IL" b="0" dirty="0"/>
                        <a:t>, זוגות אלקטרונים לא קושרים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סוגי אטומים ומספרם במולקולה, סדר הקשרים, מיקום קשרים כפולים ומשולשים, איזומרים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0" dirty="0"/>
                        <a:t>ייצוג מקוצר </a:t>
                      </a:r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של</a:t>
                      </a:r>
                      <a:r>
                        <a:rPr lang="he-IL" b="0" dirty="0"/>
                        <a:t> נוסחת מבנה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0" dirty="0">
                          <a:solidFill>
                            <a:srgbClr val="192A72"/>
                          </a:solidFill>
                        </a:rPr>
                        <a:t>זוגות אלקטרונים לא קושרים (ישנם מודלים שבהם יש ייצוג לאלקטרונים לא קושרים)</a:t>
                      </a:r>
                      <a:endParaRPr lang="en-US" b="0" dirty="0">
                        <a:solidFill>
                          <a:srgbClr val="192A7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סוגי אטומים ומספרם במולקולה, מבנה מרחבי של מולקולה, איזומרים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מודלים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0546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28" y="2366513"/>
            <a:ext cx="2220355" cy="82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887" y="4211594"/>
            <a:ext cx="2228596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618970" y="5394753"/>
            <a:ext cx="1814427" cy="56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43" y="3344229"/>
            <a:ext cx="1967554" cy="7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מנוסחה מולקולרית לייצוג מלא של נוסחת מבנה </a:t>
            </a:r>
            <a:endParaRPr lang="en-US" strike="sngStrike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735014"/>
            <a:ext cx="11161453" cy="446649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/>
              <a:t>ברום, </a:t>
            </a:r>
            <a:r>
              <a:rPr lang="en-US" dirty="0"/>
              <a:t>Br</a:t>
            </a:r>
            <a:r>
              <a:rPr lang="en-US" baseline="-25000" dirty="0"/>
              <a:t>2</a:t>
            </a:r>
            <a:r>
              <a:rPr lang="he-IL" dirty="0"/>
              <a:t> מגיב עם אתן,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he-IL" dirty="0"/>
              <a:t> לקבלת הנוזל דו-ברומו </a:t>
            </a:r>
            <a:r>
              <a:rPr lang="he-IL" dirty="0" err="1"/>
              <a:t>אתאן</a:t>
            </a:r>
            <a:r>
              <a:rPr lang="he-IL" dirty="0"/>
              <a:t>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Br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he-IL" dirty="0"/>
              <a:t>. </a:t>
            </a:r>
            <a:br>
              <a:rPr lang="en-US" dirty="0"/>
            </a:br>
            <a:r>
              <a:rPr lang="he-IL" dirty="0"/>
              <a:t>רשום ייצוג מלא לנוסחת המבנה של כל אחת מן המולקולות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he-IL" dirty="0"/>
              <a:t> ו-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Br</a:t>
            </a:r>
            <a:r>
              <a:rPr lang="en-US" baseline="-25000" dirty="0"/>
              <a:t>2</a:t>
            </a:r>
            <a:endParaRPr lang="he-IL" baseline="-25000" dirty="0"/>
          </a:p>
          <a:p>
            <a:pPr marL="0" indent="0">
              <a:lnSpc>
                <a:spcPct val="120000"/>
              </a:lnSpc>
              <a:buNone/>
            </a:pPr>
            <a:r>
              <a:rPr lang="he-IL" sz="2000" b="1" dirty="0">
                <a:solidFill>
                  <a:srgbClr val="12B4BC"/>
                </a:solidFill>
              </a:rPr>
              <a:t>תשובה: 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2952383"/>
            <a:ext cx="7924800" cy="14573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3930"/>
              </p:ext>
            </p:extLst>
          </p:nvPr>
        </p:nvGraphicFramePr>
        <p:xfrm>
          <a:off x="185398" y="1023870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37381 תשע"ו 2016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2700" dirty="0"/>
              <a:t>מייצוג מקוצר  לייצוג מלא של נוסחת מבנה; איזומרים</a:t>
            </a:r>
            <a:endParaRPr lang="en-US" sz="27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/>
              <a:t>לפניך ייצוג מקוצר לנוסחאות המבנה של מולקולות החומרים </a:t>
            </a:r>
            <a:r>
              <a:rPr lang="en-US" dirty="0"/>
              <a:t>I-IV</a:t>
            </a:r>
            <a:r>
              <a:rPr lang="he-IL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א. רשום ייצוג מלא לנוסחאות המבנה של מולקולות החומרים </a:t>
            </a:r>
            <a:r>
              <a:rPr lang="en-US" sz="2000" dirty="0"/>
              <a:t>I-IV</a:t>
            </a:r>
            <a:r>
              <a:rPr lang="he-IL" sz="2000" dirty="0"/>
              <a:t>.</a:t>
            </a: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b="1" dirty="0">
                <a:solidFill>
                  <a:srgbClr val="192A72"/>
                </a:solidFill>
              </a:rPr>
              <a:t>ב. </a:t>
            </a:r>
            <a:r>
              <a:rPr lang="he-IL" sz="2000" dirty="0"/>
              <a:t>אילו מן החומרים </a:t>
            </a:r>
            <a:r>
              <a:rPr lang="en-US" sz="2000" dirty="0"/>
              <a:t>I-IV </a:t>
            </a:r>
            <a:r>
              <a:rPr lang="he-IL" sz="2000" dirty="0"/>
              <a:t> הם איזומרים?</a:t>
            </a:r>
            <a:r>
              <a:rPr lang="he-IL" sz="2000" b="1" dirty="0">
                <a:solidFill>
                  <a:srgbClr val="12B4BC"/>
                </a:solidFill>
              </a:rPr>
              <a:t>	</a:t>
            </a:r>
            <a:endParaRPr lang="en-US" sz="2000" b="1" dirty="0">
              <a:solidFill>
                <a:srgbClr val="12B4BC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11390"/>
              </p:ext>
            </p:extLst>
          </p:nvPr>
        </p:nvGraphicFramePr>
        <p:xfrm>
          <a:off x="213735" y="1014336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תשע"ג 2013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430" y="2276200"/>
            <a:ext cx="6941385" cy="1322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51" y="4531858"/>
            <a:ext cx="7162800" cy="1485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96930" y="4737152"/>
            <a:ext cx="5350922" cy="132012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108" y="3919036"/>
            <a:ext cx="6952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rgbClr val="12B4BC"/>
                </a:solidFill>
              </a:rPr>
              <a:t>תשובה: לחומרים </a:t>
            </a:r>
            <a:r>
              <a:rPr lang="en-US" sz="2000" dirty="0">
                <a:solidFill>
                  <a:srgbClr val="12B4BC"/>
                </a:solidFill>
              </a:rPr>
              <a:t>II</a:t>
            </a:r>
            <a:r>
              <a:rPr lang="he-IL" sz="2000" dirty="0">
                <a:solidFill>
                  <a:srgbClr val="12B4BC"/>
                </a:solidFill>
              </a:rPr>
              <a:t>, </a:t>
            </a:r>
            <a:r>
              <a:rPr lang="en-US" sz="2000" dirty="0">
                <a:solidFill>
                  <a:srgbClr val="12B4BC"/>
                </a:solidFill>
              </a:rPr>
              <a:t>III</a:t>
            </a:r>
            <a:r>
              <a:rPr lang="he-IL" sz="2000" dirty="0">
                <a:solidFill>
                  <a:srgbClr val="12B4BC"/>
                </a:solidFill>
              </a:rPr>
              <a:t>, </a:t>
            </a:r>
            <a:r>
              <a:rPr lang="en-US" sz="2000" dirty="0">
                <a:solidFill>
                  <a:srgbClr val="12B4BC"/>
                </a:solidFill>
              </a:rPr>
              <a:t>IV</a:t>
            </a:r>
            <a:r>
              <a:rPr lang="he-IL" sz="2000" dirty="0">
                <a:solidFill>
                  <a:srgbClr val="12B4BC"/>
                </a:solidFill>
              </a:rPr>
              <a:t> יש אותה נוסחה מולקולרית </a:t>
            </a:r>
            <a:r>
              <a:rPr lang="en-US" sz="2000" dirty="0">
                <a:solidFill>
                  <a:srgbClr val="12B4BC"/>
                </a:solidFill>
              </a:rPr>
              <a:t>C</a:t>
            </a:r>
            <a:r>
              <a:rPr lang="en-US" sz="2000" baseline="-25000" dirty="0">
                <a:solidFill>
                  <a:srgbClr val="12B4BC"/>
                </a:solidFill>
              </a:rPr>
              <a:t>3</a:t>
            </a:r>
            <a:r>
              <a:rPr lang="en-US" sz="2000" dirty="0">
                <a:solidFill>
                  <a:srgbClr val="12B4BC"/>
                </a:solidFill>
              </a:rPr>
              <a:t>H</a:t>
            </a:r>
            <a:r>
              <a:rPr lang="en-US" sz="2000" baseline="-25000" dirty="0">
                <a:solidFill>
                  <a:srgbClr val="12B4BC"/>
                </a:solidFill>
              </a:rPr>
              <a:t>6</a:t>
            </a:r>
            <a:r>
              <a:rPr lang="en-US" sz="2000" dirty="0">
                <a:solidFill>
                  <a:srgbClr val="12B4BC"/>
                </a:solidFill>
              </a:rPr>
              <a:t>O</a:t>
            </a:r>
            <a:r>
              <a:rPr lang="en-US" sz="2000" baseline="-25000" dirty="0">
                <a:solidFill>
                  <a:srgbClr val="12B4BC"/>
                </a:solidFill>
              </a:rPr>
              <a:t>3</a:t>
            </a:r>
            <a:r>
              <a:rPr lang="he-IL" sz="2000" baseline="-25000" dirty="0">
                <a:solidFill>
                  <a:srgbClr val="12B4BC"/>
                </a:solidFill>
              </a:rPr>
              <a:t> </a:t>
            </a:r>
            <a:br>
              <a:rPr lang="en-US" sz="2000" dirty="0">
                <a:solidFill>
                  <a:srgbClr val="12B4BC"/>
                </a:solidFill>
              </a:rPr>
            </a:br>
            <a:r>
              <a:rPr lang="he-IL" sz="2000" dirty="0">
                <a:solidFill>
                  <a:srgbClr val="12B4BC"/>
                </a:solidFill>
              </a:rPr>
              <a:t>אך מבנה שונה לכן הם איזומרים</a:t>
            </a:r>
            <a:endParaRPr lang="en-US" sz="2000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מייצוג מקוצר לייצוג מלא של נוסחת מבנה </a:t>
            </a:r>
            <a:endParaRPr lang="en-US" strike="sngStrike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/>
              <a:t>"מלח לימון" הוא גבישים של חומצת לימון, שנוסחתה:</a:t>
            </a: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רשום ייצוג מלא לנוסחת המבנה של חומצת לימון.</a:t>
            </a:r>
          </a:p>
          <a:p>
            <a:pPr marL="0" indent="0">
              <a:lnSpc>
                <a:spcPct val="120000"/>
              </a:lnSpc>
              <a:buNone/>
            </a:pPr>
            <a:endParaRPr lang="he-IL" sz="2000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>
                <a:solidFill>
                  <a:srgbClr val="12B4BC"/>
                </a:solidFill>
              </a:rPr>
              <a:t>					תשובה: </a:t>
            </a:r>
            <a:r>
              <a:rPr lang="he-IL" sz="2000" b="1" dirty="0">
                <a:solidFill>
                  <a:srgbClr val="12B4BC"/>
                </a:solidFill>
              </a:rPr>
              <a:t>	</a:t>
            </a: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83349"/>
              </p:ext>
            </p:extLst>
          </p:nvPr>
        </p:nvGraphicFramePr>
        <p:xfrm>
          <a:off x="191979" y="1040892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תשע"ב 2012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6140" y="1892808"/>
            <a:ext cx="28575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128" y="3929592"/>
            <a:ext cx="4581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2400" dirty="0"/>
              <a:t>מייצוג מקוצר לייצוג מלא של נוסחת מבנה ונוסחה מולקולרית</a:t>
            </a:r>
            <a:endParaRPr lang="en-US" sz="24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/>
              <a:t>לפניך ייצוג מקוצר של נוסחת המבנה למולקולה של דו-</a:t>
            </a:r>
            <a:r>
              <a:rPr lang="he-IL" dirty="0" err="1"/>
              <a:t>אתיל</a:t>
            </a:r>
            <a:r>
              <a:rPr lang="he-IL" dirty="0"/>
              <a:t> אתר:</a:t>
            </a: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א. רשום ייצוג מלא של נוסחת המבנה של דו-</a:t>
            </a:r>
            <a:r>
              <a:rPr lang="he-IL" sz="2000" dirty="0" err="1"/>
              <a:t>אתיל</a:t>
            </a:r>
            <a:r>
              <a:rPr lang="he-IL" sz="2000" dirty="0"/>
              <a:t> אתר.</a:t>
            </a:r>
          </a:p>
          <a:p>
            <a:pPr marL="0" indent="0">
              <a:lnSpc>
                <a:spcPct val="120000"/>
              </a:lnSpc>
              <a:buNone/>
            </a:pPr>
            <a:endParaRPr lang="he-IL" sz="2000" dirty="0"/>
          </a:p>
          <a:p>
            <a:pPr marL="0" indent="0">
              <a:lnSpc>
                <a:spcPct val="120000"/>
              </a:lnSpc>
              <a:buNone/>
            </a:pPr>
            <a:endParaRPr lang="he-IL" sz="2000" dirty="0"/>
          </a:p>
          <a:p>
            <a:pPr marL="0" indent="0">
              <a:lnSpc>
                <a:spcPct val="120000"/>
              </a:lnSpc>
              <a:buNone/>
            </a:pPr>
            <a:endParaRPr lang="he-IL" sz="2000" dirty="0"/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ב. רשום את הנוסחה המולקולרית של דו-</a:t>
            </a:r>
            <a:r>
              <a:rPr lang="he-IL" sz="2000" dirty="0" err="1"/>
              <a:t>אתיל</a:t>
            </a:r>
            <a:r>
              <a:rPr lang="he-IL" sz="2000" dirty="0"/>
              <a:t> אתר.</a:t>
            </a:r>
          </a:p>
          <a:p>
            <a:pPr marL="0" indent="0">
              <a:lnSpc>
                <a:spcPct val="120000"/>
              </a:lnSpc>
              <a:buNone/>
            </a:pPr>
            <a:endParaRPr lang="he-IL" sz="2000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>
                <a:solidFill>
                  <a:srgbClr val="12B4BC"/>
                </a:solidFill>
              </a:rPr>
              <a:t>					</a:t>
            </a:r>
            <a:r>
              <a:rPr lang="he-IL" sz="2000" b="1" dirty="0">
                <a:solidFill>
                  <a:srgbClr val="12B4BC"/>
                </a:solidFill>
              </a:rPr>
              <a:t>	</a:t>
            </a: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23513"/>
              </p:ext>
            </p:extLst>
          </p:nvPr>
        </p:nvGraphicFramePr>
        <p:xfrm>
          <a:off x="213735" y="1014336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תשס"ט 2009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4704" y="2070284"/>
            <a:ext cx="2121984" cy="763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5" y="3131824"/>
            <a:ext cx="5130487" cy="1062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3081" y="4412571"/>
            <a:ext cx="23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תשובה: </a:t>
            </a:r>
            <a:r>
              <a:rPr lang="en-US" sz="2400" dirty="0">
                <a:solidFill>
                  <a:srgbClr val="12B4BC"/>
                </a:solidFill>
              </a:rPr>
              <a:t>C</a:t>
            </a:r>
            <a:r>
              <a:rPr lang="en-US" sz="2400" baseline="-25000" dirty="0">
                <a:solidFill>
                  <a:srgbClr val="12B4BC"/>
                </a:solidFill>
              </a:rPr>
              <a:t>4</a:t>
            </a:r>
            <a:r>
              <a:rPr lang="en-US" sz="2400" dirty="0">
                <a:solidFill>
                  <a:srgbClr val="12B4BC"/>
                </a:solidFill>
              </a:rPr>
              <a:t>H</a:t>
            </a:r>
            <a:r>
              <a:rPr lang="en-US" sz="2400" baseline="-25000" dirty="0">
                <a:solidFill>
                  <a:srgbClr val="12B4BC"/>
                </a:solidFill>
              </a:rPr>
              <a:t>10</a:t>
            </a:r>
            <a:r>
              <a:rPr lang="en-US" sz="2400" dirty="0">
                <a:solidFill>
                  <a:srgbClr val="12B4BC"/>
                </a:solidFill>
              </a:rPr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0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2300" dirty="0"/>
              <a:t>ייצוג מלא של נוסחת מבנה; קוטביות קשר; קבוצות פונקציונליות</a:t>
            </a:r>
            <a:endParaRPr lang="en-US" sz="23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630008"/>
            <a:ext cx="11161453" cy="457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>
                <a:solidFill>
                  <a:srgbClr val="192A72"/>
                </a:solidFill>
              </a:rPr>
              <a:t>לפניך ייצוג מלא של </a:t>
            </a:r>
            <a:r>
              <a:rPr lang="he-IL" dirty="0"/>
              <a:t>נוסחת מבנה של חומצה </a:t>
            </a:r>
            <a:r>
              <a:rPr lang="he-IL" dirty="0" err="1"/>
              <a:t>פורמית</a:t>
            </a:r>
            <a:r>
              <a:rPr lang="he-IL" dirty="0"/>
              <a:t>:</a:t>
            </a: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dirty="0"/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א. האם במולקולה של חומצה </a:t>
            </a:r>
            <a:r>
              <a:rPr lang="he-IL" sz="2000" dirty="0" err="1"/>
              <a:t>פורמית</a:t>
            </a:r>
            <a:r>
              <a:rPr lang="he-IL" sz="2000" dirty="0"/>
              <a:t> יש קשר </a:t>
            </a:r>
            <a:r>
              <a:rPr lang="he-IL" sz="2000" dirty="0" err="1"/>
              <a:t>קוולנטי</a:t>
            </a:r>
            <a:r>
              <a:rPr lang="he-IL" sz="2000" dirty="0"/>
              <a:t> טהור? נמק.</a:t>
            </a:r>
            <a:r>
              <a:rPr lang="he-IL" sz="2000" dirty="0">
                <a:solidFill>
                  <a:srgbClr val="12B4BC"/>
                </a:solidFill>
              </a:rPr>
              <a:t> </a:t>
            </a:r>
            <a:br>
              <a:rPr lang="en-US" sz="2000" dirty="0">
                <a:solidFill>
                  <a:srgbClr val="12B4BC"/>
                </a:solidFill>
              </a:rPr>
            </a:br>
            <a:br>
              <a:rPr lang="en-US" sz="2000" dirty="0">
                <a:solidFill>
                  <a:srgbClr val="12B4BC"/>
                </a:solidFill>
              </a:rPr>
            </a:br>
            <a:br>
              <a:rPr lang="en-US" sz="2000" dirty="0"/>
            </a:br>
            <a:r>
              <a:rPr lang="he-IL" sz="2000" dirty="0">
                <a:solidFill>
                  <a:srgbClr val="12B4BC"/>
                </a:solidFill>
              </a:rPr>
              <a:t>				 					</a:t>
            </a:r>
            <a:r>
              <a:rPr lang="he-IL" sz="2000" b="1" dirty="0">
                <a:solidFill>
                  <a:srgbClr val="12B4BC"/>
                </a:solidFill>
              </a:rPr>
              <a:t>	</a:t>
            </a: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81834"/>
              </p:ext>
            </p:extLst>
          </p:nvPr>
        </p:nvGraphicFramePr>
        <p:xfrm>
          <a:off x="290760" y="1030351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תשס"ח 2008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8131" y="1578727"/>
            <a:ext cx="19050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873" y="4940156"/>
            <a:ext cx="1762125" cy="1171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74693" y="2700176"/>
            <a:ext cx="1471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rgbClr val="12B4BC"/>
                </a:solidFill>
              </a:rPr>
              <a:t>תשובה: אין.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3024006"/>
            <a:ext cx="10976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e-IL" sz="2000" dirty="0">
                <a:solidFill>
                  <a:srgbClr val="12B4BC"/>
                </a:solidFill>
              </a:rPr>
              <a:t>בכל אחד מהקשרים </a:t>
            </a:r>
            <a:r>
              <a:rPr lang="he-IL" sz="2000" dirty="0" err="1">
                <a:solidFill>
                  <a:srgbClr val="12B4BC"/>
                </a:solidFill>
              </a:rPr>
              <a:t>הקוולנטיים</a:t>
            </a:r>
            <a:r>
              <a:rPr lang="he-IL" sz="2000" dirty="0">
                <a:solidFill>
                  <a:srgbClr val="12B4BC"/>
                </a:solidFill>
              </a:rPr>
              <a:t> שבמולקולה של חומצה </a:t>
            </a:r>
            <a:r>
              <a:rPr lang="he-IL" sz="2000" dirty="0" err="1">
                <a:solidFill>
                  <a:srgbClr val="12B4BC"/>
                </a:solidFill>
              </a:rPr>
              <a:t>פורמית</a:t>
            </a:r>
            <a:r>
              <a:rPr lang="he-IL" sz="2000" dirty="0">
                <a:solidFill>
                  <a:srgbClr val="12B4BC"/>
                </a:solidFill>
              </a:rPr>
              <a:t> יש הפרש </a:t>
            </a:r>
            <a:r>
              <a:rPr lang="he-IL" sz="2000" dirty="0" err="1">
                <a:solidFill>
                  <a:srgbClr val="12B4BC"/>
                </a:solidFill>
              </a:rPr>
              <a:t>באלקטרושליליות</a:t>
            </a:r>
            <a:r>
              <a:rPr lang="he-IL" sz="2000" dirty="0">
                <a:solidFill>
                  <a:srgbClr val="12B4BC"/>
                </a:solidFill>
              </a:rPr>
              <a:t> בין האטומים הקשורים, כך שכל הקשרים הם קוטביים.</a:t>
            </a:r>
            <a:endParaRPr lang="en-US" sz="2000" dirty="0">
              <a:solidFill>
                <a:srgbClr val="12B4B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018" y="4842692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rgbClr val="12B4BC"/>
                </a:solidFill>
              </a:rPr>
              <a:t>תשובה: כן.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-23099" y="3815340"/>
            <a:ext cx="11711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e-IL" sz="2000" dirty="0"/>
              <a:t>ב.  האם יכול להיות כוהל שמספר אטומי הפחמן במולקולה שלו זהה למספר אטומי הפחמן במולקולה של </a:t>
            </a:r>
            <a:br>
              <a:rPr lang="en-US" sz="2000" dirty="0"/>
            </a:br>
            <a:r>
              <a:rPr lang="he-IL" sz="2000" dirty="0"/>
              <a:t>     חומצה </a:t>
            </a:r>
            <a:r>
              <a:rPr lang="he-IL" sz="2000" dirty="0" err="1"/>
              <a:t>פורמית</a:t>
            </a:r>
            <a:r>
              <a:rPr lang="he-IL" sz="2000" dirty="0"/>
              <a:t>?  </a:t>
            </a:r>
            <a:r>
              <a:rPr lang="he-IL" sz="2000" u="sng" dirty="0"/>
              <a:t>אם כן</a:t>
            </a:r>
            <a:r>
              <a:rPr lang="he-IL" sz="2000" dirty="0"/>
              <a:t> - רשום ייצוג מלא לנוסחת המבנה של מולקולת הכוהל. </a:t>
            </a:r>
            <a:r>
              <a:rPr lang="he-IL" sz="2000" u="sng" dirty="0"/>
              <a:t>אם לא</a:t>
            </a:r>
            <a:r>
              <a:rPr lang="he-IL" sz="2000" dirty="0"/>
              <a:t> - הסבר מדוע לא.</a:t>
            </a:r>
          </a:p>
        </p:txBody>
      </p:sp>
    </p:spTree>
    <p:extLst>
      <p:ext uri="{BB962C8B-B14F-4D97-AF65-F5344CB8AC3E}">
        <p14:creationId xmlns:p14="http://schemas.microsoft.com/office/powerpoint/2010/main" val="39692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כיתה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מבנה מלא; קוטביות קשר; קבוצות פונקציונליות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5493" y="1630008"/>
            <a:ext cx="11401234" cy="4571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dirty="0"/>
              <a:t>לפניך </a:t>
            </a:r>
            <a:r>
              <a:rPr lang="he-IL" dirty="0">
                <a:solidFill>
                  <a:srgbClr val="FF0000"/>
                </a:solidFill>
              </a:rPr>
              <a:t>ייצוג מלא של </a:t>
            </a:r>
            <a:r>
              <a:rPr lang="he-IL" dirty="0"/>
              <a:t>נוסחת מבנה של חומצה </a:t>
            </a:r>
            <a:r>
              <a:rPr lang="he-IL" dirty="0" err="1"/>
              <a:t>פורמית</a:t>
            </a:r>
            <a:r>
              <a:rPr lang="he-IL" dirty="0"/>
              <a:t>:</a:t>
            </a:r>
            <a:endParaRPr lang="he-IL" sz="2000" b="1" dirty="0">
              <a:solidFill>
                <a:srgbClr val="12B4B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he-IL" dirty="0"/>
          </a:p>
          <a:p>
            <a:pPr marL="0" indent="0">
              <a:lnSpc>
                <a:spcPct val="120000"/>
              </a:lnSpc>
              <a:buNone/>
            </a:pPr>
            <a:r>
              <a:rPr lang="he-IL" sz="2000" dirty="0"/>
              <a:t>ג. האם יכול להיות אלקֵן שמספר אטומי הפחמן במולקולה שלו זהה למספר אטומי הפחמן במולקולה של </a:t>
            </a:r>
            <a:br>
              <a:rPr lang="en-US" sz="2000" dirty="0"/>
            </a:br>
            <a:r>
              <a:rPr lang="he-IL" sz="2000" dirty="0"/>
              <a:t>   חומצה </a:t>
            </a:r>
            <a:r>
              <a:rPr lang="he-IL" sz="2000" dirty="0" err="1"/>
              <a:t>פורמית</a:t>
            </a:r>
            <a:r>
              <a:rPr lang="he-IL" sz="2000" dirty="0"/>
              <a:t>?  </a:t>
            </a:r>
            <a:r>
              <a:rPr lang="he-IL" sz="2000" u="sng" dirty="0"/>
              <a:t>אם כן</a:t>
            </a:r>
            <a:r>
              <a:rPr lang="he-IL" sz="2000" dirty="0"/>
              <a:t> - רשום ייצוג מלא לנוסחת המבנה של מולקולת הכוהל. </a:t>
            </a:r>
            <a:r>
              <a:rPr lang="he-IL" sz="2000" u="sng" dirty="0"/>
              <a:t>אם לא</a:t>
            </a:r>
            <a:r>
              <a:rPr lang="he-IL" sz="2000" dirty="0"/>
              <a:t> - הסבר מדוע לא.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2000" dirty="0">
                <a:solidFill>
                  <a:srgbClr val="12B4BC"/>
                </a:solidFill>
              </a:rPr>
            </a:br>
            <a:br>
              <a:rPr lang="en-US" sz="2000" dirty="0">
                <a:solidFill>
                  <a:srgbClr val="12B4BC"/>
                </a:solidFill>
              </a:rPr>
            </a:br>
            <a:br>
              <a:rPr lang="en-US" sz="2000" dirty="0"/>
            </a:br>
            <a:r>
              <a:rPr lang="he-IL" sz="2000" dirty="0">
                <a:solidFill>
                  <a:srgbClr val="12B4BC"/>
                </a:solidFill>
              </a:rPr>
              <a:t>				 					</a:t>
            </a:r>
            <a:r>
              <a:rPr lang="he-IL" sz="2000" b="1" dirty="0">
                <a:solidFill>
                  <a:srgbClr val="12B4BC"/>
                </a:solidFill>
              </a:rPr>
              <a:t>	</a:t>
            </a:r>
            <a:r>
              <a:rPr lang="he-IL" b="1" dirty="0">
                <a:solidFill>
                  <a:srgbClr val="12B4BC"/>
                </a:solidFill>
              </a:rPr>
              <a:t>			</a:t>
            </a:r>
            <a:endParaRPr lang="he-IL" dirty="0"/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24029"/>
              </p:ext>
            </p:extLst>
          </p:nvPr>
        </p:nvGraphicFramePr>
        <p:xfrm>
          <a:off x="213735" y="1014336"/>
          <a:ext cx="3807414" cy="457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7414">
                  <a:extLst>
                    <a:ext uri="{9D8B030D-6E8A-4147-A177-3AD203B41FA5}">
                      <a16:colId xmlns:a16="http://schemas.microsoft.com/office/drawing/2014/main" val="3742297672"/>
                    </a:ext>
                  </a:extLst>
                </a:gridCol>
              </a:tblGrid>
              <a:tr h="457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he-IL" sz="2000" dirty="0">
                          <a:effectLst/>
                        </a:rPr>
                        <a:t>שאלון 37303 תשס"ח 2008</a:t>
                      </a:r>
                      <a:endParaRPr lang="en-US" sz="20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30267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38221" y="3528491"/>
            <a:ext cx="789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rgbClr val="12B4BC"/>
                </a:solidFill>
              </a:rPr>
              <a:t>תשובה: לא, במולקולת אלקן צריך להיות קשר כפול בין שני אטומי פחמן.</a:t>
            </a:r>
            <a:endParaRPr lang="en-US" sz="2000" dirty="0">
              <a:solidFill>
                <a:srgbClr val="12B4B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4777" y="1472052"/>
            <a:ext cx="19050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			בהצלחה לכולם!</a:t>
            </a:r>
          </a:p>
          <a:p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015" y="3257654"/>
            <a:ext cx="2991401" cy="29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00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וקישור</a:t>
            </a:r>
          </a:p>
        </p:txBody>
      </p:sp>
      <p:sp>
        <p:nvSpPr>
          <p:cNvPr id="3" name="כותרת משנה 6"/>
          <p:cNvSpPr txBox="1">
            <a:spLocks/>
          </p:cNvSpPr>
          <p:nvPr/>
        </p:nvSpPr>
        <p:spPr>
          <a:xfrm>
            <a:off x="0" y="3290337"/>
            <a:ext cx="12192000" cy="64209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dirty="0">
                <a:solidFill>
                  <a:srgbClr val="002060"/>
                </a:solidFill>
                <a:sym typeface="Varela Round"/>
              </a:rPr>
              <a:t>צורות ייצוג של מולקולות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הקבוצה הפונקציונלית של חומץ היא: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9" y="1922990"/>
            <a:ext cx="4990318" cy="43749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0970" y="4103077"/>
            <a:ext cx="2549768" cy="199292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79" y="2336251"/>
            <a:ext cx="3200564" cy="23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אוריאה, אצטון, אתאנאל, חומצה מתאנואית ואתן- </a:t>
            </a:r>
            <a:br>
              <a:rPr lang="en-US" dirty="0"/>
            </a:br>
            <a:r>
              <a:rPr lang="he-IL" dirty="0"/>
              <a:t>שייכים לקבוצת תרכובות אחת מכיוון שהקבוצה הפונקציונלית שלהם בעלת קשר כפול.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א.  נכון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ב.  לא נכון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Rounded Rectangle 5"/>
          <p:cNvSpPr/>
          <p:nvPr/>
        </p:nvSpPr>
        <p:spPr>
          <a:xfrm>
            <a:off x="9167446" y="4577862"/>
            <a:ext cx="1606062" cy="568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7" y="3453394"/>
            <a:ext cx="5434822" cy="28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בחר את ההיגד השגוי לגבי מתאן, </a:t>
            </a: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he-IL" dirty="0"/>
              <a:t>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א. מתאן הינו פחמימן רווי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ב. הקשרים במולקולת המתאן הם קוטביים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ג. מולקולת המתאן איננה קוטבית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ד. במתאן יש קשר </a:t>
            </a:r>
            <a:r>
              <a:rPr lang="he-IL" dirty="0" err="1"/>
              <a:t>קוולנטי</a:t>
            </a:r>
            <a:r>
              <a:rPr lang="he-IL" dirty="0"/>
              <a:t> מרובע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42185" y="4765430"/>
            <a:ext cx="4484311" cy="4747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29" y="1630007"/>
            <a:ext cx="4922737" cy="3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קבוצות פונקציונליות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פתרון תרגילים נבחרים שניתנו כשיעורי בית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03530"/>
            <a:ext cx="11161453" cy="52138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מלא את הטבלה: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26" y="2116516"/>
            <a:ext cx="4485368" cy="2947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5" y="1630007"/>
            <a:ext cx="6997752" cy="4568569"/>
          </a:xfrm>
          <a:prstGeom prst="rect">
            <a:avLst/>
          </a:prstGeom>
          <a:ln>
            <a:solidFill>
              <a:srgbClr val="192A72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514262" y="2520462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00462" y="3153508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8139" y="3761893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18435" y="4400797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450066" y="5046784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16109" y="5661028"/>
            <a:ext cx="367292" cy="3634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תזכורת: פחמימנים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משפחת </a:t>
            </a:r>
            <a:r>
              <a:rPr lang="he-IL" dirty="0" err="1"/>
              <a:t>האלקאָנים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1887" y="1630008"/>
            <a:ext cx="11284840" cy="39243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כימיה אורגנית מאופיינת בתרכובות בעלות שרשרות פחמימניות המכילות פחמן (</a:t>
            </a:r>
            <a:r>
              <a:rPr lang="en-US" dirty="0"/>
              <a:t>C</a:t>
            </a:r>
            <a:r>
              <a:rPr lang="he-IL" dirty="0"/>
              <a:t>) ומימן (</a:t>
            </a:r>
            <a:r>
              <a:rPr lang="en-US" dirty="0"/>
              <a:t>H</a:t>
            </a:r>
            <a:r>
              <a:rPr lang="he-IL" dirty="0"/>
              <a:t>) בלבד.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e-IL" dirty="0"/>
              <a:t>המשפחה הפשוטה ביותר של הפחמימנים היא משפחת </a:t>
            </a:r>
            <a:r>
              <a:rPr lang="he-IL" dirty="0" err="1"/>
              <a:t>האלקאָנים</a:t>
            </a:r>
            <a:r>
              <a:rPr lang="he-IL" dirty="0"/>
              <a:t> אשר בה יש </a:t>
            </a:r>
            <a:r>
              <a:rPr lang="he-IL" dirty="0" err="1"/>
              <a:t>פחמנים</a:t>
            </a:r>
            <a:r>
              <a:rPr lang="he-IL" dirty="0"/>
              <a:t> הקושרים ארבעה אטומים אחרים בקשרים </a:t>
            </a:r>
            <a:r>
              <a:rPr lang="he-IL" dirty="0" err="1"/>
              <a:t>קוולנטיים</a:t>
            </a:r>
            <a:r>
              <a:rPr lang="he-IL" dirty="0"/>
              <a:t> יחידים. התרכובת "רוויה" </a:t>
            </a:r>
            <a:r>
              <a:rPr lang="he-IL" dirty="0" err="1"/>
              <a:t>במימנים</a:t>
            </a:r>
            <a:r>
              <a:rPr lang="he-IL" dirty="0"/>
              <a:t> וכל אטום מנצל את מלוא יכולת הקישור שלו.</a:t>
            </a:r>
          </a:p>
        </p:txBody>
      </p:sp>
      <p:sp>
        <p:nvSpPr>
          <p:cNvPr id="7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 txBox="1">
            <a:spLocks/>
          </p:cNvSpPr>
          <p:nvPr/>
        </p:nvSpPr>
        <p:spPr>
          <a:xfrm>
            <a:off x="515272" y="2032212"/>
            <a:ext cx="11161453" cy="3522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675944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28045</TotalTime>
  <Words>2393</Words>
  <Application>Microsoft Office PowerPoint</Application>
  <PresentationFormat>מסך רחב</PresentationFormat>
  <Paragraphs>411</Paragraphs>
  <Slides>38</Slides>
  <Notes>36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2" baseType="lpstr">
      <vt:lpstr>Arial</vt:lpstr>
      <vt:lpstr>Calibri</vt:lpstr>
      <vt:lpstr>Varela Round</vt:lpstr>
      <vt:lpstr>ערכת נושא Office</vt:lpstr>
      <vt:lpstr>מערכת שידורים לאומית</vt:lpstr>
      <vt:lpstr>מבנה וקישור</vt:lpstr>
      <vt:lpstr>מה נלמד היום </vt:lpstr>
      <vt:lpstr>מבנה וקישור</vt:lpstr>
      <vt:lpstr>קבוצות פונקציונליות</vt:lpstr>
      <vt:lpstr>קבוצות פונקציונליות</vt:lpstr>
      <vt:lpstr>קבוצות פונקציונליות</vt:lpstr>
      <vt:lpstr>קבוצות פונקציונליות</vt:lpstr>
      <vt:lpstr>תזכורת: פחמימנים</vt:lpstr>
      <vt:lpstr>תרגול כיתה</vt:lpstr>
      <vt:lpstr>תרגול כיתה</vt:lpstr>
      <vt:lpstr>איזומרים</vt:lpstr>
      <vt:lpstr>תרגול כיתה</vt:lpstr>
      <vt:lpstr>תרגול כיתה</vt:lpstr>
      <vt:lpstr>תרגול כיתה</vt:lpstr>
      <vt:lpstr>תרגול כיתה</vt:lpstr>
      <vt:lpstr>נוסחת מבנה</vt:lpstr>
      <vt:lpstr>תרגול כיתה</vt:lpstr>
      <vt:lpstr>תרגול כיתה</vt:lpstr>
      <vt:lpstr>נוסחת מבנה</vt:lpstr>
      <vt:lpstr>תרגול כיתה</vt:lpstr>
      <vt:lpstr>השוואה בין ייצוגים שונים</vt:lpstr>
      <vt:lpstr>הפסקה</vt:lpstr>
      <vt:lpstr>תרגול להפסקה</vt:lpstr>
      <vt:lpstr>פתרון התרגול להפסקה</vt:lpstr>
      <vt:lpstr>צורות ייצוג מולקולות</vt:lpstr>
      <vt:lpstr>צורות ייצוג מולקולות</vt:lpstr>
      <vt:lpstr>צורות ייצוג מולקולות</vt:lpstr>
      <vt:lpstr>צורות ייצוג מולקולות</vt:lpstr>
      <vt:lpstr>צורות ייצוג מולקולות</vt:lpstr>
      <vt:lpstr>תרגול כיתה</vt:lpstr>
      <vt:lpstr>תרגול כיתה</vt:lpstr>
      <vt:lpstr>תרגול כיתה</vt:lpstr>
      <vt:lpstr>תרגול כיתה</vt:lpstr>
      <vt:lpstr>תרגול כיתה</vt:lpstr>
      <vt:lpstr>תרגול כיתה</vt:lpstr>
      <vt:lpstr>כותרת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497</cp:revision>
  <dcterms:created xsi:type="dcterms:W3CDTF">2020-03-15T19:13:03Z</dcterms:created>
  <dcterms:modified xsi:type="dcterms:W3CDTF">2020-06-01T07:20:08Z</dcterms:modified>
</cp:coreProperties>
</file>