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3.xml" ContentType="application/vnd.ms-office.webextension+xml"/>
  <Override PartName="/ppt/notesSlides/notesSlide5.xml" ContentType="application/vnd.openxmlformats-officedocument.presentationml.notesSlide+xml"/>
  <Override PartName="/ppt/webextensions/webextension4.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7" r:id="rId2"/>
    <p:sldId id="262" r:id="rId3"/>
    <p:sldId id="263" r:id="rId4"/>
    <p:sldId id="303" r:id="rId5"/>
    <p:sldId id="292" r:id="rId6"/>
    <p:sldId id="293" r:id="rId7"/>
    <p:sldId id="289" r:id="rId8"/>
    <p:sldId id="290" r:id="rId9"/>
    <p:sldId id="294" r:id="rId10"/>
    <p:sldId id="295" r:id="rId11"/>
    <p:sldId id="296" r:id="rId12"/>
    <p:sldId id="297" r:id="rId13"/>
    <p:sldId id="301" r:id="rId14"/>
    <p:sldId id="300" r:id="rId15"/>
    <p:sldId id="298" r:id="rId16"/>
    <p:sldId id="299" r:id="rId17"/>
    <p:sldId id="302" r:id="rId18"/>
    <p:sldId id="291" r:id="rId19"/>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104" d="100"/>
          <a:sy n="104" d="100"/>
        </p:scale>
        <p:origin x="282"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כ"ח/ניסן/תש"פ</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בשלב זה אספר בקצרה פרטים ביוגרפיים על שמגר</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9</a:t>
            </a:fld>
            <a:endParaRPr lang="he-IL"/>
          </a:p>
        </p:txBody>
      </p:sp>
    </p:spTree>
    <p:extLst>
      <p:ext uri="{BB962C8B-B14F-4D97-AF65-F5344CB8AC3E}">
        <p14:creationId xmlns:p14="http://schemas.microsoft.com/office/powerpoint/2010/main" val="177331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14</a:t>
            </a:fld>
            <a:endParaRPr lang="he-IL"/>
          </a:p>
        </p:txBody>
      </p:sp>
    </p:spTree>
    <p:extLst>
      <p:ext uri="{BB962C8B-B14F-4D97-AF65-F5344CB8AC3E}">
        <p14:creationId xmlns:p14="http://schemas.microsoft.com/office/powerpoint/2010/main" val="1115979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סרט על פורמט מלא">
    <p:spTree>
      <p:nvGrpSpPr>
        <p:cNvPr id="1" name=""/>
        <p:cNvGrpSpPr/>
        <p:nvPr/>
      </p:nvGrpSpPr>
      <p:grpSpPr>
        <a:xfrm>
          <a:off x="0" y="0"/>
          <a:ext cx="0" cy="0"/>
          <a:chOff x="0" y="0"/>
          <a:chExt cx="0" cy="0"/>
        </a:xfrm>
      </p:grpSpPr>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193675" y="228600"/>
            <a:ext cx="11780838" cy="6470650"/>
          </a:xfrm>
        </p:spPr>
        <p:txBody>
          <a:bodyPr/>
          <a:lstStyle>
            <a:lvl1pPr>
              <a:defRPr>
                <a:latin typeface="Varela Round" panose="00000500000000000000" pitchFamily="2" charset="-79"/>
                <a:cs typeface="Varela Round" panose="00000500000000000000" pitchFamily="2" charset="-79"/>
              </a:defRPr>
            </a:lvl1pPr>
          </a:lstStyle>
          <a:p>
            <a:r>
              <a:rPr lang="he-IL" dirty="0"/>
              <a:t>מיועד לסרטים</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485228-0E29-4D12-A6E9-299A5C766D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088C8B4-22B8-402C-8100-ED5EA1F70D17}"/>
              </a:ext>
            </a:extLst>
          </p:cNvPr>
          <p:cNvSpPr>
            <a:spLocks noGrp="1"/>
          </p:cNvSpPr>
          <p:nvPr>
            <p:ph type="dt" sz="half" idx="10"/>
          </p:nvPr>
        </p:nvSpPr>
        <p:spPr/>
        <p:txBody>
          <a:bodyPr/>
          <a:lstStyle/>
          <a:p>
            <a:fld id="{BB6F552B-607E-4869-A917-C44959BDCB12}" type="datetimeFigureOut">
              <a:rPr lang="he-IL" smtClean="0"/>
              <a:pPr/>
              <a:t>כ"ח/ניסן/תש"פ</a:t>
            </a:fld>
            <a:endParaRPr lang="he-IL"/>
          </a:p>
        </p:txBody>
      </p:sp>
      <p:sp>
        <p:nvSpPr>
          <p:cNvPr id="4" name="מציין מיקום של כותרת תחתונה 3">
            <a:extLst>
              <a:ext uri="{FF2B5EF4-FFF2-40B4-BE49-F238E27FC236}">
                <a16:creationId xmlns:a16="http://schemas.microsoft.com/office/drawing/2014/main" id="{C3864E2F-0B6E-4A5C-BFAA-22472070C58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645161E-6299-41F9-9211-72210EFA3ACB}"/>
              </a:ext>
            </a:extLst>
          </p:cNvPr>
          <p:cNvSpPr>
            <a:spLocks noGrp="1"/>
          </p:cNvSpPr>
          <p:nvPr>
            <p:ph type="sldNum" sz="quarter" idx="12"/>
          </p:nvPr>
        </p:nvSpPr>
        <p:spPr/>
        <p:txBody>
          <a:bodyPr/>
          <a:lstStyle/>
          <a:p>
            <a:fld id="{16478A40-4CDB-4A89-A7AB-ED0E5AEAC786}" type="slidenum">
              <a:rPr lang="he-IL" smtClean="0"/>
              <a:pPr/>
              <a:t>‹#›</a:t>
            </a:fld>
            <a:endParaRPr lang="he-IL"/>
          </a:p>
        </p:txBody>
      </p:sp>
    </p:spTree>
    <p:extLst>
      <p:ext uri="{BB962C8B-B14F-4D97-AF65-F5344CB8AC3E}">
        <p14:creationId xmlns:p14="http://schemas.microsoft.com/office/powerpoint/2010/main" val="212009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00" y="1288473"/>
            <a:ext cx="10871177"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298"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1039" y="81721"/>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406" y="6347803"/>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623807" y="192531"/>
            <a:ext cx="10871170"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כ"ח/ניסן/תש"פ</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3" r:id="rId5"/>
    <p:sldLayoutId id="2147483666" r:id="rId6"/>
    <p:sldLayoutId id="2147483667" r:id="rId7"/>
    <p:sldLayoutId id="2147483665" r:id="rId8"/>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video" Target="https://www.youtube.com/embed/qrDTlHVbySw?start=5591&amp;feature=oembed" TargetMode="External"/></Relationships>
</file>

<file path=ppt/slides/_rels/slide16.xml.rels><?xml version="1.0" encoding="UTF-8" standalone="yes"?>
<Relationships xmlns="http://schemas.openxmlformats.org/package/2006/relationships"><Relationship Id="rId3" Type="http://schemas.microsoft.com/office/2011/relationships/webextension" Target="../webextensions/webextension4.xml"/><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87F283-185C-4DCD-B5DC-DF82985226A1}"/>
              </a:ext>
            </a:extLst>
          </p:cNvPr>
          <p:cNvSpPr>
            <a:spLocks noGrp="1"/>
          </p:cNvSpPr>
          <p:nvPr>
            <p:ph type="title"/>
          </p:nvPr>
        </p:nvSpPr>
        <p:spPr/>
        <p:txBody>
          <a:bodyPr/>
          <a:lstStyle/>
          <a:p>
            <a:r>
              <a:rPr lang="he-IL" dirty="0"/>
              <a:t>פרס ישראל – 1996 </a:t>
            </a:r>
          </a:p>
        </p:txBody>
      </p:sp>
      <p:sp>
        <p:nvSpPr>
          <p:cNvPr id="3" name="מציין מיקום טקסט 2">
            <a:extLst>
              <a:ext uri="{FF2B5EF4-FFF2-40B4-BE49-F238E27FC236}">
                <a16:creationId xmlns:a16="http://schemas.microsoft.com/office/drawing/2014/main" id="{B2A6BC5A-585C-49BD-90A8-20ADD64E7395}"/>
              </a:ext>
            </a:extLst>
          </p:cNvPr>
          <p:cNvSpPr>
            <a:spLocks noGrp="1"/>
          </p:cNvSpPr>
          <p:nvPr>
            <p:ph type="body" sz="quarter" idx="3"/>
          </p:nvPr>
        </p:nvSpPr>
        <p:spPr/>
        <p:txBody>
          <a:bodyPr/>
          <a:lstStyle/>
          <a:p>
            <a:r>
              <a:rPr lang="he-IL" dirty="0"/>
              <a:t>בשנת 96' זכה שמגר בפרס ישראל. מתוך דבריו בטקס: </a:t>
            </a:r>
          </a:p>
        </p:txBody>
      </p:sp>
      <p:sp>
        <p:nvSpPr>
          <p:cNvPr id="4" name="מציין מיקום תוכן 3">
            <a:extLst>
              <a:ext uri="{FF2B5EF4-FFF2-40B4-BE49-F238E27FC236}">
                <a16:creationId xmlns:a16="http://schemas.microsoft.com/office/drawing/2014/main" id="{0B069BAA-11FA-4473-B30C-ECAFA14AE8F1}"/>
              </a:ext>
            </a:extLst>
          </p:cNvPr>
          <p:cNvSpPr>
            <a:spLocks noGrp="1"/>
          </p:cNvSpPr>
          <p:nvPr>
            <p:ph sz="quarter" idx="4"/>
          </p:nvPr>
        </p:nvSpPr>
        <p:spPr/>
        <p:txBody>
          <a:bodyPr>
            <a:normAutofit/>
          </a:bodyPr>
          <a:lstStyle/>
          <a:p>
            <a:pPr marL="0" indent="0">
              <a:buNone/>
            </a:pPr>
            <a:r>
              <a:rPr lang="he-IL" dirty="0"/>
              <a:t>"הישגיו של כל הזוכה בפרס הם פרי יכולתו ותכונותיו, בין אלה הטבועות ובין אלה הנרכשות. אולם, שדה הפעולה שבו הם עלו וצמחו היא חברתנו, אשר בה נוהגות חירויות היסוד, המושרשות בה, כביטוין בחופש הבעת הדעה, ביכולת ההגשמה האישית, בחופש האמונה והפולחן הדתי, בחופש המחקר והמדע; ומנקודת ראות אחרת, זוהי הזירה שבה פתוחה בפני כ ל פרט, ההזדמנות לחפש אחר האמת רבת הפנים והצורות" </a:t>
            </a:r>
          </a:p>
          <a:p>
            <a:pPr marL="0" indent="0">
              <a:buNone/>
            </a:pPr>
            <a:r>
              <a:rPr lang="he-IL" b="1" u="sng" dirty="0"/>
              <a:t>שאלה למחשבה:</a:t>
            </a:r>
            <a:endParaRPr lang="he-IL" dirty="0"/>
          </a:p>
          <a:p>
            <a:pPr marL="0" indent="0">
              <a:buNone/>
            </a:pPr>
            <a:r>
              <a:rPr lang="he-IL" dirty="0"/>
              <a:t>מהם העקרונות עליהם מושתתת החברה, לדעתו של שמגר? </a:t>
            </a:r>
          </a:p>
          <a:p>
            <a:pPr marL="0" indent="0">
              <a:buNone/>
            </a:pPr>
            <a:r>
              <a:rPr lang="he-IL" dirty="0"/>
              <a:t>מה מעידה תפיסה זו על אישיותו? </a:t>
            </a:r>
          </a:p>
        </p:txBody>
      </p:sp>
      <p:pic>
        <p:nvPicPr>
          <p:cNvPr id="5" name="תמונה 4">
            <a:extLst>
              <a:ext uri="{FF2B5EF4-FFF2-40B4-BE49-F238E27FC236}">
                <a16:creationId xmlns:a16="http://schemas.microsoft.com/office/drawing/2014/main" id="{F27B2326-5BAD-47B2-9298-338FF7885E1F}"/>
              </a:ext>
            </a:extLst>
          </p:cNvPr>
          <p:cNvPicPr>
            <a:picLocks noChangeAspect="1"/>
          </p:cNvPicPr>
          <p:nvPr/>
        </p:nvPicPr>
        <p:blipFill>
          <a:blip r:embed="rId2"/>
          <a:stretch>
            <a:fillRect/>
          </a:stretch>
        </p:blipFill>
        <p:spPr>
          <a:xfrm>
            <a:off x="1013618" y="4072119"/>
            <a:ext cx="2847975" cy="1600200"/>
          </a:xfrm>
          <a:prstGeom prst="rect">
            <a:avLst/>
          </a:prstGeom>
        </p:spPr>
      </p:pic>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תוספת 5" title="Slice Timer">
                <a:extLst>
                  <a:ext uri="{FF2B5EF4-FFF2-40B4-BE49-F238E27FC236}">
                    <a16:creationId xmlns:a16="http://schemas.microsoft.com/office/drawing/2014/main" id="{B6EF8A14-0F51-49A0-8BD1-36485D3CFDD2}"/>
                  </a:ext>
                </a:extLst>
              </p:cNvPr>
              <p:cNvGraphicFramePr>
                <a:graphicFrameLocks noGrp="1"/>
              </p:cNvGraphicFramePr>
              <p:nvPr>
                <p:extLst>
                  <p:ext uri="{D42A27DB-BD31-4B8C-83A1-F6EECF244321}">
                    <p14:modId xmlns:p14="http://schemas.microsoft.com/office/powerpoint/2010/main" val="1056014629"/>
                  </p:ext>
                </p:extLst>
              </p:nvPr>
            </p:nvGraphicFramePr>
            <p:xfrm>
              <a:off x="4552734" y="5077231"/>
              <a:ext cx="1428750" cy="1601933"/>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6" name="תוספת 5" title="Slice Timer">
                <a:extLst>
                  <a:ext uri="{FF2B5EF4-FFF2-40B4-BE49-F238E27FC236}">
                    <a16:creationId xmlns:a16="http://schemas.microsoft.com/office/drawing/2014/main" id="{B6EF8A14-0F51-49A0-8BD1-36485D3CFDD2}"/>
                  </a:ext>
                </a:extLst>
              </p:cNvPr>
              <p:cNvPicPr>
                <a:picLocks noGrp="1" noRot="1" noChangeAspect="1" noMove="1" noResize="1" noEditPoints="1" noAdjustHandles="1" noChangeArrowheads="1" noChangeShapeType="1"/>
              </p:cNvPicPr>
              <p:nvPr/>
            </p:nvPicPr>
            <p:blipFill>
              <a:blip r:embed="rId4">
                <a:clrChange>
                  <a:clrFrom>
                    <a:prstClr val="black"/>
                  </a:clrFrom>
                  <a:clrTo>
                    <a:prstClr val="black">
                      <a:alpha val="0"/>
                    </a:prstClr>
                  </a:clrTo>
                </a:clrChange>
              </a:blip>
              <a:stretch>
                <a:fillRect/>
              </a:stretch>
            </p:blipFill>
            <p:spPr>
              <a:xfrm>
                <a:off x="4552734" y="5077231"/>
                <a:ext cx="1428750" cy="1601933"/>
              </a:xfrm>
              <a:prstGeom prst="rect">
                <a:avLst/>
              </a:prstGeom>
            </p:spPr>
          </p:pic>
        </mc:Fallback>
      </mc:AlternateContent>
    </p:spTree>
    <p:extLst>
      <p:ext uri="{BB962C8B-B14F-4D97-AF65-F5344CB8AC3E}">
        <p14:creationId xmlns:p14="http://schemas.microsoft.com/office/powerpoint/2010/main" val="395713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793978-0537-4AC0-ADBB-70CD48C23EA4}"/>
              </a:ext>
            </a:extLst>
          </p:cNvPr>
          <p:cNvSpPr>
            <a:spLocks noGrp="1"/>
          </p:cNvSpPr>
          <p:nvPr>
            <p:ph type="title"/>
          </p:nvPr>
        </p:nvSpPr>
        <p:spPr/>
        <p:txBody>
          <a:bodyPr/>
          <a:lstStyle/>
          <a:p>
            <a:r>
              <a:rPr lang="he-IL" dirty="0"/>
              <a:t>השופט שמגר על תופעת הדרת הנשים</a:t>
            </a:r>
          </a:p>
        </p:txBody>
      </p:sp>
      <p:sp>
        <p:nvSpPr>
          <p:cNvPr id="3" name="מציין מיקום טקסט 2">
            <a:extLst>
              <a:ext uri="{FF2B5EF4-FFF2-40B4-BE49-F238E27FC236}">
                <a16:creationId xmlns:a16="http://schemas.microsoft.com/office/drawing/2014/main" id="{0457A575-9B6F-4852-9734-F628C455A343}"/>
              </a:ext>
            </a:extLst>
          </p:cNvPr>
          <p:cNvSpPr>
            <a:spLocks noGrp="1"/>
          </p:cNvSpPr>
          <p:nvPr>
            <p:ph type="body" sz="quarter" idx="3"/>
          </p:nvPr>
        </p:nvSpPr>
        <p:spPr/>
        <p:txBody>
          <a:bodyPr/>
          <a:lstStyle/>
          <a:p>
            <a:r>
              <a:rPr lang="he-IL" dirty="0"/>
              <a:t>מתוך ראיון לעיתון "מעריב" 4.2.2012</a:t>
            </a:r>
          </a:p>
        </p:txBody>
      </p:sp>
      <p:sp>
        <p:nvSpPr>
          <p:cNvPr id="4" name="מציין מיקום תוכן 3">
            <a:extLst>
              <a:ext uri="{FF2B5EF4-FFF2-40B4-BE49-F238E27FC236}">
                <a16:creationId xmlns:a16="http://schemas.microsoft.com/office/drawing/2014/main" id="{E855E2E7-344C-4DA5-ABEE-07DC30E4912B}"/>
              </a:ext>
            </a:extLst>
          </p:cNvPr>
          <p:cNvSpPr>
            <a:spLocks noGrp="1"/>
          </p:cNvSpPr>
          <p:nvPr>
            <p:ph sz="quarter" idx="4"/>
          </p:nvPr>
        </p:nvSpPr>
        <p:spPr/>
        <p:txBody>
          <a:bodyPr/>
          <a:lstStyle/>
          <a:p>
            <a:pPr marL="0" indent="0">
              <a:buNone/>
            </a:pPr>
            <a:r>
              <a:rPr lang="he-IL" dirty="0"/>
              <a:t>"תופעת הדרת הנשים בלתי מובנת לי. ארכאית כל כך אבל חשובה בעיני אלה שמאמינים בה. אני תומך בפסוק שייחסו לרב בן-ציון מאיר חי עוזיאל (הרב הראשי הספרדי הראשון), שנסע באוטובוס ועמדה לידו בחורה צעירה למרות שהיה מקום פנוי במושב לצדו. שאל אותה, למה את לא יושבת? והיא אמרה שכשהתיישבה פעם באוטובוס על יד רב חרדי, הוא קם ממקומו והלך. אמר לה הרב עוזיאל, אולי הוא היה רב, חכם הוא בטח לא היה".</a:t>
            </a:r>
          </a:p>
          <a:p>
            <a:pPr marL="0" indent="0">
              <a:buNone/>
            </a:pPr>
            <a:endParaRPr lang="he-IL" dirty="0"/>
          </a:p>
          <a:p>
            <a:pPr marL="0" indent="0">
              <a:buNone/>
            </a:pPr>
            <a:endParaRPr lang="he-IL" dirty="0"/>
          </a:p>
          <a:p>
            <a:pPr marL="0" indent="0">
              <a:buNone/>
            </a:pPr>
            <a:endParaRPr lang="he-IL" dirty="0"/>
          </a:p>
        </p:txBody>
      </p:sp>
      <p:pic>
        <p:nvPicPr>
          <p:cNvPr id="5" name="תמונה 4">
            <a:extLst>
              <a:ext uri="{FF2B5EF4-FFF2-40B4-BE49-F238E27FC236}">
                <a16:creationId xmlns:a16="http://schemas.microsoft.com/office/drawing/2014/main" id="{5AE59473-D90B-4D53-A4F5-E57269B20383}"/>
              </a:ext>
            </a:extLst>
          </p:cNvPr>
          <p:cNvPicPr>
            <a:picLocks noChangeAspect="1"/>
          </p:cNvPicPr>
          <p:nvPr/>
        </p:nvPicPr>
        <p:blipFill>
          <a:blip r:embed="rId2"/>
          <a:stretch>
            <a:fillRect/>
          </a:stretch>
        </p:blipFill>
        <p:spPr>
          <a:xfrm>
            <a:off x="1091577" y="3686761"/>
            <a:ext cx="2466975" cy="1847850"/>
          </a:xfrm>
          <a:prstGeom prst="rect">
            <a:avLst/>
          </a:prstGeom>
        </p:spPr>
      </p:pic>
    </p:spTree>
    <p:extLst>
      <p:ext uri="{BB962C8B-B14F-4D97-AF65-F5344CB8AC3E}">
        <p14:creationId xmlns:p14="http://schemas.microsoft.com/office/powerpoint/2010/main" val="369693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1311B7-EF83-4204-9680-DA61E7C57CDD}"/>
              </a:ext>
            </a:extLst>
          </p:cNvPr>
          <p:cNvSpPr>
            <a:spLocks noGrp="1"/>
          </p:cNvSpPr>
          <p:nvPr>
            <p:ph type="title"/>
          </p:nvPr>
        </p:nvSpPr>
        <p:spPr/>
        <p:txBody>
          <a:bodyPr/>
          <a:lstStyle/>
          <a:p>
            <a:r>
              <a:rPr lang="he-IL" dirty="0"/>
              <a:t>עמדתו של שמגר על  תפקיד החוק</a:t>
            </a:r>
          </a:p>
        </p:txBody>
      </p:sp>
      <p:sp>
        <p:nvSpPr>
          <p:cNvPr id="3" name="מציין מיקום טקסט 2">
            <a:extLst>
              <a:ext uri="{FF2B5EF4-FFF2-40B4-BE49-F238E27FC236}">
                <a16:creationId xmlns:a16="http://schemas.microsoft.com/office/drawing/2014/main" id="{B7502837-E84C-49E6-A31B-0DDEC86BD90C}"/>
              </a:ext>
            </a:extLst>
          </p:cNvPr>
          <p:cNvSpPr>
            <a:spLocks noGrp="1"/>
          </p:cNvSpPr>
          <p:nvPr>
            <p:ph type="body" sz="quarter" idx="3"/>
          </p:nvPr>
        </p:nvSpPr>
        <p:spPr/>
        <p:txBody>
          <a:bodyPr/>
          <a:lstStyle/>
          <a:p>
            <a:r>
              <a:rPr lang="he-IL" dirty="0"/>
              <a:t>מתוך ראיון לשנתון "המשפט", 1991</a:t>
            </a:r>
          </a:p>
        </p:txBody>
      </p:sp>
      <p:sp>
        <p:nvSpPr>
          <p:cNvPr id="4" name="מציין מיקום תוכן 3">
            <a:extLst>
              <a:ext uri="{FF2B5EF4-FFF2-40B4-BE49-F238E27FC236}">
                <a16:creationId xmlns:a16="http://schemas.microsoft.com/office/drawing/2014/main" id="{95C3EEC4-321E-4E26-94E4-007B5BCFD57C}"/>
              </a:ext>
            </a:extLst>
          </p:cNvPr>
          <p:cNvSpPr>
            <a:spLocks noGrp="1"/>
          </p:cNvSpPr>
          <p:nvPr>
            <p:ph sz="quarter" idx="4"/>
          </p:nvPr>
        </p:nvSpPr>
        <p:spPr/>
        <p:txBody>
          <a:bodyPr/>
          <a:lstStyle/>
          <a:p>
            <a:pPr marL="0" indent="0">
              <a:buNone/>
            </a:pPr>
            <a:r>
              <a:rPr lang="he-IL" dirty="0"/>
              <a:t>"החוק מבטא השקפת חיים, הכרת האדם והבנת האדם. הוא מפגש מיוחד במינו עם כל הוויה אנושית אפשרית, ועם כל אירוע שהמדינה והחברה בכללותה או בני האדם שהם מרכיביה, מהווים חלק ממנה".</a:t>
            </a:r>
          </a:p>
        </p:txBody>
      </p:sp>
      <p:pic>
        <p:nvPicPr>
          <p:cNvPr id="5" name="תמונה 4">
            <a:extLst>
              <a:ext uri="{FF2B5EF4-FFF2-40B4-BE49-F238E27FC236}">
                <a16:creationId xmlns:a16="http://schemas.microsoft.com/office/drawing/2014/main" id="{A0FD6FF1-6CA8-475F-B686-661DCC53EF2E}"/>
              </a:ext>
            </a:extLst>
          </p:cNvPr>
          <p:cNvPicPr>
            <a:picLocks noChangeAspect="1"/>
          </p:cNvPicPr>
          <p:nvPr/>
        </p:nvPicPr>
        <p:blipFill>
          <a:blip r:embed="rId2"/>
          <a:stretch>
            <a:fillRect/>
          </a:stretch>
        </p:blipFill>
        <p:spPr>
          <a:xfrm>
            <a:off x="2006636" y="2803917"/>
            <a:ext cx="3212478" cy="2415783"/>
          </a:xfrm>
          <a:prstGeom prst="rect">
            <a:avLst/>
          </a:prstGeom>
        </p:spPr>
      </p:pic>
    </p:spTree>
    <p:extLst>
      <p:ext uri="{BB962C8B-B14F-4D97-AF65-F5344CB8AC3E}">
        <p14:creationId xmlns:p14="http://schemas.microsoft.com/office/powerpoint/2010/main" val="2316891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B0B7E0-E995-46CC-935C-260252AEFF6E}"/>
              </a:ext>
            </a:extLst>
          </p:cNvPr>
          <p:cNvSpPr>
            <a:spLocks noGrp="1"/>
          </p:cNvSpPr>
          <p:nvPr>
            <p:ph type="title"/>
          </p:nvPr>
        </p:nvSpPr>
        <p:spPr/>
        <p:txBody>
          <a:bodyPr/>
          <a:lstStyle/>
          <a:p>
            <a:r>
              <a:rPr lang="he-IL" sz="4000" dirty="0"/>
              <a:t>החוק לעשיית דין בנאצים ובעוזריהם תש"י (1950)</a:t>
            </a:r>
          </a:p>
        </p:txBody>
      </p:sp>
      <p:sp>
        <p:nvSpPr>
          <p:cNvPr id="3" name="מציין מיקום טקסט 2">
            <a:extLst>
              <a:ext uri="{FF2B5EF4-FFF2-40B4-BE49-F238E27FC236}">
                <a16:creationId xmlns:a16="http://schemas.microsoft.com/office/drawing/2014/main" id="{2A0471A3-61D9-4081-9153-09ADC3A7DC5C}"/>
              </a:ext>
            </a:extLst>
          </p:cNvPr>
          <p:cNvSpPr>
            <a:spLocks noGrp="1"/>
          </p:cNvSpPr>
          <p:nvPr>
            <p:ph type="body" sz="quarter" idx="3"/>
          </p:nvPr>
        </p:nvSpPr>
        <p:spPr/>
        <p:txBody>
          <a:bodyPr/>
          <a:lstStyle/>
          <a:p>
            <a:r>
              <a:rPr lang="he-IL" dirty="0"/>
              <a:t>לשון החוק: </a:t>
            </a:r>
          </a:p>
        </p:txBody>
      </p:sp>
      <p:sp>
        <p:nvSpPr>
          <p:cNvPr id="4" name="מציין מיקום תוכן 3">
            <a:extLst>
              <a:ext uri="{FF2B5EF4-FFF2-40B4-BE49-F238E27FC236}">
                <a16:creationId xmlns:a16="http://schemas.microsoft.com/office/drawing/2014/main" id="{F753A488-FEA1-4A61-B6D1-6623085AB4EC}"/>
              </a:ext>
            </a:extLst>
          </p:cNvPr>
          <p:cNvSpPr>
            <a:spLocks noGrp="1"/>
          </p:cNvSpPr>
          <p:nvPr>
            <p:ph sz="quarter" idx="4"/>
          </p:nvPr>
        </p:nvSpPr>
        <p:spPr/>
        <p:txBody>
          <a:bodyPr/>
          <a:lstStyle/>
          <a:p>
            <a:pPr marL="0" indent="0">
              <a:buNone/>
            </a:pPr>
            <a:r>
              <a:rPr lang="he-IL" dirty="0"/>
              <a:t>(א)  אדם שעבר עבירה אחת מאלה –</a:t>
            </a:r>
          </a:p>
          <a:p>
            <a:pPr marL="0" indent="0">
              <a:buNone/>
            </a:pPr>
            <a:r>
              <a:rPr lang="he-IL" dirty="0"/>
              <a:t>(1)   בתקופת השלטון הנאצי, בארץ עויינת, עשה מעשה שהוא בגדר פשע כלפי העם היהודי;</a:t>
            </a:r>
          </a:p>
          <a:p>
            <a:pPr marL="0" indent="0">
              <a:buNone/>
            </a:pPr>
            <a:r>
              <a:rPr lang="he-IL" dirty="0"/>
              <a:t>(2)   בתקופת השלטון הנאצי, בארץ עויינת, עשה מעשה שהוא בגדר פשע כלפי האנושות;</a:t>
            </a:r>
          </a:p>
          <a:p>
            <a:pPr marL="0" indent="0">
              <a:buNone/>
            </a:pPr>
            <a:r>
              <a:rPr lang="he-IL" dirty="0"/>
              <a:t>(3)   בתקופת מלחמת העולם השניה, בארץ עויינת, עשה מעשה שהוא בגדר פשע מלחמה,</a:t>
            </a:r>
          </a:p>
          <a:p>
            <a:pPr marL="0" indent="0">
              <a:buNone/>
            </a:pPr>
            <a:r>
              <a:rPr lang="he-IL" dirty="0"/>
              <a:t>דינו – מיתה.</a:t>
            </a:r>
          </a:p>
          <a:p>
            <a:pPr marL="0" indent="0">
              <a:buNone/>
            </a:pPr>
            <a:endParaRPr lang="he-IL" dirty="0"/>
          </a:p>
        </p:txBody>
      </p:sp>
      <p:pic>
        <p:nvPicPr>
          <p:cNvPr id="5" name="תמונה 4">
            <a:extLst>
              <a:ext uri="{FF2B5EF4-FFF2-40B4-BE49-F238E27FC236}">
                <a16:creationId xmlns:a16="http://schemas.microsoft.com/office/drawing/2014/main" id="{E908CB34-1252-4993-B522-05A7C772DABA}"/>
              </a:ext>
            </a:extLst>
          </p:cNvPr>
          <p:cNvPicPr>
            <a:picLocks noChangeAspect="1"/>
          </p:cNvPicPr>
          <p:nvPr/>
        </p:nvPicPr>
        <p:blipFill>
          <a:blip r:embed="rId2"/>
          <a:stretch>
            <a:fillRect/>
          </a:stretch>
        </p:blipFill>
        <p:spPr>
          <a:xfrm>
            <a:off x="1137078" y="3639823"/>
            <a:ext cx="2038350" cy="2238375"/>
          </a:xfrm>
          <a:prstGeom prst="rect">
            <a:avLst/>
          </a:prstGeom>
        </p:spPr>
      </p:pic>
    </p:spTree>
    <p:extLst>
      <p:ext uri="{BB962C8B-B14F-4D97-AF65-F5344CB8AC3E}">
        <p14:creationId xmlns:p14="http://schemas.microsoft.com/office/powerpoint/2010/main" val="215472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0EFF4D-989B-4CC1-B003-3CBEF96795A0}"/>
              </a:ext>
            </a:extLst>
          </p:cNvPr>
          <p:cNvSpPr>
            <a:spLocks noGrp="1"/>
          </p:cNvSpPr>
          <p:nvPr>
            <p:ph type="title"/>
          </p:nvPr>
        </p:nvSpPr>
        <p:spPr/>
        <p:txBody>
          <a:bodyPr/>
          <a:lstStyle/>
          <a:p>
            <a:r>
              <a:rPr lang="he-IL" dirty="0"/>
              <a:t>משפט </a:t>
            </a:r>
            <a:r>
              <a:rPr lang="he-IL" dirty="0" err="1"/>
              <a:t>דמיאניוק</a:t>
            </a:r>
            <a:r>
              <a:rPr lang="he-IL" dirty="0"/>
              <a:t> </a:t>
            </a:r>
          </a:p>
        </p:txBody>
      </p:sp>
      <p:sp>
        <p:nvSpPr>
          <p:cNvPr id="3" name="מציין מיקום טקסט 2">
            <a:extLst>
              <a:ext uri="{FF2B5EF4-FFF2-40B4-BE49-F238E27FC236}">
                <a16:creationId xmlns:a16="http://schemas.microsoft.com/office/drawing/2014/main" id="{9FCE533D-BB0C-4A46-9BB6-2DB74774FAD9}"/>
              </a:ext>
            </a:extLst>
          </p:cNvPr>
          <p:cNvSpPr>
            <a:spLocks noGrp="1"/>
          </p:cNvSpPr>
          <p:nvPr>
            <p:ph type="body" sz="quarter" idx="3"/>
          </p:nvPr>
        </p:nvSpPr>
        <p:spPr/>
        <p:txBody>
          <a:bodyPr/>
          <a:lstStyle/>
          <a:p>
            <a:endParaRPr lang="he-IL"/>
          </a:p>
        </p:txBody>
      </p:sp>
      <p:sp>
        <p:nvSpPr>
          <p:cNvPr id="4" name="מציין מיקום תוכן 3">
            <a:extLst>
              <a:ext uri="{FF2B5EF4-FFF2-40B4-BE49-F238E27FC236}">
                <a16:creationId xmlns:a16="http://schemas.microsoft.com/office/drawing/2014/main" id="{57184AA9-1313-47B5-ABAB-32A7BF7B8275}"/>
              </a:ext>
            </a:extLst>
          </p:cNvPr>
          <p:cNvSpPr>
            <a:spLocks noGrp="1"/>
          </p:cNvSpPr>
          <p:nvPr>
            <p:ph sz="quarter" idx="4"/>
          </p:nvPr>
        </p:nvSpPr>
        <p:spPr/>
        <p:txBody>
          <a:bodyPr/>
          <a:lstStyle/>
          <a:p>
            <a:pPr marL="0" indent="0">
              <a:buNone/>
            </a:pPr>
            <a:r>
              <a:rPr lang="he-IL" dirty="0"/>
              <a:t>בשנת 1987 הוסגר לישראל ג'ון איוון </a:t>
            </a:r>
            <a:r>
              <a:rPr lang="he-IL" dirty="0" err="1"/>
              <a:t>דמיאניוק</a:t>
            </a:r>
            <a:r>
              <a:rPr lang="he-IL" dirty="0"/>
              <a:t> והואשם כי הוא פושע מלחמה שסייע לנאצים וכונה "איוון האיום", מי שהיה מפעיל תאי הגזים במחנה ההשמדה "טרבלינקה". </a:t>
            </a:r>
          </a:p>
          <a:p>
            <a:pPr marL="0" indent="0">
              <a:buNone/>
            </a:pPr>
            <a:endParaRPr lang="he-IL" dirty="0"/>
          </a:p>
          <a:p>
            <a:pPr marL="0" indent="0">
              <a:buNone/>
            </a:pPr>
            <a:r>
              <a:rPr lang="he-IL" dirty="0"/>
              <a:t>בית המשפט המחוזי בירושלים הרשיע את </a:t>
            </a:r>
            <a:r>
              <a:rPr lang="he-IL" dirty="0" err="1"/>
              <a:t>דמיאניוק</a:t>
            </a:r>
            <a:r>
              <a:rPr lang="he-IL" dirty="0"/>
              <a:t> וגזר עליו עונש מיתה לפי החוק לעשיית דין בנאצים ובעוזריהם. </a:t>
            </a:r>
          </a:p>
          <a:p>
            <a:pPr marL="0" indent="0">
              <a:buNone/>
            </a:pPr>
            <a:endParaRPr lang="he-IL" dirty="0"/>
          </a:p>
          <a:p>
            <a:pPr marL="0" indent="0">
              <a:buNone/>
            </a:pPr>
            <a:r>
              <a:rPr lang="he-IL" dirty="0"/>
              <a:t>בערעור שהגיש </a:t>
            </a:r>
            <a:r>
              <a:rPr lang="he-IL" dirty="0" err="1"/>
              <a:t>דמיאניוק</a:t>
            </a:r>
            <a:r>
              <a:rPr lang="he-IL" dirty="0"/>
              <a:t> לבית המשפט העליון בירושלים, שבראשו ישב מאיר שמגר, הוא זוכה מחמת הספק ושוחרר לחופשי. </a:t>
            </a:r>
          </a:p>
        </p:txBody>
      </p:sp>
      <p:pic>
        <p:nvPicPr>
          <p:cNvPr id="5" name="תמונה 4">
            <a:extLst>
              <a:ext uri="{FF2B5EF4-FFF2-40B4-BE49-F238E27FC236}">
                <a16:creationId xmlns:a16="http://schemas.microsoft.com/office/drawing/2014/main" id="{2681C291-EF2A-4BDC-8434-B46A6078011D}"/>
              </a:ext>
            </a:extLst>
          </p:cNvPr>
          <p:cNvPicPr>
            <a:picLocks noChangeAspect="1"/>
          </p:cNvPicPr>
          <p:nvPr/>
        </p:nvPicPr>
        <p:blipFill>
          <a:blip r:embed="rId3"/>
          <a:stretch>
            <a:fillRect/>
          </a:stretch>
        </p:blipFill>
        <p:spPr>
          <a:xfrm>
            <a:off x="643096" y="125481"/>
            <a:ext cx="2857500" cy="1600200"/>
          </a:xfrm>
          <a:prstGeom prst="rect">
            <a:avLst/>
          </a:prstGeom>
        </p:spPr>
      </p:pic>
    </p:spTree>
    <p:extLst>
      <p:ext uri="{BB962C8B-B14F-4D97-AF65-F5344CB8AC3E}">
        <p14:creationId xmlns:p14="http://schemas.microsoft.com/office/powerpoint/2010/main" val="3236681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08CF18-6673-4090-9519-394F23FCBC39}"/>
              </a:ext>
            </a:extLst>
          </p:cNvPr>
          <p:cNvSpPr>
            <a:spLocks noGrp="1"/>
          </p:cNvSpPr>
          <p:nvPr>
            <p:ph type="title"/>
          </p:nvPr>
        </p:nvSpPr>
        <p:spPr/>
        <p:txBody>
          <a:bodyPr/>
          <a:lstStyle/>
          <a:p>
            <a:r>
              <a:rPr lang="he-IL" dirty="0"/>
              <a:t>הערעור במשפט </a:t>
            </a:r>
            <a:r>
              <a:rPr lang="he-IL" dirty="0" err="1"/>
              <a:t>דמיאניוק</a:t>
            </a:r>
            <a:endParaRPr lang="he-IL" dirty="0"/>
          </a:p>
        </p:txBody>
      </p:sp>
      <p:sp>
        <p:nvSpPr>
          <p:cNvPr id="3" name="מציין מיקום טקסט 2">
            <a:extLst>
              <a:ext uri="{FF2B5EF4-FFF2-40B4-BE49-F238E27FC236}">
                <a16:creationId xmlns:a16="http://schemas.microsoft.com/office/drawing/2014/main" id="{52E22401-7F40-4AFE-9B7A-FA750631AACE}"/>
              </a:ext>
            </a:extLst>
          </p:cNvPr>
          <p:cNvSpPr>
            <a:spLocks noGrp="1"/>
          </p:cNvSpPr>
          <p:nvPr>
            <p:ph type="body" sz="quarter" idx="3"/>
          </p:nvPr>
        </p:nvSpPr>
        <p:spPr/>
        <p:txBody>
          <a:bodyPr/>
          <a:lstStyle/>
          <a:p>
            <a:r>
              <a:rPr lang="he-IL" dirty="0"/>
              <a:t>מתוך: חיים שכאלה 1998</a:t>
            </a:r>
          </a:p>
        </p:txBody>
      </p:sp>
      <p:pic>
        <p:nvPicPr>
          <p:cNvPr id="5" name="מדיה מקוונת 4" title="ￗﾗￗﾙￗﾙￗﾝ ￗﾩￗﾛￗﾐￗﾜￗﾔ - ￗﾞￗﾐￗﾙￗﾨ ￗﾩￗﾞￗﾒￗﾨ | ￗﾛￗﾐￗﾟ 11 ￗﾜￗﾩￗﾢￗﾑￗﾨ ￗﾨￗﾩￗﾕￗﾪ ￗﾔￗﾩￗﾙￗﾓￗﾕￗﾨ">
            <a:hlinkClick r:id="" action="ppaction://media"/>
            <a:extLst>
              <a:ext uri="{FF2B5EF4-FFF2-40B4-BE49-F238E27FC236}">
                <a16:creationId xmlns:a16="http://schemas.microsoft.com/office/drawing/2014/main" id="{CC533F24-0403-428D-8865-0B0414A3C8B3}"/>
              </a:ext>
            </a:extLst>
          </p:cNvPr>
          <p:cNvPicPr>
            <a:picLocks noGrp="1" noRot="1" noChangeAspect="1"/>
          </p:cNvPicPr>
          <p:nvPr>
            <p:ph sz="quarter" idx="4"/>
            <a:videoFile r:link="rId1"/>
          </p:nvPr>
        </p:nvPicPr>
        <p:blipFill>
          <a:blip r:embed="rId3"/>
          <a:stretch>
            <a:fillRect/>
          </a:stretch>
        </p:blipFill>
        <p:spPr>
          <a:xfrm>
            <a:off x="2403475" y="1725613"/>
            <a:ext cx="7383463" cy="4152900"/>
          </a:xfrm>
          <a:prstGeom prst="rect">
            <a:avLst/>
          </a:prstGeom>
        </p:spPr>
      </p:pic>
    </p:spTree>
    <p:extLst>
      <p:ext uri="{BB962C8B-B14F-4D97-AF65-F5344CB8AC3E}">
        <p14:creationId xmlns:p14="http://schemas.microsoft.com/office/powerpoint/2010/main" val="47762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81804D-615A-49A7-B191-3059BB866EF6}"/>
              </a:ext>
            </a:extLst>
          </p:cNvPr>
          <p:cNvSpPr>
            <a:spLocks noGrp="1"/>
          </p:cNvSpPr>
          <p:nvPr>
            <p:ph type="title"/>
          </p:nvPr>
        </p:nvSpPr>
        <p:spPr/>
        <p:txBody>
          <a:bodyPr/>
          <a:lstStyle/>
          <a:p>
            <a:r>
              <a:rPr lang="he-IL" dirty="0"/>
              <a:t>הערעור במשפט </a:t>
            </a:r>
            <a:r>
              <a:rPr lang="he-IL" dirty="0" err="1"/>
              <a:t>דמיאניוק</a:t>
            </a:r>
            <a:endParaRPr lang="he-IL" dirty="0"/>
          </a:p>
        </p:txBody>
      </p:sp>
      <p:sp>
        <p:nvSpPr>
          <p:cNvPr id="3" name="מציין מיקום טקסט 2">
            <a:extLst>
              <a:ext uri="{FF2B5EF4-FFF2-40B4-BE49-F238E27FC236}">
                <a16:creationId xmlns:a16="http://schemas.microsoft.com/office/drawing/2014/main" id="{C6BBBFEF-4857-4DB0-BCD3-C82A6309E612}"/>
              </a:ext>
            </a:extLst>
          </p:cNvPr>
          <p:cNvSpPr>
            <a:spLocks noGrp="1"/>
          </p:cNvSpPr>
          <p:nvPr>
            <p:ph type="body" sz="quarter" idx="3"/>
          </p:nvPr>
        </p:nvSpPr>
        <p:spPr/>
        <p:txBody>
          <a:bodyPr/>
          <a:lstStyle/>
          <a:p>
            <a:r>
              <a:rPr lang="he-IL" dirty="0"/>
              <a:t>שאלות בעקבות הסרטון: </a:t>
            </a:r>
            <a:endParaRPr lang="he-IL" dirty="0">
              <a:highlight>
                <a:srgbClr val="FFFF00"/>
              </a:highlight>
            </a:endParaRPr>
          </a:p>
        </p:txBody>
      </p:sp>
      <p:sp>
        <p:nvSpPr>
          <p:cNvPr id="4" name="מציין מיקום תוכן 3">
            <a:extLst>
              <a:ext uri="{FF2B5EF4-FFF2-40B4-BE49-F238E27FC236}">
                <a16:creationId xmlns:a16="http://schemas.microsoft.com/office/drawing/2014/main" id="{E686FA6D-1E43-4EAB-9EE9-7BCDB42EFF55}"/>
              </a:ext>
            </a:extLst>
          </p:cNvPr>
          <p:cNvSpPr>
            <a:spLocks noGrp="1"/>
          </p:cNvSpPr>
          <p:nvPr>
            <p:ph sz="quarter" idx="4"/>
          </p:nvPr>
        </p:nvSpPr>
        <p:spPr/>
        <p:txBody>
          <a:bodyPr/>
          <a:lstStyle/>
          <a:p>
            <a:r>
              <a:rPr lang="he-IL" dirty="0"/>
              <a:t>המראיין מדבר עם מאיר שמגר על הקושי שהיה בזיכויו של </a:t>
            </a:r>
            <a:r>
              <a:rPr lang="he-IL" dirty="0" err="1"/>
              <a:t>דמיאניוק</a:t>
            </a:r>
            <a:r>
              <a:rPr lang="he-IL" dirty="0"/>
              <a:t>, חרף האווירה הציבורית שדרשה את הרשעתו. מה משיב על כך שמגר? </a:t>
            </a:r>
          </a:p>
          <a:p>
            <a:endParaRPr lang="he-IL" dirty="0"/>
          </a:p>
          <a:p>
            <a:r>
              <a:rPr lang="he-IL" dirty="0"/>
              <a:t>מה ניתן ללמוד על שמגר מתוך תשובה זו? </a:t>
            </a:r>
          </a:p>
          <a:p>
            <a:endParaRPr lang="he-IL" dirty="0"/>
          </a:p>
          <a:p>
            <a:r>
              <a:rPr lang="he-IL" dirty="0"/>
              <a:t>בפסק הדין אומר מאיר שמגר: "תם ולא נשלם – השלמות איננה נחלתו של שופט בשר ודם". למה כוונתו? </a:t>
            </a:r>
          </a:p>
          <a:p>
            <a:endParaRPr lang="he-IL" dirty="0"/>
          </a:p>
          <a:p>
            <a:pPr marL="0" indent="0">
              <a:buNone/>
            </a:pPr>
            <a:endParaRPr lang="he-IL" dirty="0"/>
          </a:p>
          <a:p>
            <a:endParaRPr lang="he-IL" dirty="0"/>
          </a:p>
        </p:txBody>
      </p:sp>
      <p:pic>
        <p:nvPicPr>
          <p:cNvPr id="5" name="תמונה 4">
            <a:extLst>
              <a:ext uri="{FF2B5EF4-FFF2-40B4-BE49-F238E27FC236}">
                <a16:creationId xmlns:a16="http://schemas.microsoft.com/office/drawing/2014/main" id="{C49C5B4F-B4DA-4FEC-8320-855511B9F986}"/>
              </a:ext>
            </a:extLst>
          </p:cNvPr>
          <p:cNvPicPr>
            <a:picLocks noChangeAspect="1"/>
          </p:cNvPicPr>
          <p:nvPr/>
        </p:nvPicPr>
        <p:blipFill>
          <a:blip r:embed="rId2"/>
          <a:stretch>
            <a:fillRect/>
          </a:stretch>
        </p:blipFill>
        <p:spPr>
          <a:xfrm>
            <a:off x="1222948" y="4357687"/>
            <a:ext cx="2457450" cy="1857375"/>
          </a:xfrm>
          <a:prstGeom prst="rect">
            <a:avLst/>
          </a:prstGeom>
        </p:spPr>
      </p:pic>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תוספת 5" title="Slice Timer">
                <a:extLst>
                  <a:ext uri="{FF2B5EF4-FFF2-40B4-BE49-F238E27FC236}">
                    <a16:creationId xmlns:a16="http://schemas.microsoft.com/office/drawing/2014/main" id="{83F4CE09-61EE-47A3-843C-79CD712CA886}"/>
                  </a:ext>
                </a:extLst>
              </p:cNvPr>
              <p:cNvGraphicFramePr>
                <a:graphicFrameLocks noGrp="1"/>
              </p:cNvGraphicFramePr>
              <p:nvPr>
                <p:extLst>
                  <p:ext uri="{D42A27DB-BD31-4B8C-83A1-F6EECF244321}">
                    <p14:modId xmlns:p14="http://schemas.microsoft.com/office/powerpoint/2010/main" val="3628828824"/>
                  </p:ext>
                </p:extLst>
              </p:nvPr>
            </p:nvGraphicFramePr>
            <p:xfrm>
              <a:off x="857462" y="57087"/>
              <a:ext cx="1594211" cy="158346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6" name="תוספת 5" title="Slice Timer">
                <a:extLst>
                  <a:ext uri="{FF2B5EF4-FFF2-40B4-BE49-F238E27FC236}">
                    <a16:creationId xmlns:a16="http://schemas.microsoft.com/office/drawing/2014/main" id="{83F4CE09-61EE-47A3-843C-79CD712CA886}"/>
                  </a:ext>
                </a:extLst>
              </p:cNvPr>
              <p:cNvPicPr>
                <a:picLocks noGrp="1" noRot="1" noChangeAspect="1" noMove="1" noResize="1" noEditPoints="1" noAdjustHandles="1" noChangeArrowheads="1" noChangeShapeType="1"/>
              </p:cNvPicPr>
              <p:nvPr/>
            </p:nvPicPr>
            <p:blipFill>
              <a:blip r:embed="rId4">
                <a:clrChange>
                  <a:clrFrom>
                    <a:prstClr val="black"/>
                  </a:clrFrom>
                  <a:clrTo>
                    <a:prstClr val="black">
                      <a:alpha val="0"/>
                    </a:prstClr>
                  </a:clrTo>
                </a:clrChange>
              </a:blip>
              <a:stretch>
                <a:fillRect/>
              </a:stretch>
            </p:blipFill>
            <p:spPr>
              <a:xfrm>
                <a:off x="857462" y="57087"/>
                <a:ext cx="1594211" cy="1583460"/>
              </a:xfrm>
              <a:prstGeom prst="rect">
                <a:avLst/>
              </a:prstGeom>
            </p:spPr>
          </p:pic>
        </mc:Fallback>
      </mc:AlternateContent>
    </p:spTree>
    <p:extLst>
      <p:ext uri="{BB962C8B-B14F-4D97-AF65-F5344CB8AC3E}">
        <p14:creationId xmlns:p14="http://schemas.microsoft.com/office/powerpoint/2010/main" val="378401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B37F902-16A4-4D59-825F-231F178C2973}"/>
              </a:ext>
            </a:extLst>
          </p:cNvPr>
          <p:cNvSpPr>
            <a:spLocks noGrp="1"/>
          </p:cNvSpPr>
          <p:nvPr>
            <p:ph type="title"/>
          </p:nvPr>
        </p:nvSpPr>
        <p:spPr/>
        <p:txBody>
          <a:bodyPr/>
          <a:lstStyle/>
          <a:p>
            <a:r>
              <a:rPr lang="he-IL" dirty="0"/>
              <a:t>אז - מה היה לנו?</a:t>
            </a:r>
          </a:p>
        </p:txBody>
      </p:sp>
      <p:sp>
        <p:nvSpPr>
          <p:cNvPr id="3" name="מציין מיקום טקסט 2">
            <a:extLst>
              <a:ext uri="{FF2B5EF4-FFF2-40B4-BE49-F238E27FC236}">
                <a16:creationId xmlns:a16="http://schemas.microsoft.com/office/drawing/2014/main" id="{DDC2BA90-BA1C-4FAF-A162-B6A277E4FCAC}"/>
              </a:ext>
            </a:extLst>
          </p:cNvPr>
          <p:cNvSpPr>
            <a:spLocks noGrp="1"/>
          </p:cNvSpPr>
          <p:nvPr>
            <p:ph type="body" sz="quarter" idx="3"/>
          </p:nvPr>
        </p:nvSpPr>
        <p:spPr/>
        <p:txBody>
          <a:bodyPr/>
          <a:lstStyle/>
          <a:p>
            <a:endParaRPr lang="he-IL"/>
          </a:p>
        </p:txBody>
      </p:sp>
      <p:sp>
        <p:nvSpPr>
          <p:cNvPr id="4" name="מציין מיקום תוכן 3">
            <a:extLst>
              <a:ext uri="{FF2B5EF4-FFF2-40B4-BE49-F238E27FC236}">
                <a16:creationId xmlns:a16="http://schemas.microsoft.com/office/drawing/2014/main" id="{435F6535-17AC-4F23-BF73-AB8C7346D1BD}"/>
              </a:ext>
            </a:extLst>
          </p:cNvPr>
          <p:cNvSpPr>
            <a:spLocks noGrp="1"/>
          </p:cNvSpPr>
          <p:nvPr>
            <p:ph sz="quarter" idx="4"/>
          </p:nvPr>
        </p:nvSpPr>
        <p:spPr/>
        <p:txBody>
          <a:bodyPr>
            <a:normAutofit fontScale="92500" lnSpcReduction="20000"/>
          </a:bodyPr>
          <a:lstStyle/>
          <a:p>
            <a:r>
              <a:rPr lang="he-IL" dirty="0"/>
              <a:t>ראינו את חשיבותו של בית המשפט העליון במקורות קדומים: התנ"ך ומשנה תורה לרמב"ם. </a:t>
            </a:r>
          </a:p>
          <a:p>
            <a:endParaRPr lang="he-IL" dirty="0"/>
          </a:p>
          <a:p>
            <a:r>
              <a:rPr lang="he-IL" dirty="0"/>
              <a:t>למדנו מהו בית המשפט העליון ועל עיקרון הפרדת הרשויות.</a:t>
            </a:r>
          </a:p>
          <a:p>
            <a:pPr marL="0" indent="0">
              <a:buNone/>
            </a:pPr>
            <a:endParaRPr lang="he-IL" dirty="0"/>
          </a:p>
          <a:p>
            <a:r>
              <a:rPr lang="he-IL" dirty="0"/>
              <a:t>הכרנו את דמותו של מאיר שמגר. </a:t>
            </a:r>
          </a:p>
          <a:p>
            <a:endParaRPr lang="he-IL" dirty="0"/>
          </a:p>
          <a:p>
            <a:r>
              <a:rPr lang="he-IL" dirty="0"/>
              <a:t>למדנו על החוק לעשיית דין בנאצים ובעוזריהם. </a:t>
            </a:r>
          </a:p>
          <a:p>
            <a:endParaRPr lang="he-IL" dirty="0"/>
          </a:p>
          <a:p>
            <a:r>
              <a:rPr lang="he-IL" dirty="0"/>
              <a:t>דיברנו על משפט </a:t>
            </a:r>
            <a:r>
              <a:rPr lang="he-IL" dirty="0" err="1"/>
              <a:t>דמיאניוק</a:t>
            </a:r>
            <a:r>
              <a:rPr lang="he-IL" dirty="0"/>
              <a:t> ועל פסיקתו של שמגר בערעור שהוגש במשפט. </a:t>
            </a:r>
          </a:p>
          <a:p>
            <a:pPr marL="0" indent="0">
              <a:buNone/>
            </a:pPr>
            <a:endParaRPr lang="he-IL" dirty="0"/>
          </a:p>
          <a:p>
            <a:pPr marL="0" indent="0" algn="l">
              <a:buNone/>
            </a:pPr>
            <a:r>
              <a:rPr lang="he-IL" dirty="0"/>
              <a:t>תם ולא נשלם... </a:t>
            </a:r>
          </a:p>
          <a:p>
            <a:endParaRPr lang="he-IL" dirty="0"/>
          </a:p>
          <a:p>
            <a:endParaRPr lang="he-IL" dirty="0"/>
          </a:p>
        </p:txBody>
      </p:sp>
    </p:spTree>
    <p:extLst>
      <p:ext uri="{BB962C8B-B14F-4D97-AF65-F5344CB8AC3E}">
        <p14:creationId xmlns:p14="http://schemas.microsoft.com/office/powerpoint/2010/main" val="78620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8333" y="3016166"/>
            <a:ext cx="10471879" cy="1815646"/>
          </a:xfrm>
          <a:prstGeom prst="rect">
            <a:avLst/>
          </a:prstGeom>
          <a:noFill/>
        </p:spPr>
        <p:txBody>
          <a:bodyPr wrap="square" rtlCol="1">
            <a:spAutoFit/>
          </a:bodyPr>
          <a:lstStyle/>
          <a:p>
            <a:pPr marL="89526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900910"/>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sz="6000" dirty="0">
                <a:solidFill>
                  <a:srgbClr val="192A72"/>
                </a:solidFill>
              </a:rPr>
              <a:t>דמויות מופת – השופט מאיר שמגר</a:t>
            </a:r>
          </a:p>
        </p:txBody>
      </p:sp>
      <p:sp>
        <p:nvSpPr>
          <p:cNvPr id="7" name="כותרת משנה 6"/>
          <p:cNvSpPr>
            <a:spLocks noGrp="1"/>
          </p:cNvSpPr>
          <p:nvPr>
            <p:ph type="subTitle" idx="1"/>
          </p:nvPr>
        </p:nvSpPr>
        <p:spPr>
          <a:xfrm>
            <a:off x="738117" y="3051497"/>
            <a:ext cx="10872000" cy="720000"/>
          </a:xfrm>
        </p:spPr>
        <p:txBody>
          <a:bodyPr/>
          <a:lstStyle/>
          <a:p>
            <a:r>
              <a:rPr lang="he-IL" dirty="0">
                <a:sym typeface="Varela Round"/>
              </a:rPr>
              <a:t>תרבות יהודית-ישראלית (כיתות ז'-ח')</a:t>
            </a:r>
          </a:p>
        </p:txBody>
      </p:sp>
      <p:sp>
        <p:nvSpPr>
          <p:cNvPr id="4" name="מציין מיקום תוכן 3"/>
          <p:cNvSpPr>
            <a:spLocks noGrp="1"/>
          </p:cNvSpPr>
          <p:nvPr>
            <p:ph idx="10"/>
          </p:nvPr>
        </p:nvSpPr>
        <p:spPr/>
        <p:txBody>
          <a:bodyPr/>
          <a:lstStyle/>
          <a:p>
            <a:r>
              <a:rPr lang="he-IL" dirty="0">
                <a:sym typeface="Varela Round"/>
              </a:rPr>
              <a:t>שם המורה: אביתר גוזנר</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515205" y="1185681"/>
            <a:ext cx="9000000" cy="540000"/>
          </a:xfrm>
        </p:spPr>
        <p:txBody>
          <a:bodyPr/>
          <a:lstStyle/>
          <a:p>
            <a:endParaRPr lang="he-IL" dirty="0"/>
          </a:p>
        </p:txBody>
      </p:sp>
      <p:sp>
        <p:nvSpPr>
          <p:cNvPr id="8" name="מציין מיקום תוכן 7"/>
          <p:cNvSpPr>
            <a:spLocks noGrp="1"/>
          </p:cNvSpPr>
          <p:nvPr>
            <p:ph sz="quarter" idx="4"/>
          </p:nvPr>
        </p:nvSpPr>
        <p:spPr>
          <a:xfrm>
            <a:off x="515206" y="1725681"/>
            <a:ext cx="9000000" cy="4152517"/>
          </a:xfrm>
        </p:spPr>
        <p:txBody>
          <a:bodyPr/>
          <a:lstStyle/>
          <a:p>
            <a:pPr>
              <a:lnSpc>
                <a:spcPct val="200000"/>
              </a:lnSpc>
            </a:pPr>
            <a:r>
              <a:rPr lang="he-IL" dirty="0">
                <a:solidFill>
                  <a:schemeClr val="tx1"/>
                </a:solidFill>
              </a:rPr>
              <a:t>דברים י"ז ורמב"ם / הלכות ממרים </a:t>
            </a:r>
          </a:p>
          <a:p>
            <a:pPr>
              <a:lnSpc>
                <a:spcPct val="200000"/>
              </a:lnSpc>
            </a:pPr>
            <a:r>
              <a:rPr lang="he-IL" dirty="0">
                <a:solidFill>
                  <a:schemeClr val="tx1"/>
                </a:solidFill>
              </a:rPr>
              <a:t>מהו בית המשפט העליון של מדינת ישראל?</a:t>
            </a:r>
          </a:p>
          <a:p>
            <a:pPr>
              <a:lnSpc>
                <a:spcPct val="200000"/>
              </a:lnSpc>
            </a:pPr>
            <a:r>
              <a:rPr lang="he-IL" dirty="0">
                <a:solidFill>
                  <a:schemeClr val="tx1"/>
                </a:solidFill>
              </a:rPr>
              <a:t>מי היה השופט מאיר שמגר? </a:t>
            </a:r>
          </a:p>
          <a:p>
            <a:pPr>
              <a:lnSpc>
                <a:spcPct val="200000"/>
              </a:lnSpc>
            </a:pPr>
            <a:r>
              <a:rPr lang="he-IL" dirty="0">
                <a:solidFill>
                  <a:schemeClr val="tx1"/>
                </a:solidFill>
              </a:rPr>
              <a:t>דרכו השיפוטית של השופט מאיר שמגר.</a:t>
            </a:r>
          </a:p>
          <a:p>
            <a:pPr>
              <a:lnSpc>
                <a:spcPct val="200000"/>
              </a:lnSpc>
            </a:pPr>
            <a:r>
              <a:rPr lang="he-IL" dirty="0">
                <a:solidFill>
                  <a:schemeClr val="tx1"/>
                </a:solidFill>
              </a:rPr>
              <a:t>מאיר שמגר כאב בית דין בערעור איוון </a:t>
            </a:r>
            <a:r>
              <a:rPr lang="he-IL" dirty="0" err="1">
                <a:solidFill>
                  <a:schemeClr val="tx1"/>
                </a:solidFill>
              </a:rPr>
              <a:t>דמיאניוק</a:t>
            </a:r>
            <a:endParaRPr lang="he-IL" dirty="0">
              <a:solidFill>
                <a:schemeClr val="tx1"/>
              </a:solidFill>
            </a:endParaRPr>
          </a:p>
        </p:txBody>
      </p:sp>
      <p:pic>
        <p:nvPicPr>
          <p:cNvPr id="4" name="תמונה 3">
            <a:extLst>
              <a:ext uri="{FF2B5EF4-FFF2-40B4-BE49-F238E27FC236}">
                <a16:creationId xmlns:a16="http://schemas.microsoft.com/office/drawing/2014/main" id="{924256C3-FE6E-4A20-8E25-21289C3E493E}"/>
              </a:ext>
            </a:extLst>
          </p:cNvPr>
          <p:cNvPicPr>
            <a:picLocks noChangeAspect="1"/>
          </p:cNvPicPr>
          <p:nvPr/>
        </p:nvPicPr>
        <p:blipFill>
          <a:blip r:embed="rId3"/>
          <a:stretch>
            <a:fillRect/>
          </a:stretch>
        </p:blipFill>
        <p:spPr>
          <a:xfrm>
            <a:off x="353445" y="3650957"/>
            <a:ext cx="3042898" cy="16503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73A3DC-4585-45AF-816E-40B3A3AA2C4E}"/>
              </a:ext>
            </a:extLst>
          </p:cNvPr>
          <p:cNvSpPr>
            <a:spLocks noGrp="1"/>
          </p:cNvSpPr>
          <p:nvPr>
            <p:ph type="title"/>
          </p:nvPr>
        </p:nvSpPr>
        <p:spPr/>
        <p:txBody>
          <a:bodyPr/>
          <a:lstStyle/>
          <a:p>
            <a:r>
              <a:rPr lang="he-IL" dirty="0"/>
              <a:t>למה אנחנו צריכים בית משפט?</a:t>
            </a:r>
          </a:p>
        </p:txBody>
      </p:sp>
      <p:sp>
        <p:nvSpPr>
          <p:cNvPr id="4" name="מציין מיקום תוכן 3">
            <a:extLst>
              <a:ext uri="{FF2B5EF4-FFF2-40B4-BE49-F238E27FC236}">
                <a16:creationId xmlns:a16="http://schemas.microsoft.com/office/drawing/2014/main" id="{7AEC3FCA-684B-4E5A-9512-5586B28AD80A}"/>
              </a:ext>
            </a:extLst>
          </p:cNvPr>
          <p:cNvSpPr>
            <a:spLocks noGrp="1"/>
          </p:cNvSpPr>
          <p:nvPr>
            <p:ph sz="quarter" idx="4"/>
          </p:nvPr>
        </p:nvSpPr>
        <p:spPr/>
        <p:txBody>
          <a:bodyPr/>
          <a:lstStyle/>
          <a:p>
            <a:pPr marL="0" indent="0">
              <a:buNone/>
            </a:pPr>
            <a:r>
              <a:rPr lang="he-IL" dirty="0"/>
              <a:t> נסו לדמיין מציאות בה אין בתי משפט. כיצד הייתה נראית מציאות זו?</a:t>
            </a:r>
          </a:p>
        </p:txBody>
      </p:sp>
      <p:pic>
        <p:nvPicPr>
          <p:cNvPr id="5" name="תמונה 4">
            <a:extLst>
              <a:ext uri="{FF2B5EF4-FFF2-40B4-BE49-F238E27FC236}">
                <a16:creationId xmlns:a16="http://schemas.microsoft.com/office/drawing/2014/main" id="{C1220FD6-9948-4AE1-BF16-2133E9C77A0E}"/>
              </a:ext>
            </a:extLst>
          </p:cNvPr>
          <p:cNvPicPr>
            <a:picLocks noChangeAspect="1"/>
          </p:cNvPicPr>
          <p:nvPr/>
        </p:nvPicPr>
        <p:blipFill>
          <a:blip r:embed="rId2"/>
          <a:stretch>
            <a:fillRect/>
          </a:stretch>
        </p:blipFill>
        <p:spPr>
          <a:xfrm>
            <a:off x="4566443" y="2868153"/>
            <a:ext cx="4746369" cy="2321433"/>
          </a:xfrm>
          <a:prstGeom prst="rect">
            <a:avLst/>
          </a:prstGeom>
        </p:spPr>
      </p:pic>
      <mc:AlternateContent xmlns:mc="http://schemas.openxmlformats.org/markup-compatibility/2006">
        <mc:Choice xmlns:we="http://schemas.microsoft.com/office/webextensions/webextension/2010/11" xmlns:pca="http://schemas.microsoft.com/office/powerpoint/2013/contentapp" Requires="we pca">
          <p:graphicFrame>
            <p:nvGraphicFramePr>
              <p:cNvPr id="9" name="תוספת 8" title="Slice Timer">
                <a:extLst>
                  <a:ext uri="{FF2B5EF4-FFF2-40B4-BE49-F238E27FC236}">
                    <a16:creationId xmlns:a16="http://schemas.microsoft.com/office/drawing/2014/main" id="{B712504A-5ABF-4DF6-84AC-0FCEA7DADAC8}"/>
                  </a:ext>
                </a:extLst>
              </p:cNvPr>
              <p:cNvGraphicFramePr>
                <a:graphicFrameLocks noGrp="1"/>
              </p:cNvGraphicFramePr>
              <p:nvPr>
                <p:extLst>
                  <p:ext uri="{D42A27DB-BD31-4B8C-83A1-F6EECF244321}">
                    <p14:modId xmlns:p14="http://schemas.microsoft.com/office/powerpoint/2010/main" val="1309647383"/>
                  </p:ext>
                </p:extLst>
              </p:nvPr>
            </p:nvGraphicFramePr>
            <p:xfrm>
              <a:off x="944201" y="979802"/>
              <a:ext cx="1540380" cy="178666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9" name="תוספת 8" title="Slice Timer">
                <a:extLst>
                  <a:ext uri="{FF2B5EF4-FFF2-40B4-BE49-F238E27FC236}">
                    <a16:creationId xmlns:a16="http://schemas.microsoft.com/office/drawing/2014/main" id="{B712504A-5ABF-4DF6-84AC-0FCEA7DADAC8}"/>
                  </a:ext>
                </a:extLst>
              </p:cNvPr>
              <p:cNvPicPr>
                <a:picLocks noGrp="1" noRot="1" noChangeAspect="1" noMove="1" noResize="1" noEditPoints="1" noAdjustHandles="1" noChangeArrowheads="1" noChangeShapeType="1"/>
              </p:cNvPicPr>
              <p:nvPr/>
            </p:nvPicPr>
            <p:blipFill>
              <a:blip r:embed="rId4">
                <a:clrChange>
                  <a:clrFrom>
                    <a:prstClr val="black"/>
                  </a:clrFrom>
                  <a:clrTo>
                    <a:prstClr val="black">
                      <a:alpha val="0"/>
                    </a:prstClr>
                  </a:clrTo>
                </a:clrChange>
              </a:blip>
              <a:stretch>
                <a:fillRect/>
              </a:stretch>
            </p:blipFill>
            <p:spPr>
              <a:xfrm>
                <a:off x="944201" y="979802"/>
                <a:ext cx="1540380" cy="1786660"/>
              </a:xfrm>
              <a:prstGeom prst="rect">
                <a:avLst/>
              </a:prstGeom>
            </p:spPr>
          </p:pic>
        </mc:Fallback>
      </mc:AlternateContent>
    </p:spTree>
    <p:extLst>
      <p:ext uri="{BB962C8B-B14F-4D97-AF65-F5344CB8AC3E}">
        <p14:creationId xmlns:p14="http://schemas.microsoft.com/office/powerpoint/2010/main" val="229671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76DB73-1641-4353-8DAA-ACCBA4B486CB}"/>
              </a:ext>
            </a:extLst>
          </p:cNvPr>
          <p:cNvSpPr>
            <a:spLocks noGrp="1"/>
          </p:cNvSpPr>
          <p:nvPr>
            <p:ph type="title"/>
          </p:nvPr>
        </p:nvSpPr>
        <p:spPr/>
        <p:txBody>
          <a:bodyPr/>
          <a:lstStyle/>
          <a:p>
            <a:r>
              <a:rPr lang="he-IL" dirty="0"/>
              <a:t>דברים ט"ז </a:t>
            </a:r>
          </a:p>
        </p:txBody>
      </p:sp>
      <p:sp>
        <p:nvSpPr>
          <p:cNvPr id="3" name="מציין מיקום טקסט 2">
            <a:extLst>
              <a:ext uri="{FF2B5EF4-FFF2-40B4-BE49-F238E27FC236}">
                <a16:creationId xmlns:a16="http://schemas.microsoft.com/office/drawing/2014/main" id="{BE4BBB5A-45C6-4AD3-96A1-5C9A2E55A65C}"/>
              </a:ext>
            </a:extLst>
          </p:cNvPr>
          <p:cNvSpPr>
            <a:spLocks noGrp="1"/>
          </p:cNvSpPr>
          <p:nvPr>
            <p:ph type="body" sz="quarter" idx="3"/>
          </p:nvPr>
        </p:nvSpPr>
        <p:spPr/>
        <p:txBody>
          <a:bodyPr/>
          <a:lstStyle/>
          <a:p>
            <a:r>
              <a:rPr lang="he-IL" sz="2800" dirty="0"/>
              <a:t>תפקידו של בית המשפט ע"פ התורה</a:t>
            </a:r>
            <a:endParaRPr lang="he-IL" sz="2800" dirty="0">
              <a:highlight>
                <a:srgbClr val="FFFF00"/>
              </a:highlight>
            </a:endParaRPr>
          </a:p>
        </p:txBody>
      </p:sp>
      <p:sp>
        <p:nvSpPr>
          <p:cNvPr id="4" name="מציין מיקום תוכן 3">
            <a:extLst>
              <a:ext uri="{FF2B5EF4-FFF2-40B4-BE49-F238E27FC236}">
                <a16:creationId xmlns:a16="http://schemas.microsoft.com/office/drawing/2014/main" id="{D5DC3F86-3BDC-48E1-9409-A9EE1113862A}"/>
              </a:ext>
            </a:extLst>
          </p:cNvPr>
          <p:cNvSpPr>
            <a:spLocks noGrp="1"/>
          </p:cNvSpPr>
          <p:nvPr>
            <p:ph sz="quarter" idx="4"/>
          </p:nvPr>
        </p:nvSpPr>
        <p:spPr/>
        <p:txBody>
          <a:bodyPr/>
          <a:lstStyle/>
          <a:p>
            <a:pPr marL="0" indent="0">
              <a:buNone/>
            </a:pPr>
            <a:r>
              <a:rPr lang="he-IL" b="1" dirty="0"/>
              <a:t>ח</a:t>
            </a:r>
            <a:r>
              <a:rPr lang="he-IL" dirty="0"/>
              <a:t> כִּ֣י יִפָּלֵא֩ מִמְּךָ֙ דָבָ֜ר לַמִּשְׁפָּ֗ט בֵּֽין־דָּ֨ם׀ לְדָ֜ם בֵּֽין־דִּ֣ין לְדִ֗ין וּבֵ֥ין נֶ֨גַע֙ לָנֶ֔גַע דִּבְרֵ֥י רִיבֹ֖ת בִּשְׁעָרֶ֑יךָ וְקַמְתָּ֣ וְעָלִ֔יתָ אֶל־הַמָּק֔וֹם אֲשֶׁ֥ר יִבְחַ֛ר יְהוָ֥ה אֱלֹהֶ֖יךָ בּֽוֹ ׃ </a:t>
            </a:r>
            <a:r>
              <a:rPr lang="he-IL" b="1" dirty="0"/>
              <a:t>ט</a:t>
            </a:r>
            <a:r>
              <a:rPr lang="he-IL" dirty="0"/>
              <a:t> וּבָאתָ֗ אֶל־הַכֹּהֲנִים֙ הַלְוִיִּ֔ם וְאֶל־הַשֹּׁפֵ֔ט אֲשֶׁ֥ר יִהְיֶ֖ה בַּיָּמִ֣ים הָהֵ֑ם וְדָרַשְׁתָּ֙ וְהִגִּ֣ידוּ לְךָ֔ אֵ֖ת דְּבַ֥ר הַמִּשְׁפָּֽט ׃ </a:t>
            </a:r>
            <a:r>
              <a:rPr lang="he-IL" b="1" dirty="0"/>
              <a:t>י</a:t>
            </a:r>
            <a:r>
              <a:rPr lang="he-IL" dirty="0"/>
              <a:t> וְעָשִׂ֗יתָ עַל־פִּ֤י הַדָּבָר֙ אֲשֶׁ֣ר יַגִּ֣ידֽוּ לְךָ֔ מִן־הַמָּק֣וֹם הַה֔וּא אֲשֶׁ֖ר יִבְחַ֣ר יְהוָ֑ה וְשָׁמַרְתָּ֣ לַעֲשׂ֔וֹת כְּכֹ֖ל אֲשֶׁ֥ר יוֹרֽוּךָ ׃ </a:t>
            </a:r>
            <a:r>
              <a:rPr lang="he-IL" b="1" dirty="0"/>
              <a:t>יא</a:t>
            </a:r>
            <a:r>
              <a:rPr lang="he-IL" dirty="0"/>
              <a:t> עַל־פִּ֨י הַתּוֹרָ֜ה אֲשֶׁ֣ר יוֹר֗וּךָ וְעַל־הַמִּשְׁפָּ֛ט אֲשֶׁר־יֹאמְר֥וּ לְךָ֖ תַּעֲשֶׂ֑ה לֹ֣א תָס֗וּר מִן־הַדָּבָ֛ר אֲשֶׁר־יַגִּ֥ידֽוּ לְךָ֖ יָמִ֥ין וּשְׂמֹֽאל ׃</a:t>
            </a:r>
          </a:p>
          <a:p>
            <a:pPr marL="0" indent="0">
              <a:buNone/>
            </a:pPr>
            <a:r>
              <a:rPr lang="he-IL" b="1" u="sng" dirty="0"/>
              <a:t>שאלה למחשבה:</a:t>
            </a:r>
            <a:endParaRPr lang="he-IL" u="sng" dirty="0"/>
          </a:p>
          <a:p>
            <a:pPr marL="0" indent="0">
              <a:buNone/>
            </a:pPr>
            <a:r>
              <a:rPr lang="he-IL" dirty="0"/>
              <a:t> - על פי התורה, מדוע אין "לסור ימין ושמאל" מהחלטתו של בית המשפט?</a:t>
            </a:r>
          </a:p>
          <a:p>
            <a:pPr marL="0" indent="0">
              <a:buNone/>
            </a:pPr>
            <a:r>
              <a:rPr lang="he-IL" dirty="0"/>
              <a:t> - על פי התורה, מיהו האדם שפונה לבית המשפט, ובמה זה שונה מימינו? </a:t>
            </a:r>
          </a:p>
        </p:txBody>
      </p:sp>
      <p:pic>
        <p:nvPicPr>
          <p:cNvPr id="5" name="תמונה 4">
            <a:extLst>
              <a:ext uri="{FF2B5EF4-FFF2-40B4-BE49-F238E27FC236}">
                <a16:creationId xmlns:a16="http://schemas.microsoft.com/office/drawing/2014/main" id="{A27E78FC-86EC-42AA-AF0F-1D3E4CF0A1B2}"/>
              </a:ext>
            </a:extLst>
          </p:cNvPr>
          <p:cNvPicPr>
            <a:picLocks noChangeAspect="1"/>
          </p:cNvPicPr>
          <p:nvPr/>
        </p:nvPicPr>
        <p:blipFill>
          <a:blip r:embed="rId2"/>
          <a:stretch>
            <a:fillRect/>
          </a:stretch>
        </p:blipFill>
        <p:spPr>
          <a:xfrm>
            <a:off x="721532" y="438076"/>
            <a:ext cx="1862234" cy="1242624"/>
          </a:xfrm>
          <a:prstGeom prst="rect">
            <a:avLst/>
          </a:prstGeom>
        </p:spPr>
      </p:pic>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תוספת 5" title="Slice Timer">
                <a:extLst>
                  <a:ext uri="{FF2B5EF4-FFF2-40B4-BE49-F238E27FC236}">
                    <a16:creationId xmlns:a16="http://schemas.microsoft.com/office/drawing/2014/main" id="{14C7976B-FC10-45B5-B498-F73BF5198474}"/>
                  </a:ext>
                </a:extLst>
              </p:cNvPr>
              <p:cNvGraphicFramePr>
                <a:graphicFrameLocks noGrp="1"/>
              </p:cNvGraphicFramePr>
              <p:nvPr>
                <p:extLst>
                  <p:ext uri="{D42A27DB-BD31-4B8C-83A1-F6EECF244321}">
                    <p14:modId xmlns:p14="http://schemas.microsoft.com/office/powerpoint/2010/main" val="3854043233"/>
                  </p:ext>
                </p:extLst>
              </p:nvPr>
            </p:nvGraphicFramePr>
            <p:xfrm>
              <a:off x="350981" y="4295504"/>
              <a:ext cx="1760465" cy="1601933"/>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6" name="תוספת 5" title="Slice Timer">
                <a:extLst>
                  <a:ext uri="{FF2B5EF4-FFF2-40B4-BE49-F238E27FC236}">
                    <a16:creationId xmlns:a16="http://schemas.microsoft.com/office/drawing/2014/main" id="{14C7976B-FC10-45B5-B498-F73BF5198474}"/>
                  </a:ext>
                </a:extLst>
              </p:cNvPr>
              <p:cNvPicPr>
                <a:picLocks noGrp="1" noRot="1" noChangeAspect="1" noMove="1" noResize="1" noEditPoints="1" noAdjustHandles="1" noChangeArrowheads="1" noChangeShapeType="1"/>
              </p:cNvPicPr>
              <p:nvPr/>
            </p:nvPicPr>
            <p:blipFill>
              <a:blip r:embed="rId4">
                <a:clrChange>
                  <a:clrFrom>
                    <a:prstClr val="black"/>
                  </a:clrFrom>
                  <a:clrTo>
                    <a:prstClr val="black">
                      <a:alpha val="0"/>
                    </a:prstClr>
                  </a:clrTo>
                </a:clrChange>
              </a:blip>
              <a:stretch>
                <a:fillRect/>
              </a:stretch>
            </p:blipFill>
            <p:spPr>
              <a:xfrm>
                <a:off x="350981" y="4295504"/>
                <a:ext cx="1760465" cy="1601933"/>
              </a:xfrm>
              <a:prstGeom prst="rect">
                <a:avLst/>
              </a:prstGeom>
            </p:spPr>
          </p:pic>
        </mc:Fallback>
      </mc:AlternateContent>
    </p:spTree>
    <p:extLst>
      <p:ext uri="{BB962C8B-B14F-4D97-AF65-F5344CB8AC3E}">
        <p14:creationId xmlns:p14="http://schemas.microsoft.com/office/powerpoint/2010/main" val="349904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90E7FF-65C1-4C22-AEE4-0A08A163BE72}"/>
              </a:ext>
            </a:extLst>
          </p:cNvPr>
          <p:cNvSpPr>
            <a:spLocks noGrp="1"/>
          </p:cNvSpPr>
          <p:nvPr>
            <p:ph type="title"/>
          </p:nvPr>
        </p:nvSpPr>
        <p:spPr/>
        <p:txBody>
          <a:bodyPr/>
          <a:lstStyle/>
          <a:p>
            <a:r>
              <a:rPr lang="he-IL" dirty="0"/>
              <a:t>הרמב"ם / הלכות ממרים</a:t>
            </a:r>
          </a:p>
        </p:txBody>
      </p:sp>
      <p:sp>
        <p:nvSpPr>
          <p:cNvPr id="3" name="מציין מיקום טקסט 2">
            <a:extLst>
              <a:ext uri="{FF2B5EF4-FFF2-40B4-BE49-F238E27FC236}">
                <a16:creationId xmlns:a16="http://schemas.microsoft.com/office/drawing/2014/main" id="{EFD80FF1-DC9E-4BE6-B0E9-4C8278EFFA0C}"/>
              </a:ext>
            </a:extLst>
          </p:cNvPr>
          <p:cNvSpPr>
            <a:spLocks noGrp="1"/>
          </p:cNvSpPr>
          <p:nvPr>
            <p:ph type="body" sz="quarter" idx="3"/>
          </p:nvPr>
        </p:nvSpPr>
        <p:spPr/>
        <p:txBody>
          <a:bodyPr/>
          <a:lstStyle/>
          <a:p>
            <a:r>
              <a:rPr lang="he-IL" dirty="0"/>
              <a:t>פרק ב' הלכה ד'</a:t>
            </a:r>
          </a:p>
        </p:txBody>
      </p:sp>
      <p:sp>
        <p:nvSpPr>
          <p:cNvPr id="4" name="מציין מיקום תוכן 3">
            <a:extLst>
              <a:ext uri="{FF2B5EF4-FFF2-40B4-BE49-F238E27FC236}">
                <a16:creationId xmlns:a16="http://schemas.microsoft.com/office/drawing/2014/main" id="{CD44DDFA-FBBF-49E8-A16A-055348F1A4E0}"/>
              </a:ext>
            </a:extLst>
          </p:cNvPr>
          <p:cNvSpPr>
            <a:spLocks noGrp="1"/>
          </p:cNvSpPr>
          <p:nvPr>
            <p:ph sz="quarter" idx="4"/>
          </p:nvPr>
        </p:nvSpPr>
        <p:spPr/>
        <p:txBody>
          <a:bodyPr/>
          <a:lstStyle/>
          <a:p>
            <a:pPr marL="0" indent="0">
              <a:buNone/>
            </a:pPr>
            <a:r>
              <a:rPr lang="he-IL" dirty="0"/>
              <a:t>כשהיה בית דין הגדול קיים, לא היתה מחלוקת בישראל, אלא כל דין שנולד בו ספק לאחד מישראל, שואל לבית דין שבעירו. אם ידעו - אמרו לו. אם לאו - הרי השואל עם אותו בית דין או עם שלוחיו עולין לירושלים ושואלין לבית דין שבהר הבית. </a:t>
            </a:r>
          </a:p>
          <a:p>
            <a:pPr marL="0" indent="0">
              <a:buNone/>
            </a:pPr>
            <a:endParaRPr lang="he-IL" dirty="0"/>
          </a:p>
          <a:p>
            <a:pPr marL="0" indent="0">
              <a:buNone/>
            </a:pPr>
            <a:endParaRPr lang="he-IL" dirty="0"/>
          </a:p>
          <a:p>
            <a:pPr marL="0" indent="0">
              <a:buNone/>
            </a:pPr>
            <a:r>
              <a:rPr lang="he-IL" sz="2000" dirty="0"/>
              <a:t>הרמב"ם – ר' משה בן מימון. היה מגדולי הפוסקים בכל הדורות, מחשובי הפילוסופים בימי הביניים, איש אשכולות, מדען, רופא, חוקר ומנהיג. אחד האישים החשובים והנערצים ביותר ביהדות. עליו נאמר "ממשה עד משה לא קם כמשה", והוא הוכתר בכינוי "הנשר הגדול".</a:t>
            </a:r>
          </a:p>
        </p:txBody>
      </p:sp>
      <p:pic>
        <p:nvPicPr>
          <p:cNvPr id="8" name="תמונה 7">
            <a:extLst>
              <a:ext uri="{FF2B5EF4-FFF2-40B4-BE49-F238E27FC236}">
                <a16:creationId xmlns:a16="http://schemas.microsoft.com/office/drawing/2014/main" id="{07723093-7B6B-4EA6-8D44-16307FED5AB2}"/>
              </a:ext>
            </a:extLst>
          </p:cNvPr>
          <p:cNvPicPr>
            <a:picLocks noChangeAspect="1"/>
          </p:cNvPicPr>
          <p:nvPr/>
        </p:nvPicPr>
        <p:blipFill>
          <a:blip r:embed="rId2"/>
          <a:stretch>
            <a:fillRect/>
          </a:stretch>
        </p:blipFill>
        <p:spPr>
          <a:xfrm>
            <a:off x="0" y="-80259"/>
            <a:ext cx="1425673" cy="1900897"/>
          </a:xfrm>
          <a:prstGeom prst="rect">
            <a:avLst/>
          </a:prstGeom>
        </p:spPr>
      </p:pic>
    </p:spTree>
    <p:extLst>
      <p:ext uri="{BB962C8B-B14F-4D97-AF65-F5344CB8AC3E}">
        <p14:creationId xmlns:p14="http://schemas.microsoft.com/office/powerpoint/2010/main" val="6202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מהו בית המשפט העליון? </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כותרת משנית במידת הצורך</a:t>
            </a:r>
          </a:p>
        </p:txBody>
      </p:sp>
      <p:sp>
        <p:nvSpPr>
          <p:cNvPr id="11" name="מציין מיקום תוכן 10"/>
          <p:cNvSpPr>
            <a:spLocks noGrp="1"/>
          </p:cNvSpPr>
          <p:nvPr>
            <p:ph sz="quarter" idx="4"/>
          </p:nvPr>
        </p:nvSpPr>
        <p:spPr>
          <a:xfrm>
            <a:off x="515206" y="1725681"/>
            <a:ext cx="11160000" cy="4152517"/>
          </a:xfrm>
        </p:spPr>
        <p:txBody>
          <a:bodyPr/>
          <a:lstStyle/>
          <a:p>
            <a:pPr marL="0" indent="0" fontAlgn="base">
              <a:buNone/>
            </a:pPr>
            <a:r>
              <a:rPr lang="he-IL" dirty="0"/>
              <a:t>בית המשפט העליון עומד בראש מערכת השיפוט בישראל. תחום שיפוטו – המדינה כולה. בבית המשפט העליון מכהנים היום 15 שופטים. הלכה שפוסק בית המשפט העליון מחייבת כל בית משפט, זולת בית המשפט העליון. בית המשפט העליון יושב כבית משפט לערעורים וכבית משפט גבוה לצדק (בג"צ).</a:t>
            </a:r>
          </a:p>
        </p:txBody>
      </p:sp>
      <p:pic>
        <p:nvPicPr>
          <p:cNvPr id="2" name="תמונה 1">
            <a:extLst>
              <a:ext uri="{FF2B5EF4-FFF2-40B4-BE49-F238E27FC236}">
                <a16:creationId xmlns:a16="http://schemas.microsoft.com/office/drawing/2014/main" id="{9184C906-9CD4-4FC8-9721-A271D1940399}"/>
              </a:ext>
            </a:extLst>
          </p:cNvPr>
          <p:cNvPicPr>
            <a:picLocks noChangeAspect="1"/>
          </p:cNvPicPr>
          <p:nvPr/>
        </p:nvPicPr>
        <p:blipFill>
          <a:blip r:embed="rId3"/>
          <a:stretch>
            <a:fillRect/>
          </a:stretch>
        </p:blipFill>
        <p:spPr>
          <a:xfrm>
            <a:off x="631321" y="3199675"/>
            <a:ext cx="3707156" cy="2472644"/>
          </a:xfrm>
          <a:prstGeom prst="rect">
            <a:avLst/>
          </a:prstGeom>
        </p:spPr>
      </p:pic>
    </p:spTree>
    <p:extLst>
      <p:ext uri="{BB962C8B-B14F-4D97-AF65-F5344CB8AC3E}">
        <p14:creationId xmlns:p14="http://schemas.microsoft.com/office/powerpoint/2010/main" val="335106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17AD2D-044A-4515-802F-8A90E5392005}"/>
              </a:ext>
            </a:extLst>
          </p:cNvPr>
          <p:cNvSpPr>
            <a:spLocks noGrp="1"/>
          </p:cNvSpPr>
          <p:nvPr>
            <p:ph type="title"/>
          </p:nvPr>
        </p:nvSpPr>
        <p:spPr/>
        <p:txBody>
          <a:bodyPr/>
          <a:lstStyle/>
          <a:p>
            <a:r>
              <a:rPr lang="he-IL" dirty="0"/>
              <a:t>עיקרון הפרדת הרשויות</a:t>
            </a:r>
          </a:p>
        </p:txBody>
      </p:sp>
      <p:sp>
        <p:nvSpPr>
          <p:cNvPr id="3" name="מציין מיקום טקסט 2">
            <a:extLst>
              <a:ext uri="{FF2B5EF4-FFF2-40B4-BE49-F238E27FC236}">
                <a16:creationId xmlns:a16="http://schemas.microsoft.com/office/drawing/2014/main" id="{6F1D6D8B-12C0-45B2-97FC-CCC202101036}"/>
              </a:ext>
            </a:extLst>
          </p:cNvPr>
          <p:cNvSpPr>
            <a:spLocks noGrp="1"/>
          </p:cNvSpPr>
          <p:nvPr>
            <p:ph type="body" sz="quarter" idx="3"/>
          </p:nvPr>
        </p:nvSpPr>
        <p:spPr/>
        <p:txBody>
          <a:bodyPr/>
          <a:lstStyle/>
          <a:p>
            <a:r>
              <a:rPr lang="he-IL" sz="2000" b="0" dirty="0"/>
              <a:t>רשות מחוקקת - הכנסת, רשות מבצעת - הממשלה, רשות שופטת - בתי המשפט</a:t>
            </a:r>
            <a:endParaRPr lang="he-IL" sz="2000" dirty="0"/>
          </a:p>
        </p:txBody>
      </p:sp>
      <p:pic>
        <p:nvPicPr>
          <p:cNvPr id="5" name="מציין מיקום תוכן 4">
            <a:extLst>
              <a:ext uri="{FF2B5EF4-FFF2-40B4-BE49-F238E27FC236}">
                <a16:creationId xmlns:a16="http://schemas.microsoft.com/office/drawing/2014/main" id="{69F35935-4217-4DBA-BBED-2803DCD51C37}"/>
              </a:ext>
            </a:extLst>
          </p:cNvPr>
          <p:cNvPicPr>
            <a:picLocks noGrp="1" noChangeAspect="1"/>
          </p:cNvPicPr>
          <p:nvPr>
            <p:ph sz="quarter" idx="4"/>
          </p:nvPr>
        </p:nvPicPr>
        <p:blipFill>
          <a:blip r:embed="rId2"/>
          <a:stretch>
            <a:fillRect/>
          </a:stretch>
        </p:blipFill>
        <p:spPr>
          <a:xfrm>
            <a:off x="3816236" y="1725681"/>
            <a:ext cx="5443878" cy="4303461"/>
          </a:xfrm>
          <a:prstGeom prst="rect">
            <a:avLst/>
          </a:prstGeom>
        </p:spPr>
      </p:pic>
    </p:spTree>
    <p:extLst>
      <p:ext uri="{BB962C8B-B14F-4D97-AF65-F5344CB8AC3E}">
        <p14:creationId xmlns:p14="http://schemas.microsoft.com/office/powerpoint/2010/main" val="394541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BB7CF8-8E46-477C-B057-A348C55CFF3E}"/>
              </a:ext>
            </a:extLst>
          </p:cNvPr>
          <p:cNvSpPr>
            <a:spLocks noGrp="1"/>
          </p:cNvSpPr>
          <p:nvPr>
            <p:ph type="title"/>
          </p:nvPr>
        </p:nvSpPr>
        <p:spPr/>
        <p:txBody>
          <a:bodyPr/>
          <a:lstStyle/>
          <a:p>
            <a:r>
              <a:rPr lang="he-IL" dirty="0"/>
              <a:t>השופט מאיר שמגר </a:t>
            </a:r>
          </a:p>
        </p:txBody>
      </p:sp>
      <p:sp>
        <p:nvSpPr>
          <p:cNvPr id="3" name="מציין מיקום טקסט 2">
            <a:extLst>
              <a:ext uri="{FF2B5EF4-FFF2-40B4-BE49-F238E27FC236}">
                <a16:creationId xmlns:a16="http://schemas.microsoft.com/office/drawing/2014/main" id="{68CC4EA2-DE27-4D38-A869-567F732BCA86}"/>
              </a:ext>
            </a:extLst>
          </p:cNvPr>
          <p:cNvSpPr>
            <a:spLocks noGrp="1"/>
          </p:cNvSpPr>
          <p:nvPr>
            <p:ph type="body" sz="quarter" idx="3"/>
          </p:nvPr>
        </p:nvSpPr>
        <p:spPr/>
        <p:txBody>
          <a:bodyPr/>
          <a:lstStyle/>
          <a:p>
            <a:r>
              <a:rPr lang="he-IL" dirty="0"/>
              <a:t>תעודת זהות</a:t>
            </a:r>
          </a:p>
        </p:txBody>
      </p:sp>
      <p:sp>
        <p:nvSpPr>
          <p:cNvPr id="4" name="מציין מיקום תוכן 3">
            <a:extLst>
              <a:ext uri="{FF2B5EF4-FFF2-40B4-BE49-F238E27FC236}">
                <a16:creationId xmlns:a16="http://schemas.microsoft.com/office/drawing/2014/main" id="{60E03C08-D321-4BA6-9521-1DB3205186E5}"/>
              </a:ext>
            </a:extLst>
          </p:cNvPr>
          <p:cNvSpPr>
            <a:spLocks noGrp="1"/>
          </p:cNvSpPr>
          <p:nvPr>
            <p:ph sz="quarter" idx="4"/>
          </p:nvPr>
        </p:nvSpPr>
        <p:spPr/>
        <p:txBody>
          <a:bodyPr/>
          <a:lstStyle/>
          <a:p>
            <a:r>
              <a:rPr lang="he-IL" dirty="0"/>
              <a:t>שם: מאיר שמגר </a:t>
            </a:r>
          </a:p>
          <a:p>
            <a:r>
              <a:rPr lang="he-IL" dirty="0"/>
              <a:t>שנות חיים – 2019-1925</a:t>
            </a:r>
          </a:p>
          <a:p>
            <a:r>
              <a:rPr lang="he-IL" dirty="0"/>
              <a:t>מקום לידה – דנציג (פולין)</a:t>
            </a:r>
          </a:p>
          <a:p>
            <a:r>
              <a:rPr lang="he-IL" dirty="0"/>
              <a:t>עיסוק – שופט ונשיא בית המשפט העליון</a:t>
            </a:r>
          </a:p>
          <a:p>
            <a:r>
              <a:rPr lang="he-IL" dirty="0"/>
              <a:t>תפקידים נוספים שבהם שימש – הפרקליט הצבאי הראשי, יו"ר ועדת שמגר לחקר הטבח במערת המכפלה. </a:t>
            </a:r>
          </a:p>
        </p:txBody>
      </p:sp>
      <p:pic>
        <p:nvPicPr>
          <p:cNvPr id="5" name="תמונה 4">
            <a:extLst>
              <a:ext uri="{FF2B5EF4-FFF2-40B4-BE49-F238E27FC236}">
                <a16:creationId xmlns:a16="http://schemas.microsoft.com/office/drawing/2014/main" id="{1B7386D8-210B-406E-BF0D-52D6A48C8AC4}"/>
              </a:ext>
            </a:extLst>
          </p:cNvPr>
          <p:cNvPicPr>
            <a:picLocks noChangeAspect="1"/>
          </p:cNvPicPr>
          <p:nvPr/>
        </p:nvPicPr>
        <p:blipFill>
          <a:blip r:embed="rId3"/>
          <a:stretch>
            <a:fillRect/>
          </a:stretch>
        </p:blipFill>
        <p:spPr>
          <a:xfrm>
            <a:off x="2109213" y="1455681"/>
            <a:ext cx="2457450" cy="1866900"/>
          </a:xfrm>
          <a:prstGeom prst="rect">
            <a:avLst/>
          </a:prstGeom>
        </p:spPr>
      </p:pic>
    </p:spTree>
    <p:extLst>
      <p:ext uri="{BB962C8B-B14F-4D97-AF65-F5344CB8AC3E}">
        <p14:creationId xmlns:p14="http://schemas.microsoft.com/office/powerpoint/2010/main" val="219136076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webextension1.xml><?xml version="1.0" encoding="utf-8"?>
<we:webextension xmlns:we="http://schemas.microsoft.com/office/webextensions/webextension/2010/11" id="{075E2042-6695-4082-90D1-C13F3D2B1819}">
  <we:reference id="wa104218071" version="1.0.0.0" store="en-US" storeType="OMEX"/>
  <we:alternateReferences>
    <we:reference id="wa104218071" version="1.0.0.0" store="wa104218071" storeType="OMEX"/>
  </we:alternateReferences>
  <we:properties>
    <we:property name="countdown" value="60"/>
    <we:property name="autostart" value="false"/>
  </we:properties>
  <we:bindings/>
  <we:snapshot xmlns:r="http://schemas.openxmlformats.org/officeDocument/2006/relationships"/>
</we:webextension>
</file>

<file path=ppt/webextensions/webextension2.xml><?xml version="1.0" encoding="utf-8"?>
<we:webextension xmlns:we="http://schemas.microsoft.com/office/webextensions/webextension/2010/11" id="{2FF9A6BE-0F4C-4D42-A787-8D24BEA604AF}">
  <we:reference id="wa104218071" version="1.0.0.0" store="en-US" storeType="OMEX"/>
  <we:alternateReferences>
    <we:reference id="wa104218071" version="1.0.0.0" store="wa104218071" storeType="OMEX"/>
  </we:alternateReferences>
  <we:properties>
    <we:property name="countdown" value="60"/>
    <we:property name="autostart" value="false"/>
  </we:properties>
  <we:bindings/>
  <we:snapshot xmlns:r="http://schemas.openxmlformats.org/officeDocument/2006/relationships"/>
</we:webextension>
</file>

<file path=ppt/webextensions/webextension3.xml><?xml version="1.0" encoding="utf-8"?>
<we:webextension xmlns:we="http://schemas.microsoft.com/office/webextensions/webextension/2010/11" id="{0A7E3282-AC83-4ADA-AA7C-E716088AEE82}">
  <we:reference id="wa104218071" version="1.0.0.0" store="en-US" storeType="OMEX"/>
  <we:alternateReferences>
    <we:reference id="wa104218071" version="1.0.0.0" store="wa104218071" storeType="OMEX"/>
  </we:alternateReferences>
  <we:properties>
    <we:property name="countdown" value="60"/>
    <we:property name="autostart" value="false"/>
  </we:properties>
  <we:bindings/>
  <we:snapshot xmlns:r="http://schemas.openxmlformats.org/officeDocument/2006/relationships"/>
</we:webextension>
</file>

<file path=ppt/webextensions/webextension4.xml><?xml version="1.0" encoding="utf-8"?>
<we:webextension xmlns:we="http://schemas.microsoft.com/office/webextensions/webextension/2010/11" id="{F554E754-0B18-425B-830D-3D28FC37602D}">
  <we:reference id="wa104218071" version="1.0.0.0" store="en-US" storeType="OMEX"/>
  <we:alternateReferences>
    <we:reference id="wa104218071" version="1.0.0.0" store="wa104218071" storeType="OMEX"/>
  </we:alternateReferences>
  <we:properties>
    <we:property name="countdown" value="180"/>
    <we:property name="autostart" value="false"/>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876</TotalTime>
  <Words>848</Words>
  <Application>Microsoft Office PowerPoint</Application>
  <PresentationFormat>מותאם אישית</PresentationFormat>
  <Paragraphs>89</Paragraphs>
  <Slides>18</Slides>
  <Notes>5</Notes>
  <HiddenSlides>0</HiddenSlides>
  <MMClips>1</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18</vt:i4>
      </vt:variant>
    </vt:vector>
  </HeadingPairs>
  <TitlesOfParts>
    <vt:vector size="22" baseType="lpstr">
      <vt:lpstr>Arial</vt:lpstr>
      <vt:lpstr>Calibri</vt:lpstr>
      <vt:lpstr>Varela Round</vt:lpstr>
      <vt:lpstr>ערכת נושא Office</vt:lpstr>
      <vt:lpstr>מערכת שידורים לאומית</vt:lpstr>
      <vt:lpstr>דמויות מופת – השופט מאיר שמגר</vt:lpstr>
      <vt:lpstr>מה נלמד היום </vt:lpstr>
      <vt:lpstr>למה אנחנו צריכים בית משפט?</vt:lpstr>
      <vt:lpstr>דברים ט"ז </vt:lpstr>
      <vt:lpstr>הרמב"ם / הלכות ממרים</vt:lpstr>
      <vt:lpstr>מהו בית המשפט העליון? </vt:lpstr>
      <vt:lpstr>עיקרון הפרדת הרשויות</vt:lpstr>
      <vt:lpstr>השופט מאיר שמגר </vt:lpstr>
      <vt:lpstr>פרס ישראל – 1996 </vt:lpstr>
      <vt:lpstr>השופט שמגר על תופעת הדרת הנשים</vt:lpstr>
      <vt:lpstr>עמדתו של שמגר על  תפקיד החוק</vt:lpstr>
      <vt:lpstr>החוק לעשיית דין בנאצים ובעוזריהם תש"י (1950)</vt:lpstr>
      <vt:lpstr>משפט דמיאניוק </vt:lpstr>
      <vt:lpstr>הערעור במשפט דמיאניוק</vt:lpstr>
      <vt:lpstr>הערעור במשפט דמיאניוק</vt:lpstr>
      <vt:lpstr>אז - מה היה לנו?</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Tali Mano</cp:lastModifiedBy>
  <cp:revision>67</cp:revision>
  <dcterms:created xsi:type="dcterms:W3CDTF">2020-03-15T19:13:03Z</dcterms:created>
  <dcterms:modified xsi:type="dcterms:W3CDTF">2020-04-22T12:20:53Z</dcterms:modified>
</cp:coreProperties>
</file>