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63" r:id="rId4"/>
    <p:sldId id="288" r:id="rId5"/>
    <p:sldId id="300" r:id="rId6"/>
    <p:sldId id="301" r:id="rId7"/>
    <p:sldId id="302" r:id="rId8"/>
    <p:sldId id="308" r:id="rId9"/>
    <p:sldId id="309" r:id="rId10"/>
    <p:sldId id="311" r:id="rId11"/>
    <p:sldId id="306" r:id="rId12"/>
    <p:sldId id="291" r:id="rId13"/>
    <p:sldId id="294" r:id="rId14"/>
    <p:sldId id="293" r:id="rId15"/>
    <p:sldId id="295" r:id="rId16"/>
    <p:sldId id="296" r:id="rId17"/>
    <p:sldId id="297" r:id="rId18"/>
    <p:sldId id="298" r:id="rId19"/>
    <p:sldId id="299" r:id="rId20"/>
    <p:sldId id="312" r:id="rId21"/>
    <p:sldId id="313" r:id="rId22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כ'/אייר/תש"פ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456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584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554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=""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=""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כ'/אייר/תש"פ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=""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=""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65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בריאת היבשה והצמחייה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hlinkClick r:id="rId2" action="ppaction://hlinksldjump"/>
              </a:rPr>
              <a:t>היום השלישי – פסוקים ט'-י"ג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978268"/>
            <a:ext cx="11160000" cy="3899930"/>
          </a:xfrm>
        </p:spPr>
        <p:txBody>
          <a:bodyPr/>
          <a:lstStyle/>
          <a:p>
            <a:r>
              <a:rPr lang="he-IL" dirty="0" smtClean="0"/>
              <a:t>ביום השלישי הושלמה בריאת שלושת היסודות: שמים, ים, ארץ.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הביטוי: </a:t>
            </a:r>
            <a:r>
              <a:rPr lang="he-IL" dirty="0"/>
              <a:t>"וַיַּרְא </a:t>
            </a:r>
            <a:r>
              <a:rPr lang="he-IL" dirty="0" err="1"/>
              <a:t>אֱלֹהִים</a:t>
            </a:r>
            <a:r>
              <a:rPr lang="he-IL" dirty="0"/>
              <a:t> כִּי-טוֹב" </a:t>
            </a:r>
            <a:r>
              <a:rPr lang="he-IL" dirty="0" smtClean="0"/>
              <a:t>מופיע פעמיים.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23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בריאת המאורות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hlinkClick r:id="rId2" action="ppaction://hlinksldjump"/>
              </a:rPr>
              <a:t>היום הרביעי </a:t>
            </a:r>
            <a:r>
              <a:rPr lang="he-IL" dirty="0" smtClean="0">
                <a:hlinkClick r:id="rId2" action="ppaction://hlinksldjump"/>
              </a:rPr>
              <a:t>–בריאת המאורות </a:t>
            </a:r>
            <a:r>
              <a:rPr lang="he-IL" dirty="0">
                <a:hlinkClick r:id="rId2" action="ppaction://hlinksldjump"/>
              </a:rPr>
              <a:t>פסוקים י"ד-י"ט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 smtClean="0"/>
              <a:t>חזרה על בריאת המאורות – ביטול השקפת עמים שראו במאורות אלים</a:t>
            </a:r>
          </a:p>
          <a:p>
            <a:r>
              <a:rPr lang="he-IL" dirty="0" smtClean="0"/>
              <a:t>המאורות אינם שולטים אלא נשלטים בידי האל</a:t>
            </a:r>
          </a:p>
          <a:p>
            <a:r>
              <a:rPr lang="he-IL" dirty="0" smtClean="0"/>
              <a:t>השליטה שניתנה למאורות בפקודת אלוהים</a:t>
            </a:r>
          </a:p>
          <a:p>
            <a:r>
              <a:rPr lang="he-IL" dirty="0" smtClean="0"/>
              <a:t>בריאת הצמחייה קדמה למאורות – </a:t>
            </a:r>
            <a:r>
              <a:rPr lang="he-IL" dirty="0" err="1" smtClean="0"/>
              <a:t>הכל</a:t>
            </a:r>
            <a:r>
              <a:rPr lang="he-IL" dirty="0" smtClean="0"/>
              <a:t> תלוי ברצון אלוהים</a:t>
            </a:r>
          </a:p>
          <a:p>
            <a:r>
              <a:rPr lang="he-IL" dirty="0" smtClean="0"/>
              <a:t>"לְאֹתֹת וּלְמוֹעֲדִים" – סימנים לתקופות זמן קבועות 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15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hlinkClick r:id="rId2" action="ppaction://hlinksldjump"/>
              </a:rPr>
              <a:t>פתיחה</a:t>
            </a:r>
            <a:r>
              <a:rPr lang="he-IL" dirty="0" smtClean="0"/>
              <a:t> – פרק א', פסוקים א'-ב'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310185"/>
            <a:ext cx="11160000" cy="4568013"/>
          </a:xfrm>
        </p:spPr>
        <p:txBody>
          <a:bodyPr/>
          <a:lstStyle/>
          <a:p>
            <a:pPr marL="0" indent="0">
              <a:buNone/>
            </a:pPr>
            <a:r>
              <a:rPr lang="he-IL" b="1" dirty="0">
                <a:solidFill>
                  <a:srgbClr val="FF0000"/>
                </a:solidFill>
              </a:rPr>
              <a:t>א</a:t>
            </a:r>
            <a:r>
              <a:rPr lang="he-IL" dirty="0"/>
              <a:t> בְּרֵאשִׁית בָּרָא אֱלֹהִים אֵת הַשָּׁמַיִם וְאֵת הָאָרֶץ:</a:t>
            </a:r>
            <a:br>
              <a:rPr lang="he-IL" dirty="0"/>
            </a:br>
            <a:r>
              <a:rPr lang="he-IL" b="1" dirty="0">
                <a:solidFill>
                  <a:srgbClr val="FF0000"/>
                </a:solidFill>
              </a:rPr>
              <a:t>ב</a:t>
            </a:r>
            <a:r>
              <a:rPr lang="he-IL" dirty="0"/>
              <a:t> וְהָאָרֶץ הָיְתָה תֹהוּ וָבֹהוּ וְחשֶׁךְ עַל-פְּנֵי תְהוֹם וְרוּחַ אֱלֹהִים מְרַחֶפֶת עַל-פְּנֵי הַמָּיִם:</a:t>
            </a:r>
          </a:p>
        </p:txBody>
      </p:sp>
    </p:spTree>
    <p:extLst>
      <p:ext uri="{BB962C8B-B14F-4D97-AF65-F5344CB8AC3E}">
        <p14:creationId xmlns:p14="http://schemas.microsoft.com/office/powerpoint/2010/main" val="756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היום הראשון – פסוקים ג'-ה'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>
                <a:hlinkClick r:id="rId2" action="ppaction://hlinksldjump"/>
              </a:rPr>
              <a:t>בריאת האור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ג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</a:t>
            </a:r>
            <a:r>
              <a:rPr lang="he-IL" dirty="0" err="1">
                <a:solidFill>
                  <a:srgbClr val="FF0000"/>
                </a:solidFill>
              </a:rPr>
              <a:t>אֱלֹהִים</a:t>
            </a:r>
            <a:r>
              <a:rPr lang="he-IL" dirty="0"/>
              <a:t> יְהִי-אוֹר וַיְהִי-אוֹר:</a:t>
            </a:r>
            <a:br>
              <a:rPr lang="he-IL" dirty="0"/>
            </a:br>
            <a:r>
              <a:rPr lang="he-IL" b="1" dirty="0"/>
              <a:t>ד</a:t>
            </a:r>
            <a:r>
              <a:rPr lang="he-IL" dirty="0"/>
              <a:t> </a:t>
            </a:r>
            <a:r>
              <a:rPr lang="he-IL" dirty="0">
                <a:solidFill>
                  <a:srgbClr val="00B050"/>
                </a:solidFill>
              </a:rPr>
              <a:t>וַיַּרְא </a:t>
            </a:r>
            <a:r>
              <a:rPr lang="he-IL" dirty="0" err="1">
                <a:solidFill>
                  <a:srgbClr val="00B050"/>
                </a:solidFill>
              </a:rPr>
              <a:t>אֱלֹהִים</a:t>
            </a:r>
            <a:r>
              <a:rPr lang="he-IL" dirty="0">
                <a:solidFill>
                  <a:srgbClr val="00B050"/>
                </a:solidFill>
              </a:rPr>
              <a:t> אֶת-הָאוֹר כִּי-טוֹב</a:t>
            </a:r>
            <a:r>
              <a:rPr lang="he-IL" dirty="0"/>
              <a:t> וַיַּבְדֵּל </a:t>
            </a:r>
            <a:r>
              <a:rPr lang="he-IL" dirty="0" err="1"/>
              <a:t>אֱלֹהִים</a:t>
            </a:r>
            <a:r>
              <a:rPr lang="he-IL" dirty="0"/>
              <a:t> בֵּין הָאוֹר וּבֵין הַחשֶׁךְ:</a:t>
            </a:r>
            <a:br>
              <a:rPr lang="he-IL" dirty="0"/>
            </a:br>
            <a:r>
              <a:rPr lang="he-IL" b="1" dirty="0"/>
              <a:t>ה</a:t>
            </a:r>
            <a:r>
              <a:rPr lang="he-IL" dirty="0"/>
              <a:t> וַיִּקְרָא </a:t>
            </a:r>
            <a:r>
              <a:rPr lang="he-IL" dirty="0" err="1"/>
              <a:t>אֱלֹהִים</a:t>
            </a:r>
            <a:r>
              <a:rPr lang="he-IL" dirty="0"/>
              <a:t> לָאוֹר יוֹם וְלַחשֶׁךְ קָרָא לָיְלָה </a:t>
            </a:r>
            <a:r>
              <a:rPr lang="he-IL" dirty="0">
                <a:solidFill>
                  <a:srgbClr val="FF0000"/>
                </a:solidFill>
              </a:rPr>
              <a:t>וַיְהִי-עֶרֶב וַיְהִי-בֹקֶר יוֹם אֶחָד</a:t>
            </a:r>
            <a:r>
              <a:rPr lang="he-IL" dirty="0"/>
              <a:t>: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22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השני – פסוקים ו'-ח'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>
                <a:hlinkClick r:id="rId2" action="ppaction://hlinksldjump"/>
              </a:rPr>
              <a:t>בריאת השמיים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ו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אֱלֹהִים</a:t>
            </a:r>
            <a:r>
              <a:rPr lang="he-IL" dirty="0"/>
              <a:t> יְהִי רָקִיעַ בְּתוֹךְ הַמָּיִם וִיהִי מַבְדִּיל בֵּין מַיִם לָמָיִם:</a:t>
            </a:r>
            <a:br>
              <a:rPr lang="he-IL" dirty="0"/>
            </a:br>
            <a:r>
              <a:rPr lang="he-IL" b="1" dirty="0"/>
              <a:t>ז</a:t>
            </a:r>
            <a:r>
              <a:rPr lang="he-IL" dirty="0"/>
              <a:t> וַיַּעַשׂ אֱלֹהִים אֶת-הָרָקִיעַ וַיַּבְדֵּל בֵּין הַמַּיִם אֲשֶׁר מִתַּחַת לָרָקִיעַ וּבֵין הַמַּיִם אֲשֶׁר מֵעַל לָרָקִיעַ וַיְהִי-כֵן:</a:t>
            </a:r>
            <a:br>
              <a:rPr lang="he-IL" dirty="0"/>
            </a:br>
            <a:r>
              <a:rPr lang="he-IL" b="1" dirty="0"/>
              <a:t>ח</a:t>
            </a:r>
            <a:r>
              <a:rPr lang="he-IL" dirty="0"/>
              <a:t> וַיִּקְרָא אֱלֹהִים לָרָקִיעַ שָׁמָיִם </a:t>
            </a:r>
            <a:r>
              <a:rPr lang="he-IL" dirty="0">
                <a:solidFill>
                  <a:srgbClr val="FF0000"/>
                </a:solidFill>
              </a:rPr>
              <a:t>וַיְהִי-עֶרֶב וַיְהִי-בֹקֶר יוֹם שֵׁנִי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561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השלישי – פסוקים ט'-י"ג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>
                <a:hlinkClick r:id="rId2" action="ppaction://hlinksldjump"/>
              </a:rPr>
              <a:t>בריאת היבשה והצמחייה שבה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ט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אֱלֹהִים</a:t>
            </a:r>
            <a:r>
              <a:rPr lang="he-IL" dirty="0"/>
              <a:t> יִקָּווּ הַמַּיִם מִתַּחַת הַשָּׁמַיִם אֶל-מָקוֹם אֶחָד וְתֵרָאֶה הַיַּבָּשָׁה וַיְהִי-כֵן:</a:t>
            </a:r>
            <a:br>
              <a:rPr lang="he-IL" dirty="0"/>
            </a:br>
            <a:r>
              <a:rPr lang="he-IL" b="1" dirty="0"/>
              <a:t>י</a:t>
            </a:r>
            <a:r>
              <a:rPr lang="he-IL" dirty="0"/>
              <a:t> וַיִּקְרָא אֱלֹהִים לַיַּבָּשָׁה אֶרֶץ וּלְמִקְוֵה הַמַּיִם קָרָא יַמִּים </a:t>
            </a:r>
            <a:r>
              <a:rPr lang="he-IL" dirty="0">
                <a:solidFill>
                  <a:srgbClr val="00B050"/>
                </a:solidFill>
              </a:rPr>
              <a:t>וַיַּרְא אֱלֹהִים כִּי-טוֹב</a:t>
            </a:r>
            <a:r>
              <a:rPr lang="he-IL" dirty="0"/>
              <a:t>:</a:t>
            </a:r>
            <a:br>
              <a:rPr lang="he-IL" dirty="0"/>
            </a:br>
            <a:r>
              <a:rPr lang="he-IL" b="1" dirty="0"/>
              <a:t>יא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אֱלֹהִים</a:t>
            </a:r>
            <a:r>
              <a:rPr lang="he-IL" dirty="0"/>
              <a:t> תַּדְשֵׁא הָאָרֶץ דֶּשֶׁא עֵשֶׂב מַזְרִיעַ זֶרַע עֵץ פְּרִי עֹשֶׂה פְּרִי לְמִינוֹ אֲשֶׁר זַרְעוֹ-בוֹ עַל-הָאָרֶץ וַיְהִי-כֵן:</a:t>
            </a:r>
            <a:br>
              <a:rPr lang="he-IL" dirty="0"/>
            </a:br>
            <a:r>
              <a:rPr lang="he-IL" b="1" dirty="0"/>
              <a:t>יב</a:t>
            </a:r>
            <a:r>
              <a:rPr lang="he-IL" dirty="0"/>
              <a:t> וַתּוֹצֵא הָאָרֶץ דֶּשֶׁא עֵשֶׂב מַזְרִיעַ זֶרַע לְמִינֵהוּ וְעֵץ עֹשֶׂה-פְּרִי אֲשֶׁר זַרְעוֹ-בוֹ לְמִינֵהוּ </a:t>
            </a:r>
            <a:r>
              <a:rPr lang="he-IL" dirty="0">
                <a:solidFill>
                  <a:srgbClr val="00B050"/>
                </a:solidFill>
              </a:rPr>
              <a:t>וַיַּרְא אֱלֹהִים כִּי-טוֹב</a:t>
            </a:r>
            <a:r>
              <a:rPr lang="he-IL" dirty="0"/>
              <a:t>:</a:t>
            </a:r>
            <a:br>
              <a:rPr lang="he-IL" dirty="0"/>
            </a:br>
            <a:r>
              <a:rPr lang="he-IL" b="1" dirty="0"/>
              <a:t>יג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וַיְהִי-עֶרֶב וַיְהִי-בֹקֶר יוֹם שְׁלִישִׁי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488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הרביעי – פסוקים י"ד-י"ט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>
                <a:hlinkClick r:id="rId2" action="ppaction://hlinksldjump"/>
              </a:rPr>
              <a:t>בריאת מאורות השמיים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 smtClean="0"/>
              <a:t>יד</a:t>
            </a:r>
            <a:r>
              <a:rPr lang="he-IL" dirty="0" smtClean="0"/>
              <a:t> </a:t>
            </a:r>
            <a:r>
              <a:rPr lang="he-IL" dirty="0" smtClean="0">
                <a:solidFill>
                  <a:srgbClr val="FF0000"/>
                </a:solidFill>
              </a:rPr>
              <a:t>וַיֹּאמֶר </a:t>
            </a:r>
            <a:r>
              <a:rPr lang="he-IL" dirty="0" err="1" smtClean="0">
                <a:solidFill>
                  <a:srgbClr val="FF0000"/>
                </a:solidFill>
              </a:rPr>
              <a:t>אֱלֹהִים</a:t>
            </a:r>
            <a:r>
              <a:rPr lang="he-IL" dirty="0" smtClean="0"/>
              <a:t> יְהִי מְאֹרֹת בִּרְקִיעַ הַשָּׁמַיִם לְהַבְדִּיל בֵּין הַיּוֹם וּבֵין הַלָּיְלָה וְהָיוּ לְאֹתֹת וּלְמוֹעֲדִים וּלְיָמִים וְשָׁנִים:</a:t>
            </a:r>
            <a:br>
              <a:rPr lang="he-IL" dirty="0" smtClean="0"/>
            </a:br>
            <a:r>
              <a:rPr lang="he-IL" b="1" dirty="0" smtClean="0"/>
              <a:t>טו</a:t>
            </a:r>
            <a:r>
              <a:rPr lang="he-IL" dirty="0" smtClean="0"/>
              <a:t> וְהָיוּ לִמְאוֹרֹת בִּרְקִיעַ הַשָּׁמַיִם לְהָאִיר עַל-הָאָרֶץ וַיְהִי-כֵן:</a:t>
            </a:r>
            <a:br>
              <a:rPr lang="he-IL" dirty="0" smtClean="0"/>
            </a:br>
            <a:r>
              <a:rPr lang="he-IL" b="1" dirty="0" err="1" smtClean="0"/>
              <a:t>טז</a:t>
            </a:r>
            <a:r>
              <a:rPr lang="he-IL" dirty="0" smtClean="0"/>
              <a:t> וַיַּעַשׂ </a:t>
            </a:r>
            <a:r>
              <a:rPr lang="he-IL" dirty="0" err="1" smtClean="0"/>
              <a:t>אֱלֹהִים</a:t>
            </a:r>
            <a:r>
              <a:rPr lang="he-IL" dirty="0" smtClean="0"/>
              <a:t> אֶת-שְׁנֵי </a:t>
            </a:r>
            <a:r>
              <a:rPr lang="he-IL" dirty="0" err="1" smtClean="0"/>
              <a:t>הַמְּאֹרֹת</a:t>
            </a:r>
            <a:r>
              <a:rPr lang="he-IL" dirty="0" smtClean="0"/>
              <a:t> הַגְּדֹלִים אֶת-הַמָּאוֹר הַגָּדֹל לְמֶמְשֶׁלֶת הַיּוֹם וְאֶת-הַמָּאוֹר הַקָּטֹן לְמֶמְשֶׁלֶת הַלַּיְלָה וְאֵת הַכּוֹכָבִים:</a:t>
            </a:r>
            <a:br>
              <a:rPr lang="he-IL" dirty="0" smtClean="0"/>
            </a:br>
            <a:r>
              <a:rPr lang="he-IL" b="1" dirty="0" err="1" smtClean="0"/>
              <a:t>יז</a:t>
            </a:r>
            <a:r>
              <a:rPr lang="he-IL" dirty="0" smtClean="0"/>
              <a:t> </a:t>
            </a:r>
            <a:r>
              <a:rPr lang="he-IL" dirty="0" err="1" smtClean="0"/>
              <a:t>וַיִּתֵּן</a:t>
            </a:r>
            <a:r>
              <a:rPr lang="he-IL" dirty="0" smtClean="0"/>
              <a:t> אֹתָם </a:t>
            </a:r>
            <a:r>
              <a:rPr lang="he-IL" dirty="0" err="1" smtClean="0"/>
              <a:t>אֱלֹהִים</a:t>
            </a:r>
            <a:r>
              <a:rPr lang="he-IL" dirty="0" smtClean="0"/>
              <a:t> בִּרְקִיעַ הַשָּׁמָיִם לְהָאִיר עַל-הָאָרֶץ:</a:t>
            </a:r>
            <a:br>
              <a:rPr lang="he-IL" dirty="0" smtClean="0"/>
            </a:br>
            <a:r>
              <a:rPr lang="he-IL" b="1" dirty="0" err="1" smtClean="0"/>
              <a:t>יח</a:t>
            </a:r>
            <a:r>
              <a:rPr lang="he-IL" dirty="0" smtClean="0"/>
              <a:t> וְלִמְשֹׁל בַּיּוֹם וּבַלַּיְלָה וּלֲהַבְדִּיל בֵּין הָאוֹר וּבֵין הַחשֶׁךְ </a:t>
            </a:r>
            <a:r>
              <a:rPr lang="he-IL" dirty="0" smtClean="0">
                <a:solidFill>
                  <a:srgbClr val="00B050"/>
                </a:solidFill>
              </a:rPr>
              <a:t>וַיַּרְא </a:t>
            </a:r>
            <a:r>
              <a:rPr lang="he-IL" dirty="0" err="1" smtClean="0">
                <a:solidFill>
                  <a:srgbClr val="00B050"/>
                </a:solidFill>
              </a:rPr>
              <a:t>אֱלֹהִים</a:t>
            </a:r>
            <a:r>
              <a:rPr lang="he-IL" dirty="0" smtClean="0">
                <a:solidFill>
                  <a:srgbClr val="00B050"/>
                </a:solidFill>
              </a:rPr>
              <a:t> כִּי-טוֹב</a:t>
            </a:r>
            <a:r>
              <a:rPr lang="he-IL" dirty="0" smtClean="0"/>
              <a:t>:</a:t>
            </a:r>
            <a:br>
              <a:rPr lang="he-IL" dirty="0" smtClean="0"/>
            </a:br>
            <a:r>
              <a:rPr lang="he-IL" b="1" dirty="0" err="1" smtClean="0"/>
              <a:t>יט</a:t>
            </a:r>
            <a:r>
              <a:rPr lang="he-IL" dirty="0" smtClean="0"/>
              <a:t> </a:t>
            </a:r>
            <a:r>
              <a:rPr lang="he-IL" dirty="0" smtClean="0">
                <a:solidFill>
                  <a:srgbClr val="FF0000"/>
                </a:solidFill>
              </a:rPr>
              <a:t>וַיְהִי-עֶרֶב וַיְהִי-בֹקֶר יוֹם רְבִיעִי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החמישי – פסוקים כ'-כ"ג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/>
              <a:t>בריאת חיות המים ועופות השמיים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כ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אֱלֹהִים</a:t>
            </a:r>
            <a:r>
              <a:rPr lang="he-IL" dirty="0"/>
              <a:t> יִשְׁרְצוּ הַמַּיִם שֶׁרֶץ נֶפֶשׁ חַיָּה וְעוֹף יְעוֹפֵף עַל-הָאָרֶץ עַל-פְּנֵי רְקִיעַ הַשָּׁמָיִם:</a:t>
            </a:r>
            <a:br>
              <a:rPr lang="he-IL" dirty="0"/>
            </a:br>
            <a:r>
              <a:rPr lang="he-IL" b="1" dirty="0"/>
              <a:t>כא</a:t>
            </a:r>
            <a:r>
              <a:rPr lang="he-IL" dirty="0"/>
              <a:t> וַיִּבְרָא אֱלֹהִים אֶת-הַתַּנִּינִם הַגְּדֹלִים וְאֵת כָּל-נֶפֶשׁ הַחַיָּה הָרֹמֶשֶׂת אֲשֶׁר שָׁרְצוּ הַמַּיִם לְמִינֵהֶם וְאֵת כָּל-עוֹף כָּנָף לְמִינֵהוּ </a:t>
            </a:r>
            <a:r>
              <a:rPr lang="he-IL" dirty="0">
                <a:solidFill>
                  <a:srgbClr val="00B050"/>
                </a:solidFill>
              </a:rPr>
              <a:t>וַיַּרְא אֱלֹהִים כִּי-טוֹב</a:t>
            </a:r>
            <a:r>
              <a:rPr lang="he-IL" dirty="0"/>
              <a:t>: </a:t>
            </a:r>
            <a:r>
              <a:rPr lang="he-IL" b="1" dirty="0"/>
              <a:t>כב</a:t>
            </a:r>
            <a:r>
              <a:rPr lang="he-IL" dirty="0"/>
              <a:t> וַיְבָרֶךְ אֹתָם אֱלֹהִים לֵאמֹר פְּרוּ וּרְבוּ וּמִלְאוּ אֶת-הַמַּיִם בַּיַּמִּים וְהָעוֹף יִרֶב בָּאָרֶץ:</a:t>
            </a:r>
            <a:br>
              <a:rPr lang="he-IL" dirty="0"/>
            </a:br>
            <a:r>
              <a:rPr lang="he-IL" b="1" dirty="0"/>
              <a:t>כג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וַיְהִי-עֶרֶב וַיְהִי-בֹקֶר יוֹם חֲמִישִׁי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724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השישי – פסוקים כ"ד-ל"א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/>
              <a:t>בריאת חיות הארץ ובריאת האדם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b="1" dirty="0"/>
              <a:t>כד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אֱלֹהִים</a:t>
            </a:r>
            <a:r>
              <a:rPr lang="he-IL" dirty="0"/>
              <a:t> תּוֹצֵא הָאָרֶץ נֶפֶשׁ חַיָּה לְמִינָהּ בְּהֵמָה וָרֶמֶשׂ וְחַיְתוֹ-אֶרֶץ לְמִינָהּ וַיְהִי-כֵן:</a:t>
            </a:r>
            <a:br>
              <a:rPr lang="he-IL" dirty="0"/>
            </a:br>
            <a:r>
              <a:rPr lang="he-IL" b="1" dirty="0"/>
              <a:t>כה</a:t>
            </a:r>
            <a:r>
              <a:rPr lang="he-IL" dirty="0"/>
              <a:t> וַיַּעַשׂ אֱלֹהִים אֶת-חַיַּת הָאָרֶץ לְמִינָהּ וְאֶת-הַבְּהֵמָה לְמִינָהּ וְאֵת כָּל-רֶמֶשׂ הָאֲדָמָה לְמִינֵהוּ </a:t>
            </a:r>
            <a:r>
              <a:rPr lang="he-IL" dirty="0">
                <a:solidFill>
                  <a:srgbClr val="00B050"/>
                </a:solidFill>
              </a:rPr>
              <a:t>וַיַּרְא אֱלֹהִים כִּי-טוֹב</a:t>
            </a:r>
            <a:r>
              <a:rPr lang="he-IL" dirty="0"/>
              <a:t>:</a:t>
            </a:r>
            <a:br>
              <a:rPr lang="he-IL" dirty="0"/>
            </a:br>
            <a:r>
              <a:rPr lang="he-IL" b="1" dirty="0"/>
              <a:t>כו</a:t>
            </a:r>
            <a:r>
              <a:rPr lang="he-IL" dirty="0"/>
              <a:t> </a:t>
            </a:r>
            <a:r>
              <a:rPr lang="he-IL" dirty="0">
                <a:solidFill>
                  <a:srgbClr val="FF0000"/>
                </a:solidFill>
              </a:rPr>
              <a:t>וַיֹּאמֶר אֱלֹהִים</a:t>
            </a:r>
            <a:r>
              <a:rPr lang="he-IL" dirty="0"/>
              <a:t> נַעֲשֶׂה אָדָם בְּצַלְמֵנוּ כִּדְמוּתֵנוּ וְיִרְדּוּ בִדְגַת הַיָּם וּבְעוֹף הַשָּׁמַיִם וּבַבְּהֵמָה וּבְכָל-הָאָרֶץ וּבְכָל-הָרֶמֶשׂ הָרֹמֵשׂ עַל-הָאָרֶץ:</a:t>
            </a:r>
            <a:br>
              <a:rPr lang="he-IL" dirty="0"/>
            </a:br>
            <a:r>
              <a:rPr lang="he-IL" b="1" dirty="0"/>
              <a:t>כז</a:t>
            </a:r>
            <a:r>
              <a:rPr lang="he-IL" dirty="0"/>
              <a:t> וַיִּבְרָא אֱלֹהִים אֶת-הָאָדָם בְּצַלְמוֹ בְּצֶלֶם אֱלֹהִים בָּרָא אֹתוֹ זָכָר וּנְקֵבָה בָּרָא אֹתָם:</a:t>
            </a:r>
            <a:br>
              <a:rPr lang="he-IL" dirty="0"/>
            </a:br>
            <a:r>
              <a:rPr lang="he-IL" b="1" dirty="0"/>
              <a:t>כח</a:t>
            </a:r>
            <a:r>
              <a:rPr lang="he-IL" dirty="0"/>
              <a:t> וַיְבָרֶךְ אֹתָם אֱלֹהִים וַיֹּאמֶר לָהֶם אֱלֹהִים פְּרוּ וּרְבוּ וּמִלְאוּ אֶת-הָאָרֶץ וְכִבְשֻׁהָ וּרְדוּ בִּדְגַת הַיָּם וּבְעוֹף הַשָּׁמַיִם וּבְכָל-חַיָּה הָרֹמֶשֶׂת עַל-הָאָרֶץ:</a:t>
            </a:r>
            <a:br>
              <a:rPr lang="he-IL" dirty="0"/>
            </a:br>
            <a:r>
              <a:rPr lang="he-IL" b="1" dirty="0"/>
              <a:t>כט</a:t>
            </a:r>
            <a:r>
              <a:rPr lang="he-IL" dirty="0"/>
              <a:t> וַיֹּאמֶר אֱלֹהִים הִנֵּה נָתַתִּי לָכֶם אֶת-כָּל-עֵשֶׂב זֹרֵעַ זֶרַע אֲשֶׁר עַל-פְּנֵי כָל-הָאָרֶץ וְאֶת-כָּל-הָעֵץ אֲשֶׁר-בּוֹ פְרִי-עֵץ זֹרֵעַ זָרַע לָכֶם יִהְיֶה לְאָכְלָה:</a:t>
            </a:r>
            <a:br>
              <a:rPr lang="he-IL" dirty="0"/>
            </a:br>
            <a:r>
              <a:rPr lang="he-IL" b="1" dirty="0"/>
              <a:t>ל</a:t>
            </a:r>
            <a:r>
              <a:rPr lang="he-IL" dirty="0"/>
              <a:t> וּלְכָל-חַיַּת הָאָרֶץ וּלְכָל-עוֹף הַשָּׁמַיִם וּלְכֹל רוֹמֵשׂ עַל-הָאָרֶץ אֲשֶׁר-בּוֹ נֶפֶשׁ חַיָּה אֶת-כָּל-יֶרֶק עֵשֶׂב לְאָכְלָה וַיְהִי-כֵן:</a:t>
            </a:r>
            <a:br>
              <a:rPr lang="he-IL" dirty="0"/>
            </a:br>
            <a:r>
              <a:rPr lang="he-IL" b="1" dirty="0"/>
              <a:t>לא</a:t>
            </a:r>
            <a:r>
              <a:rPr lang="he-IL" dirty="0"/>
              <a:t> </a:t>
            </a:r>
            <a:r>
              <a:rPr lang="he-IL" dirty="0">
                <a:solidFill>
                  <a:srgbClr val="00B050"/>
                </a:solidFill>
              </a:rPr>
              <a:t>וַיַּרְא אֱלֹהִים אֶת-כָּל-אֲשֶׁר עָשָׂה וְהִנֵּה-טוֹב מְאֹד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וַיְהִי-עֶרֶב וַיְהִי-בֹקֶר יוֹם הַשִּׁשִּׁי</a:t>
            </a:r>
            <a:r>
              <a:rPr lang="he-I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68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השביעי – פרק ב', פסוקים א'-ג'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/>
              <a:t>שבת – נסתיימה הבריאה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א</a:t>
            </a:r>
            <a:r>
              <a:rPr lang="he-IL" dirty="0"/>
              <a:t> וַיְכֻלּוּ הַשָּׁמַיִם וְהָאָרֶץ וְכָל-צְבָאָם:</a:t>
            </a:r>
            <a:br>
              <a:rPr lang="he-IL" dirty="0"/>
            </a:br>
            <a:r>
              <a:rPr lang="he-IL" b="1" dirty="0"/>
              <a:t>ב</a:t>
            </a:r>
            <a:r>
              <a:rPr lang="he-IL" dirty="0"/>
              <a:t> וַיְכַל אֱלֹהִים בַּיּוֹם הַשְּׁבִיעִי מְלַאכְתּוֹ אֲשֶׁר עָשָׂה וַיִּשְׁבֹּת בַּיּוֹם הַשְּׁבִיעִי מִכָּל-מְלַאכְתּוֹ אֲשֶׁר עָשָׂה:</a:t>
            </a:r>
            <a:br>
              <a:rPr lang="he-IL" dirty="0"/>
            </a:br>
            <a:r>
              <a:rPr lang="he-IL" b="1" dirty="0"/>
              <a:t>ג</a:t>
            </a:r>
            <a:r>
              <a:rPr lang="he-IL" dirty="0"/>
              <a:t> וַיְבָרֶךְ אֱלֹהִים אֶת-יוֹם הַשְּׁבִיעִי וַיְקַדֵּשׁ אֹתוֹ כִּי בוֹ שָׁבַת מִכָּל-מְלַאכְתּוֹ אֲשֶׁר-בָּרָא אֱלֹהִים לַעֲשׂוֹת:</a:t>
            </a:r>
          </a:p>
        </p:txBody>
      </p:sp>
    </p:spTree>
    <p:extLst>
      <p:ext uri="{BB962C8B-B14F-4D97-AF65-F5344CB8AC3E}">
        <p14:creationId xmlns:p14="http://schemas.microsoft.com/office/powerpoint/2010/main" val="22051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4000" dirty="0" smtClean="0">
                <a:solidFill>
                  <a:srgbClr val="192A72"/>
                </a:solidFill>
              </a:rPr>
              <a:t>בריאת העולם – בראשית, </a:t>
            </a:r>
            <a:r>
              <a:rPr lang="he-IL" sz="4000" dirty="0" smtClean="0">
                <a:solidFill>
                  <a:srgbClr val="192A72"/>
                </a:solidFill>
              </a:rPr>
              <a:t>פרק א'</a:t>
            </a:r>
            <a:endParaRPr lang="he-IL" sz="4000" dirty="0">
              <a:solidFill>
                <a:srgbClr val="192A72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>
                <a:sym typeface="Varela Round"/>
              </a:rPr>
              <a:t>עברית למגזר הדרוזי – שאלון 15381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</a:t>
            </a:r>
            <a:r>
              <a:rPr lang="he-IL" dirty="0" smtClean="0">
                <a:sym typeface="Varela Round"/>
              </a:rPr>
              <a:t>המורה: רינת </a:t>
            </a:r>
            <a:r>
              <a:rPr lang="he-IL" dirty="0" err="1" smtClean="0">
                <a:sym typeface="Varela Round"/>
              </a:rPr>
              <a:t>בירני-נסראלדין</a:t>
            </a:r>
            <a:r>
              <a:rPr lang="he-IL" dirty="0" smtClean="0">
                <a:sym typeface="Varela Round"/>
              </a:rPr>
              <a:t> </a:t>
            </a:r>
          </a:p>
          <a:p>
            <a:endParaRPr lang="he-IL" dirty="0">
              <a:sym typeface="Varela Rou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סיכום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419367"/>
            <a:ext cx="11160000" cy="4458831"/>
          </a:xfrm>
        </p:spPr>
        <p:txBody>
          <a:bodyPr>
            <a:normAutofit/>
          </a:bodyPr>
          <a:lstStyle/>
          <a:p>
            <a:r>
              <a:rPr lang="he-IL" dirty="0" smtClean="0"/>
              <a:t>לקט שאלות מבחינות בגרות.</a:t>
            </a:r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א. (1) פסוק ב' הוא תמצית תיאור העולם לפני בריאתו.</a:t>
            </a:r>
          </a:p>
          <a:p>
            <a:pPr marL="0" indent="0">
              <a:buNone/>
            </a:pPr>
            <a:r>
              <a:rPr lang="he-IL" dirty="0" smtClean="0"/>
              <a:t>תאר בלשונך עולם זה, על פי הפסוק. בתשובתך כלול הסבר למושג "תֹהו ובֹהו".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(2) הסבר את המשמעות של הפועל "ברא", על רקע תיאור העולם שתיארת בסעיף (1).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74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928049"/>
            <a:ext cx="11160000" cy="4950150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ב. תהליך בריאת העולם הוא פעולה של אלוהים היוצרת הפרדה וסדר ביְקום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457200" indent="-457200">
              <a:buAutoNum type="arabicParenBoth"/>
            </a:pPr>
            <a:r>
              <a:rPr lang="he-IL" dirty="0" smtClean="0"/>
              <a:t>הָבֵא </a:t>
            </a:r>
            <a:r>
              <a:rPr lang="he-IL" dirty="0"/>
              <a:t>מן הקטעים המתארים את </a:t>
            </a:r>
            <a:r>
              <a:rPr lang="he-IL" u="sng" dirty="0"/>
              <a:t>שלושת הימים הראשונים</a:t>
            </a:r>
            <a:r>
              <a:rPr lang="he-IL" dirty="0"/>
              <a:t> של הבריאה </a:t>
            </a:r>
            <a:r>
              <a:rPr lang="he-IL" u="sng" dirty="0"/>
              <a:t>שלוש</a:t>
            </a:r>
            <a:r>
              <a:rPr lang="he-IL" dirty="0"/>
              <a:t> דוגמאות להפרדה וליצירת סדר. בתשובתך ציין באיזה יום הדבר נעשה</a:t>
            </a:r>
            <a:r>
              <a:rPr lang="he-IL" dirty="0" smtClean="0"/>
              <a:t>.</a:t>
            </a:r>
          </a:p>
          <a:p>
            <a:pPr marL="457200" indent="-457200">
              <a:buAutoNum type="arabicParenBoth"/>
            </a:pPr>
            <a:endParaRPr lang="he-IL" dirty="0"/>
          </a:p>
          <a:p>
            <a:pPr marL="457200" indent="-457200">
              <a:buAutoNum type="arabicParenBoth"/>
            </a:pPr>
            <a:r>
              <a:rPr lang="he-IL" dirty="0"/>
              <a:t>פרט והסבר את </a:t>
            </a:r>
            <a:r>
              <a:rPr lang="he-IL" u="sng" dirty="0"/>
              <a:t>שלושת</a:t>
            </a:r>
            <a:r>
              <a:rPr lang="he-IL" dirty="0"/>
              <a:t> התפקידים שניתנו למאורות שנבראו ביום הרביעי.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7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 smtClean="0">
                <a:sym typeface="Varela Round"/>
              </a:rPr>
              <a:t>בראשית, פרק א'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415251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 smtClean="0">
                <a:solidFill>
                  <a:schemeClr val="tx1"/>
                </a:solidFill>
              </a:rPr>
              <a:t>מבנה </a:t>
            </a:r>
          </a:p>
          <a:p>
            <a:pPr>
              <a:lnSpc>
                <a:spcPct val="200000"/>
              </a:lnSpc>
            </a:pPr>
            <a:r>
              <a:rPr lang="he-IL" dirty="0" smtClean="0">
                <a:solidFill>
                  <a:schemeClr val="tx1"/>
                </a:solidFill>
              </a:rPr>
              <a:t>רעיונות מרכזיים</a:t>
            </a:r>
          </a:p>
          <a:p>
            <a:pPr>
              <a:lnSpc>
                <a:spcPct val="200000"/>
              </a:lnSpc>
            </a:pPr>
            <a:r>
              <a:rPr lang="he-IL" dirty="0" smtClean="0">
                <a:solidFill>
                  <a:schemeClr val="tx1"/>
                </a:solidFill>
              </a:rPr>
              <a:t>פתיחה</a:t>
            </a:r>
          </a:p>
          <a:p>
            <a:pPr>
              <a:lnSpc>
                <a:spcPct val="200000"/>
              </a:lnSpc>
            </a:pPr>
            <a:r>
              <a:rPr lang="he-IL" dirty="0" smtClean="0">
                <a:solidFill>
                  <a:schemeClr val="tx1"/>
                </a:solidFill>
              </a:rPr>
              <a:t>מעשה הבריאה לפי ימים - עד היום הרביעי</a:t>
            </a:r>
          </a:p>
          <a:p>
            <a:pPr>
              <a:lnSpc>
                <a:spcPct val="200000"/>
              </a:lnSpc>
            </a:pPr>
            <a:r>
              <a:rPr lang="he-IL" dirty="0" smtClean="0">
                <a:solidFill>
                  <a:schemeClr val="tx1"/>
                </a:solidFill>
              </a:rPr>
              <a:t>שאלות סיכום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192A72"/>
                </a:solidFill>
              </a:rPr>
              <a:t>תנ"ך</a:t>
            </a:r>
            <a:endParaRPr lang="he-IL" dirty="0">
              <a:solidFill>
                <a:srgbClr val="192A72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1273032"/>
          </a:xfrm>
        </p:spPr>
        <p:txBody>
          <a:bodyPr/>
          <a:lstStyle/>
          <a:p>
            <a:r>
              <a:rPr lang="he-IL" dirty="0" smtClean="0">
                <a:solidFill>
                  <a:srgbClr val="192A72"/>
                </a:solidFill>
                <a:sym typeface="Varela Round"/>
              </a:rPr>
              <a:t>בריאת העולם – בראשית</a:t>
            </a:r>
            <a:r>
              <a:rPr lang="he-IL" smtClean="0">
                <a:solidFill>
                  <a:srgbClr val="192A72"/>
                </a:solidFill>
                <a:sym typeface="Varela Round"/>
              </a:rPr>
              <a:t>, </a:t>
            </a:r>
            <a:r>
              <a:rPr lang="he-IL" smtClean="0">
                <a:solidFill>
                  <a:srgbClr val="192A72"/>
                </a:solidFill>
                <a:sym typeface="Varela Round"/>
              </a:rPr>
              <a:t>פרק א'</a:t>
            </a:r>
            <a:endParaRPr lang="he-IL" dirty="0" smtClean="0">
              <a:solidFill>
                <a:srgbClr val="192A72"/>
              </a:solidFill>
              <a:sym typeface="Varela Round"/>
            </a:endParaRPr>
          </a:p>
          <a:p>
            <a:r>
              <a:rPr lang="he-IL" sz="3600" dirty="0" smtClean="0">
                <a:solidFill>
                  <a:srgbClr val="192A72"/>
                </a:solidFill>
                <a:sym typeface="Varela Round"/>
              </a:rPr>
              <a:t>חלק א'</a:t>
            </a:r>
            <a:endParaRPr lang="he-IL" sz="3600" dirty="0">
              <a:solidFill>
                <a:srgbClr val="192A72"/>
              </a:solidFill>
              <a:sym typeface="Varela Rou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173707"/>
            <a:ext cx="11160000" cy="4704491"/>
          </a:xfrm>
        </p:spPr>
        <p:txBody>
          <a:bodyPr>
            <a:normAutofit lnSpcReduction="10000"/>
          </a:bodyPr>
          <a:lstStyle/>
          <a:p>
            <a:r>
              <a:rPr lang="he-IL" u="sng" dirty="0"/>
              <a:t>פתיחה</a:t>
            </a:r>
            <a:r>
              <a:rPr lang="he-IL" dirty="0"/>
              <a:t> – פסוקים א'-ב'</a:t>
            </a:r>
            <a:endParaRPr lang="en-US" dirty="0"/>
          </a:p>
          <a:p>
            <a:r>
              <a:rPr lang="he-IL" u="sng" dirty="0" smtClean="0"/>
              <a:t>7 </a:t>
            </a:r>
            <a:r>
              <a:rPr lang="he-IL" u="sng" dirty="0"/>
              <a:t>פסקאות </a:t>
            </a:r>
            <a:r>
              <a:rPr lang="he-IL" dirty="0"/>
              <a:t>– בהתאם לשבעת ימי הבריאה</a:t>
            </a:r>
            <a:endParaRPr lang="en-US" dirty="0"/>
          </a:p>
          <a:p>
            <a:r>
              <a:rPr lang="he-IL" u="sng" dirty="0"/>
              <a:t>תבנית קבועה</a:t>
            </a:r>
            <a:r>
              <a:rPr lang="he-IL" dirty="0"/>
              <a:t> בששת הימים: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וַיֹּאמֶר אֱלֹהִים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וַיְהִי-עֶרֶב וַיְהִי-בֹקֶר יוֹם...</a:t>
            </a:r>
            <a:endParaRPr lang="en-US" dirty="0"/>
          </a:p>
          <a:p>
            <a:r>
              <a:rPr lang="he-IL" u="sng" dirty="0" smtClean="0"/>
              <a:t>חזרות</a:t>
            </a:r>
          </a:p>
          <a:p>
            <a:pPr marL="0" indent="0">
              <a:buNone/>
            </a:pPr>
            <a:r>
              <a:rPr lang="he-IL" dirty="0"/>
              <a:t>וַיַּרְא </a:t>
            </a:r>
            <a:r>
              <a:rPr lang="he-IL" dirty="0" err="1"/>
              <a:t>אֱלֹהִים</a:t>
            </a:r>
            <a:r>
              <a:rPr lang="he-IL" dirty="0"/>
              <a:t> </a:t>
            </a:r>
            <a:r>
              <a:rPr lang="he-IL" dirty="0" smtClean="0"/>
              <a:t>כִּי-טוֹב</a:t>
            </a:r>
          </a:p>
          <a:p>
            <a:pPr marL="0" indent="0">
              <a:buNone/>
            </a:pPr>
            <a:r>
              <a:rPr lang="he-IL" dirty="0"/>
              <a:t>וַיַּרְא </a:t>
            </a:r>
            <a:r>
              <a:rPr lang="he-IL" dirty="0" err="1"/>
              <a:t>אֱלֹהִים</a:t>
            </a:r>
            <a:r>
              <a:rPr lang="he-IL" dirty="0"/>
              <a:t> אֶת-כָּל-אֲשֶׁר עָשָׂה וְהִנֵּה-טוֹב </a:t>
            </a:r>
            <a:r>
              <a:rPr lang="he-IL" dirty="0" smtClean="0"/>
              <a:t>מְאֹד (בסוף הבריאה)</a:t>
            </a:r>
          </a:p>
          <a:p>
            <a:pPr marL="0" indent="0">
              <a:buNone/>
            </a:pPr>
            <a:r>
              <a:rPr lang="he-IL" dirty="0" smtClean="0"/>
              <a:t>חזרה בפתיח ובסוף – "</a:t>
            </a:r>
            <a:r>
              <a:rPr lang="he-IL" dirty="0"/>
              <a:t> וַיְכֻלּוּ הַשָּׁמַיִם וְהָאָרֶץ </a:t>
            </a:r>
            <a:r>
              <a:rPr lang="he-IL" dirty="0" smtClean="0"/>
              <a:t>וְכָל-צְבָאָם" (פרק ב', 1). חזרה על השמיים והארץ שבפתיח – סגירת מעגל.</a:t>
            </a:r>
          </a:p>
          <a:p>
            <a:pPr marL="0" indent="0">
              <a:buNone/>
            </a:pPr>
            <a:r>
              <a:rPr lang="he-IL" dirty="0" smtClean="0"/>
              <a:t>חזרות על מילים וצירופי מילים – תהליך, סדר, שגרה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23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רעיונות מרכזיים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228299"/>
            <a:ext cx="11160000" cy="4649899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המילה  </a:t>
            </a:r>
            <a:r>
              <a:rPr lang="he-IL" dirty="0"/>
              <a:t>"בראשית</a:t>
            </a:r>
            <a:r>
              <a:rPr lang="he-IL" dirty="0" smtClean="0"/>
              <a:t>"</a:t>
            </a:r>
          </a:p>
          <a:p>
            <a:r>
              <a:rPr lang="he-IL" dirty="0" smtClean="0"/>
              <a:t>סדר – התוהו ובוהו הופך לעולם שלם, שלב אחר שלב – תכנית מסודרת.</a:t>
            </a:r>
          </a:p>
          <a:p>
            <a:r>
              <a:rPr lang="he-IL" dirty="0" smtClean="0"/>
              <a:t>כוח הדיבור:</a:t>
            </a:r>
          </a:p>
          <a:p>
            <a:pPr marL="0" indent="0">
              <a:buNone/>
            </a:pPr>
            <a:r>
              <a:rPr lang="he-IL" dirty="0" smtClean="0"/>
              <a:t>בריאה באמירה - בציווי</a:t>
            </a:r>
          </a:p>
          <a:p>
            <a:pPr marL="0" indent="0">
              <a:buNone/>
            </a:pPr>
            <a:r>
              <a:rPr lang="he-IL" dirty="0" smtClean="0"/>
              <a:t>בכוח דיבורו מבדיל אלוהים, מסדר ויוצר.</a:t>
            </a:r>
          </a:p>
          <a:p>
            <a:pPr marL="0" indent="0">
              <a:buNone/>
            </a:pPr>
            <a:r>
              <a:rPr lang="he-IL" dirty="0" smtClean="0"/>
              <a:t>יצירה בדיבור ולא בכוח – יצירת עולם רגוע </a:t>
            </a:r>
          </a:p>
          <a:p>
            <a:r>
              <a:rPr lang="he-IL" dirty="0" smtClean="0"/>
              <a:t>דמות האל כפי שהיא המצטיירת בסיפור הבריאה בשונה מסיפורים אחרים (מיתוסים)</a:t>
            </a:r>
          </a:p>
          <a:p>
            <a:pPr marL="0" indent="0">
              <a:buNone/>
            </a:pPr>
            <a:r>
              <a:rPr lang="he-IL" dirty="0" smtClean="0"/>
              <a:t>דוגמה: "</a:t>
            </a:r>
            <a:r>
              <a:rPr lang="he-IL" dirty="0" err="1" smtClean="0"/>
              <a:t>אנומה</a:t>
            </a:r>
            <a:r>
              <a:rPr lang="he-IL" dirty="0" smtClean="0"/>
              <a:t> </a:t>
            </a:r>
            <a:r>
              <a:rPr lang="he-IL" dirty="0" err="1" smtClean="0"/>
              <a:t>אליש</a:t>
            </a:r>
            <a:r>
              <a:rPr lang="he-IL" dirty="0"/>
              <a:t>"</a:t>
            </a:r>
            <a:endParaRPr lang="he-IL" dirty="0" smtClean="0"/>
          </a:p>
          <a:p>
            <a:r>
              <a:rPr lang="he-IL" dirty="0" smtClean="0"/>
              <a:t>השקפה מונותאיסטית</a:t>
            </a:r>
          </a:p>
          <a:p>
            <a:r>
              <a:rPr lang="he-IL" dirty="0" smtClean="0"/>
              <a:t>מספר טיפולוגי – 7</a:t>
            </a:r>
          </a:p>
          <a:p>
            <a:r>
              <a:rPr lang="he-IL" dirty="0" smtClean="0"/>
              <a:t>עיקרון ההפרדה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39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פתיחה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 smtClean="0">
                <a:hlinkClick r:id="rId2" action="ppaction://hlinksldjump"/>
              </a:rPr>
              <a:t>פרק א', פסוקים א'-ב'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 smtClean="0"/>
              <a:t>הפועל "ברא"</a:t>
            </a:r>
          </a:p>
          <a:p>
            <a:r>
              <a:rPr lang="he-IL" dirty="0" smtClean="0"/>
              <a:t>בריאת השמים והארץ על-פי פסוק א'. "שמים וארץ" כביטוי מכליל.</a:t>
            </a:r>
          </a:p>
          <a:p>
            <a:r>
              <a:rPr lang="he-IL" dirty="0" smtClean="0"/>
              <a:t>תיאור העולם על-פי פסוק ב' - העולם הבראשיתי</a:t>
            </a:r>
          </a:p>
          <a:p>
            <a:r>
              <a:rPr lang="he-IL" dirty="0" smtClean="0"/>
              <a:t>יסודות קודמים לבריאה: ארץ, תהום, חושך</a:t>
            </a:r>
          </a:p>
          <a:p>
            <a:r>
              <a:rPr lang="he-IL" dirty="0" smtClean="0"/>
              <a:t>תהום – מים שמכסים את העולם - הרסניים, מאיימים בהעדר בריאה, בחזרה למצב של טרום הבריאה.</a:t>
            </a:r>
          </a:p>
          <a:p>
            <a:r>
              <a:rPr lang="he-IL" dirty="0" smtClean="0"/>
              <a:t>למה פתיחה?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57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בריאת האור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hlinkClick r:id="rId2" action="ppaction://hlinksldjump"/>
              </a:rPr>
              <a:t>היום הראשון – פסוקים ג'-ה'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 smtClean="0"/>
              <a:t>מדוע נברא האור ראשון?</a:t>
            </a:r>
          </a:p>
          <a:p>
            <a:r>
              <a:rPr lang="he-IL" dirty="0" smtClean="0"/>
              <a:t>מהות האור הראשון</a:t>
            </a:r>
          </a:p>
          <a:p>
            <a:r>
              <a:rPr lang="he-IL" dirty="0" smtClean="0"/>
              <a:t>"יום אחד" – הכוונה ליממה הראשונה בתולדות העולם.</a:t>
            </a:r>
          </a:p>
          <a:p>
            <a:r>
              <a:rPr lang="he-IL" dirty="0" smtClean="0"/>
              <a:t>מספר סודר (ולא מונה כבשאר הימים) – יום מיוחד נבדל משאר הימים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62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בריאת השמיים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hlinkClick r:id="rId2" action="ppaction://hlinksldjump"/>
              </a:rPr>
              <a:t>היום השני – פסוקים ו'-ח'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 smtClean="0"/>
              <a:t>רקיע – שכבת קרח או קרישה של מים, משמשת מחיצה בין מים למים.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      מעין מסך מתוח באמצע שכבת המים (שורש </a:t>
            </a:r>
            <a:r>
              <a:rPr lang="he-IL" dirty="0" err="1" smtClean="0"/>
              <a:t>ר.ק.ע</a:t>
            </a:r>
            <a:r>
              <a:rPr lang="he-IL" dirty="0" smtClean="0"/>
              <a:t>)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חסר הביטוי: "וַיַּרְא </a:t>
            </a:r>
            <a:r>
              <a:rPr lang="he-IL" dirty="0" err="1"/>
              <a:t>אֱלֹהִים</a:t>
            </a:r>
            <a:r>
              <a:rPr lang="he-IL" dirty="0"/>
              <a:t> </a:t>
            </a:r>
            <a:r>
              <a:rPr lang="he-IL" dirty="0" smtClean="0"/>
              <a:t>כִּי-טוֹב" – ההמשך ביום השלישי, לא הושלמה מלאכת הבריאה.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79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651</Words>
  <Application>Microsoft Office PowerPoint</Application>
  <PresentationFormat>מותאם אישית</PresentationFormat>
  <Paragraphs>119</Paragraphs>
  <Slides>21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Varela Round</vt:lpstr>
      <vt:lpstr>ערכת נושא Office</vt:lpstr>
      <vt:lpstr>מערכת שידורים לאומית</vt:lpstr>
      <vt:lpstr>בריאת העולם – בראשית, פרק א'</vt:lpstr>
      <vt:lpstr>מה נלמד היום </vt:lpstr>
      <vt:lpstr>תנ"ך</vt:lpstr>
      <vt:lpstr>מבנה </vt:lpstr>
      <vt:lpstr>רעיונות מרכזיים</vt:lpstr>
      <vt:lpstr>פתיחה</vt:lpstr>
      <vt:lpstr>בריאת האור</vt:lpstr>
      <vt:lpstr>בריאת השמיים</vt:lpstr>
      <vt:lpstr>בריאת היבשה והצמחייה</vt:lpstr>
      <vt:lpstr>בריאת המאורות</vt:lpstr>
      <vt:lpstr>פתיחה – פרק א', פסוקים א'-ב'</vt:lpstr>
      <vt:lpstr>היום הראשון – פסוקים ג'-ה'</vt:lpstr>
      <vt:lpstr>היום השני – פסוקים ו'-ח'</vt:lpstr>
      <vt:lpstr>היום השלישי – פסוקים ט'-י"ג</vt:lpstr>
      <vt:lpstr>היום הרביעי – פסוקים י"ד-י"ט</vt:lpstr>
      <vt:lpstr>היום החמישי – פסוקים כ'-כ"ג</vt:lpstr>
      <vt:lpstr>היום השישי – פסוקים כ"ד-ל"א</vt:lpstr>
      <vt:lpstr>היום השביעי – פרק ב', פסוקים א'-ג'</vt:lpstr>
      <vt:lpstr>שאלות סיכום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143</cp:revision>
  <dcterms:created xsi:type="dcterms:W3CDTF">2020-03-15T19:13:03Z</dcterms:created>
  <dcterms:modified xsi:type="dcterms:W3CDTF">2020-05-14T08:06:48Z</dcterms:modified>
</cp:coreProperties>
</file>