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23"/>
  </p:notesMasterIdLst>
  <p:sldIdLst>
    <p:sldId id="257" r:id="rId2"/>
    <p:sldId id="262" r:id="rId3"/>
    <p:sldId id="263" r:id="rId4"/>
    <p:sldId id="288" r:id="rId5"/>
    <p:sldId id="300" r:id="rId6"/>
    <p:sldId id="301" r:id="rId7"/>
    <p:sldId id="302" r:id="rId8"/>
    <p:sldId id="308" r:id="rId9"/>
    <p:sldId id="309" r:id="rId10"/>
    <p:sldId id="311" r:id="rId11"/>
    <p:sldId id="306" r:id="rId12"/>
    <p:sldId id="291" r:id="rId13"/>
    <p:sldId id="294" r:id="rId14"/>
    <p:sldId id="293" r:id="rId15"/>
    <p:sldId id="295" r:id="rId16"/>
    <p:sldId id="296" r:id="rId17"/>
    <p:sldId id="297" r:id="rId18"/>
    <p:sldId id="298" r:id="rId19"/>
    <p:sldId id="299" r:id="rId20"/>
    <p:sldId id="312" r:id="rId21"/>
    <p:sldId id="313" r:id="rId22"/>
  </p:sldIdLst>
  <p:sldSz cx="12190413" cy="6858000"/>
  <p:notesSz cx="6858000" cy="9144000"/>
  <p:defaultTextStyle>
    <a:defPPr>
      <a:defRPr lang="he-IL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92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 snapToGrid="0" snapToObjects="1">
      <p:cViewPr varScale="1">
        <p:scale>
          <a:sx n="68" d="100"/>
          <a:sy n="68" d="100"/>
        </p:scale>
        <p:origin x="792" y="7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עליונה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3" name="מציין מיקום של תאריך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5EC061A6-0796-4DA4-BCCF-C39215C865B3}" type="datetimeFigureOut">
              <a:rPr lang="he-IL" smtClean="0"/>
              <a:pPr/>
              <a:t>כ'/אייר/תש"פ</a:t>
            </a:fld>
            <a:endParaRPr lang="he-IL"/>
          </a:p>
        </p:txBody>
      </p:sp>
      <p:sp>
        <p:nvSpPr>
          <p:cNvPr id="4" name="מציין מיקום של תמונת שקופית 3"/>
          <p:cNvSpPr>
            <a:spLocks noGrp="1" noRot="1" noChangeAspect="1"/>
          </p:cNvSpPr>
          <p:nvPr>
            <p:ph type="sldImg" idx="2"/>
          </p:nvPr>
        </p:nvSpPr>
        <p:spPr>
          <a:xfrm>
            <a:off x="382588" y="685800"/>
            <a:ext cx="6092825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he-IL"/>
          </a:p>
        </p:txBody>
      </p:sp>
      <p:sp>
        <p:nvSpPr>
          <p:cNvPr id="5" name="מציין מיקום של הערו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6" name="מציין מיקום של כותרת תחתונה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he-IL"/>
          </a:p>
        </p:txBody>
      </p:sp>
      <p:sp>
        <p:nvSpPr>
          <p:cNvPr id="7" name="מציין מיקום של מספר שקופית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E6DF83E7-A828-4E18-9E21-DA925548D1ED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4204728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89456447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37bb09f98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37bb09f98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584734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37bb09f98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37bb09f98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5255429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ע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914281" y="2693988"/>
            <a:ext cx="10361851" cy="1470025"/>
          </a:xfrm>
        </p:spPr>
        <p:txBody>
          <a:bodyPr vert="horz" lIns="91440" tIns="45720" rIns="91440" bIns="45720" rtlCol="1" anchor="ctr">
            <a:normAutofit/>
          </a:bodyPr>
          <a:lstStyle>
            <a:lvl1pPr>
              <a:defRPr kumimoji="0" lang="he-IL" sz="6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192A72"/>
                </a:solidFill>
                <a:effectLst/>
                <a:uLnTx/>
                <a:uFillTx/>
                <a:latin typeface="Varela Round" panose="00000500000000000000" pitchFamily="2" charset="-79"/>
                <a:ea typeface="+mj-ea"/>
                <a:cs typeface="Varela Round" panose="00000500000000000000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669982" y="6569428"/>
            <a:ext cx="2623619" cy="45910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-1488616" y="6410587"/>
            <a:ext cx="3245977" cy="86423"/>
          </a:xfrm>
          <a:prstGeom prst="roundRect">
            <a:avLst>
              <a:gd name="adj" fmla="val 49359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85182" y="-439221"/>
            <a:ext cx="4205100" cy="63186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0" name="מלבן מעוגל 9"/>
          <p:cNvSpPr/>
          <p:nvPr userDrawn="1"/>
        </p:nvSpPr>
        <p:spPr>
          <a:xfrm>
            <a:off x="8258395" y="6565100"/>
            <a:ext cx="4433637" cy="796532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pic>
        <p:nvPicPr>
          <p:cNvPr id="12" name="תמונה 11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058" r="33511" b="26248"/>
          <a:stretch/>
        </p:blipFill>
        <p:spPr>
          <a:xfrm>
            <a:off x="5444576" y="369916"/>
            <a:ext cx="1301261" cy="159743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שם השיעו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2"/>
            <a:ext cx="10872000" cy="72000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6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  <p:sp>
        <p:nvSpPr>
          <p:cNvPr id="13" name="מציין מיקום תוכן 2"/>
          <p:cNvSpPr>
            <a:spLocks noGrp="1"/>
          </p:cNvSpPr>
          <p:nvPr>
            <p:ph idx="10"/>
          </p:nvPr>
        </p:nvSpPr>
        <p:spPr>
          <a:xfrm>
            <a:off x="738117" y="3655832"/>
            <a:ext cx="10872000" cy="720000"/>
          </a:xfrm>
        </p:spPr>
        <p:txBody>
          <a:bodyPr>
            <a:noAutofit/>
          </a:bodyPr>
          <a:lstStyle>
            <a:lvl1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28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 marL="342900" indent="-342900" algn="ctr" defTabSz="914400" rtl="1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Font typeface="Arial" pitchFamily="34" charset="0"/>
              <a:buNone/>
              <a:defRPr lang="he-IL" sz="3200" b="1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21965950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פרק חד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מלבן מעוגל 9"/>
          <p:cNvSpPr/>
          <p:nvPr userDrawn="1"/>
        </p:nvSpPr>
        <p:spPr>
          <a:xfrm>
            <a:off x="212915" y="1396869"/>
            <a:ext cx="13175666" cy="2978963"/>
          </a:xfrm>
          <a:prstGeom prst="roundRect">
            <a:avLst>
              <a:gd name="adj" fmla="val 50000"/>
            </a:avLst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he-IL" dirty="0"/>
              <a:t>  </a:t>
            </a:r>
          </a:p>
        </p:txBody>
      </p:sp>
      <p:sp>
        <p:nvSpPr>
          <p:cNvPr id="2" name="כותרת 1"/>
          <p:cNvSpPr>
            <a:spLocks noGrp="1"/>
          </p:cNvSpPr>
          <p:nvPr>
            <p:ph type="ctrTitle"/>
          </p:nvPr>
        </p:nvSpPr>
        <p:spPr>
          <a:xfrm>
            <a:off x="738940" y="1640910"/>
            <a:ext cx="10871177" cy="12600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6600" b="1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כותרת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7328995" y="6579191"/>
            <a:ext cx="5333172" cy="5576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מלבן מעוגל 7"/>
          <p:cNvSpPr/>
          <p:nvPr userDrawn="1"/>
        </p:nvSpPr>
        <p:spPr>
          <a:xfrm>
            <a:off x="9499907" y="6294300"/>
            <a:ext cx="3049259" cy="205899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מלבן מעוגל 8"/>
          <p:cNvSpPr/>
          <p:nvPr userDrawn="1"/>
        </p:nvSpPr>
        <p:spPr>
          <a:xfrm>
            <a:off x="9995581" y="-235260"/>
            <a:ext cx="2768137" cy="451249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501048" y="163632"/>
            <a:ext cx="1427924" cy="322428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2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642090"/>
          </a:xfrm>
          <a:prstGeom prst="rect">
            <a:avLst/>
          </a:prstGeom>
        </p:spPr>
        <p:txBody>
          <a:bodyPr spcFirstLastPara="1" wrap="square" lIns="36000" tIns="36000" rIns="36000" bIns="36000" anchor="t" anchorCtr="0">
            <a:sp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SzPts val="2800"/>
              <a:buNone/>
              <a:defRPr sz="3200" b="1">
                <a:latin typeface="Varela Round" pitchFamily="2" charset="-79"/>
                <a:cs typeface="Varela Round" pitchFamily="2" charset="-79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3700"/>
            </a:lvl9pPr>
          </a:lstStyle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628904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כותר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</p:spPr>
        <p:txBody>
          <a:bodyPr lIns="36000" tIns="0" rIns="36000" bIns="0">
            <a:noAutofit/>
          </a:bodyPr>
          <a:lstStyle>
            <a:lvl1pPr>
              <a:defRPr sz="4800" b="1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</a:lstStyle>
          <a:p>
            <a:r>
              <a:rPr lang="he-IL" dirty="0"/>
              <a:t>לחץ כדי לערוך סגנון כותרת של תבנית</a:t>
            </a:r>
          </a:p>
        </p:txBody>
      </p:sp>
      <p:sp>
        <p:nvSpPr>
          <p:cNvPr id="3" name="מציין מיקום תוכן 2"/>
          <p:cNvSpPr>
            <a:spLocks noGrp="1"/>
          </p:cNvSpPr>
          <p:nvPr>
            <p:ph idx="1"/>
          </p:nvPr>
        </p:nvSpPr>
        <p:spPr>
          <a:xfrm>
            <a:off x="515206" y="1195757"/>
            <a:ext cx="11160000" cy="4680000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1pPr>
            <a:lvl2pPr>
              <a:lnSpc>
                <a:spcPct val="150000"/>
              </a:lnSpc>
              <a:spcBef>
                <a:spcPts val="0"/>
              </a:spcBef>
              <a:spcAft>
                <a:spcPts val="600"/>
              </a:spcAft>
              <a:defRPr sz="2400"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2pPr>
            <a:lvl3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3pPr>
            <a:lvl4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4pPr>
            <a:lvl5pPr>
              <a:lnSpc>
                <a:spcPct val="150000"/>
              </a:lnSpc>
              <a:defRPr>
                <a:solidFill>
                  <a:srgbClr val="002060"/>
                </a:solidFill>
                <a:latin typeface="Varela Round" pitchFamily="2" charset="-79"/>
                <a:cs typeface="Varela Round" pitchFamily="2" charset="-79"/>
              </a:defRPr>
            </a:lvl5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  <a:p>
            <a:pPr lvl="1"/>
            <a:r>
              <a:rPr lang="he-IL" dirty="0"/>
              <a:t>רמה שנייה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כותרות ותוכ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 marL="0" marR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lang="he-IL" sz="4800" b="1" i="0" u="none" strike="noStrike" kern="1200" cap="none" spc="0" normalizeH="0" baseline="0" noProof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5" name="מציין מיקום טקסט 4"/>
          <p:cNvSpPr>
            <a:spLocks noGrp="1"/>
          </p:cNvSpPr>
          <p:nvPr>
            <p:ph type="body" sz="quarter" idx="3"/>
          </p:nvPr>
        </p:nvSpPr>
        <p:spPr>
          <a:xfrm>
            <a:off x="515206" y="1185681"/>
            <a:ext cx="11159999" cy="540000"/>
          </a:xfrm>
        </p:spPr>
        <p:txBody>
          <a:bodyPr anchor="b">
            <a:noAutofit/>
          </a:bodyPr>
          <a:lstStyle>
            <a:lvl1pPr marL="0" indent="0">
              <a:buNone/>
              <a:defRPr sz="3200" b="1">
                <a:solidFill>
                  <a:srgbClr val="0070C0"/>
                </a:solidFill>
                <a:latin typeface="Varela Round" pitchFamily="2" charset="-79"/>
                <a:cs typeface="Varela Round" pitchFamily="2" charset="-79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e-IL" dirty="0"/>
              <a:t>לחץ כדי לערוך סגנונות טקסט של תבנית בסיס</a:t>
            </a:r>
          </a:p>
        </p:txBody>
      </p:sp>
      <p:sp>
        <p:nvSpPr>
          <p:cNvPr id="6" name="מציין מיקום תוכן 5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11160000" cy="4152517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 lang="he-IL" sz="2400" kern="1200" dirty="0" smtClean="0">
                <a:solidFill>
                  <a:srgbClr val="002060"/>
                </a:solidFill>
                <a:latin typeface="Varela Round" pitchFamily="2" charset="-79"/>
                <a:ea typeface="+mn-ea"/>
                <a:cs typeface="Varela Round" pitchFamily="2" charset="-79"/>
              </a:defRPr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marL="342900" lvl="0" indent="-34290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he-IL" dirty="0"/>
              <a:t>לחץ כדי לערוך סגנונות טקסט של תבנית בסיס</a:t>
            </a:r>
          </a:p>
          <a:p>
            <a:pPr marL="742950" lvl="1" indent="-285750" algn="r" defTabSz="914400" rtl="1" eaLnBrk="1" latinLnBrk="0" hangingPunct="1">
              <a:lnSpc>
                <a:spcPct val="150000"/>
              </a:lnSpc>
              <a:spcBef>
                <a:spcPct val="20000"/>
              </a:spcBef>
              <a:buFont typeface="Arial" pitchFamily="34" charset="0"/>
              <a:buChar char="–"/>
            </a:pPr>
            <a:r>
              <a:rPr lang="he-IL" dirty="0"/>
              <a:t>רמה שנייה</a:t>
            </a:r>
          </a:p>
        </p:txBody>
      </p:sp>
      <p:sp>
        <p:nvSpPr>
          <p:cNvPr id="10" name="מלבן מעוגל 9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1" name="מלבן מעוגל 10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12" name="מלבן מעוגל 11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כותרת בלב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>
          <a:xfrm>
            <a:off x="515206" y="213094"/>
            <a:ext cx="11160000" cy="720000"/>
          </a:xfrm>
          <a:noFill/>
        </p:spPr>
        <p:txBody>
          <a:bodyPr vert="horz" lIns="91440" tIns="45720" rIns="91440" bIns="45720" rtlCol="1" anchor="ctr">
            <a:noAutofit/>
          </a:bodyPr>
          <a:lstStyle>
            <a:lvl1pPr>
              <a:defRPr kumimoji="0" lang="he-IL" sz="4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Varela Round" pitchFamily="2" charset="-79"/>
                <a:ea typeface="+mj-ea"/>
                <a:cs typeface="Varela Round" pitchFamily="2" charset="-79"/>
              </a:defRPr>
            </a:lvl1pPr>
          </a:lstStyle>
          <a:p>
            <a:pPr marL="0" marR="0" lvl="0" indent="0" algn="ctr" defTabSz="914400" rtl="1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he-IL" dirty="0"/>
              <a:t>לחץ כדי לערוך סגנון כותרת של תבנית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סרט על פורמט מל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מלבן מעוגל 6"/>
          <p:cNvSpPr/>
          <p:nvPr userDrawn="1"/>
        </p:nvSpPr>
        <p:spPr>
          <a:xfrm>
            <a:off x="0" y="5878198"/>
            <a:ext cx="4765571" cy="357667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8" name="מלבן מעוגל 7"/>
          <p:cNvSpPr/>
          <p:nvPr userDrawn="1"/>
        </p:nvSpPr>
        <p:spPr>
          <a:xfrm>
            <a:off x="8666586" y="-110812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9" name="מלבן מעוגל 8"/>
          <p:cNvSpPr/>
          <p:nvPr userDrawn="1"/>
        </p:nvSpPr>
        <p:spPr>
          <a:xfrm>
            <a:off x="0" y="6306748"/>
            <a:ext cx="7723426" cy="67454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>
              <a:latin typeface="Varela Round" pitchFamily="2" charset="-79"/>
              <a:cs typeface="Varela Round" pitchFamily="2" charset="-79"/>
            </a:endParaRPr>
          </a:p>
        </p:txBody>
      </p:sp>
      <p:sp>
        <p:nvSpPr>
          <p:cNvPr id="4" name="מציין מיקום של מדיה 3">
            <a:extLst>
              <a:ext uri="{FF2B5EF4-FFF2-40B4-BE49-F238E27FC236}">
                <a16:creationId xmlns="" xmlns:a16="http://schemas.microsoft.com/office/drawing/2014/main" id="{DD834E78-91D0-4CCC-9C3F-C5C504CFBE13}"/>
              </a:ext>
            </a:extLst>
          </p:cNvPr>
          <p:cNvSpPr>
            <a:spLocks noGrp="1"/>
          </p:cNvSpPr>
          <p:nvPr>
            <p:ph type="media" sz="quarter" idx="10" hasCustomPrompt="1"/>
          </p:nvPr>
        </p:nvSpPr>
        <p:spPr>
          <a:xfrm>
            <a:off x="193675" y="228600"/>
            <a:ext cx="11780838" cy="6470650"/>
          </a:xfrm>
        </p:spPr>
        <p:txBody>
          <a:bodyPr/>
          <a:lstStyle>
            <a:lvl1pPr>
              <a:defRPr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מיועד לסרטים</a:t>
            </a:r>
          </a:p>
        </p:txBody>
      </p:sp>
    </p:spTree>
    <p:extLst>
      <p:ext uri="{BB962C8B-B14F-4D97-AF65-F5344CB8AC3E}">
        <p14:creationId xmlns:p14="http://schemas.microsoft.com/office/powerpoint/2010/main" val="368776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פריסה מותאמת אישי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>
            <a:extLst>
              <a:ext uri="{FF2B5EF4-FFF2-40B4-BE49-F238E27FC236}">
                <a16:creationId xmlns="" xmlns:a16="http://schemas.microsoft.com/office/drawing/2014/main" id="{87485228-0E29-4D12-A6E9-299A5C766D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של תאריך 2">
            <a:extLst>
              <a:ext uri="{FF2B5EF4-FFF2-40B4-BE49-F238E27FC236}">
                <a16:creationId xmlns="" xmlns:a16="http://schemas.microsoft.com/office/drawing/2014/main" id="{8088C8B4-22B8-402C-8100-ED5EA1F70D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6F552B-607E-4869-A917-C44959BDCB12}" type="datetimeFigureOut">
              <a:rPr lang="he-IL" smtClean="0"/>
              <a:pPr/>
              <a:t>כ'/אייר/תש"פ</a:t>
            </a:fld>
            <a:endParaRPr lang="he-IL"/>
          </a:p>
        </p:txBody>
      </p:sp>
      <p:sp>
        <p:nvSpPr>
          <p:cNvPr id="4" name="מציין מיקום של כותרת תחתונה 3">
            <a:extLst>
              <a:ext uri="{FF2B5EF4-FFF2-40B4-BE49-F238E27FC236}">
                <a16:creationId xmlns="" xmlns:a16="http://schemas.microsoft.com/office/drawing/2014/main" id="{C3864E2F-0B6E-4A5C-BFAA-22472070C5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e-IL"/>
          </a:p>
        </p:txBody>
      </p:sp>
      <p:sp>
        <p:nvSpPr>
          <p:cNvPr id="5" name="מציין מיקום של מספר שקופית 4">
            <a:extLst>
              <a:ext uri="{FF2B5EF4-FFF2-40B4-BE49-F238E27FC236}">
                <a16:creationId xmlns="" xmlns:a16="http://schemas.microsoft.com/office/drawing/2014/main" id="{5645161E-6299-41F9-9211-72210EFA3A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  <p:extLst>
      <p:ext uri="{BB962C8B-B14F-4D97-AF65-F5344CB8AC3E}">
        <p14:creationId xmlns:p14="http://schemas.microsoft.com/office/powerpoint/2010/main" val="2120090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טקסט גדול-X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ctrTitle" hasCustomPrompt="1"/>
          </p:nvPr>
        </p:nvSpPr>
        <p:spPr>
          <a:xfrm>
            <a:off x="623800" y="1288473"/>
            <a:ext cx="10871177" cy="522444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36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dirty="0"/>
              <a:t>לחץ כדי לערוך סגנון טקסט של תבנית בסיס</a:t>
            </a:r>
          </a:p>
        </p:txBody>
      </p:sp>
      <p:sp>
        <p:nvSpPr>
          <p:cNvPr id="7" name="מלבן מעוגל 6"/>
          <p:cNvSpPr/>
          <p:nvPr userDrawn="1"/>
        </p:nvSpPr>
        <p:spPr>
          <a:xfrm>
            <a:off x="-910298" y="6189198"/>
            <a:ext cx="3068196" cy="118918"/>
          </a:xfrm>
          <a:prstGeom prst="roundRect">
            <a:avLst>
              <a:gd name="adj" fmla="val 50000"/>
            </a:avLst>
          </a:prstGeom>
          <a:solidFill>
            <a:srgbClr val="6CF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8" name="מלבן מעוגל 7"/>
          <p:cNvSpPr/>
          <p:nvPr userDrawn="1"/>
        </p:nvSpPr>
        <p:spPr>
          <a:xfrm>
            <a:off x="10081039" y="81721"/>
            <a:ext cx="5299429" cy="221623"/>
          </a:xfrm>
          <a:prstGeom prst="roundRect">
            <a:avLst>
              <a:gd name="adj" fmla="val 50000"/>
            </a:avLst>
          </a:prstGeom>
          <a:solidFill>
            <a:srgbClr val="BDE68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/>
          </a:p>
        </p:txBody>
      </p:sp>
      <p:sp>
        <p:nvSpPr>
          <p:cNvPr id="11" name="מלבן מעוגל 10"/>
          <p:cNvSpPr/>
          <p:nvPr userDrawn="1"/>
        </p:nvSpPr>
        <p:spPr>
          <a:xfrm>
            <a:off x="-2155406" y="6347803"/>
            <a:ext cx="5558412" cy="470511"/>
          </a:xfrm>
          <a:prstGeom prst="roundRect">
            <a:avLst>
              <a:gd name="adj" fmla="val 50000"/>
            </a:avLst>
          </a:prstGeom>
          <a:solidFill>
            <a:srgbClr val="192A7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 sz="1800" dirty="0"/>
          </a:p>
        </p:txBody>
      </p:sp>
      <p:sp>
        <p:nvSpPr>
          <p:cNvPr id="9" name="מציין מיקום טקסט 3"/>
          <p:cNvSpPr>
            <a:spLocks noGrp="1"/>
          </p:cNvSpPr>
          <p:nvPr>
            <p:ph type="body" sz="quarter" idx="10" hasCustomPrompt="1"/>
          </p:nvPr>
        </p:nvSpPr>
        <p:spPr>
          <a:xfrm>
            <a:off x="623807" y="192531"/>
            <a:ext cx="10871170" cy="100965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800">
                <a:latin typeface="Varela Round" panose="00000500000000000000" pitchFamily="2" charset="-79"/>
                <a:cs typeface="Varela Round" panose="00000500000000000000" pitchFamily="2" charset="-79"/>
              </a:defRPr>
            </a:lvl1pPr>
          </a:lstStyle>
          <a:p>
            <a:r>
              <a:rPr lang="he-IL" sz="4400" dirty="0"/>
              <a:t>לחץ כדי לערוך סגנון כותרת של תבנית בסיס</a:t>
            </a:r>
          </a:p>
        </p:txBody>
      </p:sp>
    </p:spTree>
    <p:extLst>
      <p:ext uri="{BB962C8B-B14F-4D97-AF65-F5344CB8AC3E}">
        <p14:creationId xmlns:p14="http://schemas.microsoft.com/office/powerpoint/2010/main" val="3975921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מציין מיקום של כותרת 1"/>
          <p:cNvSpPr>
            <a:spLocks noGrp="1"/>
          </p:cNvSpPr>
          <p:nvPr>
            <p:ph type="title"/>
          </p:nvPr>
        </p:nvSpPr>
        <p:spPr>
          <a:xfrm>
            <a:off x="609521" y="274638"/>
            <a:ext cx="10971372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he-IL"/>
              <a:t>לחץ כדי לערוך סגנון כותרת של תבנית בסיס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idx="1"/>
          </p:nvPr>
        </p:nvSpPr>
        <p:spPr>
          <a:xfrm>
            <a:off x="609521" y="1600201"/>
            <a:ext cx="10971372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he-IL"/>
              <a:t>לחץ כדי לערוך סגנונות טקסט של תבנית בסיס</a:t>
            </a:r>
          </a:p>
          <a:p>
            <a:pPr lvl="1"/>
            <a:r>
              <a:rPr lang="he-IL"/>
              <a:t>רמה שנייה</a:t>
            </a:r>
          </a:p>
          <a:p>
            <a:pPr lvl="2"/>
            <a:r>
              <a:rPr lang="he-IL"/>
              <a:t>רמה שלישית</a:t>
            </a:r>
          </a:p>
          <a:p>
            <a:pPr lvl="3"/>
            <a:r>
              <a:rPr lang="he-IL"/>
              <a:t>רמה רביעית</a:t>
            </a:r>
          </a:p>
          <a:p>
            <a:pPr lvl="4"/>
            <a:r>
              <a:rPr lang="he-IL"/>
              <a:t>רמה חמישית</a:t>
            </a:r>
          </a:p>
        </p:txBody>
      </p:sp>
      <p:sp>
        <p:nvSpPr>
          <p:cNvPr id="4" name="מציין מיקום של תאריך 3"/>
          <p:cNvSpPr>
            <a:spLocks noGrp="1"/>
          </p:cNvSpPr>
          <p:nvPr>
            <p:ph type="dt" sz="half" idx="2"/>
          </p:nvPr>
        </p:nvSpPr>
        <p:spPr>
          <a:xfrm>
            <a:off x="8736463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6F552B-607E-4869-A917-C44959BDCB12}" type="datetimeFigureOut">
              <a:rPr lang="he-IL" smtClean="0"/>
              <a:pPr/>
              <a:t>כ'/אייר/תש"פ</a:t>
            </a:fld>
            <a:endParaRPr lang="he-IL"/>
          </a:p>
        </p:txBody>
      </p:sp>
      <p:sp>
        <p:nvSpPr>
          <p:cNvPr id="5" name="מציין מיקום של כותרת תחתונה 4"/>
          <p:cNvSpPr>
            <a:spLocks noGrp="1"/>
          </p:cNvSpPr>
          <p:nvPr>
            <p:ph type="ftr" sz="quarter" idx="3"/>
          </p:nvPr>
        </p:nvSpPr>
        <p:spPr>
          <a:xfrm>
            <a:off x="4165058" y="6356351"/>
            <a:ext cx="3860297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e-IL"/>
          </a:p>
        </p:txBody>
      </p:sp>
      <p:sp>
        <p:nvSpPr>
          <p:cNvPr id="6" name="מציין מיקום של מספר שקופית 5"/>
          <p:cNvSpPr>
            <a:spLocks noGrp="1"/>
          </p:cNvSpPr>
          <p:nvPr>
            <p:ph type="sldNum" sz="quarter" idx="4"/>
          </p:nvPr>
        </p:nvSpPr>
        <p:spPr>
          <a:xfrm>
            <a:off x="609521" y="6356351"/>
            <a:ext cx="284443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78A40-4CDB-4A89-A7AB-ED0E5AEAC786}" type="slidenum">
              <a:rPr lang="he-IL" smtClean="0"/>
              <a:pPr/>
              <a:t>‹#›</a:t>
            </a:fld>
            <a:endParaRPr lang="he-I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4" r:id="rId2"/>
    <p:sldLayoutId id="2147483661" r:id="rId3"/>
    <p:sldLayoutId id="2147483650" r:id="rId4"/>
    <p:sldLayoutId id="2147483653" r:id="rId5"/>
    <p:sldLayoutId id="2147483663" r:id="rId6"/>
    <p:sldLayoutId id="2147483666" r:id="rId7"/>
    <p:sldLayoutId id="2147483667" r:id="rId8"/>
    <p:sldLayoutId id="2147483665" r:id="rId9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" Target="slide15.xml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" Target="slide16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" Target="slide7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" Target="slide8.xml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" Target="slide9.xml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" Target="slide10.xml"/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1.xml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" Target="slide13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" Target="slide14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e-IL" dirty="0"/>
              <a:t>מערכת שידורים לאומית</a:t>
            </a:r>
          </a:p>
        </p:txBody>
      </p:sp>
    </p:spTree>
    <p:extLst>
      <p:ext uri="{BB962C8B-B14F-4D97-AF65-F5344CB8AC3E}">
        <p14:creationId xmlns:p14="http://schemas.microsoft.com/office/powerpoint/2010/main" val="1709990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בריאת היבשה והצמחייה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>
                <a:hlinkClick r:id="rId2" action="ppaction://hlinksldjump"/>
              </a:rPr>
              <a:t>היום השלישי – פסוקים ט'-י"ג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1978268"/>
            <a:ext cx="11160000" cy="3899930"/>
          </a:xfrm>
        </p:spPr>
        <p:txBody>
          <a:bodyPr/>
          <a:lstStyle/>
          <a:p>
            <a:r>
              <a:rPr lang="he-IL" dirty="0" smtClean="0"/>
              <a:t>ביום השלישי הושלמה בריאת שלושת היסודות: שמים, ים, ארץ.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הביטוי: </a:t>
            </a:r>
            <a:r>
              <a:rPr lang="he-IL" dirty="0"/>
              <a:t>"וַיַּרְא </a:t>
            </a:r>
            <a:r>
              <a:rPr lang="he-IL" dirty="0" err="1"/>
              <a:t>אֱלֹהִים</a:t>
            </a:r>
            <a:r>
              <a:rPr lang="he-IL" dirty="0"/>
              <a:t> כִּי-טוֹב" </a:t>
            </a:r>
            <a:r>
              <a:rPr lang="he-IL" dirty="0" smtClean="0"/>
              <a:t>מופיע פעמיים.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642341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בריאת המאורות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>
                <a:hlinkClick r:id="rId2" action="ppaction://hlinksldjump"/>
              </a:rPr>
              <a:t>היום הרביעי </a:t>
            </a:r>
            <a:r>
              <a:rPr lang="he-IL" dirty="0" smtClean="0">
                <a:hlinkClick r:id="rId2" action="ppaction://hlinksldjump"/>
              </a:rPr>
              <a:t>–בריאת המאורות </a:t>
            </a:r>
            <a:r>
              <a:rPr lang="he-IL" dirty="0">
                <a:hlinkClick r:id="rId2" action="ppaction://hlinksldjump"/>
              </a:rPr>
              <a:t>פסוקים י"ד-י"ט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e-IL" dirty="0" smtClean="0"/>
              <a:t>חזרה על בריאת המאורות – ביטול השקפת עמים שראו במאורות אלים</a:t>
            </a:r>
          </a:p>
          <a:p>
            <a:r>
              <a:rPr lang="he-IL" dirty="0" smtClean="0"/>
              <a:t>המאורות אינם שולטים אלא נשלטים בידי האל</a:t>
            </a:r>
          </a:p>
          <a:p>
            <a:r>
              <a:rPr lang="he-IL" dirty="0" smtClean="0"/>
              <a:t>השליטה שניתנה למאורות בפקודת אלוהים</a:t>
            </a:r>
          </a:p>
          <a:p>
            <a:r>
              <a:rPr lang="he-IL" dirty="0" smtClean="0"/>
              <a:t>בריאת הצמחייה קדמה למאורות – </a:t>
            </a:r>
            <a:r>
              <a:rPr lang="he-IL" dirty="0" err="1" smtClean="0"/>
              <a:t>הכל</a:t>
            </a:r>
            <a:r>
              <a:rPr lang="he-IL" dirty="0" smtClean="0"/>
              <a:t> תלוי ברצון אלוהים</a:t>
            </a:r>
          </a:p>
          <a:p>
            <a:r>
              <a:rPr lang="he-IL" dirty="0" smtClean="0"/>
              <a:t>"לְאֹתֹת וּלְמוֹעֲדִים" – סימנים לתקופות זמן קבועות  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75158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>
                <a:hlinkClick r:id="rId2" action="ppaction://hlinksldjump"/>
              </a:rPr>
              <a:t>פתיחה</a:t>
            </a:r>
            <a:r>
              <a:rPr lang="he-IL" dirty="0" smtClean="0"/>
              <a:t> – פרק א', פסוקים א'-ב'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1310185"/>
            <a:ext cx="11160000" cy="4568013"/>
          </a:xfrm>
        </p:spPr>
        <p:txBody>
          <a:bodyPr/>
          <a:lstStyle/>
          <a:p>
            <a:pPr marL="0" indent="0">
              <a:buNone/>
            </a:pPr>
            <a:r>
              <a:rPr lang="he-IL" b="1" dirty="0">
                <a:solidFill>
                  <a:srgbClr val="FF0000"/>
                </a:solidFill>
              </a:rPr>
              <a:t>א</a:t>
            </a:r>
            <a:r>
              <a:rPr lang="he-IL" dirty="0"/>
              <a:t> בְּרֵאשִׁית בָּרָא אֱלֹהִים אֵת הַשָּׁמַיִם וְאֵת הָאָרֶץ:</a:t>
            </a:r>
            <a:br>
              <a:rPr lang="he-IL" dirty="0"/>
            </a:br>
            <a:r>
              <a:rPr lang="he-IL" b="1" dirty="0">
                <a:solidFill>
                  <a:srgbClr val="FF0000"/>
                </a:solidFill>
              </a:rPr>
              <a:t>ב</a:t>
            </a:r>
            <a:r>
              <a:rPr lang="he-IL" dirty="0"/>
              <a:t> וְהָאָרֶץ הָיְתָה תֹהוּ וָבֹהוּ וְחשֶׁךְ עַל-פְּנֵי תְהוֹם וְרוּחַ אֱלֹהִים מְרַחֶפֶת עַל-פְּנֵי הַמָּיִם:</a:t>
            </a:r>
          </a:p>
        </p:txBody>
      </p:sp>
    </p:spTree>
    <p:extLst>
      <p:ext uri="{BB962C8B-B14F-4D97-AF65-F5344CB8AC3E}">
        <p14:creationId xmlns:p14="http://schemas.microsoft.com/office/powerpoint/2010/main" val="756106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/>
              <a:t>היום הראשון – פסוקים ג'-ה'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 smtClean="0">
                <a:hlinkClick r:id="rId2" action="ppaction://hlinksldjump"/>
              </a:rPr>
              <a:t>בריאת האור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b="1" dirty="0"/>
              <a:t>ג</a:t>
            </a:r>
            <a:r>
              <a:rPr lang="he-IL" dirty="0"/>
              <a:t> </a:t>
            </a:r>
            <a:r>
              <a:rPr lang="he-IL" dirty="0">
                <a:solidFill>
                  <a:srgbClr val="FF0000"/>
                </a:solidFill>
              </a:rPr>
              <a:t>וַיֹּאמֶר </a:t>
            </a:r>
            <a:r>
              <a:rPr lang="he-IL" dirty="0" err="1">
                <a:solidFill>
                  <a:srgbClr val="FF0000"/>
                </a:solidFill>
              </a:rPr>
              <a:t>אֱלֹהִים</a:t>
            </a:r>
            <a:r>
              <a:rPr lang="he-IL" dirty="0"/>
              <a:t> יְהִי-אוֹר וַיְהִי-אוֹר:</a:t>
            </a:r>
            <a:br>
              <a:rPr lang="he-IL" dirty="0"/>
            </a:br>
            <a:r>
              <a:rPr lang="he-IL" b="1" dirty="0"/>
              <a:t>ד</a:t>
            </a:r>
            <a:r>
              <a:rPr lang="he-IL" dirty="0"/>
              <a:t> </a:t>
            </a:r>
            <a:r>
              <a:rPr lang="he-IL" dirty="0">
                <a:solidFill>
                  <a:srgbClr val="00B050"/>
                </a:solidFill>
              </a:rPr>
              <a:t>וַיַּרְא </a:t>
            </a:r>
            <a:r>
              <a:rPr lang="he-IL" dirty="0" err="1">
                <a:solidFill>
                  <a:srgbClr val="00B050"/>
                </a:solidFill>
              </a:rPr>
              <a:t>אֱלֹהִים</a:t>
            </a:r>
            <a:r>
              <a:rPr lang="he-IL" dirty="0">
                <a:solidFill>
                  <a:srgbClr val="00B050"/>
                </a:solidFill>
              </a:rPr>
              <a:t> אֶת-הָאוֹר כִּי-טוֹב</a:t>
            </a:r>
            <a:r>
              <a:rPr lang="he-IL" dirty="0"/>
              <a:t> וַיַּבְדֵּל </a:t>
            </a:r>
            <a:r>
              <a:rPr lang="he-IL" dirty="0" err="1"/>
              <a:t>אֱלֹהִים</a:t>
            </a:r>
            <a:r>
              <a:rPr lang="he-IL" dirty="0"/>
              <a:t> בֵּין הָאוֹר וּבֵין הַחשֶׁךְ:</a:t>
            </a:r>
            <a:br>
              <a:rPr lang="he-IL" dirty="0"/>
            </a:br>
            <a:r>
              <a:rPr lang="he-IL" b="1" dirty="0"/>
              <a:t>ה</a:t>
            </a:r>
            <a:r>
              <a:rPr lang="he-IL" dirty="0"/>
              <a:t> וַיִּקְרָא </a:t>
            </a:r>
            <a:r>
              <a:rPr lang="he-IL" dirty="0" err="1"/>
              <a:t>אֱלֹהִים</a:t>
            </a:r>
            <a:r>
              <a:rPr lang="he-IL" dirty="0"/>
              <a:t> לָאוֹר יוֹם וְלַחשֶׁךְ קָרָא לָיְלָה </a:t>
            </a:r>
            <a:r>
              <a:rPr lang="he-IL" dirty="0">
                <a:solidFill>
                  <a:srgbClr val="FF0000"/>
                </a:solidFill>
              </a:rPr>
              <a:t>וַיְהִי-עֶרֶב וַיְהִי-בֹקֶר יוֹם אֶחָד</a:t>
            </a:r>
            <a:r>
              <a:rPr lang="he-IL" dirty="0"/>
              <a:t>: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4172216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היום השני – פסוקים ו'-ח'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 smtClean="0">
                <a:hlinkClick r:id="rId2" action="ppaction://hlinksldjump"/>
              </a:rPr>
              <a:t>בריאת השמיים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b="1" dirty="0"/>
              <a:t>ו</a:t>
            </a:r>
            <a:r>
              <a:rPr lang="he-IL" dirty="0"/>
              <a:t> </a:t>
            </a:r>
            <a:r>
              <a:rPr lang="he-IL" dirty="0">
                <a:solidFill>
                  <a:srgbClr val="FF0000"/>
                </a:solidFill>
              </a:rPr>
              <a:t>וַיֹּאמֶר אֱלֹהִים</a:t>
            </a:r>
            <a:r>
              <a:rPr lang="he-IL" dirty="0"/>
              <a:t> יְהִי רָקִיעַ בְּתוֹךְ הַמָּיִם וִיהִי מַבְדִּיל בֵּין מַיִם לָמָיִם:</a:t>
            </a:r>
            <a:br>
              <a:rPr lang="he-IL" dirty="0"/>
            </a:br>
            <a:r>
              <a:rPr lang="he-IL" b="1" dirty="0"/>
              <a:t>ז</a:t>
            </a:r>
            <a:r>
              <a:rPr lang="he-IL" dirty="0"/>
              <a:t> וַיַּעַשׂ אֱלֹהִים אֶת-הָרָקִיעַ וַיַּבְדֵּל בֵּין הַמַּיִם אֲשֶׁר מִתַּחַת לָרָקִיעַ וּבֵין הַמַּיִם אֲשֶׁר מֵעַל לָרָקִיעַ וַיְהִי-כֵן:</a:t>
            </a:r>
            <a:br>
              <a:rPr lang="he-IL" dirty="0"/>
            </a:br>
            <a:r>
              <a:rPr lang="he-IL" b="1" dirty="0"/>
              <a:t>ח</a:t>
            </a:r>
            <a:r>
              <a:rPr lang="he-IL" dirty="0"/>
              <a:t> וַיִּקְרָא אֱלֹהִים לָרָקִיעַ שָׁמָיִם </a:t>
            </a:r>
            <a:r>
              <a:rPr lang="he-IL" dirty="0">
                <a:solidFill>
                  <a:srgbClr val="FF0000"/>
                </a:solidFill>
              </a:rPr>
              <a:t>וַיְהִי-עֶרֶב וַיְהִי-בֹקֶר יוֹם שֵׁנִי</a:t>
            </a:r>
            <a:r>
              <a:rPr lang="he-IL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05611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היום השלישי – פסוקים ט'-י"ג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 smtClean="0">
                <a:hlinkClick r:id="rId2" action="ppaction://hlinksldjump"/>
              </a:rPr>
              <a:t>בריאת היבשה והצמחייה שבה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b="1" dirty="0"/>
              <a:t>ט</a:t>
            </a:r>
            <a:r>
              <a:rPr lang="he-IL" dirty="0"/>
              <a:t> </a:t>
            </a:r>
            <a:r>
              <a:rPr lang="he-IL" dirty="0">
                <a:solidFill>
                  <a:srgbClr val="FF0000"/>
                </a:solidFill>
              </a:rPr>
              <a:t>וַיֹּאמֶר אֱלֹהִים</a:t>
            </a:r>
            <a:r>
              <a:rPr lang="he-IL" dirty="0"/>
              <a:t> יִקָּווּ הַמַּיִם מִתַּחַת הַשָּׁמַיִם אֶל-מָקוֹם אֶחָד וְתֵרָאֶה הַיַּבָּשָׁה וַיְהִי-כֵן:</a:t>
            </a:r>
            <a:br>
              <a:rPr lang="he-IL" dirty="0"/>
            </a:br>
            <a:r>
              <a:rPr lang="he-IL" b="1" dirty="0"/>
              <a:t>י</a:t>
            </a:r>
            <a:r>
              <a:rPr lang="he-IL" dirty="0"/>
              <a:t> וַיִּקְרָא אֱלֹהִים לַיַּבָּשָׁה אֶרֶץ וּלְמִקְוֵה הַמַּיִם קָרָא יַמִּים </a:t>
            </a:r>
            <a:r>
              <a:rPr lang="he-IL" dirty="0">
                <a:solidFill>
                  <a:srgbClr val="00B050"/>
                </a:solidFill>
              </a:rPr>
              <a:t>וַיַּרְא אֱלֹהִים כִּי-טוֹב</a:t>
            </a:r>
            <a:r>
              <a:rPr lang="he-IL" dirty="0"/>
              <a:t>:</a:t>
            </a:r>
            <a:br>
              <a:rPr lang="he-IL" dirty="0"/>
            </a:br>
            <a:r>
              <a:rPr lang="he-IL" b="1" dirty="0"/>
              <a:t>יא</a:t>
            </a:r>
            <a:r>
              <a:rPr lang="he-IL" dirty="0"/>
              <a:t> </a:t>
            </a:r>
            <a:r>
              <a:rPr lang="he-IL" dirty="0">
                <a:solidFill>
                  <a:srgbClr val="FF0000"/>
                </a:solidFill>
              </a:rPr>
              <a:t>וַיֹּאמֶר אֱלֹהִים</a:t>
            </a:r>
            <a:r>
              <a:rPr lang="he-IL" dirty="0"/>
              <a:t> תַּדְשֵׁא הָאָרֶץ דֶּשֶׁא עֵשֶׂב מַזְרִיעַ זֶרַע עֵץ פְּרִי עֹשֶׂה פְּרִי לְמִינוֹ אֲשֶׁר זַרְעוֹ-בוֹ עַל-הָאָרֶץ וַיְהִי-כֵן:</a:t>
            </a:r>
            <a:br>
              <a:rPr lang="he-IL" dirty="0"/>
            </a:br>
            <a:r>
              <a:rPr lang="he-IL" b="1" dirty="0"/>
              <a:t>יב</a:t>
            </a:r>
            <a:r>
              <a:rPr lang="he-IL" dirty="0"/>
              <a:t> וַתּוֹצֵא הָאָרֶץ דֶּשֶׁא עֵשֶׂב מַזְרִיעַ זֶרַע לְמִינֵהוּ וְעֵץ עֹשֶׂה-פְּרִי אֲשֶׁר זַרְעוֹ-בוֹ לְמִינֵהוּ </a:t>
            </a:r>
            <a:r>
              <a:rPr lang="he-IL" dirty="0">
                <a:solidFill>
                  <a:srgbClr val="00B050"/>
                </a:solidFill>
              </a:rPr>
              <a:t>וַיַּרְא אֱלֹהִים כִּי-טוֹב</a:t>
            </a:r>
            <a:r>
              <a:rPr lang="he-IL" dirty="0"/>
              <a:t>:</a:t>
            </a:r>
            <a:br>
              <a:rPr lang="he-IL" dirty="0"/>
            </a:br>
            <a:r>
              <a:rPr lang="he-IL" b="1" dirty="0"/>
              <a:t>יג</a:t>
            </a:r>
            <a:r>
              <a:rPr lang="he-IL" dirty="0"/>
              <a:t> </a:t>
            </a:r>
            <a:r>
              <a:rPr lang="he-IL" dirty="0">
                <a:solidFill>
                  <a:srgbClr val="FF0000"/>
                </a:solidFill>
              </a:rPr>
              <a:t>וַיְהִי-עֶרֶב וַיְהִי-בֹקֶר יוֹם שְׁלִישִׁי</a:t>
            </a:r>
            <a:r>
              <a:rPr lang="he-IL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248804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היום הרביעי – פסוקים י"ד-י"ט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 smtClean="0">
                <a:hlinkClick r:id="rId2" action="ppaction://hlinksldjump"/>
              </a:rPr>
              <a:t>בריאת מאורות השמיים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b="1" dirty="0" smtClean="0"/>
              <a:t>יד</a:t>
            </a:r>
            <a:r>
              <a:rPr lang="he-IL" dirty="0" smtClean="0"/>
              <a:t> </a:t>
            </a:r>
            <a:r>
              <a:rPr lang="he-IL" dirty="0" smtClean="0">
                <a:solidFill>
                  <a:srgbClr val="FF0000"/>
                </a:solidFill>
              </a:rPr>
              <a:t>וַיֹּאמֶר </a:t>
            </a:r>
            <a:r>
              <a:rPr lang="he-IL" dirty="0" err="1" smtClean="0">
                <a:solidFill>
                  <a:srgbClr val="FF0000"/>
                </a:solidFill>
              </a:rPr>
              <a:t>אֱלֹהִים</a:t>
            </a:r>
            <a:r>
              <a:rPr lang="he-IL" dirty="0" smtClean="0"/>
              <a:t> יְהִי מְאֹרֹת בִּרְקִיעַ הַשָּׁמַיִם לְהַבְדִּיל בֵּין הַיּוֹם וּבֵין הַלָּיְלָה וְהָיוּ לְאֹתֹת וּלְמוֹעֲדִים וּלְיָמִים וְשָׁנִים:</a:t>
            </a:r>
            <a:br>
              <a:rPr lang="he-IL" dirty="0" smtClean="0"/>
            </a:br>
            <a:r>
              <a:rPr lang="he-IL" b="1" dirty="0" smtClean="0"/>
              <a:t>טו</a:t>
            </a:r>
            <a:r>
              <a:rPr lang="he-IL" dirty="0" smtClean="0"/>
              <a:t> וְהָיוּ לִמְאוֹרֹת בִּרְקִיעַ הַשָּׁמַיִם לְהָאִיר עַל-הָאָרֶץ וַיְהִי-כֵן:</a:t>
            </a:r>
            <a:br>
              <a:rPr lang="he-IL" dirty="0" smtClean="0"/>
            </a:br>
            <a:r>
              <a:rPr lang="he-IL" b="1" dirty="0" err="1" smtClean="0"/>
              <a:t>טז</a:t>
            </a:r>
            <a:r>
              <a:rPr lang="he-IL" dirty="0" smtClean="0"/>
              <a:t> וַיַּעַשׂ </a:t>
            </a:r>
            <a:r>
              <a:rPr lang="he-IL" dirty="0" err="1" smtClean="0"/>
              <a:t>אֱלֹהִים</a:t>
            </a:r>
            <a:r>
              <a:rPr lang="he-IL" dirty="0" smtClean="0"/>
              <a:t> אֶת-שְׁנֵי </a:t>
            </a:r>
            <a:r>
              <a:rPr lang="he-IL" dirty="0" err="1" smtClean="0"/>
              <a:t>הַמְּאֹרֹת</a:t>
            </a:r>
            <a:r>
              <a:rPr lang="he-IL" dirty="0" smtClean="0"/>
              <a:t> הַגְּדֹלִים אֶת-הַמָּאוֹר הַגָּדֹל לְמֶמְשֶׁלֶת הַיּוֹם וְאֶת-הַמָּאוֹר הַקָּטֹן לְמֶמְשֶׁלֶת הַלַּיְלָה וְאֵת הַכּוֹכָבִים:</a:t>
            </a:r>
            <a:br>
              <a:rPr lang="he-IL" dirty="0" smtClean="0"/>
            </a:br>
            <a:r>
              <a:rPr lang="he-IL" b="1" dirty="0" err="1" smtClean="0"/>
              <a:t>יז</a:t>
            </a:r>
            <a:r>
              <a:rPr lang="he-IL" dirty="0" smtClean="0"/>
              <a:t> </a:t>
            </a:r>
            <a:r>
              <a:rPr lang="he-IL" dirty="0" err="1" smtClean="0"/>
              <a:t>וַיִּתֵּן</a:t>
            </a:r>
            <a:r>
              <a:rPr lang="he-IL" dirty="0" smtClean="0"/>
              <a:t> אֹתָם </a:t>
            </a:r>
            <a:r>
              <a:rPr lang="he-IL" dirty="0" err="1" smtClean="0"/>
              <a:t>אֱלֹהִים</a:t>
            </a:r>
            <a:r>
              <a:rPr lang="he-IL" dirty="0" smtClean="0"/>
              <a:t> בִּרְקִיעַ הַשָּׁמָיִם לְהָאִיר עַל-הָאָרֶץ:</a:t>
            </a:r>
            <a:br>
              <a:rPr lang="he-IL" dirty="0" smtClean="0"/>
            </a:br>
            <a:r>
              <a:rPr lang="he-IL" b="1" dirty="0" err="1" smtClean="0"/>
              <a:t>יח</a:t>
            </a:r>
            <a:r>
              <a:rPr lang="he-IL" dirty="0" smtClean="0"/>
              <a:t> וְלִמְשֹׁל בַּיּוֹם וּבַלַּיְלָה וּלֲהַבְדִּיל בֵּין הָאוֹר וּבֵין הַחשֶׁךְ </a:t>
            </a:r>
            <a:r>
              <a:rPr lang="he-IL" dirty="0" smtClean="0">
                <a:solidFill>
                  <a:srgbClr val="00B050"/>
                </a:solidFill>
              </a:rPr>
              <a:t>וַיַּרְא </a:t>
            </a:r>
            <a:r>
              <a:rPr lang="he-IL" dirty="0" err="1" smtClean="0">
                <a:solidFill>
                  <a:srgbClr val="00B050"/>
                </a:solidFill>
              </a:rPr>
              <a:t>אֱלֹהִים</a:t>
            </a:r>
            <a:r>
              <a:rPr lang="he-IL" dirty="0" smtClean="0">
                <a:solidFill>
                  <a:srgbClr val="00B050"/>
                </a:solidFill>
              </a:rPr>
              <a:t> כִּי-טוֹב</a:t>
            </a:r>
            <a:r>
              <a:rPr lang="he-IL" dirty="0" smtClean="0"/>
              <a:t>:</a:t>
            </a:r>
            <a:br>
              <a:rPr lang="he-IL" dirty="0" smtClean="0"/>
            </a:br>
            <a:r>
              <a:rPr lang="he-IL" b="1" dirty="0" err="1" smtClean="0"/>
              <a:t>יט</a:t>
            </a:r>
            <a:r>
              <a:rPr lang="he-IL" dirty="0" smtClean="0"/>
              <a:t> </a:t>
            </a:r>
            <a:r>
              <a:rPr lang="he-IL" dirty="0" smtClean="0">
                <a:solidFill>
                  <a:srgbClr val="FF0000"/>
                </a:solidFill>
              </a:rPr>
              <a:t>וַיְהִי-עֶרֶב וַיְהִי-בֹקֶר יוֹם רְבִיעִי</a:t>
            </a:r>
            <a:r>
              <a:rPr lang="he-IL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0777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היום החמישי – פסוקים כ'-כ"ג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 smtClean="0"/>
              <a:t>בריאת חיות המים ועופות השמיים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b="1" dirty="0"/>
              <a:t>כ</a:t>
            </a:r>
            <a:r>
              <a:rPr lang="he-IL" dirty="0"/>
              <a:t> </a:t>
            </a:r>
            <a:r>
              <a:rPr lang="he-IL" dirty="0">
                <a:solidFill>
                  <a:srgbClr val="FF0000"/>
                </a:solidFill>
              </a:rPr>
              <a:t>וַיֹּאמֶר אֱלֹהִים</a:t>
            </a:r>
            <a:r>
              <a:rPr lang="he-IL" dirty="0"/>
              <a:t> יִשְׁרְצוּ הַמַּיִם שֶׁרֶץ נֶפֶשׁ חַיָּה וְעוֹף יְעוֹפֵף עַל-הָאָרֶץ עַל-פְּנֵי רְקִיעַ הַשָּׁמָיִם:</a:t>
            </a:r>
            <a:br>
              <a:rPr lang="he-IL" dirty="0"/>
            </a:br>
            <a:r>
              <a:rPr lang="he-IL" b="1" dirty="0"/>
              <a:t>כא</a:t>
            </a:r>
            <a:r>
              <a:rPr lang="he-IL" dirty="0"/>
              <a:t> וַיִּבְרָא אֱלֹהִים אֶת-הַתַּנִּינִם הַגְּדֹלִים וְאֵת כָּל-נֶפֶשׁ הַחַיָּה הָרֹמֶשֶׂת אֲשֶׁר שָׁרְצוּ הַמַּיִם לְמִינֵהֶם וְאֵת כָּל-עוֹף כָּנָף לְמִינֵהוּ </a:t>
            </a:r>
            <a:r>
              <a:rPr lang="he-IL" dirty="0">
                <a:solidFill>
                  <a:srgbClr val="00B050"/>
                </a:solidFill>
              </a:rPr>
              <a:t>וַיַּרְא אֱלֹהִים כִּי-טוֹב</a:t>
            </a:r>
            <a:r>
              <a:rPr lang="he-IL" dirty="0"/>
              <a:t>: </a:t>
            </a:r>
            <a:r>
              <a:rPr lang="he-IL" b="1" dirty="0"/>
              <a:t>כב</a:t>
            </a:r>
            <a:r>
              <a:rPr lang="he-IL" dirty="0"/>
              <a:t> וַיְבָרֶךְ אֹתָם אֱלֹהִים לֵאמֹר פְּרוּ וּרְבוּ וּמִלְאוּ אֶת-הַמַּיִם בַּיַּמִּים וְהָעוֹף יִרֶב בָּאָרֶץ:</a:t>
            </a:r>
            <a:br>
              <a:rPr lang="he-IL" dirty="0"/>
            </a:br>
            <a:r>
              <a:rPr lang="he-IL" b="1" dirty="0"/>
              <a:t>כג</a:t>
            </a:r>
            <a:r>
              <a:rPr lang="he-IL" dirty="0"/>
              <a:t> </a:t>
            </a:r>
            <a:r>
              <a:rPr lang="he-IL" dirty="0">
                <a:solidFill>
                  <a:srgbClr val="FF0000"/>
                </a:solidFill>
              </a:rPr>
              <a:t>וַיְהִי-עֶרֶב וַיְהִי-בֹקֶר יוֹם חֲמִישִׁי</a:t>
            </a:r>
            <a:r>
              <a:rPr lang="he-IL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0724550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היום השישי – פסוקים כ"ד-ל"א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 smtClean="0"/>
              <a:t>בריאת חיות הארץ ובריאת האדם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e-IL" b="1" dirty="0"/>
              <a:t>כד</a:t>
            </a:r>
            <a:r>
              <a:rPr lang="he-IL" dirty="0"/>
              <a:t> </a:t>
            </a:r>
            <a:r>
              <a:rPr lang="he-IL" dirty="0">
                <a:solidFill>
                  <a:srgbClr val="FF0000"/>
                </a:solidFill>
              </a:rPr>
              <a:t>וַיֹּאמֶר אֱלֹהִים</a:t>
            </a:r>
            <a:r>
              <a:rPr lang="he-IL" dirty="0"/>
              <a:t> תּוֹצֵא הָאָרֶץ נֶפֶשׁ חַיָּה לְמִינָהּ בְּהֵמָה וָרֶמֶשׂ וְחַיְתוֹ-אֶרֶץ לְמִינָהּ וַיְהִי-כֵן:</a:t>
            </a:r>
            <a:br>
              <a:rPr lang="he-IL" dirty="0"/>
            </a:br>
            <a:r>
              <a:rPr lang="he-IL" b="1" dirty="0"/>
              <a:t>כה</a:t>
            </a:r>
            <a:r>
              <a:rPr lang="he-IL" dirty="0"/>
              <a:t> וַיַּעַשׂ אֱלֹהִים אֶת-חַיַּת הָאָרֶץ לְמִינָהּ וְאֶת-הַבְּהֵמָה לְמִינָהּ וְאֵת כָּל-רֶמֶשׂ הָאֲדָמָה לְמִינֵהוּ </a:t>
            </a:r>
            <a:r>
              <a:rPr lang="he-IL" dirty="0">
                <a:solidFill>
                  <a:srgbClr val="00B050"/>
                </a:solidFill>
              </a:rPr>
              <a:t>וַיַּרְא אֱלֹהִים כִּי-טוֹב</a:t>
            </a:r>
            <a:r>
              <a:rPr lang="he-IL" dirty="0"/>
              <a:t>:</a:t>
            </a:r>
            <a:br>
              <a:rPr lang="he-IL" dirty="0"/>
            </a:br>
            <a:r>
              <a:rPr lang="he-IL" b="1" dirty="0"/>
              <a:t>כו</a:t>
            </a:r>
            <a:r>
              <a:rPr lang="he-IL" dirty="0"/>
              <a:t> </a:t>
            </a:r>
            <a:r>
              <a:rPr lang="he-IL" dirty="0">
                <a:solidFill>
                  <a:srgbClr val="FF0000"/>
                </a:solidFill>
              </a:rPr>
              <a:t>וַיֹּאמֶר אֱלֹהִים</a:t>
            </a:r>
            <a:r>
              <a:rPr lang="he-IL" dirty="0"/>
              <a:t> נַעֲשֶׂה אָדָם בְּצַלְמֵנוּ כִּדְמוּתֵנוּ וְיִרְדּוּ בִדְגַת הַיָּם וּבְעוֹף הַשָּׁמַיִם וּבַבְּהֵמָה וּבְכָל-הָאָרֶץ וּבְכָל-הָרֶמֶשׂ הָרֹמֵשׂ עַל-הָאָרֶץ:</a:t>
            </a:r>
            <a:br>
              <a:rPr lang="he-IL" dirty="0"/>
            </a:br>
            <a:r>
              <a:rPr lang="he-IL" b="1" dirty="0"/>
              <a:t>כז</a:t>
            </a:r>
            <a:r>
              <a:rPr lang="he-IL" dirty="0"/>
              <a:t> וַיִּבְרָא אֱלֹהִים אֶת-הָאָדָם בְּצַלְמוֹ בְּצֶלֶם אֱלֹהִים בָּרָא אֹתוֹ זָכָר וּנְקֵבָה בָּרָא אֹתָם:</a:t>
            </a:r>
            <a:br>
              <a:rPr lang="he-IL" dirty="0"/>
            </a:br>
            <a:r>
              <a:rPr lang="he-IL" b="1" dirty="0"/>
              <a:t>כח</a:t>
            </a:r>
            <a:r>
              <a:rPr lang="he-IL" dirty="0"/>
              <a:t> וַיְבָרֶךְ אֹתָם אֱלֹהִים וַיֹּאמֶר לָהֶם אֱלֹהִים פְּרוּ וּרְבוּ וּמִלְאוּ אֶת-הָאָרֶץ וְכִבְשֻׁהָ וּרְדוּ בִּדְגַת הַיָּם וּבְעוֹף הַשָּׁמַיִם וּבְכָל-חַיָּה הָרֹמֶשֶׂת עַל-הָאָרֶץ:</a:t>
            </a:r>
            <a:br>
              <a:rPr lang="he-IL" dirty="0"/>
            </a:br>
            <a:r>
              <a:rPr lang="he-IL" b="1" dirty="0"/>
              <a:t>כט</a:t>
            </a:r>
            <a:r>
              <a:rPr lang="he-IL" dirty="0"/>
              <a:t> וַיֹּאמֶר אֱלֹהִים הִנֵּה נָתַתִּי לָכֶם אֶת-כָּל-עֵשֶׂב זֹרֵעַ זֶרַע אֲשֶׁר עַל-פְּנֵי כָל-הָאָרֶץ וְאֶת-כָּל-הָעֵץ אֲשֶׁר-בּוֹ פְרִי-עֵץ זֹרֵעַ זָרַע לָכֶם יִהְיֶה לְאָכְלָה:</a:t>
            </a:r>
            <a:br>
              <a:rPr lang="he-IL" dirty="0"/>
            </a:br>
            <a:r>
              <a:rPr lang="he-IL" b="1" dirty="0"/>
              <a:t>ל</a:t>
            </a:r>
            <a:r>
              <a:rPr lang="he-IL" dirty="0"/>
              <a:t> וּלְכָל-חַיַּת הָאָרֶץ וּלְכָל-עוֹף הַשָּׁמַיִם וּלְכֹל רוֹמֵשׂ עַל-הָאָרֶץ אֲשֶׁר-בּוֹ נֶפֶשׁ חַיָּה אֶת-כָּל-יֶרֶק עֵשֶׂב לְאָכְלָה וַיְהִי-כֵן:</a:t>
            </a:r>
            <a:br>
              <a:rPr lang="he-IL" dirty="0"/>
            </a:br>
            <a:r>
              <a:rPr lang="he-IL" b="1" dirty="0"/>
              <a:t>לא</a:t>
            </a:r>
            <a:r>
              <a:rPr lang="he-IL" dirty="0"/>
              <a:t> </a:t>
            </a:r>
            <a:r>
              <a:rPr lang="he-IL" dirty="0">
                <a:solidFill>
                  <a:srgbClr val="00B050"/>
                </a:solidFill>
              </a:rPr>
              <a:t>וַיַּרְא אֱלֹהִים אֶת-כָּל-אֲשֶׁר עָשָׂה וְהִנֵּה-טוֹב מְאֹד</a:t>
            </a:r>
            <a:r>
              <a:rPr lang="he-IL" dirty="0"/>
              <a:t> </a:t>
            </a:r>
            <a:r>
              <a:rPr lang="he-IL" dirty="0">
                <a:solidFill>
                  <a:srgbClr val="FF0000"/>
                </a:solidFill>
              </a:rPr>
              <a:t>וַיְהִי-עֶרֶב וַיְהִי-בֹקֶר יוֹם הַשִּׁשִּׁי</a:t>
            </a:r>
            <a:r>
              <a:rPr lang="he-IL" dirty="0"/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526892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היום השביעי – פרק ב', פסוקים א'-ג'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 smtClean="0"/>
              <a:t>שבת – נסתיימה הבריאה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he-IL" b="1" dirty="0"/>
              <a:t>א</a:t>
            </a:r>
            <a:r>
              <a:rPr lang="he-IL" dirty="0"/>
              <a:t> וַיְכֻלּוּ הַשָּׁמַיִם וְהָאָרֶץ וְכָל-צְבָאָם:</a:t>
            </a:r>
            <a:br>
              <a:rPr lang="he-IL" dirty="0"/>
            </a:br>
            <a:r>
              <a:rPr lang="he-IL" b="1" dirty="0"/>
              <a:t>ב</a:t>
            </a:r>
            <a:r>
              <a:rPr lang="he-IL" dirty="0"/>
              <a:t> וַיְכַל אֱלֹהִים בַּיּוֹם הַשְּׁבִיעִי מְלַאכְתּוֹ אֲשֶׁר עָשָׂה וַיִּשְׁבֹּת בַּיּוֹם הַשְּׁבִיעִי מִכָּל-מְלַאכְתּוֹ אֲשֶׁר עָשָׂה:</a:t>
            </a:r>
            <a:br>
              <a:rPr lang="he-IL" dirty="0"/>
            </a:br>
            <a:r>
              <a:rPr lang="he-IL" b="1" dirty="0"/>
              <a:t>ג</a:t>
            </a:r>
            <a:r>
              <a:rPr lang="he-IL" dirty="0"/>
              <a:t> וַיְבָרֶךְ אֱלֹהִים אֶת-יוֹם הַשְּׁבִיעִי וַיְקַדֵּשׁ אֹתוֹ כִּי בוֹ שָׁבַת מִכָּל-מְלַאכְתּוֹ אֲשֶׁר-בָּרָא אֱלֹהִים לַעֲשׂוֹת:</a:t>
            </a:r>
          </a:p>
        </p:txBody>
      </p:sp>
    </p:spTree>
    <p:extLst>
      <p:ext uri="{BB962C8B-B14F-4D97-AF65-F5344CB8AC3E}">
        <p14:creationId xmlns:p14="http://schemas.microsoft.com/office/powerpoint/2010/main" val="2205125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sz="4000" dirty="0" smtClean="0">
                <a:solidFill>
                  <a:srgbClr val="192A72"/>
                </a:solidFill>
              </a:rPr>
              <a:t>בריאת העולם – בראשית, </a:t>
            </a:r>
            <a:r>
              <a:rPr lang="he-IL" sz="4000" dirty="0" smtClean="0">
                <a:solidFill>
                  <a:srgbClr val="192A72"/>
                </a:solidFill>
              </a:rPr>
              <a:t>פרק א'</a:t>
            </a:r>
            <a:endParaRPr lang="he-IL" sz="4000" dirty="0">
              <a:solidFill>
                <a:srgbClr val="192A72"/>
              </a:solidFill>
            </a:endParaRP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e-IL" dirty="0" smtClean="0">
                <a:sym typeface="Varela Round"/>
              </a:rPr>
              <a:t>עברית למגזר הדרוזי – שאלון 15381</a:t>
            </a:r>
            <a:endParaRPr lang="he-IL" dirty="0">
              <a:sym typeface="Varela Round"/>
            </a:endParaRPr>
          </a:p>
        </p:txBody>
      </p:sp>
      <p:sp>
        <p:nvSpPr>
          <p:cNvPr id="4" name="מציין מיקום תוכן 3"/>
          <p:cNvSpPr>
            <a:spLocks noGrp="1"/>
          </p:cNvSpPr>
          <p:nvPr>
            <p:ph idx="10"/>
          </p:nvPr>
        </p:nvSpPr>
        <p:spPr/>
        <p:txBody>
          <a:bodyPr/>
          <a:lstStyle/>
          <a:p>
            <a:r>
              <a:rPr lang="he-IL" dirty="0">
                <a:sym typeface="Varela Round"/>
              </a:rPr>
              <a:t>שם </a:t>
            </a:r>
            <a:r>
              <a:rPr lang="he-IL" dirty="0" smtClean="0">
                <a:sym typeface="Varela Round"/>
              </a:rPr>
              <a:t>המורה: רינת </a:t>
            </a:r>
            <a:r>
              <a:rPr lang="he-IL" dirty="0" err="1" smtClean="0">
                <a:sym typeface="Varela Round"/>
              </a:rPr>
              <a:t>בירני-נסראלדין</a:t>
            </a:r>
            <a:r>
              <a:rPr lang="he-IL" dirty="0" smtClean="0">
                <a:sym typeface="Varela Round"/>
              </a:rPr>
              <a:t> </a:t>
            </a:r>
          </a:p>
          <a:p>
            <a:endParaRPr lang="he-IL" dirty="0">
              <a:sym typeface="Varela Rou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שאלות סיכום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1419367"/>
            <a:ext cx="11160000" cy="4458831"/>
          </a:xfrm>
        </p:spPr>
        <p:txBody>
          <a:bodyPr>
            <a:normAutofit/>
          </a:bodyPr>
          <a:lstStyle/>
          <a:p>
            <a:r>
              <a:rPr lang="he-IL" dirty="0" smtClean="0"/>
              <a:t>לקט שאלות מבחינות בגרות.</a:t>
            </a:r>
          </a:p>
          <a:p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א. (1) פסוק ב' הוא תמצית תיאור העולם לפני בריאתו.</a:t>
            </a:r>
          </a:p>
          <a:p>
            <a:pPr marL="0" indent="0">
              <a:buNone/>
            </a:pPr>
            <a:r>
              <a:rPr lang="he-IL" dirty="0" smtClean="0"/>
              <a:t>תאר בלשונך עולם זה, על פי הפסוק. בתשובתך כלול הסבר למושג "תֹהו ובֹהו".</a:t>
            </a:r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r>
              <a:rPr lang="he-IL" dirty="0" smtClean="0"/>
              <a:t>(2) הסבר את המשמעות של הפועל "ברא", על רקע תיאור העולם שתיארת בסעיף (1).</a:t>
            </a:r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  <a:p>
            <a:pPr marL="0" indent="0">
              <a:buNone/>
            </a:pPr>
            <a:endParaRPr lang="he-IL" dirty="0" smtClean="0"/>
          </a:p>
          <a:p>
            <a:pPr marL="0" indent="0">
              <a:buNone/>
            </a:pP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057446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928049"/>
            <a:ext cx="11160000" cy="4950150"/>
          </a:xfrm>
        </p:spPr>
        <p:txBody>
          <a:bodyPr/>
          <a:lstStyle/>
          <a:p>
            <a:pPr marL="0" indent="0">
              <a:buNone/>
            </a:pPr>
            <a:r>
              <a:rPr lang="he-IL" dirty="0"/>
              <a:t>ב. תהליך בריאת העולם הוא פעולה של אלוהים היוצרת הפרדה וסדר ביְקום</a:t>
            </a:r>
            <a:r>
              <a:rPr lang="he-IL" dirty="0" smtClean="0"/>
              <a:t>.</a:t>
            </a:r>
          </a:p>
          <a:p>
            <a:pPr marL="0" indent="0">
              <a:buNone/>
            </a:pPr>
            <a:endParaRPr lang="he-IL" dirty="0"/>
          </a:p>
          <a:p>
            <a:pPr marL="457200" indent="-457200">
              <a:buAutoNum type="arabicParenBoth"/>
            </a:pPr>
            <a:r>
              <a:rPr lang="he-IL" dirty="0" smtClean="0"/>
              <a:t>הָבֵא </a:t>
            </a:r>
            <a:r>
              <a:rPr lang="he-IL" dirty="0"/>
              <a:t>מן הקטעים המתארים את </a:t>
            </a:r>
            <a:r>
              <a:rPr lang="he-IL" u="sng" dirty="0"/>
              <a:t>שלושת הימים הראשונים</a:t>
            </a:r>
            <a:r>
              <a:rPr lang="he-IL" dirty="0"/>
              <a:t> של הבריאה </a:t>
            </a:r>
            <a:r>
              <a:rPr lang="he-IL" u="sng" dirty="0"/>
              <a:t>שלוש</a:t>
            </a:r>
            <a:r>
              <a:rPr lang="he-IL" dirty="0"/>
              <a:t> דוגמאות להפרדה וליצירת סדר. בתשובתך ציין באיזה יום הדבר נעשה</a:t>
            </a:r>
            <a:r>
              <a:rPr lang="he-IL" dirty="0" smtClean="0"/>
              <a:t>.</a:t>
            </a:r>
          </a:p>
          <a:p>
            <a:pPr marL="457200" indent="-457200">
              <a:buAutoNum type="arabicParenBoth"/>
            </a:pPr>
            <a:endParaRPr lang="he-IL" dirty="0"/>
          </a:p>
          <a:p>
            <a:pPr marL="457200" indent="-457200">
              <a:buAutoNum type="arabicParenBoth"/>
            </a:pPr>
            <a:r>
              <a:rPr lang="he-IL" dirty="0"/>
              <a:t>פרט והסבר את </a:t>
            </a:r>
            <a:r>
              <a:rPr lang="he-IL" u="sng" dirty="0"/>
              <a:t>שלושת</a:t>
            </a:r>
            <a:r>
              <a:rPr lang="he-IL" dirty="0"/>
              <a:t> התפקידים שניתנו למאורות שנבראו ביום הרביעי.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27727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כותרת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>
                <a:solidFill>
                  <a:srgbClr val="192A72"/>
                </a:solidFill>
              </a:rPr>
              <a:t>מה נלמד היום </a:t>
            </a:r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>
          <a:xfrm>
            <a:off x="515205" y="1185681"/>
            <a:ext cx="9000000" cy="540000"/>
          </a:xfrm>
        </p:spPr>
        <p:txBody>
          <a:bodyPr/>
          <a:lstStyle/>
          <a:p>
            <a:r>
              <a:rPr lang="he-IL" dirty="0" smtClean="0">
                <a:sym typeface="Varela Round"/>
              </a:rPr>
              <a:t>בראשית, פרק א'</a:t>
            </a:r>
            <a:endParaRPr lang="he-IL" dirty="0"/>
          </a:p>
        </p:txBody>
      </p:sp>
      <p:sp>
        <p:nvSpPr>
          <p:cNvPr id="8" name="מציין מיקום תוכן 7"/>
          <p:cNvSpPr>
            <a:spLocks noGrp="1"/>
          </p:cNvSpPr>
          <p:nvPr>
            <p:ph sz="quarter" idx="4"/>
          </p:nvPr>
        </p:nvSpPr>
        <p:spPr>
          <a:xfrm>
            <a:off x="515206" y="1725681"/>
            <a:ext cx="9000000" cy="4152517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he-IL" dirty="0" smtClean="0">
                <a:solidFill>
                  <a:schemeClr val="tx1"/>
                </a:solidFill>
              </a:rPr>
              <a:t>מבנה </a:t>
            </a:r>
          </a:p>
          <a:p>
            <a:pPr>
              <a:lnSpc>
                <a:spcPct val="200000"/>
              </a:lnSpc>
            </a:pPr>
            <a:r>
              <a:rPr lang="he-IL" dirty="0" smtClean="0">
                <a:solidFill>
                  <a:schemeClr val="tx1"/>
                </a:solidFill>
              </a:rPr>
              <a:t>רעיונות מרכזיים</a:t>
            </a:r>
          </a:p>
          <a:p>
            <a:pPr>
              <a:lnSpc>
                <a:spcPct val="200000"/>
              </a:lnSpc>
            </a:pPr>
            <a:r>
              <a:rPr lang="he-IL" dirty="0" smtClean="0">
                <a:solidFill>
                  <a:schemeClr val="tx1"/>
                </a:solidFill>
              </a:rPr>
              <a:t>פתיחה</a:t>
            </a:r>
          </a:p>
          <a:p>
            <a:pPr>
              <a:lnSpc>
                <a:spcPct val="200000"/>
              </a:lnSpc>
            </a:pPr>
            <a:r>
              <a:rPr lang="he-IL" dirty="0" smtClean="0">
                <a:solidFill>
                  <a:schemeClr val="tx1"/>
                </a:solidFill>
              </a:rPr>
              <a:t>מעשה הבריאה לפי ימים - עד היום הרביעי</a:t>
            </a:r>
          </a:p>
          <a:p>
            <a:pPr>
              <a:lnSpc>
                <a:spcPct val="200000"/>
              </a:lnSpc>
            </a:pPr>
            <a:r>
              <a:rPr lang="he-IL" dirty="0" smtClean="0">
                <a:solidFill>
                  <a:schemeClr val="tx1"/>
                </a:solidFill>
              </a:rPr>
              <a:t>שאלות סיכום</a:t>
            </a:r>
            <a:endParaRPr lang="he-IL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1629321" y="2695767"/>
            <a:ext cx="9207201" cy="192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21888" tIns="121888" rIns="121888" bIns="121888" anchor="t" anchorCtr="0">
            <a:noAutofit/>
          </a:bodyPr>
          <a:lstStyle/>
          <a:p>
            <a:pPr marL="609539">
              <a:lnSpc>
                <a:spcPct val="150000"/>
              </a:lnSpc>
            </a:pPr>
            <a:endParaRPr dirty="0"/>
          </a:p>
        </p:txBody>
      </p:sp>
      <p:sp>
        <p:nvSpPr>
          <p:cNvPr id="5" name="כותרת 4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he-IL" dirty="0" smtClean="0">
                <a:solidFill>
                  <a:srgbClr val="192A72"/>
                </a:solidFill>
              </a:rPr>
              <a:t>תנ"ך</a:t>
            </a:r>
            <a:endParaRPr lang="he-IL" dirty="0">
              <a:solidFill>
                <a:srgbClr val="192A72"/>
              </a:solidFill>
            </a:endParaRPr>
          </a:p>
        </p:txBody>
      </p:sp>
      <p:sp>
        <p:nvSpPr>
          <p:cNvPr id="7" name="כותרת משנה 6"/>
          <p:cNvSpPr>
            <a:spLocks noGrp="1"/>
          </p:cNvSpPr>
          <p:nvPr>
            <p:ph type="subTitle" idx="1"/>
          </p:nvPr>
        </p:nvSpPr>
        <p:spPr>
          <a:xfrm>
            <a:off x="738117" y="2918493"/>
            <a:ext cx="10872000" cy="1273032"/>
          </a:xfrm>
        </p:spPr>
        <p:txBody>
          <a:bodyPr/>
          <a:lstStyle/>
          <a:p>
            <a:r>
              <a:rPr lang="he-IL" dirty="0" smtClean="0">
                <a:solidFill>
                  <a:srgbClr val="192A72"/>
                </a:solidFill>
                <a:sym typeface="Varela Round"/>
              </a:rPr>
              <a:t>בריאת העולם – בראשית</a:t>
            </a:r>
            <a:r>
              <a:rPr lang="he-IL" smtClean="0">
                <a:solidFill>
                  <a:srgbClr val="192A72"/>
                </a:solidFill>
                <a:sym typeface="Varela Round"/>
              </a:rPr>
              <a:t>, </a:t>
            </a:r>
            <a:r>
              <a:rPr lang="he-IL" smtClean="0">
                <a:solidFill>
                  <a:srgbClr val="192A72"/>
                </a:solidFill>
                <a:sym typeface="Varela Round"/>
              </a:rPr>
              <a:t>פרק א'</a:t>
            </a:r>
            <a:endParaRPr lang="he-IL" dirty="0" smtClean="0">
              <a:solidFill>
                <a:srgbClr val="192A72"/>
              </a:solidFill>
              <a:sym typeface="Varela Round"/>
            </a:endParaRPr>
          </a:p>
          <a:p>
            <a:r>
              <a:rPr lang="he-IL" sz="3600" dirty="0" smtClean="0">
                <a:solidFill>
                  <a:srgbClr val="192A72"/>
                </a:solidFill>
                <a:sym typeface="Varela Round"/>
              </a:rPr>
              <a:t>חלק א'</a:t>
            </a:r>
            <a:endParaRPr lang="he-IL" sz="3600" dirty="0">
              <a:solidFill>
                <a:srgbClr val="192A72"/>
              </a:solidFill>
              <a:sym typeface="Varela Round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מבנה 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1173707"/>
            <a:ext cx="11160000" cy="4704491"/>
          </a:xfrm>
        </p:spPr>
        <p:txBody>
          <a:bodyPr>
            <a:normAutofit lnSpcReduction="10000"/>
          </a:bodyPr>
          <a:lstStyle/>
          <a:p>
            <a:r>
              <a:rPr lang="he-IL" u="sng" dirty="0"/>
              <a:t>פתיחה</a:t>
            </a:r>
            <a:r>
              <a:rPr lang="he-IL" dirty="0"/>
              <a:t> – פסוקים א'-ב'</a:t>
            </a:r>
            <a:endParaRPr lang="en-US" dirty="0"/>
          </a:p>
          <a:p>
            <a:r>
              <a:rPr lang="he-IL" u="sng" dirty="0" smtClean="0"/>
              <a:t>7 </a:t>
            </a:r>
            <a:r>
              <a:rPr lang="he-IL" u="sng" dirty="0"/>
              <a:t>פסקאות </a:t>
            </a:r>
            <a:r>
              <a:rPr lang="he-IL" dirty="0"/>
              <a:t>– בהתאם לשבעת ימי הבריאה</a:t>
            </a:r>
            <a:endParaRPr lang="en-US" dirty="0"/>
          </a:p>
          <a:p>
            <a:r>
              <a:rPr lang="he-IL" u="sng" dirty="0"/>
              <a:t>תבנית קבועה</a:t>
            </a:r>
            <a:r>
              <a:rPr lang="he-IL" dirty="0"/>
              <a:t> בששת הימים: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וַיֹּאמֶר אֱלֹהִים</a:t>
            </a:r>
            <a:endParaRPr lang="en-US" dirty="0"/>
          </a:p>
          <a:p>
            <a:pPr marL="0" indent="0">
              <a:buNone/>
            </a:pPr>
            <a:r>
              <a:rPr lang="he-IL" dirty="0"/>
              <a:t>וַיְהִי-עֶרֶב וַיְהִי-בֹקֶר יוֹם...</a:t>
            </a:r>
            <a:endParaRPr lang="en-US" dirty="0"/>
          </a:p>
          <a:p>
            <a:r>
              <a:rPr lang="he-IL" u="sng" dirty="0" smtClean="0"/>
              <a:t>חזרות</a:t>
            </a:r>
          </a:p>
          <a:p>
            <a:pPr marL="0" indent="0">
              <a:buNone/>
            </a:pPr>
            <a:r>
              <a:rPr lang="he-IL" dirty="0"/>
              <a:t>וַיַּרְא </a:t>
            </a:r>
            <a:r>
              <a:rPr lang="he-IL" dirty="0" err="1"/>
              <a:t>אֱלֹהִים</a:t>
            </a:r>
            <a:r>
              <a:rPr lang="he-IL" dirty="0"/>
              <a:t> </a:t>
            </a:r>
            <a:r>
              <a:rPr lang="he-IL" dirty="0" smtClean="0"/>
              <a:t>כִּי-טוֹב</a:t>
            </a:r>
          </a:p>
          <a:p>
            <a:pPr marL="0" indent="0">
              <a:buNone/>
            </a:pPr>
            <a:r>
              <a:rPr lang="he-IL" dirty="0"/>
              <a:t>וַיַּרְא </a:t>
            </a:r>
            <a:r>
              <a:rPr lang="he-IL" dirty="0" err="1"/>
              <a:t>אֱלֹהִים</a:t>
            </a:r>
            <a:r>
              <a:rPr lang="he-IL" dirty="0"/>
              <a:t> אֶת-כָּל-אֲשֶׁר עָשָׂה וְהִנֵּה-טוֹב </a:t>
            </a:r>
            <a:r>
              <a:rPr lang="he-IL" dirty="0" smtClean="0"/>
              <a:t>מְאֹד (בסוף הבריאה)</a:t>
            </a:r>
          </a:p>
          <a:p>
            <a:pPr marL="0" indent="0">
              <a:buNone/>
            </a:pPr>
            <a:r>
              <a:rPr lang="he-IL" dirty="0" smtClean="0"/>
              <a:t>חזרה בפתיח ובסוף – "</a:t>
            </a:r>
            <a:r>
              <a:rPr lang="he-IL" dirty="0"/>
              <a:t> וַיְכֻלּוּ הַשָּׁמַיִם וְהָאָרֶץ </a:t>
            </a:r>
            <a:r>
              <a:rPr lang="he-IL" dirty="0" smtClean="0"/>
              <a:t>וְכָל-צְבָאָם" (פרק ב', 1). חזרה על השמיים והארץ שבפתיח – סגירת מעגל.</a:t>
            </a:r>
          </a:p>
          <a:p>
            <a:pPr marL="0" indent="0">
              <a:buNone/>
            </a:pPr>
            <a:r>
              <a:rPr lang="he-IL" dirty="0" smtClean="0"/>
              <a:t>חזרות על מילים וצירופי מילים – תהליך, סדר, שגרה</a:t>
            </a:r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522378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רעיונות מרכזיים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>
          <a:xfrm>
            <a:off x="515206" y="1228299"/>
            <a:ext cx="11160000" cy="4649899"/>
          </a:xfrm>
        </p:spPr>
        <p:txBody>
          <a:bodyPr>
            <a:normAutofit fontScale="92500" lnSpcReduction="10000"/>
          </a:bodyPr>
          <a:lstStyle/>
          <a:p>
            <a:r>
              <a:rPr lang="he-IL" dirty="0" smtClean="0"/>
              <a:t>המילה  </a:t>
            </a:r>
            <a:r>
              <a:rPr lang="he-IL" dirty="0"/>
              <a:t>"בראשית</a:t>
            </a:r>
            <a:r>
              <a:rPr lang="he-IL" dirty="0" smtClean="0"/>
              <a:t>"</a:t>
            </a:r>
          </a:p>
          <a:p>
            <a:r>
              <a:rPr lang="he-IL" dirty="0" smtClean="0"/>
              <a:t>סדר – התוהו ובוהו הופך לעולם שלם, שלב אחר שלב – תכנית מסודרת.</a:t>
            </a:r>
          </a:p>
          <a:p>
            <a:r>
              <a:rPr lang="he-IL" dirty="0" smtClean="0"/>
              <a:t>כוח הדיבור:</a:t>
            </a:r>
          </a:p>
          <a:p>
            <a:pPr marL="0" indent="0">
              <a:buNone/>
            </a:pPr>
            <a:r>
              <a:rPr lang="he-IL" dirty="0" smtClean="0"/>
              <a:t>בריאה באמירה - בציווי</a:t>
            </a:r>
          </a:p>
          <a:p>
            <a:pPr marL="0" indent="0">
              <a:buNone/>
            </a:pPr>
            <a:r>
              <a:rPr lang="he-IL" dirty="0" smtClean="0"/>
              <a:t>בכוח דיבורו מבדיל אלוהים, מסדר ויוצר.</a:t>
            </a:r>
          </a:p>
          <a:p>
            <a:pPr marL="0" indent="0">
              <a:buNone/>
            </a:pPr>
            <a:r>
              <a:rPr lang="he-IL" dirty="0" smtClean="0"/>
              <a:t>יצירה בדיבור ולא בכוח – יצירת עולם רגוע </a:t>
            </a:r>
          </a:p>
          <a:p>
            <a:r>
              <a:rPr lang="he-IL" dirty="0" smtClean="0"/>
              <a:t>דמות האל כפי שהיא המצטיירת בסיפור הבריאה בשונה מסיפורים אחרים (מיתוסים)</a:t>
            </a:r>
          </a:p>
          <a:p>
            <a:pPr marL="0" indent="0">
              <a:buNone/>
            </a:pPr>
            <a:r>
              <a:rPr lang="he-IL" dirty="0" smtClean="0"/>
              <a:t>דוגמה: "</a:t>
            </a:r>
            <a:r>
              <a:rPr lang="he-IL" dirty="0" err="1" smtClean="0"/>
              <a:t>אנומה</a:t>
            </a:r>
            <a:r>
              <a:rPr lang="he-IL" dirty="0" smtClean="0"/>
              <a:t> </a:t>
            </a:r>
            <a:r>
              <a:rPr lang="he-IL" dirty="0" err="1" smtClean="0"/>
              <a:t>אליש</a:t>
            </a:r>
            <a:r>
              <a:rPr lang="he-IL" dirty="0"/>
              <a:t>"</a:t>
            </a:r>
            <a:endParaRPr lang="he-IL" dirty="0" smtClean="0"/>
          </a:p>
          <a:p>
            <a:r>
              <a:rPr lang="he-IL" dirty="0" smtClean="0"/>
              <a:t>השקפה מונותאיסטית</a:t>
            </a:r>
          </a:p>
          <a:p>
            <a:r>
              <a:rPr lang="he-IL" dirty="0" smtClean="0"/>
              <a:t>מספר טיפולוגי – 7</a:t>
            </a:r>
          </a:p>
          <a:p>
            <a:r>
              <a:rPr lang="he-IL" dirty="0" smtClean="0"/>
              <a:t>עיקרון ההפרדה</a:t>
            </a:r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1853920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פתיחה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 smtClean="0">
                <a:hlinkClick r:id="rId2" action="ppaction://hlinksldjump"/>
              </a:rPr>
              <a:t>פרק א', פסוקים א'-ב'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e-IL" dirty="0" smtClean="0"/>
              <a:t>הפועל "ברא"</a:t>
            </a:r>
          </a:p>
          <a:p>
            <a:r>
              <a:rPr lang="he-IL" dirty="0" smtClean="0"/>
              <a:t>בריאת השמים והארץ על-פי פסוק א'. "שמים וארץ" כביטוי מכליל.</a:t>
            </a:r>
          </a:p>
          <a:p>
            <a:r>
              <a:rPr lang="he-IL" dirty="0" smtClean="0"/>
              <a:t>תיאור העולם על-פי פסוק ב' - העולם הבראשיתי</a:t>
            </a:r>
          </a:p>
          <a:p>
            <a:r>
              <a:rPr lang="he-IL" dirty="0" smtClean="0"/>
              <a:t>יסודות קודמים לבריאה: ארץ, תהום, חושך</a:t>
            </a:r>
          </a:p>
          <a:p>
            <a:r>
              <a:rPr lang="he-IL" dirty="0" smtClean="0"/>
              <a:t>תהום – מים שמכסים את העולם - הרסניים, מאיימים בהעדר בריאה, בחזרה למצב של טרום הבריאה.</a:t>
            </a:r>
          </a:p>
          <a:p>
            <a:r>
              <a:rPr lang="he-IL" dirty="0" smtClean="0"/>
              <a:t>למה פתיחה?</a:t>
            </a:r>
          </a:p>
          <a:p>
            <a:pPr marL="0" indent="0">
              <a:buNone/>
            </a:pPr>
            <a:endParaRPr lang="he-IL" dirty="0" smtClean="0"/>
          </a:p>
          <a:p>
            <a:endParaRPr lang="he-IL" dirty="0" smtClean="0"/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2955709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בריאת האור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>
                <a:hlinkClick r:id="rId2" action="ppaction://hlinksldjump"/>
              </a:rPr>
              <a:t>היום הראשון – פסוקים ג'-ה'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e-IL" dirty="0" smtClean="0"/>
              <a:t>מדוע נברא האור ראשון?</a:t>
            </a:r>
          </a:p>
          <a:p>
            <a:r>
              <a:rPr lang="he-IL" dirty="0" smtClean="0"/>
              <a:t>מהות האור הראשון</a:t>
            </a:r>
          </a:p>
          <a:p>
            <a:r>
              <a:rPr lang="he-IL" dirty="0" smtClean="0"/>
              <a:t>"יום אחד" – הכוונה ליממה הראשונה בתולדות העולם.</a:t>
            </a:r>
          </a:p>
          <a:p>
            <a:r>
              <a:rPr lang="he-IL" dirty="0" smtClean="0"/>
              <a:t>מספר סודר (ולא מונה כבשאר הימים) – יום מיוחד נבדל משאר הימים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916283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כותרת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e-IL" dirty="0" smtClean="0"/>
              <a:t>בריאת השמיים</a:t>
            </a:r>
            <a:endParaRPr lang="he-IL" dirty="0"/>
          </a:p>
        </p:txBody>
      </p:sp>
      <p:sp>
        <p:nvSpPr>
          <p:cNvPr id="3" name="מציין מיקום טקסט 2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he-IL" dirty="0">
                <a:hlinkClick r:id="rId2" action="ppaction://hlinksldjump"/>
              </a:rPr>
              <a:t>היום השני – פסוקים ו'-ח'</a:t>
            </a:r>
            <a:endParaRPr lang="he-IL" dirty="0"/>
          </a:p>
        </p:txBody>
      </p:sp>
      <p:sp>
        <p:nvSpPr>
          <p:cNvPr id="4" name="מציין מיקום תוכן 3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he-IL" dirty="0" smtClean="0"/>
              <a:t>רקיע – שכבת קרח או קרישה של מים, משמשת מחיצה בין מים למים. </a:t>
            </a:r>
          </a:p>
          <a:p>
            <a:pPr marL="0" indent="0">
              <a:buNone/>
            </a:pPr>
            <a:r>
              <a:rPr lang="he-IL" dirty="0"/>
              <a:t> </a:t>
            </a:r>
            <a:r>
              <a:rPr lang="he-IL" dirty="0" smtClean="0"/>
              <a:t>         מעין מסך מתוח באמצע שכבת המים (שורש </a:t>
            </a:r>
            <a:r>
              <a:rPr lang="he-IL" dirty="0" err="1" smtClean="0"/>
              <a:t>ר.ק.ע</a:t>
            </a:r>
            <a:r>
              <a:rPr lang="he-IL" dirty="0" smtClean="0"/>
              <a:t>)</a:t>
            </a:r>
          </a:p>
          <a:p>
            <a:pPr marL="0" indent="0">
              <a:buNone/>
            </a:pPr>
            <a:endParaRPr lang="he-IL" dirty="0" smtClean="0"/>
          </a:p>
          <a:p>
            <a:r>
              <a:rPr lang="he-IL" dirty="0" smtClean="0"/>
              <a:t>חסר הביטוי: "וַיַּרְא </a:t>
            </a:r>
            <a:r>
              <a:rPr lang="he-IL" dirty="0" err="1"/>
              <a:t>אֱלֹהִים</a:t>
            </a:r>
            <a:r>
              <a:rPr lang="he-IL" dirty="0"/>
              <a:t> </a:t>
            </a:r>
            <a:r>
              <a:rPr lang="he-IL" dirty="0" smtClean="0"/>
              <a:t>כִּי-טוֹב" – ההמשך ביום השלישי, לא הושלמה מלאכת הבריאה.</a:t>
            </a:r>
          </a:p>
          <a:p>
            <a:endParaRPr lang="he-IL" dirty="0"/>
          </a:p>
        </p:txBody>
      </p:sp>
    </p:spTree>
    <p:extLst>
      <p:ext uri="{BB962C8B-B14F-4D97-AF65-F5344CB8AC3E}">
        <p14:creationId xmlns:p14="http://schemas.microsoft.com/office/powerpoint/2010/main" val="3507936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ערכת נושא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2021</TotalTime>
  <Words>651</Words>
  <Application>Microsoft Office PowerPoint</Application>
  <PresentationFormat>מותאם אישית</PresentationFormat>
  <Paragraphs>119</Paragraphs>
  <Slides>21</Slides>
  <Notes>3</Notes>
  <HiddenSlides>0</HiddenSlides>
  <MMClips>0</MMClips>
  <ScaleCrop>false</ScaleCrop>
  <HeadingPairs>
    <vt:vector size="6" baseType="variant">
      <vt:variant>
        <vt:lpstr>גופנים בשימוש</vt:lpstr>
      </vt:variant>
      <vt:variant>
        <vt:i4>4</vt:i4>
      </vt:variant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21</vt:i4>
      </vt:variant>
    </vt:vector>
  </HeadingPairs>
  <TitlesOfParts>
    <vt:vector size="26" baseType="lpstr">
      <vt:lpstr>Arial</vt:lpstr>
      <vt:lpstr>Calibri</vt:lpstr>
      <vt:lpstr>Times New Roman</vt:lpstr>
      <vt:lpstr>Varela Round</vt:lpstr>
      <vt:lpstr>ערכת נושא Office</vt:lpstr>
      <vt:lpstr>מערכת שידורים לאומית</vt:lpstr>
      <vt:lpstr>בריאת העולם – בראשית, פרק א'</vt:lpstr>
      <vt:lpstr>מה נלמד היום </vt:lpstr>
      <vt:lpstr>תנ"ך</vt:lpstr>
      <vt:lpstr>מבנה </vt:lpstr>
      <vt:lpstr>רעיונות מרכזיים</vt:lpstr>
      <vt:lpstr>פתיחה</vt:lpstr>
      <vt:lpstr>בריאת האור</vt:lpstr>
      <vt:lpstr>בריאת השמיים</vt:lpstr>
      <vt:lpstr>בריאת היבשה והצמחייה</vt:lpstr>
      <vt:lpstr>בריאת המאורות</vt:lpstr>
      <vt:lpstr>פתיחה – פרק א', פסוקים א'-ב'</vt:lpstr>
      <vt:lpstr>היום הראשון – פסוקים ג'-ה'</vt:lpstr>
      <vt:lpstr>היום השני – פסוקים ו'-ח'</vt:lpstr>
      <vt:lpstr>היום השלישי – פסוקים ט'-י"ג</vt:lpstr>
      <vt:lpstr>היום הרביעי – פסוקים י"ד-י"ט</vt:lpstr>
      <vt:lpstr>היום החמישי – פסוקים כ'-כ"ג</vt:lpstr>
      <vt:lpstr>היום השישי – פסוקים כ"ד-ל"א</vt:lpstr>
      <vt:lpstr>היום השביעי – פרק ב', פסוקים א'-ג'</vt:lpstr>
      <vt:lpstr>שאלות סיכום</vt:lpstr>
      <vt:lpstr>מצגת של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שקופית 1</dc:title>
  <dc:creator>user</dc:creator>
  <cp:lastModifiedBy>user</cp:lastModifiedBy>
  <cp:revision>143</cp:revision>
  <dcterms:created xsi:type="dcterms:W3CDTF">2020-03-15T19:13:03Z</dcterms:created>
  <dcterms:modified xsi:type="dcterms:W3CDTF">2020-05-14T08:06:48Z</dcterms:modified>
</cp:coreProperties>
</file>