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5" r:id="rId1"/>
  </p:sldMasterIdLst>
  <p:notesMasterIdLst>
    <p:notesMasterId r:id="rId16"/>
  </p:notesMasterIdLst>
  <p:sldIdLst>
    <p:sldId id="351" r:id="rId2"/>
    <p:sldId id="394" r:id="rId3"/>
    <p:sldId id="438" r:id="rId4"/>
    <p:sldId id="434" r:id="rId5"/>
    <p:sldId id="277" r:id="rId6"/>
    <p:sldId id="362" r:id="rId7"/>
    <p:sldId id="363" r:id="rId8"/>
    <p:sldId id="364" r:id="rId9"/>
    <p:sldId id="365" r:id="rId10"/>
    <p:sldId id="368" r:id="rId11"/>
    <p:sldId id="369" r:id="rId12"/>
    <p:sldId id="370" r:id="rId13"/>
    <p:sldId id="371" r:id="rId14"/>
    <p:sldId id="395" r:id="rId15"/>
  </p:sldIdLst>
  <p:sldSz cx="12192000" cy="6858000"/>
  <p:notesSz cx="6877050" cy="96567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איהאב סברא" initials="אס" lastIdx="1" clrIdx="0">
    <p:extLst>
      <p:ext uri="{19B8F6BF-5375-455C-9EA6-DF929625EA0E}">
        <p15:presenceInfo xmlns:p15="http://schemas.microsoft.com/office/powerpoint/2012/main" userId="איהאב סבר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2FC"/>
    <a:srgbClr val="FFFF66"/>
    <a:srgbClr val="1966B3"/>
    <a:srgbClr val="99CC00"/>
    <a:srgbClr val="DDDDDD"/>
    <a:srgbClr val="F8F8F8"/>
    <a:srgbClr val="027180"/>
    <a:srgbClr val="000000"/>
    <a:srgbClr val="C1D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סגנון ביניים 4 - הדגשה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סגנון בהיר 3 - הדגשה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סגנון ערכת נושא 2 - הדגשה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79" autoAdjust="0"/>
  </p:normalViewPr>
  <p:slideViewPr>
    <p:cSldViewPr>
      <p:cViewPr>
        <p:scale>
          <a:sx n="75" d="100"/>
          <a:sy n="75" d="100"/>
        </p:scale>
        <p:origin x="902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96697" y="1"/>
            <a:ext cx="2980353" cy="482199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r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493" y="1"/>
            <a:ext cx="2980353" cy="482199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l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75E48C23-C80B-4147-B077-2319F546C327}" type="datetimeFigureOut">
              <a:rPr lang="he-IL"/>
              <a:pPr>
                <a:defRPr/>
              </a:pPr>
              <a:t>ח'/אייר/תש"ף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5488"/>
            <a:ext cx="6435725" cy="3621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1" anchor="ctr"/>
          <a:lstStyle/>
          <a:p>
            <a:pPr lvl="0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004" y="4587283"/>
            <a:ext cx="5501043" cy="434458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96697" y="9172968"/>
            <a:ext cx="2980353" cy="482199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r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493" y="9172968"/>
            <a:ext cx="2980353" cy="482199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>
              <a:defRPr/>
            </a:pPr>
            <a:fld id="{C9C0B573-79BE-473C-847B-A828289AEB57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211283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en-US"/>
          </a:p>
        </p:txBody>
      </p:sp>
      <p:sp>
        <p:nvSpPr>
          <p:cNvPr id="1536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0FC1B1B4-452E-4C5F-95E9-E590D99B8FEA}" type="slidenum">
              <a:rPr lang="ar-SA" altLang="en-US" sz="1300" smtClean="0">
                <a:latin typeface="Arial" panose="020B0604020202020204" pitchFamily="34" charset="0"/>
              </a:rPr>
              <a:pPr algn="l" rtl="0">
                <a:spcBef>
                  <a:spcPct val="0"/>
                </a:spcBef>
              </a:pPr>
              <a:t>1</a:t>
            </a:fld>
            <a:endParaRPr lang="he-IL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0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en-US"/>
          </a:p>
        </p:txBody>
      </p:sp>
      <p:sp>
        <p:nvSpPr>
          <p:cNvPr id="1536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0FC1B1B4-452E-4C5F-95E9-E590D99B8FEA}" type="slidenum">
              <a:rPr lang="ar-SA" altLang="en-US" sz="1300" smtClean="0">
                <a:latin typeface="Arial" panose="020B0604020202020204" pitchFamily="34" charset="0"/>
              </a:rPr>
              <a:pPr algn="l" rtl="0">
                <a:spcBef>
                  <a:spcPct val="0"/>
                </a:spcBef>
              </a:pPr>
              <a:t>2</a:t>
            </a:fld>
            <a:endParaRPr lang="he-IL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3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שקופית כותרת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כותרת 1">
            <a:extLst>
              <a:ext uri="{FF2B5EF4-FFF2-40B4-BE49-F238E27FC236}">
                <a16:creationId xmlns:a16="http://schemas.microsoft.com/office/drawing/2014/main" id="{68DB5C81-E2C3-4B13-A33F-51CFD43E5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59" name="מלבן מעוגל 6">
            <a:extLst>
              <a:ext uri="{FF2B5EF4-FFF2-40B4-BE49-F238E27FC236}">
                <a16:creationId xmlns:a16="http://schemas.microsoft.com/office/drawing/2014/main" id="{7A325CF3-359D-4E43-98A0-2F48809FEFE0}"/>
              </a:ext>
            </a:extLst>
          </p:cNvPr>
          <p:cNvSpPr/>
          <p:nvPr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מלבן מעוגל 7">
            <a:extLst>
              <a:ext uri="{FF2B5EF4-FFF2-40B4-BE49-F238E27FC236}">
                <a16:creationId xmlns:a16="http://schemas.microsoft.com/office/drawing/2014/main" id="{55D57025-F446-4692-BB83-A375ACC2CC50}"/>
              </a:ext>
            </a:extLst>
          </p:cNvPr>
          <p:cNvSpPr/>
          <p:nvPr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מלבן מעוגל 8">
            <a:extLst>
              <a:ext uri="{FF2B5EF4-FFF2-40B4-BE49-F238E27FC236}">
                <a16:creationId xmlns:a16="http://schemas.microsoft.com/office/drawing/2014/main" id="{70F80289-00D9-405F-8EC4-EB18444FA6C6}"/>
              </a:ext>
            </a:extLst>
          </p:cNvPr>
          <p:cNvSpPr/>
          <p:nvPr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מלבן מעוגל 9">
            <a:extLst>
              <a:ext uri="{FF2B5EF4-FFF2-40B4-BE49-F238E27FC236}">
                <a16:creationId xmlns:a16="http://schemas.microsoft.com/office/drawing/2014/main" id="{750DBBD1-00B3-40F1-8BEA-A8C5074315DC}"/>
              </a:ext>
            </a:extLst>
          </p:cNvPr>
          <p:cNvSpPr/>
          <p:nvPr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3" name="תמונה 11">
            <a:extLst>
              <a:ext uri="{FF2B5EF4-FFF2-40B4-BE49-F238E27FC236}">
                <a16:creationId xmlns:a16="http://schemas.microsoft.com/office/drawing/2014/main" id="{4610EEF7-9669-4ED2-A83D-46B67566F2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95505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20800" y="122238"/>
            <a:ext cx="8940800" cy="563562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12801" y="1228725"/>
            <a:ext cx="10697633" cy="4921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0"/>
          </p:nvPr>
        </p:nvSpPr>
        <p:spPr>
          <a:xfrm>
            <a:off x="7721600" y="6248400"/>
            <a:ext cx="3860800" cy="3349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>
          <a:xfrm>
            <a:off x="4572000" y="6338888"/>
            <a:ext cx="28448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626D27-8140-4A85-91FB-96FD9C808FDA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2"/>
          </p:nvPr>
        </p:nvSpPr>
        <p:spPr>
          <a:xfrm>
            <a:off x="609600" y="6324600"/>
            <a:ext cx="28448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0325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7084" y="122239"/>
            <a:ext cx="2673349" cy="6027737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12801" y="122239"/>
            <a:ext cx="7821084" cy="6027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0"/>
          </p:nvPr>
        </p:nvSpPr>
        <p:spPr>
          <a:xfrm>
            <a:off x="7721600" y="6248400"/>
            <a:ext cx="3860800" cy="3349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>
          <a:xfrm>
            <a:off x="4572000" y="6338888"/>
            <a:ext cx="28448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F8AEDC-2F9D-4649-9421-B450CE3AF6A5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2"/>
          </p:nvPr>
        </p:nvSpPr>
        <p:spPr>
          <a:xfrm>
            <a:off x="609600" y="6324600"/>
            <a:ext cx="28448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35061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20800" y="122238"/>
            <a:ext cx="8940800" cy="563562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812801" y="1228725"/>
            <a:ext cx="10697633" cy="4921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noProof="0"/>
              <a:t>לחץ על הסמל כדי להוסיף טבלה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0"/>
          </p:nvPr>
        </p:nvSpPr>
        <p:spPr>
          <a:xfrm>
            <a:off x="7721600" y="6248400"/>
            <a:ext cx="3860800" cy="3349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>
          <a:xfrm>
            <a:off x="4572000" y="6338888"/>
            <a:ext cx="28448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7307DC-1EDC-4B41-A848-477962B5D1A4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2"/>
          </p:nvPr>
        </p:nvSpPr>
        <p:spPr>
          <a:xfrm>
            <a:off x="609600" y="6324600"/>
            <a:ext cx="28448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590499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97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558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5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9">
            <a:extLst>
              <a:ext uri="{FF2B5EF4-FFF2-40B4-BE49-F238E27FC236}">
                <a16:creationId xmlns:a16="http://schemas.microsoft.com/office/drawing/2014/main" id="{8DE62D55-C1A8-4567-96D3-2830590FE88D}"/>
              </a:ext>
            </a:extLst>
          </p:cNvPr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182F861C-54A5-4A6F-B2E9-0A30C1E90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 i="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מלבן מעוגל 6">
            <a:extLst>
              <a:ext uri="{FF2B5EF4-FFF2-40B4-BE49-F238E27FC236}">
                <a16:creationId xmlns:a16="http://schemas.microsoft.com/office/drawing/2014/main" id="{0A631235-C3FA-4145-BDF2-F139C28DF1B9}"/>
              </a:ext>
            </a:extLst>
          </p:cNvPr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7">
            <a:extLst>
              <a:ext uri="{FF2B5EF4-FFF2-40B4-BE49-F238E27FC236}">
                <a16:creationId xmlns:a16="http://schemas.microsoft.com/office/drawing/2014/main" id="{99D8EFFD-1FD2-4005-943E-DE0D644758E4}"/>
              </a:ext>
            </a:extLst>
          </p:cNvPr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8">
            <a:extLst>
              <a:ext uri="{FF2B5EF4-FFF2-40B4-BE49-F238E27FC236}">
                <a16:creationId xmlns:a16="http://schemas.microsoft.com/office/drawing/2014/main" id="{2C241595-59E6-46A0-8D55-6962E1FD9851}"/>
              </a:ext>
            </a:extLst>
          </p:cNvPr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מעוגל 10">
            <a:extLst>
              <a:ext uri="{FF2B5EF4-FFF2-40B4-BE49-F238E27FC236}">
                <a16:creationId xmlns:a16="http://schemas.microsoft.com/office/drawing/2014/main" id="{1EB9992A-E7C0-4D6B-9ED3-90585F9770ED}"/>
              </a:ext>
            </a:extLst>
          </p:cNvPr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Google Shape;11;p2">
            <a:extLst>
              <a:ext uri="{FF2B5EF4-FFF2-40B4-BE49-F238E27FC236}">
                <a16:creationId xmlns:a16="http://schemas.microsoft.com/office/drawing/2014/main" id="{1B8BB25D-542D-485D-A9D0-3F9D2E43E06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rPr lang="he-IL"/>
              <a:t>לחץ כדי לערוך סגנון כותרת משנה של תבנית בסיס</a:t>
            </a:r>
            <a:endParaRPr dirty="0"/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C6465598-A9B4-403E-8DAF-45007173499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860530282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9">
            <a:extLst>
              <a:ext uri="{FF2B5EF4-FFF2-40B4-BE49-F238E27FC236}">
                <a16:creationId xmlns:a16="http://schemas.microsoft.com/office/drawing/2014/main" id="{E3AF9E0F-5081-452E-A127-CFB97F90C501}"/>
              </a:ext>
            </a:extLst>
          </p:cNvPr>
          <p:cNvSpPr/>
          <p:nvPr/>
        </p:nvSpPr>
        <p:spPr>
          <a:xfrm>
            <a:off x="-1506486" y="6199354"/>
            <a:ext cx="3012971" cy="35384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6" name="מלבן מעוגל 10">
            <a:extLst>
              <a:ext uri="{FF2B5EF4-FFF2-40B4-BE49-F238E27FC236}">
                <a16:creationId xmlns:a16="http://schemas.microsoft.com/office/drawing/2014/main" id="{1E0C31B2-49DB-4BEF-A2A8-F886987AE91B}"/>
              </a:ext>
            </a:extLst>
          </p:cNvPr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7" name="מלבן מעוגל 11">
            <a:extLst>
              <a:ext uri="{FF2B5EF4-FFF2-40B4-BE49-F238E27FC236}">
                <a16:creationId xmlns:a16="http://schemas.microsoft.com/office/drawing/2014/main" id="{09526C89-88F6-4156-800A-1F5A43BD0551}"/>
              </a:ext>
            </a:extLst>
          </p:cNvPr>
          <p:cNvSpPr/>
          <p:nvPr/>
        </p:nvSpPr>
        <p:spPr>
          <a:xfrm>
            <a:off x="-533400" y="6629400"/>
            <a:ext cx="4883037" cy="667335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170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20800" y="122238"/>
            <a:ext cx="8940800" cy="563562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12801" y="1228725"/>
            <a:ext cx="5247217" cy="4921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63217" y="1228725"/>
            <a:ext cx="5247216" cy="4921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0"/>
          </p:nvPr>
        </p:nvSpPr>
        <p:spPr>
          <a:xfrm>
            <a:off x="7721600" y="6248400"/>
            <a:ext cx="3860800" cy="3349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1"/>
          </p:nvPr>
        </p:nvSpPr>
        <p:spPr>
          <a:xfrm>
            <a:off x="4572000" y="6338888"/>
            <a:ext cx="28448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0F42F7-30D2-481D-9929-B214DC31F9BB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2"/>
          </p:nvPr>
        </p:nvSpPr>
        <p:spPr>
          <a:xfrm>
            <a:off x="609600" y="6324600"/>
            <a:ext cx="28448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50375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0"/>
          </p:nvPr>
        </p:nvSpPr>
        <p:spPr>
          <a:xfrm>
            <a:off x="7721600" y="6248400"/>
            <a:ext cx="3860800" cy="3349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1"/>
          </p:nvPr>
        </p:nvSpPr>
        <p:spPr>
          <a:xfrm>
            <a:off x="4572000" y="6338888"/>
            <a:ext cx="28448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8678AD-AA83-4998-8CFC-DD7412254CAA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מציין מיקום של תאריך 8"/>
          <p:cNvSpPr>
            <a:spLocks noGrp="1"/>
          </p:cNvSpPr>
          <p:nvPr>
            <p:ph type="dt" sz="half" idx="12"/>
          </p:nvPr>
        </p:nvSpPr>
        <p:spPr>
          <a:xfrm>
            <a:off x="609600" y="6324600"/>
            <a:ext cx="28448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90305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20800" y="122238"/>
            <a:ext cx="8940800" cy="563562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0"/>
          </p:nvPr>
        </p:nvSpPr>
        <p:spPr>
          <a:xfrm>
            <a:off x="7721600" y="6248400"/>
            <a:ext cx="3860800" cy="3349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1"/>
          </p:nvPr>
        </p:nvSpPr>
        <p:spPr>
          <a:xfrm>
            <a:off x="4572000" y="6338888"/>
            <a:ext cx="28448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A1C752-2CBE-4F03-9D10-23E57769B409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2"/>
          </p:nvPr>
        </p:nvSpPr>
        <p:spPr>
          <a:xfrm>
            <a:off x="609600" y="6324600"/>
            <a:ext cx="28448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220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0"/>
          </p:nvPr>
        </p:nvSpPr>
        <p:spPr>
          <a:xfrm>
            <a:off x="7721600" y="6248400"/>
            <a:ext cx="3860800" cy="3349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1"/>
          </p:nvPr>
        </p:nvSpPr>
        <p:spPr>
          <a:xfrm>
            <a:off x="4572000" y="6338888"/>
            <a:ext cx="28448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2AA789-77AA-43A6-BDA7-F6CFC5135AB0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2"/>
          </p:nvPr>
        </p:nvSpPr>
        <p:spPr>
          <a:xfrm>
            <a:off x="609600" y="6324600"/>
            <a:ext cx="28448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16263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0"/>
          </p:nvPr>
        </p:nvSpPr>
        <p:spPr>
          <a:xfrm>
            <a:off x="7721600" y="6248400"/>
            <a:ext cx="3860800" cy="3349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1"/>
          </p:nvPr>
        </p:nvSpPr>
        <p:spPr>
          <a:xfrm>
            <a:off x="4572000" y="6338888"/>
            <a:ext cx="28448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828C00-2F4A-4992-B63F-A17F5A51BEA2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2"/>
          </p:nvPr>
        </p:nvSpPr>
        <p:spPr>
          <a:xfrm>
            <a:off x="609600" y="6324600"/>
            <a:ext cx="28448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90430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0"/>
          </p:nvPr>
        </p:nvSpPr>
        <p:spPr>
          <a:xfrm>
            <a:off x="7721600" y="6248400"/>
            <a:ext cx="3860800" cy="3349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1"/>
          </p:nvPr>
        </p:nvSpPr>
        <p:spPr>
          <a:xfrm>
            <a:off x="4572000" y="6338888"/>
            <a:ext cx="28448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D227428-DC1C-4411-B1AF-6210136B142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2"/>
          </p:nvPr>
        </p:nvSpPr>
        <p:spPr>
          <a:xfrm>
            <a:off x="609600" y="6324600"/>
            <a:ext cx="2844800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2071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76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  <p:sldLayoutId id="2147484348" r:id="rId13"/>
    <p:sldLayoutId id="2147484350" r:id="rId14"/>
    <p:sldLayoutId id="2147484323" r:id="rId15"/>
  </p:sldLayoutIdLst>
  <p:hf sldNum="0" hdr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D26B4C-2D09-4FA3-BCED-6E9265499FEF}"/>
              </a:ext>
            </a:extLst>
          </p:cNvPr>
          <p:cNvSpPr txBox="1"/>
          <p:nvPr/>
        </p:nvSpPr>
        <p:spPr>
          <a:xfrm>
            <a:off x="1331714" y="2971800"/>
            <a:ext cx="9528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72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מערכת שידורים לאומית</a:t>
            </a:r>
            <a:endParaRPr lang="en-US" sz="72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6676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109728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he-IL" sz="4000" i="0" dirty="0">
                <a:latin typeface="Varela Round" panose="00000500000000000000" pitchFamily="2" charset="-79"/>
                <a:cs typeface="Varela Round" panose="00000500000000000000" pitchFamily="2" charset="-79"/>
              </a:rPr>
              <a:t>התוכנה</a:t>
            </a:r>
            <a:endParaRPr lang="en-US" sz="4000" i="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76200" y="914400"/>
                <a:ext cx="11734800" cy="523557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r>
                  <a:rPr lang="he-IL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הפקודה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pulseIn</a:t>
                </a:r>
                <a:r>
                  <a:rPr lang="en-US" sz="2400" b="1" dirty="0">
                    <a:solidFill>
                      <a:schemeClr val="tx2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(pin, value) </a:t>
                </a:r>
                <a:r>
                  <a:rPr lang="he-IL" sz="2400" b="1" dirty="0">
                    <a:solidFill>
                      <a:schemeClr val="tx2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</a:t>
                </a:r>
                <a:r>
                  <a:rPr lang="he-IL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- מודדת אורך של פולס במיקרו שניות, כאשר:</a:t>
                </a:r>
              </a:p>
              <a:p>
                <a:pPr lvl="1"/>
                <a:r>
                  <a:rPr lang="en-US" sz="2400" b="1" dirty="0">
                    <a:solidFill>
                      <a:schemeClr val="tx2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pin</a:t>
                </a:r>
                <a:r>
                  <a:rPr lang="he-IL" sz="2400" dirty="0">
                    <a:solidFill>
                      <a:schemeClr val="tx2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</a:t>
                </a:r>
                <a:r>
                  <a:rPr lang="he-IL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– מס' ההדק של הארדואינו שמחובר להדק </a:t>
                </a:r>
                <a:r>
                  <a:rPr lang="en-US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echo</a:t>
                </a:r>
                <a:r>
                  <a:rPr lang="he-IL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של</a:t>
                </a:r>
                <a:r>
                  <a:rPr lang="en-US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</a:t>
                </a:r>
                <a:r>
                  <a:rPr lang="he-IL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ה-</a:t>
                </a:r>
                <a:r>
                  <a:rPr lang="en-US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SRF05</a:t>
                </a:r>
                <a:endParaRPr lang="he-IL" sz="2400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  <a:p>
                <a:pPr lvl="1"/>
                <a:r>
                  <a:rPr lang="en-US" sz="2400" b="1" dirty="0">
                    <a:solidFill>
                      <a:schemeClr val="tx2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value</a:t>
                </a:r>
                <a:r>
                  <a:rPr lang="he-IL" sz="2400" dirty="0">
                    <a:solidFill>
                      <a:schemeClr val="tx2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</a:t>
                </a:r>
                <a:r>
                  <a:rPr lang="he-IL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– </a:t>
                </a:r>
              </a:p>
              <a:p>
                <a:pPr lvl="2"/>
                <a:r>
                  <a:rPr lang="he-IL" sz="21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'0' מודד את אורך הפולס בנמוך (שמתחיל בירידה למתח נמוך ומסתיים בעליה למתח גבוה)</a:t>
                </a:r>
              </a:p>
              <a:p>
                <a:pPr lvl="2"/>
                <a:r>
                  <a:rPr lang="he-IL" sz="21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'1' מודד את אורך הפולס בגבוה (מתחיל בעליה למתח </a:t>
                </a:r>
                <a:r>
                  <a:rPr lang="en-US" sz="2100" dirty="0" err="1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Vcc</a:t>
                </a:r>
                <a:r>
                  <a:rPr lang="he-IL" sz="21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ומסתיים בירידה חזרה ל-0)</a:t>
                </a:r>
              </a:p>
              <a:p>
                <a:endParaRPr lang="he-IL" sz="2400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  <a:p>
                <a:r>
                  <a:rPr lang="he-IL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נכתוב את התוכנית כך שתבצע את השלבים הבאים:</a:t>
                </a:r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he-IL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משדרת סיגנל </a:t>
                </a:r>
                <a:r>
                  <a:rPr lang="en-US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trig</a:t>
                </a:r>
                <a:r>
                  <a:rPr lang="he-IL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ברוחב 10 מיקרו שנייה</a:t>
                </a:r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he-IL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מחכה לפולס ומודדת את אורכו בעזרת פקודת </a:t>
                </a:r>
                <a:r>
                  <a:rPr lang="en-US" sz="2400" dirty="0" err="1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pulseIn</a:t>
                </a:r>
                <a:endParaRPr lang="he-IL" sz="2400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  <a:p>
                <a:pPr marL="868680" lvl="1" indent="-457200">
                  <a:buFont typeface="+mj-lt"/>
                  <a:buAutoNum type="arabicPeriod"/>
                </a:pPr>
                <a:r>
                  <a:rPr lang="he-IL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מחשבת את המרחק לפי הנוסחה: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  <m:r>
                          <m:rPr>
                            <m:nor/>
                          </m:rPr>
                          <a:rPr lang="he-IL" sz="2400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6200" y="914400"/>
                <a:ext cx="11734800" cy="5235575"/>
              </a:xfrm>
              <a:prstGeom prst="rect">
                <a:avLst/>
              </a:prstGeom>
              <a:blipFill>
                <a:blip r:embed="rId2"/>
                <a:stretch>
                  <a:fillRect t="-931" r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60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109728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he-IL" sz="4000" i="0" dirty="0">
                <a:latin typeface="Varela Round" panose="00000500000000000000" pitchFamily="2" charset="-79"/>
                <a:cs typeface="Varela Round" panose="00000500000000000000" pitchFamily="2" charset="-79"/>
              </a:rPr>
              <a:t>חישובים</a:t>
            </a:r>
            <a:endParaRPr lang="en-US" sz="4000" i="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533400" y="914400"/>
                <a:ext cx="10134600" cy="5105400"/>
              </a:xfrm>
              <a:prstGeom prst="rect">
                <a:avLst/>
              </a:prstGeom>
            </p:spPr>
            <p:txBody>
              <a:bodyPr>
                <a:normAutofit fontScale="85000" lnSpcReduction="20000"/>
              </a:bodyPr>
              <a:lstStyle/>
              <a:p>
                <a:pPr marL="114300" indent="0">
                  <a:buNone/>
                </a:pPr>
                <a:r>
                  <a:rPr lang="he-IL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הנוסחה לחישוב המרחק: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m:rPr>
                            <m:nor/>
                          </m:rPr>
                          <a:rPr lang="he-IL" dirty="0">
                            <a:latin typeface="Varela Round" panose="00000500000000000000" pitchFamily="2" charset="-79"/>
                            <a:cs typeface="Varela Round" panose="00000500000000000000" pitchFamily="2" charset="-79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 </a:t>
                </a:r>
                <a:endParaRPr lang="en-US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  <a:p>
                <a:pPr marL="114300" indent="0">
                  <a:buNone/>
                </a:pPr>
                <a:r>
                  <a:rPr lang="he-IL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כאשר:</a:t>
                </a:r>
              </a:p>
              <a:p>
                <a:pPr marL="114300" indent="0">
                  <a:buNone/>
                </a:pPr>
                <a:r>
                  <a:rPr lang="en-US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t</a:t>
                </a:r>
                <a:r>
                  <a:rPr lang="he-IL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– הזמן הנמדד במיקרו שניות</a:t>
                </a:r>
              </a:p>
              <a:p>
                <a:pPr marL="114300" indent="0">
                  <a:buNone/>
                </a:pPr>
                <a:r>
                  <a:rPr lang="en-US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x</a:t>
                </a:r>
                <a:r>
                  <a:rPr lang="he-IL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- המרחק הנמדד בס"מ</a:t>
                </a:r>
              </a:p>
              <a:p>
                <a:pPr marL="114300" indent="0">
                  <a:buNone/>
                </a:pPr>
                <a:r>
                  <a:rPr lang="en-US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v</a:t>
                </a:r>
                <a:r>
                  <a:rPr lang="he-IL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- מהירות הקול</a:t>
                </a:r>
                <a:r>
                  <a:rPr lang="en-US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</a:t>
                </a:r>
                <a:r>
                  <a:rPr lang="he-IL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היא:</a:t>
                </a:r>
              </a:p>
              <a:p>
                <a:pPr marL="11430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343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𝑆𝑒𝑐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343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𝑆𝑒𝑐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34300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𝑆𝑒𝑐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  <a:p>
                <a:pPr marL="114300" indent="0">
                  <a:buNone/>
                </a:pPr>
                <a:endParaRPr lang="en-US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34300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𝑆𝑒𝑐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𝑆𝑒𝑐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  <a:p>
                <a:pPr marL="114300" indent="0">
                  <a:buNone/>
                </a:pPr>
                <a:r>
                  <a:rPr lang="he-IL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ולכן:</a:t>
                </a:r>
                <a:endParaRPr lang="en-US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𝑆𝑒𝑐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𝑆𝑒𝑐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𝑆𝑒𝑐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33400" y="914400"/>
                <a:ext cx="10134600" cy="5105400"/>
              </a:xfrm>
              <a:prstGeom prst="rect">
                <a:avLst/>
              </a:prstGeo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679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24600" y="182880"/>
            <a:ext cx="5562600" cy="6397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he-IL" sz="3200" i="0" dirty="0">
                <a:latin typeface="Varela Round" panose="00000500000000000000" pitchFamily="2" charset="-79"/>
                <a:cs typeface="Varela Round" panose="00000500000000000000" pitchFamily="2" charset="-79"/>
              </a:rPr>
              <a:t>תוכנית בסיסית של מדידת מרחק</a:t>
            </a:r>
            <a:endParaRPr lang="en-US" sz="3200" i="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09F125D6-2446-4D94-A5CF-3A26092CAD1B}"/>
              </a:ext>
            </a:extLst>
          </p:cNvPr>
          <p:cNvSpPr/>
          <p:nvPr/>
        </p:nvSpPr>
        <p:spPr>
          <a:xfrm>
            <a:off x="6372860" y="1407855"/>
            <a:ext cx="5257801" cy="3308598"/>
          </a:xfrm>
          <a:prstGeom prst="rect">
            <a:avLst/>
          </a:prstGeom>
          <a:solidFill>
            <a:srgbClr val="DCF2F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200" b="1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12-1: </a:t>
            </a:r>
            <a:r>
              <a:rPr lang="he-IL" sz="2200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כתוב תוכנית אשר מודדת את המרחק בעזרת חיישן מרחק, יש לחבר את הדק הדרבון (טריגר) להדק 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10</a:t>
            </a:r>
            <a:r>
              <a:rPr lang="he-IL" sz="2200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בכרטיס הארדוינו, והדק </a:t>
            </a:r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ECHO</a:t>
            </a:r>
            <a:r>
              <a:rPr lang="he-IL" sz="2200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להדק 9 בכרטיס </a:t>
            </a:r>
            <a:r>
              <a:rPr lang="he-IL" sz="2200" dirty="0" err="1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הארדואינו</a:t>
            </a:r>
            <a:r>
              <a:rPr lang="he-IL" sz="2200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</a:t>
            </a:r>
          </a:p>
          <a:p>
            <a:pPr algn="r" rtl="1"/>
            <a:r>
              <a:rPr lang="he-IL" sz="2200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לאחר המדידה יש להדפיס את המרחק בהודעה מתאימה על המסך הטורי.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1DC888E3-37BF-49C1-974B-FE87DFB78E0E}"/>
              </a:ext>
            </a:extLst>
          </p:cNvPr>
          <p:cNvSpPr/>
          <p:nvPr/>
        </p:nvSpPr>
        <p:spPr>
          <a:xfrm>
            <a:off x="256541" y="76200"/>
            <a:ext cx="5562601" cy="6740307"/>
          </a:xfrm>
          <a:prstGeom prst="rect">
            <a:avLst/>
          </a:prstGeom>
          <a:solidFill>
            <a:srgbClr val="DCF2F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TT" sz="1600" dirty="0"/>
              <a:t>#define </a:t>
            </a:r>
            <a:r>
              <a:rPr lang="en-TT" sz="1600" dirty="0" err="1"/>
              <a:t>trigPin</a:t>
            </a:r>
            <a:r>
              <a:rPr lang="en-TT" sz="1600" dirty="0"/>
              <a:t> 10</a:t>
            </a:r>
          </a:p>
          <a:p>
            <a:r>
              <a:rPr lang="en-TT" sz="1600" dirty="0"/>
              <a:t>#define </a:t>
            </a:r>
            <a:r>
              <a:rPr lang="en-TT" sz="1600" dirty="0" err="1"/>
              <a:t>echoPin</a:t>
            </a:r>
            <a:r>
              <a:rPr lang="en-TT" sz="1600" dirty="0"/>
              <a:t> 9</a:t>
            </a:r>
            <a:endParaRPr lang="he-IL" sz="1600" dirty="0"/>
          </a:p>
          <a:p>
            <a:r>
              <a:rPr lang="en-TT" sz="1600" dirty="0"/>
              <a:t>void setup() {</a:t>
            </a:r>
          </a:p>
          <a:p>
            <a:r>
              <a:rPr lang="en-TT" sz="1600" dirty="0"/>
              <a:t>  </a:t>
            </a:r>
            <a:r>
              <a:rPr lang="en-TT" sz="1600" dirty="0" err="1"/>
              <a:t>pinMode</a:t>
            </a:r>
            <a:r>
              <a:rPr lang="en-TT" sz="1600" dirty="0"/>
              <a:t>(</a:t>
            </a:r>
            <a:r>
              <a:rPr lang="en-TT" sz="1600" dirty="0" err="1"/>
              <a:t>trigPin</a:t>
            </a:r>
            <a:r>
              <a:rPr lang="en-TT" sz="1600" dirty="0"/>
              <a:t>, OUTPUT);</a:t>
            </a:r>
          </a:p>
          <a:p>
            <a:r>
              <a:rPr lang="en-TT" sz="1600" dirty="0"/>
              <a:t>  </a:t>
            </a:r>
            <a:r>
              <a:rPr lang="en-TT" sz="1600" dirty="0" err="1"/>
              <a:t>pinMode</a:t>
            </a:r>
            <a:r>
              <a:rPr lang="en-TT" sz="1600" dirty="0"/>
              <a:t>(</a:t>
            </a:r>
            <a:r>
              <a:rPr lang="en-TT" sz="1600" dirty="0" err="1"/>
              <a:t>echoPin</a:t>
            </a:r>
            <a:r>
              <a:rPr lang="en-TT" sz="1600" dirty="0"/>
              <a:t>, INPUT);</a:t>
            </a:r>
          </a:p>
          <a:p>
            <a:r>
              <a:rPr lang="en-TT" sz="1600" dirty="0" err="1"/>
              <a:t>Serial.begin</a:t>
            </a:r>
            <a:r>
              <a:rPr lang="en-TT" sz="1600" dirty="0"/>
              <a:t>(9600);</a:t>
            </a:r>
          </a:p>
          <a:p>
            <a:r>
              <a:rPr lang="en-TT" sz="1600" dirty="0"/>
              <a:t>}</a:t>
            </a:r>
          </a:p>
          <a:p>
            <a:r>
              <a:rPr lang="en-TT" sz="1600" dirty="0"/>
              <a:t>void loop() {</a:t>
            </a:r>
            <a:endParaRPr lang="he-IL" sz="1600" dirty="0"/>
          </a:p>
          <a:p>
            <a:endParaRPr lang="en-TT" sz="1600" dirty="0"/>
          </a:p>
          <a:p>
            <a:r>
              <a:rPr lang="en-TT" sz="1600" dirty="0"/>
              <a:t>  long duration, distance;</a:t>
            </a:r>
          </a:p>
          <a:p>
            <a:r>
              <a:rPr lang="en-TT" sz="1600" dirty="0"/>
              <a:t>  </a:t>
            </a:r>
            <a:r>
              <a:rPr lang="en-TT" sz="1600" dirty="0" err="1"/>
              <a:t>digitalWrite</a:t>
            </a:r>
            <a:r>
              <a:rPr lang="en-TT" sz="1600" dirty="0"/>
              <a:t>(</a:t>
            </a:r>
            <a:r>
              <a:rPr lang="en-TT" sz="1600" dirty="0" err="1"/>
              <a:t>trigPin</a:t>
            </a:r>
            <a:r>
              <a:rPr lang="en-TT" sz="1600" dirty="0"/>
              <a:t>, LOW);  </a:t>
            </a:r>
          </a:p>
          <a:p>
            <a:r>
              <a:rPr lang="en-TT" sz="1600" dirty="0"/>
              <a:t>  </a:t>
            </a:r>
            <a:r>
              <a:rPr lang="en-TT" sz="1600" dirty="0" err="1"/>
              <a:t>delayMicroseconds</a:t>
            </a:r>
            <a:r>
              <a:rPr lang="en-TT" sz="1600" dirty="0"/>
              <a:t>(2); </a:t>
            </a:r>
          </a:p>
          <a:p>
            <a:r>
              <a:rPr lang="en-TT" sz="1600" dirty="0"/>
              <a:t>  </a:t>
            </a:r>
            <a:r>
              <a:rPr lang="en-TT" sz="1600" dirty="0" err="1"/>
              <a:t>digitalWrite</a:t>
            </a:r>
            <a:r>
              <a:rPr lang="en-TT" sz="1600" dirty="0"/>
              <a:t>(</a:t>
            </a:r>
            <a:r>
              <a:rPr lang="en-TT" sz="1600" dirty="0" err="1"/>
              <a:t>trigPin</a:t>
            </a:r>
            <a:r>
              <a:rPr lang="en-TT" sz="1600" dirty="0"/>
              <a:t>, HIGH);</a:t>
            </a:r>
          </a:p>
          <a:p>
            <a:r>
              <a:rPr lang="en-TT" sz="1600" dirty="0"/>
              <a:t>  </a:t>
            </a:r>
            <a:r>
              <a:rPr lang="en-TT" sz="1600" dirty="0" err="1"/>
              <a:t>delayMicroseconds</a:t>
            </a:r>
            <a:r>
              <a:rPr lang="en-TT" sz="1600" dirty="0"/>
              <a:t>(10); </a:t>
            </a:r>
          </a:p>
          <a:p>
            <a:r>
              <a:rPr lang="en-TT" sz="1600" dirty="0"/>
              <a:t>  </a:t>
            </a:r>
            <a:r>
              <a:rPr lang="en-TT" sz="1600" dirty="0" err="1"/>
              <a:t>digitalWrite</a:t>
            </a:r>
            <a:r>
              <a:rPr lang="en-TT" sz="1600" dirty="0"/>
              <a:t>(</a:t>
            </a:r>
            <a:r>
              <a:rPr lang="en-TT" sz="1600" dirty="0" err="1"/>
              <a:t>trigPin</a:t>
            </a:r>
            <a:r>
              <a:rPr lang="en-TT" sz="1600" dirty="0"/>
              <a:t>, LOW);</a:t>
            </a:r>
          </a:p>
          <a:p>
            <a:r>
              <a:rPr lang="en-TT" sz="1600" dirty="0"/>
              <a:t>  duration = </a:t>
            </a:r>
            <a:r>
              <a:rPr lang="en-TT" sz="1600" dirty="0" err="1"/>
              <a:t>pulseIn</a:t>
            </a:r>
            <a:r>
              <a:rPr lang="en-TT" sz="1600" dirty="0"/>
              <a:t>(</a:t>
            </a:r>
            <a:r>
              <a:rPr lang="en-TT" sz="1600" dirty="0" err="1"/>
              <a:t>echoPin</a:t>
            </a:r>
            <a:r>
              <a:rPr lang="en-TT" sz="1600" dirty="0"/>
              <a:t>, HIGH);</a:t>
            </a:r>
          </a:p>
          <a:p>
            <a:r>
              <a:rPr lang="en-TT" sz="1600" dirty="0"/>
              <a:t>  distance = (duration / 2) / 29.1;</a:t>
            </a:r>
          </a:p>
          <a:p>
            <a:r>
              <a:rPr lang="en-TT" sz="1600" dirty="0"/>
              <a:t>  if (distance &gt;= 200 || distance &lt;= 2)</a:t>
            </a:r>
          </a:p>
          <a:p>
            <a:r>
              <a:rPr lang="en-TT" sz="1600" dirty="0"/>
              <a:t>    </a:t>
            </a:r>
            <a:r>
              <a:rPr lang="en-TT" sz="1600" dirty="0" err="1"/>
              <a:t>Serial.println</a:t>
            </a:r>
            <a:r>
              <a:rPr lang="en-TT" sz="1600" dirty="0"/>
              <a:t>("Out of range");</a:t>
            </a:r>
          </a:p>
          <a:p>
            <a:r>
              <a:rPr lang="en-TT" sz="1600" dirty="0"/>
              <a:t>  else</a:t>
            </a:r>
          </a:p>
          <a:p>
            <a:r>
              <a:rPr lang="en-TT" sz="1600" dirty="0"/>
              <a:t>  {</a:t>
            </a:r>
          </a:p>
          <a:p>
            <a:r>
              <a:rPr lang="en-US" sz="1600" dirty="0" err="1"/>
              <a:t>Serial.print</a:t>
            </a:r>
            <a:r>
              <a:rPr lang="en-US" sz="1600" dirty="0"/>
              <a:t>(" the distance is : ");</a:t>
            </a:r>
            <a:endParaRPr lang="en-TT" sz="1600" dirty="0"/>
          </a:p>
          <a:p>
            <a:r>
              <a:rPr lang="en-TT" sz="1600" dirty="0"/>
              <a:t>    </a:t>
            </a:r>
            <a:r>
              <a:rPr lang="en-TT" sz="1600" dirty="0" err="1"/>
              <a:t>Serial.print</a:t>
            </a:r>
            <a:r>
              <a:rPr lang="en-TT" sz="1600" dirty="0"/>
              <a:t>(distance);</a:t>
            </a:r>
          </a:p>
          <a:p>
            <a:r>
              <a:rPr lang="en-TT" sz="1600" dirty="0"/>
              <a:t>    </a:t>
            </a:r>
            <a:r>
              <a:rPr lang="en-TT" sz="1600" dirty="0" err="1"/>
              <a:t>Serial.println</a:t>
            </a:r>
            <a:r>
              <a:rPr lang="en-TT" sz="1600" dirty="0"/>
              <a:t>(" cm");</a:t>
            </a:r>
          </a:p>
          <a:p>
            <a:r>
              <a:rPr lang="en-TT" sz="1600" dirty="0"/>
              <a:t>  }</a:t>
            </a:r>
            <a:endParaRPr lang="he-IL" sz="1600" dirty="0"/>
          </a:p>
          <a:p>
            <a:r>
              <a:rPr lang="en-US" sz="1600" dirty="0"/>
              <a:t>delay(100);</a:t>
            </a:r>
            <a:endParaRPr lang="en-TT" sz="1600" dirty="0"/>
          </a:p>
          <a:p>
            <a:r>
              <a:rPr lang="en-TT" sz="1600" dirty="0"/>
              <a:t>}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1326996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8660" y="122238"/>
            <a:ext cx="10972800" cy="56356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he-IL" sz="4000" i="0" dirty="0">
                <a:latin typeface="Varela Round" panose="00000500000000000000" pitchFamily="2" charset="-79"/>
                <a:cs typeface="Varela Round" panose="00000500000000000000" pitchFamily="2" charset="-79"/>
              </a:rPr>
              <a:t>מטלות</a:t>
            </a:r>
            <a:endParaRPr lang="en-US" sz="4000" i="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DC04CB0D-7E9C-48F4-9E57-16FCAB5494F9}"/>
              </a:ext>
            </a:extLst>
          </p:cNvPr>
          <p:cNvSpPr/>
          <p:nvPr/>
        </p:nvSpPr>
        <p:spPr>
          <a:xfrm>
            <a:off x="746760" y="842665"/>
            <a:ext cx="10896600" cy="1862048"/>
          </a:xfrm>
          <a:prstGeom prst="rect">
            <a:avLst/>
          </a:prstGeom>
          <a:solidFill>
            <a:srgbClr val="DCF2F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he-IL" sz="2300" b="1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12-1: </a:t>
            </a:r>
            <a:br>
              <a:rPr lang="en-US" sz="2300" b="1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300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כתוב תוכנית אשר מודדת את המרחק בעזרת חיישן מרחק, יש לחבר את הדק הדרבון (טריגר) להדק </a:t>
            </a:r>
            <a:r>
              <a:rPr lang="en-US" sz="2300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10</a:t>
            </a:r>
            <a:r>
              <a:rPr lang="he-IL" sz="2300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בכרטיס הארדוינו, והדק </a:t>
            </a:r>
            <a:r>
              <a:rPr lang="en-US" sz="2300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ECHO</a:t>
            </a:r>
            <a:r>
              <a:rPr lang="he-IL" sz="2300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להדק 9 בכרטיס </a:t>
            </a:r>
            <a:r>
              <a:rPr lang="he-IL" sz="2300" dirty="0" err="1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הארדואינו</a:t>
            </a:r>
            <a:r>
              <a:rPr lang="he-IL" sz="2300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</a:t>
            </a:r>
          </a:p>
          <a:p>
            <a:pPr algn="r" rtl="1"/>
            <a:r>
              <a:rPr lang="he-IL" sz="2300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לאחר המדידה יש להדפיס את המרחק בהודעה מתאימה על המסך הטורי, ולהפעיל מנורה שמהבהבת בקצב שעולה כאשר המרחק קטן (כמו חיישני </a:t>
            </a:r>
            <a:r>
              <a:rPr lang="he-IL" sz="2300" dirty="0" err="1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רוורס</a:t>
            </a:r>
            <a:r>
              <a:rPr lang="he-IL" sz="2300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C2169482-54B9-42E6-97FA-933B9A18003F}"/>
              </a:ext>
            </a:extLst>
          </p:cNvPr>
          <p:cNvSpPr/>
          <p:nvPr/>
        </p:nvSpPr>
        <p:spPr>
          <a:xfrm>
            <a:off x="746760" y="2965609"/>
            <a:ext cx="10896600" cy="2215991"/>
          </a:xfrm>
          <a:prstGeom prst="rect">
            <a:avLst/>
          </a:prstGeom>
          <a:solidFill>
            <a:srgbClr val="DCF2F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he-IL" sz="2300" b="1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שאלה 12-2: </a:t>
            </a:r>
            <a:br>
              <a:rPr lang="en-US" sz="2300" b="1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300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כתוב תוכנית אשר מודדת את המרחק בעזרת חיישן מרחק, יש לחבר את הדק הדרבון (טריגר) להדק </a:t>
            </a:r>
            <a:r>
              <a:rPr lang="en-US" sz="2300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10</a:t>
            </a:r>
            <a:r>
              <a:rPr lang="he-IL" sz="2300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בכרטיס הארדוינו, והדק </a:t>
            </a:r>
            <a:r>
              <a:rPr lang="en-US" sz="2300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ECHO</a:t>
            </a:r>
            <a:r>
              <a:rPr lang="he-IL" sz="2300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להדק 9 בכרטיס </a:t>
            </a:r>
            <a:r>
              <a:rPr lang="he-IL" sz="2300" dirty="0" err="1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הארדואינו</a:t>
            </a:r>
            <a:r>
              <a:rPr lang="he-IL" sz="2300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</a:t>
            </a:r>
          </a:p>
          <a:p>
            <a:pPr algn="r" rtl="1"/>
            <a:r>
              <a:rPr lang="he-IL" sz="2300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לאחר המדידה יש להדפיס את המרחק בהודעה מתאימה על המסך הטורי, ולהפעיל תצוגה שבעה מקטעים (ספרות 0-9) שמתארים את המרחק </a:t>
            </a:r>
            <a:r>
              <a:rPr lang="he-IL" sz="2300" dirty="0" err="1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בדיקאדה</a:t>
            </a:r>
            <a:r>
              <a:rPr lang="he-IL" sz="2300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(כל 10 ס"מ יחידה אחת), הנח שהמרווח החוקי הוא בין 2-100 ס"מ</a:t>
            </a:r>
          </a:p>
        </p:txBody>
      </p:sp>
    </p:spTree>
    <p:extLst>
      <p:ext uri="{BB962C8B-B14F-4D97-AF65-F5344CB8AC3E}">
        <p14:creationId xmlns:p14="http://schemas.microsoft.com/office/powerpoint/2010/main" val="6549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1">
            <a:extLst>
              <a:ext uri="{FF2B5EF4-FFF2-40B4-BE49-F238E27FC236}">
                <a16:creationId xmlns:a16="http://schemas.microsoft.com/office/drawing/2014/main" id="{10C80F46-088B-4A36-9AFB-038A1EF13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200" y="0"/>
            <a:ext cx="3241964" cy="1838476"/>
          </a:xfrm>
          <a:prstGeom prst="rect">
            <a:avLst/>
          </a:prstGeom>
        </p:spPr>
      </p:pic>
      <p:sp>
        <p:nvSpPr>
          <p:cNvPr id="6" name="תיבת טקסט 3">
            <a:extLst>
              <a:ext uri="{FF2B5EF4-FFF2-40B4-BE49-F238E27FC236}">
                <a16:creationId xmlns:a16="http://schemas.microsoft.com/office/drawing/2014/main" id="{C34BCB3C-A713-4E99-962F-04F50930FC94}"/>
              </a:ext>
            </a:extLst>
          </p:cNvPr>
          <p:cNvSpPr txBox="1"/>
          <p:nvPr/>
        </p:nvSpPr>
        <p:spPr>
          <a:xfrm>
            <a:off x="1574078" y="3048000"/>
            <a:ext cx="1038932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ctr" rtl="1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4">
            <a:extLst>
              <a:ext uri="{FF2B5EF4-FFF2-40B4-BE49-F238E27FC236}">
                <a16:creationId xmlns:a16="http://schemas.microsoft.com/office/drawing/2014/main" id="{DB35DCAD-298B-4CBE-BCBA-89FB572DBF52}"/>
              </a:ext>
            </a:extLst>
          </p:cNvPr>
          <p:cNvSpPr/>
          <p:nvPr/>
        </p:nvSpPr>
        <p:spPr>
          <a:xfrm>
            <a:off x="1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367036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2"/>
          <p:cNvSpPr/>
          <p:nvPr/>
        </p:nvSpPr>
        <p:spPr>
          <a:xfrm>
            <a:off x="3370933" y="3429000"/>
            <a:ext cx="5507755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342900" indent="-342900" algn="ctr" rtl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ts val="2800"/>
            </a:pPr>
            <a:r>
              <a:rPr lang="he-IL" sz="3200" b="1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מרצה: איהאב סברא</a:t>
            </a:r>
            <a:endParaRPr lang="en-US" sz="3200" b="1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7BA75672-B763-4241-9E09-0E7C7E1BCB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4" t="21913" r="37757" b="29167"/>
          <a:stretch/>
        </p:blipFill>
        <p:spPr>
          <a:xfrm>
            <a:off x="152400" y="3398520"/>
            <a:ext cx="3054923" cy="3238782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305485-F95D-48BA-99D1-52804F43B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357" y="1641152"/>
            <a:ext cx="10871177" cy="1260000"/>
          </a:xfrm>
        </p:spPr>
        <p:txBody>
          <a:bodyPr/>
          <a:lstStyle/>
          <a:p>
            <a:r>
              <a:rPr lang="he-IL" dirty="0">
                <a:solidFill>
                  <a:srgbClr val="002060"/>
                </a:solidFill>
              </a:rPr>
              <a:t>תכנות ארדוינו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B0712C7-42E7-4E5B-8D4F-AB4C489CE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117" y="2743200"/>
            <a:ext cx="10872000" cy="703645"/>
          </a:xfrm>
        </p:spPr>
        <p:txBody>
          <a:bodyPr spcFirstLastPara="1" wrap="square" lIns="36000" tIns="36000" rIns="36000" bIns="36000" anchor="t" anchorCtr="0">
            <a:spAutoFit/>
          </a:bodyPr>
          <a:lstStyle/>
          <a:p>
            <a:r>
              <a:rPr lang="he-IL" dirty="0"/>
              <a:t>המגמה להנדסת אלקטרוניקה ומחשבים</a:t>
            </a:r>
            <a:endParaRPr lang="en-TT" dirty="0"/>
          </a:p>
        </p:txBody>
      </p:sp>
      <p:sp>
        <p:nvSpPr>
          <p:cNvPr id="6" name="מלבן 3">
            <a:extLst>
              <a:ext uri="{FF2B5EF4-FFF2-40B4-BE49-F238E27FC236}">
                <a16:creationId xmlns:a16="http://schemas.microsoft.com/office/drawing/2014/main" id="{EC9CC597-6D56-4042-B397-D3B082A33DF3}"/>
              </a:ext>
            </a:extLst>
          </p:cNvPr>
          <p:cNvSpPr/>
          <p:nvPr/>
        </p:nvSpPr>
        <p:spPr>
          <a:xfrm>
            <a:off x="5057064" y="4247352"/>
            <a:ext cx="2263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3200" b="1" u="sng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פרק 12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חיישן מרחק</a:t>
            </a:r>
            <a:endParaRPr lang="en-TT" sz="3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14196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A58B73AB-A35D-4E6E-B1F3-905175A35D30}"/>
              </a:ext>
            </a:extLst>
          </p:cNvPr>
          <p:cNvSpPr/>
          <p:nvPr/>
        </p:nvSpPr>
        <p:spPr>
          <a:xfrm>
            <a:off x="7620917" y="1230487"/>
            <a:ext cx="278473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4000" b="1" u="sng" dirty="0">
                <a:solidFill>
                  <a:schemeClr val="tx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פרק 12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4000" dirty="0">
                <a:solidFill>
                  <a:schemeClr val="tx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חיישן מרחק</a:t>
            </a:r>
            <a:endParaRPr lang="en-TT" sz="4000" dirty="0">
              <a:solidFill>
                <a:schemeClr val="tx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258F2435-F37B-4029-80BF-8B756E9A0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240426"/>
            <a:ext cx="5156115" cy="356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9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5FB049B7-2048-4D1C-84C4-A22B3EE1ACCD}"/>
              </a:ext>
            </a:extLst>
          </p:cNvPr>
          <p:cNvSpPr/>
          <p:nvPr/>
        </p:nvSpPr>
        <p:spPr>
          <a:xfrm>
            <a:off x="3581400" y="76200"/>
            <a:ext cx="5277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3600" dirty="0">
                <a:solidFill>
                  <a:schemeClr val="tx1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תוכן עניינים</a:t>
            </a: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FC9DC84F-38F4-4E07-A633-CCF3A026D325}"/>
              </a:ext>
            </a:extLst>
          </p:cNvPr>
          <p:cNvGraphicFramePr>
            <a:graphicFrameLocks noGrp="1"/>
          </p:cNvGraphicFramePr>
          <p:nvPr/>
        </p:nvGraphicFramePr>
        <p:xfrm>
          <a:off x="6304644" y="932180"/>
          <a:ext cx="5277749" cy="55143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07082">
                  <a:extLst>
                    <a:ext uri="{9D8B030D-6E8A-4147-A177-3AD203B41FA5}">
                      <a16:colId xmlns:a16="http://schemas.microsoft.com/office/drawing/2014/main" val="1903325216"/>
                    </a:ext>
                  </a:extLst>
                </a:gridCol>
                <a:gridCol w="2034796">
                  <a:extLst>
                    <a:ext uri="{9D8B030D-6E8A-4147-A177-3AD203B41FA5}">
                      <a16:colId xmlns:a16="http://schemas.microsoft.com/office/drawing/2014/main" val="1903159480"/>
                    </a:ext>
                  </a:extLst>
                </a:gridCol>
                <a:gridCol w="635871">
                  <a:extLst>
                    <a:ext uri="{9D8B030D-6E8A-4147-A177-3AD203B41FA5}">
                      <a16:colId xmlns:a16="http://schemas.microsoft.com/office/drawing/2014/main" val="930991834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פקודות עיקריות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שם הפרק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57223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void setup ( )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void loop ( )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הכרת כרטיס ארדוינו, תוכנת הפיתוח, מבנה התוכנית, חומרה בסיסית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פרק 1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54361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err="1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digitalWrite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( ); 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pinMode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pin,OUTPUT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);</a:t>
                      </a:r>
                      <a:endParaRPr lang="he-IL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delay( ); 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כתיבה להדקים דיגיטליים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פרק 2 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292679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en-US" sz="1600" kern="12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(צעד</a:t>
                      </a:r>
                      <a:r>
                        <a:rPr lang="en-US" altLang="en-US" sz="1600" kern="12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;  </a:t>
                      </a:r>
                      <a:r>
                        <a:rPr lang="he-IL" altLang="en-US" sz="1600" kern="12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תנאי</a:t>
                      </a:r>
                      <a:r>
                        <a:rPr lang="en-US" altLang="en-US" sz="1600" kern="12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; </a:t>
                      </a:r>
                      <a:r>
                        <a:rPr lang="he-IL" altLang="en-US" sz="1600" kern="12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אתחול) </a:t>
                      </a:r>
                      <a:r>
                        <a:rPr lang="en-US" altLang="en-US" sz="1600" kern="12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for</a:t>
                      </a:r>
                      <a:r>
                        <a:rPr lang="he-IL" altLang="en-US" sz="1600" kern="12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 </a:t>
                      </a:r>
                      <a:r>
                        <a:rPr lang="en-US" altLang="en-US" sz="1600" kern="12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 </a:t>
                      </a:r>
                      <a:endParaRPr lang="he-IL" altLang="en-US" sz="1600" kern="12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Int      float</a:t>
                      </a:r>
                      <a:endParaRPr lang="en-TT" sz="1600" kern="12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לולאות, טיפוסי משתנים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פרק 3 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282788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l" rtl="1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altLang="en-US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(ביטוי לוגי) </a:t>
                      </a:r>
                      <a:r>
                        <a:rPr lang="en-US" altLang="en-US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If </a:t>
                      </a:r>
                      <a:r>
                        <a:rPr lang="he-IL" altLang="en-US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 rtl="1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else  if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משפט תנאי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פרק 4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36479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 </a:t>
                      </a:r>
                      <a:r>
                        <a:rPr lang="en-US" sz="1600" kern="1200" dirty="0" err="1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Serial.begin</a:t>
                      </a:r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(</a:t>
                      </a:r>
                      <a:r>
                        <a:rPr lang="he-IL" sz="1600" kern="12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ערך</a:t>
                      </a:r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); </a:t>
                      </a:r>
                      <a:r>
                        <a:rPr lang="en-US" sz="1600" kern="1200" dirty="0" err="1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Serial.print</a:t>
                      </a:r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( );</a:t>
                      </a:r>
                      <a:endParaRPr lang="he-IL" sz="1600" kern="12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  <a:p>
                      <a:pPr algn="l" rtl="0"/>
                      <a:r>
                        <a:rPr lang="en-US" sz="1600" kern="1200" dirty="0" err="1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Serial.Read</a:t>
                      </a:r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( );</a:t>
                      </a:r>
                      <a:endParaRPr lang="en-TT" sz="1600" kern="12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כתיבה וקריאה מהמפתח הטורי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פרק 5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262327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digitalRead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() ;</a:t>
                      </a:r>
                      <a:endParaRPr lang="he-IL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 err="1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pinMode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pin,INPUT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);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pinMode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(pin,</a:t>
                      </a:r>
                      <a:r>
                        <a:rPr lang="en-TT" sz="1200" kern="12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INPUT</a:t>
                      </a:r>
                      <a:r>
                        <a:rPr lang="en-TT" sz="1200" dirty="0"/>
                        <a:t>_</a:t>
                      </a:r>
                      <a:r>
                        <a:rPr lang="en-TT" sz="1200" kern="12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PULLUP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);</a:t>
                      </a:r>
                      <a:endParaRPr lang="en-US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קריאת נתונים דיגיטליים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פרק 6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975715"/>
                  </a:ext>
                </a:extLst>
              </a:tr>
            </a:tbl>
          </a:graphicData>
        </a:graphic>
      </p:graphicFrame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C878D408-757A-4AC3-A13E-D37D1D1EC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236439"/>
              </p:ext>
            </p:extLst>
          </p:nvPr>
        </p:nvGraphicFramePr>
        <p:xfrm>
          <a:off x="685800" y="990600"/>
          <a:ext cx="5201558" cy="56972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90332521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903159480"/>
                    </a:ext>
                  </a:extLst>
                </a:gridCol>
                <a:gridCol w="781958">
                  <a:extLst>
                    <a:ext uri="{9D8B030D-6E8A-4147-A177-3AD203B41FA5}">
                      <a16:colId xmlns:a16="http://schemas.microsoft.com/office/drawing/2014/main" val="930991834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פקודות עיקריות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שם הפרק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57223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tone(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pin,freq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);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tone(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pin,freq,duration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);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TT" sz="1600" dirty="0" err="1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noTone</a:t>
                      </a:r>
                      <a:r>
                        <a:rPr lang="en-TT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(pin);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מבנה הרמקול</a:t>
                      </a:r>
                      <a:endParaRPr lang="en-US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פונקציית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tone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פרק 7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292679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analogRead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( );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קריאה אנלוגית</a:t>
                      </a:r>
                      <a:endParaRPr lang="en-US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חיישן טמפרטורה 35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LM</a:t>
                      </a:r>
                      <a:endParaRPr lang="he-IL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חיישן אור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LDR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פרק 8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282788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analogWrite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( );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כתיבה להדקים אנלוגיים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PWM</a:t>
                      </a:r>
                      <a:endParaRPr lang="he-IL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פרק 9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36479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sz="1600" kern="12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DDRD</a:t>
                      </a:r>
                      <a:endParaRPr lang="he-IL" sz="1600" kern="12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sz="1600" kern="12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PORTD</a:t>
                      </a:r>
                      <a:endParaRPr lang="he-IL" sz="1600" kern="12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Array[]={..}</a:t>
                      </a:r>
                      <a:endParaRPr lang="en-TT" sz="1600" kern="12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תצוגה שבה מקטעים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מערכים חד </a:t>
                      </a:r>
                      <a:r>
                        <a:rPr lang="he-IL" sz="1600" dirty="0" err="1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מימדים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פרק 10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262327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600" dirty="0" err="1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softwareSerial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תקשורת טורית 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UART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תקשורת </a:t>
                      </a:r>
                      <a:r>
                        <a:rPr lang="en-US" sz="1400" kern="12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BLUE</a:t>
                      </a:r>
                      <a:r>
                        <a:rPr lang="en-US" sz="1400" i="1" dirty="0">
                          <a:solidFill>
                            <a:srgbClr val="0070C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TOOTH</a:t>
                      </a:r>
                      <a:r>
                        <a:rPr lang="en-US" sz="1400" i="1" dirty="0">
                          <a:solidFill>
                            <a:srgbClr val="0070C0"/>
                          </a:solidFill>
                          <a:latin typeface="+mn-lt"/>
                        </a:rPr>
                        <a:t> 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פרק 11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714433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TT" sz="1600" kern="12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 </a:t>
                      </a:r>
                      <a:r>
                        <a:rPr lang="en-TT" sz="1600" kern="1200" dirty="0" err="1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pulseIn</a:t>
                      </a:r>
                      <a:r>
                        <a:rPr lang="en-TT" sz="1600" kern="12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(pin, value)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חיישן מרחק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e-IL" sz="1600" dirty="0">
                          <a:solidFill>
                            <a:schemeClr val="tx2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פרק 12</a:t>
                      </a:r>
                      <a:endParaRPr lang="en-TT" sz="1600" dirty="0">
                        <a:solidFill>
                          <a:schemeClr val="tx2"/>
                        </a:solidFill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50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765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B94DB41-7A28-424B-A205-99BCC0354B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62200" y="152400"/>
            <a:ext cx="98298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he-IL" sz="4000" i="0" dirty="0">
                <a:latin typeface="Varela Round" panose="00000500000000000000" pitchFamily="2" charset="-79"/>
                <a:cs typeface="Varela Round" panose="00000500000000000000" pitchFamily="2" charset="-79"/>
              </a:rPr>
              <a:t>חיישן אולטראסוני -</a:t>
            </a:r>
            <a:r>
              <a:rPr lang="en-US" sz="4000" i="0" dirty="0">
                <a:latin typeface="Varela Round" panose="00000500000000000000" pitchFamily="2" charset="-79"/>
                <a:cs typeface="Varela Round" panose="00000500000000000000" pitchFamily="2" charset="-79"/>
              </a:rPr>
              <a:t>Ultra-Sonic SRF05 </a:t>
            </a:r>
            <a:endParaRPr lang="x-none" sz="4000" i="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E9D7779-FB89-4D37-8B01-AE6684F500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2000" y="914400"/>
            <a:ext cx="10982960" cy="5638800"/>
          </a:xfrm>
          <a:prstGeom prst="rect">
            <a:avLst/>
          </a:prstGeom>
        </p:spPr>
        <p:txBody>
          <a:bodyPr/>
          <a:lstStyle/>
          <a:p>
            <a:r>
              <a:rPr lang="he-IL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עיקרון הפעולה של חיישן אולטראסוני דומה לדרך שבה עטלפים מזהים את המרחק שלהם מחפצים במערות החשוכות, וכמו דולפינים כשמזהים את המרחק מהאוניות או גופים אחרים במים</a:t>
            </a:r>
          </a:p>
          <a:p>
            <a:endParaRPr lang="he-IL" sz="2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חיישן המרחק האולטרא-סוני כולל רמקול ומיקרופון בתוך העיגולים שבגוף החיישן  </a:t>
            </a:r>
            <a:r>
              <a:rPr lang="en-US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T</a:t>
            </a:r>
            <a:r>
              <a:rPr lang="he-IL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   </a:t>
            </a:r>
            <a:r>
              <a:rPr lang="en-US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R</a:t>
            </a:r>
            <a:r>
              <a:rPr lang="he-IL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. </a:t>
            </a:r>
          </a:p>
          <a:p>
            <a:endParaRPr lang="he-IL" sz="2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הרמקול משמיע גלי קול בתדר על-קולי כלומר תדר שלא נשמע באוזן אנושית </a:t>
            </a:r>
            <a:br>
              <a:rPr lang="en-US" sz="22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(על-קולי = אולטרא-סאונד)  במהירות</a:t>
            </a:r>
            <a:r>
              <a:rPr lang="en-US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343 m/Sec </a:t>
            </a:r>
            <a:r>
              <a:rPr lang="he-IL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 (מהירות הקול)</a:t>
            </a:r>
          </a:p>
          <a:p>
            <a:endParaRPr lang="he-IL" sz="2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he-IL" sz="2200" dirty="0">
                <a:latin typeface="Varela Round" panose="00000500000000000000" pitchFamily="2" charset="-79"/>
                <a:cs typeface="Varela Round" panose="00000500000000000000" pitchFamily="2" charset="-79"/>
              </a:rPr>
              <a:t>גלי קול אלו יוצאים לדרכם, ואם הם פוגעים בגוף כלשהו, הם חוזרים ונקלטים על ידי המיקרופון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5" y="4873721"/>
            <a:ext cx="3439465" cy="175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17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B94DB41-7A28-424B-A205-99BCC0354B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217546"/>
            <a:ext cx="8315325" cy="62065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he-IL" sz="4000" i="0" dirty="0">
                <a:solidFill>
                  <a:schemeClr val="tx1"/>
                </a:solidFill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rPr>
              <a:t>עיקרון הפעולה של חיישן אולטראסוני</a:t>
            </a:r>
            <a:endParaRPr lang="x-none" sz="4000" i="0" dirty="0">
              <a:solidFill>
                <a:schemeClr val="tx1"/>
              </a:solidFill>
              <a:latin typeface="Varela Round" panose="00000500000000000000" pitchFamily="2" charset="-79"/>
              <a:ea typeface="+mj-ea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900148" y="990600"/>
                <a:ext cx="11166971" cy="47545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28600" algn="r" defTabSz="914400" rtl="1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r" defTabSz="914400" rtl="1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r" defTabSz="914400" rtl="1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r" defTabSz="914400" rtl="1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r" defTabSz="914400" rtl="1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r" defTabSz="914400" rtl="1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r" defTabSz="914400" rtl="1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r" defTabSz="914400" rtl="1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r" defTabSz="914400" rtl="1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v"/>
                </a:pPr>
                <a:r>
                  <a:rPr lang="he-IL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גל הקול עובר דרך השווה לפי 2 מהמרחק של העצם מהחיישן.(</a:t>
                </a:r>
                <a14:m>
                  <m:oMath xmlns:m="http://schemas.openxmlformats.org/officeDocument/2006/math">
                    <m:r>
                      <a:rPr lang="he-IL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he-IL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he-IL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ידוע מתורת הפיזיקה כי מהירות התפשטות הקול היא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343</m:t>
                    </m:r>
                    <m:r>
                      <a:rPr lang="en-US" i="1">
                        <a:latin typeface="Cambria Math"/>
                      </a:rPr>
                      <m:t>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he-IL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he-IL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לחיישן יש ארבעה הדקים, שני הדקי אספקה והדק שנקרא "דרבון" </a:t>
                </a:r>
                <a:r>
                  <a:rPr lang="en-US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TRIGGER</a:t>
                </a:r>
                <a:r>
                  <a:rPr lang="he-IL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, אם יתקבל פולס מלבני ברוחב 10 מיקרו שנייה, אז הרמקול </a:t>
                </a:r>
                <a:r>
                  <a:rPr lang="en-US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T</a:t>
                </a:r>
                <a:r>
                  <a:rPr lang="he-IL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מפיק שמונה </a:t>
                </a:r>
                <a:r>
                  <a:rPr lang="he-IL" dirty="0" err="1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פולסים</a:t>
                </a:r>
                <a:r>
                  <a:rPr lang="he-IL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בתדר 40 קילו הרץ.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he-IL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ביחד ברגע השידור, בהדק </a:t>
                </a:r>
                <a:r>
                  <a:rPr lang="en-US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ECHO</a:t>
                </a:r>
                <a:r>
                  <a:rPr lang="he-IL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 שבגוף החיישן, הדק זה הינו מוצא ועולה לרמה לוגית "1" עד אשר מתקבלים בחזרה שמונה הפולסים במיקרופון </a:t>
                </a:r>
                <a:r>
                  <a:rPr lang="en-US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R</a:t>
                </a:r>
                <a:r>
                  <a:rPr lang="he-IL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he-IL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משך הזמן שהדק ה_ </a:t>
                </a:r>
                <a:r>
                  <a:rPr lang="en-US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ECHO</a:t>
                </a:r>
                <a:r>
                  <a:rPr lang="he-IL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היה ב "1" נמדד בתוכנית ומבטא את הזמן שעבר מרגע שנשלח את האות ועד שהאות מוחזר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endParaRPr lang="he-IL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he-IL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לפי הזמן אפשר לחשב את המרחק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he-IL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שבין החיישן לעצם:</a:t>
                </a: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48" y="990600"/>
                <a:ext cx="11166971" cy="4754563"/>
              </a:xfrm>
              <a:prstGeom prst="rect">
                <a:avLst/>
              </a:prstGeom>
              <a:blipFill>
                <a:blip r:embed="rId2"/>
                <a:stretch>
                  <a:fillRect l="-1255" t="-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962400" y="4572000"/>
                <a:ext cx="234379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b="1" i="1">
                          <a:latin typeface="Cambria Math"/>
                        </a:rPr>
                        <m:t>𝟐</m:t>
                      </m:r>
                      <m:r>
                        <a:rPr lang="en-US" sz="2800" b="1" i="1"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𝒕</m:t>
                      </m:r>
                      <m:r>
                        <a:rPr lang="en-US" sz="2800" b="1" i="1">
                          <a:latin typeface="Cambria Math"/>
                        </a:rPr>
                        <m:t>∗</m:t>
                      </m:r>
                      <m:r>
                        <a:rPr lang="en-US" sz="2800" b="1" i="1">
                          <a:latin typeface="Cambria Math"/>
                        </a:rPr>
                        <m:t>𝒗</m:t>
                      </m:r>
                    </m:oMath>
                  </m:oMathPara>
                </a14:m>
                <a:endParaRPr lang="he-IL" sz="2800" b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572000"/>
                <a:ext cx="234379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127369" y="5186207"/>
                <a:ext cx="2343796" cy="86773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𝒕</m:t>
                          </m:r>
                          <m:r>
                            <a:rPr lang="en-US" sz="2800" b="1" i="1">
                              <a:latin typeface="Cambria Math"/>
                            </a:rPr>
                            <m:t>∗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𝒗</m:t>
                          </m:r>
                          <m:r>
                            <m:rPr>
                              <m:nor/>
                            </m:rPr>
                            <a:rPr lang="he-IL" sz="2800" b="1" dirty="0"/>
                            <m:t> 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he-IL" sz="2800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369" y="5186207"/>
                <a:ext cx="2343796" cy="8677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תמונה 2">
            <a:extLst>
              <a:ext uri="{FF2B5EF4-FFF2-40B4-BE49-F238E27FC236}">
                <a16:creationId xmlns:a16="http://schemas.microsoft.com/office/drawing/2014/main" id="{E1685831-D943-424C-80BD-E36DF79C52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500" t="33333" r="27500" b="21066"/>
          <a:stretch/>
        </p:blipFill>
        <p:spPr>
          <a:xfrm flipH="1">
            <a:off x="0" y="4264081"/>
            <a:ext cx="3768533" cy="23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1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B94DB41-7A28-424B-A205-99BCC0354B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118269"/>
            <a:ext cx="96012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he-IL" sz="4000" i="0" dirty="0">
                <a:latin typeface="Varela Round" panose="00000500000000000000" pitchFamily="2" charset="-79"/>
                <a:cs typeface="Varela Round" panose="00000500000000000000" pitchFamily="2" charset="-79"/>
              </a:rPr>
              <a:t>חיישן אולטראסוני -</a:t>
            </a:r>
            <a:r>
              <a:rPr lang="en-US" sz="4000" i="0" dirty="0">
                <a:latin typeface="Varela Round" panose="00000500000000000000" pitchFamily="2" charset="-79"/>
                <a:cs typeface="Varela Round" panose="00000500000000000000" pitchFamily="2" charset="-79"/>
              </a:rPr>
              <a:t>Ultra-Sonic SRF05 </a:t>
            </a:r>
            <a:endParaRPr lang="x-none" sz="4000" i="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E9D7779-FB89-4D37-8B01-AE6684F500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990600"/>
            <a:ext cx="11645900" cy="2836863"/>
          </a:xfrm>
          <a:prstGeom prst="rect">
            <a:avLst/>
          </a:prstGeom>
        </p:spPr>
        <p:txBody>
          <a:bodyPr/>
          <a:lstStyle/>
          <a:p>
            <a:pPr marL="114300" indent="0">
              <a:buNone/>
            </a:pP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לחיישן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SRF05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ישנם שני אופני פעולה:</a:t>
            </a:r>
          </a:p>
          <a:p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MODE 1</a:t>
            </a:r>
            <a:r>
              <a:rPr lang="he-IL" sz="2400" b="1" dirty="0">
                <a:solidFill>
                  <a:schemeClr val="tx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– החיישן תואם לחיישן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SRF04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. (הדק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OUT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לא מחוברת)</a:t>
            </a:r>
          </a:p>
          <a:p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MODE 2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– שידור ה-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trigger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וקליטת סיגנל ה-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echo 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מתבצעים על קו נתונים יחיד (רגל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echo 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לא מחוברת)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21" y="3573463"/>
            <a:ext cx="3214464" cy="23839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193" y="3124200"/>
            <a:ext cx="3918299" cy="27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3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2B94DB41-7A28-424B-A205-99BCC0354B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1518" y="228600"/>
            <a:ext cx="8208963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000" i="0" dirty="0">
                <a:latin typeface="Varela Round" panose="00000500000000000000" pitchFamily="2" charset="-79"/>
                <a:cs typeface="Varela Round" panose="00000500000000000000" pitchFamily="2" charset="-79"/>
              </a:rPr>
              <a:t>MODE1 – SRF04 COMPETIBLE</a:t>
            </a:r>
            <a:endParaRPr lang="x-none" sz="4000" i="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6330" t="9705" r="-1"/>
          <a:stretch/>
        </p:blipFill>
        <p:spPr>
          <a:xfrm>
            <a:off x="0" y="931591"/>
            <a:ext cx="9757850" cy="562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06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2B94DB41-7A28-424B-A205-99BCC0354B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0813"/>
            <a:ext cx="121920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he-IL" sz="4000" b="0" i="0" dirty="0">
                <a:latin typeface="Varela Round" panose="00000500000000000000" pitchFamily="2" charset="-79"/>
                <a:cs typeface="Varela Round" panose="00000500000000000000" pitchFamily="2" charset="-79"/>
              </a:rPr>
              <a:t>אופן הפעולה של חיישן המרחק</a:t>
            </a:r>
            <a:endParaRPr lang="x-none" sz="4000" b="0" i="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51599C57-1838-49A5-BC53-25E441638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0" t="26667" r="16250" b="33333"/>
          <a:stretch/>
        </p:blipFill>
        <p:spPr>
          <a:xfrm>
            <a:off x="228600" y="838200"/>
            <a:ext cx="11176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99527"/>
      </p:ext>
    </p:extLst>
  </p:cSld>
  <p:clrMapOvr>
    <a:masterClrMapping/>
  </p:clrMapOvr>
</p:sld>
</file>

<file path=ppt/theme/theme1.xml><?xml version="1.0" encoding="utf-8"?>
<a:theme xmlns:a="http://schemas.openxmlformats.org/drawingml/2006/main" name="משרד חינוך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משרד חינוך" id="{A61E618B-F6BC-4712-811C-C39871D46661}" vid="{6401C4D5-968D-4A60-8D3D-9BB453C3C5F1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משרד חינוך</Template>
  <TotalTime>33236</TotalTime>
  <Words>1045</Words>
  <Application>Microsoft Office PowerPoint</Application>
  <PresentationFormat>Widescreen</PresentationFormat>
  <Paragraphs>152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Varela Round</vt:lpstr>
      <vt:lpstr>Verdana</vt:lpstr>
      <vt:lpstr>Wingdings</vt:lpstr>
      <vt:lpstr>משרד חינוך</vt:lpstr>
      <vt:lpstr>PowerPoint Presentation</vt:lpstr>
      <vt:lpstr>תכנות ארדוינו</vt:lpstr>
      <vt:lpstr>PowerPoint Presentation</vt:lpstr>
      <vt:lpstr>PowerPoint Presentation</vt:lpstr>
      <vt:lpstr>חיישן אולטראסוני -Ultra-Sonic SRF05 </vt:lpstr>
      <vt:lpstr>עיקרון הפעולה של חיישן אולטראסוני</vt:lpstr>
      <vt:lpstr>חיישן אולטראסוני -Ultra-Sonic SRF05 </vt:lpstr>
      <vt:lpstr>MODE1 – SRF04 COMPETIBLE</vt:lpstr>
      <vt:lpstr>אופן הפעולה של חיישן המרחק</vt:lpstr>
      <vt:lpstr>התוכנה</vt:lpstr>
      <vt:lpstr>חישובים</vt:lpstr>
      <vt:lpstr>תוכנית בסיסית של מדידת מרחק</vt:lpstr>
      <vt:lpstr>מטלות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Nasser</dc:creator>
  <cp:lastModifiedBy>Sivan Shimshila</cp:lastModifiedBy>
  <cp:revision>689</cp:revision>
  <cp:lastPrinted>2019-11-28T10:08:52Z</cp:lastPrinted>
  <dcterms:created xsi:type="dcterms:W3CDTF">2009-09-01T18:53:55Z</dcterms:created>
  <dcterms:modified xsi:type="dcterms:W3CDTF">2020-05-02T10:55:13Z</dcterms:modified>
</cp:coreProperties>
</file>