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8"/>
  </p:notesMasterIdLst>
  <p:sldIdLst>
    <p:sldId id="256" r:id="rId2"/>
    <p:sldId id="257" r:id="rId3"/>
    <p:sldId id="262" r:id="rId4"/>
    <p:sldId id="263" r:id="rId5"/>
    <p:sldId id="264" r:id="rId6"/>
    <p:sldId id="265" r:id="rId7"/>
    <p:sldId id="284" r:id="rId8"/>
    <p:sldId id="281" r:id="rId9"/>
    <p:sldId id="266" r:id="rId10"/>
    <p:sldId id="282" r:id="rId11"/>
    <p:sldId id="283" r:id="rId12"/>
    <p:sldId id="267" r:id="rId13"/>
    <p:sldId id="276" r:id="rId14"/>
    <p:sldId id="279" r:id="rId15"/>
    <p:sldId id="278" r:id="rId16"/>
    <p:sldId id="268" r:id="rId17"/>
    <p:sldId id="271" r:id="rId18"/>
    <p:sldId id="274" r:id="rId19"/>
    <p:sldId id="269" r:id="rId20"/>
    <p:sldId id="273" r:id="rId21"/>
    <p:sldId id="285" r:id="rId22"/>
    <p:sldId id="275" r:id="rId23"/>
    <p:sldId id="270" r:id="rId24"/>
    <p:sldId id="277" r:id="rId25"/>
    <p:sldId id="280" r:id="rId26"/>
    <p:sldId id="286" r:id="rId27"/>
  </p:sldIdLst>
  <p:sldSz cx="12190413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Varela Round" panose="00000500000000000000" pitchFamily="2" charset="-79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>
      <p:cViewPr varScale="1">
        <p:scale>
          <a:sx n="97" d="100"/>
          <a:sy n="97" d="100"/>
        </p:scale>
        <p:origin x="9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78725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120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2646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4964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הסיבה</a:t>
            </a:r>
            <a:r>
              <a:rPr lang="he-IL" baseline="0" dirty="0"/>
              <a:t> לעליית הדולר במרץ הייתה משבר הקורונה. ירידות חדות בבורסה והמשקיעים העדיפו לעבור לדולר שנחשב להשקעה יציבה יותר.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5352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198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57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452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07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696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3198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562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027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876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337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992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8840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144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2362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095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559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679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082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2951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879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991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7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  <a:defRPr sz="66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2"/>
          </p:nvPr>
        </p:nvSpPr>
        <p:spPr>
          <a:xfrm>
            <a:off x="738117" y="365583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06" y="1185681"/>
            <a:ext cx="11159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  <a:defRPr sz="3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06" y="1725681"/>
            <a:ext cx="11160000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youtu.be/GfTVgb6xon4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i.org.il/he/Markets/ExchangeRates/Pages/Default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dHmNjx2Cg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x-none"/>
              <a:t>מערכת שידורים לאומית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he-IL" dirty="0"/>
              <a:t>שערי המרה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1050324" y="933094"/>
            <a:ext cx="9408777" cy="126931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-190500" algn="ctr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ts val="2400"/>
            </a:pPr>
            <a:r>
              <a:rPr lang="he-IL" sz="2800" dirty="0"/>
              <a:t>שערי המרת מט"ח למזומן או המרת מז</a:t>
            </a:r>
            <a:r>
              <a:rPr lang="he-IL" dirty="0"/>
              <a:t>ומן למט"ח.</a:t>
            </a:r>
            <a:br>
              <a:rPr lang="en-US" dirty="0"/>
            </a:br>
            <a:r>
              <a:rPr lang="he-IL" sz="2800" dirty="0"/>
              <a:t>תלוי בבנק או בעסק המבצע המרה.</a:t>
            </a:r>
            <a:endParaRPr lang="he-IL" dirty="0"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2916195" y="2271028"/>
            <a:ext cx="8507725" cy="2249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525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e-IL" sz="2000" u="sng" dirty="0"/>
              <a:t>שער קניה:</a:t>
            </a:r>
            <a:r>
              <a:rPr lang="he-IL" sz="2000" dirty="0"/>
              <a:t> השער בו העסק </a:t>
            </a:r>
            <a:r>
              <a:rPr lang="he-IL" sz="2000" b="1" dirty="0"/>
              <a:t>יקנה </a:t>
            </a:r>
            <a:r>
              <a:rPr lang="he-IL" sz="2000" dirty="0"/>
              <a:t>מט"ח. </a:t>
            </a:r>
            <a:br>
              <a:rPr lang="en-US" sz="2000" dirty="0"/>
            </a:br>
            <a:r>
              <a:rPr lang="he-IL" sz="2000" dirty="0"/>
              <a:t>בדרך כלל זהו שער </a:t>
            </a:r>
            <a:r>
              <a:rPr lang="he-IL" sz="2000" b="1" dirty="0"/>
              <a:t>נמוך </a:t>
            </a:r>
            <a:r>
              <a:rPr lang="he-IL" sz="2000" dirty="0"/>
              <a:t>משער החליפין היציג. </a:t>
            </a:r>
            <a:endParaRPr lang="he-IL" sz="2000" u="sng" dirty="0"/>
          </a:p>
          <a:p>
            <a:pPr marL="9525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e-IL" sz="2000" u="sng" dirty="0"/>
              <a:t>שער מכירה:</a:t>
            </a:r>
            <a:r>
              <a:rPr lang="he-IL" sz="2000" dirty="0"/>
              <a:t> השער בו הבנק או העסק </a:t>
            </a:r>
            <a:r>
              <a:rPr lang="he-IL" sz="2000" b="1" dirty="0"/>
              <a:t>ימכור </a:t>
            </a:r>
            <a:r>
              <a:rPr lang="he-IL" sz="2000" dirty="0"/>
              <a:t>מט"ח. </a:t>
            </a:r>
            <a:br>
              <a:rPr lang="en-US" sz="2000" dirty="0"/>
            </a:br>
            <a:r>
              <a:rPr lang="he-IL" sz="2000" dirty="0"/>
              <a:t>בדרך כלל זהו שער </a:t>
            </a:r>
            <a:r>
              <a:rPr lang="he-IL" sz="2000" b="1" dirty="0"/>
              <a:t>גבוה </a:t>
            </a:r>
            <a:r>
              <a:rPr lang="he-IL" sz="2000" dirty="0"/>
              <a:t>משער החליפין היציג . </a:t>
            </a:r>
            <a:r>
              <a:rPr lang="he-IL" sz="2000" u="sng" dirty="0"/>
              <a:t> </a:t>
            </a:r>
          </a:p>
          <a:p>
            <a:pPr marL="9525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e-IL" sz="2000" u="sng" dirty="0"/>
              <a:t>עמלת המרה:</a:t>
            </a:r>
            <a:r>
              <a:rPr lang="he-IL" sz="2000" dirty="0"/>
              <a:t> בנוסף לשער ההמרה, לעיתים בנקים גובים עמלת המרת מט"ח.</a:t>
            </a:r>
            <a:endParaRPr lang="he-IL" sz="2000" u="sng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73" y="2355585"/>
            <a:ext cx="2378759" cy="151421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73" y="3883072"/>
            <a:ext cx="2403081" cy="17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5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he-IL" dirty="0"/>
              <a:t>היכן ניתן להמיר מט"ח?</a:t>
            </a:r>
            <a:endParaRPr dirty="0"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2916195" y="2271028"/>
            <a:ext cx="8507725" cy="2249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525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e-IL" dirty="0"/>
              <a:t>בנקים מסחריים ובנק הדואר </a:t>
            </a:r>
          </a:p>
          <a:p>
            <a:pPr marL="9525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e-IL" b="1" dirty="0">
                <a:solidFill>
                  <a:srgbClr val="0070C0"/>
                </a:solidFill>
              </a:rPr>
              <a:t>כספומטים בארץ ובחו"ל</a:t>
            </a:r>
          </a:p>
          <a:p>
            <a:pPr marL="9525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e-IL" dirty="0"/>
              <a:t>חנויות </a:t>
            </a:r>
            <a:r>
              <a:rPr lang="en-US" dirty="0"/>
              <a:t>Change</a:t>
            </a:r>
            <a:endParaRPr lang="he-IL" dirty="0"/>
          </a:p>
          <a:p>
            <a:pPr marL="9525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e-IL" dirty="0">
                <a:solidFill>
                  <a:srgbClr val="0070C0"/>
                </a:solidFill>
              </a:rPr>
              <a:t>כרטיסי אשראי ושירותי תשלום מקוון </a:t>
            </a:r>
          </a:p>
        </p:txBody>
      </p:sp>
      <p:sp>
        <p:nvSpPr>
          <p:cNvPr id="2" name="מציין מיקום טקסט 1"/>
          <p:cNvSpPr>
            <a:spLocks noGrp="1"/>
          </p:cNvSpPr>
          <p:nvPr>
            <p:ph type="body" idx="1"/>
          </p:nvPr>
        </p:nvSpPr>
        <p:spPr>
          <a:xfrm>
            <a:off x="515206" y="1185681"/>
            <a:ext cx="11159999" cy="890254"/>
          </a:xfrm>
        </p:spPr>
        <p:txBody>
          <a:bodyPr/>
          <a:lstStyle/>
          <a:p>
            <a:pPr algn="ctr"/>
            <a:r>
              <a:rPr lang="he-IL" sz="2400" dirty="0">
                <a:solidFill>
                  <a:srgbClr val="00B050"/>
                </a:solidFill>
              </a:rPr>
              <a:t>לכל גוף מסחר שערי המרה שונים לאותו מטבע.</a:t>
            </a:r>
          </a:p>
          <a:p>
            <a:pPr algn="ctr"/>
            <a:r>
              <a:rPr lang="he-IL" sz="2400" dirty="0">
                <a:solidFill>
                  <a:srgbClr val="00B050"/>
                </a:solidFill>
              </a:rPr>
              <a:t>עלינו כצרכנים לאתר את שערי ההמרה הכדאיים ביותר</a:t>
            </a:r>
          </a:p>
        </p:txBody>
      </p:sp>
      <p:pic>
        <p:nvPicPr>
          <p:cNvPr id="3" name="תמונה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805" y="4936749"/>
            <a:ext cx="4275438" cy="54965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80" y="4100947"/>
            <a:ext cx="1844330" cy="122955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316" y="2883218"/>
            <a:ext cx="1826594" cy="1217729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316" y="1769282"/>
            <a:ext cx="1800225" cy="84772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1541" y="2909061"/>
            <a:ext cx="1641753" cy="123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4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he-IL" dirty="0"/>
              <a:t>שינויים בשער החליפין – פיחות וייסוף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1459101" y="933095"/>
            <a:ext cx="9000000" cy="53736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-190500" algn="ctr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ts val="2400"/>
            </a:pPr>
            <a:r>
              <a:rPr lang="he-IL" sz="2800" dirty="0"/>
              <a:t>שער החליפין של הדולר האמריקאי (בנק ישראל)</a:t>
            </a:r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7970859" y="1750025"/>
            <a:ext cx="3704347" cy="183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525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e-IL" sz="2000" b="1" dirty="0"/>
              <a:t>עליה </a:t>
            </a:r>
            <a:r>
              <a:rPr lang="he-IL" sz="2000" b="1" dirty="0" err="1"/>
              <a:t>בשע"ח</a:t>
            </a:r>
            <a:r>
              <a:rPr lang="he-IL" sz="2000" b="1" dirty="0"/>
              <a:t> של מט"ח מכונה </a:t>
            </a:r>
            <a:r>
              <a:rPr lang="he-IL" sz="2000" b="1" dirty="0">
                <a:solidFill>
                  <a:srgbClr val="FF0000"/>
                </a:solidFill>
              </a:rPr>
              <a:t>פיחות</a:t>
            </a:r>
            <a:r>
              <a:rPr lang="he-IL" sz="2000" dirty="0"/>
              <a:t> </a:t>
            </a:r>
            <a:r>
              <a:rPr lang="he-IL" sz="2000" dirty="0" err="1"/>
              <a:t>הש"ח</a:t>
            </a:r>
            <a:r>
              <a:rPr lang="he-IL" sz="2000" dirty="0"/>
              <a:t> </a:t>
            </a:r>
            <a:br>
              <a:rPr lang="en-US" sz="2000" dirty="0"/>
            </a:br>
            <a:r>
              <a:rPr lang="he-IL" sz="2000" dirty="0"/>
              <a:t>מוביל לירידת הערך החיצוני של </a:t>
            </a:r>
            <a:r>
              <a:rPr lang="he-IL" sz="2000" dirty="0" err="1"/>
              <a:t>הש"ח</a:t>
            </a:r>
            <a:r>
              <a:rPr lang="he-IL" sz="2000" dirty="0"/>
              <a:t>.</a:t>
            </a:r>
          </a:p>
          <a:p>
            <a:pPr marL="9525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e-IL" sz="2000" b="1" dirty="0"/>
              <a:t>ירידה </a:t>
            </a:r>
            <a:r>
              <a:rPr lang="he-IL" sz="2000" b="1" dirty="0" err="1"/>
              <a:t>בשע"ח</a:t>
            </a:r>
            <a:r>
              <a:rPr lang="he-IL" sz="2000" b="1" dirty="0"/>
              <a:t> של מט"ח מכונה </a:t>
            </a:r>
            <a:r>
              <a:rPr lang="he-IL" sz="2000" b="1" u="sng" dirty="0">
                <a:solidFill>
                  <a:srgbClr val="00B050"/>
                </a:solidFill>
              </a:rPr>
              <a:t>ייסוף</a:t>
            </a:r>
            <a:r>
              <a:rPr lang="he-IL" sz="2000" u="sng" dirty="0"/>
              <a:t> </a:t>
            </a:r>
            <a:r>
              <a:rPr lang="he-IL" sz="2000" u="sng" dirty="0" err="1"/>
              <a:t>הש"ח</a:t>
            </a:r>
            <a:r>
              <a:rPr lang="he-IL" sz="2000" u="sng" dirty="0"/>
              <a:t> </a:t>
            </a:r>
            <a:br>
              <a:rPr lang="en-US" sz="2000" u="sng" dirty="0"/>
            </a:br>
            <a:r>
              <a:rPr lang="he-IL" sz="2000" dirty="0"/>
              <a:t>מוביל לעלייה בערך החיצוני של </a:t>
            </a:r>
            <a:r>
              <a:rPr lang="he-IL" sz="2000" dirty="0" err="1"/>
              <a:t>הש"ח</a:t>
            </a:r>
            <a:r>
              <a:rPr lang="he-IL" sz="2000" dirty="0"/>
              <a:t>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8" y="1750025"/>
            <a:ext cx="7884361" cy="4160090"/>
          </a:xfrm>
          <a:prstGeom prst="rect">
            <a:avLst/>
          </a:prstGeom>
        </p:spPr>
      </p:pic>
      <p:sp>
        <p:nvSpPr>
          <p:cNvPr id="5" name="אליפסה 4"/>
          <p:cNvSpPr/>
          <p:nvPr/>
        </p:nvSpPr>
        <p:spPr>
          <a:xfrm>
            <a:off x="2718486" y="2443727"/>
            <a:ext cx="259492" cy="237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/>
          <p:cNvSpPr/>
          <p:nvPr/>
        </p:nvSpPr>
        <p:spPr>
          <a:xfrm>
            <a:off x="3212757" y="3867904"/>
            <a:ext cx="247135" cy="26345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564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משימה לסיכום חלק א'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515206" y="1185681"/>
            <a:ext cx="8571644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800"/>
              </a:spcBef>
            </a:pPr>
            <a:r>
              <a:rPr lang="he-IL" dirty="0"/>
              <a:t>          ענו על השאלות הבאות: </a:t>
            </a:r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515206" y="1978268"/>
            <a:ext cx="10347866" cy="4696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>
              <a:spcBef>
                <a:spcPts val="800"/>
              </a:spcBef>
              <a:buSzPct val="100000"/>
              <a:buAutoNum type="arabicPeriod"/>
            </a:pPr>
            <a:r>
              <a:rPr lang="he-IL" sz="2000" dirty="0"/>
              <a:t>הגדירו את המושגים מט"ח, שע"ח ושער יציג. </a:t>
            </a:r>
          </a:p>
          <a:p>
            <a:pPr marL="514350" lvl="0" indent="-514350">
              <a:spcBef>
                <a:spcPts val="800"/>
              </a:spcBef>
              <a:buSzPct val="100000"/>
              <a:buAutoNum type="arabicPeriod"/>
            </a:pPr>
            <a:r>
              <a:rPr lang="he-IL" sz="2000" dirty="0"/>
              <a:t>היכנסו לאתר שוק מט"ח של בנק ישראל בו מפורסמים השערים היציגים היומיים:</a:t>
            </a:r>
            <a:r>
              <a:rPr lang="en-US" sz="2000" dirty="0"/>
              <a:t> </a:t>
            </a:r>
            <a:endParaRPr lang="he-IL" sz="2000" dirty="0"/>
          </a:p>
          <a:p>
            <a:pPr marL="0" lvl="0" indent="0">
              <a:spcBef>
                <a:spcPts val="800"/>
              </a:spcBef>
              <a:buSzPct val="100000"/>
              <a:buNone/>
            </a:pPr>
            <a:r>
              <a:rPr lang="en-US" sz="2000" dirty="0">
                <a:hlinkClick r:id="rId3"/>
              </a:rPr>
              <a:t>https://www.boi.org.il/he/Markets/ExchangeRates/Pages/Default.aspx</a:t>
            </a:r>
            <a:endParaRPr lang="he-IL" sz="2000" dirty="0"/>
          </a:p>
          <a:p>
            <a:pPr lvl="0" indent="-457200">
              <a:spcBef>
                <a:spcPts val="800"/>
              </a:spcBef>
              <a:buSzPct val="100000"/>
              <a:buFontTx/>
              <a:buChar char="-"/>
            </a:pPr>
            <a:r>
              <a:rPr lang="he-IL" sz="2000" dirty="0"/>
              <a:t>ציינו את השערים היציגים של 3 סוגי מט"ח שונים. </a:t>
            </a:r>
          </a:p>
          <a:p>
            <a:pPr lvl="0" indent="-457200">
              <a:spcBef>
                <a:spcPts val="800"/>
              </a:spcBef>
              <a:buSzPct val="100000"/>
              <a:buFontTx/>
              <a:buChar char="-"/>
            </a:pPr>
            <a:r>
              <a:rPr lang="he-IL" sz="2000" dirty="0"/>
              <a:t>פתחו את הגרף של אחד מסוגי מט"ח לבחירתכם (בצד שמאל). ציינו מתוך הגרף תאריך בו חל פיחות ותאריך בו חל ייסוף של המטבע המקומי, נמקו תשובתכם. </a:t>
            </a:r>
            <a:br>
              <a:rPr lang="en-US" sz="2000" dirty="0"/>
            </a:b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081490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x-none" dirty="0"/>
              <a:t>ש</a:t>
            </a:r>
            <a:r>
              <a:rPr lang="he-IL" dirty="0" err="1"/>
              <a:t>וק</a:t>
            </a:r>
            <a:r>
              <a:rPr lang="he-IL" dirty="0"/>
              <a:t> מט"ח – חלק ב'</a:t>
            </a:r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dirty="0"/>
              <a:t>כלכלה – כיתות י' – י"ב</a:t>
            </a:r>
            <a:endParaRPr dirty="0"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738117" y="365583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x-none" dirty="0"/>
              <a:t>שם המורה:</a:t>
            </a:r>
            <a:r>
              <a:rPr lang="he-IL" dirty="0"/>
              <a:t> </a:t>
            </a:r>
            <a:r>
              <a:rPr lang="he-IL" dirty="0" err="1"/>
              <a:t>גישרמו</a:t>
            </a:r>
            <a:r>
              <a:rPr lang="he-IL" dirty="0"/>
              <a:t> </a:t>
            </a:r>
            <a:r>
              <a:rPr lang="he-IL" dirty="0" err="1"/>
              <a:t>אולמר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7370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003849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x-none" dirty="0"/>
              <a:t>מה נלמד היום </a:t>
            </a:r>
            <a:endParaRPr dirty="0"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1038226" y="1120273"/>
            <a:ext cx="8229600" cy="72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he-IL" dirty="0"/>
              <a:t>  ביקוש והיצע בשוק מט"ח = המודל הגרפי.</a:t>
            </a:r>
            <a:endParaRPr dirty="0"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966788" y="1703896"/>
            <a:ext cx="8372476" cy="328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8150" indent="-285750">
              <a:lnSpc>
                <a:spcPct val="200000"/>
              </a:lnSpc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b="1" dirty="0"/>
              <a:t>מודל עקומות ביקוש והיצע בשוק מט"ח.</a:t>
            </a:r>
          </a:p>
          <a:p>
            <a:pPr marL="438150" indent="-285750">
              <a:lnSpc>
                <a:spcPct val="200000"/>
              </a:lnSpc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b="1" dirty="0"/>
              <a:t>הביקוש למט"ח</a:t>
            </a:r>
          </a:p>
          <a:p>
            <a:pPr marL="438150" indent="-285750">
              <a:lnSpc>
                <a:spcPct val="200000"/>
              </a:lnSpc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b="1" dirty="0"/>
              <a:t>ההיצע של מט"ח</a:t>
            </a:r>
          </a:p>
          <a:p>
            <a:pPr marL="438150" indent="-285750">
              <a:lnSpc>
                <a:spcPct val="200000"/>
              </a:lnSpc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b="1" dirty="0"/>
              <a:t>יישום אירועים כלכליים בשוק מט"ח.  </a:t>
            </a:r>
            <a:br>
              <a:rPr lang="en-US" b="1" dirty="0"/>
            </a:br>
            <a:br>
              <a:rPr lang="en-US" dirty="0"/>
            </a:br>
            <a:r>
              <a:rPr lang="he-IL" dirty="0"/>
              <a:t>                         </a:t>
            </a:r>
            <a:endParaRPr lang="he-IL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71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003849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he-IL" dirty="0"/>
              <a:t>ביקוש והצע בשוק מט"ח</a:t>
            </a:r>
            <a:r>
              <a:rPr lang="x-none" dirty="0"/>
              <a:t> </a:t>
            </a:r>
            <a:endParaRPr dirty="0"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6370318" y="1619250"/>
            <a:ext cx="3164207" cy="17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2400" indent="0" algn="ctr">
              <a:buClr>
                <a:srgbClr val="92D050"/>
              </a:buClr>
              <a:buSzPct val="100000"/>
              <a:buNone/>
            </a:pPr>
            <a:r>
              <a:rPr lang="he-IL" b="1" dirty="0">
                <a:solidFill>
                  <a:srgbClr val="0070C0"/>
                </a:solidFill>
              </a:rPr>
              <a:t>מצב מוצא:</a:t>
            </a:r>
          </a:p>
          <a:p>
            <a:pPr marL="152400" indent="0">
              <a:buClr>
                <a:srgbClr val="92D050"/>
              </a:buClr>
              <a:buSzPct val="100000"/>
              <a:buNone/>
            </a:pPr>
            <a:endParaRPr lang="he-IL" u="sng" dirty="0"/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dirty="0"/>
              <a:t>שע"ח מט"ח: </a:t>
            </a:r>
            <a:r>
              <a:rPr lang="en-US" dirty="0"/>
              <a:t>e0</a:t>
            </a:r>
            <a:endParaRPr lang="he-IL" dirty="0"/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endParaRPr lang="en-US" dirty="0"/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dirty="0"/>
              <a:t>כמות מט"ח:  </a:t>
            </a:r>
            <a:r>
              <a:rPr lang="en-US" dirty="0"/>
              <a:t> Q0</a:t>
            </a:r>
            <a:r>
              <a:rPr lang="he-IL" dirty="0"/>
              <a:t>                        </a:t>
            </a:r>
            <a:endParaRPr lang="he-IL" i="1" dirty="0">
              <a:solidFill>
                <a:srgbClr val="0070C0"/>
              </a:solidFill>
            </a:endParaRPr>
          </a:p>
        </p:txBody>
      </p:sp>
      <p:cxnSp>
        <p:nvCxnSpPr>
          <p:cNvPr id="5" name="מחבר חץ ישר 4"/>
          <p:cNvCxnSpPr/>
          <p:nvPr/>
        </p:nvCxnSpPr>
        <p:spPr>
          <a:xfrm flipV="1">
            <a:off x="1643449" y="1383957"/>
            <a:ext cx="0" cy="37811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V="1">
            <a:off x="1643449" y="5128054"/>
            <a:ext cx="4448433" cy="37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קשת 10"/>
          <p:cNvSpPr/>
          <p:nvPr/>
        </p:nvSpPr>
        <p:spPr>
          <a:xfrm rot="10551599">
            <a:off x="2314646" y="-1270611"/>
            <a:ext cx="6108730" cy="573696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קשת 11"/>
          <p:cNvSpPr/>
          <p:nvPr/>
        </p:nvSpPr>
        <p:spPr>
          <a:xfrm rot="5656746">
            <a:off x="-880987" y="-1011007"/>
            <a:ext cx="5993028" cy="5029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4" name="מחבר ישר 13"/>
          <p:cNvCxnSpPr/>
          <p:nvPr/>
        </p:nvCxnSpPr>
        <p:spPr>
          <a:xfrm>
            <a:off x="3531695" y="3929449"/>
            <a:ext cx="37070" cy="124803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 flipH="1">
            <a:off x="1621833" y="3917092"/>
            <a:ext cx="1887894" cy="1235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4322" y="1383957"/>
            <a:ext cx="120455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שע"ח </a:t>
            </a:r>
          </a:p>
          <a:p>
            <a:pPr algn="ctr"/>
            <a:r>
              <a:rPr lang="en-US" sz="2800" dirty="0"/>
              <a:t>e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53686" y="5289452"/>
            <a:ext cx="1026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Q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405575" y="1237957"/>
            <a:ext cx="7596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D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688846" y="1237957"/>
            <a:ext cx="6764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S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862921" y="3655482"/>
            <a:ext cx="7915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e0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165231" y="5185872"/>
            <a:ext cx="886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Q0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94876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he-IL" dirty="0"/>
              <a:t>עקומת הביקוש למט"ח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1459101" y="933094"/>
            <a:ext cx="9000000" cy="126931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-190500" algn="ctr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ts val="2400"/>
            </a:pPr>
            <a:r>
              <a:rPr lang="he-IL" sz="2400" dirty="0"/>
              <a:t>גורמים המשפיעים על הביקוש למט"ח </a:t>
            </a:r>
          </a:p>
          <a:p>
            <a:pPr marL="342900" lvl="0" indent="-190500" algn="ctr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ts val="2400"/>
            </a:pPr>
            <a:r>
              <a:rPr lang="he-IL" sz="2400" dirty="0"/>
              <a:t>(גורמים במשק המעוניינים </a:t>
            </a:r>
            <a:r>
              <a:rPr lang="he-IL" sz="2400" b="0" u="sng" dirty="0"/>
              <a:t>לרכוש</a:t>
            </a:r>
            <a:r>
              <a:rPr lang="he-IL" sz="2400" dirty="0"/>
              <a:t> מט"ח). </a:t>
            </a:r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4294096" y="2271028"/>
            <a:ext cx="7129824" cy="2249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525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e-IL" dirty="0"/>
              <a:t>יבואנים - רכישות מוצרים מחו"ל)</a:t>
            </a:r>
          </a:p>
          <a:p>
            <a:pPr marL="9525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e-IL" dirty="0"/>
              <a:t>תיירות יוצאת - ישראלים הטסים לחו"ל.</a:t>
            </a:r>
          </a:p>
          <a:p>
            <a:pPr marL="9525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e-IL" dirty="0"/>
              <a:t>השקעות ישראלים בחו"ל.</a:t>
            </a:r>
          </a:p>
          <a:p>
            <a:pPr marL="6096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 </a:t>
            </a:r>
          </a:p>
          <a:p>
            <a:pPr marL="6096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he-IL" u="sng" dirty="0"/>
          </a:p>
          <a:p>
            <a:pPr marL="6096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he-IL" u="sng" dirty="0"/>
          </a:p>
          <a:p>
            <a:pPr marL="6096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u="sng" dirty="0"/>
              <a:t>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66" y="2271028"/>
            <a:ext cx="4176584" cy="318804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707" y="4309613"/>
            <a:ext cx="2556198" cy="139061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860" y="4298581"/>
            <a:ext cx="2125083" cy="141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5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he-IL" dirty="0"/>
              <a:t>משימת למידה משותפת: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515206" y="1013572"/>
            <a:ext cx="10741799" cy="2761576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-190500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ts val="2400"/>
            </a:pPr>
            <a:r>
              <a:rPr lang="he-IL" sz="2000" dirty="0">
                <a:solidFill>
                  <a:srgbClr val="002060"/>
                </a:solidFill>
              </a:rPr>
              <a:t>בעקבות משבר הקורונה, לקראת חג פסח תש"פ נוצר מחסור בביצים בארץ. כתוצאה מכך גדל היקף ייבוא הביצים מחו"ל. </a:t>
            </a:r>
          </a:p>
          <a:p>
            <a:pPr marL="342900" lvl="0" indent="-190500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ts val="2400"/>
            </a:pPr>
            <a:r>
              <a:rPr lang="he-IL" sz="2000" dirty="0"/>
              <a:t>  </a:t>
            </a:r>
            <a:r>
              <a:rPr lang="he-IL" sz="2000" dirty="0">
                <a:solidFill>
                  <a:srgbClr val="002060"/>
                </a:solidFill>
              </a:rPr>
              <a:t>כיצד ייבוא הביצים ישפיע על שער החליפין של מט"ח בישראל?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he-IL" sz="2000" dirty="0">
                <a:solidFill>
                  <a:srgbClr val="002060"/>
                </a:solidFill>
              </a:rPr>
              <a:t>הציגו והסבירו באמצעות </a:t>
            </a:r>
            <a:r>
              <a:rPr lang="he-IL" sz="2000" u="sng" dirty="0">
                <a:solidFill>
                  <a:srgbClr val="002060"/>
                </a:solidFill>
              </a:rPr>
              <a:t>עקומות ביקוש והיצע של שוק מט"ח</a:t>
            </a:r>
            <a:r>
              <a:rPr lang="he-IL" sz="2000" dirty="0">
                <a:solidFill>
                  <a:srgbClr val="002060"/>
                </a:solidFill>
              </a:rPr>
              <a:t> בישראל. 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he-IL" sz="2000" dirty="0">
                <a:solidFill>
                  <a:srgbClr val="002060"/>
                </a:solidFill>
              </a:rPr>
              <a:t>כיצד מכונה השינוי בשער המטבע המקומי ?  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336" y="3775148"/>
            <a:ext cx="3595537" cy="238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74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003849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he-IL" u="sng" dirty="0"/>
              <a:t>עקומות ביקוש והצע של שוק מט"ח</a:t>
            </a:r>
            <a:r>
              <a:rPr lang="x-none" u="sng" dirty="0"/>
              <a:t> </a:t>
            </a:r>
            <a:endParaRPr u="sng" dirty="0"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6091882" y="1136821"/>
            <a:ext cx="5311933" cy="221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2400" indent="0">
              <a:buClr>
                <a:srgbClr val="92D050"/>
              </a:buClr>
              <a:buSzPct val="100000"/>
              <a:buNone/>
            </a:pPr>
            <a:r>
              <a:rPr lang="he-IL" sz="2000" dirty="0">
                <a:solidFill>
                  <a:srgbClr val="0070C0"/>
                </a:solidFill>
              </a:rPr>
              <a:t>מצב מוצא:</a:t>
            </a:r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dirty="0"/>
              <a:t>שע"ח מט"ח: </a:t>
            </a:r>
            <a:r>
              <a:rPr lang="en-US" sz="2000" dirty="0"/>
              <a:t>e0</a:t>
            </a:r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dirty="0"/>
              <a:t>כמות מט"ח: </a:t>
            </a:r>
            <a:r>
              <a:rPr lang="en-US" sz="2000" dirty="0"/>
              <a:t> Q0</a:t>
            </a:r>
            <a:endParaRPr lang="he-IL" sz="2000" dirty="0"/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152400" indent="0">
              <a:buClr>
                <a:srgbClr val="92D050"/>
              </a:buClr>
              <a:buSzPct val="100000"/>
              <a:buNone/>
            </a:pPr>
            <a:r>
              <a:rPr lang="he-IL" sz="2000" dirty="0">
                <a:solidFill>
                  <a:srgbClr val="0070C0"/>
                </a:solidFill>
              </a:rPr>
              <a:t>השינוי:</a:t>
            </a:r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dirty="0"/>
              <a:t>בעקבות העלייה בייבוא ביצים,    עקומת הביקוש למט"ח עולה ל-</a:t>
            </a:r>
            <a:r>
              <a:rPr lang="en-US" sz="2000" dirty="0"/>
              <a:t>D1</a:t>
            </a:r>
            <a:r>
              <a:rPr lang="he-IL" sz="2000" dirty="0"/>
              <a:t>.</a:t>
            </a:r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dirty="0"/>
              <a:t>שע"ח עולה ל-</a:t>
            </a:r>
            <a:r>
              <a:rPr lang="en-US" sz="2000" dirty="0"/>
              <a:t>e1</a:t>
            </a:r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dirty="0"/>
              <a:t>כמות מט"ח עולה ל-</a:t>
            </a:r>
            <a:r>
              <a:rPr lang="en-US" sz="2000" dirty="0"/>
              <a:t>Q1</a:t>
            </a:r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dirty="0"/>
              <a:t>חל </a:t>
            </a:r>
            <a:r>
              <a:rPr lang="he-IL" sz="2000" u="sng" dirty="0"/>
              <a:t>פיחות</a:t>
            </a:r>
            <a:r>
              <a:rPr lang="he-IL" sz="2000" dirty="0"/>
              <a:t> של </a:t>
            </a:r>
            <a:r>
              <a:rPr lang="he-IL" sz="2000" dirty="0" err="1"/>
              <a:t>הש"ח</a:t>
            </a:r>
            <a:r>
              <a:rPr lang="he-IL" sz="2000" dirty="0"/>
              <a:t>. מחיר יח' מט"ח עלה, הערך החיצוני של השקל ירד.                  </a:t>
            </a:r>
            <a:endParaRPr lang="he-IL" sz="2000" i="1" dirty="0">
              <a:solidFill>
                <a:srgbClr val="0070C0"/>
              </a:solidFill>
            </a:endParaRPr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endParaRPr lang="he-IL" sz="2000" dirty="0"/>
          </a:p>
          <a:p>
            <a:pPr marL="152400" indent="0">
              <a:buClr>
                <a:srgbClr val="92D050"/>
              </a:buClr>
              <a:buSzPct val="100000"/>
              <a:buNone/>
            </a:pPr>
            <a:r>
              <a:rPr lang="he-IL" sz="2000" dirty="0"/>
              <a:t>                        </a:t>
            </a:r>
            <a:endParaRPr lang="he-IL" sz="2000" i="1" dirty="0">
              <a:solidFill>
                <a:srgbClr val="0070C0"/>
              </a:solidFill>
            </a:endParaRPr>
          </a:p>
        </p:txBody>
      </p:sp>
      <p:cxnSp>
        <p:nvCxnSpPr>
          <p:cNvPr id="5" name="מחבר חץ ישר 4"/>
          <p:cNvCxnSpPr/>
          <p:nvPr/>
        </p:nvCxnSpPr>
        <p:spPr>
          <a:xfrm flipV="1">
            <a:off x="1643449" y="1383957"/>
            <a:ext cx="0" cy="37811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V="1">
            <a:off x="1643449" y="5128054"/>
            <a:ext cx="4448433" cy="37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קשת 10"/>
          <p:cNvSpPr/>
          <p:nvPr/>
        </p:nvSpPr>
        <p:spPr>
          <a:xfrm rot="10551599">
            <a:off x="3283190" y="-747712"/>
            <a:ext cx="4830897" cy="4758241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קשת 11"/>
          <p:cNvSpPr/>
          <p:nvPr/>
        </p:nvSpPr>
        <p:spPr>
          <a:xfrm rot="5656746">
            <a:off x="-880987" y="-1011007"/>
            <a:ext cx="5993028" cy="5029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4" name="מחבר ישר 13"/>
          <p:cNvCxnSpPr/>
          <p:nvPr/>
        </p:nvCxnSpPr>
        <p:spPr>
          <a:xfrm>
            <a:off x="3531695" y="3929449"/>
            <a:ext cx="37070" cy="124803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 flipH="1">
            <a:off x="1621833" y="3917092"/>
            <a:ext cx="1887894" cy="1235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4322" y="1383957"/>
            <a:ext cx="120455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שע"ח </a:t>
            </a:r>
          </a:p>
          <a:p>
            <a:pPr algn="ctr"/>
            <a:r>
              <a:rPr lang="en-US" sz="2800" dirty="0"/>
              <a:t>e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53686" y="5289452"/>
            <a:ext cx="1026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Q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405575" y="1237957"/>
            <a:ext cx="7596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D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688846" y="1237957"/>
            <a:ext cx="6764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S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862921" y="3655482"/>
            <a:ext cx="7915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e0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165231" y="5185872"/>
            <a:ext cx="886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Q0</a:t>
            </a:r>
            <a:endParaRPr lang="he-IL" sz="2800" dirty="0"/>
          </a:p>
        </p:txBody>
      </p:sp>
      <p:sp>
        <p:nvSpPr>
          <p:cNvPr id="23" name="קשת 22"/>
          <p:cNvSpPr/>
          <p:nvPr/>
        </p:nvSpPr>
        <p:spPr>
          <a:xfrm rot="10551599">
            <a:off x="2467046" y="-1118211"/>
            <a:ext cx="6108730" cy="573696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" name="מחבר ישר 2"/>
          <p:cNvCxnSpPr/>
          <p:nvPr/>
        </p:nvCxnSpPr>
        <p:spPr>
          <a:xfrm flipH="1">
            <a:off x="1643449" y="3348681"/>
            <a:ext cx="240804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>
            <a:off x="4051495" y="3348681"/>
            <a:ext cx="88019" cy="179790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34474" y="5176903"/>
            <a:ext cx="795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Q1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62921" y="2813538"/>
            <a:ext cx="7589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e1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266610" y="1252251"/>
            <a:ext cx="762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D1</a:t>
            </a:r>
            <a:endParaRPr lang="he-IL" sz="2800" dirty="0"/>
          </a:p>
        </p:txBody>
      </p:sp>
      <p:cxnSp>
        <p:nvCxnSpPr>
          <p:cNvPr id="26" name="מחבר חץ ישר 25"/>
          <p:cNvCxnSpPr/>
          <p:nvPr/>
        </p:nvCxnSpPr>
        <p:spPr>
          <a:xfrm flipV="1">
            <a:off x="3028941" y="2699557"/>
            <a:ext cx="272580" cy="1828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/>
          <p:cNvCxnSpPr/>
          <p:nvPr/>
        </p:nvCxnSpPr>
        <p:spPr>
          <a:xfrm flipV="1">
            <a:off x="4561337" y="4007648"/>
            <a:ext cx="202655" cy="2842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 flipV="1">
            <a:off x="786598" y="3274540"/>
            <a:ext cx="0" cy="380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>
            <a:stCxn id="22" idx="2"/>
          </p:cNvCxnSpPr>
          <p:nvPr/>
        </p:nvCxnSpPr>
        <p:spPr>
          <a:xfrm flipV="1">
            <a:off x="3608363" y="5700123"/>
            <a:ext cx="531151" cy="8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25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x-none" dirty="0">
                <a:solidFill>
                  <a:schemeClr val="bg2">
                    <a:lumMod val="75000"/>
                  </a:schemeClr>
                </a:solidFill>
              </a:rPr>
              <a:t>ש</a:t>
            </a:r>
            <a:r>
              <a:rPr lang="he-IL" dirty="0" err="1">
                <a:solidFill>
                  <a:schemeClr val="bg2">
                    <a:lumMod val="75000"/>
                  </a:schemeClr>
                </a:solidFill>
              </a:rPr>
              <a:t>וק</a:t>
            </a:r>
            <a:r>
              <a:rPr lang="he-IL" dirty="0">
                <a:solidFill>
                  <a:schemeClr val="bg2">
                    <a:lumMod val="75000"/>
                  </a:schemeClr>
                </a:solidFill>
              </a:rPr>
              <a:t> מט"ח – חלק א'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dirty="0"/>
              <a:t>כלכלה – כיתות י' – י"ב</a:t>
            </a:r>
            <a:endParaRPr dirty="0"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738117" y="365583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x-none" dirty="0"/>
              <a:t>שם המורה:</a:t>
            </a:r>
            <a:r>
              <a:rPr lang="he-IL" dirty="0"/>
              <a:t> </a:t>
            </a:r>
            <a:r>
              <a:rPr lang="he-IL" dirty="0" err="1"/>
              <a:t>גישרמו</a:t>
            </a:r>
            <a:r>
              <a:rPr lang="he-IL" dirty="0"/>
              <a:t> </a:t>
            </a:r>
            <a:r>
              <a:rPr lang="he-IL" dirty="0" err="1"/>
              <a:t>אולמר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he-IL" dirty="0"/>
              <a:t>עקומת ההיצע למט"ח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1459101" y="933094"/>
            <a:ext cx="9000000" cy="126931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-190500" algn="ctr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ts val="2400"/>
            </a:pPr>
            <a:r>
              <a:rPr lang="he-IL" sz="2400" dirty="0">
                <a:solidFill>
                  <a:srgbClr val="002060"/>
                </a:solidFill>
              </a:rPr>
              <a:t>גורמים המשפיעים על היצע מט"ח </a:t>
            </a:r>
          </a:p>
          <a:p>
            <a:pPr marL="342900" lvl="0" indent="-190500" algn="ctr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ts val="2400"/>
            </a:pPr>
            <a:r>
              <a:rPr lang="he-IL" sz="2400" dirty="0">
                <a:solidFill>
                  <a:srgbClr val="002060"/>
                </a:solidFill>
              </a:rPr>
              <a:t>(גורמים המעוניינים </a:t>
            </a:r>
            <a:r>
              <a:rPr lang="he-IL" sz="2400" b="0" u="sng" dirty="0">
                <a:solidFill>
                  <a:srgbClr val="002060"/>
                </a:solidFill>
              </a:rPr>
              <a:t>למכור</a:t>
            </a:r>
            <a:r>
              <a:rPr lang="he-IL" sz="2400" dirty="0">
                <a:solidFill>
                  <a:srgbClr val="002060"/>
                </a:solidFill>
              </a:rPr>
              <a:t> מט"ח). </a:t>
            </a:r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4294096" y="2624075"/>
            <a:ext cx="6592979" cy="189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525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e-IL" sz="2000" dirty="0"/>
              <a:t>יצואנים (מכירת מוצרים ישראליים לחו"ל)</a:t>
            </a:r>
          </a:p>
          <a:p>
            <a:pPr marL="9525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e-IL" sz="2000" dirty="0"/>
              <a:t>תיירות נכנסת (תושבי חו"ל הנוסעים לארץ)</a:t>
            </a:r>
          </a:p>
          <a:p>
            <a:pPr marL="9525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e-IL" sz="2000" dirty="0"/>
              <a:t>השקעות והפקדות תושבי חו"ל בישראל.</a:t>
            </a:r>
          </a:p>
          <a:p>
            <a:pPr marL="6096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000" dirty="0"/>
              <a:t> </a:t>
            </a:r>
          </a:p>
          <a:p>
            <a:pPr marL="6096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he-IL" sz="2000" u="sng" dirty="0"/>
          </a:p>
          <a:p>
            <a:pPr marL="6096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he-IL" sz="2000" u="sng" dirty="0"/>
          </a:p>
          <a:p>
            <a:pPr marL="6096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000" u="sng" dirty="0"/>
              <a:t> 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943" y="4235650"/>
            <a:ext cx="2111356" cy="140616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648" y="4242781"/>
            <a:ext cx="2100649" cy="139903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06" y="2624075"/>
            <a:ext cx="3941065" cy="303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he-IL" dirty="0"/>
              <a:t>הדילמה של הייבוא</a:t>
            </a:r>
            <a:endParaRPr dirty="0"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5918886" y="1133476"/>
            <a:ext cx="5480320" cy="3614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b="1" dirty="0">
                <a:solidFill>
                  <a:srgbClr val="00B050"/>
                </a:solidFill>
              </a:rPr>
              <a:t>        יתרונות הייבוא</a:t>
            </a:r>
          </a:p>
          <a:p>
            <a:pPr marL="952500" lvl="1" indent="-342900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e-IL" dirty="0"/>
              <a:t>הורדת יוקר המחיה.</a:t>
            </a:r>
          </a:p>
          <a:p>
            <a:pPr marL="952500" lvl="1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e-IL" dirty="0"/>
          </a:p>
          <a:p>
            <a:pPr marL="952500" lvl="1" indent="-342900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e-IL" dirty="0"/>
              <a:t>הרחבת היצע המוצרים לבחירת הצרכן.</a:t>
            </a:r>
          </a:p>
          <a:p>
            <a:pPr marL="952500" lvl="1" indent="-342900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he-IL" dirty="0"/>
          </a:p>
          <a:p>
            <a:pPr marL="952500" lvl="1" indent="-342900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e-IL" dirty="0"/>
              <a:t>שבירת </a:t>
            </a:r>
            <a:r>
              <a:rPr lang="he-IL" dirty="0" err="1"/>
              <a:t>מונופולים</a:t>
            </a:r>
            <a:r>
              <a:rPr lang="he-IL" dirty="0"/>
              <a:t>, עידוד תחרות.</a:t>
            </a:r>
          </a:p>
          <a:p>
            <a:pPr marL="6096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he-IL" u="sng" dirty="0"/>
          </a:p>
          <a:p>
            <a:pPr marL="6096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he-IL" u="sng" dirty="0"/>
          </a:p>
          <a:p>
            <a:pPr marL="6096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u="sng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206" y="1275924"/>
            <a:ext cx="5082405" cy="32624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09600" lvl="1" algn="r" rtl="1"/>
            <a:r>
              <a:rPr lang="he-IL" sz="2400" b="1" dirty="0">
                <a:solidFill>
                  <a:srgbClr val="FF0000"/>
                </a:solidFill>
                <a:latin typeface="Varela Round" panose="020B0604020202020204" charset="-79"/>
                <a:cs typeface="Varela Round" panose="020B0604020202020204" charset="-79"/>
              </a:rPr>
              <a:t>       חסרונות הייבוא</a:t>
            </a:r>
          </a:p>
          <a:p>
            <a:pPr marL="609600" lvl="1" algn="r" rtl="1"/>
            <a:endParaRPr lang="he-IL" sz="2400" dirty="0">
              <a:solidFill>
                <a:schemeClr val="bg2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marL="952500" lvl="1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chemeClr val="bg2"/>
                </a:solidFill>
                <a:latin typeface="Varela Round" panose="020B0604020202020204" charset="-79"/>
                <a:cs typeface="Varela Round" panose="020B0604020202020204" charset="-79"/>
              </a:rPr>
              <a:t>פגיעה ביצרנים המקומיים.</a:t>
            </a:r>
          </a:p>
          <a:p>
            <a:pPr marL="952500" lvl="1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he-IL" sz="2400" dirty="0">
              <a:solidFill>
                <a:schemeClr val="bg2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marL="952500" lvl="1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chemeClr val="bg2"/>
                </a:solidFill>
                <a:latin typeface="Varela Round" panose="020B0604020202020204" charset="-79"/>
                <a:cs typeface="Varela Round" panose="020B0604020202020204" charset="-79"/>
              </a:rPr>
              <a:t>החרפת אבטלה בארץ.</a:t>
            </a:r>
          </a:p>
          <a:p>
            <a:pPr marL="952500" lvl="1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he-IL" sz="2400" dirty="0">
              <a:solidFill>
                <a:schemeClr val="bg2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marL="952500" lvl="1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chemeClr val="bg2"/>
                </a:solidFill>
                <a:latin typeface="Varela Round" panose="020B0604020202020204" charset="-79"/>
                <a:cs typeface="Varela Round" panose="020B0604020202020204" charset="-79"/>
              </a:rPr>
              <a:t>פגיעה בעצמאות הכלכלית של המדינה. </a:t>
            </a:r>
          </a:p>
          <a:p>
            <a:pPr algn="r"/>
            <a:endParaRPr lang="he-IL" dirty="0"/>
          </a:p>
        </p:txBody>
      </p:sp>
      <p:pic>
        <p:nvPicPr>
          <p:cNvPr id="11" name="תמונה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497" y="4437370"/>
            <a:ext cx="4806778" cy="88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3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he-IL" dirty="0"/>
              <a:t>תרגול משימת למידה משותפת: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515206" y="1013572"/>
            <a:ext cx="10741799" cy="2761576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-190500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ts val="2400"/>
            </a:pPr>
            <a:r>
              <a:rPr lang="he-IL" sz="2400" dirty="0">
                <a:solidFill>
                  <a:srgbClr val="002060"/>
                </a:solidFill>
              </a:rPr>
              <a:t>  במהלך הרבעון הראשון של 2020 חלה ירידה של 7% בייצוא מוצרים ישראליים לחו"ל.</a:t>
            </a:r>
          </a:p>
          <a:p>
            <a:pPr marL="342900" lvl="0" indent="-190500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ts val="2400"/>
            </a:pPr>
            <a:r>
              <a:rPr lang="he-IL" sz="2400" dirty="0">
                <a:solidFill>
                  <a:srgbClr val="002060"/>
                </a:solidFill>
              </a:rPr>
              <a:t>  כיצד הירידה בייצוא תשפיע על שער החליפין של מט"ח בישראל ?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he-IL" sz="2400" dirty="0">
                <a:solidFill>
                  <a:srgbClr val="002060"/>
                </a:solidFill>
              </a:rPr>
              <a:t>הציגו והסבירו באמצעות </a:t>
            </a:r>
            <a:r>
              <a:rPr lang="he-IL" sz="2400" u="sng" dirty="0">
                <a:solidFill>
                  <a:srgbClr val="002060"/>
                </a:solidFill>
              </a:rPr>
              <a:t>עקומות ביקוש והיצע של שוק מט"ח</a:t>
            </a:r>
            <a:r>
              <a:rPr lang="he-IL" sz="2400" dirty="0">
                <a:solidFill>
                  <a:srgbClr val="002060"/>
                </a:solidFill>
              </a:rPr>
              <a:t> בישראל. 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he-IL" sz="2400" dirty="0">
                <a:solidFill>
                  <a:srgbClr val="002060"/>
                </a:solidFill>
              </a:rPr>
              <a:t>כיצד מכונה השינוי בשער המטבע המקומי ?  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726" y="3775148"/>
            <a:ext cx="67151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56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003849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he-IL" dirty="0"/>
              <a:t>ביקוש והיצע - שוק מט"ח</a:t>
            </a:r>
            <a:r>
              <a:rPr lang="x-none" dirty="0"/>
              <a:t> </a:t>
            </a:r>
            <a:endParaRPr dirty="0"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6446440" y="1136821"/>
            <a:ext cx="5327093" cy="523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2400" indent="0">
              <a:buClr>
                <a:srgbClr val="92D050"/>
              </a:buClr>
              <a:buSzPct val="100000"/>
              <a:buNone/>
            </a:pPr>
            <a:r>
              <a:rPr lang="he-IL" sz="2000" b="1" dirty="0">
                <a:solidFill>
                  <a:srgbClr val="0070C0"/>
                </a:solidFill>
              </a:rPr>
              <a:t>מצב מוצא:</a:t>
            </a:r>
          </a:p>
          <a:p>
            <a:pPr marL="152400" indent="0">
              <a:buClr>
                <a:srgbClr val="92D050"/>
              </a:buClr>
              <a:buSzPct val="100000"/>
              <a:buNone/>
            </a:pPr>
            <a:endParaRPr lang="he-IL" sz="2000" u="sng" dirty="0"/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dirty="0"/>
              <a:t>שע"ח מט"ח: </a:t>
            </a:r>
            <a:r>
              <a:rPr lang="en-US" sz="2000" dirty="0"/>
              <a:t>e0</a:t>
            </a:r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dirty="0"/>
              <a:t>כמות מט"ח: </a:t>
            </a:r>
            <a:r>
              <a:rPr lang="en-US" sz="2000" dirty="0"/>
              <a:t> Q0</a:t>
            </a:r>
            <a:endParaRPr lang="en-US" sz="2000" u="sng" dirty="0"/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endParaRPr lang="en-US" sz="2000" u="sng" dirty="0"/>
          </a:p>
          <a:p>
            <a:pPr marL="152400" indent="0">
              <a:buClr>
                <a:srgbClr val="92D050"/>
              </a:buClr>
              <a:buSzPct val="100000"/>
              <a:buNone/>
            </a:pPr>
            <a:r>
              <a:rPr lang="he-IL" sz="2000" b="1" dirty="0">
                <a:solidFill>
                  <a:srgbClr val="0070C0"/>
                </a:solidFill>
              </a:rPr>
              <a:t>השינוי:</a:t>
            </a:r>
            <a:endParaRPr lang="en-US" sz="2000" b="1" dirty="0">
              <a:solidFill>
                <a:srgbClr val="0070C0"/>
              </a:solidFill>
            </a:endParaRPr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dirty="0"/>
              <a:t>בעקבות ירידה בייצוא לחו"ל, </a:t>
            </a:r>
            <a:br>
              <a:rPr lang="en-US" sz="2000" dirty="0"/>
            </a:br>
            <a:r>
              <a:rPr lang="he-IL" sz="2000" dirty="0"/>
              <a:t>עקומת ההיצע יורדת ל-</a:t>
            </a:r>
            <a:r>
              <a:rPr lang="en-US" sz="2000" dirty="0"/>
              <a:t>S1</a:t>
            </a:r>
            <a:r>
              <a:rPr lang="he-IL" sz="2000" dirty="0"/>
              <a:t>.</a:t>
            </a:r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dirty="0"/>
              <a:t>שע"ח עולה ל-</a:t>
            </a:r>
            <a:r>
              <a:rPr lang="en-US" sz="2000" dirty="0"/>
              <a:t>e1</a:t>
            </a:r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dirty="0"/>
              <a:t>כמות מט"ח יורדת ל-</a:t>
            </a:r>
            <a:r>
              <a:rPr lang="en-US" sz="2000" dirty="0"/>
              <a:t>Q1</a:t>
            </a:r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dirty="0"/>
              <a:t>חל </a:t>
            </a:r>
            <a:r>
              <a:rPr lang="he-IL" sz="2000" u="sng" dirty="0"/>
              <a:t>פיחות</a:t>
            </a:r>
            <a:r>
              <a:rPr lang="he-IL" sz="2000" dirty="0"/>
              <a:t> של </a:t>
            </a:r>
            <a:r>
              <a:rPr lang="he-IL" sz="2000" dirty="0" err="1"/>
              <a:t>הש"ח</a:t>
            </a:r>
            <a:r>
              <a:rPr lang="he-IL" sz="2000" dirty="0"/>
              <a:t>. מחיר יח' מט"ח עלה, הערך החיצוני של השקל ירד.                 </a:t>
            </a:r>
            <a:endParaRPr lang="he-IL" sz="2000" i="1" dirty="0">
              <a:solidFill>
                <a:srgbClr val="0070C0"/>
              </a:solidFill>
            </a:endParaRPr>
          </a:p>
        </p:txBody>
      </p:sp>
      <p:cxnSp>
        <p:nvCxnSpPr>
          <p:cNvPr id="5" name="מחבר חץ ישר 4"/>
          <p:cNvCxnSpPr/>
          <p:nvPr/>
        </p:nvCxnSpPr>
        <p:spPr>
          <a:xfrm flipV="1">
            <a:off x="1643449" y="1383957"/>
            <a:ext cx="0" cy="37811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V="1">
            <a:off x="1643449" y="5128054"/>
            <a:ext cx="4448433" cy="37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קשת 11"/>
          <p:cNvSpPr/>
          <p:nvPr/>
        </p:nvSpPr>
        <p:spPr>
          <a:xfrm rot="5656746">
            <a:off x="-880987" y="-1011007"/>
            <a:ext cx="5993028" cy="5029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4" name="מחבר ישר 13"/>
          <p:cNvCxnSpPr/>
          <p:nvPr/>
        </p:nvCxnSpPr>
        <p:spPr>
          <a:xfrm>
            <a:off x="3531695" y="3929449"/>
            <a:ext cx="37070" cy="124803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 flipH="1">
            <a:off x="1621833" y="3917092"/>
            <a:ext cx="1887894" cy="1235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4322" y="1383957"/>
            <a:ext cx="120455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שע"ח </a:t>
            </a:r>
          </a:p>
          <a:p>
            <a:pPr algn="ctr"/>
            <a:r>
              <a:rPr lang="en-US" sz="2800" dirty="0"/>
              <a:t>e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53686" y="5289452"/>
            <a:ext cx="1026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Q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405575" y="1237957"/>
            <a:ext cx="7596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D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688846" y="1237957"/>
            <a:ext cx="6764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S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862921" y="3655482"/>
            <a:ext cx="7915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e0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165231" y="5185872"/>
            <a:ext cx="886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Q0</a:t>
            </a:r>
            <a:endParaRPr lang="he-IL" sz="2800" dirty="0"/>
          </a:p>
        </p:txBody>
      </p:sp>
      <p:sp>
        <p:nvSpPr>
          <p:cNvPr id="23" name="קשת 22"/>
          <p:cNvSpPr/>
          <p:nvPr/>
        </p:nvSpPr>
        <p:spPr>
          <a:xfrm rot="10551599">
            <a:off x="2467046" y="-1118211"/>
            <a:ext cx="6108730" cy="573696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2553256" y="5160594"/>
            <a:ext cx="795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Q1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62921" y="3132262"/>
            <a:ext cx="7589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e1</a:t>
            </a:r>
            <a:endParaRPr lang="he-IL" sz="2800" dirty="0"/>
          </a:p>
        </p:txBody>
      </p:sp>
      <p:cxnSp>
        <p:nvCxnSpPr>
          <p:cNvPr id="30" name="מחבר חץ ישר 29"/>
          <p:cNvCxnSpPr/>
          <p:nvPr/>
        </p:nvCxnSpPr>
        <p:spPr>
          <a:xfrm flipV="1">
            <a:off x="786598" y="3522829"/>
            <a:ext cx="0" cy="380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קשת 26"/>
          <p:cNvSpPr/>
          <p:nvPr/>
        </p:nvSpPr>
        <p:spPr>
          <a:xfrm rot="5768616">
            <a:off x="-646384" y="-614454"/>
            <a:ext cx="5343554" cy="4064846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1" name="מחבר ישר 30"/>
          <p:cNvCxnSpPr/>
          <p:nvPr/>
        </p:nvCxnSpPr>
        <p:spPr>
          <a:xfrm>
            <a:off x="3165231" y="346501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>
            <a:off x="3165231" y="3522829"/>
            <a:ext cx="0" cy="166304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1654434" y="3522829"/>
            <a:ext cx="1510797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62627" y="1057835"/>
            <a:ext cx="7633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S1</a:t>
            </a:r>
            <a:endParaRPr lang="he-IL" sz="2800" dirty="0"/>
          </a:p>
        </p:txBody>
      </p:sp>
      <p:cxnSp>
        <p:nvCxnSpPr>
          <p:cNvPr id="47" name="מחבר חץ ישר 46"/>
          <p:cNvCxnSpPr/>
          <p:nvPr/>
        </p:nvCxnSpPr>
        <p:spPr>
          <a:xfrm flipH="1">
            <a:off x="2982351" y="5709092"/>
            <a:ext cx="4431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/>
          <p:cNvCxnSpPr/>
          <p:nvPr/>
        </p:nvCxnSpPr>
        <p:spPr>
          <a:xfrm flipH="1" flipV="1">
            <a:off x="3867665" y="2813538"/>
            <a:ext cx="183830" cy="1266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חץ ישר 50"/>
          <p:cNvCxnSpPr/>
          <p:nvPr/>
        </p:nvCxnSpPr>
        <p:spPr>
          <a:xfrm flipH="1" flipV="1">
            <a:off x="3509727" y="3232487"/>
            <a:ext cx="317435" cy="2482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96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7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משימה לסיכום חלק ב'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515206" y="1003207"/>
            <a:ext cx="8571644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800"/>
              </a:spcBef>
            </a:pPr>
            <a:r>
              <a:rPr lang="he-IL" dirty="0">
                <a:solidFill>
                  <a:srgbClr val="00B050"/>
                </a:solidFill>
              </a:rPr>
              <a:t>         ענו על השאלות הבאות:</a:t>
            </a:r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515206" y="1613320"/>
            <a:ext cx="10347866" cy="4696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>
              <a:spcBef>
                <a:spcPts val="800"/>
              </a:spcBef>
              <a:buSzPct val="100000"/>
              <a:buAutoNum type="arabicPeriod"/>
            </a:pPr>
            <a:r>
              <a:rPr lang="he-IL" dirty="0">
                <a:solidFill>
                  <a:srgbClr val="0070C0"/>
                </a:solidFill>
              </a:rPr>
              <a:t>ישראלים החלו לרכוש נדל"ן בארה"ב.  כיצד רכישת הנדל"ן בארצות הברית גורמת לשינוי בשער החליפין בישראל? </a:t>
            </a:r>
            <a:br>
              <a:rPr lang="en-US" dirty="0"/>
            </a:br>
            <a:r>
              <a:rPr lang="he-IL" dirty="0"/>
              <a:t>הציגו והסבירו באמצעות </a:t>
            </a:r>
            <a:r>
              <a:rPr lang="he-IL" u="sng" dirty="0"/>
              <a:t>עקומות ביקוש והיצע של שוק מט"ח </a:t>
            </a:r>
            <a:r>
              <a:rPr lang="he-IL" dirty="0"/>
              <a:t>בישראל. כיצד מכונה השינוי בשער החליפין? (בגרות תשע"ח)</a:t>
            </a:r>
          </a:p>
          <a:p>
            <a:pPr marL="514350" lvl="0" indent="-514350">
              <a:spcBef>
                <a:spcPts val="800"/>
              </a:spcBef>
              <a:buSzPct val="100000"/>
              <a:buAutoNum type="arabicPeriod"/>
            </a:pPr>
            <a:r>
              <a:rPr lang="he-IL" dirty="0">
                <a:solidFill>
                  <a:srgbClr val="0070C0"/>
                </a:solidFill>
              </a:rPr>
              <a:t>לאחרונה גדל מספרן של חברות הזנק (סטארט-אפ) ישראליות שנרכשו על ידי גורמי חו"ל. </a:t>
            </a:r>
            <a:r>
              <a:rPr lang="he-IL" dirty="0"/>
              <a:t>הציגו והסבירו באמצעות </a:t>
            </a:r>
            <a:r>
              <a:rPr lang="he-IL" u="sng" dirty="0"/>
              <a:t>עקומות ביקוש והיצע של שוק מט"ח</a:t>
            </a:r>
            <a:r>
              <a:rPr lang="he-IL" dirty="0"/>
              <a:t> בישראל, כיצד מהלך זה ישפיע על שער החליפין. כיצד מכונה השינוי בשער החליפין? </a:t>
            </a:r>
          </a:p>
          <a:p>
            <a:pPr marL="0" lvl="0" indent="0">
              <a:spcBef>
                <a:spcPts val="800"/>
              </a:spcBef>
              <a:buSzPct val="100000"/>
              <a:buNone/>
            </a:pPr>
            <a:br>
              <a:rPr lang="en-US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63945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ctrTitle"/>
          </p:nvPr>
        </p:nvSpPr>
        <p:spPr>
          <a:xfrm>
            <a:off x="1123158" y="2318655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he-IL" sz="4800" dirty="0">
                <a:solidFill>
                  <a:srgbClr val="002060"/>
                </a:solidFill>
              </a:rPr>
              <a:t>       תודה על ההקשבה! </a:t>
            </a:r>
            <a:r>
              <a:rPr lang="he-IL" sz="4800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r>
              <a:rPr lang="he-IL" sz="4800" dirty="0">
                <a:solidFill>
                  <a:srgbClr val="00B050"/>
                </a:solidFill>
                <a:sym typeface="Wingdings" panose="05000000000000000000" pitchFamily="2" charset="2"/>
              </a:rPr>
              <a:t>   </a:t>
            </a:r>
            <a:endParaRPr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70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 l="39172" r="34232" b="66411"/>
          <a:stretch/>
        </p:blipFill>
        <p:spPr>
          <a:xfrm>
            <a:off x="4775372" y="446"/>
            <a:ext cx="3241542" cy="183823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1385274" y="3016166"/>
            <a:ext cx="10434938" cy="181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marL="895260" algn="just" rtl="1">
              <a:buSzPts val="2800"/>
            </a:pPr>
            <a:r>
              <a:rPr lang="iw-IL"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795" y="1838683"/>
            <a:ext cx="12188826" cy="76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algn="ctr" rtl="1">
              <a:lnSpc>
                <a:spcPct val="150000"/>
              </a:lnSpc>
              <a:buSzPts val="3200"/>
            </a:pPr>
            <a:r>
              <a:rPr lang="iw-IL"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200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15206" y="628649"/>
            <a:ext cx="10038494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x-none" dirty="0"/>
              <a:t>מה נלמד היום </a:t>
            </a:r>
            <a:endParaRPr dirty="0"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966788" y="1600200"/>
            <a:ext cx="8372476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8150" indent="-285750">
              <a:lnSpc>
                <a:spcPct val="200000"/>
              </a:lnSpc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b="1" dirty="0"/>
              <a:t>מהו מטבע חוץ </a:t>
            </a:r>
          </a:p>
          <a:p>
            <a:pPr marL="438150" indent="-285750">
              <a:lnSpc>
                <a:spcPct val="200000"/>
              </a:lnSpc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b="1" dirty="0" err="1"/>
              <a:t>הביטקוין</a:t>
            </a:r>
            <a:r>
              <a:rPr lang="he-IL" b="1" dirty="0"/>
              <a:t> – מטבע או נכס ?</a:t>
            </a:r>
          </a:p>
          <a:p>
            <a:pPr marL="438150" indent="-285750">
              <a:lnSpc>
                <a:spcPct val="200000"/>
              </a:lnSpc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b="1" dirty="0"/>
              <a:t>מושגי יסוד - שער חליפין, שער יציג ושער רציף.</a:t>
            </a:r>
            <a:endParaRPr lang="en-US" b="1" dirty="0"/>
          </a:p>
          <a:p>
            <a:pPr marL="438150" indent="-285750">
              <a:lnSpc>
                <a:spcPct val="200000"/>
              </a:lnSpc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b="1" dirty="0"/>
              <a:t>תנודות בשער החליפין:</a:t>
            </a:r>
            <a:r>
              <a:rPr lang="en-US" b="1" dirty="0"/>
              <a:t> </a:t>
            </a:r>
            <a:r>
              <a:rPr lang="he-IL" b="1" dirty="0"/>
              <a:t>פיחות ותיסוף </a:t>
            </a:r>
            <a:br>
              <a:rPr lang="en-US" b="1" u="sng" dirty="0"/>
            </a:br>
            <a:br>
              <a:rPr lang="en-US" dirty="0"/>
            </a:br>
            <a:r>
              <a:rPr lang="he-IL" dirty="0"/>
              <a:t>                         </a:t>
            </a:r>
            <a:endParaRPr lang="he-IL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1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003849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he-IL" dirty="0"/>
              <a:t>מטבע חוץ ושוק מט"ח</a:t>
            </a:r>
            <a:r>
              <a:rPr lang="x-none" dirty="0"/>
              <a:t> </a:t>
            </a:r>
            <a:endParaRPr dirty="0"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3583459" y="1265036"/>
            <a:ext cx="8285453" cy="447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8150" indent="-285750">
              <a:lnSpc>
                <a:spcPct val="200000"/>
              </a:lnSpc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b="1" dirty="0">
                <a:solidFill>
                  <a:srgbClr val="00B0F0"/>
                </a:solidFill>
              </a:rPr>
              <a:t>מטבע חוץ (מט"ח):  </a:t>
            </a:r>
            <a:r>
              <a:rPr lang="he-IL" sz="2000" b="1" dirty="0"/>
              <a:t>מטבע השייך למדינה אחרת. </a:t>
            </a:r>
            <a:br>
              <a:rPr lang="en-US" sz="2000" b="1" dirty="0"/>
            </a:br>
            <a:r>
              <a:rPr lang="he-IL" sz="2000" b="1" dirty="0"/>
              <a:t>קיימים מעל 100 סוגים של מטבעות חוקיים בעולם.  </a:t>
            </a:r>
            <a:endParaRPr lang="en-US" sz="2000" b="1" dirty="0"/>
          </a:p>
          <a:p>
            <a:pPr marL="438150" indent="-285750">
              <a:lnSpc>
                <a:spcPct val="200000"/>
              </a:lnSpc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b="1" dirty="0">
                <a:solidFill>
                  <a:srgbClr val="00B0F0"/>
                </a:solidFill>
              </a:rPr>
              <a:t>שוק מט"ח </a:t>
            </a:r>
            <a:r>
              <a:rPr lang="en-US" sz="2000" b="1" dirty="0">
                <a:solidFill>
                  <a:srgbClr val="00B0F0"/>
                </a:solidFill>
              </a:rPr>
              <a:t>(Forex – FX)</a:t>
            </a:r>
            <a:r>
              <a:rPr lang="he-IL" sz="2000" b="1" dirty="0">
                <a:solidFill>
                  <a:srgbClr val="00B0F0"/>
                </a:solidFill>
              </a:rPr>
              <a:t>: זירת המסחר של מט"ח. </a:t>
            </a:r>
          </a:p>
          <a:p>
            <a:pPr marL="438150" indent="-285750">
              <a:lnSpc>
                <a:spcPct val="200000"/>
              </a:lnSpc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b="1" dirty="0"/>
              <a:t>זוהי זירת המסחר הפיננסי הגדולה ביותר בעולם (יותר משוק ניירות הערך).  היקף עסקאות מט"ח בכל יום מוערך בכ-5 טריליון דולר.  </a:t>
            </a:r>
            <a:br>
              <a:rPr lang="en-US" sz="2000" b="1" dirty="0"/>
            </a:br>
            <a:r>
              <a:rPr lang="he-IL" sz="2000" b="1" dirty="0"/>
              <a:t>כולנו שחקנים בשוק מט"ח, ביודעין או שלא- אם כי חלק קטן מאד ממנו.  </a:t>
            </a:r>
            <a:br>
              <a:rPr lang="en-US" dirty="0"/>
            </a:br>
            <a:r>
              <a:rPr lang="he-IL" dirty="0"/>
              <a:t>                         </a:t>
            </a:r>
            <a:endParaRPr lang="he-IL" i="1" dirty="0">
              <a:solidFill>
                <a:srgbClr val="0070C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0748"/>
            <a:ext cx="3986785" cy="224626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81" y="4074871"/>
            <a:ext cx="142613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003849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he-IL" dirty="0"/>
              <a:t>המטבעות הנסחרים ביותר בעולם</a:t>
            </a:r>
            <a:r>
              <a:rPr lang="x-none" dirty="0"/>
              <a:t> </a:t>
            </a:r>
            <a:endParaRPr dirty="0"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5511115" y="1188909"/>
            <a:ext cx="6484840" cy="177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dirty="0"/>
              <a:t>הדולר הוא המטבע המוביל בעולם בסחר הבין-לאומי בהפרש גדול. </a:t>
            </a:r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dirty="0"/>
              <a:t>השקל הישראלי במקום ה-28 ומהווה 0.15% מהמסחר הבין לאומי. </a:t>
            </a:r>
            <a:br>
              <a:rPr lang="en-US" sz="2000" dirty="0"/>
            </a:br>
            <a:r>
              <a:rPr lang="he-IL" sz="2000" dirty="0"/>
              <a:t>                         </a:t>
            </a:r>
            <a:endParaRPr lang="he-IL" sz="2000" i="1" dirty="0">
              <a:solidFill>
                <a:srgbClr val="0070C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58" y="933094"/>
            <a:ext cx="4912252" cy="592490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455" y="2227322"/>
            <a:ext cx="40481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003849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he-IL" dirty="0"/>
              <a:t>האם ביטקוין נחשב למט"ח?</a:t>
            </a:r>
            <a:r>
              <a:rPr lang="x-none" dirty="0"/>
              <a:t> </a:t>
            </a:r>
            <a:endParaRPr dirty="0"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2792628" y="1136821"/>
            <a:ext cx="8980906" cy="221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dirty="0"/>
              <a:t>זו לא שאלה רטורית, אלא שאלה כלכלית-משפטית </a:t>
            </a:r>
            <a:br>
              <a:rPr lang="en-US" sz="2000" dirty="0"/>
            </a:br>
            <a:r>
              <a:rPr lang="he-IL" sz="2000" dirty="0"/>
              <a:t>שבית המשפט נדרש לדון בה.</a:t>
            </a:r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endParaRPr lang="he-IL" sz="2000" dirty="0"/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dirty="0"/>
              <a:t>ביטקוין הוא מטבע דיגיטלי שאינו משויך לאף מדינה. </a:t>
            </a:r>
            <a:br>
              <a:rPr lang="en-US" sz="2000" dirty="0"/>
            </a:br>
            <a:r>
              <a:rPr lang="he-IL" sz="2000" dirty="0"/>
              <a:t>ערך </a:t>
            </a:r>
            <a:r>
              <a:rPr lang="he-IL" sz="2000" dirty="0" err="1"/>
              <a:t>הביטקוין</a:t>
            </a:r>
            <a:r>
              <a:rPr lang="he-IL" sz="2000" dirty="0"/>
              <a:t> מאופיין בתנודתיות רבה ונחשב להשקעה מסוכנת. </a:t>
            </a:r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endParaRPr lang="he-IL" sz="2000" dirty="0"/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dirty="0"/>
              <a:t>בשנת 2011 היזם נעם קופל רכש ביטקוין במחיר אפסי. </a:t>
            </a:r>
            <a:br>
              <a:rPr lang="en-US" sz="2000" dirty="0"/>
            </a:br>
            <a:r>
              <a:rPr lang="he-IL" sz="2000" dirty="0"/>
              <a:t>בשנת 2013 שער </a:t>
            </a:r>
            <a:r>
              <a:rPr lang="he-IL" sz="2000" dirty="0" err="1"/>
              <a:t>הביטקוין</a:t>
            </a:r>
            <a:r>
              <a:rPr lang="he-IL" sz="2000" dirty="0"/>
              <a:t> עלה לערך 100 דולר. </a:t>
            </a:r>
            <a:br>
              <a:rPr lang="en-US" sz="2000" dirty="0"/>
            </a:br>
            <a:r>
              <a:rPr lang="he-IL" sz="2000" dirty="0"/>
              <a:t>נעם קופל החליט למכור וכתוצאה מכך הרוויח כ-8.5 מיליון ₪.</a:t>
            </a:r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endParaRPr lang="he-IL" sz="2000" dirty="0"/>
          </a:p>
          <a:p>
            <a:pPr marL="438150" indent="-285750"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dirty="0"/>
              <a:t> רשות המסים טענה שעסקה זו חייבת במס רווחי הון בגובה 25%.   נעם קופל טען מנגד שהוא ביצע המרת מט"ח הפטורה ממס. </a:t>
            </a:r>
            <a:br>
              <a:rPr lang="en-US" sz="2000" dirty="0"/>
            </a:br>
            <a:r>
              <a:rPr lang="he-IL" sz="2000" dirty="0"/>
              <a:t>בית המשפט המחוזי מרכז נדרש לדון בסוגיה זו.  </a:t>
            </a:r>
            <a:br>
              <a:rPr lang="en-US" sz="2000" dirty="0"/>
            </a:br>
            <a:r>
              <a:rPr lang="he-IL" sz="2000" dirty="0"/>
              <a:t>                         </a:t>
            </a:r>
            <a:endParaRPr lang="he-IL" sz="2000" i="1" dirty="0">
              <a:solidFill>
                <a:srgbClr val="0070C0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24" y="933094"/>
            <a:ext cx="2907745" cy="218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5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15206" y="504824"/>
            <a:ext cx="10038494" cy="8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he-IL" dirty="0"/>
              <a:t>ביטקוין – מטבע או נכס ?</a:t>
            </a:r>
            <a:endParaRPr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EAC899CB-C892-486F-AC5C-033651A93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410" y="1195116"/>
            <a:ext cx="9733591" cy="409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003849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he-IL" dirty="0"/>
              <a:t>שוק מט"ח – למה צריך את זה?</a:t>
            </a:r>
            <a:r>
              <a:rPr lang="en-US" dirty="0"/>
              <a:t> </a:t>
            </a:r>
            <a:r>
              <a:rPr lang="x-none" dirty="0"/>
              <a:t> </a:t>
            </a:r>
            <a:endParaRPr dirty="0"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3840480" y="1265036"/>
            <a:ext cx="8028432" cy="447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8150" indent="-285750">
              <a:lnSpc>
                <a:spcPct val="200000"/>
              </a:lnSpc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b="1" u="sng" dirty="0"/>
              <a:t>מסחר בין- לאומי (גלובליזציה):</a:t>
            </a:r>
            <a:endParaRPr lang="he-IL" sz="2000" b="1" dirty="0"/>
          </a:p>
          <a:p>
            <a:pPr marL="152400" indent="0">
              <a:lnSpc>
                <a:spcPct val="200000"/>
              </a:lnSpc>
              <a:buClr>
                <a:srgbClr val="92D050"/>
              </a:buClr>
              <a:buSzPct val="100000"/>
              <a:buNone/>
            </a:pPr>
            <a:r>
              <a:rPr lang="he-IL" sz="2000" b="1" dirty="0">
                <a:solidFill>
                  <a:srgbClr val="00B050"/>
                </a:solidFill>
              </a:rPr>
              <a:t>    ייבוא: </a:t>
            </a:r>
            <a:r>
              <a:rPr lang="he-IL" sz="2000" b="1" dirty="0"/>
              <a:t>רכישת מוצרים מחו"ל</a:t>
            </a:r>
            <a:endParaRPr lang="he-IL" sz="2000" b="1" u="sng" dirty="0"/>
          </a:p>
          <a:p>
            <a:pPr marL="152400" indent="0">
              <a:lnSpc>
                <a:spcPct val="200000"/>
              </a:lnSpc>
              <a:buClr>
                <a:srgbClr val="92D050"/>
              </a:buClr>
              <a:buSzPct val="100000"/>
              <a:buNone/>
            </a:pPr>
            <a:r>
              <a:rPr lang="he-IL" sz="2000" b="1" dirty="0">
                <a:solidFill>
                  <a:srgbClr val="00B050"/>
                </a:solidFill>
              </a:rPr>
              <a:t>    ייצוא: </a:t>
            </a:r>
            <a:r>
              <a:rPr lang="he-IL" sz="2000" b="1" dirty="0"/>
              <a:t>מכירת מוצרים לחו"ל.   </a:t>
            </a:r>
            <a:endParaRPr lang="en-US" sz="2000" b="1" dirty="0"/>
          </a:p>
          <a:p>
            <a:pPr marL="438150" indent="-285750">
              <a:lnSpc>
                <a:spcPct val="200000"/>
              </a:lnSpc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b="1" u="sng" dirty="0"/>
              <a:t>חברות רב לאומיות הפועלות במספר מדינות</a:t>
            </a:r>
          </a:p>
          <a:p>
            <a:pPr marL="438150" indent="-285750">
              <a:lnSpc>
                <a:spcPct val="200000"/>
              </a:lnSpc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b="1" u="sng" dirty="0"/>
              <a:t>תיירות בין-לאומית.</a:t>
            </a:r>
            <a:r>
              <a:rPr lang="he-IL" sz="2000" b="1" dirty="0"/>
              <a:t> </a:t>
            </a:r>
          </a:p>
          <a:p>
            <a:pPr marL="438150" indent="-285750">
              <a:lnSpc>
                <a:spcPct val="200000"/>
              </a:lnSpc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000" b="1" u="sng" dirty="0"/>
              <a:t>משקיעים</a:t>
            </a:r>
            <a:r>
              <a:rPr lang="he-IL" sz="2000" b="1" dirty="0"/>
              <a:t> פרטיים ומוסדיים.  </a:t>
            </a:r>
            <a:br>
              <a:rPr lang="en-US" sz="2000" dirty="0"/>
            </a:br>
            <a:r>
              <a:rPr lang="he-IL" sz="2000" dirty="0"/>
              <a:t>                         </a:t>
            </a:r>
            <a:endParaRPr lang="he-IL" sz="2000" i="1" dirty="0">
              <a:solidFill>
                <a:srgbClr val="0070C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17846"/>
            <a:ext cx="1841158" cy="195938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96" y="1067248"/>
            <a:ext cx="2742444" cy="161793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7" y="2689620"/>
            <a:ext cx="2787141" cy="162822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1158" y="4317845"/>
            <a:ext cx="1753843" cy="19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5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he-IL" dirty="0"/>
              <a:t>מושגי יסוד בשוק מט"ח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1459101" y="933094"/>
            <a:ext cx="9000000" cy="126931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-190500" algn="ctr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ts val="2400"/>
            </a:pPr>
            <a:r>
              <a:rPr lang="he-IL" sz="2400" dirty="0"/>
              <a:t>שער חליפין </a:t>
            </a:r>
            <a:r>
              <a:rPr lang="en-US" sz="1800" dirty="0"/>
              <a:t>(Exchange Rate)</a:t>
            </a:r>
            <a:r>
              <a:rPr lang="he-IL" sz="2400" dirty="0"/>
              <a:t>: </a:t>
            </a:r>
            <a:br>
              <a:rPr lang="en-US" sz="2400" dirty="0"/>
            </a:br>
            <a:r>
              <a:rPr lang="he-IL" sz="2400" dirty="0"/>
              <a:t>מחיר יחידת מט"ח במונחי מטבע מקומי. </a:t>
            </a:r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3895726" y="2372457"/>
            <a:ext cx="691515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525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e-IL" u="sng" dirty="0"/>
              <a:t>שער חליפין יציג:</a:t>
            </a:r>
            <a:r>
              <a:rPr lang="he-IL" dirty="0"/>
              <a:t> מפורסם על ידי בנק ישראל בשעה 15.30 כממוצע מהעסקאות באותו היום. </a:t>
            </a:r>
          </a:p>
          <a:p>
            <a:pPr marL="9525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e-IL" u="sng" dirty="0"/>
              <a:t>שער חליפין רציף:</a:t>
            </a:r>
            <a:r>
              <a:rPr lang="he-IL" dirty="0"/>
              <a:t> מחושב כל דקה בהתאם לעסקאות בדקה זו. </a:t>
            </a:r>
            <a:r>
              <a:rPr lang="he-IL" u="sng" dirty="0"/>
              <a:t> 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4" y="2271028"/>
            <a:ext cx="3724275" cy="257282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62" y="4843849"/>
            <a:ext cx="2996637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7045</TotalTime>
  <Words>1205</Words>
  <Application>Microsoft Office PowerPoint</Application>
  <PresentationFormat>מותאם אישית</PresentationFormat>
  <Paragraphs>177</Paragraphs>
  <Slides>26</Slides>
  <Notes>26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1" baseType="lpstr">
      <vt:lpstr>Varela Round</vt:lpstr>
      <vt:lpstr>Wingdings</vt:lpstr>
      <vt:lpstr>Calibri</vt:lpstr>
      <vt:lpstr>Arial</vt:lpstr>
      <vt:lpstr>ערכת נושא Office</vt:lpstr>
      <vt:lpstr>מערכת שידורים לאומית</vt:lpstr>
      <vt:lpstr>שוק מט"ח – חלק א'</vt:lpstr>
      <vt:lpstr>מה נלמד היום </vt:lpstr>
      <vt:lpstr>מטבע חוץ ושוק מט"ח </vt:lpstr>
      <vt:lpstr>המטבעות הנסחרים ביותר בעולם </vt:lpstr>
      <vt:lpstr>האם ביטקוין נחשב למט"ח? </vt:lpstr>
      <vt:lpstr>ביטקוין – מטבע או נכס ?</vt:lpstr>
      <vt:lpstr>שוק מט"ח – למה צריך את זה?  </vt:lpstr>
      <vt:lpstr>מושגי יסוד בשוק מט"ח</vt:lpstr>
      <vt:lpstr>שערי המרה</vt:lpstr>
      <vt:lpstr>היכן ניתן להמיר מט"ח?</vt:lpstr>
      <vt:lpstr>שינויים בשער החליפין – פיחות וייסוף</vt:lpstr>
      <vt:lpstr>משימה לסיכום חלק א'</vt:lpstr>
      <vt:lpstr>שוק מט"ח – חלק ב'</vt:lpstr>
      <vt:lpstr>מה נלמד היום </vt:lpstr>
      <vt:lpstr>ביקוש והצע בשוק מט"ח </vt:lpstr>
      <vt:lpstr>עקומת הביקוש למט"ח</vt:lpstr>
      <vt:lpstr>משימת למידה משותפת:</vt:lpstr>
      <vt:lpstr>עקומות ביקוש והצע של שוק מט"ח </vt:lpstr>
      <vt:lpstr>עקומת ההיצע למט"ח</vt:lpstr>
      <vt:lpstr>הדילמה של הייבוא</vt:lpstr>
      <vt:lpstr>תרגול משימת למידה משותפת:</vt:lpstr>
      <vt:lpstr>ביקוש והיצע - שוק מט"ח </vt:lpstr>
      <vt:lpstr>משימה לסיכום חלק ב'</vt:lpstr>
      <vt:lpstr>       תודה על ההקשבה!   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דור קלנר</dc:creator>
  <cp:lastModifiedBy>נעמה כהן-לוז</cp:lastModifiedBy>
  <cp:revision>97</cp:revision>
  <dcterms:modified xsi:type="dcterms:W3CDTF">2020-08-05T05:32:46Z</dcterms:modified>
</cp:coreProperties>
</file>