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1"/>
  </p:notesMasterIdLst>
  <p:sldIdLst>
    <p:sldId id="257" r:id="rId2"/>
    <p:sldId id="262" r:id="rId3"/>
    <p:sldId id="263" r:id="rId4"/>
    <p:sldId id="288" r:id="rId5"/>
    <p:sldId id="28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4" r:id="rId26"/>
    <p:sldId id="326" r:id="rId27"/>
    <p:sldId id="325" r:id="rId28"/>
    <p:sldId id="334" r:id="rId29"/>
    <p:sldId id="328" r:id="rId30"/>
    <p:sldId id="329" r:id="rId31"/>
    <p:sldId id="322" r:id="rId32"/>
    <p:sldId id="331" r:id="rId33"/>
    <p:sldId id="330" r:id="rId34"/>
    <p:sldId id="323" r:id="rId35"/>
    <p:sldId id="332" r:id="rId36"/>
    <p:sldId id="333" r:id="rId37"/>
    <p:sldId id="335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4" r:id="rId46"/>
    <p:sldId id="345" r:id="rId47"/>
    <p:sldId id="347" r:id="rId48"/>
    <p:sldId id="346" r:id="rId49"/>
    <p:sldId id="348" r:id="rId50"/>
    <p:sldId id="349" r:id="rId51"/>
    <p:sldId id="351" r:id="rId52"/>
    <p:sldId id="352" r:id="rId53"/>
    <p:sldId id="353" r:id="rId54"/>
    <p:sldId id="350" r:id="rId55"/>
    <p:sldId id="354" r:id="rId56"/>
    <p:sldId id="357" r:id="rId57"/>
    <p:sldId id="355" r:id="rId58"/>
    <p:sldId id="356" r:id="rId59"/>
    <p:sldId id="291" r:id="rId6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12B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קוטר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מסה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צבע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פליטת גזים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זריחה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שקיעה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 val="rev"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אורך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משקל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צבע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שחייה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צלילה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ציפה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 val="rev"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 custAng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מספר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יתרה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שם בעליו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25D26F-7AD0-49AE-8702-8DA510B4396C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BF9B7F52-FB8C-4F76-886B-AE007E849728}">
      <dgm:prSet phldrT="[טקסט]"/>
      <dgm:spPr/>
      <dgm:t>
        <a:bodyPr/>
        <a:lstStyle/>
        <a:p>
          <a:pPr rtl="1"/>
          <a:r>
            <a:rPr lang="he-IL" dirty="0"/>
            <a:t>משיכה</a:t>
          </a:r>
        </a:p>
      </dgm:t>
    </dgm:pt>
    <dgm:pt modelId="{3A3A76D9-C35B-4611-961E-F4CA6E2E8EDB}" type="par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B076F9BE-B670-4E2B-91D5-2B9697CC90D0}" type="sibTrans" cxnId="{8F029335-42BE-43C8-A9AF-C1A9B4585A77}">
      <dgm:prSet/>
      <dgm:spPr/>
      <dgm:t>
        <a:bodyPr/>
        <a:lstStyle/>
        <a:p>
          <a:pPr rtl="1"/>
          <a:endParaRPr lang="he-IL"/>
        </a:p>
      </dgm:t>
    </dgm:pt>
    <dgm:pt modelId="{9B0A5030-F709-404F-B502-B1E88CEDEB4F}">
      <dgm:prSet phldrT="[טקסט]"/>
      <dgm:spPr/>
      <dgm:t>
        <a:bodyPr/>
        <a:lstStyle/>
        <a:p>
          <a:pPr rtl="1"/>
          <a:r>
            <a:rPr lang="he-IL" dirty="0"/>
            <a:t>הפקדה</a:t>
          </a:r>
        </a:p>
      </dgm:t>
    </dgm:pt>
    <dgm:pt modelId="{DD998C0E-F561-4C6A-8A78-BFC0443018D9}" type="par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EB9E067B-F840-44C7-8824-F70984EE5F4D}" type="sibTrans" cxnId="{151C73D0-BAC2-42F3-A170-D0D106EE0503}">
      <dgm:prSet/>
      <dgm:spPr/>
      <dgm:t>
        <a:bodyPr/>
        <a:lstStyle/>
        <a:p>
          <a:pPr rtl="1"/>
          <a:endParaRPr lang="he-IL"/>
        </a:p>
      </dgm:t>
    </dgm:pt>
    <dgm:pt modelId="{C9C7F987-FE7E-48F9-8DB8-53AA899CA165}">
      <dgm:prSet phldrT="[טקסט]"/>
      <dgm:spPr/>
      <dgm:t>
        <a:bodyPr/>
        <a:lstStyle/>
        <a:p>
          <a:pPr rtl="1"/>
          <a:r>
            <a:rPr lang="he-IL" dirty="0"/>
            <a:t>בירור יתרה</a:t>
          </a:r>
        </a:p>
      </dgm:t>
    </dgm:pt>
    <dgm:pt modelId="{9AC804CA-36CE-4248-840D-EDBD9F000099}" type="par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36FCB80E-8733-48F3-9B5E-C856A51B7778}" type="sibTrans" cxnId="{8B1EF90F-6ACE-4B5C-9A67-2FD441134C38}">
      <dgm:prSet/>
      <dgm:spPr/>
      <dgm:t>
        <a:bodyPr/>
        <a:lstStyle/>
        <a:p>
          <a:pPr rtl="1"/>
          <a:endParaRPr lang="he-IL"/>
        </a:p>
      </dgm:t>
    </dgm:pt>
    <dgm:pt modelId="{65C70FFF-9E90-4C37-B59F-BE0005C38689}" type="pres">
      <dgm:prSet presAssocID="{EA25D26F-7AD0-49AE-8702-8DA510B4396C}" presName="linearFlow" presStyleCnt="0">
        <dgm:presLayoutVars>
          <dgm:dir val="rev"/>
          <dgm:resizeHandles val="exact"/>
        </dgm:presLayoutVars>
      </dgm:prSet>
      <dgm:spPr/>
    </dgm:pt>
    <dgm:pt modelId="{D77FB92B-C995-4BE0-B401-60C0A0169E20}" type="pres">
      <dgm:prSet presAssocID="{BF9B7F52-FB8C-4F76-886B-AE007E849728}" presName="composite" presStyleCnt="0"/>
      <dgm:spPr/>
    </dgm:pt>
    <dgm:pt modelId="{7839427B-6F05-452B-B220-4429651EA79E}" type="pres">
      <dgm:prSet presAssocID="{BF9B7F52-FB8C-4F76-886B-AE007E849728}" presName="imgShp" presStyleLbl="fgImgPlace1" presStyleIdx="0" presStyleCnt="3" custAng="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EB53CE-C2BA-488C-B623-E55E2DA088A2}" type="pres">
      <dgm:prSet presAssocID="{BF9B7F52-FB8C-4F76-886B-AE007E849728}" presName="txShp" presStyleLbl="node1" presStyleIdx="0" presStyleCnt="3">
        <dgm:presLayoutVars>
          <dgm:bulletEnabled val="1"/>
        </dgm:presLayoutVars>
      </dgm:prSet>
      <dgm:spPr/>
    </dgm:pt>
    <dgm:pt modelId="{27BA5E6E-58B5-4566-B106-495F6B7F39F0}" type="pres">
      <dgm:prSet presAssocID="{B076F9BE-B670-4E2B-91D5-2B9697CC90D0}" presName="spacing" presStyleCnt="0"/>
      <dgm:spPr/>
    </dgm:pt>
    <dgm:pt modelId="{E9856C8A-C005-4FD8-8896-0966011DA8C1}" type="pres">
      <dgm:prSet presAssocID="{9B0A5030-F709-404F-B502-B1E88CEDEB4F}" presName="composite" presStyleCnt="0"/>
      <dgm:spPr/>
    </dgm:pt>
    <dgm:pt modelId="{8E2171D4-35E3-4375-B39C-BBC67C8E068E}" type="pres">
      <dgm:prSet presAssocID="{9B0A5030-F709-404F-B502-B1E88CEDEB4F}" presName="imgShp" presStyleLbl="fgImgPlac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A9C0D8-B705-4619-8D1B-779537A8C8B9}" type="pres">
      <dgm:prSet presAssocID="{9B0A5030-F709-404F-B502-B1E88CEDEB4F}" presName="txShp" presStyleLbl="node1" presStyleIdx="1" presStyleCnt="3">
        <dgm:presLayoutVars>
          <dgm:bulletEnabled val="1"/>
        </dgm:presLayoutVars>
      </dgm:prSet>
      <dgm:spPr/>
    </dgm:pt>
    <dgm:pt modelId="{DDC1231B-8A9F-4D39-AC2C-B66EFB83736D}" type="pres">
      <dgm:prSet presAssocID="{EB9E067B-F840-44C7-8824-F70984EE5F4D}" presName="spacing" presStyleCnt="0"/>
      <dgm:spPr/>
    </dgm:pt>
    <dgm:pt modelId="{A4CCB89B-D6BB-4C36-ADE7-CA6AB4882024}" type="pres">
      <dgm:prSet presAssocID="{C9C7F987-FE7E-48F9-8DB8-53AA899CA165}" presName="composite" presStyleCnt="0"/>
      <dgm:spPr/>
    </dgm:pt>
    <dgm:pt modelId="{16D604A2-F54E-49D8-B1B6-E7C747B37E22}" type="pres">
      <dgm:prSet presAssocID="{C9C7F987-FE7E-48F9-8DB8-53AA899CA165}" presName="imgShp" presStyleLbl="fgImgPlac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00F693B-7B75-49DC-90F2-AFB24887E073}" type="pres">
      <dgm:prSet presAssocID="{C9C7F987-FE7E-48F9-8DB8-53AA899CA165}" presName="txShp" presStyleLbl="node1" presStyleIdx="2" presStyleCnt="3">
        <dgm:presLayoutVars>
          <dgm:bulletEnabled val="1"/>
        </dgm:presLayoutVars>
      </dgm:prSet>
      <dgm:spPr/>
    </dgm:pt>
  </dgm:ptLst>
  <dgm:cxnLst>
    <dgm:cxn modelId="{8B1EF90F-6ACE-4B5C-9A67-2FD441134C38}" srcId="{EA25D26F-7AD0-49AE-8702-8DA510B4396C}" destId="{C9C7F987-FE7E-48F9-8DB8-53AA899CA165}" srcOrd="2" destOrd="0" parTransId="{9AC804CA-36CE-4248-840D-EDBD9F000099}" sibTransId="{36FCB80E-8733-48F3-9B5E-C856A51B7778}"/>
    <dgm:cxn modelId="{376C0812-BF9C-45D3-A6BE-36207C701761}" type="presOf" srcId="{9B0A5030-F709-404F-B502-B1E88CEDEB4F}" destId="{16A9C0D8-B705-4619-8D1B-779537A8C8B9}" srcOrd="0" destOrd="0" presId="urn:microsoft.com/office/officeart/2005/8/layout/vList3"/>
    <dgm:cxn modelId="{8F029335-42BE-43C8-A9AF-C1A9B4585A77}" srcId="{EA25D26F-7AD0-49AE-8702-8DA510B4396C}" destId="{BF9B7F52-FB8C-4F76-886B-AE007E849728}" srcOrd="0" destOrd="0" parTransId="{3A3A76D9-C35B-4611-961E-F4CA6E2E8EDB}" sibTransId="{B076F9BE-B670-4E2B-91D5-2B9697CC90D0}"/>
    <dgm:cxn modelId="{E27B8448-FFCD-437B-A083-602D5BBE71F0}" type="presOf" srcId="{C9C7F987-FE7E-48F9-8DB8-53AA899CA165}" destId="{F00F693B-7B75-49DC-90F2-AFB24887E073}" srcOrd="0" destOrd="0" presId="urn:microsoft.com/office/officeart/2005/8/layout/vList3"/>
    <dgm:cxn modelId="{55BB7149-3D09-461C-BFB2-36F2D4ACABCF}" type="presOf" srcId="{BF9B7F52-FB8C-4F76-886B-AE007E849728}" destId="{A4EB53CE-C2BA-488C-B623-E55E2DA088A2}" srcOrd="0" destOrd="0" presId="urn:microsoft.com/office/officeart/2005/8/layout/vList3"/>
    <dgm:cxn modelId="{23AE145A-E18A-41E9-A6B0-62C022F397B3}" type="presOf" srcId="{EA25D26F-7AD0-49AE-8702-8DA510B4396C}" destId="{65C70FFF-9E90-4C37-B59F-BE0005C38689}" srcOrd="0" destOrd="0" presId="urn:microsoft.com/office/officeart/2005/8/layout/vList3"/>
    <dgm:cxn modelId="{151C73D0-BAC2-42F3-A170-D0D106EE0503}" srcId="{EA25D26F-7AD0-49AE-8702-8DA510B4396C}" destId="{9B0A5030-F709-404F-B502-B1E88CEDEB4F}" srcOrd="1" destOrd="0" parTransId="{DD998C0E-F561-4C6A-8A78-BFC0443018D9}" sibTransId="{EB9E067B-F840-44C7-8824-F70984EE5F4D}"/>
    <dgm:cxn modelId="{0776F0DF-268A-4CFA-8850-9B48530D327B}" type="presParOf" srcId="{65C70FFF-9E90-4C37-B59F-BE0005C38689}" destId="{D77FB92B-C995-4BE0-B401-60C0A0169E20}" srcOrd="0" destOrd="0" presId="urn:microsoft.com/office/officeart/2005/8/layout/vList3"/>
    <dgm:cxn modelId="{CACD0483-B54A-408D-A4F6-F0CE5FCFEAD4}" type="presParOf" srcId="{D77FB92B-C995-4BE0-B401-60C0A0169E20}" destId="{7839427B-6F05-452B-B220-4429651EA79E}" srcOrd="0" destOrd="0" presId="urn:microsoft.com/office/officeart/2005/8/layout/vList3"/>
    <dgm:cxn modelId="{CA8A6C0F-4ACA-4160-9849-1E45269A5541}" type="presParOf" srcId="{D77FB92B-C995-4BE0-B401-60C0A0169E20}" destId="{A4EB53CE-C2BA-488C-B623-E55E2DA088A2}" srcOrd="1" destOrd="0" presId="urn:microsoft.com/office/officeart/2005/8/layout/vList3"/>
    <dgm:cxn modelId="{EF82731C-511D-4F60-92F4-53C6CF9EA80F}" type="presParOf" srcId="{65C70FFF-9E90-4C37-B59F-BE0005C38689}" destId="{27BA5E6E-58B5-4566-B106-495F6B7F39F0}" srcOrd="1" destOrd="0" presId="urn:microsoft.com/office/officeart/2005/8/layout/vList3"/>
    <dgm:cxn modelId="{4D662C3F-8E9F-4C8A-A12A-1F29ED6B6F48}" type="presParOf" srcId="{65C70FFF-9E90-4C37-B59F-BE0005C38689}" destId="{E9856C8A-C005-4FD8-8896-0966011DA8C1}" srcOrd="2" destOrd="0" presId="urn:microsoft.com/office/officeart/2005/8/layout/vList3"/>
    <dgm:cxn modelId="{22666E7B-7B50-424B-B133-389E4F6ADC08}" type="presParOf" srcId="{E9856C8A-C005-4FD8-8896-0966011DA8C1}" destId="{8E2171D4-35E3-4375-B39C-BBC67C8E068E}" srcOrd="0" destOrd="0" presId="urn:microsoft.com/office/officeart/2005/8/layout/vList3"/>
    <dgm:cxn modelId="{1F172F12-41B3-4E1E-9509-849E6607BFA3}" type="presParOf" srcId="{E9856C8A-C005-4FD8-8896-0966011DA8C1}" destId="{16A9C0D8-B705-4619-8D1B-779537A8C8B9}" srcOrd="1" destOrd="0" presId="urn:microsoft.com/office/officeart/2005/8/layout/vList3"/>
    <dgm:cxn modelId="{464E228F-59B7-4A65-BB15-C2B9CC98E871}" type="presParOf" srcId="{65C70FFF-9E90-4C37-B59F-BE0005C38689}" destId="{DDC1231B-8A9F-4D39-AC2C-B66EFB83736D}" srcOrd="3" destOrd="0" presId="urn:microsoft.com/office/officeart/2005/8/layout/vList3"/>
    <dgm:cxn modelId="{34E85018-E63D-4F95-9301-C007A809B2EA}" type="presParOf" srcId="{65C70FFF-9E90-4C37-B59F-BE0005C38689}" destId="{A4CCB89B-D6BB-4C36-ADE7-CA6AB4882024}" srcOrd="4" destOrd="0" presId="urn:microsoft.com/office/officeart/2005/8/layout/vList3"/>
    <dgm:cxn modelId="{51944CEC-FE40-45FF-9DBA-CE2363308D0D}" type="presParOf" srcId="{A4CCB89B-D6BB-4C36-ADE7-CA6AB4882024}" destId="{16D604A2-F54E-49D8-B1B6-E7C747B37E22}" srcOrd="0" destOrd="0" presId="urn:microsoft.com/office/officeart/2005/8/layout/vList3"/>
    <dgm:cxn modelId="{6AF698BB-6C19-4A8E-983F-CACAD8F61DA0}" type="presParOf" srcId="{A4CCB89B-D6BB-4C36-ADE7-CA6AB4882024}" destId="{F00F693B-7B75-49DC-90F2-AFB24887E07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 rot="10800000">
          <a:off x="575403" y="1329509"/>
          <a:ext cx="1522959" cy="7672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קוטר</a:t>
          </a:r>
        </a:p>
      </dsp:txBody>
      <dsp:txXfrm rot="10800000">
        <a:off x="767204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91801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 rot="10800000">
          <a:off x="575403" y="2325731"/>
          <a:ext cx="1522959" cy="767204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מסה</a:t>
          </a:r>
        </a:p>
      </dsp:txBody>
      <dsp:txXfrm rot="10800000">
        <a:off x="767204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91801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 rot="10800000">
          <a:off x="575403" y="3321952"/>
          <a:ext cx="1522959" cy="76720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106680" rIns="199136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צבע</a:t>
          </a:r>
        </a:p>
      </dsp:txBody>
      <dsp:txXfrm rot="10800000">
        <a:off x="767204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91801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>
          <a:off x="191801" y="1329509"/>
          <a:ext cx="1522959" cy="7672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38316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פליטת גזים</a:t>
          </a:r>
        </a:p>
      </dsp:txBody>
      <dsp:txXfrm>
        <a:off x="191801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331157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>
          <a:off x="191801" y="2325731"/>
          <a:ext cx="1522959" cy="767204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38316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זריחה</a:t>
          </a:r>
        </a:p>
      </dsp:txBody>
      <dsp:txXfrm>
        <a:off x="191801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331157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>
          <a:off x="191801" y="3321952"/>
          <a:ext cx="1522959" cy="76720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38316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שקיעה</a:t>
          </a:r>
        </a:p>
      </dsp:txBody>
      <dsp:txXfrm>
        <a:off x="191801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331157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 rot="10800000">
          <a:off x="575403" y="1329509"/>
          <a:ext cx="1522959" cy="7672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91440" rIns="170688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אורך</a:t>
          </a:r>
        </a:p>
      </dsp:txBody>
      <dsp:txXfrm rot="10800000">
        <a:off x="767204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91801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 rot="10800000">
          <a:off x="575403" y="2325731"/>
          <a:ext cx="1522959" cy="767204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91440" rIns="170688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משקל</a:t>
          </a:r>
        </a:p>
      </dsp:txBody>
      <dsp:txXfrm rot="10800000">
        <a:off x="767204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91801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 rot="10800000">
          <a:off x="575403" y="3321952"/>
          <a:ext cx="1522959" cy="767204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91440" rIns="170688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צבע</a:t>
          </a:r>
        </a:p>
      </dsp:txBody>
      <dsp:txXfrm rot="10800000">
        <a:off x="767204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91801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>
          <a:off x="191801" y="1329509"/>
          <a:ext cx="1522959" cy="767204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38316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שחייה</a:t>
          </a:r>
        </a:p>
      </dsp:txBody>
      <dsp:txXfrm>
        <a:off x="191801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331157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>
          <a:off x="191801" y="2325731"/>
          <a:ext cx="1522959" cy="767204"/>
        </a:xfrm>
        <a:prstGeom prst="homePlat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38316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צלילה</a:t>
          </a:r>
        </a:p>
      </dsp:txBody>
      <dsp:txXfrm>
        <a:off x="191801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331157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>
          <a:off x="191801" y="3321952"/>
          <a:ext cx="1522959" cy="767204"/>
        </a:xfrm>
        <a:prstGeom prst="homePlat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1440" rIns="338316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/>
            <a:t>ציפה</a:t>
          </a:r>
        </a:p>
      </dsp:txBody>
      <dsp:txXfrm>
        <a:off x="191801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331157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 rot="10800000">
          <a:off x="575403" y="1329509"/>
          <a:ext cx="1522959" cy="7672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80010" rIns="149352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מספר</a:t>
          </a:r>
        </a:p>
      </dsp:txBody>
      <dsp:txXfrm rot="10800000">
        <a:off x="767204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91801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 rot="10800000">
          <a:off x="575403" y="2325731"/>
          <a:ext cx="1522959" cy="767204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80010" rIns="149352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יתרה</a:t>
          </a:r>
        </a:p>
      </dsp:txBody>
      <dsp:txXfrm rot="10800000">
        <a:off x="767204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91801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 rot="10800000">
          <a:off x="575403" y="3321952"/>
          <a:ext cx="1522959" cy="76720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316" tIns="80010" rIns="149352" bIns="8001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kern="1200" dirty="0"/>
            <a:t>שם בעליו</a:t>
          </a:r>
        </a:p>
      </dsp:txBody>
      <dsp:txXfrm rot="10800000">
        <a:off x="767204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91801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B53CE-C2BA-488C-B623-E55E2DA088A2}">
      <dsp:nvSpPr>
        <dsp:cNvPr id="0" name=""/>
        <dsp:cNvSpPr/>
      </dsp:nvSpPr>
      <dsp:spPr>
        <a:xfrm>
          <a:off x="191801" y="1329509"/>
          <a:ext cx="1522959" cy="767204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38316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משיכה</a:t>
          </a:r>
        </a:p>
      </dsp:txBody>
      <dsp:txXfrm>
        <a:off x="191801" y="1329509"/>
        <a:ext cx="1331158" cy="767204"/>
      </dsp:txXfrm>
    </dsp:sp>
    <dsp:sp modelId="{7839427B-6F05-452B-B220-4429651EA79E}">
      <dsp:nvSpPr>
        <dsp:cNvPr id="0" name=""/>
        <dsp:cNvSpPr/>
      </dsp:nvSpPr>
      <dsp:spPr>
        <a:xfrm>
          <a:off x="1331157" y="1329509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C0D8-B705-4619-8D1B-779537A8C8B9}">
      <dsp:nvSpPr>
        <dsp:cNvPr id="0" name=""/>
        <dsp:cNvSpPr/>
      </dsp:nvSpPr>
      <dsp:spPr>
        <a:xfrm>
          <a:off x="191801" y="2325731"/>
          <a:ext cx="1522959" cy="767204"/>
        </a:xfrm>
        <a:prstGeom prst="homePlat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38316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הפקדה</a:t>
          </a:r>
        </a:p>
      </dsp:txBody>
      <dsp:txXfrm>
        <a:off x="191801" y="2325731"/>
        <a:ext cx="1331158" cy="767204"/>
      </dsp:txXfrm>
    </dsp:sp>
    <dsp:sp modelId="{8E2171D4-35E3-4375-B39C-BBC67C8E068E}">
      <dsp:nvSpPr>
        <dsp:cNvPr id="0" name=""/>
        <dsp:cNvSpPr/>
      </dsp:nvSpPr>
      <dsp:spPr>
        <a:xfrm>
          <a:off x="1331157" y="2325731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F693B-7B75-49DC-90F2-AFB24887E073}">
      <dsp:nvSpPr>
        <dsp:cNvPr id="0" name=""/>
        <dsp:cNvSpPr/>
      </dsp:nvSpPr>
      <dsp:spPr>
        <a:xfrm>
          <a:off x="191801" y="3321952"/>
          <a:ext cx="1522959" cy="767204"/>
        </a:xfrm>
        <a:prstGeom prst="homePlat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76200" rIns="338316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/>
            <a:t>בירור יתרה</a:t>
          </a:r>
        </a:p>
      </dsp:txBody>
      <dsp:txXfrm>
        <a:off x="191801" y="3321952"/>
        <a:ext cx="1331158" cy="767204"/>
      </dsp:txXfrm>
    </dsp:sp>
    <dsp:sp modelId="{16D604A2-F54E-49D8-B1B6-E7C747B37E22}">
      <dsp:nvSpPr>
        <dsp:cNvPr id="0" name=""/>
        <dsp:cNvSpPr/>
      </dsp:nvSpPr>
      <dsp:spPr>
        <a:xfrm>
          <a:off x="1331157" y="3321952"/>
          <a:ext cx="767204" cy="7672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ג'/אייר/תש"ף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4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0374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74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7467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840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5719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8720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250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1221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3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353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689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84462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580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5570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0858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0303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136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69349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0090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51678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8238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5494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33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4199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720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2920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0734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7299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67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6873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44087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2990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5729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28684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70739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5783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4910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58609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12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74522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26348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815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5056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72066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4539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9157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57340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04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760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993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845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586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ג'/אייר/תש"ף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חשיבה על עצמים היא חשיבה טבעית.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כל דבר בעולם הסובב אותנו הוא למעשה עצם.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בואו נראה...</a:t>
            </a:r>
          </a:p>
        </p:txBody>
      </p:sp>
    </p:spTree>
    <p:extLst>
      <p:ext uri="{BB962C8B-B14F-4D97-AF65-F5344CB8AC3E}">
        <p14:creationId xmlns:p14="http://schemas.microsoft.com/office/powerpoint/2010/main" val="405876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pic>
        <p:nvPicPr>
          <p:cNvPr id="1026" name="Picture 2" descr="Overview | Sun – NASA Solar System 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20" y="2618828"/>
            <a:ext cx="2723785" cy="257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961519225"/>
              </p:ext>
            </p:extLst>
          </p:nvPr>
        </p:nvGraphicFramePr>
        <p:xfrm>
          <a:off x="295459" y="1143867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1040822240"/>
              </p:ext>
            </p:extLst>
          </p:nvPr>
        </p:nvGraphicFramePr>
        <p:xfrm>
          <a:off x="5445516" y="1156444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484125" y="114386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תכונות</a:t>
            </a:r>
          </a:p>
        </p:txBody>
      </p:sp>
      <p:sp>
        <p:nvSpPr>
          <p:cNvPr id="12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5069040" y="115678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</a:t>
            </a:r>
          </a:p>
        </p:txBody>
      </p:sp>
      <p:sp>
        <p:nvSpPr>
          <p:cNvPr id="13" name="תרשים זרימה: מסיים 12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743430" y="5344052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שמש היא עצם</a:t>
            </a:r>
          </a:p>
        </p:txBody>
      </p:sp>
      <p:pic>
        <p:nvPicPr>
          <p:cNvPr id="6" name="תמונה 5" descr="File:Yes Check Circle.svg - Wikimedia Commons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9" y="5541767"/>
            <a:ext cx="851477" cy="85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4148529253"/>
              </p:ext>
            </p:extLst>
          </p:nvPr>
        </p:nvGraphicFramePr>
        <p:xfrm>
          <a:off x="295459" y="1143867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2675617845"/>
              </p:ext>
            </p:extLst>
          </p:nvPr>
        </p:nvGraphicFramePr>
        <p:xfrm>
          <a:off x="5445516" y="1156444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484125" y="114386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תכונות</a:t>
            </a:r>
          </a:p>
        </p:txBody>
      </p:sp>
      <p:sp>
        <p:nvSpPr>
          <p:cNvPr id="12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5069040" y="115678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</a:t>
            </a:r>
          </a:p>
        </p:txBody>
      </p:sp>
      <p:sp>
        <p:nvSpPr>
          <p:cNvPr id="13" name="תרשים זרימה: מסיים 12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743430" y="5344052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לוויתן הוא עצם</a:t>
            </a:r>
          </a:p>
        </p:txBody>
      </p:sp>
      <p:pic>
        <p:nvPicPr>
          <p:cNvPr id="6" name="תמונה 5" descr="File:Yes Check Circle.svg - Wikimedia 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9" y="5541767"/>
            <a:ext cx="851477" cy="851477"/>
          </a:xfrm>
          <a:prstGeom prst="rect">
            <a:avLst/>
          </a:prstGeom>
        </p:spPr>
      </p:pic>
      <p:pic>
        <p:nvPicPr>
          <p:cNvPr id="2050" name="Picture 2" descr="Cute Cartoon Whale Shooting Water Stick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30" y="2539964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18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1882095292"/>
              </p:ext>
            </p:extLst>
          </p:nvPr>
        </p:nvGraphicFramePr>
        <p:xfrm>
          <a:off x="295459" y="1143867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3253563309"/>
              </p:ext>
            </p:extLst>
          </p:nvPr>
        </p:nvGraphicFramePr>
        <p:xfrm>
          <a:off x="5445516" y="1156444"/>
          <a:ext cx="22901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484125" y="114386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תכונות</a:t>
            </a:r>
          </a:p>
        </p:txBody>
      </p:sp>
      <p:sp>
        <p:nvSpPr>
          <p:cNvPr id="12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5069040" y="115678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פעולות</a:t>
            </a:r>
          </a:p>
        </p:txBody>
      </p:sp>
      <p:sp>
        <p:nvSpPr>
          <p:cNvPr id="13" name="תרשים זרימה: מסיים 12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779819" y="5344052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חשבון בנק הוא עצם מופשט</a:t>
            </a:r>
          </a:p>
        </p:txBody>
      </p:sp>
      <p:pic>
        <p:nvPicPr>
          <p:cNvPr id="6" name="תמונה 5" descr="File:Yes Check Circle.svg - Wikimedia Common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65" y="5513340"/>
            <a:ext cx="851477" cy="851477"/>
          </a:xfrm>
          <a:prstGeom prst="rect">
            <a:avLst/>
          </a:prstGeom>
        </p:spPr>
      </p:pic>
      <p:pic>
        <p:nvPicPr>
          <p:cNvPr id="3074" name="Picture 2" descr="App Insights: กู้เงินด่วน - สินเชื่อเงินสด | Apptop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24" y="3292352"/>
            <a:ext cx="1710291" cy="1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2778876" y="1947464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חשבון</a:t>
            </a:r>
          </a:p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בנק</a:t>
            </a:r>
          </a:p>
        </p:txBody>
      </p:sp>
      <p:sp>
        <p:nvSpPr>
          <p:cNvPr id="14" name="תרשים זרימה: מסיים 13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484125" y="5328202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לא ניתן לראות אותו או לגעת בו</a:t>
            </a:r>
          </a:p>
        </p:txBody>
      </p:sp>
    </p:spTree>
    <p:extLst>
      <p:ext uri="{BB962C8B-B14F-4D97-AF65-F5344CB8AC3E}">
        <p14:creationId xmlns:p14="http://schemas.microsoft.com/office/powerpoint/2010/main" val="22649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9" grpId="0">
        <p:bldAsOne/>
      </p:bldGraphic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ומה בדבר שולחן ?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he-IL" sz="3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3600" b="1" dirty="0"/>
              <a:t>האם גם הוא עצם ?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אפשר להגדיר לו תכונות למשל :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he-IL" sz="3600" b="1" dirty="0">
                <a:solidFill>
                  <a:srgbClr val="0070C0"/>
                </a:solidFill>
              </a:rPr>
              <a:t>צבע, אורך, רוחב, גובה, משקל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אבל פעולות...</a:t>
            </a:r>
          </a:p>
        </p:txBody>
      </p:sp>
    </p:spTree>
    <p:extLst>
      <p:ext uri="{BB962C8B-B14F-4D97-AF65-F5344CB8AC3E}">
        <p14:creationId xmlns:p14="http://schemas.microsoft.com/office/powerpoint/2010/main" val="29325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חושבים עצמים...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בעתיד נראה שאפילו לעצם דומם כשולחן אפשר לייחס פעולות.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he-IL" sz="3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e-IL" sz="3600" b="1" dirty="0"/>
              <a:t>למעשה ניתן להתייחס לכל פריט בעולם: חי, צומח, דומם, מופשט כאל עצם שאותו מאפיינות תכונות ופעולות.</a:t>
            </a:r>
          </a:p>
        </p:txBody>
      </p:sp>
    </p:spTree>
    <p:extLst>
      <p:ext uri="{BB962C8B-B14F-4D97-AF65-F5344CB8AC3E}">
        <p14:creationId xmlns:p14="http://schemas.microsoft.com/office/powerpoint/2010/main" val="17140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תכונות של עצם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תכונות מתארות מצב.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לכל עצם תכונות שקובעות את מצבו.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כדי לתאר עצם מסוים נציין את תכונותיו ונפרט את הערכים של כל תכונה.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36313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תכונות של עצם</a:t>
            </a:r>
          </a:p>
        </p:txBody>
      </p:sp>
      <p:grpSp>
        <p:nvGrpSpPr>
          <p:cNvPr id="18" name="קבוצה 17"/>
          <p:cNvGrpSpPr/>
          <p:nvPr/>
        </p:nvGrpSpPr>
        <p:grpSpPr>
          <a:xfrm>
            <a:off x="487260" y="2473375"/>
            <a:ext cx="1906561" cy="767205"/>
            <a:chOff x="487260" y="2473375"/>
            <a:chExt cx="1906561" cy="767205"/>
          </a:xfrm>
        </p:grpSpPr>
        <p:sp>
          <p:nvSpPr>
            <p:cNvPr id="7" name="צורה חופשית 6"/>
            <p:cNvSpPr/>
            <p:nvPr/>
          </p:nvSpPr>
          <p:spPr>
            <a:xfrm>
              <a:off x="870862" y="2473375"/>
              <a:ext cx="1522959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68581" rIns="128016" bIns="68579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kern="1200" dirty="0"/>
                <a:t>דגם</a:t>
              </a:r>
            </a:p>
          </p:txBody>
        </p:sp>
        <p:sp>
          <p:nvSpPr>
            <p:cNvPr id="11" name="אליפסה 10"/>
            <p:cNvSpPr/>
            <p:nvPr/>
          </p:nvSpPr>
          <p:spPr>
            <a:xfrm>
              <a:off x="487260" y="2473376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קבוצה 26"/>
          <p:cNvGrpSpPr/>
          <p:nvPr/>
        </p:nvGrpSpPr>
        <p:grpSpPr>
          <a:xfrm>
            <a:off x="487260" y="3469597"/>
            <a:ext cx="1906562" cy="767205"/>
            <a:chOff x="487260" y="3469597"/>
            <a:chExt cx="1906562" cy="767205"/>
          </a:xfrm>
        </p:grpSpPr>
        <p:sp>
          <p:nvSpPr>
            <p:cNvPr id="14" name="צורה חופשית 13"/>
            <p:cNvSpPr/>
            <p:nvPr/>
          </p:nvSpPr>
          <p:spPr>
            <a:xfrm>
              <a:off x="870862" y="3469597"/>
              <a:ext cx="1522960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68581" rIns="128017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kern="1200" dirty="0"/>
                <a:t>צבע</a:t>
              </a: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487260" y="3469598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9" name="קבוצה 28"/>
          <p:cNvGrpSpPr/>
          <p:nvPr/>
        </p:nvGrpSpPr>
        <p:grpSpPr>
          <a:xfrm>
            <a:off x="487260" y="4465818"/>
            <a:ext cx="1906561" cy="767205"/>
            <a:chOff x="487260" y="4465818"/>
            <a:chExt cx="1906561" cy="767205"/>
          </a:xfrm>
        </p:grpSpPr>
        <p:sp>
          <p:nvSpPr>
            <p:cNvPr id="16" name="צורה חופשית 15"/>
            <p:cNvSpPr/>
            <p:nvPr/>
          </p:nvSpPr>
          <p:spPr>
            <a:xfrm>
              <a:off x="870862" y="4465818"/>
              <a:ext cx="1522959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68581" rIns="128016" bIns="68580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kern="1200" dirty="0"/>
                <a:t>מספר</a:t>
              </a:r>
            </a:p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kern="1200" dirty="0"/>
                <a:t>רישוי</a:t>
              </a:r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487260" y="4465819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קבוצה 25"/>
          <p:cNvGrpSpPr/>
          <p:nvPr/>
        </p:nvGrpSpPr>
        <p:grpSpPr>
          <a:xfrm>
            <a:off x="5637317" y="2485953"/>
            <a:ext cx="1906560" cy="767204"/>
            <a:chOff x="5637317" y="2485953"/>
            <a:chExt cx="1906560" cy="767204"/>
          </a:xfrm>
        </p:grpSpPr>
        <p:sp>
          <p:nvSpPr>
            <p:cNvPr id="20" name="צורה חופשית 19"/>
            <p:cNvSpPr/>
            <p:nvPr/>
          </p:nvSpPr>
          <p:spPr>
            <a:xfrm>
              <a:off x="5637317" y="2485953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3820" rIns="530117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/>
                <a:t>פיאט</a:t>
              </a:r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6776673" y="2485953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קבוצה 27"/>
          <p:cNvGrpSpPr/>
          <p:nvPr/>
        </p:nvGrpSpPr>
        <p:grpSpPr>
          <a:xfrm>
            <a:off x="5637317" y="3482175"/>
            <a:ext cx="1906560" cy="767204"/>
            <a:chOff x="5637317" y="3482175"/>
            <a:chExt cx="1906560" cy="767204"/>
          </a:xfrm>
        </p:grpSpPr>
        <p:sp>
          <p:nvSpPr>
            <p:cNvPr id="22" name="צורה חופשית 21"/>
            <p:cNvSpPr/>
            <p:nvPr/>
          </p:nvSpPr>
          <p:spPr>
            <a:xfrm>
              <a:off x="5637317" y="3482175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3820" rIns="530117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/>
                <a:t>ירוק</a:t>
              </a:r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6776673" y="3482175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0" name="קבוצה 29"/>
          <p:cNvGrpSpPr/>
          <p:nvPr/>
        </p:nvGrpSpPr>
        <p:grpSpPr>
          <a:xfrm>
            <a:off x="5637317" y="4478396"/>
            <a:ext cx="1906560" cy="767204"/>
            <a:chOff x="5637317" y="4478396"/>
            <a:chExt cx="1906560" cy="767204"/>
          </a:xfrm>
        </p:grpSpPr>
        <p:sp>
          <p:nvSpPr>
            <p:cNvPr id="24" name="צורה חופשית 23"/>
            <p:cNvSpPr/>
            <p:nvPr/>
          </p:nvSpPr>
          <p:spPr>
            <a:xfrm>
              <a:off x="5637317" y="4478396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464" tIns="83820" rIns="530117" bIns="83820" numCol="1" spcCol="1270" anchor="ctr" anchorCtr="0">
              <a:noAutofit/>
            </a:bodyPr>
            <a:lstStyle/>
            <a:p>
              <a:pPr lvl="0" algn="ctr" defTabSz="9779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200" kern="1200" dirty="0"/>
                <a:t>11-22</a:t>
              </a:r>
            </a:p>
          </p:txBody>
        </p:sp>
        <p:sp>
          <p:nvSpPr>
            <p:cNvPr id="25" name="אליפסה 24"/>
            <p:cNvSpPr/>
            <p:nvPr/>
          </p:nvSpPr>
          <p:spPr>
            <a:xfrm>
              <a:off x="6776673" y="4478396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484125" y="114386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תכונות</a:t>
            </a:r>
          </a:p>
        </p:txBody>
      </p:sp>
      <p:sp>
        <p:nvSpPr>
          <p:cNvPr id="12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5069040" y="115678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ערכים </a:t>
            </a:r>
          </a:p>
        </p:txBody>
      </p:sp>
      <p:sp>
        <p:nvSpPr>
          <p:cNvPr id="13" name="תרשים זרימה: מסיים 12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743430" y="5344052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כל תכונה קיבלה ערך</a:t>
            </a:r>
          </a:p>
        </p:txBody>
      </p:sp>
      <p:pic>
        <p:nvPicPr>
          <p:cNvPr id="6" name="תמונה 5" descr="File:Yes Check Circle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9" y="5541767"/>
            <a:ext cx="851477" cy="851477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6" y="3117070"/>
            <a:ext cx="2654029" cy="14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2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פעולות של עצם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פעולה שהעצם יודע לבצע.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פעולה של עצם יכולה לקבל ערכים.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פעולה של עצם יכולה להחזיר ערכים.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מוכר לכם ?</a:t>
            </a:r>
            <a:r>
              <a:rPr lang="en-US" sz="3600" b="1" dirty="0"/>
              <a:t> </a:t>
            </a:r>
            <a:endParaRPr lang="he-IL" sz="3600" b="1" dirty="0"/>
          </a:p>
          <a:p>
            <a:pPr marL="96848" indent="0">
              <a:lnSpc>
                <a:spcPct val="150000"/>
              </a:lnSpc>
              <a:buNone/>
            </a:pP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val="10249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פעולות של עצם</a:t>
            </a:r>
          </a:p>
        </p:txBody>
      </p:sp>
      <p:grpSp>
        <p:nvGrpSpPr>
          <p:cNvPr id="25" name="קבוצה 24"/>
          <p:cNvGrpSpPr/>
          <p:nvPr/>
        </p:nvGrpSpPr>
        <p:grpSpPr>
          <a:xfrm>
            <a:off x="487260" y="2473375"/>
            <a:ext cx="1906561" cy="767205"/>
            <a:chOff x="487260" y="2473375"/>
            <a:chExt cx="1906561" cy="767205"/>
          </a:xfrm>
        </p:grpSpPr>
        <p:sp>
          <p:nvSpPr>
            <p:cNvPr id="19" name="צורה חופשית 18"/>
            <p:cNvSpPr/>
            <p:nvPr/>
          </p:nvSpPr>
          <p:spPr>
            <a:xfrm>
              <a:off x="870862" y="2473375"/>
              <a:ext cx="1522959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76201" rIns="142240" bIns="76199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/>
                <a:t>עצור ()</a:t>
              </a:r>
            </a:p>
          </p:txBody>
        </p:sp>
        <p:sp>
          <p:nvSpPr>
            <p:cNvPr id="20" name="אליפסה 19"/>
            <p:cNvSpPr/>
            <p:nvPr/>
          </p:nvSpPr>
          <p:spPr>
            <a:xfrm>
              <a:off x="487260" y="2473376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7" name="קבוצה 26"/>
          <p:cNvGrpSpPr/>
          <p:nvPr/>
        </p:nvGrpSpPr>
        <p:grpSpPr>
          <a:xfrm>
            <a:off x="487260" y="3469597"/>
            <a:ext cx="1906562" cy="767205"/>
            <a:chOff x="487260" y="3469597"/>
            <a:chExt cx="1906562" cy="767205"/>
          </a:xfrm>
        </p:grpSpPr>
        <p:sp>
          <p:nvSpPr>
            <p:cNvPr id="21" name="צורה חופשית 20"/>
            <p:cNvSpPr/>
            <p:nvPr/>
          </p:nvSpPr>
          <p:spPr>
            <a:xfrm>
              <a:off x="870862" y="3469597"/>
              <a:ext cx="1522960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76201" rIns="142241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/>
                <a:t>הדלק אורות ()</a:t>
              </a:r>
            </a:p>
          </p:txBody>
        </p:sp>
        <p:sp>
          <p:nvSpPr>
            <p:cNvPr id="22" name="אליפסה 21"/>
            <p:cNvSpPr/>
            <p:nvPr/>
          </p:nvSpPr>
          <p:spPr>
            <a:xfrm>
              <a:off x="487260" y="3469598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9" name="קבוצה 28"/>
          <p:cNvGrpSpPr/>
          <p:nvPr/>
        </p:nvGrpSpPr>
        <p:grpSpPr>
          <a:xfrm>
            <a:off x="487260" y="4465818"/>
            <a:ext cx="1906561" cy="767205"/>
            <a:chOff x="487260" y="4465818"/>
            <a:chExt cx="1906561" cy="767205"/>
          </a:xfrm>
        </p:grpSpPr>
        <p:sp>
          <p:nvSpPr>
            <p:cNvPr id="23" name="צורה חופשית 22"/>
            <p:cNvSpPr/>
            <p:nvPr/>
          </p:nvSpPr>
          <p:spPr>
            <a:xfrm>
              <a:off x="870862" y="4465818"/>
              <a:ext cx="1522959" cy="767205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1522959" y="767203"/>
                  </a:moveTo>
                  <a:lnTo>
                    <a:pt x="383602" y="767203"/>
                  </a:lnTo>
                  <a:lnTo>
                    <a:pt x="0" y="383602"/>
                  </a:lnTo>
                  <a:lnTo>
                    <a:pt x="383602" y="1"/>
                  </a:lnTo>
                  <a:lnTo>
                    <a:pt x="1522959" y="1"/>
                  </a:lnTo>
                  <a:lnTo>
                    <a:pt x="1522959" y="76720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0117" tIns="76201" rIns="142240" bIns="7620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000" kern="1200" dirty="0"/>
                <a:t>כבה אורות ()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87260" y="4465819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קבוצה 16"/>
          <p:cNvGrpSpPr/>
          <p:nvPr/>
        </p:nvGrpSpPr>
        <p:grpSpPr>
          <a:xfrm>
            <a:off x="5637317" y="2485953"/>
            <a:ext cx="1906560" cy="767204"/>
            <a:chOff x="5637317" y="2485953"/>
            <a:chExt cx="1906560" cy="767204"/>
          </a:xfrm>
        </p:grpSpPr>
        <p:sp>
          <p:nvSpPr>
            <p:cNvPr id="5" name="צורה חופשית 4"/>
            <p:cNvSpPr/>
            <p:nvPr/>
          </p:nvSpPr>
          <p:spPr>
            <a:xfrm>
              <a:off x="5637317" y="2485953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0960" rIns="530117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/>
                <a:t>לעצור את המכונית</a:t>
              </a:r>
            </a:p>
          </p:txBody>
        </p:sp>
        <p:sp>
          <p:nvSpPr>
            <p:cNvPr id="7" name="אליפסה 6"/>
            <p:cNvSpPr/>
            <p:nvPr/>
          </p:nvSpPr>
          <p:spPr>
            <a:xfrm>
              <a:off x="6776673" y="2485953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6" name="קבוצה 25"/>
          <p:cNvGrpSpPr/>
          <p:nvPr/>
        </p:nvGrpSpPr>
        <p:grpSpPr>
          <a:xfrm>
            <a:off x="5637317" y="3482175"/>
            <a:ext cx="1906560" cy="767204"/>
            <a:chOff x="5637317" y="3482175"/>
            <a:chExt cx="1906560" cy="767204"/>
          </a:xfrm>
        </p:grpSpPr>
        <p:sp>
          <p:nvSpPr>
            <p:cNvPr id="11" name="צורה חופשית 10"/>
            <p:cNvSpPr/>
            <p:nvPr/>
          </p:nvSpPr>
          <p:spPr>
            <a:xfrm>
              <a:off x="5637317" y="3482175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0960" rIns="530117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/>
                <a:t>להדליק אורות</a:t>
              </a:r>
            </a:p>
          </p:txBody>
        </p:sp>
        <p:sp>
          <p:nvSpPr>
            <p:cNvPr id="14" name="אליפסה 13"/>
            <p:cNvSpPr/>
            <p:nvPr/>
          </p:nvSpPr>
          <p:spPr>
            <a:xfrm>
              <a:off x="6776673" y="3482175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3694485"/>
                <a:satOff val="-6499"/>
                <a:lumOff val="-8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קבוצה 27"/>
          <p:cNvGrpSpPr/>
          <p:nvPr/>
        </p:nvGrpSpPr>
        <p:grpSpPr>
          <a:xfrm>
            <a:off x="5637317" y="4478396"/>
            <a:ext cx="1906560" cy="767204"/>
            <a:chOff x="5637317" y="4478396"/>
            <a:chExt cx="1906560" cy="767204"/>
          </a:xfrm>
        </p:grpSpPr>
        <p:sp>
          <p:nvSpPr>
            <p:cNvPr id="15" name="צורה חופשית 14"/>
            <p:cNvSpPr/>
            <p:nvPr/>
          </p:nvSpPr>
          <p:spPr>
            <a:xfrm>
              <a:off x="5637317" y="4478396"/>
              <a:ext cx="1522959" cy="767204"/>
            </a:xfrm>
            <a:custGeom>
              <a:avLst/>
              <a:gdLst>
                <a:gd name="connsiteX0" fmla="*/ 0 w 1522959"/>
                <a:gd name="connsiteY0" fmla="*/ 0 h 767204"/>
                <a:gd name="connsiteX1" fmla="*/ 1139357 w 1522959"/>
                <a:gd name="connsiteY1" fmla="*/ 0 h 767204"/>
                <a:gd name="connsiteX2" fmla="*/ 1522959 w 1522959"/>
                <a:gd name="connsiteY2" fmla="*/ 383602 h 767204"/>
                <a:gd name="connsiteX3" fmla="*/ 1139357 w 1522959"/>
                <a:gd name="connsiteY3" fmla="*/ 767204 h 767204"/>
                <a:gd name="connsiteX4" fmla="*/ 0 w 1522959"/>
                <a:gd name="connsiteY4" fmla="*/ 767204 h 767204"/>
                <a:gd name="connsiteX5" fmla="*/ 0 w 1522959"/>
                <a:gd name="connsiteY5" fmla="*/ 0 h 76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2959" h="767204">
                  <a:moveTo>
                    <a:pt x="0" y="0"/>
                  </a:moveTo>
                  <a:lnTo>
                    <a:pt x="1139357" y="0"/>
                  </a:lnTo>
                  <a:lnTo>
                    <a:pt x="1522959" y="383602"/>
                  </a:lnTo>
                  <a:lnTo>
                    <a:pt x="1139357" y="767204"/>
                  </a:lnTo>
                  <a:lnTo>
                    <a:pt x="0" y="7672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60960" rIns="530117" bIns="60960" numCol="1" spcCol="1270" anchor="ctr" anchorCtr="0">
              <a:noAutofit/>
            </a:bodyPr>
            <a:lstStyle/>
            <a:p>
              <a:pPr lvl="0" algn="ctr" defTabSz="711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600" kern="1200" dirty="0"/>
                <a:t>לכבות אורות </a:t>
              </a:r>
            </a:p>
          </p:txBody>
        </p:sp>
        <p:sp>
          <p:nvSpPr>
            <p:cNvPr id="16" name="אליפסה 15"/>
            <p:cNvSpPr/>
            <p:nvPr/>
          </p:nvSpPr>
          <p:spPr>
            <a:xfrm>
              <a:off x="6776673" y="4478396"/>
              <a:ext cx="767204" cy="76720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-7388970"/>
                <a:satOff val="-12997"/>
                <a:lumOff val="-167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484125" y="1143867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נפעיל את הפעולה</a:t>
            </a:r>
          </a:p>
        </p:txBody>
      </p:sp>
      <p:sp>
        <p:nvSpPr>
          <p:cNvPr id="12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5069040" y="1156785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נבקש מהמכונית לבצע </a:t>
            </a:r>
          </a:p>
        </p:txBody>
      </p:sp>
      <p:sp>
        <p:nvSpPr>
          <p:cNvPr id="13" name="תרשים זרימה: מסיים 12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743430" y="5344052"/>
            <a:ext cx="2632363" cy="1246909"/>
          </a:xfrm>
          <a:prstGeom prst="flowChartTerminator">
            <a:avLst/>
          </a:prstGeom>
          <a:solidFill>
            <a:srgbClr val="192A72"/>
          </a:solidFill>
          <a:ln>
            <a:solidFill>
              <a:srgbClr val="192A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bg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המשימות בוצעו על ידי הפעולות</a:t>
            </a:r>
          </a:p>
        </p:txBody>
      </p:sp>
      <p:pic>
        <p:nvPicPr>
          <p:cNvPr id="6" name="תמונה 5" descr="File:Yes Check Circle.sv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9" y="5541767"/>
            <a:ext cx="851477" cy="851477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96" y="3117070"/>
            <a:ext cx="2654029" cy="14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r>
              <a:rPr lang="he-IL" sz="3200" dirty="0">
                <a:sym typeface="Varela Round"/>
              </a:rPr>
              <a:t>שם המורה: אריאל קלפנר</a:t>
            </a: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F907CB26-496F-4F81-B569-26A7FA4C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" y="2065671"/>
            <a:ext cx="12192000" cy="1260000"/>
          </a:xfrm>
        </p:spPr>
        <p:txBody>
          <a:bodyPr/>
          <a:lstStyle/>
          <a:p>
            <a:r>
              <a:rPr lang="he-IL" sz="6000" dirty="0">
                <a:sym typeface="Varela Round"/>
              </a:rPr>
              <a:t>עצמים ופעולות על עצמים לבגרות</a:t>
            </a:r>
            <a:br>
              <a:rPr lang="he-IL" sz="6000" dirty="0">
                <a:sym typeface="Varela Round"/>
              </a:rPr>
            </a:br>
            <a:r>
              <a:rPr lang="he-IL" sz="6000" dirty="0">
                <a:sym typeface="Varela Round"/>
              </a:rPr>
              <a:t>הנדסת תוכנה</a:t>
            </a:r>
            <a:endParaRPr lang="he-IL" sz="6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מחלקות ועצמים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בניה ושימוש במחלקה</a:t>
            </a:r>
          </a:p>
        </p:txBody>
      </p:sp>
    </p:spTree>
    <p:extLst>
      <p:ext uri="{BB962C8B-B14F-4D97-AF65-F5344CB8AC3E}">
        <p14:creationId xmlns:p14="http://schemas.microsoft.com/office/powerpoint/2010/main" val="1121008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מהי מחלקה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he-IL" dirty="0">
                <a:solidFill>
                  <a:srgbClr val="00B050"/>
                </a:solidFill>
              </a:rPr>
              <a:t>מהו מופע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מחלקה (</a:t>
            </a:r>
            <a:r>
              <a:rPr lang="en-US" sz="3600" b="1" dirty="0">
                <a:solidFill>
                  <a:srgbClr val="0070C0"/>
                </a:solidFill>
              </a:rPr>
              <a:t>Class</a:t>
            </a:r>
            <a:r>
              <a:rPr lang="he-IL" sz="3600" b="1" dirty="0">
                <a:solidFill>
                  <a:srgbClr val="0070C0"/>
                </a:solidFill>
              </a:rPr>
              <a:t>)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he-IL" sz="3600" b="1" dirty="0">
                <a:solidFill>
                  <a:srgbClr val="0070C0"/>
                </a:solidFill>
              </a:rPr>
              <a:t>תבנית שממנה ניתן ליצור עצמים מסוג מסוים, מטיפוס מסוים.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מופע של המחלקה (</a:t>
            </a:r>
            <a:r>
              <a:rPr lang="en-US" sz="3600" b="1" dirty="0"/>
              <a:t>instance</a:t>
            </a:r>
            <a:r>
              <a:rPr lang="he-IL" sz="3600" b="1" dirty="0"/>
              <a:t>) עצם שנוצר לפי תבנית של מחלקה מסוימת.</a:t>
            </a:r>
          </a:p>
        </p:txBody>
      </p:sp>
    </p:spTree>
    <p:extLst>
      <p:ext uri="{BB962C8B-B14F-4D97-AF65-F5344CB8AC3E}">
        <p14:creationId xmlns:p14="http://schemas.microsoft.com/office/powerpoint/2010/main" val="2118734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23" y="2216258"/>
            <a:ext cx="4927978" cy="4401690"/>
          </a:xfrm>
          <a:prstGeom prst="rect">
            <a:avLst/>
          </a:prstGeom>
        </p:spPr>
      </p:pic>
      <p:sp>
        <p:nvSpPr>
          <p:cNvPr id="4" name="הסבר מלבני מעוגל 3"/>
          <p:cNvSpPr/>
          <p:nvPr/>
        </p:nvSpPr>
        <p:spPr>
          <a:xfrm>
            <a:off x="108488" y="1518833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7" name="הסבר מלבני מעוגל 6"/>
          <p:cNvSpPr/>
          <p:nvPr/>
        </p:nvSpPr>
        <p:spPr>
          <a:xfrm>
            <a:off x="2545192" y="1518833"/>
            <a:ext cx="2315293" cy="573438"/>
          </a:xfrm>
          <a:prstGeom prst="wedgeRoundRectCallout">
            <a:avLst>
              <a:gd name="adj1" fmla="val -22841"/>
              <a:gd name="adj2" fmla="val 9223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הכרזה על מחלקה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81881" y="1518833"/>
            <a:ext cx="2315293" cy="573438"/>
          </a:xfrm>
          <a:prstGeom prst="wedgeRoundRectCallout">
            <a:avLst>
              <a:gd name="adj1" fmla="val -67690"/>
              <a:gd name="adj2" fmla="val 10574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המחלקה</a:t>
            </a:r>
          </a:p>
        </p:txBody>
      </p:sp>
      <p:sp>
        <p:nvSpPr>
          <p:cNvPr id="5" name="הסבר מלבני מעוגל 4"/>
          <p:cNvSpPr/>
          <p:nvPr/>
        </p:nvSpPr>
        <p:spPr>
          <a:xfrm>
            <a:off x="4279730" y="3590732"/>
            <a:ext cx="3719591" cy="433952"/>
          </a:xfrm>
          <a:prstGeom prst="wedgeRoundRectCallout">
            <a:avLst>
              <a:gd name="adj1" fmla="val -71250"/>
              <a:gd name="adj2" fmla="val -216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כותרת המחלקה </a:t>
            </a:r>
            <a:r>
              <a:rPr lang="en-US" dirty="0"/>
              <a:t>(class heading)</a:t>
            </a:r>
            <a:endParaRPr lang="he-IL" dirty="0"/>
          </a:p>
        </p:txBody>
      </p:sp>
      <p:sp>
        <p:nvSpPr>
          <p:cNvPr id="12" name="תרשים זרימה: מסיים 11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1421617" y="4052454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כאן ייכתב גוף הפעולה</a:t>
            </a:r>
          </a:p>
        </p:txBody>
      </p:sp>
      <p:sp>
        <p:nvSpPr>
          <p:cNvPr id="13" name="תרשים זרימה: תהליך חלופי 1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139776" y="4789331"/>
            <a:ext cx="3999501" cy="1952604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שם המחלקה יהיה שם משמעותי וייכתב באות גדולה. אם מורכבת מרצף של מילים כל מילה חדשה תתחיל באות גדולה ללא רווח.</a:t>
            </a:r>
          </a:p>
          <a:p>
            <a:r>
              <a:rPr lang="he-IL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לדוגמא:</a:t>
            </a:r>
            <a:r>
              <a:rPr lang="en-US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en-US" sz="20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BigDog</a:t>
            </a:r>
            <a:r>
              <a:rPr lang="en-US" sz="20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he-IL" sz="20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03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5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33" y="1174999"/>
            <a:ext cx="7026797" cy="352098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הגדרת התכונות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960897" y="1714567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6015651" y="1704814"/>
            <a:ext cx="2315293" cy="573438"/>
          </a:xfrm>
          <a:prstGeom prst="wedgeRoundRectCallout">
            <a:avLst>
              <a:gd name="adj1" fmla="val -58318"/>
              <a:gd name="adj2" fmla="val 84121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תיעוד התכונה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511444" y="4938216"/>
            <a:ext cx="7206712" cy="123986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הרשאת הגישה </a:t>
            </a:r>
            <a:r>
              <a:rPr lang="en-US" dirty="0"/>
              <a:t>private</a:t>
            </a:r>
            <a:r>
              <a:rPr lang="he-IL" dirty="0"/>
              <a:t> מציינת שהתכונה היא מאפיין פרטי של המחלקה, ומונעת ממחלקות אחרות לשנות את ערכה או לקרוא להן ישירות.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3488274" y="1714567"/>
            <a:ext cx="2315293" cy="573438"/>
          </a:xfrm>
          <a:prstGeom prst="wedgeRoundRectCallout">
            <a:avLst>
              <a:gd name="adj1" fmla="val -75723"/>
              <a:gd name="adj2" fmla="val 9493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התכונה</a:t>
            </a:r>
          </a:p>
        </p:txBody>
      </p:sp>
    </p:spTree>
    <p:extLst>
      <p:ext uri="{BB962C8B-B14F-4D97-AF65-F5344CB8AC3E}">
        <p14:creationId xmlns:p14="http://schemas.microsoft.com/office/powerpoint/2010/main" val="27395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3" y="2434993"/>
            <a:ext cx="8495657" cy="3360113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פעולה בונה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33196" y="1649207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50884" y="1664419"/>
            <a:ext cx="2315293" cy="573438"/>
          </a:xfrm>
          <a:prstGeom prst="wedgeRoundRectCallout">
            <a:avLst>
              <a:gd name="adj1" fmla="val -18155"/>
              <a:gd name="adj2" fmla="val 11655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פרמטרים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834381" y="5769122"/>
            <a:ext cx="4649492" cy="6831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כל תכונה מקבלת את הפרמטר המתאים לה.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468572" y="1660916"/>
            <a:ext cx="2315293" cy="573438"/>
          </a:xfrm>
          <a:prstGeom prst="wedgeRoundRectCallout">
            <a:avLst>
              <a:gd name="adj1" fmla="val -75722"/>
              <a:gd name="adj2" fmla="val 1273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635430" y="3033677"/>
            <a:ext cx="2005327" cy="375763"/>
          </a:xfrm>
          <a:prstGeom prst="wedgeRoundRectCallout">
            <a:avLst>
              <a:gd name="adj1" fmla="val -18155"/>
              <a:gd name="adj2" fmla="val 11655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2793157" y="3033676"/>
            <a:ext cx="2005327" cy="375763"/>
          </a:xfrm>
          <a:prstGeom prst="wedgeRoundRectCallout">
            <a:avLst>
              <a:gd name="adj1" fmla="val -76119"/>
              <a:gd name="adj2" fmla="val 13717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התכונה</a:t>
            </a:r>
          </a:p>
        </p:txBody>
      </p:sp>
      <p:sp>
        <p:nvSpPr>
          <p:cNvPr id="14" name="הסבר מלבני מעוגל 13"/>
          <p:cNvSpPr/>
          <p:nvPr/>
        </p:nvSpPr>
        <p:spPr>
          <a:xfrm>
            <a:off x="4950884" y="3033675"/>
            <a:ext cx="2005327" cy="375763"/>
          </a:xfrm>
          <a:prstGeom prst="wedgeRoundRectCallout">
            <a:avLst>
              <a:gd name="adj1" fmla="val -92349"/>
              <a:gd name="adj2" fmla="val 16192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הפרמטר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4122824" y="3872847"/>
            <a:ext cx="3661446" cy="8710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פעולה בונה שמה כשם המחלקה וכטיפוס הערך שהיא מחזירה.</a:t>
            </a:r>
          </a:p>
        </p:txBody>
      </p:sp>
    </p:spTree>
    <p:extLst>
      <p:ext uri="{BB962C8B-B14F-4D97-AF65-F5344CB8AC3E}">
        <p14:creationId xmlns:p14="http://schemas.microsoft.com/office/powerpoint/2010/main" val="49193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77" y="1191546"/>
            <a:ext cx="7714063" cy="457757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איך יוצרים עצם חדש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1055698" y="2620177"/>
            <a:ext cx="1532519" cy="573438"/>
          </a:xfrm>
          <a:prstGeom prst="wedgeRoundRectCallout">
            <a:avLst>
              <a:gd name="adj1" fmla="val -29876"/>
              <a:gd name="adj2" fmla="val 11114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העצם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2747943" y="4540439"/>
            <a:ext cx="4071843" cy="573438"/>
          </a:xfrm>
          <a:prstGeom prst="wedgeRoundRectCallout">
            <a:avLst>
              <a:gd name="adj1" fmla="val -61206"/>
              <a:gd name="adj2" fmla="val -9966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 ויצירת עצם חדש.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819737" y="2620177"/>
            <a:ext cx="1391771" cy="573438"/>
          </a:xfrm>
          <a:prstGeom prst="wedgeRoundRectCallout">
            <a:avLst>
              <a:gd name="adj1" fmla="val -96880"/>
              <a:gd name="adj2" fmla="val 11925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1196446" y="4523030"/>
            <a:ext cx="1391771" cy="573438"/>
          </a:xfrm>
          <a:prstGeom prst="wedgeRoundRectCallout">
            <a:avLst>
              <a:gd name="adj1" fmla="val -43429"/>
              <a:gd name="adj2" fmla="val -8614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185677" y="3193615"/>
            <a:ext cx="2342497" cy="573438"/>
          </a:xfrm>
          <a:prstGeom prst="wedgeRoundRectCallout">
            <a:avLst>
              <a:gd name="adj1" fmla="val -94714"/>
              <a:gd name="adj2" fmla="val 9223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שימוש בפעולה הבונה</a:t>
            </a:r>
          </a:p>
        </p:txBody>
      </p:sp>
      <p:sp>
        <p:nvSpPr>
          <p:cNvPr id="18" name="מלבן מעוגל 17"/>
          <p:cNvSpPr/>
          <p:nvPr/>
        </p:nvSpPr>
        <p:spPr>
          <a:xfrm>
            <a:off x="1196446" y="5426278"/>
            <a:ext cx="3661446" cy="118656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שימו לב הצהרה על עצם מתבצעת כבר בשלב ההידור בעוד ההקצאה של עצם חדש מתבצעת בעת ריצת התוכנית במחשב.</a:t>
            </a:r>
          </a:p>
        </p:txBody>
      </p:sp>
    </p:spTree>
    <p:extLst>
      <p:ext uri="{BB962C8B-B14F-4D97-AF65-F5344CB8AC3E}">
        <p14:creationId xmlns:p14="http://schemas.microsoft.com/office/powerpoint/2010/main" val="27499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560818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108661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3560817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3560816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0651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3" y="1263116"/>
            <a:ext cx="8437828" cy="443511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איך יוצרים עצם חדש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683739" y="4137095"/>
            <a:ext cx="1532519" cy="573438"/>
          </a:xfrm>
          <a:prstGeom prst="wedgeRoundRectCallout">
            <a:avLst>
              <a:gd name="adj1" fmla="val -14707"/>
              <a:gd name="adj2" fmla="val -75338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העצם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2468572" y="4137095"/>
            <a:ext cx="4118208" cy="573438"/>
          </a:xfrm>
          <a:prstGeom prst="wedgeRoundRectCallout">
            <a:avLst>
              <a:gd name="adj1" fmla="val -42253"/>
              <a:gd name="adj2" fmla="val -78041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 ויצירת עצם חדש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1678431" y="2907233"/>
            <a:ext cx="1391771" cy="573438"/>
          </a:xfrm>
          <a:prstGeom prst="wedgeRoundRectCallout">
            <a:avLst>
              <a:gd name="adj1" fmla="val -48997"/>
              <a:gd name="adj2" fmla="val 8952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251346" y="2907233"/>
            <a:ext cx="2498525" cy="573438"/>
          </a:xfrm>
          <a:prstGeom prst="wedgeRoundRectCallout">
            <a:avLst>
              <a:gd name="adj1" fmla="val -40760"/>
              <a:gd name="adj2" fmla="val 7601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שימוש בפעלה הבונה</a:t>
            </a:r>
          </a:p>
        </p:txBody>
      </p:sp>
    </p:spTree>
    <p:extLst>
      <p:ext uri="{BB962C8B-B14F-4D97-AF65-F5344CB8AC3E}">
        <p14:creationId xmlns:p14="http://schemas.microsoft.com/office/powerpoint/2010/main" val="27607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560818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108661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3560817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3560816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99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" y="1568882"/>
            <a:ext cx="8798678" cy="3545559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איך יוצרים עצם חדש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668241" y="4541003"/>
            <a:ext cx="1532519" cy="573438"/>
          </a:xfrm>
          <a:prstGeom prst="wedgeRoundRectCallout">
            <a:avLst>
              <a:gd name="adj1" fmla="val -25831"/>
              <a:gd name="adj2" fmla="val -11047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העצם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3953933" y="4543605"/>
            <a:ext cx="4118208" cy="573438"/>
          </a:xfrm>
          <a:prstGeom prst="wedgeRoundRectCallout">
            <a:avLst>
              <a:gd name="adj1" fmla="val -77252"/>
              <a:gd name="adj2" fmla="val -113176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 ויצירת עצם חדש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381461" y="4541003"/>
            <a:ext cx="1391771" cy="573438"/>
          </a:xfrm>
          <a:prstGeom prst="wedgeRoundRectCallout">
            <a:avLst>
              <a:gd name="adj1" fmla="val -83518"/>
              <a:gd name="adj2" fmla="val -11047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4116063" y="2769525"/>
            <a:ext cx="2498525" cy="573438"/>
          </a:xfrm>
          <a:prstGeom prst="wedgeRoundRectCallout">
            <a:avLst>
              <a:gd name="adj1" fmla="val -63091"/>
              <a:gd name="adj2" fmla="val 12736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שימוש בפעלה הבונה</a:t>
            </a:r>
          </a:p>
        </p:txBody>
      </p:sp>
    </p:spTree>
    <p:extLst>
      <p:ext uri="{BB962C8B-B14F-4D97-AF65-F5344CB8AC3E}">
        <p14:creationId xmlns:p14="http://schemas.microsoft.com/office/powerpoint/2010/main" val="3897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712222" y="1247159"/>
            <a:ext cx="8306994" cy="41530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מהו תכנות מונחה עצמים ?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endParaRPr lang="he-IL" sz="2800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מהי מחלקה ?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מהו עצם ? 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תכונות של עצם</a:t>
            </a:r>
          </a:p>
          <a:p>
            <a:pPr>
              <a:lnSpc>
                <a:spcPct val="200000"/>
              </a:lnSpc>
            </a:pPr>
            <a:r>
              <a:rPr lang="he-IL" sz="2800" dirty="0">
                <a:solidFill>
                  <a:schemeClr val="tx1"/>
                </a:solidFill>
              </a:rPr>
              <a:t>פעולות על עצמים.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96712" y="2317249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559670" y="117204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96711" y="3035663"/>
            <a:ext cx="177953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96712" y="3758373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pic>
        <p:nvPicPr>
          <p:cNvPr id="9218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4" y="2603968"/>
            <a:ext cx="3389555" cy="2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הסבר מלבני מעוגל 8"/>
          <p:cNvSpPr/>
          <p:nvPr/>
        </p:nvSpPr>
        <p:spPr>
          <a:xfrm>
            <a:off x="3674540" y="1513736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dog2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6726265" y="2272603"/>
            <a:ext cx="1937288" cy="573438"/>
          </a:xfrm>
          <a:prstGeom prst="wedgeRoundRectCallout">
            <a:avLst>
              <a:gd name="adj1" fmla="val -90070"/>
              <a:gd name="adj2" fmla="val 1327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Malaya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7636208" y="2894835"/>
            <a:ext cx="1724768" cy="573438"/>
          </a:xfrm>
          <a:prstGeom prst="wedgeRoundRectCallout">
            <a:avLst>
              <a:gd name="adj1" fmla="val -43023"/>
              <a:gd name="adj2" fmla="val 76012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5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7901003" y="3640069"/>
            <a:ext cx="1707946" cy="573438"/>
          </a:xfrm>
          <a:prstGeom prst="wedgeRoundRectCallout">
            <a:avLst>
              <a:gd name="adj1" fmla="val -56169"/>
              <a:gd name="adj2" fmla="val 3006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10.0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938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1" y="1957975"/>
            <a:ext cx="2718808" cy="2785939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מחלקה – פעולה בונה ברירת מחדל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25533" y="1287043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5291846" y="1320815"/>
            <a:ext cx="2315293" cy="573438"/>
          </a:xfrm>
          <a:prstGeom prst="wedgeRoundRectCallout">
            <a:avLst>
              <a:gd name="adj1" fmla="val -150025"/>
              <a:gd name="adj2" fmla="val 135472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אין פרמטרים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843113" y="1287043"/>
            <a:ext cx="2315293" cy="573438"/>
          </a:xfrm>
          <a:prstGeom prst="wedgeRoundRectCallout">
            <a:avLst>
              <a:gd name="adj1" fmla="val -75722"/>
              <a:gd name="adj2" fmla="val 12736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1496960" y="2885687"/>
            <a:ext cx="3661446" cy="84940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לפעמים נרצה לבנות פעולה בונה שאינה מקבלת ערכים. 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1496960" y="3952490"/>
            <a:ext cx="3661446" cy="8494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פעולה בונה  כזו יכולה לא לקבל ערכים בכלל או לקבל ערכים על ידי המתכנת.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1496960" y="5019293"/>
            <a:ext cx="3661446" cy="118002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ב – </a:t>
            </a:r>
            <a:r>
              <a:rPr lang="en-US" dirty="0"/>
              <a:t>Java</a:t>
            </a:r>
            <a:r>
              <a:rPr lang="he-IL" dirty="0"/>
              <a:t> קיים מנגנון המוסיף פעולה בונה ברירת מחדל ללא ערכים למקרה שהמתכנת שכח לכתוב פעולה בונה.  </a:t>
            </a:r>
          </a:p>
        </p:txBody>
      </p:sp>
    </p:spTree>
    <p:extLst>
      <p:ext uri="{BB962C8B-B14F-4D97-AF65-F5344CB8AC3E}">
        <p14:creationId xmlns:p14="http://schemas.microsoft.com/office/powerpoint/2010/main" val="29135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" y="1807068"/>
            <a:ext cx="5979875" cy="374988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איך יוצרים עצם חדש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807726" y="4466113"/>
            <a:ext cx="1532519" cy="573438"/>
          </a:xfrm>
          <a:prstGeom prst="wedgeRoundRectCallout">
            <a:avLst>
              <a:gd name="adj1" fmla="val -25831"/>
              <a:gd name="adj2" fmla="val -11047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העצם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063356" y="4466113"/>
            <a:ext cx="4118208" cy="573438"/>
          </a:xfrm>
          <a:prstGeom prst="wedgeRoundRectCallout">
            <a:avLst>
              <a:gd name="adj1" fmla="val -91177"/>
              <a:gd name="adj2" fmla="val -113177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 ויצירת עצם חדש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624486" y="4466113"/>
            <a:ext cx="1391771" cy="573438"/>
          </a:xfrm>
          <a:prstGeom prst="wedgeRoundRectCallout">
            <a:avLst>
              <a:gd name="adj1" fmla="val -121379"/>
              <a:gd name="adj2" fmla="val -11587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957176" y="3298677"/>
            <a:ext cx="2498525" cy="573438"/>
          </a:xfrm>
          <a:prstGeom prst="wedgeRoundRectCallout">
            <a:avLst>
              <a:gd name="adj1" fmla="val -69294"/>
              <a:gd name="adj2" fmla="val 4628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שימוש בפעלה הבונה</a:t>
            </a:r>
          </a:p>
        </p:txBody>
      </p:sp>
    </p:spTree>
    <p:extLst>
      <p:ext uri="{BB962C8B-B14F-4D97-AF65-F5344CB8AC3E}">
        <p14:creationId xmlns:p14="http://schemas.microsoft.com/office/powerpoint/2010/main" val="7013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560818" y="2361400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null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108661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3560817" y="3067667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0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3560816" y="3773934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0.0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3591815" y="5450539"/>
            <a:ext cx="3661446" cy="8494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שימו לב הערכים אותחלו לערכי ברירת המחדל בשפה.</a:t>
            </a:r>
          </a:p>
        </p:txBody>
      </p:sp>
    </p:spTree>
    <p:extLst>
      <p:ext uri="{BB962C8B-B14F-4D97-AF65-F5344CB8AC3E}">
        <p14:creationId xmlns:p14="http://schemas.microsoft.com/office/powerpoint/2010/main" val="20400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2" y="2410423"/>
            <a:ext cx="5022297" cy="324645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מחלקה – פעולה בונה ברירת מחדל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25532" y="1720995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5291846" y="1720995"/>
            <a:ext cx="2315293" cy="573438"/>
          </a:xfrm>
          <a:prstGeom prst="wedgeRoundRectCallout">
            <a:avLst>
              <a:gd name="adj1" fmla="val -75723"/>
              <a:gd name="adj2" fmla="val 94932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חלק מהפרמטרים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683678" y="1720995"/>
            <a:ext cx="2315293" cy="573438"/>
          </a:xfrm>
          <a:prstGeom prst="wedgeRoundRectCallout">
            <a:avLst>
              <a:gd name="adj1" fmla="val -87102"/>
              <a:gd name="adj2" fmla="val 11114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877028" y="5656880"/>
            <a:ext cx="3661446" cy="8494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פעולה בונה ברירת מחדל המקבלת ערכים על ידי המתכנת.</a:t>
            </a:r>
          </a:p>
        </p:txBody>
      </p:sp>
    </p:spTree>
    <p:extLst>
      <p:ext uri="{BB962C8B-B14F-4D97-AF65-F5344CB8AC3E}">
        <p14:creationId xmlns:p14="http://schemas.microsoft.com/office/powerpoint/2010/main" val="404327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90" y="1526766"/>
            <a:ext cx="7038754" cy="4037125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איך יוצרים עצם חדש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1091967" y="2971890"/>
            <a:ext cx="1532519" cy="573438"/>
          </a:xfrm>
          <a:prstGeom prst="wedgeRoundRectCallout">
            <a:avLst>
              <a:gd name="adj1" fmla="val -27854"/>
              <a:gd name="adj2" fmla="val 895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העצם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2929961" y="2971890"/>
            <a:ext cx="4118208" cy="573438"/>
          </a:xfrm>
          <a:prstGeom prst="wedgeRoundRectCallout">
            <a:avLst>
              <a:gd name="adj1" fmla="val -46017"/>
              <a:gd name="adj2" fmla="val 7871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הקצאת מקום בזיכרון ויצירת עצם חדש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1858226" y="4703733"/>
            <a:ext cx="1391771" cy="573438"/>
          </a:xfrm>
          <a:prstGeom prst="wedgeRoundRectCallout">
            <a:avLst>
              <a:gd name="adj1" fmla="val -26726"/>
              <a:gd name="adj2" fmla="val -6182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ההפניה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597476" y="4703733"/>
            <a:ext cx="2498525" cy="573438"/>
          </a:xfrm>
          <a:prstGeom prst="wedgeRoundRectCallout">
            <a:avLst>
              <a:gd name="adj1" fmla="val -38899"/>
              <a:gd name="adj2" fmla="val -8074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שימוש בפעלה הבונה</a:t>
            </a:r>
          </a:p>
        </p:txBody>
      </p:sp>
    </p:spTree>
    <p:extLst>
      <p:ext uri="{BB962C8B-B14F-4D97-AF65-F5344CB8AC3E}">
        <p14:creationId xmlns:p14="http://schemas.microsoft.com/office/powerpoint/2010/main" val="318779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630913" y="2361400"/>
            <a:ext cx="17086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24970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32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630912" y="3067667"/>
            <a:ext cx="17086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630911" y="3773934"/>
            <a:ext cx="1708614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pic>
        <p:nvPicPr>
          <p:cNvPr id="10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91" y="2828233"/>
            <a:ext cx="2681207" cy="271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הסבר מלבני מעוגל 10"/>
          <p:cNvSpPr/>
          <p:nvPr/>
        </p:nvSpPr>
        <p:spPr>
          <a:xfrm>
            <a:off x="3749736" y="1273115"/>
            <a:ext cx="1391771" cy="573438"/>
          </a:xfrm>
          <a:prstGeom prst="wedgeRoundRectCallout">
            <a:avLst>
              <a:gd name="adj1" fmla="val 64587"/>
              <a:gd name="adj2" fmla="val 235471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dog2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5960472" y="3149235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3" name="הסבר מלבני מעוגל 12"/>
          <p:cNvSpPr/>
          <p:nvPr/>
        </p:nvSpPr>
        <p:spPr>
          <a:xfrm>
            <a:off x="5960471" y="3855502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3</a:t>
            </a:r>
            <a:endParaRPr lang="he-IL" dirty="0"/>
          </a:p>
        </p:txBody>
      </p:sp>
      <p:sp>
        <p:nvSpPr>
          <p:cNvPr id="14" name="הסבר מלבני מעוגל 13"/>
          <p:cNvSpPr/>
          <p:nvPr/>
        </p:nvSpPr>
        <p:spPr>
          <a:xfrm>
            <a:off x="5960470" y="4561769"/>
            <a:ext cx="1532519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7.0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1346452" y="5578680"/>
            <a:ext cx="4277532" cy="84940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כל הכלבים שנוצרו בעלי שם זהה – </a:t>
            </a:r>
            <a:r>
              <a:rPr lang="en-US" dirty="0"/>
              <a:t>Rex</a:t>
            </a:r>
            <a:r>
              <a:rPr lang="he-I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553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3" y="1993800"/>
            <a:ext cx="4800676" cy="241553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פעולה מאחזרת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17698" y="1335789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19446" y="1325946"/>
            <a:ext cx="2315293" cy="573438"/>
          </a:xfrm>
          <a:prstGeom prst="wedgeRoundRectCallout">
            <a:avLst>
              <a:gd name="adj1" fmla="val -85763"/>
              <a:gd name="adj2" fmla="val 10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834380" y="5629640"/>
            <a:ext cx="7720683" cy="10888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עיקרון הסתרת המידע מוביל אותנו להגביל את הגישה אל התכונות על ידי שימוש במילה השמורה </a:t>
            </a:r>
            <a:r>
              <a:rPr lang="en-US" dirty="0"/>
              <a:t>private</a:t>
            </a:r>
            <a:r>
              <a:rPr lang="he-IL" dirty="0"/>
              <a:t>. בשל כך נחסמת הגישה הישירה אל התכונות. הפעולה המאחזרת מאפשרת למופעים ולתוכניות מחשב אחרות לברר את ערכה של התכונה אך לא לשנותה. 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468572" y="1325946"/>
            <a:ext cx="2315293" cy="573438"/>
          </a:xfrm>
          <a:prstGeom prst="wedgeRoundRectCallout">
            <a:avLst>
              <a:gd name="adj1" fmla="val -59657"/>
              <a:gd name="adj2" fmla="val 9763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834381" y="4662429"/>
            <a:ext cx="3661446" cy="8710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שם הפעולה המאחזרת יורכב משם התכונה באות גדולה +</a:t>
            </a:r>
            <a:r>
              <a:rPr lang="en-US" dirty="0"/>
              <a:t> </a:t>
            </a:r>
            <a:r>
              <a:rPr lang="he-IL" dirty="0"/>
              <a:t>המילה </a:t>
            </a:r>
            <a:r>
              <a:rPr lang="en-US" dirty="0"/>
              <a:t>get</a:t>
            </a:r>
            <a:r>
              <a:rPr lang="he-IL" dirty="0"/>
              <a:t>.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834381" y="2682433"/>
            <a:ext cx="2315293" cy="573438"/>
          </a:xfrm>
          <a:prstGeom prst="wedgeRoundRectCallout">
            <a:avLst>
              <a:gd name="adj1" fmla="val -21501"/>
              <a:gd name="adj2" fmla="val 7601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הוראת החזרה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787252" y="3835892"/>
            <a:ext cx="2315293" cy="573438"/>
          </a:xfrm>
          <a:prstGeom prst="wedgeRoundRectCallout">
            <a:avLst>
              <a:gd name="adj1" fmla="val 19330"/>
              <a:gd name="adj2" fmla="val -7263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3385427" y="3835892"/>
            <a:ext cx="2315293" cy="573438"/>
          </a:xfrm>
          <a:prstGeom prst="wedgeRoundRectCallout">
            <a:avLst>
              <a:gd name="adj1" fmla="val -49616"/>
              <a:gd name="adj2" fmla="val -7804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הערך של התכונה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4694721" y="2682433"/>
            <a:ext cx="2315293" cy="573438"/>
          </a:xfrm>
          <a:prstGeom prst="wedgeRoundRectCallout">
            <a:avLst>
              <a:gd name="adj1" fmla="val -48277"/>
              <a:gd name="adj2" fmla="val -8885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סוגריים </a:t>
            </a:r>
            <a:r>
              <a:rPr lang="he-IL" dirty="0" err="1"/>
              <a:t>רייקים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802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8" y="2292561"/>
            <a:ext cx="3780763" cy="416241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פעולה מאחזרת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47318" y="1467092"/>
            <a:ext cx="2315293" cy="573438"/>
          </a:xfrm>
          <a:prstGeom prst="wedgeRoundRectCallout">
            <a:avLst>
              <a:gd name="adj1" fmla="val -25518"/>
              <a:gd name="adj2" fmla="val 113851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2486213" y="1467092"/>
            <a:ext cx="2315293" cy="573438"/>
          </a:xfrm>
          <a:prstGeom prst="wedgeRoundRectCallout">
            <a:avLst>
              <a:gd name="adj1" fmla="val -73714"/>
              <a:gd name="adj2" fmla="val 119256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376301" y="3845302"/>
            <a:ext cx="2315293" cy="573438"/>
          </a:xfrm>
          <a:prstGeom prst="wedgeRoundRectCallout">
            <a:avLst>
              <a:gd name="adj1" fmla="val -2090"/>
              <a:gd name="adj2" fmla="val 8952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376301" y="5940681"/>
            <a:ext cx="2315293" cy="573438"/>
          </a:xfrm>
          <a:prstGeom prst="wedgeRoundRectCallout">
            <a:avLst>
              <a:gd name="adj1" fmla="val -27526"/>
              <a:gd name="adj2" fmla="val -6182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הוראת החזרה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2486213" y="2779139"/>
            <a:ext cx="2315293" cy="573438"/>
          </a:xfrm>
          <a:prstGeom prst="wedgeRoundRectCallout">
            <a:avLst>
              <a:gd name="adj1" fmla="val -83086"/>
              <a:gd name="adj2" fmla="val 46282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3048878" y="5109523"/>
            <a:ext cx="2315293" cy="573438"/>
          </a:xfrm>
          <a:prstGeom prst="wedgeRoundRectCallout">
            <a:avLst>
              <a:gd name="adj1" fmla="val -63673"/>
              <a:gd name="adj2" fmla="val 32770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הערך של התכונה</a:t>
            </a:r>
          </a:p>
        </p:txBody>
      </p:sp>
      <p:sp>
        <p:nvSpPr>
          <p:cNvPr id="13" name="הסבר מלבני מעוגל 12"/>
          <p:cNvSpPr/>
          <p:nvPr/>
        </p:nvSpPr>
        <p:spPr>
          <a:xfrm>
            <a:off x="4938354" y="2040530"/>
            <a:ext cx="2315293" cy="573438"/>
          </a:xfrm>
          <a:prstGeom prst="wedgeRoundRectCallout">
            <a:avLst>
              <a:gd name="adj1" fmla="val -145338"/>
              <a:gd name="adj2" fmla="val 4628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סוגריים </a:t>
            </a:r>
            <a:r>
              <a:rPr lang="he-IL" dirty="0" err="1"/>
              <a:t>רייקים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521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6725"/>
            <a:ext cx="8707025" cy="5269058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  איך משתמשים בפעולה מאחזרת?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624285" y="5702185"/>
            <a:ext cx="2800840" cy="573438"/>
          </a:xfrm>
          <a:prstGeom prst="wedgeRoundRectCallout">
            <a:avLst>
              <a:gd name="adj1" fmla="val -30774"/>
              <a:gd name="adj2" fmla="val -180743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השמה למשתנה מתאים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1165325" y="2730481"/>
            <a:ext cx="4118208" cy="448993"/>
          </a:xfrm>
          <a:prstGeom prst="wedgeRoundRectCallout">
            <a:avLst>
              <a:gd name="adj1" fmla="val -33974"/>
              <a:gd name="adj2" fmla="val 7871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ניצור עצם לתוך הפנייה </a:t>
            </a:r>
            <a:r>
              <a:rPr lang="en-US" dirty="0"/>
              <a:t>dog1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4742508" y="5702185"/>
            <a:ext cx="1735784" cy="573438"/>
          </a:xfrm>
          <a:prstGeom prst="wedgeRoundRectCallout">
            <a:avLst>
              <a:gd name="adj1" fmla="val -104204"/>
              <a:gd name="adj2" fmla="val -175338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536553" y="5702185"/>
            <a:ext cx="1112939" cy="573438"/>
          </a:xfrm>
          <a:prstGeom prst="wedgeRoundRectCallout">
            <a:avLst>
              <a:gd name="adj1" fmla="val -55027"/>
              <a:gd name="adj2" fmla="val -175338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ההפנייה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6571308" y="5702185"/>
            <a:ext cx="1735784" cy="573438"/>
          </a:xfrm>
          <a:prstGeom prst="wedgeRoundRectCallout">
            <a:avLst>
              <a:gd name="adj1" fmla="val -142597"/>
              <a:gd name="adj2" fmla="val -172635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</p:spTree>
    <p:extLst>
      <p:ext uri="{BB962C8B-B14F-4D97-AF65-F5344CB8AC3E}">
        <p14:creationId xmlns:p14="http://schemas.microsoft.com/office/powerpoint/2010/main" val="35656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11016" y="216883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מהו תכנות מונחה עצמים ?</a:t>
            </a:r>
            <a:r>
              <a:rPr lang="en-US" dirty="0">
                <a:solidFill>
                  <a:srgbClr val="192A72"/>
                </a:solidFill>
              </a:rPr>
              <a:t> </a:t>
            </a:r>
            <a:endParaRPr lang="he-IL" dirty="0">
              <a:solidFill>
                <a:srgbClr val="192A7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560818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108661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3560817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3560816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1139127" y="5588989"/>
            <a:ext cx="2386738" cy="8136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הפלט :</a:t>
            </a:r>
            <a:r>
              <a:rPr lang="en-US" dirty="0"/>
              <a:t> </a:t>
            </a:r>
            <a:r>
              <a:rPr lang="he-IL" dirty="0"/>
              <a:t>  </a:t>
            </a:r>
            <a:r>
              <a:rPr lang="en-US" dirty="0"/>
              <a:t>Rex  6  14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843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8" y="1946860"/>
            <a:ext cx="5180402" cy="250199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פעולה קובעת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30998" y="1311654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66935" y="2686860"/>
            <a:ext cx="2315293" cy="573438"/>
          </a:xfrm>
          <a:prstGeom prst="wedgeRoundRectCallout">
            <a:avLst>
              <a:gd name="adj1" fmla="val 40751"/>
              <a:gd name="adj2" fmla="val -807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372894" y="5658502"/>
            <a:ext cx="7720683" cy="108887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עיקרון הסתרת המידע מוביל אותנו להגביל את הגישה אל התכונות על ידי שימוש במילה השמורה </a:t>
            </a:r>
            <a:r>
              <a:rPr lang="en-US" dirty="0"/>
              <a:t>private</a:t>
            </a:r>
            <a:r>
              <a:rPr lang="he-IL" dirty="0"/>
              <a:t>. בשל כך נחסמת הגישה הישירה אל התכונות. הפעולה הקובעת מאפשרת למופעים ולתוכניות מחשב אחרות לשנות את ערכה של התכונה אך לא לשנותה. 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407183" y="1342538"/>
            <a:ext cx="2804217" cy="573438"/>
          </a:xfrm>
          <a:prstGeom prst="wedgeRoundRectCallout">
            <a:avLst>
              <a:gd name="adj1" fmla="val -59657"/>
              <a:gd name="adj2" fmla="val 9763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 ריק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422680" y="4690198"/>
            <a:ext cx="3661446" cy="8710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שם הפעולה הקובעת יורכב משם התכונה באות גדולה +</a:t>
            </a:r>
            <a:r>
              <a:rPr lang="en-US" dirty="0"/>
              <a:t> </a:t>
            </a:r>
            <a:r>
              <a:rPr lang="he-IL" dirty="0"/>
              <a:t>המילה </a:t>
            </a:r>
            <a:r>
              <a:rPr lang="en-US" dirty="0"/>
              <a:t>set</a:t>
            </a:r>
            <a:r>
              <a:rPr lang="he-IL" dirty="0"/>
              <a:t>.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2092270" y="3937180"/>
            <a:ext cx="2315293" cy="573438"/>
          </a:xfrm>
          <a:prstGeom prst="wedgeRoundRectCallout">
            <a:avLst>
              <a:gd name="adj1" fmla="val -57648"/>
              <a:gd name="adj2" fmla="val -8074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התכונה של העצם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66935" y="3937180"/>
            <a:ext cx="1563343" cy="573438"/>
          </a:xfrm>
          <a:prstGeom prst="wedgeRoundRectCallout">
            <a:avLst>
              <a:gd name="adj1" fmla="val -20833"/>
              <a:gd name="adj2" fmla="val -80745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4455672" y="3937180"/>
            <a:ext cx="2315293" cy="573438"/>
          </a:xfrm>
          <a:prstGeom prst="wedgeRoundRectCallout">
            <a:avLst>
              <a:gd name="adj1" fmla="val -97143"/>
              <a:gd name="adj2" fmla="val -11317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הפרמטר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2926480" y="2686860"/>
            <a:ext cx="2315293" cy="573438"/>
          </a:xfrm>
          <a:prstGeom prst="wedgeRoundRectCallout">
            <a:avLst>
              <a:gd name="adj1" fmla="val 4605"/>
              <a:gd name="adj2" fmla="val -80744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</a:t>
            </a:r>
          </a:p>
        </p:txBody>
      </p:sp>
    </p:spTree>
    <p:extLst>
      <p:ext uri="{BB962C8B-B14F-4D97-AF65-F5344CB8AC3E}">
        <p14:creationId xmlns:p14="http://schemas.microsoft.com/office/powerpoint/2010/main" val="119497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74" y="1349260"/>
            <a:ext cx="8000766" cy="526851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  איך משתמשים בפעולה קובעת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717273" y="5872666"/>
            <a:ext cx="941044" cy="573438"/>
          </a:xfrm>
          <a:prstGeom prst="wedgeRoundRectCallout">
            <a:avLst>
              <a:gd name="adj1" fmla="val -2750"/>
              <a:gd name="adj2" fmla="val -172636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1072338" y="2621994"/>
            <a:ext cx="4118208" cy="448993"/>
          </a:xfrm>
          <a:prstGeom prst="wedgeRoundRectCallout">
            <a:avLst>
              <a:gd name="adj1" fmla="val -33974"/>
              <a:gd name="adj2" fmla="val 7871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ניצור עצם לתוך הפנייה </a:t>
            </a:r>
            <a:r>
              <a:rPr lang="en-US" dirty="0"/>
              <a:t>dog1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1707753" y="5872666"/>
            <a:ext cx="1735784" cy="573438"/>
          </a:xfrm>
          <a:prstGeom prst="wedgeRoundRectCallout">
            <a:avLst>
              <a:gd name="adj1" fmla="val -59560"/>
              <a:gd name="adj2" fmla="val -175338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3492973" y="5872666"/>
            <a:ext cx="1112939" cy="573438"/>
          </a:xfrm>
          <a:prstGeom prst="wedgeRoundRectCallout">
            <a:avLst>
              <a:gd name="adj1" fmla="val -148328"/>
              <a:gd name="adj2" fmla="val -167230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4651772" y="5872666"/>
            <a:ext cx="2529110" cy="573438"/>
          </a:xfrm>
          <a:prstGeom prst="wedgeRoundRectCallout">
            <a:avLst>
              <a:gd name="adj1" fmla="val -99371"/>
              <a:gd name="adj2" fmla="val -167230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הערך הנשלח לפרמטר</a:t>
            </a:r>
          </a:p>
        </p:txBody>
      </p:sp>
    </p:spTree>
    <p:extLst>
      <p:ext uri="{BB962C8B-B14F-4D97-AF65-F5344CB8AC3E}">
        <p14:creationId xmlns:p14="http://schemas.microsoft.com/office/powerpoint/2010/main" val="2053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3560818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1086612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8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3560817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3560816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1139127" y="5588989"/>
            <a:ext cx="2386738" cy="81366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הפלט :</a:t>
            </a:r>
            <a:r>
              <a:rPr lang="en-US" dirty="0"/>
              <a:t> </a:t>
            </a:r>
            <a:r>
              <a:rPr lang="he-IL" dirty="0"/>
              <a:t>  </a:t>
            </a:r>
            <a:r>
              <a:rPr lang="en-US" dirty="0"/>
              <a:t>Bon  6  14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3560818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</a:t>
            </a:r>
            <a:r>
              <a:rPr lang="en-US" b="1" dirty="0">
                <a:solidFill>
                  <a:srgbClr val="FF0000"/>
                </a:solidFill>
              </a:rPr>
              <a:t>Bon</a:t>
            </a:r>
            <a:endParaRPr lang="he-I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923590"/>
            <a:ext cx="5955099" cy="349828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מחלקה – פעולת </a:t>
            </a:r>
            <a:r>
              <a:rPr lang="en-US" dirty="0" err="1">
                <a:solidFill>
                  <a:srgbClr val="00B050"/>
                </a:solidFill>
              </a:rPr>
              <a:t>toString</a:t>
            </a:r>
            <a:r>
              <a:rPr lang="en-US" dirty="0">
                <a:solidFill>
                  <a:srgbClr val="00B050"/>
                </a:solidFill>
              </a:rPr>
              <a:t>()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69475" y="1061795"/>
            <a:ext cx="2315293" cy="573438"/>
          </a:xfrm>
          <a:prstGeom prst="wedgeRoundRectCallout">
            <a:avLst>
              <a:gd name="adj1" fmla="val -12800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5428273" y="1052083"/>
            <a:ext cx="2315293" cy="573438"/>
          </a:xfrm>
          <a:prstGeom prst="wedgeRoundRectCallout">
            <a:avLst>
              <a:gd name="adj1" fmla="val -148017"/>
              <a:gd name="adj2" fmla="val 10844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185979" y="5879559"/>
            <a:ext cx="6822695" cy="55420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פעולה זו מאפשרת להציג את התיאור המילולי שנבחר לעצם שיצרנו.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474137" y="1061795"/>
            <a:ext cx="2804217" cy="573438"/>
          </a:xfrm>
          <a:prstGeom prst="wedgeRoundRectCallout">
            <a:avLst>
              <a:gd name="adj1" fmla="val -75132"/>
              <a:gd name="adj2" fmla="val 11385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 ריק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2161190" y="5146508"/>
            <a:ext cx="2315293" cy="573438"/>
          </a:xfrm>
          <a:prstGeom prst="wedgeRoundRectCallout">
            <a:avLst>
              <a:gd name="adj1" fmla="val 11968"/>
              <a:gd name="adj2" fmla="val -19155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45449" y="5135158"/>
            <a:ext cx="1563343" cy="573438"/>
          </a:xfrm>
          <a:prstGeom prst="wedgeRoundRectCallout">
            <a:avLst>
              <a:gd name="adj1" fmla="val -31738"/>
              <a:gd name="adj2" fmla="val -445609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החזרה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4552683" y="5146508"/>
            <a:ext cx="2315293" cy="573438"/>
          </a:xfrm>
          <a:prstGeom prst="wedgeRoundRectCallout">
            <a:avLst>
              <a:gd name="adj1" fmla="val -49616"/>
              <a:gd name="adj2" fmla="val -1942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התכונה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3160564" y="2339335"/>
            <a:ext cx="2315293" cy="573438"/>
          </a:xfrm>
          <a:prstGeom prst="wedgeRoundRectCallout">
            <a:avLst>
              <a:gd name="adj1" fmla="val -24179"/>
              <a:gd name="adj2" fmla="val -64528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סוגריים </a:t>
            </a:r>
            <a:r>
              <a:rPr lang="he-IL" dirty="0" err="1"/>
              <a:t>רייקים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0814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17" y="1654072"/>
            <a:ext cx="8204667" cy="4218594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  איך משתמשים בפעולת </a:t>
            </a:r>
            <a:r>
              <a:rPr lang="en-US" dirty="0" err="1">
                <a:solidFill>
                  <a:srgbClr val="00B050"/>
                </a:solidFill>
              </a:rPr>
              <a:t>toString</a:t>
            </a:r>
            <a:r>
              <a:rPr lang="he-IL" dirty="0">
                <a:solidFill>
                  <a:srgbClr val="00B050"/>
                </a:solidFill>
              </a:rPr>
              <a:t>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900118" y="5299228"/>
            <a:ext cx="941044" cy="573438"/>
          </a:xfrm>
          <a:prstGeom prst="wedgeRoundRectCallout">
            <a:avLst>
              <a:gd name="adj1" fmla="val 226173"/>
              <a:gd name="adj2" fmla="val -178041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1927259" y="2902297"/>
            <a:ext cx="4118208" cy="448993"/>
          </a:xfrm>
          <a:prstGeom prst="wedgeRoundRectCallout">
            <a:avLst>
              <a:gd name="adj1" fmla="val -55049"/>
              <a:gd name="adj2" fmla="val 75263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ניצור עצם לתוך הפנייה </a:t>
            </a:r>
            <a:r>
              <a:rPr lang="en-US" dirty="0"/>
              <a:t>dog1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2250579" y="5299228"/>
            <a:ext cx="1735784" cy="573438"/>
          </a:xfrm>
          <a:prstGeom prst="wedgeRoundRectCallout">
            <a:avLst>
              <a:gd name="adj1" fmla="val 44906"/>
              <a:gd name="adj2" fmla="val -178041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4395780" y="5299228"/>
            <a:ext cx="1112939" cy="573438"/>
          </a:xfrm>
          <a:prstGeom prst="wedgeRoundRectCallout">
            <a:avLst>
              <a:gd name="adj1" fmla="val -36923"/>
              <a:gd name="adj2" fmla="val -175338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</p:spTree>
    <p:extLst>
      <p:ext uri="{BB962C8B-B14F-4D97-AF65-F5344CB8AC3E}">
        <p14:creationId xmlns:p14="http://schemas.microsoft.com/office/powerpoint/2010/main" val="25197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96712" y="2317249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559670" y="117204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96711" y="3035663"/>
            <a:ext cx="177953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96712" y="3758373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pic>
        <p:nvPicPr>
          <p:cNvPr id="9218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4" y="2603968"/>
            <a:ext cx="3389555" cy="2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הסבר מלבני מעוגל 8"/>
          <p:cNvSpPr/>
          <p:nvPr/>
        </p:nvSpPr>
        <p:spPr>
          <a:xfrm>
            <a:off x="3674540" y="1513736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dog2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6726265" y="2272603"/>
            <a:ext cx="1937288" cy="573438"/>
          </a:xfrm>
          <a:prstGeom prst="wedgeRoundRectCallout">
            <a:avLst>
              <a:gd name="adj1" fmla="val -90070"/>
              <a:gd name="adj2" fmla="val 1327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Malaya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7636208" y="2894835"/>
            <a:ext cx="1724768" cy="573438"/>
          </a:xfrm>
          <a:prstGeom prst="wedgeRoundRectCallout">
            <a:avLst>
              <a:gd name="adj1" fmla="val -43023"/>
              <a:gd name="adj2" fmla="val 76012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3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7901003" y="3640069"/>
            <a:ext cx="1707946" cy="573438"/>
          </a:xfrm>
          <a:prstGeom prst="wedgeRoundRectCallout">
            <a:avLst>
              <a:gd name="adj1" fmla="val -56169"/>
              <a:gd name="adj2" fmla="val 3006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10.0</a:t>
            </a:r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146" y="5711971"/>
            <a:ext cx="6827061" cy="1040060"/>
          </a:xfrm>
          <a:prstGeom prst="rect">
            <a:avLst/>
          </a:prstGeom>
        </p:spPr>
      </p:pic>
      <p:sp>
        <p:nvSpPr>
          <p:cNvPr id="14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2866438" y="456188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הפלט</a:t>
            </a:r>
          </a:p>
        </p:txBody>
      </p:sp>
    </p:spTree>
    <p:extLst>
      <p:ext uri="{BB962C8B-B14F-4D97-AF65-F5344CB8AC3E}">
        <p14:creationId xmlns:p14="http://schemas.microsoft.com/office/powerpoint/2010/main" val="172715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מחלקות ועצמים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פעולות נוספות</a:t>
            </a:r>
          </a:p>
        </p:txBody>
      </p:sp>
    </p:spTree>
    <p:extLst>
      <p:ext uri="{BB962C8B-B14F-4D97-AF65-F5344CB8AC3E}">
        <p14:creationId xmlns:p14="http://schemas.microsoft.com/office/powerpoint/2010/main" val="3716876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52" y="2380830"/>
            <a:ext cx="6933727" cy="4136208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  פעולה המקבלת ערך ומחזירה ערך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78970" y="1817390"/>
            <a:ext cx="2315293" cy="573438"/>
          </a:xfrm>
          <a:prstGeom prst="wedgeRoundRectCallout">
            <a:avLst>
              <a:gd name="adj1" fmla="val -28865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90455" y="1807392"/>
            <a:ext cx="2315293" cy="573438"/>
          </a:xfrm>
          <a:prstGeom prst="wedgeRoundRectCallout">
            <a:avLst>
              <a:gd name="adj1" fmla="val -79070"/>
              <a:gd name="adj2" fmla="val 103037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78970" y="1091469"/>
            <a:ext cx="11298698" cy="6355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נכתוב פעולה המקבלת גיל של אדם ומחזירה אמת אם גיל הכלב זהה לגיל האדם שהתקבל כפרמטר אחרת מחזירה שקר.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625260" y="1817390"/>
            <a:ext cx="2334198" cy="573438"/>
          </a:xfrm>
          <a:prstGeom prst="wedgeRoundRectCallout">
            <a:avLst>
              <a:gd name="adj1" fmla="val -75132"/>
              <a:gd name="adj2" fmla="val 11385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1095751" y="3175051"/>
            <a:ext cx="1538629" cy="573438"/>
          </a:xfrm>
          <a:prstGeom prst="wedgeRoundRectCallout">
            <a:avLst>
              <a:gd name="adj1" fmla="val -14744"/>
              <a:gd name="adj2" fmla="val 7871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2921248" y="3175051"/>
            <a:ext cx="1090926" cy="573438"/>
          </a:xfrm>
          <a:prstGeom prst="wedgeRoundRectCallout">
            <a:avLst>
              <a:gd name="adj1" fmla="val -74547"/>
              <a:gd name="adj2" fmla="val 8952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התכונה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7386647" y="1807392"/>
            <a:ext cx="2315293" cy="573438"/>
          </a:xfrm>
          <a:prstGeom prst="wedgeRoundRectCallout">
            <a:avLst>
              <a:gd name="adj1" fmla="val -96472"/>
              <a:gd name="adj2" fmla="val 105742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</a:t>
            </a:r>
          </a:p>
        </p:txBody>
      </p:sp>
    </p:spTree>
    <p:extLst>
      <p:ext uri="{BB962C8B-B14F-4D97-AF65-F5344CB8AC3E}">
        <p14:creationId xmlns:p14="http://schemas.microsoft.com/office/powerpoint/2010/main" val="244854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6" grpId="0" animBg="1"/>
      <p:bldP spid="18" grpId="0" animBg="1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6" y="1553301"/>
            <a:ext cx="8397509" cy="387110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   איך נשתמש בפעולה ? 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1910635" y="4667672"/>
            <a:ext cx="941044" cy="573438"/>
          </a:xfrm>
          <a:prstGeom prst="wedgeRoundRectCallout">
            <a:avLst>
              <a:gd name="adj1" fmla="val 140533"/>
              <a:gd name="adj2" fmla="val -102365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3056816" y="4667672"/>
            <a:ext cx="1735784" cy="573438"/>
          </a:xfrm>
          <a:prstGeom prst="wedgeRoundRectCallout">
            <a:avLst>
              <a:gd name="adj1" fmla="val 12763"/>
              <a:gd name="adj2" fmla="val -113177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4997737" y="4667672"/>
            <a:ext cx="1112939" cy="573438"/>
          </a:xfrm>
          <a:prstGeom prst="wedgeRoundRectCallout">
            <a:avLst>
              <a:gd name="adj1" fmla="val -84270"/>
              <a:gd name="adj2" fmla="val -113176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6348946" y="4667672"/>
            <a:ext cx="941044" cy="573438"/>
          </a:xfrm>
          <a:prstGeom prst="wedgeRoundRectCallout">
            <a:avLst>
              <a:gd name="adj1" fmla="val -98272"/>
              <a:gd name="adj2" fmla="val -105068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ערך</a:t>
            </a:r>
          </a:p>
        </p:txBody>
      </p:sp>
    </p:spTree>
    <p:extLst>
      <p:ext uri="{BB962C8B-B14F-4D97-AF65-F5344CB8AC3E}">
        <p14:creationId xmlns:p14="http://schemas.microsoft.com/office/powerpoint/2010/main" val="22062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תכנות מונחה עצמים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06482"/>
            <a:ext cx="7761461" cy="4153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sz="4000" b="1" dirty="0">
                <a:solidFill>
                  <a:srgbClr val="00B050"/>
                </a:solidFill>
              </a:rPr>
              <a:t>ת</a:t>
            </a:r>
            <a:r>
              <a:rPr lang="he-IL" dirty="0"/>
              <a:t>כנות </a:t>
            </a:r>
            <a:r>
              <a:rPr lang="he-IL" sz="3600" b="1" dirty="0">
                <a:solidFill>
                  <a:srgbClr val="00B050"/>
                </a:solidFill>
              </a:rPr>
              <a:t>מ</a:t>
            </a:r>
            <a:r>
              <a:rPr lang="he-IL" dirty="0"/>
              <a:t>ונחה </a:t>
            </a:r>
            <a:r>
              <a:rPr lang="he-IL" sz="3600" b="1" dirty="0">
                <a:solidFill>
                  <a:srgbClr val="00B050"/>
                </a:solidFill>
              </a:rPr>
              <a:t>ע</a:t>
            </a:r>
            <a:r>
              <a:rPr lang="he-IL" dirty="0"/>
              <a:t>צמים(</a:t>
            </a:r>
            <a:r>
              <a:rPr lang="he-IL" b="1" dirty="0" err="1">
                <a:solidFill>
                  <a:srgbClr val="00B050"/>
                </a:solidFill>
              </a:rPr>
              <a:t>תמ"ע</a:t>
            </a:r>
            <a:r>
              <a:rPr lang="he-IL" dirty="0"/>
              <a:t>) או</a:t>
            </a:r>
            <a:br>
              <a:rPr lang="en-US" dirty="0"/>
            </a:br>
            <a:r>
              <a:rPr lang="he-IL" dirty="0"/>
              <a:t>באנגלית – </a:t>
            </a:r>
            <a:r>
              <a:rPr lang="en-US" sz="3600" b="1" dirty="0">
                <a:solidFill>
                  <a:srgbClr val="00B050"/>
                </a:solidFill>
              </a:rPr>
              <a:t>O</a:t>
            </a:r>
            <a:r>
              <a:rPr lang="en-US" dirty="0"/>
              <a:t>bject </a:t>
            </a:r>
            <a:r>
              <a:rPr lang="en-US" sz="3600" b="1" dirty="0">
                <a:solidFill>
                  <a:srgbClr val="00B050"/>
                </a:solidFill>
              </a:rPr>
              <a:t>O</a:t>
            </a:r>
            <a:r>
              <a:rPr lang="en-US" dirty="0"/>
              <a:t>riented </a:t>
            </a:r>
            <a:r>
              <a:rPr lang="en-US" sz="3600" b="1" dirty="0">
                <a:solidFill>
                  <a:srgbClr val="00B050"/>
                </a:solidFill>
              </a:rPr>
              <a:t>P</a:t>
            </a:r>
            <a:r>
              <a:rPr lang="en-US" dirty="0"/>
              <a:t>rogramming (</a:t>
            </a:r>
            <a:r>
              <a:rPr lang="en-US" b="1" dirty="0">
                <a:solidFill>
                  <a:srgbClr val="00B050"/>
                </a:solidFill>
              </a:rPr>
              <a:t>OOP</a:t>
            </a:r>
            <a:r>
              <a:rPr lang="en-US" dirty="0"/>
              <a:t>)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גישה זו מקדמת את הרעיון של חלוקת קוד למשימות קטנות. לפי גישה זו על כל משימה קטנה אחראית יחידה שנקראת "עצם" או אובייקט.</a:t>
            </a:r>
          </a:p>
        </p:txBody>
      </p:sp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16901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342695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16900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16899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15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2593547" y="5295660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הפלט</a:t>
            </a:r>
          </a:p>
        </p:txBody>
      </p:sp>
      <p:pic>
        <p:nvPicPr>
          <p:cNvPr id="13316" name="Picture 4" descr="Library of vector human image library png files ▻▻▻ Clipart Art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30" y="2130067"/>
            <a:ext cx="2627581" cy="340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Number 43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89" y="1264777"/>
            <a:ext cx="2025113" cy="126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100" y="6490143"/>
            <a:ext cx="7143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02" y="2481228"/>
            <a:ext cx="6396076" cy="4121049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מחלקה - פעולה המשווה לעצם הנוכחי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278970" y="1817390"/>
            <a:ext cx="2315293" cy="573438"/>
          </a:xfrm>
          <a:prstGeom prst="wedgeRoundRectCallout">
            <a:avLst>
              <a:gd name="adj1" fmla="val -28865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90455" y="1807392"/>
            <a:ext cx="2315293" cy="573438"/>
          </a:xfrm>
          <a:prstGeom prst="wedgeRoundRectCallout">
            <a:avLst>
              <a:gd name="adj1" fmla="val -121242"/>
              <a:gd name="adj2" fmla="val 103037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78970" y="1091469"/>
            <a:ext cx="11298698" cy="6355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נכתוב פעולה המקבלת כפרמטר עצם מטיפוס כלב ומשווה האם מדובר בכלבים זהים. הפעולה תחזיר אמת אם כן אחרת תחזיר שקר.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625260" y="1817390"/>
            <a:ext cx="2334198" cy="573438"/>
          </a:xfrm>
          <a:prstGeom prst="wedgeRoundRectCallout">
            <a:avLst>
              <a:gd name="adj1" fmla="val -75132"/>
              <a:gd name="adj2" fmla="val 11385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1047067" y="2988730"/>
            <a:ext cx="1538629" cy="573438"/>
          </a:xfrm>
          <a:prstGeom prst="wedgeRoundRectCallout">
            <a:avLst>
              <a:gd name="adj1" fmla="val -34890"/>
              <a:gd name="adj2" fmla="val 73309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העצם הנוכחי</a:t>
            </a:r>
          </a:p>
        </p:txBody>
      </p:sp>
      <p:sp>
        <p:nvSpPr>
          <p:cNvPr id="17" name="הסבר מלבני מעוגל 16"/>
          <p:cNvSpPr/>
          <p:nvPr/>
        </p:nvSpPr>
        <p:spPr>
          <a:xfrm>
            <a:off x="4990455" y="4017486"/>
            <a:ext cx="2774196" cy="573438"/>
          </a:xfrm>
          <a:prstGeom prst="wedgeRoundRectCallout">
            <a:avLst>
              <a:gd name="adj1" fmla="val -71294"/>
              <a:gd name="adj2" fmla="val -5642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הפרמטר.התכונה</a:t>
            </a:r>
            <a:r>
              <a:rPr lang="he-IL" dirty="0"/>
              <a:t> המתאימה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2675163" y="2988730"/>
            <a:ext cx="1090926" cy="573438"/>
          </a:xfrm>
          <a:prstGeom prst="wedgeRoundRectCallout">
            <a:avLst>
              <a:gd name="adj1" fmla="val -71706"/>
              <a:gd name="adj2" fmla="val 76013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התכונה</a:t>
            </a:r>
          </a:p>
        </p:txBody>
      </p:sp>
      <p:sp>
        <p:nvSpPr>
          <p:cNvPr id="19" name="הסבר מלבני מעוגל 18"/>
          <p:cNvSpPr/>
          <p:nvPr/>
        </p:nvSpPr>
        <p:spPr>
          <a:xfrm>
            <a:off x="5300775" y="2579571"/>
            <a:ext cx="2315293" cy="573438"/>
          </a:xfrm>
          <a:prstGeom prst="wedgeRoundRectCallout">
            <a:avLst>
              <a:gd name="adj1" fmla="val -55640"/>
              <a:gd name="adj2" fmla="val -7771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</a:t>
            </a:r>
          </a:p>
        </p:txBody>
      </p:sp>
    </p:spTree>
    <p:extLst>
      <p:ext uri="{BB962C8B-B14F-4D97-AF65-F5344CB8AC3E}">
        <p14:creationId xmlns:p14="http://schemas.microsoft.com/office/powerpoint/2010/main" val="5229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6" y="1550333"/>
            <a:ext cx="8255135" cy="4664487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   איך נשתמש בפעולה ? 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1786649" y="5641382"/>
            <a:ext cx="941044" cy="573438"/>
          </a:xfrm>
          <a:prstGeom prst="wedgeRoundRectCallout">
            <a:avLst>
              <a:gd name="adj1" fmla="val 140533"/>
              <a:gd name="adj2" fmla="val -102365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3041996" y="5631250"/>
            <a:ext cx="1735784" cy="573438"/>
          </a:xfrm>
          <a:prstGeom prst="wedgeRoundRectCallout">
            <a:avLst>
              <a:gd name="adj1" fmla="val 7406"/>
              <a:gd name="adj2" fmla="val -110474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5092083" y="5641382"/>
            <a:ext cx="1112939" cy="573438"/>
          </a:xfrm>
          <a:prstGeom prst="wedgeRoundRectCallout">
            <a:avLst>
              <a:gd name="adj1" fmla="val -84270"/>
              <a:gd name="adj2" fmla="val -113176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6425047" y="5631250"/>
            <a:ext cx="941044" cy="573438"/>
          </a:xfrm>
          <a:prstGeom prst="wedgeRoundRectCallout">
            <a:avLst>
              <a:gd name="adj1" fmla="val -132857"/>
              <a:gd name="adj2" fmla="val -105068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</p:spTree>
    <p:extLst>
      <p:ext uri="{BB962C8B-B14F-4D97-AF65-F5344CB8AC3E}">
        <p14:creationId xmlns:p14="http://schemas.microsoft.com/office/powerpoint/2010/main" val="77134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16901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342695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16900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16899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6643879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4169673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dog3</a:t>
            </a:r>
            <a:endParaRPr lang="he-IL" dirty="0"/>
          </a:p>
        </p:txBody>
      </p:sp>
      <p:pic>
        <p:nvPicPr>
          <p:cNvPr id="12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הסבר מלבני מעוגל 12"/>
          <p:cNvSpPr/>
          <p:nvPr/>
        </p:nvSpPr>
        <p:spPr>
          <a:xfrm>
            <a:off x="6643878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4" name="הסבר מלבני מעוגל 13"/>
          <p:cNvSpPr/>
          <p:nvPr/>
        </p:nvSpPr>
        <p:spPr>
          <a:xfrm>
            <a:off x="6643877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15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2593547" y="5295660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הפלט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16" y="6454823"/>
            <a:ext cx="52387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96712" y="2317249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559670" y="117204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96711" y="3035663"/>
            <a:ext cx="177953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96712" y="3758373"/>
            <a:ext cx="177953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pic>
        <p:nvPicPr>
          <p:cNvPr id="9218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44" y="2603968"/>
            <a:ext cx="3389555" cy="28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הסבר מלבני מעוגל 8"/>
          <p:cNvSpPr/>
          <p:nvPr/>
        </p:nvSpPr>
        <p:spPr>
          <a:xfrm>
            <a:off x="3674540" y="1513736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dog2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6726265" y="2272603"/>
            <a:ext cx="1937288" cy="573438"/>
          </a:xfrm>
          <a:prstGeom prst="wedgeRoundRectCallout">
            <a:avLst>
              <a:gd name="adj1" fmla="val -90070"/>
              <a:gd name="adj2" fmla="val 132769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Malaya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7636208" y="2894835"/>
            <a:ext cx="1724768" cy="573438"/>
          </a:xfrm>
          <a:prstGeom prst="wedgeRoundRectCallout">
            <a:avLst>
              <a:gd name="adj1" fmla="val -43023"/>
              <a:gd name="adj2" fmla="val 76012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3</a:t>
            </a:r>
            <a:endParaRPr lang="he-IL" dirty="0"/>
          </a:p>
        </p:txBody>
      </p:sp>
      <p:sp>
        <p:nvSpPr>
          <p:cNvPr id="12" name="הסבר מלבני מעוגל 11"/>
          <p:cNvSpPr/>
          <p:nvPr/>
        </p:nvSpPr>
        <p:spPr>
          <a:xfrm>
            <a:off x="7901003" y="3640069"/>
            <a:ext cx="1707946" cy="573438"/>
          </a:xfrm>
          <a:prstGeom prst="wedgeRoundRectCallout">
            <a:avLst>
              <a:gd name="adj1" fmla="val -56169"/>
              <a:gd name="adj2" fmla="val 30067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10.0</a:t>
            </a:r>
            <a:endParaRPr lang="he-IL" dirty="0"/>
          </a:p>
        </p:txBody>
      </p:sp>
      <p:sp>
        <p:nvSpPr>
          <p:cNvPr id="14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2866438" y="4561886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הפלט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540" y="5932278"/>
            <a:ext cx="7143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9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3" y="2594149"/>
            <a:ext cx="7145984" cy="3961633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פעולה המחזירה עצם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111233" y="1966318"/>
            <a:ext cx="2315293" cy="573438"/>
          </a:xfrm>
          <a:prstGeom prst="wedgeRoundRectCallout">
            <a:avLst>
              <a:gd name="adj1" fmla="val -28865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941924" y="1966318"/>
            <a:ext cx="2315293" cy="573438"/>
          </a:xfrm>
          <a:prstGeom prst="wedgeRoundRectCallout">
            <a:avLst>
              <a:gd name="adj1" fmla="val -140654"/>
              <a:gd name="adj2" fmla="val 10033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78970" y="1091469"/>
            <a:ext cx="11298698" cy="6355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נכתוב פעולה המקבלת כפרמטר גיל, ומשקל ומחזירה את כלב חדש שגילו הוא גיל הכלב הנוכחי בתוספת הגיל שהתקבל כפרמטר וכך גם משקלו, שם הכלב החדש </a:t>
            </a:r>
            <a:r>
              <a:rPr lang="he-IL" dirty="0" err="1"/>
              <a:t>ישאר</a:t>
            </a:r>
            <a:r>
              <a:rPr lang="he-IL" dirty="0"/>
              <a:t> ללא שינוי.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2480731" y="1951178"/>
            <a:ext cx="2334198" cy="573438"/>
          </a:xfrm>
          <a:prstGeom prst="wedgeRoundRectCallout">
            <a:avLst>
              <a:gd name="adj1" fmla="val -82436"/>
              <a:gd name="adj2" fmla="val 10033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752598" y="6207069"/>
            <a:ext cx="1538629" cy="573438"/>
          </a:xfrm>
          <a:prstGeom prst="wedgeRoundRectCallout">
            <a:avLst>
              <a:gd name="adj1" fmla="val -29854"/>
              <a:gd name="adj2" fmla="val -9966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החזרה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2387128" y="6207069"/>
            <a:ext cx="3827691" cy="573438"/>
          </a:xfrm>
          <a:prstGeom prst="wedgeRoundRectCallout">
            <a:avLst>
              <a:gd name="adj1" fmla="val -34769"/>
              <a:gd name="adj2" fmla="val -942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עצם חדש מטיפוס </a:t>
            </a:r>
            <a:r>
              <a:rPr lang="en-US" dirty="0"/>
              <a:t>Dog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7330327" y="1966318"/>
            <a:ext cx="2315293" cy="573438"/>
          </a:xfrm>
          <a:prstGeom prst="wedgeRoundRectCallout">
            <a:avLst>
              <a:gd name="adj1" fmla="val -104505"/>
              <a:gd name="adj2" fmla="val 86823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פרמטרים</a:t>
            </a:r>
          </a:p>
        </p:txBody>
      </p:sp>
    </p:spTree>
    <p:extLst>
      <p:ext uri="{BB962C8B-B14F-4D97-AF65-F5344CB8AC3E}">
        <p14:creationId xmlns:p14="http://schemas.microsoft.com/office/powerpoint/2010/main" val="3130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6" grpId="0" animBg="1"/>
      <p:bldP spid="18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33" y="3279828"/>
            <a:ext cx="8763000" cy="1600200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pPr algn="r"/>
            <a:r>
              <a:rPr lang="he-IL" dirty="0">
                <a:solidFill>
                  <a:srgbClr val="00B050"/>
                </a:solidFill>
              </a:rPr>
              <a:t>     פעולה המחזירה עצם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67459" y="2524616"/>
            <a:ext cx="1745844" cy="573438"/>
          </a:xfrm>
          <a:prstGeom prst="wedgeRoundRectCallout">
            <a:avLst>
              <a:gd name="adj1" fmla="val -28865"/>
              <a:gd name="adj2" fmla="val 94932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הרשאת גישה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4454444" y="2539756"/>
            <a:ext cx="1496905" cy="573438"/>
          </a:xfrm>
          <a:prstGeom prst="wedgeRoundRectCallout">
            <a:avLst>
              <a:gd name="adj1" fmla="val -202347"/>
              <a:gd name="adj2" fmla="val 97631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הפעולה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2541287" y="1091469"/>
            <a:ext cx="3673532" cy="63552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dirty="0"/>
              <a:t>יכולנו לכתוב את הפעולה גם כך...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1966775" y="2524616"/>
            <a:ext cx="2334198" cy="573438"/>
          </a:xfrm>
          <a:prstGeom prst="wedgeRoundRectCallout">
            <a:avLst>
              <a:gd name="adj1" fmla="val -82436"/>
              <a:gd name="adj2" fmla="val 100337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טיפוס הערך המוחזר</a:t>
            </a:r>
          </a:p>
        </p:txBody>
      </p:sp>
      <p:sp>
        <p:nvSpPr>
          <p:cNvPr id="16" name="הסבר מלבני מעוגל 15"/>
          <p:cNvSpPr/>
          <p:nvPr/>
        </p:nvSpPr>
        <p:spPr>
          <a:xfrm>
            <a:off x="428146" y="4650892"/>
            <a:ext cx="1538629" cy="573438"/>
          </a:xfrm>
          <a:prstGeom prst="wedgeRoundRectCallout">
            <a:avLst>
              <a:gd name="adj1" fmla="val -29854"/>
              <a:gd name="adj2" fmla="val -99664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החזרה</a:t>
            </a:r>
          </a:p>
        </p:txBody>
      </p:sp>
      <p:sp>
        <p:nvSpPr>
          <p:cNvPr id="18" name="הסבר מלבני מעוגל 17"/>
          <p:cNvSpPr/>
          <p:nvPr/>
        </p:nvSpPr>
        <p:spPr>
          <a:xfrm>
            <a:off x="2036711" y="4650892"/>
            <a:ext cx="2628279" cy="573438"/>
          </a:xfrm>
          <a:prstGeom prst="wedgeRoundRectCallout">
            <a:avLst>
              <a:gd name="adj1" fmla="val -34769"/>
              <a:gd name="adj2" fmla="val -94257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עצם חדש מטיפוס </a:t>
            </a:r>
            <a:r>
              <a:rPr lang="en-US" dirty="0"/>
              <a:t>Dog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6096001" y="2553647"/>
            <a:ext cx="1443676" cy="573438"/>
          </a:xfrm>
          <a:prstGeom prst="wedgeRoundRectCallout">
            <a:avLst>
              <a:gd name="adj1" fmla="val -158725"/>
              <a:gd name="adj2" fmla="val 94931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פרמטרים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4836787" y="4666032"/>
            <a:ext cx="2055232" cy="573438"/>
          </a:xfrm>
          <a:prstGeom prst="wedgeRoundRectCallout">
            <a:avLst>
              <a:gd name="adj1" fmla="val -43064"/>
              <a:gd name="adj2" fmla="val -10777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תכונה + פרמטר</a:t>
            </a:r>
          </a:p>
        </p:txBody>
      </p:sp>
    </p:spTree>
    <p:extLst>
      <p:ext uri="{BB962C8B-B14F-4D97-AF65-F5344CB8AC3E}">
        <p14:creationId xmlns:p14="http://schemas.microsoft.com/office/powerpoint/2010/main" val="32053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0" grpId="0" animBg="1"/>
      <p:bldP spid="16" grpId="0" animBg="1"/>
      <p:bldP spid="18" grpId="0" animBg="1"/>
      <p:bldP spid="19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5" y="1351984"/>
            <a:ext cx="8645357" cy="4279266"/>
          </a:xfrm>
          <a:prstGeom prst="rect">
            <a:avLst/>
          </a:prstGeom>
        </p:spPr>
      </p:pic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   איך נשתמש בפעולה ? </a:t>
            </a:r>
          </a:p>
        </p:txBody>
      </p:sp>
      <p:sp>
        <p:nvSpPr>
          <p:cNvPr id="4" name="הסבר מלבני מעוגל 3"/>
          <p:cNvSpPr/>
          <p:nvPr/>
        </p:nvSpPr>
        <p:spPr>
          <a:xfrm>
            <a:off x="948512" y="2695082"/>
            <a:ext cx="941044" cy="573438"/>
          </a:xfrm>
          <a:prstGeom prst="wedgeRoundRectCallout">
            <a:avLst>
              <a:gd name="adj1" fmla="val 33483"/>
              <a:gd name="adj2" fmla="val 148986"/>
              <a:gd name="adj3" fmla="val 16667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10" name="הסבר מלבני מעוגל 9"/>
          <p:cNvSpPr/>
          <p:nvPr/>
        </p:nvSpPr>
        <p:spPr>
          <a:xfrm>
            <a:off x="3403785" y="2695082"/>
            <a:ext cx="1735784" cy="573438"/>
          </a:xfrm>
          <a:prstGeom prst="wedgeRoundRectCallout">
            <a:avLst>
              <a:gd name="adj1" fmla="val -64024"/>
              <a:gd name="adj2" fmla="val 157093"/>
              <a:gd name="adj3" fmla="val 16667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תחביר הנקודה</a:t>
            </a:r>
          </a:p>
        </p:txBody>
      </p:sp>
      <p:sp>
        <p:nvSpPr>
          <p:cNvPr id="12" name="הסבר מלבני מעוגל 11"/>
          <p:cNvSpPr/>
          <p:nvPr/>
        </p:nvSpPr>
        <p:spPr>
          <a:xfrm>
            <a:off x="4782117" y="4565122"/>
            <a:ext cx="1112939" cy="573438"/>
          </a:xfrm>
          <a:prstGeom prst="wedgeRoundRectCallout">
            <a:avLst>
              <a:gd name="adj1" fmla="val -106551"/>
              <a:gd name="adj2" fmla="val -132095"/>
              <a:gd name="adj3" fmla="val 16667"/>
            </a:avLst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הפעולה</a:t>
            </a:r>
          </a:p>
        </p:txBody>
      </p:sp>
      <p:sp>
        <p:nvSpPr>
          <p:cNvPr id="11" name="הסבר מלבני מעוגל 10"/>
          <p:cNvSpPr/>
          <p:nvPr/>
        </p:nvSpPr>
        <p:spPr>
          <a:xfrm>
            <a:off x="2225721" y="2695082"/>
            <a:ext cx="941044" cy="573438"/>
          </a:xfrm>
          <a:prstGeom prst="wedgeRoundRectCallout">
            <a:avLst>
              <a:gd name="adj1" fmla="val 8779"/>
              <a:gd name="adj2" fmla="val 157093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הפנייה</a:t>
            </a:r>
          </a:p>
        </p:txBody>
      </p:sp>
      <p:sp>
        <p:nvSpPr>
          <p:cNvPr id="9" name="הסבר מלבני מעוגל 8"/>
          <p:cNvSpPr/>
          <p:nvPr/>
        </p:nvSpPr>
        <p:spPr>
          <a:xfrm>
            <a:off x="6047456" y="4571160"/>
            <a:ext cx="1252246" cy="573438"/>
          </a:xfrm>
          <a:prstGeom prst="wedgeRoundRectCallout">
            <a:avLst>
              <a:gd name="adj1" fmla="val -106551"/>
              <a:gd name="adj2" fmla="val -132095"/>
              <a:gd name="adj3" fmla="val 16667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פרמטרים</a:t>
            </a:r>
          </a:p>
        </p:txBody>
      </p:sp>
    </p:spTree>
    <p:extLst>
      <p:ext uri="{BB962C8B-B14F-4D97-AF65-F5344CB8AC3E}">
        <p14:creationId xmlns:p14="http://schemas.microsoft.com/office/powerpoint/2010/main" val="19408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1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 מה נקבל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4" name="הסבר מלבני מעוגל 3"/>
          <p:cNvSpPr/>
          <p:nvPr/>
        </p:nvSpPr>
        <p:spPr>
          <a:xfrm>
            <a:off x="2816901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6" name="הסבר מלבני מעוגל 15"/>
          <p:cNvSpPr/>
          <p:nvPr/>
        </p:nvSpPr>
        <p:spPr>
          <a:xfrm>
            <a:off x="342695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dog1</a:t>
            </a:r>
            <a:endParaRPr lang="he-IL" dirty="0"/>
          </a:p>
        </p:txBody>
      </p:sp>
      <p:pic>
        <p:nvPicPr>
          <p:cNvPr id="8194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הסבר מלבני מעוגל 17"/>
          <p:cNvSpPr/>
          <p:nvPr/>
        </p:nvSpPr>
        <p:spPr>
          <a:xfrm>
            <a:off x="2816900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6</a:t>
            </a:r>
            <a:endParaRPr lang="he-IL" dirty="0"/>
          </a:p>
        </p:txBody>
      </p:sp>
      <p:sp>
        <p:nvSpPr>
          <p:cNvPr id="19" name="הסבר מלבני מעוגל 18"/>
          <p:cNvSpPr/>
          <p:nvPr/>
        </p:nvSpPr>
        <p:spPr>
          <a:xfrm>
            <a:off x="2816899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14.0</a:t>
            </a:r>
            <a:endParaRPr lang="he-IL" dirty="0"/>
          </a:p>
        </p:txBody>
      </p:sp>
      <p:sp>
        <p:nvSpPr>
          <p:cNvPr id="10" name="הסבר מלבני מעוגל 9"/>
          <p:cNvSpPr/>
          <p:nvPr/>
        </p:nvSpPr>
        <p:spPr>
          <a:xfrm>
            <a:off x="6643879" y="2361400"/>
            <a:ext cx="1662111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name: Rex</a:t>
            </a:r>
            <a:endParaRPr lang="he-IL" dirty="0"/>
          </a:p>
        </p:txBody>
      </p:sp>
      <p:sp>
        <p:nvSpPr>
          <p:cNvPr id="11" name="הסבר מלבני מעוגל 10"/>
          <p:cNvSpPr/>
          <p:nvPr/>
        </p:nvSpPr>
        <p:spPr>
          <a:xfrm>
            <a:off x="4169673" y="1213703"/>
            <a:ext cx="1391771" cy="573438"/>
          </a:xfrm>
          <a:prstGeom prst="wedgeRoundRectCallout">
            <a:avLst>
              <a:gd name="adj1" fmla="val 62360"/>
              <a:gd name="adj2" fmla="val 127363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Dog dog4</a:t>
            </a:r>
            <a:endParaRPr lang="he-IL" dirty="0"/>
          </a:p>
        </p:txBody>
      </p:sp>
      <p:pic>
        <p:nvPicPr>
          <p:cNvPr id="12" name="Picture 2" descr="Dog clipart. Free download transparent .PNG |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9" y="2075147"/>
            <a:ext cx="3474311" cy="35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הסבר מלבני מעוגל 12"/>
          <p:cNvSpPr/>
          <p:nvPr/>
        </p:nvSpPr>
        <p:spPr>
          <a:xfrm>
            <a:off x="6643878" y="3067667"/>
            <a:ext cx="1662112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age: 16</a:t>
            </a:r>
            <a:endParaRPr lang="he-IL" dirty="0"/>
          </a:p>
        </p:txBody>
      </p:sp>
      <p:sp>
        <p:nvSpPr>
          <p:cNvPr id="14" name="הסבר מלבני מעוגל 13"/>
          <p:cNvSpPr/>
          <p:nvPr/>
        </p:nvSpPr>
        <p:spPr>
          <a:xfrm>
            <a:off x="6643877" y="3773934"/>
            <a:ext cx="1662113" cy="573438"/>
          </a:xfrm>
          <a:prstGeom prst="wedgeRoundRectCallout">
            <a:avLst>
              <a:gd name="adj1" fmla="val -61226"/>
              <a:gd name="adj2" fmla="val 844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weight: 26.0</a:t>
            </a:r>
            <a:endParaRPr lang="he-IL" dirty="0"/>
          </a:p>
        </p:txBody>
      </p:sp>
      <p:sp>
        <p:nvSpPr>
          <p:cNvPr id="15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2593547" y="5264664"/>
            <a:ext cx="2461483" cy="1159163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הפלט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4466" y="6438713"/>
            <a:ext cx="45624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1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תכנות מונחה עצמים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>
                <a:solidFill>
                  <a:srgbClr val="0070C0"/>
                </a:solidFill>
              </a:rPr>
              <a:t>המשך...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כל עצם הוא יחידה סגורה ועצמאית הממלאת תפקיד מסוים. </a:t>
            </a:r>
          </a:p>
          <a:p>
            <a:pPr>
              <a:lnSpc>
                <a:spcPct val="150000"/>
              </a:lnSpc>
            </a:pPr>
            <a:r>
              <a:rPr lang="he-IL" dirty="0"/>
              <a:t>חלקים שונים בתוכנית רשאים לפנות לעצם ולבקש ממנו לצבע פעולה משימה מסוימת. </a:t>
            </a:r>
          </a:p>
          <a:p>
            <a:pPr>
              <a:lnSpc>
                <a:spcPct val="150000"/>
              </a:lnSpc>
            </a:pPr>
            <a:r>
              <a:rPr lang="he-IL" dirty="0"/>
              <a:t>התוכנית השלמה היא אוסף של עצמים המתקשרים ביניהם ופועלים אלו עם אלו.</a:t>
            </a:r>
          </a:p>
        </p:txBody>
      </p:sp>
    </p:spTree>
    <p:extLst>
      <p:ext uri="{BB962C8B-B14F-4D97-AF65-F5344CB8AC3E}">
        <p14:creationId xmlns:p14="http://schemas.microsoft.com/office/powerpoint/2010/main" val="3409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מהו עצם ?</a:t>
            </a:r>
            <a:r>
              <a:rPr lang="en-US" dirty="0">
                <a:solidFill>
                  <a:srgbClr val="192A72"/>
                </a:solidFill>
              </a:rPr>
              <a:t> 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18426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מהן תכונות של עצם ופעולות של עצם ?</a:t>
            </a:r>
            <a:r>
              <a:rPr lang="en-US" dirty="0">
                <a:solidFill>
                  <a:srgbClr val="192A72"/>
                </a:solidFill>
                <a:sym typeface="Varela Round"/>
              </a:rPr>
              <a:t> </a:t>
            </a:r>
            <a:endParaRPr lang="he-IL" dirty="0">
              <a:solidFill>
                <a:srgbClr val="192A72"/>
              </a:solidFill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69624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מהו עצם ?</a:t>
            </a:r>
            <a:r>
              <a:rPr lang="en-US" dirty="0">
                <a:solidFill>
                  <a:srgbClr val="00B050"/>
                </a:solidFill>
              </a:rPr>
              <a:t> </a:t>
            </a:r>
            <a:endParaRPr lang="he-IL" dirty="0">
              <a:solidFill>
                <a:srgbClr val="00B050"/>
              </a:solidFill>
            </a:endParaRP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184223"/>
            <a:ext cx="7761461" cy="51716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עצם</a:t>
            </a:r>
            <a:r>
              <a:rPr lang="he-IL" sz="3600" b="1" dirty="0"/>
              <a:t> (</a:t>
            </a:r>
            <a:r>
              <a:rPr lang="en-US" sz="3600" b="1" dirty="0">
                <a:solidFill>
                  <a:srgbClr val="0070C0"/>
                </a:solidFill>
              </a:rPr>
              <a:t>Object</a:t>
            </a:r>
            <a:r>
              <a:rPr lang="he-IL" sz="3600" b="1" dirty="0">
                <a:solidFill>
                  <a:srgbClr val="0070C0"/>
                </a:solidFill>
              </a:rPr>
              <a:t> – אובייקט</a:t>
            </a:r>
            <a:r>
              <a:rPr lang="en-US" sz="3600" b="1" dirty="0"/>
              <a:t>(</a:t>
            </a:r>
            <a:r>
              <a:rPr lang="he-IL" sz="3600" b="1" dirty="0"/>
              <a:t> הוא יחידה סגורה ועצמאית.</a:t>
            </a:r>
          </a:p>
          <a:p>
            <a:pPr>
              <a:lnSpc>
                <a:spcPct val="150000"/>
              </a:lnSpc>
            </a:pPr>
            <a:r>
              <a:rPr lang="he-IL" sz="3600" b="1" dirty="0"/>
              <a:t>לכל עצם יש </a:t>
            </a:r>
            <a:r>
              <a:rPr lang="he-IL" sz="3600" b="1" dirty="0">
                <a:solidFill>
                  <a:srgbClr val="0070C0"/>
                </a:solidFill>
              </a:rPr>
              <a:t>תכונות</a:t>
            </a:r>
            <a:r>
              <a:rPr lang="he-IL" sz="3600" b="1" dirty="0"/>
              <a:t> המגדירות אותו (</a:t>
            </a:r>
            <a:r>
              <a:rPr lang="en-US" sz="3600" b="1" dirty="0">
                <a:solidFill>
                  <a:srgbClr val="0070C0"/>
                </a:solidFill>
              </a:rPr>
              <a:t>attributes</a:t>
            </a:r>
            <a:r>
              <a:rPr lang="he-IL" sz="3600" b="1" dirty="0"/>
              <a:t>).</a:t>
            </a:r>
          </a:p>
          <a:p>
            <a:pPr>
              <a:lnSpc>
                <a:spcPct val="150000"/>
              </a:lnSpc>
            </a:pPr>
            <a:r>
              <a:rPr lang="he-IL" sz="3600" b="1" dirty="0">
                <a:solidFill>
                  <a:srgbClr val="0070C0"/>
                </a:solidFill>
              </a:rPr>
              <a:t>ופעולות</a:t>
            </a:r>
            <a:r>
              <a:rPr lang="he-IL" sz="3600" b="1" dirty="0"/>
              <a:t> (</a:t>
            </a:r>
            <a:r>
              <a:rPr lang="he-IL" sz="3600" b="1" dirty="0">
                <a:solidFill>
                  <a:srgbClr val="0070C0"/>
                </a:solidFill>
              </a:rPr>
              <a:t>שיטות  - </a:t>
            </a:r>
            <a:r>
              <a:rPr lang="en-US" sz="3600" b="1" dirty="0">
                <a:solidFill>
                  <a:srgbClr val="0070C0"/>
                </a:solidFill>
              </a:rPr>
              <a:t>methods</a:t>
            </a:r>
            <a:r>
              <a:rPr lang="he-IL" sz="3600" b="1" dirty="0"/>
              <a:t>) המייצגות את התנהגותו. </a:t>
            </a:r>
          </a:p>
        </p:txBody>
      </p:sp>
    </p:spTree>
    <p:extLst>
      <p:ext uri="{BB962C8B-B14F-4D97-AF65-F5344CB8AC3E}">
        <p14:creationId xmlns:p14="http://schemas.microsoft.com/office/powerpoint/2010/main" val="54864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>
                <a:solidFill>
                  <a:srgbClr val="00B050"/>
                </a:solidFill>
              </a:rPr>
              <a:t>איברי מחלקה</a:t>
            </a:r>
          </a:p>
        </p:txBody>
      </p:sp>
      <p:sp>
        <p:nvSpPr>
          <p:cNvPr id="5" name="צורה חופשית 4"/>
          <p:cNvSpPr/>
          <p:nvPr/>
        </p:nvSpPr>
        <p:spPr>
          <a:xfrm>
            <a:off x="999044" y="2736235"/>
            <a:ext cx="1811734" cy="1811734"/>
          </a:xfrm>
          <a:custGeom>
            <a:avLst/>
            <a:gdLst>
              <a:gd name="connsiteX0" fmla="*/ 0 w 1811734"/>
              <a:gd name="connsiteY0" fmla="*/ 905867 h 1811734"/>
              <a:gd name="connsiteX1" fmla="*/ 905867 w 1811734"/>
              <a:gd name="connsiteY1" fmla="*/ 0 h 1811734"/>
              <a:gd name="connsiteX2" fmla="*/ 1811734 w 1811734"/>
              <a:gd name="connsiteY2" fmla="*/ 905867 h 1811734"/>
              <a:gd name="connsiteX3" fmla="*/ 905867 w 1811734"/>
              <a:gd name="connsiteY3" fmla="*/ 1811734 h 1811734"/>
              <a:gd name="connsiteX4" fmla="*/ 0 w 1811734"/>
              <a:gd name="connsiteY4" fmla="*/ 905867 h 18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734" h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12B4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22" tIns="303422" rIns="303422" bIns="303422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000" b="1" kern="1200" dirty="0"/>
              <a:t>תכונות </a:t>
            </a:r>
          </a:p>
        </p:txBody>
      </p:sp>
      <p:sp>
        <p:nvSpPr>
          <p:cNvPr id="6" name="צורה חופשית 5"/>
          <p:cNvSpPr/>
          <p:nvPr/>
        </p:nvSpPr>
        <p:spPr>
          <a:xfrm>
            <a:off x="2957892" y="3116699"/>
            <a:ext cx="1050805" cy="1050805"/>
          </a:xfrm>
          <a:custGeom>
            <a:avLst/>
            <a:gdLst>
              <a:gd name="connsiteX0" fmla="*/ 139284 w 1050805"/>
              <a:gd name="connsiteY0" fmla="*/ 401828 h 1050805"/>
              <a:gd name="connsiteX1" fmla="*/ 401828 w 1050805"/>
              <a:gd name="connsiteY1" fmla="*/ 401828 h 1050805"/>
              <a:gd name="connsiteX2" fmla="*/ 401828 w 1050805"/>
              <a:gd name="connsiteY2" fmla="*/ 139284 h 1050805"/>
              <a:gd name="connsiteX3" fmla="*/ 648977 w 1050805"/>
              <a:gd name="connsiteY3" fmla="*/ 139284 h 1050805"/>
              <a:gd name="connsiteX4" fmla="*/ 648977 w 1050805"/>
              <a:gd name="connsiteY4" fmla="*/ 401828 h 1050805"/>
              <a:gd name="connsiteX5" fmla="*/ 911521 w 1050805"/>
              <a:gd name="connsiteY5" fmla="*/ 401828 h 1050805"/>
              <a:gd name="connsiteX6" fmla="*/ 911521 w 1050805"/>
              <a:gd name="connsiteY6" fmla="*/ 648977 h 1050805"/>
              <a:gd name="connsiteX7" fmla="*/ 648977 w 1050805"/>
              <a:gd name="connsiteY7" fmla="*/ 648977 h 1050805"/>
              <a:gd name="connsiteX8" fmla="*/ 648977 w 1050805"/>
              <a:gd name="connsiteY8" fmla="*/ 911521 h 1050805"/>
              <a:gd name="connsiteX9" fmla="*/ 401828 w 1050805"/>
              <a:gd name="connsiteY9" fmla="*/ 911521 h 1050805"/>
              <a:gd name="connsiteX10" fmla="*/ 401828 w 1050805"/>
              <a:gd name="connsiteY10" fmla="*/ 648977 h 1050805"/>
              <a:gd name="connsiteX11" fmla="*/ 139284 w 1050805"/>
              <a:gd name="connsiteY11" fmla="*/ 648977 h 1050805"/>
              <a:gd name="connsiteX12" fmla="*/ 139284 w 1050805"/>
              <a:gd name="connsiteY12" fmla="*/ 401828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50805" h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401828" rIns="139284" bIns="401828" numCol="1" spcCol="1270" anchor="ctr" anchorCtr="0">
            <a:noAutofit/>
          </a:bodyPr>
          <a:lstStyle/>
          <a:p>
            <a:pPr lvl="0" algn="ctr" defTabSz="7556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700" kern="1200"/>
          </a:p>
        </p:txBody>
      </p:sp>
      <p:sp>
        <p:nvSpPr>
          <p:cNvPr id="7" name="צורה חופשית 6"/>
          <p:cNvSpPr/>
          <p:nvPr/>
        </p:nvSpPr>
        <p:spPr>
          <a:xfrm>
            <a:off x="4155810" y="2736235"/>
            <a:ext cx="1811734" cy="1811734"/>
          </a:xfrm>
          <a:custGeom>
            <a:avLst/>
            <a:gdLst>
              <a:gd name="connsiteX0" fmla="*/ 0 w 1811734"/>
              <a:gd name="connsiteY0" fmla="*/ 905867 h 1811734"/>
              <a:gd name="connsiteX1" fmla="*/ 905867 w 1811734"/>
              <a:gd name="connsiteY1" fmla="*/ 0 h 1811734"/>
              <a:gd name="connsiteX2" fmla="*/ 1811734 w 1811734"/>
              <a:gd name="connsiteY2" fmla="*/ 905867 h 1811734"/>
              <a:gd name="connsiteX3" fmla="*/ 905867 w 1811734"/>
              <a:gd name="connsiteY3" fmla="*/ 1811734 h 1811734"/>
              <a:gd name="connsiteX4" fmla="*/ 0 w 1811734"/>
              <a:gd name="connsiteY4" fmla="*/ 905867 h 18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734" h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12B4B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268329"/>
              <a:satOff val="-6535"/>
              <a:lumOff val="28597"/>
              <a:alphaOff val="0"/>
            </a:schemeClr>
          </a:fillRef>
          <a:effectRef idx="0">
            <a:schemeClr val="accent5">
              <a:shade val="50000"/>
              <a:hueOff val="268329"/>
              <a:satOff val="-6535"/>
              <a:lumOff val="285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22" tIns="303422" rIns="303422" bIns="303422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000" b="1" kern="1200" dirty="0"/>
              <a:t>פעולות</a:t>
            </a:r>
          </a:p>
        </p:txBody>
      </p:sp>
      <p:sp>
        <p:nvSpPr>
          <p:cNvPr id="9" name="צורה חופשית 8"/>
          <p:cNvSpPr/>
          <p:nvPr/>
        </p:nvSpPr>
        <p:spPr>
          <a:xfrm>
            <a:off x="6114658" y="3116699"/>
            <a:ext cx="1050805" cy="1050805"/>
          </a:xfrm>
          <a:custGeom>
            <a:avLst/>
            <a:gdLst>
              <a:gd name="connsiteX0" fmla="*/ 139284 w 1050805"/>
              <a:gd name="connsiteY0" fmla="*/ 216466 h 1050805"/>
              <a:gd name="connsiteX1" fmla="*/ 911521 w 1050805"/>
              <a:gd name="connsiteY1" fmla="*/ 216466 h 1050805"/>
              <a:gd name="connsiteX2" fmla="*/ 911521 w 1050805"/>
              <a:gd name="connsiteY2" fmla="*/ 463615 h 1050805"/>
              <a:gd name="connsiteX3" fmla="*/ 139284 w 1050805"/>
              <a:gd name="connsiteY3" fmla="*/ 463615 h 1050805"/>
              <a:gd name="connsiteX4" fmla="*/ 139284 w 1050805"/>
              <a:gd name="connsiteY4" fmla="*/ 216466 h 1050805"/>
              <a:gd name="connsiteX5" fmla="*/ 139284 w 1050805"/>
              <a:gd name="connsiteY5" fmla="*/ 587190 h 1050805"/>
              <a:gd name="connsiteX6" fmla="*/ 911521 w 1050805"/>
              <a:gd name="connsiteY6" fmla="*/ 587190 h 1050805"/>
              <a:gd name="connsiteX7" fmla="*/ 911521 w 1050805"/>
              <a:gd name="connsiteY7" fmla="*/ 834339 h 1050805"/>
              <a:gd name="connsiteX8" fmla="*/ 139284 w 1050805"/>
              <a:gd name="connsiteY8" fmla="*/ 834339 h 1050805"/>
              <a:gd name="connsiteX9" fmla="*/ 139284 w 1050805"/>
              <a:gd name="connsiteY9" fmla="*/ 587190 h 105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0805" h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92D050"/>
          </a:solidFill>
        </p:spPr>
        <p:style>
          <a:lnRef idx="0">
            <a:schemeClr val="accent5">
              <a:shade val="90000"/>
              <a:hueOff val="415426"/>
              <a:satOff val="-8871"/>
              <a:lumOff val="33109"/>
              <a:alphaOff val="0"/>
            </a:schemeClr>
          </a:lnRef>
          <a:fillRef idx="1">
            <a:schemeClr val="accent5">
              <a:shade val="90000"/>
              <a:hueOff val="415426"/>
              <a:satOff val="-8871"/>
              <a:lumOff val="33109"/>
              <a:alphaOff val="0"/>
            </a:schemeClr>
          </a:fillRef>
          <a:effectRef idx="0">
            <a:schemeClr val="accent5">
              <a:shade val="90000"/>
              <a:hueOff val="415426"/>
              <a:satOff val="-8871"/>
              <a:lumOff val="331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284" tIns="216466" rIns="139284" bIns="216466" numCol="1" spcCol="1270" anchor="ctr" anchorCtr="0">
            <a:noAutofit/>
          </a:bodyPr>
          <a:lstStyle/>
          <a:p>
            <a:pPr lvl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700" kern="1200"/>
          </a:p>
        </p:txBody>
      </p:sp>
      <p:sp>
        <p:nvSpPr>
          <p:cNvPr id="10" name="צורה חופשית 9"/>
          <p:cNvSpPr/>
          <p:nvPr/>
        </p:nvSpPr>
        <p:spPr>
          <a:xfrm>
            <a:off x="7312576" y="2736235"/>
            <a:ext cx="2084642" cy="1811734"/>
          </a:xfrm>
          <a:custGeom>
            <a:avLst/>
            <a:gdLst>
              <a:gd name="connsiteX0" fmla="*/ 0 w 1811734"/>
              <a:gd name="connsiteY0" fmla="*/ 905867 h 1811734"/>
              <a:gd name="connsiteX1" fmla="*/ 905867 w 1811734"/>
              <a:gd name="connsiteY1" fmla="*/ 0 h 1811734"/>
              <a:gd name="connsiteX2" fmla="*/ 1811734 w 1811734"/>
              <a:gd name="connsiteY2" fmla="*/ 905867 h 1811734"/>
              <a:gd name="connsiteX3" fmla="*/ 905867 w 1811734"/>
              <a:gd name="connsiteY3" fmla="*/ 1811734 h 1811734"/>
              <a:gd name="connsiteX4" fmla="*/ 0 w 1811734"/>
              <a:gd name="connsiteY4" fmla="*/ 905867 h 181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1734" h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192A7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shade val="50000"/>
              <a:hueOff val="268329"/>
              <a:satOff val="-6535"/>
              <a:lumOff val="28597"/>
              <a:alphaOff val="0"/>
            </a:schemeClr>
          </a:fillRef>
          <a:effectRef idx="0">
            <a:schemeClr val="accent5">
              <a:shade val="50000"/>
              <a:hueOff val="268329"/>
              <a:satOff val="-6535"/>
              <a:lumOff val="2859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22" tIns="303422" rIns="303422" bIns="303422" numCol="1" spcCol="1270" anchor="ctr" anchorCtr="0">
            <a:noAutofit/>
          </a:bodyPr>
          <a:lstStyle/>
          <a:p>
            <a:pPr lvl="0" algn="ctr" defTabSz="13335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000" b="1" kern="1200" dirty="0"/>
              <a:t>איברי מחלקה</a:t>
            </a:r>
          </a:p>
        </p:txBody>
      </p:sp>
    </p:spTree>
    <p:extLst>
      <p:ext uri="{BB962C8B-B14F-4D97-AF65-F5344CB8AC3E}">
        <p14:creationId xmlns:p14="http://schemas.microsoft.com/office/powerpoint/2010/main" val="17086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5217</TotalTime>
  <Words>1530</Words>
  <Application>Microsoft Office PowerPoint</Application>
  <PresentationFormat>Widescreen</PresentationFormat>
  <Paragraphs>371</Paragraphs>
  <Slides>59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Varela Round</vt:lpstr>
      <vt:lpstr>ערכת נושא Office</vt:lpstr>
      <vt:lpstr>מערכת שידורים לאומית</vt:lpstr>
      <vt:lpstr>עצמים ופעולות על עצמים לבגרות הנדסת תוכנה</vt:lpstr>
      <vt:lpstr>מה נלמד היום </vt:lpstr>
      <vt:lpstr>מהו תכנות מונחה עצמים ? </vt:lpstr>
      <vt:lpstr>תכנות מונחה עצמים</vt:lpstr>
      <vt:lpstr>תכנות מונחה עצמים</vt:lpstr>
      <vt:lpstr>מהו עצם ? </vt:lpstr>
      <vt:lpstr>מהו עצם ? </vt:lpstr>
      <vt:lpstr>איברי מחלקה</vt:lpstr>
      <vt:lpstr>חושבים עצמים...</vt:lpstr>
      <vt:lpstr>חושבים עצמים...</vt:lpstr>
      <vt:lpstr>חושבים עצמים...</vt:lpstr>
      <vt:lpstr>חושבים עצמים...</vt:lpstr>
      <vt:lpstr>חושבים עצמים...</vt:lpstr>
      <vt:lpstr>חושבים עצמים...</vt:lpstr>
      <vt:lpstr>תכונות של עצם</vt:lpstr>
      <vt:lpstr>תכונות של עצם</vt:lpstr>
      <vt:lpstr>פעולות של עצם</vt:lpstr>
      <vt:lpstr>פעולות של עצם</vt:lpstr>
      <vt:lpstr>מחלקות ועצמים</vt:lpstr>
      <vt:lpstr>מהי מחלקה ? מהו מופע ? </vt:lpstr>
      <vt:lpstr>מחלקה</vt:lpstr>
      <vt:lpstr>מחלקה – הגדרת התכונות</vt:lpstr>
      <vt:lpstr>מחלקה – פעולה בונה</vt:lpstr>
      <vt:lpstr> איך יוצרים עצם חדש ? </vt:lpstr>
      <vt:lpstr> מה נקבל ? </vt:lpstr>
      <vt:lpstr> איך יוצרים עצם חדש ? </vt:lpstr>
      <vt:lpstr> מה נקבל ? </vt:lpstr>
      <vt:lpstr> איך יוצרים עצם חדש ? </vt:lpstr>
      <vt:lpstr> מה נקבל ? </vt:lpstr>
      <vt:lpstr>     מחלקה – פעולה בונה ברירת מחדל</vt:lpstr>
      <vt:lpstr> איך יוצרים עצם חדש ? </vt:lpstr>
      <vt:lpstr> מה נקבל ? </vt:lpstr>
      <vt:lpstr>    מחלקה – פעולה בונה ברירת מחדל</vt:lpstr>
      <vt:lpstr> איך יוצרים עצם חדש ? </vt:lpstr>
      <vt:lpstr> מה נקבל ? </vt:lpstr>
      <vt:lpstr>מחלקה – פעולה מאחזרת</vt:lpstr>
      <vt:lpstr>מחלקה – פעולה מאחזרת</vt:lpstr>
      <vt:lpstr>       איך משתמשים בפעולה מאחזרת? </vt:lpstr>
      <vt:lpstr> מה נקבל ? </vt:lpstr>
      <vt:lpstr>מחלקה – פעולה קובעת</vt:lpstr>
      <vt:lpstr>       איך משתמשים בפעולה קובעת ? </vt:lpstr>
      <vt:lpstr> מה נקבל ? </vt:lpstr>
      <vt:lpstr>מחלקה – פעולת toString()</vt:lpstr>
      <vt:lpstr>       איך משתמשים בפעולת toString ? </vt:lpstr>
      <vt:lpstr> מה נקבל ? </vt:lpstr>
      <vt:lpstr>מחלקות ועצמים</vt:lpstr>
      <vt:lpstr>       פעולה המקבלת ערך ומחזירה ערך</vt:lpstr>
      <vt:lpstr>    איך נשתמש בפעולה ? </vt:lpstr>
      <vt:lpstr> מה נקבל ? </vt:lpstr>
      <vt:lpstr>     מחלקה - פעולה המשווה לעצם הנוכחי</vt:lpstr>
      <vt:lpstr>    איך נשתמש בפעולה ? </vt:lpstr>
      <vt:lpstr> מה נקבל ? </vt:lpstr>
      <vt:lpstr> מה נקבל ? </vt:lpstr>
      <vt:lpstr>     פעולה המחזירה עצם</vt:lpstr>
      <vt:lpstr>     פעולה המחזירה עצם</vt:lpstr>
      <vt:lpstr>    איך נשתמש בפעולה ? </vt:lpstr>
      <vt:lpstr> מה נקבל 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</cp:lastModifiedBy>
  <cp:revision>170</cp:revision>
  <dcterms:created xsi:type="dcterms:W3CDTF">2020-03-15T19:13:03Z</dcterms:created>
  <dcterms:modified xsi:type="dcterms:W3CDTF">2020-04-27T07:04:57Z</dcterms:modified>
</cp:coreProperties>
</file>