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91" r:id="rId5"/>
    <p:sldId id="292" r:id="rId6"/>
    <p:sldId id="293" r:id="rId7"/>
    <p:sldId id="260" r:id="rId8"/>
    <p:sldId id="273" r:id="rId9"/>
    <p:sldId id="282" r:id="rId10"/>
    <p:sldId id="277" r:id="rId11"/>
    <p:sldId id="283" r:id="rId12"/>
    <p:sldId id="286" r:id="rId13"/>
    <p:sldId id="264" r:id="rId14"/>
    <p:sldId id="278" r:id="rId15"/>
    <p:sldId id="279" r:id="rId16"/>
    <p:sldId id="281" r:id="rId17"/>
    <p:sldId id="289" r:id="rId18"/>
    <p:sldId id="274" r:id="rId19"/>
    <p:sldId id="290" r:id="rId20"/>
    <p:sldId id="265" r:id="rId21"/>
    <p:sldId id="288" r:id="rId22"/>
    <p:sldId id="266" r:id="rId23"/>
    <p:sldId id="267" r:id="rId24"/>
    <p:sldId id="268" r:id="rId25"/>
    <p:sldId id="284" r:id="rId26"/>
    <p:sldId id="271" r:id="rId27"/>
    <p:sldId id="280" r:id="rId28"/>
    <p:sldId id="272" r:id="rId29"/>
    <p:sldId id="285" r:id="rId30"/>
    <p:sldId id="269" r:id="rId31"/>
  </p:sldIdLst>
  <p:sldSz cx="12190413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David" panose="020E0502060401010101" pitchFamily="34" charset="-79"/>
      <p:regular r:id="rId38"/>
      <p:bold r:id="rId39"/>
    </p:embeddedFont>
    <p:embeddedFont>
      <p:font typeface="Varela Round" panose="020B0604020202020204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A3821-23BC-4EDF-9039-7852DE45A628}">
  <a:tblStyle styleId="{45DA3821-23BC-4EDF-9039-7852DE45A6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7:01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2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678 0 24575,'-37'39'0,"-4"2"0,-12 5 0,-9 5 0,-14 9 0,33-29 0,-1 0 0,-36 24 0,3-2 0,27-15 0,17-9 0,14-8 0,6-5 0,-2-1 0,2 0 0,0-3 0,5-2 0,33-8 0,18-8 0,8-2 0,9-3 0,14-3 0,6-3-328,-12 3 0,3-2 0,3 0 0,11-2 0,1-2 0,3 1 0,6-2 0,1 1 0,1 0 0,-2-2 0,-1 1 0,-1 0 79,-5 3 0,-2 0 0,-5 1 146,15-4 1,-9 1 102,-26 7 0,-10 1 0,-2 1 0,-38 11 983,-52 31-40,-26-2-943,1 4 0,-8 2 491,-4-3 1,-6 0-428,16-5 0,-3 2 0,1-1-64,4-1 0,0 0 0,1-1 0,1-2 0,0 0 0,4-1 122,-10 3 1,5-1-123,14-6 0,6-2 0,-10 6 0,19-5 0,16-6 0,8-5 983,5-3-424,20-26-559,16-15 0,25-33 0,-21 29 0,1-1 0,0 2 0,0 0 0,5-4 0,0-1 0,-3 5 0,-1 1 0,23-29 0,-19 18 0,-25 26 0,-11 14 0,-3 6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6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618 212 24575,'-22'12'0,"4"-2"0,14-7 0,0 1 0,-6 5 0,3 0 0,-6 0 0,6-3 0,2-2 0,-4 3 0,-1 2 0,-14 7 0,-6 8 0,-17 8 0,-9 11 0,3-5 0,-4 5 0,12-10 0,3 0 0,7-6 0,5-1 0,7-5 0,3-4 0,7-3 0,5-5 0,2-1 0,1-2 0,0 3 0,-1-1 0,2 0 0,42-13 0,17-14 0,3 0 0,5-3 0,-1-3 0,2-1-348,3-2 1,2-2 347,5-2 0,-1-2 0,-8 4 0,0-2-492,3-3 0,-2 0 0,-9 4 0,-4 1 0,-9 1 0,-3 1-492,22-17 0,-12 6 0,-11 8 334,3 0 1115,-8 5-465,-4 2 983,-12 9 0,-16 24 0,-16 21 0,-16 31-492,5-20 1,-4 3-1,1 1 1,-2 3-49,-11 14 0,0 3-662,6-6 0,1 0 219,-1 5 0,1-1 0,7-9 0,2-2 0,-11 30 0,12-22 0,11-23 0,7-16 0,4-15 0,24-18 438,28-19-438,2 1 0,7-6 0,17-9 0,5-4-328,-20 14 0,2-1 0,1 0 10,4-4 1,2-1-1,-2 0 318,-2 3 0,-1 1 0,-2 0-370,23-15 1,-4 1 369,-12 7 0,-5 3 0,-20 8 0,-5 4 0,13-11 0,-16 4 0,-9 9 983,-4 3-107,-7 8-59,-10 14-817,-16 24 0,-8 13 0,-24 32 0,-3 4 0,10-22 0,-2 3 0,-1 2 0,1 0 0,0-1 0,1-1 0,3-4 0,2-4 0,-1 9 0,10-19 0,15-20 0,6-15 0,24-33 0,7-11 0,0 3 0,4-5 0,6-4 0,3-3-325,7-10 0,-1-2 325,-6 5 0,-4 1 0,-5 4 0,-6 5 0,-6-7 0,-13 23 0,-10 27 0,-67 34 0,19-8 0,-7 1 0,-32 14 0,-5 0-384,10-5 1,1 0 383,1-1 0,5-1 0,21-8 0,5-2 625,-26 9-625,34-12 0,24-12 0,13-1 0,6-23 0,4-7 792,5-13-792,9-13 0,5 8 0,-3 5 0,-1 14 0,-14 17 0,-6 16 0,-12 22 0,-10 19 0,-18 35 0,-3 5 0,17-36 0,0 1 0,-15 40 0,6-5 0,13-15 0,10-15 0,6-15 0,4-10 0,0-8 0,0-7 0,2-9 0,56-41 0,23-17 0,-5 3 0,8-5-328,-23 14 0,2 0 0,1 0 0,4 0 0,1 0 0,0 1 298,-1 0 1,0 1 0,-2 2-32,15-5 0,-7 4 61,-22 10 0,-6 3 0,3 1 0,-37 13 0,-10 13 0,-21 26 983,-15 18 0,-11 22-945,14-26 1,-1 0-39,-16 42 67,18-38 1,1 1-68,-10 38 0,3-12 0,14-12 0,7-14 0,7-15 0,2-4 0,5-13 0,-1-2 0,18-17 0,28-20 0,25-15 0,-15 6 0,5-3-334,4-2 1,2-2 333,1-4 0,-2-1 0,-5 5 0,-6 2 0,18-18 0,-31 20 0,-19 11 0,-5 2 0,-6 5 0,5-2 667,-6 5-667,5-1 0,-3-1 0,2 2 0,-3-1 0,0 0 0,-5 3 0,3-2 0,-5 5 0,1-2 0,0 0 0,-1 1 0,-6 41 0,1 1 0,-4 35 0,-1-1 0,2-8 0,0 9 0,1-14 0,3-5 0,-2-10 0,2-8 0,-2-6 0,3-4 0,-3-3 0,2-4 0,0-1 0,0-4 0,0 1 0,-2 0 0,3-1 0,-1 3 0,-4-1 0,-3 2 0,-7 4 0,-11 1 0,-4 0 0,-11 1 0,2-4 0,-12 1 0,-1-4 0,-2 0 0,7-4 0,9-3 0,5-1 0,1-2 0,-2 0 0,1 1 0,-2-2 0,7 4 0,2-3 0,11 1 0,7-1 0,5-1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8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61 24575,'46'-11'0,"-2"1"0,-8 3 0,0 0 0,-12 3 0,2-2 0,-2 3 0,6-1 0,15 2 0,9 0 0,10 0 0,-3 2 0,5-3 0,-15 3 0,-3 0 0,-21 0 0,-13 0 0,-11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3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 24575,'82'-4'0,"-32"1"0,2 0 0,4 1 0,1 0 0,14-1 0,2 0-480,0 1 1,0 0 479,-1 1 0,-4-1 0,-13 2 0,-4 0 315,32-2-315,-31 2 159,-5-2-159,-6 2 0,-3 0 0,-5 0 485,-6 0-485,-7 0 0,-9 0 0,-4 0 0,2 0 0,6 0 0,11-2 0,2 2 0,4-2 0,-6 2 0,-4 0 0,-6 0 0,-3 0 0,0 0 0,1 0 0,0 0 0,5 0 0,-1 0 0,11 0 0,0 0 0,8 0 0,-3 0 0,-4 0 0,-9 0 0,-6 0 0,1 0 0,-3 1 0,6 0 0,-3 0 0,8-1 0,6 0 0,3 0 0,-4 0 0,-7 0 0,-10 0 0,-3 0 0,1 0 0,0 0 0,1 0 0,7 0 0,-1 0 0,4 0 0,1 0 0,-2 0 0,6 0 0,-7 0 0,-1 0 0,-6 0 0,-2 0 0,5 0 0,0 1 0,0 0 0,-5 0 0,-3-1 0,5 1 0,5 0 0,15 0 0,1-1 0,-5 0 0,-10 0 0,-15 3 0,-26 16 0,-2 0 0,-28 16 0,4-10 0,-16 3 0,7-9 0,-2-1 0,16-9 0,1 0 0,7-3 0,1 0 0,2 0 0,8-3 0,2-1 0,6 0 0,4-1 0,1 0 0,2 0 0,0-1 0,1 1 0,-1 0 0,-1 0 0,-2 0 0,-7 0 0,2 1 0,-2-1 0,4 0 0,5-1 0,5 0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6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24575,'0'57'0,"0"-8"0,0-17 0,0-11 0,-1 1 0,1-9 0,-2-3 0,2-2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7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15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3099 479 24575,'70'-13'0,"0"0"0,9 1 0,3-1 0,6-2 0,5 2-328,-21 5 0,4 2 0,0 0 0,7-1 0,2-2 0,0 3 0,-5 1 0,0 2 0,1 0 0,5-1 0,1 1 0,-2 0 235,-7 0 0,-1 0 1,0 0 92,6 1 0,2 1 0,-4-1 101,-8 0 0,-3 0 0,-3 0-101,21 0 0,-10 0 901,10 2-901,-57 2 0,-87 12 0,4-1 0,-12 3 0,-1-2 0,-11 1 0,-8 1 0,-2 0-197,-4 1 0,-4 1 1,-5 1-1,-4 0 0,-4 0 74,23-5 0,-4 1 0,-3 0 0,-1-1 0,-3 1 0,0 1 0,-2-1 0,0 0 24,11-1 1,-2-1 0,-1 1-1,-1 0 1,-1 0 0,-1 0-1,1 0 1,-1 0 0,0 0-1,1-1 0,-1 1 1,-2-1 0,1 1-1,-1-1 1,0 0 0,0 0-1,1 1 1,0-1 0,1 0-1,2 0-11,-5 1 1,1 0 0,0 0 0,1 0-1,0 0 1,2 0 0,2 0 0,1-1-1,3 0-54,-20 2 0,1 1 0,4-2 0,2 1 0,5-1 0,5-1-82,-10 4 0,5-2 0,7 0 0,10-1-246,-14 1 0,19-3-492,16-2 883,48-8 101,95-10 0,-19 0 0,14-3 0,7-1 16,-10 3 1,7-2 0,5 0 0,4-1 0,1-1-17,-11 1 0,2-1 0,2-2 0,3 1 0,1-1 0,0 1 0,2 0 0,-5 1 0,2 1 0,2-1 0,0 1 0,0 0 0,1-1 0,-1 1 0,-1 0 0,-3 0 0,1-1 0,-1 0 0,1 1 0,-2-1 0,0 1 0,-1 2 0,-1 0-141,5 1 1,-1 0-1,0 2 1,-1 0-1,-3 1 1,-2 0-1,-4 0 32,10-1 0,-4 1 0,-3 0 0,-3 2 0,-3 1 2,24 1 0,-6 3 1,-12 0 106,-15-1 0,-11 2 983,19 0 0,-48 2 0,-16-1 0,-7 0 0,-35 5 0,-46 13-492,1-3 1,-12 2-165,7-1 1,-6 1 0,-6 0-83,3-1 1,-6 0 0,-1 0 0,0 0-492,0-1 0,0 0 0,-1-1 0,-2 1 49,14-2 0,-2 0 1,-1 0-1,2-1 0,5 0 164,-2-2 0,4 0 0,2-1 0,3 0-131,-15 2 0,4 0 1,8-1 163,3-3 0,11-2 0,-4-1 0,50-7 0,69-19 0,17-1 0,19-4-246,-12 2 0,11-2 0,7-3 0,6-1 105,-20 4 1,5-1-1,3-2 1,4 0-1,3-1 1,1 0-1,0 1 31,-8 3 1,1 1 0,2 0 0,2-1-1,1 1 1,1-1 0,0 0 0,1 0-1,0 0 11,-2 0 1,1-1 0,2 0-1,1 0 1,0 0 0,-1 0-1,0 0 1,-1 1 0,-2 1-1,-2 0-24,9-1 0,-1 1 0,-1 0 0,-2 0 0,-1 2 0,-2 0 0,-2 0 0,-1 1-18,0 0 1,-1 0-1,0 1 1,-3 0-1,-4 2 1,-5 0-1,-7 2-175,28-5 1,-11 1 0,-11 3 315,-4-1 0,-17 4 983,-26 10 0,-13-3 0,1 3 0,14-6 0,-6 2 0,-8 0 0,-12 6 0,-71 14-492,-24 9 1,-22 5-689,35-10 0,-7-1 1,-7 2-1,-5 0 0,-4 1 156,15-3 1,-3 0 0,-4 1 0,-3 1 0,-2 0 0,-2 0 0,-1 1 0,-1 0-59,6 0 1,-3 0 0,-2 0-1,-2 1 1,0 0 0,-1 1-1,-1-1 1,2 1 0,-1-1-1,3 1 0,2-2 1,1 0 0,0 0-1,1 1 1,0-1 0,-1 0-1,1 1 1,-1 0 0,0 1-1,-1 0 9,5-1 1,-1 2-1,-1 0 1,-1 0 0,0 1-1,1 0 1,1-1 0,1 1-1,1-1 1,4-1-1,1 0-51,-20 5 1,3 0-1,3-1 1,2-1-1,2 1 1,0-1-1,0 0 0,6-1 1,-1 0-1,2 1 1,0-2-1,3 1 1,2-2-1,5-1-105,-28 6 0,5-1 0,6-2 0,9-2 44,12-4 1,6-2-1,10-2 202,-21 9 0,161-39 0,-10 2 0,17-4 0,6-1 72,-18 4 1,4 0-1,5-1 1,2 0-1,3-1-72,0 0 0,3-1 0,3 0 0,2-1 0,1 1 0,-1 0 0,-9 2 0,0-1 0,1 0 0,1 1 0,0 0 0,1 0 0,-1 2 0,3 0 0,0 1 0,1 0 0,0 1 0,0 0 0,-3 1 0,-1-1 0,4-2 0,-2 0 0,-2 1 0,0 0 0,-1 1 0,0 1 35,-3 3 0,2 1 0,-1 1 0,-2 1 0,-3 0 1,-5-1-36,8-2 0,-5 0 0,-4 1 0,-3 1-104,10 2 0,-3 1 0,-8 1 104,4-2 0,-11 1 983,9 2 0,-26 1 0,-40 14 0,-54 23-492,0-6 1,-6 3-1,-9 2 1,-6 2-165,3-3 1,-6 1 0,-2-2-1,-9-2 1,-3-3 0,-2 2-100,11-3 0,-3 1 0,0 0 1,1-1-229,-23 4 0,0-1 0,6-2 0,19-6 0,4-1 0,6-1 0,0 1 0,11-5 0,12-6 0,33-10 0,44-25 0,30-13 0,-2-2 0,10-5-246,-11 9 0,7-3 0,5-1 0,0 0 39,8-4 0,2 0 1,2 0-1,2 2 207,-12 8 0,3 1 0,0 2 0,0-1 0,-3 1 0,10-5 0,-3 0 0,0 1 0,-3 3 245,-6 4 1,0 2 0,-3 2 0,-8 1-184,12-7 1,-9 4-63,-16 8 0,-8 2 0,-2 3 0,-25 10 0,-17 7 983,-43 18-492,-11 0 1,-12 4-165,-7 1 1,-9 4 0,-4-1-574,14-6 0,-2 0 0,-2 0 0,-4 2 80,3 0 0,-4 2 0,-2 0 0,1 0 0,3-2 166,-6 1 0,1-1 0,2-1 0,1 1-303,-18 7 1,2 1 0,9-4 302,2-1 0,14-5 0,6-4 0,60-18 0,65-21 0,-2 3 0,11-1 0,3-1 0,7-2 0,5 1 136,-8 2 1,3 0 0,2 1 0,0 0-137,1 0 0,1 0 0,-1 0 0,-3 2 0,14-1 0,-3 2 0,-8 2 469,2-1 0,-14 4-469,-11 6 0,-51 6 0,-10 5 0,-9 6 0,-33 21 0,1-9 0,-4 2 0,-4 4 0,-2 0 0,-15 8 0,2-1 0,16-10 0,4-1 983,-27 18 0,40-25 0,51-33-835,29-13 0,16-7-148,0-1 0,8-5 0,5-1-246,0 1 0,5-2 0,3-1 0,-1-1 0,5-1 0,2-1 0,-1 0 0,-1 1 0,-5 2 0,0 0 0,-2 1 0,-6 3-82,-3 1 0,-5 2 0,-7 4 294,-1 0 1,-13 6 33,-23 13 0,-80 46 0,-9 1 0,-9 0 0,-10 0-492,-2-6 0,-4-2 406,24-6 1,-2 0-1,2-2 86,-21 4 0,5-2 491,19-3 1,9-3 491,2-3 0,32-11-230,25-20-753,11-14 0,23-24 983,27-15-704,-19 29 1,3 1-280,1 3 0,0 3 0,40-14 0,-36 23 0,-29 22 0,-18 20 0,-15 13 0,-10 39 0,-22 16 0,7-19 0,-4 4 0,-9 7 0,-3 1-260,-1 6 1,0-2 259,7-10 0,3-6 0,-6 19 0,29-51 0,33-55 0,25-34 0,2 8 0,10-5 0,20-13 0,9-3-328,-8 13 0,4-1 0,0 2 0,-6 5 0,-2 3 0,0 1 235,1 2 1,-1 3 0,-8 5 322,-13 7 0,-7 8-230,8 4 0,-49 31 0,-8 18 0,-12 31 0,-3 9 983,-13 34 0,0-5-645,-1 4-338,10-24 0,10-34 0,10-28 0,31-60 0,-3 5 0,24-35 0,-15 35 0,-1 2 0,-10 21 0,-6 1 0,-8 20 0,-8 6 0,-13 29 0,-20 25 0,-17 27 0,19-38 0,1 1 0,1-3 0,2-2 0,-13 30 0,18-34 0,18-33 0,65-81 0,-14 27 0,7-4 0,9-9 0,9-7 0,1 2-328,0 6 0,1 2 0,2 1 53,10-5 1,3 0-1,-6 4 275,9-2 0,-9 6 0,-18 12 0,-10 6 0,-15 9 0,-36 25 0,-26 18 0,-7 13 0,-41 31 0,29-27 0,-4 2 0,-10 5 0,-5 0 14,-20 10 1,-6-2-15,21-22 0,-3-4 0,-1-1 0,-5 1 0,-3 0 0,1-4 0,4-7 0,1-2 0,2-3-37,-19 1 1,9-4 36,-18-3 0,43-11 0,40-7 0,13-14 0,3-10 983,2-15-194,0 11-709,0 9-80,-1 19 0,-15 35 0,-10 18 0,-21 26 0,3-5 0,2-13 0,15-20 0,9-13 0,5-9 0,4-1 0,3-3 0,-1 1 0,0 3 0,0-3 0,-10 0 0,-6-6 0,-25 0 0,-22 1 0,-21-1 0,24-2 0,-3 1 0,3 0 0,0-1 0,-4 0 0,2-1 0,13 1 0,5-1 0,-16-5 0,26 0 0,23 0 0,10 2 0,3-8 0,1-3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18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2884 192 24575,'-91'15'0,"-1"1"0,-1 1 0,-3 2 0,23-5 0,-2 0 0,2 0 0,-18 5 0,1-2 0,21-5 0,-1 0 0,6-2 0,8-2 0,4-1 0,-4 0 0,7-2 0,8-3 0,11 1 0,9-2 0,0 3 0,1-2 0,-2 3 0,-10 1 0,-7-2 0,-15 6 0,-3-2 0,-3 5 0,4-4 0,11 0 0,7-3 0,6-3 0,9 1 0,4-1 0,6-1 0,4-1 0,-2-1 0,-8 0 0,0 2 0,-10-2 0,-3 1 0,-13-1 0,-3 2 0,-2-1 0,11 0 0,4-1 0,7 0 0,7 0 0,4 0 0,3 0 0,-2 0 0,-10 0 0,-10 0 0,-5 0 0,-1 0 0,12 0 0,10 0 0,5 0 0,-8 0 0,-4 0 0,-8-1 0,10-1 0,5-2 0,9 1 0,4-3 0,3-3 0,4-6 0,1-5 0,5-2 0,-2 2 0,2 1 0,-1 6 0,1 2 0,-1 1 0,1 3 0,-1-2 0,4 1 0,0-2 0,8-3 0,-2 1 0,3-1 0,-4 3 0,1 3 0,3 0 0,8 0 0,2-1 0,9 2 0,2-1 0,0 2 0,-2-1 0,-7 4 0,-5-1 0,-1 2 0,-2 0 0,13 1 0,4 0 0,10 0 0,1 0 0,-4 0 0,-7 0 0,-9 0 0,-2 0 0,-5 1 0,11 0 0,5 2 0,6-2 0,3 1 0,-4-1 0,-3 0 0,-8 1 0,-6-1 0,2-1 0,7 2 0,8 0 0,12-2 0,0 2 0,0-2 0,-5 0 0,-15 0 0,-7 0 0,-8 0 0,-1 0 0,9 0 0,10-2 0,27-1 0,24-2 0,-39 1 0,0 0 0,36-2 0,-22 0 0,-35 4 0,-22 0 0,-52-14 0,-37 1 0,18 1 0,-5-1-378,-7 3 1,-1 1 377,-4 0 0,-1 1 0,-3-1 0,2 2 0,15 5 0,3 1 0,0-1 0,4 2 0,-20 2 0,2 4 0,2 2 0,-7-1 0,-5 2 755,1-4-755,14 0 0,0 2 0,26-3 0,0 0 0,19 1 0,7-2 0,4 2 0,-1-3 0,-5 3 0,-12-3 0,-10 2 0,-16-2 0,-23 0 0,-5 2 0,8-1 0,21 3 0,31-4 0,14 2 0,7-2 0,1 0 0,57 0 0,-4 0 0,10 0 0,11-2 0,10-1 0,6 0-246,-4 0 0,6 1 0,2-1 0,2-1 0,6-1 0,2-2 0,2 1 0,5 0 82,-19 1 0,3 1 0,3 0 0,1 0 0,0 1 0,-1-1 0,0 0 0,-1 0 0,1 0 0,0 0 0,0 1 0,0 0 0,1 0 0,1 1 0,0 0 0,0 0 0,-1 0 0,-2 1-33,9-1 0,-1 0 1,-2 1-1,-2 0 0,-5 1-49,1 2 0,-5 0 0,-3 1 0,-3 0-82,6 0 0,-5-1 0,-4 2-164,14 3 0,-7 0 208,-23-1 0,-4-1 284,-4-2 0,-2 0 983,22 4 0,4-4 0,-15-1 0,-7 0 0,-16-2 0,-11 2 0,-9-2 0,-11 0-656,2 0 1,-1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23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1 128 24575,'52'-7'0,"6"2"0,33-5 0,-39 6 0,2-1 0,15-1 0,1-1 0,-8 2 0,-2 1 0,-4 0 0,-4 1 0,20 1 0,-24 2 0,-15 0 0,-11 0 0,-5 0 0,-4 0 0,2 0 0,6 0 0,8 0 0,10 2 0,-1-2 0,3 2 0,-3-2 0,0 0 0,-2 0 0,-8 0 0,-4 0 0,-8 0 0,1 0 0,-6 0 0,2 0 0,-6 0 0,29 0 0,13-3 0,-1 2 0,6-1 0,6-2 0,2-1 0,8 1 0,0 1 0,1-2 0,-3 1 0,-10 0 0,-3 2 0,29-2 0,-35 2 0,-25 2 0,-9 0 0,1 0 0,10 0 0,12 0 0,6 0 0,1 0 0,-9-1 0,-16 0 0,5 0 0,5 3 0,10-2 0,1 2 0,-14-1 0,-11 0 0,-10 3 0,-3 10 0,-3 3 0,2 12 0,-2-1 0,0 2 0,1-2 0,0-4 0,0-4 0,-1-6 0,0-4 0,0-3 0,-17-3 0,-1-1 0,-24 0 0,-3-2 0,-12 3 0,-4-4 0,-6 2 0,0-2 0,-9 0 0,-7 0 0,2 3 0,2-1 0,15 5 0,10-4 0,5 3 0,13-6 0,-7 4 0,10-4 0,-5 2 0,2-1 0,5 0 0,-1 2 0,7-2 0,0 0 0,-1 1 0,-7-2 0,-16 4 0,-19-1 0,-9 2 0,-7 2 0,16-1 0,15-1 0,13-2 0,12-2 0,-4 0 0,-6-1 0,-17 0 0,-10 2 0,-11 1 0,16 2 0,1-1 0,15-1 0,5-2 0,4 1 0,10-2 0,-1 2 0,-4-2 0,-12 0 0,0 0 0,4 0 0,11 0 0,13-4 0,3-13 0,8 0 0,-4-12 0,7 4 0,-2-5 0,2 2 0,0-7 0,0 9 0,-1-1 0,1 7 0,-2 3 0,2 4 0,0 1 0,0 5 0,-1-6 0,0 7 0,0-7 0,1 2 0,0 3 0,18 1 0,27 8 0,32 0 0,-28 0 0,2 0 0,0-1 0,-1 0 0,46 0 0,-23 2 0,-17-2 0,-23 2 0,-12-2 0,-5 2 0,3-2 0,10 3 0,5-2 0,2 2 0,-3-3 0,-6 2 0,-7-2 0,-2 0 0,-5 0 0,-4 0 0,1 0 0,3 2 0,3-2 0,11 1 0,8-1 0,7 0 0,13 0 0,-7 0 0,-3 0 0,-14 0 0,-15 0 0,-7 0 0,-1 0 0,2 0 0,12 0 0,6 0 0,6 0 0,-1 0 0,-3 0 0,-13-1 0,-2 1 0,-10-2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19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1 173 24575,'30'-32'0,"7"-6"0,5 6 0,-1-1 0,-10 12 0,-14 9 0,-12 8 0,-8 8 0,-4 1 0,-2 4 0,-1 1 0,2-1 0,2-1 0,3-2 0,0-2 0,3 0 0,-5 0 0,2 7 0,-4-4 0,2 8 0,1-7 0,2 0 0,-1-1 0,3-3 0,-1 2 0,-1-3 0,2 1 0,-2-1 0,1 2 0,1-2 0,-3 2 0,2-2 0,-3 3 0,3-3 0,-3 3 0,1 0 0,-2-2 0,0 2 0,-1-2 0,0 1 0,-2 1 0,0 0 0,2-1 0,1-2 0,3-7 0,4-11 0,6-7 0,-4 5 0,3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9:17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1.9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55 24575,'-11'12'0,"1"1"0,0-1 0,4-1 0,-2-2 0,6-2 0,-1-3 0,2-2 0,0 0 0,-1 0 0,1 1 0,0 0 0,-1 0 0,2 0 0,-3 2 0,3-2 0,-3 2 0,3 0 0,-2 1 0,2 0 0,0 0 0,0-3 0,0 3 0,0-3 0,0 2 0,0-2 0,3 1 0,1 1 0,2 1 0,1-1 0,0-1 0,0 0 0,-2-3 0,-2-1 0,-1-11 0,-2-2 0,0-14 0,0-3 0,-4-1 0,2-2 0,-3 12 0,3 5 0,-1 6 0,1 3 0,-1-2 0,0 3 0,1-1 0,-2 3 0,-1 3 0,-2 3 0,0 4 0,0 5 0,2-1 0,1 3 0,1 0 0,-2-1 0,3 3 0,-2-3 0,3 3 0,0-3 0,1 2 0,0 2 0,0-4 0,0 1 0,1-5 0,0-1 0,0-4 0,-1 2 0,0 1 0,0-1 0,0 1 0,1 0 0,0-2 0,0 1 0,-1-2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4.4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78 182 24575,'3'-8'0,"0"-1"0,0-4 0,2-3 0,0-1 0,0-3 0,-1 3 0,-2-1 0,-1 7 0,1 0 0,-2 4 0,1 0 0,-2 1 0,-1 0 0,-5 5 0,-2 3 0,-5 4 0,2 2 0,0 1 0,3-2 0,3 1 0,1-1 0,2 1 0,0-4 0,3 2 0,-2-2 0,1 0 0,1-1 0,-3 2 0,2-2 0,0 1 0,1 1 0,0-2 0,0 3 0,0-2 0,0 1 0,-1-1 0,0 0 0,0 1 0,1-2 0,0 3 0,0 0 0,0 1 0,0 2 0,0-4 0,0 1 0,0-2 0,0-1 0,0 2 0,0-2 0,0 0 0,0-15 0,0 5 0,0-17 0,-2 3 0,0-9 0,0 1 0,0-3 0,2 11 0,-2 7 0,2 5 0,-1 23 0,1-5 0,0 19 0,1-9 0,0 3 0,0-2 0,-1-6 0,1-2 0,0-4 0,0 0 0,-1-2 0,0-1 0,0 1 0,0-3 0,0 2 0,0-2 0,0 0 0,-1 0 0,-1 2 0,-1 2 0,1 1 0,-1-1 0,3-2 0,-2 0 0,2-4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8.2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24575,'2'-18'0,"0"2"0,0 4 0,0 5 0,-1 0 0,-1 3 0,0 1 0,0-7 0,0 5 0,0-8 0,0 6 0,0-1 0,2 0 0,-2 4 0,1-2 0,-1 3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9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 0 24575,'-27'35'0,"4"-4"0,6-11 0,7-5 0,5-7 0,2-4 0,3 8 0,-1-2 0,1 8 0,0-4 0,-2 0 0,2-3 0,-1 0 0,1-5 0,0-3 0,0-2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44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2:39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43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24575,'0'17'0,"0"2"0,-2-7 0,2 4 0,-1 1 0,1-1 0,0-2 0,0-5 0,0-3 0,0-1 0,-2-1 0,2 0 0,-2 2 0,2-2 0,0 1 0,0 2 0,0-3 0,0 2 0,0-2 0,-1 1 0,1 1 0,-5 2 0,3-1 0,-2 0 0,-1-1 0,2 1 0,-2-3 0,3 2 0,-1-1 0,3 0 0,-1-1 0,1-1 0,-2 2 0,2-2 0,-2 3 0,2-3 0,0 2 0,-2-12 0,0 5 0,-2-9 0,3 7 0,1-1 0,0 2 0,0-1 0,-1-1 0,0 0 0,0-1 0,1 1 0,-2-3 0,2-1 0,-3-1 0,3 0 0,-2 3 0,2 2 0,0 0 0,0 1 0,0 0 0,2-2 0,-2 3 0,1-2 0,-1 2 0,0 0 0,0 0 0,0-1 0,0 0 0,0-1 0,0-2 0,2 1 0,-2 0 0,2 5 0,-2 7 0,0 3 0,0 6 0,0-3 0,0 0 0,0 2 0,0 0 0,0 1 0,1-1 0,-1-1 0,2-4 0,-2-1 0,1-1 0,-1-2 0,2 3 0,-2-5 0,0 3 0,0-3 0,0 2 0,0-2 0,0 0 0,0 0 0,0 0 0,0 1 0,0 0 0,0 0 0,0 1 0,0-1 0,-2 3 0,2-2 0,-4-14 0,3 5 0,-3-9 0,3 8 0,0 2 0,-1-6 0,2 3 0,-1-3 0,-1 2 0,2 3 0,-1-2 0,1 2 0,-2 0 0,2 0 0,-2 0 0,1 1 0,1 0 0,-2 0 0,2 0 0,0 0 0,0-1 0,0 0 0,0-1 0,0-2 0,0 1 0,0 1 0,0-1 0,0 3 0,2-3 0,-2-1 0,1-2 0,-1 1 0,0 0 0,0 3 0,2 2 0,-2 0 0,1 0 0,1 0 0,-2-2 0,1 0 0,-1 0 0,2-4 0,-2 5 0,1-3 0,-1 4 0,0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45.9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24575,'1'27'0,"3"1"0,0-1 0,0 0 0,-1-6 0,-3 2 0,1-7 0,-1 1 0,0-6 0,2 0 0,-2 0 0,1-3 0,-1 1 0,0-3 0,0-1 0,0 1 0,0-1 0,0 1 0,0 1 0,0 1 0,0 0 0,0 0 0,0-2 0,0-1 0,0-1 0,0-2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0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0 24575,'0'21'0,"0"-1"0,0 7 0,2 2 0,-1-1 0,2 0 0,-3-7 0,1-9 0,-1-4 0,0-3 0,0-2 0,-1 4 0,-1-3 0,-2 4 0,2-4 0,-5-5 0,4-2 0,-4-4 0,2 2 0,0 0 0,2 2 0,0 1 0,1-2 0,-6-9 0,3 3 0,-2-6 0,4 7 0,3 3 0,-1 0 0,1 3 0,0-2 0,0 2 0,1 0 0,-1-2 0,3 2 0,-1-3 0,1 1 0,-2 0 0,1 2 0,-2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24575,'-13'11'0,"1"1"0,-5 6 0,5-5 0,1 0 0,4-4 0,3-3 0,2 2 0,-2-4 0,0 1 0,-1 1 0,2-2 0,2-1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9:20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819 48 24575,'-75'19'0,"-18"5"0,25-5 0,-5 1-492,-1-2 0,1 0 471,3-2 1,3-1 20,8-2 0,5-2 335,-16 6-335,27-7 171,63-17-171,70-22 0,-19 11 0,7-2-328,-10 2 0,4-1 0,1 1 51,3 2 1,1 0-1,-2 2 277,22-5 0,-5 3 236,-10 2 1,-9 3-237,4 1 0,-45 8 0,-44 24 0,-43 38 0,16-19 0,-6 3 0,-20 19 0,-5 3 212,-6-3 1,-1-1-213,25-19 0,0 0 0,0-2 0,-18 11 0,4-5 0,20-12 0,6-5 0,-3 3 0,36-28 0,49-25 0,37-18 0,3 1 0,9-2-328,-31 14 0,1-1 0,3 1 11,20-7 1,5-1 0,-5 2 316,8-4 0,-6 3 491,-7 5 1,-10 3-185,-7 0-307,-60 21 0,-43 20 0,-41 16 0,27-9 0,-4 2-220,-10 2 1,0 0 219,3-1 0,3-2 0,12-4 0,4-3 983,-12 3 0,47-17-920,100-47-63,-32 20 0,7-1-328,-1-2 0,6-3 0,3 0 0,11-2 0,4 0 0,1 1 288,-2 0 1,1 0 0,1 1 39,4 0 0,0 0 0,-4 2 0,-17 5 0,-3 1 0,-7 2 0,0 1 0,-11 5 0,-11 6 437,-65 40-437,-30 19 0,5-9 0,-8 3-492,-14 7 0,-5 1 356,21-15 1,-1 0-1,-1 0 136,0-1 0,-1 0 0,3-2 0,-15 11 0,6-6 983,-16 6 0,42-23-974,36-24-9,53-32 0,7-1 0,6-4 0,9-4-492,6 2 0,4 0 347,10-4 0,1 1 145,-10 5 0,-5 3 491,-17 10 1,-10 4-27,-5 0-465,-32 16 0,-41 28 0,-10 8 0,-27 21 983,12-6-587,14-12-396,18-12 0,31-14 0,29-15 0,37-13 0,-23 5 0,5 0 0,17-4 0,3 1 0,1 1 0,-2 2 0,-11 3 0,-4 2 0,17-2 0,-55 14 0,-32 13 0,-7 7 0,-11 10 0,3-5 0,5-5 0,8-10 0,7-8 0,2-4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7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1 187 24575,'0'-21'0,"0"6"0,1-14 0,0 12 0,0-2 0,1 8 0,-2 2 0,3-1 0,-3-1 0,1-2 0,1 2 0,-2 2 0,1 3 0,-1 2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59:05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6:02:53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152 231 24575,'1'-19'0,"-1"1"0,1 8 0,0-2 0,-1-1 0,1 3 0,-1 3 0,0 3 0,0 0 0,0-1 0,0-1 0,0 0 0,-1 0 0,-1 8 0,-1 7 0,-1 1 0,2 2 0,-1-6 0,2 1 0,-1 1 0,1 2 0,-1-1 0,1-3 0,0-1 0,1-3 0,-5 2 0,1 2 0,-2 1 0,1 0 0,4-2 0,-1-2 0,0 1 0,1-2 0,-1-1 0,2-5 0,-1-13 0,2 2 0,1-11 0,1 10 0,1 0 0,-2 1 0,-1 6 0,-5 16 0,-1 4 0,-4 13 0,2-4 0,2-1 0,0-3 0,1-2 0,1-3 0,2-4 0,1-1 0,0-2 0,0 1 0,0 1 0,0 0 0,0 0 0,0 0 0,0 0 0,0-2 0,0-1 0,0-1 0,0 1 0,1-2 0,2 0 0,1-1 0,1 0 0,2 0 0,-1 0 0,0 0 0,0-1 0,-2 1 0,1-2 0,-2 1 0,-1 0 0,2 0 0,-1-1 0,0 1 0,0-1 0,-1 0 0,2-1 0,-2 0 0,1 2 0,0-1 0,-1 1 0,0 1 0,1-2 0,-1 1 0,0-2 0,-1 1 0,0 0 0,0-1 0,0 1 0,0-1 0,-1-2 0,-1 0 0,-1-1 0,-2-2 0,-8-5 0,4 3 0,-7-6 0,9 9 0,0 0 0,4 1 0,0 1 0,0 0 0,1 2 0,-5-7 0,2 3 0,-4-5 0,2 1 0,1 1 0,-1-3 0,2 1 0,2 3 0,1 1 0,2 3 0,0-1 0,0 0 0,1 2 0,-1-1 0,2 3 0,-1-2 0,0 2 0,1 1 0,-1-2 0,1 3 0,7-1 0,0 1 0,5 0 0,-2 1 0,-2 0 0,-3 1 0,-1 2 0,-1 3 0,-2 1 0,2 1 0,-3-3 0,-1-2 0,-1 1 0,-1-1 0,1 1 0,-1-2 0,0 2 0,0-2 0,-2 1 0,1 1 0,-4-1 0,2 0 0,-2-2 0,-2 0 0,-4 2 0,-2-2 0,-1 2 0,1-2 0,3 2 0,0-3 0,4 1 0,0-1 0,-1 0 0,-3 2 0,-2-2 0,4 1 0,-1-2 0,5 1 0,-4 8 0,2-4 0,-1 8 0,3-6 0,3-2 0,-1 0 0,2-1 0,0-1 0,0 1 0,0-1 0,0 0 0,0 1 0,0 0 0,0 0 0,0 0 0,1-2 0,3-4 0,3-7 0,3-4 0,6-8 0,0 2 0,2-5 0,-4 5 0,-4 1 0,-5 7 0,-3 3 0,-2 2 0,0 2 0,1 0 0,-1 0 0,2-1 0,-1 0 0,0-1 0,0 0 0,-1-1 0,1 3 0,-1-2 0,0 3 0,0-2 0,0-2 0,0 2 0,0-2 0,0 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6:03:03.6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96 24575,'4'19'0,"1"-2"0,5 9 0,0-3 0,2 5 0,-2-4 0,-2-1 0,-1-8 0,-4-5 0,1 0 0,-2-2 0,0 2 0,1-1 0,-1 2 0,-1-1 0,1 1 0,-2 0 0,1-2 0,-1 0 0,0-3 0,0 0 0,-1-4 0,-6-6 0,0 0 0,-10-9 0,0 0 0,-4-3 0,-1-2 0,4 2 0,6 4 0,5 5 0,6 3 0,0 2 0,1-1 0,0 0 0,0-2 0,0 0 0,-1-4 0,0 0 0,0-2 0,1 4 0,0 0 0,0 1 0,0 1 0,0-2 0,0 1 0,0-1 0,1 1 0,2 0 0,-1 0 0,2-1 0,-3 2 0,1 1 0,-1-2 0,4 2 0,-1-4 0,2 0 0,0 3 0,-3 0 0,0 2 0,-2 6 0,0 11 0,0 3 0,0 9 0,1 0 0,1 0 0,1-1 0,-2-7 0,0-5 0,-2-7 0,0 1 0,0-5 0,0 3 0,0-2 0,0 1 0,0 0 0,0 0 0,0-1 0,0 1 0,0 0 0,0 1 0,0 2 0,0-1 0,0-2 0,0-2 0,4-17 0,1-2 0,3-13 0,-1 1 0,-2 0 0,0 4 0,-2-1 0,0 7 0,-2 1 0,-1 6 0,0 3 0,1 5 0,0-1 0,0 0 0,-1-1 0,0-1 0,0 2 0,0-2 0,0 2 0,0-3 0,1 0 0,-1-6 0,2 0 0,-2-1 0,1 4 0,-1 4 0,1 4 0,0 0 0,1 1 0,-4 11 0,-1 3 0,-1 11 0,-4-1 0,-1 4 0,-4 4 0,1 5 0,1 2 0,4-6 0,2 0 0,1-9 0,1 0 0,0-5 0,0 0 0,1-5 0,0-2 0,0 0 0,0-1 0,2-1 0,-2 1 0,2-3 0,-1 1 0,1-2 0,-2-2 0,2 2 0,-1-3 0,1 3 0,-1-2 0,1 2 0,-2 0 0,1-1 0,0 1 0,0 0 0,1-2 0,-2 2 0,2-3 0,-1-6 0,1-12 0,0-1 0,1-12 0,-1 10 0,1-5 0,1 3 0,-2 0 0,1 6 0,-1 1 0,0 7 0,0-1 0,0 4 0,0-2 0,0 0 0,0-1 0,0-2 0,0 2 0,0 0 0,0 2 0,0 2 0,0-3 0,0 2 0,0-4 0,0 1 0,0 0 0,0-1 0,1 1 0,-1 0 0,1-2 0,-1 1 0,0 0 0,0 2 0,1 0 0,0 0 0,0-2 0,-1-2 0,0 2 0,0 1 0,0 3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25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 24575,'51'0'0,"1"0"0,5-2 0,3 1 0,9 0 0,2 1-492,6-3 0,0 0 467,-7 2 1,-3 1 24,-3-1 0,-3-1 338,22 2-338,-30 0 172,-26 0-172,-13 0 0,-4 0 0,2 0 523,5 0-523,10 0 0,12 0 0,-3-2 0,6 2 0,-10-2 0,2 2 0,-10-1 0,-6 1 0,16-2 0,24 2 0,24 0 0,15 0 0,-14 0 0,-23 0 0,-12 0 0,-25 0 0,-7 0 0,-9 0 0,-1 0 0,6 0 0,6 0 0,1 0 0,3 0 0,-7 0 0,-3 0 0,-6 0 0,8 0 0,17 2 0,9 1 0,26-1 0,-8 2 0,-2-4 0,-24 2 0,-16-2 0,-15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28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2564 1 24575,'-80'0'0,"0"0"0,-6 0 0,-2 0 0,20 0 0,-3 0 0,-1 0-328,-8 0 0,-2-1 0,0 2 0,-8 0 0,0 0 0,2 0 0,9-1 0,2 0 0,3 1-27,-27 2 0,6 1 738,21-4 0,3 0-383,11 2 0,3-1 683,-40-1-683,26 2 0,8 1 0,-4 1 983,-5 1-75,-1 0-586,-12 0-322,8 0 0,6 0 0,16-1 0,27 0 0,12-2 0,6 3 0,3 2 0,-4 4 0,3 2 0,3 0 0,2 5 0,5 1 0,1 1 0,3-5 0,2-1 0,0-4 0,1 0 0,0-2 0,3 1 0,7 1 0,11 3 0,19-2 0,24 2 0,16-2 0,-31-6 0,1-1 0,1 0 0,1 0 0,6-2 0,1-1 0,-5 2 0,-2 0 0,-6-2 0,-1 1 0,45 1 0,-15-1 0,6-2 0,-20 0 0,25 0 0,-8 0 0,-33 0 0,1 0 0,-4-1 0,-1 0 0,42 0 0,-20-1 0,-17 0 0,-20 2 0,-3-2 0,-7 0 0,7 2 0,4-4 0,7 4 0,4-4 0,3 2 0,-9-1 0,-6 1 0,-3 1 0,1 0 0,5-1 0,3 2 0,0 0 0,-5 0 0,-3 0 0,-12 0 0,-4 0 0,-5 0 0,2 0 0,9 2 0,5-2 0,10 2 0,-6-2 0,-6 2 0,-14-2 0,-6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35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75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39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21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02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  <a:defRPr sz="3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תי תמונות">
  <p:cSld name="כותרת ושתי תמונות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microsoft.com/office/2007/relationships/hdphoto" Target="../media/hdphoto2.wdp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0.png"/><Relationship Id="rId7" Type="http://schemas.openxmlformats.org/officeDocument/2006/relationships/customXml" Target="../ink/ink5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20.png"/><Relationship Id="rId4" Type="http://schemas.openxmlformats.org/officeDocument/2006/relationships/image" Target="../media/image14.emf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140.png"/><Relationship Id="rId4" Type="http://schemas.openxmlformats.org/officeDocument/2006/relationships/customXml" Target="../ink/ink7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20.png"/><Relationship Id="rId5" Type="http://schemas.openxmlformats.org/officeDocument/2006/relationships/image" Target="../media/image170.png"/><Relationship Id="rId15" Type="http://schemas.openxmlformats.org/officeDocument/2006/relationships/image" Target="../media/image5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90.png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9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7.xml"/><Relationship Id="rId5" Type="http://schemas.openxmlformats.org/officeDocument/2006/relationships/image" Target="../media/image23.emf"/><Relationship Id="rId4" Type="http://schemas.openxmlformats.org/officeDocument/2006/relationships/customXml" Target="../ink/ink16.xml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23.xml"/><Relationship Id="rId3" Type="http://schemas.openxmlformats.org/officeDocument/2006/relationships/customXml" Target="../ink/ink19.xml"/><Relationship Id="rId7" Type="http://schemas.openxmlformats.org/officeDocument/2006/relationships/customXml" Target="../ink/ink20.xml"/><Relationship Id="rId12" Type="http://schemas.openxmlformats.org/officeDocument/2006/relationships/image" Target="../media/image33.png"/><Relationship Id="rId17" Type="http://schemas.openxmlformats.org/officeDocument/2006/relationships/customXml" Target="../ink/ink25.xml"/><Relationship Id="rId2" Type="http://schemas.openxmlformats.org/officeDocument/2006/relationships/image" Target="../media/image24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customXml" Target="../ink/ink22.xml"/><Relationship Id="rId15" Type="http://schemas.openxmlformats.org/officeDocument/2006/relationships/customXml" Target="../ink/ink24.xml"/><Relationship Id="rId10" Type="http://schemas.openxmlformats.org/officeDocument/2006/relationships/image" Target="../media/image32.png"/><Relationship Id="rId9" Type="http://schemas.openxmlformats.org/officeDocument/2006/relationships/customXml" Target="../ink/ink21.xml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44.png"/><Relationship Id="rId3" Type="http://schemas.openxmlformats.org/officeDocument/2006/relationships/image" Target="../media/image26.emf"/><Relationship Id="rId7" Type="http://schemas.openxmlformats.org/officeDocument/2006/relationships/image" Target="../media/image41.png"/><Relationship Id="rId12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42.png"/><Relationship Id="rId1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86E49C-F9D3-4646-B2FE-B816BA7F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38920"/>
            <a:ext cx="9640976" cy="1109269"/>
          </a:xfrm>
        </p:spPr>
        <p:txBody>
          <a:bodyPr/>
          <a:lstStyle/>
          <a:p>
            <a:r>
              <a:rPr lang="he-IL" sz="4000" dirty="0"/>
              <a:t>המבחנים בשנים האחרונות עם חומר פתוח</a:t>
            </a:r>
            <a:endParaRPr lang="en-US" sz="40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A1F1175-057B-491B-BB78-38151064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55" y="881426"/>
            <a:ext cx="8323992" cy="540000"/>
          </a:xfrm>
        </p:spPr>
        <p:txBody>
          <a:bodyPr/>
          <a:lstStyle/>
          <a:p>
            <a:pPr marL="457200" marR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None/>
            </a:pPr>
            <a:r>
              <a:rPr lang="he-IL" dirty="0"/>
              <a:t>נוסחאות במערכות תלת פזיות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A4458-DE6E-C044-A99B-D637734E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510" y="1173198"/>
            <a:ext cx="5489607" cy="5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73A250-B346-44EA-A781-DEBEEC6A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היחס בין ההספק בחיבור משולש ובחיבור כוכב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22561A6-2CBF-4B90-97BC-DC4064BE0CB5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/>
                  <a:t>  </a:t>
                </a:r>
                <a:r>
                  <a:rPr lang="he-IL" sz="2000" dirty="0"/>
                  <a:t>ההספק בחיבור כוכב </a:t>
                </a:r>
              </a:p>
              <a:p>
                <a:endParaRPr lang="en-US" sz="4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4000">
                            <a:latin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he-IL" sz="2000" dirty="0"/>
                  <a:t>     ההספק בחיבור  משולש</a:t>
                </a:r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22561A6-2CBF-4B90-97BC-DC4064BE0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69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D3DB80-2B44-4399-B520-9B8525FC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חזרה כללית על נוסחאות בזרם חילופין  </a:t>
            </a:r>
            <a:r>
              <a:rPr lang="en-US" sz="3600" dirty="0"/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16423C0-8836-465E-B61D-6A7BA9CE921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41515" y="998410"/>
                <a:ext cx="11680369" cy="5722698"/>
              </a:xfrm>
            </p:spPr>
            <p:txBody>
              <a:bodyPr/>
              <a:lstStyle/>
              <a:p>
                <a:pPr marL="76200" indent="0">
                  <a:lnSpc>
                    <a:spcPts val="3400"/>
                  </a:lnSpc>
                  <a:buNone/>
                </a:pPr>
                <a:r>
                  <a:rPr lang="ar-SA" sz="2200" dirty="0">
                    <a:latin typeface="Varela Round" panose="00000500000000000000" pitchFamily="2" charset="-79"/>
                  </a:rPr>
                  <a:t>1) </a:t>
                </a:r>
                <a:r>
                  <a:rPr lang="he-IL" sz="2200" dirty="0">
                    <a:latin typeface="Varela Round" panose="00000500000000000000" pitchFamily="2" charset="-79"/>
                  </a:rPr>
                  <a:t>היגב הסליל מחושב לפי  :-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200" baseline="-250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L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2) כאשר התדירות הזוויתית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   שווה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e-I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sec</m:t>
                            </m:r>
                          </m:den>
                        </m:f>
                      </m:e>
                    </m:d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ביחידות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ω = 2П•f</a:t>
                </a: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3) ההיגב של הקבל  :-</a:t>
                </a:r>
                <a:r>
                  <a:rPr lang="ar-SA" sz="2200" dirty="0">
                    <a:latin typeface="Varela Round" panose="00000500000000000000" pitchFamily="2" charset="-79"/>
                  </a:rPr>
                  <a:t>  (</a:t>
                </a: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200" baseline="-2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he-IL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4)  העכבה  של הצרכן :-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או בצורה מורכבת בשני אופנים  </a:t>
                </a:r>
                <a:r>
                  <a:rPr lang="he-IL" sz="2200" dirty="0" err="1">
                    <a:latin typeface="Varela Round" panose="00000500000000000000" pitchFamily="2" charset="-79"/>
                  </a:rPr>
                  <a:t>קרטיזי</a:t>
                </a:r>
                <a:r>
                  <a:rPr lang="he-IL" sz="2200" dirty="0">
                    <a:latin typeface="Varela Round" panose="00000500000000000000" pitchFamily="2" charset="-79"/>
                  </a:rPr>
                  <a:t>  :-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j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:r>
                  <a:rPr lang="he-IL" sz="2200" dirty="0">
                    <a:latin typeface="Varela Round" panose="00000500000000000000" pitchFamily="2" charset="-79"/>
                  </a:rPr>
                  <a:t>  עבור צרכן השראתי וצרכן  קיבולי :-  ( </a:t>
                </a:r>
                <a14:m>
                  <m:oMath xmlns:m="http://schemas.openxmlformats.org/officeDocument/2006/math"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:r>
                  <a:rPr lang="en-US" sz="2200" dirty="0">
                    <a:latin typeface="Varela Round" panose="00000500000000000000" pitchFamily="2" charset="-79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j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e-IL" sz="2200" b="1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b="1" dirty="0">
                    <a:latin typeface="Varela Round" panose="00000500000000000000" pitchFamily="2" charset="-79"/>
                  </a:rPr>
                  <a:t>בצורה פולרית  :-</a:t>
                </a:r>
                <a:r>
                  <a:rPr lang="ar-SA" sz="2200" b="1" dirty="0">
                    <a:latin typeface="Varela Round" panose="00000500000000000000" pitchFamily="2" charset="-79"/>
                  </a:rPr>
                  <a:t> (</a:t>
                </a:r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bar>
                      <m:bar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ar-SA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.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5) הזרם שווה  :-   (</a:t>
                </a:r>
                <a:r>
                  <a:rPr lang="en-US" sz="2200" dirty="0">
                    <a:latin typeface="Varela Round" panose="00000500000000000000" pitchFamily="2" charset="-79"/>
                  </a:rPr>
                  <a:t>A</a:t>
                </a:r>
                <a:r>
                  <a:rPr lang="he-IL" sz="2200" dirty="0">
                    <a:latin typeface="Varela Round" panose="00000500000000000000" pitchFamily="2" charset="-79"/>
                  </a:rPr>
                  <a:t> )        </a:t>
                </a:r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aseline="-2500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en-US" sz="22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  </a:t>
                </a:r>
                <a:r>
                  <a:rPr lang="he-IL" sz="2200" dirty="0">
                    <a:latin typeface="Varela Round" panose="00000500000000000000" pitchFamily="2" charset="-79"/>
                  </a:rPr>
                  <a:t>  ,  מדובר על מתח פזי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endParaRPr lang="he-IL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16423C0-8836-465E-B61D-6A7BA9CE9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41515" y="998410"/>
                <a:ext cx="11680369" cy="5722698"/>
              </a:xfrm>
              <a:blipFill>
                <a:blip r:embed="rId2"/>
                <a:stretch>
                  <a:fillRect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08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4400" b="1" dirty="0"/>
              <a:t>דוגמאות ממבחני בגרות </a:t>
            </a:r>
            <a:endParaRPr sz="4400" b="1" dirty="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692" y="2123090"/>
            <a:ext cx="7645218" cy="2491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94C2C7-93A8-EC41-9840-317169DD0C9E}"/>
                  </a:ext>
                </a:extLst>
              </p14:cNvPr>
              <p14:cNvContentPartPr/>
              <p14:nvPr/>
            </p14:nvContentPartPr>
            <p14:xfrm>
              <a:off x="8773138" y="21890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94C2C7-93A8-EC41-9840-317169DD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0138" y="212605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4D0435-BB2B-AF42-9EB1-F457FFFF9865}"/>
              </a:ext>
            </a:extLst>
          </p:cNvPr>
          <p:cNvSpPr txBox="1"/>
          <p:nvPr/>
        </p:nvSpPr>
        <p:spPr>
          <a:xfrm>
            <a:off x="8704929" y="1881275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1</a:t>
            </a:r>
            <a:endParaRPr lang="en-US" sz="1600" b="1" dirty="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AA0B5A-66B9-DA4C-A492-23A024FB45E2}"/>
                  </a:ext>
                </a:extLst>
              </p14:cNvPr>
              <p14:cNvContentPartPr/>
              <p14:nvPr/>
            </p14:nvContentPartPr>
            <p14:xfrm>
              <a:off x="10746298" y="22797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AA0B5A-66B9-DA4C-A492-23A024FB45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3298" y="221713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682BD4-A9C9-0349-8C9A-965F1F667C1B}"/>
                  </a:ext>
                </a:extLst>
              </p14:cNvPr>
              <p14:cNvContentPartPr/>
              <p14:nvPr/>
            </p14:nvContentPartPr>
            <p14:xfrm>
              <a:off x="9019018" y="2265732"/>
              <a:ext cx="973440" cy="27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682BD4-A9C9-0349-8C9A-965F1F667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6041" y="2202732"/>
                <a:ext cx="1099034" cy="39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AFBDAFAD-A661-4BF6-B779-C8B925B1EC22}"/>
              </a:ext>
            </a:extLst>
          </p:cNvPr>
          <p:cNvSpPr/>
          <p:nvPr/>
        </p:nvSpPr>
        <p:spPr>
          <a:xfrm>
            <a:off x="8715689" y="1881275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>
            <a:extLst>
              <a:ext uri="{FF2B5EF4-FFF2-40B4-BE49-F238E27FC236}">
                <a16:creationId xmlns:a16="http://schemas.microsoft.com/office/drawing/2014/main" id="{1EFFDDFF-438F-4C92-B3F3-10651991BD66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b="306"/>
          <a:stretch>
            <a:fillRect/>
          </a:stretch>
        </p:blipFill>
        <p:spPr bwMode="auto">
          <a:xfrm>
            <a:off x="1176168" y="868345"/>
            <a:ext cx="7779005" cy="55215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40504FB0-37CE-4044-AE60-8F34DD47136D}"/>
              </a:ext>
            </a:extLst>
          </p:cNvPr>
          <p:cNvSpPr/>
          <p:nvPr/>
        </p:nvSpPr>
        <p:spPr>
          <a:xfrm>
            <a:off x="9194660" y="109614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2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912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של תמונה 15">
            <a:extLst>
              <a:ext uri="{FF2B5EF4-FFF2-40B4-BE49-F238E27FC236}">
                <a16:creationId xmlns:a16="http://schemas.microsoft.com/office/drawing/2014/main" id="{EFB7CA12-3A09-40F9-9C9A-88DEB6B7E13A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>
            <a:fillRect/>
          </a:stretch>
        </p:blipFill>
        <p:spPr bwMode="auto">
          <a:xfrm>
            <a:off x="368755" y="700543"/>
            <a:ext cx="10136188" cy="57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CE41C225-A5B6-42AD-873D-E9A17E1A2E3F}"/>
              </a:ext>
            </a:extLst>
          </p:cNvPr>
          <p:cNvSpPr/>
          <p:nvPr/>
        </p:nvSpPr>
        <p:spPr>
          <a:xfrm>
            <a:off x="8672148" y="635227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3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432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של תמונה 12">
            <a:extLst>
              <a:ext uri="{FF2B5EF4-FFF2-40B4-BE49-F238E27FC236}">
                <a16:creationId xmlns:a16="http://schemas.microsoft.com/office/drawing/2014/main" id="{6BC9C9BE-C504-4FC7-AA39-F00A63D23B84}"/>
              </a:ext>
            </a:extLst>
          </p:cNvPr>
          <p:cNvPicPr>
            <a:picLocks noGrp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b="9633"/>
          <a:stretch/>
        </p:blipFill>
        <p:spPr bwMode="auto">
          <a:xfrm>
            <a:off x="421476" y="669471"/>
            <a:ext cx="8962009" cy="5519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36D9B958-C658-450A-9958-9585E03AAAC0}"/>
              </a:ext>
            </a:extLst>
          </p:cNvPr>
          <p:cNvSpPr/>
          <p:nvPr/>
        </p:nvSpPr>
        <p:spPr>
          <a:xfrm>
            <a:off x="9242287" y="391885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4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570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55B9E7-4CBD-449C-B751-6398E93F8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916" y="312837"/>
            <a:ext cx="10246355" cy="637353"/>
          </a:xfrm>
        </p:spPr>
        <p:txBody>
          <a:bodyPr/>
          <a:lstStyle/>
          <a:p>
            <a:r>
              <a:rPr lang="he-IL" sz="3200" dirty="0"/>
              <a:t>פתרון מוצע לשאלה מס'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04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0F6924-54C7-40E9-B7DC-D3F1FDE9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2800" dirty="0"/>
              <a:t>שאלה עם צורות חיבור נגדים שווים במערכת תלת פזית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6EE10E-0722-294F-B77F-53A1C781FD20}"/>
                  </a:ext>
                </a:extLst>
              </p14:cNvPr>
              <p14:cNvContentPartPr/>
              <p14:nvPr/>
            </p14:nvContentPartPr>
            <p14:xfrm>
              <a:off x="6363744" y="19929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6EE10E-0722-294F-B77F-53A1C781F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6104" y="197529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8AB91F-C528-1242-883B-78CC391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1986587"/>
            <a:ext cx="5416161" cy="2470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2EC8EF-A4A6-434B-BEB1-D1FF7685F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69" y="1538986"/>
            <a:ext cx="5308600" cy="336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30679-651C-F248-AB9A-AF999261C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425" y="5140802"/>
            <a:ext cx="7139688" cy="920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862AA7-EFE8-FA42-9ED1-DF1DA88A3833}"/>
              </a:ext>
            </a:extLst>
          </p:cNvPr>
          <p:cNvSpPr txBox="1"/>
          <p:nvPr/>
        </p:nvSpPr>
        <p:spPr>
          <a:xfrm>
            <a:off x="10435627" y="1538986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5</a:t>
            </a:r>
            <a:endParaRPr lang="en-US" sz="1600" b="1" dirty="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F6C5DC-07FC-9949-AD59-AFF0BEEACA76}"/>
                  </a:ext>
                </a:extLst>
              </p14:cNvPr>
              <p14:cNvContentPartPr/>
              <p14:nvPr/>
            </p14:nvContentPartPr>
            <p14:xfrm>
              <a:off x="10595520" y="2007720"/>
              <a:ext cx="66600" cy="11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F6C5DC-07FC-9949-AD59-AFF0BEEACA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6520" y="1998720"/>
                <a:ext cx="84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2517C7-FD7E-3543-AE45-0683E329669B}"/>
                  </a:ext>
                </a:extLst>
              </p14:cNvPr>
              <p14:cNvContentPartPr/>
              <p14:nvPr/>
            </p14:nvContentPartPr>
            <p14:xfrm>
              <a:off x="2683800" y="4664160"/>
              <a:ext cx="48960" cy="166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2517C7-FD7E-3543-AE45-0683E3296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5160" y="4655520"/>
                <a:ext cx="66600" cy="184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מלבן: פינות מעוגלות 1">
            <a:extLst>
              <a:ext uri="{FF2B5EF4-FFF2-40B4-BE49-F238E27FC236}">
                <a16:creationId xmlns:a16="http://schemas.microsoft.com/office/drawing/2014/main" id="{345CF139-D99C-4E1C-995F-0B5BBFA9A70F}"/>
              </a:ext>
            </a:extLst>
          </p:cNvPr>
          <p:cNvSpPr/>
          <p:nvPr/>
        </p:nvSpPr>
        <p:spPr>
          <a:xfrm>
            <a:off x="10213136" y="139696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5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173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D88CA0-817C-4563-96F3-04CAC3F9E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3200" dirty="0"/>
              <a:t>פתרון מוצע לשאלה מס' 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74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he-IL" sz="6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מערכות</a:t>
            </a:r>
            <a:r>
              <a:rPr lang="iw-IL" sz="6000" dirty="0">
                <a:latin typeface="Varela Round" panose="00000500000000000000" pitchFamily="2" charset="-79"/>
                <a:cs typeface="Varela Round" panose="00000500000000000000" pitchFamily="2" charset="-79"/>
              </a:rPr>
              <a:t> חשמל- שאלון 845381</a:t>
            </a:r>
            <a:endParaRPr sz="6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תלמידי תיכון במגמת חשמל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b="1">
                <a:latin typeface="Varela Round" panose="00000500000000000000" pitchFamily="2" charset="-79"/>
                <a:cs typeface="Varela Round" panose="00000500000000000000" pitchFamily="2" charset="-79"/>
              </a:rPr>
              <a:t>שם המורה:</a:t>
            </a:r>
            <a:r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 תייסיר קעדן 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>
            <a:spLocks noGrp="1"/>
          </p:cNvSpPr>
          <p:nvPr>
            <p:ph type="pic" idx="3"/>
          </p:nvPr>
        </p:nvSpPr>
        <p:spPr>
          <a:xfrm>
            <a:off x="3397599" y="1494288"/>
            <a:ext cx="539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732" y="486646"/>
            <a:ext cx="7823981" cy="58697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345D02-10FD-C443-9FDE-FEE686261A37}"/>
                  </a:ext>
                </a:extLst>
              </p14:cNvPr>
              <p14:cNvContentPartPr/>
              <p14:nvPr/>
            </p14:nvContentPartPr>
            <p14:xfrm>
              <a:off x="10099824" y="1527456"/>
              <a:ext cx="784080" cy="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345D02-10FD-C443-9FDE-FEE686261A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7184" y="1464456"/>
                <a:ext cx="909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CCA2B9-09EE-F346-BD2F-DDDF9528001A}"/>
                  </a:ext>
                </a:extLst>
              </p14:cNvPr>
              <p14:cNvContentPartPr/>
              <p14:nvPr/>
            </p14:nvContentPartPr>
            <p14:xfrm>
              <a:off x="5992224" y="1110216"/>
              <a:ext cx="985320" cy="1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CCA2B9-09EE-F346-BD2F-DDDF952800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9224" y="1047216"/>
                <a:ext cx="1110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D4E116-42FE-004F-AE6F-6D5C73C1B57D}"/>
                  </a:ext>
                </a:extLst>
              </p14:cNvPr>
              <p14:cNvContentPartPr/>
              <p14:nvPr/>
            </p14:nvContentPartPr>
            <p14:xfrm>
              <a:off x="9471264" y="188565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D4E116-42FE-004F-AE6F-6D5C73C1B5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08624" y="182265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מלבן: פינות מעוגלות 1">
            <a:extLst>
              <a:ext uri="{FF2B5EF4-FFF2-40B4-BE49-F238E27FC236}">
                <a16:creationId xmlns:a16="http://schemas.microsoft.com/office/drawing/2014/main" id="{448B563A-9E0F-4AD8-80BA-5D0DFE6D4477}"/>
              </a:ext>
            </a:extLst>
          </p:cNvPr>
          <p:cNvSpPr/>
          <p:nvPr/>
        </p:nvSpPr>
        <p:spPr>
          <a:xfrm>
            <a:off x="8659443" y="790002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6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CC5422-7C83-451F-A6FB-D93FD103A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3200" dirty="0"/>
              <a:t>פתרון מוצע לשאלה מס'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14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ctrTitle"/>
          </p:nvPr>
        </p:nvSpPr>
        <p:spPr>
          <a:xfrm>
            <a:off x="1733684" y="126101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/>
              <a:t>שאלות דוגמה בכוכב </a:t>
            </a:r>
            <a:endParaRPr sz="4400" b="1" dirty="0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8375"/>
          <a:stretch/>
        </p:blipFill>
        <p:spPr>
          <a:xfrm>
            <a:off x="742747" y="959397"/>
            <a:ext cx="7057991" cy="55606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CAAC4-736F-144E-B7BD-8174188C6B11}"/>
                  </a:ext>
                </a:extLst>
              </p14:cNvPr>
              <p14:cNvContentPartPr/>
              <p14:nvPr/>
            </p14:nvContentPartPr>
            <p14:xfrm>
              <a:off x="5780904" y="1109136"/>
              <a:ext cx="715320" cy="26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CAAC4-736F-144E-B7BD-8174188C6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8264" y="1046136"/>
                <a:ext cx="84096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C3ED122-AF84-CB49-AF21-F5BD81DD19A0}"/>
              </a:ext>
            </a:extLst>
          </p:cNvPr>
          <p:cNvGrpSpPr/>
          <p:nvPr/>
        </p:nvGrpSpPr>
        <p:grpSpPr>
          <a:xfrm>
            <a:off x="5939304" y="1072056"/>
            <a:ext cx="1124640" cy="349560"/>
            <a:chOff x="5939304" y="1072056"/>
            <a:chExt cx="11246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470172-7BC4-E046-BF2E-5E40F1EAE7F3}"/>
                    </a:ext>
                  </a:extLst>
                </p14:cNvPr>
                <p14:cNvContentPartPr/>
                <p14:nvPr/>
              </p14:nvContentPartPr>
              <p14:xfrm>
                <a:off x="5939304" y="1072056"/>
                <a:ext cx="1124640" cy="349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470172-7BC4-E046-BF2E-5E40F1EAE7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6304" y="1009056"/>
                  <a:ext cx="1250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569C74-8663-B345-AA5F-3486D8496F94}"/>
                    </a:ext>
                  </a:extLst>
                </p14:cNvPr>
                <p14:cNvContentPartPr/>
                <p14:nvPr/>
              </p14:nvContentPartPr>
              <p14:xfrm>
                <a:off x="6487584" y="1352136"/>
                <a:ext cx="25200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569C74-8663-B345-AA5F-3486D8496F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4944" y="1289136"/>
                  <a:ext cx="3776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868F5B-29A6-5841-9CFF-660B6B79482D}"/>
                  </a:ext>
                </a:extLst>
              </p14:cNvPr>
              <p14:cNvContentPartPr/>
              <p14:nvPr/>
            </p14:nvContentPartPr>
            <p14:xfrm>
              <a:off x="10254624" y="1481376"/>
              <a:ext cx="82656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868F5B-29A6-5841-9CFF-660B6B7948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1984" y="1418736"/>
                <a:ext cx="9522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4F5F8D5-7B95-2945-B96D-A5D7EC99827B}"/>
              </a:ext>
            </a:extLst>
          </p:cNvPr>
          <p:cNvGrpSpPr/>
          <p:nvPr/>
        </p:nvGrpSpPr>
        <p:grpSpPr>
          <a:xfrm>
            <a:off x="9516264" y="1821936"/>
            <a:ext cx="72360" cy="76680"/>
            <a:chOff x="9516264" y="1821936"/>
            <a:chExt cx="7236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FC3AA6-33C5-104B-9C23-17F805E0D50F}"/>
                    </a:ext>
                  </a:extLst>
                </p14:cNvPr>
                <p14:cNvContentPartPr/>
                <p14:nvPr/>
              </p14:nvContentPartPr>
              <p14:xfrm>
                <a:off x="9516264" y="1821936"/>
                <a:ext cx="1440" cy="7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FC3AA6-33C5-104B-9C23-17F805E0D5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53264" y="1759296"/>
                  <a:ext cx="12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BBB067-0B9C-894F-84BA-27ABBC4749CD}"/>
                    </a:ext>
                  </a:extLst>
                </p14:cNvPr>
                <p14:cNvContentPartPr/>
                <p14:nvPr/>
              </p14:nvContentPartPr>
              <p14:xfrm>
                <a:off x="9588264" y="184209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BBB067-0B9C-894F-84BA-27ABBC4749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25264" y="17790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מלבן: פינות מעוגלות 1">
            <a:extLst>
              <a:ext uri="{FF2B5EF4-FFF2-40B4-BE49-F238E27FC236}">
                <a16:creationId xmlns:a16="http://schemas.microsoft.com/office/drawing/2014/main" id="{7A847275-E65E-438A-8DB7-98C2D886C1F4}"/>
              </a:ext>
            </a:extLst>
          </p:cNvPr>
          <p:cNvSpPr/>
          <p:nvPr/>
        </p:nvSpPr>
        <p:spPr>
          <a:xfrm>
            <a:off x="6602698" y="1159554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7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dirty="0"/>
              <a:t>שאלות דוגמה בכוכב </a:t>
            </a:r>
            <a:endParaRPr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8CE84-FF1B-ED4B-9C65-B29D598A5F81}"/>
              </a:ext>
            </a:extLst>
          </p:cNvPr>
          <p:cNvSpPr txBox="1"/>
          <p:nvPr/>
        </p:nvSpPr>
        <p:spPr>
          <a:xfrm>
            <a:off x="9368132" y="1924932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8</a:t>
            </a:r>
            <a:endParaRPr lang="en-US" sz="1600" b="1" dirty="0"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F22EE-88F1-4344-B1B3-3737B16D930C}"/>
              </a:ext>
            </a:extLst>
          </p:cNvPr>
          <p:cNvGrpSpPr/>
          <p:nvPr/>
        </p:nvGrpSpPr>
        <p:grpSpPr>
          <a:xfrm>
            <a:off x="1722548" y="1306826"/>
            <a:ext cx="8813956" cy="3596777"/>
            <a:chOff x="1722548" y="2123256"/>
            <a:chExt cx="8813956" cy="3596777"/>
          </a:xfrm>
        </p:grpSpPr>
        <p:pic>
          <p:nvPicPr>
            <p:cNvPr id="213" name="Google Shape;21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22548" y="2561909"/>
              <a:ext cx="8813956" cy="3158124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968461-31E7-484F-9D2E-9437E8E3312B}"/>
                    </a:ext>
                  </a:extLst>
                </p14:cNvPr>
                <p14:cNvContentPartPr/>
                <p14:nvPr/>
              </p14:nvContentPartPr>
              <p14:xfrm>
                <a:off x="4753066" y="2614771"/>
                <a:ext cx="2752920" cy="637353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968461-31E7-484F-9D2E-9437E8E331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0066" y="2551791"/>
                  <a:ext cx="2878560" cy="762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D393CE-643D-9F4B-8C06-9A7F8D425CAC}"/>
                    </a:ext>
                  </a:extLst>
                </p14:cNvPr>
                <p14:cNvContentPartPr/>
                <p14:nvPr/>
              </p14:nvContentPartPr>
              <p14:xfrm>
                <a:off x="5437464" y="2123256"/>
                <a:ext cx="1643760" cy="18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D393CE-643D-9F4B-8C06-9A7F8D425C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74464" y="2060130"/>
                  <a:ext cx="1769400" cy="30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450139-7740-EA4F-9197-E0AF655251C6}"/>
                    </a:ext>
                  </a:extLst>
                </p14:cNvPr>
                <p14:cNvContentPartPr/>
                <p14:nvPr/>
              </p14:nvContentPartPr>
              <p14:xfrm>
                <a:off x="9277080" y="2933448"/>
                <a:ext cx="930240" cy="13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450139-7740-EA4F-9197-E0AF655251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14080" y="2870448"/>
                  <a:ext cx="1055880" cy="257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מלבן: פינות מעוגלות 1">
            <a:extLst>
              <a:ext uri="{FF2B5EF4-FFF2-40B4-BE49-F238E27FC236}">
                <a16:creationId xmlns:a16="http://schemas.microsoft.com/office/drawing/2014/main" id="{3B5A180C-67B0-4AB4-B333-CFC5D45D3124}"/>
              </a:ext>
            </a:extLst>
          </p:cNvPr>
          <p:cNvSpPr/>
          <p:nvPr/>
        </p:nvSpPr>
        <p:spPr>
          <a:xfrm>
            <a:off x="9417271" y="1749748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8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36" y="2094221"/>
            <a:ext cx="4552775" cy="26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שאלות דוגמה בכוכב </a:t>
            </a:r>
            <a:endParaRPr sz="4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Google Shape;219;p26"/>
              <p:cNvSpPr txBox="1"/>
              <p:nvPr/>
            </p:nvSpPr>
            <p:spPr>
              <a:xfrm>
                <a:off x="3874668" y="1085210"/>
                <a:ext cx="7030800" cy="490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באיור לשאלה מתואר עומס תלת מופעי המחובר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בכוכב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. העכבה של כל מופע היא  </a:t>
                </a:r>
                <a14:m>
                  <m:oMath xmlns:m="http://schemas.openxmlformats.org/officeDocument/2006/math"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𝑍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= (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60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+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𝑗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40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)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Ω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 </m:t>
                    </m:r>
                  </m:oMath>
                </a14:m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א.     חשב הזרם בקו ההזנה לעומס 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ב.      חשב ההספק הפעיל ,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ההגבי והמדומה של העומס וסרטט משולש הספקים מתאים 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ג.       מהו מקדם ההספק של העומס ?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ד.      מהו הספק הכללי של העומס אם הופכים את חיבורו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למשולש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?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</p:txBody>
          </p:sp>
        </mc:Choice>
        <mc:Fallback>
          <p:sp>
            <p:nvSpPr>
              <p:cNvPr id="219" name="Google Shape;219;p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68" y="1085210"/>
                <a:ext cx="7030800" cy="4906800"/>
              </a:xfrm>
              <a:prstGeom prst="rect">
                <a:avLst/>
              </a:prstGeom>
              <a:blipFill>
                <a:blip r:embed="rId4"/>
                <a:stretch>
                  <a:fillRect r="-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7E2049-88A2-BE41-BC02-C73B5A6FBBC2}"/>
              </a:ext>
            </a:extLst>
          </p:cNvPr>
          <p:cNvSpPr txBox="1"/>
          <p:nvPr/>
        </p:nvSpPr>
        <p:spPr>
          <a:xfrm>
            <a:off x="10717408" y="1156223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9</a:t>
            </a:r>
            <a:endParaRPr lang="en-US" sz="1600" b="1" dirty="0">
              <a:cs typeface="+mj-cs"/>
            </a:endParaRPr>
          </a:p>
        </p:txBody>
      </p:sp>
      <p:sp>
        <p:nvSpPr>
          <p:cNvPr id="7" name="מלבן: פינות מעוגלות 1">
            <a:extLst>
              <a:ext uri="{FF2B5EF4-FFF2-40B4-BE49-F238E27FC236}">
                <a16:creationId xmlns:a16="http://schemas.microsoft.com/office/drawing/2014/main" id="{FC4A4456-17E8-40C4-9068-28041B143929}"/>
              </a:ext>
            </a:extLst>
          </p:cNvPr>
          <p:cNvSpPr/>
          <p:nvPr/>
        </p:nvSpPr>
        <p:spPr>
          <a:xfrm>
            <a:off x="10272427" y="1085210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9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DF4F55-738A-4ED8-AA06-3FC62A69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7145"/>
          <a:stretch/>
        </p:blipFill>
        <p:spPr bwMode="auto">
          <a:xfrm>
            <a:off x="-39069" y="48270"/>
            <a:ext cx="8152974" cy="68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D2A0768-486B-4B37-B162-59B73781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06" y="253372"/>
            <a:ext cx="4192306" cy="1772197"/>
          </a:xfrm>
        </p:spPr>
        <p:txBody>
          <a:bodyPr/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דוגמה לשאלה שמשלבת חיבור כוכב וחיבור משולש יחד.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94C82-B9FC-D64F-BDC9-F3718CC24833}"/>
              </a:ext>
            </a:extLst>
          </p:cNvPr>
          <p:cNvGrpSpPr/>
          <p:nvPr/>
        </p:nvGrpSpPr>
        <p:grpSpPr>
          <a:xfrm>
            <a:off x="8117304" y="1328736"/>
            <a:ext cx="111960" cy="94320"/>
            <a:chOff x="8117304" y="1328736"/>
            <a:chExt cx="1119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B96B34-8E00-4241-835D-0EC7EEAB1CBA}"/>
                    </a:ext>
                  </a:extLst>
                </p14:cNvPr>
                <p14:cNvContentPartPr/>
                <p14:nvPr/>
              </p14:nvContentPartPr>
              <p14:xfrm>
                <a:off x="8155824" y="1335216"/>
                <a:ext cx="73440" cy="7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B96B34-8E00-4241-835D-0EC7EEAB1C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47184" y="1326576"/>
                  <a:ext cx="91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D92424-5D53-E444-9248-615D0844EE6B}"/>
                    </a:ext>
                  </a:extLst>
                </p14:cNvPr>
                <p14:cNvContentPartPr/>
                <p14:nvPr/>
              </p14:nvContentPartPr>
              <p14:xfrm>
                <a:off x="8154744" y="1328736"/>
                <a:ext cx="37800" cy="8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D92424-5D53-E444-9248-615D0844EE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6104" y="1319736"/>
                  <a:ext cx="55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09E186-383D-4D41-B026-FC84F7ED14AC}"/>
                    </a:ext>
                  </a:extLst>
                </p14:cNvPr>
                <p14:cNvContentPartPr/>
                <p14:nvPr/>
              </p14:nvContentPartPr>
              <p14:xfrm>
                <a:off x="8143584" y="1333416"/>
                <a:ext cx="40680" cy="82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09E186-383D-4D41-B026-FC84F7ED14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34584" y="1324416"/>
                  <a:ext cx="58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5C06EB-55B6-C14F-BBEA-E36DACD3138A}"/>
                    </a:ext>
                  </a:extLst>
                </p14:cNvPr>
                <p14:cNvContentPartPr/>
                <p14:nvPr/>
              </p14:nvContentPartPr>
              <p14:xfrm>
                <a:off x="8142864" y="1361856"/>
                <a:ext cx="4680" cy="4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5C06EB-55B6-C14F-BBEA-E36DACD313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34224" y="1353216"/>
                  <a:ext cx="22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44ABCF-617A-3340-ACC7-76A766D0513F}"/>
                    </a:ext>
                  </a:extLst>
                </p14:cNvPr>
                <p14:cNvContentPartPr/>
                <p14:nvPr/>
              </p14:nvContentPartPr>
              <p14:xfrm>
                <a:off x="8117304" y="1346016"/>
                <a:ext cx="32760" cy="7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44ABCF-617A-3340-ACC7-76A766D051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08664" y="1337016"/>
                  <a:ext cx="504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D95399-C644-6E43-85CD-6DE6D0092BDB}"/>
                  </a:ext>
                </a:extLst>
              </p14:cNvPr>
              <p14:cNvContentPartPr/>
              <p14:nvPr/>
            </p14:nvContentPartPr>
            <p14:xfrm>
              <a:off x="5213544" y="443913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D95399-C644-6E43-85CD-6DE6D0092B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0544" y="43764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020BFB-5EF1-504C-8F56-CB8F2CC7F3A6}"/>
                  </a:ext>
                </a:extLst>
              </p14:cNvPr>
              <p14:cNvContentPartPr/>
              <p14:nvPr/>
            </p14:nvContentPartPr>
            <p14:xfrm>
              <a:off x="5668224" y="441393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020BFB-5EF1-504C-8F56-CB8F2CC7F3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5584" y="435093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מלבן: פינות מעוגלות 1">
            <a:extLst>
              <a:ext uri="{FF2B5EF4-FFF2-40B4-BE49-F238E27FC236}">
                <a16:creationId xmlns:a16="http://schemas.microsoft.com/office/drawing/2014/main" id="{BCAA3F5A-07AB-45CB-9B50-18A78B782E89}"/>
              </a:ext>
            </a:extLst>
          </p:cNvPr>
          <p:cNvSpPr/>
          <p:nvPr/>
        </p:nvSpPr>
        <p:spPr>
          <a:xfrm>
            <a:off x="9385259" y="2025569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10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662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40FBBC-91F0-4BE7-9A28-A877CE68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919" y="242730"/>
            <a:ext cx="12190413" cy="720000"/>
          </a:xfrm>
        </p:spPr>
        <p:txBody>
          <a:bodyPr/>
          <a:lstStyle/>
          <a:p>
            <a:pPr algn="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שכוללת עומסים בעלי אופי שונה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1FE91E0-228F-49CD-84C5-82A6E389FB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 bwMode="auto">
          <a:xfrm>
            <a:off x="0" y="-7331"/>
            <a:ext cx="6180881" cy="69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: פינות מעוגלות 1">
            <a:extLst>
              <a:ext uri="{FF2B5EF4-FFF2-40B4-BE49-F238E27FC236}">
                <a16:creationId xmlns:a16="http://schemas.microsoft.com/office/drawing/2014/main" id="{853D478B-796E-486D-82B7-644DDCA4A435}"/>
              </a:ext>
            </a:extLst>
          </p:cNvPr>
          <p:cNvSpPr/>
          <p:nvPr/>
        </p:nvSpPr>
        <p:spPr>
          <a:xfrm>
            <a:off x="10227499" y="97250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11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559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0019BB-B1C6-4D11-8D7B-44126A7C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83"/>
            <a:ext cx="12190413" cy="720000"/>
          </a:xfrm>
        </p:spPr>
        <p:txBody>
          <a:bodyPr/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שכוללת שני עומסים אחד בחיבור כוכב  (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 , והשני בחיבור משולש (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ar-SA" sz="2400" dirty="0">
                <a:latin typeface="Varela Round" panose="00000500000000000000" pitchFamily="2" charset="-79"/>
              </a:rPr>
              <a:t>) 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95678F-5B37-4BD0-9824-22B0B783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290"/>
            <a:ext cx="5760960" cy="48119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A0E247-8926-4444-90B7-C4D378F52627}"/>
              </a:ext>
            </a:extLst>
          </p:cNvPr>
          <p:cNvGrpSpPr/>
          <p:nvPr/>
        </p:nvGrpSpPr>
        <p:grpSpPr>
          <a:xfrm>
            <a:off x="4761024" y="1259616"/>
            <a:ext cx="35640" cy="135720"/>
            <a:chOff x="4761024" y="1259616"/>
            <a:chExt cx="356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33C6ED-14BE-334C-8307-EFA0FDE0EC1C}"/>
                    </a:ext>
                  </a:extLst>
                </p14:cNvPr>
                <p14:cNvContentPartPr/>
                <p14:nvPr/>
              </p14:nvContentPartPr>
              <p14:xfrm>
                <a:off x="4769664" y="1259616"/>
                <a:ext cx="27000" cy="11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33C6ED-14BE-334C-8307-EFA0FDE0EC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51664" y="1241976"/>
                  <a:ext cx="6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4C1C84-3D09-F14B-A08C-825224B5FAB7}"/>
                    </a:ext>
                  </a:extLst>
                </p14:cNvPr>
                <p14:cNvContentPartPr/>
                <p14:nvPr/>
              </p14:nvContentPartPr>
              <p14:xfrm>
                <a:off x="4761024" y="1282296"/>
                <a:ext cx="7920" cy="11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4C1C84-3D09-F14B-A08C-825224B5FA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43384" y="1264656"/>
                  <a:ext cx="435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3C4B6D-AB77-394F-9386-89B4C1416E75}"/>
                  </a:ext>
                </a:extLst>
              </p14:cNvPr>
              <p14:cNvContentPartPr/>
              <p14:nvPr/>
            </p14:nvContentPartPr>
            <p14:xfrm>
              <a:off x="2074344" y="5678256"/>
              <a:ext cx="25200" cy="8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3C4B6D-AB77-394F-9386-89B4C1416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6704" y="5660256"/>
                <a:ext cx="608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5AB87-D5F5-5F42-9D30-EBECFC434F09}"/>
              </a:ext>
            </a:extLst>
          </p:cNvPr>
          <p:cNvGrpSpPr/>
          <p:nvPr/>
        </p:nvGrpSpPr>
        <p:grpSpPr>
          <a:xfrm>
            <a:off x="2047704" y="5666736"/>
            <a:ext cx="34920" cy="76680"/>
            <a:chOff x="2047704" y="5666736"/>
            <a:chExt cx="3492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4E1040-FE50-D94C-8394-B128BE949B02}"/>
                    </a:ext>
                  </a:extLst>
                </p14:cNvPr>
                <p14:cNvContentPartPr/>
                <p14:nvPr/>
              </p14:nvContentPartPr>
              <p14:xfrm>
                <a:off x="2047704" y="5702376"/>
                <a:ext cx="34920" cy="4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4E1040-FE50-D94C-8394-B128BE949B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0064" y="5684376"/>
                  <a:ext cx="70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8047D9-F849-4E4E-B2D3-8E675DA8AC4F}"/>
                    </a:ext>
                  </a:extLst>
                </p14:cNvPr>
                <p14:cNvContentPartPr/>
                <p14:nvPr/>
              </p14:nvContentPartPr>
              <p14:xfrm>
                <a:off x="2047704" y="5666736"/>
                <a:ext cx="5040" cy="6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8047D9-F849-4E4E-B2D3-8E675DA8AC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0064" y="5649096"/>
                  <a:ext cx="40680" cy="102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מלבן: פינות מעוגלות 1">
            <a:extLst>
              <a:ext uri="{FF2B5EF4-FFF2-40B4-BE49-F238E27FC236}">
                <a16:creationId xmlns:a16="http://schemas.microsoft.com/office/drawing/2014/main" id="{CFAC3318-C5BC-4D36-86DC-E377E136270E}"/>
              </a:ext>
            </a:extLst>
          </p:cNvPr>
          <p:cNvSpPr/>
          <p:nvPr/>
        </p:nvSpPr>
        <p:spPr>
          <a:xfrm>
            <a:off x="9890074" y="1227523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12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E7C905E-4C70-4ED5-B597-4BF5A51B9F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1267" y="2020868"/>
            <a:ext cx="7411424" cy="21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E4A0C-22AC-40F6-B04A-5CED2242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630194"/>
            <a:ext cx="11381511" cy="4462667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סכום 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כללי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לנושא הנלמד</a:t>
            </a:r>
            <a:b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1) ישנם שתי שיטות לחיבור צרכן תלת פזי , חיבור לפי משולש  וחיבור לי כוכב . 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2) המתח הפזי שווה למתח הקווי בחיבור משולש</a:t>
            </a:r>
            <a:r>
              <a:rPr lang="en-US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br>
              <a:rPr lang="en-US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3)  המתח הפזי שונה מהמתח הקווי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4) הזרם הקווי שווה לזרם הפזי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5) הזרם הפזי שונה מהזרם הקווי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6) ההספק התלת פזי הכללי בחיבור משולש גדול מההספק הכללי בחיבור כוכב , בעצם  פי שלוש ממנו . 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7) עומס תלת פזי סימטרי או נקרא עומס מאוזן כאשר העכבה שווה בכל שלושת הפזות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8) הזווית בין כל שתי פזות  120 מעלות 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sz="2000" b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82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 נלמד היום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iw-IL"/>
              <a:t>פירוט נושאי הלימוד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הסבר כללי על מערכות תלת פזיות (תלת מופעיות).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יתרונות, מאפיינים וסוגים של מערכות תלת פזיות.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חיבור לפי שיטת משולש וחישובים.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חיבור לפי שיטת כוכב וחישובים.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דוגמאות ממבחני בגרות לשלושת השיטות עם פתרון פרונטלי.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שילוב בין שתי השיטות ומאפיינים- דוגמאות  ממבחני הבגרות.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סיכום כללי לנושא שנלמד.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185058" y="270672"/>
            <a:ext cx="12190413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  <a:buFont typeface="Arial"/>
              <a:buNone/>
            </a:pPr>
            <a:r>
              <a:rPr lang="he-IL" dirty="0"/>
              <a:t>הסבר על מערכות תלת-פזיות</a:t>
            </a:r>
          </a:p>
        </p:txBody>
      </p:sp>
      <p:sp>
        <p:nvSpPr>
          <p:cNvPr id="12" name="Google Shape;129;p17">
            <a:extLst>
              <a:ext uri="{FF2B5EF4-FFF2-40B4-BE49-F238E27FC236}">
                <a16:creationId xmlns:a16="http://schemas.microsoft.com/office/drawing/2014/main" id="{ED8AFF2F-C66F-4958-8CD0-34096DBE5CAC}"/>
              </a:ext>
            </a:extLst>
          </p:cNvPr>
          <p:cNvSpPr txBox="1">
            <a:spLocks/>
          </p:cNvSpPr>
          <p:nvPr/>
        </p:nvSpPr>
        <p:spPr>
          <a:xfrm>
            <a:off x="1185748" y="968828"/>
            <a:ext cx="9818915" cy="38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192A72"/>
              </a:buClr>
              <a:buSzPts val="2800"/>
            </a:pPr>
            <a:r>
              <a:rPr lang="he-IL" sz="2300" b="0" dirty="0">
                <a:solidFill>
                  <a:srgbClr val="002060"/>
                </a:solidFill>
              </a:rPr>
              <a:t>מערכת תלת־פאזית או תלת־מופעית , היא השיטה הנפוצה ביותר לייצור והולכת אנרגיה חשמלית. השיטה מבוססת על מתח וזרם חילופין בתדר זהה הזורמים בשלושה מוליכים, כאשר בין המתחים קיים הפרש מופע של 120°.</a:t>
            </a:r>
          </a:p>
          <a:p>
            <a:pPr marL="0" indent="0">
              <a:spcBef>
                <a:spcPts val="0"/>
              </a:spcBef>
              <a:buClr>
                <a:srgbClr val="192A72"/>
              </a:buClr>
              <a:buSzPts val="2800"/>
            </a:pPr>
            <a:endParaRPr lang="he-IL" sz="2300" b="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he-IL" sz="2300" b="0" dirty="0">
                <a:solidFill>
                  <a:srgbClr val="002060"/>
                </a:solidFill>
              </a:rPr>
              <a:t>במערכת תלת־פאזית סימטרית, שלושה מוליכים נושאים זרם חילופין באותו תדר ואותה משרעת מתח ביחס לנקודה משותפת "נקודת האפס " אך עם הפרש מופע של שליש אורך הגל. הנקודה המשותפת מיוחסת בדרך כלל לקרקע ולעיתים קרובות למוליך נושא זרם הנקרא ניוטרל או מוליך האפס.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92A72"/>
              </a:buClr>
              <a:buSzPts val="2800"/>
            </a:pPr>
            <a:endParaRPr lang="he-IL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2296886" y="270672"/>
            <a:ext cx="10078585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</a:pPr>
            <a:r>
              <a:rPr lang="he-IL" dirty="0"/>
              <a:t>הגדרות בסיסיות בהערכות תלת פזיות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r" rtl="1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12B4BC"/>
                  </a:buClr>
                  <a:buSzPts val="3200"/>
                  <a:buFont typeface="Arial"/>
                  <a:buNone/>
                  <a:defRPr sz="3200" b="1" i="0" u="none" strike="noStrike" cap="none">
                    <a:solidFill>
                      <a:srgbClr val="12B4BC"/>
                    </a:solidFill>
                    <a:latin typeface="Varela Round"/>
                    <a:ea typeface="Varela Round"/>
                    <a:cs typeface="Varela Round"/>
                    <a:sym typeface="Varela Round"/>
                  </a:defRPr>
                </a:lvl1pPr>
                <a:lvl2pPr marL="914400" marR="0" lvl="1" indent="-228600" algn="r" rtl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  <a:defRPr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28600" algn="r" rtl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מתח שלוב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:-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גם נקרא מתח קווי וזהו בעצם המתח שנמדד בין קצוות של כל שתי פזות , לדוגמא בין פזה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R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 לפזה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S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ואז נסמן אותו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𝑅𝑆</m:t>
                        </m:r>
                      </m:sub>
                    </m:sSub>
                  </m:oMath>
                </a14:m>
                <a:r>
                  <a:rPr lang="he-IL" sz="2400" b="0" dirty="0">
                    <a:solidFill>
                      <a:srgbClr val="002060"/>
                    </a:solidFill>
                  </a:rPr>
                  <a:t> והערך שלו  שווה בכל כל שתי פזות עם הבדל  בערך הזווית וזהו בעצם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V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400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או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V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380</a:t>
                </a:r>
                <a:endParaRPr lang="en-US" sz="2400" b="0" dirty="0">
                  <a:solidFill>
                    <a:srgbClr val="002060"/>
                  </a:solidFill>
                </a:endParaRP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מתח פזי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𝐏𝐇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:-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זהו בעצם המתח שנמדד על הפזה עצמה כלומר בין קצה הפזה ונקודת האפס כאשר מדברים על חיבור כוכב , נהוג לסמן אותו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he-IL" sz="2400" b="0" dirty="0">
                    <a:solidFill>
                      <a:srgbClr val="002060"/>
                    </a:solidFill>
                  </a:rPr>
                  <a:t> </a:t>
                </a:r>
                <a:endParaRPr lang="en-US" sz="2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blipFill>
                <a:blip r:embed="rId3"/>
                <a:stretch>
                  <a:fillRect t="-5556" r="-1854" b="-10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34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2296886" y="270672"/>
            <a:ext cx="10078585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</a:pPr>
            <a:r>
              <a:rPr lang="he-IL" dirty="0"/>
              <a:t>זרמים בערכות תלת פזיות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r" rtl="1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12B4BC"/>
                  </a:buClr>
                  <a:buSzPts val="3200"/>
                  <a:buFont typeface="Arial"/>
                  <a:buNone/>
                  <a:defRPr sz="3200" b="1" i="0" u="none" strike="noStrike" cap="none">
                    <a:solidFill>
                      <a:srgbClr val="12B4BC"/>
                    </a:solidFill>
                    <a:latin typeface="Varela Round"/>
                    <a:ea typeface="Varela Round"/>
                    <a:cs typeface="Varela Round"/>
                    <a:sym typeface="Varela Round"/>
                  </a:defRPr>
                </a:lvl1pPr>
                <a:lvl2pPr marL="914400" marR="0" lvl="1" indent="-228600" algn="r" rtl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  <a:defRPr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28600" algn="r" rtl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זרם קווי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,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זרם שנמדד בקו  בצורה טורית והוא שווה לזרם הפזי בשיטת חיבור כוכב ,לעומת זאת בחיבור משולש שונה .</a:t>
                </a: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זרם פזי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,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זרם שנמדד בפזה עצמה בצורה טורית וערכו שווה לזרם הקווי בשיטת חיבור כוכב לעומת זאת בחיבור משולש שונה . </a:t>
                </a: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endParaRPr lang="he-IL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blipFill>
                <a:blip r:embed="rId3"/>
                <a:stretch>
                  <a:fillRect l="-869" t="-5324" r="-1854" b="-90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84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תיאור גרפי של שלושת הפזות 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25625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he-IL" sz="3200" dirty="0"/>
              <a:t>צורות גלים של שלושת הפזות </a:t>
            </a:r>
            <a:endParaRPr sz="3200" dirty="0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324" y="1747453"/>
            <a:ext cx="5983925" cy="44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BB7DFB8-C261-48E7-BB93-B48F3B551F8D}"/>
              </a:ext>
            </a:extLst>
          </p:cNvPr>
          <p:cNvSpPr/>
          <p:nvPr/>
        </p:nvSpPr>
        <p:spPr>
          <a:xfrm>
            <a:off x="7118252" y="1967329"/>
            <a:ext cx="829994" cy="6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77EAED-D046-423C-9EB6-99E3F131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הספקים במערכות תלת פזיות </a:t>
            </a:r>
            <a:endParaRPr lang="en-US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222B9E3-3D03-4E84-98AF-498F045696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7830" y="998410"/>
            <a:ext cx="10983686" cy="4675117"/>
          </a:xfrm>
        </p:spPr>
        <p:txBody>
          <a:bodyPr/>
          <a:lstStyle/>
          <a:p>
            <a:pPr marL="76200" indent="0">
              <a:buNone/>
            </a:pPr>
            <a:r>
              <a:rPr lang="he-IL" sz="2200" b="1" dirty="0"/>
              <a:t>1) ישנם שלושה סוגים של הספקים :</a:t>
            </a:r>
          </a:p>
          <a:p>
            <a:r>
              <a:rPr lang="he-IL" sz="2200" dirty="0"/>
              <a:t>הספק פעיל  שנסמן  אותו באות  </a:t>
            </a:r>
            <a:r>
              <a:rPr lang="en-US" sz="2200" dirty="0"/>
              <a:t>P </a:t>
            </a:r>
            <a:r>
              <a:rPr lang="he-IL" sz="2200" dirty="0"/>
              <a:t>  והוא מתפתח על נגד והיחידות שלו   וואט  ( </a:t>
            </a:r>
            <a:r>
              <a:rPr lang="en-US" sz="2200" dirty="0"/>
              <a:t>W</a:t>
            </a:r>
            <a:r>
              <a:rPr lang="ar-SA" sz="2200" dirty="0"/>
              <a:t>)  </a:t>
            </a:r>
            <a:r>
              <a:rPr lang="he-IL" sz="2200" dirty="0"/>
              <a:t> </a:t>
            </a:r>
          </a:p>
          <a:p>
            <a:r>
              <a:rPr lang="he-IL" sz="2200" dirty="0"/>
              <a:t>הספק  היגבי , ריאקטיבי  שנסמן אותו  באות  </a:t>
            </a:r>
            <a:r>
              <a:rPr lang="en-US" sz="2200" dirty="0"/>
              <a:t>Q</a:t>
            </a:r>
            <a:r>
              <a:rPr lang="he-IL" sz="2200" dirty="0"/>
              <a:t> והוא מתפתח על סליל או קבל  והיחידות שלו  וואר  (</a:t>
            </a:r>
            <a:r>
              <a:rPr lang="en-US" sz="2200" dirty="0"/>
              <a:t>VAR</a:t>
            </a:r>
            <a:r>
              <a:rPr lang="he-IL" sz="2200" dirty="0"/>
              <a:t>)  .</a:t>
            </a:r>
          </a:p>
          <a:p>
            <a:r>
              <a:rPr lang="he-IL" sz="2200" dirty="0"/>
              <a:t>הספק מדומה או נקרא הספק נדמה שנסמן אותו באות  </a:t>
            </a:r>
            <a:r>
              <a:rPr lang="en-US" sz="2200" dirty="0"/>
              <a:t>S</a:t>
            </a:r>
            <a:r>
              <a:rPr lang="he-IL" sz="2200" dirty="0"/>
              <a:t>  והוא מתפתח על כל העכבה  , והיחידות שלו וא (</a:t>
            </a:r>
            <a:r>
              <a:rPr lang="en-US" sz="2200" dirty="0"/>
              <a:t>VA</a:t>
            </a:r>
            <a:r>
              <a:rPr lang="he-IL" sz="2200" dirty="0"/>
              <a:t>)  </a:t>
            </a:r>
          </a:p>
          <a:p>
            <a:pPr marL="76200" indent="0">
              <a:buNone/>
            </a:pPr>
            <a:endParaRPr lang="he-IL" sz="2200" dirty="0"/>
          </a:p>
          <a:p>
            <a:pPr marL="76200" indent="0">
              <a:buNone/>
            </a:pPr>
            <a:r>
              <a:rPr lang="he-IL" sz="2200" dirty="0"/>
              <a:t>2)  ישנם שני  גדלים של הספקים , הספק פזי של הצרכן וגם הספק כללי של כל המערכת התלת פזית . </a:t>
            </a:r>
          </a:p>
          <a:p>
            <a:pPr marL="76200" indent="0">
              <a:buNone/>
            </a:pPr>
            <a:endParaRPr lang="he-IL" sz="2200" dirty="0"/>
          </a:p>
          <a:p>
            <a:pPr marL="76200" indent="0">
              <a:buNone/>
            </a:pPr>
            <a:r>
              <a:rPr lang="he-IL" sz="2200" dirty="0"/>
              <a:t>3) הנוסחאות  : </a:t>
            </a:r>
          </a:p>
        </p:txBody>
      </p:sp>
    </p:spTree>
    <p:extLst>
      <p:ext uri="{BB962C8B-B14F-4D97-AF65-F5344CB8AC3E}">
        <p14:creationId xmlns:p14="http://schemas.microsoft.com/office/powerpoint/2010/main" val="31350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EA6E50D0-B9F2-4862-9D25-B7E781EF8369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102493" y="1051438"/>
                <a:ext cx="8030918" cy="41525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he-IL" dirty="0"/>
                  <a:t>      הספק מדומה </a:t>
                </a:r>
              </a:p>
              <a:p>
                <a:endParaRPr lang="he-I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cosα</m:t>
                    </m:r>
                  </m:oMath>
                </a14:m>
                <a:r>
                  <a:rPr lang="he-IL" dirty="0"/>
                  <a:t>   הספק ממשי  </a:t>
                </a:r>
              </a:p>
              <a:p>
                <a:endParaRPr lang="he-I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SINα</m:t>
                    </m:r>
                  </m:oMath>
                </a14:m>
                <a:r>
                  <a:rPr lang="he-IL" dirty="0"/>
                  <a:t>  הספק היגבי  </a:t>
                </a:r>
              </a:p>
              <a:p>
                <a:endParaRPr lang="he-IL" dirty="0"/>
              </a:p>
              <a:p>
                <a:r>
                  <a:rPr lang="he-IL" dirty="0"/>
                  <a:t>משולש ההספקים :</a:t>
                </a:r>
              </a:p>
              <a:p>
                <a:endParaRPr lang="he-IL" dirty="0"/>
              </a:p>
              <a:p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EA6E50D0-B9F2-4862-9D25-B7E781EF8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102493" y="1051438"/>
                <a:ext cx="8030918" cy="4152517"/>
              </a:xfrm>
              <a:blipFill>
                <a:blip r:embed="rId2"/>
                <a:stretch>
                  <a:fillRect t="-293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תמונה 18">
            <a:extLst>
              <a:ext uri="{FF2B5EF4-FFF2-40B4-BE49-F238E27FC236}">
                <a16:creationId xmlns:a16="http://schemas.microsoft.com/office/drawing/2014/main" id="{B7982234-65D5-4889-BD84-889D9ED1CB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80" y="3240103"/>
            <a:ext cx="3862491" cy="33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55F8348-EBC4-48A0-BF2D-98DEDAF9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נוסחאות  ההספקים במערכת תלת פזית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1845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929</Words>
  <Application>Microsoft Office PowerPoint</Application>
  <PresentationFormat>מותאם אישית</PresentationFormat>
  <Paragraphs>97</Paragraphs>
  <Slides>30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6" baseType="lpstr">
      <vt:lpstr>Arial</vt:lpstr>
      <vt:lpstr>Calibri</vt:lpstr>
      <vt:lpstr>Varela Round</vt:lpstr>
      <vt:lpstr>David</vt:lpstr>
      <vt:lpstr>Cambria Math</vt:lpstr>
      <vt:lpstr>ערכת נושא Office</vt:lpstr>
      <vt:lpstr>מערכת שידורים לאומית</vt:lpstr>
      <vt:lpstr>מערכות חשמל- שאלון 845381</vt:lpstr>
      <vt:lpstr>מה נלמד היום</vt:lpstr>
      <vt:lpstr>מצגת של PowerPoint‏</vt:lpstr>
      <vt:lpstr>מצגת של PowerPoint‏</vt:lpstr>
      <vt:lpstr>מצגת של PowerPoint‏</vt:lpstr>
      <vt:lpstr>תיאור גרפי של שלושת הפזות </vt:lpstr>
      <vt:lpstr>הספקים במערכות תלת פזיות </vt:lpstr>
      <vt:lpstr>נוסחאות  ההספקים במערכת תלת פזית </vt:lpstr>
      <vt:lpstr>המבחנים בשנים האחרונות עם חומר פתוח</vt:lpstr>
      <vt:lpstr>היחס בין ההספק בחיבור משולש ובחיבור כוכב </vt:lpstr>
      <vt:lpstr>חזרה כללית על נוסחאות בזרם חילופין  AC</vt:lpstr>
      <vt:lpstr>דוגמאות ממבחני בגרות </vt:lpstr>
      <vt:lpstr>מצגת של PowerPoint‏</vt:lpstr>
      <vt:lpstr>מצגת של PowerPoint‏</vt:lpstr>
      <vt:lpstr>מצגת של PowerPoint‏</vt:lpstr>
      <vt:lpstr>פתרון מוצע לשאלה מס' 4</vt:lpstr>
      <vt:lpstr>שאלה עם צורות חיבור נגדים שווים במערכת תלת פזית</vt:lpstr>
      <vt:lpstr>פתרון מוצע לשאלה מס' 5</vt:lpstr>
      <vt:lpstr>מצגת של PowerPoint‏</vt:lpstr>
      <vt:lpstr>פתרון מוצע לשאלה מס' 6</vt:lpstr>
      <vt:lpstr>שאלות דוגמה בכוכב </vt:lpstr>
      <vt:lpstr>שאלות דוגמה בכוכב </vt:lpstr>
      <vt:lpstr>שאלות דוגמה בכוכב </vt:lpstr>
      <vt:lpstr>מצגת של PowerPoint‏</vt:lpstr>
      <vt:lpstr>דוגמה לשאלה שמשלבת חיבור כוכב וחיבור משולש יחד.</vt:lpstr>
      <vt:lpstr>שאלה שכוללת עומסים בעלי אופי שונה </vt:lpstr>
      <vt:lpstr>שאלה שכוללת שני עומסים אחד בחיבור כוכב  (A) , והשני בחיבור משולש (B)  </vt:lpstr>
      <vt:lpstr>סכום כללי לנושא הנלמד 1) ישנם שתי שיטות לחיבור צרכן תלת פזי , חיבור לפי משולש  וחיבור לי כוכב .  2) המתח הפזי שווה למתח הקווי בחיבור משולש . 3)  המתח הפזי שונה מהמתח הקווי בחיבור כוכב . 4) הזרם הקווי שווה לזרם הפזי בחיבור כוכב . 5) הזרם הפזי שונה מהזרם הקווי בחיבור כוכב . 6) ההספק התלת פזי הכללי בחיבור משולש גדול מההספק הכללי בחיבור כוכב , בעצם  פי שלוש ממנו .  7) עומס תלת פזי סימטרי או נקרא עומס מאוזן כאשר העכבה שווה בכל שלושת הפזות . 8) הזווית בין כל שתי פזות  120 מעלות  .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Tayseer</cp:lastModifiedBy>
  <cp:revision>101</cp:revision>
  <dcterms:modified xsi:type="dcterms:W3CDTF">2020-04-05T17:51:50Z</dcterms:modified>
</cp:coreProperties>
</file>