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1"/>
  </p:notesMasterIdLst>
  <p:sldIdLst>
    <p:sldId id="257" r:id="rId2"/>
    <p:sldId id="262" r:id="rId3"/>
    <p:sldId id="292" r:id="rId4"/>
    <p:sldId id="304" r:id="rId5"/>
    <p:sldId id="326" r:id="rId6"/>
    <p:sldId id="309" r:id="rId7"/>
    <p:sldId id="350" r:id="rId8"/>
    <p:sldId id="351" r:id="rId9"/>
    <p:sldId id="353" r:id="rId10"/>
    <p:sldId id="354" r:id="rId11"/>
    <p:sldId id="310" r:id="rId12"/>
    <p:sldId id="352" r:id="rId13"/>
    <p:sldId id="325" r:id="rId14"/>
    <p:sldId id="318" r:id="rId15"/>
    <p:sldId id="323" r:id="rId16"/>
    <p:sldId id="307" r:id="rId17"/>
    <p:sldId id="311" r:id="rId18"/>
    <p:sldId id="317" r:id="rId19"/>
    <p:sldId id="327" r:id="rId20"/>
    <p:sldId id="355" r:id="rId21"/>
    <p:sldId id="356" r:id="rId22"/>
    <p:sldId id="324" r:id="rId23"/>
    <p:sldId id="357" r:id="rId24"/>
    <p:sldId id="322" r:id="rId25"/>
    <p:sldId id="297" r:id="rId26"/>
    <p:sldId id="328" r:id="rId27"/>
    <p:sldId id="358" r:id="rId28"/>
    <p:sldId id="288" r:id="rId29"/>
    <p:sldId id="364" r:id="rId30"/>
    <p:sldId id="365" r:id="rId31"/>
    <p:sldId id="293" r:id="rId32"/>
    <p:sldId id="312" r:id="rId33"/>
    <p:sldId id="302" r:id="rId34"/>
    <p:sldId id="315" r:id="rId35"/>
    <p:sldId id="314" r:id="rId36"/>
    <p:sldId id="295" r:id="rId37"/>
    <p:sldId id="366" r:id="rId38"/>
    <p:sldId id="367" r:id="rId39"/>
    <p:sldId id="306" r:id="rId40"/>
    <p:sldId id="308" r:id="rId41"/>
    <p:sldId id="313" r:id="rId42"/>
    <p:sldId id="301" r:id="rId43"/>
    <p:sldId id="360" r:id="rId44"/>
    <p:sldId id="361" r:id="rId45"/>
    <p:sldId id="362" r:id="rId46"/>
    <p:sldId id="363" r:id="rId47"/>
    <p:sldId id="294" r:id="rId48"/>
    <p:sldId id="359" r:id="rId49"/>
    <p:sldId id="291" r:id="rId50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עדינה שינפלד" initials="עש" lastIdx="1" clrIdx="0">
    <p:extLst>
      <p:ext uri="{19B8F6BF-5375-455C-9EA6-DF929625EA0E}">
        <p15:presenceInfo xmlns:p15="http://schemas.microsoft.com/office/powerpoint/2012/main" userId="עדינה שינפלד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12B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918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05T10:33:10.950" idx="1">
    <p:pos x="7669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ט"ו/אב/תש"ף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2073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3453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3980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הדוגמה הראשונה </a:t>
            </a:r>
            <a:r>
              <a:rPr lang="he-IL" dirty="0" err="1"/>
              <a:t>והשניה</a:t>
            </a:r>
            <a:r>
              <a:rPr lang="he-IL" dirty="0"/>
              <a:t> לא מדברות על קצב אלא על זמן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4027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8176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הוספתי הערה לגבי תגובות גזיות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3698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7637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3703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8395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2562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2562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4389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596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8251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52423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76340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06815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08785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5079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95561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6788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6226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49247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80511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לא נתת תרגיל לשיעורי בית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97307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לא נתת תרגיל לשיעורי בית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9730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6462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3690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236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9010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0965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609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2693988"/>
            <a:ext cx="12190413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  <p:sp>
        <p:nvSpPr>
          <p:cNvPr id="11" name="מלבן מעוגל 7">
            <a:extLst>
              <a:ext uri="{FF2B5EF4-FFF2-40B4-BE49-F238E27FC236}">
                <a16:creationId xmlns:a16="http://schemas.microsoft.com/office/drawing/2014/main" id="{B4AFF296-E435-456B-88A7-FD44FC635162}"/>
              </a:ext>
            </a:extLst>
          </p:cNvPr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E092FF7F-99D2-4D69-9F9B-DFCC0018EF0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EE11C667-5839-4E65-A8EE-E7690021913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268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64B146C4-EED2-4B57-8484-D619778B9E1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7C073636-A9CC-46CC-A5B5-C80D3112BC4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4CEC450C-D597-4EB4-A4B8-7D7FF6277A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8441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0220" y="938559"/>
            <a:ext cx="2190597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2B4BA0B6-69B0-4331-828B-18DEBDC76E1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8" name="מציין מיקום של תמונה 2">
            <a:extLst>
              <a:ext uri="{FF2B5EF4-FFF2-40B4-BE49-F238E27FC236}">
                <a16:creationId xmlns:a16="http://schemas.microsoft.com/office/drawing/2014/main" id="{FBCD6E16-20B0-475E-9CDF-01523C3F3E1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9" name="מציין מיקום של תמונה 2">
            <a:extLst>
              <a:ext uri="{FF2B5EF4-FFF2-40B4-BE49-F238E27FC236}">
                <a16:creationId xmlns:a16="http://schemas.microsoft.com/office/drawing/2014/main" id="{CF464C56-4BFD-45D5-9DFE-6D1C9EA4537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20" name="מציין מיקום של תמונה 2">
            <a:extLst>
              <a:ext uri="{FF2B5EF4-FFF2-40B4-BE49-F238E27FC236}">
                <a16:creationId xmlns:a16="http://schemas.microsoft.com/office/drawing/2014/main" id="{129AE4A9-D411-4409-B29E-8B4A85FA65F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420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640910"/>
            <a:ext cx="12190413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solidFill>
                  <a:srgbClr val="192A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0" y="2895892"/>
            <a:ext cx="12190413" cy="7652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212915" y="3655832"/>
            <a:ext cx="11977498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640910"/>
            <a:ext cx="12190413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solidFill>
                  <a:srgbClr val="192A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0" y="2918493"/>
            <a:ext cx="12190413" cy="64209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solidFill>
                  <a:srgbClr val="192A72"/>
                </a:solidFill>
                <a:latin typeface="Arial" pitchFamily="34" charset="0"/>
                <a:cs typeface="Arial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</p:spPr>
        <p:txBody>
          <a:bodyPr lIns="36000" tIns="0" rIns="36000" bIns="0">
            <a:noAutofit/>
          </a:bodyPr>
          <a:lstStyle>
            <a:lvl1pPr>
              <a:defRPr sz="4400" b="1">
                <a:solidFill>
                  <a:srgbClr val="192A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815138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8" y="1185681"/>
            <a:ext cx="8323992" cy="540000"/>
          </a:xfrm>
        </p:spPr>
        <p:txBody>
          <a:bodyPr anchor="ctr">
            <a:noAutofit/>
          </a:bodyPr>
          <a:lstStyle>
            <a:lvl1pPr marL="185738" indent="0">
              <a:buNone/>
              <a:defRPr sz="3200" b="1">
                <a:solidFill>
                  <a:srgbClr val="12B4BC"/>
                </a:solidFill>
                <a:latin typeface="Varela Round" pitchFamily="2" charset="-79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3"/>
            <a:ext cx="8030918" cy="4152517"/>
          </a:xfrm>
        </p:spPr>
        <p:txBody>
          <a:bodyPr>
            <a:normAutofit/>
          </a:bodyPr>
          <a:lstStyle>
            <a:lvl1pPr marL="439738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3546" y="5699023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28" y="181685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761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08919" y="6104088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09734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386" y="1312990"/>
            <a:ext cx="790948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2800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297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1040" y="81723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406" y="6347805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0413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28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200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7" y="66850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50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369" y="639718"/>
            <a:ext cx="11463676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369" y="95349"/>
            <a:ext cx="8073828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39085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65331" y="950191"/>
            <a:ext cx="1158948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37DA72A4-4AB9-460E-88AD-A2F17BC9040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564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B6F552B-607E-4869-A917-C44959BDCB12}" type="datetimeFigureOut">
              <a:rPr lang="he-IL" smtClean="0"/>
              <a:pPr/>
              <a:t>ט"ו/אב/תש"ף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69" r:id="rId5"/>
    <p:sldLayoutId id="2147483670" r:id="rId6"/>
    <p:sldLayoutId id="2147483671" r:id="rId7"/>
    <p:sldLayoutId id="2147483663" r:id="rId8"/>
    <p:sldLayoutId id="2147483675" r:id="rId9"/>
    <p:sldLayoutId id="2147483672" r:id="rId10"/>
    <p:sldLayoutId id="2147483673" r:id="rId11"/>
    <p:sldLayoutId id="2147483674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qSXWbS6gzo?feature=oembed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>
                <a:cs typeface="Varela Round" panose="00000500000000000000" pitchFamily="2" charset="-79"/>
              </a:rPr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Varela Round" panose="00000500000000000000" pitchFamily="2" charset="-79"/>
              </a:rPr>
              <a:t>אנרגית השפעול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E69942D-5D6A-4FD5-96EB-674680EB1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933094"/>
            <a:ext cx="8660692" cy="571181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altLang="he-IL" dirty="0">
                <a:solidFill>
                  <a:srgbClr val="192A72"/>
                </a:solidFill>
                <a:cs typeface="Varela Round" panose="00000500000000000000" pitchFamily="2" charset="-79"/>
              </a:rPr>
              <a:t>ניתן לומר כי אנרגיית השפעול היא "המחסום האנרגטי" שיש להתגבר עליו כדי שהתגובה תתחיל להתרחש. </a:t>
            </a:r>
          </a:p>
          <a:p>
            <a:pPr>
              <a:lnSpc>
                <a:spcPct val="150000"/>
              </a:lnSpc>
            </a:pPr>
            <a:endParaRPr lang="he-IL" altLang="he-IL" dirty="0">
              <a:solidFill>
                <a:srgbClr val="192A72"/>
              </a:solidFill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</a:pPr>
            <a:endParaRPr lang="he-IL" altLang="he-IL" dirty="0">
              <a:solidFill>
                <a:srgbClr val="192A72"/>
              </a:solidFill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</a:pPr>
            <a:endParaRPr lang="he-IL" altLang="he-IL" dirty="0">
              <a:solidFill>
                <a:srgbClr val="192A72"/>
              </a:solidFill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</a:pPr>
            <a:r>
              <a:rPr lang="he-IL" altLang="he-IL" dirty="0">
                <a:solidFill>
                  <a:srgbClr val="192A72"/>
                </a:solidFill>
                <a:cs typeface="Varela Round" panose="00000500000000000000" pitchFamily="2" charset="-79"/>
              </a:rPr>
              <a:t>זו האנרגיה הדרושה למגיבים כדי שהם יוכלו להתגבר על כוחות הדחייה שביניהם, להתקרב , ולהגיב לקבלת תוצר.</a:t>
            </a:r>
          </a:p>
          <a:p>
            <a:pPr>
              <a:lnSpc>
                <a:spcPct val="150000"/>
              </a:lnSpc>
            </a:pPr>
            <a:r>
              <a:rPr lang="he-IL" altLang="he-IL" dirty="0">
                <a:solidFill>
                  <a:srgbClr val="192A72"/>
                </a:solidFill>
                <a:cs typeface="Varela Round" panose="00000500000000000000" pitchFamily="2" charset="-79"/>
              </a:rPr>
              <a:t> אנרגיית השפעול היא </a:t>
            </a:r>
            <a:r>
              <a:rPr lang="he-IL" altLang="he-IL" u="sng" dirty="0">
                <a:solidFill>
                  <a:srgbClr val="192A72"/>
                </a:solidFill>
                <a:cs typeface="Varela Round" panose="00000500000000000000" pitchFamily="2" charset="-79"/>
              </a:rPr>
              <a:t>גודל קבוע </a:t>
            </a:r>
            <a:r>
              <a:rPr lang="he-IL" altLang="he-IL" dirty="0">
                <a:solidFill>
                  <a:srgbClr val="192A72"/>
                </a:solidFill>
                <a:cs typeface="Varela Round" panose="00000500000000000000" pitchFamily="2" charset="-79"/>
              </a:rPr>
              <a:t>שאינו תלוי בטמפרטורה ומאפיין תגובה מסוימת. </a:t>
            </a:r>
          </a:p>
          <a:p>
            <a:pPr>
              <a:lnSpc>
                <a:spcPct val="150000"/>
              </a:lnSpc>
            </a:pPr>
            <a:endParaRPr lang="he-IL" dirty="0">
              <a:solidFill>
                <a:srgbClr val="192A72"/>
              </a:solidFill>
              <a:cs typeface="Varela Round" panose="00000500000000000000" pitchFamily="2" charset="-79"/>
            </a:endParaRPr>
          </a:p>
        </p:txBody>
      </p:sp>
      <p:pic>
        <p:nvPicPr>
          <p:cNvPr id="7" name="Picture 6" descr="FG14_013">
            <a:extLst>
              <a:ext uri="{FF2B5EF4-FFF2-40B4-BE49-F238E27FC236}">
                <a16:creationId xmlns:a16="http://schemas.microsoft.com/office/drawing/2014/main" id="{83025C3C-B25C-4409-984F-B7889D926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9437" y="2030818"/>
            <a:ext cx="3755669" cy="210683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7228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Varela Round" panose="00000500000000000000" pitchFamily="2" charset="-79"/>
              </a:rPr>
              <a:t>אנרגית השפעול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F1A5776-B847-4A43-95BA-54EFE540B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08" y="1185681"/>
            <a:ext cx="9000932" cy="540000"/>
          </a:xfrm>
        </p:spPr>
        <p:txBody>
          <a:bodyPr/>
          <a:lstStyle/>
          <a:p>
            <a:r>
              <a:rPr lang="he-IL" altLang="he-IL" dirty="0">
                <a:cs typeface="Varela Round" panose="00000500000000000000"/>
              </a:rPr>
              <a:t>אנרגיה מינימלית הגורמת לתגובה לפעול, להתרחש</a:t>
            </a:r>
            <a:endParaRPr lang="he-IL" sz="3200" dirty="0">
              <a:cs typeface="Varela Round" panose="00000500000000000000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04224" y="2218260"/>
            <a:ext cx="4488631" cy="3454059"/>
          </a:xfrm>
        </p:spPr>
        <p:txBody>
          <a:bodyPr>
            <a:normAutofit/>
          </a:bodyPr>
          <a:lstStyle/>
          <a:p>
            <a:r>
              <a:rPr lang="he-IL" dirty="0">
                <a:cs typeface="Varela Round" panose="00000500000000000000"/>
              </a:rPr>
              <a:t>אנרגיה קינטית מינימלית הדרושה ליצירת תצמיד </a:t>
            </a:r>
            <a:r>
              <a:rPr lang="he-IL" dirty="0" err="1">
                <a:cs typeface="Varela Round" panose="00000500000000000000"/>
              </a:rPr>
              <a:t>משופעל</a:t>
            </a:r>
            <a:endParaRPr lang="he-IL" dirty="0">
              <a:cs typeface="Varela Round" panose="00000500000000000000"/>
            </a:endParaRPr>
          </a:p>
          <a:p>
            <a:r>
              <a:rPr lang="he-IL" dirty="0">
                <a:cs typeface="Varela Round" panose="00000500000000000000"/>
              </a:rPr>
              <a:t>המחסום האנרגטי שיש להתגבר עליו, על מנת שהתגובה תתרחש.</a:t>
            </a:r>
          </a:p>
          <a:p>
            <a:r>
              <a:rPr lang="he-IL" dirty="0">
                <a:cs typeface="Varela Round" panose="00000500000000000000"/>
              </a:rPr>
              <a:t>מחושב לפי הפער האנרגטי בין המגיבים לתצמיד </a:t>
            </a:r>
            <a:r>
              <a:rPr lang="he-IL" dirty="0" err="1">
                <a:cs typeface="Varela Round" panose="00000500000000000000"/>
              </a:rPr>
              <a:t>משופעל</a:t>
            </a:r>
            <a:r>
              <a:rPr lang="he-IL" dirty="0">
                <a:cs typeface="Varela Round" panose="00000500000000000000"/>
              </a:rPr>
              <a:t>.</a:t>
            </a:r>
          </a:p>
          <a:p>
            <a:endParaRPr lang="he-IL" dirty="0">
              <a:cs typeface="Varela Round" panose="00000500000000000000"/>
            </a:endParaRPr>
          </a:p>
          <a:p>
            <a:endParaRPr lang="he-IL" dirty="0">
              <a:cs typeface="Varela Round" panose="00000500000000000000"/>
            </a:endParaRPr>
          </a:p>
          <a:p>
            <a:pPr marL="96838" indent="0">
              <a:buNone/>
            </a:pPr>
            <a:endParaRPr lang="he-IL" dirty="0">
              <a:cs typeface="Varela Round" panose="00000500000000000000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1E846A4A-5342-48AD-BFB0-4705CEDB6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97" y="1725683"/>
            <a:ext cx="39243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90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220" y="425215"/>
            <a:ext cx="9640976" cy="720000"/>
          </a:xfrm>
        </p:spPr>
        <p:txBody>
          <a:bodyPr/>
          <a:lstStyle/>
          <a:p>
            <a:r>
              <a:rPr lang="he-IL" dirty="0">
                <a:cs typeface="Varela Round" panose="00000500000000000000" pitchFamily="2" charset="-79"/>
              </a:rPr>
              <a:t>אנרגית השפעול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F1A5776-B847-4A43-95BA-54EFE540B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08" y="1185681"/>
            <a:ext cx="9000932" cy="540000"/>
          </a:xfrm>
        </p:spPr>
        <p:txBody>
          <a:bodyPr/>
          <a:lstStyle/>
          <a:p>
            <a:r>
              <a:rPr lang="he-IL" altLang="he-IL" dirty="0">
                <a:cs typeface="Varela Round" panose="00000500000000000000"/>
              </a:rPr>
              <a:t>אנרגיה מינימלית הגורמת לתגובה לפעול, להתרחש</a:t>
            </a:r>
            <a:endParaRPr lang="he-IL" sz="3200" dirty="0">
              <a:cs typeface="Varela Round" panose="00000500000000000000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9" y="1438676"/>
            <a:ext cx="8724484" cy="2173536"/>
          </a:xfrm>
        </p:spPr>
        <p:txBody>
          <a:bodyPr>
            <a:normAutofit/>
          </a:bodyPr>
          <a:lstStyle/>
          <a:p>
            <a:pPr marL="96838" indent="0">
              <a:buNone/>
            </a:pPr>
            <a:endParaRPr lang="he-IL" dirty="0">
              <a:cs typeface="Varela Round" panose="00000500000000000000"/>
            </a:endParaRPr>
          </a:p>
          <a:p>
            <a:pPr marL="96838" indent="0">
              <a:buNone/>
            </a:pPr>
            <a:r>
              <a:rPr lang="he-IL" b="1" dirty="0">
                <a:cs typeface="Varela Round" panose="00000500000000000000"/>
              </a:rPr>
              <a:t>אנרגית השפעול, </a:t>
            </a:r>
            <a:r>
              <a:rPr lang="en-US" b="1" dirty="0" err="1">
                <a:cs typeface="Varela Round" panose="00000500000000000000"/>
              </a:rPr>
              <a:t>Ea</a:t>
            </a:r>
            <a:r>
              <a:rPr lang="he-IL" b="1" dirty="0">
                <a:cs typeface="Varela Round" panose="00000500000000000000"/>
              </a:rPr>
              <a:t>, </a:t>
            </a:r>
            <a:r>
              <a:rPr lang="he-IL" dirty="0">
                <a:cs typeface="Varela Round" panose="00000500000000000000"/>
              </a:rPr>
              <a:t>מיוצגת כהפרש בין </a:t>
            </a:r>
            <a:r>
              <a:rPr lang="he-IL" dirty="0" err="1">
                <a:cs typeface="Varela Round" panose="00000500000000000000"/>
              </a:rPr>
              <a:t>אנתלפית</a:t>
            </a:r>
            <a:r>
              <a:rPr lang="he-IL" dirty="0">
                <a:cs typeface="Varela Round" panose="00000500000000000000"/>
              </a:rPr>
              <a:t> המגיבים </a:t>
            </a:r>
            <a:r>
              <a:rPr lang="he-IL" dirty="0" err="1">
                <a:cs typeface="Varela Round" panose="00000500000000000000"/>
              </a:rPr>
              <a:t>לאנתלפית</a:t>
            </a:r>
            <a:r>
              <a:rPr lang="he-IL" dirty="0">
                <a:cs typeface="Varela Round" panose="00000500000000000000"/>
              </a:rPr>
              <a:t> התצמיד </a:t>
            </a:r>
            <a:r>
              <a:rPr lang="he-IL" dirty="0" err="1">
                <a:cs typeface="Varela Round" panose="00000500000000000000"/>
              </a:rPr>
              <a:t>המשופעל</a:t>
            </a:r>
            <a:r>
              <a:rPr lang="he-IL" dirty="0">
                <a:cs typeface="Varela Round" panose="00000500000000000000"/>
              </a:rPr>
              <a:t>. החץ יוצא מהמגיבים ומסתיים </a:t>
            </a:r>
            <a:r>
              <a:rPr lang="he-IL" dirty="0" err="1">
                <a:cs typeface="Varela Round" panose="00000500000000000000"/>
              </a:rPr>
              <a:t>באנתלפית</a:t>
            </a:r>
            <a:r>
              <a:rPr lang="he-IL" dirty="0">
                <a:cs typeface="Varela Round" panose="00000500000000000000"/>
              </a:rPr>
              <a:t> התצמיד </a:t>
            </a:r>
            <a:r>
              <a:rPr lang="he-IL" dirty="0" err="1">
                <a:cs typeface="Varela Round" panose="00000500000000000000"/>
              </a:rPr>
              <a:t>המשופעל</a:t>
            </a:r>
            <a:r>
              <a:rPr lang="he-IL" dirty="0">
                <a:cs typeface="Varela Round" panose="00000500000000000000"/>
              </a:rPr>
              <a:t>.</a:t>
            </a:r>
          </a:p>
          <a:p>
            <a:pPr marL="96838" indent="0">
              <a:buNone/>
            </a:pPr>
            <a:r>
              <a:rPr lang="he-IL" dirty="0">
                <a:cs typeface="Varela Round" panose="00000500000000000000"/>
              </a:rPr>
              <a:t>ערכה של אנרגית השפעול תמיד חיובית</a:t>
            </a:r>
          </a:p>
          <a:p>
            <a:pPr marL="96838" indent="0">
              <a:buNone/>
            </a:pPr>
            <a:endParaRPr lang="he-IL" dirty="0">
              <a:cs typeface="Varela Round" panose="00000500000000000000"/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6F44EBBF-33B0-4BB3-A291-27D3C28169DB}"/>
              </a:ext>
            </a:extLst>
          </p:cNvPr>
          <p:cNvGrpSpPr>
            <a:grpSpLocks/>
          </p:cNvGrpSpPr>
          <p:nvPr/>
        </p:nvGrpSpPr>
        <p:grpSpPr bwMode="auto">
          <a:xfrm>
            <a:off x="769775" y="3429000"/>
            <a:ext cx="8082894" cy="3485504"/>
            <a:chOff x="642938" y="3643313"/>
            <a:chExt cx="7673106" cy="2891285"/>
          </a:xfrm>
        </p:grpSpPr>
        <p:grpSp>
          <p:nvGrpSpPr>
            <p:cNvPr id="8" name="Group 21">
              <a:extLst>
                <a:ext uri="{FF2B5EF4-FFF2-40B4-BE49-F238E27FC236}">
                  <a16:creationId xmlns:a16="http://schemas.microsoft.com/office/drawing/2014/main" id="{C3E56ABD-F57A-49BB-853C-2A9FBD67EE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2938" y="3789363"/>
              <a:ext cx="3411576" cy="2451531"/>
              <a:chOff x="1088" y="1651"/>
              <a:chExt cx="2848" cy="2045"/>
            </a:xfrm>
          </p:grpSpPr>
          <p:sp>
            <p:nvSpPr>
              <p:cNvPr id="30" name="Text Box 9">
                <a:extLst>
                  <a:ext uri="{FF2B5EF4-FFF2-40B4-BE49-F238E27FC236}">
                    <a16:creationId xmlns:a16="http://schemas.microsoft.com/office/drawing/2014/main" id="{001954B5-B91E-4494-A703-C5FC6F9DDF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7" y="3078"/>
                <a:ext cx="720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rtl="1" eaLnBrk="1" hangingPunct="1">
                  <a:spcBef>
                    <a:spcPct val="50000"/>
                  </a:spcBef>
                </a:pPr>
                <a:r>
                  <a:rPr lang="he-IL" altLang="en-US"/>
                  <a:t>מגיבים</a:t>
                </a:r>
                <a:endParaRPr lang="en-US" altLang="en-US"/>
              </a:p>
            </p:txBody>
          </p:sp>
          <p:sp>
            <p:nvSpPr>
              <p:cNvPr id="31" name="Line 4">
                <a:extLst>
                  <a:ext uri="{FF2B5EF4-FFF2-40B4-BE49-F238E27FC236}">
                    <a16:creationId xmlns:a16="http://schemas.microsoft.com/office/drawing/2014/main" id="{F1209586-3D5A-4269-9FD3-08332FD19C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7" y="1891"/>
                <a:ext cx="35" cy="1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2" name="Line 5">
                <a:extLst>
                  <a:ext uri="{FF2B5EF4-FFF2-40B4-BE49-F238E27FC236}">
                    <a16:creationId xmlns:a16="http://schemas.microsoft.com/office/drawing/2014/main" id="{9FB2EF21-D853-45C3-993B-9C86B2F1AB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3696"/>
                <a:ext cx="26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3" name="Line 6">
                <a:extLst>
                  <a:ext uri="{FF2B5EF4-FFF2-40B4-BE49-F238E27FC236}">
                    <a16:creationId xmlns:a16="http://schemas.microsoft.com/office/drawing/2014/main" id="{F54D8B04-8A6C-4ABC-BBA8-C68666B32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2" y="2011"/>
                <a:ext cx="1700" cy="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4" name="Line 7">
                <a:extLst>
                  <a:ext uri="{FF2B5EF4-FFF2-40B4-BE49-F238E27FC236}">
                    <a16:creationId xmlns:a16="http://schemas.microsoft.com/office/drawing/2014/main" id="{2C69D5C4-0AC0-4F49-A4D2-D9D5D2FEC5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832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5" name="Freeform 8">
                <a:extLst>
                  <a:ext uri="{FF2B5EF4-FFF2-40B4-BE49-F238E27FC236}">
                    <a16:creationId xmlns:a16="http://schemas.microsoft.com/office/drawing/2014/main" id="{6EA9ACD7-D42C-49A9-9E49-1092D719F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1992"/>
                <a:ext cx="1824" cy="1368"/>
              </a:xfrm>
              <a:custGeom>
                <a:avLst/>
                <a:gdLst>
                  <a:gd name="T0" fmla="*/ 0 w 1824"/>
                  <a:gd name="T1" fmla="*/ 1368 h 1368"/>
                  <a:gd name="T2" fmla="*/ 240 w 1824"/>
                  <a:gd name="T3" fmla="*/ 1224 h 1368"/>
                  <a:gd name="T4" fmla="*/ 336 w 1824"/>
                  <a:gd name="T5" fmla="*/ 1032 h 1368"/>
                  <a:gd name="T6" fmla="*/ 480 w 1824"/>
                  <a:gd name="T7" fmla="*/ 696 h 1368"/>
                  <a:gd name="T8" fmla="*/ 576 w 1824"/>
                  <a:gd name="T9" fmla="*/ 456 h 1368"/>
                  <a:gd name="T10" fmla="*/ 624 w 1824"/>
                  <a:gd name="T11" fmla="*/ 360 h 1368"/>
                  <a:gd name="T12" fmla="*/ 816 w 1824"/>
                  <a:gd name="T13" fmla="*/ 72 h 1368"/>
                  <a:gd name="T14" fmla="*/ 1056 w 1824"/>
                  <a:gd name="T15" fmla="*/ 24 h 1368"/>
                  <a:gd name="T16" fmla="*/ 1296 w 1824"/>
                  <a:gd name="T17" fmla="*/ 216 h 1368"/>
                  <a:gd name="T18" fmla="*/ 1440 w 1824"/>
                  <a:gd name="T19" fmla="*/ 408 h 1368"/>
                  <a:gd name="T20" fmla="*/ 1584 w 1824"/>
                  <a:gd name="T21" fmla="*/ 600 h 1368"/>
                  <a:gd name="T22" fmla="*/ 1680 w 1824"/>
                  <a:gd name="T23" fmla="*/ 744 h 1368"/>
                  <a:gd name="T24" fmla="*/ 1824 w 1824"/>
                  <a:gd name="T25" fmla="*/ 840 h 13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24"/>
                  <a:gd name="T40" fmla="*/ 0 h 1368"/>
                  <a:gd name="T41" fmla="*/ 1824 w 1824"/>
                  <a:gd name="T42" fmla="*/ 1368 h 13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24" h="1368">
                    <a:moveTo>
                      <a:pt x="0" y="1368"/>
                    </a:moveTo>
                    <a:cubicBezTo>
                      <a:pt x="92" y="1324"/>
                      <a:pt x="184" y="1280"/>
                      <a:pt x="240" y="1224"/>
                    </a:cubicBezTo>
                    <a:cubicBezTo>
                      <a:pt x="296" y="1168"/>
                      <a:pt x="296" y="1120"/>
                      <a:pt x="336" y="1032"/>
                    </a:cubicBezTo>
                    <a:cubicBezTo>
                      <a:pt x="376" y="944"/>
                      <a:pt x="440" y="792"/>
                      <a:pt x="480" y="696"/>
                    </a:cubicBezTo>
                    <a:cubicBezTo>
                      <a:pt x="520" y="600"/>
                      <a:pt x="552" y="512"/>
                      <a:pt x="576" y="456"/>
                    </a:cubicBezTo>
                    <a:cubicBezTo>
                      <a:pt x="600" y="400"/>
                      <a:pt x="584" y="424"/>
                      <a:pt x="624" y="360"/>
                    </a:cubicBezTo>
                    <a:cubicBezTo>
                      <a:pt x="664" y="296"/>
                      <a:pt x="744" y="128"/>
                      <a:pt x="816" y="72"/>
                    </a:cubicBezTo>
                    <a:cubicBezTo>
                      <a:pt x="888" y="16"/>
                      <a:pt x="976" y="0"/>
                      <a:pt x="1056" y="24"/>
                    </a:cubicBezTo>
                    <a:cubicBezTo>
                      <a:pt x="1136" y="48"/>
                      <a:pt x="1232" y="152"/>
                      <a:pt x="1296" y="216"/>
                    </a:cubicBezTo>
                    <a:cubicBezTo>
                      <a:pt x="1360" y="280"/>
                      <a:pt x="1392" y="344"/>
                      <a:pt x="1440" y="408"/>
                    </a:cubicBezTo>
                    <a:cubicBezTo>
                      <a:pt x="1488" y="472"/>
                      <a:pt x="1544" y="544"/>
                      <a:pt x="1584" y="600"/>
                    </a:cubicBezTo>
                    <a:cubicBezTo>
                      <a:pt x="1624" y="656"/>
                      <a:pt x="1640" y="704"/>
                      <a:pt x="1680" y="744"/>
                    </a:cubicBezTo>
                    <a:cubicBezTo>
                      <a:pt x="1720" y="784"/>
                      <a:pt x="1792" y="824"/>
                      <a:pt x="1824" y="84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" name="Text Box 10">
                <a:extLst>
                  <a:ext uri="{FF2B5EF4-FFF2-40B4-BE49-F238E27FC236}">
                    <a16:creationId xmlns:a16="http://schemas.microsoft.com/office/drawing/2014/main" id="{D13620BB-405E-4878-9245-9570DFB764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" y="2542"/>
                <a:ext cx="752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rtl="1" eaLnBrk="1" hangingPunct="1">
                  <a:spcBef>
                    <a:spcPct val="50000"/>
                  </a:spcBef>
                </a:pPr>
                <a:r>
                  <a:rPr lang="he-IL" altLang="en-US"/>
                  <a:t>תוצרים</a:t>
                </a:r>
                <a:endParaRPr lang="en-US" altLang="en-US"/>
              </a:p>
            </p:txBody>
          </p:sp>
          <p:sp>
            <p:nvSpPr>
              <p:cNvPr id="37" name="Line 11">
                <a:extLst>
                  <a:ext uri="{FF2B5EF4-FFF2-40B4-BE49-F238E27FC236}">
                    <a16:creationId xmlns:a16="http://schemas.microsoft.com/office/drawing/2014/main" id="{E314A923-1BF1-4A3F-BCF9-3EED878F0D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25" y="2016"/>
                <a:ext cx="15" cy="137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8" name="Text Box 14">
                <a:extLst>
                  <a:ext uri="{FF2B5EF4-FFF2-40B4-BE49-F238E27FC236}">
                    <a16:creationId xmlns:a16="http://schemas.microsoft.com/office/drawing/2014/main" id="{0797FFAF-9346-4A8F-B6BD-6FB535F2B8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2" y="2244"/>
                <a:ext cx="835" cy="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rtl="1" eaLnBrk="1" hangingPunct="1"/>
                <a:r>
                  <a:rPr lang="he-IL" altLang="en-US" b="1" dirty="0">
                    <a:solidFill>
                      <a:srgbClr val="FF6600"/>
                    </a:solidFill>
                  </a:rPr>
                  <a:t> </a:t>
                </a:r>
                <a:r>
                  <a:rPr lang="en-US" altLang="en-US" b="1" dirty="0" err="1">
                    <a:solidFill>
                      <a:srgbClr val="FF6600"/>
                    </a:solidFill>
                  </a:rPr>
                  <a:t>Ea</a:t>
                </a:r>
                <a:endParaRPr lang="he-IL" altLang="en-US" b="1" dirty="0">
                  <a:solidFill>
                    <a:srgbClr val="FF6600"/>
                  </a:solidFill>
                </a:endParaRPr>
              </a:p>
              <a:p>
                <a:pPr algn="r" rtl="1" eaLnBrk="1" hangingPunct="1"/>
                <a:r>
                  <a:rPr lang="he-IL" altLang="en-US" b="1" dirty="0">
                    <a:solidFill>
                      <a:srgbClr val="FF6600"/>
                    </a:solidFill>
                  </a:rPr>
                  <a:t>אנרגיית</a:t>
                </a:r>
                <a:endParaRPr lang="en-US" altLang="en-US" b="1" dirty="0">
                  <a:solidFill>
                    <a:srgbClr val="FF6600"/>
                  </a:solidFill>
                </a:endParaRPr>
              </a:p>
              <a:p>
                <a:pPr algn="r" rtl="1" eaLnBrk="1" hangingPunct="1"/>
                <a:r>
                  <a:rPr lang="he-IL" altLang="en-US" b="1" dirty="0">
                    <a:solidFill>
                      <a:srgbClr val="FF6600"/>
                    </a:solidFill>
                  </a:rPr>
                  <a:t>השפעול</a:t>
                </a:r>
                <a:endParaRPr lang="en-US" altLang="en-US" b="1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39" name="Text Box 15">
                <a:extLst>
                  <a:ext uri="{FF2B5EF4-FFF2-40B4-BE49-F238E27FC236}">
                    <a16:creationId xmlns:a16="http://schemas.microsoft.com/office/drawing/2014/main" id="{91E764D7-22EE-40C3-A284-264749CBBE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" y="1651"/>
                <a:ext cx="810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rtl="1" eaLnBrk="1" hangingPunct="1">
                  <a:spcBef>
                    <a:spcPct val="50000"/>
                  </a:spcBef>
                </a:pPr>
                <a:r>
                  <a:rPr lang="he-IL" altLang="he-IL"/>
                  <a:t>אנתלפיה</a:t>
                </a:r>
                <a:endParaRPr lang="en-US" altLang="he-IL"/>
              </a:p>
            </p:txBody>
          </p:sp>
        </p:grpSp>
        <p:grpSp>
          <p:nvGrpSpPr>
            <p:cNvPr id="9" name="Group 21">
              <a:extLst>
                <a:ext uri="{FF2B5EF4-FFF2-40B4-BE49-F238E27FC236}">
                  <a16:creationId xmlns:a16="http://schemas.microsoft.com/office/drawing/2014/main" id="{C2F0C07F-DBEB-477E-9BC1-6BBA8074BF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6989" y="3789363"/>
              <a:ext cx="6199055" cy="2745235"/>
              <a:chOff x="-1200" y="1651"/>
              <a:chExt cx="5175" cy="2290"/>
            </a:xfrm>
          </p:grpSpPr>
          <p:sp>
            <p:nvSpPr>
              <p:cNvPr id="18" name="Text Box 9">
                <a:extLst>
                  <a:ext uri="{FF2B5EF4-FFF2-40B4-BE49-F238E27FC236}">
                    <a16:creationId xmlns:a16="http://schemas.microsoft.com/office/drawing/2014/main" id="{95EB9831-FC82-4088-8FAC-FC0F725AFE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7" y="2602"/>
                <a:ext cx="720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rtl="1" eaLnBrk="1" hangingPunct="1">
                  <a:spcBef>
                    <a:spcPct val="50000"/>
                  </a:spcBef>
                </a:pPr>
                <a:r>
                  <a:rPr lang="he-IL" altLang="en-US" dirty="0"/>
                  <a:t>מגיבים</a:t>
                </a:r>
                <a:endParaRPr lang="en-US" altLang="en-US" dirty="0"/>
              </a:p>
            </p:txBody>
          </p:sp>
          <p:sp>
            <p:nvSpPr>
              <p:cNvPr id="19" name="Line 4">
                <a:extLst>
                  <a:ext uri="{FF2B5EF4-FFF2-40B4-BE49-F238E27FC236}">
                    <a16:creationId xmlns:a16="http://schemas.microsoft.com/office/drawing/2014/main" id="{B524F885-6659-4265-AA04-EE223FBFCE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7" y="1951"/>
                <a:ext cx="3" cy="17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0" name="Line 5">
                <a:extLst>
                  <a:ext uri="{FF2B5EF4-FFF2-40B4-BE49-F238E27FC236}">
                    <a16:creationId xmlns:a16="http://schemas.microsoft.com/office/drawing/2014/main" id="{41F1C450-6BDC-4147-A6BB-C1D86E3C27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3696"/>
                <a:ext cx="26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1" name="Line 6">
                <a:extLst>
                  <a:ext uri="{FF2B5EF4-FFF2-40B4-BE49-F238E27FC236}">
                    <a16:creationId xmlns:a16="http://schemas.microsoft.com/office/drawing/2014/main" id="{59DDB327-C33A-434E-9E6A-20D975258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2900"/>
                <a:ext cx="14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2" name="Line 7">
                <a:extLst>
                  <a:ext uri="{FF2B5EF4-FFF2-40B4-BE49-F238E27FC236}">
                    <a16:creationId xmlns:a16="http://schemas.microsoft.com/office/drawing/2014/main" id="{D7727FA0-2DD4-4D3B-BE49-888E652774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8" y="3555"/>
                <a:ext cx="11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3" name="Freeform 8">
                <a:extLst>
                  <a:ext uri="{FF2B5EF4-FFF2-40B4-BE49-F238E27FC236}">
                    <a16:creationId xmlns:a16="http://schemas.microsoft.com/office/drawing/2014/main" id="{F3A900C7-749E-4692-9A4E-797452B0E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1992"/>
                <a:ext cx="2028" cy="1504"/>
              </a:xfrm>
              <a:custGeom>
                <a:avLst/>
                <a:gdLst>
                  <a:gd name="T0" fmla="*/ 0 w 11115"/>
                  <a:gd name="T1" fmla="*/ 0 h 10992"/>
                  <a:gd name="T2" fmla="*/ 0 w 11115"/>
                  <a:gd name="T3" fmla="*/ 0 h 10992"/>
                  <a:gd name="T4" fmla="*/ 0 w 11115"/>
                  <a:gd name="T5" fmla="*/ 0 h 10992"/>
                  <a:gd name="T6" fmla="*/ 0 w 11115"/>
                  <a:gd name="T7" fmla="*/ 0 h 10992"/>
                  <a:gd name="T8" fmla="*/ 0 w 11115"/>
                  <a:gd name="T9" fmla="*/ 0 h 10992"/>
                  <a:gd name="T10" fmla="*/ 0 w 11115"/>
                  <a:gd name="T11" fmla="*/ 0 h 10992"/>
                  <a:gd name="T12" fmla="*/ 0 w 11115"/>
                  <a:gd name="T13" fmla="*/ 0 h 10992"/>
                  <a:gd name="T14" fmla="*/ 0 w 11115"/>
                  <a:gd name="T15" fmla="*/ 0 h 10992"/>
                  <a:gd name="T16" fmla="*/ 0 w 11115"/>
                  <a:gd name="T17" fmla="*/ 0 h 10992"/>
                  <a:gd name="T18" fmla="*/ 0 w 11115"/>
                  <a:gd name="T19" fmla="*/ 0 h 10992"/>
                  <a:gd name="T20" fmla="*/ 0 w 11115"/>
                  <a:gd name="T21" fmla="*/ 0 h 10992"/>
                  <a:gd name="T22" fmla="*/ 0 w 11115"/>
                  <a:gd name="T23" fmla="*/ 0 h 10992"/>
                  <a:gd name="T24" fmla="*/ 0 w 11115"/>
                  <a:gd name="T25" fmla="*/ 0 h 1099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115"/>
                  <a:gd name="T40" fmla="*/ 0 h 10992"/>
                  <a:gd name="T41" fmla="*/ 11115 w 11115"/>
                  <a:gd name="T42" fmla="*/ 10992 h 1099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115" h="10992">
                    <a:moveTo>
                      <a:pt x="0" y="6634"/>
                    </a:moveTo>
                    <a:cubicBezTo>
                      <a:pt x="504" y="6312"/>
                      <a:pt x="1036" y="5981"/>
                      <a:pt x="1308" y="5763"/>
                    </a:cubicBezTo>
                    <a:cubicBezTo>
                      <a:pt x="1581" y="5545"/>
                      <a:pt x="1526" y="5472"/>
                      <a:pt x="1635" y="5327"/>
                    </a:cubicBezTo>
                    <a:cubicBezTo>
                      <a:pt x="1744" y="5182"/>
                      <a:pt x="1756" y="5224"/>
                      <a:pt x="1962" y="4892"/>
                    </a:cubicBezTo>
                    <a:cubicBezTo>
                      <a:pt x="2168" y="4560"/>
                      <a:pt x="2674" y="3710"/>
                      <a:pt x="2869" y="3333"/>
                    </a:cubicBezTo>
                    <a:cubicBezTo>
                      <a:pt x="3064" y="2956"/>
                      <a:pt x="2913" y="3099"/>
                      <a:pt x="3132" y="2632"/>
                    </a:cubicBezTo>
                    <a:cubicBezTo>
                      <a:pt x="3351" y="2164"/>
                      <a:pt x="3790" y="936"/>
                      <a:pt x="4185" y="526"/>
                    </a:cubicBezTo>
                    <a:cubicBezTo>
                      <a:pt x="4579" y="117"/>
                      <a:pt x="5062" y="0"/>
                      <a:pt x="5500" y="175"/>
                    </a:cubicBezTo>
                    <a:cubicBezTo>
                      <a:pt x="5939" y="351"/>
                      <a:pt x="6465" y="1111"/>
                      <a:pt x="6816" y="1579"/>
                    </a:cubicBezTo>
                    <a:cubicBezTo>
                      <a:pt x="7167" y="2047"/>
                      <a:pt x="7380" y="2503"/>
                      <a:pt x="7606" y="2982"/>
                    </a:cubicBezTo>
                    <a:cubicBezTo>
                      <a:pt x="7832" y="3462"/>
                      <a:pt x="7861" y="3484"/>
                      <a:pt x="8173" y="4456"/>
                    </a:cubicBezTo>
                    <a:cubicBezTo>
                      <a:pt x="8485" y="5428"/>
                      <a:pt x="8990" y="7724"/>
                      <a:pt x="9480" y="8813"/>
                    </a:cubicBezTo>
                    <a:cubicBezTo>
                      <a:pt x="9970" y="9902"/>
                      <a:pt x="10940" y="10875"/>
                      <a:pt x="11115" y="1099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4" name="Text Box 10">
                <a:extLst>
                  <a:ext uri="{FF2B5EF4-FFF2-40B4-BE49-F238E27FC236}">
                    <a16:creationId xmlns:a16="http://schemas.microsoft.com/office/drawing/2014/main" id="{A0DE76BE-F9C9-4526-9E39-83713A3FD7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9" y="3307"/>
                <a:ext cx="752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rtl="1" eaLnBrk="1" hangingPunct="1">
                  <a:spcBef>
                    <a:spcPct val="50000"/>
                  </a:spcBef>
                </a:pPr>
                <a:r>
                  <a:rPr lang="he-IL" altLang="en-US"/>
                  <a:t>תוצרים</a:t>
                </a:r>
                <a:endParaRPr lang="en-US" altLang="en-US"/>
              </a:p>
            </p:txBody>
          </p:sp>
          <p:sp>
            <p:nvSpPr>
              <p:cNvPr id="25" name="Line 11">
                <a:extLst>
                  <a:ext uri="{FF2B5EF4-FFF2-40B4-BE49-F238E27FC236}">
                    <a16:creationId xmlns:a16="http://schemas.microsoft.com/office/drawing/2014/main" id="{B8E1B76B-A81D-4D29-93BC-AB8E4B0108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39" y="2016"/>
                <a:ext cx="1" cy="884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6" name="Text Box 14">
                <a:extLst>
                  <a:ext uri="{FF2B5EF4-FFF2-40B4-BE49-F238E27FC236}">
                    <a16:creationId xmlns:a16="http://schemas.microsoft.com/office/drawing/2014/main" id="{CD09946F-8C23-4F4E-9C75-118EDC5C43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8" y="2102"/>
                <a:ext cx="920" cy="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rtl="1" eaLnBrk="1" hangingPunct="1"/>
                <a:r>
                  <a:rPr lang="en-US" altLang="en-US" b="1" dirty="0" err="1">
                    <a:solidFill>
                      <a:srgbClr val="FF6600"/>
                    </a:solidFill>
                  </a:rPr>
                  <a:t>Ea</a:t>
                </a:r>
                <a:r>
                  <a:rPr lang="en-US" altLang="en-US" b="1" dirty="0">
                    <a:solidFill>
                      <a:srgbClr val="FF6600"/>
                    </a:solidFill>
                  </a:rPr>
                  <a:t> </a:t>
                </a:r>
                <a:endParaRPr lang="he-IL" altLang="en-US" b="1" dirty="0">
                  <a:solidFill>
                    <a:srgbClr val="FF6600"/>
                  </a:solidFill>
                </a:endParaRPr>
              </a:p>
              <a:p>
                <a:pPr algn="r" rtl="1" eaLnBrk="1" hangingPunct="1"/>
                <a:r>
                  <a:rPr lang="he-IL" altLang="en-US" b="1" dirty="0">
                    <a:solidFill>
                      <a:srgbClr val="FF6600"/>
                    </a:solidFill>
                  </a:rPr>
                  <a:t>אנרגיית</a:t>
                </a:r>
                <a:endParaRPr lang="en-US" altLang="en-US" b="1" dirty="0">
                  <a:solidFill>
                    <a:srgbClr val="FF6600"/>
                  </a:solidFill>
                </a:endParaRPr>
              </a:p>
              <a:p>
                <a:pPr algn="r" rtl="1" eaLnBrk="1" hangingPunct="1"/>
                <a:r>
                  <a:rPr lang="he-IL" altLang="en-US" b="1" dirty="0">
                    <a:solidFill>
                      <a:srgbClr val="FF6600"/>
                    </a:solidFill>
                  </a:rPr>
                  <a:t>השפעול</a:t>
                </a:r>
                <a:endParaRPr lang="en-US" altLang="en-US" b="1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27" name="Text Box 15">
                <a:extLst>
                  <a:ext uri="{FF2B5EF4-FFF2-40B4-BE49-F238E27FC236}">
                    <a16:creationId xmlns:a16="http://schemas.microsoft.com/office/drawing/2014/main" id="{8A647774-3377-475C-AA06-A4406701E0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" y="1651"/>
                <a:ext cx="810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rtl="1" eaLnBrk="1" hangingPunct="1">
                  <a:spcBef>
                    <a:spcPct val="50000"/>
                  </a:spcBef>
                </a:pPr>
                <a:r>
                  <a:rPr lang="he-IL" altLang="he-IL"/>
                  <a:t>אנתלפיה</a:t>
                </a:r>
                <a:endParaRPr lang="en-US" altLang="he-IL"/>
              </a:p>
            </p:txBody>
          </p:sp>
          <p:sp>
            <p:nvSpPr>
              <p:cNvPr id="28" name="Text Box 16">
                <a:extLst>
                  <a:ext uri="{FF2B5EF4-FFF2-40B4-BE49-F238E27FC236}">
                    <a16:creationId xmlns:a16="http://schemas.microsoft.com/office/drawing/2014/main" id="{FC57867B-0E8A-475B-B1C9-7DAC1E2572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200" y="3633"/>
                <a:ext cx="1617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rtl="1" eaLnBrk="1" hangingPunct="1">
                  <a:spcBef>
                    <a:spcPct val="50000"/>
                  </a:spcBef>
                </a:pPr>
                <a:r>
                  <a:rPr lang="he-IL" altLang="en-US"/>
                  <a:t>התקדמות התגובה</a:t>
                </a:r>
                <a:endParaRPr lang="en-US" altLang="en-US"/>
              </a:p>
            </p:txBody>
          </p:sp>
          <p:sp>
            <p:nvSpPr>
              <p:cNvPr id="29" name="Text Box 16">
                <a:extLst>
                  <a:ext uri="{FF2B5EF4-FFF2-40B4-BE49-F238E27FC236}">
                    <a16:creationId xmlns:a16="http://schemas.microsoft.com/office/drawing/2014/main" id="{98ED9A83-1074-483E-880A-2875A72528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8" y="3633"/>
                <a:ext cx="1617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rtl="1" eaLnBrk="1" hangingPunct="1">
                  <a:spcBef>
                    <a:spcPct val="50000"/>
                  </a:spcBef>
                </a:pPr>
                <a:r>
                  <a:rPr lang="he-IL" altLang="en-US"/>
                  <a:t>התקדמות התגובה</a:t>
                </a:r>
                <a:endParaRPr lang="en-US" altLang="en-US"/>
              </a:p>
            </p:txBody>
          </p:sp>
        </p:grpSp>
        <p:cxnSp>
          <p:nvCxnSpPr>
            <p:cNvPr id="10" name="מחבר חץ ישר 9">
              <a:extLst>
                <a:ext uri="{FF2B5EF4-FFF2-40B4-BE49-F238E27FC236}">
                  <a16:creationId xmlns:a16="http://schemas.microsoft.com/office/drawing/2014/main" id="{9A227D39-B0E0-4203-9081-E562B7AFA602}"/>
                </a:ext>
              </a:extLst>
            </p:cNvPr>
            <p:cNvCxnSpPr/>
            <p:nvPr/>
          </p:nvCxnSpPr>
          <p:spPr>
            <a:xfrm rot="5400000" flipH="1" flipV="1">
              <a:off x="2606839" y="5537494"/>
              <a:ext cx="643036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מחבר חץ ישר 10">
              <a:extLst>
                <a:ext uri="{FF2B5EF4-FFF2-40B4-BE49-F238E27FC236}">
                  <a16:creationId xmlns:a16="http://schemas.microsoft.com/office/drawing/2014/main" id="{6DBC3272-0AD7-4307-BD3F-7A0384AFBA1F}"/>
                </a:ext>
              </a:extLst>
            </p:cNvPr>
            <p:cNvCxnSpPr/>
            <p:nvPr/>
          </p:nvCxnSpPr>
          <p:spPr>
            <a:xfrm rot="5400000" flipH="1" flipV="1">
              <a:off x="6536271" y="5678803"/>
              <a:ext cx="643037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מלבן 38">
              <a:extLst>
                <a:ext uri="{FF2B5EF4-FFF2-40B4-BE49-F238E27FC236}">
                  <a16:creationId xmlns:a16="http://schemas.microsoft.com/office/drawing/2014/main" id="{1D526465-02F1-4201-8E6C-10BC73126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0723" y="5500688"/>
              <a:ext cx="620778" cy="36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</a:rPr>
                <a:t>D</a:t>
              </a:r>
              <a:r>
                <a:rPr lang="en-US" altLang="en-US"/>
                <a:t>H</a:t>
              </a:r>
              <a:r>
                <a:rPr lang="en-US" altLang="en-US" baseline="30000"/>
                <a:t>0</a:t>
              </a:r>
              <a:endParaRPr lang="he-IL" altLang="en-US" baseline="30000"/>
            </a:p>
          </p:txBody>
        </p:sp>
        <p:sp>
          <p:nvSpPr>
            <p:cNvPr id="13" name="מלבן 39">
              <a:extLst>
                <a:ext uri="{FF2B5EF4-FFF2-40B4-BE49-F238E27FC236}">
                  <a16:creationId xmlns:a16="http://schemas.microsoft.com/office/drawing/2014/main" id="{A6875495-7A07-45CD-AA32-DF6D03C85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938" y="5416550"/>
              <a:ext cx="642937" cy="36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</a:rPr>
                <a:t>D</a:t>
              </a:r>
              <a:r>
                <a:rPr lang="en-US" altLang="en-US"/>
                <a:t>H</a:t>
              </a:r>
              <a:r>
                <a:rPr lang="en-US" altLang="en-US" baseline="30000"/>
                <a:t>0</a:t>
              </a:r>
              <a:endParaRPr lang="he-IL" altLang="en-US" baseline="30000"/>
            </a:p>
          </p:txBody>
        </p:sp>
        <p:sp>
          <p:nvSpPr>
            <p:cNvPr id="14" name="מלבן 40">
              <a:extLst>
                <a:ext uri="{FF2B5EF4-FFF2-40B4-BE49-F238E27FC236}">
                  <a16:creationId xmlns:a16="http://schemas.microsoft.com/office/drawing/2014/main" id="{B8808100-E30F-4E23-8A4F-390568D56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0268" y="3643313"/>
              <a:ext cx="2071881" cy="306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defRPr/>
              </a:pPr>
              <a:r>
                <a:rPr lang="he-IL" altLang="en-US" b="1" dirty="0">
                  <a:solidFill>
                    <a:schemeClr val="accent5">
                      <a:lumMod val="50000"/>
                    </a:schemeClr>
                  </a:solidFill>
                </a:rPr>
                <a:t>תגובה </a:t>
              </a:r>
              <a:r>
                <a:rPr lang="he-IL" altLang="en-US" b="1" noProof="1">
                  <a:solidFill>
                    <a:schemeClr val="accent5">
                      <a:lumMod val="50000"/>
                    </a:schemeClr>
                  </a:solidFill>
                </a:rPr>
                <a:t>אנדותרמית</a:t>
              </a:r>
            </a:p>
          </p:txBody>
        </p:sp>
        <p:sp>
          <p:nvSpPr>
            <p:cNvPr id="15" name="מלבן 41">
              <a:extLst>
                <a:ext uri="{FF2B5EF4-FFF2-40B4-BE49-F238E27FC236}">
                  <a16:creationId xmlns:a16="http://schemas.microsoft.com/office/drawing/2014/main" id="{A8D307E2-ECC4-4CEA-969F-D314C6FD9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4032" y="3643313"/>
              <a:ext cx="2071881" cy="306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lang="he-IL" altLang="en-US" b="1" dirty="0">
                  <a:solidFill>
                    <a:schemeClr val="accent5">
                      <a:lumMod val="50000"/>
                    </a:schemeClr>
                  </a:solidFill>
                </a:rPr>
                <a:t>תגובה </a:t>
              </a:r>
              <a:r>
                <a:rPr lang="he-IL" altLang="en-US" b="1" noProof="1">
                  <a:solidFill>
                    <a:schemeClr val="accent5">
                      <a:lumMod val="50000"/>
                    </a:schemeClr>
                  </a:solidFill>
                </a:rPr>
                <a:t>אקסותרמית</a:t>
              </a:r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01D84531-A82C-49E3-B512-DE72575D63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0113" y="5857875"/>
              <a:ext cx="2035175" cy="19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7" name="Line 6">
              <a:extLst>
                <a:ext uri="{FF2B5EF4-FFF2-40B4-BE49-F238E27FC236}">
                  <a16:creationId xmlns:a16="http://schemas.microsoft.com/office/drawing/2014/main" id="{3D9B858B-DB30-4B29-AE60-62145F6189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6825" y="4221163"/>
              <a:ext cx="19335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082388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קצב תגובה</a:t>
            </a:r>
          </a:p>
        </p:txBody>
      </p:sp>
    </p:spTree>
    <p:extLst>
      <p:ext uri="{BB962C8B-B14F-4D97-AF65-F5344CB8AC3E}">
        <p14:creationId xmlns:p14="http://schemas.microsoft.com/office/powerpoint/2010/main" val="3552290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F1A5776-B847-4A43-95BA-54EFE540B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08" y="1185681"/>
            <a:ext cx="8256259" cy="540000"/>
          </a:xfrm>
        </p:spPr>
        <p:txBody>
          <a:bodyPr/>
          <a:lstStyle/>
          <a:p>
            <a:r>
              <a:rPr lang="he-IL" dirty="0">
                <a:cs typeface="Varela Round" panose="00000500000000000000"/>
              </a:rPr>
              <a:t>בחיי היום יום ישנה משמעות </a:t>
            </a:r>
            <a:r>
              <a:rPr lang="he-IL" dirty="0" err="1">
                <a:cs typeface="Varela Round" panose="00000500000000000000"/>
              </a:rPr>
              <a:t>למימד</a:t>
            </a:r>
            <a:r>
              <a:rPr lang="he-IL" dirty="0">
                <a:cs typeface="Varela Round" panose="00000500000000000000"/>
              </a:rPr>
              <a:t> הזמן.</a:t>
            </a:r>
            <a:endParaRPr lang="he-IL" sz="3200" dirty="0">
              <a:cs typeface="Varela Round" panose="00000500000000000000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e-IL" altLang="he-IL" dirty="0">
                <a:cs typeface="Varela Round" panose="00000500000000000000" pitchFamily="2" charset="-79"/>
              </a:rPr>
              <a:t>מקל דינמיט נידלק 0.000024 שניות לאחר שכל הפתיל בער.</a:t>
            </a:r>
          </a:p>
          <a:p>
            <a:pPr>
              <a:lnSpc>
                <a:spcPct val="150000"/>
              </a:lnSpc>
            </a:pPr>
            <a:r>
              <a:rPr lang="he-IL" altLang="he-IL" dirty="0">
                <a:cs typeface="Varela Round" panose="00000500000000000000" pitchFamily="2" charset="-79"/>
              </a:rPr>
              <a:t>משך התקשות בטון לאחר יציקה הוא כ- 8 ימים</a:t>
            </a:r>
          </a:p>
          <a:p>
            <a:pPr>
              <a:lnSpc>
                <a:spcPct val="150000"/>
              </a:lnSpc>
            </a:pPr>
            <a:r>
              <a:rPr lang="he-IL" altLang="he-IL" dirty="0">
                <a:cs typeface="Varela Round" panose="00000500000000000000" pitchFamily="2" charset="-79"/>
              </a:rPr>
              <a:t>מימן וחמצן יכולים להימצא יחד זמן רב אך ניצוץ קטן או זרז גורם לפיצוץ ויצירת מים.</a:t>
            </a:r>
          </a:p>
          <a:p>
            <a:pPr>
              <a:lnSpc>
                <a:spcPct val="150000"/>
              </a:lnSpc>
            </a:pPr>
            <a:r>
              <a:rPr lang="he-IL" altLang="he-IL" dirty="0">
                <a:cs typeface="Varela Round" panose="00000500000000000000" pitchFamily="2" charset="-79"/>
              </a:rPr>
              <a:t>תהליכי קורוזיה של מתכות איטיים אך מואצים בתנאים מסוימים.</a:t>
            </a:r>
          </a:p>
          <a:p>
            <a:pPr>
              <a:lnSpc>
                <a:spcPct val="150000"/>
              </a:lnSpc>
            </a:pPr>
            <a:endParaRPr lang="he-IL" altLang="he-IL" dirty="0"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</a:pPr>
            <a:endParaRPr lang="he-IL" dirty="0">
              <a:solidFill>
                <a:schemeClr val="tx1"/>
              </a:solidFill>
              <a:cs typeface="Varela Round" panose="00000500000000000000" pitchFamily="2" charset="-79"/>
            </a:endParaRP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8A6E2B2C-64FA-4269-BCDA-FA744FE76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525" y="212725"/>
            <a:ext cx="9640888" cy="720725"/>
          </a:xfrm>
        </p:spPr>
        <p:txBody>
          <a:bodyPr/>
          <a:lstStyle/>
          <a:p>
            <a:r>
              <a:rPr lang="he-IL" dirty="0">
                <a:cs typeface="Varela Round" panose="00000500000000000000" pitchFamily="2" charset="-79"/>
              </a:rPr>
              <a:t>קצב תגובה</a:t>
            </a:r>
          </a:p>
        </p:txBody>
      </p:sp>
    </p:spTree>
    <p:extLst>
      <p:ext uri="{BB962C8B-B14F-4D97-AF65-F5344CB8AC3E}">
        <p14:creationId xmlns:p14="http://schemas.microsoft.com/office/powerpoint/2010/main" val="3278579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מציין מיקום של מספר שקופית 2"/>
          <p:cNvSpPr>
            <a:spLocks noGrp="1"/>
          </p:cNvSpPr>
          <p:nvPr>
            <p:ph type="sldNum" sz="quarter" idx="12"/>
          </p:nvPr>
        </p:nvSpPr>
        <p:spPr bwMode="auto">
          <a:xfrm>
            <a:off x="366713" y="6643688"/>
            <a:ext cx="21336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A6A6A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D9DB6EE2-B081-4A6D-9F93-FDA794142FE4}" type="slidenum">
              <a:rPr lang="he-IL" altLang="he-IL" smtClean="0"/>
              <a:pPr>
                <a:defRPr/>
              </a:pPr>
              <a:t>15</a:t>
            </a:fld>
            <a:endParaRPr lang="he-IL" altLang="he-IL">
              <a:solidFill>
                <a:srgbClr val="A6A6A6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80753" y="1496719"/>
            <a:ext cx="8526463" cy="341632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he-IL" altLang="he-IL" sz="2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לדוגמא</a:t>
            </a:r>
          </a:p>
          <a:p>
            <a:pPr algn="r" rtl="1" eaLnBrk="1" hangingPunct="1"/>
            <a:r>
              <a:rPr lang="he-IL" alt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בתעשיית המזון: </a:t>
            </a:r>
            <a:r>
              <a:rPr lang="he-IL" altLang="he-IL" sz="2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מטרת הקירור הינה להאט תגובות קלקול לא רצויות ואילו החימום על הכיריים דווקא מזרז את התגובות.</a:t>
            </a:r>
          </a:p>
          <a:p>
            <a:pPr algn="r" rtl="1" eaLnBrk="1" hangingPunct="1"/>
            <a:endParaRPr lang="he-IL" altLang="he-IL" sz="24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r" rtl="1" eaLnBrk="1" hangingPunct="1"/>
            <a:r>
              <a:rPr lang="he-IL" alt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במדעי הסביבה: </a:t>
            </a:r>
            <a:r>
              <a:rPr lang="he-IL" altLang="he-IL" sz="2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חשוב לדעת את קצב ההתרחשות של תגובות כימיות הגורמות לזיהום אויר או לפגיעה בשכבת האוזון.</a:t>
            </a:r>
            <a:endParaRPr lang="en-US" altLang="he-IL" sz="24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r" rtl="1" eaLnBrk="1" hangingPunct="1"/>
            <a:endParaRPr lang="he-IL" altLang="he-IL" sz="24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r" rtl="1" eaLnBrk="1" hangingPunct="1"/>
            <a:endParaRPr lang="he-IL" altLang="he-IL" sz="2400" dirty="0">
              <a:solidFill>
                <a:srgbClr val="000000"/>
              </a:solidFill>
            </a:endParaRPr>
          </a:p>
          <a:p>
            <a:pPr algn="r" rtl="1" eaLnBrk="1" hangingPunct="1"/>
            <a:endParaRPr lang="he-IL" altLang="he-IL" sz="2400" dirty="0">
              <a:solidFill>
                <a:srgbClr val="000000"/>
              </a:solidFill>
            </a:endParaRP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2FBB42E3-20BA-4C28-935A-FB4956C5E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525" y="212725"/>
            <a:ext cx="9640888" cy="720725"/>
          </a:xfrm>
        </p:spPr>
        <p:txBody>
          <a:bodyPr/>
          <a:lstStyle/>
          <a:p>
            <a:r>
              <a:rPr lang="he-IL" dirty="0">
                <a:cs typeface="Varela Round" panose="00000500000000000000" pitchFamily="2" charset="-79"/>
              </a:rPr>
              <a:t>קצב תגובה</a:t>
            </a:r>
          </a:p>
        </p:txBody>
      </p:sp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72DFE1FE-7A69-48BC-8D75-D2B6330364FB}"/>
              </a:ext>
            </a:extLst>
          </p:cNvPr>
          <p:cNvSpPr txBox="1">
            <a:spLocks/>
          </p:cNvSpPr>
          <p:nvPr/>
        </p:nvSpPr>
        <p:spPr>
          <a:xfrm>
            <a:off x="515208" y="874065"/>
            <a:ext cx="8256259" cy="540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185738"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12B4BC"/>
                </a:solidFill>
                <a:latin typeface="Varela Round" pitchFamily="2" charset="-79"/>
                <a:cs typeface="Varela Round" panose="00000500000000000000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>
                <a:latin typeface="Arial" pitchFamily="34" charset="0"/>
                <a:cs typeface="Arial" pitchFamily="34" charset="0"/>
              </a:defRPr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>
                <a:latin typeface="Arial" pitchFamily="34" charset="0"/>
                <a:cs typeface="Arial" pitchFamily="34" charset="0"/>
              </a:defRPr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>
                <a:latin typeface="Arial" pitchFamily="34" charset="0"/>
                <a:cs typeface="Arial" pitchFamily="34" charset="0"/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he-IL" dirty="0"/>
              <a:t>בחיי היום יום ישנה משמעות </a:t>
            </a:r>
            <a:r>
              <a:rPr lang="he-IL" dirty="0" err="1"/>
              <a:t>למימד</a:t>
            </a:r>
            <a:r>
              <a:rPr lang="he-IL" dirty="0"/>
              <a:t> הזמן.</a:t>
            </a:r>
          </a:p>
        </p:txBody>
      </p:sp>
      <p:pic>
        <p:nvPicPr>
          <p:cNvPr id="2050" name="Picture 2" descr="מהו אוזון? סבבה-שומרים על הסביבה">
            <a:extLst>
              <a:ext uri="{FF2B5EF4-FFF2-40B4-BE49-F238E27FC236}">
                <a16:creationId xmlns:a16="http://schemas.microsoft.com/office/drawing/2014/main" id="{7A2572E6-EDC1-4BA1-AD58-F56CA7D46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79"/>
          <a:stretch/>
        </p:blipFill>
        <p:spPr bwMode="auto">
          <a:xfrm>
            <a:off x="2776758" y="3813940"/>
            <a:ext cx="2753296" cy="196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Varela Round" panose="00000500000000000000" pitchFamily="2" charset="-79"/>
              </a:rPr>
              <a:t>קצב תגובה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F1A5776-B847-4A43-95BA-54EFE540B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17474" y="915681"/>
            <a:ext cx="8256259" cy="540000"/>
          </a:xfrm>
        </p:spPr>
        <p:txBody>
          <a:bodyPr/>
          <a:lstStyle/>
          <a:p>
            <a:r>
              <a:rPr lang="he-IL" sz="3200" dirty="0">
                <a:cs typeface="Varela Round" panose="00000500000000000000" pitchFamily="2" charset="-79"/>
              </a:rPr>
              <a:t>לתגובות שונות קצבים שונים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17474" y="1623314"/>
            <a:ext cx="8143588" cy="5009225"/>
          </a:xfrm>
        </p:spPr>
        <p:txBody>
          <a:bodyPr>
            <a:noAutofit/>
          </a:bodyPr>
          <a:lstStyle/>
          <a:p>
            <a:r>
              <a:rPr lang="he-IL" altLang="he-IL" dirty="0">
                <a:solidFill>
                  <a:srgbClr val="192A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Varela Round" panose="00000500000000000000" pitchFamily="2" charset="-79"/>
              </a:rPr>
              <a:t>לכל תגובה יש קצב התרחשות משלה. יש תגובות המתרחשות באיטיות כמו למשל היווצרות נטיפים וזקיפים במערת נטיפים. לעומת זאת, קיימות תגובות שמתרחשות במהירות רבה כמו פיצוץ חומר נפץ. </a:t>
            </a:r>
          </a:p>
          <a:p>
            <a:endParaRPr lang="he-IL" altLang="he-IL" sz="1000" dirty="0">
              <a:solidFill>
                <a:srgbClr val="192A72"/>
              </a:solidFill>
              <a:effectLst>
                <a:outerShdw blurRad="38100" dist="38100" dir="2700000" algn="tl">
                  <a:srgbClr val="C0C0C0"/>
                </a:outerShdw>
              </a:effectLst>
              <a:cs typeface="Varela Round" panose="00000500000000000000" pitchFamily="2" charset="-79"/>
            </a:endParaRPr>
          </a:p>
          <a:p>
            <a:r>
              <a:rPr lang="he-IL" altLang="he-IL" dirty="0">
                <a:solidFill>
                  <a:srgbClr val="192A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Varela Round" panose="00000500000000000000" pitchFamily="2" charset="-79"/>
              </a:rPr>
              <a:t>ישנן תגובות שמתרחשות תוך שניות, בעוד שאחרות יכולות לארוך שעות, ימים ואף חודשים.</a:t>
            </a:r>
          </a:p>
          <a:p>
            <a:pPr marL="96838" indent="0">
              <a:buNone/>
            </a:pPr>
            <a:endParaRPr lang="he-IL" altLang="he-IL" sz="1000" dirty="0">
              <a:solidFill>
                <a:srgbClr val="192A72"/>
              </a:solidFill>
              <a:effectLst>
                <a:outerShdw blurRad="38100" dist="38100" dir="2700000" algn="tl">
                  <a:srgbClr val="C0C0C0"/>
                </a:outerShdw>
              </a:effectLst>
              <a:cs typeface="Varela Round" panose="00000500000000000000" pitchFamily="2" charset="-79"/>
            </a:endParaRPr>
          </a:p>
          <a:p>
            <a:r>
              <a:rPr lang="he-IL" altLang="he-IL" dirty="0">
                <a:solidFill>
                  <a:srgbClr val="192A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Varela Round" panose="00000500000000000000" pitchFamily="2" charset="-79"/>
              </a:rPr>
              <a:t>לקצב תגובות יש חשיבות כלכלית.</a:t>
            </a:r>
          </a:p>
          <a:p>
            <a:pPr marL="96838" indent="0">
              <a:buNone/>
            </a:pPr>
            <a:endParaRPr lang="he-IL" altLang="he-IL" sz="1000" dirty="0">
              <a:solidFill>
                <a:srgbClr val="192A72"/>
              </a:solidFill>
              <a:effectLst>
                <a:outerShdw blurRad="38100" dist="38100" dir="2700000" algn="tl">
                  <a:srgbClr val="C0C0C0"/>
                </a:outerShdw>
              </a:effectLst>
              <a:cs typeface="Varela Round" panose="00000500000000000000" pitchFamily="2" charset="-79"/>
            </a:endParaRPr>
          </a:p>
          <a:p>
            <a:r>
              <a:rPr lang="he-IL" altLang="he-IL" dirty="0">
                <a:solidFill>
                  <a:srgbClr val="192A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Varela Round" panose="00000500000000000000" pitchFamily="2" charset="-79"/>
              </a:rPr>
              <a:t>חקר הגורמים המשפיעים על קצב התגובה מאפשר להבין טוב יותר את מנגנון התרחשות של התגובה.</a:t>
            </a:r>
            <a:endParaRPr lang="en-US" altLang="he-IL" dirty="0">
              <a:solidFill>
                <a:srgbClr val="192A72"/>
              </a:solidFill>
              <a:effectLst>
                <a:outerShdw blurRad="38100" dist="38100" dir="2700000" algn="tl">
                  <a:srgbClr val="C0C0C0"/>
                </a:outerShdw>
              </a:effectLst>
              <a:cs typeface="Varela Round" panose="00000500000000000000" pitchFamily="2" charset="-79"/>
            </a:endParaRPr>
          </a:p>
          <a:p>
            <a:endParaRPr lang="en-US" altLang="he-IL" dirty="0">
              <a:solidFill>
                <a:srgbClr val="192A72"/>
              </a:solidFill>
              <a:effectLst>
                <a:outerShdw blurRad="38100" dist="38100" dir="2700000" algn="tl">
                  <a:srgbClr val="C0C0C0"/>
                </a:outerShdw>
              </a:effectLst>
              <a:cs typeface="Varela Round" panose="00000500000000000000" pitchFamily="2" charset="-79"/>
            </a:endParaRPr>
          </a:p>
          <a:p>
            <a:endParaRPr lang="he-IL" dirty="0">
              <a:solidFill>
                <a:srgbClr val="192A72"/>
              </a:solidFill>
              <a:cs typeface="Varela Round" panose="00000500000000000000" pitchFamily="2" charset="-79"/>
            </a:endParaRPr>
          </a:p>
        </p:txBody>
      </p:sp>
      <p:pic>
        <p:nvPicPr>
          <p:cNvPr id="1026" name="Picture 2" descr="כסף (אמצעי תשלום) – ויקיפדיה">
            <a:extLst>
              <a:ext uri="{FF2B5EF4-FFF2-40B4-BE49-F238E27FC236}">
                <a16:creationId xmlns:a16="http://schemas.microsoft.com/office/drawing/2014/main" id="{406216DE-1BF4-47D2-8CB0-DC1BFEA70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t="5949" r="20613" b="10399"/>
          <a:stretch/>
        </p:blipFill>
        <p:spPr bwMode="auto">
          <a:xfrm>
            <a:off x="2330402" y="3823955"/>
            <a:ext cx="924160" cy="122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148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Varela Round" panose="00000500000000000000"/>
              </a:rPr>
              <a:t>קצב תגובה 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F1A5776-B847-4A43-95BA-54EFE540B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17497" y="1026037"/>
            <a:ext cx="8873341" cy="540000"/>
          </a:xfrm>
        </p:spPr>
        <p:txBody>
          <a:bodyPr/>
          <a:lstStyle/>
          <a:p>
            <a:r>
              <a:rPr lang="he-IL" altLang="he-IL" sz="2400" b="0" dirty="0">
                <a:solidFill>
                  <a:srgbClr val="192A72"/>
                </a:solidFill>
                <a:cs typeface="Varela Round" panose="00000500000000000000" pitchFamily="2" charset="-79"/>
              </a:rPr>
              <a:t>קצב הוא שינוי החל בגודל מסוים ביחידת זמן</a:t>
            </a:r>
            <a:endParaRPr lang="he-IL" sz="2400" b="0" dirty="0">
              <a:solidFill>
                <a:srgbClr val="192A7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280C90FB-B5E8-45F9-A99F-1681BCA7E918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0033" y="1064536"/>
                <a:ext cx="2230384" cy="1711346"/>
              </a:xfrm>
            </p:spPr>
            <p:txBody>
              <a:bodyPr>
                <a:normAutofit lnSpcReduction="10000"/>
              </a:bodyPr>
              <a:lstStyle/>
              <a:p>
                <a:pPr>
                  <a:spcBef>
                    <a:spcPct val="0"/>
                  </a:spcBef>
                  <a:buNone/>
                </a:pPr>
                <a:endParaRPr lang="he-IL" altLang="he-IL" dirty="0">
                  <a:cs typeface="Varela Round" panose="00000500000000000000" pitchFamily="2" charset="-79"/>
                </a:endParaRPr>
              </a:p>
              <a:p>
                <a:pPr>
                  <a:spcBef>
                    <a:spcPct val="0"/>
                  </a:spcBef>
                  <a:buNone/>
                </a:pPr>
                <a:r>
                  <a:rPr lang="he-IL" altLang="he-IL" dirty="0">
                    <a:solidFill>
                      <a:schemeClr val="accent5">
                        <a:lumMod val="50000"/>
                      </a:schemeClr>
                    </a:solidFill>
                    <a:cs typeface="Varela Round" panose="00000500000000000000" pitchFamily="2" charset="-79"/>
                  </a:rPr>
                  <a:t>קצב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he-IL" sz="40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he-IL" sz="40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Δ</m:t>
                        </m:r>
                        <m:r>
                          <a:rPr lang="en-US" altLang="he-IL" sz="4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𝑋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altLang="he-IL" sz="40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Δ</m:t>
                        </m:r>
                        <m:r>
                          <a:rPr lang="en-US" altLang="he-IL" sz="4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𝑡</m:t>
                        </m:r>
                      </m:den>
                    </m:f>
                  </m:oMath>
                </a14:m>
                <a:endParaRPr lang="he-IL" altLang="he-IL" sz="4000" dirty="0">
                  <a:solidFill>
                    <a:schemeClr val="accent5">
                      <a:lumMod val="50000"/>
                    </a:schemeClr>
                  </a:solidFill>
                  <a:cs typeface="Varela Round" panose="00000500000000000000" pitchFamily="2" charset="-79"/>
                </a:endParaRPr>
              </a:p>
              <a:p>
                <a:pPr>
                  <a:spcBef>
                    <a:spcPct val="0"/>
                  </a:spcBef>
                  <a:buNone/>
                </a:pPr>
                <a:r>
                  <a:rPr lang="he-IL" altLang="he-IL" dirty="0">
                    <a:solidFill>
                      <a:srgbClr val="FF0000"/>
                    </a:solidFill>
                    <a:cs typeface="Varela Round" panose="00000500000000000000" pitchFamily="2" charset="-79"/>
                  </a:rPr>
                  <a:t>     </a:t>
                </a:r>
              </a:p>
            </p:txBody>
          </p:sp>
        </mc:Choice>
        <mc:Fallback xmlns="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280C90FB-B5E8-45F9-A99F-1681BCA7E9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0033" y="1064536"/>
                <a:ext cx="2230384" cy="1711346"/>
              </a:xfrm>
              <a:blipFill>
                <a:blip r:embed="rId3"/>
                <a:stretch>
                  <a:fillRect b="-785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F08526F-5DDD-44EC-B4AF-CB5053D38931}"/>
              </a:ext>
            </a:extLst>
          </p:cNvPr>
          <p:cNvSpPr txBox="1"/>
          <p:nvPr/>
        </p:nvSpPr>
        <p:spPr>
          <a:xfrm>
            <a:off x="610033" y="2502446"/>
            <a:ext cx="868195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altLang="he-IL" sz="2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קצב התגובה הוא יחס בין שינוי בריכוז החומר לבין הזמן של השינוי.</a:t>
            </a:r>
          </a:p>
          <a:p>
            <a:endParaRPr lang="he-IL" sz="24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ציין מיקום תוכן 3">
                <a:extLst>
                  <a:ext uri="{FF2B5EF4-FFF2-40B4-BE49-F238E27FC236}">
                    <a16:creationId xmlns:a16="http://schemas.microsoft.com/office/drawing/2014/main" id="{8F9B9E36-D294-4FCA-92FB-87BCF4BB75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628" y="2843481"/>
                <a:ext cx="3163979" cy="175803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rmAutofit fontScale="92500" lnSpcReduction="10000"/>
              </a:bodyPr>
              <a:lstStyle>
                <a:lvl1pPr marL="439738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Font typeface="Arial" pitchFamily="34" charset="0"/>
                  <a:buNone/>
                </a:pPr>
                <a:endParaRPr lang="he-IL" altLang="he-IL" dirty="0">
                  <a:cs typeface="Varela Round" panose="00000500000000000000" pitchFamily="2" charset="-79"/>
                </a:endParaRPr>
              </a:p>
              <a:p>
                <a:pPr>
                  <a:spcBef>
                    <a:spcPct val="0"/>
                  </a:spcBef>
                  <a:buFont typeface="Arial" pitchFamily="34" charset="0"/>
                  <a:buNone/>
                </a:pPr>
                <a:r>
                  <a:rPr lang="he-IL" altLang="he-IL" sz="2600" dirty="0">
                    <a:solidFill>
                      <a:schemeClr val="accent5">
                        <a:lumMod val="50000"/>
                      </a:schemeClr>
                    </a:solidFill>
                    <a:cs typeface="Varela Round" panose="00000500000000000000" pitchFamily="2" charset="-79"/>
                  </a:rPr>
                  <a:t>קצב תגובה </a:t>
                </a:r>
                <a:r>
                  <a:rPr lang="he-IL" altLang="he-IL" dirty="0">
                    <a:solidFill>
                      <a:schemeClr val="accent5">
                        <a:lumMod val="50000"/>
                      </a:schemeClr>
                    </a:solidFill>
                    <a:cs typeface="Varela Round" panose="00000500000000000000" pitchFamily="2" charset="-79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altLang="he-IL" sz="43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he-IL" sz="43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Δ</m:t>
                        </m:r>
                        <m:r>
                          <a:rPr lang="en-US" altLang="he-IL" sz="43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𝐶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altLang="he-IL" sz="43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Δ</m:t>
                        </m:r>
                        <m:r>
                          <a:rPr lang="el-GR" altLang="he-IL" sz="43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𝑡</m:t>
                        </m:r>
                      </m:den>
                    </m:f>
                  </m:oMath>
                </a14:m>
                <a:endParaRPr lang="ar-AE" altLang="he-IL" sz="4300" dirty="0">
                  <a:solidFill>
                    <a:srgbClr val="FF0000"/>
                  </a:solidFill>
                  <a:cs typeface="Varela Round" panose="00000500000000000000" pitchFamily="2" charset="-79"/>
                </a:endParaRPr>
              </a:p>
              <a:p>
                <a:pPr>
                  <a:spcBef>
                    <a:spcPct val="0"/>
                  </a:spcBef>
                  <a:buFont typeface="Arial" pitchFamily="34" charset="0"/>
                  <a:buNone/>
                </a:pPr>
                <a:r>
                  <a:rPr lang="ar-AE" altLang="he-IL" dirty="0">
                    <a:solidFill>
                      <a:srgbClr val="FF0000"/>
                    </a:solidFill>
                    <a:cs typeface="Varela Round" panose="00000500000000000000" pitchFamily="2" charset="-79"/>
                  </a:rPr>
                  <a:t>      </a:t>
                </a:r>
              </a:p>
              <a:p>
                <a:endParaRPr lang="ar-AE" dirty="0"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6" name="מציין מיקום תוכן 3">
                <a:extLst>
                  <a:ext uri="{FF2B5EF4-FFF2-40B4-BE49-F238E27FC236}">
                    <a16:creationId xmlns:a16="http://schemas.microsoft.com/office/drawing/2014/main" id="{8F9B9E36-D294-4FCA-92FB-87BCF4BB7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28" y="2843481"/>
                <a:ext cx="3163979" cy="1758039"/>
              </a:xfrm>
              <a:prstGeom prst="rect">
                <a:avLst/>
              </a:prstGeom>
              <a:blipFill>
                <a:blip r:embed="rId4"/>
                <a:stretch>
                  <a:fillRect b="-6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6E8C2DB4-F948-4C5B-979B-1A16E4B5361C}"/>
              </a:ext>
            </a:extLst>
          </p:cNvPr>
          <p:cNvSpPr txBox="1"/>
          <p:nvPr/>
        </p:nvSpPr>
        <p:spPr>
          <a:xfrm>
            <a:off x="963647" y="5741580"/>
            <a:ext cx="6453963" cy="5116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e-IL" altLang="he-IL" sz="20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הערה: קביעת קצב של תגובה מבוססת על ניסויים.</a:t>
            </a:r>
          </a:p>
        </p:txBody>
      </p:sp>
      <p:grpSp>
        <p:nvGrpSpPr>
          <p:cNvPr id="8" name="Group 38">
            <a:extLst>
              <a:ext uri="{FF2B5EF4-FFF2-40B4-BE49-F238E27FC236}">
                <a16:creationId xmlns:a16="http://schemas.microsoft.com/office/drawing/2014/main" id="{DDFD57ED-074B-442D-AF72-5F3A02891079}"/>
              </a:ext>
            </a:extLst>
          </p:cNvPr>
          <p:cNvGrpSpPr>
            <a:grpSpLocks/>
          </p:cNvGrpSpPr>
          <p:nvPr/>
        </p:nvGrpSpPr>
        <p:grpSpPr bwMode="auto">
          <a:xfrm>
            <a:off x="1090736" y="4386909"/>
            <a:ext cx="6834749" cy="1036637"/>
            <a:chOff x="1242" y="756"/>
            <a:chExt cx="3986" cy="653"/>
          </a:xfrm>
        </p:grpSpPr>
        <p:grpSp>
          <p:nvGrpSpPr>
            <p:cNvPr id="9" name="Group 36">
              <a:extLst>
                <a:ext uri="{FF2B5EF4-FFF2-40B4-BE49-F238E27FC236}">
                  <a16:creationId xmlns:a16="http://schemas.microsoft.com/office/drawing/2014/main" id="{6425FFB3-D803-4A81-8896-93852AB50E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4" y="756"/>
              <a:ext cx="2574" cy="653"/>
              <a:chOff x="2654" y="756"/>
              <a:chExt cx="2574" cy="653"/>
            </a:xfrm>
          </p:grpSpPr>
          <p:sp>
            <p:nvSpPr>
              <p:cNvPr id="11" name="Line 33">
                <a:extLst>
                  <a:ext uri="{FF2B5EF4-FFF2-40B4-BE49-F238E27FC236}">
                    <a16:creationId xmlns:a16="http://schemas.microsoft.com/office/drawing/2014/main" id="{2CCEBE34-DC37-4C96-ABBC-810CB2575C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2" y="1103"/>
                <a:ext cx="208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</p:txBody>
          </p:sp>
          <p:sp>
            <p:nvSpPr>
              <p:cNvPr id="12" name="Text Box 34">
                <a:extLst>
                  <a:ext uri="{FF2B5EF4-FFF2-40B4-BE49-F238E27FC236}">
                    <a16:creationId xmlns:a16="http://schemas.microsoft.com/office/drawing/2014/main" id="{075DF25A-25EA-481D-B40F-1943A8EC13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4" y="756"/>
                <a:ext cx="2574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e-IL" altLang="he-IL" sz="3200" dirty="0">
                    <a:solidFill>
                      <a:srgbClr val="12B4B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שינוי ריכוז תוצר או מגיב</a:t>
                </a:r>
                <a:endParaRPr lang="en-US" altLang="he-IL" sz="3200" dirty="0">
                  <a:solidFill>
                    <a:srgbClr val="12B4B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</p:txBody>
          </p:sp>
          <p:sp>
            <p:nvSpPr>
              <p:cNvPr id="13" name="Text Box 35">
                <a:extLst>
                  <a:ext uri="{FF2B5EF4-FFF2-40B4-BE49-F238E27FC236}">
                    <a16:creationId xmlns:a16="http://schemas.microsoft.com/office/drawing/2014/main" id="{73AFA6E1-9957-4640-8EBE-190567CE74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1" y="1044"/>
                <a:ext cx="1251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e-IL" altLang="he-IL" sz="3200" dirty="0">
                    <a:solidFill>
                      <a:srgbClr val="192A7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יחידת זמן</a:t>
                </a:r>
                <a:endParaRPr lang="en-US" altLang="he-IL" sz="3200" dirty="0">
                  <a:solidFill>
                    <a:srgbClr val="192A7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</p:txBody>
          </p:sp>
        </p:grpSp>
        <p:sp>
          <p:nvSpPr>
            <p:cNvPr id="10" name="Text Box 37">
              <a:extLst>
                <a:ext uri="{FF2B5EF4-FFF2-40B4-BE49-F238E27FC236}">
                  <a16:creationId xmlns:a16="http://schemas.microsoft.com/office/drawing/2014/main" id="{8A2591BC-B1CD-4DE3-B087-EAC1F3ED4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2" y="914"/>
              <a:ext cx="154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he-IL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en-US" altLang="he-IL" sz="32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arela Round" panose="00000500000000000000" pitchFamily="2" charset="-79"/>
                  <a:cs typeface="Varela Round" panose="00000500000000000000" pitchFamily="2" charset="-79"/>
                </a:rPr>
                <a:t>= </a:t>
              </a:r>
              <a:r>
                <a:rPr lang="he-IL" altLang="he-IL" sz="32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arela Round" panose="00000500000000000000" pitchFamily="2" charset="-79"/>
                  <a:cs typeface="Varela Round" panose="00000500000000000000" pitchFamily="2" charset="-79"/>
                </a:rPr>
                <a:t>קצב תגובה</a:t>
              </a:r>
              <a:endParaRPr lang="en-US" altLang="he-IL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562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F1A5776-B847-4A43-95BA-54EFE540B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08" y="1185681"/>
            <a:ext cx="8256259" cy="540000"/>
          </a:xfrm>
        </p:spPr>
        <p:txBody>
          <a:bodyPr/>
          <a:lstStyle/>
          <a:p>
            <a:r>
              <a:rPr lang="he-IL" dirty="0">
                <a:cs typeface="Varela Round" panose="00000500000000000000"/>
              </a:rPr>
              <a:t>יחידות:</a:t>
            </a:r>
            <a:endParaRPr lang="he-IL" sz="3200" dirty="0">
              <a:cs typeface="Varela Round" panose="00000500000000000000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146" y="2013018"/>
            <a:ext cx="8030918" cy="4152517"/>
          </a:xfrm>
        </p:spPr>
        <p:txBody>
          <a:bodyPr>
            <a:normAutofit/>
          </a:bodyPr>
          <a:lstStyle/>
          <a:p>
            <a:pPr marL="96838" indent="0">
              <a:buNone/>
            </a:pPr>
            <a:endParaRPr lang="he-IL" altLang="he-IL" dirty="0">
              <a:solidFill>
                <a:srgbClr val="192A72"/>
              </a:solidFill>
              <a:cs typeface="Varela Round" panose="00000500000000000000" pitchFamily="2" charset="-79"/>
            </a:endParaRPr>
          </a:p>
          <a:p>
            <a:r>
              <a:rPr lang="he-IL" altLang="he-IL" dirty="0">
                <a:solidFill>
                  <a:srgbClr val="192A72"/>
                </a:solidFill>
                <a:cs typeface="Varela Round" panose="00000500000000000000" pitchFamily="2" charset="-79"/>
              </a:rPr>
              <a:t>קצב התגובה נמדד ביחידות של ריכוז </a:t>
            </a:r>
            <a:r>
              <a:rPr lang="he-IL" altLang="he-IL" dirty="0" err="1">
                <a:solidFill>
                  <a:srgbClr val="192A72"/>
                </a:solidFill>
                <a:cs typeface="Varela Round" panose="00000500000000000000" pitchFamily="2" charset="-79"/>
              </a:rPr>
              <a:t>מולרי</a:t>
            </a:r>
            <a:r>
              <a:rPr lang="he-IL" altLang="he-IL" dirty="0">
                <a:solidFill>
                  <a:srgbClr val="192A72"/>
                </a:solidFill>
                <a:cs typeface="Varela Round" panose="00000500000000000000" pitchFamily="2" charset="-79"/>
              </a:rPr>
              <a:t> ליחידת זמן - בד"כ לשנייה:  </a:t>
            </a:r>
            <a:r>
              <a:rPr lang="en-US" altLang="he-IL" dirty="0">
                <a:solidFill>
                  <a:srgbClr val="192A72"/>
                </a:solidFill>
                <a:cs typeface="Varela Round" panose="00000500000000000000" pitchFamily="2" charset="-79"/>
              </a:rPr>
              <a:t>M/sec</a:t>
            </a:r>
            <a:r>
              <a:rPr lang="he-IL" altLang="he-IL" dirty="0">
                <a:solidFill>
                  <a:srgbClr val="192A72"/>
                </a:solidFill>
                <a:cs typeface="Varela Round" panose="00000500000000000000" pitchFamily="2" charset="-79"/>
              </a:rPr>
              <a:t> ( או </a:t>
            </a:r>
            <a:r>
              <a:rPr lang="en-US" altLang="he-IL" dirty="0">
                <a:solidFill>
                  <a:srgbClr val="192A72"/>
                </a:solidFill>
                <a:cs typeface="Varela Round" panose="00000500000000000000" pitchFamily="2" charset="-79"/>
              </a:rPr>
              <a:t>( M/s</a:t>
            </a:r>
            <a:r>
              <a:rPr lang="he-IL" altLang="he-IL" dirty="0">
                <a:solidFill>
                  <a:srgbClr val="192A72"/>
                </a:solidFill>
                <a:cs typeface="Varela Round" panose="00000500000000000000" pitchFamily="2" charset="-79"/>
              </a:rPr>
              <a:t>.</a:t>
            </a:r>
          </a:p>
          <a:p>
            <a:pPr marL="96838" indent="0">
              <a:buNone/>
            </a:pPr>
            <a:endParaRPr lang="he-IL" altLang="he-IL" dirty="0">
              <a:solidFill>
                <a:srgbClr val="192A72"/>
              </a:solidFill>
              <a:cs typeface="Varela Round" panose="00000500000000000000" pitchFamily="2" charset="-79"/>
            </a:endParaRPr>
          </a:p>
          <a:p>
            <a:r>
              <a:rPr lang="he-IL" altLang="he-IL" dirty="0">
                <a:solidFill>
                  <a:srgbClr val="192A72"/>
                </a:solidFill>
                <a:cs typeface="Varela Round" panose="00000500000000000000" pitchFamily="2" charset="-79"/>
              </a:rPr>
              <a:t>במקרה של תגובה עם גזים קצב תגובה </a:t>
            </a:r>
            <a:r>
              <a:rPr lang="he-IL" altLang="he-IL" dirty="0" err="1">
                <a:solidFill>
                  <a:srgbClr val="192A72"/>
                </a:solidFill>
                <a:cs typeface="Varela Round" panose="00000500000000000000" pitchFamily="2" charset="-79"/>
              </a:rPr>
              <a:t>ימדד</a:t>
            </a:r>
            <a:r>
              <a:rPr lang="he-IL" altLang="he-IL" dirty="0">
                <a:solidFill>
                  <a:srgbClr val="192A72"/>
                </a:solidFill>
                <a:cs typeface="Varela Round" panose="00000500000000000000" pitchFamily="2" charset="-79"/>
              </a:rPr>
              <a:t> ביחידות של שינוי בלחץ הגז או שינוי בנפח הגז ליחידת זמן.</a:t>
            </a:r>
          </a:p>
          <a:p>
            <a:endParaRPr lang="he-IL" dirty="0">
              <a:solidFill>
                <a:srgbClr val="192A72"/>
              </a:solidFill>
              <a:cs typeface="Varela Round" panose="00000500000000000000" pitchFamily="2" charset="-79"/>
            </a:endParaRP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63BE4EE8-1619-43AD-B048-5CEEEB0AE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525" y="212725"/>
            <a:ext cx="9640888" cy="720725"/>
          </a:xfrm>
        </p:spPr>
        <p:txBody>
          <a:bodyPr/>
          <a:lstStyle/>
          <a:p>
            <a:r>
              <a:rPr lang="he-IL" dirty="0">
                <a:cs typeface="Varela Round" panose="00000500000000000000"/>
              </a:rPr>
              <a:t>קצב תגובה </a:t>
            </a:r>
          </a:p>
        </p:txBody>
      </p:sp>
    </p:spTree>
    <p:extLst>
      <p:ext uri="{BB962C8B-B14F-4D97-AF65-F5344CB8AC3E}">
        <p14:creationId xmlns:p14="http://schemas.microsoft.com/office/powerpoint/2010/main" val="308992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F1A5776-B847-4A43-95BA-54EFE540B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08" y="1185681"/>
            <a:ext cx="8256259" cy="540000"/>
          </a:xfrm>
        </p:spPr>
        <p:txBody>
          <a:bodyPr/>
          <a:lstStyle/>
          <a:p>
            <a:r>
              <a:rPr lang="he-IL" dirty="0">
                <a:cs typeface="Varela Round" panose="00000500000000000000"/>
              </a:rPr>
              <a:t>קצב תגובה התחלתי:</a:t>
            </a:r>
            <a:endParaRPr lang="he-IL" sz="3200" dirty="0">
              <a:cs typeface="Varela Round" panose="00000500000000000000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977912"/>
            <a:ext cx="8030918" cy="45185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altLang="he-IL" u="sng" dirty="0">
                <a:solidFill>
                  <a:srgbClr val="192A72"/>
                </a:solidFill>
                <a:cs typeface="Varela Round" panose="00000500000000000000" pitchFamily="2" charset="-79"/>
              </a:rPr>
              <a:t>קצב התגובה מחושב עבור תגובה מסוימת ולא עבור חומר מסוים</a:t>
            </a:r>
            <a:r>
              <a:rPr lang="he-IL" altLang="he-IL" dirty="0">
                <a:solidFill>
                  <a:srgbClr val="192A72"/>
                </a:solidFill>
                <a:cs typeface="Varela Round" panose="00000500000000000000" pitchFamily="2" charset="-79"/>
              </a:rPr>
              <a:t>.  בדרך כלל מודדים את קצב התגובה בהתחלת הניסוי. כלומר מודדים </a:t>
            </a:r>
            <a:r>
              <a:rPr lang="he-IL" altLang="he-IL" b="1" dirty="0">
                <a:solidFill>
                  <a:srgbClr val="192A72"/>
                </a:solidFill>
                <a:cs typeface="Varela Round" panose="00000500000000000000" pitchFamily="2" charset="-79"/>
              </a:rPr>
              <a:t>קצב תגובה התחלתי</a:t>
            </a:r>
            <a:r>
              <a:rPr lang="he-IL" altLang="he-IL" dirty="0">
                <a:solidFill>
                  <a:srgbClr val="192A72"/>
                </a:solidFill>
                <a:cs typeface="Varela Round" panose="00000500000000000000" pitchFamily="2" charset="-79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e-IL" dirty="0">
                <a:solidFill>
                  <a:srgbClr val="192A72"/>
                </a:solidFill>
                <a:cs typeface="Varela Round" panose="00000500000000000000" pitchFamily="2" charset="-79"/>
              </a:rPr>
              <a:t>קצב תגובה נמדד במהלך ניסויים במעבדה בהם נערך מעקב אחר התקדמות תגובה על ידי מדידת תכונה </a:t>
            </a:r>
            <a:r>
              <a:rPr lang="he-IL" dirty="0" err="1">
                <a:solidFill>
                  <a:srgbClr val="192A72"/>
                </a:solidFill>
                <a:cs typeface="Varela Round" panose="00000500000000000000" pitchFamily="2" charset="-79"/>
              </a:rPr>
              <a:t>מאקרוסקופית</a:t>
            </a:r>
            <a:r>
              <a:rPr lang="he-IL" dirty="0">
                <a:solidFill>
                  <a:srgbClr val="192A72"/>
                </a:solidFill>
                <a:cs typeface="Varela Round" panose="00000500000000000000" pitchFamily="2" charset="-79"/>
              </a:rPr>
              <a:t>, נראית לעין, של אחד החומרים המשתתפים בתגובה בפרקי זמן שווים. </a:t>
            </a:r>
            <a:endParaRPr lang="en-US" dirty="0">
              <a:solidFill>
                <a:srgbClr val="192A72"/>
              </a:solidFill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</a:pPr>
            <a:endParaRPr lang="he-IL" altLang="he-IL" dirty="0">
              <a:solidFill>
                <a:srgbClr val="192A72"/>
              </a:solidFill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</a:pPr>
            <a:endParaRPr lang="he-IL" altLang="he-IL" dirty="0">
              <a:solidFill>
                <a:srgbClr val="192A72"/>
              </a:solidFill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</a:pPr>
            <a:endParaRPr lang="he-IL" altLang="he-IL" dirty="0">
              <a:solidFill>
                <a:srgbClr val="192A72"/>
              </a:solidFill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</a:pPr>
            <a:endParaRPr lang="he-IL" altLang="he-IL" dirty="0">
              <a:solidFill>
                <a:srgbClr val="192A72"/>
              </a:solidFill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</a:pPr>
            <a:endParaRPr lang="he-IL" dirty="0">
              <a:solidFill>
                <a:srgbClr val="192A72"/>
              </a:solidFill>
              <a:cs typeface="Varela Round" panose="00000500000000000000" pitchFamily="2" charset="-79"/>
            </a:endParaRP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63BE4EE8-1619-43AD-B048-5CEEEB0AE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525" y="212725"/>
            <a:ext cx="9640888" cy="720725"/>
          </a:xfrm>
        </p:spPr>
        <p:txBody>
          <a:bodyPr/>
          <a:lstStyle/>
          <a:p>
            <a:r>
              <a:rPr lang="he-IL" dirty="0">
                <a:cs typeface="Varela Round" panose="00000500000000000000"/>
              </a:rPr>
              <a:t>קצב תגובה </a:t>
            </a:r>
          </a:p>
        </p:txBody>
      </p:sp>
    </p:spTree>
    <p:extLst>
      <p:ext uri="{BB962C8B-B14F-4D97-AF65-F5344CB8AC3E}">
        <p14:creationId xmlns:p14="http://schemas.microsoft.com/office/powerpoint/2010/main" val="367763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קצב תגובה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0" y="2895892"/>
            <a:ext cx="12190413" cy="765200"/>
          </a:xfrm>
        </p:spPr>
        <p:txBody>
          <a:bodyPr/>
          <a:lstStyle/>
          <a:p>
            <a:r>
              <a:rPr lang="he-IL" sz="4000" dirty="0"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כימיה י"א-י"ב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ענת פלדנקרייז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F1A5776-B847-4A43-95BA-54EFE540B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9865" y="915681"/>
            <a:ext cx="8256259" cy="540000"/>
          </a:xfr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>
                <a:cs typeface="Varela Round" panose="00000500000000000000"/>
              </a:rPr>
              <a:t>דוגמאות של תכונות המאפשרות מעקב:</a:t>
            </a: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63BE4EE8-1619-43AD-B048-5CEEEB0AE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525" y="212725"/>
            <a:ext cx="9640888" cy="720725"/>
          </a:xfrm>
        </p:spPr>
        <p:txBody>
          <a:bodyPr/>
          <a:lstStyle/>
          <a:p>
            <a:r>
              <a:rPr lang="he-IL" dirty="0">
                <a:cs typeface="Varela Round" panose="00000500000000000000"/>
              </a:rPr>
              <a:t>קצב תגובה 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F29609B-C912-4FA4-B67D-A5AE9CB01B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12651" y="1480155"/>
            <a:ext cx="8655578" cy="482397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he-IL" sz="2600" b="1" dirty="0">
                <a:solidFill>
                  <a:srgbClr val="192A72"/>
                </a:solidFill>
                <a:cs typeface="Varela Round" panose="00000500000000000000" pitchFamily="2" charset="-79"/>
              </a:rPr>
              <a:t>שינוי צבע: </a:t>
            </a:r>
            <a:r>
              <a:rPr lang="he-IL" sz="2600" dirty="0">
                <a:solidFill>
                  <a:srgbClr val="192A72"/>
                </a:solidFill>
                <a:cs typeface="Varela Round" panose="00000500000000000000" pitchFamily="2" charset="-79"/>
              </a:rPr>
              <a:t>בתגובה שבה אחד החומרים הוא בעל צבע ייחודי שניתן לעקוב אחרי ההשתנות שלו, ולהסיק ממנו על קצב התגובה. </a:t>
            </a:r>
            <a:endParaRPr lang="en-US" sz="2600" dirty="0">
              <a:solidFill>
                <a:srgbClr val="192A72"/>
              </a:solidFill>
              <a:cs typeface="Varela Round" panose="00000500000000000000" pitchFamily="2" charset="-79"/>
            </a:endParaRPr>
          </a:p>
          <a:p>
            <a:pPr marL="400050" lvl="1" indent="0">
              <a:buNone/>
              <a:defRPr/>
            </a:pPr>
            <a:r>
              <a:rPr lang="he-IL" sz="2600" dirty="0">
                <a:solidFill>
                  <a:srgbClr val="192A72"/>
                </a:solidFill>
                <a:cs typeface="Varela Round" panose="00000500000000000000" pitchFamily="2" charset="-79"/>
              </a:rPr>
              <a:t>למשל בתגובה:   </a:t>
            </a:r>
            <a:r>
              <a:rPr lang="en-US" sz="2600" dirty="0">
                <a:solidFill>
                  <a:srgbClr val="192A72"/>
                </a:solidFill>
                <a:cs typeface="Varela Round" panose="00000500000000000000" pitchFamily="2" charset="-79"/>
              </a:rPr>
              <a:t>2NO</a:t>
            </a:r>
            <a:r>
              <a:rPr lang="en-US" sz="2600" baseline="-25000" dirty="0">
                <a:solidFill>
                  <a:srgbClr val="192A72"/>
                </a:solidFill>
                <a:cs typeface="Varela Round" panose="00000500000000000000" pitchFamily="2" charset="-79"/>
              </a:rPr>
              <a:t>2(g)     </a:t>
            </a:r>
            <a:r>
              <a:rPr lang="en-US" sz="2600" dirty="0">
                <a:solidFill>
                  <a:srgbClr val="192A72"/>
                </a:solidFill>
                <a:cs typeface="Varela Round" panose="00000500000000000000" pitchFamily="2" charset="-79"/>
              </a:rPr>
              <a:t>→         N</a:t>
            </a:r>
            <a:r>
              <a:rPr lang="en-US" sz="2600" baseline="-25000" dirty="0">
                <a:solidFill>
                  <a:srgbClr val="192A72"/>
                </a:solidFill>
                <a:cs typeface="Varela Round" panose="00000500000000000000" pitchFamily="2" charset="-79"/>
              </a:rPr>
              <a:t>2</a:t>
            </a:r>
            <a:r>
              <a:rPr lang="en-US" sz="2600" dirty="0">
                <a:solidFill>
                  <a:srgbClr val="192A72"/>
                </a:solidFill>
                <a:cs typeface="Varela Round" panose="00000500000000000000" pitchFamily="2" charset="-79"/>
              </a:rPr>
              <a:t>O</a:t>
            </a:r>
            <a:r>
              <a:rPr lang="en-US" sz="2600" baseline="-25000" dirty="0">
                <a:solidFill>
                  <a:srgbClr val="192A72"/>
                </a:solidFill>
                <a:cs typeface="Varela Round" panose="00000500000000000000" pitchFamily="2" charset="-79"/>
              </a:rPr>
              <a:t>4(g) </a:t>
            </a:r>
            <a:r>
              <a:rPr lang="he-IL" sz="2600" baseline="-25000" dirty="0">
                <a:solidFill>
                  <a:srgbClr val="192A72"/>
                </a:solidFill>
                <a:cs typeface="Varela Round" panose="00000500000000000000" pitchFamily="2" charset="-79"/>
              </a:rPr>
              <a:t> </a:t>
            </a:r>
          </a:p>
          <a:p>
            <a:pPr marL="400050" lvl="1" indent="0">
              <a:buNone/>
              <a:defRPr/>
            </a:pPr>
            <a:endParaRPr lang="he-IL" sz="1200" dirty="0">
              <a:solidFill>
                <a:srgbClr val="192A72"/>
              </a:solidFill>
              <a:cs typeface="Varela Round" panose="00000500000000000000" pitchFamily="2" charset="-79"/>
            </a:endParaRPr>
          </a:p>
          <a:p>
            <a:pPr marL="400050" lvl="1" indent="0">
              <a:buNone/>
              <a:defRPr/>
            </a:pPr>
            <a:r>
              <a:rPr lang="he-IL" sz="2600" dirty="0">
                <a:solidFill>
                  <a:srgbClr val="192A72"/>
                </a:solidFill>
                <a:cs typeface="Varela Round" panose="00000500000000000000" pitchFamily="2" charset="-79"/>
              </a:rPr>
              <a:t>המגיב </a:t>
            </a:r>
            <a:r>
              <a:rPr lang="en-US" sz="2600" dirty="0">
                <a:solidFill>
                  <a:srgbClr val="192A72"/>
                </a:solidFill>
                <a:cs typeface="Varela Round" panose="00000500000000000000" pitchFamily="2" charset="-79"/>
              </a:rPr>
              <a:t>NO</a:t>
            </a:r>
            <a:r>
              <a:rPr lang="en-US" sz="2600" baseline="-25000" dirty="0">
                <a:solidFill>
                  <a:srgbClr val="192A72"/>
                </a:solidFill>
                <a:cs typeface="Varela Round" panose="00000500000000000000" pitchFamily="2" charset="-79"/>
              </a:rPr>
              <a:t>2(g) </a:t>
            </a:r>
            <a:r>
              <a:rPr lang="he-IL" sz="2600" baseline="-25000" dirty="0">
                <a:solidFill>
                  <a:srgbClr val="192A72"/>
                </a:solidFill>
                <a:cs typeface="Varela Round" panose="00000500000000000000" pitchFamily="2" charset="-79"/>
              </a:rPr>
              <a:t> </a:t>
            </a:r>
            <a:r>
              <a:rPr lang="he-IL" sz="2600" dirty="0">
                <a:solidFill>
                  <a:srgbClr val="192A72"/>
                </a:solidFill>
                <a:cs typeface="Varela Round" panose="00000500000000000000" pitchFamily="2" charset="-79"/>
              </a:rPr>
              <a:t>בעל צבע חום ואילו התוצר חסר צבע. מעקב אחר שינוי בעוצמת הצבע בכלי עם הזמן עשוי לספק מידע על קצב התגובה.</a:t>
            </a:r>
          </a:p>
          <a:p>
            <a:pPr>
              <a:defRPr/>
            </a:pPr>
            <a:endParaRPr lang="en-US" sz="2600" dirty="0">
              <a:solidFill>
                <a:srgbClr val="192A72"/>
              </a:solidFill>
              <a:cs typeface="Varela Round" panose="00000500000000000000" pitchFamily="2" charset="-79"/>
            </a:endParaRPr>
          </a:p>
          <a:p>
            <a:pPr>
              <a:defRPr/>
            </a:pPr>
            <a:r>
              <a:rPr lang="en-US" sz="2600" b="1" dirty="0">
                <a:solidFill>
                  <a:srgbClr val="192A72"/>
                </a:solidFill>
                <a:cs typeface="Varela Round" panose="00000500000000000000" pitchFamily="2" charset="-79"/>
              </a:rPr>
              <a:t>-</a:t>
            </a:r>
            <a:r>
              <a:rPr lang="he-IL" sz="2600" b="1" dirty="0">
                <a:solidFill>
                  <a:srgbClr val="192A72"/>
                </a:solidFill>
                <a:cs typeface="Varela Round" panose="00000500000000000000" pitchFamily="2" charset="-79"/>
              </a:rPr>
              <a:t>שינוי הנפח של הגז המתקבל בתגובה</a:t>
            </a:r>
            <a:r>
              <a:rPr lang="he-IL" sz="2600" dirty="0">
                <a:solidFill>
                  <a:srgbClr val="192A72"/>
                </a:solidFill>
                <a:cs typeface="Varela Round" panose="00000500000000000000" pitchFamily="2" charset="-79"/>
              </a:rPr>
              <a:t>: התגובות שבהן משתחרר גז ניתן לאסוף את הגז המתקבל בתגובה ולמדוד את השינוי בנפח הכולל ביחידת זמן, כמדד לקצב התגובה.</a:t>
            </a:r>
          </a:p>
          <a:p>
            <a:pPr marL="96838" indent="0">
              <a:buNone/>
              <a:defRPr/>
            </a:pPr>
            <a:endParaRPr lang="he-IL" sz="2600" dirty="0">
              <a:solidFill>
                <a:srgbClr val="192A72"/>
              </a:solidFill>
              <a:cs typeface="Varela Round" panose="00000500000000000000" pitchFamily="2" charset="-79"/>
            </a:endParaRPr>
          </a:p>
          <a:p>
            <a:pPr marL="400050" lvl="1" indent="0">
              <a:buNone/>
              <a:defRPr/>
            </a:pPr>
            <a:r>
              <a:rPr lang="he-IL" sz="2600" dirty="0">
                <a:solidFill>
                  <a:srgbClr val="192A72"/>
                </a:solidFill>
                <a:cs typeface="Varela Round" panose="00000500000000000000" pitchFamily="2" charset="-79"/>
              </a:rPr>
              <a:t>למשל בתגובת הפירוק של מי חמצן:  </a:t>
            </a:r>
            <a:r>
              <a:rPr lang="en-US" sz="2600" dirty="0">
                <a:solidFill>
                  <a:srgbClr val="192A72"/>
                </a:solidFill>
                <a:cs typeface="Varela Round" panose="00000500000000000000" pitchFamily="2" charset="-79"/>
              </a:rPr>
              <a:t>2H</a:t>
            </a:r>
            <a:r>
              <a:rPr lang="en-US" sz="2600" baseline="-25000" dirty="0">
                <a:solidFill>
                  <a:srgbClr val="192A72"/>
                </a:solidFill>
                <a:cs typeface="Varela Round" panose="00000500000000000000" pitchFamily="2" charset="-79"/>
              </a:rPr>
              <a:t>2</a:t>
            </a:r>
            <a:r>
              <a:rPr lang="en-US" sz="2600" dirty="0">
                <a:solidFill>
                  <a:srgbClr val="192A72"/>
                </a:solidFill>
                <a:cs typeface="Varela Round" panose="00000500000000000000" pitchFamily="2" charset="-79"/>
              </a:rPr>
              <a:t>O</a:t>
            </a:r>
            <a:r>
              <a:rPr lang="en-US" sz="2600" baseline="-25000" dirty="0">
                <a:solidFill>
                  <a:srgbClr val="192A72"/>
                </a:solidFill>
                <a:cs typeface="Varela Round" panose="00000500000000000000" pitchFamily="2" charset="-79"/>
              </a:rPr>
              <a:t>2(</a:t>
            </a:r>
            <a:r>
              <a:rPr lang="en-US" sz="2600" baseline="-25000" dirty="0" err="1">
                <a:solidFill>
                  <a:srgbClr val="192A72"/>
                </a:solidFill>
                <a:cs typeface="Varela Round" panose="00000500000000000000" pitchFamily="2" charset="-79"/>
              </a:rPr>
              <a:t>aq</a:t>
            </a:r>
            <a:r>
              <a:rPr lang="en-US" sz="2600" baseline="-25000" dirty="0">
                <a:solidFill>
                  <a:srgbClr val="192A72"/>
                </a:solidFill>
                <a:cs typeface="Varela Round" panose="00000500000000000000" pitchFamily="2" charset="-79"/>
              </a:rPr>
              <a:t>) </a:t>
            </a:r>
            <a:r>
              <a:rPr lang="en-US" sz="2600" dirty="0">
                <a:solidFill>
                  <a:srgbClr val="192A72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 2H</a:t>
            </a:r>
            <a:r>
              <a:rPr lang="en-US" sz="2600" baseline="-25000" dirty="0">
                <a:solidFill>
                  <a:srgbClr val="192A72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2</a:t>
            </a:r>
            <a:r>
              <a:rPr lang="en-US" sz="2600" dirty="0">
                <a:solidFill>
                  <a:srgbClr val="192A72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O</a:t>
            </a:r>
            <a:r>
              <a:rPr lang="en-US" sz="2600" baseline="-25000" dirty="0">
                <a:solidFill>
                  <a:srgbClr val="192A72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(l)</a:t>
            </a:r>
            <a:r>
              <a:rPr lang="en-US" sz="2600" dirty="0">
                <a:solidFill>
                  <a:srgbClr val="192A72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+O</a:t>
            </a:r>
            <a:r>
              <a:rPr lang="en-US" sz="2600" baseline="-25000" dirty="0">
                <a:solidFill>
                  <a:srgbClr val="192A72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2(g)</a:t>
            </a:r>
            <a:endParaRPr lang="he-IL" sz="2600" dirty="0">
              <a:solidFill>
                <a:srgbClr val="192A72"/>
              </a:solidFill>
              <a:cs typeface="Varela Round" panose="00000500000000000000" pitchFamily="2" charset="-79"/>
            </a:endParaRPr>
          </a:p>
          <a:p>
            <a:pPr marL="400050" lvl="1" indent="0">
              <a:buNone/>
              <a:defRPr/>
            </a:pPr>
            <a:r>
              <a:rPr lang="he-IL" sz="2600" dirty="0">
                <a:solidFill>
                  <a:srgbClr val="192A72"/>
                </a:solidFill>
                <a:cs typeface="Varela Round" panose="00000500000000000000" pitchFamily="2" charset="-79"/>
              </a:rPr>
              <a:t>ניתן לאסוף את החמצן אשר מתקבל בעזרת מזרק ולמדוד את השינוי בנפח החמצן שייאסף במזרק עם הזמן.</a:t>
            </a:r>
            <a:endParaRPr lang="en-US" sz="2600" dirty="0">
              <a:solidFill>
                <a:srgbClr val="192A72"/>
              </a:solidFill>
              <a:cs typeface="Varela Round" panose="00000500000000000000" pitchFamily="2" charset="-79"/>
            </a:endParaRPr>
          </a:p>
          <a:p>
            <a:endParaRPr lang="he-IL" dirty="0">
              <a:solidFill>
                <a:srgbClr val="192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4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F1A5776-B847-4A43-95BA-54EFE540B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9865" y="915681"/>
            <a:ext cx="8256259" cy="540000"/>
          </a:xfr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>
                <a:cs typeface="Varela Round" panose="00000500000000000000"/>
              </a:rPr>
              <a:t>דוגמאות של תכונות המאפשרות מעקב:</a:t>
            </a: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63BE4EE8-1619-43AD-B048-5CEEEB0AE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525" y="212725"/>
            <a:ext cx="9640888" cy="720725"/>
          </a:xfrm>
        </p:spPr>
        <p:txBody>
          <a:bodyPr/>
          <a:lstStyle/>
          <a:p>
            <a:r>
              <a:rPr lang="he-IL" dirty="0">
                <a:cs typeface="Varela Round" panose="00000500000000000000"/>
              </a:rPr>
              <a:t>קצב תגובה 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86CF62E-3E6C-429C-AA59-583B69C77B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5" y="1725683"/>
            <a:ext cx="8416143" cy="4152517"/>
          </a:xfrm>
        </p:spPr>
        <p:txBody>
          <a:bodyPr/>
          <a:lstStyle/>
          <a:p>
            <a:pPr>
              <a:defRPr/>
            </a:pPr>
            <a:r>
              <a:rPr lang="he-IL" b="1" dirty="0">
                <a:solidFill>
                  <a:srgbClr val="192A72"/>
                </a:solidFill>
                <a:cs typeface="Varela Round" panose="00000500000000000000" pitchFamily="2" charset="-79"/>
              </a:rPr>
              <a:t>מדידת הלחץ </a:t>
            </a:r>
            <a:r>
              <a:rPr lang="he-IL" dirty="0">
                <a:solidFill>
                  <a:srgbClr val="192A72"/>
                </a:solidFill>
                <a:cs typeface="Varela Round" panose="00000500000000000000" pitchFamily="2" charset="-79"/>
              </a:rPr>
              <a:t>הכולל של הגז בכלי ניתן לעקוב אחר הלחץ בכלי שבו מתרחשת תגובה שבה נוצרים גזים, באמצעות מד לחץ.</a:t>
            </a:r>
          </a:p>
          <a:p>
            <a:pPr>
              <a:defRPr/>
            </a:pPr>
            <a:endParaRPr lang="he-IL" dirty="0">
              <a:solidFill>
                <a:srgbClr val="192A72"/>
              </a:solidFill>
              <a:cs typeface="Varela Round" panose="00000500000000000000" pitchFamily="2" charset="-79"/>
            </a:endParaRPr>
          </a:p>
          <a:p>
            <a:pPr>
              <a:defRPr/>
            </a:pPr>
            <a:r>
              <a:rPr lang="he-IL" dirty="0">
                <a:solidFill>
                  <a:srgbClr val="192A72"/>
                </a:solidFill>
                <a:cs typeface="Varela Round" panose="00000500000000000000" pitchFamily="2" charset="-79"/>
              </a:rPr>
              <a:t>-מדידה של תכונה כלשהי המהווה מדד לריכוז כמו מדידת </a:t>
            </a:r>
            <a:r>
              <a:rPr lang="en-US" b="1" dirty="0">
                <a:solidFill>
                  <a:srgbClr val="192A72"/>
                </a:solidFill>
                <a:cs typeface="Varela Round" panose="00000500000000000000" pitchFamily="2" charset="-79"/>
              </a:rPr>
              <a:t>pH</a:t>
            </a:r>
            <a:r>
              <a:rPr lang="he-IL" dirty="0">
                <a:solidFill>
                  <a:srgbClr val="192A72"/>
                </a:solidFill>
                <a:cs typeface="Varela Round" panose="00000500000000000000" pitchFamily="2" charset="-79"/>
              </a:rPr>
              <a:t> (בתגובות שבהן יש שינוי בריכוז יוני </a:t>
            </a:r>
            <a:r>
              <a:rPr lang="en-US" dirty="0">
                <a:solidFill>
                  <a:srgbClr val="192A72"/>
                </a:solidFill>
                <a:cs typeface="Varela Round" panose="00000500000000000000" pitchFamily="2" charset="-79"/>
              </a:rPr>
              <a:t>H</a:t>
            </a:r>
            <a:r>
              <a:rPr lang="en-US" baseline="-25000" dirty="0">
                <a:solidFill>
                  <a:srgbClr val="192A72"/>
                </a:solidFill>
                <a:cs typeface="Varela Round" panose="00000500000000000000" pitchFamily="2" charset="-79"/>
              </a:rPr>
              <a:t>3</a:t>
            </a:r>
            <a:r>
              <a:rPr lang="en-US" dirty="0">
                <a:solidFill>
                  <a:srgbClr val="192A72"/>
                </a:solidFill>
                <a:cs typeface="Varela Round" panose="00000500000000000000" pitchFamily="2" charset="-79"/>
              </a:rPr>
              <a:t>O</a:t>
            </a:r>
            <a:r>
              <a:rPr lang="en-US" baseline="30000" dirty="0">
                <a:solidFill>
                  <a:srgbClr val="192A72"/>
                </a:solidFill>
                <a:cs typeface="Varela Round" panose="00000500000000000000" pitchFamily="2" charset="-79"/>
              </a:rPr>
              <a:t>+</a:t>
            </a:r>
            <a:r>
              <a:rPr lang="en-US" dirty="0">
                <a:solidFill>
                  <a:srgbClr val="192A72"/>
                </a:solidFill>
                <a:cs typeface="Varela Round" panose="00000500000000000000" pitchFamily="2" charset="-79"/>
              </a:rPr>
              <a:t>, OH</a:t>
            </a:r>
            <a:r>
              <a:rPr lang="en-US" baseline="30000" dirty="0">
                <a:solidFill>
                  <a:srgbClr val="192A72"/>
                </a:solidFill>
                <a:cs typeface="Varela Round" panose="00000500000000000000" pitchFamily="2" charset="-79"/>
              </a:rPr>
              <a:t>-</a:t>
            </a:r>
            <a:r>
              <a:rPr lang="he-IL" dirty="0">
                <a:solidFill>
                  <a:srgbClr val="192A72"/>
                </a:solidFill>
                <a:cs typeface="Varela Round" panose="00000500000000000000" pitchFamily="2" charset="-79"/>
              </a:rPr>
              <a:t> ), מדידת </a:t>
            </a:r>
            <a:r>
              <a:rPr lang="he-IL" b="1" dirty="0">
                <a:solidFill>
                  <a:srgbClr val="192A72"/>
                </a:solidFill>
                <a:cs typeface="Varela Round" panose="00000500000000000000" pitchFamily="2" charset="-79"/>
              </a:rPr>
              <a:t>מוליכות</a:t>
            </a:r>
            <a:r>
              <a:rPr lang="he-IL" dirty="0">
                <a:solidFill>
                  <a:srgbClr val="192A72"/>
                </a:solidFill>
                <a:cs typeface="Varela Round" panose="00000500000000000000" pitchFamily="2" charset="-79"/>
              </a:rPr>
              <a:t> (בתמיסות של אלקטרוליטים). </a:t>
            </a:r>
          </a:p>
          <a:p>
            <a:pPr>
              <a:defRPr/>
            </a:pPr>
            <a:endParaRPr lang="he-IL" dirty="0">
              <a:solidFill>
                <a:srgbClr val="192A72"/>
              </a:solidFill>
              <a:cs typeface="Varela Round" panose="00000500000000000000" pitchFamily="2" charset="-79"/>
            </a:endParaRPr>
          </a:p>
          <a:p>
            <a:pPr>
              <a:defRPr/>
            </a:pPr>
            <a:r>
              <a:rPr lang="he-IL" dirty="0">
                <a:solidFill>
                  <a:srgbClr val="192A72"/>
                </a:solidFill>
                <a:cs typeface="Varela Round" panose="00000500000000000000" pitchFamily="2" charset="-79"/>
              </a:rPr>
              <a:t>-</a:t>
            </a:r>
            <a:r>
              <a:rPr lang="he-IL" b="1" dirty="0">
                <a:solidFill>
                  <a:srgbClr val="192A72"/>
                </a:solidFill>
                <a:cs typeface="Varela Round" panose="00000500000000000000" pitchFamily="2" charset="-79"/>
              </a:rPr>
              <a:t>מדידת השינוי במסת המשקע </a:t>
            </a:r>
            <a:r>
              <a:rPr lang="he-IL" dirty="0">
                <a:solidFill>
                  <a:srgbClr val="192A72"/>
                </a:solidFill>
                <a:cs typeface="Varela Round" panose="00000500000000000000" pitchFamily="2" charset="-79"/>
              </a:rPr>
              <a:t>המתקבל עם הזמן בתגובות שיקוע.</a:t>
            </a:r>
          </a:p>
          <a:p>
            <a:endParaRPr lang="he-IL" dirty="0">
              <a:solidFill>
                <a:srgbClr val="192A72"/>
              </a:solidFill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83372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63BE4EE8-1619-43AD-B048-5CEEEB0AE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525" y="212725"/>
            <a:ext cx="8379732" cy="720725"/>
          </a:xfrm>
        </p:spPr>
        <p:txBody>
          <a:bodyPr/>
          <a:lstStyle/>
          <a:p>
            <a:r>
              <a:rPr lang="he-IL" altLang="he-IL" sz="2400" dirty="0">
                <a:cs typeface="Varela Round" panose="00000500000000000000"/>
              </a:rPr>
              <a:t>לפניכם נתונים על שינוי בריכוז החומר </a:t>
            </a:r>
            <a:r>
              <a:rPr lang="en-US" altLang="he-IL" sz="2400" dirty="0">
                <a:cs typeface="Varela Round" panose="00000500000000000000"/>
              </a:rPr>
              <a:t>C</a:t>
            </a:r>
            <a:r>
              <a:rPr lang="en-US" altLang="he-IL" sz="2400" baseline="-25000" dirty="0">
                <a:cs typeface="Varela Round" panose="00000500000000000000"/>
              </a:rPr>
              <a:t>6</a:t>
            </a:r>
            <a:r>
              <a:rPr lang="en-US" altLang="he-IL" sz="2400" dirty="0">
                <a:cs typeface="Varela Round" panose="00000500000000000000"/>
              </a:rPr>
              <a:t>H</a:t>
            </a:r>
            <a:r>
              <a:rPr lang="en-US" altLang="he-IL" sz="2400" baseline="-25000" dirty="0">
                <a:cs typeface="Varela Round" panose="00000500000000000000"/>
              </a:rPr>
              <a:t>5</a:t>
            </a:r>
            <a:r>
              <a:rPr lang="en-US" altLang="he-IL" sz="2400" dirty="0">
                <a:cs typeface="Varela Round" panose="00000500000000000000"/>
              </a:rPr>
              <a:t>N</a:t>
            </a:r>
            <a:r>
              <a:rPr lang="en-US" altLang="he-IL" sz="2400" baseline="-25000" dirty="0">
                <a:cs typeface="Varela Round" panose="00000500000000000000"/>
              </a:rPr>
              <a:t>2</a:t>
            </a:r>
            <a:r>
              <a:rPr lang="en-US" altLang="he-IL" sz="2400" dirty="0">
                <a:cs typeface="Varela Round" panose="00000500000000000000"/>
              </a:rPr>
              <a:t>Cl</a:t>
            </a:r>
            <a:r>
              <a:rPr lang="he-IL" altLang="he-IL" sz="2400" dirty="0">
                <a:cs typeface="Varela Round" panose="00000500000000000000"/>
              </a:rPr>
              <a:t> בתגובה מסוימת עם הזמן: </a:t>
            </a:r>
            <a:endParaRPr lang="en-US" altLang="he-IL" sz="2400" dirty="0">
              <a:cs typeface="Varela Round" panose="00000500000000000000"/>
            </a:endParaRPr>
          </a:p>
        </p:txBody>
      </p:sp>
      <p:graphicFrame>
        <p:nvGraphicFramePr>
          <p:cNvPr id="9" name="Group 95">
            <a:extLst>
              <a:ext uri="{FF2B5EF4-FFF2-40B4-BE49-F238E27FC236}">
                <a16:creationId xmlns:a16="http://schemas.microsoft.com/office/drawing/2014/main" id="{B0334FD6-04C6-44DA-889D-51E4CE995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717708"/>
              </p:ext>
            </p:extLst>
          </p:nvPr>
        </p:nvGraphicFramePr>
        <p:xfrm>
          <a:off x="4080669" y="1348707"/>
          <a:ext cx="4102100" cy="3500438"/>
        </p:xfrm>
        <a:graphic>
          <a:graphicData uri="http://schemas.openxmlformats.org/drawingml/2006/table">
            <a:tbl>
              <a:tblPr rtl="1"/>
              <a:tblGrid>
                <a:gridCol w="211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7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[C</a:t>
                      </a:r>
                      <a:r>
                        <a:rPr kumimoji="0" lang="en-US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6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H</a:t>
                      </a:r>
                      <a:r>
                        <a:rPr kumimoji="0" lang="en-US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5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N</a:t>
                      </a:r>
                      <a:r>
                        <a:rPr kumimoji="0" lang="en-US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Cl], M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זמן, שניות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Varela Round" panose="0000050000000000000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0.071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0.047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6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0.032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12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0.021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18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0.014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24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0.0096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30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מלבן 9">
            <a:extLst>
              <a:ext uri="{FF2B5EF4-FFF2-40B4-BE49-F238E27FC236}">
                <a16:creationId xmlns:a16="http://schemas.microsoft.com/office/drawing/2014/main" id="{D9201724-598A-4F4C-96C8-C8C200E10501}"/>
              </a:ext>
            </a:extLst>
          </p:cNvPr>
          <p:cNvSpPr/>
          <p:nvPr/>
        </p:nvSpPr>
        <p:spPr>
          <a:xfrm>
            <a:off x="798286" y="5247905"/>
            <a:ext cx="7973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alt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האם </a:t>
            </a:r>
            <a:r>
              <a:rPr lang="en-US" alt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</a:t>
            </a:r>
            <a:r>
              <a:rPr lang="en-US" altLang="he-IL" sz="2400" b="1" baseline="-250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6</a:t>
            </a:r>
            <a:r>
              <a:rPr lang="en-US" alt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H</a:t>
            </a:r>
            <a:r>
              <a:rPr lang="en-US" altLang="he-IL" sz="2400" b="1" baseline="-250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5</a:t>
            </a:r>
            <a:r>
              <a:rPr lang="en-US" alt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</a:t>
            </a:r>
            <a:r>
              <a:rPr lang="en-US" altLang="he-IL" sz="2400" b="1" baseline="-250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alt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Cl</a:t>
            </a:r>
            <a:r>
              <a:rPr lang="he-IL" alt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הוא מגיב או תוצר בתגובה?</a:t>
            </a:r>
          </a:p>
          <a:p>
            <a:r>
              <a:rPr lang="he-IL" alt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2463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63BE4EE8-1619-43AD-B048-5CEEEB0AE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525" y="212725"/>
            <a:ext cx="8379732" cy="720725"/>
          </a:xfrm>
        </p:spPr>
        <p:txBody>
          <a:bodyPr/>
          <a:lstStyle/>
          <a:p>
            <a:r>
              <a:rPr lang="he-IL" altLang="he-IL" sz="2400" dirty="0">
                <a:cs typeface="Varela Round" panose="00000500000000000000"/>
              </a:rPr>
              <a:t>לפניכם נתונים על שינוי בריכוז החומר </a:t>
            </a:r>
            <a:r>
              <a:rPr lang="en-US" altLang="he-IL" sz="2400" dirty="0">
                <a:cs typeface="Varela Round" panose="00000500000000000000"/>
              </a:rPr>
              <a:t>C</a:t>
            </a:r>
            <a:r>
              <a:rPr lang="en-US" altLang="he-IL" sz="2400" baseline="-25000" dirty="0">
                <a:cs typeface="Varela Round" panose="00000500000000000000"/>
              </a:rPr>
              <a:t>6</a:t>
            </a:r>
            <a:r>
              <a:rPr lang="en-US" altLang="he-IL" sz="2400" dirty="0">
                <a:cs typeface="Varela Round" panose="00000500000000000000"/>
              </a:rPr>
              <a:t>H</a:t>
            </a:r>
            <a:r>
              <a:rPr lang="en-US" altLang="he-IL" sz="2400" baseline="-25000" dirty="0">
                <a:cs typeface="Varela Round" panose="00000500000000000000"/>
              </a:rPr>
              <a:t>5</a:t>
            </a:r>
            <a:r>
              <a:rPr lang="en-US" altLang="he-IL" sz="2400" dirty="0">
                <a:cs typeface="Varela Round" panose="00000500000000000000"/>
              </a:rPr>
              <a:t>N</a:t>
            </a:r>
            <a:r>
              <a:rPr lang="en-US" altLang="he-IL" sz="2400" baseline="-25000" dirty="0">
                <a:cs typeface="Varela Round" panose="00000500000000000000"/>
              </a:rPr>
              <a:t>2</a:t>
            </a:r>
            <a:r>
              <a:rPr lang="en-US" altLang="he-IL" sz="2400" dirty="0">
                <a:cs typeface="Varela Round" panose="00000500000000000000"/>
              </a:rPr>
              <a:t>Cl</a:t>
            </a:r>
            <a:r>
              <a:rPr lang="he-IL" altLang="he-IL" sz="2400" dirty="0">
                <a:cs typeface="Varela Round" panose="00000500000000000000"/>
              </a:rPr>
              <a:t> בתגובה מסוימת עם הזמן: </a:t>
            </a:r>
            <a:endParaRPr lang="en-US" altLang="he-IL" sz="2400" dirty="0">
              <a:cs typeface="Varela Round" panose="00000500000000000000"/>
            </a:endParaRPr>
          </a:p>
        </p:txBody>
      </p:sp>
      <p:graphicFrame>
        <p:nvGraphicFramePr>
          <p:cNvPr id="9" name="Group 95">
            <a:extLst>
              <a:ext uri="{FF2B5EF4-FFF2-40B4-BE49-F238E27FC236}">
                <a16:creationId xmlns:a16="http://schemas.microsoft.com/office/drawing/2014/main" id="{B0334FD6-04C6-44DA-889D-51E4CE995E2A}"/>
              </a:ext>
            </a:extLst>
          </p:cNvPr>
          <p:cNvGraphicFramePr>
            <a:graphicFrameLocks noGrp="1"/>
          </p:cNvGraphicFramePr>
          <p:nvPr/>
        </p:nvGraphicFramePr>
        <p:xfrm>
          <a:off x="4080669" y="1348707"/>
          <a:ext cx="4102100" cy="3500438"/>
        </p:xfrm>
        <a:graphic>
          <a:graphicData uri="http://schemas.openxmlformats.org/drawingml/2006/table">
            <a:tbl>
              <a:tblPr rtl="1"/>
              <a:tblGrid>
                <a:gridCol w="211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7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[C</a:t>
                      </a:r>
                      <a:r>
                        <a:rPr kumimoji="0" lang="en-US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6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H</a:t>
                      </a:r>
                      <a:r>
                        <a:rPr kumimoji="0" lang="en-US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5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N</a:t>
                      </a:r>
                      <a:r>
                        <a:rPr kumimoji="0" lang="en-US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Cl], M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זמן, שניות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Varela Round" panose="0000050000000000000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0.071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0.047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6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0.032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12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0.021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18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0.014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24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0.0096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Varela Round" panose="00000500000000000000"/>
                        </a:rPr>
                        <a:t>30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מלבן 9">
            <a:extLst>
              <a:ext uri="{FF2B5EF4-FFF2-40B4-BE49-F238E27FC236}">
                <a16:creationId xmlns:a16="http://schemas.microsoft.com/office/drawing/2014/main" id="{D9201724-598A-4F4C-96C8-C8C200E10501}"/>
              </a:ext>
            </a:extLst>
          </p:cNvPr>
          <p:cNvSpPr/>
          <p:nvPr/>
        </p:nvSpPr>
        <p:spPr>
          <a:xfrm>
            <a:off x="798286" y="5247905"/>
            <a:ext cx="7973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</a:t>
            </a:r>
            <a:r>
              <a:rPr lang="en-US" altLang="he-IL" sz="2400" b="1" baseline="-250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6</a:t>
            </a:r>
            <a:r>
              <a:rPr lang="en-US" alt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H</a:t>
            </a:r>
            <a:r>
              <a:rPr lang="en-US" altLang="he-IL" sz="2400" b="1" baseline="-250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5</a:t>
            </a:r>
            <a:r>
              <a:rPr lang="en-US" alt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</a:t>
            </a:r>
            <a:r>
              <a:rPr lang="en-US" altLang="he-IL" sz="2400" b="1" baseline="-250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alt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Cl</a:t>
            </a:r>
            <a:r>
              <a:rPr lang="he-IL" alt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הוא מגיב בתגובה, אנו רואים שריכוז יורד עם הזמן</a:t>
            </a:r>
          </a:p>
          <a:p>
            <a:r>
              <a:rPr lang="he-IL" alt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cxnSp>
        <p:nvCxnSpPr>
          <p:cNvPr id="3" name="מחבר חץ ישר 2">
            <a:extLst>
              <a:ext uri="{FF2B5EF4-FFF2-40B4-BE49-F238E27FC236}">
                <a16:creationId xmlns:a16="http://schemas.microsoft.com/office/drawing/2014/main" id="{3AA997AC-024E-45AB-B12E-11F7E6E0A00F}"/>
              </a:ext>
            </a:extLst>
          </p:cNvPr>
          <p:cNvCxnSpPr>
            <a:cxnSpLocks/>
          </p:cNvCxnSpPr>
          <p:nvPr/>
        </p:nvCxnSpPr>
        <p:spPr>
          <a:xfrm>
            <a:off x="6422066" y="2094614"/>
            <a:ext cx="0" cy="27545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" name="תמונה 3">
            <a:extLst>
              <a:ext uri="{FF2B5EF4-FFF2-40B4-BE49-F238E27FC236}">
                <a16:creationId xmlns:a16="http://schemas.microsoft.com/office/drawing/2014/main" id="{034DEEC5-5DB5-4AC3-BCE8-14DC58D31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78" y="1889937"/>
            <a:ext cx="3428019" cy="241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60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50936F0-17F4-4705-BEAF-07D1B402B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76016"/>
            <a:ext cx="12190412" cy="720000"/>
          </a:xfrm>
        </p:spPr>
        <p:txBody>
          <a:bodyPr/>
          <a:lstStyle/>
          <a:p>
            <a:pPr algn="ctr" eaLnBrk="1" hangingPunct="1"/>
            <a:r>
              <a:rPr lang="he-IL" altLang="he-IL" dirty="0">
                <a:cs typeface="Varela Round" panose="00000500000000000000"/>
              </a:rPr>
              <a:t>שינוי ריכוז</a:t>
            </a:r>
            <a:r>
              <a:rPr lang="en-US" altLang="he-IL" dirty="0">
                <a:cs typeface="Varela Round" panose="00000500000000000000"/>
              </a:rPr>
              <a:t> </a:t>
            </a:r>
            <a:r>
              <a:rPr lang="he-IL" altLang="he-IL" dirty="0">
                <a:cs typeface="Varela Round" panose="00000500000000000000"/>
              </a:rPr>
              <a:t> </a:t>
            </a:r>
            <a:r>
              <a:rPr lang="en-US" altLang="he-IL" dirty="0">
                <a:cs typeface="Varela Round" panose="00000500000000000000"/>
              </a:rPr>
              <a:t>H</a:t>
            </a:r>
            <a:r>
              <a:rPr lang="en-US" altLang="he-IL" sz="2400" dirty="0">
                <a:cs typeface="Varela Round" panose="00000500000000000000"/>
              </a:rPr>
              <a:t>2</a:t>
            </a:r>
            <a:r>
              <a:rPr lang="en-US" altLang="he-IL" dirty="0">
                <a:cs typeface="Varela Round" panose="00000500000000000000"/>
              </a:rPr>
              <a:t>O</a:t>
            </a:r>
            <a:r>
              <a:rPr lang="en-US" altLang="he-IL" sz="3200" dirty="0">
                <a:cs typeface="Varela Round" panose="00000500000000000000"/>
              </a:rPr>
              <a:t>2</a:t>
            </a:r>
            <a:r>
              <a:rPr lang="he-IL" altLang="he-IL" sz="3200" dirty="0">
                <a:cs typeface="Varela Round" panose="00000500000000000000"/>
              </a:rPr>
              <a:t>  ייצוג גרפי</a:t>
            </a:r>
            <a:endParaRPr lang="en-US" altLang="he-IL" sz="3200" dirty="0">
              <a:cs typeface="Varela Round" panose="00000500000000000000"/>
            </a:endParaRPr>
          </a:p>
        </p:txBody>
      </p:sp>
      <p:sp>
        <p:nvSpPr>
          <p:cNvPr id="31747" name="מציין מיקום של מספר שקופית 5">
            <a:extLst>
              <a:ext uri="{FF2B5EF4-FFF2-40B4-BE49-F238E27FC236}">
                <a16:creationId xmlns:a16="http://schemas.microsoft.com/office/drawing/2014/main" id="{B8B19C72-F859-4287-9F10-A7343A3E6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E743CB1F-A68B-4FB2-9370-12D45E40144F}" type="slidenum">
              <a:rPr lang="he-IL" altLang="he-IL" smtClean="0"/>
              <a:pPr eaLnBrk="1" hangingPunct="1"/>
              <a:t>24</a:t>
            </a:fld>
            <a:endParaRPr lang="en-US" altLang="he-IL"/>
          </a:p>
        </p:txBody>
      </p:sp>
      <p:sp>
        <p:nvSpPr>
          <p:cNvPr id="31748" name="Line 3">
            <a:extLst>
              <a:ext uri="{FF2B5EF4-FFF2-40B4-BE49-F238E27FC236}">
                <a16:creationId xmlns:a16="http://schemas.microsoft.com/office/drawing/2014/main" id="{5B0055BB-3D2E-4B3B-BE98-D515309C13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6594" y="5450139"/>
            <a:ext cx="403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1749" name="Line 4">
            <a:extLst>
              <a:ext uri="{FF2B5EF4-FFF2-40B4-BE49-F238E27FC236}">
                <a16:creationId xmlns:a16="http://schemas.microsoft.com/office/drawing/2014/main" id="{02174095-EFD6-4EB0-B4C4-2FF93838F9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4370" y="1871914"/>
            <a:ext cx="33337" cy="3582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1750" name="Text Box 5">
            <a:extLst>
              <a:ext uri="{FF2B5EF4-FFF2-40B4-BE49-F238E27FC236}">
                <a16:creationId xmlns:a16="http://schemas.microsoft.com/office/drawing/2014/main" id="{5D595D62-DE53-4012-A600-1F18F281B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318" y="5479509"/>
            <a:ext cx="1223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dirty="0">
                <a:cs typeface="Varela Round" panose="00000500000000000000"/>
              </a:rPr>
              <a:t>זמן [דקות]</a:t>
            </a:r>
            <a:endParaRPr lang="en-US" altLang="he-IL" dirty="0">
              <a:cs typeface="Varela Round" panose="00000500000000000000"/>
            </a:endParaRPr>
          </a:p>
        </p:txBody>
      </p:sp>
      <p:sp>
        <p:nvSpPr>
          <p:cNvPr id="31751" name="Text Box 6">
            <a:extLst>
              <a:ext uri="{FF2B5EF4-FFF2-40B4-BE49-F238E27FC236}">
                <a16:creationId xmlns:a16="http://schemas.microsoft.com/office/drawing/2014/main" id="{F14C03DF-2717-492F-BDA2-C255119BE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969" y="1370265"/>
            <a:ext cx="6477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dirty="0"/>
              <a:t>ריכוז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he-IL" dirty="0"/>
              <a:t>[M]</a:t>
            </a:r>
          </a:p>
        </p:txBody>
      </p:sp>
      <p:sp>
        <p:nvSpPr>
          <p:cNvPr id="31752" name="Text Box 7">
            <a:extLst>
              <a:ext uri="{FF2B5EF4-FFF2-40B4-BE49-F238E27FC236}">
                <a16:creationId xmlns:a16="http://schemas.microsoft.com/office/drawing/2014/main" id="{927C3404-C4F5-4107-A1BB-7DADC7C76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8331" y="5540627"/>
            <a:ext cx="4141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/>
              <a:t>   50         40        30       20       10</a:t>
            </a:r>
            <a:endParaRPr lang="en-US" altLang="he-IL"/>
          </a:p>
        </p:txBody>
      </p:sp>
      <p:sp>
        <p:nvSpPr>
          <p:cNvPr id="31753" name="Text Box 8">
            <a:extLst>
              <a:ext uri="{FF2B5EF4-FFF2-40B4-BE49-F238E27FC236}">
                <a16:creationId xmlns:a16="http://schemas.microsoft.com/office/drawing/2014/main" id="{0446169A-23B9-49F0-8FD5-93811DD7B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994" y="1549652"/>
            <a:ext cx="741362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/>
              <a:t>1.0</a:t>
            </a:r>
          </a:p>
          <a:p>
            <a:pPr eaLnBrk="1" hangingPunct="1">
              <a:spcBef>
                <a:spcPct val="50000"/>
              </a:spcBef>
            </a:pPr>
            <a:endParaRPr lang="he-IL" altLang="he-IL"/>
          </a:p>
          <a:p>
            <a:pPr eaLnBrk="1" hangingPunct="1">
              <a:spcBef>
                <a:spcPct val="50000"/>
              </a:spcBef>
            </a:pPr>
            <a:r>
              <a:rPr lang="he-IL" altLang="he-IL"/>
              <a:t>0.8</a:t>
            </a:r>
          </a:p>
          <a:p>
            <a:pPr eaLnBrk="1" hangingPunct="1">
              <a:spcBef>
                <a:spcPct val="50000"/>
              </a:spcBef>
            </a:pPr>
            <a:endParaRPr lang="he-IL" altLang="he-IL"/>
          </a:p>
          <a:p>
            <a:pPr eaLnBrk="1" hangingPunct="1">
              <a:spcBef>
                <a:spcPct val="50000"/>
              </a:spcBef>
            </a:pPr>
            <a:r>
              <a:rPr lang="he-IL" altLang="he-IL"/>
              <a:t>0.6</a:t>
            </a:r>
            <a:endParaRPr lang="en-US" altLang="he-IL"/>
          </a:p>
          <a:p>
            <a:pPr eaLnBrk="1" hangingPunct="1">
              <a:spcBef>
                <a:spcPct val="50000"/>
              </a:spcBef>
            </a:pPr>
            <a:endParaRPr lang="he-IL" altLang="he-IL"/>
          </a:p>
          <a:p>
            <a:pPr eaLnBrk="1" hangingPunct="1">
              <a:spcBef>
                <a:spcPct val="50000"/>
              </a:spcBef>
            </a:pPr>
            <a:r>
              <a:rPr lang="he-IL" altLang="he-IL"/>
              <a:t>0.4</a:t>
            </a:r>
            <a:endParaRPr lang="en-US" altLang="he-IL"/>
          </a:p>
          <a:p>
            <a:pPr eaLnBrk="1" hangingPunct="1">
              <a:spcBef>
                <a:spcPct val="50000"/>
              </a:spcBef>
            </a:pPr>
            <a:endParaRPr lang="he-IL" altLang="he-IL"/>
          </a:p>
          <a:p>
            <a:pPr eaLnBrk="1" hangingPunct="1">
              <a:spcBef>
                <a:spcPct val="50000"/>
              </a:spcBef>
            </a:pPr>
            <a:r>
              <a:rPr lang="he-IL" altLang="he-IL"/>
              <a:t>0.2</a:t>
            </a:r>
          </a:p>
          <a:p>
            <a:pPr eaLnBrk="1" hangingPunct="1">
              <a:spcBef>
                <a:spcPct val="50000"/>
              </a:spcBef>
            </a:pPr>
            <a:endParaRPr lang="en-US" altLang="he-IL"/>
          </a:p>
        </p:txBody>
      </p:sp>
      <p:sp>
        <p:nvSpPr>
          <p:cNvPr id="31754" name="Line 9">
            <a:extLst>
              <a:ext uri="{FF2B5EF4-FFF2-40B4-BE49-F238E27FC236}">
                <a16:creationId xmlns:a16="http://schemas.microsoft.com/office/drawing/2014/main" id="{71335E0A-1CA3-424D-A413-E301925437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3031" y="3335590"/>
            <a:ext cx="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95242" name="Freeform 10">
            <a:extLst>
              <a:ext uri="{FF2B5EF4-FFF2-40B4-BE49-F238E27FC236}">
                <a16:creationId xmlns:a16="http://schemas.microsoft.com/office/drawing/2014/main" id="{F6DF7DB8-A0DB-475E-BE79-40C7B76D42F4}"/>
              </a:ext>
            </a:extLst>
          </p:cNvPr>
          <p:cNvSpPr>
            <a:spLocks/>
          </p:cNvSpPr>
          <p:nvPr/>
        </p:nvSpPr>
        <p:spPr bwMode="auto">
          <a:xfrm>
            <a:off x="3244057" y="1883028"/>
            <a:ext cx="3776663" cy="3324225"/>
          </a:xfrm>
          <a:custGeom>
            <a:avLst/>
            <a:gdLst>
              <a:gd name="T0" fmla="*/ 0 w 2379"/>
              <a:gd name="T1" fmla="*/ 0 h 2094"/>
              <a:gd name="T2" fmla="*/ 2147483647 w 2379"/>
              <a:gd name="T3" fmla="*/ 2147483647 h 2094"/>
              <a:gd name="T4" fmla="*/ 2147483647 w 2379"/>
              <a:gd name="T5" fmla="*/ 2147483647 h 2094"/>
              <a:gd name="T6" fmla="*/ 2147483647 w 2379"/>
              <a:gd name="T7" fmla="*/ 2147483647 h 2094"/>
              <a:gd name="T8" fmla="*/ 2147483647 w 2379"/>
              <a:gd name="T9" fmla="*/ 2147483647 h 2094"/>
              <a:gd name="T10" fmla="*/ 2147483647 w 2379"/>
              <a:gd name="T11" fmla="*/ 2147483647 h 20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79"/>
              <a:gd name="T19" fmla="*/ 0 h 2094"/>
              <a:gd name="T20" fmla="*/ 2379 w 2379"/>
              <a:gd name="T21" fmla="*/ 2094 h 20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79" h="2094">
                <a:moveTo>
                  <a:pt x="0" y="0"/>
                </a:moveTo>
                <a:cubicBezTo>
                  <a:pt x="137" y="369"/>
                  <a:pt x="275" y="738"/>
                  <a:pt x="420" y="976"/>
                </a:cubicBezTo>
                <a:cubicBezTo>
                  <a:pt x="565" y="1214"/>
                  <a:pt x="710" y="1306"/>
                  <a:pt x="868" y="1430"/>
                </a:cubicBezTo>
                <a:cubicBezTo>
                  <a:pt x="1026" y="1554"/>
                  <a:pt x="1216" y="1639"/>
                  <a:pt x="1369" y="1721"/>
                </a:cubicBezTo>
                <a:cubicBezTo>
                  <a:pt x="1522" y="1803"/>
                  <a:pt x="1621" y="1863"/>
                  <a:pt x="1789" y="1925"/>
                </a:cubicBezTo>
                <a:cubicBezTo>
                  <a:pt x="1957" y="1987"/>
                  <a:pt x="2282" y="2066"/>
                  <a:pt x="2379" y="2094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he-IL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482027A0-27CE-452E-B5E3-EC3ECC24AB2E}"/>
              </a:ext>
            </a:extLst>
          </p:cNvPr>
          <p:cNvSpPr txBox="1"/>
          <p:nvPr/>
        </p:nvSpPr>
        <p:spPr>
          <a:xfrm>
            <a:off x="6186633" y="1896851"/>
            <a:ext cx="22269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sz="2400" b="1" dirty="0">
                <a:solidFill>
                  <a:srgbClr val="192A72"/>
                </a:solidFill>
                <a:latin typeface="Varela Round" pitchFamily="2" charset="-79"/>
                <a:cs typeface="Varela Round" panose="00000500000000000000" pitchFamily="2" charset="-79"/>
              </a:rPr>
              <a:t>ניתן לראות לפי הגרף שריכוז מי החמצן, המגיב,  יורד עם הזמן</a:t>
            </a:r>
          </a:p>
        </p:txBody>
      </p:sp>
      <p:sp>
        <p:nvSpPr>
          <p:cNvPr id="15" name="מציין מיקום טקסט 2">
            <a:extLst>
              <a:ext uri="{FF2B5EF4-FFF2-40B4-BE49-F238E27FC236}">
                <a16:creationId xmlns:a16="http://schemas.microsoft.com/office/drawing/2014/main" id="{E0A50A7C-0309-499A-942F-F3C61384D68F}"/>
              </a:ext>
            </a:extLst>
          </p:cNvPr>
          <p:cNvSpPr txBox="1">
            <a:spLocks/>
          </p:cNvSpPr>
          <p:nvPr/>
        </p:nvSpPr>
        <p:spPr>
          <a:xfrm>
            <a:off x="86500" y="868061"/>
            <a:ext cx="9131928" cy="540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b="1" dirty="0">
                <a:solidFill>
                  <a:srgbClr val="12B4BC"/>
                </a:solidFill>
                <a:latin typeface="Varela Round" pitchFamily="2" charset="-79"/>
                <a:cs typeface="Varela Round" panose="00000500000000000000"/>
              </a:rPr>
              <a:t>תגובת פירוק של מי חמצן</a:t>
            </a:r>
            <a:r>
              <a:rPr lang="he-IL" dirty="0">
                <a:cs typeface="Varela Round" panose="00000500000000000000"/>
              </a:rPr>
              <a:t> </a:t>
            </a:r>
            <a:r>
              <a:rPr lang="en-US" dirty="0">
                <a:cs typeface="Varela Round" panose="00000500000000000000"/>
              </a:rPr>
              <a:t>2</a:t>
            </a: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H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O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2(</a:t>
            </a:r>
            <a:r>
              <a:rPr lang="en-US" sz="24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→2H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O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(l)</a:t>
            </a: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+O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2(g)</a:t>
            </a: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9A9CF00-E415-4B7C-9BB7-4397B29947C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e-IL" dirty="0">
                <a:cs typeface="Varela Round" panose="00000500000000000000"/>
              </a:rPr>
              <a:t>נצפה בסרטון הבא</a:t>
            </a:r>
          </a:p>
        </p:txBody>
      </p:sp>
      <p:pic>
        <p:nvPicPr>
          <p:cNvPr id="2" name="מדיה מקוונת 1" title="Reaction of CuCl2ￂﾠwith Al">
            <a:hlinkClick r:id="" action="ppaction://media"/>
            <a:extLst>
              <a:ext uri="{FF2B5EF4-FFF2-40B4-BE49-F238E27FC236}">
                <a16:creationId xmlns:a16="http://schemas.microsoft.com/office/drawing/2014/main" id="{0900DC77-377F-48A4-8A1E-DEDC0681539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4497" y="712381"/>
            <a:ext cx="6004526" cy="4500124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4869571-8A64-40B3-B1BF-BBF160CB4C3D}"/>
              </a:ext>
            </a:extLst>
          </p:cNvPr>
          <p:cNvSpPr txBox="1"/>
          <p:nvPr/>
        </p:nvSpPr>
        <p:spPr>
          <a:xfrm>
            <a:off x="180754" y="5397171"/>
            <a:ext cx="89313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192A72"/>
                </a:solidFill>
                <a:latin typeface="Varela Round" pitchFamily="2" charset="-79"/>
                <a:cs typeface="Varela Round" panose="00000500000000000000" pitchFamily="2" charset="-79"/>
              </a:rPr>
              <a:t>ענו על השאלה הבאה: </a:t>
            </a:r>
            <a:r>
              <a:rPr lang="he-IL" sz="2400" dirty="0">
                <a:solidFill>
                  <a:srgbClr val="192A72"/>
                </a:solidFill>
                <a:latin typeface="Varela Round" pitchFamily="2" charset="-79"/>
                <a:cs typeface="Varela Round" panose="00000500000000000000" pitchFamily="2" charset="-79"/>
              </a:rPr>
              <a:t>איזו בדיקה מאפשרת מדידה של קצב תגובה?</a:t>
            </a:r>
          </a:p>
        </p:txBody>
      </p:sp>
    </p:spTree>
    <p:extLst>
      <p:ext uri="{BB962C8B-B14F-4D97-AF65-F5344CB8AC3E}">
        <p14:creationId xmlns:p14="http://schemas.microsoft.com/office/powerpoint/2010/main" val="387381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הפסקה</a:t>
            </a:r>
          </a:p>
        </p:txBody>
      </p:sp>
    </p:spTree>
    <p:extLst>
      <p:ext uri="{BB962C8B-B14F-4D97-AF65-F5344CB8AC3E}">
        <p14:creationId xmlns:p14="http://schemas.microsoft.com/office/powerpoint/2010/main" val="2533218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9A9CF00-E415-4B7C-9BB7-4397B29947C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>
              <a:spcBef>
                <a:spcPct val="0"/>
              </a:spcBef>
            </a:pPr>
            <a:r>
              <a:rPr lang="he-IL" sz="4400" dirty="0">
                <a:solidFill>
                  <a:schemeClr val="tx1"/>
                </a:solidFill>
                <a:latin typeface="Arial" pitchFamily="34" charset="0"/>
                <a:ea typeface="+mj-ea"/>
                <a:cs typeface="Varela Round" panose="00000500000000000000"/>
              </a:rPr>
              <a:t>בעקבות צפייה בסרטון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4869571-8A64-40B3-B1BF-BBF160CB4C3D}"/>
              </a:ext>
            </a:extLst>
          </p:cNvPr>
          <p:cNvSpPr txBox="1"/>
          <p:nvPr/>
        </p:nvSpPr>
        <p:spPr>
          <a:xfrm>
            <a:off x="363369" y="676315"/>
            <a:ext cx="89313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192A72"/>
                </a:solidFill>
                <a:latin typeface="Varela Round" pitchFamily="2" charset="-79"/>
                <a:cs typeface="Varela Round" panose="00000500000000000000" pitchFamily="2" charset="-79"/>
              </a:rPr>
              <a:t>התשובה לשאלה: </a:t>
            </a:r>
            <a:r>
              <a:rPr lang="he-IL" sz="2400" dirty="0">
                <a:solidFill>
                  <a:srgbClr val="192A72"/>
                </a:solidFill>
                <a:latin typeface="Varela Round" pitchFamily="2" charset="-79"/>
                <a:cs typeface="Varela Round" panose="00000500000000000000" pitchFamily="2" charset="-79"/>
              </a:rPr>
              <a:t>איזו בדיקה מאפשרת מדידה של קצב תגובה?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9EDF134F-1DAD-4512-AE6C-707D01387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770" y="2989129"/>
            <a:ext cx="3021434" cy="2673399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2B85D7E3-D605-4652-934E-1A2CFA65B45D}"/>
              </a:ext>
            </a:extLst>
          </p:cNvPr>
          <p:cNvSpPr txBox="1"/>
          <p:nvPr/>
        </p:nvSpPr>
        <p:spPr>
          <a:xfrm>
            <a:off x="691376" y="1211783"/>
            <a:ext cx="4795024" cy="1703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192A72"/>
                </a:solidFill>
                <a:latin typeface="Varela Round" pitchFamily="2" charset="-79"/>
                <a:cs typeface="Varela Round" panose="00000500000000000000" pitchFamily="2" charset="-79"/>
              </a:rPr>
              <a:t>שינוי מסת האלומיניום עם הזמן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192A72"/>
                </a:solidFill>
                <a:latin typeface="Varela Round" pitchFamily="2" charset="-79"/>
                <a:cs typeface="Varela Round" panose="00000500000000000000" pitchFamily="2" charset="-79"/>
              </a:rPr>
              <a:t>היווצרות מסת הנחושת עם הזמן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192A72"/>
                </a:solidFill>
                <a:latin typeface="Varela Round" pitchFamily="2" charset="-79"/>
                <a:cs typeface="Varela Round" panose="00000500000000000000" pitchFamily="2" charset="-79"/>
              </a:rPr>
              <a:t>שינוי ריכוז יוני נחושת עם הזמן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ציין מיקום תוכן 3">
                <a:extLst>
                  <a:ext uri="{FF2B5EF4-FFF2-40B4-BE49-F238E27FC236}">
                    <a16:creationId xmlns:a16="http://schemas.microsoft.com/office/drawing/2014/main" id="{C0E2EAF9-D138-467F-BA90-6A572ED493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58675" y="3429000"/>
                <a:ext cx="3163979" cy="175803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rmAutofit fontScale="92500" lnSpcReduction="10000"/>
              </a:bodyPr>
              <a:lstStyle>
                <a:lvl1pPr marL="439738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Font typeface="Arial" pitchFamily="34" charset="0"/>
                  <a:buNone/>
                </a:pPr>
                <a:endParaRPr lang="he-IL" altLang="he-IL" dirty="0">
                  <a:cs typeface="Varela Round" panose="00000500000000000000" pitchFamily="2" charset="-79"/>
                </a:endParaRPr>
              </a:p>
              <a:p>
                <a:pPr>
                  <a:spcBef>
                    <a:spcPct val="0"/>
                  </a:spcBef>
                  <a:buFont typeface="Arial" pitchFamily="34" charset="0"/>
                  <a:buNone/>
                </a:pPr>
                <a:r>
                  <a:rPr lang="he-IL" altLang="he-IL" sz="2600" dirty="0">
                    <a:solidFill>
                      <a:schemeClr val="accent5">
                        <a:lumMod val="50000"/>
                      </a:schemeClr>
                    </a:solidFill>
                    <a:cs typeface="Varela Round" panose="00000500000000000000" pitchFamily="2" charset="-79"/>
                  </a:rPr>
                  <a:t>קצב תגובה </a:t>
                </a:r>
                <a:r>
                  <a:rPr lang="he-IL" altLang="he-IL" dirty="0">
                    <a:solidFill>
                      <a:schemeClr val="accent5">
                        <a:lumMod val="50000"/>
                      </a:schemeClr>
                    </a:solidFill>
                    <a:cs typeface="Varela Round" panose="00000500000000000000" pitchFamily="2" charset="-79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altLang="he-IL" sz="43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he-IL" sz="43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Δ</m:t>
                        </m:r>
                        <m:r>
                          <a:rPr lang="en-US" altLang="he-IL" sz="43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𝐶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altLang="he-IL" sz="43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Δ</m:t>
                        </m:r>
                        <m:r>
                          <a:rPr lang="el-GR" altLang="he-IL" sz="43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𝑡</m:t>
                        </m:r>
                      </m:den>
                    </m:f>
                  </m:oMath>
                </a14:m>
                <a:endParaRPr lang="ar-AE" altLang="he-IL" sz="4300" dirty="0">
                  <a:solidFill>
                    <a:srgbClr val="FF0000"/>
                  </a:solidFill>
                  <a:cs typeface="Varela Round" panose="00000500000000000000" pitchFamily="2" charset="-79"/>
                </a:endParaRPr>
              </a:p>
              <a:p>
                <a:pPr>
                  <a:spcBef>
                    <a:spcPct val="0"/>
                  </a:spcBef>
                  <a:buFont typeface="Arial" pitchFamily="34" charset="0"/>
                  <a:buNone/>
                </a:pPr>
                <a:r>
                  <a:rPr lang="ar-AE" altLang="he-IL" dirty="0">
                    <a:solidFill>
                      <a:srgbClr val="FF0000"/>
                    </a:solidFill>
                    <a:cs typeface="Varela Round" panose="00000500000000000000" pitchFamily="2" charset="-79"/>
                  </a:rPr>
                  <a:t>      </a:t>
                </a:r>
              </a:p>
              <a:p>
                <a:endParaRPr lang="ar-AE" dirty="0"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2" name="מציין מיקום תוכן 3">
                <a:extLst>
                  <a:ext uri="{FF2B5EF4-FFF2-40B4-BE49-F238E27FC236}">
                    <a16:creationId xmlns:a16="http://schemas.microsoft.com/office/drawing/2014/main" id="{C0E2EAF9-D138-467F-BA90-6A572ED49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675" y="3429000"/>
                <a:ext cx="3163979" cy="1758039"/>
              </a:xfrm>
              <a:prstGeom prst="rect">
                <a:avLst/>
              </a:prstGeom>
              <a:blipFill>
                <a:blip r:embed="rId3"/>
                <a:stretch>
                  <a:fillRect b="-6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3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0" y="1640910"/>
            <a:ext cx="12567684" cy="1260000"/>
          </a:xfrm>
        </p:spPr>
        <p:txBody>
          <a:bodyPr/>
          <a:lstStyle/>
          <a:p>
            <a:r>
              <a:rPr lang="he-IL" sz="60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גורמים שמשפיעים על קצב התגובה</a:t>
            </a:r>
          </a:p>
        </p:txBody>
      </p:sp>
      <p:sp>
        <p:nvSpPr>
          <p:cNvPr id="8" name="כותרת משנה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סוג התגובה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A488777-C356-41FC-992C-BE944AE6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>
                <a:latin typeface="Varela Round" panose="00000500000000000000" pitchFamily="2" charset="-79"/>
                <a:cs typeface="Varela Round" panose="00000500000000000000" pitchFamily="2" charset="-79"/>
              </a:rPr>
              <a:t>שאלה למחשבה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FE246111-A43A-4DC2-85CE-6E29B2753DFA}"/>
              </a:ext>
            </a:extLst>
          </p:cNvPr>
          <p:cNvSpPr/>
          <p:nvPr/>
        </p:nvSpPr>
        <p:spPr>
          <a:xfrm>
            <a:off x="751130" y="1424285"/>
            <a:ext cx="7562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he-IL" sz="2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א. הסבירו מדוע יש להצית חומר נפץ?</a:t>
            </a:r>
          </a:p>
        </p:txBody>
      </p:sp>
    </p:spTree>
    <p:extLst>
      <p:ext uri="{BB962C8B-B14F-4D97-AF65-F5344CB8AC3E}">
        <p14:creationId xmlns:p14="http://schemas.microsoft.com/office/powerpoint/2010/main" val="303444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3161B5-52B3-4A08-A531-A8EDDD7BF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Varela Round" panose="00000500000000000000" pitchFamily="2" charset="-79"/>
              </a:rPr>
              <a:t>מה נלמד היום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12EB2A4-84EB-4C36-AA32-C059AD31B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9125" y="1083860"/>
            <a:ext cx="8323992" cy="540000"/>
          </a:xfrm>
        </p:spPr>
        <p:txBody>
          <a:bodyPr/>
          <a:lstStyle/>
          <a:p>
            <a:r>
              <a:rPr lang="he-IL" dirty="0">
                <a:cs typeface="Varela Round" panose="00000500000000000000" pitchFamily="2" charset="-79"/>
              </a:rPr>
              <a:t>קצב תגובה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6D92A64-284C-447F-B2C9-606D38C40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2199" y="1648334"/>
            <a:ext cx="8030918" cy="415251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e-IL" dirty="0">
                <a:cs typeface="Varela Round" panose="00000500000000000000" pitchFamily="2" charset="-79"/>
              </a:rPr>
              <a:t>מושגי יסוד, תורת ההתנגשויות ואנרגית השפעול.</a:t>
            </a:r>
          </a:p>
          <a:p>
            <a:pPr>
              <a:lnSpc>
                <a:spcPct val="200000"/>
              </a:lnSpc>
            </a:pPr>
            <a:r>
              <a:rPr lang="he-IL" dirty="0">
                <a:cs typeface="Varela Round" panose="00000500000000000000" pitchFamily="2" charset="-79"/>
              </a:rPr>
              <a:t>הגדרה של קצב תגובה.</a:t>
            </a:r>
          </a:p>
          <a:p>
            <a:pPr>
              <a:lnSpc>
                <a:spcPct val="200000"/>
              </a:lnSpc>
            </a:pPr>
            <a:r>
              <a:rPr lang="he-IL" dirty="0">
                <a:cs typeface="Varela Round" panose="00000500000000000000" pitchFamily="2" charset="-79"/>
              </a:rPr>
              <a:t>השפעת סוג התגובה על קצב התגובה.</a:t>
            </a:r>
          </a:p>
          <a:p>
            <a:pPr>
              <a:lnSpc>
                <a:spcPct val="200000"/>
              </a:lnSpc>
            </a:pPr>
            <a:r>
              <a:rPr lang="he-IL" dirty="0">
                <a:cs typeface="Varela Round" panose="00000500000000000000" pitchFamily="2" charset="-79"/>
              </a:rPr>
              <a:t>השפעת ריכוז מגיבים</a:t>
            </a:r>
            <a:r>
              <a:rPr lang="he-IL" dirty="0">
                <a:solidFill>
                  <a:srgbClr val="FF0000"/>
                </a:solidFill>
                <a:cs typeface="Varela Round" panose="00000500000000000000" pitchFamily="2" charset="-79"/>
              </a:rPr>
              <a:t> </a:t>
            </a:r>
            <a:r>
              <a:rPr lang="he-IL" dirty="0">
                <a:cs typeface="Varela Round" panose="00000500000000000000" pitchFamily="2" charset="-79"/>
              </a:rPr>
              <a:t>על קצב התגובה.</a:t>
            </a:r>
          </a:p>
          <a:p>
            <a:pPr>
              <a:lnSpc>
                <a:spcPct val="200000"/>
              </a:lnSpc>
            </a:pPr>
            <a:endParaRPr lang="he-IL" dirty="0"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21188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A488777-C356-41FC-992C-BE944AE6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>
                <a:latin typeface="Varela Round" panose="00000500000000000000" pitchFamily="2" charset="-79"/>
                <a:cs typeface="Varela Round" panose="00000500000000000000" pitchFamily="2" charset="-79"/>
              </a:rPr>
              <a:t>תשובה לשאלה למחשבה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FE246111-A43A-4DC2-85CE-6E29B2753DFA}"/>
              </a:ext>
            </a:extLst>
          </p:cNvPr>
          <p:cNvSpPr/>
          <p:nvPr/>
        </p:nvSpPr>
        <p:spPr>
          <a:xfrm>
            <a:off x="751130" y="1216094"/>
            <a:ext cx="7562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he-IL" sz="2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הסבירו מדוע יש להצית חומר נפץ?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AF3F9322-CB95-4AAE-B8F5-28F231FE912A}"/>
              </a:ext>
            </a:extLst>
          </p:cNvPr>
          <p:cNvSpPr txBox="1"/>
          <p:nvPr/>
        </p:nvSpPr>
        <p:spPr>
          <a:xfrm>
            <a:off x="751130" y="1899993"/>
            <a:ext cx="7562352" cy="43345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תשובה:</a:t>
            </a:r>
          </a:p>
          <a:p>
            <a:pPr>
              <a:lnSpc>
                <a:spcPct val="150000"/>
              </a:lnSpc>
            </a:pPr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חומר נפץ הוא תערובת המכילה מגיבים לתגובה </a:t>
            </a:r>
            <a:r>
              <a:rPr lang="he-IL" sz="2400" b="1" noProof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אקסותרמית</a:t>
            </a:r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, בעלת אנרגיית שפעול גבוהה יותר מטמפרטורת החדר. ההצתה מספקת אנרגיה לכמות חלקיקים קטנה כדי לעבור את מחסום אנרגיית השפעול. האנרגיה שהשתחררה מתגובה זו מאפשרת לכל יתר המגיבים להגיב.  </a:t>
            </a:r>
          </a:p>
          <a:p>
            <a:pPr>
              <a:lnSpc>
                <a:spcPct val="150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20779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Varela Round" panose="00000500000000000000" pitchFamily="2" charset="-79"/>
              </a:rPr>
              <a:t>סוג התגובה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F1A5776-B847-4A43-95BA-54EFE540B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08" y="1185681"/>
            <a:ext cx="8256259" cy="540000"/>
          </a:xfrm>
        </p:spPr>
        <p:txBody>
          <a:bodyPr/>
          <a:lstStyle/>
          <a:p>
            <a:r>
              <a:rPr lang="he-IL" sz="3200" dirty="0">
                <a:cs typeface="Varela Round" panose="00000500000000000000" pitchFamily="2" charset="-79"/>
              </a:rPr>
              <a:t>לתגובות שונות אנרגיות </a:t>
            </a:r>
            <a:r>
              <a:rPr lang="he-IL" sz="3200" dirty="0" err="1">
                <a:cs typeface="Varela Round" panose="00000500000000000000" pitchFamily="2" charset="-79"/>
              </a:rPr>
              <a:t>שיפעול</a:t>
            </a:r>
            <a:r>
              <a:rPr lang="he-IL" sz="3200" dirty="0">
                <a:cs typeface="Varela Round" panose="00000500000000000000" pitchFamily="2" charset="-79"/>
              </a:rPr>
              <a:t> שונות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725683"/>
            <a:ext cx="8030918" cy="540001"/>
          </a:xfrm>
        </p:spPr>
        <p:txBody>
          <a:bodyPr/>
          <a:lstStyle/>
          <a:p>
            <a:pPr marL="96838" indent="0">
              <a:buNone/>
            </a:pPr>
            <a:r>
              <a:rPr lang="he-IL" b="1" dirty="0">
                <a:solidFill>
                  <a:srgbClr val="192A72"/>
                </a:solidFill>
                <a:cs typeface="Varela Round" panose="00000500000000000000" pitchFamily="2" charset="-79"/>
              </a:rPr>
              <a:t>לאיזו מבין התגובות יש אנרגית </a:t>
            </a:r>
            <a:r>
              <a:rPr lang="he-IL" b="1" dirty="0" err="1">
                <a:solidFill>
                  <a:srgbClr val="192A72"/>
                </a:solidFill>
                <a:cs typeface="Varela Round" panose="00000500000000000000" pitchFamily="2" charset="-79"/>
              </a:rPr>
              <a:t>שיפעול</a:t>
            </a:r>
            <a:r>
              <a:rPr lang="he-IL" b="1" dirty="0">
                <a:solidFill>
                  <a:srgbClr val="192A72"/>
                </a:solidFill>
                <a:cs typeface="Varela Round" panose="00000500000000000000" pitchFamily="2" charset="-79"/>
              </a:rPr>
              <a:t> גבוהה יותר?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80A93B5-497A-439D-9C5E-649812B97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718" y="2727990"/>
            <a:ext cx="3880491" cy="3916916"/>
          </a:xfrm>
          <a:prstGeom prst="rect">
            <a:avLst/>
          </a:prstGeom>
          <a:noFill/>
          <a:ln/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74DF7689-730E-4219-B517-58D437C2A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578" y="2275921"/>
            <a:ext cx="5343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עבור תגובה כללית:   </a:t>
            </a:r>
            <a:r>
              <a:rPr lang="en-US" alt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  </a:t>
            </a:r>
            <a:r>
              <a:rPr lang="en-US" alt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Symbol" panose="05050102010706020507" pitchFamily="18" charset="2"/>
              </a:rPr>
              <a:t>  B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324ACD70-1D18-4A4C-931B-68D42AFBE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106" y="2704344"/>
            <a:ext cx="38862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29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C3FEC3-01DC-47B1-B094-4AC3265924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4400" b="1" dirty="0">
                <a:cs typeface="Varela Round" panose="00000500000000000000" pitchFamily="2" charset="-79"/>
              </a:rPr>
              <a:t>סוג התגובה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D6D4F239-E1BB-48AF-A025-17A05D9B0812}"/>
              </a:ext>
            </a:extLst>
          </p:cNvPr>
          <p:cNvSpPr/>
          <p:nvPr/>
        </p:nvSpPr>
        <p:spPr>
          <a:xfrm>
            <a:off x="574157" y="1380571"/>
            <a:ext cx="7955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he-IL" sz="2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ככל שאנרגיית השפעול גבוהה יותר, קצב התגובה קטן יותר.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234CBA0-11FD-4B64-975B-0769BC34CA3E}"/>
              </a:ext>
            </a:extLst>
          </p:cNvPr>
          <p:cNvSpPr txBox="1"/>
          <p:nvPr/>
        </p:nvSpPr>
        <p:spPr>
          <a:xfrm>
            <a:off x="574157" y="5276190"/>
            <a:ext cx="782831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אנרגיית השפעול שונה בכל תגובה ותלויה במנגנון שלה.</a:t>
            </a:r>
            <a:r>
              <a:rPr lang="he-IL" sz="2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תגובה בעלת אנרגיית שפעול גבוהה במיוחד עשויה שלא להתרחש כלל.</a:t>
            </a:r>
          </a:p>
        </p:txBody>
      </p:sp>
      <p:pic>
        <p:nvPicPr>
          <p:cNvPr id="3074" name="Picture 2" descr="קצב תגובה , אנרגיית שפעול וזרזים | אנרגיה כימית | כימיה בקלות">
            <a:extLst>
              <a:ext uri="{FF2B5EF4-FFF2-40B4-BE49-F238E27FC236}">
                <a16:creationId xmlns:a16="http://schemas.microsoft.com/office/drawing/2014/main" id="{8C4819B3-21DA-4ABF-8BBE-90300071A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134" y="1903226"/>
            <a:ext cx="3173609" cy="305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420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A488777-C356-41FC-992C-BE944AE6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>
                <a:latin typeface="Varela Round" panose="00000500000000000000" pitchFamily="2" charset="-79"/>
                <a:cs typeface="Varela Round" panose="00000500000000000000" pitchFamily="2" charset="-79"/>
              </a:rPr>
              <a:t>תרגיל-1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FE246111-A43A-4DC2-85CE-6E29B2753DFA}"/>
              </a:ext>
            </a:extLst>
          </p:cNvPr>
          <p:cNvSpPr/>
          <p:nvPr/>
        </p:nvSpPr>
        <p:spPr>
          <a:xfrm>
            <a:off x="2343771" y="1073889"/>
            <a:ext cx="6582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b="1" dirty="0">
                <a:solidFill>
                  <a:srgbClr val="192A72"/>
                </a:solidFill>
                <a:cs typeface="Varela Round" panose="00000500000000000000" pitchFamily="2" charset="-79"/>
              </a:rPr>
              <a:t>לאיזו מבין התגובות 1 או 2 קצב תגובה גדול יותר?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193A31A-852F-4CF3-BB43-031320C4C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106"/>
          <a:stretch/>
        </p:blipFill>
        <p:spPr>
          <a:xfrm>
            <a:off x="1605516" y="1607237"/>
            <a:ext cx="8229599" cy="392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74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A488777-C356-41FC-992C-BE944AE6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>
                <a:latin typeface="Varela Round" panose="00000500000000000000" pitchFamily="2" charset="-79"/>
                <a:cs typeface="Varela Round" panose="00000500000000000000" pitchFamily="2" charset="-79"/>
              </a:rPr>
              <a:t>פתרון תרגיל-1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FE246111-A43A-4DC2-85CE-6E29B2753DFA}"/>
              </a:ext>
            </a:extLst>
          </p:cNvPr>
          <p:cNvSpPr/>
          <p:nvPr/>
        </p:nvSpPr>
        <p:spPr>
          <a:xfrm>
            <a:off x="659218" y="863500"/>
            <a:ext cx="8563597" cy="2442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תשובה:</a:t>
            </a:r>
          </a:p>
          <a:p>
            <a:r>
              <a:rPr lang="he-IL" sz="2400" b="1" dirty="0">
                <a:solidFill>
                  <a:srgbClr val="192A72"/>
                </a:solidFill>
                <a:cs typeface="Varela Round" panose="00000500000000000000" pitchFamily="2" charset="-79"/>
              </a:rPr>
              <a:t>בתגובה 1 קצב תגובה גדול יותר.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cs typeface="Varela Round" panose="00000500000000000000" pitchFamily="2" charset="-79"/>
              </a:rPr>
              <a:t> </a:t>
            </a:r>
            <a:r>
              <a:rPr lang="he-IL" sz="2400" dirty="0">
                <a:solidFill>
                  <a:srgbClr val="192A72"/>
                </a:solidFill>
                <a:cs typeface="Varela Round" panose="00000500000000000000" pitchFamily="2" charset="-79"/>
              </a:rPr>
              <a:t>אנרגית השפעול בתגובה 1 נמוכה יותר מתגובה 2.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192A72"/>
                </a:solidFill>
                <a:cs typeface="Varela Round" panose="00000500000000000000" pitchFamily="2" charset="-79"/>
              </a:rPr>
              <a:t>ליותר חלקיקים ביחידת זמן יש אנרגיה קינטית מספקת כדי לעבור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192A72"/>
                </a:solidFill>
                <a:cs typeface="Varela Round" panose="00000500000000000000" pitchFamily="2" charset="-79"/>
              </a:rPr>
              <a:t>את מחסום אנרגית </a:t>
            </a:r>
            <a:r>
              <a:rPr lang="he-IL" sz="2400" dirty="0" err="1">
                <a:solidFill>
                  <a:srgbClr val="192A72"/>
                </a:solidFill>
                <a:cs typeface="Varela Round" panose="00000500000000000000" pitchFamily="2" charset="-79"/>
              </a:rPr>
              <a:t>השיפעול</a:t>
            </a:r>
            <a:r>
              <a:rPr lang="he-IL" sz="2400" dirty="0">
                <a:solidFill>
                  <a:srgbClr val="192A72"/>
                </a:solidFill>
                <a:cs typeface="Varela Round" panose="00000500000000000000" pitchFamily="2" charset="-79"/>
              </a:rPr>
              <a:t> ולהפוך לתוצרים.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2495515-AE1C-444E-8902-5B02CA9BF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7805" y="3300808"/>
            <a:ext cx="6741041" cy="2693692"/>
          </a:xfrm>
          <a:prstGeom prst="rect">
            <a:avLst/>
          </a:prstGeom>
        </p:spPr>
      </p:pic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855192DD-BFC5-44AB-9853-79B8E81C330D}"/>
              </a:ext>
            </a:extLst>
          </p:cNvPr>
          <p:cNvCxnSpPr>
            <a:cxnSpLocks/>
          </p:cNvCxnSpPr>
          <p:nvPr/>
        </p:nvCxnSpPr>
        <p:spPr>
          <a:xfrm flipV="1">
            <a:off x="4845322" y="4040372"/>
            <a:ext cx="0" cy="71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DE8BCADC-0456-4B2A-8BE3-3A9D87825858}"/>
              </a:ext>
            </a:extLst>
          </p:cNvPr>
          <p:cNvCxnSpPr>
            <a:cxnSpLocks/>
          </p:cNvCxnSpPr>
          <p:nvPr/>
        </p:nvCxnSpPr>
        <p:spPr>
          <a:xfrm flipV="1">
            <a:off x="1970566" y="3795824"/>
            <a:ext cx="0" cy="9622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957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A488777-C356-41FC-992C-BE944AE6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>
                <a:cs typeface="Varela Round" panose="00000500000000000000"/>
              </a:rPr>
              <a:t>תרגיל-2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7103B8D-68A4-4D70-82B6-25BF60E4684C}"/>
              </a:ext>
            </a:extLst>
          </p:cNvPr>
          <p:cNvSpPr txBox="1">
            <a:spLocks/>
          </p:cNvSpPr>
          <p:nvPr/>
        </p:nvSpPr>
        <p:spPr>
          <a:xfrm>
            <a:off x="1429608" y="1387464"/>
            <a:ext cx="8256259" cy="2612994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400" dirty="0">
                <a:solidFill>
                  <a:srgbClr val="192A72"/>
                </a:solidFill>
                <a:cs typeface="Varela Round" panose="00000500000000000000" pitchFamily="2" charset="-79"/>
              </a:rPr>
              <a:t>שרטטו באופן </a:t>
            </a:r>
            <a:r>
              <a:rPr lang="he-IL" sz="2400" dirty="0" err="1">
                <a:solidFill>
                  <a:srgbClr val="192A72"/>
                </a:solidFill>
                <a:cs typeface="Varela Round" panose="00000500000000000000" pitchFamily="2" charset="-79"/>
              </a:rPr>
              <a:t>סכמטי</a:t>
            </a:r>
            <a:r>
              <a:rPr lang="he-IL" sz="2400" dirty="0">
                <a:solidFill>
                  <a:srgbClr val="192A72"/>
                </a:solidFill>
                <a:cs typeface="Varela Round" panose="00000500000000000000" pitchFamily="2" charset="-79"/>
              </a:rPr>
              <a:t> גרף אנרגיה של שתי תגובות:</a:t>
            </a:r>
          </a:p>
          <a:p>
            <a:pPr marL="0" indent="0">
              <a:buNone/>
            </a:pPr>
            <a:r>
              <a:rPr lang="he-IL" sz="2400" dirty="0">
                <a:solidFill>
                  <a:srgbClr val="192A72"/>
                </a:solidFill>
                <a:cs typeface="Varela Round" panose="00000500000000000000" pitchFamily="2" charset="-79"/>
              </a:rPr>
              <a:t>תגובה 1 </a:t>
            </a:r>
            <a:r>
              <a:rPr lang="en-US" sz="2400" dirty="0">
                <a:solidFill>
                  <a:srgbClr val="192A72"/>
                </a:solidFill>
                <a:cs typeface="Varela Round" panose="00000500000000000000" pitchFamily="2" charset="-79"/>
              </a:rPr>
              <a:t>A→B </a:t>
            </a:r>
            <a:r>
              <a:rPr lang="he-IL" sz="2400" dirty="0">
                <a:solidFill>
                  <a:srgbClr val="192A72"/>
                </a:solidFill>
                <a:cs typeface="Varela Round" panose="00000500000000000000" pitchFamily="2" charset="-79"/>
              </a:rPr>
              <a:t> שבה   </a:t>
            </a:r>
            <a:r>
              <a:rPr lang="en-US" sz="2400" dirty="0">
                <a:solidFill>
                  <a:srgbClr val="192A72"/>
                </a:solidFill>
                <a:cs typeface="Varela Round" panose="00000500000000000000" pitchFamily="2" charset="-79"/>
              </a:rPr>
              <a:t>H</a:t>
            </a:r>
            <a:r>
              <a:rPr lang="en-US" sz="2400" dirty="0">
                <a:solidFill>
                  <a:srgbClr val="192A72"/>
                </a:solidFill>
                <a:cs typeface="Varela Round" panose="00000500000000000000" pitchFamily="2" charset="-79"/>
                <a:sym typeface="Symbol" panose="05050102010706020507" pitchFamily="18" charset="2"/>
              </a:rPr>
              <a:t></a:t>
            </a:r>
            <a:r>
              <a:rPr lang="en-US" sz="2400" dirty="0">
                <a:solidFill>
                  <a:srgbClr val="192A72"/>
                </a:solidFill>
                <a:cs typeface="Varela Round" panose="00000500000000000000" pitchFamily="2" charset="-79"/>
              </a:rPr>
              <a:t>= 30 kJ</a:t>
            </a:r>
            <a:r>
              <a:rPr lang="he-IL" sz="2400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</a:p>
          <a:p>
            <a:pPr marL="0" indent="0">
              <a:buNone/>
            </a:pPr>
            <a:r>
              <a:rPr lang="he-IL" sz="2400" dirty="0">
                <a:solidFill>
                  <a:srgbClr val="192A72"/>
                </a:solidFill>
                <a:cs typeface="Varela Round" panose="00000500000000000000" pitchFamily="2" charset="-79"/>
              </a:rPr>
              <a:t>תגובה 2 </a:t>
            </a:r>
            <a:r>
              <a:rPr lang="en-US" sz="2400" dirty="0">
                <a:solidFill>
                  <a:srgbClr val="192A72"/>
                </a:solidFill>
                <a:cs typeface="Varela Round" panose="00000500000000000000" pitchFamily="2" charset="-79"/>
              </a:rPr>
              <a:t>B→A </a:t>
            </a:r>
            <a:r>
              <a:rPr lang="he-IL" sz="2400" dirty="0">
                <a:solidFill>
                  <a:srgbClr val="192A72"/>
                </a:solidFill>
                <a:cs typeface="Varela Round" panose="00000500000000000000" pitchFamily="2" charset="-79"/>
              </a:rPr>
              <a:t> שבה   </a:t>
            </a:r>
            <a:r>
              <a:rPr lang="en-US" sz="2400" dirty="0">
                <a:solidFill>
                  <a:srgbClr val="192A72"/>
                </a:solidFill>
                <a:cs typeface="Varela Round" panose="00000500000000000000" pitchFamily="2" charset="-79"/>
              </a:rPr>
              <a:t>H</a:t>
            </a:r>
            <a:r>
              <a:rPr lang="en-US" sz="2400" dirty="0">
                <a:solidFill>
                  <a:srgbClr val="192A72"/>
                </a:solidFill>
                <a:cs typeface="Varela Round" panose="00000500000000000000" pitchFamily="2" charset="-79"/>
                <a:sym typeface="Symbol" panose="05050102010706020507" pitchFamily="18" charset="2"/>
              </a:rPr>
              <a:t></a:t>
            </a:r>
            <a:r>
              <a:rPr lang="en-US" sz="2400" dirty="0">
                <a:solidFill>
                  <a:srgbClr val="192A72"/>
                </a:solidFill>
                <a:cs typeface="Varela Round" panose="00000500000000000000" pitchFamily="2" charset="-79"/>
              </a:rPr>
              <a:t>= -30 kJ</a:t>
            </a:r>
            <a:r>
              <a:rPr lang="he-IL" sz="2400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</a:p>
          <a:p>
            <a:pPr marL="0" indent="0">
              <a:buNone/>
            </a:pPr>
            <a:endParaRPr lang="he-IL" sz="2400" dirty="0">
              <a:solidFill>
                <a:srgbClr val="192A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e-IL" sz="2400" dirty="0">
                <a:solidFill>
                  <a:srgbClr val="192A72"/>
                </a:solidFill>
                <a:cs typeface="Varela Round" panose="00000500000000000000" pitchFamily="2" charset="-79"/>
              </a:rPr>
              <a:t>התגובות הן תגובות הפוכות.</a:t>
            </a:r>
          </a:p>
          <a:p>
            <a:pPr marL="0" indent="0">
              <a:buNone/>
            </a:pPr>
            <a:endParaRPr lang="he-IL" sz="2400" dirty="0">
              <a:solidFill>
                <a:srgbClr val="192A72"/>
              </a:solidFill>
              <a:cs typeface="Varela Round" panose="00000500000000000000" pitchFamily="2" charset="-79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2D12491E-055B-4224-9A1E-6737718A6256}"/>
              </a:ext>
            </a:extLst>
          </p:cNvPr>
          <p:cNvSpPr/>
          <p:nvPr/>
        </p:nvSpPr>
        <p:spPr>
          <a:xfrm>
            <a:off x="2564431" y="4081651"/>
            <a:ext cx="7061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rgbClr val="192A72"/>
                </a:solidFill>
                <a:cs typeface="Varela Round" panose="00000500000000000000" pitchFamily="2" charset="-79"/>
              </a:rPr>
              <a:t>לאיזו מבין התגובות 1 או 2 יש  קצב תגובה גדול יותר?</a:t>
            </a:r>
          </a:p>
        </p:txBody>
      </p:sp>
    </p:spTree>
    <p:extLst>
      <p:ext uri="{BB962C8B-B14F-4D97-AF65-F5344CB8AC3E}">
        <p14:creationId xmlns:p14="http://schemas.microsoft.com/office/powerpoint/2010/main" val="3057748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B8FCDBAE-E2E9-48AA-BF6F-871741A66C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cs typeface="Varela Round" panose="00000500000000000000"/>
              </a:rPr>
              <a:t>פתרון תרגיל -2</a:t>
            </a:r>
            <a:endParaRPr lang="he-IL" sz="4400" b="1" dirty="0">
              <a:cs typeface="Varela Round" panose="00000500000000000000"/>
            </a:endParaRP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199774FD-C5CF-4806-B6BF-94DC9397D789}"/>
              </a:ext>
            </a:extLst>
          </p:cNvPr>
          <p:cNvGrpSpPr>
            <a:grpSpLocks/>
          </p:cNvGrpSpPr>
          <p:nvPr/>
        </p:nvGrpSpPr>
        <p:grpSpPr bwMode="auto">
          <a:xfrm>
            <a:off x="-221135" y="1521181"/>
            <a:ext cx="7704138" cy="5262633"/>
            <a:chOff x="-539375" y="3700361"/>
            <a:chExt cx="9029112" cy="3154309"/>
          </a:xfrm>
        </p:grpSpPr>
        <p:grpSp>
          <p:nvGrpSpPr>
            <p:cNvPr id="9" name="Group 21">
              <a:extLst>
                <a:ext uri="{FF2B5EF4-FFF2-40B4-BE49-F238E27FC236}">
                  <a16:creationId xmlns:a16="http://schemas.microsoft.com/office/drawing/2014/main" id="{5AF75AE7-D4FA-4B84-965A-1BE86C8D83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539375" y="4077071"/>
              <a:ext cx="4593889" cy="2163819"/>
              <a:chOff x="101" y="1891"/>
              <a:chExt cx="3835" cy="1805"/>
            </a:xfrm>
          </p:grpSpPr>
          <p:sp>
            <p:nvSpPr>
              <p:cNvPr id="31" name="Text Box 9">
                <a:extLst>
                  <a:ext uri="{FF2B5EF4-FFF2-40B4-BE49-F238E27FC236}">
                    <a16:creationId xmlns:a16="http://schemas.microsoft.com/office/drawing/2014/main" id="{63D4584D-7836-40FF-B224-54460329D6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7" y="3216"/>
                <a:ext cx="1005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he-IL" altLang="en-US" sz="1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מגיבים</a:t>
                </a: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Line 4">
                <a:extLst>
                  <a:ext uri="{FF2B5EF4-FFF2-40B4-BE49-F238E27FC236}">
                    <a16:creationId xmlns:a16="http://schemas.microsoft.com/office/drawing/2014/main" id="{DF297965-BAA2-4B1C-A139-5045E3FC5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7" y="1891"/>
                <a:ext cx="35" cy="1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3" name="Line 5">
                <a:extLst>
                  <a:ext uri="{FF2B5EF4-FFF2-40B4-BE49-F238E27FC236}">
                    <a16:creationId xmlns:a16="http://schemas.microsoft.com/office/drawing/2014/main" id="{C2593336-D38E-42EC-868B-F6290C5640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3696"/>
                <a:ext cx="26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4" name="Line 6">
                <a:extLst>
                  <a:ext uri="{FF2B5EF4-FFF2-40B4-BE49-F238E27FC236}">
                    <a16:creationId xmlns:a16="http://schemas.microsoft.com/office/drawing/2014/main" id="{0E3EF8AD-B4C5-47CB-A4D1-BDE1CE9FD9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2" y="2011"/>
                <a:ext cx="1700" cy="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5" name="Line 7">
                <a:extLst>
                  <a:ext uri="{FF2B5EF4-FFF2-40B4-BE49-F238E27FC236}">
                    <a16:creationId xmlns:a16="http://schemas.microsoft.com/office/drawing/2014/main" id="{2C448E29-F80F-405B-A5B2-A1AAD1BF6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832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" name="Freeform 8">
                <a:extLst>
                  <a:ext uri="{FF2B5EF4-FFF2-40B4-BE49-F238E27FC236}">
                    <a16:creationId xmlns:a16="http://schemas.microsoft.com/office/drawing/2014/main" id="{E9F0DA86-E2B7-4373-A4A4-1A2A8958B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1992"/>
                <a:ext cx="1824" cy="1368"/>
              </a:xfrm>
              <a:custGeom>
                <a:avLst/>
                <a:gdLst>
                  <a:gd name="T0" fmla="*/ 0 w 1824"/>
                  <a:gd name="T1" fmla="*/ 1368 h 1368"/>
                  <a:gd name="T2" fmla="*/ 240 w 1824"/>
                  <a:gd name="T3" fmla="*/ 1224 h 1368"/>
                  <a:gd name="T4" fmla="*/ 336 w 1824"/>
                  <a:gd name="T5" fmla="*/ 1032 h 1368"/>
                  <a:gd name="T6" fmla="*/ 480 w 1824"/>
                  <a:gd name="T7" fmla="*/ 696 h 1368"/>
                  <a:gd name="T8" fmla="*/ 576 w 1824"/>
                  <a:gd name="T9" fmla="*/ 456 h 1368"/>
                  <a:gd name="T10" fmla="*/ 624 w 1824"/>
                  <a:gd name="T11" fmla="*/ 360 h 1368"/>
                  <a:gd name="T12" fmla="*/ 816 w 1824"/>
                  <a:gd name="T13" fmla="*/ 72 h 1368"/>
                  <a:gd name="T14" fmla="*/ 1056 w 1824"/>
                  <a:gd name="T15" fmla="*/ 24 h 1368"/>
                  <a:gd name="T16" fmla="*/ 1296 w 1824"/>
                  <a:gd name="T17" fmla="*/ 216 h 1368"/>
                  <a:gd name="T18" fmla="*/ 1440 w 1824"/>
                  <a:gd name="T19" fmla="*/ 408 h 1368"/>
                  <a:gd name="T20" fmla="*/ 1584 w 1824"/>
                  <a:gd name="T21" fmla="*/ 600 h 1368"/>
                  <a:gd name="T22" fmla="*/ 1680 w 1824"/>
                  <a:gd name="T23" fmla="*/ 744 h 1368"/>
                  <a:gd name="T24" fmla="*/ 1824 w 1824"/>
                  <a:gd name="T25" fmla="*/ 840 h 13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24"/>
                  <a:gd name="T40" fmla="*/ 0 h 1368"/>
                  <a:gd name="T41" fmla="*/ 1824 w 1824"/>
                  <a:gd name="T42" fmla="*/ 1368 h 13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24" h="1368">
                    <a:moveTo>
                      <a:pt x="0" y="1368"/>
                    </a:moveTo>
                    <a:cubicBezTo>
                      <a:pt x="92" y="1324"/>
                      <a:pt x="184" y="1280"/>
                      <a:pt x="240" y="1224"/>
                    </a:cubicBezTo>
                    <a:cubicBezTo>
                      <a:pt x="296" y="1168"/>
                      <a:pt x="296" y="1120"/>
                      <a:pt x="336" y="1032"/>
                    </a:cubicBezTo>
                    <a:cubicBezTo>
                      <a:pt x="376" y="944"/>
                      <a:pt x="440" y="792"/>
                      <a:pt x="480" y="696"/>
                    </a:cubicBezTo>
                    <a:cubicBezTo>
                      <a:pt x="520" y="600"/>
                      <a:pt x="552" y="512"/>
                      <a:pt x="576" y="456"/>
                    </a:cubicBezTo>
                    <a:cubicBezTo>
                      <a:pt x="600" y="400"/>
                      <a:pt x="584" y="424"/>
                      <a:pt x="624" y="360"/>
                    </a:cubicBezTo>
                    <a:cubicBezTo>
                      <a:pt x="664" y="296"/>
                      <a:pt x="744" y="128"/>
                      <a:pt x="816" y="72"/>
                    </a:cubicBezTo>
                    <a:cubicBezTo>
                      <a:pt x="888" y="16"/>
                      <a:pt x="976" y="0"/>
                      <a:pt x="1056" y="24"/>
                    </a:cubicBezTo>
                    <a:cubicBezTo>
                      <a:pt x="1136" y="48"/>
                      <a:pt x="1232" y="152"/>
                      <a:pt x="1296" y="216"/>
                    </a:cubicBezTo>
                    <a:cubicBezTo>
                      <a:pt x="1360" y="280"/>
                      <a:pt x="1392" y="344"/>
                      <a:pt x="1440" y="408"/>
                    </a:cubicBezTo>
                    <a:cubicBezTo>
                      <a:pt x="1488" y="472"/>
                      <a:pt x="1544" y="544"/>
                      <a:pt x="1584" y="600"/>
                    </a:cubicBezTo>
                    <a:cubicBezTo>
                      <a:pt x="1624" y="656"/>
                      <a:pt x="1640" y="704"/>
                      <a:pt x="1680" y="744"/>
                    </a:cubicBezTo>
                    <a:cubicBezTo>
                      <a:pt x="1720" y="784"/>
                      <a:pt x="1792" y="824"/>
                      <a:pt x="1824" y="84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7" name="Text Box 10">
                <a:extLst>
                  <a:ext uri="{FF2B5EF4-FFF2-40B4-BE49-F238E27FC236}">
                    <a16:creationId xmlns:a16="http://schemas.microsoft.com/office/drawing/2014/main" id="{0896E23F-B10F-445C-BC51-2A12B5F099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7" y="2676"/>
                <a:ext cx="954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he-IL" altLang="en-US" sz="1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תוצרים</a:t>
                </a: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" name="Line 11">
                <a:extLst>
                  <a:ext uri="{FF2B5EF4-FFF2-40B4-BE49-F238E27FC236}">
                    <a16:creationId xmlns:a16="http://schemas.microsoft.com/office/drawing/2014/main" id="{5D2E84CB-9FC2-48E6-B53A-5433C7E1EE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25" y="2016"/>
                <a:ext cx="15" cy="1377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9" name="Text Box 14">
                <a:extLst>
                  <a:ext uri="{FF2B5EF4-FFF2-40B4-BE49-F238E27FC236}">
                    <a16:creationId xmlns:a16="http://schemas.microsoft.com/office/drawing/2014/main" id="{1DF5D35B-5370-4832-84AF-0E506E7B7D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4" y="2244"/>
                <a:ext cx="1133" cy="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he-IL" altLang="en-US" sz="1800" b="1" dirty="0">
                    <a:solidFill>
                      <a:srgbClr val="FF6600"/>
                    </a:solidFill>
                    <a:latin typeface="Arial" panose="020B0604020202020204" pitchFamily="34" charset="0"/>
                  </a:rPr>
                  <a:t>אנרגיית</a:t>
                </a:r>
                <a:endParaRPr lang="en-US" altLang="en-US" sz="1800" b="1" dirty="0">
                  <a:solidFill>
                    <a:srgbClr val="FF6600"/>
                  </a:solidFill>
                  <a:latin typeface="Arial" panose="020B0604020202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he-IL" altLang="en-US" sz="1800" b="1" dirty="0">
                    <a:solidFill>
                      <a:srgbClr val="FF6600"/>
                    </a:solidFill>
                    <a:latin typeface="Arial" panose="020B0604020202020204" pitchFamily="34" charset="0"/>
                  </a:rPr>
                  <a:t>השפעול</a:t>
                </a:r>
                <a:endParaRPr lang="en-US" altLang="en-US" sz="1800" b="1" dirty="0">
                  <a:solidFill>
                    <a:srgbClr val="FF66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" name="Text Box 15">
                <a:extLst>
                  <a:ext uri="{FF2B5EF4-FFF2-40B4-BE49-F238E27FC236}">
                    <a16:creationId xmlns:a16="http://schemas.microsoft.com/office/drawing/2014/main" id="{D55A6D99-9B60-4B8E-88B9-F003EA32D7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" y="1992"/>
                <a:ext cx="1233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he-IL" altLang="he-IL" sz="1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אנתלפיה</a:t>
                </a:r>
                <a:endParaRPr lang="en-US" altLang="he-IL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roup 21">
              <a:extLst>
                <a:ext uri="{FF2B5EF4-FFF2-40B4-BE49-F238E27FC236}">
                  <a16:creationId xmlns:a16="http://schemas.microsoft.com/office/drawing/2014/main" id="{C8C90BED-D561-43B8-9CE2-1D55B572F7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7459" y="4148998"/>
              <a:ext cx="6412278" cy="2705672"/>
              <a:chOff x="-1233" y="1951"/>
              <a:chExt cx="5353" cy="2257"/>
            </a:xfrm>
          </p:grpSpPr>
          <p:sp>
            <p:nvSpPr>
              <p:cNvPr id="19" name="Text Box 9">
                <a:extLst>
                  <a:ext uri="{FF2B5EF4-FFF2-40B4-BE49-F238E27FC236}">
                    <a16:creationId xmlns:a16="http://schemas.microsoft.com/office/drawing/2014/main" id="{35455ED7-45C3-45CE-81D2-4761F586FC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4" y="2784"/>
                <a:ext cx="933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he-IL" altLang="en-US" sz="1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מגיבים</a:t>
                </a: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Line 4">
                <a:extLst>
                  <a:ext uri="{FF2B5EF4-FFF2-40B4-BE49-F238E27FC236}">
                    <a16:creationId xmlns:a16="http://schemas.microsoft.com/office/drawing/2014/main" id="{E9EA5FFF-0BD9-4E06-9C91-30AA0E2F93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7" y="1951"/>
                <a:ext cx="3" cy="17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1" name="Line 5">
                <a:extLst>
                  <a:ext uri="{FF2B5EF4-FFF2-40B4-BE49-F238E27FC236}">
                    <a16:creationId xmlns:a16="http://schemas.microsoft.com/office/drawing/2014/main" id="{EE86E4C0-7E42-42D7-840F-6C159BF155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3696"/>
                <a:ext cx="26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2" name="Line 6">
                <a:extLst>
                  <a:ext uri="{FF2B5EF4-FFF2-40B4-BE49-F238E27FC236}">
                    <a16:creationId xmlns:a16="http://schemas.microsoft.com/office/drawing/2014/main" id="{DA080493-EC41-427D-A5F2-DA00A6B08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2948"/>
                <a:ext cx="14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3" name="Line 7">
                <a:extLst>
                  <a:ext uri="{FF2B5EF4-FFF2-40B4-BE49-F238E27FC236}">
                    <a16:creationId xmlns:a16="http://schemas.microsoft.com/office/drawing/2014/main" id="{BF2FF1A9-3E09-4FDC-AFD5-55682D0E60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8" y="3555"/>
                <a:ext cx="11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E1EBC3FA-D39E-46DF-8CAE-851F411DC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1992"/>
                <a:ext cx="2028" cy="1504"/>
              </a:xfrm>
              <a:custGeom>
                <a:avLst/>
                <a:gdLst>
                  <a:gd name="T0" fmla="*/ 0 w 11115"/>
                  <a:gd name="T1" fmla="*/ 0 h 10992"/>
                  <a:gd name="T2" fmla="*/ 0 w 11115"/>
                  <a:gd name="T3" fmla="*/ 0 h 10992"/>
                  <a:gd name="T4" fmla="*/ 0 w 11115"/>
                  <a:gd name="T5" fmla="*/ 0 h 10992"/>
                  <a:gd name="T6" fmla="*/ 0 w 11115"/>
                  <a:gd name="T7" fmla="*/ 0 h 10992"/>
                  <a:gd name="T8" fmla="*/ 0 w 11115"/>
                  <a:gd name="T9" fmla="*/ 0 h 10992"/>
                  <a:gd name="T10" fmla="*/ 0 w 11115"/>
                  <a:gd name="T11" fmla="*/ 0 h 10992"/>
                  <a:gd name="T12" fmla="*/ 0 w 11115"/>
                  <a:gd name="T13" fmla="*/ 0 h 10992"/>
                  <a:gd name="T14" fmla="*/ 0 w 11115"/>
                  <a:gd name="T15" fmla="*/ 0 h 10992"/>
                  <a:gd name="T16" fmla="*/ 0 w 11115"/>
                  <a:gd name="T17" fmla="*/ 0 h 10992"/>
                  <a:gd name="T18" fmla="*/ 0 w 11115"/>
                  <a:gd name="T19" fmla="*/ 0 h 10992"/>
                  <a:gd name="T20" fmla="*/ 0 w 11115"/>
                  <a:gd name="T21" fmla="*/ 0 h 10992"/>
                  <a:gd name="T22" fmla="*/ 0 w 11115"/>
                  <a:gd name="T23" fmla="*/ 0 h 10992"/>
                  <a:gd name="T24" fmla="*/ 0 w 11115"/>
                  <a:gd name="T25" fmla="*/ 0 h 1099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115"/>
                  <a:gd name="T40" fmla="*/ 0 h 10992"/>
                  <a:gd name="T41" fmla="*/ 11115 w 11115"/>
                  <a:gd name="T42" fmla="*/ 10992 h 1099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115" h="10992">
                    <a:moveTo>
                      <a:pt x="0" y="6634"/>
                    </a:moveTo>
                    <a:cubicBezTo>
                      <a:pt x="504" y="6312"/>
                      <a:pt x="1036" y="5981"/>
                      <a:pt x="1308" y="5763"/>
                    </a:cubicBezTo>
                    <a:cubicBezTo>
                      <a:pt x="1581" y="5545"/>
                      <a:pt x="1526" y="5472"/>
                      <a:pt x="1635" y="5327"/>
                    </a:cubicBezTo>
                    <a:cubicBezTo>
                      <a:pt x="1744" y="5182"/>
                      <a:pt x="1756" y="5224"/>
                      <a:pt x="1962" y="4892"/>
                    </a:cubicBezTo>
                    <a:cubicBezTo>
                      <a:pt x="2168" y="4560"/>
                      <a:pt x="2674" y="3710"/>
                      <a:pt x="2869" y="3333"/>
                    </a:cubicBezTo>
                    <a:cubicBezTo>
                      <a:pt x="3064" y="2956"/>
                      <a:pt x="2913" y="3099"/>
                      <a:pt x="3132" y="2632"/>
                    </a:cubicBezTo>
                    <a:cubicBezTo>
                      <a:pt x="3351" y="2164"/>
                      <a:pt x="3790" y="936"/>
                      <a:pt x="4185" y="526"/>
                    </a:cubicBezTo>
                    <a:cubicBezTo>
                      <a:pt x="4579" y="117"/>
                      <a:pt x="5062" y="0"/>
                      <a:pt x="5500" y="175"/>
                    </a:cubicBezTo>
                    <a:cubicBezTo>
                      <a:pt x="5939" y="351"/>
                      <a:pt x="6465" y="1111"/>
                      <a:pt x="6816" y="1579"/>
                    </a:cubicBezTo>
                    <a:cubicBezTo>
                      <a:pt x="7167" y="2047"/>
                      <a:pt x="7380" y="2503"/>
                      <a:pt x="7606" y="2982"/>
                    </a:cubicBezTo>
                    <a:cubicBezTo>
                      <a:pt x="7832" y="3462"/>
                      <a:pt x="7861" y="3484"/>
                      <a:pt x="8173" y="4456"/>
                    </a:cubicBezTo>
                    <a:cubicBezTo>
                      <a:pt x="8485" y="5428"/>
                      <a:pt x="8990" y="7724"/>
                      <a:pt x="9480" y="8813"/>
                    </a:cubicBezTo>
                    <a:cubicBezTo>
                      <a:pt x="9970" y="9902"/>
                      <a:pt x="10940" y="10875"/>
                      <a:pt x="11115" y="1099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5" name="Text Box 10">
                <a:extLst>
                  <a:ext uri="{FF2B5EF4-FFF2-40B4-BE49-F238E27FC236}">
                    <a16:creationId xmlns:a16="http://schemas.microsoft.com/office/drawing/2014/main" id="{8E9A73BB-3D61-42DC-9049-2BBC15F83E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9" y="3396"/>
                <a:ext cx="1041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he-IL" altLang="en-US" sz="1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תוצרים</a:t>
                </a: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Line 11">
                <a:extLst>
                  <a:ext uri="{FF2B5EF4-FFF2-40B4-BE49-F238E27FC236}">
                    <a16:creationId xmlns:a16="http://schemas.microsoft.com/office/drawing/2014/main" id="{10EA970E-9F4A-43A7-8487-BF121ED48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39" y="2016"/>
                <a:ext cx="1" cy="932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7" name="Text Box 14">
                <a:extLst>
                  <a:ext uri="{FF2B5EF4-FFF2-40B4-BE49-F238E27FC236}">
                    <a16:creationId xmlns:a16="http://schemas.microsoft.com/office/drawing/2014/main" id="{A97E8AD2-C310-4EF6-8BAD-8B4FDC8DC1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7" y="2185"/>
                <a:ext cx="1062" cy="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he-IL" altLang="en-US" sz="1800" b="1" dirty="0">
                    <a:solidFill>
                      <a:srgbClr val="FF6600"/>
                    </a:solidFill>
                    <a:latin typeface="Arial" panose="020B0604020202020204" pitchFamily="34" charset="0"/>
                  </a:rPr>
                  <a:t>אנרגיית</a:t>
                </a:r>
                <a:endParaRPr lang="en-US" altLang="en-US" sz="1800" b="1" dirty="0">
                  <a:solidFill>
                    <a:srgbClr val="FF6600"/>
                  </a:solidFill>
                  <a:latin typeface="Arial" panose="020B0604020202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he-IL" altLang="en-US" sz="1800" b="1" dirty="0">
                    <a:solidFill>
                      <a:srgbClr val="FF6600"/>
                    </a:solidFill>
                    <a:latin typeface="Arial" panose="020B0604020202020204" pitchFamily="34" charset="0"/>
                  </a:rPr>
                  <a:t>השפעול</a:t>
                </a:r>
                <a:endParaRPr lang="en-US" altLang="en-US" sz="1800" b="1" dirty="0">
                  <a:solidFill>
                    <a:srgbClr val="FF66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Text Box 15">
                <a:extLst>
                  <a:ext uri="{FF2B5EF4-FFF2-40B4-BE49-F238E27FC236}">
                    <a16:creationId xmlns:a16="http://schemas.microsoft.com/office/drawing/2014/main" id="{0A1CD62C-5C35-4C3F-94B3-D960BFAD23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" y="1992"/>
                <a:ext cx="1173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he-IL" altLang="he-IL" sz="1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אנתלפיה</a:t>
                </a:r>
                <a:endParaRPr lang="en-US" altLang="he-IL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Text Box 16">
                <a:extLst>
                  <a:ext uri="{FF2B5EF4-FFF2-40B4-BE49-F238E27FC236}">
                    <a16:creationId xmlns:a16="http://schemas.microsoft.com/office/drawing/2014/main" id="{69AB76C9-D6C1-4638-9C92-B7B55E3B96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233" y="3669"/>
                <a:ext cx="1617" cy="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he-IL" altLang="en-US" sz="1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התקדמות התגובה</a:t>
                </a: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Text Box 16">
                <a:extLst>
                  <a:ext uri="{FF2B5EF4-FFF2-40B4-BE49-F238E27FC236}">
                    <a16:creationId xmlns:a16="http://schemas.microsoft.com/office/drawing/2014/main" id="{23822FCB-8B94-453C-ABCB-CBA301530E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" y="3669"/>
                <a:ext cx="1617" cy="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he-IL" altLang="en-US" sz="1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התקדמות התגובה</a:t>
                </a: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11" name="מחבר חץ ישר 10">
              <a:extLst>
                <a:ext uri="{FF2B5EF4-FFF2-40B4-BE49-F238E27FC236}">
                  <a16:creationId xmlns:a16="http://schemas.microsoft.com/office/drawing/2014/main" id="{16D31F15-B1E7-458A-A006-81F145834913}"/>
                </a:ext>
              </a:extLst>
            </p:cNvPr>
            <p:cNvCxnSpPr/>
            <p:nvPr/>
          </p:nvCxnSpPr>
          <p:spPr>
            <a:xfrm rot="5400000" flipH="1" flipV="1">
              <a:off x="2607027" y="5537776"/>
              <a:ext cx="64322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מחבר חץ ישר 11">
              <a:extLst>
                <a:ext uri="{FF2B5EF4-FFF2-40B4-BE49-F238E27FC236}">
                  <a16:creationId xmlns:a16="http://schemas.microsoft.com/office/drawing/2014/main" id="{FBE1C727-6FFB-4F95-B14B-C43E628AD7A3}"/>
                </a:ext>
              </a:extLst>
            </p:cNvPr>
            <p:cNvCxnSpPr/>
            <p:nvPr/>
          </p:nvCxnSpPr>
          <p:spPr>
            <a:xfrm flipV="1">
              <a:off x="6858060" y="5362697"/>
              <a:ext cx="0" cy="7145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מלבן 38">
              <a:extLst>
                <a:ext uri="{FF2B5EF4-FFF2-40B4-BE49-F238E27FC236}">
                  <a16:creationId xmlns:a16="http://schemas.microsoft.com/office/drawing/2014/main" id="{4E0D3743-38C2-407A-9A1C-EC719DBEF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6957" y="5500688"/>
              <a:ext cx="1614545" cy="221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1800" dirty="0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</a:t>
              </a:r>
              <a:r>
                <a:rPr lang="en-US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=-30 </a:t>
              </a:r>
              <a:r>
                <a:rPr lang="en-US" altLang="en-US" sz="1800" dirty="0">
                  <a:latin typeface="Arial" panose="020B0604020202020204" pitchFamily="34" charset="0"/>
                </a:rPr>
                <a:t>k</a:t>
              </a:r>
              <a:r>
                <a:rPr lang="en-US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J</a:t>
              </a:r>
              <a:endParaRPr lang="he-IL" altLang="en-US" sz="18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מלבן 39">
              <a:extLst>
                <a:ext uri="{FF2B5EF4-FFF2-40B4-BE49-F238E27FC236}">
                  <a16:creationId xmlns:a16="http://schemas.microsoft.com/office/drawing/2014/main" id="{2B396059-E4EB-42A4-A386-26EAF9F4B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1581" y="5411327"/>
              <a:ext cx="1554414" cy="221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1800" dirty="0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</a:t>
              </a:r>
              <a:r>
                <a:rPr lang="en-US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=30</a:t>
              </a:r>
              <a:r>
                <a:rPr lang="en-US" altLang="en-US" sz="1800" dirty="0">
                  <a:latin typeface="Arial" panose="020B0604020202020204" pitchFamily="34" charset="0"/>
                </a:rPr>
                <a:t>k</a:t>
              </a:r>
              <a:r>
                <a:rPr lang="en-US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J</a:t>
              </a:r>
              <a:endParaRPr lang="he-IL" altLang="en-US" sz="18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מלבן 40">
              <a:extLst>
                <a:ext uri="{FF2B5EF4-FFF2-40B4-BE49-F238E27FC236}">
                  <a16:creationId xmlns:a16="http://schemas.microsoft.com/office/drawing/2014/main" id="{61C49E52-8C70-42F5-8305-3E5576A7B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323" y="3727690"/>
              <a:ext cx="2398737" cy="27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he-IL" altLang="en-US" sz="2400" b="1" dirty="0">
                  <a:solidFill>
                    <a:srgbClr val="1D4C72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תגובה </a:t>
              </a:r>
              <a:r>
                <a:rPr lang="he-IL" altLang="en-US" sz="2400" b="1" noProof="1">
                  <a:solidFill>
                    <a:srgbClr val="1D4C72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ישירה</a:t>
              </a:r>
            </a:p>
          </p:txBody>
        </p:sp>
        <p:sp>
          <p:nvSpPr>
            <p:cNvPr id="16" name="מלבן 41">
              <a:extLst>
                <a:ext uri="{FF2B5EF4-FFF2-40B4-BE49-F238E27FC236}">
                  <a16:creationId xmlns:a16="http://schemas.microsoft.com/office/drawing/2014/main" id="{F8E47873-57B1-4740-9078-31E33622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0238" y="3700361"/>
              <a:ext cx="2801527" cy="27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2400" b="1" dirty="0">
                  <a:solidFill>
                    <a:srgbClr val="1D4C72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תגובה </a:t>
              </a:r>
              <a:r>
                <a:rPr lang="he-IL" altLang="en-US" sz="2400" b="1" noProof="1">
                  <a:solidFill>
                    <a:srgbClr val="1D4C72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הפוכה</a:t>
              </a:r>
            </a:p>
          </p:txBody>
        </p:sp>
        <p:sp>
          <p:nvSpPr>
            <p:cNvPr id="17" name="Line 6">
              <a:extLst>
                <a:ext uri="{FF2B5EF4-FFF2-40B4-BE49-F238E27FC236}">
                  <a16:creationId xmlns:a16="http://schemas.microsoft.com/office/drawing/2014/main" id="{C0541E9D-F950-4BDB-820E-84882D88F9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0113" y="5857875"/>
              <a:ext cx="2035175" cy="19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8" name="Line 6">
              <a:extLst>
                <a:ext uri="{FF2B5EF4-FFF2-40B4-BE49-F238E27FC236}">
                  <a16:creationId xmlns:a16="http://schemas.microsoft.com/office/drawing/2014/main" id="{FD750EDD-045B-4A8F-A036-6F3867F5CF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6825" y="4221163"/>
              <a:ext cx="19335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41" name="מלבן 40">
            <a:extLst>
              <a:ext uri="{FF2B5EF4-FFF2-40B4-BE49-F238E27FC236}">
                <a16:creationId xmlns:a16="http://schemas.microsoft.com/office/drawing/2014/main" id="{90FD8514-E252-45B3-BF02-E3940B82454F}"/>
              </a:ext>
            </a:extLst>
          </p:cNvPr>
          <p:cNvSpPr/>
          <p:nvPr/>
        </p:nvSpPr>
        <p:spPr>
          <a:xfrm>
            <a:off x="7344046" y="1871795"/>
            <a:ext cx="37023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תשובה:</a:t>
            </a:r>
          </a:p>
          <a:p>
            <a:r>
              <a:rPr lang="he-IL" sz="2400" b="1" dirty="0">
                <a:solidFill>
                  <a:srgbClr val="192A72"/>
                </a:solidFill>
                <a:cs typeface="Varela Round" panose="00000500000000000000" pitchFamily="2" charset="-79"/>
              </a:rPr>
              <a:t>בתגובה ההפוכה  קצב תגובה גדול יותר</a:t>
            </a:r>
            <a:r>
              <a:rPr lang="he-IL" sz="2400" dirty="0">
                <a:solidFill>
                  <a:srgbClr val="192A72"/>
                </a:solidFill>
                <a:cs typeface="Varela Round" panose="00000500000000000000" pitchFamily="2" charset="-79"/>
              </a:rPr>
              <a:t>.</a:t>
            </a:r>
          </a:p>
          <a:p>
            <a:r>
              <a:rPr lang="he-IL" sz="2400" dirty="0">
                <a:solidFill>
                  <a:srgbClr val="192A72"/>
                </a:solidFill>
                <a:cs typeface="Varela Round" panose="00000500000000000000" pitchFamily="2" charset="-79"/>
              </a:rPr>
              <a:t>מכיוון שאנרגית השפעול בתגובה נמוכה יותר .</a:t>
            </a:r>
          </a:p>
          <a:p>
            <a:r>
              <a:rPr lang="he-IL" sz="2400" dirty="0">
                <a:solidFill>
                  <a:srgbClr val="192A72"/>
                </a:solidFill>
                <a:cs typeface="Varela Round" panose="00000500000000000000" pitchFamily="2" charset="-79"/>
              </a:rPr>
              <a:t>ליותר חלקיקים ביחידת זמן יש אנרגיה קינטית מספקת כדי לעבור את מחסום אנרגית </a:t>
            </a:r>
            <a:r>
              <a:rPr lang="he-IL" sz="2400" dirty="0" err="1">
                <a:solidFill>
                  <a:srgbClr val="192A72"/>
                </a:solidFill>
                <a:cs typeface="Varela Round" panose="00000500000000000000" pitchFamily="2" charset="-79"/>
              </a:rPr>
              <a:t>השיפעול</a:t>
            </a:r>
            <a:r>
              <a:rPr lang="he-IL" sz="2400" dirty="0">
                <a:solidFill>
                  <a:srgbClr val="192A72"/>
                </a:solidFill>
                <a:cs typeface="Varela Round" panose="00000500000000000000" pitchFamily="2" charset="-79"/>
              </a:rPr>
              <a:t> ולהפוך לתוצרים.</a:t>
            </a:r>
          </a:p>
          <a:p>
            <a:endParaRPr lang="he-IL" sz="2400" strike="sngStrike" dirty="0">
              <a:solidFill>
                <a:srgbClr val="192A72"/>
              </a:solidFill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40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A488777-C356-41FC-992C-BE944AE6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>
                <a:cs typeface="Varela Round" panose="00000500000000000000"/>
              </a:rPr>
              <a:t>תרגיל-3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7103B8D-68A4-4D70-82B6-25BF60E4684C}"/>
              </a:ext>
            </a:extLst>
          </p:cNvPr>
          <p:cNvSpPr txBox="1">
            <a:spLocks/>
          </p:cNvSpPr>
          <p:nvPr/>
        </p:nvSpPr>
        <p:spPr>
          <a:xfrm>
            <a:off x="1" y="1061592"/>
            <a:ext cx="9324359" cy="3627366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400">
                <a:solidFill>
                  <a:srgbClr val="192A72"/>
                </a:solidFill>
                <a:latin typeface="Arial" pitchFamily="34" charset="0"/>
                <a:cs typeface="Varela Round" panose="00000500000000000000" pitchFamily="2" charset="-79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50000"/>
              </a:lnSpc>
            </a:pPr>
            <a:r>
              <a:rPr lang="he-IL" dirty="0"/>
              <a:t>תחמוצות חנקן הנפלטות לאוויר מכלי רכב, מזהמות את הסביבה.</a:t>
            </a:r>
          </a:p>
          <a:p>
            <a:pPr>
              <a:lnSpc>
                <a:spcPct val="150000"/>
              </a:lnSpc>
            </a:pPr>
            <a:r>
              <a:rPr lang="he-IL" dirty="0"/>
              <a:t>במנוע נוצרת התחמוצת </a:t>
            </a:r>
            <a:r>
              <a:rPr lang="en-US" dirty="0"/>
              <a:t>NO(g)</a:t>
            </a:r>
            <a:r>
              <a:rPr lang="he-IL" dirty="0"/>
              <a:t>, מחנקן וחמצן שבאוויר לפי התגובה הבאה:</a:t>
            </a:r>
          </a:p>
          <a:p>
            <a:pPr algn="ctr"/>
            <a:r>
              <a:rPr lang="en-US" dirty="0"/>
              <a:t>H</a:t>
            </a:r>
            <a:r>
              <a:rPr lang="en-US" dirty="0">
                <a:sym typeface="Symbol" panose="05050102010706020507" pitchFamily="18" charset="2"/>
              </a:rPr>
              <a:t></a:t>
            </a:r>
            <a:r>
              <a:rPr lang="en-US" dirty="0"/>
              <a:t>= 90.4 kJ</a:t>
            </a:r>
            <a:r>
              <a:rPr lang="he-IL" dirty="0"/>
              <a:t>Δ  </a:t>
            </a:r>
            <a:r>
              <a:rPr lang="en-US" dirty="0"/>
              <a:t>½ N2(g)+ ½ O2(g)→NO(g)   </a:t>
            </a:r>
            <a:endParaRPr lang="he-IL" dirty="0"/>
          </a:p>
          <a:p>
            <a:endParaRPr lang="he-IL" dirty="0"/>
          </a:p>
          <a:p>
            <a:r>
              <a:rPr lang="he-IL" dirty="0"/>
              <a:t>מדוע לא נוצר </a:t>
            </a:r>
            <a:r>
              <a:rPr lang="en-US" dirty="0"/>
              <a:t>NO(g)</a:t>
            </a:r>
            <a:r>
              <a:rPr lang="he-IL" dirty="0"/>
              <a:t> במנוע בטמפרטורת החדר?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911353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A488777-C356-41FC-992C-BE944AE6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>
                <a:cs typeface="Varela Round" panose="00000500000000000000"/>
              </a:rPr>
              <a:t>תשובה לתרגיל-3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7103B8D-68A4-4D70-82B6-25BF60E4684C}"/>
              </a:ext>
            </a:extLst>
          </p:cNvPr>
          <p:cNvSpPr txBox="1">
            <a:spLocks/>
          </p:cNvSpPr>
          <p:nvPr/>
        </p:nvSpPr>
        <p:spPr>
          <a:xfrm>
            <a:off x="1" y="1061592"/>
            <a:ext cx="9324359" cy="862901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he-IL" sz="2400" dirty="0">
                <a:solidFill>
                  <a:srgbClr val="192A72"/>
                </a:solidFill>
                <a:cs typeface="Varela Round" panose="00000500000000000000" pitchFamily="2" charset="-79"/>
              </a:rPr>
              <a:t>מדוע לא נוצר </a:t>
            </a:r>
            <a:r>
              <a:rPr lang="en-US" sz="2400" dirty="0">
                <a:solidFill>
                  <a:srgbClr val="192A72"/>
                </a:solidFill>
                <a:cs typeface="Varela Round" panose="00000500000000000000" pitchFamily="2" charset="-79"/>
              </a:rPr>
              <a:t>NO</a:t>
            </a:r>
            <a:r>
              <a:rPr lang="en-US" sz="2400" baseline="-25000" dirty="0">
                <a:solidFill>
                  <a:srgbClr val="192A72"/>
                </a:solidFill>
                <a:cs typeface="Varela Round" panose="00000500000000000000" pitchFamily="2" charset="-79"/>
              </a:rPr>
              <a:t>(g)</a:t>
            </a:r>
            <a:r>
              <a:rPr lang="he-IL" sz="2400" baseline="-25000" dirty="0">
                <a:solidFill>
                  <a:srgbClr val="192A72"/>
                </a:solidFill>
                <a:cs typeface="Varela Round" panose="00000500000000000000" pitchFamily="2" charset="-79"/>
              </a:rPr>
              <a:t> </a:t>
            </a:r>
            <a:r>
              <a:rPr lang="he-IL" sz="2400" dirty="0">
                <a:solidFill>
                  <a:srgbClr val="192A72"/>
                </a:solidFill>
                <a:cs typeface="Varela Round" panose="00000500000000000000" pitchFamily="2" charset="-79"/>
              </a:rPr>
              <a:t>במנוע בטמפרטורת החדר?</a:t>
            </a:r>
          </a:p>
          <a:p>
            <a:pPr marL="0" indent="0">
              <a:buNone/>
            </a:pPr>
            <a:endParaRPr lang="he-IL" sz="2400" dirty="0">
              <a:solidFill>
                <a:srgbClr val="192A72"/>
              </a:solidFill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96128653-60A8-4FA6-BF74-066831CCAE75}"/>
              </a:ext>
            </a:extLst>
          </p:cNvPr>
          <p:cNvSpPr/>
          <p:nvPr/>
        </p:nvSpPr>
        <p:spPr>
          <a:xfrm>
            <a:off x="166083" y="1951495"/>
            <a:ext cx="9158277" cy="2811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תשובה: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לתגובה אנרגיית שפעול גבוהה מידי. צריכים להינתק קשר משולש </a:t>
            </a:r>
            <a:r>
              <a:rPr lang="en-US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</a:t>
            </a:r>
            <a:r>
              <a:rPr lang="en-US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Symbol"/>
              </a:rPr>
              <a:t>N</a:t>
            </a:r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Symbol"/>
              </a:rPr>
              <a:t>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Symbol"/>
              </a:rPr>
              <a:t>וקשר כפול </a:t>
            </a:r>
            <a:r>
              <a:rPr lang="en-US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Symbol"/>
              </a:rPr>
              <a:t>O=O</a:t>
            </a:r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Symbol"/>
              </a:rPr>
              <a:t> כדי ליצור </a:t>
            </a:r>
            <a:r>
              <a:rPr lang="en-US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Symbol"/>
              </a:rPr>
              <a:t>NO(g)</a:t>
            </a:r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Symbol"/>
              </a:rPr>
              <a:t>.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Symbol"/>
              </a:rPr>
              <a:t>לחלקיקים בטמפרטורת החדר אין מספיק אנרגיה לעבור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Symbol"/>
              </a:rPr>
              <a:t>את מחסום אנרגיית השפעול.</a:t>
            </a:r>
            <a:endParaRPr lang="en-US" sz="24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040282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0" y="1640910"/>
            <a:ext cx="12567684" cy="1260000"/>
          </a:xfrm>
        </p:spPr>
        <p:txBody>
          <a:bodyPr/>
          <a:lstStyle/>
          <a:p>
            <a:r>
              <a:rPr lang="he-IL" sz="60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גורמים שמשפיעים על קצב התגובה</a:t>
            </a:r>
          </a:p>
        </p:txBody>
      </p:sp>
      <p:sp>
        <p:nvSpPr>
          <p:cNvPr id="8" name="כותרת משנה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ריכוז המגיבים</a:t>
            </a:r>
          </a:p>
        </p:txBody>
      </p:sp>
    </p:spTree>
    <p:extLst>
      <p:ext uri="{BB962C8B-B14F-4D97-AF65-F5344CB8AC3E}">
        <p14:creationId xmlns:p14="http://schemas.microsoft.com/office/powerpoint/2010/main" val="260508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מושגי יסוד </a:t>
            </a:r>
          </a:p>
        </p:txBody>
      </p:sp>
      <p:sp>
        <p:nvSpPr>
          <p:cNvPr id="8" name="כותרת משנה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תורת ההתנגשויות ואנרגית </a:t>
            </a:r>
            <a:r>
              <a:rPr lang="he-IL" b="1" dirty="0" err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שיפעול</a:t>
            </a:r>
            <a:endParaRPr lang="he-IL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112938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Varela Round" panose="00000500000000000000"/>
              </a:rPr>
              <a:t>ריכוז המגיבים</a:t>
            </a:r>
          </a:p>
        </p:txBody>
      </p:sp>
      <p:sp>
        <p:nvSpPr>
          <p:cNvPr id="7" name="מציין מיקום תוכן 3">
            <a:extLst>
              <a:ext uri="{FF2B5EF4-FFF2-40B4-BE49-F238E27FC236}">
                <a16:creationId xmlns:a16="http://schemas.microsoft.com/office/drawing/2014/main" id="{D074F66A-1AA8-4DC9-85BB-015B9DC587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0781" y="1145342"/>
            <a:ext cx="7735276" cy="540001"/>
          </a:xfrm>
        </p:spPr>
        <p:txBody>
          <a:bodyPr>
            <a:noAutofit/>
          </a:bodyPr>
          <a:lstStyle/>
          <a:p>
            <a:pPr marL="96838" indent="0">
              <a:buNone/>
            </a:pPr>
            <a:r>
              <a:rPr lang="he-IL" b="1" dirty="0">
                <a:solidFill>
                  <a:srgbClr val="192A72"/>
                </a:solidFill>
                <a:latin typeface="+mn-lt"/>
                <a:cs typeface="Varela Round" panose="00000500000000000000" pitchFamily="2" charset="-79"/>
              </a:rPr>
              <a:t>איזו מבין התגובות תתרחש יותר מהר?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6023946-75B1-43EE-A277-25E454C79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903" y="1614261"/>
            <a:ext cx="6347426" cy="3647455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CB9442AA-3CDC-4FDB-A48E-717E77F0953E}"/>
              </a:ext>
            </a:extLst>
          </p:cNvPr>
          <p:cNvSpPr txBox="1"/>
          <p:nvPr/>
        </p:nvSpPr>
        <p:spPr>
          <a:xfrm>
            <a:off x="1031359" y="5327399"/>
            <a:ext cx="62536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effectLst/>
                <a:ea typeface="Calibri" panose="020F0502020204030204" pitchFamily="34" charset="0"/>
                <a:cs typeface="Varela Round" panose="00000500000000000000" pitchFamily="2" charset="-79"/>
              </a:rPr>
              <a:t>בכל אחד מהכלים אותו מספר מולי המגיבים </a:t>
            </a:r>
            <a:endParaRPr lang="he-IL" sz="2400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9356A1F-FA5E-445B-BA43-636F37723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278" y="5789064"/>
            <a:ext cx="6114736" cy="988571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180240A0-2985-4342-9AC6-1F041D8230F9}"/>
              </a:ext>
            </a:extLst>
          </p:cNvPr>
          <p:cNvSpPr/>
          <p:nvPr/>
        </p:nvSpPr>
        <p:spPr>
          <a:xfrm>
            <a:off x="5406475" y="1897591"/>
            <a:ext cx="5690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75AD3A2B-49DA-4FD9-85F5-5E84D7912BC3}"/>
              </a:ext>
            </a:extLst>
          </p:cNvPr>
          <p:cNvSpPr/>
          <p:nvPr/>
        </p:nvSpPr>
        <p:spPr>
          <a:xfrm>
            <a:off x="2837353" y="2074126"/>
            <a:ext cx="5414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71618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043" y="113936"/>
            <a:ext cx="9640976" cy="720000"/>
          </a:xfrm>
        </p:spPr>
        <p:txBody>
          <a:bodyPr/>
          <a:lstStyle/>
          <a:p>
            <a:r>
              <a:rPr lang="he-IL" dirty="0">
                <a:cs typeface="Varela Round" panose="00000500000000000000"/>
              </a:rPr>
              <a:t>ריכוז המגיבים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91FC8DD-F4CE-4D54-A61C-3F070A8F6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99" y="979313"/>
            <a:ext cx="3879848" cy="2764466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E89015A-9885-45CD-B6B1-8648892A733C}"/>
              </a:ext>
            </a:extLst>
          </p:cNvPr>
          <p:cNvSpPr txBox="1"/>
          <p:nvPr/>
        </p:nvSpPr>
        <p:spPr>
          <a:xfrm>
            <a:off x="869784" y="972334"/>
            <a:ext cx="25429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effectLst/>
                <a:ea typeface="Calibri" panose="020F0502020204030204" pitchFamily="34" charset="0"/>
                <a:cs typeface="Varela Round" panose="00000500000000000000" pitchFamily="2" charset="-79"/>
              </a:rPr>
              <a:t>לאחר 20 שניות</a:t>
            </a:r>
            <a:endParaRPr lang="he-IL" sz="24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8AAD1B6-DFC6-4E79-AE4E-5C7E13522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99" y="4034534"/>
            <a:ext cx="3879848" cy="2823466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B72E5008-F951-4EC9-A802-2315787D7601}"/>
              </a:ext>
            </a:extLst>
          </p:cNvPr>
          <p:cNvSpPr txBox="1"/>
          <p:nvPr/>
        </p:nvSpPr>
        <p:spPr>
          <a:xfrm>
            <a:off x="944212" y="4059126"/>
            <a:ext cx="25429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effectLst/>
                <a:ea typeface="Calibri" panose="020F0502020204030204" pitchFamily="34" charset="0"/>
                <a:cs typeface="Varela Round" panose="00000500000000000000" pitchFamily="2" charset="-79"/>
              </a:rPr>
              <a:t>לאחר 40 שניות</a:t>
            </a:r>
            <a:endParaRPr lang="he-IL" sz="2400" dirty="0"/>
          </a:p>
        </p:txBody>
      </p:sp>
      <p:sp>
        <p:nvSpPr>
          <p:cNvPr id="8" name="מציין מיקום טקסט 2">
            <a:extLst>
              <a:ext uri="{FF2B5EF4-FFF2-40B4-BE49-F238E27FC236}">
                <a16:creationId xmlns:a16="http://schemas.microsoft.com/office/drawing/2014/main" id="{FBB67BCD-A8AE-40B4-BE69-C8491AD9C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6394" y="833936"/>
            <a:ext cx="3187315" cy="540000"/>
          </a:xfr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>
                <a:cs typeface="Varela Round" panose="00000500000000000000"/>
              </a:rPr>
              <a:t>תוצאות הניסוי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FB866AD5-6E46-4129-9D5C-D133F5CC1B03}"/>
              </a:ext>
            </a:extLst>
          </p:cNvPr>
          <p:cNvSpPr/>
          <p:nvPr/>
        </p:nvSpPr>
        <p:spPr>
          <a:xfrm>
            <a:off x="3101627" y="1160830"/>
            <a:ext cx="3855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61FA959A-F38F-4849-8E4F-21A4426895F0}"/>
              </a:ext>
            </a:extLst>
          </p:cNvPr>
          <p:cNvSpPr/>
          <p:nvPr/>
        </p:nvSpPr>
        <p:spPr>
          <a:xfrm>
            <a:off x="3087292" y="4404967"/>
            <a:ext cx="3855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B161AABC-BEE1-49F8-BD5B-518499486535}"/>
              </a:ext>
            </a:extLst>
          </p:cNvPr>
          <p:cNvSpPr/>
          <p:nvPr/>
        </p:nvSpPr>
        <p:spPr>
          <a:xfrm>
            <a:off x="1266486" y="1368636"/>
            <a:ext cx="5414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E3D334AB-9274-4DA6-AD7D-B8FBD690FD58}"/>
              </a:ext>
            </a:extLst>
          </p:cNvPr>
          <p:cNvSpPr/>
          <p:nvPr/>
        </p:nvSpPr>
        <p:spPr>
          <a:xfrm>
            <a:off x="1148152" y="4497065"/>
            <a:ext cx="5414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5" name="מציין מיקום תוכן 3">
            <a:extLst>
              <a:ext uri="{FF2B5EF4-FFF2-40B4-BE49-F238E27FC236}">
                <a16:creationId xmlns:a16="http://schemas.microsoft.com/office/drawing/2014/main" id="{4A5B7E5D-EB39-4992-84A1-4A17A8A00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086" y="1464940"/>
            <a:ext cx="3017081" cy="1497201"/>
          </a:xfrm>
        </p:spPr>
        <p:txBody>
          <a:bodyPr>
            <a:noAutofit/>
          </a:bodyPr>
          <a:lstStyle/>
          <a:p>
            <a:pPr marL="96838" indent="0">
              <a:buNone/>
            </a:pPr>
            <a:r>
              <a:rPr lang="he-IL" b="1" dirty="0">
                <a:solidFill>
                  <a:srgbClr val="192A72"/>
                </a:solidFill>
                <a:latin typeface="+mn-lt"/>
                <a:cs typeface="Varela Round" panose="00000500000000000000" pitchFamily="2" charset="-79"/>
              </a:rPr>
              <a:t>התגובה בכוס 2</a:t>
            </a:r>
          </a:p>
          <a:p>
            <a:pPr marL="96838" indent="0">
              <a:buNone/>
            </a:pPr>
            <a:r>
              <a:rPr lang="he-IL" b="1" dirty="0">
                <a:solidFill>
                  <a:srgbClr val="192A72"/>
                </a:solidFill>
                <a:latin typeface="+mn-lt"/>
                <a:cs typeface="Varela Round" panose="00000500000000000000" pitchFamily="2" charset="-79"/>
              </a:rPr>
              <a:t> התרחשה מהר יותר </a:t>
            </a:r>
          </a:p>
        </p:txBody>
      </p:sp>
    </p:spTree>
    <p:extLst>
      <p:ext uri="{BB962C8B-B14F-4D97-AF65-F5344CB8AC3E}">
        <p14:creationId xmlns:p14="http://schemas.microsoft.com/office/powerpoint/2010/main" val="19545022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C3FEC3-01DC-47B1-B094-4AC3265924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4400" b="1" dirty="0">
                <a:cs typeface="Varela Round" panose="00000500000000000000"/>
              </a:rPr>
              <a:t>ריכוז המגיבים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D6D4F239-E1BB-48AF-A025-17A05D9B0812}"/>
              </a:ext>
            </a:extLst>
          </p:cNvPr>
          <p:cNvSpPr/>
          <p:nvPr/>
        </p:nvSpPr>
        <p:spPr>
          <a:xfrm>
            <a:off x="478465" y="807261"/>
            <a:ext cx="9792585" cy="2257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ככל שריכוז המגיבים גדל, קצב התגובה גדל. </a:t>
            </a:r>
            <a:r>
              <a:rPr lang="he-IL" alt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ריכוז גדול יותר של מגיב מגדיל את הסיכוי להתנגשויות  בין החלקיקים, גדל הסיכוי ליצירת תצמידים </a:t>
            </a:r>
            <a:r>
              <a:rPr lang="he-IL" altLang="he-IL" sz="24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משופעלים</a:t>
            </a:r>
            <a:r>
              <a:rPr lang="he-IL" alt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וליצירת תוצרים 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כלומר יש יותר סיכויים להתנגשויות פוריות, באותו פרק זמן. </a:t>
            </a:r>
          </a:p>
        </p:txBody>
      </p:sp>
      <p:pic>
        <p:nvPicPr>
          <p:cNvPr id="6" name="Picture 2" descr="dilute vs concentrated">
            <a:extLst>
              <a:ext uri="{FF2B5EF4-FFF2-40B4-BE49-F238E27FC236}">
                <a16:creationId xmlns:a16="http://schemas.microsoft.com/office/drawing/2014/main" id="{ED2F8DE1-DB6F-4FA6-AD3E-180476AE3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14286"/>
          <a:stretch>
            <a:fillRect/>
          </a:stretch>
        </p:blipFill>
        <p:spPr bwMode="auto">
          <a:xfrm>
            <a:off x="2480414" y="2938962"/>
            <a:ext cx="6046897" cy="2773223"/>
          </a:xfrm>
          <a:prstGeom prst="rect">
            <a:avLst/>
          </a:prstGeom>
          <a:noFill/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234CBA0-11FD-4B64-975B-0769BC34CA3E}"/>
              </a:ext>
            </a:extLst>
          </p:cNvPr>
          <p:cNvSpPr txBox="1"/>
          <p:nvPr/>
        </p:nvSpPr>
        <p:spPr>
          <a:xfrm>
            <a:off x="1933814" y="5712185"/>
            <a:ext cx="7386959" cy="6771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הערה: ישנן תגובות שבהן ריכוז המגיב אינו משפיע על קצב התגובה.</a:t>
            </a:r>
          </a:p>
          <a:p>
            <a:r>
              <a:rPr lang="he-IL" altLang="he-IL" dirty="0">
                <a:solidFill>
                  <a:srgbClr val="090355"/>
                </a:solidFill>
              </a:rPr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495190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A488777-C356-41FC-992C-BE944AE6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>
                <a:latin typeface="Varela Round" panose="00000500000000000000" pitchFamily="2" charset="-79"/>
                <a:cs typeface="Varela Round" panose="00000500000000000000" pitchFamily="2" charset="-79"/>
              </a:rPr>
              <a:t>תרגיל-4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FE246111-A43A-4DC2-85CE-6E29B2753DFA}"/>
              </a:ext>
            </a:extLst>
          </p:cNvPr>
          <p:cNvSpPr/>
          <p:nvPr/>
        </p:nvSpPr>
        <p:spPr>
          <a:xfrm>
            <a:off x="345536" y="1569251"/>
            <a:ext cx="8335936" cy="595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האם במהלך תגובה קצב התגובה גדל, קטן או לא משתנה. </a:t>
            </a:r>
            <a:r>
              <a:rPr lang="he-IL" sz="2400" u="sng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נמק</a:t>
            </a:r>
            <a:r>
              <a:rPr lang="he-IL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  <a:endParaRPr lang="en-US" sz="2400" dirty="0">
              <a:solidFill>
                <a:srgbClr val="1D4C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DBB3A12-464C-40F5-B9D1-1537FE929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20" y="2641217"/>
            <a:ext cx="4976086" cy="248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970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A488777-C356-41FC-992C-BE944AE6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>
                <a:latin typeface="Varela Round" panose="00000500000000000000" pitchFamily="2" charset="-79"/>
                <a:cs typeface="Varela Round" panose="00000500000000000000" pitchFamily="2" charset="-79"/>
              </a:rPr>
              <a:t>פתרון תרגיל-4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FE246111-A43A-4DC2-85CE-6E29B2753DFA}"/>
              </a:ext>
            </a:extLst>
          </p:cNvPr>
          <p:cNvSpPr/>
          <p:nvPr/>
        </p:nvSpPr>
        <p:spPr>
          <a:xfrm>
            <a:off x="855899" y="1222871"/>
            <a:ext cx="8335936" cy="595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האם במהלך תגובה קצב התגובה גדל, קטן או לא משתנה. </a:t>
            </a:r>
            <a:r>
              <a:rPr lang="he-IL" sz="2400" u="sng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נמק</a:t>
            </a:r>
            <a:r>
              <a:rPr lang="he-IL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  <a:endParaRPr lang="en-US" sz="2400" dirty="0">
              <a:solidFill>
                <a:srgbClr val="1D4C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7CCDCFF0-BAC3-42E5-8F58-2C84624F63FB}"/>
              </a:ext>
            </a:extLst>
          </p:cNvPr>
          <p:cNvSpPr/>
          <p:nvPr/>
        </p:nvSpPr>
        <p:spPr>
          <a:xfrm>
            <a:off x="479193" y="3110444"/>
            <a:ext cx="8712642" cy="2257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תשובה: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במהלך תגובה קצב קטן . במהלך התגובה ריכוז המגיבים הולך וקטן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ולכן הסיכוי להתנגשויות קטן , קטן גם הסיכוי להתנגשויות פוריות.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מספר התוצרים  שנוצרים ביחידת זמן קטן. </a:t>
            </a:r>
            <a:endParaRPr lang="en-US" sz="2400" b="1" dirty="0">
              <a:solidFill>
                <a:srgbClr val="1D4C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9C0916F-153A-4BDA-AB79-E3CC7DDD8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666" y="1864939"/>
            <a:ext cx="2513179" cy="125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858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A488777-C356-41FC-992C-BE944AE6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>
                <a:latin typeface="Varela Round" panose="00000500000000000000" pitchFamily="2" charset="-79"/>
                <a:cs typeface="Varela Round" panose="00000500000000000000" pitchFamily="2" charset="-79"/>
              </a:rPr>
              <a:t>תרגיל-5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FE246111-A43A-4DC2-85CE-6E29B2753DFA}"/>
              </a:ext>
            </a:extLst>
          </p:cNvPr>
          <p:cNvSpPr/>
          <p:nvPr/>
        </p:nvSpPr>
        <p:spPr>
          <a:xfrm>
            <a:off x="122663" y="741708"/>
            <a:ext cx="10320701" cy="4473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נתונה תגובת השריפה הבאה: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e-IL" sz="2400" dirty="0">
              <a:solidFill>
                <a:srgbClr val="1D4C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מבצעים את תגובת השריפה בשני כלים מתכתיים סגורים בעלי נפחים שונים,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</a:t>
            </a:r>
            <a:r>
              <a:rPr lang="he-IL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ו-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</a:t>
            </a:r>
            <a:r>
              <a:rPr lang="he-IL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 שני הכלים נמצאים באותה הטמפרטורה ובאותה מספר מולים של המגיבים. נמצא כי קצב יצירת פחמן דו חמצני בכלי 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</a:t>
            </a:r>
            <a:r>
              <a:rPr lang="he-IL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היה גדול יותר מקצב יצירתו בכלי 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</a:t>
            </a:r>
            <a:r>
              <a:rPr lang="he-IL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 </a:t>
            </a:r>
            <a:r>
              <a:rPr lang="he-IL" sz="2400" u="sng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האם נפח כלי </a:t>
            </a:r>
            <a:r>
              <a:rPr lang="en-US" sz="2400" u="sng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</a:t>
            </a:r>
            <a:r>
              <a:rPr lang="he-IL" sz="2400" u="sng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גדול או קטן מנפח שלי </a:t>
            </a:r>
            <a:r>
              <a:rPr lang="en-US" sz="2400" u="sng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</a:t>
            </a:r>
            <a:r>
              <a:rPr lang="he-IL" sz="2400" u="sng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? נמק.</a:t>
            </a:r>
            <a:endParaRPr lang="en-US" sz="2400" u="sng" dirty="0">
              <a:solidFill>
                <a:srgbClr val="1D4C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  <a:defRPr/>
            </a:pPr>
            <a:endParaRPr lang="en-US" sz="2400" dirty="0">
              <a:solidFill>
                <a:srgbClr val="1D4C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1D4C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2A1D7E1-E5E3-4EFE-B6AA-0EA7605F89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96"/>
          <a:stretch/>
        </p:blipFill>
        <p:spPr>
          <a:xfrm>
            <a:off x="1408701" y="1314615"/>
            <a:ext cx="6353067" cy="56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72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A488777-C356-41FC-992C-BE944AE6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>
                <a:latin typeface="Varela Round" panose="00000500000000000000" pitchFamily="2" charset="-79"/>
                <a:cs typeface="Varela Round" panose="00000500000000000000" pitchFamily="2" charset="-79"/>
              </a:rPr>
              <a:t>פתרון תרגיל-5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FE246111-A43A-4DC2-85CE-6E29B2753DFA}"/>
              </a:ext>
            </a:extLst>
          </p:cNvPr>
          <p:cNvSpPr/>
          <p:nvPr/>
        </p:nvSpPr>
        <p:spPr>
          <a:xfrm>
            <a:off x="244560" y="1074015"/>
            <a:ext cx="10520893" cy="1703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נמצא כי קצב יצירת פחמן דו חמצני בכלי 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</a:t>
            </a:r>
            <a:r>
              <a:rPr lang="he-IL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היה גדול יותר מקצב יצירתו בכלי 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</a:t>
            </a:r>
            <a:r>
              <a:rPr lang="he-IL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 </a:t>
            </a:r>
          </a:p>
          <a:p>
            <a:pPr algn="ctr">
              <a:lnSpc>
                <a:spcPct val="150000"/>
              </a:lnSpc>
              <a:defRPr/>
            </a:pPr>
            <a:r>
              <a:rPr lang="he-IL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האם נפח כלי 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</a:t>
            </a:r>
            <a:r>
              <a:rPr lang="he-IL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גדול או קטן מנפח שלי 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</a:t>
            </a:r>
            <a:r>
              <a:rPr lang="he-IL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 נמק.</a:t>
            </a:r>
            <a:endParaRPr lang="en-US" sz="2400" dirty="0">
              <a:solidFill>
                <a:srgbClr val="1D4C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1D4C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7CCDCFF0-BAC3-42E5-8F58-2C84624F63FB}"/>
              </a:ext>
            </a:extLst>
          </p:cNvPr>
          <p:cNvSpPr/>
          <p:nvPr/>
        </p:nvSpPr>
        <p:spPr>
          <a:xfrm>
            <a:off x="85061" y="2227942"/>
            <a:ext cx="9191834" cy="3919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תשובה: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נפח כלי </a:t>
            </a:r>
            <a:r>
              <a:rPr lang="en-US" sz="2400" b="1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</a:t>
            </a:r>
            <a:r>
              <a:rPr lang="he-IL" sz="2400" b="1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קטן יותר. ככל שנפח קטן יותר באותה מספר מולים של המגיבים, ריכוז המגיבים גדול יותר מכלי </a:t>
            </a:r>
            <a:r>
              <a:rPr lang="en-US" sz="2400" b="1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</a:t>
            </a:r>
            <a:r>
              <a:rPr lang="he-IL" sz="2400" b="1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 ככל שריכוז המגיבים גדל, קצב התגובה גדל. </a:t>
            </a:r>
            <a:r>
              <a:rPr lang="he-IL" altLang="he-IL" sz="2400" b="1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ריכוז גדול יותר של מגיב מגדיל את הסיכוי להתנגשויות  בין החלקיקים, גדל הסיכוי ליצירת תצמידים </a:t>
            </a:r>
            <a:r>
              <a:rPr lang="he-IL" altLang="he-IL" sz="2400" b="1" dirty="0" err="1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משופעלים</a:t>
            </a:r>
            <a:r>
              <a:rPr lang="he-IL" altLang="he-IL" sz="2400" b="1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וליצירת תוצרים </a:t>
            </a:r>
            <a:r>
              <a:rPr lang="he-IL" sz="2400" b="1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כלומר יש יותר סיכויים להתנגשויות פוריות, באותו פרק זמן. </a:t>
            </a:r>
          </a:p>
        </p:txBody>
      </p:sp>
    </p:spTree>
    <p:extLst>
      <p:ext uri="{BB962C8B-B14F-4D97-AF65-F5344CB8AC3E}">
        <p14:creationId xmlns:p14="http://schemas.microsoft.com/office/powerpoint/2010/main" val="13753194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B117BFC3-6750-4F55-A172-C5D262F3BC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he-IL" sz="4400" b="1" dirty="0">
                <a:cs typeface="Varela Round" panose="00000500000000000000"/>
              </a:rPr>
              <a:t>לסיכום שיעור זה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BA9BCD0-AC13-412B-AAEC-1267AD71A904}"/>
              </a:ext>
            </a:extLst>
          </p:cNvPr>
          <p:cNvSpPr txBox="1"/>
          <p:nvPr/>
        </p:nvSpPr>
        <p:spPr>
          <a:xfrm>
            <a:off x="1520455" y="1133985"/>
            <a:ext cx="6815470" cy="2257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קצב התגובה מוגדר שינוי בריכוז עם השינוי בזמן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קצב התגובה מושפע ממספר גורמים ביניהם: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סוג התגובה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ריכוז המגיבים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52B3EF8-84FB-4204-9A4D-E41D2BD2ED1B}"/>
              </a:ext>
            </a:extLst>
          </p:cNvPr>
          <p:cNvSpPr txBox="1"/>
          <p:nvPr/>
        </p:nvSpPr>
        <p:spPr>
          <a:xfrm>
            <a:off x="340241" y="3701900"/>
            <a:ext cx="1062192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בשיעור הבא נלמד על גורמים נוספים</a:t>
            </a:r>
          </a:p>
          <a:p>
            <a:pPr algn="ctr"/>
            <a:r>
              <a:rPr lang="he-IL" sz="5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המשפיעים על קצב תגובה</a:t>
            </a:r>
          </a:p>
        </p:txBody>
      </p:sp>
    </p:spTree>
    <p:extLst>
      <p:ext uri="{BB962C8B-B14F-4D97-AF65-F5344CB8AC3E}">
        <p14:creationId xmlns:p14="http://schemas.microsoft.com/office/powerpoint/2010/main" val="9418575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B117BFC3-6750-4F55-A172-C5D262F3BC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he-IL" sz="4400" b="1" dirty="0">
                <a:cs typeface="Varela Round" panose="00000500000000000000"/>
              </a:rPr>
              <a:t>תרגילים לשיעורי בית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BA9BCD0-AC13-412B-AAEC-1267AD71A904}"/>
              </a:ext>
            </a:extLst>
          </p:cNvPr>
          <p:cNvSpPr txBox="1"/>
          <p:nvPr/>
        </p:nvSpPr>
        <p:spPr>
          <a:xfrm>
            <a:off x="380495" y="685389"/>
            <a:ext cx="9964984" cy="55815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e-IL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מפיקים כלור, 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Cl</a:t>
            </a:r>
            <a:r>
              <a:rPr lang="en-US" sz="2400" baseline="-250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2(g)</a:t>
            </a:r>
            <a:r>
              <a:rPr lang="he-IL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, בתהליך שניסוחו: </a:t>
            </a:r>
            <a:endParaRPr lang="en-US" sz="2400" dirty="0">
              <a:solidFill>
                <a:srgbClr val="1D4C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l" rtl="0">
              <a:lnSpc>
                <a:spcPct val="150000"/>
              </a:lnSpc>
              <a:defRPr/>
            </a:pP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2HCl</a:t>
            </a:r>
            <a:r>
              <a:rPr lang="en-US" sz="2400" baseline="-250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(g)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+  0.5 O</a:t>
            </a:r>
            <a:r>
              <a:rPr lang="en-US" sz="2400" baseline="-250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2(g)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 3"/>
              </a:rPr>
              <a:t>→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H</a:t>
            </a:r>
            <a:r>
              <a:rPr lang="en-US" sz="2400" baseline="-250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O</a:t>
            </a:r>
            <a:r>
              <a:rPr lang="en-US" sz="2400" baseline="-250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(g)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+  Cl</a:t>
            </a:r>
            <a:r>
              <a:rPr lang="en-US" sz="2400" baseline="-250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2(g)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	  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Symbol"/>
              </a:rPr>
              <a:t>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H</a:t>
            </a:r>
            <a:r>
              <a:rPr lang="en-US" sz="2400" baseline="300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0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= </a:t>
            </a:r>
            <a:r>
              <a:rPr lang="en-US" sz="2400" baseline="-250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Symbol"/>
              </a:rPr>
              <a:t>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57.2 kJ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כיצד יושפע קצב התגובה לקבלת  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Cl</a:t>
            </a:r>
            <a:r>
              <a:rPr lang="en-US" sz="2400" baseline="-250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2(g)</a:t>
            </a:r>
            <a:r>
              <a:rPr lang="he-IL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(תגדל, תקטן או לא תשתנה) אם יגדילו את כמות ה- 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HCl</a:t>
            </a:r>
            <a:r>
              <a:rPr lang="en-US" sz="2400" baseline="-250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(g)</a:t>
            </a:r>
            <a:r>
              <a:rPr lang="he-IL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בכלי בטמפרטורה קבועה ובנפח קבוע?</a:t>
            </a:r>
          </a:p>
          <a:p>
            <a:pPr>
              <a:lnSpc>
                <a:spcPct val="150000"/>
              </a:lnSpc>
              <a:defRPr/>
            </a:pPr>
            <a:r>
              <a:rPr lang="he-IL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2. כדי לבצע את תהליך ההפקה של 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Cl</a:t>
            </a:r>
            <a:r>
              <a:rPr lang="en-US" sz="2400" baseline="-250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2(g)</a:t>
            </a:r>
            <a:r>
              <a:rPr lang="he-IL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בטמפרטורה של  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150</a:t>
            </a:r>
            <a:r>
              <a:rPr lang="en-US" sz="2400" baseline="300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0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</a:t>
            </a:r>
            <a:r>
              <a:rPr lang="he-IL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, הכניסו לכלי נחושת </a:t>
            </a:r>
            <a:r>
              <a:rPr lang="he-IL" sz="2400" dirty="0" err="1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כלורית</a:t>
            </a:r>
            <a:r>
              <a:rPr lang="he-IL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, 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CuCl</a:t>
            </a:r>
            <a:r>
              <a:rPr lang="en-US" sz="2400" baseline="-250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2(s)</a:t>
            </a:r>
            <a:r>
              <a:rPr lang="he-IL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 התהליך מתרחש אז בשני שלבים:</a:t>
            </a:r>
            <a:endParaRPr lang="en-US" sz="2400" dirty="0">
              <a:solidFill>
                <a:srgbClr val="1D4C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rtl="0">
              <a:lnSpc>
                <a:spcPct val="150000"/>
              </a:lnSpc>
              <a:defRPr/>
            </a:pP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CuCl</a:t>
            </a:r>
            <a:r>
              <a:rPr lang="en-US" sz="2400" baseline="-250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2(s)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+     0.5O</a:t>
            </a:r>
            <a:r>
              <a:rPr lang="en-US" sz="2400" baseline="-250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2(g)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 3"/>
              </a:rPr>
              <a:t>→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</a:t>
            </a:r>
            <a:r>
              <a:rPr lang="en-US" sz="2400" dirty="0" err="1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CuO</a:t>
            </a:r>
            <a:r>
              <a:rPr lang="en-US" sz="2400" baseline="-250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(s)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+  Cl</a:t>
            </a:r>
            <a:r>
              <a:rPr lang="en-US" sz="2400" baseline="-250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2(g)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	       		 :I</a:t>
            </a:r>
            <a:r>
              <a:rPr lang="he-IL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שלב </a:t>
            </a:r>
            <a:endParaRPr lang="en-US" sz="2400" dirty="0">
              <a:solidFill>
                <a:srgbClr val="1D4C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rtl="0">
              <a:lnSpc>
                <a:spcPct val="150000"/>
              </a:lnSpc>
              <a:defRPr/>
            </a:pPr>
            <a:r>
              <a:rPr lang="en-US" sz="2400" dirty="0" err="1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CuO</a:t>
            </a:r>
            <a:r>
              <a:rPr lang="en-US" sz="2400" baseline="-250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(s)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+  2HCl</a:t>
            </a:r>
            <a:r>
              <a:rPr lang="en-US" sz="2400" baseline="-250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(g)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 3"/>
              </a:rPr>
              <a:t>→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CuCl</a:t>
            </a:r>
            <a:r>
              <a:rPr lang="en-US" sz="2400" baseline="-250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2(s)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+  H</a:t>
            </a:r>
            <a:r>
              <a:rPr lang="en-US" sz="2400" baseline="-250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O</a:t>
            </a:r>
            <a:r>
              <a:rPr lang="en-US" sz="2400" baseline="-250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(g)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	       		:II</a:t>
            </a:r>
            <a:r>
              <a:rPr lang="he-IL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שלב </a:t>
            </a:r>
            <a:endParaRPr lang="en-US" sz="2400" dirty="0">
              <a:solidFill>
                <a:srgbClr val="1D4C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  <a:defRPr/>
            </a:pPr>
            <a:r>
              <a:rPr lang="he-IL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ג. נתון כי התגובה בשלב 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I</a:t>
            </a:r>
            <a:r>
              <a:rPr lang="he-IL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איטית, והתגובה בשלב </a:t>
            </a:r>
            <a:r>
              <a:rPr lang="en-US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II </a:t>
            </a:r>
            <a:r>
              <a:rPr lang="he-IL" sz="2400" dirty="0">
                <a:solidFill>
                  <a:srgbClr val="1D4C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מהירה. לאיזו מבין שתי התגובות עשויה להיות אנרגיית שפעול גדולה יותר?</a:t>
            </a: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D0527E9-4A5F-42CC-8090-7CD4F3A910E3}"/>
              </a:ext>
            </a:extLst>
          </p:cNvPr>
          <p:cNvSpPr txBox="1"/>
          <p:nvPr/>
        </p:nvSpPr>
        <p:spPr>
          <a:xfrm>
            <a:off x="1371600" y="6090439"/>
            <a:ext cx="24574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תרגול מהנה</a:t>
            </a:r>
          </a:p>
        </p:txBody>
      </p:sp>
    </p:spTree>
    <p:extLst>
      <p:ext uri="{BB962C8B-B14F-4D97-AF65-F5344CB8AC3E}">
        <p14:creationId xmlns:p14="http://schemas.microsoft.com/office/powerpoint/2010/main" val="4885100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200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431636" y="3016112"/>
            <a:ext cx="1038932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1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Varela Round" panose="00000500000000000000"/>
              </a:rPr>
              <a:t>תורת ההתנגשויות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F1A5776-B847-4A43-95BA-54EFE540B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00675" y="933094"/>
            <a:ext cx="8256259" cy="540000"/>
          </a:xfrm>
        </p:spPr>
        <p:txBody>
          <a:bodyPr/>
          <a:lstStyle/>
          <a:p>
            <a:r>
              <a:rPr lang="he-IL" dirty="0">
                <a:latin typeface="Verdana" panose="020B0604030504040204" pitchFamily="34" charset="0"/>
                <a:ea typeface="Verdana" panose="020B0604030504040204" pitchFamily="34" charset="0"/>
                <a:cs typeface="Varela Round" panose="00000500000000000000"/>
              </a:rPr>
              <a:t>החלקיקים נעים ומתנגשים זה בזה</a:t>
            </a:r>
            <a:endParaRPr lang="he-IL" sz="3200" dirty="0">
              <a:latin typeface="Verdana" panose="020B0604030504040204" pitchFamily="34" charset="0"/>
              <a:ea typeface="Verdana" panose="020B0604030504040204" pitchFamily="34" charset="0"/>
              <a:cs typeface="Varela Round" panose="00000500000000000000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8088BF94-C6E4-4DEF-84F6-5C19BD3893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523"/>
          <a:stretch/>
        </p:blipFill>
        <p:spPr>
          <a:xfrm>
            <a:off x="757761" y="2849525"/>
            <a:ext cx="6089213" cy="3465435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47627FB-92F3-4C88-957A-3C3EE1B5A794}"/>
              </a:ext>
            </a:extLst>
          </p:cNvPr>
          <p:cNvSpPr txBox="1"/>
          <p:nvPr/>
        </p:nvSpPr>
        <p:spPr>
          <a:xfrm>
            <a:off x="1346575" y="2193094"/>
            <a:ext cx="2658140" cy="9733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הגורם האנרגטי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הגורם המרחבי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BF11B1A-B441-4A67-954C-AB504D377C35}"/>
              </a:ext>
            </a:extLst>
          </p:cNvPr>
          <p:cNvSpPr txBox="1"/>
          <p:nvPr/>
        </p:nvSpPr>
        <p:spPr>
          <a:xfrm>
            <a:off x="133056" y="1473094"/>
            <a:ext cx="8385717" cy="595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על מנת שהתנגשות תיצור תוצר יש להתחשב בשני גורמים</a:t>
            </a:r>
          </a:p>
        </p:txBody>
      </p:sp>
    </p:spTree>
    <p:extLst>
      <p:ext uri="{BB962C8B-B14F-4D97-AF65-F5344CB8AC3E}">
        <p14:creationId xmlns:p14="http://schemas.microsoft.com/office/powerpoint/2010/main" val="2737810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Varela Round" panose="00000500000000000000"/>
              </a:rPr>
              <a:t>תורת ההתנגשויות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F1A5776-B847-4A43-95BA-54EFE540B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08" y="1185681"/>
            <a:ext cx="8256259" cy="540000"/>
          </a:xfrm>
        </p:spPr>
        <p:txBody>
          <a:bodyPr/>
          <a:lstStyle/>
          <a:p>
            <a:r>
              <a:rPr lang="he-IL" sz="3200" dirty="0">
                <a:latin typeface="Verdana" panose="020B0604030504040204" pitchFamily="34" charset="0"/>
                <a:ea typeface="Verdana" panose="020B0604030504040204" pitchFamily="34" charset="0"/>
                <a:cs typeface="Varela Round" panose="00000500000000000000"/>
              </a:rPr>
              <a:t>הסבר ברמה המולקולרית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80B6971-DF7A-4553-88E4-AB3A9475EC79}"/>
              </a:ext>
            </a:extLst>
          </p:cNvPr>
          <p:cNvSpPr txBox="1">
            <a:spLocks noChangeArrowheads="1"/>
          </p:cNvSpPr>
          <p:nvPr/>
        </p:nvSpPr>
        <p:spPr>
          <a:xfrm>
            <a:off x="122663" y="2005073"/>
            <a:ext cx="8803753" cy="3548234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Blip>
                <a:blip r:embed="rId3"/>
              </a:buBlip>
              <a:defRPr/>
            </a:pPr>
            <a:r>
              <a:rPr lang="he-IL" sz="2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המולקולות של המגיבים הן בעלות אנרגיות קינטיות שונות. הן נעות ומתנגשות זו בזו כל הזמן.</a:t>
            </a:r>
          </a:p>
          <a:p>
            <a:pPr marL="342900" indent="-342900" algn="just">
              <a:spcBef>
                <a:spcPct val="20000"/>
              </a:spcBef>
              <a:buBlip>
                <a:blip r:embed="rId3"/>
              </a:buBlip>
              <a:defRPr/>
            </a:pPr>
            <a:endParaRPr lang="he-IL" sz="24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342900" indent="-342900" algn="just">
              <a:spcBef>
                <a:spcPct val="20000"/>
              </a:spcBef>
              <a:buBlip>
                <a:blip r:embed="rId3"/>
              </a:buBlip>
              <a:defRPr/>
            </a:pPr>
            <a:r>
              <a:rPr lang="he-IL" sz="2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על מנת שתגובה תתרחש, על מולקולות המגיבים להתנגש זו בזו  </a:t>
            </a:r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באנרגיה מתאימה, ובכיוון מתאים </a:t>
            </a:r>
            <a:r>
              <a:rPr lang="he-IL" sz="2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  <a:p>
            <a:pPr algn="just">
              <a:spcBef>
                <a:spcPct val="20000"/>
              </a:spcBef>
              <a:defRPr/>
            </a:pPr>
            <a:endParaRPr lang="en-US" sz="24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342900" indent="-342900" algn="just">
              <a:spcBef>
                <a:spcPct val="20000"/>
              </a:spcBef>
              <a:buBlip>
                <a:blip r:embed="rId3"/>
              </a:buBlip>
              <a:defRPr/>
            </a:pPr>
            <a:r>
              <a:rPr lang="he-IL" sz="2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אם הן מתנגשות באנרגיה נמוכה מאנרגיית המתאימה, או בזווית לא-מתאימה, שום דבר אינו קורה חוץ משינוי בכיוון שלהן.</a:t>
            </a:r>
          </a:p>
          <a:p>
            <a:pPr algn="just" rtl="1">
              <a:spcBef>
                <a:spcPct val="20000"/>
              </a:spcBef>
              <a:defRPr/>
            </a:pPr>
            <a:endParaRPr lang="he-IL" sz="24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98323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833" y="245434"/>
            <a:ext cx="9640976" cy="720000"/>
          </a:xfrm>
        </p:spPr>
        <p:txBody>
          <a:bodyPr/>
          <a:lstStyle/>
          <a:p>
            <a:r>
              <a:rPr lang="he-IL" dirty="0">
                <a:cs typeface="Varela Round" panose="00000500000000000000"/>
              </a:rPr>
              <a:t>תורת ההתנגשויות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F1A5776-B847-4A43-95BA-54EFE540B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2483" y="1304787"/>
            <a:ext cx="5262723" cy="540000"/>
          </a:xfrm>
        </p:spPr>
        <p:txBody>
          <a:bodyPr/>
          <a:lstStyle/>
          <a:p>
            <a:r>
              <a:rPr lang="he-IL" sz="3200" dirty="0">
                <a:latin typeface="Verdana" panose="020B0604030504040204" pitchFamily="34" charset="0"/>
                <a:ea typeface="Verdana" panose="020B0604030504040204" pitchFamily="34" charset="0"/>
                <a:cs typeface="Varela Round" panose="00000500000000000000"/>
              </a:rPr>
              <a:t>הסבר ברמה המולקולרית</a:t>
            </a:r>
          </a:p>
        </p:txBody>
      </p:sp>
      <p:pic>
        <p:nvPicPr>
          <p:cNvPr id="5" name="Picture 3" descr="p87i4">
            <a:extLst>
              <a:ext uri="{FF2B5EF4-FFF2-40B4-BE49-F238E27FC236}">
                <a16:creationId xmlns:a16="http://schemas.microsoft.com/office/drawing/2014/main" id="{D67B3B70-5666-4222-B2F2-A9D667F89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08" y="2216481"/>
            <a:ext cx="6552175" cy="365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AE97DF29-91EE-4B07-8B0B-AC748C6BB371}"/>
              </a:ext>
            </a:extLst>
          </p:cNvPr>
          <p:cNvSpPr/>
          <p:nvPr/>
        </p:nvSpPr>
        <p:spPr>
          <a:xfrm>
            <a:off x="7141218" y="3347642"/>
            <a:ext cx="2967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התנגשות מסוג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I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-בזווית לא-מתאימה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E56041A0-7609-4857-8548-F15ED76EE8E5}"/>
              </a:ext>
            </a:extLst>
          </p:cNvPr>
          <p:cNvSpPr/>
          <p:nvPr/>
        </p:nvSpPr>
        <p:spPr>
          <a:xfrm>
            <a:off x="6969512" y="4472169"/>
            <a:ext cx="3635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התנגשות מסוג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II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-בזווית מתאימה ואנרגיה מספיקה  </a:t>
            </a:r>
            <a:r>
              <a:rPr lang="he-IL" sz="24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יווצר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תצמיד משופעל </a:t>
            </a:r>
          </a:p>
        </p:txBody>
      </p:sp>
    </p:spTree>
    <p:extLst>
      <p:ext uri="{BB962C8B-B14F-4D97-AF65-F5344CB8AC3E}">
        <p14:creationId xmlns:p14="http://schemas.microsoft.com/office/powerpoint/2010/main" val="239603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Varela Round" panose="00000500000000000000"/>
              </a:rPr>
              <a:t>תורת ההתנגשויות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F1A5776-B847-4A43-95BA-54EFE540B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023" y="915681"/>
            <a:ext cx="8256259" cy="540000"/>
          </a:xfrm>
        </p:spPr>
        <p:txBody>
          <a:bodyPr/>
          <a:lstStyle/>
          <a:p>
            <a:r>
              <a:rPr lang="he-IL" sz="3200" dirty="0">
                <a:latin typeface="Verdana" panose="020B0604030504040204" pitchFamily="34" charset="0"/>
                <a:ea typeface="Verdana" panose="020B0604030504040204" pitchFamily="34" charset="0"/>
                <a:cs typeface="Varela Round" panose="00000500000000000000"/>
              </a:rPr>
              <a:t>נזכור שלפי מודל ההתנגשויות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87A721AA-EF46-470C-B498-77156CC877C9}"/>
              </a:ext>
            </a:extLst>
          </p:cNvPr>
          <p:cNvSpPr/>
          <p:nvPr/>
        </p:nvSpPr>
        <p:spPr>
          <a:xfrm>
            <a:off x="-352981" y="1491452"/>
            <a:ext cx="9965331" cy="472437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he-IL" altLang="he-IL" sz="2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א. המולקולות נעות ומתנגשות זו בזו. לכל התנגשות יש אנרגיה מסוימת   </a:t>
            </a:r>
          </a:p>
          <a:p>
            <a:pPr>
              <a:spcAft>
                <a:spcPts val="600"/>
              </a:spcAft>
            </a:pPr>
            <a:r>
              <a:rPr lang="he-IL" altLang="he-IL" sz="2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וזווית מסוימת.</a:t>
            </a:r>
          </a:p>
          <a:p>
            <a:pPr>
              <a:spcAft>
                <a:spcPts val="600"/>
              </a:spcAft>
            </a:pPr>
            <a:endParaRPr lang="en-US" altLang="he-IL" sz="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spcAft>
                <a:spcPts val="600"/>
              </a:spcAft>
            </a:pPr>
            <a:r>
              <a:rPr lang="he-IL" altLang="he-IL" sz="2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ב. אם המולקולות שהתנגשו בעלות אנרגיה נמוכה מידי, מתחת לאנרגית </a:t>
            </a:r>
          </a:p>
          <a:p>
            <a:pPr>
              <a:spcAft>
                <a:spcPts val="600"/>
              </a:spcAft>
            </a:pPr>
            <a:r>
              <a:rPr lang="he-IL" altLang="he-IL" sz="2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הסף =אנרגיית השפעול, או שהן בזווית לא מתאימה, לא ייווצרו תוצרים.</a:t>
            </a:r>
          </a:p>
          <a:p>
            <a:pPr>
              <a:spcAft>
                <a:spcPts val="600"/>
              </a:spcAft>
            </a:pPr>
            <a:endParaRPr lang="he-IL" altLang="he-IL" sz="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spcAft>
                <a:spcPts val="600"/>
              </a:spcAft>
            </a:pPr>
            <a:r>
              <a:rPr lang="he-IL" altLang="he-IL" sz="2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ג. אם האנרגיה של ההתנגשות מתאימה ובכיוון מתאים עשוי להיווצר </a:t>
            </a:r>
          </a:p>
          <a:p>
            <a:pPr>
              <a:spcAft>
                <a:spcPts val="600"/>
              </a:spcAft>
            </a:pPr>
            <a:r>
              <a:rPr lang="he-IL" altLang="he-IL" sz="2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חלקיק בלתי יציב הנקרא</a:t>
            </a:r>
            <a:r>
              <a:rPr lang="he-IL" alt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altLang="he-IL" sz="3200" b="1" dirty="0">
                <a:solidFill>
                  <a:srgbClr val="12B4BC"/>
                </a:solidFill>
                <a:latin typeface="Verdana" panose="020B0604030504040204" pitchFamily="34" charset="0"/>
                <a:ea typeface="Verdana" panose="020B0604030504040204" pitchFamily="34" charset="0"/>
                <a:cs typeface="Varela Round" panose="00000500000000000000"/>
              </a:rPr>
              <a:t>תצמיד </a:t>
            </a:r>
            <a:r>
              <a:rPr lang="he-IL" altLang="he-IL" sz="3200" b="1" dirty="0" err="1">
                <a:solidFill>
                  <a:srgbClr val="12B4BC"/>
                </a:solidFill>
                <a:latin typeface="Verdana" panose="020B0604030504040204" pitchFamily="34" charset="0"/>
                <a:ea typeface="Verdana" panose="020B0604030504040204" pitchFamily="34" charset="0"/>
                <a:cs typeface="Varela Round" panose="00000500000000000000"/>
              </a:rPr>
              <a:t>משופעל</a:t>
            </a:r>
            <a:r>
              <a:rPr lang="he-IL" altLang="he-IL" sz="3200" b="1" dirty="0">
                <a:solidFill>
                  <a:srgbClr val="12B4BC"/>
                </a:solidFill>
                <a:latin typeface="Verdana" panose="020B0604030504040204" pitchFamily="34" charset="0"/>
                <a:ea typeface="Verdana" panose="020B0604030504040204" pitchFamily="34" charset="0"/>
                <a:cs typeface="Varela Round" panose="00000500000000000000"/>
              </a:rPr>
              <a:t>.</a:t>
            </a:r>
          </a:p>
          <a:p>
            <a:pPr>
              <a:spcAft>
                <a:spcPts val="600"/>
              </a:spcAft>
            </a:pPr>
            <a:endParaRPr lang="en-US" altLang="he-IL" sz="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spcAft>
                <a:spcPts val="600"/>
              </a:spcAft>
            </a:pPr>
            <a:r>
              <a:rPr lang="he-IL" altLang="he-IL" sz="2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ד. התצמיד המשופעל מתפרק למולקולות שיצרו אותו (מגיבים) או לקבלת מולקולות חדשות (תוצר). אם התקבלו מולקולות חדשות נאמר </a:t>
            </a:r>
            <a:r>
              <a:rPr lang="he-IL" altLang="he-IL" sz="3200" b="1" dirty="0">
                <a:solidFill>
                  <a:srgbClr val="12B4BC"/>
                </a:solidFill>
                <a:latin typeface="Verdana" panose="020B0604030504040204" pitchFamily="34" charset="0"/>
                <a:ea typeface="Verdana" panose="020B0604030504040204" pitchFamily="34" charset="0"/>
                <a:cs typeface="Varela Round" panose="00000500000000000000"/>
              </a:rPr>
              <a:t>שההתנגשות הייתה פורייה</a:t>
            </a:r>
            <a:r>
              <a:rPr lang="he-IL" alt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. </a:t>
            </a:r>
            <a:endParaRPr lang="en-US" alt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83019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Varela Round" panose="00000500000000000000" pitchFamily="2" charset="-79"/>
              </a:rPr>
              <a:t>אנרגית השפעול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060232B-E09C-44F6-8E2D-42901118A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7492" y="1338773"/>
            <a:ext cx="8030918" cy="45936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altLang="he-IL" dirty="0">
                <a:solidFill>
                  <a:srgbClr val="192A72"/>
                </a:solidFill>
                <a:cs typeface="Varela Round" panose="00000500000000000000" pitchFamily="2" charset="-79"/>
              </a:rPr>
              <a:t>כל תגובה כימית דורשת לשם התרחשותה השקעה של אנרגיה התחלתית, הנקראת </a:t>
            </a:r>
            <a:r>
              <a:rPr lang="he-IL" altLang="he-IL" b="1" dirty="0">
                <a:solidFill>
                  <a:srgbClr val="192A72"/>
                </a:solidFill>
                <a:cs typeface="Varela Round" panose="00000500000000000000" pitchFamily="2" charset="-79"/>
              </a:rPr>
              <a:t>אנרגיית שפעול</a:t>
            </a:r>
            <a:r>
              <a:rPr lang="he-IL" altLang="he-IL" dirty="0">
                <a:solidFill>
                  <a:srgbClr val="192A72"/>
                </a:solidFill>
                <a:cs typeface="Varela Round" panose="00000500000000000000" pitchFamily="2" charset="-79"/>
              </a:rPr>
              <a:t>. </a:t>
            </a:r>
          </a:p>
          <a:p>
            <a:pPr marL="96838" indent="0">
              <a:lnSpc>
                <a:spcPct val="150000"/>
              </a:lnSpc>
              <a:buNone/>
            </a:pPr>
            <a:endParaRPr lang="he-IL" altLang="he-IL" dirty="0">
              <a:solidFill>
                <a:srgbClr val="192A72"/>
              </a:solidFill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</a:pPr>
            <a:r>
              <a:rPr lang="he-IL" altLang="he-IL" dirty="0">
                <a:solidFill>
                  <a:srgbClr val="192A72"/>
                </a:solidFill>
                <a:cs typeface="Varela Round" panose="00000500000000000000" pitchFamily="2" charset="-79"/>
              </a:rPr>
              <a:t>לכל תגובה יש אנרגיית שפעול אופיינית לה. כלומר לתגובות שונות יש אנרגיית שפעול שונה ולכן יש להשקיע אנרגיה התחלתית שונה כדי לגרום לתגובות שונות להתחיל להתרחש. </a:t>
            </a:r>
          </a:p>
          <a:p>
            <a:pPr>
              <a:lnSpc>
                <a:spcPct val="150000"/>
              </a:lnSpc>
            </a:pPr>
            <a:endParaRPr lang="he-IL" dirty="0">
              <a:solidFill>
                <a:srgbClr val="192A72"/>
              </a:solidFill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27544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6291</TotalTime>
  <Words>2234</Words>
  <Application>Microsoft Office PowerPoint</Application>
  <PresentationFormat>מותאם אישית</PresentationFormat>
  <Paragraphs>362</Paragraphs>
  <Slides>49</Slides>
  <Notes>32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49</vt:i4>
      </vt:variant>
    </vt:vector>
  </HeadingPairs>
  <TitlesOfParts>
    <vt:vector size="56" baseType="lpstr">
      <vt:lpstr>Arial</vt:lpstr>
      <vt:lpstr>Calibri</vt:lpstr>
      <vt:lpstr>Cambria Math</vt:lpstr>
      <vt:lpstr>Symbol</vt:lpstr>
      <vt:lpstr>Varela Round</vt:lpstr>
      <vt:lpstr>Verdana</vt:lpstr>
      <vt:lpstr>ערכת נושא Office</vt:lpstr>
      <vt:lpstr>מערכת שידורים לאומית</vt:lpstr>
      <vt:lpstr>קצב תגובה</vt:lpstr>
      <vt:lpstr>מה נלמד היום</vt:lpstr>
      <vt:lpstr>מושגי יסוד </vt:lpstr>
      <vt:lpstr>תורת ההתנגשויות</vt:lpstr>
      <vt:lpstr>תורת ההתנגשויות</vt:lpstr>
      <vt:lpstr>תורת ההתנגשויות</vt:lpstr>
      <vt:lpstr>תורת ההתנגשויות</vt:lpstr>
      <vt:lpstr>אנרגית השפעול</vt:lpstr>
      <vt:lpstr>אנרגית השפעול</vt:lpstr>
      <vt:lpstr>אנרגית השפעול</vt:lpstr>
      <vt:lpstr>אנרגית השפעול</vt:lpstr>
      <vt:lpstr>קצב תגובה</vt:lpstr>
      <vt:lpstr>קצב תגובה</vt:lpstr>
      <vt:lpstr>קצב תגובה</vt:lpstr>
      <vt:lpstr>קצב תגובה</vt:lpstr>
      <vt:lpstr>קצב תגובה </vt:lpstr>
      <vt:lpstr>קצב תגובה </vt:lpstr>
      <vt:lpstr>קצב תגובה </vt:lpstr>
      <vt:lpstr>קצב תגובה </vt:lpstr>
      <vt:lpstr>קצב תגובה </vt:lpstr>
      <vt:lpstr>לפניכם נתונים על שינוי בריכוז החומר C6H5N2Cl בתגובה מסוימת עם הזמן: </vt:lpstr>
      <vt:lpstr>לפניכם נתונים על שינוי בריכוז החומר C6H5N2Cl בתגובה מסוימת עם הזמן: </vt:lpstr>
      <vt:lpstr>שינוי ריכוז  H2O2  ייצוג גרפי</vt:lpstr>
      <vt:lpstr>מצגת של PowerPoint‏</vt:lpstr>
      <vt:lpstr>הפסקה</vt:lpstr>
      <vt:lpstr>מצגת של PowerPoint‏</vt:lpstr>
      <vt:lpstr>גורמים שמשפיעים על קצב התגובה</vt:lpstr>
      <vt:lpstr>שאלה למחשבה</vt:lpstr>
      <vt:lpstr>תשובה לשאלה למחשבה</vt:lpstr>
      <vt:lpstr>סוג התגובה</vt:lpstr>
      <vt:lpstr>סוג התגובה</vt:lpstr>
      <vt:lpstr>תרגיל-1</vt:lpstr>
      <vt:lpstr>פתרון תרגיל-1</vt:lpstr>
      <vt:lpstr>תרגיל-2</vt:lpstr>
      <vt:lpstr>פתרון תרגיל -2</vt:lpstr>
      <vt:lpstr>תרגיל-3</vt:lpstr>
      <vt:lpstr>תשובה לתרגיל-3</vt:lpstr>
      <vt:lpstr>גורמים שמשפיעים על קצב התגובה</vt:lpstr>
      <vt:lpstr>ריכוז המגיבים</vt:lpstr>
      <vt:lpstr>ריכוז המגיבים</vt:lpstr>
      <vt:lpstr>ריכוז המגיבים</vt:lpstr>
      <vt:lpstr>תרגיל-4</vt:lpstr>
      <vt:lpstr>פתרון תרגיל-4</vt:lpstr>
      <vt:lpstr>תרגיל-5</vt:lpstr>
      <vt:lpstr>פתרון תרגיל-5</vt:lpstr>
      <vt:lpstr>לסיכום שיעור זה</vt:lpstr>
      <vt:lpstr>תרגילים לשיעורי בית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Anat Kaldaron</cp:lastModifiedBy>
  <cp:revision>222</cp:revision>
  <dcterms:created xsi:type="dcterms:W3CDTF">2020-03-15T19:13:03Z</dcterms:created>
  <dcterms:modified xsi:type="dcterms:W3CDTF">2020-08-05T04:58:33Z</dcterms:modified>
</cp:coreProperties>
</file>