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6"/>
  </p:notesMasterIdLst>
  <p:sldIdLst>
    <p:sldId id="257" r:id="rId2"/>
    <p:sldId id="262" r:id="rId3"/>
    <p:sldId id="263" r:id="rId4"/>
    <p:sldId id="289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288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291" r:id="rId5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B77"/>
    <a:srgbClr val="92D050"/>
    <a:srgbClr val="80DFEC"/>
    <a:srgbClr val="9ADDEA"/>
    <a:srgbClr val="12B4BC"/>
    <a:srgbClr val="192A7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936" y="67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כ"ט/ניסן/תש"ף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525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4736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0243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544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6118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1302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1105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472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979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99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1270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682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27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549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3734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2799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9751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1930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093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748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22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8700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4882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8798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5067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22461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64326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395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801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9157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11235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7928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7764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60196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8475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31935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3242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6951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5104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876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84596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3740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435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313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983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22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011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20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10048200" y="5699022"/>
            <a:ext cx="3100880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393486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כ"ט/ניסן/תש"ף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46419"/>
            <a:ext cx="12191999" cy="1346302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הצהרה תוך כדי השמה.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802102"/>
            <a:ext cx="7893050" cy="431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34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810493" y="-41223"/>
            <a:ext cx="12191999" cy="1346302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פלט של משתנה מטיפוס מחרוזת.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4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9" y="1305078"/>
            <a:ext cx="9742386" cy="402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1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779320" y="-119113"/>
            <a:ext cx="12191999" cy="1346302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קלט של משתנה מטיפוס מחרוזת.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5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5" y="1059877"/>
            <a:ext cx="7777162" cy="487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הסבר מלבני מעוגל 5"/>
          <p:cNvSpPr/>
          <p:nvPr/>
        </p:nvSpPr>
        <p:spPr bwMode="auto">
          <a:xfrm>
            <a:off x="1493550" y="5095157"/>
            <a:ext cx="7359505" cy="504825"/>
          </a:xfrm>
          <a:prstGeom prst="wedgeRoundRectCallout">
            <a:avLst>
              <a:gd name="adj1" fmla="val -43501"/>
              <a:gd name="adj2" fmla="val -108665"/>
              <a:gd name="adj3" fmla="val 16667"/>
            </a:avLst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/>
          <a:lstStyle/>
          <a:p>
            <a:pPr algn="ctr"/>
            <a:r>
              <a:rPr lang="he-IL" sz="2400" b="1">
                <a:solidFill>
                  <a:schemeClr val="bg1"/>
                </a:solidFill>
              </a:rPr>
              <a:t>למשתנה </a:t>
            </a:r>
            <a:r>
              <a:rPr lang="en-US" sz="2400" b="1">
                <a:solidFill>
                  <a:schemeClr val="bg1"/>
                </a:solidFill>
              </a:rPr>
              <a:t>day</a:t>
            </a:r>
            <a:r>
              <a:rPr lang="he-IL" sz="2400" b="1" dirty="0">
                <a:solidFill>
                  <a:schemeClr val="bg1"/>
                </a:solidFill>
              </a:rPr>
              <a:t> ייקלט רצף תווים עד להקשה </a:t>
            </a:r>
            <a:r>
              <a:rPr lang="he-IL" sz="2400" b="1">
                <a:solidFill>
                  <a:schemeClr val="bg1"/>
                </a:solidFill>
              </a:rPr>
              <a:t>על </a:t>
            </a:r>
            <a:r>
              <a:rPr lang="en-US" sz="2400" b="1">
                <a:solidFill>
                  <a:schemeClr val="bg1"/>
                </a:solidFill>
              </a:rPr>
              <a:t>Enter</a:t>
            </a:r>
            <a:r>
              <a:rPr lang="he-IL" sz="2400" b="1">
                <a:solidFill>
                  <a:schemeClr val="bg1"/>
                </a:solidFill>
              </a:rPr>
              <a:t>.</a:t>
            </a:r>
            <a:endParaRPr lang="he-I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1346302"/>
          </a:xfrm>
        </p:spPr>
        <p:txBody>
          <a:bodyPr/>
          <a:lstStyle/>
          <a:p>
            <a:r>
              <a:rPr lang="he-IL" altLang="he-IL" sz="4800" dirty="0">
                <a:solidFill>
                  <a:srgbClr val="00B050"/>
                </a:solidFill>
              </a:rPr>
              <a:t>טבלת</a:t>
            </a:r>
            <a:r>
              <a:rPr lang="en-US" altLang="he-IL" dirty="0">
                <a:solidFill>
                  <a:srgbClr val="00B050"/>
                </a:solidFill>
              </a:rPr>
              <a:t>ASCII</a:t>
            </a:r>
            <a:r>
              <a:rPr lang="en-US" altLang="he-IL" sz="4000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00808"/>
            <a:ext cx="8640960" cy="1015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6000" b="1" dirty="0">
                <a:ln w="22225">
                  <a:solidFill>
                    <a:srgbClr val="FFE389"/>
                  </a:solidFill>
                  <a:prstDash val="solid"/>
                </a:ln>
                <a:solidFill>
                  <a:srgbClr val="FFE389"/>
                </a:solidFill>
              </a:rPr>
              <a:t>A</a:t>
            </a:r>
            <a:r>
              <a:rPr lang="en-US" sz="6000" dirty="0"/>
              <a:t>       </a:t>
            </a:r>
            <a:r>
              <a:rPr lang="en-US" sz="6000" b="1" dirty="0">
                <a:ln w="22225">
                  <a:solidFill>
                    <a:srgbClr val="FF579B"/>
                  </a:solidFill>
                  <a:prstDash val="solid"/>
                </a:ln>
                <a:solidFill>
                  <a:srgbClr val="FF579B"/>
                </a:solidFill>
              </a:rPr>
              <a:t>S</a:t>
            </a:r>
            <a:r>
              <a:rPr lang="en-US" sz="6000" dirty="0"/>
              <a:t>       </a:t>
            </a:r>
            <a:r>
              <a:rPr lang="en-US" sz="6000" b="1" dirty="0">
                <a:ln w="22225">
                  <a:solidFill>
                    <a:srgbClr val="9797DD"/>
                  </a:solidFill>
                  <a:prstDash val="solid"/>
                </a:ln>
                <a:solidFill>
                  <a:srgbClr val="9797DD"/>
                </a:solidFill>
              </a:rPr>
              <a:t>C</a:t>
            </a:r>
            <a:r>
              <a:rPr lang="en-US" sz="6000" dirty="0"/>
              <a:t>       </a:t>
            </a:r>
            <a:r>
              <a:rPr lang="en-US" sz="6000" b="1" dirty="0">
                <a:ln w="22225">
                  <a:solidFill>
                    <a:srgbClr val="BCE292"/>
                  </a:solidFill>
                  <a:prstDash val="solid"/>
                </a:ln>
                <a:solidFill>
                  <a:srgbClr val="BCE292"/>
                </a:solidFill>
              </a:rPr>
              <a:t>I</a:t>
            </a:r>
            <a:r>
              <a:rPr lang="en-US" sz="6000" dirty="0"/>
              <a:t>       </a:t>
            </a:r>
            <a:r>
              <a:rPr lang="en-US" sz="6000" b="1" dirty="0">
                <a:ln w="22225">
                  <a:solidFill>
                    <a:srgbClr val="85DFFF"/>
                  </a:solidFill>
                  <a:prstDash val="solid"/>
                </a:ln>
                <a:solidFill>
                  <a:srgbClr val="85DFFF"/>
                </a:solidFill>
              </a:rPr>
              <a:t>I</a:t>
            </a:r>
            <a:endParaRPr lang="he-IL" sz="6000" dirty="0">
              <a:ln w="22225">
                <a:solidFill>
                  <a:srgbClr val="85DFFF"/>
                </a:solidFill>
                <a:prstDash val="solid"/>
              </a:ln>
              <a:solidFill>
                <a:srgbClr val="85DFFF"/>
              </a:solidFill>
            </a:endParaRPr>
          </a:p>
        </p:txBody>
      </p:sp>
      <p:sp>
        <p:nvSpPr>
          <p:cNvPr id="9" name="הסבר מלבני מעוגל 8"/>
          <p:cNvSpPr/>
          <p:nvPr/>
        </p:nvSpPr>
        <p:spPr bwMode="auto">
          <a:xfrm>
            <a:off x="250825" y="2924175"/>
            <a:ext cx="1296988" cy="433388"/>
          </a:xfrm>
          <a:prstGeom prst="wedgeRoundRectCallout">
            <a:avLst>
              <a:gd name="adj1" fmla="val -1172"/>
              <a:gd name="adj2" fmla="val -149143"/>
              <a:gd name="adj3" fmla="val 16667"/>
            </a:avLst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American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0" name="הסבר מלבני מעוגל 9"/>
          <p:cNvSpPr/>
          <p:nvPr/>
        </p:nvSpPr>
        <p:spPr bwMode="auto">
          <a:xfrm>
            <a:off x="2195513" y="2924175"/>
            <a:ext cx="1296987" cy="433388"/>
          </a:xfrm>
          <a:prstGeom prst="wedgeRoundRectCallout">
            <a:avLst>
              <a:gd name="adj1" fmla="val 4610"/>
              <a:gd name="adj2" fmla="val -131795"/>
              <a:gd name="adj3" fmla="val 16667"/>
            </a:avLst>
          </a:prstGeom>
          <a:solidFill>
            <a:srgbClr val="FF0066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Standard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1" name="הסבר מלבני מעוגל 10"/>
          <p:cNvSpPr/>
          <p:nvPr/>
        </p:nvSpPr>
        <p:spPr bwMode="auto">
          <a:xfrm>
            <a:off x="4214813" y="2924175"/>
            <a:ext cx="1295400" cy="433388"/>
          </a:xfrm>
          <a:prstGeom prst="wedgeRoundRectCallout">
            <a:avLst>
              <a:gd name="adj1" fmla="val 1141"/>
              <a:gd name="adj2" fmla="val -131796"/>
              <a:gd name="adj3" fmla="val 16667"/>
            </a:avLst>
          </a:prstGeom>
          <a:solidFill>
            <a:srgbClr val="CC99FF">
              <a:alpha val="50000"/>
            </a:srgbClr>
          </a:solidFill>
          <a:ln>
            <a:solidFill>
              <a:srgbClr val="CC99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Code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2" name="הסבר מלבני מעוגל 11"/>
          <p:cNvSpPr/>
          <p:nvPr/>
        </p:nvSpPr>
        <p:spPr bwMode="auto">
          <a:xfrm>
            <a:off x="5795963" y="2924175"/>
            <a:ext cx="1512887" cy="433388"/>
          </a:xfrm>
          <a:prstGeom prst="wedgeRoundRectCallout">
            <a:avLst>
              <a:gd name="adj1" fmla="val -16"/>
              <a:gd name="adj2" fmla="val -149143"/>
              <a:gd name="adj3" fmla="val 16667"/>
            </a:avLst>
          </a:prstGeom>
          <a:solidFill>
            <a:srgbClr val="92D05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Information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3" name="הסבר מלבני מעוגל 12"/>
          <p:cNvSpPr/>
          <p:nvPr/>
        </p:nvSpPr>
        <p:spPr bwMode="auto">
          <a:xfrm>
            <a:off x="7451725" y="2924175"/>
            <a:ext cx="1584325" cy="433388"/>
          </a:xfrm>
          <a:prstGeom prst="wedgeRoundRectCallout">
            <a:avLst>
              <a:gd name="adj1" fmla="val 15124"/>
              <a:gd name="adj2" fmla="val -117917"/>
              <a:gd name="adj3" fmla="val 16667"/>
            </a:avLst>
          </a:prstGeom>
          <a:solidFill>
            <a:srgbClr val="00B0F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Interchange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4" name="הסבר מלבני מעוגל 13"/>
          <p:cNvSpPr/>
          <p:nvPr/>
        </p:nvSpPr>
        <p:spPr bwMode="auto">
          <a:xfrm>
            <a:off x="583822" y="3761509"/>
            <a:ext cx="7583433" cy="2822482"/>
          </a:xfrm>
          <a:prstGeom prst="wedgeRoundRectCallout">
            <a:avLst>
              <a:gd name="adj1" fmla="val -47993"/>
              <a:gd name="adj2" fmla="val -5692"/>
              <a:gd name="adj3" fmla="val 16667"/>
            </a:avLst>
          </a:prstGeom>
          <a:solidFill>
            <a:srgbClr val="9ADDEA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r" rtl="1" eaLnBrk="1" hangingPunct="1">
              <a:defRPr/>
            </a:pPr>
            <a:r>
              <a:rPr lang="he-IL" sz="2200" b="1" dirty="0">
                <a:solidFill>
                  <a:schemeClr val="tx1"/>
                </a:solidFill>
              </a:rPr>
              <a:t>טבלת קוד לייצוגים של תווים במחשב לדוגמה: ספרות, אלפבית לטיני, סימני פיסוק ועוד. ערכי קוד אלה נחוצים לכתיבת תכניות מחשב. נניח שאנו רוצים למצוא את היחס בין שתי אותיות: איזו אות קודמת לאחרת בסדר האלפבית. המחשב ישתמש לצורך בדיקה והשוואה בקוד ה- </a:t>
            </a:r>
            <a:r>
              <a:rPr lang="en-US" sz="2200" b="1" dirty="0">
                <a:solidFill>
                  <a:schemeClr val="tx1"/>
                </a:solidFill>
              </a:rPr>
              <a:t>ASCII</a:t>
            </a:r>
            <a:r>
              <a:rPr lang="he-IL" sz="2200" b="1" dirty="0">
                <a:solidFill>
                  <a:schemeClr val="tx1"/>
                </a:solidFill>
              </a:rPr>
              <a:t> של כל אות. ערכה של האות </a:t>
            </a:r>
            <a:r>
              <a:rPr lang="en-US" sz="2200" b="1" dirty="0">
                <a:solidFill>
                  <a:schemeClr val="tx1"/>
                </a:solidFill>
              </a:rPr>
              <a:t>M</a:t>
            </a:r>
            <a:r>
              <a:rPr lang="he-IL" sz="2200" b="1" dirty="0">
                <a:solidFill>
                  <a:schemeClr val="tx1"/>
                </a:solidFill>
              </a:rPr>
              <a:t> הוא 77 וערכה של האות </a:t>
            </a:r>
            <a:r>
              <a:rPr lang="en-US" sz="2200" b="1" dirty="0">
                <a:solidFill>
                  <a:schemeClr val="tx1"/>
                </a:solidFill>
              </a:rPr>
              <a:t>L</a:t>
            </a:r>
            <a:r>
              <a:rPr lang="he-IL" sz="2200" b="1" dirty="0">
                <a:solidFill>
                  <a:schemeClr val="tx1"/>
                </a:solidFill>
              </a:rPr>
              <a:t> הוא 76. כך ניתן לדעת ש – </a:t>
            </a:r>
            <a:r>
              <a:rPr lang="en-US" sz="2200" b="1" dirty="0">
                <a:solidFill>
                  <a:schemeClr val="tx1"/>
                </a:solidFill>
              </a:rPr>
              <a:t>M</a:t>
            </a:r>
            <a:r>
              <a:rPr lang="he-IL" sz="2200" b="1" dirty="0">
                <a:solidFill>
                  <a:schemeClr val="tx1"/>
                </a:solidFill>
              </a:rPr>
              <a:t> באה אחרי </a:t>
            </a:r>
            <a:r>
              <a:rPr lang="en-US" sz="2200" b="1" dirty="0">
                <a:solidFill>
                  <a:schemeClr val="tx1"/>
                </a:solidFill>
              </a:rPr>
              <a:t>L</a:t>
            </a:r>
            <a:r>
              <a:rPr lang="he-IL" sz="22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8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1346302"/>
          </a:xfrm>
        </p:spPr>
        <p:txBody>
          <a:bodyPr/>
          <a:lstStyle/>
          <a:p>
            <a:r>
              <a:rPr lang="he-IL" altLang="he-IL" sz="4800" dirty="0">
                <a:solidFill>
                  <a:srgbClr val="00B050"/>
                </a:solidFill>
              </a:rPr>
              <a:t>טבלת</a:t>
            </a:r>
            <a:r>
              <a:rPr lang="en-US" altLang="he-IL" dirty="0">
                <a:solidFill>
                  <a:srgbClr val="00B050"/>
                </a:solidFill>
              </a:rPr>
              <a:t>ASCII</a:t>
            </a:r>
            <a:r>
              <a:rPr lang="en-US" altLang="he-IL" sz="4000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15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28" y="1403114"/>
            <a:ext cx="7697303" cy="483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הסבר מלבני מעוגל 15"/>
          <p:cNvSpPr/>
          <p:nvPr/>
        </p:nvSpPr>
        <p:spPr bwMode="auto">
          <a:xfrm>
            <a:off x="112041" y="1808657"/>
            <a:ext cx="1512887" cy="1008063"/>
          </a:xfrm>
          <a:prstGeom prst="wedgeRoundRectCallout">
            <a:avLst>
              <a:gd name="adj1" fmla="val 116967"/>
              <a:gd name="adj2" fmla="val 16807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bg1"/>
                </a:solidFill>
              </a:rPr>
              <a:t>למשל הערך של האות 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endParaRPr lang="he-IL" b="1" dirty="0">
              <a:solidFill>
                <a:schemeClr val="bg1"/>
              </a:solidFill>
            </a:endParaRPr>
          </a:p>
          <a:p>
            <a:pPr algn="ctr" rtl="1" eaLnBrk="1" hangingPunct="1">
              <a:defRPr/>
            </a:pPr>
            <a:r>
              <a:rPr lang="he-IL" b="1" dirty="0">
                <a:solidFill>
                  <a:schemeClr val="bg1"/>
                </a:solidFill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24004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פעולות במחרוזות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e-IL" altLang="he-IL" b="1" dirty="0">
                <a:solidFill>
                  <a:srgbClr val="192A72"/>
                </a:solidFill>
              </a:rPr>
              <a:t>מחרוזת ב – </a:t>
            </a:r>
            <a:r>
              <a:rPr lang="en-US" altLang="he-IL" b="1" dirty="0">
                <a:solidFill>
                  <a:srgbClr val="192A72"/>
                </a:solidFill>
              </a:rPr>
              <a:t>Java</a:t>
            </a:r>
            <a:r>
              <a:rPr lang="he-IL" altLang="he-IL" b="1" dirty="0">
                <a:solidFill>
                  <a:srgbClr val="192A72"/>
                </a:solidFill>
              </a:rPr>
              <a:t> היא עצם המיצג רצף של תווים. (על עצמים נלמד בהמשך השנה).</a:t>
            </a:r>
          </a:p>
          <a:p>
            <a:pPr>
              <a:lnSpc>
                <a:spcPct val="150000"/>
              </a:lnSpc>
            </a:pPr>
            <a:r>
              <a:rPr lang="he-IL" altLang="he-IL" b="1" dirty="0">
                <a:solidFill>
                  <a:srgbClr val="192A72"/>
                </a:solidFill>
              </a:rPr>
              <a:t>כשאנו מגדירים מחרוזת חדשה ב – </a:t>
            </a:r>
            <a:r>
              <a:rPr lang="en-US" altLang="he-IL" b="1" dirty="0">
                <a:solidFill>
                  <a:srgbClr val="192A72"/>
                </a:solidFill>
              </a:rPr>
              <a:t>Java</a:t>
            </a:r>
            <a:r>
              <a:rPr lang="he-IL" altLang="he-IL" b="1" dirty="0">
                <a:solidFill>
                  <a:srgbClr val="192A72"/>
                </a:solidFill>
              </a:rPr>
              <a:t> אנו בעצם מגדירים עצם מטיפוס המחלקה – </a:t>
            </a:r>
            <a:r>
              <a:rPr lang="en-US" altLang="he-IL" b="1" dirty="0">
                <a:solidFill>
                  <a:srgbClr val="192A72"/>
                </a:solidFill>
              </a:rPr>
              <a:t>String</a:t>
            </a:r>
            <a:r>
              <a:rPr lang="he-IL" altLang="he-IL" b="1" dirty="0">
                <a:solidFill>
                  <a:srgbClr val="192A72"/>
                </a:solidFill>
              </a:rPr>
              <a:t> (כשנלמד על עצמים תבינו זאת טוב יותר).</a:t>
            </a:r>
          </a:p>
          <a:p>
            <a:pPr>
              <a:lnSpc>
                <a:spcPct val="150000"/>
              </a:lnSpc>
            </a:pPr>
            <a:r>
              <a:rPr lang="he-IL" altLang="he-IL" b="1" dirty="0">
                <a:solidFill>
                  <a:srgbClr val="192A72"/>
                </a:solidFill>
              </a:rPr>
              <a:t>למחלקה </a:t>
            </a:r>
            <a:r>
              <a:rPr lang="en-US" altLang="he-IL" b="1" dirty="0">
                <a:solidFill>
                  <a:srgbClr val="192A72"/>
                </a:solidFill>
              </a:rPr>
              <a:t>String </a:t>
            </a:r>
            <a:r>
              <a:rPr lang="he-IL" altLang="he-IL" b="1" dirty="0">
                <a:solidFill>
                  <a:srgbClr val="192A72"/>
                </a:solidFill>
              </a:rPr>
              <a:t> ב- </a:t>
            </a:r>
            <a:r>
              <a:rPr lang="en-US" altLang="he-IL" b="1" dirty="0">
                <a:solidFill>
                  <a:srgbClr val="192A72"/>
                </a:solidFill>
              </a:rPr>
              <a:t>Java</a:t>
            </a:r>
            <a:r>
              <a:rPr lang="he-IL" altLang="he-IL" b="1" dirty="0">
                <a:solidFill>
                  <a:srgbClr val="192A72"/>
                </a:solidFill>
              </a:rPr>
              <a:t> יש אוסף של פעולות מוכנות שעוזרות לנו בתכנות המשלב מחרוזות.</a:t>
            </a:r>
          </a:p>
          <a:p>
            <a:pPr>
              <a:lnSpc>
                <a:spcPct val="150000"/>
              </a:lnSpc>
            </a:pPr>
            <a:endParaRPr lang="he-IL" altLang="he-IL" b="1" dirty="0">
              <a:solidFill>
                <a:srgbClr val="192A72"/>
              </a:solidFill>
            </a:endParaRPr>
          </a:p>
          <a:p>
            <a:pPr>
              <a:lnSpc>
                <a:spcPct val="150000"/>
              </a:lnSpc>
            </a:pPr>
            <a:endParaRPr lang="he-IL" altLang="he-IL" b="1" dirty="0">
              <a:solidFill>
                <a:srgbClr val="192A72"/>
              </a:solidFill>
            </a:endParaRPr>
          </a:p>
          <a:p>
            <a:pPr marL="96848" indent="0">
              <a:lnSpc>
                <a:spcPct val="150000"/>
              </a:lnSpc>
              <a:buNone/>
            </a:pPr>
            <a:endParaRPr lang="he-IL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36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פעולות במחרוזות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altLang="he-IL" b="1" dirty="0">
                <a:solidFill>
                  <a:srgbClr val="192A72"/>
                </a:solidFill>
              </a:rPr>
              <a:t>כדי להשתמש בפעולה נפעיל אותה על מחרוזת באמצעות תחביר הנקודה. (מיד נראה זאת).</a:t>
            </a:r>
          </a:p>
          <a:p>
            <a:pPr>
              <a:defRPr/>
            </a:pPr>
            <a:r>
              <a:rPr lang="he-IL" altLang="he-IL" b="1" dirty="0">
                <a:solidFill>
                  <a:srgbClr val="192A72"/>
                </a:solidFill>
              </a:rPr>
              <a:t>לא ניתן להפעיל פעולה על משתנה מחרוזת שלא מכיל מחרוזת.</a:t>
            </a:r>
          </a:p>
          <a:p>
            <a:pPr>
              <a:defRPr/>
            </a:pPr>
            <a:r>
              <a:rPr lang="he-IL" altLang="he-IL" b="1" dirty="0">
                <a:solidFill>
                  <a:srgbClr val="192A72"/>
                </a:solidFill>
              </a:rPr>
              <a:t>לכל תו במחרוזת בשפת </a:t>
            </a:r>
            <a:r>
              <a:rPr lang="en-US" altLang="he-IL" b="1" dirty="0">
                <a:solidFill>
                  <a:srgbClr val="192A72"/>
                </a:solidFill>
              </a:rPr>
              <a:t>Java</a:t>
            </a:r>
            <a:r>
              <a:rPr lang="he-IL" altLang="he-IL" b="1" dirty="0">
                <a:solidFill>
                  <a:srgbClr val="192A72"/>
                </a:solidFill>
              </a:rPr>
              <a:t> יש מספר סידורי. לדוגמא: </a:t>
            </a:r>
          </a:p>
          <a:p>
            <a:pPr marL="96848" indent="0">
              <a:lnSpc>
                <a:spcPct val="150000"/>
              </a:lnSpc>
              <a:buNone/>
            </a:pPr>
            <a:endParaRPr lang="he-IL" altLang="he-IL" b="1" dirty="0">
              <a:solidFill>
                <a:srgbClr val="192A72"/>
              </a:solidFill>
            </a:endParaRPr>
          </a:p>
          <a:p>
            <a:pPr>
              <a:lnSpc>
                <a:spcPct val="150000"/>
              </a:lnSpc>
            </a:pPr>
            <a:endParaRPr lang="he-IL" altLang="he-IL" b="1" dirty="0">
              <a:solidFill>
                <a:srgbClr val="192A72"/>
              </a:solidFill>
            </a:endParaRPr>
          </a:p>
          <a:p>
            <a:pPr marL="96848" indent="0">
              <a:lnSpc>
                <a:spcPct val="150000"/>
              </a:lnSpc>
              <a:buNone/>
            </a:pPr>
            <a:endParaRPr lang="he-IL" dirty="0">
              <a:solidFill>
                <a:srgbClr val="192A72"/>
              </a:solidFill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17212"/>
              </p:ext>
            </p:extLst>
          </p:nvPr>
        </p:nvGraphicFramePr>
        <p:xfrm>
          <a:off x="836040" y="4354122"/>
          <a:ext cx="6096000" cy="741364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51696876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1987977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275452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530515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29902158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4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3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2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1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0</a:t>
                      </a:r>
                      <a:endParaRPr lang="he-IL" sz="1800" b="1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145826112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O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L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L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E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H</a:t>
                      </a:r>
                      <a:endParaRPr lang="he-IL" sz="1800" b="1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3055571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0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>
                <a:solidFill>
                  <a:srgbClr val="00B050"/>
                </a:solidFill>
              </a:rPr>
              <a:t>length()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616656" y="1038067"/>
            <a:ext cx="7761461" cy="41530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altLang="he-IL" b="1" dirty="0">
                <a:solidFill>
                  <a:srgbClr val="00B050"/>
                </a:solidFill>
              </a:rPr>
              <a:t>מחזירה מספר שלם שהוא האורך של המחרוזת.</a:t>
            </a:r>
          </a:p>
          <a:p>
            <a:pPr marL="96848" indent="0">
              <a:lnSpc>
                <a:spcPct val="150000"/>
              </a:lnSpc>
              <a:buNone/>
            </a:pPr>
            <a:endParaRPr lang="he-IL" altLang="he-IL" b="1" dirty="0">
              <a:solidFill>
                <a:srgbClr val="192A72"/>
              </a:solidFill>
            </a:endParaRPr>
          </a:p>
          <a:p>
            <a:pPr>
              <a:lnSpc>
                <a:spcPct val="150000"/>
              </a:lnSpc>
            </a:pPr>
            <a:endParaRPr lang="he-IL" altLang="he-IL" b="1" dirty="0">
              <a:solidFill>
                <a:srgbClr val="192A72"/>
              </a:solidFill>
            </a:endParaRPr>
          </a:p>
          <a:p>
            <a:pPr marL="96848" indent="0">
              <a:lnSpc>
                <a:spcPct val="150000"/>
              </a:lnSpc>
              <a:buNone/>
            </a:pPr>
            <a:endParaRPr lang="he-IL" dirty="0">
              <a:solidFill>
                <a:srgbClr val="192A72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649413"/>
            <a:ext cx="7350760" cy="522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הסבר מלבני מעוגל 5"/>
          <p:cNvSpPr/>
          <p:nvPr/>
        </p:nvSpPr>
        <p:spPr bwMode="auto">
          <a:xfrm>
            <a:off x="1359294" y="3259455"/>
            <a:ext cx="1065421" cy="350838"/>
          </a:xfrm>
          <a:prstGeom prst="wedgeRoundRectCallout">
            <a:avLst>
              <a:gd name="adj1" fmla="val 75346"/>
              <a:gd name="adj2" fmla="val 374431"/>
              <a:gd name="adj3" fmla="val 16667"/>
            </a:avLst>
          </a:prstGeom>
          <a:solidFill>
            <a:srgbClr val="80DFEC">
              <a:alpha val="7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  <a:effectLst>
                  <a:glow rad="101600">
                    <a:srgbClr val="80DFEC">
                      <a:alpha val="60000"/>
                    </a:srgbClr>
                  </a:glow>
                </a:effectLst>
              </a:rPr>
              <a:t>מחרוזת</a:t>
            </a:r>
          </a:p>
        </p:txBody>
      </p:sp>
      <p:sp>
        <p:nvSpPr>
          <p:cNvPr id="9" name="הסבר מלבני מעוגל 8"/>
          <p:cNvSpPr/>
          <p:nvPr/>
        </p:nvSpPr>
        <p:spPr bwMode="auto">
          <a:xfrm>
            <a:off x="2487295" y="2989580"/>
            <a:ext cx="1663209" cy="350838"/>
          </a:xfrm>
          <a:prstGeom prst="wedgeRoundRectCallout">
            <a:avLst>
              <a:gd name="adj1" fmla="val 4274"/>
              <a:gd name="adj2" fmla="val 408613"/>
              <a:gd name="adj3" fmla="val 16667"/>
            </a:avLst>
          </a:prstGeom>
          <a:solidFill>
            <a:srgbClr val="80DFEC">
              <a:alpha val="7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  <a:effectLst>
                  <a:glow rad="101600">
                    <a:srgbClr val="80DFEC">
                      <a:alpha val="60000"/>
                    </a:srgbClr>
                  </a:glow>
                </a:effectLst>
              </a:rPr>
              <a:t>תחביר הנקודה</a:t>
            </a:r>
          </a:p>
        </p:txBody>
      </p:sp>
      <p:sp>
        <p:nvSpPr>
          <p:cNvPr id="10" name="הסבר מלבני מעוגל 9"/>
          <p:cNvSpPr/>
          <p:nvPr/>
        </p:nvSpPr>
        <p:spPr bwMode="auto">
          <a:xfrm>
            <a:off x="4380462" y="3132614"/>
            <a:ext cx="1584325" cy="350838"/>
          </a:xfrm>
          <a:prstGeom prst="wedgeRoundRectCallout">
            <a:avLst>
              <a:gd name="adj1" fmla="val -55340"/>
              <a:gd name="adj2" fmla="val 374430"/>
              <a:gd name="adj3" fmla="val 16667"/>
            </a:avLst>
          </a:prstGeom>
          <a:solidFill>
            <a:srgbClr val="80DFEC">
              <a:alpha val="7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  <a:effectLst>
                  <a:glow rad="101600">
                    <a:srgbClr val="80DFEC">
                      <a:alpha val="60000"/>
                    </a:srgbClr>
                  </a:glow>
                </a:effectLst>
              </a:rPr>
              <a:t>הפעולה</a:t>
            </a:r>
          </a:p>
        </p:txBody>
      </p:sp>
      <p:sp>
        <p:nvSpPr>
          <p:cNvPr id="12" name="מלבן מעוגל 11"/>
          <p:cNvSpPr/>
          <p:nvPr/>
        </p:nvSpPr>
        <p:spPr bwMode="auto">
          <a:xfrm>
            <a:off x="1219201" y="5829300"/>
            <a:ext cx="2586038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רווח הוא גם תו</a:t>
            </a:r>
          </a:p>
        </p:txBody>
      </p:sp>
      <p:sp>
        <p:nvSpPr>
          <p:cNvPr id="13" name="מלבן מעוגל 12"/>
          <p:cNvSpPr/>
          <p:nvPr/>
        </p:nvSpPr>
        <p:spPr bwMode="auto">
          <a:xfrm>
            <a:off x="4111381" y="5832475"/>
            <a:ext cx="1970088" cy="5032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4" name="מלבן מעוגל 13"/>
          <p:cNvSpPr/>
          <p:nvPr/>
        </p:nvSpPr>
        <p:spPr bwMode="auto">
          <a:xfrm>
            <a:off x="5096425" y="4807743"/>
            <a:ext cx="1970088" cy="5032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</p:spTree>
    <p:extLst>
      <p:ext uri="{BB962C8B-B14F-4D97-AF65-F5344CB8AC3E}">
        <p14:creationId xmlns:p14="http://schemas.microsoft.com/office/powerpoint/2010/main" val="33066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>
                <a:solidFill>
                  <a:srgbClr val="00B050"/>
                </a:solidFill>
              </a:rPr>
              <a:t>length()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66540" y="1150057"/>
            <a:ext cx="7761461" cy="41530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altLang="he-IL" b="1" dirty="0">
                <a:solidFill>
                  <a:srgbClr val="00B050"/>
                </a:solidFill>
              </a:rPr>
              <a:t>מחזירה מספר שלם שהוא האורך של המחרוזת.</a:t>
            </a:r>
          </a:p>
          <a:p>
            <a:pPr marL="96848" indent="0">
              <a:lnSpc>
                <a:spcPct val="150000"/>
              </a:lnSpc>
              <a:buNone/>
            </a:pPr>
            <a:endParaRPr lang="he-IL" altLang="he-IL" b="1" dirty="0">
              <a:solidFill>
                <a:srgbClr val="192A72"/>
              </a:solidFill>
            </a:endParaRPr>
          </a:p>
          <a:p>
            <a:pPr>
              <a:lnSpc>
                <a:spcPct val="150000"/>
              </a:lnSpc>
            </a:pPr>
            <a:endParaRPr lang="he-IL" altLang="he-IL" b="1" dirty="0">
              <a:solidFill>
                <a:srgbClr val="192A72"/>
              </a:solidFill>
            </a:endParaRPr>
          </a:p>
          <a:p>
            <a:pPr marL="96848" indent="0">
              <a:lnSpc>
                <a:spcPct val="150000"/>
              </a:lnSpc>
              <a:buNone/>
            </a:pPr>
            <a:endParaRPr lang="he-IL" dirty="0">
              <a:solidFill>
                <a:srgbClr val="192A72"/>
              </a:solidFill>
            </a:endParaRPr>
          </a:p>
        </p:txBody>
      </p:sp>
      <p:pic>
        <p:nvPicPr>
          <p:cNvPr id="15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39437"/>
            <a:ext cx="8128000" cy="448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מלבן מעוגל 15"/>
          <p:cNvSpPr/>
          <p:nvPr/>
        </p:nvSpPr>
        <p:spPr bwMode="auto">
          <a:xfrm>
            <a:off x="5568144" y="2887399"/>
            <a:ext cx="1970087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7" name="מלבן מעוגל 16"/>
          <p:cNvSpPr/>
          <p:nvPr/>
        </p:nvSpPr>
        <p:spPr bwMode="auto">
          <a:xfrm>
            <a:off x="7417435" y="4336053"/>
            <a:ext cx="863600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" name="מלבן מעוגל 17"/>
          <p:cNvSpPr/>
          <p:nvPr/>
        </p:nvSpPr>
        <p:spPr bwMode="auto">
          <a:xfrm>
            <a:off x="7432425" y="4918563"/>
            <a:ext cx="863600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מלבן מעוגל 18"/>
          <p:cNvSpPr/>
          <p:nvPr/>
        </p:nvSpPr>
        <p:spPr bwMode="auto">
          <a:xfrm>
            <a:off x="7433520" y="5501953"/>
            <a:ext cx="863600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682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>
                <a:solidFill>
                  <a:srgbClr val="00B050"/>
                </a:solidFill>
              </a:rPr>
              <a:t>equals()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156500"/>
            <a:ext cx="7761461" cy="41530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altLang="he-IL" b="1" dirty="0">
                <a:solidFill>
                  <a:srgbClr val="92D050"/>
                </a:solidFill>
              </a:rPr>
              <a:t>בודקת האם שתי מחרוזות שוות אחת לשנייה.</a:t>
            </a:r>
          </a:p>
          <a:p>
            <a:pPr>
              <a:defRPr/>
            </a:pPr>
            <a:r>
              <a:rPr lang="he-IL" altLang="he-IL" b="1" dirty="0">
                <a:solidFill>
                  <a:srgbClr val="92D050"/>
                </a:solidFill>
              </a:rPr>
              <a:t>הפעולה מחזירה את הערך </a:t>
            </a:r>
            <a:r>
              <a:rPr lang="en-US" altLang="he-IL" b="1" dirty="0">
                <a:solidFill>
                  <a:srgbClr val="92D050"/>
                </a:solidFill>
              </a:rPr>
              <a:t>true</a:t>
            </a:r>
            <a:r>
              <a:rPr lang="he-IL" altLang="he-IL" b="1" dirty="0">
                <a:solidFill>
                  <a:srgbClr val="92D050"/>
                </a:solidFill>
              </a:rPr>
              <a:t> אם המחרוזות שוות, אחרת מחזירה </a:t>
            </a:r>
            <a:r>
              <a:rPr lang="en-US" altLang="he-IL" b="1" dirty="0">
                <a:solidFill>
                  <a:srgbClr val="92D050"/>
                </a:solidFill>
              </a:rPr>
              <a:t>false</a:t>
            </a:r>
            <a:r>
              <a:rPr lang="he-IL" altLang="he-IL" b="1" dirty="0">
                <a:solidFill>
                  <a:srgbClr val="92D050"/>
                </a:solidFill>
              </a:rPr>
              <a:t>.</a:t>
            </a:r>
          </a:p>
          <a:p>
            <a:pPr marL="96848" indent="0">
              <a:lnSpc>
                <a:spcPct val="150000"/>
              </a:lnSpc>
              <a:buNone/>
            </a:pPr>
            <a:endParaRPr lang="he-IL" altLang="he-IL" b="1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endParaRPr lang="he-IL" altLang="he-IL" b="1" dirty="0">
              <a:solidFill>
                <a:srgbClr val="92D050"/>
              </a:solidFill>
            </a:endParaRPr>
          </a:p>
          <a:p>
            <a:pPr marL="96848" indent="0">
              <a:lnSpc>
                <a:spcPct val="150000"/>
              </a:lnSpc>
              <a:buNone/>
            </a:pPr>
            <a:endParaRPr lang="he-IL" dirty="0">
              <a:solidFill>
                <a:srgbClr val="92D050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4" y="2506093"/>
            <a:ext cx="8150225" cy="39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הסבר מלבני מעוגל 9"/>
          <p:cNvSpPr/>
          <p:nvPr/>
        </p:nvSpPr>
        <p:spPr bwMode="auto">
          <a:xfrm>
            <a:off x="2214588" y="3575108"/>
            <a:ext cx="1401763" cy="350838"/>
          </a:xfrm>
          <a:prstGeom prst="wedgeRoundRectCallout">
            <a:avLst>
              <a:gd name="adj1" fmla="val 74178"/>
              <a:gd name="adj2" fmla="val 314612"/>
              <a:gd name="adj3" fmla="val 16667"/>
            </a:avLst>
          </a:prstGeom>
          <a:solidFill>
            <a:srgbClr val="ABDB77">
              <a:alpha val="6745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</a:rPr>
              <a:t>מחרוזת 1</a:t>
            </a:r>
          </a:p>
        </p:txBody>
      </p:sp>
      <p:sp>
        <p:nvSpPr>
          <p:cNvPr id="12" name="הסבר מלבני מעוגל 11"/>
          <p:cNvSpPr/>
          <p:nvPr/>
        </p:nvSpPr>
        <p:spPr bwMode="auto">
          <a:xfrm>
            <a:off x="3906838" y="3575108"/>
            <a:ext cx="1744454" cy="350838"/>
          </a:xfrm>
          <a:prstGeom prst="wedgeRoundRectCallout">
            <a:avLst>
              <a:gd name="adj1" fmla="val -17397"/>
              <a:gd name="adj2" fmla="val 357336"/>
              <a:gd name="adj3" fmla="val 16667"/>
            </a:avLst>
          </a:prstGeom>
          <a:solidFill>
            <a:srgbClr val="ABDB77">
              <a:alpha val="6745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</a:rPr>
              <a:t>תחביר הנקודה</a:t>
            </a:r>
          </a:p>
        </p:txBody>
      </p:sp>
      <p:sp>
        <p:nvSpPr>
          <p:cNvPr id="13" name="הסבר מלבני מעוגל 12"/>
          <p:cNvSpPr/>
          <p:nvPr/>
        </p:nvSpPr>
        <p:spPr bwMode="auto">
          <a:xfrm>
            <a:off x="5798201" y="3575108"/>
            <a:ext cx="1584325" cy="350838"/>
          </a:xfrm>
          <a:prstGeom prst="wedgeRoundRectCallout">
            <a:avLst>
              <a:gd name="adj1" fmla="val -76151"/>
              <a:gd name="adj2" fmla="val 335973"/>
              <a:gd name="adj3" fmla="val 16667"/>
            </a:avLst>
          </a:prstGeom>
          <a:solidFill>
            <a:srgbClr val="ABDB77">
              <a:alpha val="6745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</a:rPr>
              <a:t>הפעולה</a:t>
            </a:r>
          </a:p>
        </p:txBody>
      </p:sp>
      <p:sp>
        <p:nvSpPr>
          <p:cNvPr id="14" name="הסבר מלבני מעוגל 13"/>
          <p:cNvSpPr/>
          <p:nvPr/>
        </p:nvSpPr>
        <p:spPr bwMode="auto">
          <a:xfrm>
            <a:off x="7489346" y="3575108"/>
            <a:ext cx="1400175" cy="350838"/>
          </a:xfrm>
          <a:prstGeom prst="wedgeRoundRectCallout">
            <a:avLst>
              <a:gd name="adj1" fmla="val -117343"/>
              <a:gd name="adj2" fmla="val 314610"/>
              <a:gd name="adj3" fmla="val 16667"/>
            </a:avLst>
          </a:prstGeom>
          <a:solidFill>
            <a:srgbClr val="ABDB77">
              <a:alpha val="6745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</a:rPr>
              <a:t>מחרוזת 2</a:t>
            </a:r>
          </a:p>
        </p:txBody>
      </p:sp>
      <p:sp>
        <p:nvSpPr>
          <p:cNvPr id="21" name="מלבן מעוגל 20"/>
          <p:cNvSpPr/>
          <p:nvPr/>
        </p:nvSpPr>
        <p:spPr bwMode="auto">
          <a:xfrm>
            <a:off x="5949273" y="5417914"/>
            <a:ext cx="979592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true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22" name="מלבן מעוגל 21"/>
          <p:cNvSpPr/>
          <p:nvPr/>
        </p:nvSpPr>
        <p:spPr bwMode="auto">
          <a:xfrm>
            <a:off x="7088927" y="4744759"/>
            <a:ext cx="1968500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</p:spTree>
    <p:extLst>
      <p:ext uri="{BB962C8B-B14F-4D97-AF65-F5344CB8AC3E}">
        <p14:creationId xmlns:p14="http://schemas.microsoft.com/office/powerpoint/2010/main" val="4074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sz="5400" dirty="0"/>
              <a:t>יסודות 1-2 - מחרוזות ופעולות על מחרוזות</a:t>
            </a:r>
            <a:endParaRPr lang="he-IL" sz="5400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3028894"/>
            <a:ext cx="12192001" cy="765200"/>
          </a:xfrm>
        </p:spPr>
        <p:txBody>
          <a:bodyPr/>
          <a:lstStyle/>
          <a:p>
            <a:r>
              <a:rPr lang="he-IL" sz="4000" dirty="0">
                <a:sym typeface="Varela Round"/>
              </a:rPr>
              <a:t>מדעי המחשב – כתות יוד, יא, </a:t>
            </a:r>
            <a:r>
              <a:rPr lang="he-IL" sz="4000" dirty="0" err="1">
                <a:sym typeface="Varela Round"/>
              </a:rPr>
              <a:t>יב</a:t>
            </a:r>
            <a:endParaRPr lang="he-IL" sz="4000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sz="3200" dirty="0">
                <a:sym typeface="Varela Round"/>
              </a:rPr>
              <a:t>שם המורה: אריאל קלפנר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>
                <a:solidFill>
                  <a:srgbClr val="00B050"/>
                </a:solidFill>
              </a:rPr>
              <a:t>equals()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0" y="1043746"/>
            <a:ext cx="7740650" cy="473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מלבן מעוגל 15"/>
          <p:cNvSpPr/>
          <p:nvPr/>
        </p:nvSpPr>
        <p:spPr bwMode="auto">
          <a:xfrm>
            <a:off x="5822015" y="2625581"/>
            <a:ext cx="1970087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7" name="מלבן מעוגל 16"/>
          <p:cNvSpPr/>
          <p:nvPr/>
        </p:nvSpPr>
        <p:spPr bwMode="auto">
          <a:xfrm>
            <a:off x="232354" y="3970621"/>
            <a:ext cx="746125" cy="379413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000" b="1" dirty="0">
                <a:solidFill>
                  <a:schemeClr val="tx1"/>
                </a:solidFill>
              </a:rPr>
              <a:t>true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8" name="מלבן מעוגל 17"/>
          <p:cNvSpPr/>
          <p:nvPr/>
        </p:nvSpPr>
        <p:spPr bwMode="auto">
          <a:xfrm>
            <a:off x="208542" y="4402421"/>
            <a:ext cx="815975" cy="37941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000" b="1" dirty="0">
                <a:solidFill>
                  <a:schemeClr val="tx1"/>
                </a:solidFill>
              </a:rPr>
              <a:t>false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9" name="מלבן מעוגל 18"/>
          <p:cNvSpPr/>
          <p:nvPr/>
        </p:nvSpPr>
        <p:spPr bwMode="auto">
          <a:xfrm>
            <a:off x="208542" y="4834221"/>
            <a:ext cx="815975" cy="37941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000" b="1" dirty="0">
                <a:solidFill>
                  <a:schemeClr val="tx1"/>
                </a:solidFill>
              </a:rPr>
              <a:t>false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20" name="תרשים זרימה: תהליך חלופי 19"/>
          <p:cNvSpPr/>
          <p:nvPr/>
        </p:nvSpPr>
        <p:spPr bwMode="auto">
          <a:xfrm>
            <a:off x="-35084" y="5695838"/>
            <a:ext cx="9528800" cy="1035050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800" b="1" dirty="0">
                <a:solidFill>
                  <a:schemeClr val="tx1"/>
                </a:solidFill>
              </a:rPr>
              <a:t>שימו </a:t>
            </a:r>
            <a:r>
              <a:rPr lang="he-IL" sz="2800" b="1" dirty="0">
                <a:solidFill>
                  <a:srgbClr val="FF0000"/>
                </a:solidFill>
                <a:sym typeface="Webdings" panose="05030102010509060703" pitchFamily="18" charset="2"/>
              </a:rPr>
              <a:t></a:t>
            </a:r>
            <a:r>
              <a:rPr lang="he-IL" sz="2800" b="1" dirty="0">
                <a:solidFill>
                  <a:schemeClr val="tx1"/>
                </a:solidFill>
              </a:rPr>
              <a:t>הפעולה </a:t>
            </a:r>
            <a:r>
              <a:rPr lang="en-US" sz="2800" b="1" dirty="0">
                <a:solidFill>
                  <a:schemeClr val="tx1"/>
                </a:solidFill>
              </a:rPr>
              <a:t>equals</a:t>
            </a:r>
            <a:r>
              <a:rPr lang="he-IL" sz="2800" b="1" dirty="0">
                <a:solidFill>
                  <a:schemeClr val="tx1"/>
                </a:solidFill>
              </a:rPr>
              <a:t> מחזירה אמת אם המחרוזות שוות, מכילות בדיוק את אותם התווים ובאותו הסדר.</a:t>
            </a:r>
          </a:p>
        </p:txBody>
      </p:sp>
    </p:spTree>
    <p:extLst>
      <p:ext uri="{BB962C8B-B14F-4D97-AF65-F5344CB8AC3E}">
        <p14:creationId xmlns:p14="http://schemas.microsoft.com/office/powerpoint/2010/main" val="15388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compareTo</a:t>
            </a:r>
            <a:r>
              <a:rPr lang="en-US" altLang="he-IL" dirty="0">
                <a:solidFill>
                  <a:srgbClr val="00B050"/>
                </a:solidFill>
              </a:rPr>
              <a:t>()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28236" y="1164349"/>
            <a:ext cx="8826155" cy="5600131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defRPr/>
            </a:pPr>
            <a:r>
              <a:rPr lang="he-IL" altLang="he-IL" sz="2700" b="1" dirty="0">
                <a:solidFill>
                  <a:srgbClr val="192A72"/>
                </a:solidFill>
              </a:rPr>
              <a:t>הפעולה משווה בין מחרוזות לפי סדר מילוני, כלומר בודקת האם מחרוזת אחת מופיעה לפני המחרוזת השנייה מבחינת הסדר המילוני שלהן.</a:t>
            </a:r>
          </a:p>
          <a:p>
            <a:pPr>
              <a:lnSpc>
                <a:spcPts val="3500"/>
              </a:lnSpc>
              <a:defRPr/>
            </a:pPr>
            <a:r>
              <a:rPr lang="he-IL" altLang="he-IL" sz="2700" b="1" dirty="0">
                <a:solidFill>
                  <a:srgbClr val="192A72"/>
                </a:solidFill>
              </a:rPr>
              <a:t>הפעולה מחזירה אחד מהערכים הבאים:</a:t>
            </a:r>
            <a:r>
              <a:rPr lang="en-US" altLang="he-IL" sz="2700" b="1" dirty="0">
                <a:solidFill>
                  <a:srgbClr val="192A72"/>
                </a:solidFill>
              </a:rPr>
              <a:t> </a:t>
            </a:r>
            <a:endParaRPr lang="he-IL" altLang="he-IL" sz="2700" b="1" dirty="0">
              <a:solidFill>
                <a:srgbClr val="192A72"/>
              </a:solidFill>
            </a:endParaRPr>
          </a:p>
          <a:p>
            <a:pPr lvl="1">
              <a:lnSpc>
                <a:spcPts val="3500"/>
              </a:lnSpc>
              <a:defRPr/>
            </a:pPr>
            <a:r>
              <a:rPr lang="he-IL" altLang="he-IL" sz="2700" b="1" dirty="0">
                <a:solidFill>
                  <a:srgbClr val="192A72"/>
                </a:solidFill>
              </a:rPr>
              <a:t>מספר שלם שלילי – במקרה שהמחרוזת עליה מופעלת הפעולה מופיעה לפני המחרוזת שהתקבלה כפרמטר. </a:t>
            </a:r>
          </a:p>
          <a:p>
            <a:pPr lvl="1">
              <a:lnSpc>
                <a:spcPts val="3500"/>
              </a:lnSpc>
              <a:defRPr/>
            </a:pPr>
            <a:r>
              <a:rPr lang="he-IL" altLang="he-IL" sz="2700" b="1" dirty="0">
                <a:solidFill>
                  <a:srgbClr val="192A72"/>
                </a:solidFill>
              </a:rPr>
              <a:t>מספר שלם חיובי – במקרה שהמחרוזת עליה מופעלת הפעולה מופיעה אחרי המחרוזת שהתקבלה כפרמטר.</a:t>
            </a:r>
          </a:p>
          <a:p>
            <a:pPr lvl="1">
              <a:lnSpc>
                <a:spcPts val="3500"/>
              </a:lnSpc>
              <a:defRPr/>
            </a:pPr>
            <a:r>
              <a:rPr lang="he-IL" altLang="he-IL" sz="2700" b="1" dirty="0">
                <a:solidFill>
                  <a:srgbClr val="192A72"/>
                </a:solidFill>
              </a:rPr>
              <a:t>המספר אפס – אם המחרוזות שוות.</a:t>
            </a:r>
          </a:p>
          <a:p>
            <a:pPr>
              <a:lnSpc>
                <a:spcPts val="3500"/>
              </a:lnSpc>
            </a:pPr>
            <a:endParaRPr lang="he-IL" altLang="he-IL" b="1" dirty="0">
              <a:solidFill>
                <a:srgbClr val="192A72"/>
              </a:solidFill>
            </a:endParaRPr>
          </a:p>
          <a:p>
            <a:pPr marL="96848" indent="0">
              <a:lnSpc>
                <a:spcPts val="3500"/>
              </a:lnSpc>
              <a:buNone/>
            </a:pPr>
            <a:endParaRPr lang="he-IL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49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compareTo</a:t>
            </a:r>
            <a:r>
              <a:rPr lang="en-US" altLang="he-IL" dirty="0">
                <a:solidFill>
                  <a:srgbClr val="00B050"/>
                </a:solidFill>
              </a:rPr>
              <a:t>()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04913"/>
            <a:ext cx="87852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הסבר מלבני מעוגל 5"/>
          <p:cNvSpPr/>
          <p:nvPr/>
        </p:nvSpPr>
        <p:spPr bwMode="auto">
          <a:xfrm>
            <a:off x="755650" y="1651000"/>
            <a:ext cx="1401763" cy="350838"/>
          </a:xfrm>
          <a:prstGeom prst="wedgeRoundRectCallout">
            <a:avLst>
              <a:gd name="adj1" fmla="val 53848"/>
              <a:gd name="adj2" fmla="val 259064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1</a:t>
            </a:r>
          </a:p>
        </p:txBody>
      </p:sp>
      <p:sp>
        <p:nvSpPr>
          <p:cNvPr id="7" name="הסבר מלבני מעוגל 6"/>
          <p:cNvSpPr/>
          <p:nvPr/>
        </p:nvSpPr>
        <p:spPr bwMode="auto">
          <a:xfrm>
            <a:off x="2280015" y="1650999"/>
            <a:ext cx="1714500" cy="373063"/>
          </a:xfrm>
          <a:prstGeom prst="wedgeRoundRectCallout">
            <a:avLst>
              <a:gd name="adj1" fmla="val -33570"/>
              <a:gd name="adj2" fmla="val 280430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תחביר הנקודה</a:t>
            </a:r>
          </a:p>
        </p:txBody>
      </p:sp>
      <p:sp>
        <p:nvSpPr>
          <p:cNvPr id="9" name="הסבר מלבני מעוגל 8"/>
          <p:cNvSpPr/>
          <p:nvPr/>
        </p:nvSpPr>
        <p:spPr bwMode="auto">
          <a:xfrm>
            <a:off x="4106863" y="1651000"/>
            <a:ext cx="1584325" cy="350838"/>
          </a:xfrm>
          <a:prstGeom prst="wedgeRoundRectCallout">
            <a:avLst>
              <a:gd name="adj1" fmla="val -82775"/>
              <a:gd name="adj2" fmla="val 271883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הפעולה</a:t>
            </a:r>
          </a:p>
        </p:txBody>
      </p:sp>
      <p:sp>
        <p:nvSpPr>
          <p:cNvPr id="10" name="הסבר מלבני מעוגל 9"/>
          <p:cNvSpPr/>
          <p:nvPr/>
        </p:nvSpPr>
        <p:spPr bwMode="auto">
          <a:xfrm>
            <a:off x="5891213" y="1674813"/>
            <a:ext cx="1400175" cy="349250"/>
          </a:xfrm>
          <a:prstGeom prst="wedgeRoundRectCallout">
            <a:avLst>
              <a:gd name="adj1" fmla="val -147296"/>
              <a:gd name="adj2" fmla="val 271883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2</a:t>
            </a:r>
          </a:p>
        </p:txBody>
      </p:sp>
      <p:sp>
        <p:nvSpPr>
          <p:cNvPr id="12" name="מלבן מעוגל 11"/>
          <p:cNvSpPr/>
          <p:nvPr/>
        </p:nvSpPr>
        <p:spPr bwMode="auto">
          <a:xfrm>
            <a:off x="6307138" y="2493963"/>
            <a:ext cx="1970087" cy="50323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3" name="מלבן מעוגל 12"/>
          <p:cNvSpPr/>
          <p:nvPr/>
        </p:nvSpPr>
        <p:spPr bwMode="auto">
          <a:xfrm>
            <a:off x="3635375" y="3392488"/>
            <a:ext cx="5184775" cy="5048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4" name="מלבן מעוגל 13"/>
          <p:cNvSpPr/>
          <p:nvPr/>
        </p:nvSpPr>
        <p:spPr bwMode="auto">
          <a:xfrm>
            <a:off x="4337050" y="4581525"/>
            <a:ext cx="739775" cy="5032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מלבן מעוגל 14"/>
          <p:cNvSpPr/>
          <p:nvPr/>
        </p:nvSpPr>
        <p:spPr bwMode="auto">
          <a:xfrm>
            <a:off x="3447738" y="5111750"/>
            <a:ext cx="5497825" cy="531813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בהמשך נבין מה המשמעות של המספר</a:t>
            </a:r>
          </a:p>
        </p:txBody>
      </p:sp>
    </p:spTree>
    <p:extLst>
      <p:ext uri="{BB962C8B-B14F-4D97-AF65-F5344CB8AC3E}">
        <p14:creationId xmlns:p14="http://schemas.microsoft.com/office/powerpoint/2010/main" val="12053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compareTo</a:t>
            </a:r>
            <a:r>
              <a:rPr lang="en-US" altLang="he-IL" dirty="0">
                <a:solidFill>
                  <a:srgbClr val="00B050"/>
                </a:solidFill>
              </a:rPr>
              <a:t>()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69988"/>
            <a:ext cx="8713787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מלבן מעוגל 16"/>
          <p:cNvSpPr/>
          <p:nvPr/>
        </p:nvSpPr>
        <p:spPr bwMode="auto">
          <a:xfrm>
            <a:off x="5242719" y="2287732"/>
            <a:ext cx="1970087" cy="50323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8" name="מלבן מעוגל 17"/>
          <p:cNvSpPr/>
          <p:nvPr/>
        </p:nvSpPr>
        <p:spPr bwMode="auto">
          <a:xfrm>
            <a:off x="4535488" y="5095302"/>
            <a:ext cx="4202112" cy="5032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9" name="מלבן מעוגל 18"/>
          <p:cNvSpPr/>
          <p:nvPr/>
        </p:nvSpPr>
        <p:spPr bwMode="auto">
          <a:xfrm>
            <a:off x="5435600" y="5662040"/>
            <a:ext cx="792163" cy="50323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593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compareTo</a:t>
            </a:r>
            <a:r>
              <a:rPr lang="en-US" altLang="he-IL" dirty="0">
                <a:solidFill>
                  <a:srgbClr val="00B050"/>
                </a:solidFill>
              </a:rPr>
              <a:t>()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147763"/>
            <a:ext cx="8880475" cy="54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מעוגל 8"/>
          <p:cNvSpPr/>
          <p:nvPr/>
        </p:nvSpPr>
        <p:spPr bwMode="auto">
          <a:xfrm>
            <a:off x="5480772" y="2367986"/>
            <a:ext cx="1879600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0" name="מלבן מעוגל 9"/>
          <p:cNvSpPr/>
          <p:nvPr/>
        </p:nvSpPr>
        <p:spPr bwMode="auto">
          <a:xfrm>
            <a:off x="3886922" y="4163172"/>
            <a:ext cx="5067300" cy="50323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1" name="מלבן מעוגל 10"/>
          <p:cNvSpPr/>
          <p:nvPr/>
        </p:nvSpPr>
        <p:spPr bwMode="auto">
          <a:xfrm>
            <a:off x="4819939" y="5710237"/>
            <a:ext cx="792163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12-</a:t>
            </a:r>
          </a:p>
        </p:txBody>
      </p:sp>
    </p:spTree>
    <p:extLst>
      <p:ext uri="{BB962C8B-B14F-4D97-AF65-F5344CB8AC3E}">
        <p14:creationId xmlns:p14="http://schemas.microsoft.com/office/powerpoint/2010/main" val="13166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compareTo</a:t>
            </a:r>
            <a:r>
              <a:rPr lang="en-US" altLang="he-IL" dirty="0">
                <a:solidFill>
                  <a:srgbClr val="00B050"/>
                </a:solidFill>
              </a:rPr>
              <a:t>()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1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1575"/>
            <a:ext cx="8713787" cy="53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מלבן מעוגל 12"/>
          <p:cNvSpPr/>
          <p:nvPr/>
        </p:nvSpPr>
        <p:spPr bwMode="auto">
          <a:xfrm>
            <a:off x="6096000" y="2736742"/>
            <a:ext cx="1879600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4" name="מלבן מעוגל 13"/>
          <p:cNvSpPr/>
          <p:nvPr/>
        </p:nvSpPr>
        <p:spPr bwMode="auto">
          <a:xfrm>
            <a:off x="5632017" y="4806733"/>
            <a:ext cx="2671762" cy="5032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5" name="מלבן מעוגל 14"/>
          <p:cNvSpPr/>
          <p:nvPr/>
        </p:nvSpPr>
        <p:spPr bwMode="auto">
          <a:xfrm>
            <a:off x="6784542" y="5459196"/>
            <a:ext cx="792162" cy="50323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984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compareTo</a:t>
            </a:r>
            <a:r>
              <a:rPr lang="en-US" altLang="he-IL" dirty="0">
                <a:solidFill>
                  <a:srgbClr val="00B050"/>
                </a:solidFill>
              </a:rPr>
              <a:t>()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400973" y="1352471"/>
            <a:ext cx="8057227" cy="4153058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defRPr/>
            </a:pPr>
            <a:r>
              <a:rPr lang="he-IL" altLang="he-IL" sz="2800" b="1" dirty="0">
                <a:solidFill>
                  <a:srgbClr val="192A72"/>
                </a:solidFill>
              </a:rPr>
              <a:t>מה משמעות המספרים שמחזירה הפעולה </a:t>
            </a:r>
            <a:r>
              <a:rPr lang="en-US" altLang="he-IL" sz="2800" b="1" dirty="0" err="1">
                <a:solidFill>
                  <a:srgbClr val="192A72"/>
                </a:solidFill>
              </a:rPr>
              <a:t>compareTo</a:t>
            </a:r>
            <a:r>
              <a:rPr lang="he-IL" altLang="he-IL" sz="2800" b="1" dirty="0">
                <a:solidFill>
                  <a:srgbClr val="192A72"/>
                </a:solidFill>
              </a:rPr>
              <a:t> ?</a:t>
            </a:r>
          </a:p>
          <a:p>
            <a:pPr>
              <a:lnSpc>
                <a:spcPts val="4000"/>
              </a:lnSpc>
              <a:defRPr/>
            </a:pPr>
            <a:r>
              <a:rPr lang="he-IL" altLang="he-IL" sz="2800" b="1" dirty="0">
                <a:solidFill>
                  <a:srgbClr val="192A72"/>
                </a:solidFill>
              </a:rPr>
              <a:t>זוכרים שאמרנו שלכל אות יש קוד </a:t>
            </a:r>
            <a:r>
              <a:rPr lang="en-US" altLang="he-IL" sz="2800" b="1" dirty="0">
                <a:solidFill>
                  <a:srgbClr val="192A72"/>
                </a:solidFill>
              </a:rPr>
              <a:t>ASCII</a:t>
            </a:r>
            <a:r>
              <a:rPr lang="he-IL" altLang="he-IL" sz="2800" b="1" dirty="0">
                <a:solidFill>
                  <a:srgbClr val="192A72"/>
                </a:solidFill>
              </a:rPr>
              <a:t>.</a:t>
            </a:r>
          </a:p>
          <a:p>
            <a:pPr>
              <a:lnSpc>
                <a:spcPts val="4000"/>
              </a:lnSpc>
              <a:defRPr/>
            </a:pPr>
            <a:r>
              <a:rPr lang="he-IL" altLang="he-IL" sz="2800" b="1" dirty="0">
                <a:solidFill>
                  <a:srgbClr val="192A72"/>
                </a:solidFill>
              </a:rPr>
              <a:t>הפקודה </a:t>
            </a:r>
            <a:r>
              <a:rPr lang="en-US" altLang="he-IL" sz="2800" b="1" dirty="0" err="1">
                <a:solidFill>
                  <a:srgbClr val="192A72"/>
                </a:solidFill>
              </a:rPr>
              <a:t>compareTo</a:t>
            </a:r>
            <a:r>
              <a:rPr lang="he-IL" altLang="he-IL" sz="2800" b="1" dirty="0">
                <a:solidFill>
                  <a:srgbClr val="192A72"/>
                </a:solidFill>
              </a:rPr>
              <a:t> משווה בין התווים בין שתי המחרוזות. ברגע שהיא נתקלת בשני תווים שונים היא מחזירה את ההפרש בין שני ערכי ה – </a:t>
            </a:r>
            <a:r>
              <a:rPr lang="en-US" altLang="he-IL" sz="2800" b="1" dirty="0">
                <a:solidFill>
                  <a:srgbClr val="192A72"/>
                </a:solidFill>
              </a:rPr>
              <a:t>ASCII</a:t>
            </a:r>
            <a:r>
              <a:rPr lang="he-IL" altLang="he-IL" sz="2800" b="1" dirty="0">
                <a:solidFill>
                  <a:srgbClr val="192A72"/>
                </a:solidFill>
              </a:rPr>
              <a:t> של שני התווים.</a:t>
            </a:r>
          </a:p>
          <a:p>
            <a:pPr>
              <a:lnSpc>
                <a:spcPts val="4000"/>
              </a:lnSpc>
            </a:pPr>
            <a:endParaRPr lang="he-IL" altLang="he-IL" b="1" dirty="0">
              <a:solidFill>
                <a:srgbClr val="192A72"/>
              </a:solidFill>
            </a:endParaRPr>
          </a:p>
          <a:p>
            <a:pPr marL="96848" indent="0">
              <a:lnSpc>
                <a:spcPts val="4000"/>
              </a:lnSpc>
              <a:buNone/>
            </a:pPr>
            <a:endParaRPr lang="he-IL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55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compareTo</a:t>
            </a:r>
            <a:r>
              <a:rPr lang="en-US" altLang="he-IL" dirty="0">
                <a:solidFill>
                  <a:srgbClr val="00B050"/>
                </a:solidFill>
              </a:rPr>
              <a:t>()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122784"/>
            <a:ext cx="7761461" cy="4153058"/>
          </a:xfrm>
        </p:spPr>
        <p:txBody>
          <a:bodyPr>
            <a:normAutofit/>
          </a:bodyPr>
          <a:lstStyle/>
          <a:p>
            <a:r>
              <a:rPr lang="he-IL" altLang="he-IL" sz="2800" b="1" dirty="0">
                <a:solidFill>
                  <a:srgbClr val="00B050"/>
                </a:solidFill>
              </a:rPr>
              <a:t>נתבונן בדוגמה הבאה:</a:t>
            </a:r>
            <a:endParaRPr lang="he-IL" altLang="he-IL" sz="2800" b="1" dirty="0"/>
          </a:p>
          <a:p>
            <a:pPr marL="96848" indent="0">
              <a:lnSpc>
                <a:spcPct val="150000"/>
              </a:lnSpc>
              <a:buNone/>
            </a:pPr>
            <a:endParaRPr lang="he-IL" altLang="he-IL" b="1" dirty="0">
              <a:solidFill>
                <a:srgbClr val="192A72"/>
              </a:solidFill>
            </a:endParaRPr>
          </a:p>
          <a:p>
            <a:pPr marL="96848" indent="0">
              <a:lnSpc>
                <a:spcPct val="150000"/>
              </a:lnSpc>
              <a:buNone/>
            </a:pPr>
            <a:endParaRPr lang="he-IL" dirty="0">
              <a:solidFill>
                <a:srgbClr val="192A72"/>
              </a:solidFill>
            </a:endParaRPr>
          </a:p>
        </p:txBody>
      </p:sp>
      <p:pic>
        <p:nvPicPr>
          <p:cNvPr id="6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2" y="1692661"/>
            <a:ext cx="7207596" cy="495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מעוגל 6"/>
          <p:cNvSpPr>
            <a:spLocks noChangeArrowheads="1"/>
          </p:cNvSpPr>
          <p:nvPr/>
        </p:nvSpPr>
        <p:spPr bwMode="auto">
          <a:xfrm>
            <a:off x="4776555" y="2690914"/>
            <a:ext cx="2883968" cy="72072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הפלט יהיה לפני והערך שמחזירה הפעולה יהיה: 3-</a:t>
            </a:r>
          </a:p>
        </p:txBody>
      </p:sp>
    </p:spTree>
    <p:extLst>
      <p:ext uri="{BB962C8B-B14F-4D97-AF65-F5344CB8AC3E}">
        <p14:creationId xmlns:p14="http://schemas.microsoft.com/office/powerpoint/2010/main" val="11144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compareTo</a:t>
            </a:r>
            <a:r>
              <a:rPr lang="en-US" altLang="he-IL" dirty="0">
                <a:solidFill>
                  <a:srgbClr val="00B050"/>
                </a:solidFill>
              </a:rPr>
              <a:t>()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22121" y="14128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he-IL" altLang="he-IL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נתבונן</a:t>
            </a:r>
            <a:r>
              <a:rPr lang="he-IL" altLang="he-IL" sz="36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בטבלת ערכי ה – </a:t>
            </a:r>
            <a:r>
              <a:rPr lang="en-US" altLang="he-IL" sz="36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ASCII</a:t>
            </a:r>
            <a:r>
              <a:rPr lang="he-IL" altLang="he-IL" sz="36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של כל מחרוזת.</a:t>
            </a: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686040"/>
              </p:ext>
            </p:extLst>
          </p:nvPr>
        </p:nvGraphicFramePr>
        <p:xfrm>
          <a:off x="717408" y="2298700"/>
          <a:ext cx="3863976" cy="741364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1287992">
                  <a:extLst>
                    <a:ext uri="{9D8B030D-6E8A-4147-A177-3AD203B41FA5}">
                      <a16:colId xmlns:a16="http://schemas.microsoft.com/office/drawing/2014/main" val="1273016003"/>
                    </a:ext>
                  </a:extLst>
                </a:gridCol>
                <a:gridCol w="1287992">
                  <a:extLst>
                    <a:ext uri="{9D8B030D-6E8A-4147-A177-3AD203B41FA5}">
                      <a16:colId xmlns:a16="http://schemas.microsoft.com/office/drawing/2014/main" val="551902411"/>
                    </a:ext>
                  </a:extLst>
                </a:gridCol>
                <a:gridCol w="1287992">
                  <a:extLst>
                    <a:ext uri="{9D8B030D-6E8A-4147-A177-3AD203B41FA5}">
                      <a16:colId xmlns:a16="http://schemas.microsoft.com/office/drawing/2014/main" val="1756234252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67</a:t>
                      </a:r>
                      <a:endParaRPr lang="he-IL" sz="1800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65</a:t>
                      </a:r>
                      <a:endParaRPr lang="he-IL" sz="1800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65</a:t>
                      </a:r>
                      <a:endParaRPr lang="he-IL" sz="1800" dirty="0"/>
                    </a:p>
                  </a:txBody>
                  <a:tcPr marL="91445" marR="91445" marT="45700" marB="45700"/>
                </a:tc>
                <a:extLst>
                  <a:ext uri="{0D108BD9-81ED-4DB2-BD59-A6C34878D82A}">
                    <a16:rowId xmlns:a16="http://schemas.microsoft.com/office/drawing/2014/main" val="2189450852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C</a:t>
                      </a:r>
                      <a:endParaRPr lang="he-IL" sz="1800" b="1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B</a:t>
                      </a:r>
                      <a:endParaRPr lang="he-IL" sz="1800" b="1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A</a:t>
                      </a:r>
                      <a:endParaRPr lang="he-IL" sz="1800" b="1" dirty="0"/>
                    </a:p>
                  </a:txBody>
                  <a:tcPr marL="91445" marR="91445" marT="45700" marB="45700"/>
                </a:tc>
                <a:extLst>
                  <a:ext uri="{0D108BD9-81ED-4DB2-BD59-A6C34878D82A}">
                    <a16:rowId xmlns:a16="http://schemas.microsoft.com/office/drawing/2014/main" val="1338721806"/>
                  </a:ext>
                </a:extLst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68247"/>
              </p:ext>
            </p:extLst>
          </p:nvPr>
        </p:nvGraphicFramePr>
        <p:xfrm>
          <a:off x="5110020" y="2298700"/>
          <a:ext cx="3863976" cy="741364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1287992">
                  <a:extLst>
                    <a:ext uri="{9D8B030D-6E8A-4147-A177-3AD203B41FA5}">
                      <a16:colId xmlns:a16="http://schemas.microsoft.com/office/drawing/2014/main" val="1273016003"/>
                    </a:ext>
                  </a:extLst>
                </a:gridCol>
                <a:gridCol w="1287992">
                  <a:extLst>
                    <a:ext uri="{9D8B030D-6E8A-4147-A177-3AD203B41FA5}">
                      <a16:colId xmlns:a16="http://schemas.microsoft.com/office/drawing/2014/main" val="551902411"/>
                    </a:ext>
                  </a:extLst>
                </a:gridCol>
                <a:gridCol w="1287992">
                  <a:extLst>
                    <a:ext uri="{9D8B030D-6E8A-4147-A177-3AD203B41FA5}">
                      <a16:colId xmlns:a16="http://schemas.microsoft.com/office/drawing/2014/main" val="1756234252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70</a:t>
                      </a:r>
                      <a:endParaRPr lang="he-IL" sz="1800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69</a:t>
                      </a:r>
                      <a:endParaRPr lang="he-IL" sz="1800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68</a:t>
                      </a:r>
                      <a:endParaRPr lang="he-IL" sz="1800" dirty="0"/>
                    </a:p>
                  </a:txBody>
                  <a:tcPr marL="91445" marR="91445" marT="45700" marB="45700"/>
                </a:tc>
                <a:extLst>
                  <a:ext uri="{0D108BD9-81ED-4DB2-BD59-A6C34878D82A}">
                    <a16:rowId xmlns:a16="http://schemas.microsoft.com/office/drawing/2014/main" val="2189450852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F</a:t>
                      </a:r>
                      <a:endParaRPr lang="he-IL" sz="1800" b="1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E</a:t>
                      </a:r>
                      <a:endParaRPr lang="he-IL" sz="1800" b="1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D</a:t>
                      </a:r>
                      <a:endParaRPr lang="he-IL" sz="1800" b="1" dirty="0"/>
                    </a:p>
                  </a:txBody>
                  <a:tcPr marL="91445" marR="91445" marT="45700" marB="45700"/>
                </a:tc>
                <a:extLst>
                  <a:ext uri="{0D108BD9-81ED-4DB2-BD59-A6C34878D82A}">
                    <a16:rowId xmlns:a16="http://schemas.microsoft.com/office/drawing/2014/main" val="1338721806"/>
                  </a:ext>
                </a:extLst>
              </a:tr>
            </a:tbl>
          </a:graphicData>
        </a:graphic>
      </p:graphicFrame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95133" y="3213100"/>
            <a:ext cx="899434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הפעולה </a:t>
            </a:r>
            <a:r>
              <a:rPr lang="en-US" altLang="he-IL" sz="2800" b="1" dirty="0" err="1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compareTo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מחזירה את ההפרש בין ערכי קוד ה –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ASCII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של התווים בהם התגלה אי השוויון הראשון, במקרה שלנו בין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ל-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ערך הקוד של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הוא: 65 וערך הקוד של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הוא 68 ולכן הערך שיוחזר יהיה 65-68 שזה 3-</a:t>
            </a:r>
          </a:p>
        </p:txBody>
      </p:sp>
    </p:spTree>
    <p:extLst>
      <p:ext uri="{BB962C8B-B14F-4D97-AF65-F5344CB8AC3E}">
        <p14:creationId xmlns:p14="http://schemas.microsoft.com/office/powerpoint/2010/main" val="1350093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compareTo</a:t>
            </a:r>
            <a:r>
              <a:rPr lang="en-US" altLang="he-IL" dirty="0">
                <a:solidFill>
                  <a:srgbClr val="00B050"/>
                </a:solidFill>
              </a:rPr>
              <a:t>()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029266"/>
            <a:ext cx="7761461" cy="41530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altLang="he-IL" b="1" dirty="0">
                <a:solidFill>
                  <a:srgbClr val="00B050"/>
                </a:solidFill>
              </a:rPr>
              <a:t>נתבונן בדוגמה הבאה:</a:t>
            </a:r>
            <a:endParaRPr lang="he-IL" altLang="he-IL" b="1" dirty="0"/>
          </a:p>
          <a:p>
            <a:pPr marL="96848" indent="0">
              <a:lnSpc>
                <a:spcPct val="150000"/>
              </a:lnSpc>
              <a:buNone/>
            </a:pPr>
            <a:endParaRPr lang="he-IL" altLang="he-IL" b="1" dirty="0">
              <a:solidFill>
                <a:srgbClr val="192A72"/>
              </a:solidFill>
            </a:endParaRPr>
          </a:p>
          <a:p>
            <a:pPr marL="96848" indent="0">
              <a:lnSpc>
                <a:spcPct val="150000"/>
              </a:lnSpc>
              <a:buNone/>
            </a:pPr>
            <a:endParaRPr lang="he-IL" dirty="0">
              <a:solidFill>
                <a:srgbClr val="192A72"/>
              </a:solidFill>
            </a:endParaRPr>
          </a:p>
        </p:txBody>
      </p:sp>
      <p:pic>
        <p:nvPicPr>
          <p:cNvPr id="1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0" y="1656720"/>
            <a:ext cx="7761461" cy="498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מלבן מעוגל 14"/>
          <p:cNvSpPr>
            <a:spLocks noChangeArrowheads="1"/>
          </p:cNvSpPr>
          <p:nvPr/>
        </p:nvSpPr>
        <p:spPr bwMode="auto">
          <a:xfrm>
            <a:off x="5125350" y="2683483"/>
            <a:ext cx="2871497" cy="719138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הפלט יהיה אחרי והערך שמחזירה הפעולה יהיה: 3</a:t>
            </a:r>
          </a:p>
        </p:txBody>
      </p:sp>
    </p:spTree>
    <p:extLst>
      <p:ext uri="{BB962C8B-B14F-4D97-AF65-F5344CB8AC3E}">
        <p14:creationId xmlns:p14="http://schemas.microsoft.com/office/powerpoint/2010/main" val="33367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537543" cy="540070"/>
          </a:xfrm>
        </p:spPr>
        <p:txBody>
          <a:bodyPr/>
          <a:lstStyle/>
          <a:p>
            <a:r>
              <a:rPr lang="he-IL" dirty="0">
                <a:sym typeface="Varela Round"/>
              </a:rPr>
              <a:t>[פירוט נושאי הלימוד]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74" y="1725460"/>
            <a:ext cx="8306994" cy="41530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מהו תו ?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מהי מחרוזת ? 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טבלת </a:t>
            </a:r>
            <a:r>
              <a:rPr lang="en-US" dirty="0" err="1">
                <a:solidFill>
                  <a:schemeClr val="tx1"/>
                </a:solidFill>
              </a:rPr>
              <a:t>ascii</a:t>
            </a: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הצהרה על משתנה מחרוזת והשמה למשתנה מחרוזת 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פעולות על מחרוזות.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1590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compareTo</a:t>
            </a:r>
            <a:r>
              <a:rPr lang="en-US" altLang="he-IL" dirty="0">
                <a:solidFill>
                  <a:srgbClr val="00B050"/>
                </a:solidFill>
              </a:rPr>
              <a:t>()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7592" y="117565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he-IL" altLang="he-IL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נתבונן</a:t>
            </a:r>
            <a:r>
              <a:rPr lang="he-IL" altLang="he-IL" sz="36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בטבלת בערכי ה – </a:t>
            </a:r>
            <a:r>
              <a:rPr lang="en-US" altLang="he-IL" sz="36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ASCII</a:t>
            </a:r>
            <a:r>
              <a:rPr lang="he-IL" altLang="he-IL" sz="36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של כל מחרוזת.</a:t>
            </a:r>
          </a:p>
        </p:txBody>
      </p:sp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375205"/>
              </p:ext>
            </p:extLst>
          </p:nvPr>
        </p:nvGraphicFramePr>
        <p:xfrm>
          <a:off x="466724" y="2273300"/>
          <a:ext cx="3863976" cy="741364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1287992">
                  <a:extLst>
                    <a:ext uri="{9D8B030D-6E8A-4147-A177-3AD203B41FA5}">
                      <a16:colId xmlns:a16="http://schemas.microsoft.com/office/drawing/2014/main" val="1273016003"/>
                    </a:ext>
                  </a:extLst>
                </a:gridCol>
                <a:gridCol w="1287992">
                  <a:extLst>
                    <a:ext uri="{9D8B030D-6E8A-4147-A177-3AD203B41FA5}">
                      <a16:colId xmlns:a16="http://schemas.microsoft.com/office/drawing/2014/main" val="551902411"/>
                    </a:ext>
                  </a:extLst>
                </a:gridCol>
                <a:gridCol w="1287992">
                  <a:extLst>
                    <a:ext uri="{9D8B030D-6E8A-4147-A177-3AD203B41FA5}">
                      <a16:colId xmlns:a16="http://schemas.microsoft.com/office/drawing/2014/main" val="1756234252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70</a:t>
                      </a:r>
                      <a:endParaRPr lang="he-IL" sz="1800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69</a:t>
                      </a:r>
                      <a:endParaRPr lang="he-IL" sz="1800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68</a:t>
                      </a:r>
                      <a:endParaRPr lang="he-IL" sz="1800" dirty="0"/>
                    </a:p>
                  </a:txBody>
                  <a:tcPr marL="91445" marR="91445" marT="45700" marB="45700"/>
                </a:tc>
                <a:extLst>
                  <a:ext uri="{0D108BD9-81ED-4DB2-BD59-A6C34878D82A}">
                    <a16:rowId xmlns:a16="http://schemas.microsoft.com/office/drawing/2014/main" val="2189450852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F</a:t>
                      </a:r>
                      <a:endParaRPr lang="he-IL" sz="1800" b="1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E</a:t>
                      </a:r>
                      <a:endParaRPr lang="he-IL" sz="1800" b="1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D</a:t>
                      </a:r>
                      <a:endParaRPr lang="he-IL" sz="1800" b="1" dirty="0"/>
                    </a:p>
                  </a:txBody>
                  <a:tcPr marL="91445" marR="91445" marT="45700" marB="45700"/>
                </a:tc>
                <a:extLst>
                  <a:ext uri="{0D108BD9-81ED-4DB2-BD59-A6C34878D82A}">
                    <a16:rowId xmlns:a16="http://schemas.microsoft.com/office/drawing/2014/main" val="1338721806"/>
                  </a:ext>
                </a:extLst>
              </a:tr>
            </a:tbl>
          </a:graphicData>
        </a:graphic>
      </p:graphicFrame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640157"/>
              </p:ext>
            </p:extLst>
          </p:nvPr>
        </p:nvGraphicFramePr>
        <p:xfrm>
          <a:off x="4571999" y="2273300"/>
          <a:ext cx="3863976" cy="741364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1287992">
                  <a:extLst>
                    <a:ext uri="{9D8B030D-6E8A-4147-A177-3AD203B41FA5}">
                      <a16:colId xmlns:a16="http://schemas.microsoft.com/office/drawing/2014/main" val="1273016003"/>
                    </a:ext>
                  </a:extLst>
                </a:gridCol>
                <a:gridCol w="1287992">
                  <a:extLst>
                    <a:ext uri="{9D8B030D-6E8A-4147-A177-3AD203B41FA5}">
                      <a16:colId xmlns:a16="http://schemas.microsoft.com/office/drawing/2014/main" val="551902411"/>
                    </a:ext>
                  </a:extLst>
                </a:gridCol>
                <a:gridCol w="1287992">
                  <a:extLst>
                    <a:ext uri="{9D8B030D-6E8A-4147-A177-3AD203B41FA5}">
                      <a16:colId xmlns:a16="http://schemas.microsoft.com/office/drawing/2014/main" val="1756234252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67</a:t>
                      </a:r>
                      <a:endParaRPr lang="he-IL" sz="1800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65</a:t>
                      </a:r>
                      <a:endParaRPr lang="he-IL" sz="1800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65</a:t>
                      </a:r>
                      <a:endParaRPr lang="he-IL" sz="1800" dirty="0"/>
                    </a:p>
                  </a:txBody>
                  <a:tcPr marL="91445" marR="91445" marT="45700" marB="45700"/>
                </a:tc>
                <a:extLst>
                  <a:ext uri="{0D108BD9-81ED-4DB2-BD59-A6C34878D82A}">
                    <a16:rowId xmlns:a16="http://schemas.microsoft.com/office/drawing/2014/main" val="2189450852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C</a:t>
                      </a:r>
                      <a:endParaRPr lang="he-IL" sz="1800" b="1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B</a:t>
                      </a:r>
                      <a:endParaRPr lang="he-IL" sz="1800" b="1" dirty="0"/>
                    </a:p>
                  </a:txBody>
                  <a:tcPr marL="91445" marR="91445" marT="45700" marB="457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A</a:t>
                      </a:r>
                      <a:endParaRPr lang="he-IL" sz="1800" b="1" dirty="0"/>
                    </a:p>
                  </a:txBody>
                  <a:tcPr marL="91445" marR="91445" marT="45700" marB="45700"/>
                </a:tc>
                <a:extLst>
                  <a:ext uri="{0D108BD9-81ED-4DB2-BD59-A6C34878D82A}">
                    <a16:rowId xmlns:a16="http://schemas.microsoft.com/office/drawing/2014/main" val="1338721806"/>
                  </a:ext>
                </a:extLst>
              </a:tr>
            </a:tbl>
          </a:graphicData>
        </a:graphic>
      </p:graphicFrame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0" y="325755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הפעולה </a:t>
            </a:r>
            <a:r>
              <a:rPr lang="en-US" altLang="he-IL" sz="2800" b="1" dirty="0" err="1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compareTo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מחזירה את ההפרש בין ערכי קוד ה –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ASCII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של התווים בהם התגלה אי השוויון הראשון, במקרה שלנו בין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ל-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ערך הקוד של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הוא: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68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וערך הקוד של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הוא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65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ולכן הערך שיוחזר יהיה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68-65</a:t>
            </a:r>
            <a:r>
              <a:rPr lang="he-IL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שזה </a:t>
            </a:r>
            <a:r>
              <a:rPr lang="en-US" altLang="he-IL" sz="28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endParaRPr lang="he-IL" altLang="he-IL" sz="2800" b="1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787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compareTo</a:t>
            </a:r>
            <a:r>
              <a:rPr lang="en-US" altLang="he-IL" dirty="0">
                <a:solidFill>
                  <a:srgbClr val="00B050"/>
                </a:solidFill>
              </a:rPr>
              <a:t>()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34388"/>
            <a:ext cx="8507412" cy="746125"/>
          </a:xfrm>
          <a:prstGeom prst="rect">
            <a:avLst/>
          </a:prstGeom>
        </p:spPr>
        <p:txBody>
          <a:bodyPr/>
          <a:lstStyle/>
          <a:p>
            <a:pPr marL="0" indent="0" algn="r" rtl="1" eaLnBrk="1" hangingPunct="1">
              <a:buFontTx/>
              <a:buNone/>
            </a:pPr>
            <a:r>
              <a:rPr lang="he-IL" altLang="he-IL" sz="3600" b="1" dirty="0">
                <a:solidFill>
                  <a:srgbClr val="12B4BC"/>
                </a:solidFill>
              </a:rPr>
              <a:t>מה יהיה הפלט ?</a:t>
            </a:r>
            <a:r>
              <a:rPr lang="en-US" altLang="he-IL" sz="3600" b="1" dirty="0">
                <a:solidFill>
                  <a:srgbClr val="12B4BC"/>
                </a:solidFill>
              </a:rPr>
              <a:t> </a:t>
            </a:r>
            <a:r>
              <a:rPr lang="he-IL" altLang="he-IL" sz="3600" b="1" dirty="0">
                <a:solidFill>
                  <a:srgbClr val="12B4BC"/>
                </a:solidFill>
              </a:rPr>
              <a:t>ומה יהיה ערכו של </a:t>
            </a:r>
            <a:r>
              <a:rPr lang="en-US" altLang="he-IL" sz="3600" b="1" dirty="0" err="1">
                <a:solidFill>
                  <a:srgbClr val="12B4BC"/>
                </a:solidFill>
              </a:rPr>
              <a:t>num</a:t>
            </a:r>
            <a:r>
              <a:rPr lang="he-IL" altLang="he-IL" sz="3600" b="1" dirty="0">
                <a:solidFill>
                  <a:srgbClr val="12B4BC"/>
                </a:solidFill>
              </a:rPr>
              <a:t> ?</a:t>
            </a:r>
          </a:p>
        </p:txBody>
      </p:sp>
      <p:pic>
        <p:nvPicPr>
          <p:cNvPr id="13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1693719"/>
            <a:ext cx="7030316" cy="508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מלבן מעוגל 13"/>
          <p:cNvSpPr>
            <a:spLocks noChangeArrowheads="1"/>
          </p:cNvSpPr>
          <p:nvPr/>
        </p:nvSpPr>
        <p:spPr bwMode="auto">
          <a:xfrm>
            <a:off x="5608060" y="2650204"/>
            <a:ext cx="2195513" cy="72072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>
                <a:latin typeface="+mj-lt"/>
                <a:cs typeface="+mn-cs"/>
              </a:rPr>
              <a:t>הפלט יהיה לפני וערכו של </a:t>
            </a:r>
            <a:r>
              <a:rPr lang="en-US" altLang="he-IL" sz="1800" b="1" dirty="0">
                <a:latin typeface="+mj-lt"/>
                <a:cs typeface="+mn-cs"/>
              </a:rPr>
              <a:t>num</a:t>
            </a:r>
            <a:r>
              <a:rPr lang="he-IL" altLang="he-IL" sz="1800" b="1" dirty="0">
                <a:latin typeface="+mj-lt"/>
                <a:cs typeface="+mn-cs"/>
              </a:rPr>
              <a:t> 1-</a:t>
            </a:r>
          </a:p>
        </p:txBody>
      </p:sp>
    </p:spTree>
    <p:extLst>
      <p:ext uri="{BB962C8B-B14F-4D97-AF65-F5344CB8AC3E}">
        <p14:creationId xmlns:p14="http://schemas.microsoft.com/office/powerpoint/2010/main" val="290020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charAt</a:t>
            </a:r>
            <a:r>
              <a:rPr lang="en-US" altLang="he-IL" dirty="0">
                <a:solidFill>
                  <a:srgbClr val="00B050"/>
                </a:solidFill>
              </a:rPr>
              <a:t>(x)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59829" y="1416812"/>
            <a:ext cx="80447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e-IL" altLang="he-IL" sz="2800" b="1" dirty="0">
                <a:solidFill>
                  <a:srgbClr val="192A72"/>
                </a:solidFill>
              </a:rPr>
              <a:t>הפעולה מחזירה את התו במקום ה – </a:t>
            </a:r>
            <a:r>
              <a:rPr lang="en-US" altLang="he-IL" sz="2800" b="1" dirty="0">
                <a:solidFill>
                  <a:srgbClr val="192A72"/>
                </a:solidFill>
              </a:rPr>
              <a:t>x</a:t>
            </a:r>
            <a:r>
              <a:rPr lang="he-IL" altLang="he-IL" sz="2800" b="1" dirty="0">
                <a:solidFill>
                  <a:srgbClr val="192A72"/>
                </a:solidFill>
              </a:rPr>
              <a:t> במחרוזת.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e-IL" altLang="he-IL" sz="2800" b="1" dirty="0">
                <a:solidFill>
                  <a:srgbClr val="192A72"/>
                </a:solidFill>
              </a:rPr>
              <a:t>לכל תו במחרוזת יש מספר סידורי (זוכרים...).</a:t>
            </a:r>
            <a:br>
              <a:rPr lang="en-US" altLang="he-IL" sz="2800" b="1" dirty="0">
                <a:solidFill>
                  <a:srgbClr val="192A72"/>
                </a:solidFill>
              </a:rPr>
            </a:br>
            <a:r>
              <a:rPr lang="he-IL" altLang="he-IL" sz="2800" b="1" dirty="0">
                <a:solidFill>
                  <a:srgbClr val="192A72"/>
                </a:solidFill>
              </a:rPr>
              <a:t>למשל</a:t>
            </a:r>
            <a:br>
              <a:rPr lang="he-IL" altLang="he-IL" sz="2800" b="1" dirty="0">
                <a:solidFill>
                  <a:srgbClr val="192A72"/>
                </a:solidFill>
              </a:rPr>
            </a:br>
            <a:br>
              <a:rPr lang="he-IL" altLang="he-IL" sz="2800" b="1" dirty="0">
                <a:solidFill>
                  <a:srgbClr val="192A72"/>
                </a:solidFill>
              </a:rPr>
            </a:br>
            <a:endParaRPr lang="en-US" altLang="he-IL" sz="2800" b="1" dirty="0">
              <a:solidFill>
                <a:srgbClr val="192A7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e-IL" altLang="he-IL" sz="2800" b="1" dirty="0">
                <a:solidFill>
                  <a:srgbClr val="192A72"/>
                </a:solidFill>
              </a:rPr>
              <a:t>התו במקום 3 הוא </a:t>
            </a:r>
            <a:r>
              <a:rPr lang="en-US" altLang="he-IL" sz="2800" b="1" dirty="0">
                <a:solidFill>
                  <a:srgbClr val="192A72"/>
                </a:solidFill>
              </a:rPr>
              <a:t>L</a:t>
            </a:r>
            <a:r>
              <a:rPr lang="he-IL" altLang="he-IL" sz="2800" b="1" dirty="0">
                <a:solidFill>
                  <a:srgbClr val="192A72"/>
                </a:solidFill>
              </a:rPr>
              <a:t> והתו במקום </a:t>
            </a:r>
            <a:r>
              <a:rPr lang="en-US" altLang="he-IL" sz="2800" b="1" dirty="0">
                <a:solidFill>
                  <a:srgbClr val="192A72"/>
                </a:solidFill>
              </a:rPr>
              <a:t>0</a:t>
            </a:r>
            <a:r>
              <a:rPr lang="he-IL" altLang="he-IL" sz="2800" b="1" dirty="0">
                <a:solidFill>
                  <a:srgbClr val="192A72"/>
                </a:solidFill>
              </a:rPr>
              <a:t> הוא </a:t>
            </a:r>
            <a:r>
              <a:rPr lang="en-US" altLang="he-IL" sz="2800" b="1" dirty="0">
                <a:solidFill>
                  <a:srgbClr val="192A72"/>
                </a:solidFill>
              </a:rPr>
              <a:t>H</a:t>
            </a:r>
            <a:r>
              <a:rPr lang="he-IL" altLang="he-IL" sz="2800" b="1" dirty="0">
                <a:solidFill>
                  <a:srgbClr val="192A7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e-IL" altLang="he-IL" sz="2800" b="1" dirty="0">
                <a:solidFill>
                  <a:srgbClr val="192A72"/>
                </a:solidFill>
              </a:rPr>
              <a:t>התו האחרון במחרוזת הוא אורך המחרוזת פחות 1 </a:t>
            </a:r>
            <a:br>
              <a:rPr lang="en-US" altLang="he-IL" sz="2800" b="1" dirty="0">
                <a:solidFill>
                  <a:srgbClr val="192A72"/>
                </a:solidFill>
              </a:rPr>
            </a:br>
            <a:r>
              <a:rPr lang="he-IL" altLang="he-IL" sz="2800" b="1" dirty="0">
                <a:solidFill>
                  <a:srgbClr val="192A72"/>
                </a:solidFill>
              </a:rPr>
              <a:t>(אורך המחרוזת הוא 5 נפחית 1 נקבל 4).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e-IL" altLang="he-IL" sz="2800" b="1" dirty="0">
                <a:solidFill>
                  <a:srgbClr val="192A72"/>
                </a:solidFill>
              </a:rPr>
              <a:t>אם נפנה למספר סידורי שלא קיים תתקבל הודעת שגיאה.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9" y="2591268"/>
            <a:ext cx="61261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charAt</a:t>
            </a:r>
            <a:r>
              <a:rPr lang="en-US" altLang="he-IL" dirty="0">
                <a:solidFill>
                  <a:srgbClr val="00B050"/>
                </a:solidFill>
              </a:rPr>
              <a:t>(x)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341438"/>
            <a:ext cx="8150225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הסבר מלבני מעוגל 5"/>
          <p:cNvSpPr/>
          <p:nvPr/>
        </p:nvSpPr>
        <p:spPr bwMode="auto">
          <a:xfrm>
            <a:off x="1606550" y="2098675"/>
            <a:ext cx="1400175" cy="350838"/>
          </a:xfrm>
          <a:prstGeom prst="wedgeRoundRectCallout">
            <a:avLst>
              <a:gd name="adj1" fmla="val 108414"/>
              <a:gd name="adj2" fmla="val 331707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</a:t>
            </a:r>
          </a:p>
        </p:txBody>
      </p:sp>
      <p:sp>
        <p:nvSpPr>
          <p:cNvPr id="9" name="הסבר מלבני מעוגל 8"/>
          <p:cNvSpPr/>
          <p:nvPr/>
        </p:nvSpPr>
        <p:spPr bwMode="auto">
          <a:xfrm>
            <a:off x="3232880" y="2098675"/>
            <a:ext cx="1808163" cy="381000"/>
          </a:xfrm>
          <a:prstGeom prst="wedgeRoundRectCallout">
            <a:avLst>
              <a:gd name="adj1" fmla="val 6172"/>
              <a:gd name="adj2" fmla="val 365892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תחביר הנקודה</a:t>
            </a:r>
          </a:p>
        </p:txBody>
      </p:sp>
      <p:sp>
        <p:nvSpPr>
          <p:cNvPr id="10" name="הסבר מלבני מעוגל 9"/>
          <p:cNvSpPr/>
          <p:nvPr/>
        </p:nvSpPr>
        <p:spPr bwMode="auto">
          <a:xfrm>
            <a:off x="5345113" y="2130425"/>
            <a:ext cx="1584325" cy="349250"/>
          </a:xfrm>
          <a:prstGeom prst="wedgeRoundRectCallout">
            <a:avLst>
              <a:gd name="adj1" fmla="val -76151"/>
              <a:gd name="adj2" fmla="val 314614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הפעולה</a:t>
            </a:r>
          </a:p>
        </p:txBody>
      </p:sp>
      <p:sp>
        <p:nvSpPr>
          <p:cNvPr id="11" name="הסבר מלבני מעוגל 10"/>
          <p:cNvSpPr/>
          <p:nvPr/>
        </p:nvSpPr>
        <p:spPr bwMode="auto">
          <a:xfrm>
            <a:off x="7113588" y="2130425"/>
            <a:ext cx="1531207" cy="349250"/>
          </a:xfrm>
          <a:prstGeom prst="wedgeRoundRectCallout">
            <a:avLst>
              <a:gd name="adj1" fmla="val -138737"/>
              <a:gd name="adj2" fmla="val 323161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מספר סידורי</a:t>
            </a:r>
          </a:p>
        </p:txBody>
      </p:sp>
      <p:sp>
        <p:nvSpPr>
          <p:cNvPr id="12" name="מלבן מעוגל 11"/>
          <p:cNvSpPr/>
          <p:nvPr/>
        </p:nvSpPr>
        <p:spPr bwMode="auto">
          <a:xfrm>
            <a:off x="6370638" y="3319463"/>
            <a:ext cx="1970087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3" name="מלבן מעוגל 12"/>
          <p:cNvSpPr/>
          <p:nvPr/>
        </p:nvSpPr>
        <p:spPr bwMode="auto">
          <a:xfrm>
            <a:off x="6616700" y="3995738"/>
            <a:ext cx="739775" cy="50323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a</a:t>
            </a:r>
            <a:endParaRPr lang="he-I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4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charAt</a:t>
            </a:r>
            <a:r>
              <a:rPr lang="en-US" altLang="he-IL" dirty="0">
                <a:solidFill>
                  <a:srgbClr val="00B050"/>
                </a:solidFill>
              </a:rPr>
              <a:t>(x)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4" name="מלבן מעוגל 13"/>
          <p:cNvSpPr/>
          <p:nvPr/>
        </p:nvSpPr>
        <p:spPr bwMode="auto">
          <a:xfrm>
            <a:off x="179388" y="1583208"/>
            <a:ext cx="8874125" cy="410527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String st1 = “Ariana Grande”</a:t>
            </a:r>
          </a:p>
          <a:p>
            <a:pPr marL="457200" indent="-457200" algn="r" rtl="1" eaLnBrk="1" hangingPunct="1">
              <a:buFontTx/>
              <a:buAutoNum type="arabicPeriod"/>
              <a:defRPr/>
            </a:pPr>
            <a:r>
              <a:rPr lang="he-IL" sz="2400" b="1" dirty="0">
                <a:solidFill>
                  <a:schemeClr val="tx1"/>
                </a:solidFill>
              </a:rPr>
              <a:t>איזו פקודה צריך לכתוב כדי להדפיס את האות </a:t>
            </a:r>
            <a:r>
              <a:rPr lang="en-US" sz="2400" b="1" dirty="0">
                <a:solidFill>
                  <a:schemeClr val="tx1"/>
                </a:solidFill>
              </a:rPr>
              <a:t>A</a:t>
            </a:r>
            <a:r>
              <a:rPr lang="he-IL" sz="2400" b="1" dirty="0">
                <a:solidFill>
                  <a:schemeClr val="tx1"/>
                </a:solidFill>
              </a:rPr>
              <a:t> ?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endParaRPr lang="he-IL" sz="2400" b="1" dirty="0">
              <a:solidFill>
                <a:schemeClr val="tx1"/>
              </a:solidFill>
            </a:endParaRPr>
          </a:p>
          <a:p>
            <a:pPr marL="457200" indent="-457200" algn="r" rtl="1" eaLnBrk="1" hangingPunct="1">
              <a:buFontTx/>
              <a:buAutoNum type="arabicPeriod"/>
              <a:defRPr/>
            </a:pPr>
            <a:r>
              <a:rPr lang="he-IL" sz="2400" b="1" dirty="0">
                <a:solidFill>
                  <a:schemeClr val="tx1"/>
                </a:solidFill>
              </a:rPr>
              <a:t>איזו פקודה צריך לכתוב כדי להדפיס את האות </a:t>
            </a:r>
            <a:r>
              <a:rPr lang="en-US" sz="2400" b="1" dirty="0">
                <a:solidFill>
                  <a:schemeClr val="tx1"/>
                </a:solidFill>
              </a:rPr>
              <a:t>G</a:t>
            </a:r>
            <a:r>
              <a:rPr lang="he-IL" sz="2400" b="1" dirty="0">
                <a:solidFill>
                  <a:schemeClr val="tx1"/>
                </a:solidFill>
              </a:rPr>
              <a:t> ?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endParaRPr lang="he-IL" sz="2400" b="1" dirty="0">
              <a:solidFill>
                <a:schemeClr val="tx1"/>
              </a:solidFill>
            </a:endParaRPr>
          </a:p>
          <a:p>
            <a:pPr marL="457200" indent="-457200" algn="r" rtl="1" eaLnBrk="1" hangingPunct="1">
              <a:buFontTx/>
              <a:buAutoNum type="arabicPeriod"/>
              <a:defRPr/>
            </a:pPr>
            <a:r>
              <a:rPr lang="he-IL" sz="2400" b="1" dirty="0">
                <a:solidFill>
                  <a:schemeClr val="tx1"/>
                </a:solidFill>
              </a:rPr>
              <a:t>איזו פקודה צריך לכתוב כדי להדפיס את האות </a:t>
            </a:r>
            <a:r>
              <a:rPr lang="en-US" sz="2400" b="1" dirty="0">
                <a:solidFill>
                  <a:schemeClr val="tx1"/>
                </a:solidFill>
              </a:rPr>
              <a:t>n</a:t>
            </a:r>
            <a:r>
              <a:rPr lang="he-IL" sz="2400" b="1" dirty="0">
                <a:solidFill>
                  <a:schemeClr val="tx1"/>
                </a:solidFill>
              </a:rPr>
              <a:t> במילה </a:t>
            </a:r>
            <a:r>
              <a:rPr lang="he-IL" sz="2400" b="1" dirty="0" err="1">
                <a:solidFill>
                  <a:schemeClr val="tx1"/>
                </a:solidFill>
              </a:rPr>
              <a:t>השניה</a:t>
            </a:r>
            <a:r>
              <a:rPr lang="he-IL" sz="24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35733"/>
            <a:ext cx="388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3924770"/>
            <a:ext cx="3819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4894733"/>
            <a:ext cx="3943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0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פעולת השרשור </a:t>
            </a:r>
            <a:r>
              <a:rPr lang="en-US" altLang="he-IL" dirty="0">
                <a:solidFill>
                  <a:srgbClr val="00B050"/>
                </a:solidFill>
              </a:rPr>
              <a:t>+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69988"/>
            <a:ext cx="8507412" cy="5138737"/>
          </a:xfrm>
          <a:prstGeom prst="rect">
            <a:avLst/>
          </a:prstGeom>
        </p:spPr>
        <p:txBody>
          <a:bodyPr/>
          <a:lstStyle/>
          <a:p>
            <a:pPr algn="r" rtl="1" eaLnBrk="1" hangingPunct="1">
              <a:defRPr/>
            </a:pPr>
            <a:r>
              <a:rPr lang="he-IL" altLang="he-IL" sz="2700" b="1" dirty="0">
                <a:solidFill>
                  <a:srgbClr val="192A72"/>
                </a:solidFill>
              </a:rPr>
              <a:t>פעולת השרשור מוכרת לנו מהוראת הפלט.</a:t>
            </a:r>
          </a:p>
          <a:p>
            <a:pPr algn="r" rtl="1" eaLnBrk="1" hangingPunct="1">
              <a:defRPr/>
            </a:pPr>
            <a:r>
              <a:rPr lang="en-US" altLang="he-IL" sz="2700" b="1" dirty="0" err="1">
                <a:solidFill>
                  <a:srgbClr val="192A72"/>
                </a:solidFill>
              </a:rPr>
              <a:t>System.out.prtinln</a:t>
            </a:r>
            <a:r>
              <a:rPr lang="en-US" altLang="he-IL" sz="2700" b="1" dirty="0">
                <a:solidFill>
                  <a:srgbClr val="192A72"/>
                </a:solidFill>
              </a:rPr>
              <a:t>(“The sum is: “ + sum)</a:t>
            </a:r>
            <a:endParaRPr lang="he-IL" altLang="he-IL" sz="2700" b="1" dirty="0">
              <a:solidFill>
                <a:srgbClr val="192A72"/>
              </a:solidFill>
            </a:endParaRPr>
          </a:p>
          <a:p>
            <a:pPr algn="r" rtl="1" eaLnBrk="1" hangingPunct="1">
              <a:defRPr/>
            </a:pPr>
            <a:r>
              <a:rPr lang="en-US" altLang="he-IL" sz="2700" b="1" dirty="0">
                <a:solidFill>
                  <a:srgbClr val="192A72"/>
                </a:solidFill>
              </a:rPr>
              <a:t>Java</a:t>
            </a:r>
            <a:r>
              <a:rPr lang="he-IL" altLang="he-IL" sz="2700" b="1" dirty="0">
                <a:solidFill>
                  <a:srgbClr val="192A72"/>
                </a:solidFill>
              </a:rPr>
              <a:t> יודעת להפוך ערכים מספריים למחרוזות כאשר משרשרים אותם עם מחרוזת.</a:t>
            </a:r>
          </a:p>
          <a:p>
            <a:pPr algn="r" rtl="1" eaLnBrk="1" hangingPunct="1">
              <a:defRPr/>
            </a:pPr>
            <a:endParaRPr lang="he-IL" altLang="he-IL" sz="2700" b="1" dirty="0">
              <a:solidFill>
                <a:srgbClr val="192A72"/>
              </a:solidFill>
            </a:endParaRPr>
          </a:p>
          <a:p>
            <a:pPr marL="0" indent="0" algn="r" rtl="1" eaLnBrk="1" hangingPunct="1">
              <a:buFontTx/>
              <a:buNone/>
              <a:defRPr/>
            </a:pPr>
            <a:endParaRPr lang="he-IL" altLang="he-IL" sz="2700" b="1" dirty="0">
              <a:solidFill>
                <a:srgbClr val="192A72"/>
              </a:solidFill>
            </a:endParaRPr>
          </a:p>
          <a:p>
            <a:pPr marL="0" indent="0" algn="r" rtl="1" eaLnBrk="1" hangingPunct="1">
              <a:buFontTx/>
              <a:buNone/>
              <a:defRPr/>
            </a:pPr>
            <a:endParaRPr lang="he-IL" altLang="he-IL" sz="2700" b="1" dirty="0">
              <a:solidFill>
                <a:srgbClr val="192A72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" y="3124200"/>
            <a:ext cx="40179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מלבן מעוגל 9"/>
          <p:cNvSpPr/>
          <p:nvPr/>
        </p:nvSpPr>
        <p:spPr bwMode="auto">
          <a:xfrm>
            <a:off x="4745038" y="3141663"/>
            <a:ext cx="4121150" cy="50323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rgbClr val="192A72"/>
                </a:solidFill>
              </a:rPr>
              <a:t>מה יודפס בפעם הראשונה ?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748088"/>
            <a:ext cx="1704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מלבן מעוגל 11"/>
          <p:cNvSpPr/>
          <p:nvPr/>
        </p:nvSpPr>
        <p:spPr bwMode="auto">
          <a:xfrm>
            <a:off x="4794250" y="4202113"/>
            <a:ext cx="4121150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rgbClr val="192A72"/>
                </a:solidFill>
              </a:rPr>
              <a:t>מה יודפס בפעם </a:t>
            </a:r>
            <a:r>
              <a:rPr lang="he-IL" sz="2400" b="1" dirty="0" err="1">
                <a:solidFill>
                  <a:srgbClr val="192A72"/>
                </a:solidFill>
              </a:rPr>
              <a:t>השניה</a:t>
            </a:r>
            <a:r>
              <a:rPr lang="he-IL" sz="2400" b="1" dirty="0">
                <a:solidFill>
                  <a:srgbClr val="192A72"/>
                </a:solidFill>
              </a:rPr>
              <a:t> ?</a:t>
            </a: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4902200"/>
            <a:ext cx="1828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3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217780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עכשיו נתרגל...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indexOf</a:t>
            </a:r>
            <a:r>
              <a:rPr lang="en-US" altLang="he-IL" dirty="0">
                <a:solidFill>
                  <a:srgbClr val="00B050"/>
                </a:solidFill>
              </a:rPr>
              <a:t>(String </a:t>
            </a:r>
            <a:r>
              <a:rPr lang="en-US" altLang="he-IL" dirty="0" err="1">
                <a:solidFill>
                  <a:srgbClr val="00B050"/>
                </a:solidFill>
              </a:rPr>
              <a:t>str</a:t>
            </a:r>
            <a:r>
              <a:rPr lang="en-US" altLang="he-IL" dirty="0">
                <a:solidFill>
                  <a:srgbClr val="00B050"/>
                </a:solidFill>
              </a:rPr>
              <a:t>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260" y="1226638"/>
            <a:ext cx="8507412" cy="3385643"/>
          </a:xfrm>
          <a:prstGeom prst="rect">
            <a:avLst/>
          </a:prstGeom>
        </p:spPr>
        <p:txBody>
          <a:bodyPr/>
          <a:lstStyle/>
          <a:p>
            <a:r>
              <a:rPr lang="he-IL" altLang="he-IL" sz="2800" b="1" dirty="0">
                <a:solidFill>
                  <a:srgbClr val="192A72"/>
                </a:solidFill>
              </a:rPr>
              <a:t>הפעולה מקבלת כפרמטר מחרוזת ומחזירה את ערך המיקום הראשון שלה בתוך המחרוזת עליה הופעלה הפעולה.</a:t>
            </a:r>
          </a:p>
          <a:p>
            <a:r>
              <a:rPr lang="he-IL" altLang="he-IL" sz="2800" b="1" dirty="0">
                <a:solidFill>
                  <a:srgbClr val="192A72"/>
                </a:solidFill>
              </a:rPr>
              <a:t>אם המחרוזת לא נמצאת הפעולה מחזירה את הערך (1-).</a:t>
            </a:r>
          </a:p>
        </p:txBody>
      </p:sp>
    </p:spTree>
    <p:extLst>
      <p:ext uri="{BB962C8B-B14F-4D97-AF65-F5344CB8AC3E}">
        <p14:creationId xmlns:p14="http://schemas.microsoft.com/office/powerpoint/2010/main" val="29119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indexOf</a:t>
            </a:r>
            <a:r>
              <a:rPr lang="en-US" altLang="he-IL" dirty="0">
                <a:solidFill>
                  <a:srgbClr val="00B050"/>
                </a:solidFill>
              </a:rPr>
              <a:t>(String </a:t>
            </a:r>
            <a:r>
              <a:rPr lang="en-US" altLang="he-IL" dirty="0" err="1">
                <a:solidFill>
                  <a:srgbClr val="00B050"/>
                </a:solidFill>
              </a:rPr>
              <a:t>str</a:t>
            </a:r>
            <a:r>
              <a:rPr lang="en-US" altLang="he-IL" dirty="0">
                <a:solidFill>
                  <a:srgbClr val="00B050"/>
                </a:solidFill>
              </a:rPr>
              <a:t>)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73188"/>
            <a:ext cx="8509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הסבר מלבני מעוגל 4"/>
          <p:cNvSpPr/>
          <p:nvPr/>
        </p:nvSpPr>
        <p:spPr bwMode="auto">
          <a:xfrm>
            <a:off x="2179638" y="1957389"/>
            <a:ext cx="1400175" cy="347662"/>
          </a:xfrm>
          <a:prstGeom prst="wedgeRoundRectCallout">
            <a:avLst>
              <a:gd name="adj1" fmla="val 165155"/>
              <a:gd name="adj2" fmla="val 600886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1</a:t>
            </a:r>
          </a:p>
        </p:txBody>
      </p:sp>
      <p:sp>
        <p:nvSpPr>
          <p:cNvPr id="6" name="הסבר מלבני מעוגל 5"/>
          <p:cNvSpPr/>
          <p:nvPr/>
        </p:nvSpPr>
        <p:spPr bwMode="auto">
          <a:xfrm>
            <a:off x="3639773" y="1960564"/>
            <a:ext cx="1736725" cy="347662"/>
          </a:xfrm>
          <a:prstGeom prst="wedgeRoundRectCallout">
            <a:avLst>
              <a:gd name="adj1" fmla="val 70511"/>
              <a:gd name="adj2" fmla="val 652161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תחביר הנקודה</a:t>
            </a:r>
          </a:p>
        </p:txBody>
      </p:sp>
      <p:sp>
        <p:nvSpPr>
          <p:cNvPr id="9" name="הסבר מלבני מעוגל 8"/>
          <p:cNvSpPr/>
          <p:nvPr/>
        </p:nvSpPr>
        <p:spPr bwMode="auto">
          <a:xfrm>
            <a:off x="5468938" y="1957388"/>
            <a:ext cx="1584325" cy="346089"/>
          </a:xfrm>
          <a:prstGeom prst="wedgeRoundRectCallout">
            <a:avLst>
              <a:gd name="adj1" fmla="val 10895"/>
              <a:gd name="adj2" fmla="val 580724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הפעולה</a:t>
            </a:r>
          </a:p>
        </p:txBody>
      </p:sp>
      <p:sp>
        <p:nvSpPr>
          <p:cNvPr id="10" name="הסבר מלבני מעוגל 9"/>
          <p:cNvSpPr/>
          <p:nvPr/>
        </p:nvSpPr>
        <p:spPr bwMode="auto">
          <a:xfrm>
            <a:off x="7207250" y="1957388"/>
            <a:ext cx="1400175" cy="346089"/>
          </a:xfrm>
          <a:prstGeom prst="wedgeRoundRectCallout">
            <a:avLst>
              <a:gd name="adj1" fmla="val -2772"/>
              <a:gd name="adj2" fmla="val 597855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2</a:t>
            </a:r>
          </a:p>
        </p:txBody>
      </p:sp>
      <p:sp>
        <p:nvSpPr>
          <p:cNvPr id="11" name="מלבן מעוגל 10"/>
          <p:cNvSpPr/>
          <p:nvPr/>
        </p:nvSpPr>
        <p:spPr bwMode="auto">
          <a:xfrm>
            <a:off x="6443663" y="4652964"/>
            <a:ext cx="1970087" cy="50025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2" name="מלבן מעוגל 11"/>
          <p:cNvSpPr/>
          <p:nvPr/>
        </p:nvSpPr>
        <p:spPr bwMode="auto">
          <a:xfrm>
            <a:off x="5359400" y="4654550"/>
            <a:ext cx="739775" cy="498684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he-I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332706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indexOf</a:t>
            </a:r>
            <a:r>
              <a:rPr lang="en-US" altLang="he-IL" dirty="0">
                <a:solidFill>
                  <a:srgbClr val="00B050"/>
                </a:solidFill>
              </a:rPr>
              <a:t>(String </a:t>
            </a:r>
            <a:r>
              <a:rPr lang="en-US" altLang="he-IL" dirty="0" err="1">
                <a:solidFill>
                  <a:srgbClr val="00B050"/>
                </a:solidFill>
              </a:rPr>
              <a:t>str</a:t>
            </a:r>
            <a:r>
              <a:rPr lang="en-US" altLang="he-IL" dirty="0">
                <a:solidFill>
                  <a:srgbClr val="00B050"/>
                </a:solidFill>
              </a:rPr>
              <a:t>, </a:t>
            </a:r>
            <a:r>
              <a:rPr lang="en-US" altLang="he-IL" dirty="0" err="1">
                <a:solidFill>
                  <a:srgbClr val="00B050"/>
                </a:solidFill>
              </a:rPr>
              <a:t>int</a:t>
            </a:r>
            <a:r>
              <a:rPr lang="en-US" altLang="he-IL" dirty="0">
                <a:solidFill>
                  <a:srgbClr val="00B050"/>
                </a:solidFill>
              </a:rPr>
              <a:t> from)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4471" y="1169988"/>
            <a:ext cx="8507412" cy="51387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 eaLnBrk="1" hangingPunct="1"/>
            <a:r>
              <a:rPr lang="he-IL" altLang="he-IL" sz="3600" b="1" dirty="0">
                <a:solidFill>
                  <a:srgbClr val="192A72"/>
                </a:solidFill>
              </a:rPr>
              <a:t>הפעולה מקבלת כפרמטר מחרוזת ומספר שלם ומחזירה את ערך המיקום הראשון שלה בתוך המחרוזת עליה הופעלה הפעולה, החל מהמקום </a:t>
            </a:r>
            <a:r>
              <a:rPr lang="en-US" altLang="he-IL" sz="3600" b="1" dirty="0">
                <a:solidFill>
                  <a:srgbClr val="192A72"/>
                </a:solidFill>
              </a:rPr>
              <a:t>from</a:t>
            </a:r>
            <a:r>
              <a:rPr lang="he-IL" altLang="he-IL" sz="3600" b="1" dirty="0">
                <a:solidFill>
                  <a:srgbClr val="192A72"/>
                </a:solidFill>
              </a:rPr>
              <a:t> (כולל).</a:t>
            </a:r>
          </a:p>
          <a:p>
            <a:pPr algn="r" rtl="1" eaLnBrk="1" hangingPunct="1"/>
            <a:r>
              <a:rPr lang="he-IL" altLang="he-IL" sz="3600" b="1" dirty="0">
                <a:solidFill>
                  <a:srgbClr val="192A72"/>
                </a:solidFill>
              </a:rPr>
              <a:t>אם המחרוזת לא נמצאת הפעולה מחזירה את הערך (1-).</a:t>
            </a:r>
          </a:p>
        </p:txBody>
      </p:sp>
    </p:spTree>
    <p:extLst>
      <p:ext uri="{BB962C8B-B14F-4D97-AF65-F5344CB8AC3E}">
        <p14:creationId xmlns:p14="http://schemas.microsoft.com/office/powerpoint/2010/main" val="10878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מהו תו ?</a:t>
            </a:r>
            <a:r>
              <a:rPr lang="en-US" altLang="he-IL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/>
          <a:lstStyle/>
          <a:p>
            <a:pPr marL="96848" indent="0">
              <a:lnSpc>
                <a:spcPct val="150000"/>
              </a:lnSpc>
              <a:buNone/>
            </a:pPr>
            <a:r>
              <a:rPr lang="he-IL" altLang="he-IL" sz="3600" b="1" dirty="0"/>
              <a:t>"תו הוא כל סימן בודד כמו: אות עברית, אות אנגלית, סיפרה, סימן פיסוק, כל תו הנראה על המקלדת ועוד גם </a:t>
            </a:r>
            <a:r>
              <a:rPr lang="he-IL" altLang="he-IL" sz="3600" b="1" dirty="0">
                <a:sym typeface="Wingdings" panose="05000000000000000000" pitchFamily="2" charset="2"/>
              </a:rPr>
              <a:t> הוא תו." תו נגדיר באמצעות הטיפוס </a:t>
            </a:r>
            <a:r>
              <a:rPr lang="en-US" altLang="he-IL" sz="3600" b="1" dirty="0">
                <a:sym typeface="Wingdings" panose="05000000000000000000" pitchFamily="2" charset="2"/>
              </a:rPr>
              <a:t>char</a:t>
            </a:r>
            <a:r>
              <a:rPr lang="he-IL" altLang="he-IL" sz="3600" b="1" dirty="0">
                <a:sym typeface="Wingdings" panose="05000000000000000000" pitchFamily="2" charset="2"/>
              </a:rPr>
              <a:t>.</a:t>
            </a:r>
            <a:endParaRPr lang="he-IL" altLang="he-IL" sz="3600" b="1" dirty="0"/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332706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indexOf</a:t>
            </a:r>
            <a:r>
              <a:rPr lang="en-US" altLang="he-IL" dirty="0">
                <a:solidFill>
                  <a:srgbClr val="00B050"/>
                </a:solidFill>
              </a:rPr>
              <a:t>(String </a:t>
            </a:r>
            <a:r>
              <a:rPr lang="en-US" altLang="he-IL" dirty="0" err="1">
                <a:solidFill>
                  <a:srgbClr val="00B050"/>
                </a:solidFill>
              </a:rPr>
              <a:t>str</a:t>
            </a:r>
            <a:r>
              <a:rPr lang="en-US" altLang="he-IL" dirty="0">
                <a:solidFill>
                  <a:srgbClr val="00B050"/>
                </a:solidFill>
              </a:rPr>
              <a:t>, </a:t>
            </a:r>
            <a:r>
              <a:rPr lang="en-US" altLang="he-IL" dirty="0" err="1">
                <a:solidFill>
                  <a:srgbClr val="00B050"/>
                </a:solidFill>
              </a:rPr>
              <a:t>int</a:t>
            </a:r>
            <a:r>
              <a:rPr lang="en-US" altLang="he-IL" dirty="0">
                <a:solidFill>
                  <a:srgbClr val="00B050"/>
                </a:solidFill>
              </a:rPr>
              <a:t> from)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0" y="1173163"/>
            <a:ext cx="86772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הסבר מלבני מעוגל 4"/>
          <p:cNvSpPr/>
          <p:nvPr/>
        </p:nvSpPr>
        <p:spPr bwMode="auto">
          <a:xfrm>
            <a:off x="1086863" y="1835150"/>
            <a:ext cx="1400175" cy="350838"/>
          </a:xfrm>
          <a:prstGeom prst="wedgeRoundRectCallout">
            <a:avLst>
              <a:gd name="adj1" fmla="val 183355"/>
              <a:gd name="adj2" fmla="val 536796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1</a:t>
            </a:r>
          </a:p>
        </p:txBody>
      </p:sp>
      <p:sp>
        <p:nvSpPr>
          <p:cNvPr id="6" name="הסבר מלבני מעוגל 5"/>
          <p:cNvSpPr/>
          <p:nvPr/>
        </p:nvSpPr>
        <p:spPr bwMode="auto">
          <a:xfrm>
            <a:off x="2599750" y="1835150"/>
            <a:ext cx="1631950" cy="349250"/>
          </a:xfrm>
          <a:prstGeom prst="wedgeRoundRectCallout">
            <a:avLst>
              <a:gd name="adj1" fmla="val 75242"/>
              <a:gd name="adj2" fmla="val 553890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תחביר הנקודה</a:t>
            </a:r>
          </a:p>
        </p:txBody>
      </p:sp>
      <p:sp>
        <p:nvSpPr>
          <p:cNvPr id="7" name="הסבר מלבני מעוגל 6"/>
          <p:cNvSpPr/>
          <p:nvPr/>
        </p:nvSpPr>
        <p:spPr bwMode="auto">
          <a:xfrm>
            <a:off x="4326950" y="1835150"/>
            <a:ext cx="1584325" cy="349250"/>
          </a:xfrm>
          <a:prstGeom prst="wedgeRoundRectCallout">
            <a:avLst>
              <a:gd name="adj1" fmla="val 7110"/>
              <a:gd name="adj2" fmla="val 516342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הפעולה</a:t>
            </a:r>
          </a:p>
        </p:txBody>
      </p:sp>
      <p:sp>
        <p:nvSpPr>
          <p:cNvPr id="9" name="הסבר מלבני מעוגל 8"/>
          <p:cNvSpPr/>
          <p:nvPr/>
        </p:nvSpPr>
        <p:spPr bwMode="auto">
          <a:xfrm>
            <a:off x="6054150" y="1835150"/>
            <a:ext cx="1400175" cy="349250"/>
          </a:xfrm>
          <a:prstGeom prst="wedgeRoundRectCallout">
            <a:avLst>
              <a:gd name="adj1" fmla="val -39172"/>
              <a:gd name="adj2" fmla="val 533473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2</a:t>
            </a:r>
          </a:p>
        </p:txBody>
      </p:sp>
      <p:sp>
        <p:nvSpPr>
          <p:cNvPr id="10" name="מלבן מעוגל 9"/>
          <p:cNvSpPr/>
          <p:nvPr/>
        </p:nvSpPr>
        <p:spPr bwMode="auto">
          <a:xfrm>
            <a:off x="6741538" y="4827588"/>
            <a:ext cx="1970087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1" name="מלבן מעוגל 10"/>
          <p:cNvSpPr/>
          <p:nvPr/>
        </p:nvSpPr>
        <p:spPr bwMode="auto">
          <a:xfrm>
            <a:off x="259775" y="3860800"/>
            <a:ext cx="739775" cy="5032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4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2" name="הסבר מלבני מעוגל 11"/>
          <p:cNvSpPr/>
          <p:nvPr/>
        </p:nvSpPr>
        <p:spPr bwMode="auto">
          <a:xfrm>
            <a:off x="7549575" y="1835150"/>
            <a:ext cx="1584325" cy="350838"/>
          </a:xfrm>
          <a:prstGeom prst="wedgeRoundRectCallout">
            <a:avLst>
              <a:gd name="adj1" fmla="val 7119"/>
              <a:gd name="adj2" fmla="val 553890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מספר שלם</a:t>
            </a:r>
          </a:p>
        </p:txBody>
      </p:sp>
      <p:sp>
        <p:nvSpPr>
          <p:cNvPr id="14" name="מלבן מעוגל 13"/>
          <p:cNvSpPr/>
          <p:nvPr/>
        </p:nvSpPr>
        <p:spPr bwMode="auto">
          <a:xfrm>
            <a:off x="259775" y="4521200"/>
            <a:ext cx="739775" cy="5032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-1</a:t>
            </a:r>
            <a:endParaRPr lang="he-I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83198" y="122076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lastIndexOf</a:t>
            </a:r>
            <a:r>
              <a:rPr lang="en-US" altLang="he-IL" dirty="0">
                <a:solidFill>
                  <a:srgbClr val="00B050"/>
                </a:solidFill>
              </a:rPr>
              <a:t>(String </a:t>
            </a:r>
            <a:r>
              <a:rPr lang="en-US" altLang="he-IL" dirty="0" err="1">
                <a:solidFill>
                  <a:srgbClr val="00B050"/>
                </a:solidFill>
              </a:rPr>
              <a:t>str</a:t>
            </a:r>
            <a:r>
              <a:rPr lang="en-US" altLang="he-IL" dirty="0">
                <a:solidFill>
                  <a:srgbClr val="00B050"/>
                </a:solidFill>
              </a:rPr>
              <a:t>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170" y="1169988"/>
            <a:ext cx="8507412" cy="51387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 eaLnBrk="1" hangingPunct="1"/>
            <a:r>
              <a:rPr lang="he-IL" altLang="he-IL" sz="3600" b="1" dirty="0">
                <a:solidFill>
                  <a:srgbClr val="192A72"/>
                </a:solidFill>
              </a:rPr>
              <a:t>הפעולה מקבלת כפרמטר מחרוזת ומחזירה את ערך המיקום הראשון שלה בתוך המחרוזת עליה הופעלה הפעולה בסריקה מסוף המחרוזת לתחילתה.</a:t>
            </a:r>
          </a:p>
          <a:p>
            <a:pPr algn="r" rtl="1" eaLnBrk="1" hangingPunct="1"/>
            <a:r>
              <a:rPr lang="he-IL" altLang="he-IL" sz="3600" b="1" dirty="0">
                <a:solidFill>
                  <a:srgbClr val="192A72"/>
                </a:solidFill>
              </a:rPr>
              <a:t>אם המחרוזת לא נמצאת הפעולה מחזירה את הערך (1-).</a:t>
            </a:r>
          </a:p>
        </p:txBody>
      </p:sp>
    </p:spTree>
    <p:extLst>
      <p:ext uri="{BB962C8B-B14F-4D97-AF65-F5344CB8AC3E}">
        <p14:creationId xmlns:p14="http://schemas.microsoft.com/office/powerpoint/2010/main" val="245010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83198" y="122076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הפעולה </a:t>
            </a:r>
            <a:r>
              <a:rPr lang="en-US" altLang="he-IL" dirty="0" err="1">
                <a:solidFill>
                  <a:srgbClr val="00B050"/>
                </a:solidFill>
              </a:rPr>
              <a:t>lastIndexOf</a:t>
            </a:r>
            <a:r>
              <a:rPr lang="en-US" altLang="he-IL" dirty="0">
                <a:solidFill>
                  <a:srgbClr val="00B050"/>
                </a:solidFill>
              </a:rPr>
              <a:t>(String </a:t>
            </a:r>
            <a:r>
              <a:rPr lang="en-US" altLang="he-IL" dirty="0" err="1">
                <a:solidFill>
                  <a:srgbClr val="00B050"/>
                </a:solidFill>
              </a:rPr>
              <a:t>str</a:t>
            </a:r>
            <a:r>
              <a:rPr lang="en-US" altLang="he-IL" dirty="0">
                <a:solidFill>
                  <a:srgbClr val="00B050"/>
                </a:solidFill>
              </a:rPr>
              <a:t>)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09688"/>
            <a:ext cx="8843963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הסבר מלבני מעוגל 4"/>
          <p:cNvSpPr/>
          <p:nvPr/>
        </p:nvSpPr>
        <p:spPr bwMode="auto">
          <a:xfrm>
            <a:off x="827088" y="1957388"/>
            <a:ext cx="1400175" cy="350837"/>
          </a:xfrm>
          <a:prstGeom prst="wedgeRoundRectCallout">
            <a:avLst>
              <a:gd name="adj1" fmla="val 226179"/>
              <a:gd name="adj2" fmla="val 515432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1</a:t>
            </a:r>
          </a:p>
        </p:txBody>
      </p:sp>
      <p:sp>
        <p:nvSpPr>
          <p:cNvPr id="6" name="הסבר מלבני מעוגל 5"/>
          <p:cNvSpPr/>
          <p:nvPr/>
        </p:nvSpPr>
        <p:spPr bwMode="auto">
          <a:xfrm>
            <a:off x="2346325" y="1957388"/>
            <a:ext cx="1636713" cy="350837"/>
          </a:xfrm>
          <a:prstGeom prst="wedgeRoundRectCallout">
            <a:avLst>
              <a:gd name="adj1" fmla="val 132957"/>
              <a:gd name="adj2" fmla="val 536799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תחביר הנקודה</a:t>
            </a:r>
          </a:p>
        </p:txBody>
      </p:sp>
      <p:sp>
        <p:nvSpPr>
          <p:cNvPr id="7" name="הסבר מלבני מעוגל 6"/>
          <p:cNvSpPr/>
          <p:nvPr/>
        </p:nvSpPr>
        <p:spPr bwMode="auto">
          <a:xfrm>
            <a:off x="4060825" y="1958975"/>
            <a:ext cx="1584325" cy="349250"/>
          </a:xfrm>
          <a:prstGeom prst="wedgeRoundRectCallout">
            <a:avLst>
              <a:gd name="adj1" fmla="val 87534"/>
              <a:gd name="adj2" fmla="val 520635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הפעולה</a:t>
            </a:r>
          </a:p>
        </p:txBody>
      </p:sp>
      <p:sp>
        <p:nvSpPr>
          <p:cNvPr id="9" name="הסבר מלבני מעוגל 8"/>
          <p:cNvSpPr/>
          <p:nvPr/>
        </p:nvSpPr>
        <p:spPr bwMode="auto">
          <a:xfrm>
            <a:off x="5764213" y="1957388"/>
            <a:ext cx="1400175" cy="349250"/>
          </a:xfrm>
          <a:prstGeom prst="wedgeRoundRectCallout">
            <a:avLst>
              <a:gd name="adj1" fmla="val 116064"/>
              <a:gd name="adj2" fmla="val 533474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2</a:t>
            </a:r>
          </a:p>
        </p:txBody>
      </p:sp>
      <p:sp>
        <p:nvSpPr>
          <p:cNvPr id="10" name="מלבן מעוגל 9"/>
          <p:cNvSpPr/>
          <p:nvPr/>
        </p:nvSpPr>
        <p:spPr bwMode="auto">
          <a:xfrm>
            <a:off x="6464300" y="4546600"/>
            <a:ext cx="1970088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1" name="מלבן מעוגל 10"/>
          <p:cNvSpPr/>
          <p:nvPr/>
        </p:nvSpPr>
        <p:spPr bwMode="auto">
          <a:xfrm>
            <a:off x="4852988" y="4546600"/>
            <a:ext cx="739775" cy="5032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12</a:t>
            </a:r>
            <a:endParaRPr lang="he-I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186852" y="124797"/>
            <a:ext cx="12191999" cy="720094"/>
          </a:xfrm>
        </p:spPr>
        <p:txBody>
          <a:bodyPr/>
          <a:lstStyle/>
          <a:p>
            <a:r>
              <a:rPr lang="he-IL" altLang="he-IL" sz="4000" dirty="0">
                <a:solidFill>
                  <a:srgbClr val="00B050"/>
                </a:solidFill>
              </a:rPr>
              <a:t>הפעולה </a:t>
            </a:r>
            <a:r>
              <a:rPr lang="en-US" altLang="he-IL" sz="4000" dirty="0" err="1">
                <a:solidFill>
                  <a:srgbClr val="00B050"/>
                </a:solidFill>
              </a:rPr>
              <a:t>lastIndexOf</a:t>
            </a:r>
            <a:r>
              <a:rPr lang="en-US" altLang="he-IL" sz="4000" dirty="0">
                <a:solidFill>
                  <a:srgbClr val="00B050"/>
                </a:solidFill>
              </a:rPr>
              <a:t>(String </a:t>
            </a:r>
            <a:r>
              <a:rPr lang="en-US" altLang="he-IL" sz="4000" dirty="0" err="1">
                <a:solidFill>
                  <a:srgbClr val="00B050"/>
                </a:solidFill>
              </a:rPr>
              <a:t>str</a:t>
            </a:r>
            <a:r>
              <a:rPr lang="en-US" altLang="he-IL" sz="4000" dirty="0">
                <a:solidFill>
                  <a:srgbClr val="00B050"/>
                </a:solidFill>
              </a:rPr>
              <a:t>, </a:t>
            </a:r>
            <a:r>
              <a:rPr lang="en-US" altLang="he-IL" sz="4000" dirty="0" err="1">
                <a:solidFill>
                  <a:srgbClr val="00B050"/>
                </a:solidFill>
              </a:rPr>
              <a:t>int</a:t>
            </a:r>
            <a:r>
              <a:rPr lang="en-US" altLang="he-IL" sz="4000" dirty="0">
                <a:solidFill>
                  <a:srgbClr val="00B050"/>
                </a:solidFill>
              </a:rPr>
              <a:t> from)</a:t>
            </a:r>
            <a:endParaRPr lang="he-IL" sz="4000" dirty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52" y="1169988"/>
            <a:ext cx="8507412" cy="51387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 eaLnBrk="1" hangingPunct="1"/>
            <a:r>
              <a:rPr lang="he-IL" altLang="he-IL" sz="3600" b="1" dirty="0">
                <a:solidFill>
                  <a:srgbClr val="192A72"/>
                </a:solidFill>
              </a:rPr>
              <a:t>הפעולה מקבלת כפרמטר מחרוזת ומספר שלם ומחזירה את ערך המיקום הראשון שלה בתוך המחרוזת עליה הופעלה הפעולה, החל מהמקום </a:t>
            </a:r>
            <a:r>
              <a:rPr lang="en-US" altLang="he-IL" sz="3600" b="1" dirty="0">
                <a:solidFill>
                  <a:srgbClr val="192A72"/>
                </a:solidFill>
              </a:rPr>
              <a:t>from</a:t>
            </a:r>
            <a:r>
              <a:rPr lang="he-IL" altLang="he-IL" sz="3600" b="1" dirty="0">
                <a:solidFill>
                  <a:srgbClr val="192A72"/>
                </a:solidFill>
              </a:rPr>
              <a:t> (כולל) בסריקה מסוף המחרוזת לתחילתה.</a:t>
            </a:r>
          </a:p>
          <a:p>
            <a:pPr algn="r" rtl="1" eaLnBrk="1" hangingPunct="1"/>
            <a:r>
              <a:rPr lang="he-IL" altLang="he-IL" sz="3600" b="1" dirty="0">
                <a:solidFill>
                  <a:srgbClr val="192A72"/>
                </a:solidFill>
              </a:rPr>
              <a:t>אם המחרוזת לא נמצאת הפעולה מחזירה את הערך (1-).</a:t>
            </a:r>
          </a:p>
        </p:txBody>
      </p:sp>
    </p:spTree>
    <p:extLst>
      <p:ext uri="{BB962C8B-B14F-4D97-AF65-F5344CB8AC3E}">
        <p14:creationId xmlns:p14="http://schemas.microsoft.com/office/powerpoint/2010/main" val="24716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186852" y="124797"/>
            <a:ext cx="12191999" cy="720094"/>
          </a:xfrm>
        </p:spPr>
        <p:txBody>
          <a:bodyPr/>
          <a:lstStyle/>
          <a:p>
            <a:r>
              <a:rPr lang="he-IL" altLang="he-IL" sz="4000" dirty="0">
                <a:solidFill>
                  <a:srgbClr val="00B050"/>
                </a:solidFill>
              </a:rPr>
              <a:t>הפעולה </a:t>
            </a:r>
            <a:r>
              <a:rPr lang="en-US" altLang="he-IL" sz="4000" dirty="0" err="1">
                <a:solidFill>
                  <a:srgbClr val="00B050"/>
                </a:solidFill>
              </a:rPr>
              <a:t>lastIndexOf</a:t>
            </a:r>
            <a:r>
              <a:rPr lang="en-US" altLang="he-IL" sz="4000" dirty="0">
                <a:solidFill>
                  <a:srgbClr val="00B050"/>
                </a:solidFill>
              </a:rPr>
              <a:t>(String </a:t>
            </a:r>
            <a:r>
              <a:rPr lang="en-US" altLang="he-IL" sz="4000" dirty="0" err="1">
                <a:solidFill>
                  <a:srgbClr val="00B050"/>
                </a:solidFill>
              </a:rPr>
              <a:t>str</a:t>
            </a:r>
            <a:r>
              <a:rPr lang="en-US" altLang="he-IL" sz="4000" dirty="0">
                <a:solidFill>
                  <a:srgbClr val="00B050"/>
                </a:solidFill>
              </a:rPr>
              <a:t>, </a:t>
            </a:r>
            <a:r>
              <a:rPr lang="en-US" altLang="he-IL" sz="4000" dirty="0" err="1">
                <a:solidFill>
                  <a:srgbClr val="00B050"/>
                </a:solidFill>
              </a:rPr>
              <a:t>int</a:t>
            </a:r>
            <a:r>
              <a:rPr lang="en-US" altLang="he-IL" sz="4000" dirty="0">
                <a:solidFill>
                  <a:srgbClr val="00B050"/>
                </a:solidFill>
              </a:rPr>
              <a:t> from)</a:t>
            </a:r>
            <a:endParaRPr lang="he-IL" sz="4000" dirty="0">
              <a:solidFill>
                <a:srgbClr val="00B05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46175"/>
            <a:ext cx="8497888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הסבר מלבני מעוגל 4"/>
          <p:cNvSpPr/>
          <p:nvPr/>
        </p:nvSpPr>
        <p:spPr bwMode="auto">
          <a:xfrm>
            <a:off x="827088" y="1628775"/>
            <a:ext cx="1400175" cy="350838"/>
          </a:xfrm>
          <a:prstGeom prst="wedgeRoundRectCallout">
            <a:avLst>
              <a:gd name="adj1" fmla="val 164084"/>
              <a:gd name="adj2" fmla="val 506887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1</a:t>
            </a:r>
          </a:p>
        </p:txBody>
      </p:sp>
      <p:sp>
        <p:nvSpPr>
          <p:cNvPr id="6" name="הסבר מלבני מעוגל 5"/>
          <p:cNvSpPr/>
          <p:nvPr/>
        </p:nvSpPr>
        <p:spPr bwMode="auto">
          <a:xfrm>
            <a:off x="2305051" y="1628775"/>
            <a:ext cx="1652587" cy="350838"/>
          </a:xfrm>
          <a:prstGeom prst="wedgeRoundRectCallout">
            <a:avLst>
              <a:gd name="adj1" fmla="val 58211"/>
              <a:gd name="adj2" fmla="val 498345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תחביר הנקודה</a:t>
            </a:r>
          </a:p>
        </p:txBody>
      </p:sp>
      <p:sp>
        <p:nvSpPr>
          <p:cNvPr id="7" name="הסבר מלבני מעוגל 6"/>
          <p:cNvSpPr/>
          <p:nvPr/>
        </p:nvSpPr>
        <p:spPr bwMode="auto">
          <a:xfrm>
            <a:off x="4049713" y="1630363"/>
            <a:ext cx="1584325" cy="349250"/>
          </a:xfrm>
          <a:prstGeom prst="wedgeRoundRectCallout">
            <a:avLst>
              <a:gd name="adj1" fmla="val 7110"/>
              <a:gd name="adj2" fmla="val 516342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הפעולה</a:t>
            </a:r>
          </a:p>
        </p:txBody>
      </p:sp>
      <p:sp>
        <p:nvSpPr>
          <p:cNvPr id="9" name="הסבר מלבני מעוגל 8"/>
          <p:cNvSpPr/>
          <p:nvPr/>
        </p:nvSpPr>
        <p:spPr bwMode="auto">
          <a:xfrm>
            <a:off x="5727700" y="1628775"/>
            <a:ext cx="1400175" cy="349250"/>
          </a:xfrm>
          <a:prstGeom prst="wedgeRoundRectCallout">
            <a:avLst>
              <a:gd name="adj1" fmla="val -20972"/>
              <a:gd name="adj2" fmla="val 516304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2</a:t>
            </a:r>
          </a:p>
        </p:txBody>
      </p:sp>
      <p:sp>
        <p:nvSpPr>
          <p:cNvPr id="10" name="מלבן מעוגל 9"/>
          <p:cNvSpPr/>
          <p:nvPr/>
        </p:nvSpPr>
        <p:spPr bwMode="auto">
          <a:xfrm>
            <a:off x="6426200" y="4845050"/>
            <a:ext cx="1970088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1" name="מלבן מעוגל 10"/>
          <p:cNvSpPr/>
          <p:nvPr/>
        </p:nvSpPr>
        <p:spPr bwMode="auto">
          <a:xfrm>
            <a:off x="74613" y="3357563"/>
            <a:ext cx="739775" cy="50323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3" name="הסבר מלבני מעוגל 12"/>
          <p:cNvSpPr/>
          <p:nvPr/>
        </p:nvSpPr>
        <p:spPr bwMode="auto">
          <a:xfrm>
            <a:off x="7205663" y="1628775"/>
            <a:ext cx="1584325" cy="350838"/>
          </a:xfrm>
          <a:prstGeom prst="wedgeRoundRectCallout">
            <a:avLst>
              <a:gd name="adj1" fmla="val 14688"/>
              <a:gd name="adj2" fmla="val 494073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מספר שלם</a:t>
            </a:r>
          </a:p>
        </p:txBody>
      </p:sp>
      <p:sp>
        <p:nvSpPr>
          <p:cNvPr id="14" name="מלבן מעוגל 13"/>
          <p:cNvSpPr/>
          <p:nvPr/>
        </p:nvSpPr>
        <p:spPr bwMode="auto">
          <a:xfrm>
            <a:off x="74613" y="3933825"/>
            <a:ext cx="739775" cy="5032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-1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5" name="מלבן מעוגל 14"/>
          <p:cNvSpPr/>
          <p:nvPr/>
        </p:nvSpPr>
        <p:spPr bwMode="auto">
          <a:xfrm>
            <a:off x="65088" y="4508500"/>
            <a:ext cx="739775" cy="5032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4</a:t>
            </a:r>
            <a:endParaRPr lang="he-I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186852" y="124797"/>
            <a:ext cx="12191999" cy="720094"/>
          </a:xfrm>
        </p:spPr>
        <p:txBody>
          <a:bodyPr/>
          <a:lstStyle/>
          <a:p>
            <a:r>
              <a:rPr lang="he-IL" altLang="he-IL" sz="4000" dirty="0">
                <a:solidFill>
                  <a:srgbClr val="00B050"/>
                </a:solidFill>
              </a:rPr>
              <a:t>הפעולה </a:t>
            </a:r>
            <a:r>
              <a:rPr lang="en-US" altLang="he-IL" sz="4000" dirty="0" err="1">
                <a:solidFill>
                  <a:srgbClr val="00B050"/>
                </a:solidFill>
              </a:rPr>
              <a:t>lastIndexOf</a:t>
            </a:r>
            <a:r>
              <a:rPr lang="en-US" altLang="he-IL" sz="4000" dirty="0">
                <a:solidFill>
                  <a:srgbClr val="00B050"/>
                </a:solidFill>
              </a:rPr>
              <a:t>(String </a:t>
            </a:r>
            <a:r>
              <a:rPr lang="en-US" altLang="he-IL" sz="4000" dirty="0" err="1">
                <a:solidFill>
                  <a:srgbClr val="00B050"/>
                </a:solidFill>
              </a:rPr>
              <a:t>str</a:t>
            </a:r>
            <a:r>
              <a:rPr lang="en-US" altLang="he-IL" sz="4000" dirty="0">
                <a:solidFill>
                  <a:srgbClr val="00B050"/>
                </a:solidFill>
              </a:rPr>
              <a:t>, </a:t>
            </a:r>
            <a:r>
              <a:rPr lang="en-US" altLang="he-IL" sz="4000" dirty="0" err="1">
                <a:solidFill>
                  <a:srgbClr val="00B050"/>
                </a:solidFill>
              </a:rPr>
              <a:t>int</a:t>
            </a:r>
            <a:r>
              <a:rPr lang="en-US" altLang="he-IL" sz="4000" dirty="0">
                <a:solidFill>
                  <a:srgbClr val="00B050"/>
                </a:solidFill>
              </a:rPr>
              <a:t> from)</a:t>
            </a:r>
            <a:endParaRPr lang="he-IL" sz="4000" dirty="0">
              <a:solidFill>
                <a:srgbClr val="00B05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46175"/>
            <a:ext cx="8497888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הסבר מלבני מעוגל 4"/>
          <p:cNvSpPr/>
          <p:nvPr/>
        </p:nvSpPr>
        <p:spPr bwMode="auto">
          <a:xfrm>
            <a:off x="827088" y="1628775"/>
            <a:ext cx="1400175" cy="350838"/>
          </a:xfrm>
          <a:prstGeom prst="wedgeRoundRectCallout">
            <a:avLst>
              <a:gd name="adj1" fmla="val 164084"/>
              <a:gd name="adj2" fmla="val 506887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1</a:t>
            </a:r>
          </a:p>
        </p:txBody>
      </p:sp>
      <p:sp>
        <p:nvSpPr>
          <p:cNvPr id="6" name="הסבר מלבני מעוגל 5"/>
          <p:cNvSpPr/>
          <p:nvPr/>
        </p:nvSpPr>
        <p:spPr bwMode="auto">
          <a:xfrm>
            <a:off x="2305051" y="1628775"/>
            <a:ext cx="1652587" cy="350838"/>
          </a:xfrm>
          <a:prstGeom prst="wedgeRoundRectCallout">
            <a:avLst>
              <a:gd name="adj1" fmla="val 58211"/>
              <a:gd name="adj2" fmla="val 498345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תחביר הנקודה</a:t>
            </a:r>
          </a:p>
        </p:txBody>
      </p:sp>
      <p:sp>
        <p:nvSpPr>
          <p:cNvPr id="7" name="הסבר מלבני מעוגל 6"/>
          <p:cNvSpPr/>
          <p:nvPr/>
        </p:nvSpPr>
        <p:spPr bwMode="auto">
          <a:xfrm>
            <a:off x="4049713" y="1630363"/>
            <a:ext cx="1584325" cy="349250"/>
          </a:xfrm>
          <a:prstGeom prst="wedgeRoundRectCallout">
            <a:avLst>
              <a:gd name="adj1" fmla="val 7110"/>
              <a:gd name="adj2" fmla="val 516342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הפעולה</a:t>
            </a:r>
          </a:p>
        </p:txBody>
      </p:sp>
      <p:sp>
        <p:nvSpPr>
          <p:cNvPr id="9" name="הסבר מלבני מעוגל 8"/>
          <p:cNvSpPr/>
          <p:nvPr/>
        </p:nvSpPr>
        <p:spPr bwMode="auto">
          <a:xfrm>
            <a:off x="5727700" y="1628775"/>
            <a:ext cx="1400175" cy="349250"/>
          </a:xfrm>
          <a:prstGeom prst="wedgeRoundRectCallout">
            <a:avLst>
              <a:gd name="adj1" fmla="val -20972"/>
              <a:gd name="adj2" fmla="val 516304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2</a:t>
            </a:r>
          </a:p>
        </p:txBody>
      </p:sp>
      <p:sp>
        <p:nvSpPr>
          <p:cNvPr id="10" name="מלבן מעוגל 9"/>
          <p:cNvSpPr/>
          <p:nvPr/>
        </p:nvSpPr>
        <p:spPr bwMode="auto">
          <a:xfrm>
            <a:off x="6426200" y="4845050"/>
            <a:ext cx="1970088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1" name="מלבן מעוגל 10"/>
          <p:cNvSpPr/>
          <p:nvPr/>
        </p:nvSpPr>
        <p:spPr bwMode="auto">
          <a:xfrm>
            <a:off x="74613" y="3357563"/>
            <a:ext cx="739775" cy="50323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3" name="הסבר מלבני מעוגל 12"/>
          <p:cNvSpPr/>
          <p:nvPr/>
        </p:nvSpPr>
        <p:spPr bwMode="auto">
          <a:xfrm>
            <a:off x="7205663" y="1628775"/>
            <a:ext cx="1584325" cy="350838"/>
          </a:xfrm>
          <a:prstGeom prst="wedgeRoundRectCallout">
            <a:avLst>
              <a:gd name="adj1" fmla="val 14688"/>
              <a:gd name="adj2" fmla="val 494073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מספר שלם</a:t>
            </a:r>
          </a:p>
        </p:txBody>
      </p:sp>
      <p:sp>
        <p:nvSpPr>
          <p:cNvPr id="14" name="מלבן מעוגל 13"/>
          <p:cNvSpPr/>
          <p:nvPr/>
        </p:nvSpPr>
        <p:spPr bwMode="auto">
          <a:xfrm>
            <a:off x="74613" y="3933825"/>
            <a:ext cx="739775" cy="5032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-1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5" name="מלבן מעוגל 14"/>
          <p:cNvSpPr/>
          <p:nvPr/>
        </p:nvSpPr>
        <p:spPr bwMode="auto">
          <a:xfrm>
            <a:off x="65088" y="4508500"/>
            <a:ext cx="739775" cy="5032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4</a:t>
            </a:r>
            <a:endParaRPr lang="he-I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-162258" y="124797"/>
            <a:ext cx="12191999" cy="720094"/>
          </a:xfrm>
        </p:spPr>
        <p:txBody>
          <a:bodyPr/>
          <a:lstStyle/>
          <a:p>
            <a:r>
              <a:rPr lang="he-IL" altLang="he-IL" sz="4000" dirty="0">
                <a:solidFill>
                  <a:srgbClr val="00B050"/>
                </a:solidFill>
              </a:rPr>
              <a:t>הפעולה </a:t>
            </a:r>
            <a:r>
              <a:rPr lang="en-US" altLang="he-IL" sz="4000" dirty="0">
                <a:solidFill>
                  <a:srgbClr val="00B050"/>
                </a:solidFill>
              </a:rPr>
              <a:t>substring(</a:t>
            </a:r>
            <a:r>
              <a:rPr lang="en-US" altLang="he-IL" sz="4000" dirty="0" err="1">
                <a:solidFill>
                  <a:srgbClr val="00B050"/>
                </a:solidFill>
              </a:rPr>
              <a:t>int</a:t>
            </a:r>
            <a:r>
              <a:rPr lang="en-US" altLang="he-IL" sz="4000" dirty="0">
                <a:solidFill>
                  <a:srgbClr val="00B050"/>
                </a:solidFill>
              </a:rPr>
              <a:t> begin)</a:t>
            </a:r>
            <a:endParaRPr lang="he-IL" sz="4000" dirty="0">
              <a:solidFill>
                <a:srgbClr val="00B050"/>
              </a:solidFill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69988"/>
            <a:ext cx="8507412" cy="51387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 eaLnBrk="1" hangingPunct="1"/>
            <a:r>
              <a:rPr lang="he-IL" altLang="he-IL" sz="3600" b="1" dirty="0">
                <a:solidFill>
                  <a:srgbClr val="192A72"/>
                </a:solidFill>
              </a:rPr>
              <a:t>הפעולה מקבלת כפרמטר מספר שלם ומחזירה תת-מחרוזת חדשה החל מהמקום </a:t>
            </a:r>
            <a:r>
              <a:rPr lang="en-US" altLang="he-IL" sz="3600" b="1" dirty="0">
                <a:solidFill>
                  <a:srgbClr val="192A72"/>
                </a:solidFill>
              </a:rPr>
              <a:t>begin</a:t>
            </a:r>
            <a:r>
              <a:rPr lang="he-IL" altLang="he-IL" sz="3600" b="1" dirty="0">
                <a:solidFill>
                  <a:srgbClr val="192A72"/>
                </a:solidFill>
              </a:rPr>
              <a:t> כולל ועד סוף המחרוזת.</a:t>
            </a:r>
          </a:p>
          <a:p>
            <a:pPr algn="r" rtl="1" eaLnBrk="1" hangingPunct="1"/>
            <a:r>
              <a:rPr lang="he-IL" altLang="he-IL" sz="3600" b="1" dirty="0">
                <a:solidFill>
                  <a:srgbClr val="192A72"/>
                </a:solidFill>
              </a:rPr>
              <a:t>אם הערך </a:t>
            </a:r>
            <a:r>
              <a:rPr lang="en-US" altLang="he-IL" sz="3600" b="1" dirty="0">
                <a:solidFill>
                  <a:srgbClr val="192A72"/>
                </a:solidFill>
              </a:rPr>
              <a:t>begin</a:t>
            </a:r>
            <a:r>
              <a:rPr lang="he-IL" altLang="he-IL" sz="3600" b="1" dirty="0">
                <a:solidFill>
                  <a:srgbClr val="192A72"/>
                </a:solidFill>
              </a:rPr>
              <a:t> לא נמצא במחרוזת מתקבלת הודעת שגיאה.</a:t>
            </a:r>
          </a:p>
        </p:txBody>
      </p:sp>
    </p:spTree>
    <p:extLst>
      <p:ext uri="{BB962C8B-B14F-4D97-AF65-F5344CB8AC3E}">
        <p14:creationId xmlns:p14="http://schemas.microsoft.com/office/powerpoint/2010/main" val="42429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-162258" y="124797"/>
            <a:ext cx="12191999" cy="720094"/>
          </a:xfrm>
        </p:spPr>
        <p:txBody>
          <a:bodyPr/>
          <a:lstStyle/>
          <a:p>
            <a:r>
              <a:rPr lang="he-IL" altLang="he-IL" sz="4000" dirty="0">
                <a:solidFill>
                  <a:srgbClr val="00B050"/>
                </a:solidFill>
              </a:rPr>
              <a:t>הפעולה </a:t>
            </a:r>
            <a:r>
              <a:rPr lang="en-US" altLang="he-IL" sz="4000" dirty="0">
                <a:solidFill>
                  <a:srgbClr val="00B050"/>
                </a:solidFill>
              </a:rPr>
              <a:t>substring(</a:t>
            </a:r>
            <a:r>
              <a:rPr lang="en-US" altLang="he-IL" sz="4000" dirty="0" err="1">
                <a:solidFill>
                  <a:srgbClr val="00B050"/>
                </a:solidFill>
              </a:rPr>
              <a:t>int</a:t>
            </a:r>
            <a:r>
              <a:rPr lang="en-US" altLang="he-IL" sz="4000" dirty="0">
                <a:solidFill>
                  <a:srgbClr val="00B050"/>
                </a:solidFill>
              </a:rPr>
              <a:t> begin)</a:t>
            </a:r>
            <a:endParaRPr lang="he-IL" sz="4000" dirty="0">
              <a:solidFill>
                <a:srgbClr val="00B05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6" y="1463675"/>
            <a:ext cx="882015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הסבר מלבני מעוגל 4"/>
          <p:cNvSpPr/>
          <p:nvPr/>
        </p:nvSpPr>
        <p:spPr bwMode="auto">
          <a:xfrm>
            <a:off x="2655746" y="2338388"/>
            <a:ext cx="1400175" cy="350837"/>
          </a:xfrm>
          <a:prstGeom prst="wedgeRoundRectCallout">
            <a:avLst>
              <a:gd name="adj1" fmla="val 158731"/>
              <a:gd name="adj2" fmla="val 365889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1</a:t>
            </a:r>
          </a:p>
        </p:txBody>
      </p:sp>
      <p:sp>
        <p:nvSpPr>
          <p:cNvPr id="6" name="הסבר מלבני מעוגל 5"/>
          <p:cNvSpPr/>
          <p:nvPr/>
        </p:nvSpPr>
        <p:spPr bwMode="auto">
          <a:xfrm>
            <a:off x="4146410" y="2338388"/>
            <a:ext cx="1682750" cy="350837"/>
          </a:xfrm>
          <a:prstGeom prst="wedgeRoundRectCallout">
            <a:avLst>
              <a:gd name="adj1" fmla="val 64834"/>
              <a:gd name="adj2" fmla="val 400074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תחביר הנקודה</a:t>
            </a:r>
          </a:p>
        </p:txBody>
      </p:sp>
      <p:sp>
        <p:nvSpPr>
          <p:cNvPr id="7" name="הסבר מלבני מעוגל 6"/>
          <p:cNvSpPr/>
          <p:nvPr/>
        </p:nvSpPr>
        <p:spPr bwMode="auto">
          <a:xfrm>
            <a:off x="5954571" y="2338388"/>
            <a:ext cx="1584325" cy="349250"/>
          </a:xfrm>
          <a:prstGeom prst="wedgeRoundRectCallout">
            <a:avLst>
              <a:gd name="adj1" fmla="val 9002"/>
              <a:gd name="adj2" fmla="val 348950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הפעולה</a:t>
            </a:r>
          </a:p>
        </p:txBody>
      </p:sp>
      <p:sp>
        <p:nvSpPr>
          <p:cNvPr id="9" name="מלבן מעוגל 8"/>
          <p:cNvSpPr/>
          <p:nvPr/>
        </p:nvSpPr>
        <p:spPr bwMode="auto">
          <a:xfrm>
            <a:off x="5762484" y="4437063"/>
            <a:ext cx="1970087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0" name="הסבר מלבני מעוגל 9"/>
          <p:cNvSpPr/>
          <p:nvPr/>
        </p:nvSpPr>
        <p:spPr bwMode="auto">
          <a:xfrm>
            <a:off x="7629384" y="2332038"/>
            <a:ext cx="1584325" cy="350837"/>
          </a:xfrm>
          <a:prstGeom prst="wedgeRoundRectCallout">
            <a:avLst>
              <a:gd name="adj1" fmla="val 2388"/>
              <a:gd name="adj2" fmla="val 370165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מספר שלם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34" y="4351338"/>
            <a:ext cx="1654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872059" y="124797"/>
            <a:ext cx="12191999" cy="720094"/>
          </a:xfrm>
        </p:spPr>
        <p:txBody>
          <a:bodyPr/>
          <a:lstStyle/>
          <a:p>
            <a:r>
              <a:rPr lang="he-IL" altLang="he-IL" sz="4000" dirty="0">
                <a:solidFill>
                  <a:srgbClr val="00B050"/>
                </a:solidFill>
              </a:rPr>
              <a:t>הפעולה </a:t>
            </a:r>
            <a:r>
              <a:rPr lang="en-US" altLang="he-IL" sz="4000" dirty="0">
                <a:solidFill>
                  <a:srgbClr val="00B050"/>
                </a:solidFill>
              </a:rPr>
              <a:t>substring(</a:t>
            </a:r>
            <a:r>
              <a:rPr lang="en-US" altLang="he-IL" sz="4000" dirty="0" err="1">
                <a:solidFill>
                  <a:srgbClr val="00B050"/>
                </a:solidFill>
              </a:rPr>
              <a:t>int</a:t>
            </a:r>
            <a:r>
              <a:rPr lang="en-US" altLang="he-IL" sz="4000" dirty="0">
                <a:solidFill>
                  <a:srgbClr val="00B050"/>
                </a:solidFill>
              </a:rPr>
              <a:t> begin, </a:t>
            </a:r>
            <a:r>
              <a:rPr lang="en-US" altLang="he-IL" sz="4000" dirty="0" err="1">
                <a:solidFill>
                  <a:srgbClr val="00B050"/>
                </a:solidFill>
              </a:rPr>
              <a:t>int</a:t>
            </a:r>
            <a:r>
              <a:rPr lang="en-US" altLang="he-IL" sz="4000" dirty="0">
                <a:solidFill>
                  <a:srgbClr val="00B050"/>
                </a:solidFill>
              </a:rPr>
              <a:t> end)</a:t>
            </a:r>
            <a:endParaRPr lang="he-IL" sz="4000" dirty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69988"/>
            <a:ext cx="8507412" cy="51387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 eaLnBrk="1" hangingPunct="1"/>
            <a:r>
              <a:rPr lang="he-IL" altLang="he-IL" sz="3600" b="1">
                <a:solidFill>
                  <a:srgbClr val="192A72"/>
                </a:solidFill>
              </a:rPr>
              <a:t>הפעולה מקבלת כפרמטר מספר שלם </a:t>
            </a:r>
            <a:r>
              <a:rPr lang="en-US" altLang="he-IL" sz="3600" b="1">
                <a:solidFill>
                  <a:srgbClr val="192A72"/>
                </a:solidFill>
              </a:rPr>
              <a:t>start</a:t>
            </a:r>
            <a:r>
              <a:rPr lang="he-IL" altLang="he-IL" sz="3600" b="1">
                <a:solidFill>
                  <a:srgbClr val="192A72"/>
                </a:solidFill>
              </a:rPr>
              <a:t> ומספר שלם </a:t>
            </a:r>
            <a:r>
              <a:rPr lang="en-US" altLang="he-IL" sz="3600" b="1">
                <a:solidFill>
                  <a:srgbClr val="192A72"/>
                </a:solidFill>
              </a:rPr>
              <a:t> end </a:t>
            </a:r>
            <a:r>
              <a:rPr lang="he-IL" altLang="he-IL" sz="3600" b="1">
                <a:solidFill>
                  <a:srgbClr val="192A72"/>
                </a:solidFill>
              </a:rPr>
              <a:t>ומחזירה תת-מחרוזת חדשה החל מהמקום </a:t>
            </a:r>
            <a:r>
              <a:rPr lang="en-US" altLang="he-IL" sz="3600" b="1">
                <a:solidFill>
                  <a:srgbClr val="192A72"/>
                </a:solidFill>
              </a:rPr>
              <a:t>begin</a:t>
            </a:r>
            <a:r>
              <a:rPr lang="he-IL" altLang="he-IL" sz="3600" b="1">
                <a:solidFill>
                  <a:srgbClr val="192A72"/>
                </a:solidFill>
              </a:rPr>
              <a:t> (כולל) ועד המקום</a:t>
            </a:r>
            <a:r>
              <a:rPr lang="en-US" altLang="he-IL" sz="3600" b="1">
                <a:solidFill>
                  <a:srgbClr val="192A72"/>
                </a:solidFill>
              </a:rPr>
              <a:t> end </a:t>
            </a:r>
            <a:r>
              <a:rPr lang="he-IL" altLang="he-IL" sz="3600" b="1">
                <a:solidFill>
                  <a:srgbClr val="192A72"/>
                </a:solidFill>
              </a:rPr>
              <a:t>(לא כולל).</a:t>
            </a:r>
          </a:p>
          <a:p>
            <a:pPr algn="r" rtl="1" eaLnBrk="1" hangingPunct="1"/>
            <a:r>
              <a:rPr lang="he-IL" altLang="he-IL" sz="3600" b="1">
                <a:solidFill>
                  <a:srgbClr val="192A72"/>
                </a:solidFill>
              </a:rPr>
              <a:t>אם הערך </a:t>
            </a:r>
            <a:r>
              <a:rPr lang="en-US" altLang="he-IL" sz="3600" b="1">
                <a:solidFill>
                  <a:srgbClr val="192A72"/>
                </a:solidFill>
              </a:rPr>
              <a:t>begin</a:t>
            </a:r>
            <a:r>
              <a:rPr lang="he-IL" altLang="he-IL" sz="3600" b="1">
                <a:solidFill>
                  <a:srgbClr val="192A72"/>
                </a:solidFill>
              </a:rPr>
              <a:t> לא נמצא במחרוזת או שערך ה – </a:t>
            </a:r>
            <a:r>
              <a:rPr lang="en-US" altLang="he-IL" sz="3600" b="1">
                <a:solidFill>
                  <a:srgbClr val="192A72"/>
                </a:solidFill>
              </a:rPr>
              <a:t>end</a:t>
            </a:r>
            <a:r>
              <a:rPr lang="he-IL" altLang="he-IL" sz="3600" b="1">
                <a:solidFill>
                  <a:srgbClr val="192A72"/>
                </a:solidFill>
              </a:rPr>
              <a:t> לא נמצא במחרוזת או קטן מ - </a:t>
            </a:r>
            <a:r>
              <a:rPr lang="en-US" altLang="he-IL" sz="3600" b="1">
                <a:solidFill>
                  <a:srgbClr val="192A72"/>
                </a:solidFill>
              </a:rPr>
              <a:t>begin</a:t>
            </a:r>
            <a:r>
              <a:rPr lang="he-IL" altLang="he-IL" sz="3600" b="1">
                <a:solidFill>
                  <a:srgbClr val="192A72"/>
                </a:solidFill>
              </a:rPr>
              <a:t> תתקבל הודעת שגיאה.</a:t>
            </a:r>
          </a:p>
        </p:txBody>
      </p:sp>
    </p:spTree>
    <p:extLst>
      <p:ext uri="{BB962C8B-B14F-4D97-AF65-F5344CB8AC3E}">
        <p14:creationId xmlns:p14="http://schemas.microsoft.com/office/powerpoint/2010/main" val="6737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872059" y="124797"/>
            <a:ext cx="12191999" cy="720094"/>
          </a:xfrm>
        </p:spPr>
        <p:txBody>
          <a:bodyPr/>
          <a:lstStyle/>
          <a:p>
            <a:r>
              <a:rPr lang="he-IL" altLang="he-IL" sz="4000" dirty="0">
                <a:solidFill>
                  <a:srgbClr val="00B050"/>
                </a:solidFill>
              </a:rPr>
              <a:t>הפעולה </a:t>
            </a:r>
            <a:r>
              <a:rPr lang="en-US" altLang="he-IL" sz="4000" dirty="0">
                <a:solidFill>
                  <a:srgbClr val="00B050"/>
                </a:solidFill>
              </a:rPr>
              <a:t>substring(</a:t>
            </a:r>
            <a:r>
              <a:rPr lang="en-US" altLang="he-IL" sz="4000" dirty="0" err="1">
                <a:solidFill>
                  <a:srgbClr val="00B050"/>
                </a:solidFill>
              </a:rPr>
              <a:t>int</a:t>
            </a:r>
            <a:r>
              <a:rPr lang="en-US" altLang="he-IL" sz="4000" dirty="0">
                <a:solidFill>
                  <a:srgbClr val="00B050"/>
                </a:solidFill>
              </a:rPr>
              <a:t> begin, </a:t>
            </a:r>
            <a:r>
              <a:rPr lang="en-US" altLang="he-IL" sz="4000" dirty="0" err="1">
                <a:solidFill>
                  <a:srgbClr val="00B050"/>
                </a:solidFill>
              </a:rPr>
              <a:t>int</a:t>
            </a:r>
            <a:r>
              <a:rPr lang="en-US" altLang="he-IL" sz="4000" dirty="0">
                <a:solidFill>
                  <a:srgbClr val="00B050"/>
                </a:solidFill>
              </a:rPr>
              <a:t> end)</a:t>
            </a:r>
            <a:endParaRPr lang="he-IL" sz="4000" dirty="0">
              <a:solidFill>
                <a:srgbClr val="00B05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60463"/>
            <a:ext cx="7993063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הסבר מלבני מעוגל 4"/>
          <p:cNvSpPr/>
          <p:nvPr/>
        </p:nvSpPr>
        <p:spPr bwMode="auto">
          <a:xfrm>
            <a:off x="755650" y="1874838"/>
            <a:ext cx="1400175" cy="350837"/>
          </a:xfrm>
          <a:prstGeom prst="wedgeRoundRectCallout">
            <a:avLst>
              <a:gd name="adj1" fmla="val 232602"/>
              <a:gd name="adj2" fmla="val 293253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1</a:t>
            </a:r>
          </a:p>
        </p:txBody>
      </p:sp>
      <p:sp>
        <p:nvSpPr>
          <p:cNvPr id="6" name="הסבר מלבני מעוגל 5"/>
          <p:cNvSpPr/>
          <p:nvPr/>
        </p:nvSpPr>
        <p:spPr bwMode="auto">
          <a:xfrm>
            <a:off x="2203815" y="1874839"/>
            <a:ext cx="1711325" cy="349250"/>
          </a:xfrm>
          <a:prstGeom prst="wedgeRoundRectCallout">
            <a:avLst>
              <a:gd name="adj1" fmla="val 123495"/>
              <a:gd name="adj2" fmla="val 284712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תחביר הנקודה</a:t>
            </a:r>
          </a:p>
        </p:txBody>
      </p:sp>
      <p:sp>
        <p:nvSpPr>
          <p:cNvPr id="7" name="הסבר מלבני מעוגל 6"/>
          <p:cNvSpPr/>
          <p:nvPr/>
        </p:nvSpPr>
        <p:spPr bwMode="auto">
          <a:xfrm>
            <a:off x="3975100" y="1874838"/>
            <a:ext cx="1584325" cy="349250"/>
          </a:xfrm>
          <a:prstGeom prst="wedgeRoundRectCallout">
            <a:avLst>
              <a:gd name="adj1" fmla="val 81856"/>
              <a:gd name="adj2" fmla="val 267400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הפעולה</a:t>
            </a:r>
          </a:p>
        </p:txBody>
      </p:sp>
      <p:sp>
        <p:nvSpPr>
          <p:cNvPr id="9" name="מלבן מעוגל 8"/>
          <p:cNvSpPr/>
          <p:nvPr/>
        </p:nvSpPr>
        <p:spPr bwMode="auto">
          <a:xfrm>
            <a:off x="5554663" y="4756150"/>
            <a:ext cx="1970087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0" name="הסבר מלבני מעוגל 9"/>
          <p:cNvSpPr/>
          <p:nvPr/>
        </p:nvSpPr>
        <p:spPr bwMode="auto">
          <a:xfrm>
            <a:off x="7213600" y="1873250"/>
            <a:ext cx="1584325" cy="350838"/>
          </a:xfrm>
          <a:prstGeom prst="wedgeRoundRectCallout">
            <a:avLst>
              <a:gd name="adj1" fmla="val -29781"/>
              <a:gd name="adj2" fmla="val 276166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end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1" name="הסבר מלבני מעוגל 10"/>
          <p:cNvSpPr/>
          <p:nvPr/>
        </p:nvSpPr>
        <p:spPr bwMode="auto">
          <a:xfrm>
            <a:off x="5667375" y="1873250"/>
            <a:ext cx="1400175" cy="350838"/>
          </a:xfrm>
          <a:prstGeom prst="wedgeRoundRectCallout">
            <a:avLst>
              <a:gd name="adj1" fmla="val 57025"/>
              <a:gd name="adj2" fmla="val 271890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begin</a:t>
            </a:r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7525"/>
            <a:ext cx="962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705225"/>
            <a:ext cx="2549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352925"/>
            <a:ext cx="6048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3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מהי מחרוזת ?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altLang="he-IL" sz="3600" b="1" dirty="0"/>
              <a:t>מחרוזת היא רצף של תווים.</a:t>
            </a:r>
          </a:p>
          <a:p>
            <a:pPr marL="0" indent="0">
              <a:buNone/>
            </a:pPr>
            <a:r>
              <a:rPr lang="he-IL" altLang="he-IL" sz="3600" b="1" dirty="0"/>
              <a:t>אנו מגדירים מחרוזת בעזרת הטיפוס </a:t>
            </a:r>
            <a:r>
              <a:rPr lang="en-US" altLang="he-IL" sz="3600" b="1" dirty="0"/>
              <a:t>String</a:t>
            </a:r>
            <a:r>
              <a:rPr lang="he-IL" altLang="he-IL" sz="3600" b="1" dirty="0"/>
              <a:t>.</a:t>
            </a:r>
          </a:p>
          <a:p>
            <a:pPr marL="0" indent="0">
              <a:buNone/>
            </a:pPr>
            <a:r>
              <a:rPr lang="he-IL" altLang="he-IL" sz="3600" b="1" dirty="0"/>
              <a:t>שימו </a:t>
            </a:r>
            <a:r>
              <a:rPr lang="he-IL" altLang="he-IL" sz="3600" b="1" dirty="0">
                <a:solidFill>
                  <a:srgbClr val="FF0000"/>
                </a:solidFill>
                <a:sym typeface="Webdings" panose="05030102010509060703" pitchFamily="18" charset="2"/>
              </a:rPr>
              <a:t> </a:t>
            </a:r>
            <a:r>
              <a:rPr lang="he-IL" altLang="he-IL" sz="3600" b="1" dirty="0">
                <a:sym typeface="Webdings" panose="05030102010509060703" pitchFamily="18" charset="2"/>
              </a:rPr>
              <a:t>שאנו כותבים את שם הטיפוס באות גדולה וזאת כדי להבחין שלא מדובר בטיפוס פשוט כמו:</a:t>
            </a:r>
            <a:br>
              <a:rPr lang="en-US" altLang="he-IL" sz="3600" b="1" dirty="0">
                <a:sym typeface="Webdings" panose="05030102010509060703" pitchFamily="18" charset="2"/>
              </a:rPr>
            </a:br>
            <a:r>
              <a:rPr lang="en-US" altLang="he-IL" sz="3600" b="1" dirty="0" err="1">
                <a:sym typeface="Webdings" panose="05030102010509060703" pitchFamily="18" charset="2"/>
              </a:rPr>
              <a:t>int</a:t>
            </a:r>
            <a:r>
              <a:rPr lang="en-US" altLang="he-IL" sz="3600" b="1" dirty="0">
                <a:sym typeface="Webdings" panose="05030102010509060703" pitchFamily="18" charset="2"/>
              </a:rPr>
              <a:t>, double, </a:t>
            </a:r>
            <a:r>
              <a:rPr lang="en-US" altLang="he-IL" sz="3600" b="1" dirty="0" err="1">
                <a:sym typeface="Webdings" panose="05030102010509060703" pitchFamily="18" charset="2"/>
              </a:rPr>
              <a:t>boolean</a:t>
            </a:r>
            <a:r>
              <a:rPr lang="he-IL" altLang="he-IL" sz="3600" b="1" dirty="0">
                <a:sym typeface="Webdings" panose="05030102010509060703" pitchFamily="18" charset="2"/>
              </a:rPr>
              <a:t>.</a:t>
            </a:r>
            <a:endParaRPr lang="he-IL" altLang="he-IL" sz="3600" b="1" dirty="0"/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0787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872059" y="124797"/>
            <a:ext cx="12191999" cy="720094"/>
          </a:xfrm>
        </p:spPr>
        <p:txBody>
          <a:bodyPr/>
          <a:lstStyle/>
          <a:p>
            <a:r>
              <a:rPr lang="he-IL" altLang="he-IL" sz="4000" dirty="0">
                <a:solidFill>
                  <a:srgbClr val="00B050"/>
                </a:solidFill>
              </a:rPr>
              <a:t>הפעולה </a:t>
            </a:r>
            <a:r>
              <a:rPr lang="en-US" altLang="he-IL" sz="4000" dirty="0">
                <a:solidFill>
                  <a:srgbClr val="00B050"/>
                </a:solidFill>
              </a:rPr>
              <a:t>replace(char c1, char c2)</a:t>
            </a:r>
            <a:endParaRPr lang="he-IL" sz="4000" dirty="0">
              <a:solidFill>
                <a:srgbClr val="00B050"/>
              </a:solidFill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69988"/>
            <a:ext cx="8507412" cy="5138737"/>
          </a:xfrm>
          <a:prstGeom prst="rect">
            <a:avLst/>
          </a:prstGeom>
        </p:spPr>
        <p:txBody>
          <a:bodyPr/>
          <a:lstStyle/>
          <a:p>
            <a:pPr algn="r" rtl="1" eaLnBrk="1" hangingPunct="1"/>
            <a:r>
              <a:rPr lang="he-IL" altLang="he-IL" sz="4000" b="1" dirty="0">
                <a:solidFill>
                  <a:srgbClr val="192A72"/>
                </a:solidFill>
              </a:rPr>
              <a:t>הפעולה מקבלת שני תווים ומחזירה מחרוזת חדשה בה כל התווים במחרוזת שערכם </a:t>
            </a:r>
            <a:r>
              <a:rPr lang="en-US" altLang="he-IL" sz="4000" b="1" dirty="0">
                <a:solidFill>
                  <a:srgbClr val="192A72"/>
                </a:solidFill>
              </a:rPr>
              <a:t>c1</a:t>
            </a:r>
            <a:r>
              <a:rPr lang="he-IL" altLang="he-IL" sz="4000" b="1" dirty="0">
                <a:solidFill>
                  <a:srgbClr val="192A72"/>
                </a:solidFill>
              </a:rPr>
              <a:t> יוחלפו בתו שערכו </a:t>
            </a:r>
            <a:r>
              <a:rPr lang="en-US" altLang="he-IL" sz="4000" b="1" dirty="0">
                <a:solidFill>
                  <a:srgbClr val="192A72"/>
                </a:solidFill>
              </a:rPr>
              <a:t>c2</a:t>
            </a:r>
            <a:r>
              <a:rPr lang="he-IL" altLang="he-IL" sz="4000" b="1" dirty="0">
                <a:solidFill>
                  <a:srgbClr val="192A72"/>
                </a:solidFill>
              </a:rPr>
              <a:t> שימו </a:t>
            </a:r>
            <a:r>
              <a:rPr lang="he-IL" altLang="he-IL" sz="4000" b="1" dirty="0">
                <a:solidFill>
                  <a:srgbClr val="FF0000"/>
                </a:solidFill>
                <a:sym typeface="Webdings" panose="05030102010509060703" pitchFamily="18" charset="2"/>
              </a:rPr>
              <a:t></a:t>
            </a:r>
            <a:r>
              <a:rPr lang="he-IL" altLang="he-IL" sz="4000" b="1" dirty="0">
                <a:solidFill>
                  <a:srgbClr val="192A72"/>
                </a:solidFill>
              </a:rPr>
              <a:t>הפעולה מחזירה מחרוזת חדשה.</a:t>
            </a:r>
          </a:p>
        </p:txBody>
      </p:sp>
    </p:spTree>
    <p:extLst>
      <p:ext uri="{BB962C8B-B14F-4D97-AF65-F5344CB8AC3E}">
        <p14:creationId xmlns:p14="http://schemas.microsoft.com/office/powerpoint/2010/main" val="20813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872059" y="124797"/>
            <a:ext cx="12191999" cy="720094"/>
          </a:xfrm>
        </p:spPr>
        <p:txBody>
          <a:bodyPr/>
          <a:lstStyle/>
          <a:p>
            <a:r>
              <a:rPr lang="he-IL" altLang="he-IL" sz="4000" dirty="0">
                <a:solidFill>
                  <a:srgbClr val="00B050"/>
                </a:solidFill>
              </a:rPr>
              <a:t>הפעולה </a:t>
            </a:r>
            <a:r>
              <a:rPr lang="en-US" altLang="he-IL" sz="4000" dirty="0">
                <a:solidFill>
                  <a:srgbClr val="00B050"/>
                </a:solidFill>
              </a:rPr>
              <a:t>replace(char c1, char c2)</a:t>
            </a:r>
            <a:endParaRPr lang="he-IL" sz="4000" dirty="0">
              <a:solidFill>
                <a:srgbClr val="00B05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255838"/>
            <a:ext cx="88265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הסבר מלבני מעוגל 4"/>
          <p:cNvSpPr/>
          <p:nvPr/>
        </p:nvSpPr>
        <p:spPr bwMode="auto">
          <a:xfrm>
            <a:off x="827088" y="2752725"/>
            <a:ext cx="1400175" cy="350838"/>
          </a:xfrm>
          <a:prstGeom prst="wedgeRoundRectCallout">
            <a:avLst>
              <a:gd name="adj1" fmla="val 142672"/>
              <a:gd name="adj2" fmla="val 241981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1</a:t>
            </a:r>
          </a:p>
        </p:txBody>
      </p:sp>
      <p:sp>
        <p:nvSpPr>
          <p:cNvPr id="6" name="הסבר מלבני מעוגל 5"/>
          <p:cNvSpPr/>
          <p:nvPr/>
        </p:nvSpPr>
        <p:spPr bwMode="auto">
          <a:xfrm>
            <a:off x="2411413" y="2752725"/>
            <a:ext cx="1636712" cy="347663"/>
          </a:xfrm>
          <a:prstGeom prst="wedgeRoundRectCallout">
            <a:avLst>
              <a:gd name="adj1" fmla="val 38341"/>
              <a:gd name="adj2" fmla="val 263348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תחביר הנקודה</a:t>
            </a:r>
          </a:p>
        </p:txBody>
      </p:sp>
      <p:sp>
        <p:nvSpPr>
          <p:cNvPr id="7" name="הסבר מלבני מעוגל 6"/>
          <p:cNvSpPr/>
          <p:nvPr/>
        </p:nvSpPr>
        <p:spPr bwMode="auto">
          <a:xfrm>
            <a:off x="4140200" y="2751138"/>
            <a:ext cx="1584325" cy="349250"/>
          </a:xfrm>
          <a:prstGeom prst="wedgeRoundRectCallout">
            <a:avLst>
              <a:gd name="adj1" fmla="val -18436"/>
              <a:gd name="adj2" fmla="val 233063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הפעולה</a:t>
            </a:r>
          </a:p>
        </p:txBody>
      </p:sp>
      <p:sp>
        <p:nvSpPr>
          <p:cNvPr id="9" name="מלבן מעוגל 8"/>
          <p:cNvSpPr/>
          <p:nvPr/>
        </p:nvSpPr>
        <p:spPr bwMode="auto">
          <a:xfrm>
            <a:off x="5554663" y="4756150"/>
            <a:ext cx="1970087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0" name="הסבר מלבני מעוגל 9"/>
          <p:cNvSpPr/>
          <p:nvPr/>
        </p:nvSpPr>
        <p:spPr bwMode="auto">
          <a:xfrm>
            <a:off x="7359650" y="2749550"/>
            <a:ext cx="1584325" cy="350838"/>
          </a:xfrm>
          <a:prstGeom prst="wedgeRoundRectCallout">
            <a:avLst>
              <a:gd name="adj1" fmla="val 10904"/>
              <a:gd name="adj2" fmla="val 241984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תו שני</a:t>
            </a:r>
          </a:p>
        </p:txBody>
      </p:sp>
      <p:sp>
        <p:nvSpPr>
          <p:cNvPr id="11" name="הסבר מלבני מעוגל 10"/>
          <p:cNvSpPr/>
          <p:nvPr/>
        </p:nvSpPr>
        <p:spPr bwMode="auto">
          <a:xfrm>
            <a:off x="5867400" y="2751138"/>
            <a:ext cx="1400175" cy="350837"/>
          </a:xfrm>
          <a:prstGeom prst="wedgeRoundRectCallout">
            <a:avLst>
              <a:gd name="adj1" fmla="val -6140"/>
              <a:gd name="adj2" fmla="val 246254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תו ראשון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03775"/>
            <a:ext cx="1695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6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07142" y="124797"/>
            <a:ext cx="12191999" cy="720094"/>
          </a:xfrm>
        </p:spPr>
        <p:txBody>
          <a:bodyPr/>
          <a:lstStyle/>
          <a:p>
            <a:r>
              <a:rPr lang="he-IL" altLang="he-IL" sz="4000" dirty="0">
                <a:solidFill>
                  <a:srgbClr val="00B050"/>
                </a:solidFill>
              </a:rPr>
              <a:t>הפעולה </a:t>
            </a:r>
            <a:r>
              <a:rPr lang="en-US" altLang="he-IL" sz="4000" dirty="0">
                <a:solidFill>
                  <a:srgbClr val="00B050"/>
                </a:solidFill>
              </a:rPr>
              <a:t>replace(String st1, String st2)</a:t>
            </a:r>
            <a:endParaRPr lang="he-IL" sz="4000" dirty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69988"/>
            <a:ext cx="8507412" cy="5138737"/>
          </a:xfrm>
          <a:prstGeom prst="rect">
            <a:avLst/>
          </a:prstGeom>
        </p:spPr>
        <p:txBody>
          <a:bodyPr/>
          <a:lstStyle/>
          <a:p>
            <a:pPr algn="r" rtl="1" eaLnBrk="1" hangingPunct="1"/>
            <a:r>
              <a:rPr lang="he-IL" altLang="he-IL" sz="4000" b="1" dirty="0">
                <a:solidFill>
                  <a:srgbClr val="002060"/>
                </a:solidFill>
              </a:rPr>
              <a:t>הפעולה מקבלת שתי מחרוזות ומחזירה מחרוזת חדשה בה כל המחרוזות  במחרוזת שערכן </a:t>
            </a:r>
            <a:r>
              <a:rPr lang="en-US" altLang="he-IL" sz="4000" b="1" dirty="0">
                <a:solidFill>
                  <a:srgbClr val="002060"/>
                </a:solidFill>
              </a:rPr>
              <a:t>st1</a:t>
            </a:r>
            <a:r>
              <a:rPr lang="he-IL" altLang="he-IL" sz="4000" b="1" dirty="0">
                <a:solidFill>
                  <a:srgbClr val="002060"/>
                </a:solidFill>
              </a:rPr>
              <a:t> יוחלפו במחרוזות שערכן </a:t>
            </a:r>
            <a:r>
              <a:rPr lang="en-US" altLang="he-IL" sz="4000" b="1" dirty="0">
                <a:solidFill>
                  <a:srgbClr val="002060"/>
                </a:solidFill>
              </a:rPr>
              <a:t>st2</a:t>
            </a:r>
            <a:r>
              <a:rPr lang="he-IL" altLang="he-IL" sz="4000" b="1" dirty="0">
                <a:solidFill>
                  <a:srgbClr val="002060"/>
                </a:solidFill>
              </a:rPr>
              <a:t> שימו </a:t>
            </a:r>
            <a:r>
              <a:rPr lang="he-IL" altLang="he-IL" sz="4000" b="1" dirty="0">
                <a:solidFill>
                  <a:srgbClr val="002060"/>
                </a:solidFill>
                <a:sym typeface="Webdings" panose="05030102010509060703" pitchFamily="18" charset="2"/>
              </a:rPr>
              <a:t></a:t>
            </a:r>
            <a:r>
              <a:rPr lang="he-IL" altLang="he-IL" sz="4000" b="1" dirty="0">
                <a:solidFill>
                  <a:srgbClr val="002060"/>
                </a:solidFill>
              </a:rPr>
              <a:t>הפעולה מחזירה מחרוזת חדשה.</a:t>
            </a:r>
          </a:p>
        </p:txBody>
      </p:sp>
    </p:spTree>
    <p:extLst>
      <p:ext uri="{BB962C8B-B14F-4D97-AF65-F5344CB8AC3E}">
        <p14:creationId xmlns:p14="http://schemas.microsoft.com/office/powerpoint/2010/main" val="5083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38315" y="124797"/>
            <a:ext cx="12191999" cy="720094"/>
          </a:xfrm>
        </p:spPr>
        <p:txBody>
          <a:bodyPr/>
          <a:lstStyle/>
          <a:p>
            <a:r>
              <a:rPr lang="he-IL" altLang="he-IL" sz="4000" dirty="0">
                <a:solidFill>
                  <a:srgbClr val="00B050"/>
                </a:solidFill>
              </a:rPr>
              <a:t>הפעולה </a:t>
            </a:r>
            <a:r>
              <a:rPr lang="en-US" altLang="he-IL" sz="4000" dirty="0">
                <a:solidFill>
                  <a:srgbClr val="00B050"/>
                </a:solidFill>
              </a:rPr>
              <a:t>replace(String st1, String st2)</a:t>
            </a:r>
            <a:endParaRPr lang="he-IL" sz="4000" dirty="0">
              <a:solidFill>
                <a:srgbClr val="00B05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262063"/>
            <a:ext cx="89439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הסבר מלבני מעוגל 4"/>
          <p:cNvSpPr/>
          <p:nvPr/>
        </p:nvSpPr>
        <p:spPr bwMode="auto">
          <a:xfrm>
            <a:off x="395288" y="2060575"/>
            <a:ext cx="1400175" cy="350838"/>
          </a:xfrm>
          <a:prstGeom prst="wedgeRoundRectCallout">
            <a:avLst>
              <a:gd name="adj1" fmla="val 119119"/>
              <a:gd name="adj2" fmla="val 314616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1</a:t>
            </a:r>
          </a:p>
        </p:txBody>
      </p:sp>
      <p:sp>
        <p:nvSpPr>
          <p:cNvPr id="6" name="הסבר מלבני מעוגל 5"/>
          <p:cNvSpPr/>
          <p:nvPr/>
        </p:nvSpPr>
        <p:spPr bwMode="auto">
          <a:xfrm>
            <a:off x="1835150" y="2060575"/>
            <a:ext cx="1624013" cy="592684"/>
          </a:xfrm>
          <a:prstGeom prst="wedgeRoundRectCallout">
            <a:avLst>
              <a:gd name="adj1" fmla="val 19534"/>
              <a:gd name="adj2" fmla="val 152923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תחביר הנקודה</a:t>
            </a:r>
          </a:p>
        </p:txBody>
      </p:sp>
      <p:sp>
        <p:nvSpPr>
          <p:cNvPr id="7" name="הסבר מלבני מעוגל 6"/>
          <p:cNvSpPr/>
          <p:nvPr/>
        </p:nvSpPr>
        <p:spPr bwMode="auto">
          <a:xfrm>
            <a:off x="3549103" y="2062163"/>
            <a:ext cx="1584325" cy="349250"/>
          </a:xfrm>
          <a:prstGeom prst="wedgeRoundRectCallout">
            <a:avLst>
              <a:gd name="adj1" fmla="val -42090"/>
              <a:gd name="adj2" fmla="val 284568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הפעולה</a:t>
            </a:r>
          </a:p>
        </p:txBody>
      </p:sp>
      <p:sp>
        <p:nvSpPr>
          <p:cNvPr id="9" name="מלבן מעוגל 8"/>
          <p:cNvSpPr/>
          <p:nvPr/>
        </p:nvSpPr>
        <p:spPr bwMode="auto">
          <a:xfrm>
            <a:off x="5737225" y="3868738"/>
            <a:ext cx="1970088" cy="50482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chemeClr val="tx1"/>
                </a:solidFill>
              </a:rPr>
              <a:t>מה יודפס ?</a:t>
            </a:r>
          </a:p>
        </p:txBody>
      </p:sp>
      <p:sp>
        <p:nvSpPr>
          <p:cNvPr id="10" name="הסבר מלבני מעוגל 9"/>
          <p:cNvSpPr/>
          <p:nvPr/>
        </p:nvSpPr>
        <p:spPr bwMode="auto">
          <a:xfrm>
            <a:off x="6673850" y="2060575"/>
            <a:ext cx="1930400" cy="328613"/>
          </a:xfrm>
          <a:prstGeom prst="wedgeRoundRectCallout">
            <a:avLst>
              <a:gd name="adj1" fmla="val 27398"/>
              <a:gd name="adj2" fmla="val 297228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מחליפה</a:t>
            </a:r>
          </a:p>
        </p:txBody>
      </p:sp>
      <p:sp>
        <p:nvSpPr>
          <p:cNvPr id="11" name="הסבר מלבני מעוגל 10"/>
          <p:cNvSpPr/>
          <p:nvPr/>
        </p:nvSpPr>
        <p:spPr bwMode="auto">
          <a:xfrm>
            <a:off x="5173663" y="2060575"/>
            <a:ext cx="1400175" cy="350838"/>
          </a:xfrm>
          <a:prstGeom prst="wedgeRoundRectCallout">
            <a:avLst>
              <a:gd name="adj1" fmla="val -29693"/>
              <a:gd name="adj2" fmla="val 288981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/>
          <a:lstStyle/>
          <a:p>
            <a:pPr algn="ctr" rtl="1" eaLnBrk="1" hangingPunct="1">
              <a:defRPr/>
            </a:pPr>
            <a:r>
              <a:rPr lang="he-IL" b="1" dirty="0">
                <a:solidFill>
                  <a:schemeClr val="tx1"/>
                </a:solidFill>
              </a:rPr>
              <a:t>מחרוזת יעד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16338"/>
            <a:ext cx="23923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0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38314"/>
            <a:ext cx="12191999" cy="1346302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הגדרה / הצהרה על משתנה </a:t>
            </a:r>
            <a:br>
              <a:rPr lang="he-IL" altLang="he-IL" dirty="0">
                <a:solidFill>
                  <a:srgbClr val="00B050"/>
                </a:solidFill>
              </a:rPr>
            </a:br>
            <a:r>
              <a:rPr lang="he-IL" altLang="he-IL" dirty="0">
                <a:solidFill>
                  <a:srgbClr val="00B050"/>
                </a:solidFill>
              </a:rPr>
              <a:t>מטיפוס מחרוזת.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5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5" y="1893758"/>
            <a:ext cx="6992301" cy="388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06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748148" y="-179224"/>
            <a:ext cx="12191999" cy="1346302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השמה למשתנה מטיפוס </a:t>
            </a:r>
            <a:r>
              <a:rPr lang="en-US" altLang="he-IL" dirty="0">
                <a:solidFill>
                  <a:srgbClr val="00B050"/>
                </a:solidFill>
              </a:rPr>
              <a:t>String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4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8" y="1555386"/>
            <a:ext cx="6733307" cy="47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10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5246"/>
            <a:ext cx="12191999" cy="1346302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אתחול מחרוזת ריקה.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5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75"/>
            <a:ext cx="7242464" cy="444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37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47650" y="3073"/>
            <a:ext cx="12191999" cy="1346302"/>
          </a:xfrm>
        </p:spPr>
        <p:txBody>
          <a:bodyPr/>
          <a:lstStyle/>
          <a:p>
            <a:r>
              <a:rPr lang="he-IL" altLang="he-IL" dirty="0">
                <a:solidFill>
                  <a:srgbClr val="00B050"/>
                </a:solidFill>
              </a:rPr>
              <a:t>שימו לב - זו מחרוזת לא ריקה.</a:t>
            </a:r>
            <a:endParaRPr lang="he-IL" dirty="0">
              <a:solidFill>
                <a:srgbClr val="00B050"/>
              </a:solidFill>
            </a:endParaRPr>
          </a:p>
        </p:txBody>
      </p:sp>
      <p:pic>
        <p:nvPicPr>
          <p:cNvPr id="4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70599"/>
            <a:ext cx="8572500" cy="450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הסבר מלבני מעוגל 5"/>
          <p:cNvSpPr/>
          <p:nvPr/>
        </p:nvSpPr>
        <p:spPr bwMode="auto">
          <a:xfrm>
            <a:off x="3348038" y="4850390"/>
            <a:ext cx="3671887" cy="647700"/>
          </a:xfrm>
          <a:prstGeom prst="wedgeRoundRectCallout">
            <a:avLst>
              <a:gd name="adj1" fmla="val -8587"/>
              <a:gd name="adj2" fmla="val -123931"/>
              <a:gd name="adj3" fmla="val 16667"/>
            </a:avLst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/>
          <a:lstStyle/>
          <a:p>
            <a:pPr algn="ctr" eaLnBrk="1" hangingPunct="1">
              <a:defRPr/>
            </a:pPr>
            <a:r>
              <a:rPr lang="he-IL" sz="2800" b="1" dirty="0">
                <a:solidFill>
                  <a:schemeClr val="bg1"/>
                </a:solidFill>
              </a:rPr>
              <a:t>רווח הוא תו לכל דבר</a:t>
            </a:r>
          </a:p>
        </p:txBody>
      </p:sp>
    </p:spTree>
    <p:extLst>
      <p:ext uri="{BB962C8B-B14F-4D97-AF65-F5344CB8AC3E}">
        <p14:creationId xmlns:p14="http://schemas.microsoft.com/office/powerpoint/2010/main" val="31851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1576</Words>
  <Application>Microsoft Office PowerPoint</Application>
  <PresentationFormat>Widescreen</PresentationFormat>
  <Paragraphs>275</Paragraphs>
  <Slides>54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Varela Round</vt:lpstr>
      <vt:lpstr>ערכת נושא Office</vt:lpstr>
      <vt:lpstr>מערכת שידורים לאומית</vt:lpstr>
      <vt:lpstr>יסודות 1-2 - מחרוזות ופעולות על מחרוזות</vt:lpstr>
      <vt:lpstr>מה נלמד היום </vt:lpstr>
      <vt:lpstr>מהו תו ? </vt:lpstr>
      <vt:lpstr>מהי מחרוזת ?</vt:lpstr>
      <vt:lpstr>הגדרה / הצהרה על משתנה  מטיפוס מחרוזת.</vt:lpstr>
      <vt:lpstr>השמה למשתנה מטיפוס String</vt:lpstr>
      <vt:lpstr>אתחול מחרוזת ריקה.</vt:lpstr>
      <vt:lpstr>שימו לב - זו מחרוזת לא ריקה.</vt:lpstr>
      <vt:lpstr>הצהרה תוך כדי השמה.</vt:lpstr>
      <vt:lpstr>פלט של משתנה מטיפוס מחרוזת.</vt:lpstr>
      <vt:lpstr>קלט של משתנה מטיפוס מחרוזת.</vt:lpstr>
      <vt:lpstr>טבלתASCII </vt:lpstr>
      <vt:lpstr>טבלתASCII </vt:lpstr>
      <vt:lpstr>פעולות במחרוזות</vt:lpstr>
      <vt:lpstr>פעולות במחרוזות</vt:lpstr>
      <vt:lpstr>הפעולה length()</vt:lpstr>
      <vt:lpstr>הפעולה length()</vt:lpstr>
      <vt:lpstr>הפעולה equals()</vt:lpstr>
      <vt:lpstr>הפעולה equals()</vt:lpstr>
      <vt:lpstr>הפעולה compareTo()</vt:lpstr>
      <vt:lpstr>הפעולה compareTo()</vt:lpstr>
      <vt:lpstr>הפעולה compareTo()</vt:lpstr>
      <vt:lpstr>הפעולה compareTo()</vt:lpstr>
      <vt:lpstr>הפעולה compareTo()</vt:lpstr>
      <vt:lpstr>הפעולה compareTo()</vt:lpstr>
      <vt:lpstr>הפעולה compareTo()</vt:lpstr>
      <vt:lpstr>הפעולה compareTo()</vt:lpstr>
      <vt:lpstr>הפעולה compareTo()</vt:lpstr>
      <vt:lpstr>הפעולה compareTo()</vt:lpstr>
      <vt:lpstr>הפעולה compareTo()</vt:lpstr>
      <vt:lpstr>הפעולה charAt(x)</vt:lpstr>
      <vt:lpstr>הפעולה charAt(x)</vt:lpstr>
      <vt:lpstr>הפעולה charAt(x)</vt:lpstr>
      <vt:lpstr>פעולת השרשור +</vt:lpstr>
      <vt:lpstr>עכשיו נתרגל...</vt:lpstr>
      <vt:lpstr>הפעולה indexOf(String str)</vt:lpstr>
      <vt:lpstr>הפעולה indexOf(String str)</vt:lpstr>
      <vt:lpstr>הפעולה indexOf(String str, int from)</vt:lpstr>
      <vt:lpstr>הפעולה indexOf(String str, int from)</vt:lpstr>
      <vt:lpstr>הפעולה lastIndexOf(String str)</vt:lpstr>
      <vt:lpstr>הפעולה lastIndexOf(String str)</vt:lpstr>
      <vt:lpstr>הפעולה lastIndexOf(String str, int from)</vt:lpstr>
      <vt:lpstr>הפעולה lastIndexOf(String str, int from)</vt:lpstr>
      <vt:lpstr>הפעולה lastIndexOf(String str, int from)</vt:lpstr>
      <vt:lpstr>הפעולה substring(int begin)</vt:lpstr>
      <vt:lpstr>הפעולה substring(int begin)</vt:lpstr>
      <vt:lpstr>הפעולה substring(int begin, int end)</vt:lpstr>
      <vt:lpstr>הפעולה substring(int begin, int end)</vt:lpstr>
      <vt:lpstr>הפעולה replace(char c1, char c2)</vt:lpstr>
      <vt:lpstr>הפעולה replace(char c1, char c2)</vt:lpstr>
      <vt:lpstr>הפעולה replace(String st1, String st2)</vt:lpstr>
      <vt:lpstr>הפעולה replace(String st1, String st2)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Sivan Shimshila</cp:lastModifiedBy>
  <cp:revision>104</cp:revision>
  <dcterms:created xsi:type="dcterms:W3CDTF">2020-03-15T19:13:03Z</dcterms:created>
  <dcterms:modified xsi:type="dcterms:W3CDTF">2020-04-22T22:35:39Z</dcterms:modified>
</cp:coreProperties>
</file>