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5"/>
  </p:sldMasterIdLst>
  <p:notesMasterIdLst>
    <p:notesMasterId r:id="rId41"/>
  </p:notesMasterIdLst>
  <p:sldIdLst>
    <p:sldId id="257" r:id="rId6"/>
    <p:sldId id="262" r:id="rId7"/>
    <p:sldId id="263" r:id="rId8"/>
    <p:sldId id="307" r:id="rId9"/>
    <p:sldId id="309" r:id="rId10"/>
    <p:sldId id="310" r:id="rId11"/>
    <p:sldId id="311" r:id="rId12"/>
    <p:sldId id="312" r:id="rId13"/>
    <p:sldId id="314" r:id="rId14"/>
    <p:sldId id="315" r:id="rId15"/>
    <p:sldId id="317" r:id="rId16"/>
    <p:sldId id="318" r:id="rId17"/>
    <p:sldId id="320" r:id="rId18"/>
    <p:sldId id="319" r:id="rId19"/>
    <p:sldId id="316" r:id="rId20"/>
    <p:sldId id="338" r:id="rId21"/>
    <p:sldId id="339" r:id="rId22"/>
    <p:sldId id="321" r:id="rId23"/>
    <p:sldId id="322" r:id="rId24"/>
    <p:sldId id="325" r:id="rId25"/>
    <p:sldId id="327" r:id="rId26"/>
    <p:sldId id="328" r:id="rId27"/>
    <p:sldId id="329" r:id="rId28"/>
    <p:sldId id="323" r:id="rId29"/>
    <p:sldId id="324" r:id="rId30"/>
    <p:sldId id="330" r:id="rId31"/>
    <p:sldId id="313" r:id="rId32"/>
    <p:sldId id="332" r:id="rId33"/>
    <p:sldId id="334" r:id="rId34"/>
    <p:sldId id="335" r:id="rId35"/>
    <p:sldId id="331" r:id="rId36"/>
    <p:sldId id="336" r:id="rId37"/>
    <p:sldId id="340" r:id="rId38"/>
    <p:sldId id="303" r:id="rId39"/>
    <p:sldId id="291" r:id="rId4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92D050"/>
    <a:srgbClr val="6CF0FF"/>
    <a:srgbClr val="E0E0E0"/>
    <a:srgbClr val="E6E6E6"/>
    <a:srgbClr val="11A4AB"/>
    <a:srgbClr val="12B4BC"/>
    <a:srgbClr val="8DD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snapToObjects="1">
      <p:cViewPr varScale="1">
        <p:scale>
          <a:sx n="65" d="100"/>
          <a:sy n="65" d="100"/>
        </p:scale>
        <p:origin x="1224" y="-336"/>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ב'/אב/תש"ף</a:t>
            </a:fld>
            <a:endParaRPr lang="he-IL"/>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29</a:t>
            </a:fld>
            <a:endParaRPr lang="he-IL"/>
          </a:p>
        </p:txBody>
      </p:sp>
    </p:spTree>
    <p:extLst>
      <p:ext uri="{BB962C8B-B14F-4D97-AF65-F5344CB8AC3E}">
        <p14:creationId xmlns:p14="http://schemas.microsoft.com/office/powerpoint/2010/main" val="659510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31</a:t>
            </a:fld>
            <a:endParaRPr lang="he-IL"/>
          </a:p>
        </p:txBody>
      </p:sp>
    </p:spTree>
    <p:extLst>
      <p:ext uri="{BB962C8B-B14F-4D97-AF65-F5344CB8AC3E}">
        <p14:creationId xmlns:p14="http://schemas.microsoft.com/office/powerpoint/2010/main" val="25979953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32</a:t>
            </a:fld>
            <a:endParaRPr lang="he-IL"/>
          </a:p>
        </p:txBody>
      </p:sp>
    </p:spTree>
    <p:extLst>
      <p:ext uri="{BB962C8B-B14F-4D97-AF65-F5344CB8AC3E}">
        <p14:creationId xmlns:p14="http://schemas.microsoft.com/office/powerpoint/2010/main" val="2476398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5D6F83B4-4527-4147-AD95-DA0687FA723C}" type="slidenum">
              <a:rPr lang="he-IL" smtClean="0"/>
              <a:t>34</a:t>
            </a:fld>
            <a:endParaRPr lang="he-IL"/>
          </a:p>
        </p:txBody>
      </p:sp>
    </p:spTree>
    <p:extLst>
      <p:ext uri="{BB962C8B-B14F-4D97-AF65-F5344CB8AC3E}">
        <p14:creationId xmlns:p14="http://schemas.microsoft.com/office/powerpoint/2010/main" val="2706431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4</a:t>
            </a:fld>
            <a:endParaRPr lang="he-IL"/>
          </a:p>
        </p:txBody>
      </p:sp>
    </p:spTree>
    <p:extLst>
      <p:ext uri="{BB962C8B-B14F-4D97-AF65-F5344CB8AC3E}">
        <p14:creationId xmlns:p14="http://schemas.microsoft.com/office/powerpoint/2010/main" val="10101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5</a:t>
            </a:fld>
            <a:endParaRPr lang="he-IL"/>
          </a:p>
        </p:txBody>
      </p:sp>
    </p:spTree>
    <p:extLst>
      <p:ext uri="{BB962C8B-B14F-4D97-AF65-F5344CB8AC3E}">
        <p14:creationId xmlns:p14="http://schemas.microsoft.com/office/powerpoint/2010/main" val="648327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6</a:t>
            </a:fld>
            <a:endParaRPr lang="he-IL"/>
          </a:p>
        </p:txBody>
      </p:sp>
    </p:spTree>
    <p:extLst>
      <p:ext uri="{BB962C8B-B14F-4D97-AF65-F5344CB8AC3E}">
        <p14:creationId xmlns:p14="http://schemas.microsoft.com/office/powerpoint/2010/main" val="1589004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8</a:t>
            </a:fld>
            <a:endParaRPr lang="he-IL"/>
          </a:p>
        </p:txBody>
      </p:sp>
    </p:spTree>
    <p:extLst>
      <p:ext uri="{BB962C8B-B14F-4D97-AF65-F5344CB8AC3E}">
        <p14:creationId xmlns:p14="http://schemas.microsoft.com/office/powerpoint/2010/main" val="2137796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14</a:t>
            </a:fld>
            <a:endParaRPr lang="he-IL"/>
          </a:p>
        </p:txBody>
      </p:sp>
    </p:spTree>
    <p:extLst>
      <p:ext uri="{BB962C8B-B14F-4D97-AF65-F5344CB8AC3E}">
        <p14:creationId xmlns:p14="http://schemas.microsoft.com/office/powerpoint/2010/main" val="4063254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27</a:t>
            </a:fld>
            <a:endParaRPr lang="he-IL"/>
          </a:p>
        </p:txBody>
      </p:sp>
    </p:spTree>
    <p:extLst>
      <p:ext uri="{BB962C8B-B14F-4D97-AF65-F5344CB8AC3E}">
        <p14:creationId xmlns:p14="http://schemas.microsoft.com/office/powerpoint/2010/main" val="1673175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28</a:t>
            </a:fld>
            <a:endParaRPr lang="he-IL"/>
          </a:p>
        </p:txBody>
      </p:sp>
    </p:spTree>
    <p:extLst>
      <p:ext uri="{BB962C8B-B14F-4D97-AF65-F5344CB8AC3E}">
        <p14:creationId xmlns:p14="http://schemas.microsoft.com/office/powerpoint/2010/main" val="29582683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 מערכת שידורים לאומי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6000" y="2693989"/>
            <a:ext cx="11160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
        <p:nvSpPr>
          <p:cNvPr id="3" name="Rectangle 2">
            <a:extLst>
              <a:ext uri="{FF2B5EF4-FFF2-40B4-BE49-F238E27FC236}">
                <a16:creationId xmlns:a16="http://schemas.microsoft.com/office/drawing/2014/main" id="{6F2D798A-D3EB-4AD6-BA0D-6AF5A272CB65}"/>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661D397-1081-475E-877E-2C0275DD9CD7}"/>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C9C924-5BCF-44F6-9D2C-C85E4D329EC9}"/>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FB07856-A797-4811-9A80-36465708097A}"/>
              </a:ext>
            </a:extLst>
          </p:cNvPr>
          <p:cNvSpPr/>
          <p:nvPr userDrawn="1"/>
        </p:nvSpPr>
        <p:spPr>
          <a:xfrm>
            <a:off x="-3261642"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כותרת ראשית ושתי תמונות">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FEA3643-4251-43C2-A891-4C9664978EA8}"/>
              </a:ext>
            </a:extLst>
          </p:cNvPr>
          <p:cNvSpPr>
            <a:spLocks noGrp="1"/>
          </p:cNvSpPr>
          <p:nvPr>
            <p:ph type="pic" sz="quarter" idx="13"/>
          </p:nvPr>
        </p:nvSpPr>
        <p:spPr>
          <a:xfrm>
            <a:off x="594360" y="1310640"/>
            <a:ext cx="4511040" cy="4267200"/>
          </a:xfrm>
        </p:spPr>
        <p:txBody>
          <a:bodyPr/>
          <a:lstStyle/>
          <a:p>
            <a:endParaRPr lang="en-US"/>
          </a:p>
        </p:txBody>
      </p:sp>
      <p:sp>
        <p:nvSpPr>
          <p:cNvPr id="8" name="כותרת 1">
            <a:extLst>
              <a:ext uri="{FF2B5EF4-FFF2-40B4-BE49-F238E27FC236}">
                <a16:creationId xmlns:a16="http://schemas.microsoft.com/office/drawing/2014/main" id="{C304FB8B-5E14-469F-8BA4-BF0F011B94E4}"/>
              </a:ext>
            </a:extLst>
          </p:cNvPr>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8">
            <a:extLst>
              <a:ext uri="{FF2B5EF4-FFF2-40B4-BE49-F238E27FC236}">
                <a16:creationId xmlns:a16="http://schemas.microsoft.com/office/drawing/2014/main" id="{B712628B-0991-4441-8324-4563256F9B32}"/>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6">
            <a:extLst>
              <a:ext uri="{FF2B5EF4-FFF2-40B4-BE49-F238E27FC236}">
                <a16:creationId xmlns:a16="http://schemas.microsoft.com/office/drawing/2014/main" id="{26E72AF6-8AD0-4AAD-B906-30424D022CD1}"/>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1" name="מלבן מעוגל 8">
            <a:extLst>
              <a:ext uri="{FF2B5EF4-FFF2-40B4-BE49-F238E27FC236}">
                <a16:creationId xmlns:a16="http://schemas.microsoft.com/office/drawing/2014/main" id="{68D073A7-D8C0-45AA-A5E4-B6122A52E8F5}"/>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0">
            <a:extLst>
              <a:ext uri="{FF2B5EF4-FFF2-40B4-BE49-F238E27FC236}">
                <a16:creationId xmlns:a16="http://schemas.microsoft.com/office/drawing/2014/main" id="{DF89C8AF-9EDF-46EF-BAB7-2D35F683552B}"/>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Picture Placeholder 6">
            <a:extLst>
              <a:ext uri="{FF2B5EF4-FFF2-40B4-BE49-F238E27FC236}">
                <a16:creationId xmlns:a16="http://schemas.microsoft.com/office/drawing/2014/main" id="{52FC1393-B378-4A8A-8716-61E038E3D631}"/>
              </a:ext>
            </a:extLst>
          </p:cNvPr>
          <p:cNvSpPr>
            <a:spLocks noGrp="1"/>
          </p:cNvSpPr>
          <p:nvPr>
            <p:ph type="pic" sz="quarter" idx="14"/>
          </p:nvPr>
        </p:nvSpPr>
        <p:spPr>
          <a:xfrm>
            <a:off x="5372315" y="1310640"/>
            <a:ext cx="4511040" cy="4267200"/>
          </a:xfrm>
        </p:spPr>
        <p:txBody>
          <a:bodyPr/>
          <a:lstStyle/>
          <a:p>
            <a:endParaRPr lang="en-US"/>
          </a:p>
        </p:txBody>
      </p:sp>
      <p:sp>
        <p:nvSpPr>
          <p:cNvPr id="14" name="Rectangle 13">
            <a:extLst>
              <a:ext uri="{FF2B5EF4-FFF2-40B4-BE49-F238E27FC236}">
                <a16:creationId xmlns:a16="http://schemas.microsoft.com/office/drawing/2014/main" id="{BEA01DEB-EE2D-463E-B92D-20469AC2DACB}"/>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ADC8B5D-6FF7-4E76-819C-95A4A6017B9C}"/>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30F30E8-13B7-4C55-A126-67529F765268}"/>
              </a:ext>
            </a:extLst>
          </p:cNvPr>
          <p:cNvSpPr/>
          <p:nvPr userDrawn="1"/>
        </p:nvSpPr>
        <p:spPr>
          <a:xfrm rot="5400000">
            <a:off x="10092700" y="2084060"/>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E7D38CE-7F73-4533-B25A-F628D3EBA7C1}"/>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4444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טי השיעור, מקצוע ו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4000014"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7" name="מלבן מעוגל 6"/>
          <p:cNvSpPr/>
          <p:nvPr userDrawn="1"/>
        </p:nvSpPr>
        <p:spPr>
          <a:xfrm>
            <a:off x="7329949" y="624059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872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לבן מעוגל 7">
            <a:extLst>
              <a:ext uri="{FF2B5EF4-FFF2-40B4-BE49-F238E27FC236}">
                <a16:creationId xmlns:a16="http://schemas.microsoft.com/office/drawing/2014/main" id="{F6801116-CC43-4B2A-8C30-E06B51438E5F}"/>
              </a:ext>
            </a:extLst>
          </p:cNvPr>
          <p:cNvSpPr/>
          <p:nvPr userDrawn="1"/>
        </p:nvSpPr>
        <p:spPr>
          <a:xfrm>
            <a:off x="9066088" y="593003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Rectangle 15">
            <a:extLst>
              <a:ext uri="{FF2B5EF4-FFF2-40B4-BE49-F238E27FC236}">
                <a16:creationId xmlns:a16="http://schemas.microsoft.com/office/drawing/2014/main" id="{083851AC-7C39-4D24-80F3-E23F47BEFFD4}"/>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AEE328-D2C3-444A-8724-BDAF608C4860}"/>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96B898-2CF0-49F5-BBD6-BB8ACC47A495}"/>
              </a:ext>
            </a:extLst>
          </p:cNvPr>
          <p:cNvSpPr/>
          <p:nvPr userDrawn="1"/>
        </p:nvSpPr>
        <p:spPr>
          <a:xfrm rot="5400000">
            <a:off x="10107939"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9EA7E53-F4C8-4E78-8841-55D753889071}"/>
              </a:ext>
            </a:extLst>
          </p:cNvPr>
          <p:cNvSpPr/>
          <p:nvPr userDrawn="1"/>
        </p:nvSpPr>
        <p:spPr>
          <a:xfrm>
            <a:off x="-3246402" y="-426720"/>
            <a:ext cx="3246401" cy="807856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כותרת 1">
            <a:extLst>
              <a:ext uri="{FF2B5EF4-FFF2-40B4-BE49-F238E27FC236}">
                <a16:creationId xmlns:a16="http://schemas.microsoft.com/office/drawing/2014/main" id="{6AF90618-5011-488D-8577-8090B2BE5488}"/>
              </a:ext>
            </a:extLst>
          </p:cNvPr>
          <p:cNvSpPr>
            <a:spLocks noGrp="1"/>
          </p:cNvSpPr>
          <p:nvPr>
            <p:ph type="ctrTitle"/>
          </p:nvPr>
        </p:nvSpPr>
        <p:spPr>
          <a:xfrm>
            <a:off x="696000" y="1400768"/>
            <a:ext cx="10800000"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23" name="Google Shape;11;p2">
            <a:extLst>
              <a:ext uri="{FF2B5EF4-FFF2-40B4-BE49-F238E27FC236}">
                <a16:creationId xmlns:a16="http://schemas.microsoft.com/office/drawing/2014/main" id="{60774046-55DB-47C4-8731-49E4A217CD42}"/>
              </a:ext>
            </a:extLst>
          </p:cNvPr>
          <p:cNvSpPr txBox="1">
            <a:spLocks noGrp="1"/>
          </p:cNvSpPr>
          <p:nvPr>
            <p:ph type="subTitle" idx="1"/>
          </p:nvPr>
        </p:nvSpPr>
        <p:spPr>
          <a:xfrm>
            <a:off x="696000" y="2798300"/>
            <a:ext cx="10800000"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24" name="מציין מיקום תוכן 2">
            <a:extLst>
              <a:ext uri="{FF2B5EF4-FFF2-40B4-BE49-F238E27FC236}">
                <a16:creationId xmlns:a16="http://schemas.microsoft.com/office/drawing/2014/main" id="{4EE53297-C04D-4B07-99F8-BCEC4E3B9EB8}"/>
              </a:ext>
            </a:extLst>
          </p:cNvPr>
          <p:cNvSpPr>
            <a:spLocks noGrp="1"/>
          </p:cNvSpPr>
          <p:nvPr>
            <p:ph idx="10"/>
          </p:nvPr>
        </p:nvSpPr>
        <p:spPr>
          <a:xfrm>
            <a:off x="696000" y="3655832"/>
            <a:ext cx="10800000"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20" name="מציין מיקום של מספר שקופית 22">
            <a:extLst>
              <a:ext uri="{FF2B5EF4-FFF2-40B4-BE49-F238E27FC236}">
                <a16:creationId xmlns:a16="http://schemas.microsoft.com/office/drawing/2014/main" id="{58C13A1B-004E-44B4-BBDC-E08548A96B8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43" y="1396870"/>
            <a:ext cx="14129222"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solidFill>
                  <a:srgbClr val="192A72"/>
                </a:solidFill>
              </a:rPr>
              <a:t>  </a:t>
            </a:r>
          </a:p>
        </p:txBody>
      </p:sp>
      <p:sp>
        <p:nvSpPr>
          <p:cNvPr id="2" name="כותרת 1"/>
          <p:cNvSpPr>
            <a:spLocks noGrp="1"/>
          </p:cNvSpPr>
          <p:nvPr>
            <p:ph type="ctrTitle"/>
          </p:nvPr>
        </p:nvSpPr>
        <p:spPr>
          <a:xfrm>
            <a:off x="696000" y="1919888"/>
            <a:ext cx="10800000" cy="1260000"/>
          </a:xfrm>
          <a:prstGeom prst="rect">
            <a:avLst/>
          </a:prstGeom>
        </p:spPr>
        <p:txBody>
          <a:bodyPr anchor="ctr" anchorCtr="0">
            <a:noAutofit/>
          </a:bodyPr>
          <a:lstStyle>
            <a:lvl1pPr algn="ctr">
              <a:defRPr sz="6601"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15" name="מלבן מעוגל 6">
            <a:extLst>
              <a:ext uri="{FF2B5EF4-FFF2-40B4-BE49-F238E27FC236}">
                <a16:creationId xmlns:a16="http://schemas.microsoft.com/office/drawing/2014/main" id="{B4A26894-BFC6-4CB2-9F98-6C0AB203AB11}"/>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לבן מעוגל 7">
            <a:extLst>
              <a:ext uri="{FF2B5EF4-FFF2-40B4-BE49-F238E27FC236}">
                <a16:creationId xmlns:a16="http://schemas.microsoft.com/office/drawing/2014/main" id="{93139C06-AB68-49E4-9F8F-F0E56072AD87}"/>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7" name="מלבן מעוגל 8">
            <a:extLst>
              <a:ext uri="{FF2B5EF4-FFF2-40B4-BE49-F238E27FC236}">
                <a16:creationId xmlns:a16="http://schemas.microsoft.com/office/drawing/2014/main" id="{92F44B1F-CB02-4BE0-9593-98D37356833A}"/>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8" name="מלבן מעוגל 10">
            <a:extLst>
              <a:ext uri="{FF2B5EF4-FFF2-40B4-BE49-F238E27FC236}">
                <a16:creationId xmlns:a16="http://schemas.microsoft.com/office/drawing/2014/main" id="{F91DCBDE-92CA-433E-83D5-3B5D0DD4B449}"/>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0">
            <a:extLst>
              <a:ext uri="{FF2B5EF4-FFF2-40B4-BE49-F238E27FC236}">
                <a16:creationId xmlns:a16="http://schemas.microsoft.com/office/drawing/2014/main" id="{FE194D36-FE0A-4C9F-8946-7441BBD041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F65A56D-9132-4626-874B-D91437478839}"/>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0D0F400-87FD-46D3-B4A3-AC189F03B752}"/>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D8D9617-ADF9-485F-8AE6-FD3940CA7E4F}"/>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מציין מיקום של מספר שקופית 22">
            <a:extLst>
              <a:ext uri="{FF2B5EF4-FFF2-40B4-BE49-F238E27FC236}">
                <a16:creationId xmlns:a16="http://schemas.microsoft.com/office/drawing/2014/main" id="{1D40CDBA-CE8D-4E82-AAAC-CCBC39F3F87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21" name="Text Placeholder 3">
            <a:extLst>
              <a:ext uri="{FF2B5EF4-FFF2-40B4-BE49-F238E27FC236}">
                <a16:creationId xmlns:a16="http://schemas.microsoft.com/office/drawing/2014/main" id="{101B9CB6-49B4-453D-B184-EBAC942B4120}"/>
              </a:ext>
            </a:extLst>
          </p:cNvPr>
          <p:cNvSpPr>
            <a:spLocks noGrp="1"/>
          </p:cNvSpPr>
          <p:nvPr>
            <p:ph type="body" sz="quarter" idx="10"/>
          </p:nvPr>
        </p:nvSpPr>
        <p:spPr>
          <a:xfrm>
            <a:off x="1461052" y="3409122"/>
            <a:ext cx="9203635" cy="804863"/>
          </a:xfrm>
        </p:spPr>
        <p:txBody>
          <a:bodyPr/>
          <a:lstStyle>
            <a:lvl1pPr marL="0" indent="0" algn="ctr" rtl="0">
              <a:buNone/>
              <a:defRPr/>
            </a:lvl1pPr>
          </a:lstStyle>
          <a:p>
            <a:pPr lvl="0"/>
            <a:r>
              <a:rPr lang="en-US" dirty="0"/>
              <a:t>Click to edit Master text</a:t>
            </a:r>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1">
    <p:spTree>
      <p:nvGrpSpPr>
        <p:cNvPr id="1" name=""/>
        <p:cNvGrpSpPr/>
        <p:nvPr/>
      </p:nvGrpSpPr>
      <p:grpSpPr>
        <a:xfrm>
          <a:off x="0" y="0"/>
          <a:ext cx="0" cy="0"/>
          <a:chOff x="0" y="0"/>
          <a:chExt cx="0" cy="0"/>
        </a:xfrm>
      </p:grpSpPr>
      <p:sp>
        <p:nvSpPr>
          <p:cNvPr id="11" name="מלבן מעוגל 10">
            <a:extLst>
              <a:ext uri="{FF2B5EF4-FFF2-40B4-BE49-F238E27FC236}">
                <a16:creationId xmlns:a16="http://schemas.microsoft.com/office/drawing/2014/main" id="{EAE132D4-D270-4859-A0A8-0EABA938935B}"/>
              </a:ext>
            </a:extLst>
          </p:cNvPr>
          <p:cNvSpPr/>
          <p:nvPr userDrawn="1"/>
        </p:nvSpPr>
        <p:spPr>
          <a:xfrm>
            <a:off x="6581228" y="6447542"/>
            <a:ext cx="5993234"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6">
            <a:extLst>
              <a:ext uri="{FF2B5EF4-FFF2-40B4-BE49-F238E27FC236}">
                <a16:creationId xmlns:a16="http://schemas.microsoft.com/office/drawing/2014/main" id="{8A467694-CC08-4C30-BF05-885FCBD4CAB0}"/>
              </a:ext>
            </a:extLst>
          </p:cNvPr>
          <p:cNvSpPr/>
          <p:nvPr userDrawn="1"/>
        </p:nvSpPr>
        <p:spPr>
          <a:xfrm>
            <a:off x="9704146" y="5381191"/>
            <a:ext cx="3496396" cy="442359"/>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6" name="מציין מיקום תוכן 5"/>
          <p:cNvSpPr>
            <a:spLocks noGrp="1"/>
          </p:cNvSpPr>
          <p:nvPr>
            <p:ph sz="quarter" idx="4"/>
          </p:nvPr>
        </p:nvSpPr>
        <p:spPr>
          <a:xfrm>
            <a:off x="515273" y="998859"/>
            <a:ext cx="11161453" cy="4062435"/>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2" name="כותרת 1"/>
          <p:cNvSpPr>
            <a:spLocks noGrp="1"/>
          </p:cNvSpPr>
          <p:nvPr>
            <p:ph type="title"/>
          </p:nvPr>
        </p:nvSpPr>
        <p:spPr>
          <a:xfrm>
            <a:off x="1024128" y="155448"/>
            <a:ext cx="9802206"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226982" y="101748"/>
            <a:ext cx="2160598" cy="21681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54055" y="390797"/>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53219EEB-A406-4AC2-B87E-54A955D7D483}"/>
              </a:ext>
            </a:extLst>
          </p:cNvPr>
          <p:cNvSpPr/>
          <p:nvPr userDrawn="1"/>
        </p:nvSpPr>
        <p:spPr>
          <a:xfrm>
            <a:off x="7978665" y="5944772"/>
            <a:ext cx="4766811" cy="38154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Rectangle 11">
            <a:extLst>
              <a:ext uri="{FF2B5EF4-FFF2-40B4-BE49-F238E27FC236}">
                <a16:creationId xmlns:a16="http://schemas.microsoft.com/office/drawing/2014/main" id="{DB5BA376-F667-4A43-9264-CB356AE2FBF1}"/>
              </a:ext>
            </a:extLst>
          </p:cNvPr>
          <p:cNvSpPr/>
          <p:nvPr userDrawn="1"/>
        </p:nvSpPr>
        <p:spPr>
          <a:xfrm rot="5400000">
            <a:off x="9936561" y="2157343"/>
            <a:ext cx="735717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CE73A552-D52C-4EE0-9E7A-557CEB6CE479}"/>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6" name="Rectangle 15">
            <a:extLst>
              <a:ext uri="{FF2B5EF4-FFF2-40B4-BE49-F238E27FC236}">
                <a16:creationId xmlns:a16="http://schemas.microsoft.com/office/drawing/2014/main" id="{45208D21-C13C-48D3-8634-05FCD1520B3D}"/>
              </a:ext>
            </a:extLst>
          </p:cNvPr>
          <p:cNvSpPr/>
          <p:nvPr userDrawn="1"/>
        </p:nvSpPr>
        <p:spPr>
          <a:xfrm>
            <a:off x="5903744" y="6876112"/>
            <a:ext cx="6894095" cy="149330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DFFA872-60FE-48B4-B509-3F90F2F53575}"/>
              </a:ext>
            </a:extLst>
          </p:cNvPr>
          <p:cNvSpPr/>
          <p:nvPr userDrawn="1"/>
        </p:nvSpPr>
        <p:spPr>
          <a:xfrm>
            <a:off x="-2191928" y="-31850"/>
            <a:ext cx="2165034"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02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2">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3" y="1024128"/>
            <a:ext cx="11161453" cy="457200"/>
          </a:xfrm>
        </p:spPr>
        <p:txBody>
          <a:bodyPr lIns="0" tIns="0" rIns="0" bIns="0" anchor="ctr">
            <a:noAutofit/>
          </a:bodyPr>
          <a:lstStyle>
            <a:lvl1pPr marL="0" indent="0" algn="r">
              <a:buNone/>
              <a:defRPr sz="3000" b="1">
                <a:solidFill>
                  <a:srgbClr val="12B4BC"/>
                </a:solidFill>
                <a:latin typeface="Varela Round" pitchFamily="2" charset="-79"/>
                <a:cs typeface="Varela Round" panose="00000500000000000000"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567973"/>
            <a:ext cx="11161453" cy="3522187"/>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377633" y="110284"/>
            <a:ext cx="210552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729189" y="435139"/>
            <a:ext cx="2615798" cy="32187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8A91BCC4-EC47-43E2-9595-B89F757E1A7A}"/>
              </a:ext>
            </a:extLst>
          </p:cNvPr>
          <p:cNvSpPr/>
          <p:nvPr userDrawn="1"/>
        </p:nvSpPr>
        <p:spPr>
          <a:xfrm>
            <a:off x="9323387" y="5555326"/>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a:extLst>
              <a:ext uri="{FF2B5EF4-FFF2-40B4-BE49-F238E27FC236}">
                <a16:creationId xmlns:a16="http://schemas.microsoft.com/office/drawing/2014/main" id="{238EE3F7-5012-4191-9ABD-A8E69370622E}"/>
              </a:ext>
            </a:extLst>
          </p:cNvPr>
          <p:cNvSpPr/>
          <p:nvPr userDrawn="1"/>
        </p:nvSpPr>
        <p:spPr>
          <a:xfrm>
            <a:off x="8679109" y="6024163"/>
            <a:ext cx="4127100"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ציין מיקום של מספר שקופית 22">
            <a:extLst>
              <a:ext uri="{FF2B5EF4-FFF2-40B4-BE49-F238E27FC236}">
                <a16:creationId xmlns:a16="http://schemas.microsoft.com/office/drawing/2014/main" id="{31BF6EDC-D21A-4961-802C-6C57056DED88}"/>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4" name="מלבן מעוגל 6">
            <a:extLst>
              <a:ext uri="{FF2B5EF4-FFF2-40B4-BE49-F238E27FC236}">
                <a16:creationId xmlns:a16="http://schemas.microsoft.com/office/drawing/2014/main" id="{09765D6C-4312-45BD-AEDC-93B641915820}"/>
              </a:ext>
            </a:extLst>
          </p:cNvPr>
          <p:cNvSpPr/>
          <p:nvPr userDrawn="1"/>
        </p:nvSpPr>
        <p:spPr>
          <a:xfrm>
            <a:off x="11005702" y="5213334"/>
            <a:ext cx="2372591" cy="25130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Rectangle 11">
            <a:extLst>
              <a:ext uri="{FF2B5EF4-FFF2-40B4-BE49-F238E27FC236}">
                <a16:creationId xmlns:a16="http://schemas.microsoft.com/office/drawing/2014/main" id="{0D0EF58C-1955-4299-80B8-7931E9453E0B}"/>
              </a:ext>
            </a:extLst>
          </p:cNvPr>
          <p:cNvSpPr/>
          <p:nvPr userDrawn="1"/>
        </p:nvSpPr>
        <p:spPr>
          <a:xfrm rot="5400000">
            <a:off x="10107939" y="1954539"/>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ECE651A-F01C-47F6-93CB-FED077AFFFB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09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כותרת ותוכן פריסה 3">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720000"/>
          </a:xfrm>
        </p:spPr>
        <p:txBody>
          <a:bodyPr lIns="36000" tIns="0" rIns="36000" bIns="0">
            <a:noAutofit/>
          </a:bodyPr>
          <a:lstStyle>
            <a:lvl1pPr marL="0" indent="0">
              <a:tabLst>
                <a:tab pos="11659766" algn="l"/>
              </a:tabLst>
              <a:defRPr sz="44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1024128" y="1049185"/>
            <a:ext cx="8031962" cy="4611559"/>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234936" y="5807316"/>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11218431" y="239177"/>
            <a:ext cx="1706880" cy="4583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388620" y="623586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10" name="Rectangle 9">
            <a:extLst>
              <a:ext uri="{FF2B5EF4-FFF2-40B4-BE49-F238E27FC236}">
                <a16:creationId xmlns:a16="http://schemas.microsoft.com/office/drawing/2014/main" id="{FFC6E834-92B3-4A32-920C-9FA2D69874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6D60292-D9F7-4A35-9D0A-68A9095BDE1E}"/>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53CA14-A360-48A3-A071-94DFC2B62EDC}"/>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536A81-6863-4B7C-BB9A-6F6DBBAB87E2}"/>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6A93F88D-0694-4107-9D3A-245864065D84}"/>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7481" y="487099"/>
            <a:ext cx="1576672"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50538" y="127099"/>
            <a:ext cx="1879662"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80" y="5923581"/>
            <a:ext cx="3133018"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438" y="6359813"/>
            <a:ext cx="730103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60283" y="2733622"/>
            <a:ext cx="6987520" cy="129719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30" y="6361368"/>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949" y="1027133"/>
            <a:ext cx="521207" cy="1221889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838" y="-6805249"/>
            <a:ext cx="947627" cy="1263971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567" y="-416688"/>
            <a:ext cx="1974672"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578" y="1212161"/>
            <a:ext cx="7885112"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165104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5">
    <p:spTree>
      <p:nvGrpSpPr>
        <p:cNvPr id="1" name=""/>
        <p:cNvGrpSpPr/>
        <p:nvPr/>
      </p:nvGrpSpPr>
      <p:grpSpPr>
        <a:xfrm>
          <a:off x="0" y="0"/>
          <a:ext cx="0" cy="0"/>
          <a:chOff x="0" y="0"/>
          <a:chExt cx="0" cy="0"/>
        </a:xfrm>
      </p:grpSpPr>
      <p:sp>
        <p:nvSpPr>
          <p:cNvPr id="17" name="מלבן מעוגל 8">
            <a:extLst>
              <a:ext uri="{FF2B5EF4-FFF2-40B4-BE49-F238E27FC236}">
                <a16:creationId xmlns:a16="http://schemas.microsoft.com/office/drawing/2014/main" id="{820BD794-101C-426F-8015-9C33A0E995FA}"/>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2" name="כותרת 1"/>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1026926" y="1025601"/>
            <a:ext cx="9802368" cy="431447"/>
          </a:xfrm>
        </p:spPr>
        <p:txBody>
          <a:bodyPr anchor="ctr">
            <a:noAutofit/>
          </a:bodyPr>
          <a:lstStyle>
            <a:lvl1pPr marL="185757" indent="0" algn="r">
              <a:buNone/>
              <a:defRPr sz="30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1026927" y="1710442"/>
            <a:ext cx="8212766"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Rectangle 9">
            <a:extLst>
              <a:ext uri="{FF2B5EF4-FFF2-40B4-BE49-F238E27FC236}">
                <a16:creationId xmlns:a16="http://schemas.microsoft.com/office/drawing/2014/main" id="{8084947B-AFA4-410D-A793-689C573D144E}"/>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D4F41F-EAD8-495C-A662-C4F40F404DB3}"/>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A1181A-6B49-4EE5-AE44-1B5B124FA758}"/>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113178B-7D7E-4A10-9724-453DF758F663}"/>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מציין מיקום של מספר שקופית 22">
            <a:extLst>
              <a:ext uri="{FF2B5EF4-FFF2-40B4-BE49-F238E27FC236}">
                <a16:creationId xmlns:a16="http://schemas.microsoft.com/office/drawing/2014/main" id="{7947FE0C-D7CF-4209-91A5-93564F2C3543}"/>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8" name="מלבן מעוגל 7"/>
          <p:cNvSpPr/>
          <p:nvPr userDrawn="1"/>
        </p:nvSpPr>
        <p:spPr>
          <a:xfrm>
            <a:off x="8667715" y="-161750"/>
            <a:ext cx="5300119" cy="38235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
        <p:nvSpPr>
          <p:cNvPr id="10" name="Rectangle 9">
            <a:extLst>
              <a:ext uri="{FF2B5EF4-FFF2-40B4-BE49-F238E27FC236}">
                <a16:creationId xmlns:a16="http://schemas.microsoft.com/office/drawing/2014/main" id="{90226196-3340-4F6C-9B09-34934599BAD7}"/>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91965B-48C3-4AD9-9066-E67195630BFD}"/>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CB16E1-D93B-440E-81F5-6366FDB428B8}"/>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020DF7-29CF-4A0A-BC0A-7568981BF8AD}"/>
              </a:ext>
            </a:extLst>
          </p:cNvPr>
          <p:cNvSpPr/>
          <p:nvPr userDrawn="1"/>
        </p:nvSpPr>
        <p:spPr>
          <a:xfrm>
            <a:off x="-3948180"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7F0C566-C47D-446F-9E8E-EC9B0F5F1BF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63A8D2-0547-47E3-84C0-5D60CFDB7CB1}"/>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0104F3-C98B-4790-842F-F7B1B2FBDE13}"/>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07C576E-38DA-426A-9C16-921DE9A0835B}"/>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מציין מיקום של מספר שקופית 22">
            <a:extLst>
              <a:ext uri="{FF2B5EF4-FFF2-40B4-BE49-F238E27FC236}">
                <a16:creationId xmlns:a16="http://schemas.microsoft.com/office/drawing/2014/main" id="{5F1A13CD-CEB6-4958-B99A-46020ADA9375}"/>
              </a:ext>
            </a:extLst>
          </p:cNvPr>
          <p:cNvSpPr txBox="1">
            <a:spLocks/>
          </p:cNvSpPr>
          <p:nvPr userDrawn="1"/>
        </p:nvSpPr>
        <p:spPr>
          <a:xfrm>
            <a:off x="-231414" y="6409126"/>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6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6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3687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ב'/אב/תש"ף</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
        <p:nvSpPr>
          <p:cNvPr id="7" name="Rectangle 6">
            <a:extLst>
              <a:ext uri="{FF2B5EF4-FFF2-40B4-BE49-F238E27FC236}">
                <a16:creationId xmlns:a16="http://schemas.microsoft.com/office/drawing/2014/main" id="{7D1A36FD-4A58-4EC2-B769-2CB4558CD86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9A89C66-91F2-409B-AE3C-970820728814}"/>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EAF9B00-5AF6-47AB-81E5-2BE048851E3E}"/>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E3C55C6-DFDE-44BF-BB37-E582014C2D4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74" r:id="rId4"/>
    <p:sldLayoutId id="2147483675" r:id="rId5"/>
    <p:sldLayoutId id="2147483650" r:id="rId6"/>
    <p:sldLayoutId id="2147483676" r:id="rId7"/>
    <p:sldLayoutId id="2147483653" r:id="rId8"/>
    <p:sldLayoutId id="2147483666" r:id="rId9"/>
    <p:sldLayoutId id="2147483677" r:id="rId10"/>
  </p:sldLayoutIdLst>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NN9IgGTwbF0&amp;feature=youtu.be" TargetMode="External"/><Relationship Id="rId2" Type="http://schemas.openxmlformats.org/officeDocument/2006/relationships/hyperlink" Target="https://youtu.be/NN9IgGTwbF0" TargetMode="External"/><Relationship Id="rId1" Type="http://schemas.openxmlformats.org/officeDocument/2006/relationships/slideLayout" Target="../slideLayouts/slideLayout1.xml"/><Relationship Id="rId4" Type="http://schemas.openxmlformats.org/officeDocument/2006/relationships/hyperlink" Target="https://drive.google.com/open?id=1825Jnh59ECpyLkwk_TBAzvosMxiEoCG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customXml" Target="../../customXml/item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hyperlink" Target="https://www.the-qrcode-generator.com/" TargetMode="External"/><Relationship Id="rId5" Type="http://schemas.openxmlformats.org/officeDocument/2006/relationships/hyperlink" Target="https://youtu.be/xODFEFLQ8PQ" TargetMode="External"/><Relationship Id="rId4" Type="http://schemas.openxmlformats.org/officeDocument/2006/relationships/hyperlink" Target="https://youtu.be/NN9IgGTwbF0"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ustomXml" Target="../../customXml/item3.xml"/><Relationship Id="rId2" Type="http://schemas.openxmlformats.org/officeDocument/2006/relationships/customXml" Target="../../customXml/item1.xml"/><Relationship Id="rId1" Type="http://schemas.openxmlformats.org/officeDocument/2006/relationships/customXml" Target="../../customXml/item4.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latin typeface="Times New Roman" panose="02020603050405020304" pitchFamily="18" charset="0"/>
                <a:cs typeface="+mj-cs"/>
              </a:rPr>
              <a:t>מערכת שידורים לאומית</a:t>
            </a:r>
          </a:p>
        </p:txBody>
      </p:sp>
      <p:sp>
        <p:nvSpPr>
          <p:cNvPr id="3" name="Rectangle 2">
            <a:extLst>
              <a:ext uri="{FF2B5EF4-FFF2-40B4-BE49-F238E27FC236}">
                <a16:creationId xmlns:a16="http://schemas.microsoft.com/office/drawing/2014/main" id="{6D096B80-AF29-435E-8795-1A387C87F6BD}"/>
              </a:ext>
            </a:extLst>
          </p:cNvPr>
          <p:cNvSpPr/>
          <p:nvPr/>
        </p:nvSpPr>
        <p:spPr>
          <a:xfrm>
            <a:off x="12279398" y="6653"/>
            <a:ext cx="2404790"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4" name="Rectangle 4">
            <a:extLst>
              <a:ext uri="{FF2B5EF4-FFF2-40B4-BE49-F238E27FC236}">
                <a16:creationId xmlns:a16="http://schemas.microsoft.com/office/drawing/2014/main" id="{4494B9A1-1541-45E7-9ACE-02721554E39F}"/>
              </a:ext>
            </a:extLst>
          </p:cNvPr>
          <p:cNvSpPr/>
          <p:nvPr/>
        </p:nvSpPr>
        <p:spPr>
          <a:xfrm>
            <a:off x="12279398" y="746985"/>
            <a:ext cx="2404790" cy="423968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solidFill>
                <a:srgbClr val="002060"/>
              </a:solidFill>
            </a:endParaRPr>
          </a:p>
          <a:p>
            <a:pPr algn="ctr"/>
            <a:r>
              <a:rPr lang="he-IL" b="1" dirty="0">
                <a:solidFill>
                  <a:srgbClr val="002060"/>
                </a:solidFill>
              </a:rPr>
              <a:t>עליכם להתקין את הפונט </a:t>
            </a:r>
            <a:r>
              <a:rPr lang="en-US" b="1" dirty="0">
                <a:solidFill>
                  <a:srgbClr val="002060"/>
                </a:solidFill>
              </a:rPr>
              <a:t>Varela</a:t>
            </a:r>
            <a:r>
              <a:rPr lang="he-IL" b="1" dirty="0">
                <a:solidFill>
                  <a:srgbClr val="002060"/>
                </a:solidFill>
              </a:rPr>
              <a:t> </a:t>
            </a:r>
            <a:r>
              <a:rPr lang="en-US" b="1" dirty="0">
                <a:solidFill>
                  <a:srgbClr val="002060"/>
                </a:solidFill>
              </a:rPr>
              <a:t>Round</a:t>
            </a:r>
            <a:r>
              <a:rPr lang="he-IL" b="1" dirty="0">
                <a:solidFill>
                  <a:srgbClr val="002060"/>
                </a:solidFill>
              </a:rPr>
              <a:t> לפני תחילת העבודה.</a:t>
            </a:r>
          </a:p>
          <a:p>
            <a:pPr algn="ctr"/>
            <a:r>
              <a:rPr lang="he-IL" dirty="0">
                <a:solidFill>
                  <a:srgbClr val="002060"/>
                </a:solidFill>
              </a:rPr>
              <a:t>אם ברצונכם לצפות בהנחיות להתקנת פונט </a:t>
            </a:r>
            <a:r>
              <a:rPr lang="en-US" dirty="0">
                <a:solidFill>
                  <a:srgbClr val="002060"/>
                </a:solidFill>
              </a:rPr>
              <a:t>Varela Round</a:t>
            </a:r>
            <a:r>
              <a:rPr lang="he-IL" dirty="0">
                <a:solidFill>
                  <a:srgbClr val="002060"/>
                </a:solidFill>
              </a:rPr>
              <a:t>, תוכלו לעשות זאת בקלות. </a:t>
            </a:r>
          </a:p>
          <a:p>
            <a:pPr algn="ctr"/>
            <a:r>
              <a:rPr lang="he-IL" dirty="0">
                <a:solidFill>
                  <a:srgbClr val="002060"/>
                </a:solidFill>
              </a:rPr>
              <a:t>צפו בסרטון הבא:</a:t>
            </a:r>
            <a:r>
              <a:rPr lang="en-US" dirty="0">
                <a:solidFill>
                  <a:srgbClr val="002060"/>
                </a:solidFill>
              </a:rPr>
              <a:t> </a:t>
            </a:r>
            <a:endParaRPr lang="he-IL" dirty="0">
              <a:solidFill>
                <a:srgbClr val="002060"/>
              </a:solidFill>
            </a:endParaRPr>
          </a:p>
          <a:p>
            <a:pPr algn="ctr"/>
            <a:br>
              <a:rPr lang="en-US" dirty="0">
                <a:solidFill>
                  <a:srgbClr val="002060"/>
                </a:solidFill>
                <a:hlinkClick r:id="rId2"/>
              </a:rPr>
            </a:br>
            <a:r>
              <a:rPr lang="en-US" dirty="0">
                <a:solidFill>
                  <a:srgbClr val="002060"/>
                </a:solidFill>
                <a:hlinkClick r:id="rId3"/>
              </a:rPr>
              <a:t>https://www.youtube.com/watch?v=NN9IgGTwbF0&amp;feature=youtu.be</a:t>
            </a:r>
            <a:endParaRPr lang="en-US" dirty="0">
              <a:solidFill>
                <a:srgbClr val="002060"/>
              </a:solidFill>
            </a:endParaRPr>
          </a:p>
        </p:txBody>
      </p:sp>
      <p:sp>
        <p:nvSpPr>
          <p:cNvPr id="5" name="Rectangle 2">
            <a:extLst>
              <a:ext uri="{FF2B5EF4-FFF2-40B4-BE49-F238E27FC236}">
                <a16:creationId xmlns:a16="http://schemas.microsoft.com/office/drawing/2014/main" id="{07336567-3BEF-48E7-A00C-1582E175DD05}"/>
              </a:ext>
            </a:extLst>
          </p:cNvPr>
          <p:cNvSpPr/>
          <p:nvPr/>
        </p:nvSpPr>
        <p:spPr>
          <a:xfrm>
            <a:off x="12279398" y="5063134"/>
            <a:ext cx="2404790" cy="179486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hlinkClick r:id="rId4"/>
              </a:rPr>
              <a:t>קישור</a:t>
            </a:r>
            <a:r>
              <a:rPr lang="he-IL" dirty="0">
                <a:solidFill>
                  <a:srgbClr val="002060"/>
                </a:solidFill>
              </a:rPr>
              <a:t> להורדת הפונט</a:t>
            </a:r>
            <a:br>
              <a:rPr lang="en-US" dirty="0">
                <a:solidFill>
                  <a:srgbClr val="002060"/>
                </a:solidFill>
              </a:rPr>
            </a:br>
            <a:r>
              <a:rPr lang="he-IL" dirty="0">
                <a:solidFill>
                  <a:srgbClr val="002060"/>
                </a:solidFill>
              </a:rPr>
              <a:t>(אשרו את הודעת האבטחה) </a:t>
            </a:r>
            <a:endParaRPr lang="en-US" dirty="0">
              <a:solidFill>
                <a:srgbClr val="002060"/>
              </a:solidFill>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הפעולה המלאה</a:t>
            </a:r>
          </a:p>
        </p:txBody>
      </p:sp>
      <p:sp>
        <p:nvSpPr>
          <p:cNvPr id="4" name="מלבן 3"/>
          <p:cNvSpPr/>
          <p:nvPr/>
        </p:nvSpPr>
        <p:spPr>
          <a:xfrm>
            <a:off x="446314" y="889844"/>
            <a:ext cx="9078686" cy="4893647"/>
          </a:xfrm>
          <a:prstGeom prst="rect">
            <a:avLst/>
          </a:prstGeom>
        </p:spPr>
        <p:txBody>
          <a:bodyPr wrap="square">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public</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static</a:t>
            </a:r>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DeleteAll</a:t>
            </a:r>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FF"/>
                </a:solidFill>
                <a:latin typeface="Times New Roman" panose="02020603050405020304" pitchFamily="18" charset="0"/>
                <a:cs typeface="Times New Roman" panose="02020603050405020304" pitchFamily="18" charset="0"/>
              </a:rPr>
              <a:t>       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lst.GetValue</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lst.GetNext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Node&lt;</a:t>
            </a:r>
            <a:r>
              <a:rPr lang="en-US" sz="2400" b="1" dirty="0" err="1">
                <a:latin typeface="Times New Roman" panose="02020603050405020304" pitchFamily="18" charset="0"/>
                <a:cs typeface="Times New Roman" panose="02020603050405020304" pitchFamily="18" charset="0"/>
              </a:rPr>
              <a:t>int</a:t>
            </a:r>
            <a:r>
              <a:rPr lang="en-US" sz="2400" b="1" dirty="0">
                <a:latin typeface="Times New Roman" panose="02020603050405020304" pitchFamily="18" charset="0"/>
                <a:cs typeface="Times New Roman" panose="02020603050405020304" pitchFamily="18" charset="0"/>
              </a:rPr>
              <a:t>&gt; </a:t>
            </a:r>
            <a:r>
              <a:rPr lang="en-US" sz="2400" b="1" dirty="0" err="1">
                <a:latin typeface="Times New Roman" panose="02020603050405020304" pitchFamily="18" charset="0"/>
                <a:cs typeface="Times New Roman" panose="02020603050405020304" pitchFamily="18" charset="0"/>
              </a:rPr>
              <a:t>pos</a:t>
            </a:r>
            <a:r>
              <a:rPr lang="en-US" sz="2400" b="1" dirty="0">
                <a:latin typeface="Times New Roman" panose="02020603050405020304" pitchFamily="18" charset="0"/>
                <a:cs typeface="Times New Roman" panose="02020603050405020304" pitchFamily="18" charset="0"/>
              </a:rPr>
              <a:t> = </a:t>
            </a:r>
            <a:r>
              <a:rPr lang="en-US" sz="2400" b="1" dirty="0" err="1">
                <a:latin typeface="Times New Roman" panose="02020603050405020304" pitchFamily="18" charset="0"/>
                <a:cs typeface="Times New Roman" panose="02020603050405020304" pitchFamily="18" charset="0"/>
              </a:rPr>
              <a:t>lst</a:t>
            </a:r>
            <a:r>
              <a:rPr lang="en-US" sz="2400" b="1" dirty="0">
                <a:latin typeface="Times New Roman" panose="02020603050405020304" pitchFamily="18" charset="0"/>
                <a:cs typeface="Times New Roman" panose="02020603050405020304" pitchFamily="18" charset="0"/>
              </a:rPr>
              <a:t>;</a:t>
            </a:r>
            <a:r>
              <a:rPr lang="en-US"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if</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GetValue</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pos.SetNext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else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return</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endParaRPr lang="he-IL" sz="2400" b="1" dirty="0">
              <a:latin typeface="Times New Roman" panose="02020603050405020304" pitchFamily="18" charset="0"/>
              <a:cs typeface="Times New Roman" panose="02020603050405020304" pitchFamily="18" charset="0"/>
            </a:endParaRPr>
          </a:p>
        </p:txBody>
      </p:sp>
      <p:grpSp>
        <p:nvGrpSpPr>
          <p:cNvPr id="7" name="קבוצה 6"/>
          <p:cNvGrpSpPr/>
          <p:nvPr/>
        </p:nvGrpSpPr>
        <p:grpSpPr>
          <a:xfrm>
            <a:off x="5174439" y="2756376"/>
            <a:ext cx="4698904" cy="461665"/>
            <a:chOff x="1719944" y="5183326"/>
            <a:chExt cx="4698904" cy="461665"/>
          </a:xfrm>
        </p:grpSpPr>
        <p:sp>
          <p:nvSpPr>
            <p:cNvPr id="5" name="חץ שמאלה 4"/>
            <p:cNvSpPr/>
            <p:nvPr/>
          </p:nvSpPr>
          <p:spPr>
            <a:xfrm>
              <a:off x="1719944" y="5250873"/>
              <a:ext cx="2236370" cy="322613"/>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6" name="מלבן 5"/>
            <p:cNvSpPr/>
            <p:nvPr/>
          </p:nvSpPr>
          <p:spPr>
            <a:xfrm>
              <a:off x="3560373" y="5183326"/>
              <a:ext cx="2858475"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he-IL" sz="2400" b="1" dirty="0">
                  <a:solidFill>
                    <a:srgbClr val="000000"/>
                  </a:solidFill>
                  <a:latin typeface="Times New Roman" panose="02020603050405020304" pitchFamily="18" charset="0"/>
                </a:rPr>
                <a:t>מחיקת שאר החוליות</a:t>
              </a:r>
            </a:p>
          </p:txBody>
        </p:sp>
      </p:grpSp>
      <p:grpSp>
        <p:nvGrpSpPr>
          <p:cNvPr id="8" name="קבוצה 7"/>
          <p:cNvGrpSpPr/>
          <p:nvPr/>
        </p:nvGrpSpPr>
        <p:grpSpPr>
          <a:xfrm>
            <a:off x="5061357" y="1673921"/>
            <a:ext cx="4698904" cy="461665"/>
            <a:chOff x="1719944" y="5183326"/>
            <a:chExt cx="4698904" cy="461665"/>
          </a:xfrm>
        </p:grpSpPr>
        <p:sp>
          <p:nvSpPr>
            <p:cNvPr id="9" name="חץ שמאלה 8"/>
            <p:cNvSpPr/>
            <p:nvPr/>
          </p:nvSpPr>
          <p:spPr>
            <a:xfrm>
              <a:off x="1719944" y="5250873"/>
              <a:ext cx="1954242" cy="322613"/>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10" name="מלבן 9"/>
            <p:cNvSpPr/>
            <p:nvPr/>
          </p:nvSpPr>
          <p:spPr>
            <a:xfrm>
              <a:off x="3281450" y="5183326"/>
              <a:ext cx="3137398"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he-IL" sz="2400" b="1" dirty="0">
                  <a:solidFill>
                    <a:srgbClr val="000000"/>
                  </a:solidFill>
                  <a:latin typeface="Times New Roman" panose="02020603050405020304" pitchFamily="18" charset="0"/>
                </a:rPr>
                <a:t>מחיקת חוליות ראשונות</a:t>
              </a:r>
            </a:p>
          </p:txBody>
        </p:sp>
      </p:grpSp>
      <p:grpSp>
        <p:nvGrpSpPr>
          <p:cNvPr id="11" name="קבוצה 10"/>
          <p:cNvGrpSpPr/>
          <p:nvPr/>
        </p:nvGrpSpPr>
        <p:grpSpPr>
          <a:xfrm>
            <a:off x="2407606" y="4849782"/>
            <a:ext cx="4698904" cy="461665"/>
            <a:chOff x="1719944" y="5183326"/>
            <a:chExt cx="4698904" cy="461665"/>
          </a:xfrm>
        </p:grpSpPr>
        <p:sp>
          <p:nvSpPr>
            <p:cNvPr id="12" name="חץ שמאלה 11"/>
            <p:cNvSpPr/>
            <p:nvPr/>
          </p:nvSpPr>
          <p:spPr>
            <a:xfrm>
              <a:off x="1719944" y="5250873"/>
              <a:ext cx="1763486" cy="322613"/>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13" name="מלבן 12"/>
            <p:cNvSpPr/>
            <p:nvPr/>
          </p:nvSpPr>
          <p:spPr>
            <a:xfrm>
              <a:off x="2940011" y="5183326"/>
              <a:ext cx="3478837"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he-IL" sz="2400" b="1" dirty="0">
                  <a:solidFill>
                    <a:srgbClr val="000000"/>
                  </a:solidFill>
                  <a:latin typeface="Times New Roman" panose="02020603050405020304" pitchFamily="18" charset="0"/>
                </a:rPr>
                <a:t>החזרת ההפניה לשרשרת </a:t>
              </a:r>
            </a:p>
          </p:txBody>
        </p:sp>
      </p:grpSp>
    </p:spTree>
    <p:extLst>
      <p:ext uri="{BB962C8B-B14F-4D97-AF65-F5344CB8AC3E}">
        <p14:creationId xmlns:p14="http://schemas.microsoft.com/office/powerpoint/2010/main" val="539752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תרגיל מחיקה </a:t>
            </a:r>
            <a:r>
              <a:rPr lang="he-IL" dirty="0" err="1">
                <a:latin typeface="Times New Roman" panose="02020603050405020304" pitchFamily="18" charset="0"/>
                <a:cs typeface="+mj-cs"/>
              </a:rPr>
              <a:t>ועידכון</a:t>
            </a:r>
            <a:r>
              <a:rPr lang="he-IL" dirty="0">
                <a:latin typeface="Times New Roman" panose="02020603050405020304" pitchFamily="18" charset="0"/>
                <a:cs typeface="+mj-cs"/>
              </a:rPr>
              <a:t> </a:t>
            </a:r>
          </a:p>
        </p:txBody>
      </p:sp>
      <p:sp>
        <p:nvSpPr>
          <p:cNvPr id="4" name="מלבן 3"/>
          <p:cNvSpPr/>
          <p:nvPr/>
        </p:nvSpPr>
        <p:spPr>
          <a:xfrm>
            <a:off x="326571" y="1151876"/>
            <a:ext cx="11680371" cy="5528437"/>
          </a:xfrm>
          <a:prstGeom prst="rect">
            <a:avLst/>
          </a:prstGeom>
        </p:spPr>
        <p:txBody>
          <a:bodyPr wrap="square">
            <a:spAutoFit/>
          </a:bodyPr>
          <a:lstStyle/>
          <a:p>
            <a:pPr lvl="0"/>
            <a:r>
              <a:rPr lang="he-IL" sz="2800" b="1" dirty="0">
                <a:ea typeface="Times New Roman" panose="02020603050405020304" pitchFamily="18" charset="0"/>
              </a:rPr>
              <a:t>כתוב פעולה המקבלת חוליה (</a:t>
            </a:r>
            <a:r>
              <a:rPr lang="en-US" sz="2800" b="1" dirty="0">
                <a:ea typeface="Times New Roman" panose="02020603050405020304" pitchFamily="18" charset="0"/>
              </a:rPr>
              <a:t>Node&lt;</a:t>
            </a:r>
            <a:r>
              <a:rPr lang="en-US" sz="2800" b="1" dirty="0" err="1">
                <a:ea typeface="Times New Roman" panose="02020603050405020304" pitchFamily="18" charset="0"/>
              </a:rPr>
              <a:t>int</a:t>
            </a:r>
            <a:r>
              <a:rPr lang="en-US" sz="2800" b="1" dirty="0">
                <a:ea typeface="Times New Roman" panose="02020603050405020304" pitchFamily="18" charset="0"/>
              </a:rPr>
              <a:t>&gt;</a:t>
            </a:r>
            <a:r>
              <a:rPr lang="he-IL" sz="2800" b="1" dirty="0">
                <a:ea typeface="Times New Roman" panose="02020603050405020304" pitchFamily="18" charset="0"/>
              </a:rPr>
              <a:t>) המייצגת את תחילתה של שרשרת חוליות. על הפעולה "לצמצם" את שרשרת החוליות </a:t>
            </a:r>
          </a:p>
          <a:p>
            <a:pPr lvl="0"/>
            <a:r>
              <a:rPr lang="he-IL" sz="2800" b="1" dirty="0">
                <a:ea typeface="Times New Roman" panose="02020603050405020304" pitchFamily="18" charset="0"/>
              </a:rPr>
              <a:t>באופן הבא: מוציאים את כל החוליות בעלות ערכים שווים המופיעים ברצף לאחר המופע הראשון,  ומעדכנים את החוליה הראשונה ברצף  עם הערך כפול מספר הפעמים בהם המספר מופיע. אסור להוסיף חוליות חדשות, אלא רק לעדכן את החוליות הקיימות. חוליה שאין רצף של איברים שווים לו, יישארו כפי שהם.</a:t>
            </a:r>
            <a:endParaRPr lang="en-US" sz="2800" b="1" dirty="0">
              <a:ea typeface="Times New Roman" panose="02020603050405020304" pitchFamily="18" charset="0"/>
            </a:endParaRPr>
          </a:p>
          <a:p>
            <a:pPr marL="457200"/>
            <a:r>
              <a:rPr lang="he-IL" sz="2800" b="1" dirty="0">
                <a:ea typeface="Times New Roman" panose="02020603050405020304" pitchFamily="18" charset="0"/>
              </a:rPr>
              <a:t>                                                 </a:t>
            </a:r>
            <a:r>
              <a:rPr lang="he-IL" sz="2800" b="1" dirty="0" err="1">
                <a:ea typeface="Times New Roman" panose="02020603050405020304" pitchFamily="18" charset="0"/>
              </a:rPr>
              <a:t>לדוגמא:לשרשרת</a:t>
            </a:r>
            <a:r>
              <a:rPr lang="he-IL" sz="2800" b="1" dirty="0">
                <a:ea typeface="Times New Roman" panose="02020603050405020304" pitchFamily="18" charset="0"/>
              </a:rPr>
              <a:t> </a:t>
            </a:r>
            <a:endParaRPr lang="en-US" sz="2800" b="1" dirty="0">
              <a:ea typeface="Times New Roman" panose="02020603050405020304" pitchFamily="18" charset="0"/>
            </a:endParaRPr>
          </a:p>
          <a:p>
            <a:pPr>
              <a:lnSpc>
                <a:spcPct val="107000"/>
              </a:lnSpc>
              <a:spcAft>
                <a:spcPts val="800"/>
              </a:spcAft>
            </a:pPr>
            <a:r>
              <a:rPr lang="he-IL" sz="2800" b="1" dirty="0">
                <a:highlight>
                  <a:srgbClr val="FFFF00"/>
                </a:highlight>
                <a:ea typeface="Calibri" panose="020F0502020204030204" pitchFamily="34" charset="0"/>
              </a:rPr>
              <a:t> </a:t>
            </a:r>
            <a:r>
              <a:rPr lang="en-US" sz="2800" b="1" dirty="0">
                <a:highlight>
                  <a:srgbClr val="D3D3D3"/>
                </a:highlight>
                <a:ea typeface="Times New Roman" panose="02020603050405020304" pitchFamily="18" charset="0"/>
              </a:rPr>
              <a:t>4 </a:t>
            </a:r>
            <a:r>
              <a:rPr lang="en-US" sz="2800" b="1" dirty="0">
                <a:highlight>
                  <a:srgbClr val="D3D3D3"/>
                </a:highlight>
                <a:ea typeface="Times New Roman" panose="02020603050405020304" pitchFamily="18" charset="0"/>
                <a:sym typeface="Wingdings" panose="05000000000000000000" pitchFamily="2" charset="2"/>
              </a:rPr>
              <a:t></a:t>
            </a:r>
            <a:r>
              <a:rPr lang="en-US" sz="2800" b="1" dirty="0">
                <a:highlight>
                  <a:srgbClr val="D3D3D3"/>
                </a:highlight>
                <a:ea typeface="Times New Roman" panose="02020603050405020304" pitchFamily="18" charset="0"/>
              </a:rPr>
              <a:t> 4 </a:t>
            </a:r>
            <a:r>
              <a:rPr lang="en-US" sz="2800" b="1" dirty="0">
                <a:highlight>
                  <a:srgbClr val="D3D3D3"/>
                </a:highlight>
                <a:ea typeface="Times New Roman" panose="02020603050405020304" pitchFamily="18" charset="0"/>
                <a:sym typeface="Wingdings" panose="05000000000000000000" pitchFamily="2" charset="2"/>
              </a:rPr>
              <a:t></a:t>
            </a:r>
            <a:r>
              <a:rPr lang="en-US" sz="2800" b="1" dirty="0">
                <a:highlight>
                  <a:srgbClr val="D3D3D3"/>
                </a:highlight>
                <a:ea typeface="Times New Roman" panose="02020603050405020304" pitchFamily="18" charset="0"/>
              </a:rPr>
              <a:t> 4</a:t>
            </a:r>
            <a:r>
              <a:rPr lang="en-US" sz="2800" b="1" dirty="0">
                <a:ea typeface="Times New Roman" panose="02020603050405020304" pitchFamily="18" charset="0"/>
              </a:rPr>
              <a:t> </a:t>
            </a:r>
            <a:r>
              <a:rPr lang="en-US" sz="2800" b="1" dirty="0">
                <a:ea typeface="Times New Roman" panose="02020603050405020304" pitchFamily="18" charset="0"/>
                <a:sym typeface="Wingdings" panose="05000000000000000000" pitchFamily="2" charset="2"/>
              </a:rPr>
              <a:t></a:t>
            </a:r>
            <a:r>
              <a:rPr lang="en-US" sz="2800" b="1" dirty="0">
                <a:ea typeface="Times New Roman" panose="02020603050405020304" pitchFamily="18" charset="0"/>
              </a:rPr>
              <a:t> 3 </a:t>
            </a:r>
            <a:r>
              <a:rPr lang="en-US" sz="2800" b="1" dirty="0">
                <a:ea typeface="Times New Roman" panose="02020603050405020304" pitchFamily="18" charset="0"/>
                <a:sym typeface="Wingdings" panose="05000000000000000000" pitchFamily="2" charset="2"/>
              </a:rPr>
              <a:t></a:t>
            </a:r>
            <a:r>
              <a:rPr lang="en-US" sz="2800" b="1" dirty="0">
                <a:ea typeface="Times New Roman" panose="02020603050405020304" pitchFamily="18" charset="0"/>
              </a:rPr>
              <a:t> </a:t>
            </a:r>
            <a:r>
              <a:rPr lang="en-US" sz="2800" b="1" dirty="0">
                <a:highlight>
                  <a:srgbClr val="D3D3D3"/>
                </a:highlight>
                <a:ea typeface="Times New Roman" panose="02020603050405020304" pitchFamily="18" charset="0"/>
              </a:rPr>
              <a:t>9 </a:t>
            </a:r>
            <a:r>
              <a:rPr lang="en-US" sz="2800" b="1" dirty="0">
                <a:highlight>
                  <a:srgbClr val="D3D3D3"/>
                </a:highlight>
                <a:ea typeface="Times New Roman" panose="02020603050405020304" pitchFamily="18" charset="0"/>
                <a:sym typeface="Wingdings" panose="05000000000000000000" pitchFamily="2" charset="2"/>
              </a:rPr>
              <a:t> 9 </a:t>
            </a:r>
            <a:r>
              <a:rPr lang="en-US" sz="2800" b="1" dirty="0">
                <a:highlight>
                  <a:srgbClr val="D3D3D3"/>
                </a:highlight>
                <a:ea typeface="Times New Roman" panose="02020603050405020304" pitchFamily="18" charset="0"/>
              </a:rPr>
              <a:t>                                                </a:t>
            </a:r>
            <a:endParaRPr lang="en-US" sz="2800" b="1" dirty="0">
              <a:ea typeface="Times New Roman" panose="02020603050405020304" pitchFamily="18" charset="0"/>
            </a:endParaRPr>
          </a:p>
          <a:p>
            <a:pPr>
              <a:lnSpc>
                <a:spcPct val="107000"/>
              </a:lnSpc>
              <a:spcAft>
                <a:spcPts val="800"/>
              </a:spcAft>
            </a:pPr>
            <a:r>
              <a:rPr lang="he-IL" sz="2800" b="1" dirty="0">
                <a:ea typeface="Calibri" panose="020F0502020204030204" pitchFamily="34" charset="0"/>
              </a:rPr>
              <a:t>                                                           תוחזר השרשרת:</a:t>
            </a:r>
            <a:endParaRPr lang="en-US" sz="2800" b="1" dirty="0">
              <a:ea typeface="Calibri" panose="020F0502020204030204" pitchFamily="34" charset="0"/>
            </a:endParaRPr>
          </a:p>
          <a:p>
            <a:r>
              <a:rPr lang="he-IL" sz="2800" b="1" dirty="0">
                <a:ea typeface="Calibri" panose="020F0502020204030204" pitchFamily="34" charset="0"/>
              </a:rPr>
              <a:t>						        </a:t>
            </a:r>
            <a:r>
              <a:rPr lang="en-US" sz="2800" b="1" dirty="0">
                <a:highlight>
                  <a:srgbClr val="D3D3D3"/>
                </a:highlight>
                <a:ea typeface="Calibri" panose="020F0502020204030204" pitchFamily="34" charset="0"/>
              </a:rPr>
              <a:t>12</a:t>
            </a:r>
            <a:r>
              <a:rPr lang="en-US" sz="2800" b="1" dirty="0">
                <a:ea typeface="Calibri" panose="020F0502020204030204" pitchFamily="34" charset="0"/>
                <a:sym typeface="Wingdings" panose="05000000000000000000" pitchFamily="2" charset="2"/>
              </a:rPr>
              <a:t></a:t>
            </a:r>
            <a:r>
              <a:rPr lang="en-US" sz="2800" b="1" dirty="0">
                <a:ea typeface="Calibri" panose="020F0502020204030204" pitchFamily="34" charset="0"/>
              </a:rPr>
              <a:t> 3 </a:t>
            </a:r>
            <a:r>
              <a:rPr lang="en-US" sz="2800" b="1" dirty="0">
                <a:ea typeface="Calibri" panose="020F0502020204030204" pitchFamily="34" charset="0"/>
                <a:sym typeface="Wingdings" panose="05000000000000000000" pitchFamily="2" charset="2"/>
              </a:rPr>
              <a:t></a:t>
            </a:r>
            <a:r>
              <a:rPr lang="en-US" sz="2800" b="1" dirty="0">
                <a:ea typeface="Calibri" panose="020F0502020204030204" pitchFamily="34" charset="0"/>
              </a:rPr>
              <a:t> </a:t>
            </a:r>
            <a:r>
              <a:rPr lang="en-US" sz="2800" b="1" dirty="0">
                <a:highlight>
                  <a:srgbClr val="D3D3D3"/>
                </a:highlight>
                <a:ea typeface="Calibri" panose="020F0502020204030204" pitchFamily="34" charset="0"/>
              </a:rPr>
              <a:t>18</a:t>
            </a:r>
            <a:br>
              <a:rPr lang="he-IL" sz="2800" b="1" dirty="0">
                <a:ea typeface="Calibri" panose="020F0502020204030204" pitchFamily="34" charset="0"/>
              </a:rPr>
            </a:br>
            <a:endParaRPr lang="he-IL" sz="2800" b="1" dirty="0"/>
          </a:p>
        </p:txBody>
      </p:sp>
    </p:spTree>
    <p:extLst>
      <p:ext uri="{BB962C8B-B14F-4D97-AF65-F5344CB8AC3E}">
        <p14:creationId xmlns:p14="http://schemas.microsoft.com/office/powerpoint/2010/main" val="3405014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33400" y="765737"/>
            <a:ext cx="11615057" cy="1236454"/>
          </a:xfrm>
        </p:spPr>
        <p:txBody>
          <a:bodyPr>
            <a:noAutofit/>
          </a:bodyPr>
          <a:lstStyle/>
          <a:p>
            <a:r>
              <a:rPr lang="he-IL" b="1" dirty="0">
                <a:latin typeface="Times New Roman" panose="02020603050405020304" pitchFamily="18" charset="0"/>
                <a:cs typeface="+mn-cs"/>
              </a:rPr>
              <a:t>סריקה של השרשרת ע"י הפניה </a:t>
            </a:r>
            <a:r>
              <a:rPr lang="en-US" b="1" dirty="0" err="1">
                <a:latin typeface="Times New Roman" panose="02020603050405020304" pitchFamily="18" charset="0"/>
                <a:cs typeface="+mn-cs"/>
              </a:rPr>
              <a:t>pos</a:t>
            </a:r>
            <a:endParaRPr lang="he-IL" b="1" dirty="0">
              <a:latin typeface="Times New Roman" panose="02020603050405020304" pitchFamily="18" charset="0"/>
              <a:cs typeface="+mn-cs"/>
            </a:endParaRPr>
          </a:p>
          <a:p>
            <a:r>
              <a:rPr lang="he-IL" b="1" dirty="0">
                <a:latin typeface="Times New Roman" panose="02020603050405020304" pitchFamily="18" charset="0"/>
                <a:cs typeface="+mn-cs"/>
              </a:rPr>
              <a:t>שמירת החוליה הראשונה בכל קבוצה(שאת ערכה צריך לעדכן)</a:t>
            </a:r>
            <a:r>
              <a:rPr lang="en-US" b="1" dirty="0">
                <a:latin typeface="Times New Roman" panose="02020603050405020304" pitchFamily="18" charset="0"/>
                <a:cs typeface="+mn-cs"/>
              </a:rPr>
              <a:t>place</a:t>
            </a:r>
            <a:endParaRPr lang="he-IL" b="1" dirty="0">
              <a:latin typeface="Times New Roman" panose="02020603050405020304" pitchFamily="18" charset="0"/>
              <a:cs typeface="+mn-cs"/>
            </a:endParaRPr>
          </a:p>
          <a:p>
            <a:r>
              <a:rPr lang="he-IL" b="1" dirty="0">
                <a:latin typeface="Times New Roman" panose="02020603050405020304" pitchFamily="18" charset="0"/>
                <a:cs typeface="+mn-cs"/>
              </a:rPr>
              <a:t>מונה </a:t>
            </a:r>
            <a:r>
              <a:rPr lang="en-US" b="1" dirty="0">
                <a:latin typeface="Times New Roman" panose="02020603050405020304" pitchFamily="18" charset="0"/>
                <a:cs typeface="+mn-cs"/>
              </a:rPr>
              <a:t>count </a:t>
            </a:r>
            <a:r>
              <a:rPr lang="he-IL" b="1" dirty="0">
                <a:latin typeface="Times New Roman" panose="02020603050405020304" pitchFamily="18" charset="0"/>
                <a:cs typeface="+mn-cs"/>
              </a:rPr>
              <a:t> הסופר כמה חוליות יש בכל קבוצה – </a:t>
            </a:r>
            <a:r>
              <a:rPr lang="he-IL" b="1" dirty="0" err="1">
                <a:latin typeface="Times New Roman" panose="02020603050405020304" pitchFamily="18" charset="0"/>
                <a:cs typeface="+mn-cs"/>
              </a:rPr>
              <a:t>איתחול</a:t>
            </a:r>
            <a:r>
              <a:rPr lang="he-IL" b="1" dirty="0">
                <a:latin typeface="Times New Roman" panose="02020603050405020304" pitchFamily="18" charset="0"/>
                <a:cs typeface="+mn-cs"/>
              </a:rPr>
              <a:t> -1 </a:t>
            </a:r>
          </a:p>
          <a:p>
            <a:r>
              <a:rPr lang="he-IL" b="1" dirty="0">
                <a:latin typeface="Times New Roman" panose="02020603050405020304" pitchFamily="18" charset="0"/>
                <a:cs typeface="+mn-cs"/>
              </a:rPr>
              <a:t>משתנה המכיל את המספר של הקבוצה </a:t>
            </a:r>
          </a:p>
          <a:p>
            <a:r>
              <a:rPr lang="he-IL" b="1" dirty="0">
                <a:latin typeface="Times New Roman" panose="02020603050405020304" pitchFamily="18" charset="0"/>
                <a:cs typeface="+mn-cs"/>
              </a:rPr>
              <a:t>הרעיון : קידום את </a:t>
            </a:r>
            <a:r>
              <a:rPr lang="en-US" b="1" dirty="0" err="1">
                <a:latin typeface="Times New Roman" panose="02020603050405020304" pitchFamily="18" charset="0"/>
                <a:cs typeface="+mn-cs"/>
              </a:rPr>
              <a:t>pos</a:t>
            </a:r>
            <a:r>
              <a:rPr lang="he-IL" b="1" dirty="0">
                <a:latin typeface="Times New Roman" panose="02020603050405020304" pitchFamily="18" charset="0"/>
                <a:cs typeface="+mn-cs"/>
              </a:rPr>
              <a:t>- כל עוד ערכו </a:t>
            </a:r>
            <a:r>
              <a:rPr lang="en-US" b="1" dirty="0" err="1">
                <a:latin typeface="Times New Roman" panose="02020603050405020304" pitchFamily="18" charset="0"/>
                <a:cs typeface="+mn-cs"/>
              </a:rPr>
              <a:t>num</a:t>
            </a:r>
            <a:r>
              <a:rPr lang="he-IL" b="1" dirty="0">
                <a:latin typeface="Times New Roman" panose="02020603050405020304" pitchFamily="18" charset="0"/>
                <a:cs typeface="+mn-cs"/>
              </a:rPr>
              <a:t> </a:t>
            </a:r>
            <a:r>
              <a:rPr lang="he-IL" b="1" dirty="0" err="1">
                <a:latin typeface="Times New Roman" panose="02020603050405020304" pitchFamily="18" charset="0"/>
                <a:cs typeface="+mn-cs"/>
              </a:rPr>
              <a:t>ועידכון</a:t>
            </a:r>
            <a:r>
              <a:rPr lang="he-IL" b="1" dirty="0">
                <a:latin typeface="Times New Roman" panose="02020603050405020304" pitchFamily="18" charset="0"/>
                <a:cs typeface="+mn-cs"/>
              </a:rPr>
              <a:t> המונה</a:t>
            </a:r>
          </a:p>
          <a:p>
            <a:r>
              <a:rPr lang="he-IL" b="1" dirty="0" err="1">
                <a:latin typeface="Times New Roman" panose="02020603050405020304" pitchFamily="18" charset="0"/>
                <a:cs typeface="+mn-cs"/>
              </a:rPr>
              <a:t>עידכון</a:t>
            </a:r>
            <a:r>
              <a:rPr lang="he-IL" b="1" dirty="0">
                <a:latin typeface="Times New Roman" panose="02020603050405020304" pitchFamily="18" charset="0"/>
                <a:cs typeface="+mn-cs"/>
              </a:rPr>
              <a:t> הערך בחוליה הראשונה</a:t>
            </a:r>
          </a:p>
          <a:p>
            <a:r>
              <a:rPr lang="he-IL" b="1" dirty="0">
                <a:latin typeface="Times New Roman" panose="02020603050405020304" pitchFamily="18" charset="0"/>
                <a:cs typeface="+mn-cs"/>
              </a:rPr>
              <a:t>מחיקת חוליות  והעברת </a:t>
            </a:r>
            <a:r>
              <a:rPr lang="en-US" b="1" dirty="0">
                <a:latin typeface="Times New Roman" panose="02020603050405020304" pitchFamily="18" charset="0"/>
                <a:cs typeface="+mn-cs"/>
              </a:rPr>
              <a:t>place</a:t>
            </a:r>
            <a:endParaRPr lang="he-IL" b="1" dirty="0">
              <a:latin typeface="Times New Roman" panose="02020603050405020304" pitchFamily="18" charset="0"/>
              <a:cs typeface="+mn-cs"/>
            </a:endParaRPr>
          </a:p>
          <a:p>
            <a:endParaRPr lang="he-IL" b="1" dirty="0">
              <a:latin typeface="Times New Roman" panose="02020603050405020304" pitchFamily="18" charset="0"/>
              <a:cs typeface="+mn-cs"/>
            </a:endParaRPr>
          </a:p>
          <a:p>
            <a:r>
              <a:rPr lang="he-IL" b="1" dirty="0">
                <a:latin typeface="Times New Roman" panose="02020603050405020304" pitchFamily="18" charset="0"/>
                <a:cs typeface="+mn-cs"/>
              </a:rPr>
              <a:t> </a:t>
            </a:r>
          </a:p>
          <a:p>
            <a:endParaRPr lang="he-IL" b="1" dirty="0">
              <a:latin typeface="Times New Roman" panose="02020603050405020304" pitchFamily="18" charset="0"/>
              <a:cs typeface="+mn-cs"/>
            </a:endParaRPr>
          </a:p>
          <a:p>
            <a:endParaRPr lang="en-US" b="1" dirty="0">
              <a:latin typeface="Times New Roman" panose="02020603050405020304" pitchFamily="18" charset="0"/>
              <a:cs typeface="+mn-cs"/>
            </a:endParaRPr>
          </a:p>
        </p:txBody>
      </p:sp>
      <p:sp>
        <p:nvSpPr>
          <p:cNvPr id="3" name="כותרת 2"/>
          <p:cNvSpPr>
            <a:spLocks noGrp="1"/>
          </p:cNvSpPr>
          <p:nvPr>
            <p:ph type="title"/>
          </p:nvPr>
        </p:nvSpPr>
        <p:spPr/>
        <p:txBody>
          <a:bodyPr/>
          <a:lstStyle/>
          <a:p>
            <a:r>
              <a:rPr lang="he-IL" dirty="0">
                <a:latin typeface="Times New Roman" panose="02020603050405020304" pitchFamily="18" charset="0"/>
                <a:cs typeface="+mj-cs"/>
              </a:rPr>
              <a:t>ניתוח התרגיל </a:t>
            </a:r>
          </a:p>
        </p:txBody>
      </p:sp>
      <p:sp>
        <p:nvSpPr>
          <p:cNvPr id="18" name="מלבן מעוגל 17"/>
          <p:cNvSpPr/>
          <p:nvPr/>
        </p:nvSpPr>
        <p:spPr>
          <a:xfrm>
            <a:off x="1563035" y="507169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sp>
        <p:nvSpPr>
          <p:cNvPr id="11" name="מלבן מעוגל 10"/>
          <p:cNvSpPr/>
          <p:nvPr/>
        </p:nvSpPr>
        <p:spPr>
          <a:xfrm>
            <a:off x="4718586" y="506922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sp>
        <p:nvSpPr>
          <p:cNvPr id="12" name="מלבן מעוגל 11"/>
          <p:cNvSpPr/>
          <p:nvPr/>
        </p:nvSpPr>
        <p:spPr>
          <a:xfrm>
            <a:off x="5734061" y="512582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cxnSp>
        <p:nvCxnSpPr>
          <p:cNvPr id="14" name="מחבר חץ ישר 13"/>
          <p:cNvCxnSpPr>
            <a:stCxn id="11" idx="3"/>
          </p:cNvCxnSpPr>
          <p:nvPr/>
        </p:nvCxnSpPr>
        <p:spPr>
          <a:xfrm>
            <a:off x="5413938" y="5250487"/>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5" name="מחבר חץ ישר 14"/>
          <p:cNvCxnSpPr/>
          <p:nvPr/>
        </p:nvCxnSpPr>
        <p:spPr>
          <a:xfrm>
            <a:off x="6429413" y="5262508"/>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37" name="קבוצה 36"/>
          <p:cNvGrpSpPr/>
          <p:nvPr/>
        </p:nvGrpSpPr>
        <p:grpSpPr>
          <a:xfrm>
            <a:off x="2269621" y="5039900"/>
            <a:ext cx="2485341" cy="365194"/>
            <a:chOff x="2269621" y="5039900"/>
            <a:chExt cx="2485341" cy="365194"/>
          </a:xfrm>
        </p:grpSpPr>
        <p:cxnSp>
          <p:nvCxnSpPr>
            <p:cNvPr id="19" name="מחבר חץ ישר 18"/>
            <p:cNvCxnSpPr/>
            <p:nvPr/>
          </p:nvCxnSpPr>
          <p:spPr>
            <a:xfrm>
              <a:off x="2269621" y="5208074"/>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0" name="מלבן מעוגל 19"/>
            <p:cNvSpPr/>
            <p:nvPr/>
          </p:nvSpPr>
          <p:spPr>
            <a:xfrm>
              <a:off x="2668127" y="504257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sp>
          <p:nvSpPr>
            <p:cNvPr id="10" name="מלבן מעוגל 9"/>
            <p:cNvSpPr/>
            <p:nvPr/>
          </p:nvSpPr>
          <p:spPr>
            <a:xfrm>
              <a:off x="3703111" y="503990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cxnSp>
          <p:nvCxnSpPr>
            <p:cNvPr id="13" name="מחבר חץ ישר 12"/>
            <p:cNvCxnSpPr/>
            <p:nvPr/>
          </p:nvCxnSpPr>
          <p:spPr>
            <a:xfrm>
              <a:off x="4358040" y="5232447"/>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7" name="מחבר חץ ישר 16"/>
            <p:cNvCxnSpPr/>
            <p:nvPr/>
          </p:nvCxnSpPr>
          <p:spPr>
            <a:xfrm>
              <a:off x="3293371" y="5198647"/>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7" name="מלבן מעוגל 6"/>
          <p:cNvSpPr/>
          <p:nvPr/>
        </p:nvSpPr>
        <p:spPr>
          <a:xfrm>
            <a:off x="6855072" y="508124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sp>
        <p:nvSpPr>
          <p:cNvPr id="21" name="אליפסה 20"/>
          <p:cNvSpPr/>
          <p:nvPr/>
        </p:nvSpPr>
        <p:spPr>
          <a:xfrm>
            <a:off x="268342" y="4775304"/>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22" name="מחבר חץ ישר 21"/>
          <p:cNvCxnSpPr/>
          <p:nvPr/>
        </p:nvCxnSpPr>
        <p:spPr>
          <a:xfrm>
            <a:off x="1116487" y="5068248"/>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3" name="אליפסה 22"/>
          <p:cNvSpPr/>
          <p:nvPr/>
        </p:nvSpPr>
        <p:spPr>
          <a:xfrm>
            <a:off x="1451022" y="3701143"/>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25" name="מחבר חץ ישר 24"/>
          <p:cNvCxnSpPr>
            <a:stCxn id="23" idx="4"/>
            <a:endCxn id="18" idx="0"/>
          </p:cNvCxnSpPr>
          <p:nvPr/>
        </p:nvCxnSpPr>
        <p:spPr>
          <a:xfrm>
            <a:off x="1877897" y="4310743"/>
            <a:ext cx="32814" cy="7609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7" name="אליפסה 26"/>
          <p:cNvSpPr/>
          <p:nvPr/>
        </p:nvSpPr>
        <p:spPr>
          <a:xfrm>
            <a:off x="1240971" y="5825025"/>
            <a:ext cx="995836" cy="532232"/>
          </a:xfrm>
          <a:prstGeom prst="ellipse">
            <a:avLst/>
          </a:prstGeom>
        </p:spPr>
        <p:style>
          <a:lnRef idx="1">
            <a:schemeClr val="accent2"/>
          </a:lnRef>
          <a:fillRef idx="3">
            <a:schemeClr val="accent2"/>
          </a:fillRef>
          <a:effectRef idx="2">
            <a:schemeClr val="accent2"/>
          </a:effectRef>
          <a:fontRef idx="minor">
            <a:schemeClr val="lt1"/>
          </a:fontRef>
        </p:style>
        <p:txBody>
          <a:bodyPr lIns="0" tIns="0" rIns="0" bIns="0" rtlCol="1" anchor="ctr"/>
          <a:lstStyle/>
          <a:p>
            <a:pPr algn="ctr"/>
            <a:r>
              <a:rPr lang="en-US" dirty="0"/>
              <a:t>place</a:t>
            </a:r>
            <a:endParaRPr lang="he-IL" dirty="0"/>
          </a:p>
        </p:txBody>
      </p:sp>
      <p:cxnSp>
        <p:nvCxnSpPr>
          <p:cNvPr id="30" name="מחבר חץ ישר 29"/>
          <p:cNvCxnSpPr>
            <a:stCxn id="27" idx="0"/>
          </p:cNvCxnSpPr>
          <p:nvPr/>
        </p:nvCxnSpPr>
        <p:spPr>
          <a:xfrm flipV="1">
            <a:off x="1738889" y="5303214"/>
            <a:ext cx="0" cy="52181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32" name="מלבן מעוגל 31"/>
          <p:cNvSpPr/>
          <p:nvPr/>
        </p:nvSpPr>
        <p:spPr>
          <a:xfrm>
            <a:off x="359229" y="3587766"/>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a:t>Count</a:t>
            </a:r>
          </a:p>
          <a:p>
            <a:pPr algn="ctr"/>
            <a:r>
              <a:rPr lang="en-US" b="1" dirty="0"/>
              <a:t>1</a:t>
            </a:r>
            <a:endParaRPr lang="he-IL" b="1" dirty="0"/>
          </a:p>
        </p:txBody>
      </p:sp>
      <p:sp>
        <p:nvSpPr>
          <p:cNvPr id="33" name="מלבן מעוגל 32"/>
          <p:cNvSpPr/>
          <p:nvPr/>
        </p:nvSpPr>
        <p:spPr>
          <a:xfrm>
            <a:off x="349160" y="2551385"/>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err="1"/>
              <a:t>num</a:t>
            </a:r>
            <a:endParaRPr lang="en-US" b="1" dirty="0"/>
          </a:p>
          <a:p>
            <a:pPr algn="ctr"/>
            <a:r>
              <a:rPr lang="en-US" b="1" dirty="0"/>
              <a:t>4</a:t>
            </a:r>
            <a:endParaRPr lang="he-IL" b="1" dirty="0"/>
          </a:p>
        </p:txBody>
      </p:sp>
      <p:sp>
        <p:nvSpPr>
          <p:cNvPr id="34" name="מלבן מעוגל 33"/>
          <p:cNvSpPr/>
          <p:nvPr/>
        </p:nvSpPr>
        <p:spPr>
          <a:xfrm>
            <a:off x="1546822" y="503428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sp>
        <p:nvSpPr>
          <p:cNvPr id="36" name="צורה חופשית 35"/>
          <p:cNvSpPr/>
          <p:nvPr/>
        </p:nvSpPr>
        <p:spPr>
          <a:xfrm>
            <a:off x="2110974" y="5431747"/>
            <a:ext cx="2950028" cy="576942"/>
          </a:xfrm>
          <a:custGeom>
            <a:avLst/>
            <a:gdLst>
              <a:gd name="connsiteX0" fmla="*/ 0 w 2950028"/>
              <a:gd name="connsiteY0" fmla="*/ 54428 h 576942"/>
              <a:gd name="connsiteX1" fmla="*/ 1785257 w 2950028"/>
              <a:gd name="connsiteY1" fmla="*/ 576942 h 576942"/>
              <a:gd name="connsiteX2" fmla="*/ 1785257 w 2950028"/>
              <a:gd name="connsiteY2" fmla="*/ 576942 h 576942"/>
              <a:gd name="connsiteX3" fmla="*/ 2950028 w 2950028"/>
              <a:gd name="connsiteY3" fmla="*/ 0 h 576942"/>
            </a:gdLst>
            <a:ahLst/>
            <a:cxnLst>
              <a:cxn ang="0">
                <a:pos x="connsiteX0" y="connsiteY0"/>
              </a:cxn>
              <a:cxn ang="0">
                <a:pos x="connsiteX1" y="connsiteY1"/>
              </a:cxn>
              <a:cxn ang="0">
                <a:pos x="connsiteX2" y="connsiteY2"/>
              </a:cxn>
              <a:cxn ang="0">
                <a:pos x="connsiteX3" y="connsiteY3"/>
              </a:cxn>
            </a:cxnLst>
            <a:rect l="l" t="t" r="r" b="b"/>
            <a:pathLst>
              <a:path w="2950028" h="576942">
                <a:moveTo>
                  <a:pt x="0" y="54428"/>
                </a:moveTo>
                <a:lnTo>
                  <a:pt x="1785257" y="576942"/>
                </a:lnTo>
                <a:lnTo>
                  <a:pt x="1785257" y="576942"/>
                </a:lnTo>
                <a:lnTo>
                  <a:pt x="2950028" y="0"/>
                </a:lnTo>
              </a:path>
            </a:pathLst>
          </a:custGeom>
          <a:ln>
            <a:tailEnd type="triangle"/>
          </a:ln>
        </p:spPr>
        <p:style>
          <a:lnRef idx="2">
            <a:schemeClr val="dk1"/>
          </a:lnRef>
          <a:fillRef idx="0">
            <a:schemeClr val="dk1"/>
          </a:fillRef>
          <a:effectRef idx="1">
            <a:schemeClr val="dk1"/>
          </a:effectRef>
          <a:fontRef idx="minor">
            <a:schemeClr val="tx1"/>
          </a:fontRef>
        </p:style>
        <p:txBody>
          <a:bodyPr rtlCol="1" anchor="ctr"/>
          <a:lstStyle/>
          <a:p>
            <a:pPr algn="ctr"/>
            <a:endParaRPr lang="he-IL"/>
          </a:p>
        </p:txBody>
      </p:sp>
      <p:cxnSp>
        <p:nvCxnSpPr>
          <p:cNvPr id="39" name="מחבר חץ ישר 38"/>
          <p:cNvCxnSpPr/>
          <p:nvPr/>
        </p:nvCxnSpPr>
        <p:spPr>
          <a:xfrm>
            <a:off x="2227223" y="5192328"/>
            <a:ext cx="2438400" cy="9797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40" name="מלבן מעוגל 39"/>
          <p:cNvSpPr/>
          <p:nvPr/>
        </p:nvSpPr>
        <p:spPr>
          <a:xfrm>
            <a:off x="359229" y="3562012"/>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a:t>Count</a:t>
            </a:r>
          </a:p>
          <a:p>
            <a:pPr algn="ctr"/>
            <a:r>
              <a:rPr lang="en-US" b="1" dirty="0"/>
              <a:t>3</a:t>
            </a:r>
            <a:endParaRPr lang="he-IL" b="1" dirty="0"/>
          </a:p>
        </p:txBody>
      </p:sp>
    </p:spTree>
    <p:extLst>
      <p:ext uri="{BB962C8B-B14F-4D97-AF65-F5344CB8AC3E}">
        <p14:creationId xmlns:p14="http://schemas.microsoft.com/office/powerpoint/2010/main" val="231416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1" nodeType="afterEffect">
                                  <p:stCondLst>
                                    <p:cond delay="0"/>
                                  </p:stCondLst>
                                  <p:childTnLst>
                                    <p:set>
                                      <p:cBhvr>
                                        <p:cTn id="9" dur="1" fill="hold">
                                          <p:stCondLst>
                                            <p:cond delay="0"/>
                                          </p:stCondLst>
                                        </p:cTn>
                                        <p:tgtEl>
                                          <p:spTgt spid="23"/>
                                        </p:tgtEl>
                                        <p:attrNameLst>
                                          <p:attrName>style.visibility</p:attrName>
                                        </p:attrNameLst>
                                      </p:cBhvr>
                                      <p:to>
                                        <p:strVal val="visible"/>
                                      </p:to>
                                    </p:set>
                                  </p:childTnLst>
                                </p:cTn>
                              </p:par>
                              <p:par>
                                <p:cTn id="10" presetID="1" presetClass="entr" presetSubtype="0" fill="hold" nodeType="withEffect">
                                  <p:stCondLst>
                                    <p:cond delay="0"/>
                                  </p:stCondLst>
                                  <p:childTnLst>
                                    <p:set>
                                      <p:cBhvr>
                                        <p:cTn id="11" dur="1" fill="hold">
                                          <p:stCondLst>
                                            <p:cond delay="0"/>
                                          </p:stCondLst>
                                        </p:cTn>
                                        <p:tgtEl>
                                          <p:spTgt spid="2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1" nodeType="after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32"/>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grpId="0" nodeType="after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childTnLst>
                                </p:cTn>
                              </p:par>
                            </p:childTnLst>
                          </p:cTn>
                        </p:par>
                        <p:par>
                          <p:cTn id="39" fill="hold">
                            <p:stCondLst>
                              <p:cond delay="0"/>
                            </p:stCondLst>
                            <p:childTnLst>
                              <p:par>
                                <p:cTn id="40" presetID="63" presetClass="path" presetSubtype="0" accel="50000" decel="50000" fill="hold" grpId="0" nodeType="afterEffect">
                                  <p:stCondLst>
                                    <p:cond delay="0"/>
                                  </p:stCondLst>
                                  <p:childTnLst>
                                    <p:animMotion origin="layout" path="M 0 0 L 0.25 0 E" pathEditMode="relative" ptsTypes="">
                                      <p:cBhvr>
                                        <p:cTn id="41" dur="2000" fill="hold"/>
                                        <p:tgtEl>
                                          <p:spTgt spid="23"/>
                                        </p:tgtEl>
                                        <p:attrNameLst>
                                          <p:attrName>ppt_x</p:attrName>
                                          <p:attrName>ppt_y</p:attrName>
                                        </p:attrNameLst>
                                      </p:cBhvr>
                                    </p:animMotion>
                                  </p:childTnLst>
                                </p:cTn>
                              </p:par>
                              <p:par>
                                <p:cTn id="42" presetID="63" presetClass="path" presetSubtype="0" accel="50000" decel="50000" fill="hold" nodeType="withEffect">
                                  <p:stCondLst>
                                    <p:cond delay="0"/>
                                  </p:stCondLst>
                                  <p:childTnLst>
                                    <p:animMotion origin="layout" path="M 1.45833E-6 2.22222E-6 L 0.25 2.22222E-6 " pathEditMode="relative" rAng="0" ptsTypes="AA">
                                      <p:cBhvr>
                                        <p:cTn id="43" dur="2000" fill="hold"/>
                                        <p:tgtEl>
                                          <p:spTgt spid="25"/>
                                        </p:tgtEl>
                                        <p:attrNameLst>
                                          <p:attrName>ppt_x</p:attrName>
                                          <p:attrName>ppt_y</p:attrName>
                                        </p:attrNameLst>
                                      </p:cBhvr>
                                      <p:rCtr x="12500" y="0"/>
                                    </p:animMotion>
                                  </p:childTnLst>
                                </p:cTn>
                              </p:par>
                            </p:childTnLst>
                          </p:cTn>
                        </p:par>
                        <p:par>
                          <p:cTn id="44" fill="hold">
                            <p:stCondLst>
                              <p:cond delay="2000"/>
                            </p:stCondLst>
                            <p:childTnLst>
                              <p:par>
                                <p:cTn id="45" presetID="1" presetClass="entr" presetSubtype="0" fill="hold" grpId="0" nodeType="afterEffect">
                                  <p:stCondLst>
                                    <p:cond delay="0"/>
                                  </p:stCondLst>
                                  <p:childTnLst>
                                    <p:set>
                                      <p:cBhvr>
                                        <p:cTn id="46" dur="1" fill="hold">
                                          <p:stCondLst>
                                            <p:cond delay="0"/>
                                          </p:stCondLst>
                                        </p:cTn>
                                        <p:tgtEl>
                                          <p:spTgt spid="4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5" end="5"/>
                                            </p:txEl>
                                          </p:spTgt>
                                        </p:tgtEl>
                                        <p:attrNameLst>
                                          <p:attrName>style.visibility</p:attrName>
                                        </p:attrNameLst>
                                      </p:cBhvr>
                                      <p:to>
                                        <p:strVal val="visible"/>
                                      </p:to>
                                    </p:set>
                                  </p:childTnLst>
                                </p:cTn>
                              </p:par>
                            </p:childTnLst>
                          </p:cTn>
                        </p:par>
                        <p:par>
                          <p:cTn id="51" fill="hold">
                            <p:stCondLst>
                              <p:cond delay="0"/>
                            </p:stCondLst>
                            <p:childTnLst>
                              <p:par>
                                <p:cTn id="52" presetID="1" presetClass="entr" presetSubtype="0" fill="hold" grpId="0" nodeType="afterEffect">
                                  <p:stCondLst>
                                    <p:cond delay="0"/>
                                  </p:stCondLst>
                                  <p:childTnLst>
                                    <p:set>
                                      <p:cBhvr>
                                        <p:cTn id="53" dur="1" fill="hold">
                                          <p:stCondLst>
                                            <p:cond delay="0"/>
                                          </p:stCondLst>
                                        </p:cTn>
                                        <p:tgtEl>
                                          <p:spTgt spid="34"/>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2">
                                            <p:txEl>
                                              <p:pRg st="6" end="6"/>
                                            </p:txEl>
                                          </p:spTgt>
                                        </p:tgtEl>
                                        <p:attrNameLst>
                                          <p:attrName>style.visibility</p:attrName>
                                        </p:attrNameLst>
                                      </p:cBhvr>
                                      <p:to>
                                        <p:strVal val="visible"/>
                                      </p:to>
                                    </p:set>
                                  </p:childTnLst>
                                </p:cTn>
                              </p:par>
                            </p:childTnLst>
                          </p:cTn>
                        </p:par>
                        <p:par>
                          <p:cTn id="58" fill="hold">
                            <p:stCondLst>
                              <p:cond delay="0"/>
                            </p:stCondLst>
                            <p:childTnLst>
                              <p:par>
                                <p:cTn id="59" presetID="1" presetClass="entr" presetSubtype="0" fill="hold" grpId="0" nodeType="afterEffect">
                                  <p:stCondLst>
                                    <p:cond delay="0"/>
                                  </p:stCondLst>
                                  <p:childTnLst>
                                    <p:set>
                                      <p:cBhvr>
                                        <p:cTn id="60" dur="1" fill="hold">
                                          <p:stCondLst>
                                            <p:cond delay="0"/>
                                          </p:stCondLst>
                                        </p:cTn>
                                        <p:tgtEl>
                                          <p:spTgt spid="36"/>
                                        </p:tgtEl>
                                        <p:attrNameLst>
                                          <p:attrName>style.visibility</p:attrName>
                                        </p:attrNameLst>
                                      </p:cBhvr>
                                      <p:to>
                                        <p:strVal val="visible"/>
                                      </p:to>
                                    </p:set>
                                  </p:childTnLst>
                                </p:cTn>
                              </p:par>
                            </p:childTnLst>
                          </p:cTn>
                        </p:par>
                        <p:par>
                          <p:cTn id="61" fill="hold">
                            <p:stCondLst>
                              <p:cond delay="0"/>
                            </p:stCondLst>
                            <p:childTnLst>
                              <p:par>
                                <p:cTn id="62" presetID="45" presetClass="exit" presetSubtype="0" fill="hold" nodeType="afterEffect">
                                  <p:stCondLst>
                                    <p:cond delay="0"/>
                                  </p:stCondLst>
                                  <p:childTnLst>
                                    <p:animEffect transition="out" filter="fade">
                                      <p:cBhvr>
                                        <p:cTn id="63" dur="2000"/>
                                        <p:tgtEl>
                                          <p:spTgt spid="37"/>
                                        </p:tgtEl>
                                      </p:cBhvr>
                                    </p:animEffect>
                                    <p:anim calcmode="lin" valueType="num">
                                      <p:cBhvr>
                                        <p:cTn id="64" dur="2000"/>
                                        <p:tgtEl>
                                          <p:spTgt spid="3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5" dur="2000"/>
                                        <p:tgtEl>
                                          <p:spTgt spid="37"/>
                                        </p:tgtEl>
                                        <p:attrNameLst>
                                          <p:attrName>ppt_h</p:attrName>
                                        </p:attrNameLst>
                                      </p:cBhvr>
                                      <p:tavLst>
                                        <p:tav tm="0">
                                          <p:val>
                                            <p:strVal val="ppt_h"/>
                                          </p:val>
                                        </p:tav>
                                        <p:tav tm="100000">
                                          <p:val>
                                            <p:strVal val="ppt_h"/>
                                          </p:val>
                                        </p:tav>
                                      </p:tavLst>
                                    </p:anim>
                                    <p:set>
                                      <p:cBhvr>
                                        <p:cTn id="66" dur="1" fill="hold">
                                          <p:stCondLst>
                                            <p:cond delay="1999"/>
                                          </p:stCondLst>
                                        </p:cTn>
                                        <p:tgtEl>
                                          <p:spTgt spid="37"/>
                                        </p:tgtEl>
                                        <p:attrNameLst>
                                          <p:attrName>style.visibility</p:attrName>
                                        </p:attrNameLst>
                                      </p:cBhvr>
                                      <p:to>
                                        <p:strVal val="hidden"/>
                                      </p:to>
                                    </p:set>
                                  </p:childTnLst>
                                </p:cTn>
                              </p:par>
                            </p:childTnLst>
                          </p:cTn>
                        </p:par>
                        <p:par>
                          <p:cTn id="67" fill="hold">
                            <p:stCondLst>
                              <p:cond delay="2000"/>
                            </p:stCondLst>
                            <p:childTnLst>
                              <p:par>
                                <p:cTn id="68" presetID="1" presetClass="entr" presetSubtype="0" fill="hold" nodeType="afterEffect">
                                  <p:stCondLst>
                                    <p:cond delay="0"/>
                                  </p:stCondLst>
                                  <p:childTnLst>
                                    <p:set>
                                      <p:cBhvr>
                                        <p:cTn id="69" dur="1" fill="hold">
                                          <p:stCondLst>
                                            <p:cond delay="0"/>
                                          </p:stCondLst>
                                        </p:cTn>
                                        <p:tgtEl>
                                          <p:spTgt spid="39"/>
                                        </p:tgtEl>
                                        <p:attrNameLst>
                                          <p:attrName>style.visibility</p:attrName>
                                        </p:attrNameLst>
                                      </p:cBhvr>
                                      <p:to>
                                        <p:strVal val="visible"/>
                                      </p:to>
                                    </p:set>
                                  </p:childTnLst>
                                </p:cTn>
                              </p:par>
                            </p:childTnLst>
                          </p:cTn>
                        </p:par>
                        <p:par>
                          <p:cTn id="70" fill="hold">
                            <p:stCondLst>
                              <p:cond delay="2000"/>
                            </p:stCondLst>
                            <p:childTnLst>
                              <p:par>
                                <p:cTn id="71" presetID="1" presetClass="exit" presetSubtype="0" fill="hold" grpId="1" nodeType="afterEffect">
                                  <p:stCondLst>
                                    <p:cond delay="0"/>
                                  </p:stCondLst>
                                  <p:childTnLst>
                                    <p:set>
                                      <p:cBhvr>
                                        <p:cTn id="72" dur="1" fill="hold">
                                          <p:stCondLst>
                                            <p:cond delay="0"/>
                                          </p:stCondLst>
                                        </p:cTn>
                                        <p:tgtEl>
                                          <p:spTgt spid="36"/>
                                        </p:tgtEl>
                                        <p:attrNameLst>
                                          <p:attrName>style.visibility</p:attrName>
                                        </p:attrNameLst>
                                      </p:cBhvr>
                                      <p:to>
                                        <p:strVal val="hidden"/>
                                      </p:to>
                                    </p:set>
                                  </p:childTnLst>
                                </p:cTn>
                              </p:par>
                            </p:childTnLst>
                          </p:cTn>
                        </p:par>
                        <p:par>
                          <p:cTn id="73" fill="hold">
                            <p:stCondLst>
                              <p:cond delay="2000"/>
                            </p:stCondLst>
                            <p:childTnLst>
                              <p:par>
                                <p:cTn id="74" presetID="63" presetClass="path" presetSubtype="0" accel="50000" decel="50000" fill="hold" grpId="0" nodeType="afterEffect">
                                  <p:stCondLst>
                                    <p:cond delay="0"/>
                                  </p:stCondLst>
                                  <p:childTnLst>
                                    <p:animMotion origin="layout" path="M 1.875E-6 -4.44444E-6 L 0.25 -4.44444E-6 " pathEditMode="relative" rAng="0" ptsTypes="AA">
                                      <p:cBhvr>
                                        <p:cTn id="75" dur="2000" fill="hold"/>
                                        <p:tgtEl>
                                          <p:spTgt spid="27"/>
                                        </p:tgtEl>
                                        <p:attrNameLst>
                                          <p:attrName>ppt_x</p:attrName>
                                          <p:attrName>ppt_y</p:attrName>
                                        </p:attrNameLst>
                                      </p:cBhvr>
                                      <p:rCtr x="12500" y="0"/>
                                    </p:animMotion>
                                  </p:childTnLst>
                                </p:cTn>
                              </p:par>
                              <p:par>
                                <p:cTn id="76" presetID="63" presetClass="path" presetSubtype="0" accel="50000" decel="50000" fill="hold" nodeType="withEffect">
                                  <p:stCondLst>
                                    <p:cond delay="0"/>
                                  </p:stCondLst>
                                  <p:childTnLst>
                                    <p:animMotion origin="layout" path="M 1.875E-6 -2.59259E-6 L 0.27252 0.00857 " pathEditMode="relative" rAng="0" ptsTypes="AA">
                                      <p:cBhvr>
                                        <p:cTn id="77" dur="2000" fill="hold"/>
                                        <p:tgtEl>
                                          <p:spTgt spid="30"/>
                                        </p:tgtEl>
                                        <p:attrNameLst>
                                          <p:attrName>ppt_x</p:attrName>
                                          <p:attrName>ppt_y</p:attrName>
                                        </p:attrNameLst>
                                      </p:cBhvr>
                                      <p:rCtr x="13620" y="4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3" grpId="1" animBg="1"/>
      <p:bldP spid="27" grpId="0" animBg="1"/>
      <p:bldP spid="27" grpId="1" animBg="1"/>
      <p:bldP spid="32" grpId="0" animBg="1"/>
      <p:bldP spid="33" grpId="0" animBg="1"/>
      <p:bldP spid="34" grpId="0" animBg="1"/>
      <p:bldP spid="36" grpId="0" animBg="1"/>
      <p:bldP spid="36" grpId="1" animBg="1"/>
      <p:bldP spid="4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81742" y="-36109"/>
            <a:ext cx="11310257" cy="6740307"/>
          </a:xfrm>
          <a:prstGeom prst="rect">
            <a:avLst/>
          </a:prstGeom>
        </p:spPr>
        <p:txBody>
          <a:bodyPr wrap="square">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public</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static</a:t>
            </a:r>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Reduction(Node&lt;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place =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chemeClr val="accent2">
                    <a:lumMod val="75000"/>
                  </a:schemeClr>
                </a:solidFill>
                <a:latin typeface="Times New Roman" panose="02020603050405020304" pitchFamily="18" charset="0"/>
                <a:cs typeface="Times New Roman" panose="02020603050405020304" pitchFamily="18" charset="0"/>
              </a:rPr>
              <a:t>//</a:t>
            </a:r>
            <a:r>
              <a:rPr lang="he-IL" sz="2400" b="1" dirty="0">
                <a:solidFill>
                  <a:schemeClr val="accent2">
                    <a:lumMod val="75000"/>
                  </a:schemeClr>
                </a:solidFill>
                <a:latin typeface="Times New Roman" panose="02020603050405020304" pitchFamily="18" charset="0"/>
                <a:cs typeface="Times New Roman" panose="02020603050405020304" pitchFamily="18" charset="0"/>
              </a:rPr>
              <a:t> הפניה לתחילת קבוצה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 count = 1;             </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a:solidFill>
                  <a:schemeClr val="accent2">
                    <a:lumMod val="75000"/>
                  </a:schemeClr>
                </a:solidFill>
                <a:latin typeface="Times New Roman" panose="02020603050405020304" pitchFamily="18" charset="0"/>
                <a:cs typeface="Times New Roman" panose="02020603050405020304" pitchFamily="18" charset="0"/>
              </a:rPr>
              <a:t>סריקת כל השרשרת</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pos.GetValue</a:t>
            </a:r>
            <a:r>
              <a:rPr lang="en-US" sz="2400" b="1" dirty="0">
                <a:solidFill>
                  <a:srgbClr val="000000"/>
                </a:solidFill>
                <a:latin typeface="Times New Roman" panose="02020603050405020304" pitchFamily="18" charset="0"/>
                <a:cs typeface="Times New Roman" panose="02020603050405020304" pitchFamily="18" charset="0"/>
              </a:rPr>
              <a:t>();      //     </a:t>
            </a:r>
            <a:r>
              <a:rPr lang="he-IL" sz="2400" b="1" dirty="0" err="1">
                <a:solidFill>
                  <a:schemeClr val="accent2">
                    <a:lumMod val="75000"/>
                  </a:schemeClr>
                </a:solidFill>
                <a:latin typeface="Times New Roman" panose="02020603050405020304" pitchFamily="18" charset="0"/>
                <a:cs typeface="Times New Roman" panose="02020603050405020304" pitchFamily="18" charset="0"/>
              </a:rPr>
              <a:t>איתחול</a:t>
            </a:r>
            <a:r>
              <a:rPr lang="he-IL" sz="2400" b="1" dirty="0">
                <a:solidFill>
                  <a:schemeClr val="accent2">
                    <a:lumMod val="75000"/>
                  </a:schemeClr>
                </a:solidFill>
                <a:latin typeface="Times New Roman" panose="02020603050405020304" pitchFamily="18" charset="0"/>
                <a:cs typeface="Times New Roman" panose="02020603050405020304" pitchFamily="18" charset="0"/>
              </a:rPr>
              <a:t> המספר של הקבוצה </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 &amp;&amp; </a:t>
            </a:r>
            <a:r>
              <a:rPr lang="en-US" sz="2400" b="1" dirty="0" err="1">
                <a:solidFill>
                  <a:srgbClr val="000000"/>
                </a:solidFill>
                <a:latin typeface="Times New Roman" panose="02020603050405020304" pitchFamily="18" charset="0"/>
                <a:cs typeface="Times New Roman" panose="02020603050405020304" pitchFamily="18" charset="0"/>
              </a:rPr>
              <a:t>pos.GetValue</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a:solidFill>
                  <a:schemeClr val="accent2">
                    <a:lumMod val="75000"/>
                  </a:schemeClr>
                </a:solidFill>
                <a:latin typeface="Times New Roman" panose="02020603050405020304" pitchFamily="18" charset="0"/>
                <a:cs typeface="Times New Roman" panose="02020603050405020304" pitchFamily="18" charset="0"/>
              </a:rPr>
              <a:t>מעבר על הקבוצה</a:t>
            </a:r>
            <a:r>
              <a:rPr lang="en-US" sz="2400" b="1" dirty="0">
                <a:solidFill>
                  <a:schemeClr val="accent2">
                    <a:lumMod val="75000"/>
                  </a:schemeClr>
                </a:solidFill>
                <a:latin typeface="Times New Roman" panose="02020603050405020304" pitchFamily="18" charset="0"/>
                <a:cs typeface="Times New Roman" panose="02020603050405020304" pitchFamily="18" charset="0"/>
              </a:rPr>
              <a:t> </a:t>
            </a:r>
          </a:p>
          <a:p>
            <a:pPr algn="l" rtl="0"/>
            <a:r>
              <a:rPr lang="he-IL"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count++;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 ;   }</a:t>
            </a:r>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place.SetValue</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 * count);    //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err="1">
                <a:solidFill>
                  <a:schemeClr val="accent2">
                    <a:lumMod val="75000"/>
                  </a:schemeClr>
                </a:solidFill>
                <a:latin typeface="Times New Roman" panose="02020603050405020304" pitchFamily="18" charset="0"/>
                <a:cs typeface="Times New Roman" panose="02020603050405020304" pitchFamily="18" charset="0"/>
              </a:rPr>
              <a:t>עידכון</a:t>
            </a:r>
            <a:r>
              <a:rPr lang="he-IL" sz="2400" b="1" dirty="0">
                <a:solidFill>
                  <a:schemeClr val="accent2">
                    <a:lumMod val="75000"/>
                  </a:schemeClr>
                </a:solidFill>
                <a:latin typeface="Times New Roman" panose="02020603050405020304" pitchFamily="18" charset="0"/>
                <a:cs typeface="Times New Roman" panose="02020603050405020304" pitchFamily="18" charset="0"/>
              </a:rPr>
              <a:t> החוליה הראשונה בקבוצה</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place.SetNext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a:solidFill>
                  <a:schemeClr val="accent2">
                    <a:lumMod val="75000"/>
                  </a:schemeClr>
                </a:solidFill>
                <a:latin typeface="Times New Roman" panose="02020603050405020304" pitchFamily="18" charset="0"/>
                <a:cs typeface="Times New Roman" panose="02020603050405020304" pitchFamily="18" charset="0"/>
              </a:rPr>
              <a:t>מחיקת החוליות הכפולות </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en-US" sz="2400" b="1" dirty="0">
                <a:solidFill>
                  <a:srgbClr val="000000"/>
                </a:solidFill>
                <a:latin typeface="Times New Roman" panose="02020603050405020304" pitchFamily="18" charset="0"/>
                <a:cs typeface="Times New Roman" panose="02020603050405020304" pitchFamily="18" charset="0"/>
              </a:rPr>
              <a:t>                   place =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a:solidFill>
                  <a:schemeClr val="accent2">
                    <a:lumMod val="75000"/>
                  </a:schemeClr>
                </a:solidFill>
                <a:latin typeface="Times New Roman" panose="02020603050405020304" pitchFamily="18" charset="0"/>
                <a:cs typeface="Times New Roman" panose="02020603050405020304" pitchFamily="18" charset="0"/>
              </a:rPr>
              <a:t>הזזה לתחילת הקבוצה הבאה</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en-US" sz="2400" b="1" dirty="0">
                <a:solidFill>
                  <a:srgbClr val="000000"/>
                </a:solidFill>
                <a:latin typeface="Times New Roman" panose="02020603050405020304" pitchFamily="18" charset="0"/>
                <a:cs typeface="Times New Roman" panose="02020603050405020304" pitchFamily="18" charset="0"/>
              </a:rPr>
              <a:t>                   count = 1;               // </a:t>
            </a:r>
            <a:r>
              <a:rPr lang="he-IL" sz="2400" b="1" dirty="0">
                <a:solidFill>
                  <a:srgbClr val="000000"/>
                </a:solidFill>
                <a:latin typeface="Times New Roman" panose="02020603050405020304" pitchFamily="18" charset="0"/>
                <a:cs typeface="Times New Roman" panose="02020603050405020304" pitchFamily="18" charset="0"/>
              </a:rPr>
              <a:t> </a:t>
            </a:r>
            <a:r>
              <a:rPr lang="he-IL" sz="2400" b="1" dirty="0" err="1">
                <a:solidFill>
                  <a:schemeClr val="accent2">
                    <a:lumMod val="75000"/>
                  </a:schemeClr>
                </a:solidFill>
                <a:latin typeface="Times New Roman" panose="02020603050405020304" pitchFamily="18" charset="0"/>
                <a:cs typeface="Times New Roman" panose="02020603050405020304" pitchFamily="18" charset="0"/>
              </a:rPr>
              <a:t>איתחול</a:t>
            </a:r>
            <a:r>
              <a:rPr lang="he-IL" sz="2400" b="1" dirty="0">
                <a:solidFill>
                  <a:schemeClr val="accent2">
                    <a:lumMod val="75000"/>
                  </a:schemeClr>
                </a:solidFill>
                <a:latin typeface="Times New Roman" panose="02020603050405020304" pitchFamily="18" charset="0"/>
                <a:cs typeface="Times New Roman" panose="02020603050405020304" pitchFamily="18" charset="0"/>
              </a:rPr>
              <a:t> המונה לקבוצה הבאה</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return</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a:t>
            </a:r>
            <a:endParaRPr lang="he-IL" sz="2400" b="1" dirty="0">
              <a:latin typeface="Times New Roman" panose="02020603050405020304" pitchFamily="18" charset="0"/>
              <a:cs typeface="Times New Roman" panose="02020603050405020304" pitchFamily="18" charset="0"/>
            </a:endParaRPr>
          </a:p>
        </p:txBody>
      </p:sp>
      <p:sp>
        <p:nvSpPr>
          <p:cNvPr id="11" name="סוגר מסולסל שמאלי 10"/>
          <p:cNvSpPr/>
          <p:nvPr/>
        </p:nvSpPr>
        <p:spPr>
          <a:xfrm>
            <a:off x="1719943" y="2928258"/>
            <a:ext cx="370115" cy="1665514"/>
          </a:xfrm>
          <a:prstGeom prst="leftBrace">
            <a:avLst>
              <a:gd name="adj1" fmla="val 8333"/>
              <a:gd name="adj2" fmla="val 52614"/>
            </a:avLst>
          </a:prstGeom>
        </p:spPr>
        <p:style>
          <a:lnRef idx="2">
            <a:schemeClr val="accent2"/>
          </a:lnRef>
          <a:fillRef idx="0">
            <a:schemeClr val="accent2"/>
          </a:fillRef>
          <a:effectRef idx="1">
            <a:schemeClr val="accent2"/>
          </a:effectRef>
          <a:fontRef idx="minor">
            <a:schemeClr val="tx1"/>
          </a:fontRef>
        </p:style>
        <p:txBody>
          <a:bodyPr rtlCol="1" anchor="ctr"/>
          <a:lstStyle/>
          <a:p>
            <a:pPr algn="ctr"/>
            <a:endParaRPr lang="he-IL" dirty="0"/>
          </a:p>
        </p:txBody>
      </p:sp>
      <p:sp>
        <p:nvSpPr>
          <p:cNvPr id="12" name="סוגר מסולסל שמאלי 11"/>
          <p:cNvSpPr/>
          <p:nvPr/>
        </p:nvSpPr>
        <p:spPr>
          <a:xfrm>
            <a:off x="489858" y="2024743"/>
            <a:ext cx="1230086" cy="3646714"/>
          </a:xfrm>
          <a:prstGeom prst="leftBrace">
            <a:avLst/>
          </a:prstGeom>
        </p:spPr>
        <p:style>
          <a:lnRef idx="3">
            <a:schemeClr val="accent5"/>
          </a:lnRef>
          <a:fillRef idx="0">
            <a:schemeClr val="accent5"/>
          </a:fillRef>
          <a:effectRef idx="2">
            <a:schemeClr val="accent5"/>
          </a:effectRef>
          <a:fontRef idx="minor">
            <a:schemeClr val="tx1"/>
          </a:fontRef>
        </p:style>
        <p:txBody>
          <a:bodyPr rtlCol="1" anchor="ctr"/>
          <a:lstStyle/>
          <a:p>
            <a:pPr algn="ctr"/>
            <a:endParaRPr lang="he-IL"/>
          </a:p>
        </p:txBody>
      </p:sp>
    </p:spTree>
    <p:extLst>
      <p:ext uri="{BB962C8B-B14F-4D97-AF65-F5344CB8AC3E}">
        <p14:creationId xmlns:p14="http://schemas.microsoft.com/office/powerpoint/2010/main" val="425297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2"/>
          <p:cNvSpPr>
            <a:spLocks noGrp="1"/>
          </p:cNvSpPr>
          <p:nvPr>
            <p:ph type="title"/>
          </p:nvPr>
        </p:nvSpPr>
        <p:spPr>
          <a:xfrm>
            <a:off x="1194896" y="179001"/>
            <a:ext cx="9802206" cy="720000"/>
          </a:xfrm>
        </p:spPr>
        <p:txBody>
          <a:bodyPr/>
          <a:lstStyle/>
          <a:p>
            <a:r>
              <a:rPr lang="he-IL" dirty="0"/>
              <a:t> </a:t>
            </a:r>
          </a:p>
        </p:txBody>
      </p:sp>
      <p:sp>
        <p:nvSpPr>
          <p:cNvPr id="64" name="כותרת 2"/>
          <p:cNvSpPr txBox="1">
            <a:spLocks/>
          </p:cNvSpPr>
          <p:nvPr/>
        </p:nvSpPr>
        <p:spPr>
          <a:xfrm>
            <a:off x="1024128" y="219120"/>
            <a:ext cx="9802206" cy="720000"/>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הרצה מלאה </a:t>
            </a:r>
          </a:p>
        </p:txBody>
      </p:sp>
      <p:sp>
        <p:nvSpPr>
          <p:cNvPr id="65" name="מלבן מעוגל 64"/>
          <p:cNvSpPr/>
          <p:nvPr/>
        </p:nvSpPr>
        <p:spPr>
          <a:xfrm>
            <a:off x="1563035" y="507169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sp>
        <p:nvSpPr>
          <p:cNvPr id="66" name="מלבן מעוגל 65"/>
          <p:cNvSpPr/>
          <p:nvPr/>
        </p:nvSpPr>
        <p:spPr>
          <a:xfrm>
            <a:off x="4718586" y="506922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sp>
        <p:nvSpPr>
          <p:cNvPr id="67" name="מלבן מעוגל 66"/>
          <p:cNvSpPr/>
          <p:nvPr/>
        </p:nvSpPr>
        <p:spPr>
          <a:xfrm>
            <a:off x="5734061" y="511504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cxnSp>
        <p:nvCxnSpPr>
          <p:cNvPr id="68" name="מחבר חץ ישר 67"/>
          <p:cNvCxnSpPr>
            <a:stCxn id="66" idx="3"/>
          </p:cNvCxnSpPr>
          <p:nvPr/>
        </p:nvCxnSpPr>
        <p:spPr>
          <a:xfrm>
            <a:off x="5413938" y="5250487"/>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69" name="מחבר חץ ישר 68"/>
          <p:cNvCxnSpPr/>
          <p:nvPr/>
        </p:nvCxnSpPr>
        <p:spPr>
          <a:xfrm>
            <a:off x="6429413" y="5262508"/>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70" name="קבוצה 69"/>
          <p:cNvGrpSpPr/>
          <p:nvPr/>
        </p:nvGrpSpPr>
        <p:grpSpPr>
          <a:xfrm>
            <a:off x="2269621" y="5039900"/>
            <a:ext cx="2485341" cy="365194"/>
            <a:chOff x="2269621" y="5039900"/>
            <a:chExt cx="2485341" cy="365194"/>
          </a:xfrm>
        </p:grpSpPr>
        <p:cxnSp>
          <p:nvCxnSpPr>
            <p:cNvPr id="71" name="מחבר חץ ישר 70"/>
            <p:cNvCxnSpPr/>
            <p:nvPr/>
          </p:nvCxnSpPr>
          <p:spPr>
            <a:xfrm>
              <a:off x="2269621" y="5208074"/>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72" name="מלבן מעוגל 71"/>
            <p:cNvSpPr/>
            <p:nvPr/>
          </p:nvSpPr>
          <p:spPr>
            <a:xfrm>
              <a:off x="2668127" y="504257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sp>
          <p:nvSpPr>
            <p:cNvPr id="73" name="מלבן מעוגל 72"/>
            <p:cNvSpPr/>
            <p:nvPr/>
          </p:nvSpPr>
          <p:spPr>
            <a:xfrm>
              <a:off x="3703111" y="503990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cxnSp>
          <p:nvCxnSpPr>
            <p:cNvPr id="74" name="מחבר חץ ישר 73"/>
            <p:cNvCxnSpPr/>
            <p:nvPr/>
          </p:nvCxnSpPr>
          <p:spPr>
            <a:xfrm>
              <a:off x="4358040" y="5232447"/>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75" name="מחבר חץ ישר 74"/>
            <p:cNvCxnSpPr/>
            <p:nvPr/>
          </p:nvCxnSpPr>
          <p:spPr>
            <a:xfrm>
              <a:off x="3293371" y="5198647"/>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76" name="מלבן מעוגל 75"/>
          <p:cNvSpPr/>
          <p:nvPr/>
        </p:nvSpPr>
        <p:spPr>
          <a:xfrm>
            <a:off x="6855072" y="508124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sp>
        <p:nvSpPr>
          <p:cNvPr id="77" name="אליפסה 76"/>
          <p:cNvSpPr/>
          <p:nvPr/>
        </p:nvSpPr>
        <p:spPr>
          <a:xfrm>
            <a:off x="268342" y="4775304"/>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78" name="מחבר חץ ישר 77"/>
          <p:cNvCxnSpPr/>
          <p:nvPr/>
        </p:nvCxnSpPr>
        <p:spPr>
          <a:xfrm>
            <a:off x="1116487" y="5068248"/>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79" name="אליפסה 78"/>
          <p:cNvSpPr/>
          <p:nvPr/>
        </p:nvSpPr>
        <p:spPr>
          <a:xfrm>
            <a:off x="1451022" y="3701143"/>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80" name="מחבר חץ ישר 79"/>
          <p:cNvCxnSpPr>
            <a:stCxn id="79" idx="4"/>
            <a:endCxn id="65" idx="0"/>
          </p:cNvCxnSpPr>
          <p:nvPr/>
        </p:nvCxnSpPr>
        <p:spPr>
          <a:xfrm>
            <a:off x="1877897" y="4310743"/>
            <a:ext cx="32814" cy="7609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81" name="אליפסה 80"/>
          <p:cNvSpPr/>
          <p:nvPr/>
        </p:nvSpPr>
        <p:spPr>
          <a:xfrm>
            <a:off x="1240971" y="5825025"/>
            <a:ext cx="995836" cy="532232"/>
          </a:xfrm>
          <a:prstGeom prst="ellipse">
            <a:avLst/>
          </a:prstGeom>
        </p:spPr>
        <p:style>
          <a:lnRef idx="1">
            <a:schemeClr val="accent2"/>
          </a:lnRef>
          <a:fillRef idx="3">
            <a:schemeClr val="accent2"/>
          </a:fillRef>
          <a:effectRef idx="2">
            <a:schemeClr val="accent2"/>
          </a:effectRef>
          <a:fontRef idx="minor">
            <a:schemeClr val="lt1"/>
          </a:fontRef>
        </p:style>
        <p:txBody>
          <a:bodyPr lIns="0" tIns="0" rIns="0" bIns="0" rtlCol="1" anchor="ctr"/>
          <a:lstStyle/>
          <a:p>
            <a:pPr algn="ctr"/>
            <a:r>
              <a:rPr lang="en-US" dirty="0"/>
              <a:t>place</a:t>
            </a:r>
            <a:endParaRPr lang="he-IL" dirty="0"/>
          </a:p>
        </p:txBody>
      </p:sp>
      <p:cxnSp>
        <p:nvCxnSpPr>
          <p:cNvPr id="82" name="מחבר חץ ישר 81"/>
          <p:cNvCxnSpPr>
            <a:stCxn id="81" idx="0"/>
          </p:cNvCxnSpPr>
          <p:nvPr/>
        </p:nvCxnSpPr>
        <p:spPr>
          <a:xfrm flipV="1">
            <a:off x="1738889" y="5303214"/>
            <a:ext cx="0" cy="52181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3" name="מלבן מעוגל 82"/>
          <p:cNvSpPr/>
          <p:nvPr/>
        </p:nvSpPr>
        <p:spPr>
          <a:xfrm>
            <a:off x="359229" y="3587766"/>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a:t>Count</a:t>
            </a:r>
          </a:p>
          <a:p>
            <a:pPr algn="ctr"/>
            <a:r>
              <a:rPr lang="en-US" b="1" dirty="0"/>
              <a:t>1</a:t>
            </a:r>
            <a:endParaRPr lang="he-IL" b="1" dirty="0"/>
          </a:p>
        </p:txBody>
      </p:sp>
      <p:sp>
        <p:nvSpPr>
          <p:cNvPr id="84" name="מלבן מעוגל 83"/>
          <p:cNvSpPr/>
          <p:nvPr/>
        </p:nvSpPr>
        <p:spPr>
          <a:xfrm>
            <a:off x="349160" y="2551385"/>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err="1"/>
              <a:t>num</a:t>
            </a:r>
            <a:endParaRPr lang="en-US" b="1" dirty="0"/>
          </a:p>
          <a:p>
            <a:pPr algn="ctr"/>
            <a:r>
              <a:rPr lang="en-US" b="1" dirty="0"/>
              <a:t>4</a:t>
            </a:r>
            <a:endParaRPr lang="he-IL" b="1" dirty="0"/>
          </a:p>
        </p:txBody>
      </p:sp>
      <p:sp>
        <p:nvSpPr>
          <p:cNvPr id="85" name="מלבן מעוגל 84"/>
          <p:cNvSpPr/>
          <p:nvPr/>
        </p:nvSpPr>
        <p:spPr>
          <a:xfrm>
            <a:off x="1565768" y="50872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sp>
        <p:nvSpPr>
          <p:cNvPr id="86" name="צורה חופשית 85"/>
          <p:cNvSpPr/>
          <p:nvPr/>
        </p:nvSpPr>
        <p:spPr>
          <a:xfrm>
            <a:off x="2110974" y="5431747"/>
            <a:ext cx="2950028" cy="576942"/>
          </a:xfrm>
          <a:custGeom>
            <a:avLst/>
            <a:gdLst>
              <a:gd name="connsiteX0" fmla="*/ 0 w 2950028"/>
              <a:gd name="connsiteY0" fmla="*/ 54428 h 576942"/>
              <a:gd name="connsiteX1" fmla="*/ 1785257 w 2950028"/>
              <a:gd name="connsiteY1" fmla="*/ 576942 h 576942"/>
              <a:gd name="connsiteX2" fmla="*/ 1785257 w 2950028"/>
              <a:gd name="connsiteY2" fmla="*/ 576942 h 576942"/>
              <a:gd name="connsiteX3" fmla="*/ 2950028 w 2950028"/>
              <a:gd name="connsiteY3" fmla="*/ 0 h 576942"/>
            </a:gdLst>
            <a:ahLst/>
            <a:cxnLst>
              <a:cxn ang="0">
                <a:pos x="connsiteX0" y="connsiteY0"/>
              </a:cxn>
              <a:cxn ang="0">
                <a:pos x="connsiteX1" y="connsiteY1"/>
              </a:cxn>
              <a:cxn ang="0">
                <a:pos x="connsiteX2" y="connsiteY2"/>
              </a:cxn>
              <a:cxn ang="0">
                <a:pos x="connsiteX3" y="connsiteY3"/>
              </a:cxn>
            </a:cxnLst>
            <a:rect l="l" t="t" r="r" b="b"/>
            <a:pathLst>
              <a:path w="2950028" h="576942">
                <a:moveTo>
                  <a:pt x="0" y="54428"/>
                </a:moveTo>
                <a:lnTo>
                  <a:pt x="1785257" y="576942"/>
                </a:lnTo>
                <a:lnTo>
                  <a:pt x="1785257" y="576942"/>
                </a:lnTo>
                <a:lnTo>
                  <a:pt x="2950028" y="0"/>
                </a:lnTo>
              </a:path>
            </a:pathLst>
          </a:custGeom>
          <a:ln>
            <a:tailEnd type="triangle"/>
          </a:ln>
        </p:spPr>
        <p:style>
          <a:lnRef idx="2">
            <a:schemeClr val="dk1"/>
          </a:lnRef>
          <a:fillRef idx="0">
            <a:schemeClr val="dk1"/>
          </a:fillRef>
          <a:effectRef idx="1">
            <a:schemeClr val="dk1"/>
          </a:effectRef>
          <a:fontRef idx="minor">
            <a:schemeClr val="tx1"/>
          </a:fontRef>
        </p:style>
        <p:txBody>
          <a:bodyPr rtlCol="1" anchor="ctr"/>
          <a:lstStyle/>
          <a:p>
            <a:pPr algn="ctr"/>
            <a:endParaRPr lang="he-IL"/>
          </a:p>
        </p:txBody>
      </p:sp>
      <p:cxnSp>
        <p:nvCxnSpPr>
          <p:cNvPr id="87" name="מחבר חץ ישר 86"/>
          <p:cNvCxnSpPr/>
          <p:nvPr/>
        </p:nvCxnSpPr>
        <p:spPr>
          <a:xfrm>
            <a:off x="2227223" y="5192328"/>
            <a:ext cx="2438400" cy="9797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8" name="מלבן מעוגל 87"/>
          <p:cNvSpPr/>
          <p:nvPr/>
        </p:nvSpPr>
        <p:spPr>
          <a:xfrm>
            <a:off x="368280" y="3587766"/>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a:t>Count</a:t>
            </a:r>
          </a:p>
          <a:p>
            <a:pPr algn="ctr"/>
            <a:r>
              <a:rPr lang="en-US" b="1" dirty="0"/>
              <a:t>3</a:t>
            </a:r>
            <a:endParaRPr lang="he-IL" b="1" dirty="0"/>
          </a:p>
        </p:txBody>
      </p:sp>
      <p:sp>
        <p:nvSpPr>
          <p:cNvPr id="89" name="מציין מיקום תוכן 88"/>
          <p:cNvSpPr>
            <a:spLocks noGrp="1"/>
          </p:cNvSpPr>
          <p:nvPr>
            <p:ph sz="quarter" idx="4"/>
          </p:nvPr>
        </p:nvSpPr>
        <p:spPr>
          <a:xfrm>
            <a:off x="6429412" y="998860"/>
            <a:ext cx="5247313" cy="1681568"/>
          </a:xfrm>
        </p:spPr>
        <p:txBody>
          <a:bodyPr>
            <a:normAutofit/>
          </a:bodyPr>
          <a:lstStyle/>
          <a:p>
            <a:pPr marL="0" indent="0" algn="l" rtl="0">
              <a:buNone/>
            </a:pPr>
            <a:r>
              <a:rPr lang="en-US" b="1" dirty="0">
                <a:solidFill>
                  <a:srgbClr val="000000"/>
                </a:solidFill>
                <a:latin typeface="Times New Roman" panose="02020603050405020304" pitchFamily="18" charset="0"/>
                <a:cs typeface="Times New Roman" panose="02020603050405020304" pitchFamily="18" charset="0"/>
              </a:rPr>
              <a:t>            Node&lt;</a:t>
            </a:r>
            <a:r>
              <a:rPr lang="en-US" b="1" dirty="0" err="1">
                <a:solidFill>
                  <a:srgbClr val="0000FF"/>
                </a:solidFill>
                <a:latin typeface="Times New Roman" panose="02020603050405020304" pitchFamily="18" charset="0"/>
                <a:cs typeface="Times New Roman" panose="02020603050405020304" pitchFamily="18" charset="0"/>
              </a:rPr>
              <a:t>int</a:t>
            </a:r>
            <a:r>
              <a:rPr lang="en-US" b="1" dirty="0">
                <a:solidFill>
                  <a:srgbClr val="000000"/>
                </a:solidFill>
                <a:latin typeface="Times New Roman" panose="02020603050405020304" pitchFamily="18" charset="0"/>
                <a:cs typeface="Times New Roman" panose="02020603050405020304" pitchFamily="18" charset="0"/>
              </a:rPr>
              <a:t>&gt; </a:t>
            </a:r>
            <a:r>
              <a:rPr lang="en-US" b="1" dirty="0" err="1">
                <a:solidFill>
                  <a:srgbClr val="000000"/>
                </a:solidFill>
                <a:latin typeface="Times New Roman" panose="02020603050405020304" pitchFamily="18" charset="0"/>
                <a:cs typeface="Times New Roman" panose="02020603050405020304" pitchFamily="18" charset="0"/>
              </a:rPr>
              <a:t>pos</a:t>
            </a:r>
            <a:r>
              <a:rPr lang="en-US" b="1" dirty="0">
                <a:solidFill>
                  <a:srgbClr val="000000"/>
                </a:solidFill>
                <a:latin typeface="Times New Roman" panose="02020603050405020304" pitchFamily="18" charset="0"/>
                <a:cs typeface="Times New Roman" panose="02020603050405020304" pitchFamily="18" charset="0"/>
              </a:rPr>
              <a:t> = </a:t>
            </a:r>
            <a:r>
              <a:rPr lang="en-US" b="1" dirty="0" err="1">
                <a:solidFill>
                  <a:srgbClr val="000000"/>
                </a:solidFill>
                <a:latin typeface="Times New Roman" panose="02020603050405020304" pitchFamily="18" charset="0"/>
                <a:cs typeface="Times New Roman" panose="02020603050405020304" pitchFamily="18" charset="0"/>
              </a:rPr>
              <a:t>lst</a:t>
            </a:r>
            <a:r>
              <a:rPr lang="en-US" b="1" dirty="0">
                <a:solidFill>
                  <a:srgbClr val="000000"/>
                </a:solidFill>
                <a:latin typeface="Times New Roman" panose="02020603050405020304" pitchFamily="18" charset="0"/>
                <a:cs typeface="Times New Roman" panose="02020603050405020304" pitchFamily="18" charset="0"/>
              </a:rPr>
              <a:t>;</a:t>
            </a:r>
          </a:p>
          <a:p>
            <a:pPr marL="0" indent="0" algn="l" rtl="0">
              <a:buNone/>
            </a:pPr>
            <a:r>
              <a:rPr lang="en-US" b="1" dirty="0">
                <a:solidFill>
                  <a:srgbClr val="000000"/>
                </a:solidFill>
                <a:latin typeface="Times New Roman" panose="02020603050405020304" pitchFamily="18" charset="0"/>
                <a:cs typeface="Times New Roman" panose="02020603050405020304" pitchFamily="18" charset="0"/>
              </a:rPr>
              <a:t>            Node&lt;</a:t>
            </a:r>
            <a:r>
              <a:rPr lang="en-US" b="1" dirty="0" err="1">
                <a:solidFill>
                  <a:srgbClr val="0000FF"/>
                </a:solidFill>
                <a:latin typeface="Times New Roman" panose="02020603050405020304" pitchFamily="18" charset="0"/>
                <a:cs typeface="Times New Roman" panose="02020603050405020304" pitchFamily="18" charset="0"/>
              </a:rPr>
              <a:t>int</a:t>
            </a:r>
            <a:r>
              <a:rPr lang="en-US" b="1" dirty="0">
                <a:solidFill>
                  <a:srgbClr val="000000"/>
                </a:solidFill>
                <a:latin typeface="Times New Roman" panose="02020603050405020304" pitchFamily="18" charset="0"/>
                <a:cs typeface="Times New Roman" panose="02020603050405020304" pitchFamily="18" charset="0"/>
              </a:rPr>
              <a:t>&gt; place = </a:t>
            </a:r>
            <a:r>
              <a:rPr lang="en-US" b="1" dirty="0" err="1">
                <a:solidFill>
                  <a:srgbClr val="000000"/>
                </a:solidFill>
                <a:latin typeface="Times New Roman" panose="02020603050405020304" pitchFamily="18" charset="0"/>
                <a:cs typeface="Times New Roman" panose="02020603050405020304" pitchFamily="18" charset="0"/>
              </a:rPr>
              <a:t>pos</a:t>
            </a:r>
            <a:endParaRPr lang="he-IL"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lgn="l" rtl="0">
              <a:buNone/>
            </a:pP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FF"/>
                </a:solidFill>
                <a:latin typeface="Times New Roman" panose="02020603050405020304" pitchFamily="18" charset="0"/>
                <a:cs typeface="Times New Roman" panose="02020603050405020304" pitchFamily="18" charset="0"/>
              </a:rPr>
              <a:t>int</a:t>
            </a:r>
            <a:r>
              <a:rPr lang="en-US" b="1" dirty="0">
                <a:solidFill>
                  <a:srgbClr val="000000"/>
                </a:solidFill>
                <a:latin typeface="Times New Roman" panose="02020603050405020304" pitchFamily="18" charset="0"/>
                <a:cs typeface="Times New Roman" panose="02020603050405020304" pitchFamily="18" charset="0"/>
              </a:rPr>
              <a:t> count = 1;             </a:t>
            </a:r>
            <a:r>
              <a:rPr lang="en-US" b="1" dirty="0" err="1">
                <a:solidFill>
                  <a:srgbClr val="0000FF"/>
                </a:solidFill>
                <a:latin typeface="Times New Roman" panose="02020603050405020304" pitchFamily="18" charset="0"/>
                <a:cs typeface="Times New Roman" panose="02020603050405020304" pitchFamily="18" charset="0"/>
              </a:rPr>
              <a:t>int</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num</a:t>
            </a:r>
            <a:r>
              <a:rPr lang="en-US" b="1" dirty="0">
                <a:solidFill>
                  <a:srgbClr val="000000"/>
                </a:solidFill>
                <a:latin typeface="Times New Roman" panose="02020603050405020304" pitchFamily="18" charset="0"/>
                <a:cs typeface="Times New Roman" panose="02020603050405020304" pitchFamily="18" charset="0"/>
              </a:rPr>
              <a:t>;</a:t>
            </a:r>
            <a:endParaRPr lang="he-IL" dirty="0"/>
          </a:p>
        </p:txBody>
      </p:sp>
      <p:sp>
        <p:nvSpPr>
          <p:cNvPr id="90" name="מלבן 89"/>
          <p:cNvSpPr/>
          <p:nvPr/>
        </p:nvSpPr>
        <p:spPr>
          <a:xfrm>
            <a:off x="2246532" y="893082"/>
            <a:ext cx="8277910" cy="2185214"/>
          </a:xfrm>
          <a:prstGeom prst="rect">
            <a:avLst/>
          </a:prstGeom>
        </p:spPr>
        <p:txBody>
          <a:bodyPr wrap="square">
            <a:spAutoFit/>
          </a:bodyPr>
          <a:lstStyle/>
          <a:p>
            <a:pPr algn="l" rtl="0"/>
            <a:r>
              <a:rPr lang="en-US" sz="1700" b="1" dirty="0">
                <a:solidFill>
                  <a:srgbClr val="000000"/>
                </a:solidFill>
                <a:latin typeface="+mj-lt"/>
                <a:cs typeface="Varela Round" panose="00000500000000000000" pitchFamily="2" charset="-79"/>
              </a:rPr>
              <a:t>                   num = </a:t>
            </a:r>
            <a:r>
              <a:rPr lang="en-US" sz="1700" b="1" dirty="0" err="1">
                <a:solidFill>
                  <a:srgbClr val="000000"/>
                </a:solidFill>
                <a:latin typeface="+mj-lt"/>
                <a:cs typeface="Varela Round" panose="00000500000000000000" pitchFamily="2" charset="-79"/>
              </a:rPr>
              <a:t>pos.GetValue</a:t>
            </a:r>
            <a:r>
              <a:rPr lang="en-US" sz="1700" b="1" dirty="0">
                <a:solidFill>
                  <a:srgbClr val="000000"/>
                </a:solidFill>
                <a:latin typeface="+mj-lt"/>
                <a:cs typeface="Varela Round" panose="00000500000000000000" pitchFamily="2" charset="-79"/>
              </a:rPr>
              <a:t>();      //     </a:t>
            </a:r>
            <a:r>
              <a:rPr lang="he-IL" sz="1700" b="1" dirty="0" err="1">
                <a:solidFill>
                  <a:schemeClr val="accent2">
                    <a:lumMod val="75000"/>
                  </a:schemeClr>
                </a:solidFill>
                <a:latin typeface="+mj-lt"/>
                <a:cs typeface="Varela Round" panose="00000500000000000000" pitchFamily="2" charset="-79"/>
              </a:rPr>
              <a:t>איתחול</a:t>
            </a:r>
            <a:r>
              <a:rPr lang="he-IL" sz="1700" b="1" dirty="0">
                <a:solidFill>
                  <a:schemeClr val="accent2">
                    <a:lumMod val="75000"/>
                  </a:schemeClr>
                </a:solidFill>
                <a:latin typeface="+mj-lt"/>
                <a:cs typeface="Varela Round" panose="00000500000000000000" pitchFamily="2" charset="-79"/>
              </a:rPr>
              <a:t> המספר של הקבוצה </a:t>
            </a:r>
            <a:endParaRPr lang="en-US" sz="1700" b="1" dirty="0">
              <a:solidFill>
                <a:schemeClr val="accent2">
                  <a:lumMod val="75000"/>
                </a:schemeClr>
              </a:solidFill>
              <a:latin typeface="+mj-lt"/>
              <a:cs typeface="Varela Round" panose="00000500000000000000" pitchFamily="2" charset="-79"/>
            </a:endParaRPr>
          </a:p>
          <a:p>
            <a:pPr algn="l" rtl="0"/>
            <a:r>
              <a:rPr lang="en-US" sz="1700" b="1" dirty="0">
                <a:solidFill>
                  <a:srgbClr val="000000"/>
                </a:solidFill>
                <a:latin typeface="+mj-lt"/>
                <a:cs typeface="Varela Round" panose="00000500000000000000" pitchFamily="2" charset="-79"/>
              </a:rPr>
              <a:t>                    pos = </a:t>
            </a:r>
            <a:r>
              <a:rPr lang="en-US" sz="1700" b="1" dirty="0" err="1">
                <a:solidFill>
                  <a:srgbClr val="000000"/>
                </a:solidFill>
                <a:latin typeface="+mj-lt"/>
                <a:cs typeface="Varela Round" panose="00000500000000000000" pitchFamily="2" charset="-79"/>
              </a:rPr>
              <a:t>pos.GetNext</a:t>
            </a:r>
            <a:r>
              <a:rPr lang="en-US" sz="1700" b="1" dirty="0">
                <a:solidFill>
                  <a:srgbClr val="000000"/>
                </a:solidFill>
                <a:latin typeface="+mj-lt"/>
                <a:cs typeface="Varela Round" panose="00000500000000000000" pitchFamily="2" charset="-79"/>
              </a:rPr>
              <a:t>();</a:t>
            </a:r>
          </a:p>
          <a:p>
            <a:pPr algn="l" rtl="0"/>
            <a:r>
              <a:rPr lang="en-US" sz="1700" b="1" dirty="0">
                <a:solidFill>
                  <a:srgbClr val="000000"/>
                </a:solidFill>
                <a:latin typeface="+mj-lt"/>
                <a:cs typeface="Varela Round" panose="00000500000000000000" pitchFamily="2" charset="-79"/>
              </a:rPr>
              <a:t>                    </a:t>
            </a:r>
            <a:r>
              <a:rPr lang="en-US" sz="1700" b="1" dirty="0">
                <a:solidFill>
                  <a:srgbClr val="0000FF"/>
                </a:solidFill>
                <a:latin typeface="+mj-lt"/>
                <a:cs typeface="Varela Round" panose="00000500000000000000" pitchFamily="2" charset="-79"/>
              </a:rPr>
              <a:t>while</a:t>
            </a:r>
            <a:r>
              <a:rPr lang="en-US" sz="1700" b="1" dirty="0">
                <a:solidFill>
                  <a:srgbClr val="000000"/>
                </a:solidFill>
                <a:latin typeface="+mj-lt"/>
                <a:cs typeface="Varela Round" panose="00000500000000000000" pitchFamily="2" charset="-79"/>
              </a:rPr>
              <a:t> (pos != </a:t>
            </a:r>
            <a:r>
              <a:rPr lang="en-US" sz="1700" b="1" dirty="0">
                <a:solidFill>
                  <a:srgbClr val="0000FF"/>
                </a:solidFill>
                <a:latin typeface="+mj-lt"/>
                <a:cs typeface="Varela Round" panose="00000500000000000000" pitchFamily="2" charset="-79"/>
              </a:rPr>
              <a:t>null</a:t>
            </a:r>
            <a:r>
              <a:rPr lang="en-US" sz="1700" b="1" dirty="0">
                <a:solidFill>
                  <a:srgbClr val="000000"/>
                </a:solidFill>
                <a:latin typeface="+mj-lt"/>
                <a:cs typeface="Varela Round" panose="00000500000000000000" pitchFamily="2" charset="-79"/>
              </a:rPr>
              <a:t> &amp;&amp; </a:t>
            </a:r>
            <a:r>
              <a:rPr lang="en-US" sz="1700" b="1" dirty="0" err="1">
                <a:solidFill>
                  <a:srgbClr val="000000"/>
                </a:solidFill>
                <a:latin typeface="+mj-lt"/>
                <a:cs typeface="Varela Round" panose="00000500000000000000" pitchFamily="2" charset="-79"/>
              </a:rPr>
              <a:t>pos.GetValue</a:t>
            </a:r>
            <a:r>
              <a:rPr lang="en-US" sz="1700" b="1" dirty="0">
                <a:solidFill>
                  <a:srgbClr val="000000"/>
                </a:solidFill>
                <a:latin typeface="+mj-lt"/>
                <a:cs typeface="Varela Round" panose="00000500000000000000" pitchFamily="2" charset="-79"/>
              </a:rPr>
              <a:t>() == num) //</a:t>
            </a:r>
            <a:r>
              <a:rPr lang="he-IL" sz="1700" b="1" dirty="0">
                <a:solidFill>
                  <a:srgbClr val="000000"/>
                </a:solidFill>
                <a:latin typeface="+mj-lt"/>
                <a:cs typeface="Varela Round" panose="00000500000000000000" pitchFamily="2" charset="-79"/>
              </a:rPr>
              <a:t> </a:t>
            </a:r>
            <a:r>
              <a:rPr lang="he-IL" sz="1700" b="1" dirty="0">
                <a:solidFill>
                  <a:schemeClr val="accent2">
                    <a:lumMod val="75000"/>
                  </a:schemeClr>
                </a:solidFill>
                <a:latin typeface="+mj-lt"/>
                <a:cs typeface="Varela Round" panose="00000500000000000000" pitchFamily="2" charset="-79"/>
              </a:rPr>
              <a:t>מעבר על הקבוצה</a:t>
            </a:r>
            <a:r>
              <a:rPr lang="en-US" sz="1700" b="1" dirty="0">
                <a:solidFill>
                  <a:schemeClr val="accent2">
                    <a:lumMod val="75000"/>
                  </a:schemeClr>
                </a:solidFill>
                <a:latin typeface="+mj-lt"/>
                <a:cs typeface="Varela Round" panose="00000500000000000000" pitchFamily="2" charset="-79"/>
              </a:rPr>
              <a:t> </a:t>
            </a:r>
          </a:p>
          <a:p>
            <a:pPr algn="l" rtl="0"/>
            <a:r>
              <a:rPr lang="he-IL" sz="1700" b="1" dirty="0">
                <a:solidFill>
                  <a:srgbClr val="000000"/>
                </a:solidFill>
                <a:latin typeface="+mj-lt"/>
                <a:cs typeface="Varela Round" panose="00000500000000000000" pitchFamily="2" charset="-79"/>
              </a:rPr>
              <a:t>}                                    </a:t>
            </a:r>
            <a:r>
              <a:rPr lang="en-US" sz="1700" b="1" dirty="0">
                <a:solidFill>
                  <a:srgbClr val="000000"/>
                </a:solidFill>
                <a:latin typeface="+mj-lt"/>
                <a:cs typeface="Varela Round" panose="00000500000000000000" pitchFamily="2" charset="-79"/>
              </a:rPr>
              <a:t>count++;     pos = </a:t>
            </a:r>
            <a:r>
              <a:rPr lang="en-US" sz="1700" b="1" dirty="0" err="1">
                <a:solidFill>
                  <a:srgbClr val="000000"/>
                </a:solidFill>
                <a:latin typeface="+mj-lt"/>
                <a:cs typeface="Varela Round" panose="00000500000000000000" pitchFamily="2" charset="-79"/>
              </a:rPr>
              <a:t>pos.GetNext</a:t>
            </a:r>
            <a:r>
              <a:rPr lang="en-US" sz="1700" b="1" dirty="0">
                <a:solidFill>
                  <a:srgbClr val="000000"/>
                </a:solidFill>
                <a:latin typeface="+mj-lt"/>
                <a:cs typeface="Varela Round" panose="00000500000000000000" pitchFamily="2" charset="-79"/>
              </a:rPr>
              <a:t>() ;   }</a:t>
            </a:r>
            <a:r>
              <a:rPr lang="he-IL" sz="1700" b="1" dirty="0">
                <a:solidFill>
                  <a:srgbClr val="000000"/>
                </a:solidFill>
                <a:latin typeface="+mj-lt"/>
                <a:cs typeface="Varela Round" panose="00000500000000000000" pitchFamily="2" charset="-79"/>
              </a:rPr>
              <a:t>     </a:t>
            </a:r>
          </a:p>
          <a:p>
            <a:pPr algn="l" rtl="0"/>
            <a:r>
              <a:rPr lang="en-US" sz="1700" b="1" dirty="0">
                <a:solidFill>
                  <a:srgbClr val="000000"/>
                </a:solidFill>
                <a:latin typeface="+mj-lt"/>
                <a:cs typeface="Varela Round" panose="00000500000000000000" pitchFamily="2" charset="-79"/>
              </a:rPr>
              <a:t>                   </a:t>
            </a:r>
            <a:r>
              <a:rPr lang="en-US" sz="1700" b="1" dirty="0" err="1">
                <a:solidFill>
                  <a:srgbClr val="000000"/>
                </a:solidFill>
                <a:latin typeface="+mj-lt"/>
                <a:cs typeface="Varela Round" panose="00000500000000000000" pitchFamily="2" charset="-79"/>
              </a:rPr>
              <a:t>place.SetValue</a:t>
            </a:r>
            <a:r>
              <a:rPr lang="en-US" sz="1700" b="1" dirty="0">
                <a:solidFill>
                  <a:srgbClr val="000000"/>
                </a:solidFill>
                <a:latin typeface="+mj-lt"/>
                <a:cs typeface="Varela Round" panose="00000500000000000000" pitchFamily="2" charset="-79"/>
              </a:rPr>
              <a:t>(num * count);    //   </a:t>
            </a:r>
            <a:r>
              <a:rPr lang="he-IL" sz="1700" b="1" dirty="0">
                <a:solidFill>
                  <a:srgbClr val="000000"/>
                </a:solidFill>
                <a:latin typeface="+mj-lt"/>
                <a:cs typeface="Varela Round" panose="00000500000000000000" pitchFamily="2" charset="-79"/>
              </a:rPr>
              <a:t> </a:t>
            </a:r>
            <a:r>
              <a:rPr lang="he-IL" sz="1700" b="1" dirty="0" err="1">
                <a:solidFill>
                  <a:schemeClr val="accent2">
                    <a:lumMod val="75000"/>
                  </a:schemeClr>
                </a:solidFill>
                <a:latin typeface="+mj-lt"/>
                <a:cs typeface="Varela Round" panose="00000500000000000000" pitchFamily="2" charset="-79"/>
              </a:rPr>
              <a:t>עידכון</a:t>
            </a:r>
            <a:r>
              <a:rPr lang="he-IL" sz="1700" b="1" dirty="0">
                <a:solidFill>
                  <a:schemeClr val="accent2">
                    <a:lumMod val="75000"/>
                  </a:schemeClr>
                </a:solidFill>
                <a:latin typeface="+mj-lt"/>
                <a:cs typeface="Varela Round" panose="00000500000000000000" pitchFamily="2" charset="-79"/>
              </a:rPr>
              <a:t> </a:t>
            </a:r>
            <a:r>
              <a:rPr lang="he-IL" sz="1700" b="1" dirty="0" err="1">
                <a:solidFill>
                  <a:schemeClr val="accent2">
                    <a:lumMod val="75000"/>
                  </a:schemeClr>
                </a:solidFill>
                <a:latin typeface="+mj-lt"/>
                <a:cs typeface="Varela Round" panose="00000500000000000000" pitchFamily="2" charset="-79"/>
              </a:rPr>
              <a:t>החוליה</a:t>
            </a:r>
            <a:r>
              <a:rPr lang="he-IL" sz="1700" b="1" dirty="0">
                <a:solidFill>
                  <a:schemeClr val="accent2">
                    <a:lumMod val="75000"/>
                  </a:schemeClr>
                </a:solidFill>
                <a:latin typeface="+mj-lt"/>
                <a:cs typeface="Varela Round" panose="00000500000000000000" pitchFamily="2" charset="-79"/>
              </a:rPr>
              <a:t> הראשונה בקבוצה</a:t>
            </a:r>
            <a:endParaRPr lang="en-US" sz="1700" b="1" dirty="0">
              <a:solidFill>
                <a:schemeClr val="accent2">
                  <a:lumMod val="75000"/>
                </a:schemeClr>
              </a:solidFill>
              <a:latin typeface="+mj-lt"/>
              <a:cs typeface="Varela Round" panose="00000500000000000000" pitchFamily="2" charset="-79"/>
            </a:endParaRPr>
          </a:p>
          <a:p>
            <a:pPr algn="l" rtl="0"/>
            <a:r>
              <a:rPr lang="en-US" sz="1700" b="1" dirty="0">
                <a:solidFill>
                  <a:srgbClr val="000000"/>
                </a:solidFill>
                <a:latin typeface="+mj-lt"/>
                <a:cs typeface="Varela Round" panose="00000500000000000000" pitchFamily="2" charset="-79"/>
              </a:rPr>
              <a:t>                 </a:t>
            </a:r>
            <a:r>
              <a:rPr lang="en-US" sz="1700" b="1" dirty="0" err="1">
                <a:solidFill>
                  <a:srgbClr val="000000"/>
                </a:solidFill>
                <a:latin typeface="+mj-lt"/>
                <a:cs typeface="Varela Round" panose="00000500000000000000" pitchFamily="2" charset="-79"/>
              </a:rPr>
              <a:t>place.SetNext</a:t>
            </a:r>
            <a:r>
              <a:rPr lang="en-US" sz="1700" b="1" dirty="0">
                <a:solidFill>
                  <a:srgbClr val="000000"/>
                </a:solidFill>
                <a:latin typeface="+mj-lt"/>
                <a:cs typeface="Varela Round" panose="00000500000000000000" pitchFamily="2" charset="-79"/>
              </a:rPr>
              <a:t>(pos);       // </a:t>
            </a:r>
            <a:r>
              <a:rPr lang="he-IL" sz="1700" b="1" dirty="0">
                <a:solidFill>
                  <a:srgbClr val="000000"/>
                </a:solidFill>
                <a:latin typeface="+mj-lt"/>
                <a:cs typeface="Varela Round" panose="00000500000000000000" pitchFamily="2" charset="-79"/>
              </a:rPr>
              <a:t> </a:t>
            </a:r>
            <a:r>
              <a:rPr lang="he-IL" sz="1700" b="1" dirty="0">
                <a:solidFill>
                  <a:schemeClr val="accent2">
                    <a:lumMod val="75000"/>
                  </a:schemeClr>
                </a:solidFill>
                <a:latin typeface="+mj-lt"/>
                <a:cs typeface="Varela Round" panose="00000500000000000000" pitchFamily="2" charset="-79"/>
              </a:rPr>
              <a:t>מחיקת החוליות הכפולות </a:t>
            </a:r>
          </a:p>
          <a:p>
            <a:pPr algn="l" rtl="0"/>
            <a:r>
              <a:rPr lang="en-US" sz="1700" b="1" dirty="0">
                <a:solidFill>
                  <a:srgbClr val="000000"/>
                </a:solidFill>
                <a:latin typeface="+mj-lt"/>
                <a:cs typeface="Varela Round" panose="00000500000000000000" pitchFamily="2" charset="-79"/>
              </a:rPr>
              <a:t>                place = pos;                  //  </a:t>
            </a:r>
            <a:r>
              <a:rPr lang="he-IL" sz="1700" b="1" dirty="0">
                <a:solidFill>
                  <a:srgbClr val="000000"/>
                </a:solidFill>
                <a:latin typeface="+mj-lt"/>
                <a:cs typeface="Varela Round" panose="00000500000000000000" pitchFamily="2" charset="-79"/>
              </a:rPr>
              <a:t> </a:t>
            </a:r>
            <a:r>
              <a:rPr lang="he-IL" sz="1700" b="1" dirty="0">
                <a:solidFill>
                  <a:schemeClr val="accent2">
                    <a:lumMod val="75000"/>
                  </a:schemeClr>
                </a:solidFill>
                <a:latin typeface="+mj-lt"/>
                <a:cs typeface="Varela Round" panose="00000500000000000000" pitchFamily="2" charset="-79"/>
              </a:rPr>
              <a:t>הזזה לתחילת הקבוצה הבאה</a:t>
            </a:r>
            <a:endParaRPr lang="en-US" sz="1700" b="1" dirty="0">
              <a:solidFill>
                <a:schemeClr val="accent2">
                  <a:lumMod val="75000"/>
                </a:schemeClr>
              </a:solidFill>
              <a:latin typeface="+mj-lt"/>
              <a:cs typeface="Varela Round" panose="00000500000000000000" pitchFamily="2" charset="-79"/>
            </a:endParaRPr>
          </a:p>
          <a:p>
            <a:pPr algn="l" rtl="0"/>
            <a:r>
              <a:rPr lang="en-US" sz="1700" b="1" dirty="0">
                <a:solidFill>
                  <a:srgbClr val="000000"/>
                </a:solidFill>
                <a:latin typeface="+mj-lt"/>
                <a:cs typeface="Varela Round" panose="00000500000000000000" pitchFamily="2" charset="-79"/>
              </a:rPr>
              <a:t>                   count = 1;                      // </a:t>
            </a:r>
            <a:r>
              <a:rPr lang="he-IL" sz="1700" b="1" dirty="0">
                <a:solidFill>
                  <a:srgbClr val="000000"/>
                </a:solidFill>
                <a:latin typeface="+mj-lt"/>
                <a:cs typeface="Varela Round" panose="00000500000000000000" pitchFamily="2" charset="-79"/>
              </a:rPr>
              <a:t> </a:t>
            </a:r>
            <a:r>
              <a:rPr lang="he-IL" sz="1700" b="1" dirty="0" err="1">
                <a:solidFill>
                  <a:schemeClr val="accent2">
                    <a:lumMod val="75000"/>
                  </a:schemeClr>
                </a:solidFill>
                <a:latin typeface="+mj-lt"/>
                <a:cs typeface="Varela Round" panose="00000500000000000000" pitchFamily="2" charset="-79"/>
              </a:rPr>
              <a:t>איתחול</a:t>
            </a:r>
            <a:r>
              <a:rPr lang="he-IL" sz="1700" b="1" dirty="0">
                <a:solidFill>
                  <a:schemeClr val="accent2">
                    <a:lumMod val="75000"/>
                  </a:schemeClr>
                </a:solidFill>
                <a:latin typeface="+mj-lt"/>
                <a:cs typeface="Varela Round" panose="00000500000000000000" pitchFamily="2" charset="-79"/>
              </a:rPr>
              <a:t> המונה לקבוצה הבאה</a:t>
            </a:r>
            <a:endParaRPr lang="en-US" sz="1700" b="1" dirty="0">
              <a:solidFill>
                <a:schemeClr val="accent2">
                  <a:lumMod val="75000"/>
                </a:schemeClr>
              </a:solidFill>
              <a:latin typeface="+mj-lt"/>
              <a:cs typeface="Varela Round" panose="00000500000000000000" pitchFamily="2" charset="-79"/>
            </a:endParaRPr>
          </a:p>
        </p:txBody>
      </p:sp>
      <p:sp>
        <p:nvSpPr>
          <p:cNvPr id="91" name="מלבן מעוגל 90"/>
          <p:cNvSpPr/>
          <p:nvPr/>
        </p:nvSpPr>
        <p:spPr>
          <a:xfrm>
            <a:off x="336991" y="2551385"/>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err="1"/>
              <a:t>num</a:t>
            </a:r>
            <a:endParaRPr lang="en-US" b="1" dirty="0"/>
          </a:p>
          <a:p>
            <a:pPr algn="ctr"/>
            <a:r>
              <a:rPr lang="en-US" b="1" dirty="0"/>
              <a:t>3</a:t>
            </a:r>
            <a:endParaRPr lang="he-IL" b="1" dirty="0"/>
          </a:p>
        </p:txBody>
      </p:sp>
      <p:sp>
        <p:nvSpPr>
          <p:cNvPr id="92" name="מלבן מעוגל 91"/>
          <p:cNvSpPr/>
          <p:nvPr/>
        </p:nvSpPr>
        <p:spPr>
          <a:xfrm>
            <a:off x="359229" y="2573944"/>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err="1"/>
              <a:t>num</a:t>
            </a:r>
            <a:endParaRPr lang="en-US" b="1" dirty="0"/>
          </a:p>
          <a:p>
            <a:pPr algn="ctr"/>
            <a:r>
              <a:rPr lang="en-US" b="1" dirty="0"/>
              <a:t>9</a:t>
            </a:r>
            <a:endParaRPr lang="he-IL" b="1" dirty="0"/>
          </a:p>
        </p:txBody>
      </p:sp>
      <p:sp>
        <p:nvSpPr>
          <p:cNvPr id="93" name="מלבן מעוגל 92"/>
          <p:cNvSpPr/>
          <p:nvPr/>
        </p:nvSpPr>
        <p:spPr>
          <a:xfrm>
            <a:off x="377331" y="3565207"/>
            <a:ext cx="757258" cy="679022"/>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b="1" dirty="0"/>
              <a:t>Count</a:t>
            </a:r>
          </a:p>
          <a:p>
            <a:pPr algn="ctr"/>
            <a:r>
              <a:rPr lang="en-US" b="1" dirty="0"/>
              <a:t>2</a:t>
            </a:r>
            <a:endParaRPr lang="he-IL" b="1" dirty="0"/>
          </a:p>
        </p:txBody>
      </p:sp>
      <p:sp>
        <p:nvSpPr>
          <p:cNvPr id="95" name="אליפסה 94"/>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96" name="מחבר חץ ישר 95"/>
          <p:cNvCxnSpPr>
            <a:stCxn id="95" idx="4"/>
          </p:cNvCxnSpPr>
          <p:nvPr/>
        </p:nvCxnSpPr>
        <p:spPr>
          <a:xfrm>
            <a:off x="6022267" y="4429370"/>
            <a:ext cx="32814" cy="7609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97" name="מלבן מעוגל 96"/>
          <p:cNvSpPr/>
          <p:nvPr/>
        </p:nvSpPr>
        <p:spPr>
          <a:xfrm>
            <a:off x="4688182" y="5102048"/>
            <a:ext cx="756159" cy="399049"/>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sp>
        <p:nvSpPr>
          <p:cNvPr id="98" name="מלבן מעוגל 97"/>
          <p:cNvSpPr/>
          <p:nvPr/>
        </p:nvSpPr>
        <p:spPr>
          <a:xfrm>
            <a:off x="5686246" y="5170623"/>
            <a:ext cx="756159" cy="326647"/>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18</a:t>
            </a:r>
            <a:endParaRPr lang="he-IL" sz="2000" b="1" dirty="0"/>
          </a:p>
        </p:txBody>
      </p:sp>
      <p:sp>
        <p:nvSpPr>
          <p:cNvPr id="99" name="אליפסה 98"/>
          <p:cNvSpPr/>
          <p:nvPr/>
        </p:nvSpPr>
        <p:spPr>
          <a:xfrm>
            <a:off x="4728617" y="6010082"/>
            <a:ext cx="995836" cy="532232"/>
          </a:xfrm>
          <a:prstGeom prst="ellipse">
            <a:avLst/>
          </a:prstGeom>
        </p:spPr>
        <p:style>
          <a:lnRef idx="1">
            <a:schemeClr val="accent2"/>
          </a:lnRef>
          <a:fillRef idx="3">
            <a:schemeClr val="accent2"/>
          </a:fillRef>
          <a:effectRef idx="2">
            <a:schemeClr val="accent2"/>
          </a:effectRef>
          <a:fontRef idx="minor">
            <a:schemeClr val="lt1"/>
          </a:fontRef>
        </p:style>
        <p:txBody>
          <a:bodyPr lIns="0" tIns="0" rIns="0" bIns="0" rtlCol="1" anchor="ctr"/>
          <a:lstStyle/>
          <a:p>
            <a:pPr algn="ctr"/>
            <a:r>
              <a:rPr lang="en-US" dirty="0"/>
              <a:t>place</a:t>
            </a:r>
            <a:endParaRPr lang="he-IL" dirty="0"/>
          </a:p>
        </p:txBody>
      </p:sp>
      <p:cxnSp>
        <p:nvCxnSpPr>
          <p:cNvPr id="100" name="מחבר חץ ישר 99"/>
          <p:cNvCxnSpPr>
            <a:stCxn id="99" idx="0"/>
          </p:cNvCxnSpPr>
          <p:nvPr/>
        </p:nvCxnSpPr>
        <p:spPr>
          <a:xfrm flipV="1">
            <a:off x="5226535" y="5488271"/>
            <a:ext cx="0" cy="52181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 name="TextBox 1"/>
          <p:cNvSpPr txBox="1"/>
          <p:nvPr/>
        </p:nvSpPr>
        <p:spPr>
          <a:xfrm>
            <a:off x="765719" y="47407"/>
            <a:ext cx="2289984" cy="369332"/>
          </a:xfrm>
          <a:prstGeom prst="rect">
            <a:avLst/>
          </a:prstGeom>
          <a:noFill/>
        </p:spPr>
        <p:txBody>
          <a:bodyPr wrap="square" rtlCol="1">
            <a:spAutoFit/>
          </a:bodyPr>
          <a:lstStyle/>
          <a:p>
            <a:r>
              <a:rPr lang="he-IL" dirty="0"/>
              <a:t>הרצה אוטומטית</a:t>
            </a:r>
          </a:p>
        </p:txBody>
      </p:sp>
    </p:spTree>
    <p:extLst>
      <p:ext uri="{BB962C8B-B14F-4D97-AF65-F5344CB8AC3E}">
        <p14:creationId xmlns:p14="http://schemas.microsoft.com/office/powerpoint/2010/main" val="2214428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xEl>
                                              <p:pRg st="2" end="2"/>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1" nodeType="afterEffect">
                                  <p:stCondLst>
                                    <p:cond delay="0"/>
                                  </p:stCondLst>
                                  <p:childTnLst>
                                    <p:set>
                                      <p:cBhvr>
                                        <p:cTn id="13" dur="1" fill="hold">
                                          <p:stCondLst>
                                            <p:cond delay="0"/>
                                          </p:stCondLst>
                                        </p:cTn>
                                        <p:tgtEl>
                                          <p:spTgt spid="79"/>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80"/>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1" nodeType="afterEffect">
                                  <p:stCondLst>
                                    <p:cond delay="0"/>
                                  </p:stCondLst>
                                  <p:childTnLst>
                                    <p:set>
                                      <p:cBhvr>
                                        <p:cTn id="18" dur="1" fill="hold">
                                          <p:stCondLst>
                                            <p:cond delay="0"/>
                                          </p:stCondLst>
                                        </p:cTn>
                                        <p:tgtEl>
                                          <p:spTgt spid="8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83"/>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8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89">
                                            <p:txEl>
                                              <p:pRg st="0" end="0"/>
                                            </p:txEl>
                                          </p:spTgt>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89">
                                            <p:txEl>
                                              <p:pRg st="1" end="1"/>
                                            </p:txEl>
                                          </p:spTgt>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89">
                                            <p:txEl>
                                              <p:pRg st="2" end="2"/>
                                            </p:txEl>
                                          </p:spTgt>
                                        </p:tgtEl>
                                        <p:attrNameLst>
                                          <p:attrName>style.visibility</p:attrName>
                                        </p:attrNameLst>
                                      </p:cBhvr>
                                      <p:to>
                                        <p:strVal val="hidden"/>
                                      </p:to>
                                    </p:set>
                                  </p:childTnLst>
                                </p:cTn>
                              </p:par>
                              <p:par>
                                <p:cTn id="35" presetID="1" presetClass="entr" presetSubtype="0" fill="hold" grpId="0" nodeType="withEffect" nodePh="1">
                                  <p:stCondLst>
                                    <p:cond delay="0"/>
                                  </p:stCondLst>
                                  <p:endCondLst>
                                    <p:cond evt="begin" delay="0">
                                      <p:tn val="35"/>
                                    </p:cond>
                                  </p:endCondLst>
                                  <p:childTnLst>
                                    <p:set>
                                      <p:cBhvr>
                                        <p:cTn id="36" dur="1" fill="hold">
                                          <p:stCondLst>
                                            <p:cond delay="0"/>
                                          </p:stCondLst>
                                        </p:cTn>
                                        <p:tgtEl>
                                          <p:spTgt spid="90"/>
                                        </p:tgtEl>
                                        <p:attrNameLst>
                                          <p:attrName>style.visibility</p:attrName>
                                        </p:attrNameLst>
                                      </p:cBhvr>
                                      <p:to>
                                        <p:strVal val="visible"/>
                                      </p:to>
                                    </p:set>
                                  </p:childTnLst>
                                </p:cTn>
                              </p:par>
                            </p:childTnLst>
                          </p:cTn>
                        </p:par>
                        <p:par>
                          <p:cTn id="37" fill="hold">
                            <p:stCondLst>
                              <p:cond delay="0"/>
                            </p:stCondLst>
                            <p:childTnLst>
                              <p:par>
                                <p:cTn id="38" presetID="63" presetClass="path" presetSubtype="0" accel="50000" decel="50000" fill="hold" grpId="0" nodeType="afterEffect">
                                  <p:stCondLst>
                                    <p:cond delay="0"/>
                                  </p:stCondLst>
                                  <p:childTnLst>
                                    <p:animMotion origin="layout" path="M 0 0 L 0.25 0 E" pathEditMode="relative" ptsTypes="">
                                      <p:cBhvr>
                                        <p:cTn id="39" dur="2000" fill="hold"/>
                                        <p:tgtEl>
                                          <p:spTgt spid="79"/>
                                        </p:tgtEl>
                                        <p:attrNameLst>
                                          <p:attrName>ppt_x</p:attrName>
                                          <p:attrName>ppt_y</p:attrName>
                                        </p:attrNameLst>
                                      </p:cBhvr>
                                    </p:animMotion>
                                  </p:childTnLst>
                                </p:cTn>
                              </p:par>
                              <p:par>
                                <p:cTn id="40" presetID="63" presetClass="path" presetSubtype="0" accel="50000" decel="50000" fill="hold" nodeType="withEffect">
                                  <p:stCondLst>
                                    <p:cond delay="0"/>
                                  </p:stCondLst>
                                  <p:childTnLst>
                                    <p:animMotion origin="layout" path="M 1.45833E-6 2.22222E-6 L 0.25 2.22222E-6 " pathEditMode="relative" rAng="0" ptsTypes="AA">
                                      <p:cBhvr>
                                        <p:cTn id="41" dur="2000" fill="hold"/>
                                        <p:tgtEl>
                                          <p:spTgt spid="80"/>
                                        </p:tgtEl>
                                        <p:attrNameLst>
                                          <p:attrName>ppt_x</p:attrName>
                                          <p:attrName>ppt_y</p:attrName>
                                        </p:attrNameLst>
                                      </p:cBhvr>
                                      <p:rCtr x="12500" y="0"/>
                                    </p:animMotion>
                                  </p:childTnLst>
                                </p:cTn>
                              </p:par>
                            </p:childTnLst>
                          </p:cTn>
                        </p:par>
                        <p:par>
                          <p:cTn id="42" fill="hold">
                            <p:stCondLst>
                              <p:cond delay="2000"/>
                            </p:stCondLst>
                            <p:childTnLst>
                              <p:par>
                                <p:cTn id="43" presetID="1" presetClass="entr" presetSubtype="0" fill="hold" grpId="0" nodeType="afterEffect">
                                  <p:stCondLst>
                                    <p:cond delay="0"/>
                                  </p:stCondLst>
                                  <p:childTnLst>
                                    <p:set>
                                      <p:cBhvr>
                                        <p:cTn id="44" dur="1" fill="hold">
                                          <p:stCondLst>
                                            <p:cond delay="0"/>
                                          </p:stCondLst>
                                        </p:cTn>
                                        <p:tgtEl>
                                          <p:spTgt spid="88"/>
                                        </p:tgtEl>
                                        <p:attrNameLst>
                                          <p:attrName>style.visibility</p:attrName>
                                        </p:attrNameLst>
                                      </p:cBhvr>
                                      <p:to>
                                        <p:strVal val="visible"/>
                                      </p:to>
                                    </p:set>
                                  </p:childTnLst>
                                </p:cTn>
                              </p:par>
                            </p:childTnLst>
                          </p:cTn>
                        </p:par>
                        <p:par>
                          <p:cTn id="45" fill="hold">
                            <p:stCondLst>
                              <p:cond delay="2000"/>
                            </p:stCondLst>
                            <p:childTnLst>
                              <p:par>
                                <p:cTn id="46" presetID="1" presetClass="entr" presetSubtype="0" fill="hold" grpId="0" nodeType="afterEffect">
                                  <p:stCondLst>
                                    <p:cond delay="0"/>
                                  </p:stCondLst>
                                  <p:childTnLst>
                                    <p:set>
                                      <p:cBhvr>
                                        <p:cTn id="47" dur="1" fill="hold">
                                          <p:stCondLst>
                                            <p:cond delay="0"/>
                                          </p:stCondLst>
                                        </p:cTn>
                                        <p:tgtEl>
                                          <p:spTgt spid="85"/>
                                        </p:tgtEl>
                                        <p:attrNameLst>
                                          <p:attrName>style.visibility</p:attrName>
                                        </p:attrNameLst>
                                      </p:cBhvr>
                                      <p:to>
                                        <p:strVal val="visible"/>
                                      </p:to>
                                    </p:set>
                                  </p:childTnLst>
                                </p:cTn>
                              </p:par>
                            </p:childTnLst>
                          </p:cTn>
                        </p:par>
                        <p:par>
                          <p:cTn id="48" fill="hold">
                            <p:stCondLst>
                              <p:cond delay="2000"/>
                            </p:stCondLst>
                            <p:childTnLst>
                              <p:par>
                                <p:cTn id="49" presetID="1" presetClass="entr" presetSubtype="0" fill="hold" grpId="0" nodeType="afterEffect">
                                  <p:stCondLst>
                                    <p:cond delay="0"/>
                                  </p:stCondLst>
                                  <p:childTnLst>
                                    <p:set>
                                      <p:cBhvr>
                                        <p:cTn id="50" dur="1" fill="hold">
                                          <p:stCondLst>
                                            <p:cond delay="0"/>
                                          </p:stCondLst>
                                        </p:cTn>
                                        <p:tgtEl>
                                          <p:spTgt spid="86"/>
                                        </p:tgtEl>
                                        <p:attrNameLst>
                                          <p:attrName>style.visibility</p:attrName>
                                        </p:attrNameLst>
                                      </p:cBhvr>
                                      <p:to>
                                        <p:strVal val="visible"/>
                                      </p:to>
                                    </p:set>
                                  </p:childTnLst>
                                </p:cTn>
                              </p:par>
                            </p:childTnLst>
                          </p:cTn>
                        </p:par>
                        <p:par>
                          <p:cTn id="51" fill="hold">
                            <p:stCondLst>
                              <p:cond delay="2000"/>
                            </p:stCondLst>
                            <p:childTnLst>
                              <p:par>
                                <p:cTn id="52" presetID="45" presetClass="exit" presetSubtype="0" fill="hold" nodeType="afterEffect">
                                  <p:stCondLst>
                                    <p:cond delay="0"/>
                                  </p:stCondLst>
                                  <p:childTnLst>
                                    <p:animEffect transition="out" filter="fade">
                                      <p:cBhvr>
                                        <p:cTn id="53" dur="2000"/>
                                        <p:tgtEl>
                                          <p:spTgt spid="70"/>
                                        </p:tgtEl>
                                      </p:cBhvr>
                                    </p:animEffect>
                                    <p:anim calcmode="lin" valueType="num">
                                      <p:cBhvr>
                                        <p:cTn id="54" dur="2000"/>
                                        <p:tgtEl>
                                          <p:spTgt spid="7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5" dur="2000"/>
                                        <p:tgtEl>
                                          <p:spTgt spid="70"/>
                                        </p:tgtEl>
                                        <p:attrNameLst>
                                          <p:attrName>ppt_h</p:attrName>
                                        </p:attrNameLst>
                                      </p:cBhvr>
                                      <p:tavLst>
                                        <p:tav tm="0">
                                          <p:val>
                                            <p:strVal val="ppt_h"/>
                                          </p:val>
                                        </p:tav>
                                        <p:tav tm="100000">
                                          <p:val>
                                            <p:strVal val="ppt_h"/>
                                          </p:val>
                                        </p:tav>
                                      </p:tavLst>
                                    </p:anim>
                                    <p:set>
                                      <p:cBhvr>
                                        <p:cTn id="56" dur="1" fill="hold">
                                          <p:stCondLst>
                                            <p:cond delay="1999"/>
                                          </p:stCondLst>
                                        </p:cTn>
                                        <p:tgtEl>
                                          <p:spTgt spid="70"/>
                                        </p:tgtEl>
                                        <p:attrNameLst>
                                          <p:attrName>style.visibility</p:attrName>
                                        </p:attrNameLst>
                                      </p:cBhvr>
                                      <p:to>
                                        <p:strVal val="hidden"/>
                                      </p:to>
                                    </p:set>
                                  </p:childTnLst>
                                </p:cTn>
                              </p:par>
                            </p:childTnLst>
                          </p:cTn>
                        </p:par>
                        <p:par>
                          <p:cTn id="57" fill="hold">
                            <p:stCondLst>
                              <p:cond delay="4000"/>
                            </p:stCondLst>
                            <p:childTnLst>
                              <p:par>
                                <p:cTn id="58" presetID="1" presetClass="entr" presetSubtype="0" fill="hold" nodeType="afterEffect">
                                  <p:stCondLst>
                                    <p:cond delay="0"/>
                                  </p:stCondLst>
                                  <p:childTnLst>
                                    <p:set>
                                      <p:cBhvr>
                                        <p:cTn id="59" dur="1" fill="hold">
                                          <p:stCondLst>
                                            <p:cond delay="0"/>
                                          </p:stCondLst>
                                        </p:cTn>
                                        <p:tgtEl>
                                          <p:spTgt spid="87"/>
                                        </p:tgtEl>
                                        <p:attrNameLst>
                                          <p:attrName>style.visibility</p:attrName>
                                        </p:attrNameLst>
                                      </p:cBhvr>
                                      <p:to>
                                        <p:strVal val="visible"/>
                                      </p:to>
                                    </p:set>
                                  </p:childTnLst>
                                </p:cTn>
                              </p:par>
                            </p:childTnLst>
                          </p:cTn>
                        </p:par>
                        <p:par>
                          <p:cTn id="60" fill="hold">
                            <p:stCondLst>
                              <p:cond delay="4000"/>
                            </p:stCondLst>
                            <p:childTnLst>
                              <p:par>
                                <p:cTn id="61" presetID="1" presetClass="exit" presetSubtype="0" fill="hold" grpId="1" nodeType="afterEffect">
                                  <p:stCondLst>
                                    <p:cond delay="0"/>
                                  </p:stCondLst>
                                  <p:childTnLst>
                                    <p:set>
                                      <p:cBhvr>
                                        <p:cTn id="62" dur="1" fill="hold">
                                          <p:stCondLst>
                                            <p:cond delay="0"/>
                                          </p:stCondLst>
                                        </p:cTn>
                                        <p:tgtEl>
                                          <p:spTgt spid="86"/>
                                        </p:tgtEl>
                                        <p:attrNameLst>
                                          <p:attrName>style.visibility</p:attrName>
                                        </p:attrNameLst>
                                      </p:cBhvr>
                                      <p:to>
                                        <p:strVal val="hidden"/>
                                      </p:to>
                                    </p:set>
                                  </p:childTnLst>
                                </p:cTn>
                              </p:par>
                            </p:childTnLst>
                          </p:cTn>
                        </p:par>
                        <p:par>
                          <p:cTn id="63" fill="hold">
                            <p:stCondLst>
                              <p:cond delay="4000"/>
                            </p:stCondLst>
                            <p:childTnLst>
                              <p:par>
                                <p:cTn id="64" presetID="63" presetClass="path" presetSubtype="0" accel="50000" decel="50000" fill="hold" grpId="0" nodeType="afterEffect">
                                  <p:stCondLst>
                                    <p:cond delay="0"/>
                                  </p:stCondLst>
                                  <p:childTnLst>
                                    <p:animMotion origin="layout" path="M 1.875E-6 -4.44444E-6 L 0.28606 -0.05 " pathEditMode="relative" rAng="0" ptsTypes="AA">
                                      <p:cBhvr>
                                        <p:cTn id="65" dur="2000" fill="hold"/>
                                        <p:tgtEl>
                                          <p:spTgt spid="81"/>
                                        </p:tgtEl>
                                        <p:attrNameLst>
                                          <p:attrName>ppt_x</p:attrName>
                                          <p:attrName>ppt_y</p:attrName>
                                        </p:attrNameLst>
                                      </p:cBhvr>
                                      <p:rCtr x="13620" y="972"/>
                                    </p:animMotion>
                                  </p:childTnLst>
                                </p:cTn>
                              </p:par>
                              <p:par>
                                <p:cTn id="66" presetID="63" presetClass="path" presetSubtype="0" accel="50000" decel="50000" fill="hold" nodeType="withEffect">
                                  <p:stCondLst>
                                    <p:cond delay="0"/>
                                  </p:stCondLst>
                                  <p:childTnLst>
                                    <p:animMotion origin="layout" path="M 1.875E-6 -2.59259E-6 L 0.27252 0.00857 " pathEditMode="relative" rAng="0" ptsTypes="AA">
                                      <p:cBhvr>
                                        <p:cTn id="67" dur="2000" fill="hold"/>
                                        <p:tgtEl>
                                          <p:spTgt spid="82"/>
                                        </p:tgtEl>
                                        <p:attrNameLst>
                                          <p:attrName>ppt_x</p:attrName>
                                          <p:attrName>ppt_y</p:attrName>
                                        </p:attrNameLst>
                                      </p:cBhvr>
                                      <p:rCtr x="13620" y="417"/>
                                    </p:animMotion>
                                  </p:childTnLst>
                                </p:cTn>
                              </p:par>
                            </p:childTnLst>
                          </p:cTn>
                        </p:par>
                        <p:par>
                          <p:cTn id="68" fill="hold">
                            <p:stCondLst>
                              <p:cond delay="6000"/>
                            </p:stCondLst>
                            <p:childTnLst>
                              <p:par>
                                <p:cTn id="69" presetID="1" presetClass="exit" presetSubtype="0" fill="hold" grpId="1" nodeType="afterEffect">
                                  <p:stCondLst>
                                    <p:cond delay="500"/>
                                  </p:stCondLst>
                                  <p:childTnLst>
                                    <p:set>
                                      <p:cBhvr>
                                        <p:cTn id="70" dur="1" fill="hold">
                                          <p:stCondLst>
                                            <p:cond delay="0"/>
                                          </p:stCondLst>
                                        </p:cTn>
                                        <p:tgtEl>
                                          <p:spTgt spid="88"/>
                                        </p:tgtEl>
                                        <p:attrNameLst>
                                          <p:attrName>style.visibility</p:attrName>
                                        </p:attrNameLst>
                                      </p:cBhvr>
                                      <p:to>
                                        <p:strVal val="hidden"/>
                                      </p:to>
                                    </p:set>
                                  </p:childTnLst>
                                </p:cTn>
                              </p:par>
                            </p:childTnLst>
                          </p:cTn>
                        </p:par>
                        <p:par>
                          <p:cTn id="71" fill="hold">
                            <p:stCondLst>
                              <p:cond delay="6500"/>
                            </p:stCondLst>
                            <p:childTnLst>
                              <p:par>
                                <p:cTn id="72" presetID="1" presetClass="entr" presetSubtype="0" fill="hold" grpId="0" nodeType="afterEffect">
                                  <p:stCondLst>
                                    <p:cond delay="500"/>
                                  </p:stCondLst>
                                  <p:childTnLst>
                                    <p:set>
                                      <p:cBhvr>
                                        <p:cTn id="73" dur="1" fill="hold">
                                          <p:stCondLst>
                                            <p:cond delay="0"/>
                                          </p:stCondLst>
                                        </p:cTn>
                                        <p:tgtEl>
                                          <p:spTgt spid="91"/>
                                        </p:tgtEl>
                                        <p:attrNameLst>
                                          <p:attrName>style.visibility</p:attrName>
                                        </p:attrNameLst>
                                      </p:cBhvr>
                                      <p:to>
                                        <p:strVal val="visible"/>
                                      </p:to>
                                    </p:set>
                                  </p:childTnLst>
                                </p:cTn>
                              </p:par>
                            </p:childTnLst>
                          </p:cTn>
                        </p:par>
                        <p:par>
                          <p:cTn id="74" fill="hold">
                            <p:stCondLst>
                              <p:cond delay="7000"/>
                            </p:stCondLst>
                            <p:childTnLst>
                              <p:par>
                                <p:cTn id="75" presetID="1" presetClass="exit" presetSubtype="0" fill="hold" grpId="2" nodeType="afterEffect">
                                  <p:stCondLst>
                                    <p:cond delay="0"/>
                                  </p:stCondLst>
                                  <p:childTnLst>
                                    <p:set>
                                      <p:cBhvr>
                                        <p:cTn id="76" dur="1" fill="hold">
                                          <p:stCondLst>
                                            <p:cond delay="0"/>
                                          </p:stCondLst>
                                        </p:cTn>
                                        <p:tgtEl>
                                          <p:spTgt spid="79"/>
                                        </p:tgtEl>
                                        <p:attrNameLst>
                                          <p:attrName>style.visibility</p:attrName>
                                        </p:attrNameLst>
                                      </p:cBhvr>
                                      <p:to>
                                        <p:strVal val="hidden"/>
                                      </p:to>
                                    </p:set>
                                  </p:childTnLst>
                                </p:cTn>
                              </p:par>
                              <p:par>
                                <p:cTn id="77" presetID="1" presetClass="exit" presetSubtype="0" fill="hold" nodeType="withEffect">
                                  <p:stCondLst>
                                    <p:cond delay="0"/>
                                  </p:stCondLst>
                                  <p:childTnLst>
                                    <p:set>
                                      <p:cBhvr>
                                        <p:cTn id="78" dur="1" fill="hold">
                                          <p:stCondLst>
                                            <p:cond delay="0"/>
                                          </p:stCondLst>
                                        </p:cTn>
                                        <p:tgtEl>
                                          <p:spTgt spid="80"/>
                                        </p:tgtEl>
                                        <p:attrNameLst>
                                          <p:attrName>style.visibility</p:attrName>
                                        </p:attrNameLst>
                                      </p:cBhvr>
                                      <p:to>
                                        <p:strVal val="hidden"/>
                                      </p:to>
                                    </p:set>
                                  </p:childTnLst>
                                </p:cTn>
                              </p:par>
                              <p:par>
                                <p:cTn id="79" presetID="1" presetClass="entr" presetSubtype="0" fill="hold" grpId="0" nodeType="withEffect">
                                  <p:stCondLst>
                                    <p:cond delay="0"/>
                                  </p:stCondLst>
                                  <p:childTnLst>
                                    <p:set>
                                      <p:cBhvr>
                                        <p:cTn id="80" dur="1" fill="hold">
                                          <p:stCondLst>
                                            <p:cond delay="0"/>
                                          </p:stCondLst>
                                        </p:cTn>
                                        <p:tgtEl>
                                          <p:spTgt spid="95"/>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6"/>
                                        </p:tgtEl>
                                        <p:attrNameLst>
                                          <p:attrName>style.visibility</p:attrName>
                                        </p:attrNameLst>
                                      </p:cBhvr>
                                      <p:to>
                                        <p:strVal val="visible"/>
                                      </p:to>
                                    </p:set>
                                  </p:childTnLst>
                                </p:cTn>
                              </p:par>
                            </p:childTnLst>
                          </p:cTn>
                        </p:par>
                        <p:par>
                          <p:cTn id="83" fill="hold">
                            <p:stCondLst>
                              <p:cond delay="7000"/>
                            </p:stCondLst>
                            <p:childTnLst>
                              <p:par>
                                <p:cTn id="84" presetID="1" presetClass="entr" presetSubtype="0" fill="hold" grpId="0" nodeType="afterEffect">
                                  <p:stCondLst>
                                    <p:cond delay="500"/>
                                  </p:stCondLst>
                                  <p:childTnLst>
                                    <p:set>
                                      <p:cBhvr>
                                        <p:cTn id="85" dur="1" fill="hold">
                                          <p:stCondLst>
                                            <p:cond delay="0"/>
                                          </p:stCondLst>
                                        </p:cTn>
                                        <p:tgtEl>
                                          <p:spTgt spid="97"/>
                                        </p:tgtEl>
                                        <p:attrNameLst>
                                          <p:attrName>style.visibility</p:attrName>
                                        </p:attrNameLst>
                                      </p:cBhvr>
                                      <p:to>
                                        <p:strVal val="visible"/>
                                      </p:to>
                                    </p:set>
                                  </p:childTnLst>
                                </p:cTn>
                              </p:par>
                            </p:childTnLst>
                          </p:cTn>
                        </p:par>
                        <p:par>
                          <p:cTn id="86" fill="hold">
                            <p:stCondLst>
                              <p:cond delay="7500"/>
                            </p:stCondLst>
                            <p:childTnLst>
                              <p:par>
                                <p:cTn id="87" presetID="1" presetClass="exit" presetSubtype="0" fill="hold" grpId="2" nodeType="afterEffect">
                                  <p:stCondLst>
                                    <p:cond delay="0"/>
                                  </p:stCondLst>
                                  <p:childTnLst>
                                    <p:set>
                                      <p:cBhvr>
                                        <p:cTn id="88" dur="1" fill="hold">
                                          <p:stCondLst>
                                            <p:cond delay="0"/>
                                          </p:stCondLst>
                                        </p:cTn>
                                        <p:tgtEl>
                                          <p:spTgt spid="81"/>
                                        </p:tgtEl>
                                        <p:attrNameLst>
                                          <p:attrName>style.visibility</p:attrName>
                                        </p:attrNameLst>
                                      </p:cBhvr>
                                      <p:to>
                                        <p:strVal val="hidden"/>
                                      </p:to>
                                    </p:set>
                                  </p:childTnLst>
                                </p:cTn>
                              </p:par>
                              <p:par>
                                <p:cTn id="89" presetID="1" presetClass="exit" presetSubtype="0" fill="hold" nodeType="withEffect">
                                  <p:stCondLst>
                                    <p:cond delay="0"/>
                                  </p:stCondLst>
                                  <p:childTnLst>
                                    <p:set>
                                      <p:cBhvr>
                                        <p:cTn id="90" dur="1" fill="hold">
                                          <p:stCondLst>
                                            <p:cond delay="0"/>
                                          </p:stCondLst>
                                        </p:cTn>
                                        <p:tgtEl>
                                          <p:spTgt spid="82"/>
                                        </p:tgtEl>
                                        <p:attrNameLst>
                                          <p:attrName>style.visibility</p:attrName>
                                        </p:attrNameLst>
                                      </p:cBhvr>
                                      <p:to>
                                        <p:strVal val="hidden"/>
                                      </p:to>
                                    </p:set>
                                  </p:childTnLst>
                                </p:cTn>
                              </p:par>
                              <p:par>
                                <p:cTn id="91" presetID="1" presetClass="entr" presetSubtype="0" fill="hold" nodeType="withEffect">
                                  <p:stCondLst>
                                    <p:cond delay="0"/>
                                  </p:stCondLst>
                                  <p:childTnLst>
                                    <p:set>
                                      <p:cBhvr>
                                        <p:cTn id="92" dur="1" fill="hold">
                                          <p:stCondLst>
                                            <p:cond delay="0"/>
                                          </p:stCondLst>
                                        </p:cTn>
                                        <p:tgtEl>
                                          <p:spTgt spid="10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99"/>
                                        </p:tgtEl>
                                        <p:attrNameLst>
                                          <p:attrName>style.visibility</p:attrName>
                                        </p:attrNameLst>
                                      </p:cBhvr>
                                      <p:to>
                                        <p:strVal val="visible"/>
                                      </p:to>
                                    </p:set>
                                  </p:childTnLst>
                                </p:cTn>
                              </p:par>
                            </p:childTnLst>
                          </p:cTn>
                        </p:par>
                        <p:par>
                          <p:cTn id="95" fill="hold">
                            <p:stCondLst>
                              <p:cond delay="7500"/>
                            </p:stCondLst>
                            <p:childTnLst>
                              <p:par>
                                <p:cTn id="96" presetID="63" presetClass="path" presetSubtype="0" accel="50000" decel="50000" fill="hold" nodeType="afterEffect">
                                  <p:stCondLst>
                                    <p:cond delay="0"/>
                                  </p:stCondLst>
                                  <p:childTnLst>
                                    <p:animMotion origin="layout" path="M 4.16667E-6 -4.44444E-6 L 0.06796 -0.00717 " pathEditMode="relative" rAng="0" ptsTypes="AA">
                                      <p:cBhvr>
                                        <p:cTn id="97" dur="2000" fill="hold"/>
                                        <p:tgtEl>
                                          <p:spTgt spid="100"/>
                                        </p:tgtEl>
                                        <p:attrNameLst>
                                          <p:attrName>ppt_x</p:attrName>
                                          <p:attrName>ppt_y</p:attrName>
                                        </p:attrNameLst>
                                      </p:cBhvr>
                                      <p:rCtr x="3398" y="-370"/>
                                    </p:animMotion>
                                  </p:childTnLst>
                                </p:cTn>
                              </p:par>
                              <p:par>
                                <p:cTn id="98" presetID="63" presetClass="path" presetSubtype="0" accel="50000" decel="50000" fill="hold" grpId="1" nodeType="withEffect">
                                  <p:stCondLst>
                                    <p:cond delay="0"/>
                                  </p:stCondLst>
                                  <p:childTnLst>
                                    <p:animMotion origin="layout" path="M 4.16667E-6 3.7037E-6 L 0.06796 0.01203 " pathEditMode="relative" rAng="0" ptsTypes="AA">
                                      <p:cBhvr>
                                        <p:cTn id="99" dur="2000" fill="hold"/>
                                        <p:tgtEl>
                                          <p:spTgt spid="99"/>
                                        </p:tgtEl>
                                        <p:attrNameLst>
                                          <p:attrName>ppt_x</p:attrName>
                                          <p:attrName>ppt_y</p:attrName>
                                        </p:attrNameLst>
                                      </p:cBhvr>
                                      <p:rCtr x="3398" y="602"/>
                                    </p:animMotion>
                                  </p:childTnLst>
                                </p:cTn>
                              </p:par>
                            </p:childTnLst>
                          </p:cTn>
                        </p:par>
                        <p:par>
                          <p:cTn id="100" fill="hold">
                            <p:stCondLst>
                              <p:cond delay="9500"/>
                            </p:stCondLst>
                            <p:childTnLst>
                              <p:par>
                                <p:cTn id="101" presetID="1" presetClass="entr" presetSubtype="0" fill="hold" grpId="0" nodeType="afterEffect">
                                  <p:stCondLst>
                                    <p:cond delay="0"/>
                                  </p:stCondLst>
                                  <p:childTnLst>
                                    <p:set>
                                      <p:cBhvr>
                                        <p:cTn id="102" dur="1" fill="hold">
                                          <p:stCondLst>
                                            <p:cond delay="0"/>
                                          </p:stCondLst>
                                        </p:cTn>
                                        <p:tgtEl>
                                          <p:spTgt spid="92"/>
                                        </p:tgtEl>
                                        <p:attrNameLst>
                                          <p:attrName>style.visibility</p:attrName>
                                        </p:attrNameLst>
                                      </p:cBhvr>
                                      <p:to>
                                        <p:strVal val="visible"/>
                                      </p:to>
                                    </p:set>
                                  </p:childTnLst>
                                </p:cTn>
                              </p:par>
                            </p:childTnLst>
                          </p:cTn>
                        </p:par>
                        <p:par>
                          <p:cTn id="103" fill="hold">
                            <p:stCondLst>
                              <p:cond delay="9500"/>
                            </p:stCondLst>
                            <p:childTnLst>
                              <p:par>
                                <p:cTn id="104" presetID="63" presetClass="path" presetSubtype="0" accel="50000" decel="50000" fill="hold" grpId="1" nodeType="afterEffect">
                                  <p:stCondLst>
                                    <p:cond delay="0"/>
                                  </p:stCondLst>
                                  <p:childTnLst>
                                    <p:animMotion origin="layout" path="M -2.08333E-7 1.11111E-6 L 0.18464 -0.00625 " pathEditMode="relative" rAng="0" ptsTypes="AA">
                                      <p:cBhvr>
                                        <p:cTn id="105" dur="2000" fill="hold"/>
                                        <p:tgtEl>
                                          <p:spTgt spid="95"/>
                                        </p:tgtEl>
                                        <p:attrNameLst>
                                          <p:attrName>ppt_x</p:attrName>
                                          <p:attrName>ppt_y</p:attrName>
                                        </p:attrNameLst>
                                      </p:cBhvr>
                                      <p:rCtr x="9232" y="-324"/>
                                    </p:animMotion>
                                  </p:childTnLst>
                                </p:cTn>
                              </p:par>
                              <p:par>
                                <p:cTn id="106" presetID="63" presetClass="path" presetSubtype="0" accel="50000" decel="50000" fill="hold" nodeType="withEffect">
                                  <p:stCondLst>
                                    <p:cond delay="0"/>
                                  </p:stCondLst>
                                  <p:childTnLst>
                                    <p:animMotion origin="layout" path="M -2.5E-6 2.59259E-6 L 0.18503 -0.00486 " pathEditMode="relative" rAng="0" ptsTypes="AA">
                                      <p:cBhvr>
                                        <p:cTn id="107" dur="2000" fill="hold"/>
                                        <p:tgtEl>
                                          <p:spTgt spid="96"/>
                                        </p:tgtEl>
                                        <p:attrNameLst>
                                          <p:attrName>ppt_x</p:attrName>
                                          <p:attrName>ppt_y</p:attrName>
                                        </p:attrNameLst>
                                      </p:cBhvr>
                                      <p:rCtr x="9245" y="-255"/>
                                    </p:animMotion>
                                  </p:childTnLst>
                                </p:cTn>
                              </p:par>
                            </p:childTnLst>
                          </p:cTn>
                        </p:par>
                        <p:par>
                          <p:cTn id="108" fill="hold">
                            <p:stCondLst>
                              <p:cond delay="11500"/>
                            </p:stCondLst>
                            <p:childTnLst>
                              <p:par>
                                <p:cTn id="109" presetID="1" presetClass="entr" presetSubtype="0" fill="hold" grpId="0" nodeType="afterEffect">
                                  <p:stCondLst>
                                    <p:cond delay="0"/>
                                  </p:stCondLst>
                                  <p:childTnLst>
                                    <p:set>
                                      <p:cBhvr>
                                        <p:cTn id="110" dur="1" fill="hold">
                                          <p:stCondLst>
                                            <p:cond delay="0"/>
                                          </p:stCondLst>
                                        </p:cTn>
                                        <p:tgtEl>
                                          <p:spTgt spid="93"/>
                                        </p:tgtEl>
                                        <p:attrNameLst>
                                          <p:attrName>style.visibility</p:attrName>
                                        </p:attrNameLst>
                                      </p:cBhvr>
                                      <p:to>
                                        <p:strVal val="visible"/>
                                      </p:to>
                                    </p:set>
                                  </p:childTnLst>
                                </p:cTn>
                              </p:par>
                            </p:childTnLst>
                          </p:cTn>
                        </p:par>
                        <p:par>
                          <p:cTn id="111" fill="hold">
                            <p:stCondLst>
                              <p:cond delay="11500"/>
                            </p:stCondLst>
                            <p:childTnLst>
                              <p:par>
                                <p:cTn id="112" presetID="1" presetClass="entr" presetSubtype="0" fill="hold" grpId="0" nodeType="afterEffect">
                                  <p:stCondLst>
                                    <p:cond delay="0"/>
                                  </p:stCondLst>
                                  <p:childTnLst>
                                    <p:set>
                                      <p:cBhvr>
                                        <p:cTn id="113" dur="1" fill="hold">
                                          <p:stCondLst>
                                            <p:cond delay="0"/>
                                          </p:stCondLst>
                                        </p:cTn>
                                        <p:tgtEl>
                                          <p:spTgt spid="98"/>
                                        </p:tgtEl>
                                        <p:attrNameLst>
                                          <p:attrName>style.visibility</p:attrName>
                                        </p:attrNameLst>
                                      </p:cBhvr>
                                      <p:to>
                                        <p:strVal val="visible"/>
                                      </p:to>
                                    </p:set>
                                  </p:childTnLst>
                                </p:cTn>
                              </p:par>
                            </p:childTnLst>
                          </p:cTn>
                        </p:par>
                        <p:par>
                          <p:cTn id="114" fill="hold">
                            <p:stCondLst>
                              <p:cond delay="11500"/>
                            </p:stCondLst>
                            <p:childTnLst>
                              <p:par>
                                <p:cTn id="115" presetID="45" presetClass="exit" presetSubtype="0" fill="hold" nodeType="afterEffect">
                                  <p:stCondLst>
                                    <p:cond delay="0"/>
                                  </p:stCondLst>
                                  <p:childTnLst>
                                    <p:animEffect transition="out" filter="fade">
                                      <p:cBhvr>
                                        <p:cTn id="116" dur="2000"/>
                                        <p:tgtEl>
                                          <p:spTgt spid="69"/>
                                        </p:tgtEl>
                                      </p:cBhvr>
                                    </p:animEffect>
                                    <p:anim calcmode="lin" valueType="num">
                                      <p:cBhvr>
                                        <p:cTn id="117" dur="2000"/>
                                        <p:tgtEl>
                                          <p:spTgt spid="69"/>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18" dur="2000"/>
                                        <p:tgtEl>
                                          <p:spTgt spid="69"/>
                                        </p:tgtEl>
                                        <p:attrNameLst>
                                          <p:attrName>ppt_h</p:attrName>
                                        </p:attrNameLst>
                                      </p:cBhvr>
                                      <p:tavLst>
                                        <p:tav tm="0">
                                          <p:val>
                                            <p:strVal val="ppt_h"/>
                                          </p:val>
                                        </p:tav>
                                        <p:tav tm="100000">
                                          <p:val>
                                            <p:strVal val="ppt_h"/>
                                          </p:val>
                                        </p:tav>
                                      </p:tavLst>
                                    </p:anim>
                                    <p:set>
                                      <p:cBhvr>
                                        <p:cTn id="119" dur="1" fill="hold">
                                          <p:stCondLst>
                                            <p:cond delay="1999"/>
                                          </p:stCondLst>
                                        </p:cTn>
                                        <p:tgtEl>
                                          <p:spTgt spid="69"/>
                                        </p:tgtEl>
                                        <p:attrNameLst>
                                          <p:attrName>style.visibility</p:attrName>
                                        </p:attrNameLst>
                                      </p:cBhvr>
                                      <p:to>
                                        <p:strVal val="hidden"/>
                                      </p:to>
                                    </p:set>
                                  </p:childTnLst>
                                </p:cTn>
                              </p:par>
                              <p:par>
                                <p:cTn id="120" presetID="45" presetClass="exit" presetSubtype="0" fill="hold" grpId="0" nodeType="withEffect">
                                  <p:stCondLst>
                                    <p:cond delay="0"/>
                                  </p:stCondLst>
                                  <p:childTnLst>
                                    <p:animEffect transition="out" filter="fade">
                                      <p:cBhvr>
                                        <p:cTn id="121" dur="2000"/>
                                        <p:tgtEl>
                                          <p:spTgt spid="76"/>
                                        </p:tgtEl>
                                      </p:cBhvr>
                                    </p:animEffect>
                                    <p:anim calcmode="lin" valueType="num">
                                      <p:cBhvr>
                                        <p:cTn id="122" dur="2000"/>
                                        <p:tgtEl>
                                          <p:spTgt spid="7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23" dur="2000"/>
                                        <p:tgtEl>
                                          <p:spTgt spid="76"/>
                                        </p:tgtEl>
                                        <p:attrNameLst>
                                          <p:attrName>ppt_h</p:attrName>
                                        </p:attrNameLst>
                                      </p:cBhvr>
                                      <p:tavLst>
                                        <p:tav tm="0">
                                          <p:val>
                                            <p:strVal val="ppt_h"/>
                                          </p:val>
                                        </p:tav>
                                        <p:tav tm="100000">
                                          <p:val>
                                            <p:strVal val="ppt_h"/>
                                          </p:val>
                                        </p:tav>
                                      </p:tavLst>
                                    </p:anim>
                                    <p:set>
                                      <p:cBhvr>
                                        <p:cTn id="124" dur="1" fill="hold">
                                          <p:stCondLst>
                                            <p:cond delay="1999"/>
                                          </p:stCondLst>
                                        </p:cTn>
                                        <p:tgtEl>
                                          <p:spTgt spid="7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9" grpId="0" animBg="1"/>
      <p:bldP spid="79" grpId="1" animBg="1"/>
      <p:bldP spid="79" grpId="2" animBg="1"/>
      <p:bldP spid="81" grpId="0" animBg="1"/>
      <p:bldP spid="81" grpId="1" animBg="1"/>
      <p:bldP spid="81" grpId="2" animBg="1"/>
      <p:bldP spid="83" grpId="0" animBg="1"/>
      <p:bldP spid="84" grpId="0" animBg="1"/>
      <p:bldP spid="85" grpId="0" animBg="1"/>
      <p:bldP spid="86" grpId="0" animBg="1"/>
      <p:bldP spid="86" grpId="1" animBg="1"/>
      <p:bldP spid="88" grpId="0" animBg="1"/>
      <p:bldP spid="88" grpId="1" animBg="1"/>
      <p:bldP spid="89" grpId="0" build="p"/>
      <p:bldP spid="89" grpId="1" build="p"/>
      <p:bldP spid="90" grpId="0"/>
      <p:bldP spid="91" grpId="0" animBg="1"/>
      <p:bldP spid="92" grpId="0" animBg="1"/>
      <p:bldP spid="93" grpId="0" animBg="1"/>
      <p:bldP spid="95" grpId="0" animBg="1"/>
      <p:bldP spid="95" grpId="1" animBg="1"/>
      <p:bldP spid="97" grpId="0" animBg="1"/>
      <p:bldP spid="98" grpId="0" animBg="1"/>
      <p:bldP spid="99" grpId="0" animBg="1"/>
      <p:bldP spid="99"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תרגיל  מחיקה      </a:t>
            </a:r>
            <a:r>
              <a:rPr lang="en-US" dirty="0">
                <a:solidFill>
                  <a:srgbClr val="000000"/>
                </a:solidFill>
                <a:latin typeface="Consolas" panose="020B0609020204030204" pitchFamily="49" charset="0"/>
              </a:rPr>
              <a:t>Node&lt;</a:t>
            </a:r>
            <a:r>
              <a:rPr lang="en-US" dirty="0">
                <a:solidFill>
                  <a:srgbClr val="0000FF"/>
                </a:solidFill>
                <a:latin typeface="Consolas" panose="020B0609020204030204" pitchFamily="49" charset="0"/>
              </a:rPr>
              <a:t>char</a:t>
            </a:r>
            <a:r>
              <a:rPr lang="en-US" dirty="0">
                <a:solidFill>
                  <a:srgbClr val="000000"/>
                </a:solidFill>
                <a:latin typeface="Consolas" panose="020B0609020204030204" pitchFamily="49" charset="0"/>
              </a:rPr>
              <a:t>&gt;</a:t>
            </a:r>
            <a:endParaRPr lang="he-IL" dirty="0"/>
          </a:p>
        </p:txBody>
      </p:sp>
      <p:sp>
        <p:nvSpPr>
          <p:cNvPr id="4" name="TextBox 3"/>
          <p:cNvSpPr txBox="1"/>
          <p:nvPr/>
        </p:nvSpPr>
        <p:spPr>
          <a:xfrm>
            <a:off x="81281" y="940415"/>
            <a:ext cx="11765278" cy="830997"/>
          </a:xfrm>
          <a:prstGeom prst="rect">
            <a:avLst/>
          </a:prstGeom>
          <a:noFill/>
        </p:spPr>
        <p:txBody>
          <a:bodyPr wrap="square" rtlCol="1">
            <a:spAutoFit/>
          </a:bodyPr>
          <a:lstStyle/>
          <a:p>
            <a:r>
              <a:rPr lang="he-IL" sz="2400" b="1" dirty="0"/>
              <a:t>צמצום שרשרת : כתבו פעולה המקבלת שתי שרשרות חוליות של תווים  ומוחקת מהשרשרת </a:t>
            </a:r>
            <a:r>
              <a:rPr lang="en-US" sz="2400" b="1" dirty="0"/>
              <a:t>n1</a:t>
            </a:r>
            <a:r>
              <a:rPr lang="he-IL" sz="2400" b="1" dirty="0"/>
              <a:t>  את החוליות עם האותיות  שלא מופיעות  ב </a:t>
            </a:r>
            <a:r>
              <a:rPr lang="en-US" sz="2400" b="1" dirty="0"/>
              <a:t>n2 </a:t>
            </a:r>
            <a:r>
              <a:rPr lang="he-IL" sz="2400" b="1" dirty="0"/>
              <a:t>.  הפעולה מחזירה רק את שרשרת 1</a:t>
            </a:r>
          </a:p>
        </p:txBody>
      </p:sp>
      <p:grpSp>
        <p:nvGrpSpPr>
          <p:cNvPr id="16" name="קבוצה 15"/>
          <p:cNvGrpSpPr/>
          <p:nvPr/>
        </p:nvGrpSpPr>
        <p:grpSpPr>
          <a:xfrm>
            <a:off x="176973" y="1817447"/>
            <a:ext cx="11496516" cy="422903"/>
            <a:chOff x="156613" y="2364937"/>
            <a:chExt cx="11496516" cy="422903"/>
          </a:xfrm>
        </p:grpSpPr>
        <p:grpSp>
          <p:nvGrpSpPr>
            <p:cNvPr id="13" name="קבוצה 12"/>
            <p:cNvGrpSpPr/>
            <p:nvPr/>
          </p:nvGrpSpPr>
          <p:grpSpPr>
            <a:xfrm>
              <a:off x="156613" y="2364937"/>
              <a:ext cx="10451815" cy="422903"/>
              <a:chOff x="548640" y="2126354"/>
              <a:chExt cx="10451815" cy="422903"/>
            </a:xfrm>
          </p:grpSpPr>
          <p:grpSp>
            <p:nvGrpSpPr>
              <p:cNvPr id="5" name="קבוצה 4"/>
              <p:cNvGrpSpPr/>
              <p:nvPr/>
            </p:nvGrpSpPr>
            <p:grpSpPr>
              <a:xfrm>
                <a:off x="1758181" y="2126354"/>
                <a:ext cx="9242274" cy="422903"/>
                <a:chOff x="1480266" y="3084552"/>
                <a:chExt cx="9242274" cy="422903"/>
              </a:xfrm>
            </p:grpSpPr>
            <p:grpSp>
              <p:nvGrpSpPr>
                <p:cNvPr id="165" name="קבוצה 164"/>
                <p:cNvGrpSpPr/>
                <p:nvPr/>
              </p:nvGrpSpPr>
              <p:grpSpPr>
                <a:xfrm>
                  <a:off x="1480266" y="3099114"/>
                  <a:ext cx="7002864" cy="408341"/>
                  <a:chOff x="4614787" y="3627990"/>
                  <a:chExt cx="7002864" cy="408341"/>
                </a:xfrm>
              </p:grpSpPr>
              <p:grpSp>
                <p:nvGrpSpPr>
                  <p:cNvPr id="166" name="קבוצה 165"/>
                  <p:cNvGrpSpPr/>
                  <p:nvPr/>
                </p:nvGrpSpPr>
                <p:grpSpPr>
                  <a:xfrm>
                    <a:off x="4614787" y="3627990"/>
                    <a:ext cx="7002864" cy="408341"/>
                    <a:chOff x="4514687" y="4023009"/>
                    <a:chExt cx="7002864" cy="408341"/>
                  </a:xfrm>
                </p:grpSpPr>
                <p:grpSp>
                  <p:nvGrpSpPr>
                    <p:cNvPr id="170" name="קבוצה 169"/>
                    <p:cNvGrpSpPr/>
                    <p:nvPr/>
                  </p:nvGrpSpPr>
                  <p:grpSpPr>
                    <a:xfrm>
                      <a:off x="4514687" y="4025480"/>
                      <a:ext cx="1780300" cy="374611"/>
                      <a:chOff x="5171973" y="5188193"/>
                      <a:chExt cx="1744604" cy="374611"/>
                    </a:xfrm>
                  </p:grpSpPr>
                  <p:sp>
                    <p:nvSpPr>
                      <p:cNvPr id="179" name="מלבן מעוגל 178"/>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s</a:t>
                        </a:r>
                        <a:endParaRPr lang="he-IL" sz="2000" b="1" dirty="0"/>
                      </a:p>
                    </p:txBody>
                  </p:sp>
                  <p:cxnSp>
                    <p:nvCxnSpPr>
                      <p:cNvPr id="180" name="מחבר חץ ישר 179"/>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81" name="מלבן מעוגל 180"/>
                      <p:cNvSpPr/>
                      <p:nvPr/>
                    </p:nvSpPr>
                    <p:spPr>
                      <a:xfrm>
                        <a:off x="6235167" y="5200284"/>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k</a:t>
                        </a:r>
                        <a:endParaRPr lang="he-IL" sz="2000" b="1" dirty="0"/>
                      </a:p>
                    </p:txBody>
                  </p:sp>
                </p:grpSp>
                <p:sp>
                  <p:nvSpPr>
                    <p:cNvPr id="171" name="מלבן מעוגל 170"/>
                    <p:cNvSpPr/>
                    <p:nvPr/>
                  </p:nvSpPr>
                  <p:spPr>
                    <a:xfrm>
                      <a:off x="6654763" y="402304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h</a:t>
                      </a:r>
                      <a:endParaRPr lang="he-IL" sz="2000" b="1" dirty="0"/>
                    </a:p>
                  </p:txBody>
                </p:sp>
                <p:sp>
                  <p:nvSpPr>
                    <p:cNvPr id="172" name="מלבן מעוגל 171"/>
                    <p:cNvSpPr/>
                    <p:nvPr/>
                  </p:nvSpPr>
                  <p:spPr>
                    <a:xfrm>
                      <a:off x="7670238" y="402300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a</a:t>
                      </a:r>
                      <a:endParaRPr lang="he-IL" sz="2000" b="1" dirty="0"/>
                    </a:p>
                  </p:txBody>
                </p:sp>
                <p:sp>
                  <p:nvSpPr>
                    <p:cNvPr id="173" name="מלבן מעוגל 172"/>
                    <p:cNvSpPr/>
                    <p:nvPr/>
                  </p:nvSpPr>
                  <p:spPr>
                    <a:xfrm>
                      <a:off x="8685713"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g</a:t>
                      </a:r>
                      <a:endParaRPr lang="he-IL" sz="2000" b="1" dirty="0"/>
                    </a:p>
                  </p:txBody>
                </p:sp>
                <p:cxnSp>
                  <p:nvCxnSpPr>
                    <p:cNvPr id="174" name="מחבר חץ ישר 173"/>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75" name="מחבר חץ ישר 174"/>
                    <p:cNvCxnSpPr>
                      <a:stCxn id="172" idx="3"/>
                    </p:cNvCxnSpPr>
                    <p:nvPr/>
                  </p:nvCxnSpPr>
                  <p:spPr>
                    <a:xfrm>
                      <a:off x="8365590" y="4204269"/>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76" name="מחבר חץ ישר 175"/>
                    <p:cNvCxnSpPr/>
                    <p:nvPr/>
                  </p:nvCxnSpPr>
                  <p:spPr>
                    <a:xfrm>
                      <a:off x="9381065" y="4216290"/>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77" name="מלבן מעוגל 176"/>
                    <p:cNvSpPr/>
                    <p:nvPr/>
                  </p:nvSpPr>
                  <p:spPr>
                    <a:xfrm>
                      <a:off x="10822199"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e</a:t>
                      </a:r>
                      <a:endParaRPr lang="he-IL" sz="2000" b="1" dirty="0"/>
                    </a:p>
                  </p:txBody>
                </p:sp>
                <p:cxnSp>
                  <p:nvCxnSpPr>
                    <p:cNvPr id="178" name="מחבר חץ ישר 177"/>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167" name="קבוצה 166"/>
                  <p:cNvGrpSpPr/>
                  <p:nvPr/>
                </p:nvGrpSpPr>
                <p:grpSpPr>
                  <a:xfrm>
                    <a:off x="9927712" y="3673811"/>
                    <a:ext cx="994587" cy="362520"/>
                    <a:chOff x="1618546" y="1589476"/>
                    <a:chExt cx="994587" cy="362520"/>
                  </a:xfrm>
                </p:grpSpPr>
                <p:sp>
                  <p:nvSpPr>
                    <p:cNvPr id="168" name="מלבן מעוגל 167"/>
                    <p:cNvSpPr/>
                    <p:nvPr/>
                  </p:nvSpPr>
                  <p:spPr>
                    <a:xfrm>
                      <a:off x="1618546" y="15894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l</a:t>
                      </a:r>
                      <a:endParaRPr lang="he-IL" sz="2000" b="1" dirty="0"/>
                    </a:p>
                  </p:txBody>
                </p:sp>
                <p:cxnSp>
                  <p:nvCxnSpPr>
                    <p:cNvPr id="169" name="מחבר חץ ישר 168"/>
                    <p:cNvCxnSpPr>
                      <a:stCxn id="168" idx="3"/>
                      <a:endCxn id="177" idx="1"/>
                    </p:cNvCxnSpPr>
                    <p:nvPr/>
                  </p:nvCxnSpPr>
                  <p:spPr>
                    <a:xfrm>
                      <a:off x="2313898" y="1770736"/>
                      <a:ext cx="299235"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grpSp>
              <p:nvGrpSpPr>
                <p:cNvPr id="187" name="קבוצה 186"/>
                <p:cNvGrpSpPr/>
                <p:nvPr/>
              </p:nvGrpSpPr>
              <p:grpSpPr>
                <a:xfrm>
                  <a:off x="8922096" y="3084552"/>
                  <a:ext cx="1800444" cy="391644"/>
                  <a:chOff x="5171973" y="5159069"/>
                  <a:chExt cx="1764344" cy="391644"/>
                </a:xfrm>
              </p:grpSpPr>
              <p:sp>
                <p:nvSpPr>
                  <p:cNvPr id="196" name="מלבן מעוגל 195"/>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p</a:t>
                    </a:r>
                    <a:endParaRPr lang="he-IL" sz="2000" b="1" dirty="0"/>
                  </a:p>
                </p:txBody>
              </p:sp>
              <p:cxnSp>
                <p:nvCxnSpPr>
                  <p:cNvPr id="197" name="מחבר חץ ישר 196"/>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98" name="מלבן מעוגל 197"/>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o</a:t>
                    </a:r>
                    <a:endParaRPr lang="he-IL" sz="2000" b="1" dirty="0"/>
                  </a:p>
                </p:txBody>
              </p:sp>
            </p:grpSp>
            <p:cxnSp>
              <p:nvCxnSpPr>
                <p:cNvPr id="193" name="מחבר חץ ישר 192"/>
                <p:cNvCxnSpPr/>
                <p:nvPr/>
              </p:nvCxnSpPr>
              <p:spPr>
                <a:xfrm>
                  <a:off x="8499114" y="325833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10" name="אליפסה 9"/>
              <p:cNvSpPr/>
              <p:nvPr/>
            </p:nvSpPr>
            <p:spPr>
              <a:xfrm>
                <a:off x="548640" y="2126354"/>
                <a:ext cx="812800" cy="4229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t>n1</a:t>
                </a:r>
                <a:endParaRPr lang="he-IL" sz="2000" b="1" dirty="0"/>
              </a:p>
            </p:txBody>
          </p:sp>
          <p:cxnSp>
            <p:nvCxnSpPr>
              <p:cNvPr id="12" name="מחבר חץ ישר 11"/>
              <p:cNvCxnSpPr>
                <a:stCxn id="10" idx="6"/>
                <a:endCxn id="179" idx="1"/>
              </p:cNvCxnSpPr>
              <p:nvPr/>
            </p:nvCxnSpPr>
            <p:spPr>
              <a:xfrm flipV="1">
                <a:off x="1361440" y="2324647"/>
                <a:ext cx="396741" cy="1315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sp>
          <p:nvSpPr>
            <p:cNvPr id="185" name="מלבן מעוגל 184"/>
            <p:cNvSpPr/>
            <p:nvPr/>
          </p:nvSpPr>
          <p:spPr>
            <a:xfrm>
              <a:off x="10957777" y="242532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m</a:t>
              </a:r>
              <a:endParaRPr lang="he-IL" sz="2000" b="1" dirty="0"/>
            </a:p>
          </p:txBody>
        </p:sp>
        <p:cxnSp>
          <p:nvCxnSpPr>
            <p:cNvPr id="186" name="מחבר חץ ישר 185"/>
            <p:cNvCxnSpPr/>
            <p:nvPr/>
          </p:nvCxnSpPr>
          <p:spPr>
            <a:xfrm>
              <a:off x="10566265" y="2547894"/>
              <a:ext cx="391512" cy="8503"/>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15" name="TextBox 14"/>
          <p:cNvSpPr txBox="1"/>
          <p:nvPr/>
        </p:nvSpPr>
        <p:spPr>
          <a:xfrm>
            <a:off x="81281" y="4907485"/>
            <a:ext cx="6469986" cy="954107"/>
          </a:xfrm>
          <a:prstGeom prst="rect">
            <a:avLst/>
          </a:prstGeom>
          <a:noFill/>
        </p:spPr>
        <p:txBody>
          <a:bodyPr wrap="square" rtlCol="1">
            <a:spAutoFit/>
          </a:bodyPr>
          <a:lstStyle/>
          <a:p>
            <a:r>
              <a:rPr lang="he-IL" sz="2400" b="1" dirty="0">
                <a:solidFill>
                  <a:schemeClr val="accent2">
                    <a:lumMod val="75000"/>
                  </a:schemeClr>
                </a:solidFill>
              </a:rPr>
              <a:t>שימו לב לשינוי טיפוס הנתונים המאוכסן בחוליות </a:t>
            </a:r>
          </a:p>
          <a:p>
            <a:pPr algn="ctr"/>
            <a:r>
              <a:rPr lang="he-IL" sz="3200" b="1" dirty="0">
                <a:solidFill>
                  <a:schemeClr val="accent2">
                    <a:lumMod val="75000"/>
                  </a:schemeClr>
                </a:solidFill>
              </a:rPr>
              <a:t> </a:t>
            </a:r>
            <a:r>
              <a:rPr lang="en-US" sz="3200" b="1" dirty="0">
                <a:solidFill>
                  <a:schemeClr val="accent2">
                    <a:lumMod val="75000"/>
                  </a:schemeClr>
                </a:solidFill>
              </a:rPr>
              <a:t> </a:t>
            </a:r>
            <a:r>
              <a:rPr lang="en-US" sz="3200" b="1" dirty="0">
                <a:solidFill>
                  <a:srgbClr val="000000"/>
                </a:solidFill>
                <a:latin typeface="Consolas" panose="020B0609020204030204" pitchFamily="49" charset="0"/>
              </a:rPr>
              <a:t>Node&lt;</a:t>
            </a:r>
            <a:r>
              <a:rPr lang="en-US" sz="3200" b="1" dirty="0">
                <a:solidFill>
                  <a:srgbClr val="0000FF"/>
                </a:solidFill>
                <a:latin typeface="Consolas" panose="020B0609020204030204" pitchFamily="49" charset="0"/>
              </a:rPr>
              <a:t>char&gt;</a:t>
            </a:r>
            <a:endParaRPr lang="he-IL" sz="3200" b="1" dirty="0">
              <a:solidFill>
                <a:schemeClr val="accent2">
                  <a:lumMod val="75000"/>
                </a:schemeClr>
              </a:solidFill>
            </a:endParaRPr>
          </a:p>
        </p:txBody>
      </p:sp>
      <p:grpSp>
        <p:nvGrpSpPr>
          <p:cNvPr id="17" name="קבוצה 16"/>
          <p:cNvGrpSpPr/>
          <p:nvPr/>
        </p:nvGrpSpPr>
        <p:grpSpPr>
          <a:xfrm>
            <a:off x="176973" y="2488662"/>
            <a:ext cx="7092089" cy="452886"/>
            <a:chOff x="60932" y="3199910"/>
            <a:chExt cx="7092089" cy="452886"/>
          </a:xfrm>
        </p:grpSpPr>
        <p:sp>
          <p:nvSpPr>
            <p:cNvPr id="188" name="מלבן מעוגל 187"/>
            <p:cNvSpPr/>
            <p:nvPr/>
          </p:nvSpPr>
          <p:spPr>
            <a:xfrm>
              <a:off x="1248593" y="323433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s</a:t>
              </a:r>
              <a:endParaRPr lang="he-IL" sz="2000" b="1" dirty="0"/>
            </a:p>
          </p:txBody>
        </p:sp>
        <p:sp>
          <p:nvSpPr>
            <p:cNvPr id="189" name="מלבן מעוגל 188"/>
            <p:cNvSpPr/>
            <p:nvPr/>
          </p:nvSpPr>
          <p:spPr>
            <a:xfrm>
              <a:off x="2299418" y="321031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h</a:t>
              </a:r>
              <a:endParaRPr lang="he-IL" sz="2000" b="1" dirty="0"/>
            </a:p>
          </p:txBody>
        </p:sp>
        <p:sp>
          <p:nvSpPr>
            <p:cNvPr id="190" name="מלבן מעוגל 189"/>
            <p:cNvSpPr/>
            <p:nvPr/>
          </p:nvSpPr>
          <p:spPr>
            <a:xfrm>
              <a:off x="3343772" y="3249193"/>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a</a:t>
              </a:r>
              <a:endParaRPr lang="he-IL" sz="2000" b="1" dirty="0"/>
            </a:p>
          </p:txBody>
        </p:sp>
        <p:cxnSp>
          <p:nvCxnSpPr>
            <p:cNvPr id="191" name="מחבר חץ ישר 190"/>
            <p:cNvCxnSpPr/>
            <p:nvPr/>
          </p:nvCxnSpPr>
          <p:spPr>
            <a:xfrm>
              <a:off x="4039697" y="3434367"/>
              <a:ext cx="391512" cy="31636"/>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92" name="מחבר חץ ישר 191"/>
            <p:cNvCxnSpPr>
              <a:stCxn id="189" idx="3"/>
            </p:cNvCxnSpPr>
            <p:nvPr/>
          </p:nvCxnSpPr>
          <p:spPr>
            <a:xfrm>
              <a:off x="2994770" y="3391575"/>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94" name="מלבן מעוגל 193"/>
            <p:cNvSpPr/>
            <p:nvPr/>
          </p:nvSpPr>
          <p:spPr>
            <a:xfrm>
              <a:off x="4359620" y="324832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l</a:t>
              </a:r>
              <a:endParaRPr lang="he-IL" sz="2000" b="1" dirty="0"/>
            </a:p>
          </p:txBody>
        </p:sp>
        <p:cxnSp>
          <p:nvCxnSpPr>
            <p:cNvPr id="195" name="מחבר חץ ישר 194"/>
            <p:cNvCxnSpPr/>
            <p:nvPr/>
          </p:nvCxnSpPr>
          <p:spPr>
            <a:xfrm>
              <a:off x="1922221" y="3381796"/>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01" name="אליפסה 300"/>
            <p:cNvSpPr/>
            <p:nvPr/>
          </p:nvSpPr>
          <p:spPr>
            <a:xfrm>
              <a:off x="60932" y="3199910"/>
              <a:ext cx="812800" cy="4229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a:t>n2</a:t>
              </a:r>
              <a:endParaRPr lang="he-IL" sz="2000" b="1" dirty="0"/>
            </a:p>
          </p:txBody>
        </p:sp>
        <p:cxnSp>
          <p:nvCxnSpPr>
            <p:cNvPr id="302" name="מחבר חץ ישר 301"/>
            <p:cNvCxnSpPr>
              <a:stCxn id="301" idx="6"/>
            </p:cNvCxnSpPr>
            <p:nvPr/>
          </p:nvCxnSpPr>
          <p:spPr>
            <a:xfrm flipV="1">
              <a:off x="873732" y="3398203"/>
              <a:ext cx="396741" cy="1315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303" name="מלבן מעוגל 302"/>
            <p:cNvSpPr/>
            <p:nvPr/>
          </p:nvSpPr>
          <p:spPr>
            <a:xfrm>
              <a:off x="5449927" y="324029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o</a:t>
              </a:r>
              <a:endParaRPr lang="he-IL" sz="2000" b="1" dirty="0"/>
            </a:p>
          </p:txBody>
        </p:sp>
        <p:sp>
          <p:nvSpPr>
            <p:cNvPr id="304" name="מלבן מעוגל 303"/>
            <p:cNvSpPr/>
            <p:nvPr/>
          </p:nvSpPr>
          <p:spPr>
            <a:xfrm>
              <a:off x="6457669" y="32902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m</a:t>
              </a:r>
              <a:endParaRPr lang="he-IL" sz="2000" b="1" dirty="0"/>
            </a:p>
          </p:txBody>
        </p:sp>
        <p:cxnSp>
          <p:nvCxnSpPr>
            <p:cNvPr id="305" name="מחבר חץ ישר 304"/>
            <p:cNvCxnSpPr>
              <a:stCxn id="303" idx="3"/>
            </p:cNvCxnSpPr>
            <p:nvPr/>
          </p:nvCxnSpPr>
          <p:spPr>
            <a:xfrm>
              <a:off x="6145279" y="3421558"/>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06" name="מחבר חץ ישר 305"/>
            <p:cNvCxnSpPr/>
            <p:nvPr/>
          </p:nvCxnSpPr>
          <p:spPr>
            <a:xfrm>
              <a:off x="5036118" y="341177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19" name="TextBox 18"/>
          <p:cNvSpPr txBox="1"/>
          <p:nvPr/>
        </p:nvSpPr>
        <p:spPr>
          <a:xfrm>
            <a:off x="371441" y="3150882"/>
            <a:ext cx="10257347" cy="1938992"/>
          </a:xfrm>
          <a:prstGeom prst="rect">
            <a:avLst/>
          </a:prstGeom>
          <a:noFill/>
        </p:spPr>
        <p:txBody>
          <a:bodyPr wrap="square" rtlCol="1">
            <a:spAutoFit/>
          </a:bodyPr>
          <a:lstStyle/>
          <a:p>
            <a:r>
              <a:rPr lang="he-IL" sz="2400" b="1" dirty="0"/>
              <a:t>הרעיון:  מאחר ושרשרת 1 היא זו שצריך למחוק ממנה – </a:t>
            </a:r>
            <a:r>
              <a:rPr lang="he-IL" sz="2400" b="1" dirty="0" err="1"/>
              <a:t>ניסרוק</a:t>
            </a:r>
            <a:r>
              <a:rPr lang="he-IL" sz="2400" b="1" dirty="0"/>
              <a:t> אותה – כל אות ממנה נשלח לפעולה  בדיקה עם שרשרת 2 . </a:t>
            </a:r>
          </a:p>
          <a:p>
            <a:r>
              <a:rPr lang="he-IL" sz="2400" b="1" dirty="0"/>
              <a:t>                                  א. מחיקת חוליות ראשונות ( אם צריך) </a:t>
            </a:r>
          </a:p>
          <a:p>
            <a:r>
              <a:rPr lang="he-IL" sz="2400" b="1" dirty="0"/>
              <a:t>                                 ב.  מחיקת שאר התווים המיותרים </a:t>
            </a:r>
          </a:p>
          <a:p>
            <a:endParaRPr lang="he-IL" sz="2400" b="1" dirty="0"/>
          </a:p>
        </p:txBody>
      </p:sp>
    </p:spTree>
    <p:extLst>
      <p:ext uri="{BB962C8B-B14F-4D97-AF65-F5344CB8AC3E}">
        <p14:creationId xmlns:p14="http://schemas.microsoft.com/office/powerpoint/2010/main" val="192837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274320" y="2485519"/>
            <a:ext cx="7670800" cy="3785652"/>
          </a:xfrm>
          <a:prstGeom prst="rect">
            <a:avLst/>
          </a:prstGeom>
        </p:spPr>
        <p:txBody>
          <a:bodyPr wrap="square">
            <a:spAutoFit/>
          </a:bodyPr>
          <a:lstStyle/>
          <a:p>
            <a:pPr algn="l" rtl="0"/>
            <a:r>
              <a:rPr lang="en-US" sz="2400" b="1" dirty="0">
                <a:solidFill>
                  <a:srgbClr val="0000FF"/>
                </a:solidFill>
                <a:latin typeface="Consolas" panose="020B0609020204030204" pitchFamily="49" charset="0"/>
              </a:rPr>
              <a:t>public</a:t>
            </a:r>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static</a:t>
            </a:r>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bool</a:t>
            </a:r>
            <a:r>
              <a:rPr lang="en-US" sz="2400" b="1" dirty="0">
                <a:solidFill>
                  <a:srgbClr val="000000"/>
                </a:solidFill>
                <a:latin typeface="Consolas" panose="020B0609020204030204" pitchFamily="49" charset="0"/>
              </a:rPr>
              <a:t> </a:t>
            </a:r>
            <a:r>
              <a:rPr lang="en-US" sz="2400" b="1" dirty="0" err="1">
                <a:solidFill>
                  <a:srgbClr val="000000"/>
                </a:solidFill>
                <a:latin typeface="Consolas" panose="020B0609020204030204" pitchFamily="49" charset="0"/>
              </a:rPr>
              <a:t>IsIn</a:t>
            </a:r>
            <a:r>
              <a:rPr lang="en-US" sz="2400" b="1" dirty="0">
                <a:solidFill>
                  <a:srgbClr val="000000"/>
                </a:solidFill>
                <a:latin typeface="Consolas" panose="020B0609020204030204" pitchFamily="49" charset="0"/>
              </a:rPr>
              <a:t>(Node&lt;</a:t>
            </a:r>
            <a:r>
              <a:rPr lang="en-US" sz="2400" b="1" dirty="0">
                <a:solidFill>
                  <a:srgbClr val="0000FF"/>
                </a:solidFill>
                <a:latin typeface="Consolas" panose="020B0609020204030204" pitchFamily="49" charset="0"/>
              </a:rPr>
              <a:t>char</a:t>
            </a:r>
            <a:r>
              <a:rPr lang="en-US" sz="2400" b="1" dirty="0">
                <a:solidFill>
                  <a:srgbClr val="000000"/>
                </a:solidFill>
                <a:latin typeface="Consolas" panose="020B0609020204030204" pitchFamily="49" charset="0"/>
              </a:rPr>
              <a:t>&gt; </a:t>
            </a:r>
            <a:r>
              <a:rPr lang="en-US" sz="2400" b="1" dirty="0" err="1">
                <a:solidFill>
                  <a:srgbClr val="000000"/>
                </a:solidFill>
                <a:latin typeface="Consolas" panose="020B0609020204030204" pitchFamily="49" charset="0"/>
              </a:rPr>
              <a:t>n,</a:t>
            </a:r>
            <a:r>
              <a:rPr lang="en-US" sz="2400" b="1" dirty="0" err="1">
                <a:solidFill>
                  <a:srgbClr val="0000FF"/>
                </a:solidFill>
                <a:latin typeface="Consolas" panose="020B0609020204030204" pitchFamily="49" charset="0"/>
              </a:rPr>
              <a:t>char</a:t>
            </a:r>
            <a:r>
              <a:rPr lang="en-US" sz="2400" b="1" dirty="0">
                <a:solidFill>
                  <a:srgbClr val="000000"/>
                </a:solidFill>
                <a:latin typeface="Consolas" panose="020B0609020204030204" pitchFamily="49" charset="0"/>
              </a:rPr>
              <a:t> c)</a:t>
            </a:r>
          </a:p>
          <a:p>
            <a:pPr algn="l" rtl="0"/>
            <a:r>
              <a:rPr lang="he-IL" sz="2400" b="1" dirty="0">
                <a:solidFill>
                  <a:srgbClr val="000000"/>
                </a:solidFill>
                <a:latin typeface="Consolas" panose="020B0609020204030204" pitchFamily="49" charset="0"/>
              </a:rPr>
              <a:t>}</a:t>
            </a:r>
          </a:p>
          <a:p>
            <a:pPr algn="l" rtl="0"/>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while</a:t>
            </a:r>
            <a:r>
              <a:rPr lang="en-US" sz="2400" b="1" dirty="0">
                <a:solidFill>
                  <a:srgbClr val="000000"/>
                </a:solidFill>
                <a:latin typeface="Consolas" panose="020B0609020204030204" pitchFamily="49" charset="0"/>
              </a:rPr>
              <a:t>(n!=</a:t>
            </a:r>
            <a:r>
              <a:rPr lang="en-US" sz="2400" b="1" dirty="0">
                <a:solidFill>
                  <a:srgbClr val="0000FF"/>
                </a:solidFill>
                <a:latin typeface="Consolas" panose="020B0609020204030204" pitchFamily="49" charset="0"/>
              </a:rPr>
              <a:t>null</a:t>
            </a:r>
            <a:r>
              <a:rPr lang="en-US" sz="2400" b="1" dirty="0">
                <a:solidFill>
                  <a:srgbClr val="000000"/>
                </a:solidFill>
                <a:latin typeface="Consolas" panose="020B0609020204030204" pitchFamily="49" charset="0"/>
              </a:rPr>
              <a:t>)</a:t>
            </a:r>
          </a:p>
          <a:p>
            <a:pPr algn="l" rtl="0"/>
            <a:r>
              <a:rPr lang="he-IL" sz="2400" b="1" dirty="0">
                <a:solidFill>
                  <a:srgbClr val="000000"/>
                </a:solidFill>
                <a:latin typeface="Consolas" panose="020B0609020204030204" pitchFamily="49" charset="0"/>
              </a:rPr>
              <a:t>}        </a:t>
            </a:r>
          </a:p>
          <a:p>
            <a:pPr algn="l" rtl="0"/>
            <a:r>
              <a:rPr lang="en-US" sz="2400" b="1" dirty="0">
                <a:solidFill>
                  <a:srgbClr val="0000FF"/>
                </a:solidFill>
                <a:latin typeface="Consolas" panose="020B0609020204030204" pitchFamily="49" charset="0"/>
              </a:rPr>
              <a:t>      if</a:t>
            </a:r>
            <a:r>
              <a:rPr lang="en-US" sz="2400" b="1" dirty="0">
                <a:solidFill>
                  <a:srgbClr val="000000"/>
                </a:solidFill>
                <a:latin typeface="Consolas" panose="020B0609020204030204" pitchFamily="49" charset="0"/>
              </a:rPr>
              <a:t> (</a:t>
            </a:r>
            <a:r>
              <a:rPr lang="en-US" sz="2400" b="1" dirty="0" err="1">
                <a:solidFill>
                  <a:srgbClr val="000000"/>
                </a:solidFill>
                <a:latin typeface="Consolas" panose="020B0609020204030204" pitchFamily="49" charset="0"/>
              </a:rPr>
              <a:t>n.GetValue</a:t>
            </a:r>
            <a:r>
              <a:rPr lang="en-US" sz="2400" b="1" dirty="0">
                <a:solidFill>
                  <a:srgbClr val="000000"/>
                </a:solidFill>
                <a:latin typeface="Consolas" panose="020B0609020204030204" pitchFamily="49" charset="0"/>
              </a:rPr>
              <a:t>() == c)</a:t>
            </a:r>
          </a:p>
          <a:p>
            <a:pPr algn="l" rtl="0"/>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return</a:t>
            </a:r>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true</a:t>
            </a:r>
            <a:r>
              <a:rPr lang="en-US" sz="2400" b="1" dirty="0">
                <a:solidFill>
                  <a:srgbClr val="000000"/>
                </a:solidFill>
                <a:latin typeface="Consolas" panose="020B0609020204030204" pitchFamily="49" charset="0"/>
              </a:rPr>
              <a:t>;</a:t>
            </a:r>
          </a:p>
          <a:p>
            <a:pPr algn="l" rtl="0"/>
            <a:r>
              <a:rPr lang="en-US" sz="2400" b="1" dirty="0">
                <a:solidFill>
                  <a:srgbClr val="000000"/>
                </a:solidFill>
                <a:latin typeface="Consolas" panose="020B0609020204030204" pitchFamily="49" charset="0"/>
              </a:rPr>
              <a:t>      n = </a:t>
            </a:r>
            <a:r>
              <a:rPr lang="en-US" sz="2400" b="1" dirty="0" err="1">
                <a:solidFill>
                  <a:srgbClr val="000000"/>
                </a:solidFill>
                <a:latin typeface="Consolas" panose="020B0609020204030204" pitchFamily="49" charset="0"/>
              </a:rPr>
              <a:t>n.GetNext</a:t>
            </a:r>
            <a:r>
              <a:rPr lang="en-US" sz="2400" b="1" dirty="0">
                <a:solidFill>
                  <a:srgbClr val="000000"/>
                </a:solidFill>
                <a:latin typeface="Consolas" panose="020B0609020204030204" pitchFamily="49" charset="0"/>
              </a:rPr>
              <a:t>();</a:t>
            </a:r>
          </a:p>
          <a:p>
            <a:pPr algn="l" rtl="0"/>
            <a:r>
              <a:rPr lang="he-IL" sz="2400" b="1" dirty="0">
                <a:solidFill>
                  <a:srgbClr val="000000"/>
                </a:solidFill>
                <a:latin typeface="Consolas" panose="020B0609020204030204" pitchFamily="49" charset="0"/>
              </a:rPr>
              <a:t>            {         </a:t>
            </a:r>
          </a:p>
          <a:p>
            <a:pPr algn="l" rtl="0"/>
            <a:r>
              <a:rPr lang="en-US" sz="2400" b="1" dirty="0">
                <a:solidFill>
                  <a:srgbClr val="0000FF"/>
                </a:solidFill>
                <a:latin typeface="Consolas" panose="020B0609020204030204" pitchFamily="49" charset="0"/>
              </a:rPr>
              <a:t>    return</a:t>
            </a:r>
            <a:r>
              <a:rPr lang="en-US" sz="2400" b="1" dirty="0">
                <a:solidFill>
                  <a:srgbClr val="000000"/>
                </a:solidFill>
                <a:latin typeface="Consolas" panose="020B0609020204030204" pitchFamily="49" charset="0"/>
              </a:rPr>
              <a:t> </a:t>
            </a:r>
            <a:r>
              <a:rPr lang="en-US" sz="2400" b="1" dirty="0">
                <a:solidFill>
                  <a:srgbClr val="0000FF"/>
                </a:solidFill>
                <a:latin typeface="Consolas" panose="020B0609020204030204" pitchFamily="49" charset="0"/>
              </a:rPr>
              <a:t>false</a:t>
            </a:r>
            <a:r>
              <a:rPr lang="en-US" sz="2400" b="1" dirty="0">
                <a:solidFill>
                  <a:srgbClr val="000000"/>
                </a:solidFill>
                <a:latin typeface="Consolas" panose="020B0609020204030204" pitchFamily="49" charset="0"/>
              </a:rPr>
              <a:t>;</a:t>
            </a:r>
          </a:p>
          <a:p>
            <a:pPr algn="l" rtl="0"/>
            <a:r>
              <a:rPr lang="he-IL" sz="2400" b="1" dirty="0">
                <a:solidFill>
                  <a:srgbClr val="000000"/>
                </a:solidFill>
                <a:latin typeface="Consolas" panose="020B0609020204030204" pitchFamily="49" charset="0"/>
              </a:rPr>
              <a:t>        {</a:t>
            </a:r>
            <a:endParaRPr lang="he-IL" sz="2400" b="1" dirty="0"/>
          </a:p>
        </p:txBody>
      </p:sp>
      <p:sp>
        <p:nvSpPr>
          <p:cNvPr id="5" name="מלבן 4"/>
          <p:cNvSpPr/>
          <p:nvPr/>
        </p:nvSpPr>
        <p:spPr>
          <a:xfrm>
            <a:off x="1615440" y="335895"/>
            <a:ext cx="10312400" cy="2000548"/>
          </a:xfrm>
          <a:prstGeom prst="rect">
            <a:avLst/>
          </a:prstGeom>
        </p:spPr>
        <p:txBody>
          <a:bodyPr wrap="square">
            <a:spAutoFit/>
          </a:bodyPr>
          <a:lstStyle/>
          <a:p>
            <a:r>
              <a:rPr lang="he-IL" sz="2400" b="1" dirty="0"/>
              <a:t>בשיעור הראשון למדנו פעולה  חיפוש המקבלת שרשרת ומספר ומחזירה אמת אם המספר נמצא בשרשרת</a:t>
            </a:r>
          </a:p>
          <a:p>
            <a:r>
              <a:rPr lang="he-IL" sz="2400" b="1" dirty="0"/>
              <a:t>  </a:t>
            </a:r>
            <a:r>
              <a:rPr lang="en-US" sz="2400" b="1" dirty="0" err="1"/>
              <a:t>FindNum</a:t>
            </a:r>
            <a:r>
              <a:rPr lang="en-US" sz="2400" b="1" dirty="0"/>
              <a:t>(Node&lt;</a:t>
            </a:r>
            <a:r>
              <a:rPr lang="en-US" sz="2400" b="1" dirty="0" err="1"/>
              <a:t>int</a:t>
            </a:r>
            <a:r>
              <a:rPr lang="en-US" sz="2400" b="1" dirty="0"/>
              <a:t>&gt; </a:t>
            </a:r>
            <a:r>
              <a:rPr lang="en-US" sz="2400" b="1" dirty="0" err="1"/>
              <a:t>lst,int</a:t>
            </a:r>
            <a:r>
              <a:rPr lang="en-US" sz="2400" b="1" dirty="0"/>
              <a:t> </a:t>
            </a:r>
            <a:r>
              <a:rPr lang="en-US" sz="2400" b="1" dirty="0" err="1"/>
              <a:t>num</a:t>
            </a:r>
            <a:r>
              <a:rPr lang="en-US" sz="2400" b="1" dirty="0"/>
              <a:t>)                                                               </a:t>
            </a:r>
            <a:endParaRPr lang="he-IL" sz="2400" b="1" dirty="0"/>
          </a:p>
          <a:p>
            <a:r>
              <a:rPr lang="he-IL" sz="2400" b="1" dirty="0"/>
              <a:t>         נתאים אותה לשימוש בתו.</a:t>
            </a:r>
          </a:p>
          <a:p>
            <a:r>
              <a:rPr lang="he-IL" sz="2400" b="1" dirty="0"/>
              <a:t>                    </a:t>
            </a:r>
            <a:r>
              <a:rPr lang="he-IL" sz="2400" b="1" dirty="0">
                <a:solidFill>
                  <a:schemeClr val="accent2">
                    <a:lumMod val="75000"/>
                  </a:schemeClr>
                </a:solidFill>
              </a:rPr>
              <a:t>שאלה :  </a:t>
            </a:r>
            <a:r>
              <a:rPr lang="he-IL" sz="2800" b="1" u="sng" dirty="0">
                <a:solidFill>
                  <a:schemeClr val="accent2">
                    <a:lumMod val="75000"/>
                  </a:schemeClr>
                </a:solidFill>
              </a:rPr>
              <a:t>האם מותר לכתוב את הפעולה עם   </a:t>
            </a:r>
            <a:r>
              <a:rPr lang="en-US" sz="2800" b="1" u="sng" dirty="0">
                <a:solidFill>
                  <a:schemeClr val="accent2">
                    <a:lumMod val="75000"/>
                  </a:schemeClr>
                </a:solidFill>
              </a:rPr>
              <a:t>Node&lt;T&gt;</a:t>
            </a:r>
            <a:endParaRPr lang="he-IL" sz="2800" b="1" u="sng" dirty="0">
              <a:solidFill>
                <a:schemeClr val="accent2">
                  <a:lumMod val="75000"/>
                </a:schemeClr>
              </a:solidFill>
            </a:endParaRPr>
          </a:p>
        </p:txBody>
      </p:sp>
      <p:sp>
        <p:nvSpPr>
          <p:cNvPr id="6" name="TextBox 5"/>
          <p:cNvSpPr txBox="1"/>
          <p:nvPr/>
        </p:nvSpPr>
        <p:spPr>
          <a:xfrm>
            <a:off x="6217920" y="2983915"/>
            <a:ext cx="5435600" cy="1569660"/>
          </a:xfrm>
          <a:prstGeom prst="rect">
            <a:avLst/>
          </a:prstGeom>
          <a:noFill/>
        </p:spPr>
        <p:txBody>
          <a:bodyPr wrap="square" rtlCol="1">
            <a:spAutoFit/>
          </a:bodyPr>
          <a:lstStyle/>
          <a:p>
            <a:r>
              <a:rPr lang="he-IL" sz="2400" dirty="0">
                <a:solidFill>
                  <a:schemeClr val="tx1">
                    <a:lumMod val="50000"/>
                    <a:lumOff val="50000"/>
                  </a:schemeClr>
                </a:solidFill>
              </a:rPr>
              <a:t>פעולת עזר לתרגיל : פעולה המקבלת שרשרת חוליות של תווים , ותו, ומחזירה אמת אם התו  נמצא בשרשרת, אחרת מחזירה שקר. </a:t>
            </a:r>
          </a:p>
        </p:txBody>
      </p:sp>
    </p:spTree>
    <p:extLst>
      <p:ext uri="{BB962C8B-B14F-4D97-AF65-F5344CB8AC3E}">
        <p14:creationId xmlns:p14="http://schemas.microsoft.com/office/powerpoint/2010/main" val="428099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t>הפעולה </a:t>
            </a:r>
          </a:p>
        </p:txBody>
      </p:sp>
      <p:sp>
        <p:nvSpPr>
          <p:cNvPr id="4" name="מלבן 3"/>
          <p:cNvSpPr/>
          <p:nvPr/>
        </p:nvSpPr>
        <p:spPr>
          <a:xfrm>
            <a:off x="316911" y="900630"/>
            <a:ext cx="11216640" cy="4524315"/>
          </a:xfrm>
          <a:prstGeom prst="rect">
            <a:avLst/>
          </a:prstGeom>
        </p:spPr>
        <p:txBody>
          <a:bodyPr wrap="square">
            <a:spAutoFit/>
          </a:bodyPr>
          <a:lstStyle/>
          <a:p>
            <a:pPr algn="l" rtl="0"/>
            <a:r>
              <a:rPr lang="en-US" sz="2400" dirty="0">
                <a:solidFill>
                  <a:srgbClr val="0000FF"/>
                </a:solidFill>
                <a:latin typeface="Consolas" panose="020B0609020204030204" pitchFamily="49" charset="0"/>
              </a:rPr>
              <a:t>public</a:t>
            </a:r>
            <a:r>
              <a:rPr lang="en-US" sz="2400" dirty="0">
                <a:solidFill>
                  <a:srgbClr val="000000"/>
                </a:solidFill>
                <a:latin typeface="Consolas" panose="020B0609020204030204" pitchFamily="49" charset="0"/>
              </a:rPr>
              <a:t> Node&lt;</a:t>
            </a:r>
            <a:r>
              <a:rPr lang="en-US" sz="2400" dirty="0">
                <a:solidFill>
                  <a:srgbClr val="0000FF"/>
                </a:solidFill>
                <a:latin typeface="Consolas" panose="020B0609020204030204" pitchFamily="49" charset="0"/>
              </a:rPr>
              <a:t>char</a:t>
            </a:r>
            <a:r>
              <a:rPr lang="en-US" sz="2400" dirty="0">
                <a:solidFill>
                  <a:srgbClr val="000000"/>
                </a:solidFill>
                <a:latin typeface="Consolas" panose="020B0609020204030204" pitchFamily="49" charset="0"/>
              </a:rPr>
              <a:t>&gt; </a:t>
            </a:r>
            <a:r>
              <a:rPr lang="en-US" sz="2400" dirty="0" err="1">
                <a:solidFill>
                  <a:srgbClr val="000000"/>
                </a:solidFill>
                <a:latin typeface="Consolas" panose="020B0609020204030204" pitchFamily="49" charset="0"/>
              </a:rPr>
              <a:t>DeleteUnnecessary</a:t>
            </a:r>
            <a:r>
              <a:rPr lang="en-US" sz="2400" dirty="0">
                <a:solidFill>
                  <a:srgbClr val="000000"/>
                </a:solidFill>
                <a:latin typeface="Consolas" panose="020B0609020204030204" pitchFamily="49" charset="0"/>
              </a:rPr>
              <a:t>(Node&lt;</a:t>
            </a:r>
            <a:r>
              <a:rPr lang="en-US" sz="2400" dirty="0">
                <a:solidFill>
                  <a:srgbClr val="0000FF"/>
                </a:solidFill>
                <a:latin typeface="Consolas" panose="020B0609020204030204" pitchFamily="49" charset="0"/>
              </a:rPr>
              <a:t>char</a:t>
            </a:r>
            <a:r>
              <a:rPr lang="en-US" sz="2400" dirty="0">
                <a:solidFill>
                  <a:srgbClr val="000000"/>
                </a:solidFill>
                <a:latin typeface="Consolas" panose="020B0609020204030204" pitchFamily="49" charset="0"/>
              </a:rPr>
              <a:t>&gt; n1,Node&lt;</a:t>
            </a:r>
            <a:r>
              <a:rPr lang="en-US" sz="2400" dirty="0">
                <a:solidFill>
                  <a:srgbClr val="0000FF"/>
                </a:solidFill>
                <a:latin typeface="Consolas" panose="020B0609020204030204" pitchFamily="49" charset="0"/>
              </a:rPr>
              <a:t>char</a:t>
            </a:r>
            <a:r>
              <a:rPr lang="en-US" sz="2400" dirty="0">
                <a:solidFill>
                  <a:srgbClr val="000000"/>
                </a:solidFill>
                <a:latin typeface="Consolas" panose="020B0609020204030204" pitchFamily="49" charset="0"/>
              </a:rPr>
              <a:t>&gt;n2)</a:t>
            </a:r>
          </a:p>
          <a:p>
            <a:pPr algn="l" rtl="0"/>
            <a:r>
              <a:rPr lang="he-IL" sz="2400" dirty="0">
                <a:solidFill>
                  <a:srgbClr val="000000"/>
                </a:solidFill>
                <a:latin typeface="Consolas" panose="020B0609020204030204" pitchFamily="49" charset="0"/>
              </a:rPr>
              <a:t>}</a:t>
            </a:r>
          </a:p>
          <a:p>
            <a:pPr algn="l" rtl="0"/>
            <a:r>
              <a:rPr lang="en-US" sz="2400" dirty="0">
                <a:solidFill>
                  <a:srgbClr val="000000"/>
                </a:solidFill>
                <a:latin typeface="Consolas" panose="020B0609020204030204" pitchFamily="49" charset="0"/>
              </a:rPr>
              <a:t>   </a:t>
            </a:r>
            <a:r>
              <a:rPr lang="en-US" sz="2400" dirty="0">
                <a:solidFill>
                  <a:srgbClr val="0000FF"/>
                </a:solidFill>
                <a:latin typeface="Consolas" panose="020B0609020204030204" pitchFamily="49" charset="0"/>
              </a:rPr>
              <a:t>while</a:t>
            </a:r>
            <a:r>
              <a:rPr lang="en-US" sz="2400" dirty="0">
                <a:solidFill>
                  <a:srgbClr val="000000"/>
                </a:solidFill>
                <a:latin typeface="Consolas" panose="020B0609020204030204" pitchFamily="49" charset="0"/>
              </a:rPr>
              <a:t> </a:t>
            </a:r>
            <a:r>
              <a:rPr lang="en-US" sz="2400" dirty="0">
                <a:latin typeface="Consolas" panose="020B0609020204030204" pitchFamily="49" charset="0"/>
              </a:rPr>
              <a:t>(</a:t>
            </a:r>
            <a:r>
              <a:rPr lang="en-US" sz="2400" dirty="0">
                <a:solidFill>
                  <a:srgbClr val="FF0000"/>
                </a:solidFill>
                <a:latin typeface="Consolas" panose="020B0609020204030204" pitchFamily="49" charset="0"/>
              </a:rPr>
              <a:t>!</a:t>
            </a:r>
            <a:r>
              <a:rPr lang="en-US" sz="2400" b="1" dirty="0" err="1">
                <a:solidFill>
                  <a:srgbClr val="FF0000"/>
                </a:solidFill>
                <a:latin typeface="Consolas" panose="020B0609020204030204" pitchFamily="49" charset="0"/>
              </a:rPr>
              <a:t>IsIn</a:t>
            </a:r>
            <a:r>
              <a:rPr lang="en-US" sz="2400" dirty="0">
                <a:solidFill>
                  <a:srgbClr val="000000"/>
                </a:solidFill>
                <a:latin typeface="Consolas" panose="020B0609020204030204" pitchFamily="49" charset="0"/>
              </a:rPr>
              <a:t>(n2, n1.GetValue()))  // </a:t>
            </a:r>
            <a:r>
              <a:rPr lang="he-IL" sz="2400" dirty="0">
                <a:solidFill>
                  <a:srgbClr val="000000"/>
                </a:solidFill>
                <a:latin typeface="Consolas" panose="020B0609020204030204" pitchFamily="49" charset="0"/>
              </a:rPr>
              <a:t> מחיקת התווים בהתחלה </a:t>
            </a:r>
            <a:endParaRPr lang="en-US" sz="2400" dirty="0">
              <a:solidFill>
                <a:srgbClr val="000000"/>
              </a:solidFill>
              <a:latin typeface="Consolas" panose="020B0609020204030204" pitchFamily="49" charset="0"/>
            </a:endParaRPr>
          </a:p>
          <a:p>
            <a:pPr algn="l" rtl="0"/>
            <a:r>
              <a:rPr lang="en-US" sz="2400" dirty="0">
                <a:solidFill>
                  <a:srgbClr val="000000"/>
                </a:solidFill>
                <a:latin typeface="Consolas" panose="020B0609020204030204" pitchFamily="49" charset="0"/>
              </a:rPr>
              <a:t>        n1 = n1.GetNext();</a:t>
            </a:r>
          </a:p>
          <a:p>
            <a:pPr algn="l" rtl="0"/>
            <a:r>
              <a:rPr lang="en-US" sz="2400" dirty="0">
                <a:solidFill>
                  <a:srgbClr val="000000"/>
                </a:solidFill>
                <a:latin typeface="Consolas" panose="020B0609020204030204" pitchFamily="49" charset="0"/>
              </a:rPr>
              <a:t>    Node&lt;</a:t>
            </a:r>
            <a:r>
              <a:rPr lang="en-US" sz="2400" dirty="0">
                <a:solidFill>
                  <a:srgbClr val="0000FF"/>
                </a:solidFill>
                <a:latin typeface="Consolas" panose="020B0609020204030204" pitchFamily="49" charset="0"/>
              </a:rPr>
              <a:t>char</a:t>
            </a:r>
            <a:r>
              <a:rPr lang="en-US" sz="2400" dirty="0">
                <a:solidFill>
                  <a:srgbClr val="000000"/>
                </a:solidFill>
                <a:latin typeface="Consolas" panose="020B0609020204030204" pitchFamily="49" charset="0"/>
              </a:rPr>
              <a:t>&gt; </a:t>
            </a:r>
            <a:r>
              <a:rPr lang="en-US" sz="2400" dirty="0" err="1">
                <a:solidFill>
                  <a:srgbClr val="000000"/>
                </a:solidFill>
                <a:latin typeface="Consolas" panose="020B0609020204030204" pitchFamily="49" charset="0"/>
              </a:rPr>
              <a:t>pos</a:t>
            </a:r>
            <a:r>
              <a:rPr lang="en-US" sz="2400" dirty="0">
                <a:solidFill>
                  <a:srgbClr val="000000"/>
                </a:solidFill>
                <a:latin typeface="Consolas" panose="020B0609020204030204" pitchFamily="49" charset="0"/>
              </a:rPr>
              <a:t> = n1;</a:t>
            </a:r>
          </a:p>
          <a:p>
            <a:pPr algn="l" rtl="0"/>
            <a:r>
              <a:rPr lang="en-US" sz="2400" dirty="0">
                <a:solidFill>
                  <a:srgbClr val="000000"/>
                </a:solidFill>
                <a:latin typeface="Consolas" panose="020B0609020204030204" pitchFamily="49" charset="0"/>
              </a:rPr>
              <a:t>    </a:t>
            </a:r>
            <a:r>
              <a:rPr lang="en-US" sz="2400" dirty="0">
                <a:solidFill>
                  <a:srgbClr val="0000FF"/>
                </a:solidFill>
                <a:latin typeface="Consolas" panose="020B0609020204030204" pitchFamily="49" charset="0"/>
              </a:rPr>
              <a:t>while</a:t>
            </a:r>
            <a:r>
              <a:rPr lang="en-US" sz="2400" dirty="0">
                <a:solidFill>
                  <a:srgbClr val="000000"/>
                </a:solidFill>
                <a:latin typeface="Consolas" panose="020B0609020204030204" pitchFamily="49" charset="0"/>
              </a:rPr>
              <a:t>(</a:t>
            </a:r>
            <a:r>
              <a:rPr lang="en-US" sz="2400" dirty="0" err="1">
                <a:solidFill>
                  <a:srgbClr val="000000"/>
                </a:solidFill>
                <a:latin typeface="Consolas" panose="020B0609020204030204" pitchFamily="49" charset="0"/>
              </a:rPr>
              <a:t>pos.HasNext</a:t>
            </a:r>
            <a:r>
              <a:rPr lang="en-US" sz="2400" dirty="0">
                <a:solidFill>
                  <a:srgbClr val="000000"/>
                </a:solidFill>
                <a:latin typeface="Consolas" panose="020B0609020204030204" pitchFamily="49" charset="0"/>
              </a:rPr>
              <a:t>())             //</a:t>
            </a:r>
            <a:r>
              <a:rPr lang="he-IL" sz="2400" dirty="0">
                <a:solidFill>
                  <a:srgbClr val="000000"/>
                </a:solidFill>
                <a:latin typeface="Consolas" panose="020B0609020204030204" pitchFamily="49" charset="0"/>
              </a:rPr>
              <a:t> מחיקת שאר התווים </a:t>
            </a:r>
            <a:r>
              <a:rPr lang="en-US" sz="2400" dirty="0">
                <a:solidFill>
                  <a:srgbClr val="000000"/>
                </a:solidFill>
                <a:latin typeface="Consolas" panose="020B0609020204030204" pitchFamily="49" charset="0"/>
              </a:rPr>
              <a:t>   </a:t>
            </a:r>
          </a:p>
          <a:p>
            <a:pPr algn="l" rtl="0"/>
            <a:r>
              <a:rPr lang="he-IL" sz="2400" dirty="0">
                <a:solidFill>
                  <a:srgbClr val="000000"/>
                </a:solidFill>
                <a:latin typeface="Consolas" panose="020B0609020204030204" pitchFamily="49" charset="0"/>
              </a:rPr>
              <a:t>            }         </a:t>
            </a:r>
          </a:p>
          <a:p>
            <a:pPr algn="l" rtl="0"/>
            <a:r>
              <a:rPr lang="en-US" sz="2400" dirty="0">
                <a:solidFill>
                  <a:srgbClr val="0000FF"/>
                </a:solidFill>
                <a:latin typeface="Consolas" panose="020B0609020204030204" pitchFamily="49" charset="0"/>
              </a:rPr>
              <a:t>        if</a:t>
            </a:r>
            <a:r>
              <a:rPr lang="en-US" sz="2400" dirty="0">
                <a:solidFill>
                  <a:srgbClr val="000000"/>
                </a:solidFill>
                <a:latin typeface="Consolas" panose="020B0609020204030204" pitchFamily="49" charset="0"/>
              </a:rPr>
              <a:t> </a:t>
            </a:r>
            <a:r>
              <a:rPr lang="en-US" sz="2400" b="1" dirty="0">
                <a:latin typeface="Consolas" panose="020B0609020204030204" pitchFamily="49" charset="0"/>
              </a:rPr>
              <a:t>(</a:t>
            </a:r>
            <a:r>
              <a:rPr lang="en-US" sz="2400" b="1" dirty="0">
                <a:solidFill>
                  <a:srgbClr val="FF0000"/>
                </a:solidFill>
                <a:latin typeface="Consolas" panose="020B0609020204030204" pitchFamily="49" charset="0"/>
              </a:rPr>
              <a:t>!</a:t>
            </a:r>
            <a:r>
              <a:rPr lang="en-US" sz="2400" b="1" dirty="0" err="1">
                <a:solidFill>
                  <a:srgbClr val="FF0000"/>
                </a:solidFill>
                <a:latin typeface="Consolas" panose="020B0609020204030204" pitchFamily="49" charset="0"/>
              </a:rPr>
              <a:t>IsIn</a:t>
            </a:r>
            <a:r>
              <a:rPr lang="en-US" sz="2400" dirty="0">
                <a:solidFill>
                  <a:srgbClr val="000000"/>
                </a:solidFill>
                <a:latin typeface="Consolas" panose="020B0609020204030204" pitchFamily="49" charset="0"/>
              </a:rPr>
              <a:t>(n2, </a:t>
            </a:r>
            <a:r>
              <a:rPr lang="en-US" sz="2400" dirty="0" err="1">
                <a:solidFill>
                  <a:srgbClr val="000000"/>
                </a:solidFill>
                <a:latin typeface="Consolas" panose="020B0609020204030204" pitchFamily="49" charset="0"/>
              </a:rPr>
              <a:t>pos.GetNext</a:t>
            </a:r>
            <a:r>
              <a:rPr lang="en-US" sz="2400" dirty="0">
                <a:solidFill>
                  <a:srgbClr val="000000"/>
                </a:solidFill>
                <a:latin typeface="Consolas" panose="020B0609020204030204" pitchFamily="49" charset="0"/>
              </a:rPr>
              <a:t>().</a:t>
            </a:r>
            <a:r>
              <a:rPr lang="en-US" sz="2400" dirty="0" err="1">
                <a:solidFill>
                  <a:srgbClr val="000000"/>
                </a:solidFill>
                <a:latin typeface="Consolas" panose="020B0609020204030204" pitchFamily="49" charset="0"/>
              </a:rPr>
              <a:t>GetValue</a:t>
            </a:r>
            <a:r>
              <a:rPr lang="en-US" sz="2400" dirty="0">
                <a:solidFill>
                  <a:srgbClr val="000000"/>
                </a:solidFill>
                <a:latin typeface="Consolas" panose="020B0609020204030204" pitchFamily="49" charset="0"/>
              </a:rPr>
              <a:t>()))</a:t>
            </a:r>
          </a:p>
          <a:p>
            <a:pPr algn="l" rtl="0"/>
            <a:r>
              <a:rPr lang="en-US" sz="2400" dirty="0">
                <a:solidFill>
                  <a:srgbClr val="000000"/>
                </a:solidFill>
                <a:latin typeface="Consolas" panose="020B0609020204030204" pitchFamily="49" charset="0"/>
              </a:rPr>
              <a:t>              </a:t>
            </a:r>
            <a:r>
              <a:rPr lang="en-US" sz="2400" dirty="0" err="1">
                <a:solidFill>
                  <a:srgbClr val="000000"/>
                </a:solidFill>
                <a:latin typeface="Consolas" panose="020B0609020204030204" pitchFamily="49" charset="0"/>
              </a:rPr>
              <a:t>pos.SetNext</a:t>
            </a:r>
            <a:r>
              <a:rPr lang="en-US" sz="2400" dirty="0">
                <a:solidFill>
                  <a:srgbClr val="000000"/>
                </a:solidFill>
                <a:latin typeface="Consolas" panose="020B0609020204030204" pitchFamily="49" charset="0"/>
              </a:rPr>
              <a:t>(</a:t>
            </a:r>
            <a:r>
              <a:rPr lang="en-US" sz="2400" dirty="0" err="1">
                <a:solidFill>
                  <a:srgbClr val="000000"/>
                </a:solidFill>
                <a:latin typeface="Consolas" panose="020B0609020204030204" pitchFamily="49" charset="0"/>
              </a:rPr>
              <a:t>pos.GetNext</a:t>
            </a:r>
            <a:r>
              <a:rPr lang="en-US" sz="2400" dirty="0">
                <a:solidFill>
                  <a:srgbClr val="000000"/>
                </a:solidFill>
                <a:latin typeface="Consolas" panose="020B0609020204030204" pitchFamily="49" charset="0"/>
              </a:rPr>
              <a:t>().</a:t>
            </a:r>
            <a:r>
              <a:rPr lang="en-US" sz="2400" dirty="0" err="1">
                <a:solidFill>
                  <a:srgbClr val="000000"/>
                </a:solidFill>
                <a:latin typeface="Consolas" panose="020B0609020204030204" pitchFamily="49" charset="0"/>
              </a:rPr>
              <a:t>GetNext</a:t>
            </a:r>
            <a:r>
              <a:rPr lang="en-US" sz="2400" dirty="0">
                <a:solidFill>
                  <a:srgbClr val="000000"/>
                </a:solidFill>
                <a:latin typeface="Consolas" panose="020B0609020204030204" pitchFamily="49" charset="0"/>
              </a:rPr>
              <a:t>());</a:t>
            </a:r>
          </a:p>
          <a:p>
            <a:pPr algn="l" rtl="0"/>
            <a:r>
              <a:rPr lang="he-IL" sz="2400" dirty="0">
                <a:solidFill>
                  <a:srgbClr val="000000"/>
                </a:solidFill>
                <a:latin typeface="Consolas" panose="020B0609020204030204" pitchFamily="49" charset="0"/>
              </a:rPr>
              <a:t>            {          </a:t>
            </a:r>
          </a:p>
          <a:p>
            <a:pPr algn="l" rtl="0"/>
            <a:r>
              <a:rPr lang="en-US" sz="2400" dirty="0">
                <a:solidFill>
                  <a:srgbClr val="000000"/>
                </a:solidFill>
                <a:latin typeface="Consolas" panose="020B0609020204030204" pitchFamily="49" charset="0"/>
              </a:rPr>
              <a:t>  </a:t>
            </a:r>
            <a:r>
              <a:rPr lang="en-US" sz="2400" dirty="0">
                <a:solidFill>
                  <a:srgbClr val="0000FF"/>
                </a:solidFill>
                <a:latin typeface="Consolas" panose="020B0609020204030204" pitchFamily="49" charset="0"/>
              </a:rPr>
              <a:t>return</a:t>
            </a:r>
            <a:r>
              <a:rPr lang="en-US" sz="2400" dirty="0">
                <a:solidFill>
                  <a:srgbClr val="000000"/>
                </a:solidFill>
                <a:latin typeface="Consolas" panose="020B0609020204030204" pitchFamily="49" charset="0"/>
              </a:rPr>
              <a:t> n1;</a:t>
            </a:r>
          </a:p>
          <a:p>
            <a:pPr algn="l" rtl="0"/>
            <a:r>
              <a:rPr lang="he-IL" sz="2400" dirty="0">
                <a:solidFill>
                  <a:srgbClr val="000000"/>
                </a:solidFill>
                <a:latin typeface="Consolas" panose="020B0609020204030204" pitchFamily="49" charset="0"/>
              </a:rPr>
              <a:t>        }</a:t>
            </a:r>
            <a:endParaRPr lang="he-IL" sz="2400" dirty="0"/>
          </a:p>
        </p:txBody>
      </p:sp>
    </p:spTree>
    <p:extLst>
      <p:ext uri="{BB962C8B-B14F-4D97-AF65-F5344CB8AC3E}">
        <p14:creationId xmlns:p14="http://schemas.microsoft.com/office/powerpoint/2010/main" val="1805590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t>הפסקה </a:t>
            </a:r>
          </a:p>
        </p:txBody>
      </p:sp>
    </p:spTree>
    <p:extLst>
      <p:ext uri="{BB962C8B-B14F-4D97-AF65-F5344CB8AC3E}">
        <p14:creationId xmlns:p14="http://schemas.microsoft.com/office/powerpoint/2010/main" val="3126135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748183" y="1000479"/>
            <a:ext cx="11161453" cy="3244842"/>
          </a:xfrm>
        </p:spPr>
        <p:txBody>
          <a:bodyPr>
            <a:normAutofit fontScale="92500"/>
          </a:bodyPr>
          <a:lstStyle/>
          <a:p>
            <a:r>
              <a:rPr lang="he-IL" b="1" dirty="0">
                <a:latin typeface="Times New Roman" panose="02020603050405020304" pitchFamily="18" charset="0"/>
                <a:cs typeface="+mn-cs"/>
              </a:rPr>
              <a:t>שרשרת מממוינת שאבריה מסודרים בסדר עולה ( או יורד. ) </a:t>
            </a:r>
          </a:p>
          <a:p>
            <a:r>
              <a:rPr lang="he-IL" b="1" dirty="0">
                <a:latin typeface="Times New Roman" panose="02020603050405020304" pitchFamily="18" charset="0"/>
                <a:cs typeface="+mn-cs"/>
              </a:rPr>
              <a:t>מיון של שרשרת נתונה –מיון בועות/שכנים – פעולה ביעילות זמן ריצה  </a:t>
            </a:r>
            <a:r>
              <a:rPr lang="en-US" b="1" dirty="0">
                <a:latin typeface="Times New Roman" panose="02020603050405020304" pitchFamily="18" charset="0"/>
                <a:cs typeface="+mn-cs"/>
              </a:rPr>
              <a:t>O(n</a:t>
            </a:r>
            <a:r>
              <a:rPr lang="en-US" b="1" baseline="30000" dirty="0">
                <a:latin typeface="Times New Roman" panose="02020603050405020304" pitchFamily="18" charset="0"/>
                <a:cs typeface="+mn-cs"/>
              </a:rPr>
              <a:t>2</a:t>
            </a:r>
            <a:r>
              <a:rPr lang="en-US" b="1" dirty="0">
                <a:latin typeface="Times New Roman" panose="02020603050405020304" pitchFamily="18" charset="0"/>
                <a:cs typeface="+mn-cs"/>
              </a:rPr>
              <a:t>)</a:t>
            </a:r>
            <a:endParaRPr lang="he-IL" b="1" dirty="0">
              <a:latin typeface="Times New Roman" panose="02020603050405020304" pitchFamily="18" charset="0"/>
              <a:cs typeface="+mn-cs"/>
            </a:endParaRPr>
          </a:p>
          <a:p>
            <a:r>
              <a:rPr lang="he-IL" b="1" dirty="0">
                <a:latin typeface="Times New Roman" panose="02020603050405020304" pitchFamily="18" charset="0"/>
                <a:cs typeface="+mn-cs"/>
              </a:rPr>
              <a:t>מיון הכנסה – הוא מיון בו בכל שלב מוכנס איבר אחד לשרשרת מממוינת, ונשמר המיון </a:t>
            </a:r>
          </a:p>
          <a:p>
            <a:endParaRPr lang="he-IL" b="1" dirty="0">
              <a:latin typeface="Times New Roman" panose="02020603050405020304" pitchFamily="18" charset="0"/>
              <a:cs typeface="+mn-cs"/>
            </a:endParaRPr>
          </a:p>
          <a:p>
            <a:pPr marL="0" indent="0">
              <a:buNone/>
            </a:pPr>
            <a:r>
              <a:rPr lang="he-IL" b="1" dirty="0">
                <a:latin typeface="Times New Roman" panose="02020603050405020304" pitchFamily="18" charset="0"/>
                <a:cs typeface="+mn-cs"/>
              </a:rPr>
              <a:t>הרעיון במיון הכנסה :</a:t>
            </a:r>
          </a:p>
          <a:p>
            <a:pPr marL="0" indent="0">
              <a:buNone/>
            </a:pPr>
            <a:r>
              <a:rPr lang="he-IL" b="1" dirty="0">
                <a:latin typeface="Times New Roman" panose="02020603050405020304" pitchFamily="18" charset="0"/>
                <a:cs typeface="+mn-cs"/>
              </a:rPr>
              <a:t>      1. חיפוש החוליה שאחריה  יש  להוסיף </a:t>
            </a:r>
          </a:p>
          <a:p>
            <a:pPr marL="0" indent="0">
              <a:buNone/>
            </a:pPr>
            <a:r>
              <a:rPr lang="he-IL" b="1" dirty="0">
                <a:latin typeface="Times New Roman" panose="02020603050405020304" pitchFamily="18" charset="0"/>
                <a:cs typeface="+mn-cs"/>
              </a:rPr>
              <a:t>      2. הוספת החוליה החדשה.   </a:t>
            </a:r>
            <a:r>
              <a:rPr lang="he-IL" b="1" spc="-150" dirty="0">
                <a:latin typeface="Times New Roman" panose="02020603050405020304" pitchFamily="18" charset="0"/>
                <a:cs typeface="+mn-cs"/>
              </a:rPr>
              <a:t>                                        </a:t>
            </a:r>
          </a:p>
          <a:p>
            <a:endParaRPr lang="he-IL" b="1" spc="-150" dirty="0">
              <a:latin typeface="Times New Roman" panose="02020603050405020304" pitchFamily="18" charset="0"/>
              <a:cs typeface="+mn-cs"/>
            </a:endParaRPr>
          </a:p>
        </p:txBody>
      </p:sp>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שרשרת חוליות – מיון הכנסה  </a:t>
            </a:r>
          </a:p>
        </p:txBody>
      </p:sp>
      <p:sp>
        <p:nvSpPr>
          <p:cNvPr id="4" name="מלבן 3"/>
          <p:cNvSpPr/>
          <p:nvPr/>
        </p:nvSpPr>
        <p:spPr>
          <a:xfrm>
            <a:off x="0" y="5581531"/>
            <a:ext cx="7223760" cy="461665"/>
          </a:xfrm>
          <a:prstGeom prst="rect">
            <a:avLst/>
          </a:prstGeom>
        </p:spPr>
        <p:txBody>
          <a:bodyPr wrap="square">
            <a:spAutoFit/>
          </a:bodyPr>
          <a:lstStyle/>
          <a:p>
            <a:r>
              <a:rPr lang="he-IL" sz="2400" b="1" spc="-150" dirty="0">
                <a:latin typeface="Times New Roman" panose="02020603050405020304" pitchFamily="18" charset="0"/>
              </a:rPr>
              <a:t>מניתוח היעילות של הפעולה  נקבל יעילות זמן ריצה לינארית </a:t>
            </a:r>
            <a:r>
              <a:rPr lang="en-US" sz="2400" b="1" spc="-150" dirty="0">
                <a:latin typeface="Times New Roman" panose="02020603050405020304" pitchFamily="18" charset="0"/>
              </a:rPr>
              <a:t>O(n)</a:t>
            </a:r>
            <a:endParaRPr lang="he-IL" sz="2400" b="1" spc="-150" dirty="0">
              <a:latin typeface="Times New Roman" panose="02020603050405020304" pitchFamily="18" charset="0"/>
            </a:endParaRPr>
          </a:p>
        </p:txBody>
      </p:sp>
      <p:grpSp>
        <p:nvGrpSpPr>
          <p:cNvPr id="5" name="קבוצה 4"/>
          <p:cNvGrpSpPr/>
          <p:nvPr/>
        </p:nvGrpSpPr>
        <p:grpSpPr>
          <a:xfrm>
            <a:off x="634228" y="4767402"/>
            <a:ext cx="5291003" cy="531778"/>
            <a:chOff x="1751401" y="5040579"/>
            <a:chExt cx="5184916" cy="531778"/>
          </a:xfrm>
        </p:grpSpPr>
        <p:sp>
          <p:nvSpPr>
            <p:cNvPr id="6" name="אליפסה 5"/>
            <p:cNvSpPr/>
            <p:nvPr/>
          </p:nvSpPr>
          <p:spPr>
            <a:xfrm>
              <a:off x="1751401" y="5040579"/>
              <a:ext cx="815251"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7" name="מלבן מעוגל 6"/>
            <p:cNvSpPr/>
            <p:nvPr/>
          </p:nvSpPr>
          <p:spPr>
            <a:xfrm>
              <a:off x="2968177" y="5147782"/>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8" name="מלבן מעוגל 7"/>
            <p:cNvSpPr/>
            <p:nvPr/>
          </p:nvSpPr>
          <p:spPr>
            <a:xfrm>
              <a:off x="3963291" y="5193360"/>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9" name="מלבן מעוגל 8"/>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cxnSp>
          <p:nvCxnSpPr>
            <p:cNvPr id="10" name="מחבר חץ ישר 9"/>
            <p:cNvCxnSpPr/>
            <p:nvPr/>
          </p:nvCxnSpPr>
          <p:spPr>
            <a:xfrm>
              <a:off x="3609974" y="5340329"/>
              <a:ext cx="388964"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1" name="מחבר חץ ישר 10"/>
            <p:cNvCxnSpPr>
              <a:stCxn id="8" idx="3"/>
            </p:cNvCxnSpPr>
            <p:nvPr/>
          </p:nvCxnSpPr>
          <p:spPr>
            <a:xfrm>
              <a:off x="4644701" y="5374620"/>
              <a:ext cx="562919"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2" name="מחבר חץ ישר 11"/>
            <p:cNvCxnSpPr>
              <a:stCxn id="6" idx="6"/>
            </p:cNvCxnSpPr>
            <p:nvPr/>
          </p:nvCxnSpPr>
          <p:spPr>
            <a:xfrm flipV="1">
              <a:off x="2566652" y="5296536"/>
              <a:ext cx="425835"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3" name="מחבר חץ ישר 12"/>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4" name="מלבן מעוגל 13"/>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grpSp>
      <p:sp>
        <p:nvSpPr>
          <p:cNvPr id="15" name="מלבן 14"/>
          <p:cNvSpPr/>
          <p:nvPr/>
        </p:nvSpPr>
        <p:spPr>
          <a:xfrm>
            <a:off x="931508" y="2723708"/>
            <a:ext cx="4912608" cy="584775"/>
          </a:xfrm>
          <a:prstGeom prst="rect">
            <a:avLst/>
          </a:prstGeom>
        </p:spPr>
        <p:txBody>
          <a:bodyPr wrap="square">
            <a:spAutoFit/>
          </a:bodyPr>
          <a:lstStyle/>
          <a:p>
            <a:pPr algn="l" rtl="0"/>
            <a:r>
              <a:rPr lang="en-US" sz="3200" b="1" dirty="0" err="1">
                <a:latin typeface="Times New Roman" panose="02020603050405020304" pitchFamily="18" charset="0"/>
              </a:rPr>
              <a:t>InsertSort</a:t>
            </a:r>
            <a:r>
              <a:rPr lang="en-US" sz="3200" b="1" dirty="0">
                <a:latin typeface="Times New Roman" panose="02020603050405020304" pitchFamily="18" charset="0"/>
              </a:rPr>
              <a:t>( </a:t>
            </a:r>
            <a:r>
              <a:rPr lang="en-US" sz="3200" b="1" dirty="0" err="1">
                <a:latin typeface="Times New Roman" panose="02020603050405020304" pitchFamily="18" charset="0"/>
              </a:rPr>
              <a:t>lst</a:t>
            </a:r>
            <a:r>
              <a:rPr lang="en-US" sz="3200" b="1" dirty="0">
                <a:latin typeface="Times New Roman" panose="02020603050405020304" pitchFamily="18" charset="0"/>
              </a:rPr>
              <a:t>, 6)</a:t>
            </a:r>
            <a:endParaRPr lang="he-IL" sz="3200" b="1" dirty="0">
              <a:latin typeface="Times New Roman" panose="02020603050405020304" pitchFamily="18" charset="0"/>
            </a:endParaRPr>
          </a:p>
        </p:txBody>
      </p:sp>
      <p:grpSp>
        <p:nvGrpSpPr>
          <p:cNvPr id="20" name="קבוצה 19"/>
          <p:cNvGrpSpPr/>
          <p:nvPr/>
        </p:nvGrpSpPr>
        <p:grpSpPr>
          <a:xfrm>
            <a:off x="2847061" y="3767972"/>
            <a:ext cx="853750" cy="1152211"/>
            <a:chOff x="2847061" y="3767972"/>
            <a:chExt cx="853750" cy="1152211"/>
          </a:xfrm>
        </p:grpSpPr>
        <p:sp>
          <p:nvSpPr>
            <p:cNvPr id="16" name="אליפסה 15"/>
            <p:cNvSpPr/>
            <p:nvPr/>
          </p:nvSpPr>
          <p:spPr>
            <a:xfrm>
              <a:off x="2847061" y="3767972"/>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18" name="מחבר חץ ישר 17"/>
            <p:cNvCxnSpPr>
              <a:endCxn id="8" idx="0"/>
            </p:cNvCxnSpPr>
            <p:nvPr/>
          </p:nvCxnSpPr>
          <p:spPr>
            <a:xfrm flipH="1">
              <a:off x="3239051" y="4426581"/>
              <a:ext cx="34886" cy="49360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spTree>
    <p:extLst>
      <p:ext uri="{BB962C8B-B14F-4D97-AF65-F5344CB8AC3E}">
        <p14:creationId xmlns:p14="http://schemas.microsoft.com/office/powerpoint/2010/main" val="400341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he-IL" dirty="0">
                <a:latin typeface="Times New Roman" panose="02020603050405020304" pitchFamily="18" charset="0"/>
                <a:cs typeface="+mj-cs"/>
              </a:rPr>
              <a:t>שרשרת חוליות - 2</a:t>
            </a:r>
          </a:p>
        </p:txBody>
      </p:sp>
      <p:sp>
        <p:nvSpPr>
          <p:cNvPr id="7" name="כותרת משנה 6"/>
          <p:cNvSpPr>
            <a:spLocks noGrp="1"/>
          </p:cNvSpPr>
          <p:nvPr>
            <p:ph type="subTitle" idx="1"/>
          </p:nvPr>
        </p:nvSpPr>
        <p:spPr/>
        <p:txBody>
          <a:bodyPr/>
          <a:lstStyle/>
          <a:p>
            <a:r>
              <a:rPr lang="he-IL" dirty="0">
                <a:latin typeface="Times New Roman" panose="02020603050405020304" pitchFamily="18" charset="0"/>
                <a:cs typeface="+mn-cs"/>
                <a:sym typeface="Varela Round"/>
              </a:rPr>
              <a:t>מדעי המחשב כיתות יא-</a:t>
            </a:r>
            <a:r>
              <a:rPr lang="he-IL" dirty="0" err="1">
                <a:latin typeface="Times New Roman" panose="02020603050405020304" pitchFamily="18" charset="0"/>
                <a:cs typeface="+mn-cs"/>
                <a:sym typeface="Varela Round"/>
              </a:rPr>
              <a:t>יב</a:t>
            </a:r>
            <a:r>
              <a:rPr lang="he-IL" dirty="0">
                <a:latin typeface="Times New Roman" panose="02020603050405020304" pitchFamily="18" charset="0"/>
                <a:cs typeface="+mn-cs"/>
                <a:sym typeface="Varela Round"/>
              </a:rPr>
              <a:t> - </a:t>
            </a:r>
            <a:r>
              <a:rPr lang="he-IL" dirty="0">
                <a:latin typeface="Times New Roman" panose="02020603050405020304" pitchFamily="18" charset="0"/>
                <a:sym typeface="Varela Round"/>
              </a:rPr>
              <a:t>בשפת #</a:t>
            </a:r>
            <a:r>
              <a:rPr lang="en-US" dirty="0">
                <a:latin typeface="Times New Roman" panose="02020603050405020304" pitchFamily="18" charset="0"/>
                <a:sym typeface="Varela Round"/>
              </a:rPr>
              <a:t>C</a:t>
            </a:r>
            <a:endParaRPr lang="he-IL" dirty="0">
              <a:latin typeface="Times New Roman" panose="02020603050405020304" pitchFamily="18" charset="0"/>
              <a:cs typeface="+mn-cs"/>
              <a:sym typeface="Varela Round"/>
            </a:endParaRPr>
          </a:p>
        </p:txBody>
      </p:sp>
      <p:sp>
        <p:nvSpPr>
          <p:cNvPr id="4" name="מציין מיקום תוכן 3"/>
          <p:cNvSpPr>
            <a:spLocks noGrp="1"/>
          </p:cNvSpPr>
          <p:nvPr>
            <p:ph idx="10"/>
          </p:nvPr>
        </p:nvSpPr>
        <p:spPr/>
        <p:txBody>
          <a:bodyPr/>
          <a:lstStyle/>
          <a:p>
            <a:r>
              <a:rPr lang="he-IL" dirty="0">
                <a:latin typeface="Times New Roman" panose="02020603050405020304" pitchFamily="18" charset="0"/>
                <a:cs typeface="+mn-cs"/>
                <a:sym typeface="Varela Round"/>
              </a:rPr>
              <a:t>שם </a:t>
            </a:r>
            <a:r>
              <a:rPr lang="he-IL" dirty="0" err="1">
                <a:latin typeface="Times New Roman" panose="02020603050405020304" pitchFamily="18" charset="0"/>
                <a:cs typeface="+mn-cs"/>
                <a:sym typeface="Varela Round"/>
              </a:rPr>
              <a:t>המורה:דיתה</a:t>
            </a:r>
            <a:r>
              <a:rPr lang="he-IL" dirty="0">
                <a:latin typeface="Times New Roman" panose="02020603050405020304" pitchFamily="18" charset="0"/>
                <a:cs typeface="+mn-cs"/>
                <a:sym typeface="Varela Round"/>
              </a:rPr>
              <a:t> אוהב ציון</a:t>
            </a:r>
          </a:p>
        </p:txBody>
      </p:sp>
      <p:sp>
        <p:nvSpPr>
          <p:cNvPr id="6" name="Rectangle 5">
            <a:extLst>
              <a:ext uri="{FF2B5EF4-FFF2-40B4-BE49-F238E27FC236}">
                <a16:creationId xmlns:a16="http://schemas.microsoft.com/office/drawing/2014/main" id="{B2280C11-EEDB-487A-98F6-634F6A554FCC}"/>
              </a:ext>
            </a:extLst>
          </p:cNvPr>
          <p:cNvSpPr/>
          <p:nvPr/>
        </p:nvSpPr>
        <p:spPr>
          <a:xfrm>
            <a:off x="12279398" y="634420"/>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8" name="Rectangle 7">
            <a:extLst>
              <a:ext uri="{FF2B5EF4-FFF2-40B4-BE49-F238E27FC236}">
                <a16:creationId xmlns:a16="http://schemas.microsoft.com/office/drawing/2014/main" id="{2C6F7BCA-4B13-4E9D-B292-F022F48139C2}"/>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מלאו את פרטי השיעור, המקצוע והמורה .</a:t>
            </a:r>
          </a:p>
          <a:p>
            <a:pPr algn="ctr"/>
            <a:r>
              <a:rPr lang="he-IL" dirty="0">
                <a:solidFill>
                  <a:srgbClr val="002060"/>
                </a:solidFill>
              </a:rPr>
              <a:t>(אין צורך להשאיר את הכיתובים "שם השיעור" , "המקצוע", מחקו אותם וכתבו רק את הפרטים עצמם). </a:t>
            </a:r>
            <a:endParaRPr lang="en-US" dirty="0">
              <a:solidFill>
                <a:srgbClr val="00206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416561" y="998859"/>
            <a:ext cx="11260166" cy="2629700"/>
          </a:xfrm>
        </p:spPr>
        <p:txBody>
          <a:bodyPr>
            <a:normAutofit/>
          </a:bodyPr>
          <a:lstStyle/>
          <a:p>
            <a:pPr marL="0" indent="0" algn="l" rtl="0">
              <a:buNone/>
            </a:pPr>
            <a:r>
              <a:rPr lang="en-US" sz="2800" b="1" dirty="0">
                <a:latin typeface="Times New Roman" panose="02020603050405020304" pitchFamily="18" charset="0"/>
                <a:cs typeface="+mn-cs"/>
              </a:rPr>
              <a:t>public static Node&lt;int&gt; InsertSort(Node&lt;int&gt; lst,int num)</a:t>
            </a:r>
            <a:endParaRPr lang="he-IL" sz="2800" b="1" dirty="0">
              <a:latin typeface="Times New Roman" panose="02020603050405020304" pitchFamily="18" charset="0"/>
              <a:cs typeface="+mn-cs"/>
            </a:endParaRPr>
          </a:p>
          <a:p>
            <a:pPr marL="0" indent="0">
              <a:buNone/>
            </a:pPr>
            <a:r>
              <a:rPr lang="he-IL" dirty="0">
                <a:latin typeface="Times New Roman" panose="02020603050405020304" pitchFamily="18" charset="0"/>
                <a:cs typeface="+mn-cs"/>
              </a:rPr>
              <a:t> </a:t>
            </a:r>
            <a:r>
              <a:rPr lang="he-IL" b="1" dirty="0">
                <a:solidFill>
                  <a:srgbClr val="C00000"/>
                </a:solidFill>
                <a:latin typeface="Times New Roman" panose="02020603050405020304" pitchFamily="18" charset="0"/>
                <a:cs typeface="+mn-cs"/>
              </a:rPr>
              <a:t>הנחה:    השרשרת ריקה או </a:t>
            </a:r>
            <a:r>
              <a:rPr lang="he-IL" b="1" dirty="0" err="1">
                <a:solidFill>
                  <a:srgbClr val="C00000"/>
                </a:solidFill>
                <a:latin typeface="Times New Roman" panose="02020603050405020304" pitchFamily="18" charset="0"/>
                <a:cs typeface="+mn-cs"/>
              </a:rPr>
              <a:t>ממויינת</a:t>
            </a:r>
            <a:r>
              <a:rPr lang="he-IL" b="1" dirty="0">
                <a:solidFill>
                  <a:srgbClr val="C00000"/>
                </a:solidFill>
                <a:latin typeface="Times New Roman" panose="02020603050405020304" pitchFamily="18" charset="0"/>
                <a:cs typeface="+mn-cs"/>
              </a:rPr>
              <a:t> </a:t>
            </a:r>
          </a:p>
          <a:p>
            <a:pPr marL="0" indent="0">
              <a:buNone/>
            </a:pPr>
            <a:endParaRPr lang="he-IL" dirty="0">
              <a:latin typeface="Times New Roman" panose="02020603050405020304" pitchFamily="18" charset="0"/>
              <a:cs typeface="+mn-cs"/>
            </a:endParaRPr>
          </a:p>
          <a:p>
            <a:pPr marL="0" indent="0">
              <a:buNone/>
            </a:pPr>
            <a:r>
              <a:rPr lang="he-IL" dirty="0">
                <a:latin typeface="Times New Roman" panose="02020603050405020304" pitchFamily="18" charset="0"/>
                <a:cs typeface="+mn-cs"/>
              </a:rPr>
              <a:t>שלבים באלגוריתם : </a:t>
            </a:r>
          </a:p>
          <a:p>
            <a:pPr marL="457200" indent="-457200">
              <a:buAutoNum type="arabicPeriod"/>
            </a:pPr>
            <a:r>
              <a:rPr lang="he-IL" dirty="0">
                <a:latin typeface="Times New Roman" panose="02020603050405020304" pitchFamily="18" charset="0"/>
                <a:cs typeface="+mn-cs"/>
              </a:rPr>
              <a:t> אם השרשרת ריקה    - החזר חוליה חדשה. </a:t>
            </a:r>
          </a:p>
          <a:p>
            <a:pPr marL="0" indent="0">
              <a:buNone/>
            </a:pPr>
            <a:endParaRPr lang="en-US"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en-US"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0" indent="0">
              <a:buNone/>
            </a:pPr>
            <a:endParaRPr lang="he-IL" dirty="0">
              <a:latin typeface="Times New Roman" panose="02020603050405020304" pitchFamily="18" charset="0"/>
              <a:cs typeface="+mn-cs"/>
            </a:endParaRPr>
          </a:p>
          <a:p>
            <a:pPr marL="457200" indent="-457200">
              <a:buAutoNum type="arabicPeriod"/>
            </a:pPr>
            <a:endParaRPr lang="he-IL" dirty="0">
              <a:latin typeface="Times New Roman" panose="02020603050405020304" pitchFamily="18" charset="0"/>
              <a:cs typeface="+mn-cs"/>
            </a:endParaRPr>
          </a:p>
        </p:txBody>
      </p:sp>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הכנסה - </a:t>
            </a:r>
            <a:r>
              <a:rPr lang="en-US" i="1" dirty="0">
                <a:latin typeface="Times New Roman" panose="02020603050405020304" pitchFamily="18" charset="0"/>
                <a:cs typeface="+mj-cs"/>
              </a:rPr>
              <a:t> </a:t>
            </a:r>
            <a:r>
              <a:rPr lang="en-US" i="1" dirty="0" err="1">
                <a:latin typeface="Times New Roman" panose="02020603050405020304" pitchFamily="18" charset="0"/>
                <a:cs typeface="+mj-cs"/>
              </a:rPr>
              <a:t>InsertSort</a:t>
            </a:r>
            <a:endParaRPr lang="he-IL" dirty="0">
              <a:latin typeface="Times New Roman" panose="02020603050405020304" pitchFamily="18" charset="0"/>
              <a:cs typeface="+mj-cs"/>
            </a:endParaRPr>
          </a:p>
        </p:txBody>
      </p:sp>
      <p:sp>
        <p:nvSpPr>
          <p:cNvPr id="4" name="מלבן 3"/>
          <p:cNvSpPr/>
          <p:nvPr/>
        </p:nvSpPr>
        <p:spPr>
          <a:xfrm>
            <a:off x="538935" y="2515008"/>
            <a:ext cx="5669280" cy="830997"/>
          </a:xfrm>
          <a:prstGeom prst="rect">
            <a:avLst/>
          </a:prstGeom>
        </p:spPr>
        <p:txBody>
          <a:bodyPr wrap="square">
            <a:spAutoFit/>
          </a:bodyPr>
          <a:lstStyle/>
          <a:p>
            <a:pPr algn="l" rtl="0"/>
            <a:r>
              <a:rPr lang="en-US" sz="2400" dirty="0">
                <a:solidFill>
                  <a:srgbClr val="0000FF"/>
                </a:solidFill>
                <a:latin typeface="Times New Roman" panose="02020603050405020304" pitchFamily="18" charset="0"/>
                <a:cs typeface="Times New Roman" panose="02020603050405020304" pitchFamily="18" charset="0"/>
              </a:rPr>
              <a:t>if</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lst</a:t>
            </a:r>
            <a:r>
              <a:rPr lang="en-US" sz="2400" dirty="0">
                <a:solidFill>
                  <a:srgbClr val="000000"/>
                </a:solidFill>
                <a:latin typeface="Times New Roman" panose="02020603050405020304" pitchFamily="18" charset="0"/>
                <a:cs typeface="Times New Roman" panose="02020603050405020304" pitchFamily="18" charset="0"/>
              </a:rPr>
              <a:t> == </a:t>
            </a:r>
            <a:r>
              <a:rPr lang="en-US" sz="2400" dirty="0">
                <a:solidFill>
                  <a:srgbClr val="0000FF"/>
                </a:solidFill>
                <a:latin typeface="Times New Roman" panose="02020603050405020304" pitchFamily="18" charset="0"/>
                <a:cs typeface="Times New Roman" panose="02020603050405020304" pitchFamily="18" charset="0"/>
              </a:rPr>
              <a:t>null</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8000"/>
                </a:solidFill>
                <a:latin typeface="Times New Roman" panose="02020603050405020304" pitchFamily="18" charset="0"/>
                <a:cs typeface="Times New Roman" panose="02020603050405020304" pitchFamily="18" charset="0"/>
              </a:rPr>
              <a:t>//</a:t>
            </a:r>
            <a:r>
              <a:rPr lang="he-IL" sz="2400" dirty="0">
                <a:solidFill>
                  <a:srgbClr val="008000"/>
                </a:solidFill>
                <a:latin typeface="Times New Roman" panose="02020603050405020304" pitchFamily="18" charset="0"/>
                <a:cs typeface="Times New Roman" panose="02020603050405020304" pitchFamily="18" charset="0"/>
              </a:rPr>
              <a:t>שרשרת ריקה</a:t>
            </a:r>
            <a:endParaRPr lang="he-IL" sz="2400" dirty="0">
              <a:solidFill>
                <a:srgbClr val="000000"/>
              </a:solidFill>
              <a:latin typeface="Times New Roman" panose="02020603050405020304" pitchFamily="18" charset="0"/>
              <a:cs typeface="Times New Roman" panose="02020603050405020304" pitchFamily="18" charset="0"/>
            </a:endParaRPr>
          </a:p>
          <a:p>
            <a:pPr algn="l" rtl="0"/>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return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new</a:t>
            </a:r>
            <a:r>
              <a:rPr lang="en-US" sz="2400" dirty="0">
                <a:solidFill>
                  <a:srgbClr val="000000"/>
                </a:solidFill>
                <a:latin typeface="Times New Roman" panose="02020603050405020304" pitchFamily="18" charset="0"/>
                <a:cs typeface="Times New Roman" panose="02020603050405020304" pitchFamily="18" charset="0"/>
              </a:rPr>
              <a:t> 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a:t>
            </a:r>
            <a:r>
              <a:rPr lang="en-US" sz="2400" dirty="0" err="1">
                <a:solidFill>
                  <a:srgbClr val="000000"/>
                </a:solidFill>
                <a:latin typeface="Times New Roman" panose="02020603050405020304" pitchFamily="18" charset="0"/>
                <a:cs typeface="Times New Roman" panose="02020603050405020304" pitchFamily="18" charset="0"/>
              </a:rPr>
              <a:t>num</a:t>
            </a:r>
            <a:r>
              <a:rPr lang="en-US" sz="2400" dirty="0">
                <a:solidFill>
                  <a:srgbClr val="000000"/>
                </a:solidFill>
                <a:latin typeface="Times New Roman" panose="02020603050405020304" pitchFamily="18" charset="0"/>
                <a:cs typeface="Times New Roman" panose="02020603050405020304" pitchFamily="18" charset="0"/>
              </a:rPr>
              <a:t>);</a:t>
            </a:r>
            <a:endParaRPr lang="he-IL" sz="2400" dirty="0">
              <a:latin typeface="Times New Roman" panose="02020603050405020304" pitchFamily="18" charset="0"/>
              <a:cs typeface="Times New Roman" panose="02020603050405020304" pitchFamily="18" charset="0"/>
            </a:endParaRPr>
          </a:p>
        </p:txBody>
      </p:sp>
      <p:sp>
        <p:nvSpPr>
          <p:cNvPr id="8" name="מלבן מעוגל 7"/>
          <p:cNvSpPr/>
          <p:nvPr/>
        </p:nvSpPr>
        <p:spPr>
          <a:xfrm>
            <a:off x="542307" y="3756236"/>
            <a:ext cx="6573520" cy="886325"/>
          </a:xfrm>
          <a:prstGeom prst="roundRect">
            <a:avLst/>
          </a:prstGeom>
        </p:spPr>
        <p:style>
          <a:lnRef idx="1">
            <a:schemeClr val="dk1"/>
          </a:lnRef>
          <a:fillRef idx="3">
            <a:schemeClr val="dk1"/>
          </a:fillRef>
          <a:effectRef idx="2">
            <a:schemeClr val="dk1"/>
          </a:effectRef>
          <a:fontRef idx="minor">
            <a:schemeClr val="lt1"/>
          </a:fontRef>
        </p:style>
        <p:txBody>
          <a:bodyPr rtlCol="1" anchor="ctr"/>
          <a:lstStyle/>
          <a:p>
            <a:pPr algn="l" rtl="0"/>
            <a:r>
              <a:rPr lang="en-US" sz="2400" b="1" dirty="0"/>
              <a:t> Node&lt;</a:t>
            </a:r>
            <a:r>
              <a:rPr lang="en-US" sz="2400" b="1" dirty="0" err="1"/>
              <a:t>int</a:t>
            </a:r>
            <a:r>
              <a:rPr lang="en-US" sz="2400" b="1" dirty="0"/>
              <a:t>&gt; </a:t>
            </a:r>
            <a:r>
              <a:rPr lang="en-US" sz="2400" b="1" dirty="0" err="1"/>
              <a:t>lst</a:t>
            </a:r>
            <a:r>
              <a:rPr lang="en-US" sz="2400" b="1" dirty="0"/>
              <a:t> = null;</a:t>
            </a:r>
          </a:p>
          <a:p>
            <a:pPr algn="l" rtl="0"/>
            <a:r>
              <a:rPr lang="en-US" sz="2400" b="1" dirty="0" err="1"/>
              <a:t>lst</a:t>
            </a:r>
            <a:r>
              <a:rPr lang="en-US" sz="2400" b="1" dirty="0"/>
              <a:t> = </a:t>
            </a:r>
            <a:r>
              <a:rPr lang="en-US" sz="2400" b="1" dirty="0" err="1"/>
              <a:t>InsertSort</a:t>
            </a:r>
            <a:r>
              <a:rPr lang="en-US" sz="2400" b="1" dirty="0"/>
              <a:t>(</a:t>
            </a:r>
            <a:r>
              <a:rPr lang="en-US" sz="2400" b="1" dirty="0" err="1"/>
              <a:t>lst</a:t>
            </a:r>
            <a:r>
              <a:rPr lang="en-US" sz="2400" b="1" dirty="0"/>
              <a:t>, 8);</a:t>
            </a:r>
            <a:endParaRPr lang="he-IL" sz="2400" b="1" dirty="0"/>
          </a:p>
        </p:txBody>
      </p:sp>
      <p:grpSp>
        <p:nvGrpSpPr>
          <p:cNvPr id="12" name="קבוצה 11"/>
          <p:cNvGrpSpPr/>
          <p:nvPr/>
        </p:nvGrpSpPr>
        <p:grpSpPr>
          <a:xfrm>
            <a:off x="2526468" y="5847459"/>
            <a:ext cx="1997951" cy="531778"/>
            <a:chOff x="1620365" y="4900622"/>
            <a:chExt cx="1997951" cy="531778"/>
          </a:xfrm>
        </p:grpSpPr>
        <p:sp>
          <p:nvSpPr>
            <p:cNvPr id="9" name="אליפסה 8"/>
            <p:cNvSpPr/>
            <p:nvPr/>
          </p:nvSpPr>
          <p:spPr>
            <a:xfrm>
              <a:off x="1620365" y="4900622"/>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10" name="מלבן מעוגל 9"/>
            <p:cNvSpPr/>
            <p:nvPr/>
          </p:nvSpPr>
          <p:spPr>
            <a:xfrm>
              <a:off x="2922964" y="500782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1" name="מחבר חץ ישר 10"/>
            <p:cNvCxnSpPr>
              <a:stCxn id="9" idx="6"/>
            </p:cNvCxnSpPr>
            <p:nvPr/>
          </p:nvCxnSpPr>
          <p:spPr>
            <a:xfrm flipV="1">
              <a:off x="2452297" y="5156579"/>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19" name="קבוצה 18"/>
          <p:cNvGrpSpPr/>
          <p:nvPr/>
        </p:nvGrpSpPr>
        <p:grpSpPr>
          <a:xfrm>
            <a:off x="876181" y="4908450"/>
            <a:ext cx="1731567" cy="616030"/>
            <a:chOff x="998101" y="4936933"/>
            <a:chExt cx="1731567" cy="616030"/>
          </a:xfrm>
        </p:grpSpPr>
        <p:cxnSp>
          <p:nvCxnSpPr>
            <p:cNvPr id="16" name="מחבר חץ ישר 15"/>
            <p:cNvCxnSpPr>
              <a:stCxn id="14" idx="6"/>
            </p:cNvCxnSpPr>
            <p:nvPr/>
          </p:nvCxnSpPr>
          <p:spPr>
            <a:xfrm flipV="1">
              <a:off x="1830033" y="5192890"/>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18" name="קבוצה 17"/>
            <p:cNvGrpSpPr/>
            <p:nvPr/>
          </p:nvGrpSpPr>
          <p:grpSpPr>
            <a:xfrm>
              <a:off x="998101" y="4936933"/>
              <a:ext cx="1731567" cy="616030"/>
              <a:chOff x="1031953" y="4890690"/>
              <a:chExt cx="1731567" cy="616030"/>
            </a:xfrm>
          </p:grpSpPr>
          <p:sp>
            <p:nvSpPr>
              <p:cNvPr id="14" name="אליפסה 13"/>
              <p:cNvSpPr/>
              <p:nvPr/>
            </p:nvSpPr>
            <p:spPr>
              <a:xfrm>
                <a:off x="1031953" y="4890690"/>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17" name="מלבן 16"/>
              <p:cNvSpPr/>
              <p:nvPr/>
            </p:nvSpPr>
            <p:spPr>
              <a:xfrm>
                <a:off x="2298433" y="4890690"/>
                <a:ext cx="465087" cy="616030"/>
              </a:xfrm>
              <a:prstGeom prst="rect">
                <a:avLst/>
              </a:prstGeom>
              <a:ln>
                <a:noFill/>
              </a:ln>
            </p:spPr>
            <p:style>
              <a:lnRef idx="2">
                <a:schemeClr val="accent6"/>
              </a:lnRef>
              <a:fillRef idx="1">
                <a:schemeClr val="lt1"/>
              </a:fillRef>
              <a:effectRef idx="0">
                <a:schemeClr val="accent6"/>
              </a:effectRef>
              <a:fontRef idx="minor">
                <a:schemeClr val="dk1"/>
              </a:fontRef>
            </p:style>
            <p:txBody>
              <a:bodyPr rtlCol="1" anchor="ctr"/>
              <a:lstStyle/>
              <a:p>
                <a:pPr algn="ctr"/>
                <a:r>
                  <a:rPr lang="en-US" dirty="0"/>
                  <a:t>//</a:t>
                </a:r>
                <a:endParaRPr lang="he-IL" dirty="0"/>
              </a:p>
            </p:txBody>
          </p:sp>
        </p:grpSp>
      </p:grpSp>
    </p:spTree>
    <p:extLst>
      <p:ext uri="{BB962C8B-B14F-4D97-AF65-F5344CB8AC3E}">
        <p14:creationId xmlns:p14="http://schemas.microsoft.com/office/powerpoint/2010/main" val="3635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500" fill="hold"/>
                                        <p:tgtEl>
                                          <p:spTgt spid="4"/>
                                        </p:tgtEl>
                                        <p:attrNameLst>
                                          <p:attrName>ppt_x</p:attrName>
                                        </p:attrNameLst>
                                      </p:cBhvr>
                                      <p:tavLst>
                                        <p:tav tm="0">
                                          <p:val>
                                            <p:strVal val="#ppt_x"/>
                                          </p:val>
                                        </p:tav>
                                        <p:tav tm="100000">
                                          <p:val>
                                            <p:strVal val="#ppt_x"/>
                                          </p:val>
                                        </p:tav>
                                      </p:tavLst>
                                    </p:anim>
                                    <p:anim calcmode="lin" valueType="num">
                                      <p:cBhvr additive="base">
                                        <p:cTn id="1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1000" fill="hold"/>
                                        <p:tgtEl>
                                          <p:spTgt spid="8"/>
                                        </p:tgtEl>
                                        <p:attrNameLst>
                                          <p:attrName>ppt_w</p:attrName>
                                        </p:attrNameLst>
                                      </p:cBhvr>
                                      <p:tavLst>
                                        <p:tav tm="0">
                                          <p:val>
                                            <p:fltVal val="0"/>
                                          </p:val>
                                        </p:tav>
                                        <p:tav tm="100000">
                                          <p:val>
                                            <p:strVal val="#ppt_w"/>
                                          </p:val>
                                        </p:tav>
                                      </p:tavLst>
                                    </p:anim>
                                    <p:anim calcmode="lin" valueType="num">
                                      <p:cBhvr>
                                        <p:cTn id="17" dur="1000" fill="hold"/>
                                        <p:tgtEl>
                                          <p:spTgt spid="8"/>
                                        </p:tgtEl>
                                        <p:attrNameLst>
                                          <p:attrName>ppt_h</p:attrName>
                                        </p:attrNameLst>
                                      </p:cBhvr>
                                      <p:tavLst>
                                        <p:tav tm="0">
                                          <p:val>
                                            <p:fltVal val="0"/>
                                          </p:val>
                                        </p:tav>
                                        <p:tav tm="100000">
                                          <p:val>
                                            <p:strVal val="#ppt_h"/>
                                          </p:val>
                                        </p:tav>
                                      </p:tavLst>
                                    </p:anim>
                                    <p:anim calcmode="lin" valueType="num">
                                      <p:cBhvr>
                                        <p:cTn id="18" dur="1000" fill="hold"/>
                                        <p:tgtEl>
                                          <p:spTgt spid="8"/>
                                        </p:tgtEl>
                                        <p:attrNameLst>
                                          <p:attrName>style.rotation</p:attrName>
                                        </p:attrNameLst>
                                      </p:cBhvr>
                                      <p:tavLst>
                                        <p:tav tm="0">
                                          <p:val>
                                            <p:fltVal val="90"/>
                                          </p:val>
                                        </p:tav>
                                        <p:tav tm="100000">
                                          <p:val>
                                            <p:fltVal val="0"/>
                                          </p:val>
                                        </p:tav>
                                      </p:tavLst>
                                    </p:anim>
                                    <p:animEffect transition="in" filter="fade">
                                      <p:cBhvr>
                                        <p:cTn id="19" dur="1000"/>
                                        <p:tgtEl>
                                          <p:spTgt spid="8"/>
                                        </p:tgtEl>
                                      </p:cBhvr>
                                    </p:animEffect>
                                  </p:childTnLst>
                                </p:cTn>
                              </p:par>
                              <p:par>
                                <p:cTn id="20" presetID="1" presetClass="entr" presetSubtype="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par>
                          <p:cTn id="22" fill="hold">
                            <p:stCondLst>
                              <p:cond delay="1000"/>
                            </p:stCondLst>
                            <p:childTnLst>
                              <p:par>
                                <p:cTn id="23" presetID="1" presetClass="entr" presetSubtype="0" fill="hold" nodeType="afterEffect">
                                  <p:stCondLst>
                                    <p:cond delay="125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הכנסה - </a:t>
            </a:r>
            <a:r>
              <a:rPr lang="en-US" dirty="0">
                <a:latin typeface="Times New Roman" panose="02020603050405020304" pitchFamily="18" charset="0"/>
                <a:cs typeface="+mj-cs"/>
              </a:rPr>
              <a:t>- </a:t>
            </a:r>
            <a:r>
              <a:rPr lang="en-US" i="1" dirty="0">
                <a:latin typeface="Times New Roman" panose="02020603050405020304" pitchFamily="18" charset="0"/>
                <a:cs typeface="+mj-cs"/>
              </a:rPr>
              <a:t> </a:t>
            </a:r>
            <a:r>
              <a:rPr lang="en-US" i="1" dirty="0" err="1">
                <a:latin typeface="Times New Roman" panose="02020603050405020304" pitchFamily="18" charset="0"/>
                <a:cs typeface="+mj-cs"/>
              </a:rPr>
              <a:t>InsertSort</a:t>
            </a:r>
            <a:r>
              <a:rPr lang="he-IL" i="1" dirty="0">
                <a:latin typeface="Times New Roman" panose="02020603050405020304" pitchFamily="18" charset="0"/>
                <a:cs typeface="+mj-cs"/>
              </a:rPr>
              <a:t> המשך</a:t>
            </a:r>
            <a:endParaRPr lang="he-IL" dirty="0">
              <a:cs typeface="+mj-cs"/>
            </a:endParaRPr>
          </a:p>
        </p:txBody>
      </p:sp>
      <p:pic>
        <p:nvPicPr>
          <p:cNvPr id="4" name="תמונה 3"/>
          <p:cNvPicPr>
            <a:picLocks noChangeAspect="1"/>
          </p:cNvPicPr>
          <p:nvPr/>
        </p:nvPicPr>
        <p:blipFill>
          <a:blip r:embed="rId2"/>
          <a:stretch>
            <a:fillRect/>
          </a:stretch>
        </p:blipFill>
        <p:spPr>
          <a:xfrm>
            <a:off x="502435" y="1225105"/>
            <a:ext cx="11187130" cy="1469263"/>
          </a:xfrm>
          <a:prstGeom prst="rect">
            <a:avLst/>
          </a:prstGeom>
        </p:spPr>
      </p:pic>
      <p:sp>
        <p:nvSpPr>
          <p:cNvPr id="5" name="מלבן מעוגל 4"/>
          <p:cNvSpPr/>
          <p:nvPr/>
        </p:nvSpPr>
        <p:spPr>
          <a:xfrm>
            <a:off x="762000" y="2972816"/>
            <a:ext cx="6573520" cy="928624"/>
          </a:xfrm>
          <a:prstGeom prst="roundRect">
            <a:avLst/>
          </a:prstGeom>
        </p:spPr>
        <p:style>
          <a:lnRef idx="1">
            <a:schemeClr val="dk1"/>
          </a:lnRef>
          <a:fillRef idx="3">
            <a:schemeClr val="dk1"/>
          </a:fillRef>
          <a:effectRef idx="2">
            <a:schemeClr val="dk1"/>
          </a:effectRef>
          <a:fontRef idx="minor">
            <a:schemeClr val="lt1"/>
          </a:fontRef>
        </p:style>
        <p:txBody>
          <a:bodyPr rtlCol="1" anchor="ctr"/>
          <a:lstStyle/>
          <a:p>
            <a:pPr algn="l" rtl="0"/>
            <a:r>
              <a:rPr lang="en-US" sz="2400" b="1" dirty="0" err="1"/>
              <a:t>lst</a:t>
            </a:r>
            <a:r>
              <a:rPr lang="en-US" sz="2400" b="1" dirty="0"/>
              <a:t> = </a:t>
            </a:r>
            <a:r>
              <a:rPr lang="en-US" sz="2400" b="1" dirty="0" err="1"/>
              <a:t>InsertSort</a:t>
            </a:r>
            <a:r>
              <a:rPr lang="en-US" sz="2400" b="1" dirty="0"/>
              <a:t>(</a:t>
            </a:r>
            <a:r>
              <a:rPr lang="en-US" sz="2400" b="1" dirty="0" err="1"/>
              <a:t>lst</a:t>
            </a:r>
            <a:r>
              <a:rPr lang="en-US" sz="2400" b="1" dirty="0"/>
              <a:t>, 5);</a:t>
            </a:r>
            <a:endParaRPr lang="he-IL" sz="2400" b="1" dirty="0"/>
          </a:p>
        </p:txBody>
      </p:sp>
      <p:grpSp>
        <p:nvGrpSpPr>
          <p:cNvPr id="6" name="קבוצה 5"/>
          <p:cNvGrpSpPr/>
          <p:nvPr/>
        </p:nvGrpSpPr>
        <p:grpSpPr>
          <a:xfrm>
            <a:off x="690040" y="4094182"/>
            <a:ext cx="1997951" cy="531778"/>
            <a:chOff x="1620365" y="4900622"/>
            <a:chExt cx="1997951" cy="531778"/>
          </a:xfrm>
        </p:grpSpPr>
        <p:sp>
          <p:nvSpPr>
            <p:cNvPr id="7" name="אליפסה 6"/>
            <p:cNvSpPr/>
            <p:nvPr/>
          </p:nvSpPr>
          <p:spPr>
            <a:xfrm>
              <a:off x="1620365" y="4900622"/>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8" name="מלבן מעוגל 7"/>
            <p:cNvSpPr/>
            <p:nvPr/>
          </p:nvSpPr>
          <p:spPr>
            <a:xfrm>
              <a:off x="2922964" y="500782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9" name="מחבר חץ ישר 8"/>
            <p:cNvCxnSpPr>
              <a:stCxn id="7" idx="6"/>
            </p:cNvCxnSpPr>
            <p:nvPr/>
          </p:nvCxnSpPr>
          <p:spPr>
            <a:xfrm flipV="1">
              <a:off x="2452297" y="5156579"/>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15" name="קבוצה 14"/>
          <p:cNvGrpSpPr/>
          <p:nvPr/>
        </p:nvGrpSpPr>
        <p:grpSpPr>
          <a:xfrm>
            <a:off x="1596466" y="5420142"/>
            <a:ext cx="3013426" cy="531778"/>
            <a:chOff x="3878266" y="5094524"/>
            <a:chExt cx="3013426" cy="531778"/>
          </a:xfrm>
        </p:grpSpPr>
        <p:sp>
          <p:nvSpPr>
            <p:cNvPr id="10" name="אליפסה 9"/>
            <p:cNvSpPr/>
            <p:nvPr/>
          </p:nvSpPr>
          <p:spPr>
            <a:xfrm>
              <a:off x="3878266" y="5094524"/>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11" name="מלבן מעוגל 10"/>
            <p:cNvSpPr/>
            <p:nvPr/>
          </p:nvSpPr>
          <p:spPr>
            <a:xfrm>
              <a:off x="5180865" y="520172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12" name="מלבן מעוגל 11"/>
            <p:cNvSpPr/>
            <p:nvPr/>
          </p:nvSpPr>
          <p:spPr>
            <a:xfrm>
              <a:off x="6196340" y="523105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3" name="מחבר חץ ישר 12"/>
            <p:cNvCxnSpPr/>
            <p:nvPr/>
          </p:nvCxnSpPr>
          <p:spPr>
            <a:xfrm>
              <a:off x="5835794" y="5394274"/>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4" name="מחבר חץ ישר 13"/>
            <p:cNvCxnSpPr>
              <a:stCxn id="10" idx="6"/>
            </p:cNvCxnSpPr>
            <p:nvPr/>
          </p:nvCxnSpPr>
          <p:spPr>
            <a:xfrm flipV="1">
              <a:off x="4710198" y="5350481"/>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Tree>
    <p:extLst>
      <p:ext uri="{BB962C8B-B14F-4D97-AF65-F5344CB8AC3E}">
        <p14:creationId xmlns:p14="http://schemas.microsoft.com/office/powerpoint/2010/main" val="43707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ppt_w</p:attrName>
                                        </p:attrNameLst>
                                      </p:cBhvr>
                                      <p:tavLst>
                                        <p:tav tm="0">
                                          <p:val>
                                            <p:fltVal val="0"/>
                                          </p:val>
                                        </p:tav>
                                        <p:tav tm="100000">
                                          <p:val>
                                            <p:strVal val="#ppt_w"/>
                                          </p:val>
                                        </p:tav>
                                      </p:tavLst>
                                    </p:anim>
                                    <p:anim calcmode="lin" valueType="num">
                                      <p:cBhvr>
                                        <p:cTn id="12" dur="1000" fill="hold"/>
                                        <p:tgtEl>
                                          <p:spTgt spid="5"/>
                                        </p:tgtEl>
                                        <p:attrNameLst>
                                          <p:attrName>ppt_h</p:attrName>
                                        </p:attrNameLst>
                                      </p:cBhvr>
                                      <p:tavLst>
                                        <p:tav tm="0">
                                          <p:val>
                                            <p:fltVal val="0"/>
                                          </p:val>
                                        </p:tav>
                                        <p:tav tm="100000">
                                          <p:val>
                                            <p:strVal val="#ppt_h"/>
                                          </p:val>
                                        </p:tav>
                                      </p:tavLst>
                                    </p:anim>
                                    <p:anim calcmode="lin" valueType="num">
                                      <p:cBhvr>
                                        <p:cTn id="13" dur="1000" fill="hold"/>
                                        <p:tgtEl>
                                          <p:spTgt spid="5"/>
                                        </p:tgtEl>
                                        <p:attrNameLst>
                                          <p:attrName>style.rotation</p:attrName>
                                        </p:attrNameLst>
                                      </p:cBhvr>
                                      <p:tavLst>
                                        <p:tav tm="0">
                                          <p:val>
                                            <p:fltVal val="90"/>
                                          </p:val>
                                        </p:tav>
                                        <p:tav tm="100000">
                                          <p:val>
                                            <p:fltVal val="0"/>
                                          </p:val>
                                        </p:tav>
                                      </p:tavLst>
                                    </p:anim>
                                    <p:animEffect transition="in" filter="fade">
                                      <p:cBhvr>
                                        <p:cTn id="14" dur="1000"/>
                                        <p:tgtEl>
                                          <p:spTgt spid="5"/>
                                        </p:tgtEl>
                                      </p:cBhvr>
                                    </p:animEffect>
                                  </p:childTnLst>
                                </p:cTn>
                              </p:par>
                            </p:childTnLst>
                          </p:cTn>
                        </p:par>
                        <p:par>
                          <p:cTn id="15" fill="hold">
                            <p:stCondLst>
                              <p:cond delay="1000"/>
                            </p:stCondLst>
                            <p:childTnLst>
                              <p:par>
                                <p:cTn id="16" presetID="1"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par>
                          <p:cTn id="18" fill="hold">
                            <p:stCondLst>
                              <p:cond delay="1000"/>
                            </p:stCondLst>
                            <p:childTnLst>
                              <p:par>
                                <p:cTn id="19" presetID="1" presetClass="entr" presetSubtype="0" fill="hold" nodeType="afterEffect">
                                  <p:stCondLst>
                                    <p:cond delay="100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הכנסה - </a:t>
            </a:r>
            <a:r>
              <a:rPr lang="en-US" dirty="0">
                <a:latin typeface="Times New Roman" panose="02020603050405020304" pitchFamily="18" charset="0"/>
                <a:cs typeface="+mj-cs"/>
              </a:rPr>
              <a:t>- </a:t>
            </a:r>
            <a:r>
              <a:rPr lang="en-US" i="1" dirty="0">
                <a:latin typeface="Times New Roman" panose="02020603050405020304" pitchFamily="18" charset="0"/>
                <a:cs typeface="+mj-cs"/>
              </a:rPr>
              <a:t> </a:t>
            </a:r>
            <a:r>
              <a:rPr lang="en-US" i="1" dirty="0" err="1">
                <a:latin typeface="Times New Roman" panose="02020603050405020304" pitchFamily="18" charset="0"/>
                <a:cs typeface="+mj-cs"/>
              </a:rPr>
              <a:t>InsertSort</a:t>
            </a:r>
            <a:r>
              <a:rPr lang="he-IL" i="1" dirty="0">
                <a:latin typeface="Times New Roman" panose="02020603050405020304" pitchFamily="18" charset="0"/>
                <a:cs typeface="+mj-cs"/>
              </a:rPr>
              <a:t> המשך</a:t>
            </a:r>
            <a:endParaRPr lang="he-IL" dirty="0">
              <a:cs typeface="+mj-cs"/>
            </a:endParaRPr>
          </a:p>
        </p:txBody>
      </p:sp>
      <p:sp>
        <p:nvSpPr>
          <p:cNvPr id="4" name="מציין מיקום תוכן 1"/>
          <p:cNvSpPr>
            <a:spLocks noGrp="1"/>
          </p:cNvSpPr>
          <p:nvPr>
            <p:ph sz="quarter" idx="4"/>
          </p:nvPr>
        </p:nvSpPr>
        <p:spPr>
          <a:xfrm>
            <a:off x="5425440" y="998859"/>
            <a:ext cx="6251286" cy="779141"/>
          </a:xfrm>
        </p:spPr>
        <p:txBody>
          <a:bodyPr>
            <a:normAutofit lnSpcReduction="10000"/>
          </a:bodyPr>
          <a:lstStyle/>
          <a:p>
            <a:pPr marL="0" indent="0">
              <a:buNone/>
            </a:pPr>
            <a:r>
              <a:rPr lang="he-IL" dirty="0">
                <a:latin typeface="Times New Roman" panose="02020603050405020304" pitchFamily="18" charset="0"/>
                <a:cs typeface="+mn-cs"/>
              </a:rPr>
              <a:t>3. חפש מקום להכנסה – חוליה שאחריה יש להוסיף </a:t>
            </a:r>
          </a:p>
        </p:txBody>
      </p:sp>
      <p:sp>
        <p:nvSpPr>
          <p:cNvPr id="5" name="מלבן 4"/>
          <p:cNvSpPr/>
          <p:nvPr/>
        </p:nvSpPr>
        <p:spPr>
          <a:xfrm>
            <a:off x="833120" y="890830"/>
            <a:ext cx="8829040" cy="1569660"/>
          </a:xfrm>
          <a:prstGeom prst="rect">
            <a:avLst/>
          </a:prstGeom>
        </p:spPr>
        <p:txBody>
          <a:bodyPr wrap="square">
            <a:spAutoFit/>
          </a:bodyPr>
          <a:lstStyle/>
          <a:p>
            <a:pPr algn="just" rtl="0"/>
            <a:r>
              <a:rPr lang="en-US" sz="2400" dirty="0">
                <a:solidFill>
                  <a:srgbClr val="000000"/>
                </a:solidFill>
                <a:latin typeface="Times New Roman" panose="02020603050405020304" pitchFamily="18" charset="0"/>
                <a:cs typeface="Times New Roman" panose="02020603050405020304" pitchFamily="18" charset="0"/>
              </a:rPr>
              <a:t> 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 </a:t>
            </a:r>
            <a:r>
              <a:rPr lang="en-US" sz="2400" dirty="0" err="1">
                <a:solidFill>
                  <a:srgbClr val="000000"/>
                </a:solidFill>
                <a:latin typeface="Times New Roman" panose="02020603050405020304" pitchFamily="18" charset="0"/>
                <a:cs typeface="Times New Roman" panose="02020603050405020304" pitchFamily="18" charset="0"/>
              </a:rPr>
              <a:t>pos</a:t>
            </a:r>
            <a:r>
              <a:rPr lang="en-US" sz="2400" dirty="0">
                <a:solidFill>
                  <a:srgbClr val="000000"/>
                </a:solidFill>
                <a:latin typeface="Times New Roman" panose="02020603050405020304" pitchFamily="18" charset="0"/>
                <a:cs typeface="Times New Roman" panose="02020603050405020304" pitchFamily="18" charset="0"/>
              </a:rPr>
              <a:t> = </a:t>
            </a:r>
            <a:r>
              <a:rPr lang="en-US" sz="2400" dirty="0" err="1">
                <a:solidFill>
                  <a:srgbClr val="000000"/>
                </a:solidFill>
                <a:latin typeface="Times New Roman" panose="02020603050405020304" pitchFamily="18" charset="0"/>
                <a:cs typeface="Times New Roman" panose="02020603050405020304" pitchFamily="18" charset="0"/>
              </a:rPr>
              <a:t>lst</a:t>
            </a:r>
            <a:r>
              <a:rPr lang="en-US" sz="2400" dirty="0">
                <a:solidFill>
                  <a:srgbClr val="000000"/>
                </a:solidFill>
                <a:latin typeface="Times New Roman" panose="02020603050405020304" pitchFamily="18" charset="0"/>
                <a:cs typeface="Times New Roman" panose="02020603050405020304" pitchFamily="18" charset="0"/>
              </a:rPr>
              <a:t>;</a:t>
            </a:r>
          </a:p>
          <a:p>
            <a:pPr algn="just" rtl="0"/>
            <a:endParaRPr lang="en-US" sz="2400" dirty="0">
              <a:solidFill>
                <a:srgbClr val="000000"/>
              </a:solidFill>
              <a:latin typeface="Times New Roman" panose="02020603050405020304" pitchFamily="18" charset="0"/>
              <a:cs typeface="Times New Roman" panose="02020603050405020304" pitchFamily="18" charset="0"/>
            </a:endParaRPr>
          </a:p>
          <a:p>
            <a:pPr algn="just" rtl="0"/>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while</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pos.HasNext</a:t>
            </a:r>
            <a:r>
              <a:rPr lang="en-US" sz="2400" dirty="0">
                <a:solidFill>
                  <a:srgbClr val="000000"/>
                </a:solidFill>
                <a:latin typeface="Times New Roman" panose="02020603050405020304" pitchFamily="18" charset="0"/>
                <a:cs typeface="Times New Roman" panose="02020603050405020304" pitchFamily="18" charset="0"/>
              </a:rPr>
              <a:t>() &amp;&amp; </a:t>
            </a:r>
            <a:r>
              <a:rPr lang="en-US" sz="2400" dirty="0" err="1">
                <a:solidFill>
                  <a:srgbClr val="000000"/>
                </a:solidFill>
                <a:latin typeface="Times New Roman" panose="02020603050405020304" pitchFamily="18" charset="0"/>
                <a:cs typeface="Times New Roman" panose="02020603050405020304" pitchFamily="18" charset="0"/>
              </a:rPr>
              <a:t>num</a:t>
            </a:r>
            <a:r>
              <a:rPr lang="en-US" sz="2400" dirty="0">
                <a:solidFill>
                  <a:srgbClr val="000000"/>
                </a:solidFill>
                <a:latin typeface="Times New Roman" panose="02020603050405020304" pitchFamily="18" charset="0"/>
                <a:cs typeface="Times New Roman" panose="02020603050405020304" pitchFamily="18" charset="0"/>
              </a:rPr>
              <a:t> &gt; </a:t>
            </a:r>
            <a:r>
              <a:rPr lang="en-US" sz="2400" dirty="0" err="1">
                <a:solidFill>
                  <a:srgbClr val="000000"/>
                </a:solidFill>
                <a:latin typeface="Times New Roman" panose="02020603050405020304" pitchFamily="18" charset="0"/>
                <a:cs typeface="Times New Roman" panose="02020603050405020304" pitchFamily="18" charset="0"/>
              </a:rPr>
              <a:t>pos.GetNext</a:t>
            </a:r>
            <a:r>
              <a:rPr lang="en-US" sz="2400" dirty="0">
                <a:solidFill>
                  <a:srgbClr val="000000"/>
                </a:solidFill>
                <a:latin typeface="Times New Roman" panose="02020603050405020304" pitchFamily="18" charset="0"/>
                <a:cs typeface="Times New Roman" panose="02020603050405020304" pitchFamily="18" charset="0"/>
              </a:rPr>
              <a:t>().</a:t>
            </a:r>
            <a:r>
              <a:rPr lang="en-US" sz="2400" dirty="0" err="1">
                <a:solidFill>
                  <a:srgbClr val="000000"/>
                </a:solidFill>
                <a:latin typeface="Times New Roman" panose="02020603050405020304" pitchFamily="18" charset="0"/>
                <a:cs typeface="Times New Roman" panose="02020603050405020304" pitchFamily="18" charset="0"/>
              </a:rPr>
              <a:t>GetValue</a:t>
            </a:r>
            <a:r>
              <a:rPr lang="en-US" sz="2400" dirty="0">
                <a:solidFill>
                  <a:srgbClr val="000000"/>
                </a:solidFill>
                <a:latin typeface="Times New Roman" panose="02020603050405020304" pitchFamily="18" charset="0"/>
                <a:cs typeface="Times New Roman" panose="02020603050405020304" pitchFamily="18" charset="0"/>
              </a:rPr>
              <a:t>())</a:t>
            </a:r>
          </a:p>
          <a:p>
            <a:pPr algn="just" rtl="0"/>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pos</a:t>
            </a:r>
            <a:r>
              <a:rPr lang="en-US" sz="2400" dirty="0">
                <a:solidFill>
                  <a:srgbClr val="000000"/>
                </a:solidFill>
                <a:latin typeface="Times New Roman" panose="02020603050405020304" pitchFamily="18" charset="0"/>
                <a:cs typeface="Times New Roman" panose="02020603050405020304" pitchFamily="18" charset="0"/>
              </a:rPr>
              <a:t> = </a:t>
            </a:r>
            <a:r>
              <a:rPr lang="en-US" sz="2400" dirty="0" err="1">
                <a:solidFill>
                  <a:srgbClr val="000000"/>
                </a:solidFill>
                <a:latin typeface="Times New Roman" panose="02020603050405020304" pitchFamily="18" charset="0"/>
                <a:cs typeface="Times New Roman" panose="02020603050405020304" pitchFamily="18" charset="0"/>
              </a:rPr>
              <a:t>pos.GetNext</a:t>
            </a:r>
            <a:r>
              <a:rPr lang="en-US" sz="2400" dirty="0">
                <a:solidFill>
                  <a:srgbClr val="000000"/>
                </a:solidFill>
                <a:latin typeface="Times New Roman" panose="02020603050405020304" pitchFamily="18" charset="0"/>
                <a:cs typeface="Times New Roman" panose="02020603050405020304" pitchFamily="18" charset="0"/>
              </a:rPr>
              <a:t>();</a:t>
            </a:r>
            <a:endParaRPr lang="he-IL" sz="2400" dirty="0">
              <a:latin typeface="Times New Roman" panose="02020603050405020304" pitchFamily="18" charset="0"/>
              <a:cs typeface="Times New Roman" panose="02020603050405020304" pitchFamily="18" charset="0"/>
            </a:endParaRPr>
          </a:p>
        </p:txBody>
      </p:sp>
      <p:sp>
        <p:nvSpPr>
          <p:cNvPr id="6" name="מלבן מעוגל 5"/>
          <p:cNvSpPr/>
          <p:nvPr/>
        </p:nvSpPr>
        <p:spPr>
          <a:xfrm>
            <a:off x="189116" y="2485021"/>
            <a:ext cx="6156960" cy="596414"/>
          </a:xfrm>
          <a:prstGeom prst="roundRect">
            <a:avLst/>
          </a:prstGeom>
        </p:spPr>
        <p:style>
          <a:lnRef idx="1">
            <a:schemeClr val="dk1"/>
          </a:lnRef>
          <a:fillRef idx="3">
            <a:schemeClr val="dk1"/>
          </a:fillRef>
          <a:effectRef idx="2">
            <a:schemeClr val="dk1"/>
          </a:effectRef>
          <a:fontRef idx="minor">
            <a:schemeClr val="lt1"/>
          </a:fontRef>
        </p:style>
        <p:txBody>
          <a:bodyPr rtlCol="1" anchor="ctr"/>
          <a:lstStyle/>
          <a:p>
            <a:pPr algn="l" rtl="0"/>
            <a:r>
              <a:rPr lang="en-US" sz="2400" b="1" dirty="0" err="1"/>
              <a:t>lst</a:t>
            </a:r>
            <a:r>
              <a:rPr lang="en-US" sz="2400" b="1" dirty="0"/>
              <a:t> = </a:t>
            </a:r>
            <a:r>
              <a:rPr lang="en-US" sz="2400" b="1" dirty="0" err="1"/>
              <a:t>InsertSort</a:t>
            </a:r>
            <a:r>
              <a:rPr lang="en-US" sz="2400" b="1" dirty="0"/>
              <a:t>(</a:t>
            </a:r>
            <a:r>
              <a:rPr lang="en-US" sz="2400" b="1" dirty="0" err="1"/>
              <a:t>lst</a:t>
            </a:r>
            <a:r>
              <a:rPr lang="en-US" sz="2400" b="1" dirty="0"/>
              <a:t>, 12);</a:t>
            </a:r>
            <a:endParaRPr lang="he-IL" sz="2400" b="1" dirty="0"/>
          </a:p>
        </p:txBody>
      </p:sp>
      <p:grpSp>
        <p:nvGrpSpPr>
          <p:cNvPr id="7" name="קבוצה 6"/>
          <p:cNvGrpSpPr/>
          <p:nvPr/>
        </p:nvGrpSpPr>
        <p:grpSpPr>
          <a:xfrm>
            <a:off x="254170" y="4309526"/>
            <a:ext cx="3013426" cy="531778"/>
            <a:chOff x="3878266" y="5094524"/>
            <a:chExt cx="3013426" cy="531778"/>
          </a:xfrm>
        </p:grpSpPr>
        <p:sp>
          <p:nvSpPr>
            <p:cNvPr id="8" name="אליפסה 7"/>
            <p:cNvSpPr/>
            <p:nvPr/>
          </p:nvSpPr>
          <p:spPr>
            <a:xfrm>
              <a:off x="3878266" y="5094524"/>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9" name="מלבן מעוגל 8"/>
            <p:cNvSpPr/>
            <p:nvPr/>
          </p:nvSpPr>
          <p:spPr>
            <a:xfrm>
              <a:off x="5180865" y="520172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10" name="מלבן מעוגל 9"/>
            <p:cNvSpPr/>
            <p:nvPr/>
          </p:nvSpPr>
          <p:spPr>
            <a:xfrm>
              <a:off x="6196340" y="523105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1" name="מחבר חץ ישר 10"/>
            <p:cNvCxnSpPr/>
            <p:nvPr/>
          </p:nvCxnSpPr>
          <p:spPr>
            <a:xfrm>
              <a:off x="5835794" y="5394274"/>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2" name="מחבר חץ ישר 11"/>
            <p:cNvCxnSpPr>
              <a:stCxn id="8" idx="6"/>
            </p:cNvCxnSpPr>
            <p:nvPr/>
          </p:nvCxnSpPr>
          <p:spPr>
            <a:xfrm flipV="1">
              <a:off x="4710198" y="5350481"/>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18" name="קבוצה 17"/>
          <p:cNvGrpSpPr/>
          <p:nvPr/>
        </p:nvGrpSpPr>
        <p:grpSpPr>
          <a:xfrm>
            <a:off x="1402298" y="3415201"/>
            <a:ext cx="853750" cy="1016390"/>
            <a:chOff x="5595392" y="3819770"/>
            <a:chExt cx="853750" cy="1016390"/>
          </a:xfrm>
        </p:grpSpPr>
        <p:sp>
          <p:nvSpPr>
            <p:cNvPr id="13" name="אליפסה 12"/>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14" name="מחבר חץ ישר 13"/>
            <p:cNvCxnSpPr>
              <a:stCxn id="1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19" name="מלבן 18"/>
          <p:cNvSpPr/>
          <p:nvPr/>
        </p:nvSpPr>
        <p:spPr>
          <a:xfrm>
            <a:off x="762000" y="1675660"/>
            <a:ext cx="8006080" cy="417433"/>
          </a:xfrm>
          <a:prstGeom prst="rect">
            <a:avLst/>
          </a:prstGeom>
          <a:noFill/>
        </p:spPr>
        <p:style>
          <a:lnRef idx="2">
            <a:schemeClr val="accent2"/>
          </a:lnRef>
          <a:fillRef idx="1">
            <a:schemeClr val="lt1"/>
          </a:fillRef>
          <a:effectRef idx="0">
            <a:schemeClr val="accent2"/>
          </a:effectRef>
          <a:fontRef idx="minor">
            <a:schemeClr val="dk1"/>
          </a:fontRef>
        </p:style>
        <p:txBody>
          <a:bodyPr rtlCol="1" anchor="ctr"/>
          <a:lstStyle/>
          <a:p>
            <a:pPr algn="ctr"/>
            <a:endParaRPr lang="he-IL"/>
          </a:p>
        </p:txBody>
      </p:sp>
      <p:sp>
        <p:nvSpPr>
          <p:cNvPr id="20" name="TextBox 19"/>
          <p:cNvSpPr txBox="1"/>
          <p:nvPr/>
        </p:nvSpPr>
        <p:spPr>
          <a:xfrm>
            <a:off x="4409440" y="4367156"/>
            <a:ext cx="3718560" cy="461665"/>
          </a:xfrm>
          <a:prstGeom prst="rect">
            <a:avLst/>
          </a:prstGeom>
          <a:noFill/>
        </p:spPr>
        <p:txBody>
          <a:bodyPr wrap="square" rtlCol="1">
            <a:spAutoFit/>
          </a:bodyPr>
          <a:lstStyle/>
          <a:p>
            <a:r>
              <a:rPr lang="en-US" sz="2400" dirty="0">
                <a:latin typeface="Times New Roman" panose="02020603050405020304" pitchFamily="18" charset="0"/>
              </a:rPr>
              <a:t>4</a:t>
            </a:r>
            <a:r>
              <a:rPr lang="he-IL" sz="2400" dirty="0">
                <a:latin typeface="Times New Roman" panose="02020603050405020304" pitchFamily="18" charset="0"/>
              </a:rPr>
              <a:t>. הוספת החוליה החדשה </a:t>
            </a:r>
          </a:p>
        </p:txBody>
      </p:sp>
      <p:sp>
        <p:nvSpPr>
          <p:cNvPr id="21" name="מלבן 20"/>
          <p:cNvSpPr/>
          <p:nvPr/>
        </p:nvSpPr>
        <p:spPr>
          <a:xfrm>
            <a:off x="-86848" y="4938428"/>
            <a:ext cx="6708888" cy="461665"/>
          </a:xfrm>
          <a:prstGeom prst="rect">
            <a:avLst/>
          </a:prstGeom>
        </p:spPr>
        <p:txBody>
          <a:bodyPr wrap="none">
            <a:spAutoFit/>
          </a:bodyPr>
          <a:lstStyle/>
          <a:p>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pos.SetNext</a:t>
            </a:r>
            <a:r>
              <a:rPr lang="en-US" sz="2400" dirty="0">
                <a:solidFill>
                  <a:srgbClr val="000000"/>
                </a:solidFill>
                <a:latin typeface="Times New Roman" panose="02020603050405020304" pitchFamily="18" charset="0"/>
                <a:cs typeface="Times New Roman" panose="02020603050405020304" pitchFamily="18" charset="0"/>
              </a:rPr>
              <a:t>(</a:t>
            </a:r>
            <a:r>
              <a:rPr lang="en-US" sz="2400" dirty="0">
                <a:solidFill>
                  <a:srgbClr val="0000FF"/>
                </a:solidFill>
                <a:latin typeface="Times New Roman" panose="02020603050405020304" pitchFamily="18" charset="0"/>
                <a:cs typeface="Times New Roman" panose="02020603050405020304" pitchFamily="18" charset="0"/>
              </a:rPr>
              <a:t>new</a:t>
            </a:r>
            <a:r>
              <a:rPr lang="en-US" sz="2400" dirty="0">
                <a:solidFill>
                  <a:srgbClr val="000000"/>
                </a:solidFill>
                <a:latin typeface="Times New Roman" panose="02020603050405020304" pitchFamily="18" charset="0"/>
                <a:cs typeface="Times New Roman" panose="02020603050405020304" pitchFamily="18" charset="0"/>
              </a:rPr>
              <a:t> 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a:t>
            </a:r>
            <a:r>
              <a:rPr lang="en-US" sz="2400" dirty="0" err="1">
                <a:solidFill>
                  <a:srgbClr val="000000"/>
                </a:solidFill>
                <a:latin typeface="Times New Roman" panose="02020603050405020304" pitchFamily="18" charset="0"/>
                <a:cs typeface="Times New Roman" panose="02020603050405020304" pitchFamily="18" charset="0"/>
              </a:rPr>
              <a:t>num</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pos.GetNext</a:t>
            </a:r>
            <a:r>
              <a:rPr lang="en-US" sz="2400" dirty="0">
                <a:solidFill>
                  <a:srgbClr val="000000"/>
                </a:solidFill>
                <a:latin typeface="Times New Roman" panose="02020603050405020304" pitchFamily="18" charset="0"/>
                <a:cs typeface="Times New Roman" panose="02020603050405020304" pitchFamily="18" charset="0"/>
              </a:rPr>
              <a:t>())) ;</a:t>
            </a:r>
            <a:endParaRPr lang="he-IL" sz="2400" dirty="0">
              <a:latin typeface="Times New Roman" panose="02020603050405020304" pitchFamily="18" charset="0"/>
              <a:cs typeface="Times New Roman" panose="02020603050405020304" pitchFamily="18" charset="0"/>
            </a:endParaRPr>
          </a:p>
        </p:txBody>
      </p:sp>
      <p:grpSp>
        <p:nvGrpSpPr>
          <p:cNvPr id="22" name="קבוצה 21"/>
          <p:cNvGrpSpPr/>
          <p:nvPr/>
        </p:nvGrpSpPr>
        <p:grpSpPr>
          <a:xfrm>
            <a:off x="498123" y="5837367"/>
            <a:ext cx="4135134" cy="531778"/>
            <a:chOff x="608162" y="4666942"/>
            <a:chExt cx="4135134" cy="531778"/>
          </a:xfrm>
        </p:grpSpPr>
        <p:sp>
          <p:nvSpPr>
            <p:cNvPr id="23" name="אליפסה 22"/>
            <p:cNvSpPr/>
            <p:nvPr/>
          </p:nvSpPr>
          <p:spPr>
            <a:xfrm>
              <a:off x="608162" y="4666942"/>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24" name="מלבן מעוגל 23"/>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25" name="מלבן מעוגל 24"/>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26" name="מחבר חץ ישר 25"/>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27" name="מחבר חץ ישר 26"/>
            <p:cNvCxnSpPr>
              <a:stCxn id="25"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28" name="מחבר חץ ישר 27"/>
            <p:cNvCxnSpPr>
              <a:stCxn id="23" idx="6"/>
            </p:cNvCxnSpPr>
            <p:nvPr/>
          </p:nvCxnSpPr>
          <p:spPr>
            <a:xfrm flipV="1">
              <a:off x="1440094" y="4922899"/>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9" name="מלבן מעוגל 28"/>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30" name="הסבר אליפטי 29"/>
          <p:cNvSpPr/>
          <p:nvPr/>
        </p:nvSpPr>
        <p:spPr>
          <a:xfrm>
            <a:off x="7310292" y="2204962"/>
            <a:ext cx="4161596" cy="2404314"/>
          </a:xfrm>
          <a:prstGeom prst="wedgeEllipseCallout">
            <a:avLst>
              <a:gd name="adj1" fmla="val -59273"/>
              <a:gd name="adj2" fmla="val -53912"/>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he-IL" sz="2400" b="1" dirty="0"/>
              <a:t>תנאי כפול: בדיקת סיום השרשרת ורק אח"כ בדיקת הערכים </a:t>
            </a:r>
          </a:p>
        </p:txBody>
      </p:sp>
    </p:spTree>
    <p:extLst>
      <p:ext uri="{BB962C8B-B14F-4D97-AF65-F5344CB8AC3E}">
        <p14:creationId xmlns:p14="http://schemas.microsoft.com/office/powerpoint/2010/main" val="155228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500" fill="hold"/>
                                        <p:tgtEl>
                                          <p:spTgt spid="5"/>
                                        </p:tgtEl>
                                        <p:attrNameLst>
                                          <p:attrName>ppt_x</p:attrName>
                                        </p:attrNameLst>
                                      </p:cBhvr>
                                      <p:tavLst>
                                        <p:tav tm="0">
                                          <p:val>
                                            <p:strVal val="#ppt_x"/>
                                          </p:val>
                                        </p:tav>
                                        <p:tav tm="100000">
                                          <p:val>
                                            <p:strVal val="#ppt_x"/>
                                          </p:val>
                                        </p:tav>
                                      </p:tavLst>
                                    </p:anim>
                                    <p:anim calcmode="lin" valueType="num">
                                      <p:cBhvr additive="base">
                                        <p:cTn id="1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30"/>
                                        </p:tgtEl>
                                        <p:attrNameLst>
                                          <p:attrName>style.visibility</p:attrName>
                                        </p:attrNameLst>
                                      </p:cBhvr>
                                      <p:to>
                                        <p:strVal val="hidden"/>
                                      </p:to>
                                    </p:set>
                                  </p:childTnLst>
                                </p:cTn>
                              </p:par>
                            </p:childTnLst>
                          </p:cTn>
                        </p:par>
                        <p:par>
                          <p:cTn id="20" fill="hold">
                            <p:stCondLst>
                              <p:cond delay="0"/>
                            </p:stCondLst>
                            <p:childTnLst>
                              <p:par>
                                <p:cTn id="21" presetID="31" presetClass="entr" presetSubtype="0"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fltVal val="0"/>
                                          </p:val>
                                        </p:tav>
                                        <p:tav tm="100000">
                                          <p:val>
                                            <p:strVal val="#ppt_w"/>
                                          </p:val>
                                        </p:tav>
                                      </p:tavLst>
                                    </p:anim>
                                    <p:anim calcmode="lin" valueType="num">
                                      <p:cBhvr>
                                        <p:cTn id="24" dur="1000" fill="hold"/>
                                        <p:tgtEl>
                                          <p:spTgt spid="6"/>
                                        </p:tgtEl>
                                        <p:attrNameLst>
                                          <p:attrName>ppt_h</p:attrName>
                                        </p:attrNameLst>
                                      </p:cBhvr>
                                      <p:tavLst>
                                        <p:tav tm="0">
                                          <p:val>
                                            <p:fltVal val="0"/>
                                          </p:val>
                                        </p:tav>
                                        <p:tav tm="100000">
                                          <p:val>
                                            <p:strVal val="#ppt_h"/>
                                          </p:val>
                                        </p:tav>
                                      </p:tavLst>
                                    </p:anim>
                                    <p:anim calcmode="lin" valueType="num">
                                      <p:cBhvr>
                                        <p:cTn id="25" dur="1000" fill="hold"/>
                                        <p:tgtEl>
                                          <p:spTgt spid="6"/>
                                        </p:tgtEl>
                                        <p:attrNameLst>
                                          <p:attrName>style.rotation</p:attrName>
                                        </p:attrNameLst>
                                      </p:cBhvr>
                                      <p:tavLst>
                                        <p:tav tm="0">
                                          <p:val>
                                            <p:fltVal val="90"/>
                                          </p:val>
                                        </p:tav>
                                        <p:tav tm="100000">
                                          <p:val>
                                            <p:fltVal val="0"/>
                                          </p:val>
                                        </p:tav>
                                      </p:tavLst>
                                    </p:anim>
                                    <p:animEffect transition="in" filter="fade">
                                      <p:cBhvr>
                                        <p:cTn id="26" dur="1000"/>
                                        <p:tgtEl>
                                          <p:spTgt spid="6"/>
                                        </p:tgtEl>
                                      </p:cBhvr>
                                    </p:animEffec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par>
                          <p:cTn id="29" fill="hold">
                            <p:stCondLst>
                              <p:cond delay="1000"/>
                            </p:stCondLst>
                            <p:childTnLst>
                              <p:par>
                                <p:cTn id="30" presetID="1" presetClass="entr" presetSubtype="0" fill="hold" nodeType="afterEffect">
                                  <p:stCondLst>
                                    <p:cond delay="0"/>
                                  </p:stCondLst>
                                  <p:childTnLst>
                                    <p:set>
                                      <p:cBhvr>
                                        <p:cTn id="31" dur="1" fill="hold">
                                          <p:stCondLst>
                                            <p:cond delay="0"/>
                                          </p:stCondLst>
                                        </p:cTn>
                                        <p:tgtEl>
                                          <p:spTgt spid="18"/>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childTnLst>
                                </p:cTn>
                              </p:par>
                            </p:childTnLst>
                          </p:cTn>
                        </p:par>
                        <p:par>
                          <p:cTn id="36" fill="hold">
                            <p:stCondLst>
                              <p:cond delay="0"/>
                            </p:stCondLst>
                            <p:childTnLst>
                              <p:par>
                                <p:cTn id="37" presetID="63" presetClass="path" presetSubtype="0" accel="50000" decel="50000" fill="hold" nodeType="afterEffect">
                                  <p:stCondLst>
                                    <p:cond delay="1000"/>
                                  </p:stCondLst>
                                  <p:childTnLst>
                                    <p:animMotion origin="layout" path="M 2.77556E-17 -7.40741E-7 L 0.08919 -0.00185 " pathEditMode="relative" rAng="0" ptsTypes="AA">
                                      <p:cBhvr>
                                        <p:cTn id="38" dur="2000" fill="hold"/>
                                        <p:tgtEl>
                                          <p:spTgt spid="18"/>
                                        </p:tgtEl>
                                        <p:attrNameLst>
                                          <p:attrName>ppt_x</p:attrName>
                                          <p:attrName>ppt_y</p:attrName>
                                        </p:attrNameLst>
                                      </p:cBhvr>
                                      <p:rCtr x="4453" y="-93"/>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nodeType="afterEffect">
                                  <p:stCondLst>
                                    <p:cond delay="1000"/>
                                  </p:stCondLst>
                                  <p:childTnLst>
                                    <p:set>
                                      <p:cBhvr>
                                        <p:cTn id="47"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9" grpId="0" animBg="1"/>
      <p:bldP spid="20" grpId="0"/>
      <p:bldP spid="21" grpId="0"/>
      <p:bldP spid="30" grpId="0" animBg="1"/>
      <p:bldP spid="30"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הכנסה - </a:t>
            </a:r>
            <a:r>
              <a:rPr lang="en-US" dirty="0">
                <a:latin typeface="Times New Roman" panose="02020603050405020304" pitchFamily="18" charset="0"/>
                <a:cs typeface="+mj-cs"/>
              </a:rPr>
              <a:t>- </a:t>
            </a:r>
            <a:r>
              <a:rPr lang="en-US" i="1" dirty="0">
                <a:latin typeface="Times New Roman" panose="02020603050405020304" pitchFamily="18" charset="0"/>
                <a:cs typeface="+mj-cs"/>
              </a:rPr>
              <a:t> </a:t>
            </a:r>
            <a:r>
              <a:rPr lang="en-US" i="1" dirty="0" err="1">
                <a:latin typeface="Times New Roman" panose="02020603050405020304" pitchFamily="18" charset="0"/>
                <a:cs typeface="+mj-cs"/>
              </a:rPr>
              <a:t>InsertSort</a:t>
            </a:r>
            <a:r>
              <a:rPr lang="he-IL" i="1" dirty="0">
                <a:latin typeface="Times New Roman" panose="02020603050405020304" pitchFamily="18" charset="0"/>
                <a:cs typeface="+mj-cs"/>
              </a:rPr>
              <a:t> הפעולה</a:t>
            </a:r>
            <a:endParaRPr lang="he-IL" dirty="0">
              <a:cs typeface="+mj-cs"/>
            </a:endParaRPr>
          </a:p>
        </p:txBody>
      </p:sp>
      <p:sp>
        <p:nvSpPr>
          <p:cNvPr id="4" name="מלבן 3"/>
          <p:cNvSpPr/>
          <p:nvPr/>
        </p:nvSpPr>
        <p:spPr>
          <a:xfrm>
            <a:off x="132080" y="978907"/>
            <a:ext cx="9103360" cy="4893647"/>
          </a:xfrm>
          <a:prstGeom prst="rect">
            <a:avLst/>
          </a:prstGeom>
        </p:spPr>
        <p:txBody>
          <a:bodyPr wrap="square">
            <a:spAutoFit/>
          </a:bodyPr>
          <a:lstStyle/>
          <a:p>
            <a:pPr algn="l" rtl="0"/>
            <a:r>
              <a:rPr lang="en-US" sz="2400" b="1" dirty="0">
                <a:solidFill>
                  <a:srgbClr val="0000FF"/>
                </a:solidFill>
                <a:latin typeface="+mj-lt"/>
                <a:cs typeface="Varela Round" panose="00000500000000000000" pitchFamily="2" charset="-79"/>
              </a:rPr>
              <a:t>public</a:t>
            </a:r>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static</a:t>
            </a:r>
            <a:r>
              <a:rPr lang="en-US" sz="2400" b="1" dirty="0">
                <a:solidFill>
                  <a:srgbClr val="000000"/>
                </a:solidFill>
                <a:latin typeface="+mj-lt"/>
                <a:cs typeface="Varela Round" panose="00000500000000000000" pitchFamily="2" charset="-79"/>
              </a:rPr>
              <a:t> 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 </a:t>
            </a:r>
            <a:r>
              <a:rPr lang="en-US" sz="2400" b="1" dirty="0" err="1">
                <a:solidFill>
                  <a:srgbClr val="000000"/>
                </a:solidFill>
                <a:latin typeface="+mj-lt"/>
                <a:cs typeface="Varela Round" panose="00000500000000000000" pitchFamily="2" charset="-79"/>
              </a:rPr>
              <a:t>InsertSort</a:t>
            </a:r>
            <a:r>
              <a:rPr lang="en-US" sz="2400" b="1" dirty="0">
                <a:solidFill>
                  <a:srgbClr val="000000"/>
                </a:solidFill>
                <a:latin typeface="+mj-lt"/>
                <a:cs typeface="Varela Round" panose="00000500000000000000" pitchFamily="2" charset="-79"/>
              </a:rPr>
              <a:t>(Node&lt;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 </a:t>
            </a:r>
            <a:r>
              <a:rPr lang="en-US" sz="2400" b="1" dirty="0" err="1">
                <a:solidFill>
                  <a:srgbClr val="000000"/>
                </a:solidFill>
                <a:latin typeface="+mj-lt"/>
                <a:cs typeface="Varela Round" panose="00000500000000000000" pitchFamily="2" charset="-79"/>
              </a:rPr>
              <a:t>lst,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a:t>
            </a:r>
          </a:p>
          <a:p>
            <a:pPr algn="l" rtl="0"/>
            <a:r>
              <a:rPr lang="he-IL" sz="2400" b="1" dirty="0">
                <a:solidFill>
                  <a:srgbClr val="000000"/>
                </a:solidFill>
                <a:latin typeface="+mj-lt"/>
                <a:cs typeface="Varela Round" panose="00000500000000000000" pitchFamily="2" charset="-79"/>
              </a:rPr>
              <a:t>        }</a:t>
            </a: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if</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lst</a:t>
            </a:r>
            <a:r>
              <a:rPr lang="en-US" sz="2400" b="1" dirty="0">
                <a:solidFill>
                  <a:srgbClr val="000000"/>
                </a:solidFill>
                <a:latin typeface="+mj-lt"/>
                <a:cs typeface="Varela Round" panose="00000500000000000000" pitchFamily="2" charset="-79"/>
              </a:rPr>
              <a:t> == </a:t>
            </a:r>
            <a:r>
              <a:rPr lang="en-US" sz="2400" b="1" dirty="0">
                <a:solidFill>
                  <a:srgbClr val="0000FF"/>
                </a:solidFill>
                <a:latin typeface="+mj-lt"/>
                <a:cs typeface="Varela Round" panose="00000500000000000000" pitchFamily="2" charset="-79"/>
              </a:rPr>
              <a:t>null</a:t>
            </a:r>
            <a:r>
              <a:rPr lang="en-US" sz="2400" b="1" dirty="0">
                <a:solidFill>
                  <a:srgbClr val="000000"/>
                </a:solidFill>
                <a:latin typeface="+mj-lt"/>
                <a:cs typeface="Varela Round" panose="00000500000000000000" pitchFamily="2" charset="-79"/>
              </a:rPr>
              <a:t>)                             </a:t>
            </a:r>
            <a:r>
              <a:rPr lang="en-US" sz="2400" b="1" dirty="0">
                <a:solidFill>
                  <a:srgbClr val="008000"/>
                </a:solidFill>
                <a:latin typeface="+mj-lt"/>
                <a:cs typeface="Varela Round" panose="00000500000000000000" pitchFamily="2" charset="-79"/>
              </a:rPr>
              <a:t>//</a:t>
            </a:r>
            <a:r>
              <a:rPr lang="he-IL" sz="2400" b="1" dirty="0">
                <a:solidFill>
                  <a:srgbClr val="008000"/>
                </a:solidFill>
                <a:latin typeface="+mj-lt"/>
                <a:cs typeface="Varela Round" panose="00000500000000000000" pitchFamily="2" charset="-79"/>
              </a:rPr>
              <a:t>שרשרת ריקה</a:t>
            </a:r>
            <a:r>
              <a:rPr lang="en-US" sz="2400" b="1" dirty="0">
                <a:solidFill>
                  <a:srgbClr val="008000"/>
                </a:solidFill>
                <a:latin typeface="+mj-lt"/>
                <a:cs typeface="Varela Round" panose="00000500000000000000" pitchFamily="2" charset="-79"/>
              </a:rPr>
              <a:t> </a:t>
            </a:r>
            <a:r>
              <a:rPr lang="he-IL" sz="2400" b="1" dirty="0">
                <a:solidFill>
                  <a:srgbClr val="008000"/>
                </a:solidFill>
                <a:latin typeface="+mj-lt"/>
                <a:cs typeface="Varela Round" panose="00000500000000000000" pitchFamily="2" charset="-79"/>
              </a:rPr>
              <a:t>אם</a:t>
            </a:r>
            <a:endParaRPr lang="he-IL" sz="2400" b="1" dirty="0">
              <a:solidFill>
                <a:srgbClr val="000000"/>
              </a:solidFill>
              <a:latin typeface="+mj-lt"/>
              <a:cs typeface="Varela Round" panose="00000500000000000000" pitchFamily="2" charset="-79"/>
            </a:endParaRP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return</a:t>
            </a:r>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new</a:t>
            </a:r>
            <a:r>
              <a:rPr lang="en-US" sz="2400" b="1" dirty="0">
                <a:solidFill>
                  <a:srgbClr val="000000"/>
                </a:solidFill>
                <a:latin typeface="+mj-lt"/>
                <a:cs typeface="Varela Round" panose="00000500000000000000" pitchFamily="2" charset="-79"/>
              </a:rPr>
              <a:t> 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a:t>
            </a: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if</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 &lt; </a:t>
            </a:r>
            <a:r>
              <a:rPr lang="en-US" sz="2400" b="1" dirty="0" err="1">
                <a:solidFill>
                  <a:srgbClr val="000000"/>
                </a:solidFill>
                <a:latin typeface="+mj-lt"/>
                <a:cs typeface="Varela Round" panose="00000500000000000000" pitchFamily="2" charset="-79"/>
              </a:rPr>
              <a:t>lst.GetValue</a:t>
            </a:r>
            <a:r>
              <a:rPr lang="en-US" sz="2400" b="1" dirty="0">
                <a:solidFill>
                  <a:srgbClr val="000000"/>
                </a:solidFill>
                <a:latin typeface="+mj-lt"/>
                <a:cs typeface="Varela Round" panose="00000500000000000000" pitchFamily="2" charset="-79"/>
              </a:rPr>
              <a:t>())                </a:t>
            </a:r>
            <a:r>
              <a:rPr lang="en-US" sz="2400" b="1" dirty="0">
                <a:solidFill>
                  <a:srgbClr val="008000"/>
                </a:solidFill>
                <a:latin typeface="+mj-lt"/>
                <a:cs typeface="Varela Round" panose="00000500000000000000" pitchFamily="2" charset="-79"/>
              </a:rPr>
              <a:t>// </a:t>
            </a:r>
            <a:r>
              <a:rPr lang="he-IL" sz="2400" b="1" dirty="0">
                <a:solidFill>
                  <a:srgbClr val="008000"/>
                </a:solidFill>
                <a:latin typeface="+mj-lt"/>
                <a:cs typeface="Varela Round" panose="00000500000000000000" pitchFamily="2" charset="-79"/>
              </a:rPr>
              <a:t>הכנסה החוליה ראשונה</a:t>
            </a:r>
            <a:endParaRPr lang="he-IL" sz="2400" b="1" dirty="0">
              <a:solidFill>
                <a:srgbClr val="000000"/>
              </a:solidFill>
              <a:latin typeface="+mj-lt"/>
              <a:cs typeface="Varela Round" panose="00000500000000000000" pitchFamily="2" charset="-79"/>
            </a:endParaRP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return</a:t>
            </a:r>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new</a:t>
            </a:r>
            <a:r>
              <a:rPr lang="en-US" sz="2400" b="1" dirty="0">
                <a:solidFill>
                  <a:srgbClr val="000000"/>
                </a:solidFill>
                <a:latin typeface="+mj-lt"/>
                <a:cs typeface="Varela Round" panose="00000500000000000000" pitchFamily="2" charset="-79"/>
              </a:rPr>
              <a:t> 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lst</a:t>
            </a:r>
            <a:r>
              <a:rPr lang="en-US" sz="2400" b="1" dirty="0">
                <a:solidFill>
                  <a:srgbClr val="000000"/>
                </a:solidFill>
                <a:latin typeface="+mj-lt"/>
                <a:cs typeface="Varela Round" panose="00000500000000000000" pitchFamily="2" charset="-79"/>
              </a:rPr>
              <a:t>);</a:t>
            </a:r>
          </a:p>
          <a:p>
            <a:pPr algn="l" rtl="0"/>
            <a:r>
              <a:rPr lang="en-US" sz="2400" b="1" dirty="0">
                <a:solidFill>
                  <a:srgbClr val="000000"/>
                </a:solidFill>
                <a:latin typeface="+mj-lt"/>
                <a:cs typeface="Varela Round" panose="00000500000000000000" pitchFamily="2" charset="-79"/>
              </a:rPr>
              <a:t>       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 </a:t>
            </a:r>
            <a:r>
              <a:rPr lang="en-US" sz="2400" b="1" dirty="0" err="1">
                <a:solidFill>
                  <a:srgbClr val="000000"/>
                </a:solidFill>
                <a:latin typeface="+mj-lt"/>
                <a:cs typeface="Varela Round" panose="00000500000000000000" pitchFamily="2" charset="-79"/>
              </a:rPr>
              <a:t>pos</a:t>
            </a:r>
            <a:r>
              <a:rPr lang="en-US" sz="2400" b="1" dirty="0">
                <a:solidFill>
                  <a:srgbClr val="000000"/>
                </a:solidFill>
                <a:latin typeface="+mj-lt"/>
                <a:cs typeface="Varela Round" panose="00000500000000000000" pitchFamily="2" charset="-79"/>
              </a:rPr>
              <a:t> = </a:t>
            </a:r>
            <a:r>
              <a:rPr lang="en-US" sz="2400" b="1" dirty="0" err="1">
                <a:solidFill>
                  <a:srgbClr val="000000"/>
                </a:solidFill>
                <a:latin typeface="+mj-lt"/>
                <a:cs typeface="Varela Round" panose="00000500000000000000" pitchFamily="2" charset="-79"/>
              </a:rPr>
              <a:t>lst</a:t>
            </a:r>
            <a:r>
              <a:rPr lang="en-US" sz="2400" b="1" dirty="0">
                <a:solidFill>
                  <a:srgbClr val="000000"/>
                </a:solidFill>
                <a:latin typeface="+mj-lt"/>
                <a:cs typeface="Varela Round" panose="00000500000000000000" pitchFamily="2" charset="-79"/>
              </a:rPr>
              <a:t>;                          </a:t>
            </a:r>
            <a:r>
              <a:rPr lang="en-US" sz="2400" b="1" dirty="0">
                <a:solidFill>
                  <a:srgbClr val="008000"/>
                </a:solidFill>
                <a:latin typeface="+mj-lt"/>
                <a:cs typeface="Varela Round" panose="00000500000000000000" pitchFamily="2" charset="-79"/>
              </a:rPr>
              <a:t> </a:t>
            </a:r>
            <a:r>
              <a:rPr lang="he-IL" sz="2400" b="1" dirty="0">
                <a:solidFill>
                  <a:srgbClr val="008000"/>
                </a:solidFill>
                <a:latin typeface="+mj-lt"/>
                <a:cs typeface="Varela Round" panose="00000500000000000000" pitchFamily="2" charset="-79"/>
              </a:rPr>
              <a:t>חיפוש מקום//</a:t>
            </a:r>
            <a:endParaRPr lang="en-US" sz="2400" b="1" dirty="0">
              <a:solidFill>
                <a:srgbClr val="008000"/>
              </a:solidFill>
              <a:latin typeface="+mj-lt"/>
              <a:cs typeface="Varela Round" panose="00000500000000000000" pitchFamily="2" charset="-79"/>
            </a:endParaRP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while</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pos.HasNext</a:t>
            </a:r>
            <a:r>
              <a:rPr lang="en-US" sz="2400" b="1" dirty="0">
                <a:solidFill>
                  <a:srgbClr val="000000"/>
                </a:solidFill>
                <a:latin typeface="+mj-lt"/>
                <a:cs typeface="Varela Round" panose="00000500000000000000" pitchFamily="2" charset="-79"/>
              </a:rPr>
              <a:t>() &amp;&amp; </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 &gt; </a:t>
            </a:r>
            <a:r>
              <a:rPr lang="en-US" sz="2400" b="1" dirty="0" err="1">
                <a:solidFill>
                  <a:srgbClr val="000000"/>
                </a:solidFill>
                <a:latin typeface="+mj-lt"/>
                <a:cs typeface="Varela Round" panose="00000500000000000000" pitchFamily="2" charset="-79"/>
              </a:rPr>
              <a:t>pos.GetNext</a:t>
            </a:r>
            <a:r>
              <a:rPr lang="en-US" sz="2400" b="1" dirty="0">
                <a:solidFill>
                  <a:srgbClr val="000000"/>
                </a:solidFill>
                <a:latin typeface="+mj-lt"/>
                <a:cs typeface="Varela Round" panose="00000500000000000000" pitchFamily="2" charset="-79"/>
              </a:rPr>
              <a:t>().</a:t>
            </a:r>
            <a:r>
              <a:rPr lang="en-US" sz="2400" b="1" dirty="0" err="1">
                <a:solidFill>
                  <a:srgbClr val="000000"/>
                </a:solidFill>
                <a:latin typeface="+mj-lt"/>
                <a:cs typeface="Varela Round" panose="00000500000000000000" pitchFamily="2" charset="-79"/>
              </a:rPr>
              <a:t>GetValue</a:t>
            </a:r>
            <a:r>
              <a:rPr lang="en-US" sz="2400" b="1" dirty="0">
                <a:solidFill>
                  <a:srgbClr val="000000"/>
                </a:solidFill>
                <a:latin typeface="+mj-lt"/>
                <a:cs typeface="Varela Round" panose="00000500000000000000" pitchFamily="2" charset="-79"/>
              </a:rPr>
              <a:t>())</a:t>
            </a:r>
          </a:p>
          <a:p>
            <a:pPr algn="l" rtl="0"/>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pos</a:t>
            </a:r>
            <a:r>
              <a:rPr lang="en-US" sz="2400" b="1" dirty="0">
                <a:solidFill>
                  <a:srgbClr val="000000"/>
                </a:solidFill>
                <a:latin typeface="+mj-lt"/>
                <a:cs typeface="Varela Round" panose="00000500000000000000" pitchFamily="2" charset="-79"/>
              </a:rPr>
              <a:t> = </a:t>
            </a:r>
            <a:r>
              <a:rPr lang="en-US" sz="2400" b="1" dirty="0" err="1">
                <a:solidFill>
                  <a:srgbClr val="000000"/>
                </a:solidFill>
                <a:latin typeface="+mj-lt"/>
                <a:cs typeface="Varela Round" panose="00000500000000000000" pitchFamily="2" charset="-79"/>
              </a:rPr>
              <a:t>pos.GetNext</a:t>
            </a:r>
            <a:r>
              <a:rPr lang="en-US" sz="2400" b="1" dirty="0">
                <a:solidFill>
                  <a:srgbClr val="000000"/>
                </a:solidFill>
                <a:latin typeface="+mj-lt"/>
                <a:cs typeface="Varela Round" panose="00000500000000000000" pitchFamily="2" charset="-79"/>
              </a:rPr>
              <a:t>();</a:t>
            </a:r>
          </a:p>
          <a:p>
            <a:pPr algn="l" rtl="0"/>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pos.SetNext</a:t>
            </a:r>
            <a:r>
              <a:rPr lang="en-US" sz="2400" b="1" dirty="0">
                <a:solidFill>
                  <a:srgbClr val="000000"/>
                </a:solidFill>
                <a:latin typeface="+mj-lt"/>
                <a:cs typeface="Varela Round" panose="00000500000000000000" pitchFamily="2" charset="-79"/>
              </a:rPr>
              <a:t>(</a:t>
            </a:r>
            <a:r>
              <a:rPr lang="en-US" sz="2400" b="1" dirty="0">
                <a:solidFill>
                  <a:srgbClr val="0000FF"/>
                </a:solidFill>
                <a:latin typeface="+mj-lt"/>
                <a:cs typeface="Varela Round" panose="00000500000000000000" pitchFamily="2" charset="-79"/>
              </a:rPr>
              <a:t>new</a:t>
            </a:r>
            <a:r>
              <a:rPr lang="en-US" sz="2400" b="1" dirty="0">
                <a:solidFill>
                  <a:srgbClr val="000000"/>
                </a:solidFill>
                <a:latin typeface="+mj-lt"/>
                <a:cs typeface="Varela Round" panose="00000500000000000000" pitchFamily="2" charset="-79"/>
              </a:rPr>
              <a:t> Node&lt;</a:t>
            </a:r>
            <a:r>
              <a:rPr lang="en-US" sz="2400" b="1" dirty="0" err="1">
                <a:solidFill>
                  <a:srgbClr val="0000FF"/>
                </a:solidFill>
                <a:latin typeface="+mj-lt"/>
                <a:cs typeface="Varela Round" panose="00000500000000000000" pitchFamily="2" charset="-79"/>
              </a:rPr>
              <a:t>int</a:t>
            </a:r>
            <a:r>
              <a:rPr lang="en-US" sz="2400" b="1" dirty="0">
                <a:solidFill>
                  <a:srgbClr val="000000"/>
                </a:solidFill>
                <a:latin typeface="+mj-lt"/>
                <a:cs typeface="Varela Round" panose="00000500000000000000" pitchFamily="2" charset="-79"/>
              </a:rPr>
              <a:t>&gt;(</a:t>
            </a:r>
            <a:r>
              <a:rPr lang="en-US" sz="2400" b="1" dirty="0" err="1">
                <a:solidFill>
                  <a:srgbClr val="000000"/>
                </a:solidFill>
                <a:latin typeface="+mj-lt"/>
                <a:cs typeface="Varela Round" panose="00000500000000000000" pitchFamily="2" charset="-79"/>
              </a:rPr>
              <a:t>num</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pos.GetNext</a:t>
            </a:r>
            <a:r>
              <a:rPr lang="en-US" sz="2400" b="1" dirty="0">
                <a:solidFill>
                  <a:srgbClr val="000000"/>
                </a:solidFill>
                <a:latin typeface="+mj-lt"/>
                <a:cs typeface="Varela Round" panose="00000500000000000000" pitchFamily="2" charset="-79"/>
              </a:rPr>
              <a:t>())) ;</a:t>
            </a:r>
          </a:p>
          <a:p>
            <a:pPr algn="l" rtl="0"/>
            <a:r>
              <a:rPr lang="en-US" sz="2400" b="1" dirty="0">
                <a:solidFill>
                  <a:srgbClr val="000000"/>
                </a:solidFill>
                <a:latin typeface="+mj-lt"/>
                <a:cs typeface="Varela Round" panose="00000500000000000000" pitchFamily="2" charset="-79"/>
              </a:rPr>
              <a:t>       </a:t>
            </a:r>
            <a:r>
              <a:rPr lang="en-US" sz="2400" b="1" dirty="0">
                <a:solidFill>
                  <a:srgbClr val="0000FF"/>
                </a:solidFill>
                <a:latin typeface="+mj-lt"/>
                <a:cs typeface="Varela Round" panose="00000500000000000000" pitchFamily="2" charset="-79"/>
              </a:rPr>
              <a:t>return</a:t>
            </a:r>
            <a:r>
              <a:rPr lang="en-US" sz="2400" b="1" dirty="0">
                <a:solidFill>
                  <a:srgbClr val="000000"/>
                </a:solidFill>
                <a:latin typeface="+mj-lt"/>
                <a:cs typeface="Varela Round" panose="00000500000000000000" pitchFamily="2" charset="-79"/>
              </a:rPr>
              <a:t> </a:t>
            </a:r>
            <a:r>
              <a:rPr lang="en-US" sz="2400" b="1" dirty="0" err="1">
                <a:solidFill>
                  <a:srgbClr val="000000"/>
                </a:solidFill>
                <a:latin typeface="+mj-lt"/>
                <a:cs typeface="Varela Round" panose="00000500000000000000" pitchFamily="2" charset="-79"/>
              </a:rPr>
              <a:t>lst</a:t>
            </a:r>
            <a:r>
              <a:rPr lang="en-US" sz="2400" b="1" dirty="0">
                <a:solidFill>
                  <a:srgbClr val="000000"/>
                </a:solidFill>
                <a:latin typeface="+mj-lt"/>
                <a:cs typeface="Varela Round" panose="00000500000000000000" pitchFamily="2" charset="-79"/>
              </a:rPr>
              <a:t>;                                        //</a:t>
            </a:r>
            <a:r>
              <a:rPr lang="he-IL" sz="2400" b="1" dirty="0">
                <a:solidFill>
                  <a:srgbClr val="008000"/>
                </a:solidFill>
                <a:latin typeface="+mj-lt"/>
                <a:cs typeface="Varela Round" panose="00000500000000000000" pitchFamily="2" charset="-79"/>
              </a:rPr>
              <a:t>הוספה והחזרת השרשר</a:t>
            </a:r>
            <a:r>
              <a:rPr lang="he-IL" sz="2400" b="1" dirty="0">
                <a:solidFill>
                  <a:srgbClr val="000000"/>
                </a:solidFill>
                <a:latin typeface="+mj-lt"/>
                <a:cs typeface="Varela Round" panose="00000500000000000000" pitchFamily="2" charset="-79"/>
              </a:rPr>
              <a:t>ת</a:t>
            </a:r>
            <a:endParaRPr lang="en-US" sz="2400" b="1" dirty="0">
              <a:solidFill>
                <a:srgbClr val="000000"/>
              </a:solidFill>
              <a:latin typeface="+mj-lt"/>
              <a:cs typeface="Varela Round" panose="00000500000000000000" pitchFamily="2" charset="-79"/>
            </a:endParaRPr>
          </a:p>
          <a:p>
            <a:pPr algn="l" rtl="0"/>
            <a:r>
              <a:rPr lang="he-IL" sz="2400" b="1" dirty="0">
                <a:solidFill>
                  <a:srgbClr val="000000"/>
                </a:solidFill>
                <a:latin typeface="+mj-lt"/>
                <a:cs typeface="Varela Round" panose="00000500000000000000" pitchFamily="2" charset="-79"/>
              </a:rPr>
              <a:t>               {  </a:t>
            </a:r>
          </a:p>
          <a:p>
            <a:pPr algn="l" rtl="0"/>
            <a:r>
              <a:rPr lang="he-IL" sz="2400" b="1" dirty="0">
                <a:solidFill>
                  <a:srgbClr val="000000"/>
                </a:solidFill>
                <a:latin typeface="+mj-lt"/>
                <a:cs typeface="Varela Round" panose="00000500000000000000" pitchFamily="2" charset="-79"/>
              </a:rPr>
              <a:t>         </a:t>
            </a:r>
            <a:endParaRPr lang="he-IL" sz="2400" b="1" dirty="0">
              <a:latin typeface="+mj-lt"/>
              <a:cs typeface="Varela Round" panose="00000500000000000000" pitchFamily="2" charset="-79"/>
            </a:endParaRPr>
          </a:p>
        </p:txBody>
      </p:sp>
      <p:sp>
        <p:nvSpPr>
          <p:cNvPr id="5" name="הסבר אליפטי 4"/>
          <p:cNvSpPr/>
          <p:nvPr/>
        </p:nvSpPr>
        <p:spPr>
          <a:xfrm>
            <a:off x="7782560" y="704574"/>
            <a:ext cx="4257040" cy="4206240"/>
          </a:xfrm>
          <a:prstGeom prst="wedgeEllipseCallout">
            <a:avLst>
              <a:gd name="adj1" fmla="val -49783"/>
              <a:gd name="adj2" fmla="val 8030"/>
            </a:avLst>
          </a:prstGeom>
        </p:spPr>
        <p:style>
          <a:lnRef idx="1">
            <a:schemeClr val="accent2"/>
          </a:lnRef>
          <a:fillRef idx="2">
            <a:schemeClr val="accent2"/>
          </a:fillRef>
          <a:effectRef idx="1">
            <a:schemeClr val="accent2"/>
          </a:effectRef>
          <a:fontRef idx="minor">
            <a:schemeClr val="dk1"/>
          </a:fontRef>
        </p:style>
        <p:txBody>
          <a:bodyPr lIns="0" tIns="0" rIns="0" bIns="0" rtlCol="1" anchor="ctr"/>
          <a:lstStyle/>
          <a:p>
            <a:pPr algn="ctr"/>
            <a:r>
              <a:rPr lang="he-IL" sz="2200" b="1" dirty="0">
                <a:latin typeface="Times New Roman" panose="02020603050405020304" pitchFamily="18" charset="0"/>
              </a:rPr>
              <a:t>מהי סיבוכיות זמן הריצה של הפעולה ? </a:t>
            </a:r>
          </a:p>
          <a:p>
            <a:pPr algn="ctr"/>
            <a:r>
              <a:rPr lang="he-IL" sz="2200" b="1" dirty="0">
                <a:latin typeface="Times New Roman" panose="02020603050405020304" pitchFamily="18" charset="0"/>
              </a:rPr>
              <a:t>לולאת החיפוש תעבור במקרה הגרוע על כל השרשרת לכן התלות באורך הקלט </a:t>
            </a:r>
            <a:r>
              <a:rPr lang="en-US" sz="2200" b="1" dirty="0">
                <a:latin typeface="Times New Roman" panose="02020603050405020304" pitchFamily="18" charset="0"/>
              </a:rPr>
              <a:t>O(n)</a:t>
            </a:r>
            <a:r>
              <a:rPr lang="he-IL" sz="2200" b="1" dirty="0">
                <a:latin typeface="Times New Roman" panose="02020603050405020304" pitchFamily="18" charset="0"/>
              </a:rPr>
              <a:t> כאשר </a:t>
            </a:r>
            <a:r>
              <a:rPr lang="en-US" sz="2200" b="1" dirty="0">
                <a:latin typeface="Times New Roman" panose="02020603050405020304" pitchFamily="18" charset="0"/>
              </a:rPr>
              <a:t> n</a:t>
            </a:r>
            <a:r>
              <a:rPr lang="he-IL" sz="2200" b="1" dirty="0">
                <a:latin typeface="Times New Roman" panose="02020603050405020304" pitchFamily="18" charset="0"/>
              </a:rPr>
              <a:t> הוא מספר החוליות בשרשרת </a:t>
            </a:r>
          </a:p>
        </p:txBody>
      </p:sp>
    </p:spTree>
    <p:extLst>
      <p:ext uri="{BB962C8B-B14F-4D97-AF65-F5344CB8AC3E}">
        <p14:creationId xmlns:p14="http://schemas.microsoft.com/office/powerpoint/2010/main" val="3497130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latin typeface="Times New Roman" panose="02020603050405020304" pitchFamily="18" charset="0"/>
                <a:cs typeface="+mj-cs"/>
              </a:rPr>
              <a:t>מיון הכנסה - </a:t>
            </a:r>
            <a:r>
              <a:rPr lang="en-US" dirty="0">
                <a:latin typeface="Times New Roman" panose="02020603050405020304" pitchFamily="18" charset="0"/>
                <a:cs typeface="+mj-cs"/>
              </a:rPr>
              <a:t>- </a:t>
            </a:r>
            <a:r>
              <a:rPr lang="en-US" i="1" dirty="0">
                <a:latin typeface="Times New Roman" panose="02020603050405020304" pitchFamily="18" charset="0"/>
                <a:cs typeface="+mj-cs"/>
              </a:rPr>
              <a:t> </a:t>
            </a:r>
            <a:r>
              <a:rPr lang="en-US" i="1" dirty="0" err="1">
                <a:latin typeface="Times New Roman" panose="02020603050405020304" pitchFamily="18" charset="0"/>
                <a:cs typeface="+mj-cs"/>
              </a:rPr>
              <a:t>InsertSort</a:t>
            </a:r>
            <a:r>
              <a:rPr lang="he-IL" i="1" dirty="0">
                <a:latin typeface="Times New Roman" panose="02020603050405020304" pitchFamily="18" charset="0"/>
                <a:cs typeface="+mj-cs"/>
              </a:rPr>
              <a:t> המשך</a:t>
            </a:r>
            <a:endParaRPr lang="he-IL" dirty="0">
              <a:cs typeface="+mj-cs"/>
            </a:endParaRPr>
          </a:p>
        </p:txBody>
      </p:sp>
      <p:sp>
        <p:nvSpPr>
          <p:cNvPr id="8" name="מלבן מעוגל 7"/>
          <p:cNvSpPr/>
          <p:nvPr/>
        </p:nvSpPr>
        <p:spPr>
          <a:xfrm>
            <a:off x="67179" y="1067222"/>
            <a:ext cx="4829924" cy="596414"/>
          </a:xfrm>
          <a:prstGeom prst="roundRect">
            <a:avLst/>
          </a:prstGeom>
        </p:spPr>
        <p:style>
          <a:lnRef idx="1">
            <a:schemeClr val="dk1"/>
          </a:lnRef>
          <a:fillRef idx="3">
            <a:schemeClr val="dk1"/>
          </a:fillRef>
          <a:effectRef idx="2">
            <a:schemeClr val="dk1"/>
          </a:effectRef>
          <a:fontRef idx="minor">
            <a:schemeClr val="lt1"/>
          </a:fontRef>
        </p:style>
        <p:txBody>
          <a:bodyPr rtlCol="1" anchor="ctr"/>
          <a:lstStyle/>
          <a:p>
            <a:pPr algn="l" rtl="0"/>
            <a:r>
              <a:rPr lang="en-US" sz="2400" b="1" dirty="0" err="1"/>
              <a:t>lst</a:t>
            </a:r>
            <a:r>
              <a:rPr lang="en-US" sz="2400" b="1" dirty="0"/>
              <a:t> = </a:t>
            </a:r>
            <a:r>
              <a:rPr lang="en-US" sz="2400" b="1" dirty="0" err="1"/>
              <a:t>InsertSort</a:t>
            </a:r>
            <a:r>
              <a:rPr lang="en-US" sz="2400" b="1" dirty="0"/>
              <a:t>(</a:t>
            </a:r>
            <a:r>
              <a:rPr lang="en-US" sz="2400" b="1" dirty="0" err="1"/>
              <a:t>lst</a:t>
            </a:r>
            <a:r>
              <a:rPr lang="en-US" sz="2400" b="1" dirty="0"/>
              <a:t>, 9);</a:t>
            </a:r>
            <a:endParaRPr lang="he-IL" sz="2400" b="1" dirty="0"/>
          </a:p>
        </p:txBody>
      </p:sp>
      <p:grpSp>
        <p:nvGrpSpPr>
          <p:cNvPr id="9" name="קבוצה 8"/>
          <p:cNvGrpSpPr/>
          <p:nvPr/>
        </p:nvGrpSpPr>
        <p:grpSpPr>
          <a:xfrm>
            <a:off x="1489579" y="3078574"/>
            <a:ext cx="853750" cy="1016390"/>
            <a:chOff x="5595392" y="3819770"/>
            <a:chExt cx="853750" cy="1016390"/>
          </a:xfrm>
        </p:grpSpPr>
        <p:sp>
          <p:nvSpPr>
            <p:cNvPr id="10" name="אליפסה 9"/>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err="1"/>
                <a:t>pos</a:t>
              </a:r>
              <a:endParaRPr lang="he-IL" dirty="0"/>
            </a:p>
          </p:txBody>
        </p:sp>
        <p:cxnSp>
          <p:nvCxnSpPr>
            <p:cNvPr id="11" name="מחבר חץ ישר 10"/>
            <p:cNvCxnSpPr>
              <a:stCxn id="1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12" name="קבוצה 11"/>
          <p:cNvGrpSpPr/>
          <p:nvPr/>
        </p:nvGrpSpPr>
        <p:grpSpPr>
          <a:xfrm>
            <a:off x="241637" y="4204325"/>
            <a:ext cx="4135134" cy="531778"/>
            <a:chOff x="608162" y="4666942"/>
            <a:chExt cx="4135134" cy="531778"/>
          </a:xfrm>
        </p:grpSpPr>
        <p:sp>
          <p:nvSpPr>
            <p:cNvPr id="13" name="אליפסה 12"/>
            <p:cNvSpPr/>
            <p:nvPr/>
          </p:nvSpPr>
          <p:spPr>
            <a:xfrm>
              <a:off x="608162" y="4666942"/>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14" name="מלבן מעוגל 13"/>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15" name="מלבן מעוגל 14"/>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6" name="מחבר חץ ישר 15"/>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7" name="מחבר חץ ישר 16"/>
            <p:cNvCxnSpPr>
              <a:stCxn id="15"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8" name="מחבר חץ ישר 17"/>
            <p:cNvCxnSpPr>
              <a:stCxn id="13" idx="6"/>
            </p:cNvCxnSpPr>
            <p:nvPr/>
          </p:nvCxnSpPr>
          <p:spPr>
            <a:xfrm flipV="1">
              <a:off x="1440094" y="4922899"/>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9" name="מלבן מעוגל 18"/>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20" name="מלבן 19"/>
          <p:cNvSpPr/>
          <p:nvPr/>
        </p:nvSpPr>
        <p:spPr>
          <a:xfrm>
            <a:off x="5115515" y="1009387"/>
            <a:ext cx="6756400" cy="3785652"/>
          </a:xfrm>
          <a:prstGeom prst="rect">
            <a:avLst/>
          </a:prstGeom>
        </p:spPr>
        <p:txBody>
          <a:bodyPr wrap="square">
            <a:spAutoFit/>
          </a:bodyPr>
          <a:lstStyle/>
          <a:p>
            <a:pPr algn="l" rtl="0"/>
            <a:r>
              <a:rPr lang="en-US" sz="2000" dirty="0">
                <a:solidFill>
                  <a:srgbClr val="0000FF"/>
                </a:solidFill>
                <a:latin typeface="Times New Roman" panose="02020603050405020304" pitchFamily="18" charset="0"/>
                <a:cs typeface="Times New Roman" panose="02020603050405020304" pitchFamily="18" charset="0"/>
              </a:rPr>
              <a:t>public</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static</a:t>
            </a:r>
            <a:r>
              <a:rPr lang="en-US" sz="2000" dirty="0">
                <a:solidFill>
                  <a:srgbClr val="000000"/>
                </a:solidFill>
                <a:latin typeface="Times New Roman" panose="02020603050405020304" pitchFamily="18" charset="0"/>
                <a:cs typeface="Times New Roman" panose="02020603050405020304" pitchFamily="18" charset="0"/>
              </a:rPr>
              <a:t> 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 </a:t>
            </a:r>
            <a:r>
              <a:rPr lang="en-US" sz="2000" dirty="0" err="1">
                <a:solidFill>
                  <a:srgbClr val="000000"/>
                </a:solidFill>
                <a:latin typeface="Times New Roman" panose="02020603050405020304" pitchFamily="18" charset="0"/>
                <a:cs typeface="Times New Roman" panose="02020603050405020304" pitchFamily="18" charset="0"/>
              </a:rPr>
              <a:t>InsertSort</a:t>
            </a:r>
            <a:r>
              <a:rPr lang="en-US" sz="2000" dirty="0">
                <a:solidFill>
                  <a:srgbClr val="000000"/>
                </a:solidFill>
                <a:latin typeface="Times New Roman" panose="02020603050405020304" pitchFamily="18" charset="0"/>
                <a:cs typeface="Times New Roman" panose="02020603050405020304" pitchFamily="18" charset="0"/>
              </a:rPr>
              <a:t>(Node&lt;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 </a:t>
            </a:r>
            <a:r>
              <a:rPr lang="en-US" sz="2000" dirty="0" err="1">
                <a:solidFill>
                  <a:srgbClr val="000000"/>
                </a:solidFill>
                <a:latin typeface="Times New Roman" panose="02020603050405020304" pitchFamily="18" charset="0"/>
                <a:cs typeface="Times New Roman" panose="02020603050405020304" pitchFamily="18" charset="0"/>
              </a:rPr>
              <a:t>lst,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he-IL" sz="2000" dirty="0">
                <a:solidFill>
                  <a:srgbClr val="000000"/>
                </a:solidFill>
                <a:latin typeface="Times New Roman" panose="02020603050405020304" pitchFamily="18" charset="0"/>
                <a:cs typeface="Times New Roman" panose="02020603050405020304" pitchFamily="18" charset="0"/>
              </a:rPr>
              <a:t>        }</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if</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lst</a:t>
            </a:r>
            <a:r>
              <a:rPr lang="en-US" sz="2000" dirty="0">
                <a:solidFill>
                  <a:srgbClr val="000000"/>
                </a:solidFill>
                <a:latin typeface="Times New Roman" panose="02020603050405020304" pitchFamily="18" charset="0"/>
                <a:cs typeface="Times New Roman" panose="02020603050405020304" pitchFamily="18" charset="0"/>
              </a:rPr>
              <a:t> == </a:t>
            </a:r>
            <a:r>
              <a:rPr lang="en-US" sz="2000" dirty="0">
                <a:solidFill>
                  <a:srgbClr val="0000FF"/>
                </a:solidFill>
                <a:latin typeface="Times New Roman" panose="02020603050405020304" pitchFamily="18" charset="0"/>
                <a:cs typeface="Times New Roman" panose="02020603050405020304" pitchFamily="18" charset="0"/>
              </a:rPr>
              <a:t>null</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8000"/>
                </a:solidFill>
                <a:latin typeface="Times New Roman" panose="02020603050405020304" pitchFamily="18" charset="0"/>
                <a:cs typeface="Times New Roman" panose="02020603050405020304" pitchFamily="18" charset="0"/>
              </a:rPr>
              <a:t>//</a:t>
            </a:r>
            <a:r>
              <a:rPr lang="he-IL" sz="2000" dirty="0">
                <a:solidFill>
                  <a:srgbClr val="008000"/>
                </a:solidFill>
                <a:latin typeface="Times New Roman" panose="02020603050405020304" pitchFamily="18" charset="0"/>
                <a:cs typeface="Times New Roman" panose="02020603050405020304" pitchFamily="18" charset="0"/>
              </a:rPr>
              <a:t>שרשרת ריקה</a:t>
            </a:r>
            <a:r>
              <a:rPr lang="en-US" sz="2000" dirty="0">
                <a:solidFill>
                  <a:srgbClr val="008000"/>
                </a:solidFill>
                <a:latin typeface="Times New Roman" panose="02020603050405020304" pitchFamily="18" charset="0"/>
                <a:cs typeface="Times New Roman" panose="02020603050405020304" pitchFamily="18" charset="0"/>
              </a:rPr>
              <a:t> </a:t>
            </a:r>
            <a:r>
              <a:rPr lang="he-IL" sz="2000" dirty="0">
                <a:solidFill>
                  <a:srgbClr val="008000"/>
                </a:solidFill>
                <a:latin typeface="Times New Roman" panose="02020603050405020304" pitchFamily="18" charset="0"/>
                <a:cs typeface="Times New Roman" panose="02020603050405020304" pitchFamily="18" charset="0"/>
              </a:rPr>
              <a:t>אם</a:t>
            </a:r>
            <a:endParaRPr lang="he-IL" sz="2000" dirty="0">
              <a:solidFill>
                <a:srgbClr val="000000"/>
              </a:solidFill>
              <a:latin typeface="Times New Roman" panose="02020603050405020304" pitchFamily="18" charset="0"/>
              <a:cs typeface="Times New Roman" panose="02020603050405020304" pitchFamily="18" charset="0"/>
            </a:endParaRP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return</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new</a:t>
            </a:r>
            <a:r>
              <a:rPr lang="en-US" sz="2000" dirty="0">
                <a:solidFill>
                  <a:srgbClr val="000000"/>
                </a:solidFill>
                <a:latin typeface="Times New Roman" panose="02020603050405020304" pitchFamily="18" charset="0"/>
                <a:cs typeface="Times New Roman" panose="02020603050405020304" pitchFamily="18" charset="0"/>
              </a:rPr>
              <a:t> 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if</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 &lt; </a:t>
            </a:r>
            <a:r>
              <a:rPr lang="en-US" sz="2000" dirty="0" err="1">
                <a:solidFill>
                  <a:srgbClr val="000000"/>
                </a:solidFill>
                <a:latin typeface="Times New Roman" panose="02020603050405020304" pitchFamily="18" charset="0"/>
                <a:cs typeface="Times New Roman" panose="02020603050405020304" pitchFamily="18" charset="0"/>
              </a:rPr>
              <a:t>lst.GetValue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return</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new</a:t>
            </a:r>
            <a:r>
              <a:rPr lang="en-US" sz="2000" dirty="0">
                <a:solidFill>
                  <a:srgbClr val="000000"/>
                </a:solidFill>
                <a:latin typeface="Times New Roman" panose="02020603050405020304" pitchFamily="18" charset="0"/>
                <a:cs typeface="Times New Roman" panose="02020603050405020304" pitchFamily="18" charset="0"/>
              </a:rPr>
              <a:t> 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lst</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en-US" sz="2000" dirty="0">
                <a:solidFill>
                  <a:srgbClr val="000000"/>
                </a:solidFill>
                <a:latin typeface="Times New Roman" panose="02020603050405020304" pitchFamily="18" charset="0"/>
                <a:cs typeface="Times New Roman" panose="02020603050405020304" pitchFamily="18" charset="0"/>
              </a:rPr>
              <a:t>       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 </a:t>
            </a:r>
            <a:r>
              <a:rPr lang="en-US" sz="2000" dirty="0" err="1">
                <a:solidFill>
                  <a:srgbClr val="000000"/>
                </a:solidFill>
                <a:latin typeface="Times New Roman" panose="02020603050405020304" pitchFamily="18" charset="0"/>
                <a:cs typeface="Times New Roman" panose="02020603050405020304" pitchFamily="18" charset="0"/>
              </a:rPr>
              <a:t>pos</a:t>
            </a:r>
            <a:r>
              <a:rPr lang="en-US" sz="2000" dirty="0">
                <a:solidFill>
                  <a:srgbClr val="000000"/>
                </a:solidFill>
                <a:latin typeface="Times New Roman" panose="02020603050405020304" pitchFamily="18" charset="0"/>
                <a:cs typeface="Times New Roman" panose="02020603050405020304" pitchFamily="18" charset="0"/>
              </a:rPr>
              <a:t> = </a:t>
            </a:r>
            <a:r>
              <a:rPr lang="en-US" sz="2000" dirty="0" err="1">
                <a:solidFill>
                  <a:srgbClr val="000000"/>
                </a:solidFill>
                <a:latin typeface="Times New Roman" panose="02020603050405020304" pitchFamily="18" charset="0"/>
                <a:cs typeface="Times New Roman" panose="02020603050405020304" pitchFamily="18" charset="0"/>
              </a:rPr>
              <a:t>lst</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while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pos.HasNext</a:t>
            </a:r>
            <a:r>
              <a:rPr lang="en-US" sz="2000" dirty="0">
                <a:solidFill>
                  <a:srgbClr val="000000"/>
                </a:solidFill>
                <a:latin typeface="Times New Roman" panose="02020603050405020304" pitchFamily="18" charset="0"/>
                <a:cs typeface="Times New Roman" panose="02020603050405020304" pitchFamily="18" charset="0"/>
              </a:rPr>
              <a:t>() &amp;&amp; </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 &gt; </a:t>
            </a:r>
            <a:r>
              <a:rPr lang="en-US" sz="2000" dirty="0" err="1">
                <a:solidFill>
                  <a:srgbClr val="000000"/>
                </a:solidFill>
                <a:latin typeface="Times New Roman" panose="02020603050405020304" pitchFamily="18" charset="0"/>
                <a:cs typeface="Times New Roman" panose="02020603050405020304" pitchFamily="18" charset="0"/>
              </a:rPr>
              <a:t>pos.GetNext</a:t>
            </a:r>
            <a:r>
              <a:rPr lang="en-US" sz="2000" dirty="0">
                <a:solidFill>
                  <a:srgbClr val="000000"/>
                </a:solidFill>
                <a:latin typeface="Times New Roman" panose="02020603050405020304" pitchFamily="18" charset="0"/>
                <a:cs typeface="Times New Roman" panose="02020603050405020304" pitchFamily="18" charset="0"/>
              </a:rPr>
              <a:t>().</a:t>
            </a:r>
            <a:r>
              <a:rPr lang="en-US" sz="2000" dirty="0" err="1">
                <a:solidFill>
                  <a:srgbClr val="000000"/>
                </a:solidFill>
                <a:latin typeface="Times New Roman" panose="02020603050405020304" pitchFamily="18" charset="0"/>
                <a:cs typeface="Times New Roman" panose="02020603050405020304" pitchFamily="18" charset="0"/>
              </a:rPr>
              <a:t>GetValue</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pos</a:t>
            </a:r>
            <a:r>
              <a:rPr lang="en-US" sz="2000" dirty="0">
                <a:solidFill>
                  <a:srgbClr val="000000"/>
                </a:solidFill>
                <a:latin typeface="Times New Roman" panose="02020603050405020304" pitchFamily="18" charset="0"/>
                <a:cs typeface="Times New Roman" panose="02020603050405020304" pitchFamily="18" charset="0"/>
              </a:rPr>
              <a:t> = </a:t>
            </a:r>
            <a:r>
              <a:rPr lang="en-US" sz="2000" dirty="0" err="1">
                <a:solidFill>
                  <a:srgbClr val="000000"/>
                </a:solidFill>
                <a:latin typeface="Times New Roman" panose="02020603050405020304" pitchFamily="18" charset="0"/>
                <a:cs typeface="Times New Roman" panose="02020603050405020304" pitchFamily="18" charset="0"/>
              </a:rPr>
              <a:t>pos.GetNext</a:t>
            </a:r>
            <a:r>
              <a:rPr lang="en-US" sz="2000" dirty="0">
                <a:solidFill>
                  <a:srgbClr val="000000"/>
                </a:solidFill>
                <a:latin typeface="Times New Roman" panose="02020603050405020304" pitchFamily="18" charset="0"/>
                <a:cs typeface="Times New Roman" panose="02020603050405020304" pitchFamily="18" charset="0"/>
              </a:rPr>
              <a:t>();</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pos.SetNext</a:t>
            </a:r>
            <a:r>
              <a:rPr lang="en-US" sz="2000" dirty="0">
                <a:solidFill>
                  <a:srgbClr val="000000"/>
                </a:solidFill>
                <a:latin typeface="Times New Roman" panose="02020603050405020304" pitchFamily="18" charset="0"/>
                <a:cs typeface="Times New Roman" panose="02020603050405020304" pitchFamily="18" charset="0"/>
              </a:rPr>
              <a:t>(</a:t>
            </a:r>
            <a:r>
              <a:rPr lang="en-US" sz="2000" dirty="0">
                <a:solidFill>
                  <a:srgbClr val="0000FF"/>
                </a:solidFill>
                <a:latin typeface="Times New Roman" panose="02020603050405020304" pitchFamily="18" charset="0"/>
                <a:cs typeface="Times New Roman" panose="02020603050405020304" pitchFamily="18" charset="0"/>
              </a:rPr>
              <a:t>new</a:t>
            </a:r>
            <a:r>
              <a:rPr lang="en-US" sz="2000" dirty="0">
                <a:solidFill>
                  <a:srgbClr val="000000"/>
                </a:solidFill>
                <a:latin typeface="Times New Roman" panose="02020603050405020304" pitchFamily="18" charset="0"/>
                <a:cs typeface="Times New Roman" panose="02020603050405020304" pitchFamily="18" charset="0"/>
              </a:rPr>
              <a:t> Node&lt;</a:t>
            </a:r>
            <a:r>
              <a:rPr lang="en-US" sz="2000" dirty="0" err="1">
                <a:solidFill>
                  <a:srgbClr val="0000FF"/>
                </a:solidFill>
                <a:latin typeface="Times New Roman" panose="02020603050405020304" pitchFamily="18" charset="0"/>
                <a:cs typeface="Times New Roman" panose="02020603050405020304" pitchFamily="18" charset="0"/>
              </a:rPr>
              <a:t>int</a:t>
            </a:r>
            <a:r>
              <a:rPr lang="en-US" sz="2000" dirty="0">
                <a:solidFill>
                  <a:srgbClr val="000000"/>
                </a:solidFill>
                <a:latin typeface="Times New Roman" panose="02020603050405020304" pitchFamily="18" charset="0"/>
                <a:cs typeface="Times New Roman" panose="02020603050405020304" pitchFamily="18" charset="0"/>
              </a:rPr>
              <a:t>&gt;(</a:t>
            </a:r>
            <a:r>
              <a:rPr lang="en-US" sz="2000" dirty="0" err="1">
                <a:solidFill>
                  <a:srgbClr val="000000"/>
                </a:solidFill>
                <a:latin typeface="Times New Roman" panose="02020603050405020304" pitchFamily="18" charset="0"/>
                <a:cs typeface="Times New Roman" panose="02020603050405020304" pitchFamily="18" charset="0"/>
              </a:rPr>
              <a:t>num</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pos.GetNext</a:t>
            </a:r>
            <a:r>
              <a:rPr lang="en-US" sz="2000" dirty="0">
                <a:solidFill>
                  <a:srgbClr val="000000"/>
                </a:solidFill>
                <a:latin typeface="Times New Roman" panose="02020603050405020304" pitchFamily="18" charset="0"/>
                <a:cs typeface="Times New Roman" panose="02020603050405020304" pitchFamily="18" charset="0"/>
              </a:rPr>
              <a:t>())) ;</a:t>
            </a:r>
          </a:p>
          <a:p>
            <a:pPr algn="l" rtl="0"/>
            <a:r>
              <a:rPr lang="en-US"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FF"/>
                </a:solidFill>
                <a:latin typeface="Times New Roman" panose="02020603050405020304" pitchFamily="18" charset="0"/>
                <a:cs typeface="Times New Roman" panose="02020603050405020304" pitchFamily="18" charset="0"/>
              </a:rPr>
              <a:t>return</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lst</a:t>
            </a:r>
            <a:r>
              <a:rPr lang="en-US" sz="2000" dirty="0">
                <a:solidFill>
                  <a:srgbClr val="000000"/>
                </a:solidFill>
                <a:latin typeface="Times New Roman" panose="02020603050405020304" pitchFamily="18" charset="0"/>
                <a:cs typeface="Times New Roman" panose="02020603050405020304" pitchFamily="18" charset="0"/>
              </a:rPr>
              <a:t>;                                        </a:t>
            </a:r>
          </a:p>
          <a:p>
            <a:pPr algn="l" rtl="0"/>
            <a:r>
              <a:rPr lang="he-IL" sz="2000" dirty="0">
                <a:solidFill>
                  <a:srgbClr val="000000"/>
                </a:solidFill>
                <a:latin typeface="Times New Roman" panose="02020603050405020304" pitchFamily="18" charset="0"/>
                <a:cs typeface="Times New Roman" panose="02020603050405020304" pitchFamily="18" charset="0"/>
              </a:rPr>
              <a:t>               {  </a:t>
            </a:r>
          </a:p>
          <a:p>
            <a:pPr algn="l" rtl="0"/>
            <a:r>
              <a:rPr lang="he-IL" sz="2000" dirty="0">
                <a:solidFill>
                  <a:srgbClr val="000000"/>
                </a:solidFill>
                <a:latin typeface="Times New Roman" panose="02020603050405020304" pitchFamily="18" charset="0"/>
                <a:cs typeface="Times New Roman" panose="02020603050405020304" pitchFamily="18" charset="0"/>
              </a:rPr>
              <a:t>         </a:t>
            </a:r>
            <a:endParaRPr lang="he-IL" sz="2000" dirty="0">
              <a:latin typeface="Times New Roman" panose="02020603050405020304" pitchFamily="18" charset="0"/>
              <a:cs typeface="Times New Roman" panose="02020603050405020304" pitchFamily="18" charset="0"/>
            </a:endParaRPr>
          </a:p>
        </p:txBody>
      </p:sp>
      <p:sp>
        <p:nvSpPr>
          <p:cNvPr id="21" name="חץ ימינה 20"/>
          <p:cNvSpPr/>
          <p:nvPr/>
        </p:nvSpPr>
        <p:spPr>
          <a:xfrm>
            <a:off x="4897103" y="1663636"/>
            <a:ext cx="609617" cy="264160"/>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sp>
        <p:nvSpPr>
          <p:cNvPr id="22" name="חץ ימינה 21"/>
          <p:cNvSpPr/>
          <p:nvPr/>
        </p:nvSpPr>
        <p:spPr>
          <a:xfrm>
            <a:off x="4897102" y="2260050"/>
            <a:ext cx="609617" cy="264160"/>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sp>
        <p:nvSpPr>
          <p:cNvPr id="23" name="חץ ימינה 22"/>
          <p:cNvSpPr/>
          <p:nvPr/>
        </p:nvSpPr>
        <p:spPr>
          <a:xfrm>
            <a:off x="4897101" y="2580566"/>
            <a:ext cx="609617" cy="264160"/>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sp>
        <p:nvSpPr>
          <p:cNvPr id="24" name="חץ ימינה 23"/>
          <p:cNvSpPr/>
          <p:nvPr/>
        </p:nvSpPr>
        <p:spPr>
          <a:xfrm>
            <a:off x="4914447" y="2919746"/>
            <a:ext cx="609617" cy="264160"/>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sp>
        <p:nvSpPr>
          <p:cNvPr id="25" name="חץ ימינה 24"/>
          <p:cNvSpPr/>
          <p:nvPr/>
        </p:nvSpPr>
        <p:spPr>
          <a:xfrm>
            <a:off x="4944916" y="3504328"/>
            <a:ext cx="609617" cy="264160"/>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grpSp>
        <p:nvGrpSpPr>
          <p:cNvPr id="26" name="קבוצה 25"/>
          <p:cNvGrpSpPr/>
          <p:nvPr/>
        </p:nvGrpSpPr>
        <p:grpSpPr>
          <a:xfrm>
            <a:off x="241637" y="4178207"/>
            <a:ext cx="5208800" cy="531778"/>
            <a:chOff x="608162" y="4666942"/>
            <a:chExt cx="5208800" cy="531778"/>
          </a:xfrm>
        </p:grpSpPr>
        <p:grpSp>
          <p:nvGrpSpPr>
            <p:cNvPr id="27" name="קבוצה 26"/>
            <p:cNvGrpSpPr/>
            <p:nvPr/>
          </p:nvGrpSpPr>
          <p:grpSpPr>
            <a:xfrm>
              <a:off x="608162" y="4666942"/>
              <a:ext cx="4135134" cy="531778"/>
              <a:chOff x="608162" y="4666942"/>
              <a:chExt cx="4135134" cy="531778"/>
            </a:xfrm>
          </p:grpSpPr>
          <p:sp>
            <p:nvSpPr>
              <p:cNvPr id="30" name="אליפסה 29"/>
              <p:cNvSpPr/>
              <p:nvPr/>
            </p:nvSpPr>
            <p:spPr>
              <a:xfrm>
                <a:off x="608162" y="4666942"/>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31" name="מלבן מעוגל 30"/>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32" name="מלבן מעוגל 31"/>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3" name="מחבר חץ ישר 32"/>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4" name="מחבר חץ ישר 33"/>
              <p:cNvCxnSpPr>
                <a:stCxn id="32"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5" name="מחבר חץ ישר 34"/>
              <p:cNvCxnSpPr>
                <a:stCxn id="30" idx="6"/>
              </p:cNvCxnSpPr>
              <p:nvPr/>
            </p:nvCxnSpPr>
            <p:spPr>
              <a:xfrm flipV="1">
                <a:off x="1440094" y="4922899"/>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6" name="מלבן מעוגל 35"/>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28" name="מחבר חץ ישר 27"/>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9" name="מלבן מעוגל 28"/>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Tree>
    <p:extLst>
      <p:ext uri="{BB962C8B-B14F-4D97-AF65-F5344CB8AC3E}">
        <p14:creationId xmlns:p14="http://schemas.microsoft.com/office/powerpoint/2010/main" val="343628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2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23"/>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63" presetClass="path" presetSubtype="0" accel="50000" decel="50000" fill="hold" nodeType="clickEffect">
                                  <p:stCondLst>
                                    <p:cond delay="0"/>
                                  </p:stCondLst>
                                  <p:childTnLst>
                                    <p:animMotion origin="layout" path="M -1.45833E-6 3.33333E-6 L 0.08867 0.01898 " pathEditMode="relative" rAng="0" ptsTypes="AA">
                                      <p:cBhvr>
                                        <p:cTn id="31" dur="2000" fill="hold"/>
                                        <p:tgtEl>
                                          <p:spTgt spid="9"/>
                                        </p:tgtEl>
                                        <p:attrNameLst>
                                          <p:attrName>ppt_x</p:attrName>
                                          <p:attrName>ppt_y</p:attrName>
                                        </p:attrNameLst>
                                      </p:cBhvr>
                                      <p:rCtr x="4427" y="949"/>
                                    </p:animMotion>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24"/>
                                        </p:tgtEl>
                                        <p:attrNameLst>
                                          <p:attrName>style.visibility</p:attrName>
                                        </p:attrNameLst>
                                      </p:cBhvr>
                                      <p:to>
                                        <p:strVal val="hidden"/>
                                      </p:to>
                                    </p:set>
                                  </p:childTnLst>
                                </p:cTn>
                              </p:par>
                              <p:par>
                                <p:cTn id="36" presetID="1" presetClass="entr" presetSubtype="0" fill="hold" grpId="0" nodeType="withEffect">
                                  <p:stCondLst>
                                    <p:cond delay="0"/>
                                  </p:stCondLst>
                                  <p:childTnLst>
                                    <p:set>
                                      <p:cBhvr>
                                        <p:cTn id="37" dur="1" fill="hold">
                                          <p:stCondLst>
                                            <p:cond delay="0"/>
                                          </p:stCondLst>
                                        </p:cTn>
                                        <p:tgtEl>
                                          <p:spTgt spid="25"/>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2" grpId="0" animBg="1"/>
      <p:bldP spid="22" grpId="1" animBg="1"/>
      <p:bldP spid="23" grpId="0" animBg="1"/>
      <p:bldP spid="23" grpId="1" animBg="1"/>
      <p:bldP spid="24" grpId="0" animBg="1"/>
      <p:bldP spid="24" grpId="1" animBg="1"/>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344504" y="922530"/>
            <a:ext cx="11161453" cy="4134680"/>
          </a:xfrm>
        </p:spPr>
        <p:txBody>
          <a:bodyPr>
            <a:noAutofit/>
          </a:bodyPr>
          <a:lstStyle/>
          <a:p>
            <a:pPr marL="0" indent="0">
              <a:buNone/>
            </a:pPr>
            <a:r>
              <a:rPr lang="he-IL" b="1" dirty="0">
                <a:latin typeface="Times New Roman" panose="02020603050405020304" pitchFamily="18" charset="0"/>
                <a:cs typeface="+mn-cs"/>
              </a:rPr>
              <a:t>נתונות שתי שרשרות ממוינות. </a:t>
            </a:r>
          </a:p>
          <a:p>
            <a:pPr marL="0" indent="0">
              <a:buNone/>
            </a:pPr>
            <a:r>
              <a:rPr lang="he-IL" b="1" dirty="0">
                <a:latin typeface="Times New Roman" panose="02020603050405020304" pitchFamily="18" charset="0"/>
                <a:cs typeface="+mn-cs"/>
              </a:rPr>
              <a:t>כתבו פעולה הממזגת אותן לשרשרת אחת </a:t>
            </a:r>
            <a:r>
              <a:rPr lang="he-IL" b="1" dirty="0" err="1">
                <a:latin typeface="Times New Roman" panose="02020603050405020304" pitchFamily="18" charset="0"/>
                <a:cs typeface="+mn-cs"/>
              </a:rPr>
              <a:t>ממויינת</a:t>
            </a:r>
            <a:r>
              <a:rPr lang="he-IL" b="1" dirty="0">
                <a:latin typeface="Times New Roman" panose="02020603050405020304" pitchFamily="18" charset="0"/>
                <a:cs typeface="+mn-cs"/>
              </a:rPr>
              <a:t>.</a:t>
            </a:r>
          </a:p>
          <a:p>
            <a:pPr marL="0" indent="0">
              <a:buNone/>
            </a:pPr>
            <a:r>
              <a:rPr lang="he-IL" b="1" dirty="0">
                <a:latin typeface="Times New Roman" panose="02020603050405020304" pitchFamily="18" charset="0"/>
                <a:cs typeface="+mn-cs"/>
              </a:rPr>
              <a:t>מה עושים? </a:t>
            </a:r>
          </a:p>
          <a:p>
            <a:pPr marL="0" indent="0">
              <a:buNone/>
            </a:pPr>
            <a:r>
              <a:rPr lang="he-IL" b="1" dirty="0">
                <a:latin typeface="Times New Roman" panose="02020603050405020304" pitchFamily="18" charset="0"/>
                <a:cs typeface="+mn-cs"/>
              </a:rPr>
              <a:t>1. אם אין התניות– אפשר להשתמש בשרשרת אחת ולהוסיף אליה את הערכים מהשרשרת </a:t>
            </a:r>
            <a:r>
              <a:rPr lang="he-IL" b="1" dirty="0" err="1">
                <a:latin typeface="Times New Roman" panose="02020603050405020304" pitchFamily="18" charset="0"/>
                <a:cs typeface="+mn-cs"/>
              </a:rPr>
              <a:t>השניה</a:t>
            </a:r>
            <a:r>
              <a:rPr lang="he-IL" b="1" dirty="0">
                <a:latin typeface="Times New Roman" panose="02020603050405020304" pitchFamily="18" charset="0"/>
                <a:cs typeface="+mn-cs"/>
              </a:rPr>
              <a:t> עם </a:t>
            </a:r>
            <a:r>
              <a:rPr lang="en-US" b="1" dirty="0" err="1">
                <a:latin typeface="Times New Roman" panose="02020603050405020304" pitchFamily="18" charset="0"/>
                <a:cs typeface="+mn-cs"/>
              </a:rPr>
              <a:t>insertSort</a:t>
            </a:r>
            <a:endParaRPr lang="he-IL" b="1" dirty="0">
              <a:latin typeface="Times New Roman" panose="02020603050405020304" pitchFamily="18" charset="0"/>
              <a:cs typeface="+mn-cs"/>
            </a:endParaRPr>
          </a:p>
          <a:p>
            <a:pPr marL="0" indent="0">
              <a:buNone/>
            </a:pPr>
            <a:r>
              <a:rPr lang="he-IL" b="1" dirty="0">
                <a:latin typeface="Times New Roman" panose="02020603050405020304" pitchFamily="18" charset="0"/>
                <a:cs typeface="+mn-cs"/>
              </a:rPr>
              <a:t>2 . התניה- להחזיר שרשרת חדשה , תוך שימוש בחוליות המקוריות  ( אין יצירת חוליות חדשות)</a:t>
            </a:r>
          </a:p>
          <a:p>
            <a:pPr marL="0" indent="0">
              <a:buNone/>
            </a:pPr>
            <a:r>
              <a:rPr lang="he-IL" b="1" dirty="0">
                <a:latin typeface="Times New Roman" panose="02020603050405020304" pitchFamily="18" charset="0"/>
                <a:cs typeface="+mn-cs"/>
              </a:rPr>
              <a:t>3. . התניה- להחזיר שרשרת חדשה  ממוזגת . ( יצירת חוליות חדשות )</a:t>
            </a:r>
          </a:p>
          <a:p>
            <a:pPr marL="0" indent="0">
              <a:buNone/>
            </a:pPr>
            <a:endParaRPr lang="he-IL" b="1" dirty="0">
              <a:latin typeface="Times New Roman" panose="02020603050405020304" pitchFamily="18" charset="0"/>
              <a:cs typeface="+mn-cs"/>
            </a:endParaRPr>
          </a:p>
          <a:p>
            <a:pPr marL="0" indent="0">
              <a:buNone/>
            </a:pPr>
            <a:r>
              <a:rPr lang="he-IL" b="1" dirty="0">
                <a:latin typeface="Times New Roman" panose="02020603050405020304" pitchFamily="18" charset="0"/>
                <a:cs typeface="+mn-cs"/>
              </a:rPr>
              <a:t> </a:t>
            </a:r>
          </a:p>
        </p:txBody>
      </p:sp>
      <p:sp>
        <p:nvSpPr>
          <p:cNvPr id="3" name="כותרת 2"/>
          <p:cNvSpPr>
            <a:spLocks noGrp="1"/>
          </p:cNvSpPr>
          <p:nvPr>
            <p:ph type="title"/>
          </p:nvPr>
        </p:nvSpPr>
        <p:spPr/>
        <p:txBody>
          <a:bodyPr/>
          <a:lstStyle/>
          <a:p>
            <a:r>
              <a:rPr lang="he-IL" dirty="0"/>
              <a:t>מיזוג שרשרות</a:t>
            </a:r>
          </a:p>
        </p:txBody>
      </p:sp>
      <p:grpSp>
        <p:nvGrpSpPr>
          <p:cNvPr id="11" name="קבוצה 10"/>
          <p:cNvGrpSpPr/>
          <p:nvPr/>
        </p:nvGrpSpPr>
        <p:grpSpPr>
          <a:xfrm>
            <a:off x="1946698" y="4431943"/>
            <a:ext cx="4809852" cy="441281"/>
            <a:chOff x="4614787" y="3598663"/>
            <a:chExt cx="4809852" cy="441281"/>
          </a:xfrm>
        </p:grpSpPr>
        <p:grpSp>
          <p:nvGrpSpPr>
            <p:cNvPr id="12" name="קבוצה 11"/>
            <p:cNvGrpSpPr/>
            <p:nvPr/>
          </p:nvGrpSpPr>
          <p:grpSpPr>
            <a:xfrm>
              <a:off x="4614787" y="3598663"/>
              <a:ext cx="4809852" cy="441281"/>
              <a:chOff x="4514687" y="3993682"/>
              <a:chExt cx="4809852" cy="441281"/>
            </a:xfrm>
          </p:grpSpPr>
          <p:grpSp>
            <p:nvGrpSpPr>
              <p:cNvPr id="16" name="קבוצה 15"/>
              <p:cNvGrpSpPr/>
              <p:nvPr/>
            </p:nvGrpSpPr>
            <p:grpSpPr>
              <a:xfrm>
                <a:off x="4514687" y="4025480"/>
                <a:ext cx="1788781" cy="409483"/>
                <a:chOff x="5171973" y="5188193"/>
                <a:chExt cx="1752915" cy="409483"/>
              </a:xfrm>
            </p:grpSpPr>
            <p:sp>
              <p:nvSpPr>
                <p:cNvPr id="25" name="מלבן מעוגל 24"/>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26" name="מחבר חץ ישר 25"/>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7" name="מלבן מעוגל 26"/>
                <p:cNvSpPr/>
                <p:nvPr/>
              </p:nvSpPr>
              <p:spPr>
                <a:xfrm>
                  <a:off x="6243478" y="5235156"/>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grpSp>
          <p:sp>
            <p:nvSpPr>
              <p:cNvPr id="17" name="מלבן מעוגל 16"/>
              <p:cNvSpPr/>
              <p:nvPr/>
            </p:nvSpPr>
            <p:spPr>
              <a:xfrm>
                <a:off x="6654763" y="399368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18" name="מלבן מעוגל 17"/>
              <p:cNvSpPr/>
              <p:nvPr/>
            </p:nvSpPr>
            <p:spPr>
              <a:xfrm>
                <a:off x="7639066" y="40350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20" name="מחבר חץ ישר 19"/>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3" name="מלבן מעוגל 22"/>
              <p:cNvSpPr/>
              <p:nvPr/>
            </p:nvSpPr>
            <p:spPr>
              <a:xfrm>
                <a:off x="8629187" y="405479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24" name="מחבר חץ ישר 23"/>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cxnSp>
          <p:nvCxnSpPr>
            <p:cNvPr id="15" name="מחבר חץ ישר 14"/>
            <p:cNvCxnSpPr>
              <a:endCxn id="23" idx="1"/>
            </p:cNvCxnSpPr>
            <p:nvPr/>
          </p:nvCxnSpPr>
          <p:spPr>
            <a:xfrm>
              <a:off x="8409164" y="3807232"/>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3" name="קבוצה 32"/>
          <p:cNvGrpSpPr/>
          <p:nvPr/>
        </p:nvGrpSpPr>
        <p:grpSpPr>
          <a:xfrm>
            <a:off x="416560" y="5134674"/>
            <a:ext cx="5472458" cy="570125"/>
            <a:chOff x="344504" y="4604887"/>
            <a:chExt cx="5472458" cy="570125"/>
          </a:xfrm>
        </p:grpSpPr>
        <p:grpSp>
          <p:nvGrpSpPr>
            <p:cNvPr id="30" name="קבוצה 29"/>
            <p:cNvGrpSpPr/>
            <p:nvPr/>
          </p:nvGrpSpPr>
          <p:grpSpPr>
            <a:xfrm>
              <a:off x="344504" y="4604887"/>
              <a:ext cx="4398792" cy="570125"/>
              <a:chOff x="344504" y="4604887"/>
              <a:chExt cx="4398792" cy="570125"/>
            </a:xfrm>
          </p:grpSpPr>
          <p:sp>
            <p:nvSpPr>
              <p:cNvPr id="5" name="אליפסה 4"/>
              <p:cNvSpPr/>
              <p:nvPr/>
            </p:nvSpPr>
            <p:spPr>
              <a:xfrm>
                <a:off x="344504" y="4604887"/>
                <a:ext cx="1095590"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lst2</a:t>
                </a:r>
              </a:p>
            </p:txBody>
          </p:sp>
          <p:sp>
            <p:nvSpPr>
              <p:cNvPr id="6" name="מלבן מעוגל 5"/>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7" name="מלבן מעוגל 6"/>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8" name="מחבר חץ ישר 7"/>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9" name="מחבר חץ ישר 8"/>
              <p:cNvCxnSpPr>
                <a:stCxn id="7"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0" name="מחבר חץ ישר 9"/>
              <p:cNvCxnSpPr>
                <a:stCxn id="5" idx="6"/>
              </p:cNvCxnSpPr>
              <p:nvPr/>
            </p:nvCxnSpPr>
            <p:spPr>
              <a:xfrm flipV="1">
                <a:off x="1440094" y="4860844"/>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8" name="מלבן מעוגל 27"/>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31" name="מחבר חץ ישר 30"/>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2" name="מלבן מעוגל 31"/>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34" name="אליפסה 33"/>
          <p:cNvSpPr/>
          <p:nvPr/>
        </p:nvSpPr>
        <p:spPr>
          <a:xfrm>
            <a:off x="519838" y="4388662"/>
            <a:ext cx="1125635"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lst1</a:t>
            </a:r>
          </a:p>
        </p:txBody>
      </p:sp>
      <p:cxnSp>
        <p:nvCxnSpPr>
          <p:cNvPr id="35" name="מחבר חץ ישר 34"/>
          <p:cNvCxnSpPr/>
          <p:nvPr/>
        </p:nvCxnSpPr>
        <p:spPr>
          <a:xfrm flipV="1">
            <a:off x="1550937" y="4597658"/>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503407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344504" y="922530"/>
            <a:ext cx="11161453" cy="1068830"/>
          </a:xfrm>
        </p:spPr>
        <p:txBody>
          <a:bodyPr>
            <a:noAutofit/>
          </a:bodyPr>
          <a:lstStyle/>
          <a:p>
            <a:pPr marL="0" indent="0">
              <a:buNone/>
            </a:pPr>
            <a:r>
              <a:rPr lang="he-IL" b="1" dirty="0">
                <a:latin typeface="Times New Roman" panose="02020603050405020304" pitchFamily="18" charset="0"/>
                <a:cs typeface="Times New Roman" panose="02020603050405020304" pitchFamily="18" charset="0"/>
              </a:rPr>
              <a:t>1</a:t>
            </a:r>
            <a:r>
              <a:rPr lang="he-IL" b="1" dirty="0">
                <a:latin typeface="Times New Roman" panose="02020603050405020304" pitchFamily="18" charset="0"/>
                <a:cs typeface="+mn-cs"/>
              </a:rPr>
              <a:t>. אם אין התניות– להשתמש בשרשרת אחת ולהוסיף אליה את הערכים מהשרשרת </a:t>
            </a:r>
            <a:r>
              <a:rPr lang="he-IL" b="1" dirty="0" err="1">
                <a:latin typeface="Times New Roman" panose="02020603050405020304" pitchFamily="18" charset="0"/>
                <a:cs typeface="+mn-cs"/>
              </a:rPr>
              <a:t>השניה</a:t>
            </a:r>
            <a:r>
              <a:rPr lang="he-IL" b="1" dirty="0">
                <a:latin typeface="Times New Roman" panose="02020603050405020304" pitchFamily="18" charset="0"/>
                <a:cs typeface="+mn-cs"/>
              </a:rPr>
              <a:t> עם </a:t>
            </a:r>
            <a:r>
              <a:rPr lang="en-US" b="1" dirty="0" err="1">
                <a:latin typeface="Times New Roman" panose="02020603050405020304" pitchFamily="18" charset="0"/>
                <a:cs typeface="+mn-cs"/>
              </a:rPr>
              <a:t>insertSort</a:t>
            </a:r>
            <a:endParaRPr lang="he-IL" b="1" dirty="0">
              <a:latin typeface="Times New Roman" panose="02020603050405020304" pitchFamily="18" charset="0"/>
              <a:cs typeface="+mn-cs"/>
            </a:endParaRPr>
          </a:p>
          <a:p>
            <a:pPr marL="0" indent="0">
              <a:buNone/>
            </a:pPr>
            <a:endParaRPr lang="he-IL" b="1" dirty="0">
              <a:latin typeface="Times New Roman" panose="02020603050405020304" pitchFamily="18" charset="0"/>
              <a:cs typeface="+mn-cs"/>
            </a:endParaRPr>
          </a:p>
        </p:txBody>
      </p:sp>
      <p:sp>
        <p:nvSpPr>
          <p:cNvPr id="3" name="כותרת 2"/>
          <p:cNvSpPr>
            <a:spLocks noGrp="1"/>
          </p:cNvSpPr>
          <p:nvPr>
            <p:ph type="title"/>
          </p:nvPr>
        </p:nvSpPr>
        <p:spPr/>
        <p:txBody>
          <a:bodyPr/>
          <a:lstStyle/>
          <a:p>
            <a:r>
              <a:rPr lang="he-IL" dirty="0"/>
              <a:t>מיזוג שרשרות- המשך</a:t>
            </a:r>
          </a:p>
        </p:txBody>
      </p:sp>
      <p:grpSp>
        <p:nvGrpSpPr>
          <p:cNvPr id="33" name="קבוצה 32"/>
          <p:cNvGrpSpPr/>
          <p:nvPr/>
        </p:nvGrpSpPr>
        <p:grpSpPr>
          <a:xfrm>
            <a:off x="519838" y="5342279"/>
            <a:ext cx="5472458" cy="570125"/>
            <a:chOff x="344504" y="4604887"/>
            <a:chExt cx="5472458" cy="570125"/>
          </a:xfrm>
        </p:grpSpPr>
        <p:grpSp>
          <p:nvGrpSpPr>
            <p:cNvPr id="30" name="קבוצה 29"/>
            <p:cNvGrpSpPr/>
            <p:nvPr/>
          </p:nvGrpSpPr>
          <p:grpSpPr>
            <a:xfrm>
              <a:off x="344504" y="4604887"/>
              <a:ext cx="4398792" cy="570125"/>
              <a:chOff x="344504" y="4604887"/>
              <a:chExt cx="4398792" cy="570125"/>
            </a:xfrm>
          </p:grpSpPr>
          <p:sp>
            <p:nvSpPr>
              <p:cNvPr id="5" name="אליפסה 4"/>
              <p:cNvSpPr/>
              <p:nvPr/>
            </p:nvSpPr>
            <p:spPr>
              <a:xfrm>
                <a:off x="344504" y="4604887"/>
                <a:ext cx="1095590"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lst2</a:t>
                </a:r>
              </a:p>
            </p:txBody>
          </p:sp>
          <p:sp>
            <p:nvSpPr>
              <p:cNvPr id="6" name="מלבן מעוגל 5"/>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7" name="מלבן מעוגל 6"/>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8" name="מחבר חץ ישר 7"/>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9" name="מחבר חץ ישר 8"/>
              <p:cNvCxnSpPr>
                <a:stCxn id="7"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0" name="מחבר חץ ישר 9"/>
              <p:cNvCxnSpPr>
                <a:stCxn id="5" idx="6"/>
              </p:cNvCxnSpPr>
              <p:nvPr/>
            </p:nvCxnSpPr>
            <p:spPr>
              <a:xfrm flipV="1">
                <a:off x="1440094" y="4860844"/>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8" name="מלבן מעוגל 27"/>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31" name="מחבר חץ ישר 30"/>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2" name="מלבן מעוגל 31"/>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grpSp>
        <p:nvGrpSpPr>
          <p:cNvPr id="14" name="קבוצה 13"/>
          <p:cNvGrpSpPr/>
          <p:nvPr/>
        </p:nvGrpSpPr>
        <p:grpSpPr>
          <a:xfrm>
            <a:off x="470942" y="4693524"/>
            <a:ext cx="6324395" cy="531778"/>
            <a:chOff x="470942" y="4693524"/>
            <a:chExt cx="6324395" cy="531778"/>
          </a:xfrm>
        </p:grpSpPr>
        <p:grpSp>
          <p:nvGrpSpPr>
            <p:cNvPr id="11" name="קבוצה 10"/>
            <p:cNvGrpSpPr/>
            <p:nvPr/>
          </p:nvGrpSpPr>
          <p:grpSpPr>
            <a:xfrm>
              <a:off x="1985485" y="4766866"/>
              <a:ext cx="4809852" cy="441281"/>
              <a:chOff x="4614787" y="3598663"/>
              <a:chExt cx="4809852" cy="441281"/>
            </a:xfrm>
          </p:grpSpPr>
          <p:grpSp>
            <p:nvGrpSpPr>
              <p:cNvPr id="12" name="קבוצה 11"/>
              <p:cNvGrpSpPr/>
              <p:nvPr/>
            </p:nvGrpSpPr>
            <p:grpSpPr>
              <a:xfrm>
                <a:off x="4614787" y="3598663"/>
                <a:ext cx="4809852" cy="441281"/>
                <a:chOff x="4514687" y="3993682"/>
                <a:chExt cx="4809852" cy="441281"/>
              </a:xfrm>
            </p:grpSpPr>
            <p:grpSp>
              <p:nvGrpSpPr>
                <p:cNvPr id="16" name="קבוצה 15"/>
                <p:cNvGrpSpPr/>
                <p:nvPr/>
              </p:nvGrpSpPr>
              <p:grpSpPr>
                <a:xfrm>
                  <a:off x="4514687" y="4025480"/>
                  <a:ext cx="1788781" cy="409483"/>
                  <a:chOff x="5171973" y="5188193"/>
                  <a:chExt cx="1752915" cy="409483"/>
                </a:xfrm>
              </p:grpSpPr>
              <p:sp>
                <p:nvSpPr>
                  <p:cNvPr id="25" name="מלבן מעוגל 24"/>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26" name="מחבר חץ ישר 25"/>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7" name="מלבן מעוגל 26"/>
                  <p:cNvSpPr/>
                  <p:nvPr/>
                </p:nvSpPr>
                <p:spPr>
                  <a:xfrm>
                    <a:off x="6243478" y="5235156"/>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grpSp>
            <p:sp>
              <p:nvSpPr>
                <p:cNvPr id="17" name="מלבן מעוגל 16"/>
                <p:cNvSpPr/>
                <p:nvPr/>
              </p:nvSpPr>
              <p:spPr>
                <a:xfrm>
                  <a:off x="6654763" y="399368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18" name="מלבן מעוגל 17"/>
                <p:cNvSpPr/>
                <p:nvPr/>
              </p:nvSpPr>
              <p:spPr>
                <a:xfrm>
                  <a:off x="7639066" y="40350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20" name="מחבר חץ ישר 19"/>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3" name="מלבן מעוגל 22"/>
                <p:cNvSpPr/>
                <p:nvPr/>
              </p:nvSpPr>
              <p:spPr>
                <a:xfrm>
                  <a:off x="8629187" y="405479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24" name="מחבר חץ ישר 23"/>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cxnSp>
            <p:nvCxnSpPr>
              <p:cNvPr id="15" name="מחבר חץ ישר 14"/>
              <p:cNvCxnSpPr>
                <a:endCxn id="23" idx="1"/>
              </p:cNvCxnSpPr>
              <p:nvPr/>
            </p:nvCxnSpPr>
            <p:spPr>
              <a:xfrm>
                <a:off x="8409164" y="3807232"/>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34" name="אליפסה 33"/>
            <p:cNvSpPr/>
            <p:nvPr/>
          </p:nvSpPr>
          <p:spPr>
            <a:xfrm>
              <a:off x="470942" y="4693524"/>
              <a:ext cx="1125635"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lst1</a:t>
              </a:r>
            </a:p>
          </p:txBody>
        </p:sp>
        <p:cxnSp>
          <p:nvCxnSpPr>
            <p:cNvPr id="35" name="מחבר חץ ישר 34"/>
            <p:cNvCxnSpPr/>
            <p:nvPr/>
          </p:nvCxnSpPr>
          <p:spPr>
            <a:xfrm flipV="1">
              <a:off x="1535161" y="4954447"/>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4" name="מלבן 3"/>
          <p:cNvSpPr/>
          <p:nvPr/>
        </p:nvSpPr>
        <p:spPr>
          <a:xfrm>
            <a:off x="660400" y="1402660"/>
            <a:ext cx="10569447" cy="3416320"/>
          </a:xfrm>
          <a:prstGeom prst="rect">
            <a:avLst/>
          </a:prstGeom>
        </p:spPr>
        <p:txBody>
          <a:bodyPr wrap="square">
            <a:spAutoFit/>
          </a:bodyPr>
          <a:lstStyle/>
          <a:p>
            <a:pPr algn="l" rtl="0"/>
            <a:r>
              <a:rPr lang="en-US" sz="2400" dirty="0">
                <a:solidFill>
                  <a:srgbClr val="0000FF"/>
                </a:solidFill>
                <a:latin typeface="Times New Roman" panose="02020603050405020304" pitchFamily="18" charset="0"/>
                <a:cs typeface="Times New Roman" panose="02020603050405020304" pitchFamily="18" charset="0"/>
              </a:rPr>
              <a:t>public</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static</a:t>
            </a:r>
            <a:r>
              <a:rPr lang="en-US" sz="2400" dirty="0">
                <a:solidFill>
                  <a:srgbClr val="000000"/>
                </a:solidFill>
                <a:latin typeface="Times New Roman" panose="02020603050405020304" pitchFamily="18" charset="0"/>
                <a:cs typeface="Times New Roman" panose="02020603050405020304" pitchFamily="18" charset="0"/>
              </a:rPr>
              <a:t> 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&gt;Merge1(Node&lt;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 lst1,Node&lt;</a:t>
            </a:r>
            <a:r>
              <a:rPr lang="en-US" sz="2400" dirty="0" err="1">
                <a:solidFill>
                  <a:srgbClr val="0000FF"/>
                </a:solidFill>
                <a:latin typeface="Times New Roman" panose="02020603050405020304" pitchFamily="18" charset="0"/>
                <a:cs typeface="Times New Roman" panose="02020603050405020304" pitchFamily="18" charset="0"/>
              </a:rPr>
              <a:t>int</a:t>
            </a:r>
            <a:r>
              <a:rPr lang="en-US" sz="2400" dirty="0">
                <a:solidFill>
                  <a:srgbClr val="000000"/>
                </a:solidFill>
                <a:latin typeface="Times New Roman" panose="02020603050405020304" pitchFamily="18" charset="0"/>
                <a:cs typeface="Times New Roman" panose="02020603050405020304" pitchFamily="18" charset="0"/>
              </a:rPr>
              <a:t>&gt;lst2)</a:t>
            </a:r>
          </a:p>
          <a:p>
            <a:pPr algn="l" rtl="0"/>
            <a:r>
              <a:rPr lang="he-IL" sz="2400" dirty="0">
                <a:solidFill>
                  <a:srgbClr val="000000"/>
                </a:solidFill>
                <a:latin typeface="Times New Roman" panose="02020603050405020304" pitchFamily="18" charset="0"/>
                <a:cs typeface="Times New Roman" panose="02020603050405020304" pitchFamily="18" charset="0"/>
              </a:rPr>
              <a:t>        }</a:t>
            </a:r>
          </a:p>
          <a:p>
            <a:pPr algn="l" rtl="0"/>
            <a:r>
              <a:rPr lang="en-US" sz="2400" dirty="0">
                <a:solidFill>
                  <a:srgbClr val="000000"/>
                </a:solidFill>
                <a:latin typeface="Times New Roman" panose="02020603050405020304" pitchFamily="18" charset="0"/>
                <a:cs typeface="Times New Roman" panose="02020603050405020304" pitchFamily="18" charset="0"/>
              </a:rPr>
              <a:t>     </a:t>
            </a:r>
            <a:r>
              <a:rPr lang="en-US" sz="2400" dirty="0">
                <a:solidFill>
                  <a:srgbClr val="0000FF"/>
                </a:solidFill>
                <a:latin typeface="Times New Roman" panose="02020603050405020304" pitchFamily="18" charset="0"/>
                <a:cs typeface="Times New Roman" panose="02020603050405020304" pitchFamily="18" charset="0"/>
              </a:rPr>
              <a:t>while</a:t>
            </a:r>
            <a:r>
              <a:rPr lang="en-US" sz="2400" dirty="0">
                <a:solidFill>
                  <a:srgbClr val="000000"/>
                </a:solidFill>
                <a:latin typeface="Times New Roman" panose="02020603050405020304" pitchFamily="18" charset="0"/>
                <a:cs typeface="Times New Roman" panose="02020603050405020304" pitchFamily="18" charset="0"/>
              </a:rPr>
              <a:t>(lst2!=</a:t>
            </a:r>
            <a:r>
              <a:rPr lang="en-US" sz="2400" dirty="0">
                <a:solidFill>
                  <a:srgbClr val="0000FF"/>
                </a:solidFill>
                <a:latin typeface="Times New Roman" panose="02020603050405020304" pitchFamily="18" charset="0"/>
                <a:cs typeface="Times New Roman" panose="02020603050405020304" pitchFamily="18" charset="0"/>
              </a:rPr>
              <a:t>null</a:t>
            </a:r>
            <a:r>
              <a:rPr lang="en-US" sz="2400" dirty="0">
                <a:solidFill>
                  <a:srgbClr val="000000"/>
                </a:solidFill>
                <a:latin typeface="Times New Roman" panose="02020603050405020304" pitchFamily="18" charset="0"/>
                <a:cs typeface="Times New Roman" panose="02020603050405020304" pitchFamily="18" charset="0"/>
              </a:rPr>
              <a:t>)</a:t>
            </a:r>
          </a:p>
          <a:p>
            <a:pPr algn="l" rtl="0"/>
            <a:r>
              <a:rPr lang="he-IL" sz="2400" dirty="0">
                <a:solidFill>
                  <a:srgbClr val="000000"/>
                </a:solidFill>
                <a:latin typeface="Times New Roman" panose="02020603050405020304" pitchFamily="18" charset="0"/>
                <a:cs typeface="Times New Roman" panose="02020603050405020304" pitchFamily="18" charset="0"/>
              </a:rPr>
              <a:t>            }    </a:t>
            </a:r>
          </a:p>
          <a:p>
            <a:pPr algn="l" rtl="0"/>
            <a:r>
              <a:rPr lang="en-US" sz="2400" dirty="0">
                <a:solidFill>
                  <a:srgbClr val="000000"/>
                </a:solidFill>
                <a:latin typeface="Times New Roman" panose="02020603050405020304" pitchFamily="18" charset="0"/>
                <a:cs typeface="Times New Roman" panose="02020603050405020304" pitchFamily="18" charset="0"/>
              </a:rPr>
              <a:t>        lst1 = </a:t>
            </a:r>
            <a:r>
              <a:rPr lang="en-US" sz="2400" dirty="0" err="1">
                <a:solidFill>
                  <a:srgbClr val="000000"/>
                </a:solidFill>
                <a:latin typeface="Times New Roman" panose="02020603050405020304" pitchFamily="18" charset="0"/>
                <a:cs typeface="Times New Roman" panose="02020603050405020304" pitchFamily="18" charset="0"/>
              </a:rPr>
              <a:t>InsertSort</a:t>
            </a:r>
            <a:r>
              <a:rPr lang="en-US" sz="2400" dirty="0">
                <a:solidFill>
                  <a:srgbClr val="000000"/>
                </a:solidFill>
                <a:latin typeface="Times New Roman" panose="02020603050405020304" pitchFamily="18" charset="0"/>
                <a:cs typeface="Times New Roman" panose="02020603050405020304" pitchFamily="18" charset="0"/>
              </a:rPr>
              <a:t>(lst1, lst2.GetValue());</a:t>
            </a:r>
          </a:p>
          <a:p>
            <a:pPr algn="l" rtl="0"/>
            <a:r>
              <a:rPr lang="en-US" sz="2400" dirty="0">
                <a:solidFill>
                  <a:srgbClr val="000000"/>
                </a:solidFill>
                <a:latin typeface="Times New Roman" panose="02020603050405020304" pitchFamily="18" charset="0"/>
                <a:cs typeface="Times New Roman" panose="02020603050405020304" pitchFamily="18" charset="0"/>
              </a:rPr>
              <a:t>       lst2 = lst2.GetNext();</a:t>
            </a:r>
          </a:p>
          <a:p>
            <a:pPr algn="l" rtl="0"/>
            <a:r>
              <a:rPr lang="he-IL" sz="2400" dirty="0">
                <a:solidFill>
                  <a:srgbClr val="000000"/>
                </a:solidFill>
                <a:latin typeface="Times New Roman" panose="02020603050405020304" pitchFamily="18" charset="0"/>
                <a:cs typeface="Times New Roman" panose="02020603050405020304" pitchFamily="18" charset="0"/>
              </a:rPr>
              <a:t>            {     </a:t>
            </a:r>
          </a:p>
          <a:p>
            <a:pPr algn="l" rtl="0"/>
            <a:r>
              <a:rPr lang="en-US" sz="2400" dirty="0">
                <a:solidFill>
                  <a:srgbClr val="000000"/>
                </a:solidFill>
                <a:latin typeface="Times New Roman" panose="02020603050405020304" pitchFamily="18" charset="0"/>
                <a:cs typeface="Times New Roman" panose="02020603050405020304" pitchFamily="18" charset="0"/>
              </a:rPr>
              <a:t>    re</a:t>
            </a:r>
            <a:r>
              <a:rPr lang="en-US" sz="2400" dirty="0">
                <a:solidFill>
                  <a:srgbClr val="0000FF"/>
                </a:solidFill>
                <a:latin typeface="Times New Roman" panose="02020603050405020304" pitchFamily="18" charset="0"/>
                <a:cs typeface="Times New Roman" panose="02020603050405020304" pitchFamily="18" charset="0"/>
              </a:rPr>
              <a:t>turn</a:t>
            </a:r>
            <a:r>
              <a:rPr lang="en-US" sz="2400" dirty="0">
                <a:solidFill>
                  <a:srgbClr val="000000"/>
                </a:solidFill>
                <a:latin typeface="Times New Roman" panose="02020603050405020304" pitchFamily="18" charset="0"/>
                <a:cs typeface="Times New Roman" panose="02020603050405020304" pitchFamily="18" charset="0"/>
              </a:rPr>
              <a:t> lst1;</a:t>
            </a:r>
          </a:p>
          <a:p>
            <a:pPr algn="l" rtl="0"/>
            <a:r>
              <a:rPr lang="he-IL" sz="2400" dirty="0">
                <a:solidFill>
                  <a:srgbClr val="000000"/>
                </a:solidFill>
                <a:latin typeface="Times New Roman" panose="02020603050405020304" pitchFamily="18" charset="0"/>
                <a:cs typeface="Times New Roman" panose="02020603050405020304" pitchFamily="18" charset="0"/>
              </a:rPr>
              <a:t>        {</a:t>
            </a:r>
            <a:endParaRPr lang="he-IL" sz="2400" dirty="0">
              <a:latin typeface="Times New Roman" panose="02020603050405020304" pitchFamily="18" charset="0"/>
              <a:cs typeface="Times New Roman" panose="02020603050405020304" pitchFamily="18" charset="0"/>
            </a:endParaRPr>
          </a:p>
        </p:txBody>
      </p:sp>
      <p:sp>
        <p:nvSpPr>
          <p:cNvPr id="13" name="הסבר אליפטי 12"/>
          <p:cNvSpPr/>
          <p:nvPr/>
        </p:nvSpPr>
        <p:spPr>
          <a:xfrm>
            <a:off x="6265637" y="1849120"/>
            <a:ext cx="5102265" cy="2996507"/>
          </a:xfrm>
          <a:prstGeom prst="wedgeEllipseCallout">
            <a:avLst>
              <a:gd name="adj1" fmla="val -61644"/>
              <a:gd name="adj2" fmla="val -35527"/>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200" b="1" dirty="0">
                <a:latin typeface="Times New Roman" panose="02020603050405020304" pitchFamily="18" charset="0"/>
              </a:rPr>
              <a:t>הפעולה עוברת על כל החוליות של שרשרת אחת (</a:t>
            </a:r>
            <a:r>
              <a:rPr lang="en-US" sz="2200" b="1" dirty="0">
                <a:latin typeface="Times New Roman" panose="02020603050405020304" pitchFamily="18" charset="0"/>
              </a:rPr>
              <a:t>m</a:t>
            </a:r>
            <a:r>
              <a:rPr lang="he-IL" sz="2200" b="1" dirty="0">
                <a:latin typeface="Times New Roman" panose="02020603050405020304" pitchFamily="18" charset="0"/>
              </a:rPr>
              <a:t> חוליות) ,וקוראת לפעולה שהיא </a:t>
            </a:r>
            <a:r>
              <a:rPr lang="en-US" sz="2200" b="1" dirty="0">
                <a:latin typeface="Times New Roman" panose="02020603050405020304" pitchFamily="18" charset="0"/>
              </a:rPr>
              <a:t>o(n)</a:t>
            </a:r>
            <a:r>
              <a:rPr lang="he-IL" sz="2200" b="1" dirty="0">
                <a:latin typeface="Times New Roman" panose="02020603050405020304" pitchFamily="18" charset="0"/>
              </a:rPr>
              <a:t> , סיבוכיות היא </a:t>
            </a:r>
            <a:r>
              <a:rPr lang="en-US" sz="2200" b="1" dirty="0">
                <a:latin typeface="Times New Roman" panose="02020603050405020304" pitchFamily="18" charset="0"/>
              </a:rPr>
              <a:t>o(n*m)</a:t>
            </a:r>
            <a:r>
              <a:rPr lang="he-IL" sz="2200" b="1" dirty="0">
                <a:latin typeface="Times New Roman" panose="02020603050405020304" pitchFamily="18" charset="0"/>
              </a:rPr>
              <a:t> – ובמקרה הכי גרוע אורך השרשרות זהה. לכן נקבל סיבוכיות ריבועית  </a:t>
            </a:r>
            <a:r>
              <a:rPr lang="en-US" sz="2200" b="1" dirty="0">
                <a:latin typeface="Times New Roman" panose="02020603050405020304" pitchFamily="18" charset="0"/>
              </a:rPr>
              <a:t>O(n</a:t>
            </a:r>
            <a:r>
              <a:rPr lang="en-US" sz="2200" b="1" baseline="30000" dirty="0">
                <a:latin typeface="Times New Roman" panose="02020603050405020304" pitchFamily="18" charset="0"/>
              </a:rPr>
              <a:t>2</a:t>
            </a:r>
            <a:r>
              <a:rPr lang="en-US" sz="2200" b="1" dirty="0">
                <a:latin typeface="Times New Roman" panose="02020603050405020304" pitchFamily="18" charset="0"/>
              </a:rPr>
              <a:t>)</a:t>
            </a:r>
            <a:endParaRPr lang="he-IL" sz="2200" b="1" dirty="0">
              <a:latin typeface="Times New Roman" panose="02020603050405020304" pitchFamily="18" charset="0"/>
            </a:endParaRPr>
          </a:p>
        </p:txBody>
      </p:sp>
    </p:spTree>
    <p:extLst>
      <p:ext uri="{BB962C8B-B14F-4D97-AF65-F5344CB8AC3E}">
        <p14:creationId xmlns:p14="http://schemas.microsoft.com/office/powerpoint/2010/main" val="275669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מציין מיקום תוכן 1"/>
          <p:cNvSpPr>
            <a:spLocks noGrp="1"/>
          </p:cNvSpPr>
          <p:nvPr>
            <p:ph sz="quarter" idx="4"/>
          </p:nvPr>
        </p:nvSpPr>
        <p:spPr>
          <a:xfrm>
            <a:off x="224618" y="840259"/>
            <a:ext cx="11161453" cy="3084172"/>
          </a:xfrm>
        </p:spPr>
        <p:txBody>
          <a:bodyPr>
            <a:noAutofit/>
          </a:bodyPr>
          <a:lstStyle/>
          <a:p>
            <a:pPr marL="0" indent="0">
              <a:buNone/>
            </a:pPr>
            <a:r>
              <a:rPr lang="he-IL" b="1" dirty="0">
                <a:latin typeface="Times New Roman" panose="02020603050405020304" pitchFamily="18" charset="0"/>
                <a:cs typeface="+mn-cs"/>
              </a:rPr>
              <a:t>נתונות שתי שרשרות ממוינות.  (כל ערך מופיע רק פעם אחת )</a:t>
            </a:r>
          </a:p>
          <a:p>
            <a:pPr marL="0" indent="0">
              <a:buNone/>
            </a:pPr>
            <a:r>
              <a:rPr lang="he-IL" b="1" dirty="0">
                <a:latin typeface="Times New Roman" panose="02020603050405020304" pitchFamily="18" charset="0"/>
                <a:cs typeface="+mn-cs"/>
              </a:rPr>
              <a:t>כתבו פעולה הממזגת אותן לשרשרת אחת </a:t>
            </a:r>
            <a:r>
              <a:rPr lang="he-IL" b="1" dirty="0" err="1">
                <a:latin typeface="Times New Roman" panose="02020603050405020304" pitchFamily="18" charset="0"/>
                <a:cs typeface="+mn-cs"/>
              </a:rPr>
              <a:t>ממויינת</a:t>
            </a:r>
            <a:r>
              <a:rPr lang="he-IL" b="1" dirty="0">
                <a:latin typeface="Times New Roman" panose="02020603050405020304" pitchFamily="18" charset="0"/>
                <a:cs typeface="+mn-cs"/>
              </a:rPr>
              <a:t>.</a:t>
            </a:r>
          </a:p>
          <a:p>
            <a:pPr marL="0" indent="0">
              <a:buNone/>
            </a:pPr>
            <a:r>
              <a:rPr lang="he-IL" b="1" dirty="0">
                <a:latin typeface="Times New Roman" panose="02020603050405020304" pitchFamily="18" charset="0"/>
                <a:cs typeface="+mn-cs"/>
              </a:rPr>
              <a:t>2. התניה- להחזיר שרשרת חדשה  ממוזגת . ( יצירת חוליות חדשות )</a:t>
            </a:r>
          </a:p>
          <a:p>
            <a:pPr marL="0" indent="0">
              <a:buNone/>
            </a:pPr>
            <a:r>
              <a:rPr lang="en-US" b="1" dirty="0">
                <a:latin typeface="Times New Roman" panose="02020603050405020304" pitchFamily="18" charset="0"/>
                <a:cs typeface="+mn-cs"/>
              </a:rPr>
              <a:t>          </a:t>
            </a:r>
            <a:r>
              <a:rPr lang="he-IL" b="1" dirty="0">
                <a:latin typeface="Times New Roman" panose="02020603050405020304" pitchFamily="18" charset="0"/>
                <a:cs typeface="+mn-cs"/>
              </a:rPr>
              <a:t> 3 שלבים למיזוג : </a:t>
            </a:r>
          </a:p>
          <a:p>
            <a:pPr marL="0" indent="0">
              <a:buNone/>
            </a:pPr>
            <a:r>
              <a:rPr lang="he-IL" b="1" dirty="0">
                <a:latin typeface="Times New Roman" panose="02020603050405020304" pitchFamily="18" charset="0"/>
                <a:cs typeface="+mn-cs"/>
              </a:rPr>
              <a:t>              א. הוספת החוליה הראשונה בשרשרת החדשה </a:t>
            </a:r>
          </a:p>
          <a:p>
            <a:pPr marL="0" indent="0">
              <a:buNone/>
            </a:pPr>
            <a:r>
              <a:rPr lang="he-IL" b="1" dirty="0">
                <a:latin typeface="Times New Roman" panose="02020603050405020304" pitchFamily="18" charset="0"/>
                <a:cs typeface="+mn-cs"/>
              </a:rPr>
              <a:t>              ב. כל עוד יש חוליות בשתי השרשרות - העברת החוליה עם הערך הנמוך </a:t>
            </a:r>
          </a:p>
          <a:p>
            <a:pPr marL="0" indent="0">
              <a:buNone/>
            </a:pPr>
            <a:r>
              <a:rPr lang="he-IL" b="1" dirty="0">
                <a:latin typeface="Times New Roman" panose="02020603050405020304" pitchFamily="18" charset="0"/>
                <a:cs typeface="+mn-cs"/>
              </a:rPr>
              <a:t>              ג.  העברת השארית מהשרשרת הארוכה יותר ( אם קיים)  </a:t>
            </a:r>
          </a:p>
          <a:p>
            <a:pPr marL="0" indent="0">
              <a:buNone/>
            </a:pPr>
            <a:endParaRPr lang="he-IL" b="1" dirty="0">
              <a:latin typeface="Times New Roman" panose="02020603050405020304" pitchFamily="18" charset="0"/>
              <a:cs typeface="+mn-cs"/>
            </a:endParaRPr>
          </a:p>
        </p:txBody>
      </p:sp>
      <p:sp>
        <p:nvSpPr>
          <p:cNvPr id="24" name="כותרת 2"/>
          <p:cNvSpPr>
            <a:spLocks noGrp="1"/>
          </p:cNvSpPr>
          <p:nvPr>
            <p:ph type="title"/>
          </p:nvPr>
        </p:nvSpPr>
        <p:spPr>
          <a:xfrm>
            <a:off x="1024128" y="155448"/>
            <a:ext cx="9802206" cy="720000"/>
          </a:xfrm>
        </p:spPr>
        <p:txBody>
          <a:bodyPr/>
          <a:lstStyle/>
          <a:p>
            <a:r>
              <a:rPr lang="he-IL" dirty="0"/>
              <a:t>מיזוג שרשרות- העברה לשרשרת חדשה </a:t>
            </a:r>
          </a:p>
        </p:txBody>
      </p:sp>
      <p:grpSp>
        <p:nvGrpSpPr>
          <p:cNvPr id="25" name="קבוצה 24"/>
          <p:cNvGrpSpPr/>
          <p:nvPr/>
        </p:nvGrpSpPr>
        <p:grpSpPr>
          <a:xfrm>
            <a:off x="172825" y="5061147"/>
            <a:ext cx="5472458" cy="570125"/>
            <a:chOff x="344504" y="4604887"/>
            <a:chExt cx="5472458" cy="570125"/>
          </a:xfrm>
        </p:grpSpPr>
        <p:grpSp>
          <p:nvGrpSpPr>
            <p:cNvPr id="26" name="קבוצה 25"/>
            <p:cNvGrpSpPr/>
            <p:nvPr/>
          </p:nvGrpSpPr>
          <p:grpSpPr>
            <a:xfrm>
              <a:off x="344504" y="4604887"/>
              <a:ext cx="4398792" cy="570125"/>
              <a:chOff x="344504" y="4604887"/>
              <a:chExt cx="4398792" cy="570125"/>
            </a:xfrm>
          </p:grpSpPr>
          <p:sp>
            <p:nvSpPr>
              <p:cNvPr id="29" name="אליפסה 28"/>
              <p:cNvSpPr/>
              <p:nvPr/>
            </p:nvSpPr>
            <p:spPr>
              <a:xfrm>
                <a:off x="344504" y="4604887"/>
                <a:ext cx="1095590"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lst2</a:t>
                </a:r>
              </a:p>
            </p:txBody>
          </p:sp>
          <p:sp>
            <p:nvSpPr>
              <p:cNvPr id="30" name="מלבן מעוגל 29"/>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31" name="מלבן מעוגל 30"/>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2" name="מחבר חץ ישר 31"/>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3" name="מחבר חץ ישר 32"/>
              <p:cNvCxnSpPr>
                <a:stCxn id="31"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4" name="מחבר חץ ישר 33"/>
              <p:cNvCxnSpPr>
                <a:stCxn id="29" idx="6"/>
              </p:cNvCxnSpPr>
              <p:nvPr/>
            </p:nvCxnSpPr>
            <p:spPr>
              <a:xfrm flipV="1">
                <a:off x="1440094" y="4860844"/>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5" name="מלבן מעוגל 34"/>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27" name="מחבר חץ ישר 26"/>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8" name="מלבן מעוגל 27"/>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grpSp>
        <p:nvGrpSpPr>
          <p:cNvPr id="36" name="קבוצה 35"/>
          <p:cNvGrpSpPr/>
          <p:nvPr/>
        </p:nvGrpSpPr>
        <p:grpSpPr>
          <a:xfrm>
            <a:off x="172825" y="4190320"/>
            <a:ext cx="6324395" cy="531778"/>
            <a:chOff x="470942" y="4693524"/>
            <a:chExt cx="6324395" cy="531778"/>
          </a:xfrm>
        </p:grpSpPr>
        <p:grpSp>
          <p:nvGrpSpPr>
            <p:cNvPr id="37" name="קבוצה 36"/>
            <p:cNvGrpSpPr/>
            <p:nvPr/>
          </p:nvGrpSpPr>
          <p:grpSpPr>
            <a:xfrm>
              <a:off x="1985485" y="4766866"/>
              <a:ext cx="4809852" cy="441281"/>
              <a:chOff x="4614787" y="3598663"/>
              <a:chExt cx="4809852" cy="441281"/>
            </a:xfrm>
          </p:grpSpPr>
          <p:grpSp>
            <p:nvGrpSpPr>
              <p:cNvPr id="40" name="קבוצה 39"/>
              <p:cNvGrpSpPr/>
              <p:nvPr/>
            </p:nvGrpSpPr>
            <p:grpSpPr>
              <a:xfrm>
                <a:off x="4614787" y="3598663"/>
                <a:ext cx="4809852" cy="441281"/>
                <a:chOff x="4514687" y="3993682"/>
                <a:chExt cx="4809852" cy="441281"/>
              </a:xfrm>
            </p:grpSpPr>
            <p:grpSp>
              <p:nvGrpSpPr>
                <p:cNvPr id="42" name="קבוצה 41"/>
                <p:cNvGrpSpPr/>
                <p:nvPr/>
              </p:nvGrpSpPr>
              <p:grpSpPr>
                <a:xfrm>
                  <a:off x="4514687" y="4025480"/>
                  <a:ext cx="1788781" cy="409483"/>
                  <a:chOff x="5171973" y="5188193"/>
                  <a:chExt cx="1752915" cy="409483"/>
                </a:xfrm>
              </p:grpSpPr>
              <p:sp>
                <p:nvSpPr>
                  <p:cNvPr id="48" name="מלבן מעוגל 47"/>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49" name="מחבר חץ ישר 48"/>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50" name="מלבן מעוגל 49"/>
                  <p:cNvSpPr/>
                  <p:nvPr/>
                </p:nvSpPr>
                <p:spPr>
                  <a:xfrm>
                    <a:off x="6243478" y="5235156"/>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grpSp>
            <p:sp>
              <p:nvSpPr>
                <p:cNvPr id="43" name="מלבן מעוגל 42"/>
                <p:cNvSpPr/>
                <p:nvPr/>
              </p:nvSpPr>
              <p:spPr>
                <a:xfrm>
                  <a:off x="6654763" y="399368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44" name="מלבן מעוגל 43"/>
                <p:cNvSpPr/>
                <p:nvPr/>
              </p:nvSpPr>
              <p:spPr>
                <a:xfrm>
                  <a:off x="7639066" y="40350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45" name="מחבר חץ ישר 44"/>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46" name="מלבן מעוגל 45"/>
                <p:cNvSpPr/>
                <p:nvPr/>
              </p:nvSpPr>
              <p:spPr>
                <a:xfrm>
                  <a:off x="8629187" y="405479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47" name="מחבר חץ ישר 46"/>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cxnSp>
            <p:nvCxnSpPr>
              <p:cNvPr id="41" name="מחבר חץ ישר 40"/>
              <p:cNvCxnSpPr>
                <a:endCxn id="46" idx="1"/>
              </p:cNvCxnSpPr>
              <p:nvPr/>
            </p:nvCxnSpPr>
            <p:spPr>
              <a:xfrm>
                <a:off x="8409164" y="3807232"/>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38" name="אליפסה 37"/>
            <p:cNvSpPr/>
            <p:nvPr/>
          </p:nvSpPr>
          <p:spPr>
            <a:xfrm>
              <a:off x="470942" y="4693524"/>
              <a:ext cx="1125635"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lst1</a:t>
              </a:r>
            </a:p>
          </p:txBody>
        </p:sp>
        <p:cxnSp>
          <p:nvCxnSpPr>
            <p:cNvPr id="39" name="מחבר חץ ישר 38"/>
            <p:cNvCxnSpPr/>
            <p:nvPr/>
          </p:nvCxnSpPr>
          <p:spPr>
            <a:xfrm flipV="1">
              <a:off x="1535161" y="4954447"/>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Tree>
    <p:extLst>
      <p:ext uri="{BB962C8B-B14F-4D97-AF65-F5344CB8AC3E}">
        <p14:creationId xmlns:p14="http://schemas.microsoft.com/office/powerpoint/2010/main" val="3064229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מציין מיקום תוכן 1"/>
          <p:cNvSpPr>
            <a:spLocks noGrp="1"/>
          </p:cNvSpPr>
          <p:nvPr>
            <p:ph sz="quarter" idx="4"/>
          </p:nvPr>
        </p:nvSpPr>
        <p:spPr>
          <a:xfrm>
            <a:off x="0" y="710995"/>
            <a:ext cx="11161453" cy="748403"/>
          </a:xfrm>
        </p:spPr>
        <p:txBody>
          <a:bodyPr>
            <a:noAutofit/>
          </a:bodyPr>
          <a:lstStyle/>
          <a:p>
            <a:pPr marL="0" indent="0">
              <a:buNone/>
            </a:pPr>
            <a:r>
              <a:rPr lang="he-IL" b="1" dirty="0">
                <a:latin typeface="Times New Roman" panose="02020603050405020304" pitchFamily="18" charset="0"/>
                <a:cs typeface="+mn-cs"/>
              </a:rPr>
              <a:t>א. עם הפניות על החוליות הראשונות נעביר את החוליה הראשונה בשרשרת החדשה . </a:t>
            </a:r>
          </a:p>
        </p:txBody>
      </p:sp>
      <p:sp>
        <p:nvSpPr>
          <p:cNvPr id="24" name="כותרת 2"/>
          <p:cNvSpPr>
            <a:spLocks noGrp="1"/>
          </p:cNvSpPr>
          <p:nvPr>
            <p:ph type="title"/>
          </p:nvPr>
        </p:nvSpPr>
        <p:spPr>
          <a:xfrm>
            <a:off x="1024128" y="72673"/>
            <a:ext cx="9802206" cy="720000"/>
          </a:xfrm>
        </p:spPr>
        <p:txBody>
          <a:bodyPr/>
          <a:lstStyle/>
          <a:p>
            <a:r>
              <a:rPr lang="he-IL" dirty="0"/>
              <a:t>מיזוג שרשרות- העברה לשרשרת חדשה</a:t>
            </a:r>
          </a:p>
        </p:txBody>
      </p:sp>
      <p:grpSp>
        <p:nvGrpSpPr>
          <p:cNvPr id="25" name="קבוצה 24"/>
          <p:cNvGrpSpPr/>
          <p:nvPr/>
        </p:nvGrpSpPr>
        <p:grpSpPr>
          <a:xfrm>
            <a:off x="1408764" y="5414541"/>
            <a:ext cx="3906201" cy="400867"/>
            <a:chOff x="1910761" y="4774145"/>
            <a:chExt cx="3906201" cy="400867"/>
          </a:xfrm>
        </p:grpSpPr>
        <p:grpSp>
          <p:nvGrpSpPr>
            <p:cNvPr id="26" name="קבוצה 25"/>
            <p:cNvGrpSpPr/>
            <p:nvPr/>
          </p:nvGrpSpPr>
          <p:grpSpPr>
            <a:xfrm>
              <a:off x="1910761" y="4774145"/>
              <a:ext cx="2832535" cy="400867"/>
              <a:chOff x="1910761" y="4774145"/>
              <a:chExt cx="2832535" cy="400867"/>
            </a:xfrm>
          </p:grpSpPr>
          <p:sp>
            <p:nvSpPr>
              <p:cNvPr id="30" name="מלבן מעוגל 29"/>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31" name="מלבן מעוגל 30"/>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2" name="מחבר חץ ישר 31"/>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3" name="מחבר חץ ישר 32"/>
              <p:cNvCxnSpPr>
                <a:stCxn id="31"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5" name="מלבן מעוגל 34"/>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27" name="מחבר חץ ישר 26"/>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8" name="מלבן מעוגל 27"/>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48" name="מלבן מעוגל 47"/>
          <p:cNvSpPr/>
          <p:nvPr/>
        </p:nvSpPr>
        <p:spPr>
          <a:xfrm>
            <a:off x="1999835" y="240228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49" name="מחבר חץ ישר 48"/>
          <p:cNvCxnSpPr/>
          <p:nvPr/>
        </p:nvCxnSpPr>
        <p:spPr>
          <a:xfrm>
            <a:off x="2693810" y="2559167"/>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50" name="מלבן מעוגל 49"/>
          <p:cNvSpPr/>
          <p:nvPr/>
        </p:nvSpPr>
        <p:spPr>
          <a:xfrm>
            <a:off x="3080652" y="246975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sp>
        <p:nvSpPr>
          <p:cNvPr id="43" name="מלבן מעוגל 42"/>
          <p:cNvSpPr/>
          <p:nvPr/>
        </p:nvSpPr>
        <p:spPr>
          <a:xfrm>
            <a:off x="4127303" y="2390993"/>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44" name="מלבן מעוגל 43"/>
          <p:cNvSpPr/>
          <p:nvPr/>
        </p:nvSpPr>
        <p:spPr>
          <a:xfrm>
            <a:off x="5111606" y="243234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45" name="מחבר חץ ישר 44"/>
          <p:cNvCxnSpPr/>
          <p:nvPr/>
        </p:nvCxnSpPr>
        <p:spPr>
          <a:xfrm>
            <a:off x="4782232" y="2583540"/>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46" name="מלבן מעוגל 45"/>
          <p:cNvSpPr/>
          <p:nvPr/>
        </p:nvSpPr>
        <p:spPr>
          <a:xfrm>
            <a:off x="6101727" y="245210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47" name="מחבר חץ ישר 46"/>
          <p:cNvCxnSpPr/>
          <p:nvPr/>
        </p:nvCxnSpPr>
        <p:spPr>
          <a:xfrm>
            <a:off x="3717563" y="2549740"/>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41" name="מחבר חץ ישר 40"/>
          <p:cNvCxnSpPr>
            <a:endCxn id="46" idx="1"/>
          </p:cNvCxnSpPr>
          <p:nvPr/>
        </p:nvCxnSpPr>
        <p:spPr>
          <a:xfrm>
            <a:off x="5781604" y="2599562"/>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51" name="קבוצה 50"/>
          <p:cNvGrpSpPr/>
          <p:nvPr/>
        </p:nvGrpSpPr>
        <p:grpSpPr>
          <a:xfrm>
            <a:off x="2139540" y="2989023"/>
            <a:ext cx="853750" cy="897655"/>
            <a:chOff x="5595392" y="3819770"/>
            <a:chExt cx="853750" cy="1016390"/>
          </a:xfrm>
        </p:grpSpPr>
        <p:sp>
          <p:nvSpPr>
            <p:cNvPr id="52" name="אליפסה 51"/>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53" name="מחבר חץ ישר 52"/>
            <p:cNvCxnSpPr>
              <a:stCxn id="52"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2" name="מלבן 1"/>
          <p:cNvSpPr/>
          <p:nvPr/>
        </p:nvSpPr>
        <p:spPr>
          <a:xfrm>
            <a:off x="6625669" y="1316788"/>
            <a:ext cx="6096000" cy="2677656"/>
          </a:xfrm>
          <a:prstGeom prst="rect">
            <a:avLst/>
          </a:prstGeom>
        </p:spPr>
        <p:txBody>
          <a:bodyPr>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if</a:t>
            </a:r>
            <a:r>
              <a:rPr lang="en-US" sz="2400" b="1" dirty="0">
                <a:solidFill>
                  <a:srgbClr val="000000"/>
                </a:solidFill>
                <a:latin typeface="Times New Roman" panose="02020603050405020304" pitchFamily="18" charset="0"/>
                <a:cs typeface="Times New Roman" panose="02020603050405020304" pitchFamily="18" charset="0"/>
              </a:rPr>
              <a:t>(lst1.GetValue()&lt;lst2.GetValue())</a:t>
            </a:r>
          </a:p>
          <a:p>
            <a:pPr algn="l" rtl="0"/>
            <a:r>
              <a:rPr lang="he-IL"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 chain = lst1;</a:t>
            </a:r>
          </a:p>
          <a:p>
            <a:pPr algn="l" rtl="0"/>
            <a:r>
              <a:rPr lang="en-US" sz="2400" b="1" dirty="0">
                <a:solidFill>
                  <a:srgbClr val="000000"/>
                </a:solidFill>
                <a:latin typeface="Times New Roman" panose="02020603050405020304" pitchFamily="18" charset="0"/>
                <a:cs typeface="Times New Roman" panose="02020603050405020304" pitchFamily="18" charset="0"/>
              </a:rPr>
              <a:t>                lst1 = lst1.GetNext();</a:t>
            </a:r>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else</a:t>
            </a:r>
            <a:endParaRPr lang="en-US" sz="2400" b="1" dirty="0">
              <a:solidFill>
                <a:srgbClr val="000000"/>
              </a:solidFill>
              <a:latin typeface="Times New Roman" panose="02020603050405020304" pitchFamily="18" charset="0"/>
              <a:cs typeface="Times New Roman" panose="02020603050405020304" pitchFamily="18" charset="0"/>
            </a:endParaRPr>
          </a:p>
          <a:p>
            <a:pPr algn="l" rtl="0"/>
            <a:r>
              <a:rPr lang="he-IL"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 chain = lst2;</a:t>
            </a:r>
          </a:p>
          <a:p>
            <a:pPr algn="l" rtl="0"/>
            <a:r>
              <a:rPr lang="en-US" sz="2400" b="1" dirty="0">
                <a:solidFill>
                  <a:srgbClr val="000000"/>
                </a:solidFill>
                <a:latin typeface="Times New Roman" panose="02020603050405020304" pitchFamily="18" charset="0"/>
                <a:cs typeface="Times New Roman" panose="02020603050405020304" pitchFamily="18" charset="0"/>
              </a:rPr>
              <a:t>                lst2 = lst2.GetNext();</a:t>
            </a:r>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last = chain;  </a:t>
            </a:r>
            <a:r>
              <a:rPr lang="en-US" sz="2400" b="1" dirty="0">
                <a:solidFill>
                  <a:srgbClr val="008000"/>
                </a:solidFill>
                <a:latin typeface="Times New Roman" panose="02020603050405020304" pitchFamily="18" charset="0"/>
                <a:cs typeface="Times New Roman" panose="02020603050405020304" pitchFamily="18" charset="0"/>
              </a:rPr>
              <a:t>// </a:t>
            </a:r>
            <a:r>
              <a:rPr lang="he-IL" sz="2400" b="1" dirty="0">
                <a:solidFill>
                  <a:srgbClr val="008000"/>
                </a:solidFill>
                <a:latin typeface="Times New Roman" panose="02020603050405020304" pitchFamily="18" charset="0"/>
                <a:cs typeface="Times New Roman" panose="02020603050405020304" pitchFamily="18" charset="0"/>
              </a:rPr>
              <a:t>הפניה למקום להוספה</a:t>
            </a:r>
            <a:endParaRPr lang="he-IL" sz="2400" b="1" dirty="0">
              <a:latin typeface="Times New Roman" panose="02020603050405020304" pitchFamily="18" charset="0"/>
              <a:cs typeface="Times New Roman" panose="02020603050405020304" pitchFamily="18" charset="0"/>
            </a:endParaRPr>
          </a:p>
        </p:txBody>
      </p:sp>
      <p:sp>
        <p:nvSpPr>
          <p:cNvPr id="57" name="אליפסה 56"/>
          <p:cNvSpPr/>
          <p:nvPr/>
        </p:nvSpPr>
        <p:spPr>
          <a:xfrm>
            <a:off x="186706" y="3599123"/>
            <a:ext cx="1403292" cy="531778"/>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chain</a:t>
            </a:r>
          </a:p>
        </p:txBody>
      </p:sp>
      <p:cxnSp>
        <p:nvCxnSpPr>
          <p:cNvPr id="6" name="מחבר חץ ישר 5"/>
          <p:cNvCxnSpPr>
            <a:stCxn id="57" idx="6"/>
          </p:cNvCxnSpPr>
          <p:nvPr/>
        </p:nvCxnSpPr>
        <p:spPr>
          <a:xfrm flipV="1">
            <a:off x="1589998" y="2753513"/>
            <a:ext cx="409837" cy="111149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60" name="קבוצה 59"/>
          <p:cNvGrpSpPr/>
          <p:nvPr/>
        </p:nvGrpSpPr>
        <p:grpSpPr>
          <a:xfrm>
            <a:off x="1841437" y="1464574"/>
            <a:ext cx="853750" cy="897655"/>
            <a:chOff x="5595392" y="3819770"/>
            <a:chExt cx="853750" cy="1016390"/>
          </a:xfrm>
        </p:grpSpPr>
        <p:sp>
          <p:nvSpPr>
            <p:cNvPr id="61" name="אליפסה 60"/>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62" name="מחבר חץ ישר 61"/>
            <p:cNvCxnSpPr>
              <a:stCxn id="61"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63" name="קבוצה 62"/>
          <p:cNvGrpSpPr/>
          <p:nvPr/>
        </p:nvGrpSpPr>
        <p:grpSpPr>
          <a:xfrm>
            <a:off x="1408404" y="4534164"/>
            <a:ext cx="853750" cy="897655"/>
            <a:chOff x="5595392" y="3819770"/>
            <a:chExt cx="853750" cy="1016390"/>
          </a:xfrm>
        </p:grpSpPr>
        <p:sp>
          <p:nvSpPr>
            <p:cNvPr id="64" name="אליפסה 63"/>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65" name="מחבר חץ ישר 64"/>
            <p:cNvCxnSpPr>
              <a:stCxn id="64"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69" name="מחבר חץ ישר 68"/>
          <p:cNvCxnSpPr/>
          <p:nvPr/>
        </p:nvCxnSpPr>
        <p:spPr>
          <a:xfrm>
            <a:off x="1553288" y="3892428"/>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46631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nodeType="clickEffect">
                                  <p:stCondLst>
                                    <p:cond delay="0"/>
                                  </p:stCondLst>
                                  <p:childTnLst>
                                    <p:animMotion origin="layout" path="M 2.29167E-6 4.81481E-6 L 0.10872 0.00208 " pathEditMode="relative" rAng="0" ptsTypes="AA">
                                      <p:cBhvr>
                                        <p:cTn id="10" dur="2000" fill="hold"/>
                                        <p:tgtEl>
                                          <p:spTgt spid="60"/>
                                        </p:tgtEl>
                                        <p:attrNameLst>
                                          <p:attrName>ppt_x</p:attrName>
                                          <p:attrName>ppt_y</p:attrName>
                                        </p:attrNameLst>
                                      </p:cBhvr>
                                      <p:rCtr x="5430" y="93"/>
                                    </p:animMotion>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par>
                          <p:cTn id="15" fill="hold">
                            <p:stCondLst>
                              <p:cond delay="0"/>
                            </p:stCondLst>
                            <p:childTnLst>
                              <p:par>
                                <p:cTn id="16" presetID="1" presetClass="entr" presetSubtype="0" fill="hold" nodeType="afterEffect">
                                  <p:stCondLst>
                                    <p:cond delay="0"/>
                                  </p:stCondLst>
                                  <p:childTnLst>
                                    <p:set>
                                      <p:cBhvr>
                                        <p:cTn id="17" dur="1" fill="hold">
                                          <p:stCondLst>
                                            <p:cond delay="0"/>
                                          </p:stCondLst>
                                        </p:cTn>
                                        <p:tgtEl>
                                          <p:spTgt spid="69"/>
                                        </p:tgtEl>
                                        <p:attrNameLst>
                                          <p:attrName>style.visibility</p:attrName>
                                        </p:attrNameLst>
                                      </p:cBhvr>
                                      <p:to>
                                        <p:strVal val="visible"/>
                                      </p:to>
                                    </p:set>
                                  </p:childTnLst>
                                </p:cTn>
                              </p:par>
                            </p:childTnLst>
                          </p:cTn>
                        </p:par>
                        <p:par>
                          <p:cTn id="18" fill="hold">
                            <p:stCondLst>
                              <p:cond delay="0"/>
                            </p:stCondLst>
                            <p:childTnLst>
                              <p:par>
                                <p:cTn id="19" presetID="42" presetClass="path" presetSubtype="0" accel="50000" decel="50000" fill="hold" grpId="0" nodeType="afterEffect">
                                  <p:stCondLst>
                                    <p:cond delay="0"/>
                                  </p:stCondLst>
                                  <p:childTnLst>
                                    <p:animMotion origin="layout" path="M 1.875E-6 -3.7037E-7 L -0.00195 0.19583 " pathEditMode="relative" rAng="0" ptsTypes="AA">
                                      <p:cBhvr>
                                        <p:cTn id="20" dur="2000" fill="hold"/>
                                        <p:tgtEl>
                                          <p:spTgt spid="48"/>
                                        </p:tgtEl>
                                        <p:attrNameLst>
                                          <p:attrName>ppt_x</p:attrName>
                                          <p:attrName>ppt_y</p:attrName>
                                        </p:attrNameLst>
                                      </p:cBhvr>
                                      <p:rCtr x="-104" y="9792"/>
                                    </p:animMotion>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מציין מיקום תוכן 1"/>
          <p:cNvSpPr>
            <a:spLocks noGrp="1"/>
          </p:cNvSpPr>
          <p:nvPr>
            <p:ph sz="quarter" idx="4"/>
          </p:nvPr>
        </p:nvSpPr>
        <p:spPr>
          <a:xfrm>
            <a:off x="174028" y="-1424"/>
            <a:ext cx="11161453" cy="748403"/>
          </a:xfrm>
        </p:spPr>
        <p:txBody>
          <a:bodyPr>
            <a:noAutofit/>
          </a:bodyPr>
          <a:lstStyle/>
          <a:p>
            <a:pPr marL="0" indent="0">
              <a:buNone/>
            </a:pPr>
            <a:r>
              <a:rPr lang="he-IL" b="1" dirty="0">
                <a:latin typeface="+mn-lt"/>
                <a:cs typeface="+mn-cs"/>
              </a:rPr>
              <a:t>ב. כל עוד יש חוליות בשתי השרשרות - העברת החוליה עם הערך הנמוך </a:t>
            </a:r>
          </a:p>
          <a:p>
            <a:pPr marL="0" indent="0">
              <a:buNone/>
            </a:pPr>
            <a:r>
              <a:rPr lang="he-IL" b="1" dirty="0">
                <a:latin typeface="+mn-lt"/>
                <a:cs typeface="+mn-cs"/>
              </a:rPr>
              <a:t>. </a:t>
            </a:r>
          </a:p>
        </p:txBody>
      </p:sp>
      <p:sp>
        <p:nvSpPr>
          <p:cNvPr id="30" name="מלבן מעוגל 29"/>
          <p:cNvSpPr/>
          <p:nvPr/>
        </p:nvSpPr>
        <p:spPr>
          <a:xfrm>
            <a:off x="646871" y="578657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31" name="מלבן מעוגל 30"/>
          <p:cNvSpPr/>
          <p:nvPr/>
        </p:nvSpPr>
        <p:spPr>
          <a:xfrm>
            <a:off x="1653523" y="582288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2" name="מחבר חץ ישר 31"/>
          <p:cNvCxnSpPr/>
          <p:nvPr/>
        </p:nvCxnSpPr>
        <p:spPr>
          <a:xfrm>
            <a:off x="1307024" y="5975944"/>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3" name="מחבר חץ ישר 32"/>
          <p:cNvCxnSpPr>
            <a:stCxn id="31" idx="3"/>
          </p:cNvCxnSpPr>
          <p:nvPr/>
        </p:nvCxnSpPr>
        <p:spPr>
          <a:xfrm>
            <a:off x="2348875" y="6004145"/>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5" name="מלבן מעוגל 34"/>
          <p:cNvSpPr/>
          <p:nvPr/>
        </p:nvSpPr>
        <p:spPr>
          <a:xfrm>
            <a:off x="2775231" y="583190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cxnSp>
        <p:nvCxnSpPr>
          <p:cNvPr id="27" name="מחבר חץ ישר 26"/>
          <p:cNvCxnSpPr/>
          <p:nvPr/>
        </p:nvCxnSpPr>
        <p:spPr>
          <a:xfrm>
            <a:off x="3450391" y="5978225"/>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8" name="מלבן מעוגל 27"/>
          <p:cNvSpPr/>
          <p:nvPr/>
        </p:nvSpPr>
        <p:spPr>
          <a:xfrm>
            <a:off x="3848897" y="581272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sp>
        <p:nvSpPr>
          <p:cNvPr id="48" name="מלבן מעוגל 47"/>
          <p:cNvSpPr/>
          <p:nvPr/>
        </p:nvSpPr>
        <p:spPr>
          <a:xfrm>
            <a:off x="1948730" y="37449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49" name="מחבר חץ ישר 48"/>
          <p:cNvCxnSpPr/>
          <p:nvPr/>
        </p:nvCxnSpPr>
        <p:spPr>
          <a:xfrm>
            <a:off x="566342" y="230274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50" name="מלבן מעוגל 49"/>
          <p:cNvSpPr/>
          <p:nvPr/>
        </p:nvSpPr>
        <p:spPr>
          <a:xfrm>
            <a:off x="953184" y="221332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sp>
        <p:nvSpPr>
          <p:cNvPr id="43" name="מלבן מעוגל 42"/>
          <p:cNvSpPr/>
          <p:nvPr/>
        </p:nvSpPr>
        <p:spPr>
          <a:xfrm>
            <a:off x="1999835" y="21345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44" name="מלבן מעוגל 43"/>
          <p:cNvSpPr/>
          <p:nvPr/>
        </p:nvSpPr>
        <p:spPr>
          <a:xfrm>
            <a:off x="2984138" y="217591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45" name="מחבר חץ ישר 44"/>
          <p:cNvCxnSpPr/>
          <p:nvPr/>
        </p:nvCxnSpPr>
        <p:spPr>
          <a:xfrm>
            <a:off x="2654764" y="2327115"/>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46" name="מלבן מעוגל 45"/>
          <p:cNvSpPr/>
          <p:nvPr/>
        </p:nvSpPr>
        <p:spPr>
          <a:xfrm>
            <a:off x="3974259" y="219567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47" name="מחבר חץ ישר 46"/>
          <p:cNvCxnSpPr/>
          <p:nvPr/>
        </p:nvCxnSpPr>
        <p:spPr>
          <a:xfrm>
            <a:off x="1590095" y="2293315"/>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41" name="מחבר חץ ישר 40"/>
          <p:cNvCxnSpPr>
            <a:endCxn id="46" idx="1"/>
          </p:cNvCxnSpPr>
          <p:nvPr/>
        </p:nvCxnSpPr>
        <p:spPr>
          <a:xfrm>
            <a:off x="3654136" y="2343137"/>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51" name="קבוצה 50"/>
          <p:cNvGrpSpPr/>
          <p:nvPr/>
        </p:nvGrpSpPr>
        <p:grpSpPr>
          <a:xfrm>
            <a:off x="1725264" y="2910470"/>
            <a:ext cx="853750" cy="897655"/>
            <a:chOff x="5595392" y="3819770"/>
            <a:chExt cx="853750" cy="1016390"/>
          </a:xfrm>
        </p:grpSpPr>
        <p:sp>
          <p:nvSpPr>
            <p:cNvPr id="52" name="אליפסה 51"/>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53" name="מחבר חץ ישר 52"/>
            <p:cNvCxnSpPr>
              <a:stCxn id="52"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57" name="אליפסה 56"/>
          <p:cNvSpPr/>
          <p:nvPr/>
        </p:nvSpPr>
        <p:spPr>
          <a:xfrm>
            <a:off x="186706" y="3599123"/>
            <a:ext cx="1403292" cy="531778"/>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chain</a:t>
            </a:r>
          </a:p>
        </p:txBody>
      </p:sp>
      <p:grpSp>
        <p:nvGrpSpPr>
          <p:cNvPr id="60" name="קבוצה 59"/>
          <p:cNvGrpSpPr/>
          <p:nvPr/>
        </p:nvGrpSpPr>
        <p:grpSpPr>
          <a:xfrm>
            <a:off x="796614" y="1298587"/>
            <a:ext cx="853750" cy="897655"/>
            <a:chOff x="5595392" y="3819770"/>
            <a:chExt cx="853750" cy="1016390"/>
          </a:xfrm>
        </p:grpSpPr>
        <p:sp>
          <p:nvSpPr>
            <p:cNvPr id="61" name="אליפסה 60"/>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62" name="מחבר חץ ישר 61"/>
            <p:cNvCxnSpPr>
              <a:stCxn id="61"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63" name="קבוצה 62"/>
          <p:cNvGrpSpPr/>
          <p:nvPr/>
        </p:nvGrpSpPr>
        <p:grpSpPr>
          <a:xfrm>
            <a:off x="390987" y="4842002"/>
            <a:ext cx="853750" cy="897655"/>
            <a:chOff x="5595392" y="3819770"/>
            <a:chExt cx="853750" cy="1016390"/>
          </a:xfrm>
        </p:grpSpPr>
        <p:sp>
          <p:nvSpPr>
            <p:cNvPr id="64" name="אליפסה 63"/>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65" name="מחבר חץ ישר 64"/>
            <p:cNvCxnSpPr>
              <a:stCxn id="64"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69" name="מחבר חץ ישר 68"/>
          <p:cNvCxnSpPr/>
          <p:nvPr/>
        </p:nvCxnSpPr>
        <p:spPr>
          <a:xfrm>
            <a:off x="1553288" y="3892428"/>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 name="מלבן 2"/>
          <p:cNvSpPr/>
          <p:nvPr/>
        </p:nvSpPr>
        <p:spPr>
          <a:xfrm>
            <a:off x="6735376" y="501763"/>
            <a:ext cx="6096000" cy="3785652"/>
          </a:xfrm>
          <a:prstGeom prst="rect">
            <a:avLst/>
          </a:prstGeom>
        </p:spPr>
        <p:txBody>
          <a:bodyPr>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(lst1!=</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 &amp;&amp; lst2!=</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FF"/>
                </a:solidFill>
                <a:latin typeface="Times New Roman" panose="02020603050405020304" pitchFamily="18" charset="0"/>
                <a:cs typeface="Times New Roman" panose="02020603050405020304" pitchFamily="18" charset="0"/>
              </a:rPr>
              <a:t>    if</a:t>
            </a:r>
            <a:r>
              <a:rPr lang="en-US" sz="2400" b="1" dirty="0">
                <a:solidFill>
                  <a:srgbClr val="000000"/>
                </a:solidFill>
                <a:latin typeface="Times New Roman" panose="02020603050405020304" pitchFamily="18" charset="0"/>
                <a:cs typeface="Times New Roman" panose="02020603050405020304" pitchFamily="18" charset="0"/>
              </a:rPr>
              <a:t> (lst1.GetValue() &lt; lst2.GetValue())</a:t>
            </a:r>
          </a:p>
          <a:p>
            <a:pPr algn="l" rtl="0"/>
            <a:r>
              <a:rPr lang="he-IL"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00"/>
                </a:solidFill>
                <a:latin typeface="Times New Roman" panose="02020603050405020304" pitchFamily="18" charset="0"/>
                <a:cs typeface="Times New Roman" panose="02020603050405020304" pitchFamily="18" charset="0"/>
              </a:rPr>
              <a:t>last.SetNext(lst1);    </a:t>
            </a:r>
          </a:p>
          <a:p>
            <a:pPr algn="l" rtl="0"/>
            <a:r>
              <a:rPr lang="en-US" sz="2400" b="1" dirty="0">
                <a:solidFill>
                  <a:srgbClr val="000000"/>
                </a:solidFill>
                <a:latin typeface="Times New Roman" panose="02020603050405020304" pitchFamily="18" charset="0"/>
                <a:cs typeface="Times New Roman" panose="02020603050405020304" pitchFamily="18" charset="0"/>
              </a:rPr>
              <a:t>            lst1 = lst1.GetNext();</a:t>
            </a:r>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else</a:t>
            </a:r>
            <a:endParaRPr lang="en-US" sz="2400" b="1" dirty="0">
              <a:solidFill>
                <a:srgbClr val="000000"/>
              </a:solidFill>
              <a:latin typeface="Times New Roman" panose="02020603050405020304" pitchFamily="18" charset="0"/>
              <a:cs typeface="Times New Roman" panose="02020603050405020304" pitchFamily="18" charset="0"/>
            </a:endParaRPr>
          </a:p>
          <a:p>
            <a:pPr algn="l" rtl="0"/>
            <a:r>
              <a:rPr lang="he-IL"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    last.SetNext(lst2);    </a:t>
            </a:r>
          </a:p>
          <a:p>
            <a:pPr algn="l" rtl="0"/>
            <a:r>
              <a:rPr lang="en-US" sz="2400" b="1" dirty="0">
                <a:solidFill>
                  <a:srgbClr val="000000"/>
                </a:solidFill>
                <a:latin typeface="Times New Roman" panose="02020603050405020304" pitchFamily="18" charset="0"/>
                <a:cs typeface="Times New Roman" panose="02020603050405020304" pitchFamily="18" charset="0"/>
              </a:rPr>
              <a:t>               lst2 = lst2.GetNext();    </a:t>
            </a:r>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last = </a:t>
            </a:r>
            <a:r>
              <a:rPr lang="en-US" sz="2400" b="1" dirty="0" err="1">
                <a:solidFill>
                  <a:srgbClr val="000000"/>
                </a:solidFill>
                <a:latin typeface="Times New Roman" panose="02020603050405020304" pitchFamily="18" charset="0"/>
                <a:cs typeface="Times New Roman" panose="02020603050405020304" pitchFamily="18" charset="0"/>
              </a:rPr>
              <a:t>last.GetNext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endParaRPr lang="he-IL" sz="2400" b="1" dirty="0">
              <a:latin typeface="Times New Roman" panose="02020603050405020304" pitchFamily="18" charset="0"/>
              <a:cs typeface="Times New Roman" panose="02020603050405020304" pitchFamily="18" charset="0"/>
            </a:endParaRPr>
          </a:p>
        </p:txBody>
      </p:sp>
      <p:sp>
        <p:nvSpPr>
          <p:cNvPr id="4" name="חץ ימינה 3"/>
          <p:cNvSpPr/>
          <p:nvPr/>
        </p:nvSpPr>
        <p:spPr>
          <a:xfrm>
            <a:off x="6032435" y="1456369"/>
            <a:ext cx="702941" cy="25373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he-IL"/>
          </a:p>
        </p:txBody>
      </p:sp>
      <p:sp>
        <p:nvSpPr>
          <p:cNvPr id="42" name="חץ ימינה 41"/>
          <p:cNvSpPr/>
          <p:nvPr/>
        </p:nvSpPr>
        <p:spPr>
          <a:xfrm>
            <a:off x="6085354" y="673708"/>
            <a:ext cx="702941" cy="25373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he-IL"/>
          </a:p>
        </p:txBody>
      </p:sp>
      <p:cxnSp>
        <p:nvCxnSpPr>
          <p:cNvPr id="7" name="מחבר חץ ישר 6"/>
          <p:cNvCxnSpPr/>
          <p:nvPr/>
        </p:nvCxnSpPr>
        <p:spPr>
          <a:xfrm flipH="1">
            <a:off x="1084546" y="4170745"/>
            <a:ext cx="1053987" cy="161068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4" name="מחבר חץ ישר 53"/>
          <p:cNvCxnSpPr/>
          <p:nvPr/>
        </p:nvCxnSpPr>
        <p:spPr>
          <a:xfrm>
            <a:off x="2605139" y="386501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9" name="מחבר חץ ישר 8"/>
          <p:cNvCxnSpPr/>
          <p:nvPr/>
        </p:nvCxnSpPr>
        <p:spPr>
          <a:xfrm flipH="1" flipV="1">
            <a:off x="1553288" y="2575849"/>
            <a:ext cx="1809672" cy="116911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55" name="קבוצה 54"/>
          <p:cNvGrpSpPr/>
          <p:nvPr/>
        </p:nvGrpSpPr>
        <p:grpSpPr>
          <a:xfrm>
            <a:off x="3555903" y="2906959"/>
            <a:ext cx="853750" cy="897655"/>
            <a:chOff x="5595392" y="3819770"/>
            <a:chExt cx="853750" cy="1016390"/>
          </a:xfrm>
        </p:grpSpPr>
        <p:sp>
          <p:nvSpPr>
            <p:cNvPr id="56" name="אליפסה 55"/>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58" name="מחבר חץ ישר 57"/>
            <p:cNvCxnSpPr>
              <a:stCxn id="56"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261330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1" nodeType="clickEffect">
                                  <p:stCondLst>
                                    <p:cond delay="0"/>
                                  </p:stCondLst>
                                  <p:childTnLst>
                                    <p:animMotion origin="layout" path="M 0.00872 0.03704 L 0.04635 0.2537 " pathEditMode="relative" rAng="0" ptsTypes="AA">
                                      <p:cBhvr>
                                        <p:cTn id="10" dur="2000" fill="hold"/>
                                        <p:tgtEl>
                                          <p:spTgt spid="4"/>
                                        </p:tgtEl>
                                        <p:attrNameLst>
                                          <p:attrName>ppt_x</p:attrName>
                                          <p:attrName>ppt_y</p:attrName>
                                        </p:attrNameLst>
                                      </p:cBhvr>
                                      <p:rCtr x="1875" y="10833"/>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3" presetClass="path" presetSubtype="0" accel="50000" decel="50000" fill="hold" nodeType="clickEffect">
                                  <p:stCondLst>
                                    <p:cond delay="0"/>
                                  </p:stCondLst>
                                  <p:childTnLst>
                                    <p:animMotion origin="layout" path="M 2.70833E-6 2.22222E-6 L 0.097 0.00694 " pathEditMode="relative" rAng="0" ptsTypes="AA">
                                      <p:cBhvr>
                                        <p:cTn id="18" dur="2000" fill="hold"/>
                                        <p:tgtEl>
                                          <p:spTgt spid="63"/>
                                        </p:tgtEl>
                                        <p:attrNameLst>
                                          <p:attrName>ppt_x</p:attrName>
                                          <p:attrName>ppt_y</p:attrName>
                                        </p:attrNameLst>
                                      </p:cBhvr>
                                      <p:rCtr x="4844" y="347"/>
                                    </p:animMotion>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6" presetClass="path" presetSubtype="0" accel="50000" decel="50000" fill="hold" grpId="0" nodeType="clickEffect">
                                  <p:stCondLst>
                                    <p:cond delay="0"/>
                                  </p:stCondLst>
                                  <p:childTnLst>
                                    <p:animMotion origin="layout" path="M -4.16667E-7 1.11111E-6 L 0.18672 -0.29167 " pathEditMode="relative" rAng="0" ptsTypes="AA">
                                      <p:cBhvr>
                                        <p:cTn id="26" dur="2000" fill="hold"/>
                                        <p:tgtEl>
                                          <p:spTgt spid="30"/>
                                        </p:tgtEl>
                                        <p:attrNameLst>
                                          <p:attrName>ppt_x</p:attrName>
                                          <p:attrName>ppt_y</p:attrName>
                                        </p:attrNameLst>
                                      </p:cBhvr>
                                      <p:rCtr x="9336" y="-14583"/>
                                    </p:animMotion>
                                  </p:childTnLst>
                                </p:cTn>
                              </p:par>
                            </p:childTnLst>
                          </p:cTn>
                        </p:par>
                      </p:childTnLst>
                    </p:cTn>
                  </p:par>
                  <p:par>
                    <p:cTn id="27" fill="hold">
                      <p:stCondLst>
                        <p:cond delay="indefinite"/>
                      </p:stCondLst>
                      <p:childTnLst>
                        <p:par>
                          <p:cTn id="28" fill="hold">
                            <p:stCondLst>
                              <p:cond delay="0"/>
                            </p:stCondLst>
                            <p:childTnLst>
                              <p:par>
                                <p:cTn id="29" presetID="63" presetClass="path" presetSubtype="0" accel="50000" decel="50000" fill="hold" nodeType="clickEffect">
                                  <p:stCondLst>
                                    <p:cond delay="0"/>
                                  </p:stCondLst>
                                  <p:childTnLst>
                                    <p:animMotion origin="layout" path="M -2.5E-6 -4.81481E-6 L 0.08425 -0.00439 " pathEditMode="relative" rAng="0" ptsTypes="AA">
                                      <p:cBhvr>
                                        <p:cTn id="30" dur="2000" fill="hold"/>
                                        <p:tgtEl>
                                          <p:spTgt spid="51"/>
                                        </p:tgtEl>
                                        <p:attrNameLst>
                                          <p:attrName>ppt_x</p:attrName>
                                          <p:attrName>ppt_y</p:attrName>
                                        </p:attrNameLst>
                                      </p:cBhvr>
                                      <p:rCtr x="4206" y="-231"/>
                                    </p:animMotion>
                                  </p:childTnLst>
                                </p:cTn>
                              </p:par>
                              <p:par>
                                <p:cTn id="31" presetID="1" presetClass="entr" presetSubtype="0" fill="hold" nodeType="withEffect">
                                  <p:stCondLst>
                                    <p:cond delay="0"/>
                                  </p:stCondLst>
                                  <p:childTnLst>
                                    <p:set>
                                      <p:cBhvr>
                                        <p:cTn id="32" dur="1" fill="hold">
                                          <p:stCondLst>
                                            <p:cond delay="0"/>
                                          </p:stCondLst>
                                        </p:cTn>
                                        <p:tgtEl>
                                          <p:spTgt spid="5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2" nodeType="clickEffect">
                                  <p:stCondLst>
                                    <p:cond delay="0"/>
                                  </p:stCondLst>
                                  <p:childTnLst>
                                    <p:set>
                                      <p:cBhvr>
                                        <p:cTn id="36" dur="1" fill="hold">
                                          <p:stCondLst>
                                            <p:cond delay="0"/>
                                          </p:stCondLst>
                                        </p:cTn>
                                        <p:tgtEl>
                                          <p:spTgt spid="4"/>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1" nodeType="clickEffect">
                                  <p:stCondLst>
                                    <p:cond delay="0"/>
                                  </p:stCondLst>
                                  <p:childTnLst>
                                    <p:animMotion origin="layout" path="M -0.00977 0.04098 L 0.00442 0.15116 " pathEditMode="relative" rAng="0" ptsTypes="AA">
                                      <p:cBhvr>
                                        <p:cTn id="42" dur="2000" fill="hold"/>
                                        <p:tgtEl>
                                          <p:spTgt spid="42"/>
                                        </p:tgtEl>
                                        <p:attrNameLst>
                                          <p:attrName>ppt_x</p:attrName>
                                          <p:attrName>ppt_y</p:attrName>
                                        </p:attrNameLst>
                                      </p:cBhvr>
                                      <p:rCtr x="703" y="5509"/>
                                    </p:animMotion>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63" presetClass="path" presetSubtype="0" accel="50000" decel="50000" fill="hold" nodeType="clickEffect">
                                  <p:stCondLst>
                                    <p:cond delay="0"/>
                                  </p:stCondLst>
                                  <p:childTnLst>
                                    <p:animMotion origin="layout" path="M -6.25E-7 3.7037E-7 L 0.09232 -0.00833 " pathEditMode="relative" rAng="0" ptsTypes="AA">
                                      <p:cBhvr>
                                        <p:cTn id="50" dur="2000" fill="hold"/>
                                        <p:tgtEl>
                                          <p:spTgt spid="60"/>
                                        </p:tgtEl>
                                        <p:attrNameLst>
                                          <p:attrName>ppt_x</p:attrName>
                                          <p:attrName>ppt_y</p:attrName>
                                        </p:attrNameLst>
                                      </p:cBhvr>
                                      <p:rCtr x="4609" y="-417"/>
                                    </p:animMotion>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9"/>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49" presetClass="path" presetSubtype="0" accel="50000" decel="50000" fill="hold" nodeType="clickEffect">
                                  <p:stCondLst>
                                    <p:cond delay="0"/>
                                  </p:stCondLst>
                                  <p:childTnLst>
                                    <p:animMotion origin="layout" path="M -3.54167E-6 -4.44444E-6 L 0.25 0.25 " pathEditMode="relative" rAng="0" ptsTypes="AA">
                                      <p:cBhvr>
                                        <p:cTn id="58" dur="2000" fill="hold"/>
                                        <p:tgtEl>
                                          <p:spTgt spid="49"/>
                                        </p:tgtEl>
                                        <p:attrNameLst>
                                          <p:attrName>ppt_x</p:attrName>
                                          <p:attrName>ppt_y</p:attrName>
                                        </p:attrNameLst>
                                      </p:cBhvr>
                                      <p:rCtr x="12500" y="12500"/>
                                    </p:animMotion>
                                  </p:childTnLst>
                                </p:cTn>
                              </p:par>
                              <p:par>
                                <p:cTn id="59" presetID="49" presetClass="path" presetSubtype="0" accel="50000" decel="50000" fill="hold" grpId="0" nodeType="withEffect">
                                  <p:stCondLst>
                                    <p:cond delay="0"/>
                                  </p:stCondLst>
                                  <p:childTnLst>
                                    <p:animMotion origin="layout" path="M -6.25E-7 -4.07407E-6 L 0.23125 0.23079 " pathEditMode="relative" rAng="0" ptsTypes="AA">
                                      <p:cBhvr>
                                        <p:cTn id="60" dur="2000" fill="hold"/>
                                        <p:tgtEl>
                                          <p:spTgt spid="50"/>
                                        </p:tgtEl>
                                        <p:attrNameLst>
                                          <p:attrName>ppt_x</p:attrName>
                                          <p:attrName>ppt_y</p:attrName>
                                        </p:attrNameLst>
                                      </p:cBhvr>
                                      <p:rCtr x="11563" y="11528"/>
                                    </p:animMotion>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nodeType="clickEffect">
                                  <p:stCondLst>
                                    <p:cond delay="0"/>
                                  </p:stCondLst>
                                  <p:childTnLst>
                                    <p:set>
                                      <p:cBhvr>
                                        <p:cTn id="64" dur="1" fill="hold">
                                          <p:stCondLst>
                                            <p:cond delay="0"/>
                                          </p:stCondLst>
                                        </p:cTn>
                                        <p:tgtEl>
                                          <p:spTgt spid="51"/>
                                        </p:tgtEl>
                                        <p:attrNameLst>
                                          <p:attrName>style.visibility</p:attrName>
                                        </p:attrNameLst>
                                      </p:cBhvr>
                                      <p:to>
                                        <p:strVal val="hidden"/>
                                      </p:to>
                                    </p:set>
                                  </p:childTnLst>
                                </p:cTn>
                              </p:par>
                            </p:childTnLst>
                          </p:cTn>
                        </p:par>
                        <p:par>
                          <p:cTn id="65" fill="hold">
                            <p:stCondLst>
                              <p:cond delay="0"/>
                            </p:stCondLst>
                            <p:childTnLst>
                              <p:par>
                                <p:cTn id="66" presetID="1" presetClass="entr" presetSubtype="0" fill="hold" nodeType="afterEffect">
                                  <p:stCondLst>
                                    <p:cond delay="0"/>
                                  </p:stCondLst>
                                  <p:childTnLst>
                                    <p:set>
                                      <p:cBhvr>
                                        <p:cTn id="67"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50" grpId="0" animBg="1"/>
      <p:bldP spid="4" grpId="0" animBg="1"/>
      <p:bldP spid="4" grpId="1" animBg="1"/>
      <p:bldP spid="4" grpId="2" animBg="1"/>
      <p:bldP spid="42" grpId="0" animBg="1"/>
      <p:bldP spid="4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a:xfrm>
            <a:off x="1156208" y="329185"/>
            <a:ext cx="9802368" cy="720000"/>
          </a:xfrm>
        </p:spPr>
        <p:txBody>
          <a:bodyPr/>
          <a:lstStyle/>
          <a:p>
            <a:r>
              <a:rPr lang="he-IL" dirty="0">
                <a:latin typeface="Times New Roman" panose="02020603050405020304" pitchFamily="18" charset="0"/>
                <a:cs typeface="+mj-cs"/>
              </a:rPr>
              <a:t>מה נלמד היום </a:t>
            </a:r>
          </a:p>
        </p:txBody>
      </p:sp>
      <p:sp>
        <p:nvSpPr>
          <p:cNvPr id="3" name="מציין מיקום טקסט 2"/>
          <p:cNvSpPr>
            <a:spLocks noGrp="1"/>
          </p:cNvSpPr>
          <p:nvPr>
            <p:ph idx="1"/>
          </p:nvPr>
        </p:nvSpPr>
        <p:spPr>
          <a:xfrm>
            <a:off x="1017498" y="1049185"/>
            <a:ext cx="8031962" cy="4611559"/>
          </a:xfrm>
        </p:spPr>
        <p:txBody>
          <a:bodyPr>
            <a:normAutofit/>
          </a:bodyPr>
          <a:lstStyle/>
          <a:p>
            <a:r>
              <a:rPr lang="he-IL" sz="2800" b="1" dirty="0">
                <a:latin typeface="Times New Roman" panose="02020603050405020304" pitchFamily="18" charset="0"/>
                <a:cs typeface="+mn-cs"/>
                <a:sym typeface="Varela Round"/>
              </a:rPr>
              <a:t>מחיקת חוליה משרשרת חוליות</a:t>
            </a:r>
          </a:p>
          <a:p>
            <a:r>
              <a:rPr lang="he-IL" sz="2800" b="1" dirty="0">
                <a:latin typeface="Times New Roman" panose="02020603050405020304" pitchFamily="18" charset="0"/>
                <a:cs typeface="+mn-cs"/>
                <a:sym typeface="Varela Round"/>
              </a:rPr>
              <a:t>רשימה ממוינת – מיון הכנסה </a:t>
            </a:r>
          </a:p>
          <a:p>
            <a:r>
              <a:rPr lang="he-IL" sz="2800" b="1" dirty="0">
                <a:latin typeface="Times New Roman" panose="02020603050405020304" pitchFamily="18" charset="0"/>
                <a:cs typeface="+mn-cs"/>
                <a:sym typeface="Varela Round"/>
              </a:rPr>
              <a:t>מיזוג שרשרות </a:t>
            </a:r>
            <a:endParaRPr lang="he-IL" sz="2800" b="1" dirty="0">
              <a:latin typeface="Times New Roman" panose="02020603050405020304" pitchFamily="18" charset="0"/>
              <a:cs typeface="+mn-cs"/>
            </a:endParaRPr>
          </a:p>
        </p:txBody>
      </p:sp>
      <p:sp>
        <p:nvSpPr>
          <p:cNvPr id="6" name="Rectangle 5">
            <a:extLst>
              <a:ext uri="{FF2B5EF4-FFF2-40B4-BE49-F238E27FC236}">
                <a16:creationId xmlns:a16="http://schemas.microsoft.com/office/drawing/2014/main" id="{4558C303-E198-483E-A262-922AC5C18CB4}"/>
              </a:ext>
            </a:extLst>
          </p:cNvPr>
          <p:cNvSpPr/>
          <p:nvPr/>
        </p:nvSpPr>
        <p:spPr>
          <a:xfrm>
            <a:off x="12281852" y="0"/>
            <a:ext cx="2150428"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פרטו בשקופית זו את נושאי הלימוד של השיעור</a:t>
            </a:r>
            <a:endParaRPr lang="en-US" dirty="0">
              <a:solidFill>
                <a:srgbClr val="002060"/>
              </a:solidFill>
            </a:endParaRPr>
          </a:p>
        </p:txBody>
      </p:sp>
      <p:grpSp>
        <p:nvGrpSpPr>
          <p:cNvPr id="8" name="קבוצה 7"/>
          <p:cNvGrpSpPr/>
          <p:nvPr>
            <p:custDataLst>
              <p:custData r:id="rId1"/>
            </p:custDataLst>
          </p:nvPr>
        </p:nvGrpSpPr>
        <p:grpSpPr>
          <a:xfrm>
            <a:off x="2165433" y="3592995"/>
            <a:ext cx="1948227" cy="733299"/>
            <a:chOff x="0" y="0"/>
            <a:chExt cx="854820" cy="401320"/>
          </a:xfrm>
        </p:grpSpPr>
        <p:sp>
          <p:nvSpPr>
            <p:cNvPr id="9" name="מלבן מעוגל 8"/>
            <p:cNvSpPr/>
            <p:nvPr/>
          </p:nvSpPr>
          <p:spPr>
            <a:xfrm>
              <a:off x="0" y="0"/>
              <a:ext cx="854820" cy="40132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he-IL"/>
            </a:p>
          </p:txBody>
        </p:sp>
        <p:sp>
          <p:nvSpPr>
            <p:cNvPr id="10" name="מלבן 9"/>
            <p:cNvSpPr/>
            <p:nvPr/>
          </p:nvSpPr>
          <p:spPr>
            <a:xfrm>
              <a:off x="43356" y="185245"/>
              <a:ext cx="327025" cy="1765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8000" tIns="0" rIns="0" bIns="0" numCol="1" spcCol="0" rtlCol="1" fromWordArt="0" anchor="ctr" anchorCtr="0" forceAA="0" compatLnSpc="1">
              <a:prstTxWarp prst="textNoShape">
                <a:avLst/>
              </a:prstTxWarp>
              <a:noAutofit/>
            </a:bodyPr>
            <a:lstStyle/>
            <a:p>
              <a:pPr algn="ctr">
                <a:lnSpc>
                  <a:spcPct val="107000"/>
                </a:lnSpc>
                <a:spcAft>
                  <a:spcPts val="800"/>
                </a:spcAft>
              </a:pPr>
              <a:r>
                <a:rPr lang="he-IL" sz="2400" b="1" dirty="0">
                  <a:effectLst/>
                  <a:latin typeface="Times New Roman" panose="02020603050405020304" pitchFamily="18" charset="0"/>
                  <a:ea typeface="Calibri" panose="020F0502020204030204" pitchFamily="34" charset="0"/>
                  <a:cs typeface="Times New Roman" panose="02020603050405020304" pitchFamily="18" charset="0"/>
                </a:rPr>
                <a:t>8</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מלבן 10"/>
            <p:cNvSpPr/>
            <p:nvPr/>
          </p:nvSpPr>
          <p:spPr>
            <a:xfrm>
              <a:off x="43356" y="41136"/>
              <a:ext cx="327025" cy="140167"/>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value</a:t>
              </a:r>
            </a:p>
          </p:txBody>
        </p:sp>
        <p:sp>
          <p:nvSpPr>
            <p:cNvPr id="12" name="מלבן 11"/>
            <p:cNvSpPr/>
            <p:nvPr/>
          </p:nvSpPr>
          <p:spPr>
            <a:xfrm>
              <a:off x="445376" y="23714"/>
              <a:ext cx="346710" cy="149707"/>
            </a:xfrm>
            <a:prstGeom prst="rect">
              <a:avLst/>
            </a:prstGeom>
            <a:solidFill>
              <a:sysClr val="window" lastClr="FFFFFF"/>
            </a:solidFill>
            <a:ln w="12700" cap="flat" cmpd="sng" algn="ctr">
              <a:noFill/>
              <a:prstDash val="solid"/>
              <a:miter lim="800000"/>
            </a:ln>
            <a:effectLst/>
          </p:spPr>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solidFill>
                    <a:schemeClr val="dk1"/>
                  </a:solidFill>
                  <a:latin typeface="Times New Roman" panose="02020603050405020304" pitchFamily="18" charset="0"/>
                  <a:ea typeface="Calibri" panose="020F0502020204030204" pitchFamily="34" charset="0"/>
                  <a:cs typeface="Times New Roman" panose="02020603050405020304" pitchFamily="18" charset="0"/>
                </a:rPr>
                <a:t>next</a:t>
              </a:r>
            </a:p>
          </p:txBody>
        </p:sp>
        <p:sp>
          <p:nvSpPr>
            <p:cNvPr id="13" name="מלבן 12"/>
            <p:cNvSpPr/>
            <p:nvPr/>
          </p:nvSpPr>
          <p:spPr>
            <a:xfrm>
              <a:off x="445376" y="173421"/>
              <a:ext cx="409444" cy="1885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lnSpc>
                  <a:spcPct val="107000"/>
                </a:lnSpc>
                <a:spcAft>
                  <a:spcPts val="800"/>
                </a:spcAft>
              </a:pPr>
              <a:r>
                <a:rPr lang="en-US" sz="2400" b="1" dirty="0">
                  <a:solidFill>
                    <a:schemeClr val="lt1"/>
                  </a:solidFill>
                  <a:ea typeface="Calibri" panose="020F0502020204030204" pitchFamily="34" charset="0"/>
                  <a:cs typeface="Arial" panose="020B0604020202020204" pitchFamily="34" charset="0"/>
                </a:rPr>
                <a:t>null</a:t>
              </a: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t>המשך</a:t>
            </a:r>
          </a:p>
        </p:txBody>
      </p:sp>
      <p:grpSp>
        <p:nvGrpSpPr>
          <p:cNvPr id="4" name="קבוצה 3"/>
          <p:cNvGrpSpPr/>
          <p:nvPr/>
        </p:nvGrpSpPr>
        <p:grpSpPr>
          <a:xfrm>
            <a:off x="6681847" y="2876660"/>
            <a:ext cx="853750" cy="897655"/>
            <a:chOff x="5595392" y="3819770"/>
            <a:chExt cx="853750" cy="1016390"/>
          </a:xfrm>
        </p:grpSpPr>
        <p:sp>
          <p:nvSpPr>
            <p:cNvPr id="5" name="אליפסה 4"/>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6" name="מחבר חץ ישר 5"/>
            <p:cNvCxnSpPr>
              <a:stCxn id="5"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7" name="מלבן מעוגל 6"/>
          <p:cNvSpPr/>
          <p:nvPr/>
        </p:nvSpPr>
        <p:spPr>
          <a:xfrm>
            <a:off x="3024133" y="377431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8" name="מלבן מעוגל 7"/>
          <p:cNvSpPr/>
          <p:nvPr/>
        </p:nvSpPr>
        <p:spPr>
          <a:xfrm>
            <a:off x="1677650" y="588903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9" name="מחבר חץ ישר 8"/>
          <p:cNvCxnSpPr/>
          <p:nvPr/>
        </p:nvCxnSpPr>
        <p:spPr>
          <a:xfrm>
            <a:off x="1307909" y="6065318"/>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10" name="קבוצה 9"/>
          <p:cNvGrpSpPr/>
          <p:nvPr/>
        </p:nvGrpSpPr>
        <p:grpSpPr>
          <a:xfrm>
            <a:off x="2336229" y="5889032"/>
            <a:ext cx="1107688" cy="362520"/>
            <a:chOff x="2423398" y="6278251"/>
            <a:chExt cx="1107688" cy="362520"/>
          </a:xfrm>
        </p:grpSpPr>
        <p:cxnSp>
          <p:nvCxnSpPr>
            <p:cNvPr id="11" name="מחבר חץ ישר 10"/>
            <p:cNvCxnSpPr/>
            <p:nvPr/>
          </p:nvCxnSpPr>
          <p:spPr>
            <a:xfrm>
              <a:off x="2423398" y="6464301"/>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2" name="מלבן מעוגל 11"/>
            <p:cNvSpPr/>
            <p:nvPr/>
          </p:nvSpPr>
          <p:spPr>
            <a:xfrm>
              <a:off x="2835734" y="627825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grpSp>
        <p:nvGrpSpPr>
          <p:cNvPr id="13" name="קבוצה 12"/>
          <p:cNvGrpSpPr/>
          <p:nvPr/>
        </p:nvGrpSpPr>
        <p:grpSpPr>
          <a:xfrm>
            <a:off x="3430359" y="5884058"/>
            <a:ext cx="1077922" cy="362520"/>
            <a:chOff x="3785826" y="6189031"/>
            <a:chExt cx="1077922" cy="362520"/>
          </a:xfrm>
        </p:grpSpPr>
        <p:cxnSp>
          <p:nvCxnSpPr>
            <p:cNvPr id="14" name="מחבר חץ ישר 13"/>
            <p:cNvCxnSpPr/>
            <p:nvPr/>
          </p:nvCxnSpPr>
          <p:spPr>
            <a:xfrm>
              <a:off x="3785826" y="6345704"/>
              <a:ext cx="393244" cy="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5" name="מלבן מעוגל 14"/>
            <p:cNvSpPr/>
            <p:nvPr/>
          </p:nvSpPr>
          <p:spPr>
            <a:xfrm>
              <a:off x="4168396" y="618903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16" name="מלבן מעוגל 15"/>
          <p:cNvSpPr/>
          <p:nvPr/>
        </p:nvSpPr>
        <p:spPr>
          <a:xfrm>
            <a:off x="1948730" y="37449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17" name="מחבר חץ ישר 16"/>
          <p:cNvCxnSpPr/>
          <p:nvPr/>
        </p:nvCxnSpPr>
        <p:spPr>
          <a:xfrm>
            <a:off x="566342" y="230274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8" name="מלבן מעוגל 17"/>
          <p:cNvSpPr/>
          <p:nvPr/>
        </p:nvSpPr>
        <p:spPr>
          <a:xfrm>
            <a:off x="953184" y="221332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sp>
        <p:nvSpPr>
          <p:cNvPr id="19" name="מלבן מעוגל 18"/>
          <p:cNvSpPr/>
          <p:nvPr/>
        </p:nvSpPr>
        <p:spPr>
          <a:xfrm>
            <a:off x="2984138" y="217591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20" name="מחבר חץ ישר 19"/>
          <p:cNvCxnSpPr/>
          <p:nvPr/>
        </p:nvCxnSpPr>
        <p:spPr>
          <a:xfrm>
            <a:off x="2654764" y="2327115"/>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1" name="מלבן מעוגל 20"/>
          <p:cNvSpPr/>
          <p:nvPr/>
        </p:nvSpPr>
        <p:spPr>
          <a:xfrm>
            <a:off x="3974259" y="219567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grpSp>
        <p:nvGrpSpPr>
          <p:cNvPr id="22" name="קבוצה 21"/>
          <p:cNvGrpSpPr/>
          <p:nvPr/>
        </p:nvGrpSpPr>
        <p:grpSpPr>
          <a:xfrm>
            <a:off x="1549672" y="2132938"/>
            <a:ext cx="1105092" cy="362520"/>
            <a:chOff x="1590095" y="2134568"/>
            <a:chExt cx="1105092" cy="362520"/>
          </a:xfrm>
        </p:grpSpPr>
        <p:sp>
          <p:nvSpPr>
            <p:cNvPr id="23" name="מלבן מעוגל 22"/>
            <p:cNvSpPr/>
            <p:nvPr/>
          </p:nvSpPr>
          <p:spPr>
            <a:xfrm>
              <a:off x="1999835" y="21345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cxnSp>
          <p:nvCxnSpPr>
            <p:cNvPr id="24" name="מחבר חץ ישר 23"/>
            <p:cNvCxnSpPr/>
            <p:nvPr/>
          </p:nvCxnSpPr>
          <p:spPr>
            <a:xfrm>
              <a:off x="1590095" y="2293315"/>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cxnSp>
        <p:nvCxnSpPr>
          <p:cNvPr id="25" name="מחבר חץ ישר 24"/>
          <p:cNvCxnSpPr>
            <a:endCxn id="21" idx="1"/>
          </p:cNvCxnSpPr>
          <p:nvPr/>
        </p:nvCxnSpPr>
        <p:spPr>
          <a:xfrm>
            <a:off x="3654136" y="2343137"/>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26" name="קבוצה 25"/>
          <p:cNvGrpSpPr/>
          <p:nvPr/>
        </p:nvGrpSpPr>
        <p:grpSpPr>
          <a:xfrm>
            <a:off x="2944934" y="2880915"/>
            <a:ext cx="853750" cy="897655"/>
            <a:chOff x="5595392" y="3819770"/>
            <a:chExt cx="853750" cy="1016390"/>
          </a:xfrm>
        </p:grpSpPr>
        <p:sp>
          <p:nvSpPr>
            <p:cNvPr id="27" name="אליפסה 26"/>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28" name="מחבר חץ ישר 27"/>
            <p:cNvCxnSpPr>
              <a:stCxn id="2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29" name="קבוצה 28"/>
          <p:cNvGrpSpPr/>
          <p:nvPr/>
        </p:nvGrpSpPr>
        <p:grpSpPr>
          <a:xfrm>
            <a:off x="796614" y="1298587"/>
            <a:ext cx="853750" cy="897655"/>
            <a:chOff x="5595392" y="3819770"/>
            <a:chExt cx="853750" cy="1016390"/>
          </a:xfrm>
        </p:grpSpPr>
        <p:sp>
          <p:nvSpPr>
            <p:cNvPr id="30" name="אליפסה 29"/>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31" name="מחבר חץ ישר 30"/>
            <p:cNvCxnSpPr>
              <a:stCxn id="3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32" name="קבוצה 31"/>
          <p:cNvGrpSpPr/>
          <p:nvPr/>
        </p:nvGrpSpPr>
        <p:grpSpPr>
          <a:xfrm>
            <a:off x="1653523" y="4910327"/>
            <a:ext cx="853750" cy="897655"/>
            <a:chOff x="5595392" y="3819770"/>
            <a:chExt cx="853750" cy="1016390"/>
          </a:xfrm>
        </p:grpSpPr>
        <p:sp>
          <p:nvSpPr>
            <p:cNvPr id="33" name="אליפסה 32"/>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34" name="מחבר חץ ישר 33"/>
            <p:cNvCxnSpPr>
              <a:stCxn id="3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35" name="מחבר חץ ישר 34"/>
          <p:cNvCxnSpPr/>
          <p:nvPr/>
        </p:nvCxnSpPr>
        <p:spPr>
          <a:xfrm flipH="1">
            <a:off x="3487873" y="4152108"/>
            <a:ext cx="1893881" cy="181203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6" name="מחבר חץ ישר 35"/>
          <p:cNvCxnSpPr/>
          <p:nvPr/>
        </p:nvCxnSpPr>
        <p:spPr>
          <a:xfrm>
            <a:off x="2605139" y="386501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7" name="מחבר חץ ישר 36"/>
          <p:cNvCxnSpPr/>
          <p:nvPr/>
        </p:nvCxnSpPr>
        <p:spPr>
          <a:xfrm flipH="1" flipV="1">
            <a:off x="1564750" y="2595192"/>
            <a:ext cx="1809672" cy="116911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38" name="קבוצה 37"/>
          <p:cNvGrpSpPr/>
          <p:nvPr/>
        </p:nvGrpSpPr>
        <p:grpSpPr>
          <a:xfrm>
            <a:off x="5870447" y="2937256"/>
            <a:ext cx="853750" cy="897655"/>
            <a:chOff x="5595392" y="3819770"/>
            <a:chExt cx="853750" cy="1016390"/>
          </a:xfrm>
        </p:grpSpPr>
        <p:sp>
          <p:nvSpPr>
            <p:cNvPr id="39" name="אליפסה 38"/>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40" name="מחבר חץ ישר 39"/>
            <p:cNvCxnSpPr>
              <a:stCxn id="3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41" name="אליפסה 40"/>
          <p:cNvSpPr/>
          <p:nvPr/>
        </p:nvSpPr>
        <p:spPr>
          <a:xfrm>
            <a:off x="201469" y="3599123"/>
            <a:ext cx="1403292" cy="531778"/>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chain</a:t>
            </a:r>
          </a:p>
        </p:txBody>
      </p:sp>
      <p:cxnSp>
        <p:nvCxnSpPr>
          <p:cNvPr id="42" name="מחבר חץ ישר 41"/>
          <p:cNvCxnSpPr/>
          <p:nvPr/>
        </p:nvCxnSpPr>
        <p:spPr>
          <a:xfrm>
            <a:off x="1590094" y="3869064"/>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43" name="קבוצה 42"/>
          <p:cNvGrpSpPr/>
          <p:nvPr/>
        </p:nvGrpSpPr>
        <p:grpSpPr>
          <a:xfrm>
            <a:off x="2932076" y="1267975"/>
            <a:ext cx="853750" cy="897655"/>
            <a:chOff x="5595392" y="3819770"/>
            <a:chExt cx="853750" cy="1016390"/>
          </a:xfrm>
        </p:grpSpPr>
        <p:sp>
          <p:nvSpPr>
            <p:cNvPr id="44" name="אליפסה 43"/>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45" name="מחבר חץ ישר 44"/>
            <p:cNvCxnSpPr>
              <a:stCxn id="44"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46" name="קבוצה 45"/>
          <p:cNvGrpSpPr/>
          <p:nvPr/>
        </p:nvGrpSpPr>
        <p:grpSpPr>
          <a:xfrm>
            <a:off x="1946127" y="1271352"/>
            <a:ext cx="853750" cy="897655"/>
            <a:chOff x="5595392" y="3819770"/>
            <a:chExt cx="853750" cy="1016390"/>
          </a:xfrm>
        </p:grpSpPr>
        <p:sp>
          <p:nvSpPr>
            <p:cNvPr id="47" name="אליפסה 46"/>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48" name="מחבר חץ ישר 47"/>
            <p:cNvCxnSpPr>
              <a:stCxn id="4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49" name="קבוצה 48"/>
          <p:cNvGrpSpPr/>
          <p:nvPr/>
        </p:nvGrpSpPr>
        <p:grpSpPr>
          <a:xfrm>
            <a:off x="3872812" y="4962813"/>
            <a:ext cx="853750" cy="897655"/>
            <a:chOff x="5595392" y="3819770"/>
            <a:chExt cx="853750" cy="1016390"/>
          </a:xfrm>
        </p:grpSpPr>
        <p:sp>
          <p:nvSpPr>
            <p:cNvPr id="50" name="אליפסה 49"/>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51" name="מחבר חץ ישר 50"/>
            <p:cNvCxnSpPr>
              <a:stCxn id="5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52" name="קבוצה 51"/>
          <p:cNvGrpSpPr/>
          <p:nvPr/>
        </p:nvGrpSpPr>
        <p:grpSpPr>
          <a:xfrm>
            <a:off x="2749392" y="4925230"/>
            <a:ext cx="853750" cy="897655"/>
            <a:chOff x="5595392" y="3819770"/>
            <a:chExt cx="853750" cy="1016390"/>
          </a:xfrm>
        </p:grpSpPr>
        <p:sp>
          <p:nvSpPr>
            <p:cNvPr id="53" name="אליפסה 52"/>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54" name="מחבר חץ ישר 53"/>
            <p:cNvCxnSpPr>
              <a:stCxn id="5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55" name="קבוצה 54"/>
          <p:cNvGrpSpPr/>
          <p:nvPr/>
        </p:nvGrpSpPr>
        <p:grpSpPr>
          <a:xfrm>
            <a:off x="4893227" y="2967357"/>
            <a:ext cx="853750" cy="897655"/>
            <a:chOff x="5595392" y="3819770"/>
            <a:chExt cx="853750" cy="1016390"/>
          </a:xfrm>
        </p:grpSpPr>
        <p:sp>
          <p:nvSpPr>
            <p:cNvPr id="56" name="אליפסה 55"/>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57" name="מחבר חץ ישר 56"/>
            <p:cNvCxnSpPr>
              <a:stCxn id="56"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58" name="קבוצה 57"/>
          <p:cNvGrpSpPr/>
          <p:nvPr/>
        </p:nvGrpSpPr>
        <p:grpSpPr>
          <a:xfrm>
            <a:off x="3905282" y="2926642"/>
            <a:ext cx="853750" cy="897655"/>
            <a:chOff x="5595392" y="3819770"/>
            <a:chExt cx="853750" cy="1016390"/>
          </a:xfrm>
        </p:grpSpPr>
        <p:sp>
          <p:nvSpPr>
            <p:cNvPr id="59" name="אליפסה 58"/>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60" name="מחבר חץ ישר 59"/>
            <p:cNvCxnSpPr>
              <a:stCxn id="5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61" name="מחבר חץ ישר 60"/>
          <p:cNvCxnSpPr/>
          <p:nvPr/>
        </p:nvCxnSpPr>
        <p:spPr>
          <a:xfrm flipH="1">
            <a:off x="2208958" y="4143028"/>
            <a:ext cx="2179648" cy="168887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62" name="קבוצה 61"/>
          <p:cNvGrpSpPr/>
          <p:nvPr/>
        </p:nvGrpSpPr>
        <p:grpSpPr>
          <a:xfrm>
            <a:off x="7674927" y="2937803"/>
            <a:ext cx="853750" cy="897655"/>
            <a:chOff x="5595392" y="3819770"/>
            <a:chExt cx="853750" cy="1016390"/>
          </a:xfrm>
        </p:grpSpPr>
        <p:sp>
          <p:nvSpPr>
            <p:cNvPr id="63" name="אליפסה 62"/>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64" name="מחבר חץ ישר 63"/>
            <p:cNvCxnSpPr>
              <a:stCxn id="6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65" name="TextBox 64"/>
          <p:cNvSpPr txBox="1"/>
          <p:nvPr/>
        </p:nvSpPr>
        <p:spPr>
          <a:xfrm>
            <a:off x="6024880" y="1096287"/>
            <a:ext cx="4531360" cy="1200329"/>
          </a:xfrm>
          <a:prstGeom prst="rect">
            <a:avLst/>
          </a:prstGeom>
          <a:noFill/>
        </p:spPr>
        <p:txBody>
          <a:bodyPr wrap="square" rtlCol="1">
            <a:spAutoFit/>
          </a:bodyPr>
          <a:lstStyle/>
          <a:p>
            <a:r>
              <a:rPr lang="he-IL" sz="2400" b="1" dirty="0">
                <a:latin typeface="Times New Roman" panose="02020603050405020304" pitchFamily="18" charset="0"/>
              </a:rPr>
              <a:t>בסיום הלולאה – שרשרת אחת ריקה ונשארו חוליות בשרשרת </a:t>
            </a:r>
            <a:r>
              <a:rPr lang="he-IL" sz="2400" b="1" dirty="0" err="1">
                <a:latin typeface="Times New Roman" panose="02020603050405020304" pitchFamily="18" charset="0"/>
              </a:rPr>
              <a:t>השניה</a:t>
            </a:r>
            <a:endParaRPr lang="he-IL" sz="2400" b="1" dirty="0">
              <a:latin typeface="Times New Roman" panose="02020603050405020304" pitchFamily="18" charset="0"/>
            </a:endParaRPr>
          </a:p>
        </p:txBody>
      </p:sp>
      <p:sp>
        <p:nvSpPr>
          <p:cNvPr id="66" name="TextBox 65"/>
          <p:cNvSpPr txBox="1"/>
          <p:nvPr/>
        </p:nvSpPr>
        <p:spPr>
          <a:xfrm>
            <a:off x="-25851" y="772511"/>
            <a:ext cx="2212633" cy="369332"/>
          </a:xfrm>
          <a:prstGeom prst="rect">
            <a:avLst/>
          </a:prstGeom>
          <a:noFill/>
        </p:spPr>
        <p:txBody>
          <a:bodyPr wrap="square" rtlCol="1">
            <a:spAutoFit/>
          </a:bodyPr>
          <a:lstStyle/>
          <a:p>
            <a:r>
              <a:rPr lang="he-IL" dirty="0"/>
              <a:t>הרצה אוטומטית</a:t>
            </a:r>
          </a:p>
        </p:txBody>
      </p:sp>
    </p:spTree>
    <p:extLst>
      <p:ext uri="{BB962C8B-B14F-4D97-AF65-F5344CB8AC3E}">
        <p14:creationId xmlns:p14="http://schemas.microsoft.com/office/powerpoint/2010/main" val="421941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1000"/>
                                  </p:stCondLst>
                                  <p:childTnLst>
                                    <p:set>
                                      <p:cBhvr>
                                        <p:cTn id="9" dur="1" fill="hold">
                                          <p:stCondLst>
                                            <p:cond delay="0"/>
                                          </p:stCondLst>
                                        </p:cTn>
                                        <p:tgtEl>
                                          <p:spTgt spid="29"/>
                                        </p:tgtEl>
                                        <p:attrNameLst>
                                          <p:attrName>style.visibility</p:attrName>
                                        </p:attrNameLst>
                                      </p:cBhvr>
                                      <p:to>
                                        <p:strVal val="hidden"/>
                                      </p:to>
                                    </p:set>
                                  </p:childTnLst>
                                </p:cTn>
                              </p:par>
                              <p:par>
                                <p:cTn id="10" presetID="1" presetClass="entr" presetSubtype="0" fill="hold" nodeType="withEffect">
                                  <p:stCondLst>
                                    <p:cond delay="1000"/>
                                  </p:stCondLst>
                                  <p:childTnLst>
                                    <p:set>
                                      <p:cBhvr>
                                        <p:cTn id="11" dur="1" fill="hold">
                                          <p:stCondLst>
                                            <p:cond delay="0"/>
                                          </p:stCondLst>
                                        </p:cTn>
                                        <p:tgtEl>
                                          <p:spTgt spid="46"/>
                                        </p:tgtEl>
                                        <p:attrNameLst>
                                          <p:attrName>style.visibility</p:attrName>
                                        </p:attrNameLst>
                                      </p:cBhvr>
                                      <p:to>
                                        <p:strVal val="visible"/>
                                      </p:to>
                                    </p:set>
                                  </p:childTnLst>
                                </p:cTn>
                              </p:par>
                            </p:childTnLst>
                          </p:cTn>
                        </p:par>
                        <p:par>
                          <p:cTn id="12" fill="hold">
                            <p:stCondLst>
                              <p:cond delay="1000"/>
                            </p:stCondLst>
                            <p:childTnLst>
                              <p:par>
                                <p:cTn id="13" presetID="1" presetClass="exit" presetSubtype="0" fill="hold" nodeType="afterEffect">
                                  <p:stCondLst>
                                    <p:cond delay="0"/>
                                  </p:stCondLst>
                                  <p:childTnLst>
                                    <p:set>
                                      <p:cBhvr>
                                        <p:cTn id="14" dur="1" fill="hold">
                                          <p:stCondLst>
                                            <p:cond delay="0"/>
                                          </p:stCondLst>
                                        </p:cTn>
                                        <p:tgtEl>
                                          <p:spTgt spid="37"/>
                                        </p:tgtEl>
                                        <p:attrNameLst>
                                          <p:attrName>style.visibility</p:attrName>
                                        </p:attrNameLst>
                                      </p:cBhvr>
                                      <p:to>
                                        <p:strVal val="hidden"/>
                                      </p:to>
                                    </p:set>
                                  </p:childTnLst>
                                </p:cTn>
                              </p:par>
                            </p:childTnLst>
                          </p:cTn>
                        </p:par>
                        <p:par>
                          <p:cTn id="15" fill="hold">
                            <p:stCondLst>
                              <p:cond delay="1000"/>
                            </p:stCondLst>
                            <p:childTnLst>
                              <p:par>
                                <p:cTn id="16" presetID="49" presetClass="path" presetSubtype="0" accel="50000" decel="50000" fill="hold" nodeType="afterEffect">
                                  <p:stCondLst>
                                    <p:cond delay="0"/>
                                  </p:stCondLst>
                                  <p:childTnLst>
                                    <p:animMotion origin="layout" path="M -3.54167E-6 -4.44444E-6 L 0.25 0.25 " pathEditMode="relative" rAng="0" ptsTypes="AA">
                                      <p:cBhvr>
                                        <p:cTn id="17" dur="2000" fill="hold"/>
                                        <p:tgtEl>
                                          <p:spTgt spid="17"/>
                                        </p:tgtEl>
                                        <p:attrNameLst>
                                          <p:attrName>ppt_x</p:attrName>
                                          <p:attrName>ppt_y</p:attrName>
                                        </p:attrNameLst>
                                      </p:cBhvr>
                                      <p:rCtr x="12500" y="12500"/>
                                    </p:animMotion>
                                  </p:childTnLst>
                                </p:cTn>
                              </p:par>
                              <p:par>
                                <p:cTn id="18" presetID="49" presetClass="path" presetSubtype="0" accel="50000" decel="50000" fill="hold" grpId="0" nodeType="withEffect">
                                  <p:stCondLst>
                                    <p:cond delay="0"/>
                                  </p:stCondLst>
                                  <p:childTnLst>
                                    <p:animMotion origin="layout" path="M -6.25E-7 -4.07407E-6 L 0.2556 0.24051 " pathEditMode="relative" rAng="0" ptsTypes="AA">
                                      <p:cBhvr>
                                        <p:cTn id="19" dur="2000" fill="hold"/>
                                        <p:tgtEl>
                                          <p:spTgt spid="18"/>
                                        </p:tgtEl>
                                        <p:attrNameLst>
                                          <p:attrName>ppt_x</p:attrName>
                                          <p:attrName>ppt_y</p:attrName>
                                        </p:attrNameLst>
                                      </p:cBhvr>
                                      <p:rCtr x="12773" y="12014"/>
                                    </p:animMotion>
                                  </p:childTnLst>
                                </p:cTn>
                              </p:par>
                            </p:childTnLst>
                          </p:cTn>
                        </p:par>
                        <p:par>
                          <p:cTn id="20" fill="hold">
                            <p:stCondLst>
                              <p:cond delay="3000"/>
                            </p:stCondLst>
                            <p:childTnLst>
                              <p:par>
                                <p:cTn id="21" presetID="1" presetClass="exit" presetSubtype="0" fill="hold" nodeType="afterEffect">
                                  <p:stCondLst>
                                    <p:cond delay="0"/>
                                  </p:stCondLst>
                                  <p:childTnLst>
                                    <p:set>
                                      <p:cBhvr>
                                        <p:cTn id="22" dur="1" fill="hold">
                                          <p:stCondLst>
                                            <p:cond delay="0"/>
                                          </p:stCondLst>
                                        </p:cTn>
                                        <p:tgtEl>
                                          <p:spTgt spid="26"/>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58"/>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nodeType="afterEffect">
                                  <p:stCondLst>
                                    <p:cond delay="500"/>
                                  </p:stCondLst>
                                  <p:childTnLst>
                                    <p:set>
                                      <p:cBhvr>
                                        <p:cTn id="27" dur="1" fill="hold">
                                          <p:stCondLst>
                                            <p:cond delay="0"/>
                                          </p:stCondLst>
                                        </p:cTn>
                                        <p:tgtEl>
                                          <p:spTgt spid="61"/>
                                        </p:tgtEl>
                                        <p:attrNameLst>
                                          <p:attrName>style.visibility</p:attrName>
                                        </p:attrNameLst>
                                      </p:cBhvr>
                                      <p:to>
                                        <p:strVal val="visible"/>
                                      </p:to>
                                    </p:set>
                                  </p:childTnLst>
                                </p:cTn>
                              </p:par>
                            </p:childTnLst>
                          </p:cTn>
                        </p:par>
                        <p:par>
                          <p:cTn id="28" fill="hold">
                            <p:stCondLst>
                              <p:cond delay="3500"/>
                            </p:stCondLst>
                            <p:childTnLst>
                              <p:par>
                                <p:cTn id="29" presetID="1" presetClass="exit" presetSubtype="0" fill="hold" nodeType="afterEffect">
                                  <p:stCondLst>
                                    <p:cond delay="0"/>
                                  </p:stCondLst>
                                  <p:childTnLst>
                                    <p:set>
                                      <p:cBhvr>
                                        <p:cTn id="30" dur="1" fill="hold">
                                          <p:stCondLst>
                                            <p:cond delay="0"/>
                                          </p:stCondLst>
                                        </p:cTn>
                                        <p:tgtEl>
                                          <p:spTgt spid="32"/>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childTnLst>
                          </p:cTn>
                        </p:par>
                        <p:par>
                          <p:cTn id="33" fill="hold">
                            <p:stCondLst>
                              <p:cond delay="3500"/>
                            </p:stCondLst>
                            <p:childTnLst>
                              <p:par>
                                <p:cTn id="34" presetID="1" presetClass="exit" presetSubtype="0" fill="hold" nodeType="afterEffect">
                                  <p:stCondLst>
                                    <p:cond delay="0"/>
                                  </p:stCondLst>
                                  <p:childTnLst>
                                    <p:set>
                                      <p:cBhvr>
                                        <p:cTn id="35" dur="1" fill="hold">
                                          <p:stCondLst>
                                            <p:cond delay="0"/>
                                          </p:stCondLst>
                                        </p:cTn>
                                        <p:tgtEl>
                                          <p:spTgt spid="61"/>
                                        </p:tgtEl>
                                        <p:attrNameLst>
                                          <p:attrName>style.visibility</p:attrName>
                                        </p:attrNameLst>
                                      </p:cBhvr>
                                      <p:to>
                                        <p:strVal val="hidden"/>
                                      </p:to>
                                    </p:set>
                                  </p:childTnLst>
                                </p:cTn>
                              </p:par>
                            </p:childTnLst>
                          </p:cTn>
                        </p:par>
                        <p:par>
                          <p:cTn id="36" fill="hold">
                            <p:stCondLst>
                              <p:cond delay="3500"/>
                            </p:stCondLst>
                            <p:childTnLst>
                              <p:par>
                                <p:cTn id="37" presetID="56" presetClass="path" presetSubtype="0" accel="50000" decel="50000" fill="hold" nodeType="afterEffect">
                                  <p:stCondLst>
                                    <p:cond delay="0"/>
                                  </p:stCondLst>
                                  <p:childTnLst>
                                    <p:animMotion origin="layout" path="M 2.29167E-6 2.96296E-6 L 0.26679 -0.30602 " pathEditMode="relative" rAng="0" ptsTypes="AA">
                                      <p:cBhvr>
                                        <p:cTn id="38" dur="2000" fill="hold"/>
                                        <p:tgtEl>
                                          <p:spTgt spid="9"/>
                                        </p:tgtEl>
                                        <p:attrNameLst>
                                          <p:attrName>ppt_x</p:attrName>
                                          <p:attrName>ppt_y</p:attrName>
                                        </p:attrNameLst>
                                      </p:cBhvr>
                                      <p:rCtr x="13333" y="-15301"/>
                                    </p:animMotion>
                                  </p:childTnLst>
                                </p:cTn>
                              </p:par>
                              <p:par>
                                <p:cTn id="39" presetID="56" presetClass="path" presetSubtype="0" accel="50000" decel="50000" fill="hold" grpId="0" nodeType="withEffect">
                                  <p:stCondLst>
                                    <p:cond delay="0"/>
                                  </p:stCondLst>
                                  <p:childTnLst>
                                    <p:animMotion origin="layout" path="M 4.16667E-6 4.81481E-6 L 0.27864 -0.30255 " pathEditMode="relative" rAng="0" ptsTypes="AA">
                                      <p:cBhvr>
                                        <p:cTn id="40" dur="2000" fill="hold"/>
                                        <p:tgtEl>
                                          <p:spTgt spid="8"/>
                                        </p:tgtEl>
                                        <p:attrNameLst>
                                          <p:attrName>ppt_x</p:attrName>
                                          <p:attrName>ppt_y</p:attrName>
                                        </p:attrNameLst>
                                      </p:cBhvr>
                                      <p:rCtr x="13932" y="-15139"/>
                                    </p:animMotion>
                                  </p:childTnLst>
                                </p:cTn>
                              </p:par>
                            </p:childTnLst>
                          </p:cTn>
                        </p:par>
                        <p:par>
                          <p:cTn id="41" fill="hold">
                            <p:stCondLst>
                              <p:cond delay="5500"/>
                            </p:stCondLst>
                            <p:childTnLst>
                              <p:par>
                                <p:cTn id="42" presetID="1" presetClass="exit" presetSubtype="0" fill="hold" nodeType="afterEffect">
                                  <p:stCondLst>
                                    <p:cond delay="0"/>
                                  </p:stCondLst>
                                  <p:childTnLst>
                                    <p:set>
                                      <p:cBhvr>
                                        <p:cTn id="43" dur="1" fill="hold">
                                          <p:stCondLst>
                                            <p:cond delay="0"/>
                                          </p:stCondLst>
                                        </p:cTn>
                                        <p:tgtEl>
                                          <p:spTgt spid="58"/>
                                        </p:tgtEl>
                                        <p:attrNameLst>
                                          <p:attrName>style.visibility</p:attrName>
                                        </p:attrNameLst>
                                      </p:cBhvr>
                                      <p:to>
                                        <p:strVal val="hidden"/>
                                      </p:to>
                                    </p:set>
                                  </p:childTnLst>
                                </p:cTn>
                              </p:par>
                              <p:par>
                                <p:cTn id="44" presetID="1" presetClass="entr" presetSubtype="0" fill="hold" nodeType="withEffect">
                                  <p:stCondLst>
                                    <p:cond delay="0"/>
                                  </p:stCondLst>
                                  <p:childTnLst>
                                    <p:set>
                                      <p:cBhvr>
                                        <p:cTn id="45" dur="1" fill="hold">
                                          <p:stCondLst>
                                            <p:cond delay="0"/>
                                          </p:stCondLst>
                                        </p:cTn>
                                        <p:tgtEl>
                                          <p:spTgt spid="55"/>
                                        </p:tgtEl>
                                        <p:attrNameLst>
                                          <p:attrName>style.visibility</p:attrName>
                                        </p:attrNameLst>
                                      </p:cBhvr>
                                      <p:to>
                                        <p:strVal val="visible"/>
                                      </p:to>
                                    </p:set>
                                  </p:childTnLst>
                                </p:cTn>
                              </p:par>
                            </p:childTnLst>
                          </p:cTn>
                        </p:par>
                        <p:par>
                          <p:cTn id="46" fill="hold">
                            <p:stCondLst>
                              <p:cond delay="5500"/>
                            </p:stCondLst>
                            <p:childTnLst>
                              <p:par>
                                <p:cTn id="47" presetID="1" presetClass="entr" presetSubtype="0" fill="hold" nodeType="after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childTnLst>
                          </p:cTn>
                        </p:par>
                        <p:par>
                          <p:cTn id="49" fill="hold">
                            <p:stCondLst>
                              <p:cond delay="5500"/>
                            </p:stCondLst>
                            <p:childTnLst>
                              <p:par>
                                <p:cTn id="50" presetID="1" presetClass="exit" presetSubtype="0" fill="hold" nodeType="afterEffect">
                                  <p:stCondLst>
                                    <p:cond delay="0"/>
                                  </p:stCondLst>
                                  <p:childTnLst>
                                    <p:set>
                                      <p:cBhvr>
                                        <p:cTn id="51" dur="1" fill="hold">
                                          <p:stCondLst>
                                            <p:cond delay="0"/>
                                          </p:stCondLst>
                                        </p:cTn>
                                        <p:tgtEl>
                                          <p:spTgt spid="52"/>
                                        </p:tgtEl>
                                        <p:attrNameLst>
                                          <p:attrName>style.visibility</p:attrName>
                                        </p:attrNameLst>
                                      </p:cBhvr>
                                      <p:to>
                                        <p:strVal val="hidden"/>
                                      </p:to>
                                    </p:set>
                                  </p:childTnLst>
                                </p:cTn>
                              </p:par>
                              <p:par>
                                <p:cTn id="52" presetID="1" presetClass="entr" presetSubtype="0" fill="hold" nodeType="withEffect">
                                  <p:stCondLst>
                                    <p:cond delay="0"/>
                                  </p:stCondLst>
                                  <p:childTnLst>
                                    <p:set>
                                      <p:cBhvr>
                                        <p:cTn id="53" dur="1" fill="hold">
                                          <p:stCondLst>
                                            <p:cond delay="0"/>
                                          </p:stCondLst>
                                        </p:cTn>
                                        <p:tgtEl>
                                          <p:spTgt spid="49"/>
                                        </p:tgtEl>
                                        <p:attrNameLst>
                                          <p:attrName>style.visibility</p:attrName>
                                        </p:attrNameLst>
                                      </p:cBhvr>
                                      <p:to>
                                        <p:strVal val="visible"/>
                                      </p:to>
                                    </p:set>
                                  </p:childTnLst>
                                </p:cTn>
                              </p:par>
                            </p:childTnLst>
                          </p:cTn>
                        </p:par>
                        <p:par>
                          <p:cTn id="54" fill="hold">
                            <p:stCondLst>
                              <p:cond delay="5500"/>
                            </p:stCondLst>
                            <p:childTnLst>
                              <p:par>
                                <p:cTn id="55" presetID="1" presetClass="exit" presetSubtype="0" fill="hold" nodeType="afterEffect">
                                  <p:stCondLst>
                                    <p:cond delay="0"/>
                                  </p:stCondLst>
                                  <p:childTnLst>
                                    <p:set>
                                      <p:cBhvr>
                                        <p:cTn id="56" dur="1" fill="hold">
                                          <p:stCondLst>
                                            <p:cond delay="0"/>
                                          </p:stCondLst>
                                        </p:cTn>
                                        <p:tgtEl>
                                          <p:spTgt spid="35"/>
                                        </p:tgtEl>
                                        <p:attrNameLst>
                                          <p:attrName>style.visibility</p:attrName>
                                        </p:attrNameLst>
                                      </p:cBhvr>
                                      <p:to>
                                        <p:strVal val="hidden"/>
                                      </p:to>
                                    </p:set>
                                  </p:childTnLst>
                                </p:cTn>
                              </p:par>
                            </p:childTnLst>
                          </p:cTn>
                        </p:par>
                        <p:par>
                          <p:cTn id="57" fill="hold">
                            <p:stCondLst>
                              <p:cond delay="5500"/>
                            </p:stCondLst>
                            <p:childTnLst>
                              <p:par>
                                <p:cTn id="58" presetID="56" presetClass="path" presetSubtype="0" accel="50000" decel="50000" fill="hold" nodeType="afterEffect">
                                  <p:stCondLst>
                                    <p:cond delay="0"/>
                                  </p:stCondLst>
                                  <p:childTnLst>
                                    <p:animMotion origin="layout" path="M 8.33333E-7 4.81481E-6 L 0.27135 -0.29815 " pathEditMode="relative" rAng="0" ptsTypes="AA">
                                      <p:cBhvr>
                                        <p:cTn id="59" dur="2000" fill="hold"/>
                                        <p:tgtEl>
                                          <p:spTgt spid="10"/>
                                        </p:tgtEl>
                                        <p:attrNameLst>
                                          <p:attrName>ppt_x</p:attrName>
                                          <p:attrName>ppt_y</p:attrName>
                                        </p:attrNameLst>
                                      </p:cBhvr>
                                      <p:rCtr x="13568" y="-14907"/>
                                    </p:animMotion>
                                  </p:childTnLst>
                                </p:cTn>
                              </p:par>
                            </p:childTnLst>
                          </p:cTn>
                        </p:par>
                        <p:par>
                          <p:cTn id="60" fill="hold">
                            <p:stCondLst>
                              <p:cond delay="7500"/>
                            </p:stCondLst>
                            <p:childTnLst>
                              <p:par>
                                <p:cTn id="61" presetID="1" presetClass="exit" presetSubtype="0" fill="hold" nodeType="afterEffect">
                                  <p:stCondLst>
                                    <p:cond delay="0"/>
                                  </p:stCondLst>
                                  <p:childTnLst>
                                    <p:set>
                                      <p:cBhvr>
                                        <p:cTn id="62" dur="1" fill="hold">
                                          <p:stCondLst>
                                            <p:cond delay="0"/>
                                          </p:stCondLst>
                                        </p:cTn>
                                        <p:tgtEl>
                                          <p:spTgt spid="55"/>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par>
                          <p:cTn id="65" fill="hold">
                            <p:stCondLst>
                              <p:cond delay="7500"/>
                            </p:stCondLst>
                            <p:childTnLst>
                              <p:par>
                                <p:cTn id="66" presetID="1" presetClass="exit" presetSubtype="0" fill="hold" nodeType="afterEffect">
                                  <p:stCondLst>
                                    <p:cond delay="0"/>
                                  </p:stCondLst>
                                  <p:childTnLst>
                                    <p:set>
                                      <p:cBhvr>
                                        <p:cTn id="67" dur="1" fill="hold">
                                          <p:stCondLst>
                                            <p:cond delay="0"/>
                                          </p:stCondLst>
                                        </p:cTn>
                                        <p:tgtEl>
                                          <p:spTgt spid="46"/>
                                        </p:tgtEl>
                                        <p:attrNameLst>
                                          <p:attrName>style.visibility</p:attrName>
                                        </p:attrNameLst>
                                      </p:cBhvr>
                                      <p:to>
                                        <p:strVal val="hidden"/>
                                      </p:to>
                                    </p:set>
                                  </p:childTnLst>
                                </p:cTn>
                              </p:par>
                              <p:par>
                                <p:cTn id="68" presetID="1" presetClass="entr" presetSubtype="0" fill="hold" nodeType="withEffect">
                                  <p:stCondLst>
                                    <p:cond delay="0"/>
                                  </p:stCondLst>
                                  <p:childTnLst>
                                    <p:set>
                                      <p:cBhvr>
                                        <p:cTn id="69" dur="1" fill="hold">
                                          <p:stCondLst>
                                            <p:cond delay="0"/>
                                          </p:stCondLst>
                                        </p:cTn>
                                        <p:tgtEl>
                                          <p:spTgt spid="43"/>
                                        </p:tgtEl>
                                        <p:attrNameLst>
                                          <p:attrName>style.visibility</p:attrName>
                                        </p:attrNameLst>
                                      </p:cBhvr>
                                      <p:to>
                                        <p:strVal val="visible"/>
                                      </p:to>
                                    </p:set>
                                  </p:childTnLst>
                                </p:cTn>
                              </p:par>
                            </p:childTnLst>
                          </p:cTn>
                        </p:par>
                        <p:par>
                          <p:cTn id="70" fill="hold">
                            <p:stCondLst>
                              <p:cond delay="7500"/>
                            </p:stCondLst>
                            <p:childTnLst>
                              <p:par>
                                <p:cTn id="71" presetID="49" presetClass="path" presetSubtype="0" accel="50000" decel="50000" fill="hold" nodeType="afterEffect">
                                  <p:stCondLst>
                                    <p:cond delay="0"/>
                                  </p:stCondLst>
                                  <p:childTnLst>
                                    <p:animMotion origin="layout" path="M 4.16667E-6 5.55112E-17 L 0.42265 0.24491 " pathEditMode="relative" rAng="0" ptsTypes="AA">
                                      <p:cBhvr>
                                        <p:cTn id="72" dur="2000" fill="hold"/>
                                        <p:tgtEl>
                                          <p:spTgt spid="22"/>
                                        </p:tgtEl>
                                        <p:attrNameLst>
                                          <p:attrName>ppt_x</p:attrName>
                                          <p:attrName>ppt_y</p:attrName>
                                        </p:attrNameLst>
                                      </p:cBhvr>
                                      <p:rCtr x="21133" y="12245"/>
                                    </p:animMotion>
                                  </p:childTnLst>
                                </p:cTn>
                              </p:par>
                            </p:childTnLst>
                          </p:cTn>
                        </p:par>
                        <p:par>
                          <p:cTn id="73" fill="hold">
                            <p:stCondLst>
                              <p:cond delay="9500"/>
                            </p:stCondLst>
                            <p:childTnLst>
                              <p:par>
                                <p:cTn id="74" presetID="1" presetClass="exit" presetSubtype="0" fill="hold" nodeType="afterEffect">
                                  <p:stCondLst>
                                    <p:cond delay="0"/>
                                  </p:stCondLst>
                                  <p:childTnLst>
                                    <p:set>
                                      <p:cBhvr>
                                        <p:cTn id="75" dur="1" fill="hold">
                                          <p:stCondLst>
                                            <p:cond delay="0"/>
                                          </p:stCondLst>
                                        </p:cTn>
                                        <p:tgtEl>
                                          <p:spTgt spid="38"/>
                                        </p:tgtEl>
                                        <p:attrNameLst>
                                          <p:attrName>style.visibility</p:attrName>
                                        </p:attrNameLst>
                                      </p:cBhvr>
                                      <p:to>
                                        <p:strVal val="hidden"/>
                                      </p:to>
                                    </p:set>
                                  </p:childTnLst>
                                </p:cTn>
                              </p:par>
                              <p:par>
                                <p:cTn id="76" presetID="1" presetClass="entr" presetSubtype="0" fill="hold" nodeType="withEffect">
                                  <p:stCondLst>
                                    <p:cond delay="0"/>
                                  </p:stCondLst>
                                  <p:childTnLst>
                                    <p:set>
                                      <p:cBhvr>
                                        <p:cTn id="77" dur="1" fill="hold">
                                          <p:stCondLst>
                                            <p:cond delay="0"/>
                                          </p:stCondLst>
                                        </p:cTn>
                                        <p:tgtEl>
                                          <p:spTgt spid="4"/>
                                        </p:tgtEl>
                                        <p:attrNameLst>
                                          <p:attrName>style.visibility</p:attrName>
                                        </p:attrNameLst>
                                      </p:cBhvr>
                                      <p:to>
                                        <p:strVal val="visible"/>
                                      </p:to>
                                    </p:set>
                                  </p:childTnLst>
                                </p:cTn>
                              </p:par>
                            </p:childTnLst>
                          </p:cTn>
                        </p:par>
                        <p:par>
                          <p:cTn id="78" fill="hold">
                            <p:stCondLst>
                              <p:cond delay="9500"/>
                            </p:stCondLst>
                            <p:childTnLst>
                              <p:par>
                                <p:cTn id="79" presetID="63" presetClass="path" presetSubtype="0" accel="50000" decel="50000" fill="hold" nodeType="afterEffect">
                                  <p:stCondLst>
                                    <p:cond delay="0"/>
                                  </p:stCondLst>
                                  <p:childTnLst>
                                    <p:animMotion origin="layout" path="M -4.16667E-6 -3.7037E-7 L 0.08672 0.02616 " pathEditMode="relative" rAng="0" ptsTypes="AA">
                                      <p:cBhvr>
                                        <p:cTn id="80" dur="2000" fill="hold"/>
                                        <p:tgtEl>
                                          <p:spTgt spid="49"/>
                                        </p:tgtEl>
                                        <p:attrNameLst>
                                          <p:attrName>ppt_x</p:attrName>
                                          <p:attrName>ppt_y</p:attrName>
                                        </p:attrNameLst>
                                      </p:cBhvr>
                                      <p:rCtr x="4336" y="1296"/>
                                    </p:animMotion>
                                  </p:childTnLst>
                                </p:cTn>
                              </p:par>
                            </p:childTnLst>
                          </p:cTn>
                        </p:par>
                        <p:par>
                          <p:cTn id="81" fill="hold">
                            <p:stCondLst>
                              <p:cond delay="11500"/>
                            </p:stCondLst>
                            <p:childTnLst>
                              <p:par>
                                <p:cTn id="82" presetID="56" presetClass="path" presetSubtype="0" accel="50000" decel="50000" fill="hold" nodeType="afterEffect">
                                  <p:stCondLst>
                                    <p:cond delay="0"/>
                                  </p:stCondLst>
                                  <p:childTnLst>
                                    <p:animMotion origin="layout" path="M -8.33333E-7 7.40741E-7 L 0.33841 -0.30625 " pathEditMode="relative" rAng="0" ptsTypes="AA">
                                      <p:cBhvr>
                                        <p:cTn id="83" dur="2000" fill="hold"/>
                                        <p:tgtEl>
                                          <p:spTgt spid="13"/>
                                        </p:tgtEl>
                                        <p:attrNameLst>
                                          <p:attrName>ppt_x</p:attrName>
                                          <p:attrName>ppt_y</p:attrName>
                                        </p:attrNameLst>
                                      </p:cBhvr>
                                      <p:rCtr x="16914" y="-15324"/>
                                    </p:animMotion>
                                  </p:childTnLst>
                                </p:cTn>
                              </p:par>
                            </p:childTnLst>
                          </p:cTn>
                        </p:par>
                        <p:par>
                          <p:cTn id="84" fill="hold">
                            <p:stCondLst>
                              <p:cond delay="13500"/>
                            </p:stCondLst>
                            <p:childTnLst>
                              <p:par>
                                <p:cTn id="85" presetID="1" presetClass="exit" presetSubtype="0" fill="hold" nodeType="afterEffect">
                                  <p:stCondLst>
                                    <p:cond delay="0"/>
                                  </p:stCondLst>
                                  <p:childTnLst>
                                    <p:set>
                                      <p:cBhvr>
                                        <p:cTn id="86" dur="1" fill="hold">
                                          <p:stCondLst>
                                            <p:cond delay="0"/>
                                          </p:stCondLst>
                                        </p:cTn>
                                        <p:tgtEl>
                                          <p:spTgt spid="4"/>
                                        </p:tgtEl>
                                        <p:attrNameLst>
                                          <p:attrName>style.visibility</p:attrName>
                                        </p:attrNameLst>
                                      </p:cBhvr>
                                      <p:to>
                                        <p:strVal val="hidden"/>
                                      </p:to>
                                    </p:set>
                                  </p:childTnLst>
                                </p:cTn>
                              </p:par>
                              <p:par>
                                <p:cTn id="87" presetID="1" presetClass="entr" presetSubtype="0" fill="hold" nodeType="withEffect">
                                  <p:stCondLst>
                                    <p:cond delay="0"/>
                                  </p:stCondLst>
                                  <p:childTnLst>
                                    <p:set>
                                      <p:cBhvr>
                                        <p:cTn id="88" dur="1" fill="hold">
                                          <p:stCondLst>
                                            <p:cond delay="0"/>
                                          </p:stCondLst>
                                        </p:cTn>
                                        <p:tgtEl>
                                          <p:spTgt spid="62"/>
                                        </p:tgtEl>
                                        <p:attrNameLst>
                                          <p:attrName>style.visibility</p:attrName>
                                        </p:attrNameLst>
                                      </p:cBhvr>
                                      <p:to>
                                        <p:strVal val="visible"/>
                                      </p:to>
                                    </p:set>
                                  </p:childTnLst>
                                </p:cTn>
                              </p:par>
                            </p:childTnLst>
                          </p:cTn>
                        </p:par>
                        <p:par>
                          <p:cTn id="89" fill="hold">
                            <p:stCondLst>
                              <p:cond delay="13500"/>
                            </p:stCondLst>
                            <p:childTnLst>
                              <p:par>
                                <p:cTn id="90" presetID="1" presetClass="entr" presetSubtype="0" fill="hold" grpId="0" nodeType="afterEffect">
                                  <p:stCondLst>
                                    <p:cond delay="0"/>
                                  </p:stCondLst>
                                  <p:childTnLst>
                                    <p:set>
                                      <p:cBhvr>
                                        <p:cTn id="91"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animBg="1"/>
      <p:bldP spid="6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1"/>
          <p:cNvSpPr txBox="1">
            <a:spLocks/>
          </p:cNvSpPr>
          <p:nvPr/>
        </p:nvSpPr>
        <p:spPr>
          <a:xfrm>
            <a:off x="222584" y="485650"/>
            <a:ext cx="11161453" cy="591310"/>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None/>
            </a:pPr>
            <a:r>
              <a:rPr lang="he-IL" b="1" dirty="0">
                <a:latin typeface="Times New Roman" panose="02020603050405020304" pitchFamily="18" charset="0"/>
                <a:cs typeface="+mn-cs"/>
              </a:rPr>
              <a:t> ג.  העברת השארית מהשרשרת הארוכה יותר ( אם קיים)</a:t>
            </a:r>
          </a:p>
        </p:txBody>
      </p:sp>
      <p:sp>
        <p:nvSpPr>
          <p:cNvPr id="5" name="כותרת 2"/>
          <p:cNvSpPr>
            <a:spLocks noGrp="1"/>
          </p:cNvSpPr>
          <p:nvPr>
            <p:ph type="title"/>
          </p:nvPr>
        </p:nvSpPr>
        <p:spPr>
          <a:xfrm>
            <a:off x="902208" y="-118872"/>
            <a:ext cx="9802206" cy="720000"/>
          </a:xfrm>
        </p:spPr>
        <p:txBody>
          <a:bodyPr/>
          <a:lstStyle/>
          <a:p>
            <a:r>
              <a:rPr lang="he-IL" dirty="0"/>
              <a:t>מיזוג שרשרות- המשך</a:t>
            </a:r>
          </a:p>
        </p:txBody>
      </p:sp>
      <p:sp>
        <p:nvSpPr>
          <p:cNvPr id="3" name="מלבן 2"/>
          <p:cNvSpPr/>
          <p:nvPr/>
        </p:nvSpPr>
        <p:spPr>
          <a:xfrm>
            <a:off x="273467" y="2592475"/>
            <a:ext cx="4455403" cy="4154984"/>
          </a:xfrm>
          <a:prstGeom prst="rect">
            <a:avLst/>
          </a:prstGeom>
        </p:spPr>
        <p:txBody>
          <a:bodyPr wrap="square">
            <a:spAutoFit/>
          </a:bodyPr>
          <a:lstStyle/>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(lst1!=</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00"/>
                </a:solidFill>
                <a:latin typeface="Times New Roman" panose="02020603050405020304" pitchFamily="18" charset="0"/>
                <a:cs typeface="Times New Roman" panose="02020603050405020304" pitchFamily="18" charset="0"/>
              </a:rPr>
              <a:t> last.SetNext(lst1);</a:t>
            </a:r>
          </a:p>
          <a:p>
            <a:pPr algn="l" rtl="0"/>
            <a:r>
              <a:rPr lang="en-US" sz="2400" b="1" dirty="0">
                <a:solidFill>
                  <a:srgbClr val="000000"/>
                </a:solidFill>
                <a:latin typeface="Times New Roman" panose="02020603050405020304" pitchFamily="18" charset="0"/>
                <a:cs typeface="Times New Roman" panose="02020603050405020304" pitchFamily="18" charset="0"/>
              </a:rPr>
              <a:t>            lst1 = lst1.GetNext();</a:t>
            </a:r>
          </a:p>
          <a:p>
            <a:pPr algn="l" rtl="0"/>
            <a:r>
              <a:rPr lang="en-US" sz="2400" b="1" dirty="0">
                <a:solidFill>
                  <a:srgbClr val="000000"/>
                </a:solidFill>
                <a:latin typeface="Times New Roman" panose="02020603050405020304" pitchFamily="18" charset="0"/>
                <a:cs typeface="Times New Roman" panose="02020603050405020304" pitchFamily="18" charset="0"/>
              </a:rPr>
              <a:t>             last = </a:t>
            </a:r>
            <a:r>
              <a:rPr lang="en-US" sz="2400" b="1" dirty="0" err="1">
                <a:solidFill>
                  <a:srgbClr val="000000"/>
                </a:solidFill>
                <a:latin typeface="Times New Roman" panose="02020603050405020304" pitchFamily="18" charset="0"/>
                <a:cs typeface="Times New Roman" panose="02020603050405020304" pitchFamily="18" charset="0"/>
              </a:rPr>
              <a:t>last.GetNext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(lst2 != </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he-IL"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last.SetNext(lst2);</a:t>
            </a:r>
          </a:p>
          <a:p>
            <a:pPr algn="l" rtl="0"/>
            <a:r>
              <a:rPr lang="en-US" sz="2400" b="1" dirty="0">
                <a:solidFill>
                  <a:srgbClr val="000000"/>
                </a:solidFill>
                <a:latin typeface="Times New Roman" panose="02020603050405020304" pitchFamily="18" charset="0"/>
                <a:cs typeface="Times New Roman" panose="02020603050405020304" pitchFamily="18" charset="0"/>
              </a:rPr>
              <a:t>                lst2 = lst2.GetNext();</a:t>
            </a:r>
          </a:p>
          <a:p>
            <a:pPr algn="l" rtl="0"/>
            <a:r>
              <a:rPr lang="en-US" sz="2400" b="1" dirty="0">
                <a:solidFill>
                  <a:srgbClr val="000000"/>
                </a:solidFill>
                <a:latin typeface="Times New Roman" panose="02020603050405020304" pitchFamily="18" charset="0"/>
                <a:cs typeface="Times New Roman" panose="02020603050405020304" pitchFamily="18" charset="0"/>
              </a:rPr>
              <a:t>                last = </a:t>
            </a:r>
            <a:r>
              <a:rPr lang="en-US" sz="2400" b="1" dirty="0" err="1">
                <a:solidFill>
                  <a:srgbClr val="000000"/>
                </a:solidFill>
                <a:latin typeface="Times New Roman" panose="02020603050405020304" pitchFamily="18" charset="0"/>
                <a:cs typeface="Times New Roman" panose="02020603050405020304" pitchFamily="18" charset="0"/>
              </a:rPr>
              <a:t>last.GetNext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return</a:t>
            </a:r>
            <a:r>
              <a:rPr lang="en-US" sz="2400" b="1" dirty="0">
                <a:solidFill>
                  <a:srgbClr val="000000"/>
                </a:solidFill>
                <a:latin typeface="Times New Roman" panose="02020603050405020304" pitchFamily="18" charset="0"/>
                <a:cs typeface="Times New Roman" panose="02020603050405020304" pitchFamily="18" charset="0"/>
              </a:rPr>
              <a:t> chain;</a:t>
            </a:r>
            <a:endParaRPr lang="he-IL" sz="2400" b="1" dirty="0">
              <a:latin typeface="Times New Roman" panose="02020603050405020304" pitchFamily="18" charset="0"/>
              <a:cs typeface="Times New Roman" panose="02020603050405020304" pitchFamily="18" charset="0"/>
            </a:endParaRPr>
          </a:p>
        </p:txBody>
      </p:sp>
      <p:grpSp>
        <p:nvGrpSpPr>
          <p:cNvPr id="14" name="קבוצה 13"/>
          <p:cNvGrpSpPr/>
          <p:nvPr/>
        </p:nvGrpSpPr>
        <p:grpSpPr>
          <a:xfrm>
            <a:off x="7674343" y="2388581"/>
            <a:ext cx="853750" cy="897655"/>
            <a:chOff x="5595392" y="3819770"/>
            <a:chExt cx="853750" cy="1016390"/>
          </a:xfrm>
        </p:grpSpPr>
        <p:sp>
          <p:nvSpPr>
            <p:cNvPr id="15" name="אליפסה 14"/>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16" name="מחבר חץ ישר 15"/>
            <p:cNvCxnSpPr>
              <a:stCxn id="15"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6" name="קבוצה 5"/>
          <p:cNvGrpSpPr/>
          <p:nvPr/>
        </p:nvGrpSpPr>
        <p:grpSpPr>
          <a:xfrm>
            <a:off x="7259500" y="3318718"/>
            <a:ext cx="1128860" cy="362520"/>
            <a:chOff x="492709" y="2156629"/>
            <a:chExt cx="1128860" cy="362520"/>
          </a:xfrm>
        </p:grpSpPr>
        <p:sp>
          <p:nvSpPr>
            <p:cNvPr id="12" name="מלבן מעוגל 11"/>
            <p:cNvSpPr/>
            <p:nvPr/>
          </p:nvSpPr>
          <p:spPr>
            <a:xfrm>
              <a:off x="926217" y="215662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17" name="מחבר חץ ישר 16"/>
            <p:cNvCxnSpPr/>
            <p:nvPr/>
          </p:nvCxnSpPr>
          <p:spPr>
            <a:xfrm>
              <a:off x="492709" y="231067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19" name="קבוצה 18"/>
          <p:cNvGrpSpPr/>
          <p:nvPr/>
        </p:nvGrpSpPr>
        <p:grpSpPr>
          <a:xfrm>
            <a:off x="8391117" y="3343876"/>
            <a:ext cx="1141899" cy="362520"/>
            <a:chOff x="1574753" y="2195677"/>
            <a:chExt cx="1141899" cy="362520"/>
          </a:xfrm>
        </p:grpSpPr>
        <p:sp>
          <p:nvSpPr>
            <p:cNvPr id="13" name="מלבן מעוגל 12"/>
            <p:cNvSpPr/>
            <p:nvPr/>
          </p:nvSpPr>
          <p:spPr>
            <a:xfrm>
              <a:off x="2021300" y="2195677"/>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18" name="מחבר חץ ישר 17"/>
            <p:cNvCxnSpPr/>
            <p:nvPr/>
          </p:nvCxnSpPr>
          <p:spPr>
            <a:xfrm>
              <a:off x="1574753" y="2343137"/>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8" name="קבוצה 37"/>
          <p:cNvGrpSpPr/>
          <p:nvPr/>
        </p:nvGrpSpPr>
        <p:grpSpPr>
          <a:xfrm>
            <a:off x="-56152" y="1756441"/>
            <a:ext cx="5722536" cy="559564"/>
            <a:chOff x="139785" y="5283887"/>
            <a:chExt cx="5722536" cy="559564"/>
          </a:xfrm>
        </p:grpSpPr>
        <p:sp>
          <p:nvSpPr>
            <p:cNvPr id="10" name="אליפסה 9"/>
            <p:cNvSpPr/>
            <p:nvPr/>
          </p:nvSpPr>
          <p:spPr>
            <a:xfrm>
              <a:off x="139785" y="5283887"/>
              <a:ext cx="1403292" cy="531778"/>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chain</a:t>
              </a:r>
            </a:p>
          </p:txBody>
        </p:sp>
        <p:grpSp>
          <p:nvGrpSpPr>
            <p:cNvPr id="37" name="קבוצה 36"/>
            <p:cNvGrpSpPr/>
            <p:nvPr/>
          </p:nvGrpSpPr>
          <p:grpSpPr>
            <a:xfrm>
              <a:off x="1478335" y="5421368"/>
              <a:ext cx="4383986" cy="422083"/>
              <a:chOff x="1478334" y="5421368"/>
              <a:chExt cx="4497677" cy="422083"/>
            </a:xfrm>
          </p:grpSpPr>
          <p:sp>
            <p:nvSpPr>
              <p:cNvPr id="7" name="מלבן מעוגל 6"/>
              <p:cNvSpPr/>
              <p:nvPr/>
            </p:nvSpPr>
            <p:spPr>
              <a:xfrm>
                <a:off x="2474212" y="5441415"/>
                <a:ext cx="509001" cy="402035"/>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8" name="מלבן מעוגל 7"/>
              <p:cNvSpPr/>
              <p:nvPr/>
            </p:nvSpPr>
            <p:spPr>
              <a:xfrm>
                <a:off x="1645105" y="5421368"/>
                <a:ext cx="54958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9" name="מחבר חץ ישר 8"/>
              <p:cNvCxnSpPr/>
              <p:nvPr/>
            </p:nvCxnSpPr>
            <p:spPr>
              <a:xfrm>
                <a:off x="2234737" y="5582744"/>
                <a:ext cx="279472" cy="20027"/>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1" name="מחבר חץ ישר 10"/>
              <p:cNvCxnSpPr/>
              <p:nvPr/>
            </p:nvCxnSpPr>
            <p:spPr>
              <a:xfrm>
                <a:off x="1478334" y="5545464"/>
                <a:ext cx="166771" cy="11815"/>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21" name="קבוצה 20"/>
              <p:cNvGrpSpPr/>
              <p:nvPr/>
            </p:nvGrpSpPr>
            <p:grpSpPr>
              <a:xfrm>
                <a:off x="2980087" y="5453145"/>
                <a:ext cx="748981" cy="362520"/>
                <a:chOff x="492709" y="2180941"/>
                <a:chExt cx="925662" cy="362520"/>
              </a:xfrm>
            </p:grpSpPr>
            <p:sp>
              <p:nvSpPr>
                <p:cNvPr id="22" name="מלבן מעוגל 21"/>
                <p:cNvSpPr/>
                <p:nvPr/>
              </p:nvSpPr>
              <p:spPr>
                <a:xfrm>
                  <a:off x="723020" y="2180941"/>
                  <a:ext cx="695351"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cxnSp>
              <p:nvCxnSpPr>
                <p:cNvPr id="24" name="מחבר חץ ישר 23"/>
                <p:cNvCxnSpPr/>
                <p:nvPr/>
              </p:nvCxnSpPr>
              <p:spPr>
                <a:xfrm>
                  <a:off x="492709" y="2310672"/>
                  <a:ext cx="324605" cy="20634"/>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25" name="קבוצה 24"/>
              <p:cNvGrpSpPr/>
              <p:nvPr/>
            </p:nvGrpSpPr>
            <p:grpSpPr>
              <a:xfrm>
                <a:off x="3729068" y="5480931"/>
                <a:ext cx="748981" cy="362520"/>
                <a:chOff x="1574753" y="2196794"/>
                <a:chExt cx="925662" cy="362520"/>
              </a:xfrm>
            </p:grpSpPr>
            <p:sp>
              <p:nvSpPr>
                <p:cNvPr id="26" name="מלבן מעוגל 25"/>
                <p:cNvSpPr/>
                <p:nvPr/>
              </p:nvSpPr>
              <p:spPr>
                <a:xfrm>
                  <a:off x="1805063" y="219679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27" name="מחבר חץ ישר 26"/>
                <p:cNvCxnSpPr/>
                <p:nvPr/>
              </p:nvCxnSpPr>
              <p:spPr>
                <a:xfrm>
                  <a:off x="1574753" y="2343137"/>
                  <a:ext cx="230312" cy="14263"/>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1" name="קבוצה 30"/>
              <p:cNvGrpSpPr/>
              <p:nvPr/>
            </p:nvGrpSpPr>
            <p:grpSpPr>
              <a:xfrm>
                <a:off x="4478049" y="5466759"/>
                <a:ext cx="748981" cy="362520"/>
                <a:chOff x="492709" y="2180941"/>
                <a:chExt cx="925662" cy="362520"/>
              </a:xfrm>
            </p:grpSpPr>
            <p:sp>
              <p:nvSpPr>
                <p:cNvPr id="32" name="מלבן מעוגל 31"/>
                <p:cNvSpPr/>
                <p:nvPr/>
              </p:nvSpPr>
              <p:spPr>
                <a:xfrm>
                  <a:off x="723020" y="2180941"/>
                  <a:ext cx="695351"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cxnSp>
              <p:nvCxnSpPr>
                <p:cNvPr id="33" name="מחבר חץ ישר 32"/>
                <p:cNvCxnSpPr/>
                <p:nvPr/>
              </p:nvCxnSpPr>
              <p:spPr>
                <a:xfrm>
                  <a:off x="492709" y="2310672"/>
                  <a:ext cx="324605" cy="20634"/>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4" name="קבוצה 33"/>
              <p:cNvGrpSpPr/>
              <p:nvPr/>
            </p:nvGrpSpPr>
            <p:grpSpPr>
              <a:xfrm>
                <a:off x="5227030" y="5480931"/>
                <a:ext cx="748981" cy="362520"/>
                <a:chOff x="1574753" y="2196794"/>
                <a:chExt cx="925662" cy="362520"/>
              </a:xfrm>
            </p:grpSpPr>
            <p:sp>
              <p:nvSpPr>
                <p:cNvPr id="35" name="מלבן מעוגל 34"/>
                <p:cNvSpPr/>
                <p:nvPr/>
              </p:nvSpPr>
              <p:spPr>
                <a:xfrm>
                  <a:off x="1805063" y="2196794"/>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cxnSp>
              <p:nvCxnSpPr>
                <p:cNvPr id="36" name="מחבר חץ ישר 35"/>
                <p:cNvCxnSpPr/>
                <p:nvPr/>
              </p:nvCxnSpPr>
              <p:spPr>
                <a:xfrm>
                  <a:off x="1574753" y="2343137"/>
                  <a:ext cx="230312" cy="14263"/>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grpSp>
      <p:grpSp>
        <p:nvGrpSpPr>
          <p:cNvPr id="39" name="קבוצה 38"/>
          <p:cNvGrpSpPr/>
          <p:nvPr/>
        </p:nvGrpSpPr>
        <p:grpSpPr>
          <a:xfrm>
            <a:off x="10905551" y="1138322"/>
            <a:ext cx="853750" cy="897655"/>
            <a:chOff x="5595392" y="3819770"/>
            <a:chExt cx="853750" cy="1016390"/>
          </a:xfrm>
        </p:grpSpPr>
        <p:sp>
          <p:nvSpPr>
            <p:cNvPr id="40" name="אליפסה 39"/>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41" name="מחבר חץ ישר 40"/>
            <p:cNvCxnSpPr>
              <a:stCxn id="4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42" name="מלבן 41"/>
          <p:cNvSpPr/>
          <p:nvPr/>
        </p:nvSpPr>
        <p:spPr>
          <a:xfrm>
            <a:off x="10762570" y="2035977"/>
            <a:ext cx="1128860" cy="454495"/>
          </a:xfrm>
          <a:prstGeom prst="rect">
            <a:avLst/>
          </a:prstGeom>
          <a:ln>
            <a:noFill/>
          </a:ln>
        </p:spPr>
        <p:style>
          <a:lnRef idx="2">
            <a:schemeClr val="accent6"/>
          </a:lnRef>
          <a:fillRef idx="1">
            <a:schemeClr val="lt1"/>
          </a:fillRef>
          <a:effectRef idx="0">
            <a:schemeClr val="accent6"/>
          </a:effectRef>
          <a:fontRef idx="minor">
            <a:schemeClr val="dk1"/>
          </a:fontRef>
        </p:style>
        <p:txBody>
          <a:bodyPr rtlCol="1" anchor="ctr"/>
          <a:lstStyle/>
          <a:p>
            <a:pPr algn="ctr"/>
            <a:r>
              <a:rPr lang="en-US" b="1" dirty="0"/>
              <a:t>null</a:t>
            </a:r>
            <a:endParaRPr lang="he-IL" b="1" dirty="0"/>
          </a:p>
        </p:txBody>
      </p:sp>
      <p:grpSp>
        <p:nvGrpSpPr>
          <p:cNvPr id="43" name="קבוצה 42"/>
          <p:cNvGrpSpPr/>
          <p:nvPr/>
        </p:nvGrpSpPr>
        <p:grpSpPr>
          <a:xfrm>
            <a:off x="5838606" y="1101399"/>
            <a:ext cx="853750" cy="897655"/>
            <a:chOff x="5595392" y="3819770"/>
            <a:chExt cx="853750" cy="1016390"/>
          </a:xfrm>
        </p:grpSpPr>
        <p:sp>
          <p:nvSpPr>
            <p:cNvPr id="44" name="אליפסה 43"/>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45" name="מחבר חץ ישר 44"/>
            <p:cNvCxnSpPr>
              <a:stCxn id="44"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47" name="מחבר חץ ישר 46"/>
          <p:cNvCxnSpPr/>
          <p:nvPr/>
        </p:nvCxnSpPr>
        <p:spPr>
          <a:xfrm>
            <a:off x="6510715" y="2388581"/>
            <a:ext cx="1283056" cy="897655"/>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48" name="קבוצה 47"/>
          <p:cNvGrpSpPr/>
          <p:nvPr/>
        </p:nvGrpSpPr>
        <p:grpSpPr>
          <a:xfrm>
            <a:off x="8755006" y="2421063"/>
            <a:ext cx="853750" cy="897655"/>
            <a:chOff x="5595392" y="3819770"/>
            <a:chExt cx="853750" cy="1016390"/>
          </a:xfrm>
        </p:grpSpPr>
        <p:sp>
          <p:nvSpPr>
            <p:cNvPr id="49" name="אליפסה 48"/>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50" name="מחבר חץ ישר 49"/>
            <p:cNvCxnSpPr>
              <a:stCxn id="4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51" name="קבוצה 50"/>
          <p:cNvGrpSpPr/>
          <p:nvPr/>
        </p:nvGrpSpPr>
        <p:grpSpPr>
          <a:xfrm>
            <a:off x="9835669" y="2478139"/>
            <a:ext cx="853750" cy="897655"/>
            <a:chOff x="5595392" y="3819770"/>
            <a:chExt cx="853750" cy="1016390"/>
          </a:xfrm>
        </p:grpSpPr>
        <p:sp>
          <p:nvSpPr>
            <p:cNvPr id="52" name="אליפסה 51"/>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53" name="מחבר חץ ישר 52"/>
            <p:cNvCxnSpPr>
              <a:stCxn id="52"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54" name="מחבר חץ ישר 53"/>
          <p:cNvCxnSpPr/>
          <p:nvPr/>
        </p:nvCxnSpPr>
        <p:spPr>
          <a:xfrm>
            <a:off x="7447685" y="2135005"/>
            <a:ext cx="1424136" cy="111120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nvGrpSpPr>
          <p:cNvPr id="55" name="קבוצה 54"/>
          <p:cNvGrpSpPr/>
          <p:nvPr/>
        </p:nvGrpSpPr>
        <p:grpSpPr>
          <a:xfrm>
            <a:off x="7793771" y="1037995"/>
            <a:ext cx="853750" cy="897655"/>
            <a:chOff x="5595392" y="3819770"/>
            <a:chExt cx="853750" cy="1016390"/>
          </a:xfrm>
        </p:grpSpPr>
        <p:sp>
          <p:nvSpPr>
            <p:cNvPr id="56" name="אליפסה 55"/>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57" name="מחבר חץ ישר 56"/>
            <p:cNvCxnSpPr>
              <a:stCxn id="56"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58" name="קבוצה 57"/>
          <p:cNvGrpSpPr/>
          <p:nvPr/>
        </p:nvGrpSpPr>
        <p:grpSpPr>
          <a:xfrm>
            <a:off x="6845701" y="1123536"/>
            <a:ext cx="853750" cy="897655"/>
            <a:chOff x="5595392" y="3819770"/>
            <a:chExt cx="853750" cy="1016390"/>
          </a:xfrm>
        </p:grpSpPr>
        <p:sp>
          <p:nvSpPr>
            <p:cNvPr id="59" name="אליפסה 58"/>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60" name="מחבר חץ ישר 59"/>
            <p:cNvCxnSpPr>
              <a:stCxn id="5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62" name="מלבן מעוגל 61"/>
          <p:cNvSpPr/>
          <p:nvPr/>
        </p:nvSpPr>
        <p:spPr>
          <a:xfrm>
            <a:off x="5860252" y="1978304"/>
            <a:ext cx="548407"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cxnSp>
        <p:nvCxnSpPr>
          <p:cNvPr id="63" name="מחבר חץ ישר 62"/>
          <p:cNvCxnSpPr/>
          <p:nvPr/>
        </p:nvCxnSpPr>
        <p:spPr>
          <a:xfrm>
            <a:off x="5678611" y="2108035"/>
            <a:ext cx="256008" cy="20634"/>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64" name="הסבר אליפטי 63"/>
          <p:cNvSpPr/>
          <p:nvPr/>
        </p:nvSpPr>
        <p:spPr>
          <a:xfrm>
            <a:off x="4296839" y="3223727"/>
            <a:ext cx="3942509" cy="3137559"/>
          </a:xfrm>
          <a:prstGeom prst="wedgeEllipseCallout">
            <a:avLst>
              <a:gd name="adj1" fmla="val -37521"/>
              <a:gd name="adj2" fmla="val -53985"/>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200" b="1" dirty="0">
                <a:latin typeface="Times New Roman" panose="02020603050405020304" pitchFamily="18" charset="0"/>
              </a:rPr>
              <a:t>הפעולה עוברת על כל החוליות של שתי השרשרות , פעם אחת בלבד. התלות באורך השרשרת הארוכה. סיבוכיות לינארית  </a:t>
            </a:r>
            <a:r>
              <a:rPr lang="en-US" sz="2200" b="1" dirty="0">
                <a:latin typeface="Times New Roman" panose="02020603050405020304" pitchFamily="18" charset="0"/>
              </a:rPr>
              <a:t>O(n</a:t>
            </a:r>
            <a:r>
              <a:rPr lang="en-US" sz="2200" b="1" baseline="30000" dirty="0">
                <a:latin typeface="Times New Roman" panose="02020603050405020304" pitchFamily="18" charset="0"/>
              </a:rPr>
              <a:t> </a:t>
            </a:r>
            <a:r>
              <a:rPr lang="en-US" sz="2200" b="1" dirty="0">
                <a:latin typeface="Times New Roman" panose="02020603050405020304" pitchFamily="18" charset="0"/>
              </a:rPr>
              <a:t>)</a:t>
            </a:r>
            <a:endParaRPr lang="he-IL" sz="2200" b="1" dirty="0">
              <a:latin typeface="Times New Roman" panose="02020603050405020304" pitchFamily="18" charset="0"/>
            </a:endParaRPr>
          </a:p>
        </p:txBody>
      </p:sp>
      <p:sp>
        <p:nvSpPr>
          <p:cNvPr id="65" name="TextBox 64"/>
          <p:cNvSpPr txBox="1"/>
          <p:nvPr/>
        </p:nvSpPr>
        <p:spPr>
          <a:xfrm>
            <a:off x="-25851" y="772511"/>
            <a:ext cx="2212633" cy="369332"/>
          </a:xfrm>
          <a:prstGeom prst="rect">
            <a:avLst/>
          </a:prstGeom>
          <a:noFill/>
        </p:spPr>
        <p:txBody>
          <a:bodyPr wrap="square" rtlCol="1">
            <a:spAutoFit/>
          </a:bodyPr>
          <a:lstStyle/>
          <a:p>
            <a:r>
              <a:rPr lang="he-IL" dirty="0"/>
              <a:t>הרצה אוטומטית</a:t>
            </a:r>
          </a:p>
        </p:txBody>
      </p:sp>
    </p:spTree>
    <p:extLst>
      <p:ext uri="{BB962C8B-B14F-4D97-AF65-F5344CB8AC3E}">
        <p14:creationId xmlns:p14="http://schemas.microsoft.com/office/powerpoint/2010/main" val="357481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0"/>
                                  </p:stCondLst>
                                  <p:childTnLst>
                                    <p:set>
                                      <p:cBhvr>
                                        <p:cTn id="9" dur="1" fill="hold">
                                          <p:stCondLst>
                                            <p:cond delay="0"/>
                                          </p:stCondLst>
                                        </p:cTn>
                                        <p:tgtEl>
                                          <p:spTgt spid="14"/>
                                        </p:tgtEl>
                                        <p:attrNameLst>
                                          <p:attrName>style.visibility</p:attrName>
                                        </p:attrNameLst>
                                      </p:cBhvr>
                                      <p:to>
                                        <p:strVal val="hidden"/>
                                      </p:to>
                                    </p:set>
                                  </p:childTnLst>
                                </p:cTn>
                              </p:par>
                              <p:par>
                                <p:cTn id="10" presetID="1" presetClass="entr" presetSubtype="0" fill="hold" nodeType="withEffect">
                                  <p:stCondLst>
                                    <p:cond delay="0"/>
                                  </p:stCondLst>
                                  <p:childTnLst>
                                    <p:set>
                                      <p:cBhvr>
                                        <p:cTn id="11" dur="1" fill="hold">
                                          <p:stCondLst>
                                            <p:cond delay="0"/>
                                          </p:stCondLst>
                                        </p:cTn>
                                        <p:tgtEl>
                                          <p:spTgt spid="48"/>
                                        </p:tgtEl>
                                        <p:attrNameLst>
                                          <p:attrName>style.visibility</p:attrName>
                                        </p:attrNameLst>
                                      </p:cBhvr>
                                      <p:to>
                                        <p:strVal val="visible"/>
                                      </p:to>
                                    </p:set>
                                  </p:childTnLst>
                                </p:cTn>
                              </p:par>
                            </p:childTnLst>
                          </p:cTn>
                        </p:par>
                        <p:par>
                          <p:cTn id="12" fill="hold">
                            <p:stCondLst>
                              <p:cond delay="0"/>
                            </p:stCondLst>
                            <p:childTnLst>
                              <p:par>
                                <p:cTn id="13" presetID="64" presetClass="path" presetSubtype="0" accel="50000" decel="50000" fill="hold" nodeType="afterEffect">
                                  <p:stCondLst>
                                    <p:cond delay="0"/>
                                  </p:stCondLst>
                                  <p:childTnLst>
                                    <p:animMotion origin="layout" path="M 3.33333E-6 3.33333E-6 L -0.06016 -0.20324 " pathEditMode="relative" rAng="0" ptsTypes="AA">
                                      <p:cBhvr>
                                        <p:cTn id="14" dur="2000" fill="hold"/>
                                        <p:tgtEl>
                                          <p:spTgt spid="6"/>
                                        </p:tgtEl>
                                        <p:attrNameLst>
                                          <p:attrName>ppt_x</p:attrName>
                                          <p:attrName>ppt_y</p:attrName>
                                        </p:attrNameLst>
                                      </p:cBhvr>
                                      <p:rCtr x="-3008" y="-10162"/>
                                    </p:animMotion>
                                  </p:childTnLst>
                                </p:cTn>
                              </p:par>
                            </p:childTnLst>
                          </p:cTn>
                        </p:par>
                        <p:par>
                          <p:cTn id="15" fill="hold">
                            <p:stCondLst>
                              <p:cond delay="2000"/>
                            </p:stCondLst>
                            <p:childTnLst>
                              <p:par>
                                <p:cTn id="16" presetID="1" presetClass="exit" presetSubtype="0" fill="hold" nodeType="afterEffect">
                                  <p:stCondLst>
                                    <p:cond delay="0"/>
                                  </p:stCondLst>
                                  <p:childTnLst>
                                    <p:set>
                                      <p:cBhvr>
                                        <p:cTn id="17" dur="1" fill="hold">
                                          <p:stCondLst>
                                            <p:cond delay="0"/>
                                          </p:stCondLst>
                                        </p:cTn>
                                        <p:tgtEl>
                                          <p:spTgt spid="47"/>
                                        </p:tgtEl>
                                        <p:attrNameLst>
                                          <p:attrName>style.visibility</p:attrName>
                                        </p:attrNameLst>
                                      </p:cBhvr>
                                      <p:to>
                                        <p:strVal val="hidden"/>
                                      </p:to>
                                    </p:set>
                                  </p:childTnLst>
                                </p:cTn>
                              </p:par>
                            </p:childTnLst>
                          </p:cTn>
                        </p:par>
                        <p:par>
                          <p:cTn id="18" fill="hold">
                            <p:stCondLst>
                              <p:cond delay="2000"/>
                            </p:stCondLst>
                            <p:childTnLst>
                              <p:par>
                                <p:cTn id="19" presetID="1" presetClass="exit" presetSubtype="0" fill="hold" nodeType="afterEffect">
                                  <p:stCondLst>
                                    <p:cond delay="0"/>
                                  </p:stCondLst>
                                  <p:childTnLst>
                                    <p:set>
                                      <p:cBhvr>
                                        <p:cTn id="20" dur="1" fill="hold">
                                          <p:stCondLst>
                                            <p:cond delay="0"/>
                                          </p:stCondLst>
                                        </p:cTn>
                                        <p:tgtEl>
                                          <p:spTgt spid="43"/>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childTnLst>
                          </p:cTn>
                        </p:par>
                        <p:par>
                          <p:cTn id="23" fill="hold">
                            <p:stCondLst>
                              <p:cond delay="2000"/>
                            </p:stCondLst>
                            <p:childTnLst>
                              <p:par>
                                <p:cTn id="24" presetID="1" presetClass="entr" presetSubtype="0" fill="hold" nodeType="afterEffect">
                                  <p:stCondLst>
                                    <p:cond delay="0"/>
                                  </p:stCondLst>
                                  <p:childTnLst>
                                    <p:set>
                                      <p:cBhvr>
                                        <p:cTn id="25" dur="1" fill="hold">
                                          <p:stCondLst>
                                            <p:cond delay="0"/>
                                          </p:stCondLst>
                                        </p:cTn>
                                        <p:tgtEl>
                                          <p:spTgt spid="54"/>
                                        </p:tgtEl>
                                        <p:attrNameLst>
                                          <p:attrName>style.visibility</p:attrName>
                                        </p:attrNameLst>
                                      </p:cBhvr>
                                      <p:to>
                                        <p:strVal val="visible"/>
                                      </p:to>
                                    </p:set>
                                  </p:childTnLst>
                                </p:cTn>
                              </p:par>
                            </p:childTnLst>
                          </p:cTn>
                        </p:par>
                        <p:par>
                          <p:cTn id="26" fill="hold">
                            <p:stCondLst>
                              <p:cond delay="2000"/>
                            </p:stCondLst>
                            <p:childTnLst>
                              <p:par>
                                <p:cTn id="27" presetID="1" presetClass="exit" presetSubtype="0" fill="hold" nodeType="afterEffect">
                                  <p:stCondLst>
                                    <p:cond delay="0"/>
                                  </p:stCondLst>
                                  <p:childTnLst>
                                    <p:set>
                                      <p:cBhvr>
                                        <p:cTn id="28" dur="1" fill="hold">
                                          <p:stCondLst>
                                            <p:cond delay="0"/>
                                          </p:stCondLst>
                                        </p:cTn>
                                        <p:tgtEl>
                                          <p:spTgt spid="48"/>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childTnLst>
                          </p:cTn>
                        </p:par>
                        <p:par>
                          <p:cTn id="31" fill="hold">
                            <p:stCondLst>
                              <p:cond delay="2000"/>
                            </p:stCondLst>
                            <p:childTnLst>
                              <p:par>
                                <p:cTn id="32" presetID="64" presetClass="path" presetSubtype="0" accel="50000" decel="50000" fill="hold" nodeType="afterEffect">
                                  <p:stCondLst>
                                    <p:cond delay="0"/>
                                  </p:stCondLst>
                                  <p:childTnLst>
                                    <p:animMotion origin="layout" path="M 3.95833E-6 1.11111E-6 L -0.06446 -0.20695 " pathEditMode="relative" rAng="0" ptsTypes="AA">
                                      <p:cBhvr>
                                        <p:cTn id="33" dur="2000" fill="hold"/>
                                        <p:tgtEl>
                                          <p:spTgt spid="19"/>
                                        </p:tgtEl>
                                        <p:attrNameLst>
                                          <p:attrName>ppt_x</p:attrName>
                                          <p:attrName>ppt_y</p:attrName>
                                        </p:attrNameLst>
                                      </p:cBhvr>
                                      <p:rCtr x="-3229" y="-10347"/>
                                    </p:animMotion>
                                  </p:childTnLst>
                                </p:cTn>
                              </p:par>
                            </p:childTnLst>
                          </p:cTn>
                        </p:par>
                        <p:par>
                          <p:cTn id="34" fill="hold">
                            <p:stCondLst>
                              <p:cond delay="4000"/>
                            </p:stCondLst>
                            <p:childTnLst>
                              <p:par>
                                <p:cTn id="35" presetID="1" presetClass="exit" presetSubtype="0" fill="hold" nodeType="afterEffect">
                                  <p:stCondLst>
                                    <p:cond delay="0"/>
                                  </p:stCondLst>
                                  <p:childTnLst>
                                    <p:set>
                                      <p:cBhvr>
                                        <p:cTn id="36" dur="1" fill="hold">
                                          <p:stCondLst>
                                            <p:cond delay="0"/>
                                          </p:stCondLst>
                                        </p:cTn>
                                        <p:tgtEl>
                                          <p:spTgt spid="54"/>
                                        </p:tgtEl>
                                        <p:attrNameLst>
                                          <p:attrName>style.visibility</p:attrName>
                                        </p:attrNameLst>
                                      </p:cBhvr>
                                      <p:to>
                                        <p:strVal val="hidden"/>
                                      </p:to>
                                    </p:set>
                                  </p:childTnLst>
                                </p:cTn>
                              </p:par>
                            </p:childTnLst>
                          </p:cTn>
                        </p:par>
                        <p:par>
                          <p:cTn id="37" fill="hold">
                            <p:stCondLst>
                              <p:cond delay="4000"/>
                            </p:stCondLst>
                            <p:childTnLst>
                              <p:par>
                                <p:cTn id="38" presetID="1" presetClass="exit" presetSubtype="0" fill="hold" nodeType="afterEffect">
                                  <p:stCondLst>
                                    <p:cond delay="0"/>
                                  </p:stCondLst>
                                  <p:childTnLst>
                                    <p:set>
                                      <p:cBhvr>
                                        <p:cTn id="39" dur="1" fill="hold">
                                          <p:stCondLst>
                                            <p:cond delay="0"/>
                                          </p:stCondLst>
                                        </p:cTn>
                                        <p:tgtEl>
                                          <p:spTgt spid="58"/>
                                        </p:tgtEl>
                                        <p:attrNameLst>
                                          <p:attrName>style.visibility</p:attrName>
                                        </p:attrNameLst>
                                      </p:cBhvr>
                                      <p:to>
                                        <p:strVal val="hidden"/>
                                      </p:to>
                                    </p:set>
                                  </p:childTnLst>
                                </p:cTn>
                              </p:par>
                              <p:par>
                                <p:cTn id="40" presetID="1" presetClass="entr" presetSubtype="0" fill="hold" nodeType="withEffect">
                                  <p:stCondLst>
                                    <p:cond delay="0"/>
                                  </p:stCondLst>
                                  <p:childTnLst>
                                    <p:set>
                                      <p:cBhvr>
                                        <p:cTn id="41" dur="1" fill="hold">
                                          <p:stCondLst>
                                            <p:cond delay="0"/>
                                          </p:stCondLst>
                                        </p:cTn>
                                        <p:tgtEl>
                                          <p:spTgt spid="5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1"/>
          <p:cNvSpPr txBox="1">
            <a:spLocks/>
          </p:cNvSpPr>
          <p:nvPr/>
        </p:nvSpPr>
        <p:spPr>
          <a:xfrm>
            <a:off x="0" y="724064"/>
            <a:ext cx="9855201" cy="5411215"/>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he-IL" b="1" dirty="0">
                <a:latin typeface="+mn-lt"/>
                <a:cs typeface="+mn-cs"/>
              </a:rPr>
              <a:t>נתונות שתי שרשרות ממוינות. </a:t>
            </a:r>
          </a:p>
          <a:p>
            <a:pPr marL="0" indent="0">
              <a:buFont typeface="Arial" pitchFamily="34" charset="0"/>
              <a:buNone/>
            </a:pPr>
            <a:r>
              <a:rPr lang="he-IL" b="1" dirty="0">
                <a:latin typeface="+mn-lt"/>
                <a:cs typeface="+mn-cs"/>
              </a:rPr>
              <a:t>כתבו פעולה הממזגת אותן לשרשרת אחת </a:t>
            </a:r>
            <a:r>
              <a:rPr lang="he-IL" b="1" dirty="0" err="1">
                <a:latin typeface="+mn-lt"/>
                <a:cs typeface="+mn-cs"/>
              </a:rPr>
              <a:t>ממויינת</a:t>
            </a:r>
            <a:r>
              <a:rPr lang="he-IL" b="1" dirty="0">
                <a:latin typeface="+mn-lt"/>
                <a:cs typeface="+mn-cs"/>
              </a:rPr>
              <a:t>.</a:t>
            </a:r>
          </a:p>
          <a:p>
            <a:pPr marL="457200" indent="-457200">
              <a:buAutoNum type="arabicPeriod" startAt="3"/>
            </a:pPr>
            <a:r>
              <a:rPr lang="he-IL" b="1" dirty="0">
                <a:latin typeface="+mn-lt"/>
                <a:cs typeface="+mn-cs"/>
              </a:rPr>
              <a:t>התניה- להחזיר שרשרת חדשה  ממוזגת . ( יצירת חוליות חדשות )</a:t>
            </a:r>
          </a:p>
          <a:p>
            <a:pPr marL="0" indent="0">
              <a:buNone/>
            </a:pPr>
            <a:r>
              <a:rPr lang="he-IL" b="1" u="sng" dirty="0">
                <a:solidFill>
                  <a:schemeClr val="accent2">
                    <a:lumMod val="75000"/>
                  </a:schemeClr>
                </a:solidFill>
                <a:latin typeface="+mn-lt"/>
                <a:cs typeface="+mn-cs"/>
              </a:rPr>
              <a:t>אותם 3 שלבים כמו במקרה הקודם </a:t>
            </a:r>
          </a:p>
          <a:p>
            <a:pPr marL="0" indent="0">
              <a:buNone/>
            </a:pPr>
            <a:r>
              <a:rPr lang="he-IL" b="1" dirty="0">
                <a:latin typeface="+mn-lt"/>
                <a:cs typeface="+mn-cs"/>
              </a:rPr>
              <a:t>  א. </a:t>
            </a:r>
            <a:r>
              <a:rPr lang="he-IL" strike="sngStrike" dirty="0">
                <a:latin typeface="+mn-lt"/>
                <a:cs typeface="+mn-cs"/>
              </a:rPr>
              <a:t>הוספת</a:t>
            </a:r>
            <a:r>
              <a:rPr lang="he-IL" b="1" dirty="0">
                <a:latin typeface="+mn-lt"/>
                <a:cs typeface="+mn-cs"/>
              </a:rPr>
              <a:t> </a:t>
            </a:r>
            <a:r>
              <a:rPr lang="he-IL" b="1" dirty="0">
                <a:solidFill>
                  <a:schemeClr val="accent2">
                    <a:lumMod val="75000"/>
                  </a:schemeClr>
                </a:solidFill>
                <a:latin typeface="+mn-lt"/>
                <a:cs typeface="+mn-cs"/>
              </a:rPr>
              <a:t>בנית</a:t>
            </a:r>
            <a:r>
              <a:rPr lang="he-IL" b="1" dirty="0">
                <a:latin typeface="+mn-lt"/>
                <a:cs typeface="+mn-cs"/>
              </a:rPr>
              <a:t> החוליה הראשונה בשרשרת החדשה </a:t>
            </a:r>
          </a:p>
          <a:p>
            <a:pPr marL="0" indent="0">
              <a:buNone/>
            </a:pPr>
            <a:r>
              <a:rPr lang="he-IL" b="1" dirty="0">
                <a:latin typeface="+mn-lt"/>
                <a:cs typeface="+mn-cs"/>
              </a:rPr>
              <a:t>   ב. כל עוד יש חוליות בשתי השרשרות </a:t>
            </a:r>
            <a:r>
              <a:rPr lang="he-IL" strike="sngStrike" dirty="0">
                <a:latin typeface="+mn-lt"/>
                <a:cs typeface="+mn-cs"/>
              </a:rPr>
              <a:t>העברת החוליה </a:t>
            </a:r>
            <a:r>
              <a:rPr lang="he-IL" b="1" dirty="0">
                <a:solidFill>
                  <a:srgbClr val="C00000"/>
                </a:solidFill>
                <a:latin typeface="+mn-lt"/>
                <a:cs typeface="+mn-cs"/>
              </a:rPr>
              <a:t>בנית חוליה חדשה </a:t>
            </a:r>
            <a:r>
              <a:rPr lang="he-IL" b="1" dirty="0">
                <a:latin typeface="+mn-lt"/>
                <a:cs typeface="+mn-cs"/>
              </a:rPr>
              <a:t>עם הערך הנמוך </a:t>
            </a:r>
          </a:p>
          <a:p>
            <a:pPr marL="0" indent="0">
              <a:buNone/>
            </a:pPr>
            <a:r>
              <a:rPr lang="he-IL" b="1" dirty="0">
                <a:latin typeface="+mn-lt"/>
                <a:cs typeface="+mn-cs"/>
              </a:rPr>
              <a:t>   ג.  העברת השארית מהשרשרת הארוכה יותר ( אם קיים)  </a:t>
            </a:r>
          </a:p>
          <a:p>
            <a:pPr marL="0" indent="0">
              <a:buNone/>
            </a:pPr>
            <a:r>
              <a:rPr lang="he-IL" b="1" dirty="0">
                <a:latin typeface="Times New Roman" panose="02020603050405020304" pitchFamily="18" charset="0"/>
                <a:cs typeface="+mn-cs"/>
              </a:rPr>
              <a:t>                                           </a:t>
            </a:r>
            <a:r>
              <a:rPr lang="he-IL" b="1" dirty="0">
                <a:solidFill>
                  <a:schemeClr val="tx1">
                    <a:lumMod val="75000"/>
                    <a:lumOff val="25000"/>
                  </a:schemeClr>
                </a:solidFill>
                <a:latin typeface="Times New Roman" panose="02020603050405020304" pitchFamily="18" charset="0"/>
                <a:cs typeface="+mn-cs"/>
              </a:rPr>
              <a:t>השינויים </a:t>
            </a:r>
            <a:r>
              <a:rPr lang="he-IL" b="1" dirty="0">
                <a:latin typeface="Times New Roman" panose="02020603050405020304" pitchFamily="18" charset="0"/>
                <a:cs typeface="+mn-cs"/>
              </a:rPr>
              <a:t>   ( ולהתאים את שם השרשרת...)</a:t>
            </a:r>
          </a:p>
          <a:p>
            <a:pPr marL="0" indent="0">
              <a:buNone/>
            </a:pPr>
            <a:r>
              <a:rPr lang="he-IL" b="1" dirty="0">
                <a:latin typeface="Times New Roman" panose="02020603050405020304" pitchFamily="18" charset="0"/>
                <a:cs typeface="+mn-cs"/>
              </a:rPr>
              <a:t>                                         </a:t>
            </a:r>
            <a:r>
              <a:rPr lang="he-IL" b="1" dirty="0">
                <a:solidFill>
                  <a:schemeClr val="accent2">
                    <a:lumMod val="75000"/>
                  </a:schemeClr>
                </a:solidFill>
                <a:latin typeface="Times New Roman" panose="02020603050405020304" pitchFamily="18" charset="0"/>
                <a:cs typeface="+mn-cs"/>
              </a:rPr>
              <a:t>בנית החוליה הראשונה   </a:t>
            </a:r>
          </a:p>
          <a:p>
            <a:pPr marL="0" indent="0">
              <a:buNone/>
            </a:pPr>
            <a:r>
              <a:rPr lang="he-IL" b="1" dirty="0">
                <a:solidFill>
                  <a:schemeClr val="tx1">
                    <a:lumMod val="75000"/>
                    <a:lumOff val="25000"/>
                  </a:schemeClr>
                </a:solidFill>
                <a:latin typeface="Times New Roman" panose="02020603050405020304" pitchFamily="18" charset="0"/>
                <a:cs typeface="+mn-cs"/>
              </a:rPr>
              <a:t>                                                        </a:t>
            </a:r>
            <a:r>
              <a:rPr lang="en-US" b="1" dirty="0">
                <a:solidFill>
                  <a:srgbClr val="000000"/>
                </a:solidFill>
                <a:latin typeface="Times New Roman" panose="02020603050405020304" pitchFamily="18" charset="0"/>
                <a:cs typeface="Varela Round"/>
              </a:rPr>
              <a:t>Node&lt;</a:t>
            </a:r>
            <a:r>
              <a:rPr lang="en-US" b="1" dirty="0" err="1">
                <a:solidFill>
                  <a:srgbClr val="0000FF"/>
                </a:solidFill>
                <a:latin typeface="Times New Roman" panose="02020603050405020304" pitchFamily="18" charset="0"/>
                <a:cs typeface="Varela Round"/>
              </a:rPr>
              <a:t>int</a:t>
            </a:r>
            <a:r>
              <a:rPr lang="en-US" b="1" dirty="0">
                <a:solidFill>
                  <a:srgbClr val="000000"/>
                </a:solidFill>
                <a:latin typeface="Times New Roman" panose="02020603050405020304" pitchFamily="18" charset="0"/>
                <a:cs typeface="Varela Round"/>
              </a:rPr>
              <a:t>&gt;(lst1.GetValue());</a:t>
            </a:r>
            <a:r>
              <a:rPr lang="he-IL" b="1" dirty="0">
                <a:solidFill>
                  <a:schemeClr val="tx1">
                    <a:lumMod val="75000"/>
                    <a:lumOff val="25000"/>
                  </a:schemeClr>
                </a:solidFill>
                <a:latin typeface="Times New Roman" panose="02020603050405020304" pitchFamily="18" charset="0"/>
                <a:cs typeface="+mn-cs"/>
              </a:rPr>
              <a:t> </a:t>
            </a:r>
            <a:r>
              <a:rPr lang="en-US" b="1" dirty="0">
                <a:solidFill>
                  <a:srgbClr val="000000"/>
                </a:solidFill>
                <a:latin typeface="Times New Roman" panose="02020603050405020304" pitchFamily="18" charset="0"/>
                <a:cs typeface="+mn-cs"/>
              </a:rPr>
              <a:t>chain =</a:t>
            </a:r>
            <a:r>
              <a:rPr lang="en-US" b="1" dirty="0">
                <a:solidFill>
                  <a:srgbClr val="0000FF"/>
                </a:solidFill>
                <a:latin typeface="Times New Roman" panose="02020603050405020304" pitchFamily="18" charset="0"/>
                <a:cs typeface="+mn-cs"/>
              </a:rPr>
              <a:t>new</a:t>
            </a:r>
            <a:endParaRPr lang="he-IL" dirty="0">
              <a:solidFill>
                <a:srgbClr val="000000"/>
              </a:solidFill>
              <a:latin typeface="Consolas" panose="020B0609020204030204" pitchFamily="49" charset="0"/>
              <a:cs typeface="+mn-cs"/>
            </a:endParaRPr>
          </a:p>
          <a:p>
            <a:pPr marL="0" indent="0">
              <a:buNone/>
            </a:pPr>
            <a:r>
              <a:rPr lang="he-IL" b="1" dirty="0">
                <a:latin typeface="Times New Roman" panose="02020603050405020304" pitchFamily="18" charset="0"/>
                <a:cs typeface="+mn-cs"/>
              </a:rPr>
              <a:t>                                        </a:t>
            </a:r>
            <a:r>
              <a:rPr lang="he-IL" b="1" dirty="0">
                <a:solidFill>
                  <a:schemeClr val="accent2">
                    <a:lumMod val="75000"/>
                  </a:schemeClr>
                </a:solidFill>
                <a:latin typeface="Times New Roman" panose="02020603050405020304" pitchFamily="18" charset="0"/>
                <a:cs typeface="+mn-cs"/>
              </a:rPr>
              <a:t>בנית שאר החוליות  </a:t>
            </a:r>
            <a:endParaRPr lang="en-US" b="1" dirty="0">
              <a:solidFill>
                <a:schemeClr val="accent2">
                  <a:lumMod val="75000"/>
                </a:schemeClr>
              </a:solidFill>
              <a:latin typeface="Times New Roman" panose="02020603050405020304" pitchFamily="18" charset="0"/>
              <a:cs typeface="+mn-cs"/>
            </a:endParaRPr>
          </a:p>
          <a:p>
            <a:pPr marL="0" indent="0">
              <a:buNone/>
            </a:pPr>
            <a:r>
              <a:rPr lang="en-US" b="1" dirty="0">
                <a:solidFill>
                  <a:srgbClr val="000000"/>
                </a:solidFill>
                <a:latin typeface="Times New Roman" panose="02020603050405020304" pitchFamily="18" charset="0"/>
                <a:cs typeface="+mn-cs"/>
              </a:rPr>
              <a:t>last.SetNext(</a:t>
            </a:r>
            <a:r>
              <a:rPr lang="en-US" b="1" dirty="0">
                <a:solidFill>
                  <a:srgbClr val="0000FF"/>
                </a:solidFill>
                <a:latin typeface="Times New Roman" panose="02020603050405020304" pitchFamily="18" charset="0"/>
                <a:cs typeface="+mn-cs"/>
              </a:rPr>
              <a:t>new</a:t>
            </a:r>
            <a:r>
              <a:rPr lang="en-US" b="1" dirty="0">
                <a:solidFill>
                  <a:srgbClr val="000000"/>
                </a:solidFill>
                <a:latin typeface="Times New Roman" panose="02020603050405020304" pitchFamily="18" charset="0"/>
                <a:cs typeface="+mn-cs"/>
              </a:rPr>
              <a:t> Node&lt;</a:t>
            </a:r>
            <a:r>
              <a:rPr lang="en-US" b="1" dirty="0" err="1">
                <a:solidFill>
                  <a:srgbClr val="0000FF"/>
                </a:solidFill>
                <a:latin typeface="Times New Roman" panose="02020603050405020304" pitchFamily="18" charset="0"/>
                <a:cs typeface="+mn-cs"/>
              </a:rPr>
              <a:t>int</a:t>
            </a:r>
            <a:r>
              <a:rPr lang="en-US" b="1" dirty="0">
                <a:solidFill>
                  <a:srgbClr val="000000"/>
                </a:solidFill>
                <a:latin typeface="Times New Roman" panose="02020603050405020304" pitchFamily="18" charset="0"/>
                <a:cs typeface="+mn-cs"/>
              </a:rPr>
              <a:t>&gt;(lst1.GetValue()));                                                </a:t>
            </a:r>
          </a:p>
          <a:p>
            <a:pPr marL="0" indent="0">
              <a:buNone/>
            </a:pPr>
            <a:endParaRPr lang="he-IL" b="1" dirty="0">
              <a:latin typeface="Times New Roman" panose="02020603050405020304" pitchFamily="18" charset="0"/>
              <a:cs typeface="+mn-cs"/>
            </a:endParaRPr>
          </a:p>
        </p:txBody>
      </p:sp>
      <p:sp>
        <p:nvSpPr>
          <p:cNvPr id="5" name="כותרת 2"/>
          <p:cNvSpPr>
            <a:spLocks noGrp="1"/>
          </p:cNvSpPr>
          <p:nvPr>
            <p:ph type="title"/>
          </p:nvPr>
        </p:nvSpPr>
        <p:spPr>
          <a:xfrm>
            <a:off x="810768" y="0"/>
            <a:ext cx="9802206" cy="720000"/>
          </a:xfrm>
        </p:spPr>
        <p:txBody>
          <a:bodyPr/>
          <a:lstStyle/>
          <a:p>
            <a:r>
              <a:rPr lang="he-IL" dirty="0"/>
              <a:t>מיזוג שרשרות- החזרת שרשרת חדשה</a:t>
            </a:r>
          </a:p>
        </p:txBody>
      </p:sp>
    </p:spTree>
    <p:extLst>
      <p:ext uri="{BB962C8B-B14F-4D97-AF65-F5344CB8AC3E}">
        <p14:creationId xmlns:p14="http://schemas.microsoft.com/office/powerpoint/2010/main" val="204053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dirty="0"/>
              <a:t>הרצה</a:t>
            </a:r>
          </a:p>
        </p:txBody>
      </p:sp>
      <p:grpSp>
        <p:nvGrpSpPr>
          <p:cNvPr id="4" name="קבוצה 3"/>
          <p:cNvGrpSpPr/>
          <p:nvPr/>
        </p:nvGrpSpPr>
        <p:grpSpPr>
          <a:xfrm>
            <a:off x="562287" y="5307224"/>
            <a:ext cx="3906201" cy="400867"/>
            <a:chOff x="1910761" y="4774145"/>
            <a:chExt cx="3906201" cy="400867"/>
          </a:xfrm>
        </p:grpSpPr>
        <p:grpSp>
          <p:nvGrpSpPr>
            <p:cNvPr id="5" name="קבוצה 4"/>
            <p:cNvGrpSpPr/>
            <p:nvPr/>
          </p:nvGrpSpPr>
          <p:grpSpPr>
            <a:xfrm>
              <a:off x="1910761" y="4774145"/>
              <a:ext cx="2832535" cy="400867"/>
              <a:chOff x="1910761" y="4774145"/>
              <a:chExt cx="2832535" cy="400867"/>
            </a:xfrm>
          </p:grpSpPr>
          <p:sp>
            <p:nvSpPr>
              <p:cNvPr id="8" name="מלבן מעוגל 7"/>
              <p:cNvSpPr/>
              <p:nvPr/>
            </p:nvSpPr>
            <p:spPr>
              <a:xfrm>
                <a:off x="1910761" y="477414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sp>
            <p:nvSpPr>
              <p:cNvPr id="9" name="מלבן מעוגל 8"/>
              <p:cNvSpPr/>
              <p:nvPr/>
            </p:nvSpPr>
            <p:spPr>
              <a:xfrm>
                <a:off x="2926236" y="480347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0" name="מחבר חץ ישר 9"/>
              <p:cNvCxnSpPr/>
              <p:nvPr/>
            </p:nvCxnSpPr>
            <p:spPr>
              <a:xfrm>
                <a:off x="2565690" y="4966692"/>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1" name="מחבר חץ ישר 10"/>
              <p:cNvCxnSpPr>
                <a:stCxn id="9" idx="3"/>
              </p:cNvCxnSpPr>
              <p:nvPr/>
            </p:nvCxnSpPr>
            <p:spPr>
              <a:xfrm>
                <a:off x="3621588" y="4984732"/>
                <a:ext cx="462732" cy="1804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2" name="מלבן מעוגל 11"/>
              <p:cNvSpPr/>
              <p:nvPr/>
            </p:nvSpPr>
            <p:spPr>
              <a:xfrm>
                <a:off x="4047944" y="48124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grpSp>
        <p:cxnSp>
          <p:nvCxnSpPr>
            <p:cNvPr id="6" name="מחבר חץ ישר 5"/>
            <p:cNvCxnSpPr/>
            <p:nvPr/>
          </p:nvCxnSpPr>
          <p:spPr>
            <a:xfrm>
              <a:off x="4723104" y="4958812"/>
              <a:ext cx="446548"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7" name="מלבן מעוגל 6"/>
            <p:cNvSpPr/>
            <p:nvPr/>
          </p:nvSpPr>
          <p:spPr>
            <a:xfrm>
              <a:off x="5121610" y="479331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grpSp>
      <p:sp>
        <p:nvSpPr>
          <p:cNvPr id="13" name="מלבן מעוגל 12"/>
          <p:cNvSpPr/>
          <p:nvPr/>
        </p:nvSpPr>
        <p:spPr>
          <a:xfrm>
            <a:off x="289422" y="2151835"/>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14" name="מחבר חץ ישר 13"/>
          <p:cNvCxnSpPr/>
          <p:nvPr/>
        </p:nvCxnSpPr>
        <p:spPr>
          <a:xfrm>
            <a:off x="983397" y="230872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5" name="מלבן מעוגל 14"/>
          <p:cNvSpPr/>
          <p:nvPr/>
        </p:nvSpPr>
        <p:spPr>
          <a:xfrm>
            <a:off x="1370239" y="221930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sp>
        <p:nvSpPr>
          <p:cNvPr id="16" name="מלבן מעוגל 15"/>
          <p:cNvSpPr/>
          <p:nvPr/>
        </p:nvSpPr>
        <p:spPr>
          <a:xfrm>
            <a:off x="2416890" y="214054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sp>
        <p:nvSpPr>
          <p:cNvPr id="17" name="מלבן מעוגל 16"/>
          <p:cNvSpPr/>
          <p:nvPr/>
        </p:nvSpPr>
        <p:spPr>
          <a:xfrm>
            <a:off x="3401193" y="218189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18" name="מחבר חץ ישר 17"/>
          <p:cNvCxnSpPr/>
          <p:nvPr/>
        </p:nvCxnSpPr>
        <p:spPr>
          <a:xfrm>
            <a:off x="3071819" y="2333095"/>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20" name="מחבר חץ ישר 19"/>
          <p:cNvCxnSpPr/>
          <p:nvPr/>
        </p:nvCxnSpPr>
        <p:spPr>
          <a:xfrm>
            <a:off x="2007150" y="2299295"/>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34" name="קבוצה 33"/>
          <p:cNvGrpSpPr/>
          <p:nvPr/>
        </p:nvGrpSpPr>
        <p:grpSpPr>
          <a:xfrm>
            <a:off x="4071191" y="2201657"/>
            <a:ext cx="1015475" cy="362520"/>
            <a:chOff x="4630749" y="2251668"/>
            <a:chExt cx="1015475" cy="362520"/>
          </a:xfrm>
        </p:grpSpPr>
        <p:sp>
          <p:nvSpPr>
            <p:cNvPr id="19" name="מלבן מעוגל 18"/>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21" name="מחבר חץ ישר 20"/>
            <p:cNvCxnSpPr>
              <a:endCxn id="19"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22" name="קבוצה 21"/>
          <p:cNvGrpSpPr/>
          <p:nvPr/>
        </p:nvGrpSpPr>
        <p:grpSpPr>
          <a:xfrm>
            <a:off x="1838290" y="2798694"/>
            <a:ext cx="853750" cy="897655"/>
            <a:chOff x="5595392" y="3819770"/>
            <a:chExt cx="853750" cy="1016390"/>
          </a:xfrm>
        </p:grpSpPr>
        <p:sp>
          <p:nvSpPr>
            <p:cNvPr id="23" name="אליפסה 22"/>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24" name="מחבר חץ ישר 23"/>
            <p:cNvCxnSpPr>
              <a:stCxn id="2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26" name="קבוצה 25"/>
          <p:cNvGrpSpPr/>
          <p:nvPr/>
        </p:nvGrpSpPr>
        <p:grpSpPr>
          <a:xfrm>
            <a:off x="230783" y="1170738"/>
            <a:ext cx="853750" cy="897655"/>
            <a:chOff x="5595392" y="3819770"/>
            <a:chExt cx="853750" cy="1016390"/>
          </a:xfrm>
        </p:grpSpPr>
        <p:sp>
          <p:nvSpPr>
            <p:cNvPr id="27" name="אליפסה 26"/>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28" name="מחבר חץ ישר 27"/>
            <p:cNvCxnSpPr>
              <a:stCxn id="2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29" name="קבוצה 28"/>
          <p:cNvGrpSpPr/>
          <p:nvPr/>
        </p:nvGrpSpPr>
        <p:grpSpPr>
          <a:xfrm>
            <a:off x="257549" y="4333730"/>
            <a:ext cx="853750" cy="897655"/>
            <a:chOff x="5595392" y="3819770"/>
            <a:chExt cx="853750" cy="1016390"/>
          </a:xfrm>
        </p:grpSpPr>
        <p:sp>
          <p:nvSpPr>
            <p:cNvPr id="30" name="אליפסה 29"/>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31" name="מחבר חץ ישר 30"/>
            <p:cNvCxnSpPr>
              <a:stCxn id="3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cxnSp>
        <p:nvCxnSpPr>
          <p:cNvPr id="32" name="מחבר חץ ישר 31"/>
          <p:cNvCxnSpPr/>
          <p:nvPr/>
        </p:nvCxnSpPr>
        <p:spPr>
          <a:xfrm>
            <a:off x="402433" y="3691994"/>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3" name="אליפסה 32"/>
          <p:cNvSpPr/>
          <p:nvPr/>
        </p:nvSpPr>
        <p:spPr>
          <a:xfrm>
            <a:off x="186706" y="3599123"/>
            <a:ext cx="1403292" cy="531778"/>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a:effectLst/>
                <a:ea typeface="Calibri" panose="020F0502020204030204" pitchFamily="34" charset="0"/>
                <a:cs typeface="Arial" panose="020B0604020202020204" pitchFamily="34" charset="0"/>
              </a:rPr>
              <a:t>chain</a:t>
            </a:r>
          </a:p>
        </p:txBody>
      </p:sp>
      <p:grpSp>
        <p:nvGrpSpPr>
          <p:cNvPr id="37" name="קבוצה 36"/>
          <p:cNvGrpSpPr/>
          <p:nvPr/>
        </p:nvGrpSpPr>
        <p:grpSpPr>
          <a:xfrm>
            <a:off x="9634097" y="3836943"/>
            <a:ext cx="1015475" cy="362520"/>
            <a:chOff x="4630749" y="2251668"/>
            <a:chExt cx="1015475" cy="362520"/>
          </a:xfrm>
        </p:grpSpPr>
        <p:sp>
          <p:nvSpPr>
            <p:cNvPr id="38" name="מלבן מעוגל 37"/>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20</a:t>
              </a:r>
              <a:endParaRPr lang="he-IL" sz="2000" b="1" dirty="0"/>
            </a:p>
          </p:txBody>
        </p:sp>
        <p:cxnSp>
          <p:nvCxnSpPr>
            <p:cNvPr id="39" name="מחבר חץ ישר 38"/>
            <p:cNvCxnSpPr>
              <a:endCxn id="38"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40" name="קבוצה 39"/>
          <p:cNvGrpSpPr/>
          <p:nvPr/>
        </p:nvGrpSpPr>
        <p:grpSpPr>
          <a:xfrm>
            <a:off x="7573067" y="3872769"/>
            <a:ext cx="1015475" cy="362520"/>
            <a:chOff x="4630749" y="2251668"/>
            <a:chExt cx="1015475" cy="362520"/>
          </a:xfrm>
        </p:grpSpPr>
        <p:sp>
          <p:nvSpPr>
            <p:cNvPr id="41" name="מלבן מעוגל 40"/>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12</a:t>
              </a:r>
              <a:endParaRPr lang="he-IL" sz="2000" b="1" dirty="0"/>
            </a:p>
          </p:txBody>
        </p:sp>
        <p:cxnSp>
          <p:nvCxnSpPr>
            <p:cNvPr id="42" name="מחבר חץ ישר 41"/>
            <p:cNvCxnSpPr>
              <a:endCxn id="41"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43" name="קבוצה 42"/>
          <p:cNvGrpSpPr/>
          <p:nvPr/>
        </p:nvGrpSpPr>
        <p:grpSpPr>
          <a:xfrm>
            <a:off x="6478145" y="3867495"/>
            <a:ext cx="1015475" cy="362520"/>
            <a:chOff x="4630749" y="2251668"/>
            <a:chExt cx="1015475" cy="362520"/>
          </a:xfrm>
        </p:grpSpPr>
        <p:sp>
          <p:nvSpPr>
            <p:cNvPr id="44" name="מלבן מעוגל 43"/>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10</a:t>
              </a:r>
              <a:endParaRPr lang="he-IL" sz="2000" b="1" dirty="0"/>
            </a:p>
          </p:txBody>
        </p:sp>
        <p:cxnSp>
          <p:nvCxnSpPr>
            <p:cNvPr id="45" name="מחבר חץ ישר 44"/>
            <p:cNvCxnSpPr>
              <a:endCxn id="44"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46" name="קבוצה 45"/>
          <p:cNvGrpSpPr/>
          <p:nvPr/>
        </p:nvGrpSpPr>
        <p:grpSpPr>
          <a:xfrm>
            <a:off x="2615902" y="3856964"/>
            <a:ext cx="1015475" cy="362520"/>
            <a:chOff x="4630749" y="2251668"/>
            <a:chExt cx="1015475" cy="362520"/>
          </a:xfrm>
        </p:grpSpPr>
        <p:sp>
          <p:nvSpPr>
            <p:cNvPr id="47" name="מלבן מעוגל 46"/>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48" name="מחבר חץ ישר 47"/>
            <p:cNvCxnSpPr>
              <a:endCxn id="47"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49" name="קבוצה 48"/>
          <p:cNvGrpSpPr/>
          <p:nvPr/>
        </p:nvGrpSpPr>
        <p:grpSpPr>
          <a:xfrm>
            <a:off x="5498201" y="3865012"/>
            <a:ext cx="1015475" cy="362520"/>
            <a:chOff x="4630749" y="2251668"/>
            <a:chExt cx="1015475" cy="362520"/>
          </a:xfrm>
        </p:grpSpPr>
        <p:sp>
          <p:nvSpPr>
            <p:cNvPr id="50" name="מלבן מעוגל 49"/>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9</a:t>
              </a:r>
              <a:endParaRPr lang="he-IL" sz="2000" b="1" dirty="0"/>
            </a:p>
          </p:txBody>
        </p:sp>
        <p:cxnSp>
          <p:nvCxnSpPr>
            <p:cNvPr id="51" name="מחבר חץ ישר 50"/>
            <p:cNvCxnSpPr>
              <a:endCxn id="50"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52" name="קבוצה 51"/>
          <p:cNvGrpSpPr/>
          <p:nvPr/>
        </p:nvGrpSpPr>
        <p:grpSpPr>
          <a:xfrm>
            <a:off x="3606753" y="3856964"/>
            <a:ext cx="1015475" cy="362520"/>
            <a:chOff x="4630749" y="2251668"/>
            <a:chExt cx="1015475" cy="362520"/>
          </a:xfrm>
        </p:grpSpPr>
        <p:sp>
          <p:nvSpPr>
            <p:cNvPr id="53" name="מלבן מעוגל 52"/>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7</a:t>
              </a:r>
              <a:endParaRPr lang="he-IL" sz="2000" b="1" dirty="0"/>
            </a:p>
          </p:txBody>
        </p:sp>
        <p:cxnSp>
          <p:nvCxnSpPr>
            <p:cNvPr id="54" name="מחבר חץ ישר 53"/>
            <p:cNvCxnSpPr>
              <a:endCxn id="53"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55" name="קבוצה 54"/>
          <p:cNvGrpSpPr/>
          <p:nvPr/>
        </p:nvGrpSpPr>
        <p:grpSpPr>
          <a:xfrm>
            <a:off x="8619919" y="3852374"/>
            <a:ext cx="1015475" cy="362520"/>
            <a:chOff x="4630749" y="2251668"/>
            <a:chExt cx="1015475" cy="362520"/>
          </a:xfrm>
        </p:grpSpPr>
        <p:sp>
          <p:nvSpPr>
            <p:cNvPr id="56" name="מלבן מעוגל 55"/>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15</a:t>
              </a:r>
              <a:endParaRPr lang="he-IL" sz="2000" b="1" dirty="0"/>
            </a:p>
          </p:txBody>
        </p:sp>
        <p:cxnSp>
          <p:nvCxnSpPr>
            <p:cNvPr id="57" name="מחבר חץ ישר 56"/>
            <p:cNvCxnSpPr>
              <a:endCxn id="56"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58" name="קבוצה 57"/>
          <p:cNvGrpSpPr/>
          <p:nvPr/>
        </p:nvGrpSpPr>
        <p:grpSpPr>
          <a:xfrm>
            <a:off x="4563589" y="3872769"/>
            <a:ext cx="1015475" cy="362520"/>
            <a:chOff x="4630749" y="2251668"/>
            <a:chExt cx="1015475" cy="362520"/>
          </a:xfrm>
        </p:grpSpPr>
        <p:sp>
          <p:nvSpPr>
            <p:cNvPr id="59" name="מלבן מעוגל 58"/>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60" name="מחבר חץ ישר 59"/>
            <p:cNvCxnSpPr>
              <a:endCxn id="59"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61" name="קבוצה 60"/>
          <p:cNvGrpSpPr/>
          <p:nvPr/>
        </p:nvGrpSpPr>
        <p:grpSpPr>
          <a:xfrm>
            <a:off x="1560562" y="3766756"/>
            <a:ext cx="1015475" cy="362520"/>
            <a:chOff x="4630749" y="2251668"/>
            <a:chExt cx="1015475" cy="362520"/>
          </a:xfrm>
        </p:grpSpPr>
        <p:sp>
          <p:nvSpPr>
            <p:cNvPr id="62" name="מלבן מעוגל 61"/>
            <p:cNvSpPr/>
            <p:nvPr/>
          </p:nvSpPr>
          <p:spPr>
            <a:xfrm>
              <a:off x="4950872" y="2251668"/>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cxnSp>
          <p:nvCxnSpPr>
            <p:cNvPr id="63" name="מחבר חץ ישר 62"/>
            <p:cNvCxnSpPr>
              <a:endCxn id="62" idx="1"/>
            </p:cNvCxnSpPr>
            <p:nvPr/>
          </p:nvCxnSpPr>
          <p:spPr>
            <a:xfrm>
              <a:off x="4630749" y="2399128"/>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64" name="TextBox 63"/>
          <p:cNvSpPr txBox="1"/>
          <p:nvPr/>
        </p:nvSpPr>
        <p:spPr>
          <a:xfrm>
            <a:off x="6432968" y="1050120"/>
            <a:ext cx="5814304" cy="1200329"/>
          </a:xfrm>
          <a:prstGeom prst="rect">
            <a:avLst/>
          </a:prstGeom>
          <a:noFill/>
        </p:spPr>
        <p:txBody>
          <a:bodyPr wrap="square" rtlCol="1">
            <a:spAutoFit/>
          </a:bodyPr>
          <a:lstStyle/>
          <a:p>
            <a:r>
              <a:rPr lang="en-US" sz="2400" dirty="0"/>
              <a:t>1</a:t>
            </a:r>
            <a:r>
              <a:rPr lang="he-IL" sz="2400" dirty="0"/>
              <a:t> . </a:t>
            </a:r>
            <a:r>
              <a:rPr lang="he-IL" sz="2400"/>
              <a:t>בנית  </a:t>
            </a:r>
            <a:r>
              <a:rPr lang="he-IL" sz="2400" dirty="0"/>
              <a:t>חוליה ראשונה </a:t>
            </a:r>
          </a:p>
          <a:p>
            <a:r>
              <a:rPr lang="he-IL" sz="2400" dirty="0"/>
              <a:t>2. כל עוד שתי השרשרות לא ריקות </a:t>
            </a:r>
          </a:p>
          <a:p>
            <a:r>
              <a:rPr lang="he-IL" sz="2400" dirty="0"/>
              <a:t>3. העברת השארית מהשרשרת הלא ריקה</a:t>
            </a:r>
          </a:p>
        </p:txBody>
      </p:sp>
      <p:sp>
        <p:nvSpPr>
          <p:cNvPr id="65" name="חץ ימינה 64"/>
          <p:cNvSpPr/>
          <p:nvPr/>
        </p:nvSpPr>
        <p:spPr>
          <a:xfrm>
            <a:off x="6995302" y="1091312"/>
            <a:ext cx="1799415" cy="322522"/>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grpSp>
        <p:nvGrpSpPr>
          <p:cNvPr id="66" name="קבוצה 65"/>
          <p:cNvGrpSpPr/>
          <p:nvPr/>
        </p:nvGrpSpPr>
        <p:grpSpPr>
          <a:xfrm>
            <a:off x="2328337" y="1240771"/>
            <a:ext cx="853750" cy="897655"/>
            <a:chOff x="5595392" y="3819770"/>
            <a:chExt cx="853750" cy="1016390"/>
          </a:xfrm>
        </p:grpSpPr>
        <p:sp>
          <p:nvSpPr>
            <p:cNvPr id="67" name="אליפסה 66"/>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68" name="מחבר חץ ישר 67"/>
            <p:cNvCxnSpPr>
              <a:stCxn id="6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69" name="קבוצה 68"/>
          <p:cNvGrpSpPr/>
          <p:nvPr/>
        </p:nvGrpSpPr>
        <p:grpSpPr>
          <a:xfrm>
            <a:off x="1337770" y="1267369"/>
            <a:ext cx="853750" cy="897655"/>
            <a:chOff x="5595392" y="3819770"/>
            <a:chExt cx="853750" cy="1016390"/>
          </a:xfrm>
        </p:grpSpPr>
        <p:sp>
          <p:nvSpPr>
            <p:cNvPr id="70" name="אליפסה 69"/>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71" name="מחבר חץ ישר 70"/>
            <p:cNvCxnSpPr>
              <a:stCxn id="7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72" name="קבוצה 71"/>
          <p:cNvGrpSpPr/>
          <p:nvPr/>
        </p:nvGrpSpPr>
        <p:grpSpPr>
          <a:xfrm>
            <a:off x="3333264" y="1219037"/>
            <a:ext cx="853750" cy="897655"/>
            <a:chOff x="5595392" y="3819770"/>
            <a:chExt cx="853750" cy="1016390"/>
          </a:xfrm>
        </p:grpSpPr>
        <p:sp>
          <p:nvSpPr>
            <p:cNvPr id="73" name="אליפסה 72"/>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74" name="מחבר חץ ישר 73"/>
            <p:cNvCxnSpPr>
              <a:stCxn id="7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75" name="קבוצה 74"/>
          <p:cNvGrpSpPr/>
          <p:nvPr/>
        </p:nvGrpSpPr>
        <p:grpSpPr>
          <a:xfrm>
            <a:off x="4319492" y="1293895"/>
            <a:ext cx="853750" cy="897655"/>
            <a:chOff x="5595392" y="3819770"/>
            <a:chExt cx="853750" cy="1016390"/>
          </a:xfrm>
        </p:grpSpPr>
        <p:sp>
          <p:nvSpPr>
            <p:cNvPr id="76" name="אליפסה 75"/>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77" name="מחבר חץ ישר 76"/>
            <p:cNvCxnSpPr>
              <a:stCxn id="76"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78" name="קבוצה 77"/>
          <p:cNvGrpSpPr/>
          <p:nvPr/>
        </p:nvGrpSpPr>
        <p:grpSpPr>
          <a:xfrm>
            <a:off x="1544332" y="4384205"/>
            <a:ext cx="853750" cy="897655"/>
            <a:chOff x="5595392" y="3819770"/>
            <a:chExt cx="853750" cy="1016390"/>
          </a:xfrm>
        </p:grpSpPr>
        <p:sp>
          <p:nvSpPr>
            <p:cNvPr id="79" name="אליפסה 78"/>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80" name="מחבר חץ ישר 79"/>
            <p:cNvCxnSpPr>
              <a:stCxn id="7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81" name="קבוצה 80"/>
          <p:cNvGrpSpPr/>
          <p:nvPr/>
        </p:nvGrpSpPr>
        <p:grpSpPr>
          <a:xfrm>
            <a:off x="2675615" y="4384205"/>
            <a:ext cx="853750" cy="897655"/>
            <a:chOff x="5595392" y="3819770"/>
            <a:chExt cx="853750" cy="1016390"/>
          </a:xfrm>
        </p:grpSpPr>
        <p:sp>
          <p:nvSpPr>
            <p:cNvPr id="82" name="אליפסה 81"/>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83" name="מחבר חץ ישר 82"/>
            <p:cNvCxnSpPr>
              <a:stCxn id="82"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84" name="קבוצה 83"/>
          <p:cNvGrpSpPr/>
          <p:nvPr/>
        </p:nvGrpSpPr>
        <p:grpSpPr>
          <a:xfrm>
            <a:off x="3735380" y="4424039"/>
            <a:ext cx="853750" cy="897655"/>
            <a:chOff x="5595392" y="3819770"/>
            <a:chExt cx="853750" cy="1016390"/>
          </a:xfrm>
        </p:grpSpPr>
        <p:sp>
          <p:nvSpPr>
            <p:cNvPr id="85" name="אליפסה 84"/>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86" name="מחבר חץ ישר 85"/>
            <p:cNvCxnSpPr>
              <a:stCxn id="85"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87" name="קבוצה 86"/>
          <p:cNvGrpSpPr/>
          <p:nvPr/>
        </p:nvGrpSpPr>
        <p:grpSpPr>
          <a:xfrm>
            <a:off x="2675615" y="2845012"/>
            <a:ext cx="853750" cy="897655"/>
            <a:chOff x="5595392" y="3819770"/>
            <a:chExt cx="853750" cy="1016390"/>
          </a:xfrm>
        </p:grpSpPr>
        <p:sp>
          <p:nvSpPr>
            <p:cNvPr id="88" name="אליפסה 87"/>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89" name="מחבר חץ ישר 88"/>
            <p:cNvCxnSpPr>
              <a:stCxn id="88"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90" name="קבוצה 89"/>
          <p:cNvGrpSpPr/>
          <p:nvPr/>
        </p:nvGrpSpPr>
        <p:grpSpPr>
          <a:xfrm>
            <a:off x="3773136" y="2891008"/>
            <a:ext cx="853750" cy="897655"/>
            <a:chOff x="5595392" y="3819770"/>
            <a:chExt cx="853750" cy="1016390"/>
          </a:xfrm>
        </p:grpSpPr>
        <p:sp>
          <p:nvSpPr>
            <p:cNvPr id="91" name="אליפסה 90"/>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92" name="מחבר חץ ישר 91"/>
            <p:cNvCxnSpPr>
              <a:stCxn id="91"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93" name="קבוצה 92"/>
          <p:cNvGrpSpPr/>
          <p:nvPr/>
        </p:nvGrpSpPr>
        <p:grpSpPr>
          <a:xfrm>
            <a:off x="9935493" y="2930480"/>
            <a:ext cx="853750" cy="897655"/>
            <a:chOff x="5595392" y="3819770"/>
            <a:chExt cx="853750" cy="1016390"/>
          </a:xfrm>
        </p:grpSpPr>
        <p:sp>
          <p:nvSpPr>
            <p:cNvPr id="94" name="אליפסה 93"/>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95" name="מחבר חץ ישר 94"/>
            <p:cNvCxnSpPr>
              <a:stCxn id="94"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96" name="קבוצה 95"/>
          <p:cNvGrpSpPr/>
          <p:nvPr/>
        </p:nvGrpSpPr>
        <p:grpSpPr>
          <a:xfrm>
            <a:off x="4795632" y="2903237"/>
            <a:ext cx="853750" cy="897655"/>
            <a:chOff x="5595392" y="3819770"/>
            <a:chExt cx="853750" cy="1016390"/>
          </a:xfrm>
        </p:grpSpPr>
        <p:sp>
          <p:nvSpPr>
            <p:cNvPr id="97" name="אליפסה 96"/>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98" name="מחבר חץ ישר 97"/>
            <p:cNvCxnSpPr>
              <a:stCxn id="9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99" name="קבוצה 98"/>
          <p:cNvGrpSpPr/>
          <p:nvPr/>
        </p:nvGrpSpPr>
        <p:grpSpPr>
          <a:xfrm>
            <a:off x="5712479" y="2903237"/>
            <a:ext cx="853750" cy="897655"/>
            <a:chOff x="5595392" y="3819770"/>
            <a:chExt cx="853750" cy="1016390"/>
          </a:xfrm>
        </p:grpSpPr>
        <p:sp>
          <p:nvSpPr>
            <p:cNvPr id="100" name="אליפסה 99"/>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101" name="מחבר חץ ישר 100"/>
            <p:cNvCxnSpPr>
              <a:stCxn id="100"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102" name="קבוצה 101"/>
          <p:cNvGrpSpPr/>
          <p:nvPr/>
        </p:nvGrpSpPr>
        <p:grpSpPr>
          <a:xfrm>
            <a:off x="6682648" y="2930480"/>
            <a:ext cx="853750" cy="897655"/>
            <a:chOff x="5595392" y="3819770"/>
            <a:chExt cx="853750" cy="1016390"/>
          </a:xfrm>
        </p:grpSpPr>
        <p:sp>
          <p:nvSpPr>
            <p:cNvPr id="103" name="אליפסה 102"/>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104" name="מחבר חץ ישר 103"/>
            <p:cNvCxnSpPr>
              <a:stCxn id="103"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105" name="קבוצה 104"/>
          <p:cNvGrpSpPr/>
          <p:nvPr/>
        </p:nvGrpSpPr>
        <p:grpSpPr>
          <a:xfrm>
            <a:off x="7806308" y="2949267"/>
            <a:ext cx="853750" cy="897655"/>
            <a:chOff x="5595392" y="3819770"/>
            <a:chExt cx="853750" cy="1016390"/>
          </a:xfrm>
        </p:grpSpPr>
        <p:sp>
          <p:nvSpPr>
            <p:cNvPr id="106" name="אליפסה 105"/>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107" name="מחבר חץ ישר 106"/>
            <p:cNvCxnSpPr>
              <a:stCxn id="106"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108" name="קבוצה 107"/>
          <p:cNvGrpSpPr/>
          <p:nvPr/>
        </p:nvGrpSpPr>
        <p:grpSpPr>
          <a:xfrm>
            <a:off x="8842629" y="2959309"/>
            <a:ext cx="853750" cy="897655"/>
            <a:chOff x="5595392" y="3819770"/>
            <a:chExt cx="853750" cy="1016390"/>
          </a:xfrm>
        </p:grpSpPr>
        <p:sp>
          <p:nvSpPr>
            <p:cNvPr id="109" name="אליפסה 108"/>
            <p:cNvSpPr/>
            <p:nvPr/>
          </p:nvSpPr>
          <p:spPr>
            <a:xfrm>
              <a:off x="5595392" y="3819770"/>
              <a:ext cx="853750" cy="609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0" tIns="0" rIns="0" bIns="0" rtlCol="1" anchor="ctr"/>
            <a:lstStyle/>
            <a:p>
              <a:pPr algn="ctr"/>
              <a:r>
                <a:rPr lang="en-US" dirty="0"/>
                <a:t>last</a:t>
              </a:r>
              <a:endParaRPr lang="he-IL" dirty="0"/>
            </a:p>
          </p:txBody>
        </p:sp>
        <p:cxnSp>
          <p:nvCxnSpPr>
            <p:cNvPr id="110" name="מחבר חץ ישר 109"/>
            <p:cNvCxnSpPr>
              <a:stCxn id="109"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111" name="קבוצה 110"/>
          <p:cNvGrpSpPr/>
          <p:nvPr/>
        </p:nvGrpSpPr>
        <p:grpSpPr>
          <a:xfrm>
            <a:off x="4846802" y="4530926"/>
            <a:ext cx="853750" cy="897655"/>
            <a:chOff x="5595392" y="3819770"/>
            <a:chExt cx="853750" cy="1016390"/>
          </a:xfrm>
        </p:grpSpPr>
        <p:sp>
          <p:nvSpPr>
            <p:cNvPr id="112" name="אליפסה 111"/>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lst2</a:t>
              </a:r>
              <a:endParaRPr lang="he-IL" b="1" dirty="0"/>
            </a:p>
          </p:txBody>
        </p:sp>
        <p:cxnSp>
          <p:nvCxnSpPr>
            <p:cNvPr id="113" name="מחבר חץ ישר 112"/>
            <p:cNvCxnSpPr>
              <a:stCxn id="112"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114" name="חץ ימינה 113"/>
          <p:cNvSpPr/>
          <p:nvPr/>
        </p:nvSpPr>
        <p:spPr>
          <a:xfrm>
            <a:off x="6334647" y="1465266"/>
            <a:ext cx="1131746" cy="293869"/>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sp>
        <p:nvSpPr>
          <p:cNvPr id="115" name="חץ ימינה 114"/>
          <p:cNvSpPr/>
          <p:nvPr/>
        </p:nvSpPr>
        <p:spPr>
          <a:xfrm>
            <a:off x="5751294" y="1832280"/>
            <a:ext cx="910995" cy="359269"/>
          </a:xfrm>
          <a:prstGeom prst="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he-IL"/>
          </a:p>
        </p:txBody>
      </p:sp>
      <p:grpSp>
        <p:nvGrpSpPr>
          <p:cNvPr id="116" name="קבוצה 115"/>
          <p:cNvGrpSpPr/>
          <p:nvPr/>
        </p:nvGrpSpPr>
        <p:grpSpPr>
          <a:xfrm>
            <a:off x="5248752" y="1388156"/>
            <a:ext cx="853750" cy="897655"/>
            <a:chOff x="5595392" y="3819770"/>
            <a:chExt cx="853750" cy="1016390"/>
          </a:xfrm>
        </p:grpSpPr>
        <p:sp>
          <p:nvSpPr>
            <p:cNvPr id="117" name="אליפסה 116"/>
            <p:cNvSpPr/>
            <p:nvPr/>
          </p:nvSpPr>
          <p:spPr>
            <a:xfrm>
              <a:off x="5595392" y="3819770"/>
              <a:ext cx="85375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1" anchor="ctr"/>
            <a:lstStyle/>
            <a:p>
              <a:pPr algn="ctr"/>
              <a:r>
                <a:rPr lang="en-US" b="1" dirty="0"/>
                <a:t>lst1</a:t>
              </a:r>
              <a:endParaRPr lang="he-IL" b="1" dirty="0"/>
            </a:p>
          </p:txBody>
        </p:sp>
        <p:cxnSp>
          <p:nvCxnSpPr>
            <p:cNvPr id="118" name="מחבר חץ ישר 117"/>
            <p:cNvCxnSpPr>
              <a:stCxn id="117" idx="4"/>
            </p:cNvCxnSpPr>
            <p:nvPr/>
          </p:nvCxnSpPr>
          <p:spPr>
            <a:xfrm>
              <a:off x="6022267" y="4429370"/>
              <a:ext cx="2613" cy="4067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119" name="חץ למעלה 118"/>
          <p:cNvSpPr/>
          <p:nvPr/>
        </p:nvSpPr>
        <p:spPr>
          <a:xfrm>
            <a:off x="3317870" y="2510356"/>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0" name="חץ למעלה 119"/>
          <p:cNvSpPr/>
          <p:nvPr/>
        </p:nvSpPr>
        <p:spPr>
          <a:xfrm>
            <a:off x="3782308" y="5708091"/>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1" name="חץ למעלה 120"/>
          <p:cNvSpPr/>
          <p:nvPr/>
        </p:nvSpPr>
        <p:spPr>
          <a:xfrm>
            <a:off x="2412927" y="2440059"/>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2" name="חץ למעלה 121"/>
          <p:cNvSpPr/>
          <p:nvPr/>
        </p:nvSpPr>
        <p:spPr>
          <a:xfrm>
            <a:off x="2735846" y="5699071"/>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3" name="חץ למעלה 122"/>
          <p:cNvSpPr/>
          <p:nvPr/>
        </p:nvSpPr>
        <p:spPr>
          <a:xfrm>
            <a:off x="1635470" y="5688911"/>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4" name="חץ למעלה 123"/>
          <p:cNvSpPr/>
          <p:nvPr/>
        </p:nvSpPr>
        <p:spPr>
          <a:xfrm>
            <a:off x="1366836" y="2552079"/>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5" name="חץ למעלה 124"/>
          <p:cNvSpPr/>
          <p:nvPr/>
        </p:nvSpPr>
        <p:spPr>
          <a:xfrm>
            <a:off x="637098" y="5669744"/>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6" name="חץ למעלה 125"/>
          <p:cNvSpPr/>
          <p:nvPr/>
        </p:nvSpPr>
        <p:spPr>
          <a:xfrm>
            <a:off x="323482" y="2492055"/>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7" name="חץ למעלה 126"/>
          <p:cNvSpPr/>
          <p:nvPr/>
        </p:nvSpPr>
        <p:spPr>
          <a:xfrm>
            <a:off x="4376225" y="2520887"/>
            <a:ext cx="577765" cy="495690"/>
          </a:xfrm>
          <a:prstGeom prst="upArrow">
            <a:avLst/>
          </a:prstGeom>
        </p:spPr>
        <p:style>
          <a:lnRef idx="1">
            <a:schemeClr val="accent4"/>
          </a:lnRef>
          <a:fillRef idx="3">
            <a:schemeClr val="accent4"/>
          </a:fillRef>
          <a:effectRef idx="2">
            <a:schemeClr val="accent4"/>
          </a:effectRef>
          <a:fontRef idx="minor">
            <a:schemeClr val="lt1"/>
          </a:fontRef>
        </p:style>
        <p:txBody>
          <a:bodyPr rtlCol="1" anchor="ctr"/>
          <a:lstStyle/>
          <a:p>
            <a:pPr algn="ctr"/>
            <a:endParaRPr lang="he-IL"/>
          </a:p>
        </p:txBody>
      </p:sp>
      <p:sp>
        <p:nvSpPr>
          <p:cNvPr id="129" name="TextBox 128"/>
          <p:cNvSpPr txBox="1"/>
          <p:nvPr/>
        </p:nvSpPr>
        <p:spPr>
          <a:xfrm>
            <a:off x="636725" y="153224"/>
            <a:ext cx="2212633" cy="369332"/>
          </a:xfrm>
          <a:prstGeom prst="rect">
            <a:avLst/>
          </a:prstGeom>
          <a:noFill/>
        </p:spPr>
        <p:txBody>
          <a:bodyPr wrap="square" rtlCol="1">
            <a:spAutoFit/>
          </a:bodyPr>
          <a:lstStyle/>
          <a:p>
            <a:r>
              <a:rPr lang="he-IL" dirty="0"/>
              <a:t>הרצה אוטומטית</a:t>
            </a:r>
          </a:p>
        </p:txBody>
      </p:sp>
    </p:spTree>
    <p:extLst>
      <p:ext uri="{BB962C8B-B14F-4D97-AF65-F5344CB8AC3E}">
        <p14:creationId xmlns:p14="http://schemas.microsoft.com/office/powerpoint/2010/main" val="426395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126"/>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1000"/>
                                  </p:stCondLst>
                                  <p:childTnLst>
                                    <p:set>
                                      <p:cBhvr>
                                        <p:cTn id="12" dur="1" fill="hold">
                                          <p:stCondLst>
                                            <p:cond delay="0"/>
                                          </p:stCondLst>
                                        </p:cTn>
                                        <p:tgtEl>
                                          <p:spTgt spid="61"/>
                                        </p:tgtEl>
                                        <p:attrNameLst>
                                          <p:attrName>style.visibility</p:attrName>
                                        </p:attrNameLst>
                                      </p:cBhvr>
                                      <p:to>
                                        <p:strVal val="visible"/>
                                      </p:to>
                                    </p:set>
                                  </p:childTnLst>
                                </p:cTn>
                              </p:par>
                            </p:childTnLst>
                          </p:cTn>
                        </p:par>
                        <p:par>
                          <p:cTn id="13" fill="hold">
                            <p:stCondLst>
                              <p:cond delay="2000"/>
                            </p:stCondLst>
                            <p:childTnLst>
                              <p:par>
                                <p:cTn id="14" presetID="1" presetClass="exit" presetSubtype="0" fill="hold" nodeType="afterEffect">
                                  <p:stCondLst>
                                    <p:cond delay="1000"/>
                                  </p:stCondLst>
                                  <p:childTnLst>
                                    <p:set>
                                      <p:cBhvr>
                                        <p:cTn id="15" dur="1" fill="hold">
                                          <p:stCondLst>
                                            <p:cond delay="0"/>
                                          </p:stCondLst>
                                        </p:cTn>
                                        <p:tgtEl>
                                          <p:spTgt spid="26"/>
                                        </p:tgtEl>
                                        <p:attrNameLst>
                                          <p:attrName>style.visibility</p:attrName>
                                        </p:attrNameLst>
                                      </p:cBhvr>
                                      <p:to>
                                        <p:strVal val="hidden"/>
                                      </p:to>
                                    </p:set>
                                  </p:childTnLst>
                                </p:cTn>
                              </p:par>
                              <p:par>
                                <p:cTn id="16" presetID="1" presetClass="entr" presetSubtype="0" fill="hold" nodeType="withEffect">
                                  <p:stCondLst>
                                    <p:cond delay="1000"/>
                                  </p:stCondLst>
                                  <p:childTnLst>
                                    <p:set>
                                      <p:cBhvr>
                                        <p:cTn id="17" dur="1" fill="hold">
                                          <p:stCondLst>
                                            <p:cond delay="0"/>
                                          </p:stCondLst>
                                        </p:cTn>
                                        <p:tgtEl>
                                          <p:spTgt spid="69"/>
                                        </p:tgtEl>
                                        <p:attrNameLst>
                                          <p:attrName>style.visibility</p:attrName>
                                        </p:attrNameLst>
                                      </p:cBhvr>
                                      <p:to>
                                        <p:strVal val="visible"/>
                                      </p:to>
                                    </p:set>
                                  </p:childTnLst>
                                </p:cTn>
                              </p:par>
                            </p:childTnLst>
                          </p:cTn>
                        </p:par>
                        <p:par>
                          <p:cTn id="18" fill="hold">
                            <p:stCondLst>
                              <p:cond delay="3000"/>
                            </p:stCondLst>
                            <p:childTnLst>
                              <p:par>
                                <p:cTn id="19" presetID="1" presetClass="entr" presetSubtype="0" fill="hold" nodeType="afterEffect">
                                  <p:stCondLst>
                                    <p:cond delay="1000"/>
                                  </p:stCondLst>
                                  <p:childTnLst>
                                    <p:set>
                                      <p:cBhvr>
                                        <p:cTn id="20" dur="1" fill="hold">
                                          <p:stCondLst>
                                            <p:cond delay="0"/>
                                          </p:stCondLst>
                                        </p:cTn>
                                        <p:tgtEl>
                                          <p:spTgt spid="22"/>
                                        </p:tgtEl>
                                        <p:attrNameLst>
                                          <p:attrName>style.visibility</p:attrName>
                                        </p:attrNameLst>
                                      </p:cBhvr>
                                      <p:to>
                                        <p:strVal val="visible"/>
                                      </p:to>
                                    </p:set>
                                  </p:childTnLst>
                                </p:cTn>
                              </p:par>
                            </p:childTnLst>
                          </p:cTn>
                        </p:par>
                        <p:par>
                          <p:cTn id="21" fill="hold">
                            <p:stCondLst>
                              <p:cond delay="4000"/>
                            </p:stCondLst>
                            <p:childTnLst>
                              <p:par>
                                <p:cTn id="22" presetID="1" presetClass="exit" presetSubtype="0" fill="hold" grpId="1" nodeType="afterEffect">
                                  <p:stCondLst>
                                    <p:cond delay="1000"/>
                                  </p:stCondLst>
                                  <p:childTnLst>
                                    <p:set>
                                      <p:cBhvr>
                                        <p:cTn id="23" dur="1" fill="hold">
                                          <p:stCondLst>
                                            <p:cond delay="0"/>
                                          </p:stCondLst>
                                        </p:cTn>
                                        <p:tgtEl>
                                          <p:spTgt spid="65"/>
                                        </p:tgtEl>
                                        <p:attrNameLst>
                                          <p:attrName>style.visibility</p:attrName>
                                        </p:attrNameLst>
                                      </p:cBhvr>
                                      <p:to>
                                        <p:strVal val="hidden"/>
                                      </p:to>
                                    </p:set>
                                  </p:childTnLst>
                                </p:cTn>
                              </p:par>
                            </p:childTnLst>
                          </p:cTn>
                        </p:par>
                        <p:par>
                          <p:cTn id="24" fill="hold">
                            <p:stCondLst>
                              <p:cond delay="5000"/>
                            </p:stCondLst>
                            <p:childTnLst>
                              <p:par>
                                <p:cTn id="25" presetID="1" presetClass="entr" presetSubtype="0" fill="hold" grpId="0" nodeType="afterEffect">
                                  <p:stCondLst>
                                    <p:cond delay="1000"/>
                                  </p:stCondLst>
                                  <p:childTnLst>
                                    <p:set>
                                      <p:cBhvr>
                                        <p:cTn id="26" dur="1" fill="hold">
                                          <p:stCondLst>
                                            <p:cond delay="0"/>
                                          </p:stCondLst>
                                        </p:cTn>
                                        <p:tgtEl>
                                          <p:spTgt spid="114"/>
                                        </p:tgtEl>
                                        <p:attrNameLst>
                                          <p:attrName>style.visibility</p:attrName>
                                        </p:attrNameLst>
                                      </p:cBhvr>
                                      <p:to>
                                        <p:strVal val="visible"/>
                                      </p:to>
                                    </p:set>
                                  </p:childTnLst>
                                </p:cTn>
                              </p:par>
                            </p:childTnLst>
                          </p:cTn>
                        </p:par>
                        <p:par>
                          <p:cTn id="27" fill="hold">
                            <p:stCondLst>
                              <p:cond delay="6000"/>
                            </p:stCondLst>
                            <p:childTnLst>
                              <p:par>
                                <p:cTn id="28" presetID="1" presetClass="exit" presetSubtype="0" fill="hold" grpId="1" nodeType="afterEffect">
                                  <p:stCondLst>
                                    <p:cond delay="0"/>
                                  </p:stCondLst>
                                  <p:childTnLst>
                                    <p:set>
                                      <p:cBhvr>
                                        <p:cTn id="29" dur="1" fill="hold">
                                          <p:stCondLst>
                                            <p:cond delay="0"/>
                                          </p:stCondLst>
                                        </p:cTn>
                                        <p:tgtEl>
                                          <p:spTgt spid="126"/>
                                        </p:tgtEl>
                                        <p:attrNameLst>
                                          <p:attrName>style.visibility</p:attrName>
                                        </p:attrNameLst>
                                      </p:cBhvr>
                                      <p:to>
                                        <p:strVal val="hidden"/>
                                      </p:to>
                                    </p:set>
                                  </p:childTnLst>
                                </p:cTn>
                              </p:par>
                            </p:childTnLst>
                          </p:cTn>
                        </p:par>
                        <p:par>
                          <p:cTn id="30" fill="hold">
                            <p:stCondLst>
                              <p:cond delay="6000"/>
                            </p:stCondLst>
                            <p:childTnLst>
                              <p:par>
                                <p:cTn id="31" presetID="1" presetClass="entr" presetSubtype="0" fill="hold" grpId="0" nodeType="afterEffect">
                                  <p:stCondLst>
                                    <p:cond delay="2500"/>
                                  </p:stCondLst>
                                  <p:childTnLst>
                                    <p:set>
                                      <p:cBhvr>
                                        <p:cTn id="32" dur="1" fill="hold">
                                          <p:stCondLst>
                                            <p:cond delay="0"/>
                                          </p:stCondLst>
                                        </p:cTn>
                                        <p:tgtEl>
                                          <p:spTgt spid="125"/>
                                        </p:tgtEl>
                                        <p:attrNameLst>
                                          <p:attrName>style.visibility</p:attrName>
                                        </p:attrNameLst>
                                      </p:cBhvr>
                                      <p:to>
                                        <p:strVal val="visible"/>
                                      </p:to>
                                    </p:set>
                                  </p:childTnLst>
                                </p:cTn>
                              </p:par>
                            </p:childTnLst>
                          </p:cTn>
                        </p:par>
                        <p:par>
                          <p:cTn id="33" fill="hold">
                            <p:stCondLst>
                              <p:cond delay="8500"/>
                            </p:stCondLst>
                            <p:childTnLst>
                              <p:par>
                                <p:cTn id="34" presetID="1" presetClass="entr" presetSubtype="0" fill="hold" nodeType="afterEffect">
                                  <p:stCondLst>
                                    <p:cond delay="3000"/>
                                  </p:stCondLst>
                                  <p:childTnLst>
                                    <p:set>
                                      <p:cBhvr>
                                        <p:cTn id="35" dur="1" fill="hold">
                                          <p:stCondLst>
                                            <p:cond delay="0"/>
                                          </p:stCondLst>
                                        </p:cTn>
                                        <p:tgtEl>
                                          <p:spTgt spid="46"/>
                                        </p:tgtEl>
                                        <p:attrNameLst>
                                          <p:attrName>style.visibility</p:attrName>
                                        </p:attrNameLst>
                                      </p:cBhvr>
                                      <p:to>
                                        <p:strVal val="visible"/>
                                      </p:to>
                                    </p:set>
                                  </p:childTnLst>
                                </p:cTn>
                              </p:par>
                            </p:childTnLst>
                          </p:cTn>
                        </p:par>
                        <p:par>
                          <p:cTn id="36" fill="hold">
                            <p:stCondLst>
                              <p:cond delay="11500"/>
                            </p:stCondLst>
                            <p:childTnLst>
                              <p:par>
                                <p:cTn id="37" presetID="1" presetClass="exit" presetSubtype="0" fill="hold" nodeType="afterEffect">
                                  <p:stCondLst>
                                    <p:cond delay="1000"/>
                                  </p:stCondLst>
                                  <p:childTnLst>
                                    <p:set>
                                      <p:cBhvr>
                                        <p:cTn id="38" dur="1" fill="hold">
                                          <p:stCondLst>
                                            <p:cond delay="0"/>
                                          </p:stCondLst>
                                        </p:cTn>
                                        <p:tgtEl>
                                          <p:spTgt spid="29"/>
                                        </p:tgtEl>
                                        <p:attrNameLst>
                                          <p:attrName>style.visibility</p:attrName>
                                        </p:attrNameLst>
                                      </p:cBhvr>
                                      <p:to>
                                        <p:strVal val="hidden"/>
                                      </p:to>
                                    </p:set>
                                  </p:childTnLst>
                                </p:cTn>
                              </p:par>
                              <p:par>
                                <p:cTn id="39" presetID="1" presetClass="entr" presetSubtype="0" fill="hold" nodeType="withEffect">
                                  <p:stCondLst>
                                    <p:cond delay="1000"/>
                                  </p:stCondLst>
                                  <p:childTnLst>
                                    <p:set>
                                      <p:cBhvr>
                                        <p:cTn id="40" dur="1" fill="hold">
                                          <p:stCondLst>
                                            <p:cond delay="0"/>
                                          </p:stCondLst>
                                        </p:cTn>
                                        <p:tgtEl>
                                          <p:spTgt spid="78"/>
                                        </p:tgtEl>
                                        <p:attrNameLst>
                                          <p:attrName>style.visibility</p:attrName>
                                        </p:attrNameLst>
                                      </p:cBhvr>
                                      <p:to>
                                        <p:strVal val="visible"/>
                                      </p:to>
                                    </p:set>
                                  </p:childTnLst>
                                </p:cTn>
                              </p:par>
                            </p:childTnLst>
                          </p:cTn>
                        </p:par>
                        <p:par>
                          <p:cTn id="41" fill="hold">
                            <p:stCondLst>
                              <p:cond delay="12500"/>
                            </p:stCondLst>
                            <p:childTnLst>
                              <p:par>
                                <p:cTn id="42" presetID="1" presetClass="exit" presetSubtype="0" fill="hold" nodeType="afterEffect">
                                  <p:stCondLst>
                                    <p:cond delay="1000"/>
                                  </p:stCondLst>
                                  <p:childTnLst>
                                    <p:set>
                                      <p:cBhvr>
                                        <p:cTn id="43" dur="1" fill="hold">
                                          <p:stCondLst>
                                            <p:cond delay="0"/>
                                          </p:stCondLst>
                                        </p:cTn>
                                        <p:tgtEl>
                                          <p:spTgt spid="22"/>
                                        </p:tgtEl>
                                        <p:attrNameLst>
                                          <p:attrName>style.visibility</p:attrName>
                                        </p:attrNameLst>
                                      </p:cBhvr>
                                      <p:to>
                                        <p:strVal val="hidden"/>
                                      </p:to>
                                    </p:set>
                                  </p:childTnLst>
                                </p:cTn>
                              </p:par>
                              <p:par>
                                <p:cTn id="44" presetID="1" presetClass="entr" presetSubtype="0" fill="hold" nodeType="withEffect">
                                  <p:stCondLst>
                                    <p:cond delay="1000"/>
                                  </p:stCondLst>
                                  <p:childTnLst>
                                    <p:set>
                                      <p:cBhvr>
                                        <p:cTn id="45" dur="1" fill="hold">
                                          <p:stCondLst>
                                            <p:cond delay="0"/>
                                          </p:stCondLst>
                                        </p:cTn>
                                        <p:tgtEl>
                                          <p:spTgt spid="87"/>
                                        </p:tgtEl>
                                        <p:attrNameLst>
                                          <p:attrName>style.visibility</p:attrName>
                                        </p:attrNameLst>
                                      </p:cBhvr>
                                      <p:to>
                                        <p:strVal val="visible"/>
                                      </p:to>
                                    </p:set>
                                  </p:childTnLst>
                                </p:cTn>
                              </p:par>
                            </p:childTnLst>
                          </p:cTn>
                        </p:par>
                        <p:par>
                          <p:cTn id="46" fill="hold">
                            <p:stCondLst>
                              <p:cond delay="13500"/>
                            </p:stCondLst>
                            <p:childTnLst>
                              <p:par>
                                <p:cTn id="47" presetID="1" presetClass="exit" presetSubtype="0" fill="hold" grpId="1" nodeType="afterEffect">
                                  <p:stCondLst>
                                    <p:cond delay="0"/>
                                  </p:stCondLst>
                                  <p:childTnLst>
                                    <p:set>
                                      <p:cBhvr>
                                        <p:cTn id="48" dur="1" fill="hold">
                                          <p:stCondLst>
                                            <p:cond delay="0"/>
                                          </p:stCondLst>
                                        </p:cTn>
                                        <p:tgtEl>
                                          <p:spTgt spid="125"/>
                                        </p:tgtEl>
                                        <p:attrNameLst>
                                          <p:attrName>style.visibility</p:attrName>
                                        </p:attrNameLst>
                                      </p:cBhvr>
                                      <p:to>
                                        <p:strVal val="hidden"/>
                                      </p:to>
                                    </p:set>
                                  </p:childTnLst>
                                </p:cTn>
                              </p:par>
                            </p:childTnLst>
                          </p:cTn>
                        </p:par>
                        <p:par>
                          <p:cTn id="49" fill="hold">
                            <p:stCondLst>
                              <p:cond delay="13500"/>
                            </p:stCondLst>
                            <p:childTnLst>
                              <p:par>
                                <p:cTn id="50" presetID="1" presetClass="entr" presetSubtype="0" fill="hold" grpId="0" nodeType="afterEffect">
                                  <p:stCondLst>
                                    <p:cond delay="2500"/>
                                  </p:stCondLst>
                                  <p:childTnLst>
                                    <p:set>
                                      <p:cBhvr>
                                        <p:cTn id="51" dur="1" fill="hold">
                                          <p:stCondLst>
                                            <p:cond delay="0"/>
                                          </p:stCondLst>
                                        </p:cTn>
                                        <p:tgtEl>
                                          <p:spTgt spid="124"/>
                                        </p:tgtEl>
                                        <p:attrNameLst>
                                          <p:attrName>style.visibility</p:attrName>
                                        </p:attrNameLst>
                                      </p:cBhvr>
                                      <p:to>
                                        <p:strVal val="visible"/>
                                      </p:to>
                                    </p:set>
                                  </p:childTnLst>
                                </p:cTn>
                              </p:par>
                            </p:childTnLst>
                          </p:cTn>
                        </p:par>
                        <p:par>
                          <p:cTn id="52" fill="hold">
                            <p:stCondLst>
                              <p:cond delay="16000"/>
                            </p:stCondLst>
                            <p:childTnLst>
                              <p:par>
                                <p:cTn id="53" presetID="1" presetClass="entr" presetSubtype="0" fill="hold" nodeType="afterEffect">
                                  <p:stCondLst>
                                    <p:cond delay="3000"/>
                                  </p:stCondLst>
                                  <p:childTnLst>
                                    <p:set>
                                      <p:cBhvr>
                                        <p:cTn id="54" dur="1" fill="hold">
                                          <p:stCondLst>
                                            <p:cond delay="0"/>
                                          </p:stCondLst>
                                        </p:cTn>
                                        <p:tgtEl>
                                          <p:spTgt spid="52"/>
                                        </p:tgtEl>
                                        <p:attrNameLst>
                                          <p:attrName>style.visibility</p:attrName>
                                        </p:attrNameLst>
                                      </p:cBhvr>
                                      <p:to>
                                        <p:strVal val="visible"/>
                                      </p:to>
                                    </p:set>
                                  </p:childTnLst>
                                </p:cTn>
                              </p:par>
                            </p:childTnLst>
                          </p:cTn>
                        </p:par>
                        <p:par>
                          <p:cTn id="55" fill="hold">
                            <p:stCondLst>
                              <p:cond delay="19000"/>
                            </p:stCondLst>
                            <p:childTnLst>
                              <p:par>
                                <p:cTn id="56" presetID="1" presetClass="exit" presetSubtype="0" fill="hold" nodeType="afterEffect">
                                  <p:stCondLst>
                                    <p:cond delay="1000"/>
                                  </p:stCondLst>
                                  <p:childTnLst>
                                    <p:set>
                                      <p:cBhvr>
                                        <p:cTn id="57" dur="1" fill="hold">
                                          <p:stCondLst>
                                            <p:cond delay="0"/>
                                          </p:stCondLst>
                                        </p:cTn>
                                        <p:tgtEl>
                                          <p:spTgt spid="69"/>
                                        </p:tgtEl>
                                        <p:attrNameLst>
                                          <p:attrName>style.visibility</p:attrName>
                                        </p:attrNameLst>
                                      </p:cBhvr>
                                      <p:to>
                                        <p:strVal val="hidden"/>
                                      </p:to>
                                    </p:set>
                                  </p:childTnLst>
                                </p:cTn>
                              </p:par>
                              <p:par>
                                <p:cTn id="58" presetID="1" presetClass="entr" presetSubtype="0" fill="hold" nodeType="withEffect">
                                  <p:stCondLst>
                                    <p:cond delay="1000"/>
                                  </p:stCondLst>
                                  <p:childTnLst>
                                    <p:set>
                                      <p:cBhvr>
                                        <p:cTn id="59" dur="1" fill="hold">
                                          <p:stCondLst>
                                            <p:cond delay="0"/>
                                          </p:stCondLst>
                                        </p:cTn>
                                        <p:tgtEl>
                                          <p:spTgt spid="66"/>
                                        </p:tgtEl>
                                        <p:attrNameLst>
                                          <p:attrName>style.visibility</p:attrName>
                                        </p:attrNameLst>
                                      </p:cBhvr>
                                      <p:to>
                                        <p:strVal val="visible"/>
                                      </p:to>
                                    </p:set>
                                  </p:childTnLst>
                                </p:cTn>
                              </p:par>
                            </p:childTnLst>
                          </p:cTn>
                        </p:par>
                        <p:par>
                          <p:cTn id="60" fill="hold">
                            <p:stCondLst>
                              <p:cond delay="20000"/>
                            </p:stCondLst>
                            <p:childTnLst>
                              <p:par>
                                <p:cTn id="61" presetID="1" presetClass="exit" presetSubtype="0" fill="hold" nodeType="afterEffect">
                                  <p:stCondLst>
                                    <p:cond delay="1000"/>
                                  </p:stCondLst>
                                  <p:childTnLst>
                                    <p:set>
                                      <p:cBhvr>
                                        <p:cTn id="62" dur="1" fill="hold">
                                          <p:stCondLst>
                                            <p:cond delay="0"/>
                                          </p:stCondLst>
                                        </p:cTn>
                                        <p:tgtEl>
                                          <p:spTgt spid="87"/>
                                        </p:tgtEl>
                                        <p:attrNameLst>
                                          <p:attrName>style.visibility</p:attrName>
                                        </p:attrNameLst>
                                      </p:cBhvr>
                                      <p:to>
                                        <p:strVal val="hidden"/>
                                      </p:to>
                                    </p:set>
                                  </p:childTnLst>
                                </p:cTn>
                              </p:par>
                              <p:par>
                                <p:cTn id="63" presetID="1" presetClass="entr" presetSubtype="0" fill="hold" nodeType="withEffect">
                                  <p:stCondLst>
                                    <p:cond delay="1000"/>
                                  </p:stCondLst>
                                  <p:childTnLst>
                                    <p:set>
                                      <p:cBhvr>
                                        <p:cTn id="64" dur="1" fill="hold">
                                          <p:stCondLst>
                                            <p:cond delay="0"/>
                                          </p:stCondLst>
                                        </p:cTn>
                                        <p:tgtEl>
                                          <p:spTgt spid="90"/>
                                        </p:tgtEl>
                                        <p:attrNameLst>
                                          <p:attrName>style.visibility</p:attrName>
                                        </p:attrNameLst>
                                      </p:cBhvr>
                                      <p:to>
                                        <p:strVal val="visible"/>
                                      </p:to>
                                    </p:set>
                                  </p:childTnLst>
                                </p:cTn>
                              </p:par>
                            </p:childTnLst>
                          </p:cTn>
                        </p:par>
                        <p:par>
                          <p:cTn id="65" fill="hold">
                            <p:stCondLst>
                              <p:cond delay="21000"/>
                            </p:stCondLst>
                            <p:childTnLst>
                              <p:par>
                                <p:cTn id="66" presetID="1" presetClass="exit" presetSubtype="0" fill="hold" grpId="1" nodeType="afterEffect">
                                  <p:stCondLst>
                                    <p:cond delay="0"/>
                                  </p:stCondLst>
                                  <p:childTnLst>
                                    <p:set>
                                      <p:cBhvr>
                                        <p:cTn id="67" dur="1" fill="hold">
                                          <p:stCondLst>
                                            <p:cond delay="0"/>
                                          </p:stCondLst>
                                        </p:cTn>
                                        <p:tgtEl>
                                          <p:spTgt spid="124"/>
                                        </p:tgtEl>
                                        <p:attrNameLst>
                                          <p:attrName>style.visibility</p:attrName>
                                        </p:attrNameLst>
                                      </p:cBhvr>
                                      <p:to>
                                        <p:strVal val="hidden"/>
                                      </p:to>
                                    </p:set>
                                  </p:childTnLst>
                                </p:cTn>
                              </p:par>
                            </p:childTnLst>
                          </p:cTn>
                        </p:par>
                        <p:par>
                          <p:cTn id="68" fill="hold">
                            <p:stCondLst>
                              <p:cond delay="21000"/>
                            </p:stCondLst>
                            <p:childTnLst>
                              <p:par>
                                <p:cTn id="69" presetID="1" presetClass="entr" presetSubtype="0" fill="hold" grpId="0" nodeType="afterEffect">
                                  <p:stCondLst>
                                    <p:cond delay="2500"/>
                                  </p:stCondLst>
                                  <p:childTnLst>
                                    <p:set>
                                      <p:cBhvr>
                                        <p:cTn id="70" dur="1" fill="hold">
                                          <p:stCondLst>
                                            <p:cond delay="0"/>
                                          </p:stCondLst>
                                        </p:cTn>
                                        <p:tgtEl>
                                          <p:spTgt spid="123"/>
                                        </p:tgtEl>
                                        <p:attrNameLst>
                                          <p:attrName>style.visibility</p:attrName>
                                        </p:attrNameLst>
                                      </p:cBhvr>
                                      <p:to>
                                        <p:strVal val="visible"/>
                                      </p:to>
                                    </p:set>
                                  </p:childTnLst>
                                </p:cTn>
                              </p:par>
                            </p:childTnLst>
                          </p:cTn>
                        </p:par>
                        <p:par>
                          <p:cTn id="71" fill="hold">
                            <p:stCondLst>
                              <p:cond delay="23500"/>
                            </p:stCondLst>
                            <p:childTnLst>
                              <p:par>
                                <p:cTn id="72" presetID="1" presetClass="entr" presetSubtype="0" fill="hold" nodeType="afterEffect">
                                  <p:stCondLst>
                                    <p:cond delay="3000"/>
                                  </p:stCondLst>
                                  <p:childTnLst>
                                    <p:set>
                                      <p:cBhvr>
                                        <p:cTn id="73" dur="1" fill="hold">
                                          <p:stCondLst>
                                            <p:cond delay="0"/>
                                          </p:stCondLst>
                                        </p:cTn>
                                        <p:tgtEl>
                                          <p:spTgt spid="58"/>
                                        </p:tgtEl>
                                        <p:attrNameLst>
                                          <p:attrName>style.visibility</p:attrName>
                                        </p:attrNameLst>
                                      </p:cBhvr>
                                      <p:to>
                                        <p:strVal val="visible"/>
                                      </p:to>
                                    </p:set>
                                  </p:childTnLst>
                                </p:cTn>
                              </p:par>
                            </p:childTnLst>
                          </p:cTn>
                        </p:par>
                        <p:par>
                          <p:cTn id="74" fill="hold">
                            <p:stCondLst>
                              <p:cond delay="26500"/>
                            </p:stCondLst>
                            <p:childTnLst>
                              <p:par>
                                <p:cTn id="75" presetID="1" presetClass="exit" presetSubtype="0" fill="hold" nodeType="afterEffect">
                                  <p:stCondLst>
                                    <p:cond delay="1000"/>
                                  </p:stCondLst>
                                  <p:childTnLst>
                                    <p:set>
                                      <p:cBhvr>
                                        <p:cTn id="76" dur="1" fill="hold">
                                          <p:stCondLst>
                                            <p:cond delay="0"/>
                                          </p:stCondLst>
                                        </p:cTn>
                                        <p:tgtEl>
                                          <p:spTgt spid="78"/>
                                        </p:tgtEl>
                                        <p:attrNameLst>
                                          <p:attrName>style.visibility</p:attrName>
                                        </p:attrNameLst>
                                      </p:cBhvr>
                                      <p:to>
                                        <p:strVal val="hidden"/>
                                      </p:to>
                                    </p:set>
                                  </p:childTnLst>
                                </p:cTn>
                              </p:par>
                              <p:par>
                                <p:cTn id="77" presetID="1" presetClass="entr" presetSubtype="0" fill="hold" nodeType="withEffect">
                                  <p:stCondLst>
                                    <p:cond delay="1000"/>
                                  </p:stCondLst>
                                  <p:childTnLst>
                                    <p:set>
                                      <p:cBhvr>
                                        <p:cTn id="78" dur="1" fill="hold">
                                          <p:stCondLst>
                                            <p:cond delay="0"/>
                                          </p:stCondLst>
                                        </p:cTn>
                                        <p:tgtEl>
                                          <p:spTgt spid="81"/>
                                        </p:tgtEl>
                                        <p:attrNameLst>
                                          <p:attrName>style.visibility</p:attrName>
                                        </p:attrNameLst>
                                      </p:cBhvr>
                                      <p:to>
                                        <p:strVal val="visible"/>
                                      </p:to>
                                    </p:set>
                                  </p:childTnLst>
                                </p:cTn>
                              </p:par>
                            </p:childTnLst>
                          </p:cTn>
                        </p:par>
                        <p:par>
                          <p:cTn id="79" fill="hold">
                            <p:stCondLst>
                              <p:cond delay="27500"/>
                            </p:stCondLst>
                            <p:childTnLst>
                              <p:par>
                                <p:cTn id="80" presetID="1" presetClass="exit" presetSubtype="0" fill="hold" nodeType="afterEffect">
                                  <p:stCondLst>
                                    <p:cond delay="1000"/>
                                  </p:stCondLst>
                                  <p:childTnLst>
                                    <p:set>
                                      <p:cBhvr>
                                        <p:cTn id="81" dur="1" fill="hold">
                                          <p:stCondLst>
                                            <p:cond delay="0"/>
                                          </p:stCondLst>
                                        </p:cTn>
                                        <p:tgtEl>
                                          <p:spTgt spid="90"/>
                                        </p:tgtEl>
                                        <p:attrNameLst>
                                          <p:attrName>style.visibility</p:attrName>
                                        </p:attrNameLst>
                                      </p:cBhvr>
                                      <p:to>
                                        <p:strVal val="hidden"/>
                                      </p:to>
                                    </p:set>
                                  </p:childTnLst>
                                </p:cTn>
                              </p:par>
                              <p:par>
                                <p:cTn id="82" presetID="1" presetClass="entr" presetSubtype="0" fill="hold" nodeType="withEffect">
                                  <p:stCondLst>
                                    <p:cond delay="1000"/>
                                  </p:stCondLst>
                                  <p:childTnLst>
                                    <p:set>
                                      <p:cBhvr>
                                        <p:cTn id="83" dur="1" fill="hold">
                                          <p:stCondLst>
                                            <p:cond delay="0"/>
                                          </p:stCondLst>
                                        </p:cTn>
                                        <p:tgtEl>
                                          <p:spTgt spid="96"/>
                                        </p:tgtEl>
                                        <p:attrNameLst>
                                          <p:attrName>style.visibility</p:attrName>
                                        </p:attrNameLst>
                                      </p:cBhvr>
                                      <p:to>
                                        <p:strVal val="visible"/>
                                      </p:to>
                                    </p:set>
                                  </p:childTnLst>
                                </p:cTn>
                              </p:par>
                            </p:childTnLst>
                          </p:cTn>
                        </p:par>
                        <p:par>
                          <p:cTn id="84" fill="hold">
                            <p:stCondLst>
                              <p:cond delay="28500"/>
                            </p:stCondLst>
                            <p:childTnLst>
                              <p:par>
                                <p:cTn id="85" presetID="1" presetClass="exit" presetSubtype="0" fill="hold" grpId="1" nodeType="afterEffect">
                                  <p:stCondLst>
                                    <p:cond delay="0"/>
                                  </p:stCondLst>
                                  <p:childTnLst>
                                    <p:set>
                                      <p:cBhvr>
                                        <p:cTn id="86" dur="1" fill="hold">
                                          <p:stCondLst>
                                            <p:cond delay="0"/>
                                          </p:stCondLst>
                                        </p:cTn>
                                        <p:tgtEl>
                                          <p:spTgt spid="123"/>
                                        </p:tgtEl>
                                        <p:attrNameLst>
                                          <p:attrName>style.visibility</p:attrName>
                                        </p:attrNameLst>
                                      </p:cBhvr>
                                      <p:to>
                                        <p:strVal val="hidden"/>
                                      </p:to>
                                    </p:set>
                                  </p:childTnLst>
                                </p:cTn>
                              </p:par>
                            </p:childTnLst>
                          </p:cTn>
                        </p:par>
                        <p:par>
                          <p:cTn id="87" fill="hold">
                            <p:stCondLst>
                              <p:cond delay="28500"/>
                            </p:stCondLst>
                            <p:childTnLst>
                              <p:par>
                                <p:cTn id="88" presetID="1" presetClass="entr" presetSubtype="0" fill="hold" grpId="0" nodeType="afterEffect">
                                  <p:stCondLst>
                                    <p:cond delay="2500"/>
                                  </p:stCondLst>
                                  <p:childTnLst>
                                    <p:set>
                                      <p:cBhvr>
                                        <p:cTn id="89" dur="1" fill="hold">
                                          <p:stCondLst>
                                            <p:cond delay="0"/>
                                          </p:stCondLst>
                                        </p:cTn>
                                        <p:tgtEl>
                                          <p:spTgt spid="122"/>
                                        </p:tgtEl>
                                        <p:attrNameLst>
                                          <p:attrName>style.visibility</p:attrName>
                                        </p:attrNameLst>
                                      </p:cBhvr>
                                      <p:to>
                                        <p:strVal val="visible"/>
                                      </p:to>
                                    </p:set>
                                  </p:childTnLst>
                                </p:cTn>
                              </p:par>
                            </p:childTnLst>
                          </p:cTn>
                        </p:par>
                        <p:par>
                          <p:cTn id="90" fill="hold">
                            <p:stCondLst>
                              <p:cond delay="31000"/>
                            </p:stCondLst>
                            <p:childTnLst>
                              <p:par>
                                <p:cTn id="91" presetID="1" presetClass="entr" presetSubtype="0" fill="hold" nodeType="afterEffect">
                                  <p:stCondLst>
                                    <p:cond delay="3000"/>
                                  </p:stCondLst>
                                  <p:childTnLst>
                                    <p:set>
                                      <p:cBhvr>
                                        <p:cTn id="92" dur="1" fill="hold">
                                          <p:stCondLst>
                                            <p:cond delay="0"/>
                                          </p:stCondLst>
                                        </p:cTn>
                                        <p:tgtEl>
                                          <p:spTgt spid="49"/>
                                        </p:tgtEl>
                                        <p:attrNameLst>
                                          <p:attrName>style.visibility</p:attrName>
                                        </p:attrNameLst>
                                      </p:cBhvr>
                                      <p:to>
                                        <p:strVal val="visible"/>
                                      </p:to>
                                    </p:set>
                                  </p:childTnLst>
                                </p:cTn>
                              </p:par>
                            </p:childTnLst>
                          </p:cTn>
                        </p:par>
                        <p:par>
                          <p:cTn id="93" fill="hold">
                            <p:stCondLst>
                              <p:cond delay="34000"/>
                            </p:stCondLst>
                            <p:childTnLst>
                              <p:par>
                                <p:cTn id="94" presetID="1" presetClass="exit" presetSubtype="0" fill="hold" nodeType="afterEffect">
                                  <p:stCondLst>
                                    <p:cond delay="1000"/>
                                  </p:stCondLst>
                                  <p:childTnLst>
                                    <p:set>
                                      <p:cBhvr>
                                        <p:cTn id="95" dur="1" fill="hold">
                                          <p:stCondLst>
                                            <p:cond delay="0"/>
                                          </p:stCondLst>
                                        </p:cTn>
                                        <p:tgtEl>
                                          <p:spTgt spid="81"/>
                                        </p:tgtEl>
                                        <p:attrNameLst>
                                          <p:attrName>style.visibility</p:attrName>
                                        </p:attrNameLst>
                                      </p:cBhvr>
                                      <p:to>
                                        <p:strVal val="hidden"/>
                                      </p:to>
                                    </p:set>
                                  </p:childTnLst>
                                </p:cTn>
                              </p:par>
                              <p:par>
                                <p:cTn id="96" presetID="1" presetClass="entr" presetSubtype="0" fill="hold" nodeType="withEffect">
                                  <p:stCondLst>
                                    <p:cond delay="1000"/>
                                  </p:stCondLst>
                                  <p:childTnLst>
                                    <p:set>
                                      <p:cBhvr>
                                        <p:cTn id="97" dur="1" fill="hold">
                                          <p:stCondLst>
                                            <p:cond delay="0"/>
                                          </p:stCondLst>
                                        </p:cTn>
                                        <p:tgtEl>
                                          <p:spTgt spid="84"/>
                                        </p:tgtEl>
                                        <p:attrNameLst>
                                          <p:attrName>style.visibility</p:attrName>
                                        </p:attrNameLst>
                                      </p:cBhvr>
                                      <p:to>
                                        <p:strVal val="visible"/>
                                      </p:to>
                                    </p:set>
                                  </p:childTnLst>
                                </p:cTn>
                              </p:par>
                            </p:childTnLst>
                          </p:cTn>
                        </p:par>
                        <p:par>
                          <p:cTn id="98" fill="hold">
                            <p:stCondLst>
                              <p:cond delay="35000"/>
                            </p:stCondLst>
                            <p:childTnLst>
                              <p:par>
                                <p:cTn id="99" presetID="1" presetClass="exit" presetSubtype="0" fill="hold" nodeType="afterEffect">
                                  <p:stCondLst>
                                    <p:cond delay="1000"/>
                                  </p:stCondLst>
                                  <p:childTnLst>
                                    <p:set>
                                      <p:cBhvr>
                                        <p:cTn id="100" dur="1" fill="hold">
                                          <p:stCondLst>
                                            <p:cond delay="0"/>
                                          </p:stCondLst>
                                        </p:cTn>
                                        <p:tgtEl>
                                          <p:spTgt spid="96"/>
                                        </p:tgtEl>
                                        <p:attrNameLst>
                                          <p:attrName>style.visibility</p:attrName>
                                        </p:attrNameLst>
                                      </p:cBhvr>
                                      <p:to>
                                        <p:strVal val="hidden"/>
                                      </p:to>
                                    </p:set>
                                  </p:childTnLst>
                                </p:cTn>
                              </p:par>
                            </p:childTnLst>
                          </p:cTn>
                        </p:par>
                        <p:par>
                          <p:cTn id="101" fill="hold">
                            <p:stCondLst>
                              <p:cond delay="36000"/>
                            </p:stCondLst>
                            <p:childTnLst>
                              <p:par>
                                <p:cTn id="102" presetID="1" presetClass="entr" presetSubtype="0" fill="hold" nodeType="afterEffect">
                                  <p:stCondLst>
                                    <p:cond delay="1000"/>
                                  </p:stCondLst>
                                  <p:childTnLst>
                                    <p:set>
                                      <p:cBhvr>
                                        <p:cTn id="103" dur="1" fill="hold">
                                          <p:stCondLst>
                                            <p:cond delay="0"/>
                                          </p:stCondLst>
                                        </p:cTn>
                                        <p:tgtEl>
                                          <p:spTgt spid="99"/>
                                        </p:tgtEl>
                                        <p:attrNameLst>
                                          <p:attrName>style.visibility</p:attrName>
                                        </p:attrNameLst>
                                      </p:cBhvr>
                                      <p:to>
                                        <p:strVal val="visible"/>
                                      </p:to>
                                    </p:set>
                                  </p:childTnLst>
                                </p:cTn>
                              </p:par>
                            </p:childTnLst>
                          </p:cTn>
                        </p:par>
                        <p:par>
                          <p:cTn id="104" fill="hold">
                            <p:stCondLst>
                              <p:cond delay="37000"/>
                            </p:stCondLst>
                            <p:childTnLst>
                              <p:par>
                                <p:cTn id="105" presetID="1" presetClass="exit" presetSubtype="0" fill="hold" grpId="1" nodeType="afterEffect">
                                  <p:stCondLst>
                                    <p:cond delay="0"/>
                                  </p:stCondLst>
                                  <p:childTnLst>
                                    <p:set>
                                      <p:cBhvr>
                                        <p:cTn id="106" dur="1" fill="hold">
                                          <p:stCondLst>
                                            <p:cond delay="0"/>
                                          </p:stCondLst>
                                        </p:cTn>
                                        <p:tgtEl>
                                          <p:spTgt spid="122"/>
                                        </p:tgtEl>
                                        <p:attrNameLst>
                                          <p:attrName>style.visibility</p:attrName>
                                        </p:attrNameLst>
                                      </p:cBhvr>
                                      <p:to>
                                        <p:strVal val="hidden"/>
                                      </p:to>
                                    </p:set>
                                  </p:childTnLst>
                                </p:cTn>
                              </p:par>
                            </p:childTnLst>
                          </p:cTn>
                        </p:par>
                        <p:par>
                          <p:cTn id="107" fill="hold">
                            <p:stCondLst>
                              <p:cond delay="37000"/>
                            </p:stCondLst>
                            <p:childTnLst>
                              <p:par>
                                <p:cTn id="108" presetID="1" presetClass="entr" presetSubtype="0" fill="hold" grpId="0" nodeType="afterEffect">
                                  <p:stCondLst>
                                    <p:cond delay="2500"/>
                                  </p:stCondLst>
                                  <p:childTnLst>
                                    <p:set>
                                      <p:cBhvr>
                                        <p:cTn id="109" dur="1" fill="hold">
                                          <p:stCondLst>
                                            <p:cond delay="0"/>
                                          </p:stCondLst>
                                        </p:cTn>
                                        <p:tgtEl>
                                          <p:spTgt spid="121"/>
                                        </p:tgtEl>
                                        <p:attrNameLst>
                                          <p:attrName>style.visibility</p:attrName>
                                        </p:attrNameLst>
                                      </p:cBhvr>
                                      <p:to>
                                        <p:strVal val="visible"/>
                                      </p:to>
                                    </p:set>
                                  </p:childTnLst>
                                </p:cTn>
                              </p:par>
                            </p:childTnLst>
                          </p:cTn>
                        </p:par>
                        <p:par>
                          <p:cTn id="110" fill="hold">
                            <p:stCondLst>
                              <p:cond delay="39500"/>
                            </p:stCondLst>
                            <p:childTnLst>
                              <p:par>
                                <p:cTn id="111" presetID="1" presetClass="entr" presetSubtype="0" fill="hold" nodeType="afterEffect">
                                  <p:stCondLst>
                                    <p:cond delay="3000"/>
                                  </p:stCondLst>
                                  <p:childTnLst>
                                    <p:set>
                                      <p:cBhvr>
                                        <p:cTn id="112" dur="1" fill="hold">
                                          <p:stCondLst>
                                            <p:cond delay="0"/>
                                          </p:stCondLst>
                                        </p:cTn>
                                        <p:tgtEl>
                                          <p:spTgt spid="43"/>
                                        </p:tgtEl>
                                        <p:attrNameLst>
                                          <p:attrName>style.visibility</p:attrName>
                                        </p:attrNameLst>
                                      </p:cBhvr>
                                      <p:to>
                                        <p:strVal val="visible"/>
                                      </p:to>
                                    </p:set>
                                  </p:childTnLst>
                                </p:cTn>
                              </p:par>
                              <p:par>
                                <p:cTn id="113" presetID="1" presetClass="exit" presetSubtype="0" fill="hold" nodeType="withEffect">
                                  <p:stCondLst>
                                    <p:cond delay="3000"/>
                                  </p:stCondLst>
                                  <p:childTnLst>
                                    <p:set>
                                      <p:cBhvr>
                                        <p:cTn id="114" dur="1" fill="hold">
                                          <p:stCondLst>
                                            <p:cond delay="0"/>
                                          </p:stCondLst>
                                        </p:cTn>
                                        <p:tgtEl>
                                          <p:spTgt spid="66"/>
                                        </p:tgtEl>
                                        <p:attrNameLst>
                                          <p:attrName>style.visibility</p:attrName>
                                        </p:attrNameLst>
                                      </p:cBhvr>
                                      <p:to>
                                        <p:strVal val="hidden"/>
                                      </p:to>
                                    </p:set>
                                  </p:childTnLst>
                                </p:cTn>
                              </p:par>
                              <p:par>
                                <p:cTn id="115" presetID="1" presetClass="entr" presetSubtype="0" fill="hold" nodeType="withEffect">
                                  <p:stCondLst>
                                    <p:cond delay="3000"/>
                                  </p:stCondLst>
                                  <p:childTnLst>
                                    <p:set>
                                      <p:cBhvr>
                                        <p:cTn id="116" dur="1" fill="hold">
                                          <p:stCondLst>
                                            <p:cond delay="0"/>
                                          </p:stCondLst>
                                        </p:cTn>
                                        <p:tgtEl>
                                          <p:spTgt spid="72"/>
                                        </p:tgtEl>
                                        <p:attrNameLst>
                                          <p:attrName>style.visibility</p:attrName>
                                        </p:attrNameLst>
                                      </p:cBhvr>
                                      <p:to>
                                        <p:strVal val="visible"/>
                                      </p:to>
                                    </p:set>
                                  </p:childTnLst>
                                </p:cTn>
                              </p:par>
                            </p:childTnLst>
                          </p:cTn>
                        </p:par>
                        <p:par>
                          <p:cTn id="117" fill="hold">
                            <p:stCondLst>
                              <p:cond delay="42500"/>
                            </p:stCondLst>
                            <p:childTnLst>
                              <p:par>
                                <p:cTn id="118" presetID="1" presetClass="exit" presetSubtype="0" fill="hold" nodeType="afterEffect">
                                  <p:stCondLst>
                                    <p:cond delay="1000"/>
                                  </p:stCondLst>
                                  <p:childTnLst>
                                    <p:set>
                                      <p:cBhvr>
                                        <p:cTn id="119" dur="1" fill="hold">
                                          <p:stCondLst>
                                            <p:cond delay="0"/>
                                          </p:stCondLst>
                                        </p:cTn>
                                        <p:tgtEl>
                                          <p:spTgt spid="99"/>
                                        </p:tgtEl>
                                        <p:attrNameLst>
                                          <p:attrName>style.visibility</p:attrName>
                                        </p:attrNameLst>
                                      </p:cBhvr>
                                      <p:to>
                                        <p:strVal val="hidden"/>
                                      </p:to>
                                    </p:set>
                                  </p:childTnLst>
                                </p:cTn>
                              </p:par>
                              <p:par>
                                <p:cTn id="120" presetID="1" presetClass="entr" presetSubtype="0" fill="hold" nodeType="withEffect">
                                  <p:stCondLst>
                                    <p:cond delay="1000"/>
                                  </p:stCondLst>
                                  <p:childTnLst>
                                    <p:set>
                                      <p:cBhvr>
                                        <p:cTn id="121" dur="1" fill="hold">
                                          <p:stCondLst>
                                            <p:cond delay="0"/>
                                          </p:stCondLst>
                                        </p:cTn>
                                        <p:tgtEl>
                                          <p:spTgt spid="102"/>
                                        </p:tgtEl>
                                        <p:attrNameLst>
                                          <p:attrName>style.visibility</p:attrName>
                                        </p:attrNameLst>
                                      </p:cBhvr>
                                      <p:to>
                                        <p:strVal val="visible"/>
                                      </p:to>
                                    </p:set>
                                  </p:childTnLst>
                                </p:cTn>
                              </p:par>
                            </p:childTnLst>
                          </p:cTn>
                        </p:par>
                        <p:par>
                          <p:cTn id="122" fill="hold">
                            <p:stCondLst>
                              <p:cond delay="43500"/>
                            </p:stCondLst>
                            <p:childTnLst>
                              <p:par>
                                <p:cTn id="123" presetID="1" presetClass="exit" presetSubtype="0" fill="hold" grpId="1" nodeType="afterEffect">
                                  <p:stCondLst>
                                    <p:cond delay="0"/>
                                  </p:stCondLst>
                                  <p:childTnLst>
                                    <p:set>
                                      <p:cBhvr>
                                        <p:cTn id="124" dur="1" fill="hold">
                                          <p:stCondLst>
                                            <p:cond delay="0"/>
                                          </p:stCondLst>
                                        </p:cTn>
                                        <p:tgtEl>
                                          <p:spTgt spid="121"/>
                                        </p:tgtEl>
                                        <p:attrNameLst>
                                          <p:attrName>style.visibility</p:attrName>
                                        </p:attrNameLst>
                                      </p:cBhvr>
                                      <p:to>
                                        <p:strVal val="hidden"/>
                                      </p:to>
                                    </p:set>
                                  </p:childTnLst>
                                </p:cTn>
                              </p:par>
                            </p:childTnLst>
                          </p:cTn>
                        </p:par>
                        <p:par>
                          <p:cTn id="125" fill="hold">
                            <p:stCondLst>
                              <p:cond delay="43500"/>
                            </p:stCondLst>
                            <p:childTnLst>
                              <p:par>
                                <p:cTn id="126" presetID="1" presetClass="entr" presetSubtype="0" fill="hold" grpId="0" nodeType="afterEffect">
                                  <p:stCondLst>
                                    <p:cond delay="2500"/>
                                  </p:stCondLst>
                                  <p:childTnLst>
                                    <p:set>
                                      <p:cBhvr>
                                        <p:cTn id="127" dur="1" fill="hold">
                                          <p:stCondLst>
                                            <p:cond delay="0"/>
                                          </p:stCondLst>
                                        </p:cTn>
                                        <p:tgtEl>
                                          <p:spTgt spid="120"/>
                                        </p:tgtEl>
                                        <p:attrNameLst>
                                          <p:attrName>style.visibility</p:attrName>
                                        </p:attrNameLst>
                                      </p:cBhvr>
                                      <p:to>
                                        <p:strVal val="visible"/>
                                      </p:to>
                                    </p:set>
                                  </p:childTnLst>
                                </p:cTn>
                              </p:par>
                            </p:childTnLst>
                          </p:cTn>
                        </p:par>
                        <p:par>
                          <p:cTn id="128" fill="hold">
                            <p:stCondLst>
                              <p:cond delay="46000"/>
                            </p:stCondLst>
                            <p:childTnLst>
                              <p:par>
                                <p:cTn id="129" presetID="1" presetClass="entr" presetSubtype="0" fill="hold" nodeType="afterEffect">
                                  <p:stCondLst>
                                    <p:cond delay="3000"/>
                                  </p:stCondLst>
                                  <p:childTnLst>
                                    <p:set>
                                      <p:cBhvr>
                                        <p:cTn id="130" dur="1" fill="hold">
                                          <p:stCondLst>
                                            <p:cond delay="0"/>
                                          </p:stCondLst>
                                        </p:cTn>
                                        <p:tgtEl>
                                          <p:spTgt spid="40"/>
                                        </p:tgtEl>
                                        <p:attrNameLst>
                                          <p:attrName>style.visibility</p:attrName>
                                        </p:attrNameLst>
                                      </p:cBhvr>
                                      <p:to>
                                        <p:strVal val="visible"/>
                                      </p:to>
                                    </p:set>
                                  </p:childTnLst>
                                </p:cTn>
                              </p:par>
                            </p:childTnLst>
                          </p:cTn>
                        </p:par>
                        <p:par>
                          <p:cTn id="131" fill="hold">
                            <p:stCondLst>
                              <p:cond delay="49000"/>
                            </p:stCondLst>
                            <p:childTnLst>
                              <p:par>
                                <p:cTn id="132" presetID="21" presetClass="exit" presetSubtype="1" fill="hold" nodeType="afterEffect">
                                  <p:stCondLst>
                                    <p:cond delay="1000"/>
                                  </p:stCondLst>
                                  <p:childTnLst>
                                    <p:animEffect transition="out" filter="wheel(1)">
                                      <p:cBhvr>
                                        <p:cTn id="133" dur="2000"/>
                                        <p:tgtEl>
                                          <p:spTgt spid="84"/>
                                        </p:tgtEl>
                                      </p:cBhvr>
                                    </p:animEffect>
                                    <p:set>
                                      <p:cBhvr>
                                        <p:cTn id="134" dur="1" fill="hold">
                                          <p:stCondLst>
                                            <p:cond delay="1999"/>
                                          </p:stCondLst>
                                        </p:cTn>
                                        <p:tgtEl>
                                          <p:spTgt spid="84"/>
                                        </p:tgtEl>
                                        <p:attrNameLst>
                                          <p:attrName>style.visibility</p:attrName>
                                        </p:attrNameLst>
                                      </p:cBhvr>
                                      <p:to>
                                        <p:strVal val="hidden"/>
                                      </p:to>
                                    </p:set>
                                  </p:childTnLst>
                                </p:cTn>
                              </p:par>
                              <p:par>
                                <p:cTn id="135" presetID="1" presetClass="entr" presetSubtype="0" fill="hold" nodeType="withEffect">
                                  <p:stCondLst>
                                    <p:cond delay="1000"/>
                                  </p:stCondLst>
                                  <p:childTnLst>
                                    <p:set>
                                      <p:cBhvr>
                                        <p:cTn id="136" dur="1" fill="hold">
                                          <p:stCondLst>
                                            <p:cond delay="0"/>
                                          </p:stCondLst>
                                        </p:cTn>
                                        <p:tgtEl>
                                          <p:spTgt spid="111"/>
                                        </p:tgtEl>
                                        <p:attrNameLst>
                                          <p:attrName>style.visibility</p:attrName>
                                        </p:attrNameLst>
                                      </p:cBhvr>
                                      <p:to>
                                        <p:strVal val="visible"/>
                                      </p:to>
                                    </p:set>
                                  </p:childTnLst>
                                </p:cTn>
                              </p:par>
                            </p:childTnLst>
                          </p:cTn>
                        </p:par>
                        <p:par>
                          <p:cTn id="137" fill="hold">
                            <p:stCondLst>
                              <p:cond delay="52000"/>
                            </p:stCondLst>
                            <p:childTnLst>
                              <p:par>
                                <p:cTn id="138" presetID="1" presetClass="exit" presetSubtype="0" fill="hold" nodeType="afterEffect">
                                  <p:stCondLst>
                                    <p:cond delay="1000"/>
                                  </p:stCondLst>
                                  <p:childTnLst>
                                    <p:set>
                                      <p:cBhvr>
                                        <p:cTn id="139" dur="1" fill="hold">
                                          <p:stCondLst>
                                            <p:cond delay="0"/>
                                          </p:stCondLst>
                                        </p:cTn>
                                        <p:tgtEl>
                                          <p:spTgt spid="102"/>
                                        </p:tgtEl>
                                        <p:attrNameLst>
                                          <p:attrName>style.visibility</p:attrName>
                                        </p:attrNameLst>
                                      </p:cBhvr>
                                      <p:to>
                                        <p:strVal val="hidden"/>
                                      </p:to>
                                    </p:set>
                                  </p:childTnLst>
                                </p:cTn>
                              </p:par>
                              <p:par>
                                <p:cTn id="140" presetID="1" presetClass="entr" presetSubtype="0" fill="hold" nodeType="withEffect">
                                  <p:stCondLst>
                                    <p:cond delay="1000"/>
                                  </p:stCondLst>
                                  <p:childTnLst>
                                    <p:set>
                                      <p:cBhvr>
                                        <p:cTn id="141" dur="1" fill="hold">
                                          <p:stCondLst>
                                            <p:cond delay="0"/>
                                          </p:stCondLst>
                                        </p:cTn>
                                        <p:tgtEl>
                                          <p:spTgt spid="105"/>
                                        </p:tgtEl>
                                        <p:attrNameLst>
                                          <p:attrName>style.visibility</p:attrName>
                                        </p:attrNameLst>
                                      </p:cBhvr>
                                      <p:to>
                                        <p:strVal val="visible"/>
                                      </p:to>
                                    </p:set>
                                  </p:childTnLst>
                                </p:cTn>
                              </p:par>
                            </p:childTnLst>
                          </p:cTn>
                        </p:par>
                        <p:par>
                          <p:cTn id="142" fill="hold">
                            <p:stCondLst>
                              <p:cond delay="53000"/>
                            </p:stCondLst>
                            <p:childTnLst>
                              <p:par>
                                <p:cTn id="143" presetID="1" presetClass="exit" presetSubtype="0" fill="hold" grpId="1" nodeType="afterEffect">
                                  <p:stCondLst>
                                    <p:cond delay="1000"/>
                                  </p:stCondLst>
                                  <p:childTnLst>
                                    <p:set>
                                      <p:cBhvr>
                                        <p:cTn id="144" dur="1" fill="hold">
                                          <p:stCondLst>
                                            <p:cond delay="0"/>
                                          </p:stCondLst>
                                        </p:cTn>
                                        <p:tgtEl>
                                          <p:spTgt spid="114"/>
                                        </p:tgtEl>
                                        <p:attrNameLst>
                                          <p:attrName>style.visibility</p:attrName>
                                        </p:attrNameLst>
                                      </p:cBhvr>
                                      <p:to>
                                        <p:strVal val="hidden"/>
                                      </p:to>
                                    </p:set>
                                  </p:childTnLst>
                                </p:cTn>
                              </p:par>
                            </p:childTnLst>
                          </p:cTn>
                        </p:par>
                        <p:par>
                          <p:cTn id="145" fill="hold">
                            <p:stCondLst>
                              <p:cond delay="54000"/>
                            </p:stCondLst>
                            <p:childTnLst>
                              <p:par>
                                <p:cTn id="146" presetID="1" presetClass="entr" presetSubtype="0" fill="hold" grpId="0" nodeType="afterEffect">
                                  <p:stCondLst>
                                    <p:cond delay="1000"/>
                                  </p:stCondLst>
                                  <p:childTnLst>
                                    <p:set>
                                      <p:cBhvr>
                                        <p:cTn id="147" dur="1" fill="hold">
                                          <p:stCondLst>
                                            <p:cond delay="0"/>
                                          </p:stCondLst>
                                        </p:cTn>
                                        <p:tgtEl>
                                          <p:spTgt spid="115"/>
                                        </p:tgtEl>
                                        <p:attrNameLst>
                                          <p:attrName>style.visibility</p:attrName>
                                        </p:attrNameLst>
                                      </p:cBhvr>
                                      <p:to>
                                        <p:strVal val="visible"/>
                                      </p:to>
                                    </p:set>
                                  </p:childTnLst>
                                </p:cTn>
                              </p:par>
                            </p:childTnLst>
                          </p:cTn>
                        </p:par>
                        <p:par>
                          <p:cTn id="148" fill="hold">
                            <p:stCondLst>
                              <p:cond delay="55000"/>
                            </p:stCondLst>
                            <p:childTnLst>
                              <p:par>
                                <p:cTn id="149" presetID="1" presetClass="exit" presetSubtype="0" fill="hold" grpId="1" nodeType="afterEffect">
                                  <p:stCondLst>
                                    <p:cond delay="0"/>
                                  </p:stCondLst>
                                  <p:childTnLst>
                                    <p:set>
                                      <p:cBhvr>
                                        <p:cTn id="150" dur="1" fill="hold">
                                          <p:stCondLst>
                                            <p:cond delay="0"/>
                                          </p:stCondLst>
                                        </p:cTn>
                                        <p:tgtEl>
                                          <p:spTgt spid="120"/>
                                        </p:tgtEl>
                                        <p:attrNameLst>
                                          <p:attrName>style.visibility</p:attrName>
                                        </p:attrNameLst>
                                      </p:cBhvr>
                                      <p:to>
                                        <p:strVal val="hidden"/>
                                      </p:to>
                                    </p:set>
                                  </p:childTnLst>
                                </p:cTn>
                              </p:par>
                            </p:childTnLst>
                          </p:cTn>
                        </p:par>
                        <p:par>
                          <p:cTn id="151" fill="hold">
                            <p:stCondLst>
                              <p:cond delay="55000"/>
                            </p:stCondLst>
                            <p:childTnLst>
                              <p:par>
                                <p:cTn id="152" presetID="1" presetClass="entr" presetSubtype="0" fill="hold" grpId="0" nodeType="afterEffect">
                                  <p:stCondLst>
                                    <p:cond delay="2500"/>
                                  </p:stCondLst>
                                  <p:childTnLst>
                                    <p:set>
                                      <p:cBhvr>
                                        <p:cTn id="153" dur="1" fill="hold">
                                          <p:stCondLst>
                                            <p:cond delay="0"/>
                                          </p:stCondLst>
                                        </p:cTn>
                                        <p:tgtEl>
                                          <p:spTgt spid="119"/>
                                        </p:tgtEl>
                                        <p:attrNameLst>
                                          <p:attrName>style.visibility</p:attrName>
                                        </p:attrNameLst>
                                      </p:cBhvr>
                                      <p:to>
                                        <p:strVal val="visible"/>
                                      </p:to>
                                    </p:set>
                                  </p:childTnLst>
                                </p:cTn>
                              </p:par>
                            </p:childTnLst>
                          </p:cTn>
                        </p:par>
                        <p:par>
                          <p:cTn id="154" fill="hold">
                            <p:stCondLst>
                              <p:cond delay="57500"/>
                            </p:stCondLst>
                            <p:childTnLst>
                              <p:par>
                                <p:cTn id="155" presetID="1" presetClass="entr" presetSubtype="0" fill="hold" nodeType="afterEffect">
                                  <p:stCondLst>
                                    <p:cond delay="3000"/>
                                  </p:stCondLst>
                                  <p:childTnLst>
                                    <p:set>
                                      <p:cBhvr>
                                        <p:cTn id="156" dur="1" fill="hold">
                                          <p:stCondLst>
                                            <p:cond delay="0"/>
                                          </p:stCondLst>
                                        </p:cTn>
                                        <p:tgtEl>
                                          <p:spTgt spid="55"/>
                                        </p:tgtEl>
                                        <p:attrNameLst>
                                          <p:attrName>style.visibility</p:attrName>
                                        </p:attrNameLst>
                                      </p:cBhvr>
                                      <p:to>
                                        <p:strVal val="visible"/>
                                      </p:to>
                                    </p:set>
                                  </p:childTnLst>
                                </p:cTn>
                              </p:par>
                            </p:childTnLst>
                          </p:cTn>
                        </p:par>
                        <p:par>
                          <p:cTn id="157" fill="hold">
                            <p:stCondLst>
                              <p:cond delay="60500"/>
                            </p:stCondLst>
                            <p:childTnLst>
                              <p:par>
                                <p:cTn id="158" presetID="1" presetClass="exit" presetSubtype="0" fill="hold" nodeType="afterEffect">
                                  <p:stCondLst>
                                    <p:cond delay="1000"/>
                                  </p:stCondLst>
                                  <p:childTnLst>
                                    <p:set>
                                      <p:cBhvr>
                                        <p:cTn id="159" dur="1" fill="hold">
                                          <p:stCondLst>
                                            <p:cond delay="0"/>
                                          </p:stCondLst>
                                        </p:cTn>
                                        <p:tgtEl>
                                          <p:spTgt spid="72"/>
                                        </p:tgtEl>
                                        <p:attrNameLst>
                                          <p:attrName>style.visibility</p:attrName>
                                        </p:attrNameLst>
                                      </p:cBhvr>
                                      <p:to>
                                        <p:strVal val="hidden"/>
                                      </p:to>
                                    </p:set>
                                  </p:childTnLst>
                                </p:cTn>
                              </p:par>
                            </p:childTnLst>
                          </p:cTn>
                        </p:par>
                        <p:par>
                          <p:cTn id="160" fill="hold">
                            <p:stCondLst>
                              <p:cond delay="61500"/>
                            </p:stCondLst>
                            <p:childTnLst>
                              <p:par>
                                <p:cTn id="161" presetID="1" presetClass="entr" presetSubtype="0" fill="hold" nodeType="afterEffect">
                                  <p:stCondLst>
                                    <p:cond delay="1000"/>
                                  </p:stCondLst>
                                  <p:childTnLst>
                                    <p:set>
                                      <p:cBhvr>
                                        <p:cTn id="162" dur="1" fill="hold">
                                          <p:stCondLst>
                                            <p:cond delay="0"/>
                                          </p:stCondLst>
                                        </p:cTn>
                                        <p:tgtEl>
                                          <p:spTgt spid="75"/>
                                        </p:tgtEl>
                                        <p:attrNameLst>
                                          <p:attrName>style.visibility</p:attrName>
                                        </p:attrNameLst>
                                      </p:cBhvr>
                                      <p:to>
                                        <p:strVal val="visible"/>
                                      </p:to>
                                    </p:set>
                                  </p:childTnLst>
                                </p:cTn>
                              </p:par>
                            </p:childTnLst>
                          </p:cTn>
                        </p:par>
                        <p:par>
                          <p:cTn id="163" fill="hold">
                            <p:stCondLst>
                              <p:cond delay="62500"/>
                            </p:stCondLst>
                            <p:childTnLst>
                              <p:par>
                                <p:cTn id="164" presetID="1" presetClass="exit" presetSubtype="0" fill="hold" nodeType="afterEffect">
                                  <p:stCondLst>
                                    <p:cond delay="1000"/>
                                  </p:stCondLst>
                                  <p:childTnLst>
                                    <p:set>
                                      <p:cBhvr>
                                        <p:cTn id="165" dur="1" fill="hold">
                                          <p:stCondLst>
                                            <p:cond delay="0"/>
                                          </p:stCondLst>
                                        </p:cTn>
                                        <p:tgtEl>
                                          <p:spTgt spid="105"/>
                                        </p:tgtEl>
                                        <p:attrNameLst>
                                          <p:attrName>style.visibility</p:attrName>
                                        </p:attrNameLst>
                                      </p:cBhvr>
                                      <p:to>
                                        <p:strVal val="hidden"/>
                                      </p:to>
                                    </p:set>
                                  </p:childTnLst>
                                </p:cTn>
                              </p:par>
                            </p:childTnLst>
                          </p:cTn>
                        </p:par>
                        <p:par>
                          <p:cTn id="166" fill="hold">
                            <p:stCondLst>
                              <p:cond delay="63500"/>
                            </p:stCondLst>
                            <p:childTnLst>
                              <p:par>
                                <p:cTn id="167" presetID="1" presetClass="entr" presetSubtype="0" fill="hold" nodeType="afterEffect">
                                  <p:stCondLst>
                                    <p:cond delay="1000"/>
                                  </p:stCondLst>
                                  <p:childTnLst>
                                    <p:set>
                                      <p:cBhvr>
                                        <p:cTn id="168" dur="1" fill="hold">
                                          <p:stCondLst>
                                            <p:cond delay="0"/>
                                          </p:stCondLst>
                                        </p:cTn>
                                        <p:tgtEl>
                                          <p:spTgt spid="108"/>
                                        </p:tgtEl>
                                        <p:attrNameLst>
                                          <p:attrName>style.visibility</p:attrName>
                                        </p:attrNameLst>
                                      </p:cBhvr>
                                      <p:to>
                                        <p:strVal val="visible"/>
                                      </p:to>
                                    </p:set>
                                  </p:childTnLst>
                                </p:cTn>
                              </p:par>
                            </p:childTnLst>
                          </p:cTn>
                        </p:par>
                        <p:par>
                          <p:cTn id="169" fill="hold">
                            <p:stCondLst>
                              <p:cond delay="64500"/>
                            </p:stCondLst>
                            <p:childTnLst>
                              <p:par>
                                <p:cTn id="170" presetID="1" presetClass="exit" presetSubtype="0" fill="hold" grpId="1" nodeType="afterEffect">
                                  <p:stCondLst>
                                    <p:cond delay="0"/>
                                  </p:stCondLst>
                                  <p:childTnLst>
                                    <p:set>
                                      <p:cBhvr>
                                        <p:cTn id="171" dur="1" fill="hold">
                                          <p:stCondLst>
                                            <p:cond delay="0"/>
                                          </p:stCondLst>
                                        </p:cTn>
                                        <p:tgtEl>
                                          <p:spTgt spid="119"/>
                                        </p:tgtEl>
                                        <p:attrNameLst>
                                          <p:attrName>style.visibility</p:attrName>
                                        </p:attrNameLst>
                                      </p:cBhvr>
                                      <p:to>
                                        <p:strVal val="hidden"/>
                                      </p:to>
                                    </p:set>
                                  </p:childTnLst>
                                </p:cTn>
                              </p:par>
                            </p:childTnLst>
                          </p:cTn>
                        </p:par>
                        <p:par>
                          <p:cTn id="172" fill="hold">
                            <p:stCondLst>
                              <p:cond delay="64500"/>
                            </p:stCondLst>
                            <p:childTnLst>
                              <p:par>
                                <p:cTn id="173" presetID="1" presetClass="entr" presetSubtype="0" fill="hold" grpId="0" nodeType="afterEffect">
                                  <p:stCondLst>
                                    <p:cond delay="2500"/>
                                  </p:stCondLst>
                                  <p:childTnLst>
                                    <p:set>
                                      <p:cBhvr>
                                        <p:cTn id="174" dur="1" fill="hold">
                                          <p:stCondLst>
                                            <p:cond delay="0"/>
                                          </p:stCondLst>
                                        </p:cTn>
                                        <p:tgtEl>
                                          <p:spTgt spid="127"/>
                                        </p:tgtEl>
                                        <p:attrNameLst>
                                          <p:attrName>style.visibility</p:attrName>
                                        </p:attrNameLst>
                                      </p:cBhvr>
                                      <p:to>
                                        <p:strVal val="visible"/>
                                      </p:to>
                                    </p:set>
                                  </p:childTnLst>
                                </p:cTn>
                              </p:par>
                            </p:childTnLst>
                          </p:cTn>
                        </p:par>
                        <p:par>
                          <p:cTn id="175" fill="hold">
                            <p:stCondLst>
                              <p:cond delay="67000"/>
                            </p:stCondLst>
                            <p:childTnLst>
                              <p:par>
                                <p:cTn id="176" presetID="1" presetClass="entr" presetSubtype="0" fill="hold" nodeType="afterEffect">
                                  <p:stCondLst>
                                    <p:cond delay="3000"/>
                                  </p:stCondLst>
                                  <p:childTnLst>
                                    <p:set>
                                      <p:cBhvr>
                                        <p:cTn id="177" dur="1" fill="hold">
                                          <p:stCondLst>
                                            <p:cond delay="0"/>
                                          </p:stCondLst>
                                        </p:cTn>
                                        <p:tgtEl>
                                          <p:spTgt spid="37"/>
                                        </p:tgtEl>
                                        <p:attrNameLst>
                                          <p:attrName>style.visibility</p:attrName>
                                        </p:attrNameLst>
                                      </p:cBhvr>
                                      <p:to>
                                        <p:strVal val="visible"/>
                                      </p:to>
                                    </p:set>
                                  </p:childTnLst>
                                </p:cTn>
                              </p:par>
                            </p:childTnLst>
                          </p:cTn>
                        </p:par>
                        <p:par>
                          <p:cTn id="178" fill="hold">
                            <p:stCondLst>
                              <p:cond delay="70000"/>
                            </p:stCondLst>
                            <p:childTnLst>
                              <p:par>
                                <p:cTn id="179" presetID="1" presetClass="exit" presetSubtype="0" fill="hold" nodeType="afterEffect">
                                  <p:stCondLst>
                                    <p:cond delay="1000"/>
                                  </p:stCondLst>
                                  <p:childTnLst>
                                    <p:set>
                                      <p:cBhvr>
                                        <p:cTn id="180" dur="1" fill="hold">
                                          <p:stCondLst>
                                            <p:cond delay="0"/>
                                          </p:stCondLst>
                                        </p:cTn>
                                        <p:tgtEl>
                                          <p:spTgt spid="75"/>
                                        </p:tgtEl>
                                        <p:attrNameLst>
                                          <p:attrName>style.visibility</p:attrName>
                                        </p:attrNameLst>
                                      </p:cBhvr>
                                      <p:to>
                                        <p:strVal val="hidden"/>
                                      </p:to>
                                    </p:set>
                                  </p:childTnLst>
                                </p:cTn>
                              </p:par>
                              <p:par>
                                <p:cTn id="181" presetID="1" presetClass="entr" presetSubtype="0" fill="hold" nodeType="withEffect">
                                  <p:stCondLst>
                                    <p:cond delay="1000"/>
                                  </p:stCondLst>
                                  <p:childTnLst>
                                    <p:set>
                                      <p:cBhvr>
                                        <p:cTn id="182" dur="1" fill="hold">
                                          <p:stCondLst>
                                            <p:cond delay="0"/>
                                          </p:stCondLst>
                                        </p:cTn>
                                        <p:tgtEl>
                                          <p:spTgt spid="116"/>
                                        </p:tgtEl>
                                        <p:attrNameLst>
                                          <p:attrName>style.visibility</p:attrName>
                                        </p:attrNameLst>
                                      </p:cBhvr>
                                      <p:to>
                                        <p:strVal val="visible"/>
                                      </p:to>
                                    </p:set>
                                  </p:childTnLst>
                                </p:cTn>
                              </p:par>
                            </p:childTnLst>
                          </p:cTn>
                        </p:par>
                        <p:par>
                          <p:cTn id="183" fill="hold">
                            <p:stCondLst>
                              <p:cond delay="71000"/>
                            </p:stCondLst>
                            <p:childTnLst>
                              <p:par>
                                <p:cTn id="184" presetID="1" presetClass="exit" presetSubtype="0" fill="hold" grpId="1" nodeType="afterEffect">
                                  <p:stCondLst>
                                    <p:cond delay="0"/>
                                  </p:stCondLst>
                                  <p:childTnLst>
                                    <p:set>
                                      <p:cBhvr>
                                        <p:cTn id="185" dur="1" fill="hold">
                                          <p:stCondLst>
                                            <p:cond delay="0"/>
                                          </p:stCondLst>
                                        </p:cTn>
                                        <p:tgtEl>
                                          <p:spTgt spid="127"/>
                                        </p:tgtEl>
                                        <p:attrNameLst>
                                          <p:attrName>style.visibility</p:attrName>
                                        </p:attrNameLst>
                                      </p:cBhvr>
                                      <p:to>
                                        <p:strVal val="hidden"/>
                                      </p:to>
                                    </p:set>
                                  </p:childTnLst>
                                </p:cTn>
                              </p:par>
                            </p:childTnLst>
                          </p:cTn>
                        </p:par>
                        <p:par>
                          <p:cTn id="186" fill="hold">
                            <p:stCondLst>
                              <p:cond delay="71000"/>
                            </p:stCondLst>
                            <p:childTnLst>
                              <p:par>
                                <p:cTn id="187" presetID="1" presetClass="exit" presetSubtype="0" fill="hold" nodeType="afterEffect">
                                  <p:stCondLst>
                                    <p:cond delay="1000"/>
                                  </p:stCondLst>
                                  <p:childTnLst>
                                    <p:set>
                                      <p:cBhvr>
                                        <p:cTn id="188" dur="1" fill="hold">
                                          <p:stCondLst>
                                            <p:cond delay="0"/>
                                          </p:stCondLst>
                                        </p:cTn>
                                        <p:tgtEl>
                                          <p:spTgt spid="108"/>
                                        </p:tgtEl>
                                        <p:attrNameLst>
                                          <p:attrName>style.visibility</p:attrName>
                                        </p:attrNameLst>
                                      </p:cBhvr>
                                      <p:to>
                                        <p:strVal val="hidden"/>
                                      </p:to>
                                    </p:set>
                                  </p:childTnLst>
                                </p:cTn>
                              </p:par>
                            </p:childTnLst>
                          </p:cTn>
                        </p:par>
                        <p:par>
                          <p:cTn id="189" fill="hold">
                            <p:stCondLst>
                              <p:cond delay="72000"/>
                            </p:stCondLst>
                            <p:childTnLst>
                              <p:par>
                                <p:cTn id="190" presetID="1" presetClass="entr" presetSubtype="0" fill="hold" nodeType="afterEffect">
                                  <p:stCondLst>
                                    <p:cond delay="1000"/>
                                  </p:stCondLst>
                                  <p:childTnLst>
                                    <p:set>
                                      <p:cBhvr>
                                        <p:cTn id="191"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65" grpId="1" animBg="1"/>
      <p:bldP spid="114" grpId="0" animBg="1"/>
      <p:bldP spid="114" grpId="1" animBg="1"/>
      <p:bldP spid="115" grpId="0"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תמונה 6" descr="תמונה שמכילה אובייקט, שעון&#10;&#10;התיאור נוצר באופן אוטומטי">
            <a:extLst>
              <a:ext uri="{FF2B5EF4-FFF2-40B4-BE49-F238E27FC236}">
                <a16:creationId xmlns:a16="http://schemas.microsoft.com/office/drawing/2014/main" id="{300B5EBA-5684-439B-82F6-2B288C3AC2CB}"/>
              </a:ext>
            </a:extLst>
          </p:cNvPr>
          <p:cNvPicPr>
            <a:picLocks noChangeAspect="1"/>
          </p:cNvPicPr>
          <p:nvPr/>
        </p:nvPicPr>
        <p:blipFill rotWithShape="1">
          <a:blip r:embed="rId3" cstate="print">
            <a:clrChange>
              <a:clrFrom>
                <a:srgbClr val="F3F2EE"/>
              </a:clrFrom>
              <a:clrTo>
                <a:srgbClr val="F3F2EE">
                  <a:alpha val="0"/>
                </a:srgbClr>
              </a:clrTo>
            </a:clrChange>
            <a:extLst>
              <a:ext uri="{28A0092B-C50C-407E-A947-70E740481C1C}">
                <a14:useLocalDpi xmlns:a14="http://schemas.microsoft.com/office/drawing/2010/main" val="0"/>
              </a:ext>
            </a:extLst>
          </a:blip>
          <a:srcRect l="8528" t="21296" r="8702"/>
          <a:stretch/>
        </p:blipFill>
        <p:spPr>
          <a:xfrm flipH="1">
            <a:off x="-1" y="4314285"/>
            <a:ext cx="2277745" cy="2037982"/>
          </a:xfrm>
          <a:prstGeom prst="rect">
            <a:avLst/>
          </a:prstGeom>
        </p:spPr>
      </p:pic>
      <p:sp>
        <p:nvSpPr>
          <p:cNvPr id="6" name="מלבן 5">
            <a:extLst>
              <a:ext uri="{FF2B5EF4-FFF2-40B4-BE49-F238E27FC236}">
                <a16:creationId xmlns:a16="http://schemas.microsoft.com/office/drawing/2014/main" id="{D989127E-4432-4D24-8B7A-2550CB04B507}"/>
              </a:ext>
            </a:extLst>
          </p:cNvPr>
          <p:cNvSpPr/>
          <p:nvPr/>
        </p:nvSpPr>
        <p:spPr>
          <a:xfrm>
            <a:off x="635507" y="828252"/>
            <a:ext cx="2145138" cy="646331"/>
          </a:xfrm>
          <a:prstGeom prst="rect">
            <a:avLst/>
          </a:prstGeom>
        </p:spPr>
        <p:txBody>
          <a:bodyPr wrap="none">
            <a:spAutoFit/>
          </a:bodyPr>
          <a:lstStyle/>
          <a:p>
            <a:r>
              <a:rPr lang="he-IL" sz="3600" dirty="0">
                <a:solidFill>
                  <a:srgbClr val="192A72"/>
                </a:solidFill>
                <a:latin typeface="Varela Round" panose="00000500000000000000" pitchFamily="2" charset="-79"/>
                <a:cs typeface="Varela Round" panose="00000500000000000000" pitchFamily="2" charset="-79"/>
              </a:rPr>
              <a:t>סרקו אותי</a:t>
            </a:r>
          </a:p>
        </p:txBody>
      </p:sp>
      <p:sp>
        <p:nvSpPr>
          <p:cNvPr id="9" name="Rectangle 4">
            <a:extLst>
              <a:ext uri="{FF2B5EF4-FFF2-40B4-BE49-F238E27FC236}">
                <a16:creationId xmlns:a16="http://schemas.microsoft.com/office/drawing/2014/main" id="{13835F1C-B5CB-4AC9-A596-95F0074BA572}"/>
              </a:ext>
            </a:extLst>
          </p:cNvPr>
          <p:cNvSpPr/>
          <p:nvPr/>
        </p:nvSpPr>
        <p:spPr>
          <a:xfrm>
            <a:off x="12279398" y="375222"/>
            <a:ext cx="3006322" cy="5186368"/>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אם ברצונכם לשלב במצגות  קישור לפעילות או לדפי מידע, תוכלו לעשות זאת בקלות. </a:t>
            </a:r>
          </a:p>
          <a:p>
            <a:pPr algn="ctr"/>
            <a:r>
              <a:rPr lang="he-IL" dirty="0">
                <a:solidFill>
                  <a:srgbClr val="002060"/>
                </a:solidFill>
              </a:rPr>
              <a:t>צפו בסרטון הבא:</a:t>
            </a:r>
            <a:r>
              <a:rPr lang="en-US" dirty="0">
                <a:solidFill>
                  <a:srgbClr val="002060"/>
                </a:solidFill>
              </a:rPr>
              <a:t> </a:t>
            </a:r>
            <a:endParaRPr lang="he-IL" dirty="0">
              <a:solidFill>
                <a:srgbClr val="002060"/>
              </a:solidFill>
            </a:endParaRPr>
          </a:p>
          <a:p>
            <a:pPr algn="ctr"/>
            <a:br>
              <a:rPr lang="en-US" dirty="0">
                <a:solidFill>
                  <a:srgbClr val="002060"/>
                </a:solidFill>
                <a:hlinkClick r:id="rId4"/>
              </a:rPr>
            </a:br>
            <a:r>
              <a:rPr lang="en-US" dirty="0">
                <a:solidFill>
                  <a:srgbClr val="002060"/>
                </a:solidFill>
                <a:hlinkClick r:id="rId5"/>
              </a:rPr>
              <a:t>https://youtu.be/xODFEFLQ8PQ</a:t>
            </a:r>
            <a:endParaRPr lang="en-US" dirty="0">
              <a:solidFill>
                <a:srgbClr val="002060"/>
              </a:solidFill>
            </a:endParaRPr>
          </a:p>
          <a:p>
            <a:pPr algn="ctr"/>
            <a:br>
              <a:rPr lang="en-US" dirty="0">
                <a:solidFill>
                  <a:srgbClr val="002060"/>
                </a:solidFill>
              </a:rPr>
            </a:br>
            <a:r>
              <a:rPr lang="he-IL" dirty="0">
                <a:solidFill>
                  <a:srgbClr val="002060"/>
                </a:solidFill>
              </a:rPr>
              <a:t>אתר מומלץ ליצירת </a:t>
            </a:r>
            <a:r>
              <a:rPr lang="en-US" dirty="0">
                <a:solidFill>
                  <a:srgbClr val="002060"/>
                </a:solidFill>
              </a:rPr>
              <a:t>QR</a:t>
            </a:r>
            <a:r>
              <a:rPr lang="he-IL" dirty="0">
                <a:solidFill>
                  <a:srgbClr val="002060"/>
                </a:solidFill>
              </a:rPr>
              <a:t>:</a:t>
            </a:r>
          </a:p>
          <a:p>
            <a:pPr algn="ctr"/>
            <a:r>
              <a:rPr lang="en-US" dirty="0">
                <a:hlinkClick r:id="rId6"/>
              </a:rPr>
              <a:t>https://www.the-qrcode-generator.com/</a:t>
            </a:r>
            <a:endParaRPr lang="he-IL" dirty="0"/>
          </a:p>
          <a:p>
            <a:pPr algn="ctr"/>
            <a:endParaRPr lang="he-IL" dirty="0">
              <a:solidFill>
                <a:srgbClr val="002060"/>
              </a:solidFill>
            </a:endParaRPr>
          </a:p>
          <a:p>
            <a:pPr algn="ctr"/>
            <a:r>
              <a:rPr lang="he-IL" dirty="0">
                <a:solidFill>
                  <a:srgbClr val="002060"/>
                </a:solidFill>
                <a:highlight>
                  <a:srgbClr val="FFFF00"/>
                </a:highlight>
              </a:rPr>
              <a:t>החליפו את הקוד בשקופית לקוד החדש שקיבלתם </a:t>
            </a:r>
          </a:p>
          <a:p>
            <a:pPr algn="ctr"/>
            <a:endParaRPr lang="he-IL" dirty="0">
              <a:solidFill>
                <a:srgbClr val="002060"/>
              </a:solidFill>
            </a:endParaRPr>
          </a:p>
          <a:p>
            <a:pPr algn="ctr"/>
            <a:r>
              <a:rPr lang="he-IL" sz="1600" dirty="0">
                <a:solidFill>
                  <a:srgbClr val="002060"/>
                </a:solidFill>
              </a:rPr>
              <a:t>(אם אין לכם צורך בשקופית זו, מחקו אותה)</a:t>
            </a:r>
            <a:endParaRPr lang="en-US" sz="1600" dirty="0">
              <a:solidFill>
                <a:srgbClr val="002060"/>
              </a:solidFill>
            </a:endParaRPr>
          </a:p>
        </p:txBody>
      </p:sp>
      <p:sp>
        <p:nvSpPr>
          <p:cNvPr id="12" name="מלבן מעוגל 11"/>
          <p:cNvSpPr/>
          <p:nvPr/>
        </p:nvSpPr>
        <p:spPr>
          <a:xfrm>
            <a:off x="3095466" y="2195870"/>
            <a:ext cx="7183120" cy="2513590"/>
          </a:xfrm>
          <a:prstGeom prst="roundRect">
            <a:avLst/>
          </a:prstGeom>
        </p:spPr>
        <p:style>
          <a:lnRef idx="1">
            <a:schemeClr val="dk1"/>
          </a:lnRef>
          <a:fillRef idx="3">
            <a:schemeClr val="dk1"/>
          </a:fillRef>
          <a:effectRef idx="2">
            <a:schemeClr val="dk1"/>
          </a:effectRef>
          <a:fontRef idx="minor">
            <a:schemeClr val="lt1"/>
          </a:fontRef>
        </p:style>
        <p:txBody>
          <a:bodyPr rtlCol="1" anchor="ctr"/>
          <a:lstStyle/>
          <a:p>
            <a:pPr algn="ctr"/>
            <a:r>
              <a:rPr lang="he-IL" sz="2800" b="1" dirty="0"/>
              <a:t>תודה שצפיתם בשיעור </a:t>
            </a:r>
          </a:p>
          <a:p>
            <a:pPr algn="ctr"/>
            <a:r>
              <a:rPr lang="he-IL" sz="2800" b="1" dirty="0"/>
              <a:t>בקישור - קובץ המרכז את כל הפעולות שנלמדו בשיעור ותרגילים לחזרה.</a:t>
            </a:r>
          </a:p>
          <a:p>
            <a:pPr algn="ctr"/>
            <a:endParaRPr lang="he-IL" sz="2800" b="1" dirty="0"/>
          </a:p>
          <a:p>
            <a:pPr algn="ctr"/>
            <a:r>
              <a:rPr lang="he-IL" sz="2800" b="1" dirty="0"/>
              <a:t>דיתה אוהב ציון </a:t>
            </a:r>
          </a:p>
        </p:txBody>
      </p:sp>
      <p:sp>
        <p:nvSpPr>
          <p:cNvPr id="13" name="מלבן מעוגל 12"/>
          <p:cNvSpPr/>
          <p:nvPr/>
        </p:nvSpPr>
        <p:spPr>
          <a:xfrm>
            <a:off x="3271520" y="301022"/>
            <a:ext cx="6786880" cy="170079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800" b="1" dirty="0"/>
              <a:t>השיעור הבא : שרשרת חוליות-3 </a:t>
            </a:r>
          </a:p>
          <a:p>
            <a:pPr algn="ctr"/>
            <a:r>
              <a:rPr lang="he-IL" sz="2800" b="1" dirty="0"/>
              <a:t>שרשרות בטיפוסי נתונים </a:t>
            </a:r>
            <a:r>
              <a:rPr lang="he-IL" sz="2800" b="1" dirty="0" err="1"/>
              <a:t>שונים,פעולות</a:t>
            </a:r>
            <a:r>
              <a:rPr lang="he-IL" sz="2800" b="1" dirty="0"/>
              <a:t> על שרשרות </a:t>
            </a:r>
          </a:p>
        </p:txBody>
      </p:sp>
      <p:pic>
        <p:nvPicPr>
          <p:cNvPr id="2" name="תמונה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2743" y="1547664"/>
            <a:ext cx="2394415" cy="2394415"/>
          </a:xfrm>
          <a:prstGeom prst="rect">
            <a:avLst/>
          </a:prstGeom>
        </p:spPr>
      </p:pic>
    </p:spTree>
    <p:extLst>
      <p:ext uri="{BB962C8B-B14F-4D97-AF65-F5344CB8AC3E}">
        <p14:creationId xmlns:p14="http://schemas.microsoft.com/office/powerpoint/2010/main" val="3072097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
        <p:nvSpPr>
          <p:cNvPr id="6" name="Rectangle 2">
            <a:extLst>
              <a:ext uri="{FF2B5EF4-FFF2-40B4-BE49-F238E27FC236}">
                <a16:creationId xmlns:a16="http://schemas.microsoft.com/office/drawing/2014/main" id="{E5ECEB5F-1AF1-455B-9707-912205C838FF}"/>
              </a:ext>
            </a:extLst>
          </p:cNvPr>
          <p:cNvSpPr/>
          <p:nvPr/>
        </p:nvSpPr>
        <p:spPr>
          <a:xfrm>
            <a:off x="12279398" y="302487"/>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קבוצה 29"/>
          <p:cNvGrpSpPr/>
          <p:nvPr>
            <p:custDataLst>
              <p:custData r:id="rId1"/>
            </p:custDataLst>
          </p:nvPr>
        </p:nvGrpSpPr>
        <p:grpSpPr>
          <a:xfrm>
            <a:off x="3886011" y="3035202"/>
            <a:ext cx="1833810" cy="658135"/>
            <a:chOff x="0" y="0"/>
            <a:chExt cx="854820" cy="401320"/>
          </a:xfrm>
        </p:grpSpPr>
        <p:sp>
          <p:nvSpPr>
            <p:cNvPr id="31" name="מלבן מעוגל 30"/>
            <p:cNvSpPr/>
            <p:nvPr/>
          </p:nvSpPr>
          <p:spPr>
            <a:xfrm>
              <a:off x="0" y="0"/>
              <a:ext cx="854820" cy="40132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he-IL"/>
            </a:p>
          </p:txBody>
        </p:sp>
        <p:sp>
          <p:nvSpPr>
            <p:cNvPr id="32" name="מלבן 31"/>
            <p:cNvSpPr/>
            <p:nvPr/>
          </p:nvSpPr>
          <p:spPr>
            <a:xfrm>
              <a:off x="43356" y="181303"/>
              <a:ext cx="327025" cy="180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8000" tIns="0" rIns="0" bIns="0" numCol="1" spcCol="0" rtlCol="1" fromWordArt="0" anchor="ctr" anchorCtr="0" forceAA="0" compatLnSpc="1">
              <a:prstTxWarp prst="textNoShape">
                <a:avLst/>
              </a:prstTxWarp>
              <a:noAutofit/>
            </a:bodyPr>
            <a:lstStyle/>
            <a:p>
              <a:pPr algn="ctr">
                <a:lnSpc>
                  <a:spcPct val="107000"/>
                </a:lnSpc>
                <a:spcAft>
                  <a:spcPts val="800"/>
                </a:spcAft>
              </a:pPr>
              <a:r>
                <a:rPr lang="he-IL" sz="2000" b="1" dirty="0">
                  <a:effectLst/>
                  <a:latin typeface="Times New Roman" panose="02020603050405020304" pitchFamily="18" charset="0"/>
                  <a:ea typeface="Calibri" panose="020F0502020204030204" pitchFamily="34" charset="0"/>
                  <a:cs typeface="Times New Roman" panose="02020603050405020304" pitchFamily="18" charset="0"/>
                </a:rPr>
                <a:t>5</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3" name="מלבן 32"/>
            <p:cNvSpPr/>
            <p:nvPr/>
          </p:nvSpPr>
          <p:spPr>
            <a:xfrm>
              <a:off x="43356" y="41136"/>
              <a:ext cx="327025" cy="140167"/>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value</a:t>
              </a:r>
            </a:p>
          </p:txBody>
        </p:sp>
        <p:sp>
          <p:nvSpPr>
            <p:cNvPr id="34" name="מלבן 33"/>
            <p:cNvSpPr/>
            <p:nvPr/>
          </p:nvSpPr>
          <p:spPr>
            <a:xfrm>
              <a:off x="445376" y="23714"/>
              <a:ext cx="346710" cy="149707"/>
            </a:xfrm>
            <a:prstGeom prst="rect">
              <a:avLst/>
            </a:prstGeom>
            <a:solidFill>
              <a:sysClr val="window" lastClr="FFFFFF"/>
            </a:solidFill>
            <a:ln w="12700" cap="flat" cmpd="sng" algn="ctr">
              <a:noFill/>
              <a:prstDash val="solid"/>
              <a:miter lim="800000"/>
            </a:ln>
            <a:effectLst/>
          </p:spPr>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solidFill>
                    <a:schemeClr val="dk1"/>
                  </a:solidFill>
                  <a:latin typeface="Times New Roman" panose="02020603050405020304" pitchFamily="18" charset="0"/>
                  <a:ea typeface="Calibri" panose="020F0502020204030204" pitchFamily="34" charset="0"/>
                  <a:cs typeface="Times New Roman" panose="02020603050405020304" pitchFamily="18" charset="0"/>
                </a:rPr>
                <a:t>next</a:t>
              </a:r>
            </a:p>
          </p:txBody>
        </p:sp>
        <p:sp>
          <p:nvSpPr>
            <p:cNvPr id="35" name="מלבן 34"/>
            <p:cNvSpPr/>
            <p:nvPr/>
          </p:nvSpPr>
          <p:spPr>
            <a:xfrm>
              <a:off x="534751" y="173421"/>
              <a:ext cx="320069" cy="159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lnSpc>
                  <a:spcPct val="107000"/>
                </a:lnSpc>
                <a:spcAft>
                  <a:spcPts val="800"/>
                </a:spcAft>
              </a:pPr>
              <a:endParaRPr lang="en-US" b="1" dirty="0">
                <a:solidFill>
                  <a:schemeClr val="lt1"/>
                </a:solidFill>
                <a:ea typeface="Calibri" panose="020F0502020204030204" pitchFamily="34" charset="0"/>
                <a:cs typeface="Arial" panose="020B0604020202020204" pitchFamily="34" charset="0"/>
              </a:endParaRPr>
            </a:p>
          </p:txBody>
        </p:sp>
      </p:grpSp>
      <p:grpSp>
        <p:nvGrpSpPr>
          <p:cNvPr id="36" name="קבוצה 35"/>
          <p:cNvGrpSpPr/>
          <p:nvPr>
            <p:custDataLst>
              <p:custData r:id="rId2"/>
            </p:custDataLst>
          </p:nvPr>
        </p:nvGrpSpPr>
        <p:grpSpPr>
          <a:xfrm>
            <a:off x="6099717" y="3080941"/>
            <a:ext cx="1833810" cy="658135"/>
            <a:chOff x="0" y="0"/>
            <a:chExt cx="854820" cy="401320"/>
          </a:xfrm>
        </p:grpSpPr>
        <p:sp>
          <p:nvSpPr>
            <p:cNvPr id="37" name="מלבן מעוגל 36"/>
            <p:cNvSpPr/>
            <p:nvPr/>
          </p:nvSpPr>
          <p:spPr>
            <a:xfrm>
              <a:off x="0" y="0"/>
              <a:ext cx="854820" cy="40132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he-IL"/>
            </a:p>
          </p:txBody>
        </p:sp>
        <p:sp>
          <p:nvSpPr>
            <p:cNvPr id="38" name="מלבן 37"/>
            <p:cNvSpPr/>
            <p:nvPr/>
          </p:nvSpPr>
          <p:spPr>
            <a:xfrm>
              <a:off x="43356" y="181303"/>
              <a:ext cx="327025" cy="180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8000" tIns="0" rIns="0" bIns="0" numCol="1" spcCol="0" rtlCol="1" fromWordArt="0" anchor="ctr" anchorCtr="0" forceAA="0" compatLnSpc="1">
              <a:prstTxWarp prst="textNoShape">
                <a:avLst/>
              </a:prstTxWarp>
              <a:noAutofit/>
            </a:bodyPr>
            <a:lstStyle/>
            <a:p>
              <a:pPr algn="ctr">
                <a:lnSpc>
                  <a:spcPct val="107000"/>
                </a:lnSpc>
                <a:spcAft>
                  <a:spcPts val="800"/>
                </a:spcAft>
              </a:pPr>
              <a:r>
                <a:rPr lang="he-IL" sz="2000" b="1" dirty="0">
                  <a:effectLst/>
                  <a:latin typeface="Times New Roman" panose="02020603050405020304" pitchFamily="18" charset="0"/>
                  <a:ea typeface="Calibri" panose="020F0502020204030204" pitchFamily="34" charset="0"/>
                  <a:cs typeface="Times New Roman" panose="02020603050405020304" pitchFamily="18" charset="0"/>
                </a:rPr>
                <a:t>8</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9" name="מלבן 38"/>
            <p:cNvSpPr/>
            <p:nvPr/>
          </p:nvSpPr>
          <p:spPr>
            <a:xfrm>
              <a:off x="43356" y="41136"/>
              <a:ext cx="327025" cy="140167"/>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value</a:t>
              </a:r>
            </a:p>
          </p:txBody>
        </p:sp>
        <p:sp>
          <p:nvSpPr>
            <p:cNvPr id="40" name="מלבן 39"/>
            <p:cNvSpPr/>
            <p:nvPr/>
          </p:nvSpPr>
          <p:spPr>
            <a:xfrm>
              <a:off x="445376" y="23714"/>
              <a:ext cx="346710" cy="149707"/>
            </a:xfrm>
            <a:prstGeom prst="rect">
              <a:avLst/>
            </a:prstGeom>
            <a:solidFill>
              <a:sysClr val="window" lastClr="FFFFFF"/>
            </a:solidFill>
            <a:ln w="12700" cap="flat" cmpd="sng" algn="ctr">
              <a:noFill/>
              <a:prstDash val="solid"/>
              <a:miter lim="800000"/>
            </a:ln>
            <a:effectLst/>
          </p:spPr>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solidFill>
                    <a:schemeClr val="dk1"/>
                  </a:solidFill>
                  <a:latin typeface="Times New Roman" panose="02020603050405020304" pitchFamily="18" charset="0"/>
                  <a:ea typeface="Calibri" panose="020F0502020204030204" pitchFamily="34" charset="0"/>
                  <a:cs typeface="Times New Roman" panose="02020603050405020304" pitchFamily="18" charset="0"/>
                </a:rPr>
                <a:t>next</a:t>
              </a:r>
            </a:p>
          </p:txBody>
        </p:sp>
        <p:sp>
          <p:nvSpPr>
            <p:cNvPr id="41" name="מלבן 40"/>
            <p:cNvSpPr/>
            <p:nvPr/>
          </p:nvSpPr>
          <p:spPr>
            <a:xfrm>
              <a:off x="609746" y="173421"/>
              <a:ext cx="245074" cy="1607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lnSpc>
                  <a:spcPct val="107000"/>
                </a:lnSpc>
                <a:spcAft>
                  <a:spcPts val="800"/>
                </a:spcAft>
              </a:pPr>
              <a:endParaRPr lang="en-US" b="1" dirty="0">
                <a:solidFill>
                  <a:schemeClr val="lt1"/>
                </a:solidFill>
                <a:ea typeface="Calibri" panose="020F0502020204030204" pitchFamily="34" charset="0"/>
                <a:cs typeface="Arial" panose="020B0604020202020204" pitchFamily="34" charset="0"/>
              </a:endParaRPr>
            </a:p>
          </p:txBody>
        </p:sp>
      </p:grpSp>
      <p:grpSp>
        <p:nvGrpSpPr>
          <p:cNvPr id="24" name="קבוצה 23"/>
          <p:cNvGrpSpPr/>
          <p:nvPr>
            <p:custDataLst>
              <p:custData r:id="rId3"/>
            </p:custDataLst>
          </p:nvPr>
        </p:nvGrpSpPr>
        <p:grpSpPr>
          <a:xfrm>
            <a:off x="1666102" y="3076427"/>
            <a:ext cx="1833810" cy="658135"/>
            <a:chOff x="0" y="0"/>
            <a:chExt cx="854820" cy="401320"/>
          </a:xfrm>
        </p:grpSpPr>
        <p:sp>
          <p:nvSpPr>
            <p:cNvPr id="25" name="מלבן מעוגל 24"/>
            <p:cNvSpPr/>
            <p:nvPr/>
          </p:nvSpPr>
          <p:spPr>
            <a:xfrm>
              <a:off x="0" y="0"/>
              <a:ext cx="854820" cy="40132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he-IL"/>
            </a:p>
          </p:txBody>
        </p:sp>
        <p:sp>
          <p:nvSpPr>
            <p:cNvPr id="26" name="מלבן 25"/>
            <p:cNvSpPr/>
            <p:nvPr/>
          </p:nvSpPr>
          <p:spPr>
            <a:xfrm>
              <a:off x="43356" y="181303"/>
              <a:ext cx="327025" cy="180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8000" tIns="0" rIns="0" bIns="0" numCol="1" spcCol="0" rtlCol="1" fromWordArt="0" anchor="ctr" anchorCtr="0" forceAA="0" compatLnSpc="1">
              <a:prstTxWarp prst="textNoShape">
                <a:avLst/>
              </a:prstTxWarp>
              <a:noAutofit/>
            </a:bodyPr>
            <a:lstStyle/>
            <a:p>
              <a:pPr algn="ctr">
                <a:lnSpc>
                  <a:spcPct val="107000"/>
                </a:lnSpc>
                <a:spcAft>
                  <a:spcPts val="800"/>
                </a:spcAft>
              </a:pPr>
              <a:r>
                <a:rPr lang="he-IL" sz="2000" b="1" dirty="0">
                  <a:effectLst/>
                  <a:latin typeface="Times New Roman" panose="02020603050405020304" pitchFamily="18" charset="0"/>
                  <a:ea typeface="Calibri" panose="020F0502020204030204" pitchFamily="34" charset="0"/>
                  <a:cs typeface="Times New Roman" panose="02020603050405020304" pitchFamily="18" charset="0"/>
                </a:rPr>
                <a:t>6</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7" name="מלבן 26"/>
            <p:cNvSpPr/>
            <p:nvPr/>
          </p:nvSpPr>
          <p:spPr>
            <a:xfrm>
              <a:off x="43356" y="41136"/>
              <a:ext cx="327025" cy="140167"/>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value</a:t>
              </a:r>
            </a:p>
          </p:txBody>
        </p:sp>
        <p:sp>
          <p:nvSpPr>
            <p:cNvPr id="28" name="מלבן 27"/>
            <p:cNvSpPr/>
            <p:nvPr/>
          </p:nvSpPr>
          <p:spPr>
            <a:xfrm>
              <a:off x="445376" y="23714"/>
              <a:ext cx="346710" cy="149707"/>
            </a:xfrm>
            <a:prstGeom prst="rect">
              <a:avLst/>
            </a:prstGeom>
            <a:solidFill>
              <a:sysClr val="window" lastClr="FFFFFF"/>
            </a:solidFill>
            <a:ln w="12700" cap="flat" cmpd="sng" algn="ctr">
              <a:noFill/>
              <a:prstDash val="solid"/>
              <a:miter lim="800000"/>
            </a:ln>
            <a:effectLst/>
          </p:spPr>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dirty="0">
                  <a:solidFill>
                    <a:schemeClr val="dk1"/>
                  </a:solidFill>
                  <a:latin typeface="Times New Roman" panose="02020603050405020304" pitchFamily="18" charset="0"/>
                  <a:ea typeface="Calibri" panose="020F0502020204030204" pitchFamily="34" charset="0"/>
                  <a:cs typeface="Times New Roman" panose="02020603050405020304" pitchFamily="18" charset="0"/>
                </a:rPr>
                <a:t>next</a:t>
              </a:r>
            </a:p>
          </p:txBody>
        </p:sp>
        <p:sp>
          <p:nvSpPr>
            <p:cNvPr id="29" name="מלבן 28"/>
            <p:cNvSpPr/>
            <p:nvPr/>
          </p:nvSpPr>
          <p:spPr>
            <a:xfrm>
              <a:off x="515906" y="173421"/>
              <a:ext cx="338914" cy="159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lnSpc>
                  <a:spcPct val="107000"/>
                </a:lnSpc>
                <a:spcAft>
                  <a:spcPts val="800"/>
                </a:spcAft>
              </a:pPr>
              <a:endParaRPr lang="en-US" b="1" dirty="0">
                <a:solidFill>
                  <a:schemeClr val="lt1"/>
                </a:solidFill>
                <a:ea typeface="Calibri" panose="020F0502020204030204" pitchFamily="34" charset="0"/>
                <a:cs typeface="Arial" panose="020B0604020202020204" pitchFamily="34" charset="0"/>
              </a:endParaRPr>
            </a:p>
          </p:txBody>
        </p:sp>
      </p:grpSp>
      <p:sp>
        <p:nvSpPr>
          <p:cNvPr id="7" name="כותרת 2"/>
          <p:cNvSpPr txBox="1">
            <a:spLocks/>
          </p:cNvSpPr>
          <p:nvPr/>
        </p:nvSpPr>
        <p:spPr>
          <a:xfrm>
            <a:off x="3969677" y="-71421"/>
            <a:ext cx="6031622" cy="720000"/>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latin typeface="Times New Roman" panose="02020603050405020304" pitchFamily="18" charset="0"/>
                <a:cs typeface="+mj-cs"/>
              </a:rPr>
              <a:t> מחיקת חוליה</a:t>
            </a:r>
          </a:p>
        </p:txBody>
      </p:sp>
      <p:sp>
        <p:nvSpPr>
          <p:cNvPr id="8" name="TextBox 7"/>
          <p:cNvSpPr txBox="1"/>
          <p:nvPr/>
        </p:nvSpPr>
        <p:spPr>
          <a:xfrm>
            <a:off x="5923280" y="766141"/>
            <a:ext cx="6117706" cy="1815882"/>
          </a:xfrm>
          <a:prstGeom prst="rect">
            <a:avLst/>
          </a:prstGeom>
          <a:noFill/>
        </p:spPr>
        <p:txBody>
          <a:bodyPr wrap="square" rtlCol="1">
            <a:spAutoFit/>
          </a:bodyPr>
          <a:lstStyle/>
          <a:p>
            <a:r>
              <a:rPr lang="he-IL" sz="2800" b="1" dirty="0">
                <a:latin typeface="Times New Roman" panose="02020603050405020304" pitchFamily="18" charset="0"/>
              </a:rPr>
              <a:t>כדי למחוק חוליה עלינו לעבוד עם שתי הפניות. </a:t>
            </a:r>
          </a:p>
          <a:p>
            <a:r>
              <a:rPr lang="en-US" sz="2800" b="1" dirty="0" err="1">
                <a:latin typeface="Times New Roman" panose="02020603050405020304" pitchFamily="18" charset="0"/>
              </a:rPr>
              <a:t>Pos</a:t>
            </a:r>
            <a:r>
              <a:rPr lang="en-US" sz="2800" b="1" dirty="0">
                <a:latin typeface="Times New Roman" panose="02020603050405020304" pitchFamily="18" charset="0"/>
              </a:rPr>
              <a:t> </a:t>
            </a:r>
            <a:r>
              <a:rPr lang="he-IL" sz="2800" b="1" dirty="0">
                <a:latin typeface="Times New Roman" panose="02020603050405020304" pitchFamily="18" charset="0"/>
              </a:rPr>
              <a:t>- על החוליה אותה רוצים למחוק, </a:t>
            </a:r>
          </a:p>
          <a:p>
            <a:r>
              <a:rPr lang="en-US" sz="2800" b="1" dirty="0" err="1">
                <a:latin typeface="Times New Roman" panose="02020603050405020304" pitchFamily="18" charset="0"/>
              </a:rPr>
              <a:t>prev</a:t>
            </a:r>
            <a:r>
              <a:rPr lang="he-IL" sz="2800" b="1" dirty="0">
                <a:latin typeface="Times New Roman" panose="02020603050405020304" pitchFamily="18" charset="0"/>
              </a:rPr>
              <a:t>- על החוליה שלפניה. </a:t>
            </a:r>
          </a:p>
        </p:txBody>
      </p:sp>
      <p:cxnSp>
        <p:nvCxnSpPr>
          <p:cNvPr id="11" name="מחבר חץ ישר 10"/>
          <p:cNvCxnSpPr/>
          <p:nvPr/>
        </p:nvCxnSpPr>
        <p:spPr>
          <a:xfrm flipV="1">
            <a:off x="5497376" y="3426123"/>
            <a:ext cx="605775" cy="19049"/>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5" name="מחבר חץ ישר 14"/>
          <p:cNvCxnSpPr/>
          <p:nvPr/>
        </p:nvCxnSpPr>
        <p:spPr>
          <a:xfrm>
            <a:off x="7627434" y="3497018"/>
            <a:ext cx="831800"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6" name="מחבר חץ ישר 15"/>
          <p:cNvCxnSpPr/>
          <p:nvPr/>
        </p:nvCxnSpPr>
        <p:spPr>
          <a:xfrm>
            <a:off x="3222979" y="3487493"/>
            <a:ext cx="703482" cy="19049"/>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7" name="מחבר חץ ישר 16"/>
          <p:cNvCxnSpPr/>
          <p:nvPr/>
        </p:nvCxnSpPr>
        <p:spPr>
          <a:xfrm>
            <a:off x="1173928" y="3268995"/>
            <a:ext cx="453974"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8" name="אליפסה 17"/>
          <p:cNvSpPr/>
          <p:nvPr/>
        </p:nvSpPr>
        <p:spPr>
          <a:xfrm>
            <a:off x="4627756" y="1217105"/>
            <a:ext cx="1199229" cy="103706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b="1" dirty="0" err="1"/>
              <a:t>pos</a:t>
            </a:r>
            <a:endParaRPr lang="he-IL" b="1" dirty="0"/>
          </a:p>
        </p:txBody>
      </p:sp>
      <p:cxnSp>
        <p:nvCxnSpPr>
          <p:cNvPr id="19" name="מחבר חץ ישר 18"/>
          <p:cNvCxnSpPr/>
          <p:nvPr/>
        </p:nvCxnSpPr>
        <p:spPr>
          <a:xfrm>
            <a:off x="5171615" y="2254169"/>
            <a:ext cx="0" cy="8055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 name="אליפסה 19"/>
          <p:cNvSpPr/>
          <p:nvPr/>
        </p:nvSpPr>
        <p:spPr>
          <a:xfrm>
            <a:off x="2118733" y="1217105"/>
            <a:ext cx="1193180" cy="969496"/>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en-US" b="1" dirty="0" err="1"/>
              <a:t>prev</a:t>
            </a:r>
            <a:endParaRPr lang="he-IL" b="1" dirty="0"/>
          </a:p>
        </p:txBody>
      </p:sp>
      <p:cxnSp>
        <p:nvCxnSpPr>
          <p:cNvPr id="21" name="מחבר חץ ישר 20"/>
          <p:cNvCxnSpPr>
            <a:stCxn id="20" idx="4"/>
          </p:cNvCxnSpPr>
          <p:nvPr/>
        </p:nvCxnSpPr>
        <p:spPr>
          <a:xfrm flipH="1">
            <a:off x="2709746" y="2186601"/>
            <a:ext cx="5577" cy="873068"/>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sp>
        <p:nvSpPr>
          <p:cNvPr id="22" name="Text Box 172"/>
          <p:cNvSpPr txBox="1">
            <a:spLocks noChangeArrowheads="1"/>
          </p:cNvSpPr>
          <p:nvPr/>
        </p:nvSpPr>
        <p:spPr bwMode="auto">
          <a:xfrm>
            <a:off x="618463" y="4512378"/>
            <a:ext cx="5208522" cy="138514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l" rtl="0">
              <a:lnSpc>
                <a:spcPct val="115000"/>
              </a:lnSpc>
              <a:spcAft>
                <a:spcPts val="0"/>
              </a:spcAft>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prev.SetNext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pos.GetNext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l" rtl="0">
              <a:lnSpc>
                <a:spcPct val="115000"/>
              </a:lnSpc>
              <a:spcAft>
                <a:spcPts val="1000"/>
              </a:spcAft>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pos.SetNext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4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null</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צורה חופשית 22"/>
          <p:cNvSpPr/>
          <p:nvPr/>
        </p:nvSpPr>
        <p:spPr>
          <a:xfrm>
            <a:off x="3027589" y="3549462"/>
            <a:ext cx="3072127" cy="645544"/>
          </a:xfrm>
          <a:custGeom>
            <a:avLst/>
            <a:gdLst>
              <a:gd name="connsiteX0" fmla="*/ 0 w 3233854"/>
              <a:gd name="connsiteY0" fmla="*/ 0 h 805035"/>
              <a:gd name="connsiteX1" fmla="*/ 2263698 w 3233854"/>
              <a:gd name="connsiteY1" fmla="*/ 802888 h 805035"/>
              <a:gd name="connsiteX2" fmla="*/ 3233854 w 3233854"/>
              <a:gd name="connsiteY2" fmla="*/ 189570 h 805035"/>
            </a:gdLst>
            <a:ahLst/>
            <a:cxnLst>
              <a:cxn ang="0">
                <a:pos x="connsiteX0" y="connsiteY0"/>
              </a:cxn>
              <a:cxn ang="0">
                <a:pos x="connsiteX1" y="connsiteY1"/>
              </a:cxn>
              <a:cxn ang="0">
                <a:pos x="connsiteX2" y="connsiteY2"/>
              </a:cxn>
            </a:cxnLst>
            <a:rect l="l" t="t" r="r" b="b"/>
            <a:pathLst>
              <a:path w="3233854" h="805035">
                <a:moveTo>
                  <a:pt x="0" y="0"/>
                </a:moveTo>
                <a:cubicBezTo>
                  <a:pt x="862361" y="385646"/>
                  <a:pt x="1724722" y="771293"/>
                  <a:pt x="2263698" y="802888"/>
                </a:cubicBezTo>
                <a:cubicBezTo>
                  <a:pt x="2802674" y="834483"/>
                  <a:pt x="3018264" y="512026"/>
                  <a:pt x="3233854" y="189570"/>
                </a:cubicBezTo>
              </a:path>
            </a:pathLst>
          </a:custGeom>
          <a:ln>
            <a:headEnd type="none" w="med" len="med"/>
            <a:tailEnd type="arrow" w="med" len="med"/>
          </a:ln>
        </p:spPr>
        <p:style>
          <a:lnRef idx="2">
            <a:schemeClr val="accent2"/>
          </a:lnRef>
          <a:fillRef idx="0">
            <a:schemeClr val="accent2"/>
          </a:fillRef>
          <a:effectRef idx="1">
            <a:schemeClr val="accent2"/>
          </a:effectRef>
          <a:fontRef idx="minor">
            <a:schemeClr val="tx1"/>
          </a:fontRef>
        </p:style>
        <p:txBody>
          <a:bodyPr rtlCol="1" anchor="ctr"/>
          <a:lstStyle/>
          <a:p>
            <a:pPr algn="ctr"/>
            <a:endParaRPr lang="he-IL"/>
          </a:p>
        </p:txBody>
      </p:sp>
    </p:spTree>
    <p:extLst>
      <p:ext uri="{BB962C8B-B14F-4D97-AF65-F5344CB8AC3E}">
        <p14:creationId xmlns:p14="http://schemas.microsoft.com/office/powerpoint/2010/main" val="109541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2">
                                            <p:txEl>
                                              <p:pRg st="0" end="0"/>
                                            </p:txEl>
                                          </p:spTgt>
                                        </p:tgtEl>
                                        <p:attrNameLst>
                                          <p:attrName>style.visibility</p:attrName>
                                        </p:attrNameLst>
                                      </p:cBhvr>
                                      <p:to>
                                        <p:strVal val="visible"/>
                                      </p:to>
                                    </p:set>
                                    <p:anim calcmode="lin" valueType="num">
                                      <p:cBhvr>
                                        <p:cTn id="19" dur="10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20" dur="1000" fill="hold"/>
                                        <p:tgtEl>
                                          <p:spTgt spid="22">
                                            <p:txEl>
                                              <p:pRg st="0" end="0"/>
                                            </p:txEl>
                                          </p:spTgt>
                                        </p:tgtEl>
                                        <p:attrNameLst>
                                          <p:attrName>ppt_h</p:attrName>
                                        </p:attrNameLst>
                                      </p:cBhvr>
                                      <p:tavLst>
                                        <p:tav tm="0">
                                          <p:val>
                                            <p:fltVal val="0"/>
                                          </p:val>
                                        </p:tav>
                                        <p:tav tm="100000">
                                          <p:val>
                                            <p:strVal val="#ppt_h"/>
                                          </p:val>
                                        </p:tav>
                                      </p:tavLst>
                                    </p:anim>
                                    <p:anim calcmode="lin" valueType="num">
                                      <p:cBhvr>
                                        <p:cTn id="21" dur="1000" fill="hold"/>
                                        <p:tgtEl>
                                          <p:spTgt spid="22">
                                            <p:txEl>
                                              <p:pRg st="0" end="0"/>
                                            </p:txEl>
                                          </p:spTgt>
                                        </p:tgtEl>
                                        <p:attrNameLst>
                                          <p:attrName>style.rotation</p:attrName>
                                        </p:attrNameLst>
                                      </p:cBhvr>
                                      <p:tavLst>
                                        <p:tav tm="0">
                                          <p:val>
                                            <p:fltVal val="90"/>
                                          </p:val>
                                        </p:tav>
                                        <p:tav tm="100000">
                                          <p:val>
                                            <p:fltVal val="0"/>
                                          </p:val>
                                        </p:tav>
                                      </p:tavLst>
                                    </p:anim>
                                    <p:animEffect transition="in" filter="fade">
                                      <p:cBhvr>
                                        <p:cTn id="22" dur="1000"/>
                                        <p:tgtEl>
                                          <p:spTgt spid="22">
                                            <p:txEl>
                                              <p:pRg st="0" end="0"/>
                                            </p:txEl>
                                          </p:spTgt>
                                        </p:tgtEl>
                                      </p:cBhvr>
                                    </p:animEffect>
                                  </p:childTnLst>
                                </p:cTn>
                              </p:par>
                            </p:childTnLst>
                          </p:cTn>
                        </p:par>
                        <p:par>
                          <p:cTn id="23" fill="hold">
                            <p:stCondLst>
                              <p:cond delay="1000"/>
                            </p:stCondLst>
                            <p:childTnLst>
                              <p:par>
                                <p:cTn id="24" presetID="9" presetClass="exit" presetSubtype="0" fill="hold" nodeType="afterEffect">
                                  <p:stCondLst>
                                    <p:cond delay="0"/>
                                  </p:stCondLst>
                                  <p:childTnLst>
                                    <p:animEffect transition="out" filter="dissolve">
                                      <p:cBhvr>
                                        <p:cTn id="25" dur="500"/>
                                        <p:tgtEl>
                                          <p:spTgt spid="16"/>
                                        </p:tgtEl>
                                      </p:cBhvr>
                                    </p:animEffect>
                                    <p:set>
                                      <p:cBhvr>
                                        <p:cTn id="26" dur="1" fill="hold">
                                          <p:stCondLst>
                                            <p:cond delay="499"/>
                                          </p:stCondLst>
                                        </p:cTn>
                                        <p:tgtEl>
                                          <p:spTgt spid="16"/>
                                        </p:tgtEl>
                                        <p:attrNameLst>
                                          <p:attrName>style.visibility</p:attrName>
                                        </p:attrNameLst>
                                      </p:cBhvr>
                                      <p:to>
                                        <p:strVal val="hidden"/>
                                      </p:to>
                                    </p:set>
                                  </p:childTnLst>
                                </p:cTn>
                              </p:par>
                            </p:childTnLst>
                          </p:cTn>
                        </p:par>
                        <p:par>
                          <p:cTn id="27" fill="hold">
                            <p:stCondLst>
                              <p:cond delay="1500"/>
                            </p:stCondLst>
                            <p:childTnLst>
                              <p:par>
                                <p:cTn id="28" presetID="1" presetClass="entr" presetSubtype="0" fill="hold" grpId="0" nodeType="afterEffect">
                                  <p:stCondLst>
                                    <p:cond delay="0"/>
                                  </p:stCondLst>
                                  <p:childTnLst>
                                    <p:set>
                                      <p:cBhvr>
                                        <p:cTn id="29" dur="1" fill="hold">
                                          <p:stCondLst>
                                            <p:cond delay="0"/>
                                          </p:stCondLst>
                                        </p:cTn>
                                        <p:tgtEl>
                                          <p:spTgt spid="23"/>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childTnLst>
                                    <p:set>
                                      <p:cBhvr>
                                        <p:cTn id="33" dur="1" fill="hold">
                                          <p:stCondLst>
                                            <p:cond delay="0"/>
                                          </p:stCondLst>
                                        </p:cTn>
                                        <p:tgtEl>
                                          <p:spTgt spid="22">
                                            <p:txEl>
                                              <p:pRg st="1" end="1"/>
                                            </p:txEl>
                                          </p:spTgt>
                                        </p:tgtEl>
                                        <p:attrNameLst>
                                          <p:attrName>style.visibility</p:attrName>
                                        </p:attrNameLst>
                                      </p:cBhvr>
                                      <p:to>
                                        <p:strVal val="visible"/>
                                      </p:to>
                                    </p:set>
                                    <p:anim calcmode="lin" valueType="num">
                                      <p:cBhvr>
                                        <p:cTn id="34" dur="1000" fill="hold"/>
                                        <p:tgtEl>
                                          <p:spTgt spid="22">
                                            <p:txEl>
                                              <p:pRg st="1" end="1"/>
                                            </p:txEl>
                                          </p:spTgt>
                                        </p:tgtEl>
                                        <p:attrNameLst>
                                          <p:attrName>ppt_w</p:attrName>
                                        </p:attrNameLst>
                                      </p:cBhvr>
                                      <p:tavLst>
                                        <p:tav tm="0">
                                          <p:val>
                                            <p:fltVal val="0"/>
                                          </p:val>
                                        </p:tav>
                                        <p:tav tm="100000">
                                          <p:val>
                                            <p:strVal val="#ppt_w"/>
                                          </p:val>
                                        </p:tav>
                                      </p:tavLst>
                                    </p:anim>
                                    <p:anim calcmode="lin" valueType="num">
                                      <p:cBhvr>
                                        <p:cTn id="35" dur="1000" fill="hold"/>
                                        <p:tgtEl>
                                          <p:spTgt spid="22">
                                            <p:txEl>
                                              <p:pRg st="1" end="1"/>
                                            </p:txEl>
                                          </p:spTgt>
                                        </p:tgtEl>
                                        <p:attrNameLst>
                                          <p:attrName>ppt_h</p:attrName>
                                        </p:attrNameLst>
                                      </p:cBhvr>
                                      <p:tavLst>
                                        <p:tav tm="0">
                                          <p:val>
                                            <p:fltVal val="0"/>
                                          </p:val>
                                        </p:tav>
                                        <p:tav tm="100000">
                                          <p:val>
                                            <p:strVal val="#ppt_h"/>
                                          </p:val>
                                        </p:tav>
                                      </p:tavLst>
                                    </p:anim>
                                    <p:anim calcmode="lin" valueType="num">
                                      <p:cBhvr>
                                        <p:cTn id="36" dur="1000" fill="hold"/>
                                        <p:tgtEl>
                                          <p:spTgt spid="22">
                                            <p:txEl>
                                              <p:pRg st="1" end="1"/>
                                            </p:txEl>
                                          </p:spTgt>
                                        </p:tgtEl>
                                        <p:attrNameLst>
                                          <p:attrName>style.rotation</p:attrName>
                                        </p:attrNameLst>
                                      </p:cBhvr>
                                      <p:tavLst>
                                        <p:tav tm="0">
                                          <p:val>
                                            <p:fltVal val="90"/>
                                          </p:val>
                                        </p:tav>
                                        <p:tav tm="100000">
                                          <p:val>
                                            <p:fltVal val="0"/>
                                          </p:val>
                                        </p:tav>
                                      </p:tavLst>
                                    </p:anim>
                                    <p:animEffect transition="in" filter="fade">
                                      <p:cBhvr>
                                        <p:cTn id="37" dur="1000"/>
                                        <p:tgtEl>
                                          <p:spTgt spid="22">
                                            <p:txEl>
                                              <p:pRg st="1" end="1"/>
                                            </p:txEl>
                                          </p:spTgt>
                                        </p:tgtEl>
                                      </p:cBhvr>
                                    </p:animEffect>
                                  </p:childTnLst>
                                </p:cTn>
                              </p:par>
                            </p:childTnLst>
                          </p:cTn>
                        </p:par>
                        <p:par>
                          <p:cTn id="38" fill="hold">
                            <p:stCondLst>
                              <p:cond delay="1000"/>
                            </p:stCondLst>
                            <p:childTnLst>
                              <p:par>
                                <p:cTn id="39" presetID="9" presetClass="exit" presetSubtype="0" fill="hold" nodeType="afterEffect">
                                  <p:stCondLst>
                                    <p:cond delay="0"/>
                                  </p:stCondLst>
                                  <p:childTnLst>
                                    <p:animEffect transition="out" filter="dissolve">
                                      <p:cBhvr>
                                        <p:cTn id="40" dur="500"/>
                                        <p:tgtEl>
                                          <p:spTgt spid="11"/>
                                        </p:tgtEl>
                                      </p:cBhvr>
                                    </p:animEffect>
                                    <p:set>
                                      <p:cBhvr>
                                        <p:cTn id="41"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1"/>
          <p:cNvSpPr>
            <a:spLocks noGrp="1"/>
          </p:cNvSpPr>
          <p:nvPr>
            <p:ph sz="quarter" idx="4"/>
          </p:nvPr>
        </p:nvSpPr>
        <p:spPr>
          <a:xfrm>
            <a:off x="515273" y="998860"/>
            <a:ext cx="11161453" cy="1441084"/>
          </a:xfrm>
        </p:spPr>
        <p:txBody>
          <a:bodyPr>
            <a:normAutofit/>
          </a:bodyPr>
          <a:lstStyle/>
          <a:p>
            <a:pPr marL="0" indent="0">
              <a:buNone/>
            </a:pPr>
            <a:r>
              <a:rPr lang="he-IL" b="1" dirty="0">
                <a:solidFill>
                  <a:srgbClr val="000000"/>
                </a:solidFill>
                <a:latin typeface="Times New Roman" panose="02020603050405020304" pitchFamily="18" charset="0"/>
                <a:cs typeface="+mn-cs"/>
              </a:rPr>
              <a:t>מציאת החוליה למחיקה </a:t>
            </a:r>
            <a:r>
              <a:rPr lang="en-US" b="1" dirty="0">
                <a:solidFill>
                  <a:srgbClr val="000000"/>
                </a:solidFill>
                <a:latin typeface="Times New Roman" panose="02020603050405020304" pitchFamily="18" charset="0"/>
                <a:cs typeface="+mn-cs"/>
              </a:rPr>
              <a:t> </a:t>
            </a:r>
            <a:r>
              <a:rPr lang="he-IL" b="1" dirty="0">
                <a:solidFill>
                  <a:srgbClr val="000000"/>
                </a:solidFill>
                <a:latin typeface="Times New Roman" panose="02020603050405020304" pitchFamily="18" charset="0"/>
                <a:cs typeface="+mn-cs"/>
              </a:rPr>
              <a:t>     </a:t>
            </a:r>
            <a:r>
              <a:rPr lang="en-US" sz="2800" b="1" dirty="0" err="1">
                <a:solidFill>
                  <a:srgbClr val="000000"/>
                </a:solidFill>
                <a:latin typeface="Times New Roman" panose="02020603050405020304" pitchFamily="18" charset="0"/>
                <a:cs typeface="+mn-cs"/>
              </a:rPr>
              <a:t>FindNode</a:t>
            </a:r>
            <a:r>
              <a:rPr lang="en-US" sz="2800" b="1" dirty="0">
                <a:solidFill>
                  <a:srgbClr val="000000"/>
                </a:solidFill>
                <a:latin typeface="Times New Roman" panose="02020603050405020304" pitchFamily="18" charset="0"/>
                <a:cs typeface="+mn-cs"/>
              </a:rPr>
              <a:t>(lst,2 );</a:t>
            </a:r>
            <a:r>
              <a:rPr lang="he-IL" sz="2800" b="1" dirty="0">
                <a:solidFill>
                  <a:srgbClr val="000000"/>
                </a:solidFill>
                <a:latin typeface="Times New Roman" panose="02020603050405020304" pitchFamily="18" charset="0"/>
                <a:cs typeface="+mn-cs"/>
              </a:rPr>
              <a:t>=</a:t>
            </a:r>
            <a:r>
              <a:rPr lang="en-US" sz="2800" b="1" dirty="0" err="1">
                <a:solidFill>
                  <a:srgbClr val="000000"/>
                </a:solidFill>
                <a:latin typeface="Times New Roman" panose="02020603050405020304" pitchFamily="18" charset="0"/>
                <a:cs typeface="+mn-cs"/>
              </a:rPr>
              <a:t>pos</a:t>
            </a:r>
            <a:endParaRPr lang="en-US" sz="2800" b="1" dirty="0">
              <a:solidFill>
                <a:srgbClr val="000000"/>
              </a:solidFill>
              <a:latin typeface="Times New Roman" panose="02020603050405020304" pitchFamily="18" charset="0"/>
              <a:cs typeface="+mn-cs"/>
            </a:endParaRPr>
          </a:p>
          <a:p>
            <a:pPr marL="0" indent="0">
              <a:buNone/>
            </a:pPr>
            <a:r>
              <a:rPr lang="en-US" sz="2800" b="1" dirty="0">
                <a:solidFill>
                  <a:srgbClr val="000000"/>
                </a:solidFill>
                <a:latin typeface="Times New Roman" panose="02020603050405020304" pitchFamily="18" charset="0"/>
                <a:cs typeface="+mn-cs"/>
              </a:rPr>
              <a:t> </a:t>
            </a:r>
            <a:r>
              <a:rPr lang="he-IL" sz="2800" b="1" dirty="0">
                <a:solidFill>
                  <a:srgbClr val="000000"/>
                </a:solidFill>
                <a:latin typeface="Times New Roman" panose="02020603050405020304" pitchFamily="18" charset="0"/>
                <a:cs typeface="+mn-cs"/>
              </a:rPr>
              <a:t>אם יש למחוק את החוליה הראשונה </a:t>
            </a:r>
          </a:p>
          <a:p>
            <a:pPr marL="0" indent="0">
              <a:buNone/>
            </a:pPr>
            <a:endParaRPr lang="he-IL" sz="2800" b="1" dirty="0">
              <a:solidFill>
                <a:srgbClr val="000000"/>
              </a:solidFill>
              <a:latin typeface="Times New Roman" panose="02020603050405020304" pitchFamily="18" charset="0"/>
              <a:cs typeface="+mn-cs"/>
            </a:endParaRPr>
          </a:p>
          <a:p>
            <a:pPr marL="0" indent="0">
              <a:buNone/>
            </a:pPr>
            <a:endParaRPr lang="he-IL" b="1" dirty="0">
              <a:solidFill>
                <a:srgbClr val="000000"/>
              </a:solidFill>
              <a:latin typeface="Times New Roman" panose="02020603050405020304" pitchFamily="18" charset="0"/>
              <a:cs typeface="+mn-cs"/>
            </a:endParaRPr>
          </a:p>
          <a:p>
            <a:pPr marL="0" indent="0">
              <a:buNone/>
            </a:pPr>
            <a:endParaRPr lang="he-IL" dirty="0">
              <a:cs typeface="+mn-cs"/>
            </a:endParaRPr>
          </a:p>
        </p:txBody>
      </p:sp>
      <p:sp>
        <p:nvSpPr>
          <p:cNvPr id="5" name="כותרת 2"/>
          <p:cNvSpPr>
            <a:spLocks noGrp="1"/>
          </p:cNvSpPr>
          <p:nvPr>
            <p:ph type="title"/>
          </p:nvPr>
        </p:nvSpPr>
        <p:spPr>
          <a:xfrm>
            <a:off x="1024128" y="155448"/>
            <a:ext cx="9802206" cy="720000"/>
          </a:xfrm>
        </p:spPr>
        <p:txBody>
          <a:bodyPr/>
          <a:lstStyle/>
          <a:p>
            <a:r>
              <a:rPr lang="he-IL" dirty="0">
                <a:latin typeface="Times New Roman" panose="02020603050405020304" pitchFamily="18" charset="0"/>
                <a:cs typeface="+mj-cs"/>
              </a:rPr>
              <a:t>מחיקת חוליה </a:t>
            </a:r>
          </a:p>
        </p:txBody>
      </p:sp>
      <p:grpSp>
        <p:nvGrpSpPr>
          <p:cNvPr id="6" name="קבוצה 5"/>
          <p:cNvGrpSpPr/>
          <p:nvPr/>
        </p:nvGrpSpPr>
        <p:grpSpPr>
          <a:xfrm>
            <a:off x="297559" y="1719402"/>
            <a:ext cx="5291003" cy="531778"/>
            <a:chOff x="1751401" y="5040579"/>
            <a:chExt cx="5184916" cy="531778"/>
          </a:xfrm>
        </p:grpSpPr>
        <p:sp>
          <p:nvSpPr>
            <p:cNvPr id="7" name="אליפסה 6"/>
            <p:cNvSpPr/>
            <p:nvPr/>
          </p:nvSpPr>
          <p:spPr>
            <a:xfrm>
              <a:off x="1751401" y="5040579"/>
              <a:ext cx="815251"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8" name="מלבן מעוגל 7"/>
            <p:cNvSpPr/>
            <p:nvPr/>
          </p:nvSpPr>
          <p:spPr>
            <a:xfrm>
              <a:off x="2968177" y="5147782"/>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9" name="מלבן מעוגל 8"/>
            <p:cNvSpPr/>
            <p:nvPr/>
          </p:nvSpPr>
          <p:spPr>
            <a:xfrm>
              <a:off x="3963291" y="5193360"/>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6</a:t>
              </a:r>
              <a:endParaRPr lang="he-IL" sz="2000" b="1" dirty="0"/>
            </a:p>
          </p:txBody>
        </p:sp>
        <p:sp>
          <p:nvSpPr>
            <p:cNvPr id="10" name="מלבן מעוגל 9"/>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11" name="מחבר חץ ישר 10"/>
            <p:cNvCxnSpPr/>
            <p:nvPr/>
          </p:nvCxnSpPr>
          <p:spPr>
            <a:xfrm>
              <a:off x="3609974" y="5340329"/>
              <a:ext cx="388964"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2" name="מחבר חץ ישר 11"/>
            <p:cNvCxnSpPr>
              <a:stCxn id="9" idx="3"/>
            </p:cNvCxnSpPr>
            <p:nvPr/>
          </p:nvCxnSpPr>
          <p:spPr>
            <a:xfrm>
              <a:off x="4644701" y="5374620"/>
              <a:ext cx="562919"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3" name="מחבר חץ ישר 12"/>
            <p:cNvCxnSpPr>
              <a:stCxn id="7" idx="6"/>
            </p:cNvCxnSpPr>
            <p:nvPr/>
          </p:nvCxnSpPr>
          <p:spPr>
            <a:xfrm flipV="1">
              <a:off x="2566652" y="5296536"/>
              <a:ext cx="425835"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4" name="מחבר חץ ישר 13"/>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5" name="מלבן מעוגל 14"/>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grpSp>
      <p:sp>
        <p:nvSpPr>
          <p:cNvPr id="16" name="מלבן 15"/>
          <p:cNvSpPr/>
          <p:nvPr/>
        </p:nvSpPr>
        <p:spPr>
          <a:xfrm>
            <a:off x="121150" y="4082759"/>
            <a:ext cx="8747109" cy="2308324"/>
          </a:xfrm>
          <a:prstGeom prst="rect">
            <a:avLst/>
          </a:prstGeom>
        </p:spPr>
        <p:txBody>
          <a:bodyPr wrap="square">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public</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static</a:t>
            </a:r>
            <a:r>
              <a:rPr lang="en-US" sz="2400" b="1" dirty="0">
                <a:solidFill>
                  <a:srgbClr val="000000"/>
                </a:solidFill>
                <a:latin typeface="Times New Roman" panose="02020603050405020304" pitchFamily="18" charset="0"/>
                <a:cs typeface="Times New Roman" panose="02020603050405020304" pitchFamily="18" charset="0"/>
              </a:rPr>
              <a:t> 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FindPrev</a:t>
            </a:r>
            <a:r>
              <a:rPr lang="en-US" sz="2400" b="1" dirty="0">
                <a:solidFill>
                  <a:srgbClr val="000000"/>
                </a:solidFill>
                <a:latin typeface="Times New Roman" panose="02020603050405020304" pitchFamily="18" charset="0"/>
                <a:cs typeface="Times New Roman" panose="02020603050405020304" pitchFamily="18" charset="0"/>
              </a:rPr>
              <a:t>(Node&lt;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lst,Node</a:t>
            </a:r>
            <a:r>
              <a:rPr lang="en-US" sz="2400" b="1" dirty="0">
                <a:solidFill>
                  <a:srgbClr val="000000"/>
                </a:solidFill>
                <a:latin typeface="Times New Roman" panose="02020603050405020304" pitchFamily="18" charset="0"/>
                <a:cs typeface="Times New Roman" panose="02020603050405020304" pitchFamily="18" charset="0"/>
              </a:rPr>
              <a:t>&lt;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lst.GetNext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lst.GetNext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return</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endParaRPr lang="he-IL" sz="2400" b="1" dirty="0">
              <a:latin typeface="Times New Roman" panose="02020603050405020304" pitchFamily="18" charset="0"/>
              <a:cs typeface="Times New Roman" panose="02020603050405020304" pitchFamily="18" charset="0"/>
            </a:endParaRPr>
          </a:p>
        </p:txBody>
      </p:sp>
      <p:sp>
        <p:nvSpPr>
          <p:cNvPr id="17" name="אליפסה 16"/>
          <p:cNvSpPr/>
          <p:nvPr/>
        </p:nvSpPr>
        <p:spPr>
          <a:xfrm>
            <a:off x="1439029" y="547736"/>
            <a:ext cx="895756" cy="7177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b="1" dirty="0" err="1"/>
              <a:t>pos</a:t>
            </a:r>
            <a:endParaRPr lang="he-IL" b="1" dirty="0"/>
          </a:p>
        </p:txBody>
      </p:sp>
      <p:cxnSp>
        <p:nvCxnSpPr>
          <p:cNvPr id="18" name="מחבר חץ ישר 17"/>
          <p:cNvCxnSpPr/>
          <p:nvPr/>
        </p:nvCxnSpPr>
        <p:spPr>
          <a:xfrm>
            <a:off x="1886907" y="1269127"/>
            <a:ext cx="0" cy="55747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3" name="מלבן 22"/>
          <p:cNvSpPr/>
          <p:nvPr/>
        </p:nvSpPr>
        <p:spPr>
          <a:xfrm>
            <a:off x="243459" y="3187238"/>
            <a:ext cx="9395585" cy="523220"/>
          </a:xfrm>
          <a:prstGeom prst="rect">
            <a:avLst/>
          </a:prstGeom>
        </p:spPr>
        <p:txBody>
          <a:bodyPr wrap="none">
            <a:spAutoFit/>
          </a:bodyPr>
          <a:lstStyle/>
          <a:p>
            <a:r>
              <a:rPr lang="he-IL" sz="2800" b="1" dirty="0">
                <a:solidFill>
                  <a:srgbClr val="000000"/>
                </a:solidFill>
                <a:latin typeface="Times New Roman" panose="02020603050405020304" pitchFamily="18" charset="0"/>
              </a:rPr>
              <a:t>אחרת מציאת החוליה שלפניה                 </a:t>
            </a:r>
            <a:r>
              <a:rPr lang="en-US" sz="2400" b="1" dirty="0" err="1">
                <a:solidFill>
                  <a:srgbClr val="000000"/>
                </a:solidFill>
                <a:latin typeface="Times New Roman" panose="02020603050405020304" pitchFamily="18" charset="0"/>
              </a:rPr>
              <a:t>FindPrev</a:t>
            </a:r>
            <a:r>
              <a:rPr lang="en-US" sz="2400" b="1" dirty="0">
                <a:solidFill>
                  <a:srgbClr val="000000"/>
                </a:solidFill>
                <a:latin typeface="Times New Roman" panose="02020603050405020304" pitchFamily="18" charset="0"/>
              </a:rPr>
              <a:t>(</a:t>
            </a:r>
            <a:r>
              <a:rPr lang="en-US" sz="2400" b="1" dirty="0" err="1">
                <a:solidFill>
                  <a:srgbClr val="000000"/>
                </a:solidFill>
                <a:latin typeface="Times New Roman" panose="02020603050405020304" pitchFamily="18" charset="0"/>
              </a:rPr>
              <a:t>lst,pos</a:t>
            </a:r>
            <a:r>
              <a:rPr lang="en-US" sz="2400" b="1" dirty="0">
                <a:solidFill>
                  <a:srgbClr val="000000"/>
                </a:solidFill>
                <a:latin typeface="Times New Roman" panose="02020603050405020304" pitchFamily="18" charset="0"/>
              </a:rPr>
              <a:t> );</a:t>
            </a:r>
            <a:r>
              <a:rPr lang="he-IL" sz="2400" b="1" dirty="0">
                <a:solidFill>
                  <a:srgbClr val="000000"/>
                </a:solidFill>
                <a:latin typeface="Times New Roman" panose="02020603050405020304" pitchFamily="18" charset="0"/>
              </a:rPr>
              <a:t>=</a:t>
            </a:r>
            <a:r>
              <a:rPr lang="en-US" sz="2400" b="1" dirty="0" err="1">
                <a:solidFill>
                  <a:srgbClr val="000000"/>
                </a:solidFill>
                <a:latin typeface="Times New Roman" panose="02020603050405020304" pitchFamily="18" charset="0"/>
              </a:rPr>
              <a:t>prev</a:t>
            </a:r>
            <a:endParaRPr lang="he-IL" sz="2400" b="1" dirty="0">
              <a:solidFill>
                <a:srgbClr val="000000"/>
              </a:solidFill>
              <a:latin typeface="Times New Roman" panose="02020603050405020304" pitchFamily="18" charset="0"/>
            </a:endParaRPr>
          </a:p>
        </p:txBody>
      </p:sp>
      <p:sp>
        <p:nvSpPr>
          <p:cNvPr id="24" name="מלבן 23"/>
          <p:cNvSpPr/>
          <p:nvPr/>
        </p:nvSpPr>
        <p:spPr>
          <a:xfrm>
            <a:off x="297559" y="2279262"/>
            <a:ext cx="6096000" cy="830997"/>
          </a:xfrm>
          <a:prstGeom prst="rect">
            <a:avLst/>
          </a:prstGeom>
        </p:spPr>
        <p:txBody>
          <a:bodyPr>
            <a:spAutoFit/>
          </a:bodyPr>
          <a:lstStyle/>
          <a:p>
            <a:pPr algn="l" rtl="0"/>
            <a:r>
              <a:rPr lang="en-US" sz="2400" b="1" dirty="0">
                <a:solidFill>
                  <a:srgbClr val="0000FF"/>
                </a:solidFill>
                <a:latin typeface="Times New Roman" panose="02020603050405020304" pitchFamily="18" charset="0"/>
                <a:cs typeface="Times New Roman" panose="02020603050405020304" pitchFamily="18" charset="0"/>
              </a:rPr>
              <a:t>if</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lst</a:t>
            </a:r>
            <a:r>
              <a:rPr lang="en-US" sz="2400" b="1" dirty="0">
                <a:solidFill>
                  <a:srgbClr val="0000FF"/>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lst.GetNext</a:t>
            </a:r>
            <a:r>
              <a:rPr lang="en-US" sz="2400" b="1" dirty="0">
                <a:solidFill>
                  <a:srgbClr val="000000"/>
                </a:solidFill>
                <a:latin typeface="Times New Roman" panose="02020603050405020304" pitchFamily="18" charset="0"/>
                <a:cs typeface="Times New Roman" panose="02020603050405020304" pitchFamily="18" charset="0"/>
              </a:rPr>
              <a:t>();</a:t>
            </a:r>
          </a:p>
        </p:txBody>
      </p:sp>
      <p:grpSp>
        <p:nvGrpSpPr>
          <p:cNvPr id="19" name="קבוצה 18"/>
          <p:cNvGrpSpPr/>
          <p:nvPr/>
        </p:nvGrpSpPr>
        <p:grpSpPr>
          <a:xfrm>
            <a:off x="1498807" y="4984056"/>
            <a:ext cx="5291003" cy="1657402"/>
            <a:chOff x="2802175" y="4764200"/>
            <a:chExt cx="5291003" cy="1657402"/>
          </a:xfrm>
        </p:grpSpPr>
        <p:cxnSp>
          <p:nvCxnSpPr>
            <p:cNvPr id="21" name="מחבר חץ ישר 20"/>
            <p:cNvCxnSpPr/>
            <p:nvPr/>
          </p:nvCxnSpPr>
          <p:spPr>
            <a:xfrm>
              <a:off x="5542821" y="5402929"/>
              <a:ext cx="1" cy="616408"/>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grpSp>
          <p:nvGrpSpPr>
            <p:cNvPr id="3" name="קבוצה 2"/>
            <p:cNvGrpSpPr/>
            <p:nvPr/>
          </p:nvGrpSpPr>
          <p:grpSpPr>
            <a:xfrm>
              <a:off x="2802175" y="4764200"/>
              <a:ext cx="5291003" cy="1657402"/>
              <a:chOff x="2802175" y="4764200"/>
              <a:chExt cx="5291003" cy="1657402"/>
            </a:xfrm>
          </p:grpSpPr>
          <p:sp>
            <p:nvSpPr>
              <p:cNvPr id="20" name="אליפסה 19"/>
              <p:cNvSpPr/>
              <p:nvPr/>
            </p:nvSpPr>
            <p:spPr>
              <a:xfrm>
                <a:off x="5127863" y="4764200"/>
                <a:ext cx="1011864" cy="678206"/>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en-US" b="1" dirty="0" err="1"/>
                  <a:t>prev</a:t>
                </a:r>
                <a:endParaRPr lang="he-IL" b="1" dirty="0"/>
              </a:p>
            </p:txBody>
          </p:sp>
          <p:grpSp>
            <p:nvGrpSpPr>
              <p:cNvPr id="37" name="קבוצה 36"/>
              <p:cNvGrpSpPr/>
              <p:nvPr/>
            </p:nvGrpSpPr>
            <p:grpSpPr>
              <a:xfrm>
                <a:off x="2802175" y="5889824"/>
                <a:ext cx="5291003" cy="531778"/>
                <a:chOff x="1751401" y="5040579"/>
                <a:chExt cx="5184916" cy="531778"/>
              </a:xfrm>
            </p:grpSpPr>
            <p:sp>
              <p:nvSpPr>
                <p:cNvPr id="38" name="אליפסה 37"/>
                <p:cNvSpPr/>
                <p:nvPr/>
              </p:nvSpPr>
              <p:spPr>
                <a:xfrm>
                  <a:off x="1751401" y="5040579"/>
                  <a:ext cx="815251"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39" name="מלבן מעוגל 38"/>
                <p:cNvSpPr/>
                <p:nvPr/>
              </p:nvSpPr>
              <p:spPr>
                <a:xfrm>
                  <a:off x="2968177" y="5147782"/>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40" name="מלבן מעוגל 39"/>
                <p:cNvSpPr/>
                <p:nvPr/>
              </p:nvSpPr>
              <p:spPr>
                <a:xfrm>
                  <a:off x="3963291" y="5193360"/>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6</a:t>
                  </a:r>
                  <a:endParaRPr lang="he-IL" sz="2000" b="1" dirty="0"/>
                </a:p>
              </p:txBody>
            </p:sp>
            <p:sp>
              <p:nvSpPr>
                <p:cNvPr id="41" name="מלבן מעוגל 40"/>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42" name="מחבר חץ ישר 41"/>
                <p:cNvCxnSpPr/>
                <p:nvPr/>
              </p:nvCxnSpPr>
              <p:spPr>
                <a:xfrm>
                  <a:off x="3609974" y="5340329"/>
                  <a:ext cx="388964"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43" name="מחבר חץ ישר 42"/>
                <p:cNvCxnSpPr>
                  <a:stCxn id="40" idx="3"/>
                </p:cNvCxnSpPr>
                <p:nvPr/>
              </p:nvCxnSpPr>
              <p:spPr>
                <a:xfrm>
                  <a:off x="4644701" y="5374620"/>
                  <a:ext cx="562919"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44" name="מחבר חץ ישר 43"/>
                <p:cNvCxnSpPr>
                  <a:stCxn id="38" idx="6"/>
                </p:cNvCxnSpPr>
                <p:nvPr/>
              </p:nvCxnSpPr>
              <p:spPr>
                <a:xfrm flipV="1">
                  <a:off x="2566652" y="5296536"/>
                  <a:ext cx="425835"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45" name="מחבר חץ ישר 44"/>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46" name="מלבן מעוגל 45"/>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grpSp>
          <p:sp>
            <p:nvSpPr>
              <p:cNvPr id="47" name="אליפסה 46"/>
              <p:cNvSpPr/>
              <p:nvPr/>
            </p:nvSpPr>
            <p:spPr>
              <a:xfrm>
                <a:off x="6230617" y="4773872"/>
                <a:ext cx="895756" cy="7177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b="1" dirty="0" err="1"/>
                  <a:t>pos</a:t>
                </a:r>
                <a:endParaRPr lang="he-IL" b="1" dirty="0"/>
              </a:p>
            </p:txBody>
          </p:sp>
        </p:grpSp>
        <p:cxnSp>
          <p:nvCxnSpPr>
            <p:cNvPr id="48" name="מחבר חץ ישר 47"/>
            <p:cNvCxnSpPr/>
            <p:nvPr/>
          </p:nvCxnSpPr>
          <p:spPr>
            <a:xfrm>
              <a:off x="6700104" y="5462174"/>
              <a:ext cx="0" cy="55747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2" name="מלבן 1"/>
          <p:cNvSpPr/>
          <p:nvPr/>
        </p:nvSpPr>
        <p:spPr>
          <a:xfrm>
            <a:off x="5095698" y="2659720"/>
            <a:ext cx="6614311" cy="461665"/>
          </a:xfrm>
          <a:prstGeom prst="rect">
            <a:avLst/>
          </a:prstGeom>
        </p:spPr>
        <p:txBody>
          <a:bodyPr wrap="none">
            <a:spAutoFit/>
          </a:bodyPr>
          <a:lstStyle/>
          <a:p>
            <a:r>
              <a:rPr lang="he-IL" sz="2400" b="1" dirty="0">
                <a:solidFill>
                  <a:srgbClr val="000000"/>
                </a:solidFill>
                <a:latin typeface="Times New Roman" panose="02020603050405020304" pitchFamily="18" charset="0"/>
              </a:rPr>
              <a:t>מציאת החוליה למחיקה </a:t>
            </a:r>
            <a:r>
              <a:rPr lang="en-US" sz="2400" b="1" dirty="0">
                <a:solidFill>
                  <a:srgbClr val="000000"/>
                </a:solidFill>
                <a:latin typeface="Times New Roman" panose="02020603050405020304" pitchFamily="18" charset="0"/>
              </a:rPr>
              <a:t> </a:t>
            </a:r>
            <a:r>
              <a:rPr lang="he-IL" sz="2400" b="1" dirty="0">
                <a:solidFill>
                  <a:srgbClr val="000000"/>
                </a:solidFill>
                <a:latin typeface="Times New Roman" panose="02020603050405020304" pitchFamily="18" charset="0"/>
              </a:rPr>
              <a:t>     </a:t>
            </a:r>
            <a:r>
              <a:rPr lang="en-US" sz="2400" b="1" dirty="0" err="1">
                <a:solidFill>
                  <a:srgbClr val="000000"/>
                </a:solidFill>
                <a:latin typeface="Times New Roman" panose="02020603050405020304" pitchFamily="18" charset="0"/>
              </a:rPr>
              <a:t>FindNode</a:t>
            </a:r>
            <a:r>
              <a:rPr lang="en-US" sz="2400" b="1" dirty="0">
                <a:solidFill>
                  <a:srgbClr val="000000"/>
                </a:solidFill>
                <a:latin typeface="Times New Roman" panose="02020603050405020304" pitchFamily="18" charset="0"/>
              </a:rPr>
              <a:t>(lst,5);</a:t>
            </a:r>
            <a:r>
              <a:rPr lang="he-IL" sz="2400" b="1" dirty="0">
                <a:solidFill>
                  <a:srgbClr val="000000"/>
                </a:solidFill>
                <a:latin typeface="Times New Roman" panose="02020603050405020304" pitchFamily="18" charset="0"/>
              </a:rPr>
              <a:t>=</a:t>
            </a:r>
            <a:r>
              <a:rPr lang="en-US" sz="2400" b="1" dirty="0" err="1">
                <a:solidFill>
                  <a:srgbClr val="000000"/>
                </a:solidFill>
                <a:latin typeface="Times New Roman" panose="02020603050405020304" pitchFamily="18" charset="0"/>
              </a:rPr>
              <a:t>pos</a:t>
            </a:r>
            <a:endParaRPr lang="en-US" sz="2400" b="1"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58746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2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23" grpId="0"/>
      <p:bldP spid="24"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חץ שמאלה 12"/>
          <p:cNvSpPr/>
          <p:nvPr/>
        </p:nvSpPr>
        <p:spPr>
          <a:xfrm>
            <a:off x="3661392" y="4277353"/>
            <a:ext cx="5569694" cy="326572"/>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11" name="חץ שמאלה 10"/>
          <p:cNvSpPr/>
          <p:nvPr/>
        </p:nvSpPr>
        <p:spPr>
          <a:xfrm>
            <a:off x="6385153" y="2810712"/>
            <a:ext cx="1404612" cy="398401"/>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5" name="כותרת 2"/>
          <p:cNvSpPr>
            <a:spLocks noGrp="1"/>
          </p:cNvSpPr>
          <p:nvPr>
            <p:ph type="title"/>
          </p:nvPr>
        </p:nvSpPr>
        <p:spPr>
          <a:xfrm>
            <a:off x="1024128" y="155448"/>
            <a:ext cx="9802206" cy="720000"/>
          </a:xfrm>
        </p:spPr>
        <p:txBody>
          <a:bodyPr/>
          <a:lstStyle/>
          <a:p>
            <a:r>
              <a:rPr lang="he-IL" dirty="0">
                <a:latin typeface="Times New Roman" panose="02020603050405020304" pitchFamily="18" charset="0"/>
                <a:cs typeface="+mj-cs"/>
              </a:rPr>
              <a:t>פעולת מחיקה חוליה</a:t>
            </a:r>
          </a:p>
        </p:txBody>
      </p:sp>
      <p:sp>
        <p:nvSpPr>
          <p:cNvPr id="6" name="מלבן 5"/>
          <p:cNvSpPr/>
          <p:nvPr/>
        </p:nvSpPr>
        <p:spPr>
          <a:xfrm>
            <a:off x="0" y="1040069"/>
            <a:ext cx="10040394" cy="3970318"/>
          </a:xfrm>
          <a:prstGeom prst="rect">
            <a:avLst/>
          </a:prstGeom>
        </p:spPr>
        <p:txBody>
          <a:bodyPr wrap="square">
            <a:spAutoFit/>
          </a:bodyPr>
          <a:lstStyle/>
          <a:p>
            <a:pPr algn="l" rtl="0"/>
            <a:r>
              <a:rPr lang="en-US" sz="2800" b="1" dirty="0">
                <a:solidFill>
                  <a:srgbClr val="0000FF"/>
                </a:solidFill>
                <a:latin typeface="Times New Roman" panose="02020603050405020304" pitchFamily="18" charset="0"/>
                <a:cs typeface="Times New Roman" panose="02020603050405020304" pitchFamily="18" charset="0"/>
              </a:rPr>
              <a:t>public</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a:solidFill>
                  <a:srgbClr val="0000FF"/>
                </a:solidFill>
                <a:latin typeface="Times New Roman" panose="02020603050405020304" pitchFamily="18" charset="0"/>
                <a:cs typeface="Times New Roman" panose="02020603050405020304" pitchFamily="18" charset="0"/>
              </a:rPr>
              <a:t>static</a:t>
            </a:r>
            <a:r>
              <a:rPr lang="en-US" sz="2800" b="1" dirty="0">
                <a:solidFill>
                  <a:srgbClr val="000000"/>
                </a:solidFill>
                <a:latin typeface="Times New Roman" panose="02020603050405020304" pitchFamily="18" charset="0"/>
                <a:cs typeface="Times New Roman" panose="02020603050405020304" pitchFamily="18" charset="0"/>
              </a:rPr>
              <a:t> Node&lt;</a:t>
            </a:r>
            <a:r>
              <a:rPr lang="en-US" sz="2800" b="1" dirty="0" err="1">
                <a:solidFill>
                  <a:srgbClr val="0000FF"/>
                </a:solidFill>
                <a:latin typeface="Times New Roman" panose="02020603050405020304" pitchFamily="18" charset="0"/>
                <a:cs typeface="Times New Roman" panose="02020603050405020304" pitchFamily="18" charset="0"/>
              </a:rPr>
              <a:t>int</a:t>
            </a:r>
            <a:r>
              <a:rPr lang="en-US" sz="2800" b="1" dirty="0">
                <a:solidFill>
                  <a:srgbClr val="000000"/>
                </a:solidFill>
                <a:latin typeface="Times New Roman" panose="02020603050405020304" pitchFamily="18" charset="0"/>
                <a:cs typeface="Times New Roman" panose="02020603050405020304" pitchFamily="18" charset="0"/>
              </a:rPr>
              <a:t>&gt; Remove(Node&lt;</a:t>
            </a:r>
            <a:r>
              <a:rPr lang="en-US" sz="2800" b="1" dirty="0" err="1">
                <a:solidFill>
                  <a:srgbClr val="0000FF"/>
                </a:solidFill>
                <a:latin typeface="Times New Roman" panose="02020603050405020304" pitchFamily="18" charset="0"/>
                <a:cs typeface="Times New Roman" panose="02020603050405020304" pitchFamily="18" charset="0"/>
              </a:rPr>
              <a:t>int</a:t>
            </a:r>
            <a:r>
              <a:rPr lang="en-US" sz="2800" b="1" dirty="0">
                <a:solidFill>
                  <a:srgbClr val="000000"/>
                </a:solidFill>
                <a:latin typeface="Times New Roman" panose="02020603050405020304" pitchFamily="18" charset="0"/>
                <a:cs typeface="Times New Roman" panose="02020603050405020304" pitchFamily="18" charset="0"/>
              </a:rPr>
              <a:t>&gt; </a:t>
            </a:r>
            <a:r>
              <a:rPr lang="en-US" sz="2800" b="1" dirty="0" err="1">
                <a:solidFill>
                  <a:srgbClr val="000000"/>
                </a:solidFill>
                <a:latin typeface="Times New Roman" panose="02020603050405020304" pitchFamily="18" charset="0"/>
                <a:cs typeface="Times New Roman" panose="02020603050405020304" pitchFamily="18" charset="0"/>
              </a:rPr>
              <a:t>lst,Node</a:t>
            </a:r>
            <a:r>
              <a:rPr lang="en-US" sz="2800" b="1" dirty="0">
                <a:solidFill>
                  <a:srgbClr val="000000"/>
                </a:solidFill>
                <a:latin typeface="Times New Roman" panose="02020603050405020304" pitchFamily="18" charset="0"/>
                <a:cs typeface="Times New Roman" panose="02020603050405020304" pitchFamily="18" charset="0"/>
              </a:rPr>
              <a:t>&lt;</a:t>
            </a:r>
            <a:r>
              <a:rPr lang="en-US" sz="2800" b="1" dirty="0" err="1">
                <a:solidFill>
                  <a:srgbClr val="0000FF"/>
                </a:solidFill>
                <a:latin typeface="Times New Roman" panose="02020603050405020304" pitchFamily="18" charset="0"/>
                <a:cs typeface="Times New Roman" panose="02020603050405020304" pitchFamily="18" charset="0"/>
              </a:rPr>
              <a:t>int</a:t>
            </a:r>
            <a:r>
              <a:rPr lang="en-US" sz="2800" b="1" dirty="0">
                <a:solidFill>
                  <a:srgbClr val="000000"/>
                </a:solidFill>
                <a:latin typeface="Times New Roman" panose="02020603050405020304" pitchFamily="18" charset="0"/>
                <a:cs typeface="Times New Roman" panose="02020603050405020304" pitchFamily="18" charset="0"/>
              </a:rPr>
              <a:t>&gt; </a:t>
            </a:r>
            <a:r>
              <a:rPr lang="en-US" sz="2800" b="1" dirty="0" err="1">
                <a:solidFill>
                  <a:srgbClr val="000000"/>
                </a:solidFill>
                <a:latin typeface="Times New Roman" panose="02020603050405020304" pitchFamily="18" charset="0"/>
                <a:cs typeface="Times New Roman" panose="02020603050405020304" pitchFamily="18" charset="0"/>
              </a:rPr>
              <a:t>pos</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he-IL" sz="2800" b="1" dirty="0">
                <a:solidFill>
                  <a:srgbClr val="000000"/>
                </a:solidFill>
                <a:latin typeface="Times New Roman" panose="02020603050405020304" pitchFamily="18" charset="0"/>
                <a:cs typeface="Times New Roman" panose="02020603050405020304" pitchFamily="18" charset="0"/>
              </a:rPr>
              <a:t>        }</a:t>
            </a:r>
          </a:p>
          <a:p>
            <a:pPr algn="l" rtl="0"/>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a:solidFill>
                  <a:srgbClr val="0000FF"/>
                </a:solidFill>
                <a:latin typeface="Times New Roman" panose="02020603050405020304" pitchFamily="18" charset="0"/>
                <a:cs typeface="Times New Roman" panose="02020603050405020304" pitchFamily="18" charset="0"/>
              </a:rPr>
              <a:t>if</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lst</a:t>
            </a:r>
            <a:r>
              <a:rPr lang="en-US" sz="2800" b="1" dirty="0">
                <a:solidFill>
                  <a:srgbClr val="000000"/>
                </a:solidFill>
                <a:latin typeface="Times New Roman" panose="02020603050405020304" pitchFamily="18" charset="0"/>
                <a:cs typeface="Times New Roman" panose="02020603050405020304" pitchFamily="18" charset="0"/>
              </a:rPr>
              <a:t> == </a:t>
            </a:r>
            <a:r>
              <a:rPr lang="en-US" sz="2800" b="1" dirty="0" err="1">
                <a:solidFill>
                  <a:srgbClr val="000000"/>
                </a:solidFill>
                <a:latin typeface="Times New Roman" panose="02020603050405020304" pitchFamily="18" charset="0"/>
                <a:cs typeface="Times New Roman" panose="02020603050405020304" pitchFamily="18" charset="0"/>
              </a:rPr>
              <a:t>pos</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a:solidFill>
                  <a:srgbClr val="0000FF"/>
                </a:solidFill>
                <a:latin typeface="Times New Roman" panose="02020603050405020304" pitchFamily="18" charset="0"/>
                <a:cs typeface="Times New Roman" panose="02020603050405020304" pitchFamily="18" charset="0"/>
              </a:rPr>
              <a:t>return</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lst.GetNext</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en-US" sz="2800" b="1" dirty="0">
                <a:solidFill>
                  <a:srgbClr val="000000"/>
                </a:solidFill>
                <a:latin typeface="Times New Roman" panose="02020603050405020304" pitchFamily="18" charset="0"/>
                <a:cs typeface="Times New Roman" panose="02020603050405020304" pitchFamily="18" charset="0"/>
              </a:rPr>
              <a:t>     Node&lt;</a:t>
            </a:r>
            <a:r>
              <a:rPr lang="en-US" sz="2800" b="1" dirty="0" err="1">
                <a:solidFill>
                  <a:srgbClr val="0000FF"/>
                </a:solidFill>
                <a:latin typeface="Times New Roman" panose="02020603050405020304" pitchFamily="18" charset="0"/>
                <a:cs typeface="Times New Roman" panose="02020603050405020304" pitchFamily="18" charset="0"/>
              </a:rPr>
              <a:t>int</a:t>
            </a:r>
            <a:r>
              <a:rPr lang="en-US" sz="2800" b="1" dirty="0">
                <a:solidFill>
                  <a:srgbClr val="000000"/>
                </a:solidFill>
                <a:latin typeface="Times New Roman" panose="02020603050405020304" pitchFamily="18" charset="0"/>
                <a:cs typeface="Times New Roman" panose="02020603050405020304" pitchFamily="18" charset="0"/>
              </a:rPr>
              <a:t>&gt; </a:t>
            </a:r>
            <a:r>
              <a:rPr lang="en-US" sz="2800" b="1" dirty="0" err="1">
                <a:solidFill>
                  <a:srgbClr val="000000"/>
                </a:solidFill>
                <a:latin typeface="Times New Roman" panose="02020603050405020304" pitchFamily="18" charset="0"/>
                <a:cs typeface="Times New Roman" panose="02020603050405020304" pitchFamily="18" charset="0"/>
              </a:rPr>
              <a:t>prev</a:t>
            </a:r>
            <a:r>
              <a:rPr lang="en-US" sz="2800" b="1" dirty="0">
                <a:solidFill>
                  <a:srgbClr val="000000"/>
                </a:solidFill>
                <a:latin typeface="Times New Roman" panose="02020603050405020304" pitchFamily="18" charset="0"/>
                <a:cs typeface="Times New Roman" panose="02020603050405020304" pitchFamily="18" charset="0"/>
              </a:rPr>
              <a:t> = </a:t>
            </a:r>
            <a:r>
              <a:rPr lang="en-US" sz="2800" b="1" dirty="0" err="1">
                <a:solidFill>
                  <a:srgbClr val="000000"/>
                </a:solidFill>
                <a:latin typeface="Times New Roman" panose="02020603050405020304" pitchFamily="18" charset="0"/>
                <a:cs typeface="Times New Roman" panose="02020603050405020304" pitchFamily="18" charset="0"/>
              </a:rPr>
              <a:t>FindPrev</a:t>
            </a:r>
            <a:r>
              <a:rPr lang="en-US" sz="2800" b="1" dirty="0">
                <a:solidFill>
                  <a:srgbClr val="000000"/>
                </a:solidFill>
                <a:latin typeface="Times New Roman" panose="02020603050405020304" pitchFamily="18" charset="0"/>
                <a:cs typeface="Times New Roman" panose="02020603050405020304" pitchFamily="18" charset="0"/>
              </a:rPr>
              <a:t>(</a:t>
            </a:r>
            <a:r>
              <a:rPr lang="en-US" sz="2800" b="1" dirty="0" err="1">
                <a:solidFill>
                  <a:srgbClr val="000000"/>
                </a:solidFill>
                <a:latin typeface="Times New Roman" panose="02020603050405020304" pitchFamily="18" charset="0"/>
                <a:cs typeface="Times New Roman" panose="02020603050405020304" pitchFamily="18" charset="0"/>
              </a:rPr>
              <a:t>lst</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pos</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prev.SetNext</a:t>
            </a:r>
            <a:r>
              <a:rPr lang="en-US" sz="2800" b="1" dirty="0">
                <a:solidFill>
                  <a:srgbClr val="000000"/>
                </a:solidFill>
                <a:latin typeface="Times New Roman" panose="02020603050405020304" pitchFamily="18" charset="0"/>
                <a:cs typeface="Times New Roman" panose="02020603050405020304" pitchFamily="18" charset="0"/>
              </a:rPr>
              <a:t>(</a:t>
            </a:r>
            <a:r>
              <a:rPr lang="en-US" sz="2800" b="1" dirty="0" err="1">
                <a:solidFill>
                  <a:srgbClr val="000000"/>
                </a:solidFill>
                <a:latin typeface="Times New Roman" panose="02020603050405020304" pitchFamily="18" charset="0"/>
                <a:cs typeface="Times New Roman" panose="02020603050405020304" pitchFamily="18" charset="0"/>
              </a:rPr>
              <a:t>pos.GetNext</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pos.SetNext</a:t>
            </a:r>
            <a:r>
              <a:rPr lang="en-US" sz="2800" b="1" dirty="0">
                <a:solidFill>
                  <a:srgbClr val="000000"/>
                </a:solidFill>
                <a:latin typeface="Times New Roman" panose="02020603050405020304" pitchFamily="18" charset="0"/>
                <a:cs typeface="Times New Roman" panose="02020603050405020304" pitchFamily="18" charset="0"/>
              </a:rPr>
              <a:t>(</a:t>
            </a:r>
            <a:r>
              <a:rPr lang="en-US" sz="2800" b="1" dirty="0">
                <a:solidFill>
                  <a:srgbClr val="0000FF"/>
                </a:solidFill>
                <a:latin typeface="Times New Roman" panose="02020603050405020304" pitchFamily="18" charset="0"/>
                <a:cs typeface="Times New Roman" panose="02020603050405020304" pitchFamily="18" charset="0"/>
              </a:rPr>
              <a:t>null</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a:solidFill>
                  <a:srgbClr val="0000FF"/>
                </a:solidFill>
                <a:latin typeface="Times New Roman" panose="02020603050405020304" pitchFamily="18" charset="0"/>
                <a:cs typeface="Times New Roman" panose="02020603050405020304" pitchFamily="18" charset="0"/>
              </a:rPr>
              <a:t>return</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lst</a:t>
            </a:r>
            <a:r>
              <a:rPr lang="en-US" sz="2800" b="1" dirty="0">
                <a:solidFill>
                  <a:srgbClr val="000000"/>
                </a:solidFill>
                <a:latin typeface="Times New Roman" panose="02020603050405020304" pitchFamily="18" charset="0"/>
                <a:cs typeface="Times New Roman" panose="02020603050405020304" pitchFamily="18" charset="0"/>
              </a:rPr>
              <a:t>;</a:t>
            </a:r>
          </a:p>
          <a:p>
            <a:pPr algn="l" rtl="0"/>
            <a:r>
              <a:rPr lang="he-IL" sz="2800" b="1" dirty="0">
                <a:solidFill>
                  <a:srgbClr val="000000"/>
                </a:solidFill>
                <a:latin typeface="Times New Roman" panose="02020603050405020304" pitchFamily="18" charset="0"/>
                <a:cs typeface="Times New Roman" panose="02020603050405020304" pitchFamily="18" charset="0"/>
              </a:rPr>
              <a:t>        {</a:t>
            </a:r>
            <a:endParaRPr lang="he-IL" sz="2800" b="1" dirty="0">
              <a:latin typeface="Times New Roman" panose="02020603050405020304" pitchFamily="18" charset="0"/>
              <a:cs typeface="Times New Roman" panose="02020603050405020304" pitchFamily="18" charset="0"/>
            </a:endParaRPr>
          </a:p>
        </p:txBody>
      </p:sp>
      <p:sp>
        <p:nvSpPr>
          <p:cNvPr id="7" name="מלבן 6"/>
          <p:cNvSpPr/>
          <p:nvPr/>
        </p:nvSpPr>
        <p:spPr>
          <a:xfrm>
            <a:off x="7152640" y="2794396"/>
            <a:ext cx="3905025" cy="43088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he-IL" sz="2200" b="1" dirty="0">
                <a:solidFill>
                  <a:srgbClr val="000000"/>
                </a:solidFill>
                <a:latin typeface="Times New Roman" panose="02020603050405020304" pitchFamily="18" charset="0"/>
              </a:rPr>
              <a:t>מציאת החוליה הקודמת לה</a:t>
            </a:r>
          </a:p>
        </p:txBody>
      </p:sp>
      <p:sp>
        <p:nvSpPr>
          <p:cNvPr id="8" name="מלבן 7"/>
          <p:cNvSpPr/>
          <p:nvPr/>
        </p:nvSpPr>
        <p:spPr>
          <a:xfrm>
            <a:off x="8703878" y="3481857"/>
            <a:ext cx="1625765" cy="430887"/>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he-IL" sz="2200" b="1" dirty="0">
                <a:solidFill>
                  <a:srgbClr val="000000"/>
                </a:solidFill>
                <a:latin typeface="Times New Roman" panose="02020603050405020304" pitchFamily="18" charset="0"/>
              </a:rPr>
              <a:t>מחיקת </a:t>
            </a:r>
            <a:r>
              <a:rPr lang="en-US" sz="2200" b="1" dirty="0" err="1">
                <a:solidFill>
                  <a:srgbClr val="000000"/>
                </a:solidFill>
                <a:latin typeface="Times New Roman" panose="02020603050405020304" pitchFamily="18" charset="0"/>
              </a:rPr>
              <a:t>pos</a:t>
            </a:r>
            <a:r>
              <a:rPr lang="en-US" sz="2200" b="1" dirty="0">
                <a:solidFill>
                  <a:srgbClr val="000000"/>
                </a:solidFill>
                <a:latin typeface="Times New Roman" panose="02020603050405020304" pitchFamily="18" charset="0"/>
              </a:rPr>
              <a:t> </a:t>
            </a:r>
            <a:r>
              <a:rPr lang="he-IL" sz="2200" b="1" dirty="0">
                <a:solidFill>
                  <a:srgbClr val="000000"/>
                </a:solidFill>
                <a:latin typeface="Times New Roman" panose="02020603050405020304" pitchFamily="18" charset="0"/>
              </a:rPr>
              <a:t> </a:t>
            </a:r>
          </a:p>
        </p:txBody>
      </p:sp>
      <p:sp>
        <p:nvSpPr>
          <p:cNvPr id="9" name="מלבן 8"/>
          <p:cNvSpPr/>
          <p:nvPr/>
        </p:nvSpPr>
        <p:spPr>
          <a:xfrm>
            <a:off x="6046339" y="4256665"/>
            <a:ext cx="3211135" cy="430887"/>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he-IL" sz="2200" b="1" dirty="0">
                <a:solidFill>
                  <a:srgbClr val="000000"/>
                </a:solidFill>
                <a:latin typeface="Times New Roman" panose="02020603050405020304" pitchFamily="18" charset="0"/>
              </a:rPr>
              <a:t>החזרת ההפניה לשרשרת </a:t>
            </a:r>
          </a:p>
        </p:txBody>
      </p:sp>
      <p:sp>
        <p:nvSpPr>
          <p:cNvPr id="12" name="חץ שמאלה 11"/>
          <p:cNvSpPr/>
          <p:nvPr/>
        </p:nvSpPr>
        <p:spPr>
          <a:xfrm>
            <a:off x="4926121" y="3519860"/>
            <a:ext cx="3644707" cy="388155"/>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10" name="חץ שמאלה 9"/>
          <p:cNvSpPr/>
          <p:nvPr/>
        </p:nvSpPr>
        <p:spPr>
          <a:xfrm>
            <a:off x="2670723" y="1969183"/>
            <a:ext cx="1444075" cy="276193"/>
          </a:xfrm>
          <a:prstGeom prst="leftArrow">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he-IL"/>
          </a:p>
        </p:txBody>
      </p:sp>
      <p:sp>
        <p:nvSpPr>
          <p:cNvPr id="4" name="מציין מיקום תוכן 1"/>
          <p:cNvSpPr>
            <a:spLocks noGrp="1"/>
          </p:cNvSpPr>
          <p:nvPr>
            <p:ph sz="quarter" idx="4"/>
          </p:nvPr>
        </p:nvSpPr>
        <p:spPr>
          <a:xfrm>
            <a:off x="3748478" y="1901635"/>
            <a:ext cx="7892143" cy="438908"/>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marL="0" indent="0">
              <a:buNone/>
            </a:pPr>
            <a:r>
              <a:rPr lang="he-IL" b="1" dirty="0">
                <a:solidFill>
                  <a:srgbClr val="000000"/>
                </a:solidFill>
                <a:latin typeface="Times New Roman" panose="02020603050405020304" pitchFamily="18" charset="0"/>
                <a:cs typeface="+mn-cs"/>
              </a:rPr>
              <a:t>אם  </a:t>
            </a:r>
            <a:r>
              <a:rPr lang="en-US" b="1" dirty="0" err="1">
                <a:solidFill>
                  <a:srgbClr val="000000"/>
                </a:solidFill>
                <a:latin typeface="Times New Roman" panose="02020603050405020304" pitchFamily="18" charset="0"/>
                <a:cs typeface="+mn-cs"/>
              </a:rPr>
              <a:t>pos</a:t>
            </a:r>
            <a:r>
              <a:rPr lang="he-IL" b="1" dirty="0">
                <a:solidFill>
                  <a:srgbClr val="000000"/>
                </a:solidFill>
                <a:latin typeface="Times New Roman" panose="02020603050405020304" pitchFamily="18" charset="0"/>
                <a:cs typeface="+mn-cs"/>
              </a:rPr>
              <a:t>  היא החוליה הראשונה –להחזיר הפניה לחוליה </a:t>
            </a:r>
            <a:r>
              <a:rPr lang="he-IL" b="1" dirty="0" err="1">
                <a:solidFill>
                  <a:srgbClr val="000000"/>
                </a:solidFill>
                <a:latin typeface="Times New Roman" panose="02020603050405020304" pitchFamily="18" charset="0"/>
                <a:cs typeface="+mn-cs"/>
              </a:rPr>
              <a:t>השניה</a:t>
            </a:r>
            <a:endParaRPr lang="he-IL" b="1" dirty="0">
              <a:solidFill>
                <a:srgbClr val="000000"/>
              </a:solidFill>
              <a:latin typeface="Times New Roman" panose="02020603050405020304" pitchFamily="18" charset="0"/>
              <a:cs typeface="+mn-cs"/>
            </a:endParaRPr>
          </a:p>
          <a:p>
            <a:endParaRPr lang="he-IL" dirty="0"/>
          </a:p>
        </p:txBody>
      </p:sp>
    </p:spTree>
    <p:extLst>
      <p:ext uri="{BB962C8B-B14F-4D97-AF65-F5344CB8AC3E}">
        <p14:creationId xmlns:p14="http://schemas.microsoft.com/office/powerpoint/2010/main" val="255653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4">
                                            <p:bg/>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6">
                                            <p:txEl>
                                              <p:pRg st="5" end="5"/>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6">
                                            <p:txEl>
                                              <p:pRg st="6" end="6"/>
                                            </p:txEl>
                                          </p:spTgt>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0" nodeType="after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6">
                                            <p:txEl>
                                              <p:pRg st="7" end="7"/>
                                            </p:txEl>
                                          </p:spTgt>
                                        </p:tgtEl>
                                        <p:attrNameLst>
                                          <p:attrName>style.visibility</p:attrName>
                                        </p:attrNameLst>
                                      </p:cBhvr>
                                      <p:to>
                                        <p:strVal val="visible"/>
                                      </p:to>
                                    </p:set>
                                  </p:childTnLst>
                                </p:cTn>
                              </p:par>
                            </p:childTnLst>
                          </p:cTn>
                        </p:par>
                        <p:par>
                          <p:cTn id="46" fill="hold">
                            <p:stCondLst>
                              <p:cond delay="0"/>
                            </p:stCondLst>
                            <p:childTnLst>
                              <p:par>
                                <p:cTn id="47" presetID="1" presetClass="entr" presetSubtype="0" fill="hold" grpId="0" nodeType="after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par>
                          <p:cTn id="49" fill="hold">
                            <p:stCondLst>
                              <p:cond delay="0"/>
                            </p:stCondLst>
                            <p:childTnLst>
                              <p:par>
                                <p:cTn id="50" presetID="1" presetClass="entr" presetSubtype="0" fill="hold" grpId="0" nodeType="afterEffect">
                                  <p:stCondLst>
                                    <p:cond delay="0"/>
                                  </p:stCondLst>
                                  <p:childTnLst>
                                    <p:set>
                                      <p:cBhvr>
                                        <p:cTn id="5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7" grpId="0" animBg="1"/>
      <p:bldP spid="8" grpId="0" animBg="1"/>
      <p:bldP spid="9" grpId="0" animBg="1"/>
      <p:bldP spid="12" grpId="0" animBg="1"/>
      <p:bldP spid="10" grpId="0" animBg="1"/>
      <p:bldP spid="4"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13470" y="765180"/>
            <a:ext cx="11161453" cy="2759872"/>
          </a:xfrm>
        </p:spPr>
        <p:txBody>
          <a:bodyPr/>
          <a:lstStyle/>
          <a:p>
            <a:r>
              <a:rPr lang="he-IL" b="1" dirty="0">
                <a:latin typeface="Times New Roman" panose="02020603050405020304" pitchFamily="18" charset="0"/>
                <a:cs typeface="+mn-cs"/>
              </a:rPr>
              <a:t>כתבו פעולה המקבלת שרשרת חוליות ומספר ומוחקת את כל המופעים של המספר מהשרשרת. </a:t>
            </a:r>
          </a:p>
          <a:p>
            <a:r>
              <a:rPr lang="he-IL" b="1" dirty="0">
                <a:latin typeface="Times New Roman" panose="02020603050405020304" pitchFamily="18" charset="0"/>
                <a:cs typeface="+mn-cs"/>
              </a:rPr>
              <a:t>לדוגמה : לשרשרת [8,8,5,8,2,8,4,3,8] והמספר 8        נקבל [5,2,4,3]</a:t>
            </a:r>
          </a:p>
          <a:p>
            <a:pPr marL="0" indent="0">
              <a:buNone/>
            </a:pPr>
            <a:r>
              <a:rPr lang="he-IL" b="1" dirty="0">
                <a:latin typeface="Times New Roman" panose="02020603050405020304" pitchFamily="18" charset="0"/>
                <a:cs typeface="+mn-cs"/>
              </a:rPr>
              <a:t> יש להפריד לשני מצבים : </a:t>
            </a:r>
          </a:p>
          <a:p>
            <a:pPr marL="457200" indent="-457200">
              <a:buAutoNum type="arabicPeriod"/>
            </a:pPr>
            <a:r>
              <a:rPr lang="he-IL" b="1" dirty="0">
                <a:latin typeface="Times New Roman" panose="02020603050405020304" pitchFamily="18" charset="0"/>
                <a:cs typeface="+mn-cs"/>
              </a:rPr>
              <a:t>המספר למחיקה בתחילת השרשרת ( אחד או יותר....) </a:t>
            </a:r>
          </a:p>
          <a:p>
            <a:pPr marL="457200" indent="-457200">
              <a:buAutoNum type="arabicPeriod"/>
            </a:pPr>
            <a:r>
              <a:rPr lang="he-IL" b="1" dirty="0">
                <a:latin typeface="Times New Roman" panose="02020603050405020304" pitchFamily="18" charset="0"/>
                <a:cs typeface="+mn-cs"/>
              </a:rPr>
              <a:t>המספר נמצא בהמשך השרשרת. </a:t>
            </a:r>
          </a:p>
        </p:txBody>
      </p:sp>
      <p:sp>
        <p:nvSpPr>
          <p:cNvPr id="3" name="כותרת 2"/>
          <p:cNvSpPr>
            <a:spLocks noGrp="1"/>
          </p:cNvSpPr>
          <p:nvPr>
            <p:ph type="title"/>
          </p:nvPr>
        </p:nvSpPr>
        <p:spPr/>
        <p:txBody>
          <a:bodyPr/>
          <a:lstStyle/>
          <a:p>
            <a:r>
              <a:rPr lang="he-IL" dirty="0">
                <a:latin typeface="Times New Roman" panose="02020603050405020304" pitchFamily="18" charset="0"/>
                <a:cs typeface="+mj-cs"/>
              </a:rPr>
              <a:t>תרגיל מחיקה </a:t>
            </a:r>
          </a:p>
        </p:txBody>
      </p:sp>
      <p:grpSp>
        <p:nvGrpSpPr>
          <p:cNvPr id="40" name="קבוצה 39"/>
          <p:cNvGrpSpPr/>
          <p:nvPr/>
        </p:nvGrpSpPr>
        <p:grpSpPr>
          <a:xfrm>
            <a:off x="150011" y="3483764"/>
            <a:ext cx="10462150" cy="574198"/>
            <a:chOff x="1059536" y="4222310"/>
            <a:chExt cx="10462150" cy="574198"/>
          </a:xfrm>
        </p:grpSpPr>
        <p:sp>
          <p:nvSpPr>
            <p:cNvPr id="5" name="אליפסה 4"/>
            <p:cNvSpPr/>
            <p:nvPr/>
          </p:nvSpPr>
          <p:spPr>
            <a:xfrm>
              <a:off x="1059536" y="4222310"/>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sp>
          <p:nvSpPr>
            <p:cNvPr id="6" name="מלבן מעוגל 5"/>
            <p:cNvSpPr/>
            <p:nvPr/>
          </p:nvSpPr>
          <p:spPr>
            <a:xfrm>
              <a:off x="2301208" y="4329513"/>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sp>
          <p:nvSpPr>
            <p:cNvPr id="7" name="מלבן מעוגל 6"/>
            <p:cNvSpPr/>
            <p:nvPr/>
          </p:nvSpPr>
          <p:spPr>
            <a:xfrm>
              <a:off x="3316683" y="435884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9" name="מחבר חץ ישר 8"/>
            <p:cNvCxnSpPr/>
            <p:nvPr/>
          </p:nvCxnSpPr>
          <p:spPr>
            <a:xfrm>
              <a:off x="2956137" y="4522060"/>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0" name="מחבר חץ ישר 9"/>
            <p:cNvCxnSpPr>
              <a:stCxn id="7" idx="3"/>
            </p:cNvCxnSpPr>
            <p:nvPr/>
          </p:nvCxnSpPr>
          <p:spPr>
            <a:xfrm>
              <a:off x="4012035" y="4540100"/>
              <a:ext cx="574437"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1" name="מחבר חץ ישר 10"/>
            <p:cNvCxnSpPr>
              <a:stCxn id="5" idx="6"/>
            </p:cNvCxnSpPr>
            <p:nvPr/>
          </p:nvCxnSpPr>
          <p:spPr>
            <a:xfrm flipV="1">
              <a:off x="1891468" y="4478267"/>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23" name="קבוצה 22"/>
            <p:cNvGrpSpPr/>
            <p:nvPr/>
          </p:nvGrpSpPr>
          <p:grpSpPr>
            <a:xfrm>
              <a:off x="4518822" y="4358840"/>
              <a:ext cx="7002864" cy="437668"/>
              <a:chOff x="4614787" y="3598663"/>
              <a:chExt cx="7002864" cy="437668"/>
            </a:xfrm>
          </p:grpSpPr>
          <p:grpSp>
            <p:nvGrpSpPr>
              <p:cNvPr id="24" name="קבוצה 23"/>
              <p:cNvGrpSpPr/>
              <p:nvPr/>
            </p:nvGrpSpPr>
            <p:grpSpPr>
              <a:xfrm>
                <a:off x="4614787" y="3598663"/>
                <a:ext cx="7002864" cy="437668"/>
                <a:chOff x="4514687" y="3993682"/>
                <a:chExt cx="7002864" cy="437668"/>
              </a:xfrm>
            </p:grpSpPr>
            <p:grpSp>
              <p:nvGrpSpPr>
                <p:cNvPr id="28" name="קבוצה 27"/>
                <p:cNvGrpSpPr/>
                <p:nvPr/>
              </p:nvGrpSpPr>
              <p:grpSpPr>
                <a:xfrm>
                  <a:off x="4514687" y="3996356"/>
                  <a:ext cx="1800444" cy="391644"/>
                  <a:chOff x="5171973" y="5159069"/>
                  <a:chExt cx="1764344" cy="391644"/>
                </a:xfrm>
              </p:grpSpPr>
              <p:sp>
                <p:nvSpPr>
                  <p:cNvPr id="37" name="מלבן מעוגל 36"/>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38" name="מחבר חץ ישר 37"/>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9" name="מלבן מעוגל 38"/>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grpSp>
            <p:sp>
              <p:nvSpPr>
                <p:cNvPr id="29" name="מלבן מעוגל 28"/>
                <p:cNvSpPr/>
                <p:nvPr/>
              </p:nvSpPr>
              <p:spPr>
                <a:xfrm>
                  <a:off x="6654763" y="399368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30" name="מלבן מעוגל 29"/>
                <p:cNvSpPr/>
                <p:nvPr/>
              </p:nvSpPr>
              <p:spPr>
                <a:xfrm>
                  <a:off x="7670238" y="402300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sp>
              <p:nvSpPr>
                <p:cNvPr id="31" name="מלבן מעוגל 30"/>
                <p:cNvSpPr/>
                <p:nvPr/>
              </p:nvSpPr>
              <p:spPr>
                <a:xfrm>
                  <a:off x="8685713"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cxnSp>
              <p:nvCxnSpPr>
                <p:cNvPr id="32" name="מחבר חץ ישר 31"/>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3" name="מחבר חץ ישר 32"/>
                <p:cNvCxnSpPr>
                  <a:stCxn id="30" idx="3"/>
                </p:cNvCxnSpPr>
                <p:nvPr/>
              </p:nvCxnSpPr>
              <p:spPr>
                <a:xfrm>
                  <a:off x="8365590" y="4204269"/>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34" name="מחבר חץ ישר 33"/>
                <p:cNvCxnSpPr/>
                <p:nvPr/>
              </p:nvCxnSpPr>
              <p:spPr>
                <a:xfrm>
                  <a:off x="9381065" y="4216290"/>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35" name="מלבן מעוגל 34"/>
                <p:cNvSpPr/>
                <p:nvPr/>
              </p:nvSpPr>
              <p:spPr>
                <a:xfrm>
                  <a:off x="10822199"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6" name="מחבר חץ ישר 35"/>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25" name="קבוצה 24"/>
              <p:cNvGrpSpPr/>
              <p:nvPr/>
            </p:nvGrpSpPr>
            <p:grpSpPr>
              <a:xfrm>
                <a:off x="9906824" y="3640011"/>
                <a:ext cx="1015475" cy="362520"/>
                <a:chOff x="1597658" y="1555676"/>
                <a:chExt cx="1015475" cy="362520"/>
              </a:xfrm>
            </p:grpSpPr>
            <p:sp>
              <p:nvSpPr>
                <p:cNvPr id="26" name="מלבן מעוגל 25"/>
                <p:cNvSpPr/>
                <p:nvPr/>
              </p:nvSpPr>
              <p:spPr>
                <a:xfrm>
                  <a:off x="1597658" y="15556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cxnSp>
              <p:nvCxnSpPr>
                <p:cNvPr id="27" name="מחבר חץ ישר 26"/>
                <p:cNvCxnSpPr>
                  <a:stCxn id="26" idx="3"/>
                  <a:endCxn id="35" idx="1"/>
                </p:cNvCxnSpPr>
                <p:nvPr/>
              </p:nvCxnSpPr>
              <p:spPr>
                <a:xfrm>
                  <a:off x="2293010" y="1736936"/>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grpSp>
    </p:spTree>
    <p:extLst>
      <p:ext uri="{BB962C8B-B14F-4D97-AF65-F5344CB8AC3E}">
        <p14:creationId xmlns:p14="http://schemas.microsoft.com/office/powerpoint/2010/main" val="3082240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469203" y="889322"/>
            <a:ext cx="6428211" cy="1886855"/>
          </a:xfrm>
        </p:spPr>
        <p:txBody>
          <a:bodyPr>
            <a:normAutofit/>
          </a:bodyPr>
          <a:lstStyle/>
          <a:p>
            <a:r>
              <a:rPr lang="he-IL" sz="2800" b="1" dirty="0">
                <a:latin typeface="Times New Roman" panose="02020603050405020304" pitchFamily="18" charset="0"/>
                <a:cs typeface="+mn-cs"/>
              </a:rPr>
              <a:t>אנחנו יודעים שהזזת ההפניה   </a:t>
            </a:r>
            <a:r>
              <a:rPr lang="en-US" sz="2800" b="1" dirty="0" err="1">
                <a:latin typeface="Times New Roman" panose="02020603050405020304" pitchFamily="18" charset="0"/>
                <a:cs typeface="+mn-cs"/>
              </a:rPr>
              <a:t>lst</a:t>
            </a:r>
            <a:r>
              <a:rPr lang="en-US" sz="2800" b="1" dirty="0">
                <a:latin typeface="Times New Roman" panose="02020603050405020304" pitchFamily="18" charset="0"/>
                <a:cs typeface="+mn-cs"/>
              </a:rPr>
              <a:t>=</a:t>
            </a:r>
            <a:r>
              <a:rPr lang="en-US" sz="2800" b="1" dirty="0" err="1">
                <a:latin typeface="Times New Roman" panose="02020603050405020304" pitchFamily="18" charset="0"/>
                <a:cs typeface="+mn-cs"/>
              </a:rPr>
              <a:t>lst.GetNext</a:t>
            </a:r>
            <a:r>
              <a:rPr lang="en-US" sz="2800" b="1" dirty="0">
                <a:latin typeface="Times New Roman" panose="02020603050405020304" pitchFamily="18" charset="0"/>
                <a:cs typeface="+mn-cs"/>
              </a:rPr>
              <a:t>()</a:t>
            </a:r>
            <a:r>
              <a:rPr lang="he-IL" sz="2800" b="1" dirty="0">
                <a:latin typeface="Times New Roman" panose="02020603050405020304" pitchFamily="18" charset="0"/>
                <a:cs typeface="+mn-cs"/>
              </a:rPr>
              <a:t> מוציאה מהשרשרת את החוליה הראשונה. </a:t>
            </a:r>
          </a:p>
          <a:p>
            <a:r>
              <a:rPr lang="he-IL" sz="2800" b="1" dirty="0">
                <a:latin typeface="Times New Roman" panose="02020603050405020304" pitchFamily="18" charset="0"/>
                <a:cs typeface="+mn-cs"/>
              </a:rPr>
              <a:t> נחזור על הפעולה ...</a:t>
            </a:r>
          </a:p>
        </p:txBody>
      </p:sp>
      <p:sp>
        <p:nvSpPr>
          <p:cNvPr id="3" name="כותרת 2"/>
          <p:cNvSpPr>
            <a:spLocks noGrp="1"/>
          </p:cNvSpPr>
          <p:nvPr>
            <p:ph type="title"/>
          </p:nvPr>
        </p:nvSpPr>
        <p:spPr/>
        <p:txBody>
          <a:bodyPr/>
          <a:lstStyle/>
          <a:p>
            <a:r>
              <a:rPr lang="he-IL" dirty="0">
                <a:latin typeface="Times New Roman" panose="02020603050405020304" pitchFamily="18" charset="0"/>
                <a:cs typeface="+mj-cs"/>
              </a:rPr>
              <a:t>מחיקת המספר בתחילת השרשרת </a:t>
            </a:r>
          </a:p>
        </p:txBody>
      </p:sp>
      <p:grpSp>
        <p:nvGrpSpPr>
          <p:cNvPr id="38" name="קבוצה 37"/>
          <p:cNvGrpSpPr/>
          <p:nvPr/>
        </p:nvGrpSpPr>
        <p:grpSpPr>
          <a:xfrm>
            <a:off x="913913" y="2427069"/>
            <a:ext cx="1862801" cy="676518"/>
            <a:chOff x="-23970" y="4249601"/>
            <a:chExt cx="1862801" cy="676518"/>
          </a:xfrm>
        </p:grpSpPr>
        <p:sp>
          <p:nvSpPr>
            <p:cNvPr id="23" name="אליפסה 22"/>
            <p:cNvSpPr/>
            <p:nvPr/>
          </p:nvSpPr>
          <p:spPr>
            <a:xfrm>
              <a:off x="-23970" y="4249601"/>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24" name="מחבר חץ ישר 23"/>
            <p:cNvCxnSpPr>
              <a:stCxn id="23" idx="6"/>
            </p:cNvCxnSpPr>
            <p:nvPr/>
          </p:nvCxnSpPr>
          <p:spPr>
            <a:xfrm>
              <a:off x="807962" y="4515490"/>
              <a:ext cx="1030869" cy="410629"/>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29" name="קבוצה 28"/>
          <p:cNvGrpSpPr/>
          <p:nvPr/>
        </p:nvGrpSpPr>
        <p:grpSpPr>
          <a:xfrm>
            <a:off x="319995" y="2958368"/>
            <a:ext cx="1268882" cy="531778"/>
            <a:chOff x="608162" y="2012241"/>
            <a:chExt cx="1268882" cy="531778"/>
          </a:xfrm>
        </p:grpSpPr>
        <p:sp>
          <p:nvSpPr>
            <p:cNvPr id="26" name="אליפסה 25"/>
            <p:cNvSpPr/>
            <p:nvPr/>
          </p:nvSpPr>
          <p:spPr>
            <a:xfrm>
              <a:off x="608162" y="2012241"/>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28" name="מחבר חץ ישר 27"/>
            <p:cNvCxnSpPr/>
            <p:nvPr/>
          </p:nvCxnSpPr>
          <p:spPr>
            <a:xfrm flipV="1">
              <a:off x="1442496" y="2268198"/>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2" name="קבוצה 31"/>
          <p:cNvGrpSpPr/>
          <p:nvPr/>
        </p:nvGrpSpPr>
        <p:grpSpPr>
          <a:xfrm>
            <a:off x="2776714" y="3069982"/>
            <a:ext cx="1051850" cy="362520"/>
            <a:chOff x="4788962" y="4738801"/>
            <a:chExt cx="1051850" cy="362520"/>
          </a:xfrm>
        </p:grpSpPr>
        <p:sp>
          <p:nvSpPr>
            <p:cNvPr id="30" name="מלבן מעוגל 29"/>
            <p:cNvSpPr/>
            <p:nvPr/>
          </p:nvSpPr>
          <p:spPr>
            <a:xfrm>
              <a:off x="4788962" y="4738801"/>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1" name="מחבר חץ ישר 30"/>
            <p:cNvCxnSpPr/>
            <p:nvPr/>
          </p:nvCxnSpPr>
          <p:spPr>
            <a:xfrm>
              <a:off x="5443890" y="4931348"/>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5" name="קבוצה 34"/>
          <p:cNvGrpSpPr/>
          <p:nvPr/>
        </p:nvGrpSpPr>
        <p:grpSpPr>
          <a:xfrm>
            <a:off x="1573000" y="3050470"/>
            <a:ext cx="1269789" cy="362520"/>
            <a:chOff x="1597658" y="1555676"/>
            <a:chExt cx="1269789" cy="362520"/>
          </a:xfrm>
        </p:grpSpPr>
        <p:sp>
          <p:nvSpPr>
            <p:cNvPr id="33" name="מלבן מעוגל 32"/>
            <p:cNvSpPr/>
            <p:nvPr/>
          </p:nvSpPr>
          <p:spPr>
            <a:xfrm>
              <a:off x="1597658" y="15556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34" name="מחבר חץ ישר 33"/>
            <p:cNvCxnSpPr>
              <a:stCxn id="33" idx="3"/>
            </p:cNvCxnSpPr>
            <p:nvPr/>
          </p:nvCxnSpPr>
          <p:spPr>
            <a:xfrm>
              <a:off x="2293010" y="1736936"/>
              <a:ext cx="574437"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39" name="קבוצה 38"/>
          <p:cNvGrpSpPr/>
          <p:nvPr/>
        </p:nvGrpSpPr>
        <p:grpSpPr>
          <a:xfrm>
            <a:off x="2188109" y="2517075"/>
            <a:ext cx="1830202" cy="608934"/>
            <a:chOff x="-23970" y="4249601"/>
            <a:chExt cx="1830202" cy="608934"/>
          </a:xfrm>
        </p:grpSpPr>
        <p:sp>
          <p:nvSpPr>
            <p:cNvPr id="40" name="אליפסה 39"/>
            <p:cNvSpPr/>
            <p:nvPr/>
          </p:nvSpPr>
          <p:spPr>
            <a:xfrm>
              <a:off x="-23970" y="4249601"/>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41" name="מחבר חץ ישר 40"/>
            <p:cNvCxnSpPr>
              <a:stCxn id="40" idx="6"/>
            </p:cNvCxnSpPr>
            <p:nvPr/>
          </p:nvCxnSpPr>
          <p:spPr>
            <a:xfrm>
              <a:off x="807962" y="4515490"/>
              <a:ext cx="998270" cy="343045"/>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44" name="מלבן 43"/>
          <p:cNvSpPr/>
          <p:nvPr/>
        </p:nvSpPr>
        <p:spPr>
          <a:xfrm>
            <a:off x="15744" y="4590612"/>
            <a:ext cx="7663723" cy="954107"/>
          </a:xfrm>
          <a:prstGeom prst="rect">
            <a:avLst/>
          </a:prstGeom>
        </p:spPr>
        <p:txBody>
          <a:bodyPr wrap="square">
            <a:spAutoFit/>
          </a:bodyPr>
          <a:lstStyle/>
          <a:p>
            <a:pPr algn="l" rtl="0"/>
            <a:r>
              <a:rPr lang="en-US" sz="2800" dirty="0">
                <a:solidFill>
                  <a:srgbClr val="0000FF"/>
                </a:solidFill>
                <a:latin typeface="Times New Roman" panose="02020603050405020304" pitchFamily="18" charset="0"/>
                <a:cs typeface="Times New Roman" panose="02020603050405020304" pitchFamily="18" charset="0"/>
              </a:rPr>
              <a:t>while</a:t>
            </a:r>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lst.GetValue</a:t>
            </a:r>
            <a:r>
              <a:rPr lang="en-US" sz="2800" dirty="0">
                <a:solidFill>
                  <a:srgbClr val="000000"/>
                </a:solidFill>
                <a:latin typeface="Times New Roman" panose="02020603050405020304" pitchFamily="18" charset="0"/>
                <a:cs typeface="Times New Roman" panose="02020603050405020304" pitchFamily="18" charset="0"/>
              </a:rPr>
              <a:t>() == </a:t>
            </a:r>
            <a:r>
              <a:rPr lang="en-US" sz="2800" dirty="0" err="1">
                <a:solidFill>
                  <a:srgbClr val="000000"/>
                </a:solidFill>
                <a:latin typeface="Times New Roman" panose="02020603050405020304" pitchFamily="18" charset="0"/>
                <a:cs typeface="Times New Roman" panose="02020603050405020304" pitchFamily="18" charset="0"/>
              </a:rPr>
              <a:t>num</a:t>
            </a:r>
            <a:r>
              <a:rPr lang="en-US" sz="2800" dirty="0">
                <a:solidFill>
                  <a:srgbClr val="000000"/>
                </a:solidFill>
                <a:latin typeface="Times New Roman" panose="02020603050405020304" pitchFamily="18" charset="0"/>
                <a:cs typeface="Times New Roman" panose="02020603050405020304" pitchFamily="18" charset="0"/>
              </a:rPr>
              <a:t> &amp;&amp; </a:t>
            </a:r>
            <a:r>
              <a:rPr lang="en-US" sz="2800" dirty="0" err="1">
                <a:solidFill>
                  <a:srgbClr val="000000"/>
                </a:solidFill>
                <a:latin typeface="Times New Roman" panose="02020603050405020304" pitchFamily="18" charset="0"/>
                <a:cs typeface="Times New Roman" panose="02020603050405020304" pitchFamily="18" charset="0"/>
              </a:rPr>
              <a:t>lst</a:t>
            </a:r>
            <a:r>
              <a:rPr lang="en-US" sz="2800" dirty="0">
                <a:solidFill>
                  <a:srgbClr val="000000"/>
                </a:solidFill>
                <a:latin typeface="Times New Roman" panose="02020603050405020304" pitchFamily="18" charset="0"/>
                <a:cs typeface="Times New Roman" panose="02020603050405020304" pitchFamily="18" charset="0"/>
              </a:rPr>
              <a:t> != </a:t>
            </a:r>
            <a:r>
              <a:rPr lang="en-US" sz="2800" dirty="0">
                <a:solidFill>
                  <a:srgbClr val="0000FF"/>
                </a:solidFill>
                <a:latin typeface="Times New Roman" panose="02020603050405020304" pitchFamily="18" charset="0"/>
                <a:cs typeface="Times New Roman" panose="02020603050405020304" pitchFamily="18" charset="0"/>
              </a:rPr>
              <a:t>null</a:t>
            </a:r>
            <a:r>
              <a:rPr lang="en-US" sz="2800" dirty="0">
                <a:solidFill>
                  <a:srgbClr val="000000"/>
                </a:solidFill>
                <a:latin typeface="Times New Roman" panose="02020603050405020304" pitchFamily="18" charset="0"/>
                <a:cs typeface="Times New Roman" panose="02020603050405020304" pitchFamily="18" charset="0"/>
              </a:rPr>
              <a:t>)</a:t>
            </a:r>
          </a:p>
          <a:p>
            <a:pPr algn="l" rtl="0"/>
            <a:r>
              <a:rPr lang="en-US" sz="2800" dirty="0">
                <a:solidFill>
                  <a:srgbClr val="000000"/>
                </a:solidFill>
                <a:latin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cs typeface="Times New Roman" panose="02020603050405020304" pitchFamily="18" charset="0"/>
              </a:rPr>
              <a:t>lst</a:t>
            </a:r>
            <a:r>
              <a:rPr lang="en-US" sz="2800" dirty="0">
                <a:solidFill>
                  <a:srgbClr val="000000"/>
                </a:solidFill>
                <a:latin typeface="Times New Roman" panose="02020603050405020304" pitchFamily="18" charset="0"/>
                <a:cs typeface="Times New Roman" panose="02020603050405020304" pitchFamily="18" charset="0"/>
              </a:rPr>
              <a:t> = </a:t>
            </a:r>
            <a:r>
              <a:rPr lang="en-US" sz="2800" dirty="0" err="1">
                <a:solidFill>
                  <a:srgbClr val="000000"/>
                </a:solidFill>
                <a:latin typeface="Times New Roman" panose="02020603050405020304" pitchFamily="18" charset="0"/>
                <a:cs typeface="Times New Roman" panose="02020603050405020304" pitchFamily="18" charset="0"/>
              </a:rPr>
              <a:t>lst.GetNext</a:t>
            </a:r>
            <a:r>
              <a:rPr lang="en-US" sz="2800" dirty="0">
                <a:solidFill>
                  <a:srgbClr val="000000"/>
                </a:solidFill>
                <a:latin typeface="Times New Roman" panose="02020603050405020304" pitchFamily="18" charset="0"/>
                <a:cs typeface="Times New Roman" panose="02020603050405020304" pitchFamily="18" charset="0"/>
              </a:rPr>
              <a:t>();</a:t>
            </a:r>
            <a:endParaRPr lang="he-IL" sz="2800" dirty="0">
              <a:latin typeface="Times New Roman" panose="02020603050405020304" pitchFamily="18" charset="0"/>
              <a:cs typeface="Times New Roman" panose="02020603050405020304" pitchFamily="18" charset="0"/>
            </a:endParaRPr>
          </a:p>
        </p:txBody>
      </p:sp>
      <p:grpSp>
        <p:nvGrpSpPr>
          <p:cNvPr id="49" name="קבוצה 48"/>
          <p:cNvGrpSpPr/>
          <p:nvPr/>
        </p:nvGrpSpPr>
        <p:grpSpPr>
          <a:xfrm>
            <a:off x="3828564" y="3103587"/>
            <a:ext cx="7002864" cy="437668"/>
            <a:chOff x="4614787" y="3598663"/>
            <a:chExt cx="7002864" cy="437668"/>
          </a:xfrm>
        </p:grpSpPr>
        <p:grpSp>
          <p:nvGrpSpPr>
            <p:cNvPr id="4" name="קבוצה 3"/>
            <p:cNvGrpSpPr/>
            <p:nvPr/>
          </p:nvGrpSpPr>
          <p:grpSpPr>
            <a:xfrm>
              <a:off x="4614787" y="3598663"/>
              <a:ext cx="7002864" cy="437668"/>
              <a:chOff x="4514687" y="3993682"/>
              <a:chExt cx="7002864" cy="437668"/>
            </a:xfrm>
          </p:grpSpPr>
          <p:grpSp>
            <p:nvGrpSpPr>
              <p:cNvPr id="5" name="קבוצה 4"/>
              <p:cNvGrpSpPr/>
              <p:nvPr/>
            </p:nvGrpSpPr>
            <p:grpSpPr>
              <a:xfrm>
                <a:off x="4514687" y="3996356"/>
                <a:ext cx="1800444" cy="391644"/>
                <a:chOff x="5171973" y="5159069"/>
                <a:chExt cx="1764344" cy="391644"/>
              </a:xfrm>
            </p:grpSpPr>
            <p:sp>
              <p:nvSpPr>
                <p:cNvPr id="17" name="מלבן מעוגל 16"/>
                <p:cNvSpPr/>
                <p:nvPr/>
              </p:nvSpPr>
              <p:spPr>
                <a:xfrm>
                  <a:off x="5171973" y="5188193"/>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21" name="מחבר חץ ישר 20"/>
                <p:cNvCxnSpPr/>
                <p:nvPr/>
              </p:nvCxnSpPr>
              <p:spPr>
                <a:xfrm>
                  <a:off x="5864392" y="5324569"/>
                  <a:ext cx="437594"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22" name="מלבן מעוגל 21"/>
                <p:cNvSpPr/>
                <p:nvPr/>
              </p:nvSpPr>
              <p:spPr>
                <a:xfrm>
                  <a:off x="6254907" y="5159069"/>
                  <a:ext cx="681410"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grpSp>
          <p:sp>
            <p:nvSpPr>
              <p:cNvPr id="6" name="מלבן מעוגל 5"/>
              <p:cNvSpPr/>
              <p:nvPr/>
            </p:nvSpPr>
            <p:spPr>
              <a:xfrm>
                <a:off x="6654763" y="399368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7" name="מלבן מעוגל 6"/>
              <p:cNvSpPr/>
              <p:nvPr/>
            </p:nvSpPr>
            <p:spPr>
              <a:xfrm>
                <a:off x="7670238" y="402300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sp>
            <p:nvSpPr>
              <p:cNvPr id="8" name="מלבן מעוגל 7"/>
              <p:cNvSpPr/>
              <p:nvPr/>
            </p:nvSpPr>
            <p:spPr>
              <a:xfrm>
                <a:off x="8685713"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cxnSp>
            <p:nvCxnSpPr>
              <p:cNvPr id="9" name="מחבר חץ ישר 8"/>
              <p:cNvCxnSpPr/>
              <p:nvPr/>
            </p:nvCxnSpPr>
            <p:spPr>
              <a:xfrm>
                <a:off x="7309692" y="4186229"/>
                <a:ext cx="396922" cy="3608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0" name="מחבר חץ ישר 9"/>
              <p:cNvCxnSpPr>
                <a:stCxn id="7" idx="3"/>
              </p:cNvCxnSpPr>
              <p:nvPr/>
            </p:nvCxnSpPr>
            <p:spPr>
              <a:xfrm>
                <a:off x="8365590" y="4204269"/>
                <a:ext cx="345128" cy="3194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1" name="מחבר חץ ישר 10"/>
              <p:cNvCxnSpPr/>
              <p:nvPr/>
            </p:nvCxnSpPr>
            <p:spPr>
              <a:xfrm>
                <a:off x="9381065" y="4216290"/>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12" name="מלבן מעוגל 11"/>
              <p:cNvSpPr/>
              <p:nvPr/>
            </p:nvSpPr>
            <p:spPr>
              <a:xfrm>
                <a:off x="10822199" y="4068830"/>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3" name="מחבר חץ ישר 12"/>
              <p:cNvCxnSpPr/>
              <p:nvPr/>
            </p:nvCxnSpPr>
            <p:spPr>
              <a:xfrm>
                <a:off x="6245023" y="4152429"/>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45" name="קבוצה 44"/>
            <p:cNvGrpSpPr/>
            <p:nvPr/>
          </p:nvGrpSpPr>
          <p:grpSpPr>
            <a:xfrm>
              <a:off x="9906824" y="3640011"/>
              <a:ext cx="1015475" cy="362520"/>
              <a:chOff x="1597658" y="1555676"/>
              <a:chExt cx="1015475" cy="362520"/>
            </a:xfrm>
          </p:grpSpPr>
          <p:sp>
            <p:nvSpPr>
              <p:cNvPr id="46" name="מלבן מעוגל 45"/>
              <p:cNvSpPr/>
              <p:nvPr/>
            </p:nvSpPr>
            <p:spPr>
              <a:xfrm>
                <a:off x="1597658" y="15556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cxnSp>
            <p:nvCxnSpPr>
              <p:cNvPr id="47" name="מחבר חץ ישר 46"/>
              <p:cNvCxnSpPr>
                <a:stCxn id="46" idx="3"/>
                <a:endCxn id="12" idx="1"/>
              </p:cNvCxnSpPr>
              <p:nvPr/>
            </p:nvCxnSpPr>
            <p:spPr>
              <a:xfrm>
                <a:off x="2293010" y="1736936"/>
                <a:ext cx="320123"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grpSp>
        <p:nvGrpSpPr>
          <p:cNvPr id="50" name="קבוצה 49"/>
          <p:cNvGrpSpPr/>
          <p:nvPr/>
        </p:nvGrpSpPr>
        <p:grpSpPr>
          <a:xfrm>
            <a:off x="2707287" y="1597232"/>
            <a:ext cx="1448710" cy="715190"/>
            <a:chOff x="4726321" y="3777263"/>
            <a:chExt cx="1448710" cy="674181"/>
          </a:xfrm>
        </p:grpSpPr>
        <p:sp>
          <p:nvSpPr>
            <p:cNvPr id="51" name="הסבר אליפטי 50"/>
            <p:cNvSpPr/>
            <p:nvPr/>
          </p:nvSpPr>
          <p:spPr>
            <a:xfrm>
              <a:off x="4726322" y="3777263"/>
              <a:ext cx="1448709" cy="671907"/>
            </a:xfrm>
            <a:prstGeom prst="wedgeEllipseCallout">
              <a:avLst>
                <a:gd name="adj1" fmla="val -125960"/>
                <a:gd name="adj2" fmla="val 98445"/>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52" name="הסבר אליפטי 51"/>
            <p:cNvSpPr/>
            <p:nvPr/>
          </p:nvSpPr>
          <p:spPr>
            <a:xfrm>
              <a:off x="4726321" y="3779537"/>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grpSp>
      <p:grpSp>
        <p:nvGrpSpPr>
          <p:cNvPr id="53" name="קבוצה 52"/>
          <p:cNvGrpSpPr/>
          <p:nvPr/>
        </p:nvGrpSpPr>
        <p:grpSpPr>
          <a:xfrm>
            <a:off x="1394079" y="1604654"/>
            <a:ext cx="1448710" cy="715190"/>
            <a:chOff x="4726321" y="3777263"/>
            <a:chExt cx="1448710" cy="674181"/>
          </a:xfrm>
        </p:grpSpPr>
        <p:sp>
          <p:nvSpPr>
            <p:cNvPr id="54" name="הסבר אליפטי 53"/>
            <p:cNvSpPr/>
            <p:nvPr/>
          </p:nvSpPr>
          <p:spPr>
            <a:xfrm>
              <a:off x="4726322" y="3777263"/>
              <a:ext cx="1448709" cy="671907"/>
            </a:xfrm>
            <a:prstGeom prst="wedgeEllipseCallout">
              <a:avLst>
                <a:gd name="adj1" fmla="val -89141"/>
                <a:gd name="adj2" fmla="val 154952"/>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55" name="הסבר אליפטי 54"/>
            <p:cNvSpPr/>
            <p:nvPr/>
          </p:nvSpPr>
          <p:spPr>
            <a:xfrm>
              <a:off x="4726321" y="3779537"/>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grpSp>
      <p:grpSp>
        <p:nvGrpSpPr>
          <p:cNvPr id="56" name="קבוצה 55"/>
          <p:cNvGrpSpPr/>
          <p:nvPr/>
        </p:nvGrpSpPr>
        <p:grpSpPr>
          <a:xfrm>
            <a:off x="3788951" y="1681919"/>
            <a:ext cx="1448710" cy="715190"/>
            <a:chOff x="4726321" y="3777263"/>
            <a:chExt cx="1448710" cy="674181"/>
          </a:xfrm>
        </p:grpSpPr>
        <p:sp>
          <p:nvSpPr>
            <p:cNvPr id="57" name="הסבר אליפטי 56"/>
            <p:cNvSpPr/>
            <p:nvPr/>
          </p:nvSpPr>
          <p:spPr>
            <a:xfrm>
              <a:off x="4726322" y="3777263"/>
              <a:ext cx="1448709" cy="671907"/>
            </a:xfrm>
            <a:prstGeom prst="wedgeEllipseCallout">
              <a:avLst>
                <a:gd name="adj1" fmla="val -111684"/>
                <a:gd name="adj2" fmla="val 95390"/>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58" name="הסבר אליפטי 57"/>
            <p:cNvSpPr/>
            <p:nvPr/>
          </p:nvSpPr>
          <p:spPr>
            <a:xfrm>
              <a:off x="4726321" y="3779537"/>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5==8 ?</a:t>
              </a:r>
              <a:endParaRPr lang="he-IL" sz="2000" b="1" dirty="0"/>
            </a:p>
          </p:txBody>
        </p:sp>
      </p:grpSp>
      <p:sp>
        <p:nvSpPr>
          <p:cNvPr id="60" name="מלבן מעוגל 59"/>
          <p:cNvSpPr/>
          <p:nvPr/>
        </p:nvSpPr>
        <p:spPr>
          <a:xfrm>
            <a:off x="913912" y="4571100"/>
            <a:ext cx="5750079" cy="550811"/>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a:t>    </a:t>
            </a:r>
            <a:endParaRPr lang="he-IL" dirty="0"/>
          </a:p>
        </p:txBody>
      </p:sp>
      <p:sp>
        <p:nvSpPr>
          <p:cNvPr id="61" name="מלבן מעוגל 60"/>
          <p:cNvSpPr/>
          <p:nvPr/>
        </p:nvSpPr>
        <p:spPr>
          <a:xfrm>
            <a:off x="1151927" y="5102399"/>
            <a:ext cx="3537587" cy="479632"/>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23765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6" presetClass="exit" presetSubtype="0" fill="hold" nodeType="clickEffect">
                                  <p:stCondLst>
                                    <p:cond delay="0"/>
                                  </p:stCondLst>
                                  <p:childTnLst>
                                    <p:animEffect transition="out" filter="wipe(down)">
                                      <p:cBhvr>
                                        <p:cTn id="12" dur="180" accel="50000">
                                          <p:stCondLst>
                                            <p:cond delay="1820"/>
                                          </p:stCondLst>
                                        </p:cTn>
                                        <p:tgtEl>
                                          <p:spTgt spid="53"/>
                                        </p:tgtEl>
                                      </p:cBhvr>
                                    </p:animEffect>
                                    <p:anim calcmode="lin" valueType="num">
                                      <p:cBhvr>
                                        <p:cTn id="13" dur="1822" tmFilter="0,0; 0.14,0.31; 0.43,0.73; 0.71,0.91; 1.0,1.0">
                                          <p:stCondLst>
                                            <p:cond delay="0"/>
                                          </p:stCondLst>
                                        </p:cTn>
                                        <p:tgtEl>
                                          <p:spTgt spid="53"/>
                                        </p:tgtEl>
                                        <p:attrNameLst>
                                          <p:attrName>ppt_x</p:attrName>
                                        </p:attrNameLst>
                                      </p:cBhvr>
                                      <p:tavLst>
                                        <p:tav tm="0">
                                          <p:val>
                                            <p:strVal val="ppt_x"/>
                                          </p:val>
                                        </p:tav>
                                        <p:tav tm="100000">
                                          <p:val>
                                            <p:strVal val="#ppt_x+0.25"/>
                                          </p:val>
                                        </p:tav>
                                      </p:tavLst>
                                    </p:anim>
                                    <p:anim calcmode="lin" valueType="num">
                                      <p:cBhvr>
                                        <p:cTn id="14" dur="178">
                                          <p:stCondLst>
                                            <p:cond delay="1822"/>
                                          </p:stCondLst>
                                        </p:cTn>
                                        <p:tgtEl>
                                          <p:spTgt spid="53"/>
                                        </p:tgtEl>
                                        <p:attrNameLst>
                                          <p:attrName>ppt_x</p:attrName>
                                        </p:attrNameLst>
                                      </p:cBhvr>
                                      <p:tavLst>
                                        <p:tav tm="0">
                                          <p:val>
                                            <p:strVal val="ppt_x"/>
                                          </p:val>
                                        </p:tav>
                                        <p:tav tm="100000">
                                          <p:val>
                                            <p:strVal val="ppt_x"/>
                                          </p:val>
                                        </p:tav>
                                      </p:tavLst>
                                    </p:anim>
                                    <p:anim calcmode="lin" valueType="num">
                                      <p:cBhvr>
                                        <p:cTn id="15" dur="664" tmFilter="0.0,0.0;0.25,0.07;0.50,0.2;0.75,0.467;1.0,1.0">
                                          <p:stCondLst>
                                            <p:cond delay="0"/>
                                          </p:stCondLst>
                                        </p:cTn>
                                        <p:tgtEl>
                                          <p:spTgt spid="5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6" dur="664" tmFilter="0, 0; 0.125,0.2665; 0.25,0.4; 0.375,0.465; 0.5,0.5;  0.625,0.535; 0.75,0.6; 0.875,0.7335; 1,1">
                                          <p:stCondLst>
                                            <p:cond delay="664"/>
                                          </p:stCondLst>
                                        </p:cTn>
                                        <p:tgtEl>
                                          <p:spTgt spid="5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 dur="332" tmFilter="0, 0; 0.125,0.2665; 0.25,0.4; 0.375,0.465; 0.5,0.5;  0.625,0.535; 0.75,0.6; 0.875,0.7335; 1,1">
                                          <p:stCondLst>
                                            <p:cond delay="1324"/>
                                          </p:stCondLst>
                                        </p:cTn>
                                        <p:tgtEl>
                                          <p:spTgt spid="5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8" dur="164" tmFilter="0, 0; 0.125,0.2665; 0.25,0.4; 0.375,0.465; 0.5,0.5;  0.625,0.535; 0.75,0.6; 0.875,0.7335; 1,1">
                                          <p:stCondLst>
                                            <p:cond delay="1656"/>
                                          </p:stCondLst>
                                        </p:cTn>
                                        <p:tgtEl>
                                          <p:spTgt spid="5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 dur="180" accel="50000">
                                          <p:stCondLst>
                                            <p:cond delay="1820"/>
                                          </p:stCondLst>
                                        </p:cTn>
                                        <p:tgtEl>
                                          <p:spTgt spid="53"/>
                                        </p:tgtEl>
                                        <p:attrNameLst>
                                          <p:attrName>ppt_y</p:attrName>
                                        </p:attrNameLst>
                                      </p:cBhvr>
                                      <p:tavLst>
                                        <p:tav tm="0">
                                          <p:val>
                                            <p:strVal val="ppt_y"/>
                                          </p:val>
                                        </p:tav>
                                        <p:tav tm="100000">
                                          <p:val>
                                            <p:strVal val="ppt_y+ppt_h"/>
                                          </p:val>
                                        </p:tav>
                                      </p:tavLst>
                                    </p:anim>
                                    <p:animScale>
                                      <p:cBhvr>
                                        <p:cTn id="20" dur="26">
                                          <p:stCondLst>
                                            <p:cond delay="620"/>
                                          </p:stCondLst>
                                        </p:cTn>
                                        <p:tgtEl>
                                          <p:spTgt spid="53"/>
                                        </p:tgtEl>
                                      </p:cBhvr>
                                      <p:to x="100000" y="60000"/>
                                    </p:animScale>
                                    <p:animScale>
                                      <p:cBhvr>
                                        <p:cTn id="21" dur="166" decel="50000">
                                          <p:stCondLst>
                                            <p:cond delay="646"/>
                                          </p:stCondLst>
                                        </p:cTn>
                                        <p:tgtEl>
                                          <p:spTgt spid="53"/>
                                        </p:tgtEl>
                                      </p:cBhvr>
                                      <p:to x="100000" y="100000"/>
                                    </p:animScale>
                                    <p:animScale>
                                      <p:cBhvr>
                                        <p:cTn id="22" dur="26">
                                          <p:stCondLst>
                                            <p:cond delay="1312"/>
                                          </p:stCondLst>
                                        </p:cTn>
                                        <p:tgtEl>
                                          <p:spTgt spid="53"/>
                                        </p:tgtEl>
                                      </p:cBhvr>
                                      <p:to x="100000" y="80000"/>
                                    </p:animScale>
                                    <p:animScale>
                                      <p:cBhvr>
                                        <p:cTn id="23" dur="166" decel="50000">
                                          <p:stCondLst>
                                            <p:cond delay="1338"/>
                                          </p:stCondLst>
                                        </p:cTn>
                                        <p:tgtEl>
                                          <p:spTgt spid="53"/>
                                        </p:tgtEl>
                                      </p:cBhvr>
                                      <p:to x="100000" y="100000"/>
                                    </p:animScale>
                                    <p:animScale>
                                      <p:cBhvr>
                                        <p:cTn id="24" dur="26">
                                          <p:stCondLst>
                                            <p:cond delay="1642"/>
                                          </p:stCondLst>
                                        </p:cTn>
                                        <p:tgtEl>
                                          <p:spTgt spid="53"/>
                                        </p:tgtEl>
                                      </p:cBhvr>
                                      <p:to x="100000" y="90000"/>
                                    </p:animScale>
                                    <p:animScale>
                                      <p:cBhvr>
                                        <p:cTn id="25" dur="166" decel="50000">
                                          <p:stCondLst>
                                            <p:cond delay="1668"/>
                                          </p:stCondLst>
                                        </p:cTn>
                                        <p:tgtEl>
                                          <p:spTgt spid="53"/>
                                        </p:tgtEl>
                                      </p:cBhvr>
                                      <p:to x="100000" y="100000"/>
                                    </p:animScale>
                                    <p:animScale>
                                      <p:cBhvr>
                                        <p:cTn id="26" dur="26">
                                          <p:stCondLst>
                                            <p:cond delay="1808"/>
                                          </p:stCondLst>
                                        </p:cTn>
                                        <p:tgtEl>
                                          <p:spTgt spid="53"/>
                                        </p:tgtEl>
                                      </p:cBhvr>
                                      <p:to x="100000" y="95000"/>
                                    </p:animScale>
                                    <p:animScale>
                                      <p:cBhvr>
                                        <p:cTn id="27" dur="166" decel="50000">
                                          <p:stCondLst>
                                            <p:cond delay="1834"/>
                                          </p:stCondLst>
                                        </p:cTn>
                                        <p:tgtEl>
                                          <p:spTgt spid="53"/>
                                        </p:tgtEl>
                                      </p:cBhvr>
                                      <p:to x="100000" y="100000"/>
                                    </p:animScale>
                                    <p:set>
                                      <p:cBhvr>
                                        <p:cTn id="28" dur="1" fill="hold">
                                          <p:stCondLst>
                                            <p:cond delay="1999"/>
                                          </p:stCondLst>
                                        </p:cTn>
                                        <p:tgtEl>
                                          <p:spTgt spid="53"/>
                                        </p:tgtEl>
                                        <p:attrNameLst>
                                          <p:attrName>style.visibility</p:attrName>
                                        </p:attrNameLst>
                                      </p:cBhvr>
                                      <p:to>
                                        <p:strVal val="hidden"/>
                                      </p:to>
                                    </p:set>
                                  </p:childTnLst>
                                </p:cTn>
                              </p:par>
                            </p:childTnLst>
                          </p:cTn>
                        </p:par>
                        <p:par>
                          <p:cTn id="29" fill="hold">
                            <p:stCondLst>
                              <p:cond delay="2000"/>
                            </p:stCondLst>
                            <p:childTnLst>
                              <p:par>
                                <p:cTn id="30" presetID="1" presetClass="exit" presetSubtype="0" fill="hold" grpId="2" nodeType="afterEffect">
                                  <p:stCondLst>
                                    <p:cond delay="0"/>
                                  </p:stCondLst>
                                  <p:childTnLst>
                                    <p:set>
                                      <p:cBhvr>
                                        <p:cTn id="31" dur="1" fill="hold">
                                          <p:stCondLst>
                                            <p:cond delay="0"/>
                                          </p:stCondLst>
                                        </p:cTn>
                                        <p:tgtEl>
                                          <p:spTgt spid="60"/>
                                        </p:tgtEl>
                                        <p:attrNameLst>
                                          <p:attrName>style.visibility</p:attrName>
                                        </p:attrNameLst>
                                      </p:cBhvr>
                                      <p:to>
                                        <p:strVal val="hidden"/>
                                      </p:to>
                                    </p:set>
                                  </p:childTnLst>
                                </p:cTn>
                              </p:par>
                              <p:par>
                                <p:cTn id="32" presetID="1" presetClass="entr" presetSubtype="0" fill="hold" grpId="0" nodeType="withEffect">
                                  <p:stCondLst>
                                    <p:cond delay="0"/>
                                  </p:stCondLst>
                                  <p:childTnLst>
                                    <p:set>
                                      <p:cBhvr>
                                        <p:cTn id="33" dur="1" fill="hold">
                                          <p:stCondLst>
                                            <p:cond delay="0"/>
                                          </p:stCondLst>
                                        </p:cTn>
                                        <p:tgtEl>
                                          <p:spTgt spid="61"/>
                                        </p:tgtEl>
                                        <p:attrNameLst>
                                          <p:attrName>style.visibility</p:attrName>
                                        </p:attrNameLst>
                                      </p:cBhvr>
                                      <p:to>
                                        <p:strVal val="visible"/>
                                      </p:to>
                                    </p:set>
                                  </p:childTnLst>
                                </p:cTn>
                              </p:par>
                            </p:childTnLst>
                          </p:cTn>
                        </p:par>
                        <p:par>
                          <p:cTn id="34" fill="hold">
                            <p:stCondLst>
                              <p:cond delay="2000"/>
                            </p:stCondLst>
                            <p:childTnLst>
                              <p:par>
                                <p:cTn id="35" presetID="1" presetClass="entr" presetSubtype="0" fill="hold" nodeType="after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xit" presetSubtype="0" fill="hold" nodeType="withEffect">
                                  <p:stCondLst>
                                    <p:cond delay="0"/>
                                  </p:stCondLst>
                                  <p:childTnLst>
                                    <p:set>
                                      <p:cBhvr>
                                        <p:cTn id="38" dur="1" fill="hold">
                                          <p:stCondLst>
                                            <p:cond delay="0"/>
                                          </p:stCondLst>
                                        </p:cTn>
                                        <p:tgtEl>
                                          <p:spTgt spid="29"/>
                                        </p:tgtEl>
                                        <p:attrNameLst>
                                          <p:attrName>style.visibility</p:attrName>
                                        </p:attrNameLst>
                                      </p:cBhvr>
                                      <p:to>
                                        <p:strVal val="hidden"/>
                                      </p:to>
                                    </p:set>
                                  </p:childTnLst>
                                </p:cTn>
                              </p:par>
                            </p:childTnLst>
                          </p:cTn>
                        </p:par>
                        <p:par>
                          <p:cTn id="39" fill="hold">
                            <p:stCondLst>
                              <p:cond delay="2000"/>
                            </p:stCondLst>
                            <p:childTnLst>
                              <p:par>
                                <p:cTn id="40" presetID="45" presetClass="exit" presetSubtype="0" fill="hold" nodeType="afterEffect">
                                  <p:stCondLst>
                                    <p:cond delay="0"/>
                                  </p:stCondLst>
                                  <p:childTnLst>
                                    <p:animEffect transition="out" filter="fade">
                                      <p:cBhvr>
                                        <p:cTn id="41" dur="2000"/>
                                        <p:tgtEl>
                                          <p:spTgt spid="35"/>
                                        </p:tgtEl>
                                      </p:cBhvr>
                                    </p:animEffect>
                                    <p:anim calcmode="lin" valueType="num">
                                      <p:cBhvr>
                                        <p:cTn id="42" dur="2000"/>
                                        <p:tgtEl>
                                          <p:spTgt spid="3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3" dur="2000"/>
                                        <p:tgtEl>
                                          <p:spTgt spid="35"/>
                                        </p:tgtEl>
                                        <p:attrNameLst>
                                          <p:attrName>ppt_h</p:attrName>
                                        </p:attrNameLst>
                                      </p:cBhvr>
                                      <p:tavLst>
                                        <p:tav tm="0">
                                          <p:val>
                                            <p:strVal val="ppt_h"/>
                                          </p:val>
                                        </p:tav>
                                        <p:tav tm="100000">
                                          <p:val>
                                            <p:strVal val="ppt_h"/>
                                          </p:val>
                                        </p:tav>
                                      </p:tavLst>
                                    </p:anim>
                                    <p:set>
                                      <p:cBhvr>
                                        <p:cTn id="44" dur="1" fill="hold">
                                          <p:stCondLst>
                                            <p:cond delay="1999"/>
                                          </p:stCondLst>
                                        </p:cTn>
                                        <p:tgtEl>
                                          <p:spTgt spid="35"/>
                                        </p:tgtEl>
                                        <p:attrNameLst>
                                          <p:attrName>style.visibility</p:attrName>
                                        </p:attrNameLst>
                                      </p:cBhvr>
                                      <p:to>
                                        <p:strVal val="hidden"/>
                                      </p:to>
                                    </p:set>
                                  </p:childTnLst>
                                </p:cTn>
                              </p:par>
                            </p:childTnLst>
                          </p:cTn>
                        </p:par>
                        <p:par>
                          <p:cTn id="45" fill="hold">
                            <p:stCondLst>
                              <p:cond delay="4000"/>
                            </p:stCondLst>
                            <p:childTnLst>
                              <p:par>
                                <p:cTn id="46" presetID="1" presetClass="entr" presetSubtype="0" fill="hold" grpId="3" nodeType="afterEffect">
                                  <p:stCondLst>
                                    <p:cond delay="0"/>
                                  </p:stCondLst>
                                  <p:childTnLst>
                                    <p:set>
                                      <p:cBhvr>
                                        <p:cTn id="47" dur="1" fill="hold">
                                          <p:stCondLst>
                                            <p:cond delay="0"/>
                                          </p:stCondLst>
                                        </p:cTn>
                                        <p:tgtEl>
                                          <p:spTgt spid="60"/>
                                        </p:tgtEl>
                                        <p:attrNameLst>
                                          <p:attrName>style.visibility</p:attrName>
                                        </p:attrNameLst>
                                      </p:cBhvr>
                                      <p:to>
                                        <p:strVal val="visible"/>
                                      </p:to>
                                    </p:set>
                                  </p:childTnLst>
                                </p:cTn>
                              </p:par>
                              <p:par>
                                <p:cTn id="48" presetID="1" presetClass="exit" presetSubtype="0" fill="hold" grpId="1" nodeType="withEffect">
                                  <p:stCondLst>
                                    <p:cond delay="0"/>
                                  </p:stCondLst>
                                  <p:childTnLst>
                                    <p:set>
                                      <p:cBhvr>
                                        <p:cTn id="49" dur="1" fill="hold">
                                          <p:stCondLst>
                                            <p:cond delay="0"/>
                                          </p:stCondLst>
                                        </p:cTn>
                                        <p:tgtEl>
                                          <p:spTgt spid="61"/>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5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6" presetClass="exit" presetSubtype="0" fill="hold" nodeType="clickEffect">
                                  <p:stCondLst>
                                    <p:cond delay="0"/>
                                  </p:stCondLst>
                                  <p:childTnLst>
                                    <p:animEffect transition="out" filter="wipe(down)">
                                      <p:cBhvr>
                                        <p:cTn id="57" dur="180" accel="50000">
                                          <p:stCondLst>
                                            <p:cond delay="1820"/>
                                          </p:stCondLst>
                                        </p:cTn>
                                        <p:tgtEl>
                                          <p:spTgt spid="50"/>
                                        </p:tgtEl>
                                      </p:cBhvr>
                                    </p:animEffect>
                                    <p:anim calcmode="lin" valueType="num">
                                      <p:cBhvr>
                                        <p:cTn id="58" dur="1822" tmFilter="0,0; 0.14,0.31; 0.43,0.73; 0.71,0.91; 1.0,1.0">
                                          <p:stCondLst>
                                            <p:cond delay="0"/>
                                          </p:stCondLst>
                                        </p:cTn>
                                        <p:tgtEl>
                                          <p:spTgt spid="50"/>
                                        </p:tgtEl>
                                        <p:attrNameLst>
                                          <p:attrName>ppt_x</p:attrName>
                                        </p:attrNameLst>
                                      </p:cBhvr>
                                      <p:tavLst>
                                        <p:tav tm="0">
                                          <p:val>
                                            <p:strVal val="ppt_x"/>
                                          </p:val>
                                        </p:tav>
                                        <p:tav tm="100000">
                                          <p:val>
                                            <p:strVal val="#ppt_x+0.25"/>
                                          </p:val>
                                        </p:tav>
                                      </p:tavLst>
                                    </p:anim>
                                    <p:anim calcmode="lin" valueType="num">
                                      <p:cBhvr>
                                        <p:cTn id="59" dur="178">
                                          <p:stCondLst>
                                            <p:cond delay="1822"/>
                                          </p:stCondLst>
                                        </p:cTn>
                                        <p:tgtEl>
                                          <p:spTgt spid="50"/>
                                        </p:tgtEl>
                                        <p:attrNameLst>
                                          <p:attrName>ppt_x</p:attrName>
                                        </p:attrNameLst>
                                      </p:cBhvr>
                                      <p:tavLst>
                                        <p:tav tm="0">
                                          <p:val>
                                            <p:strVal val="ppt_x"/>
                                          </p:val>
                                        </p:tav>
                                        <p:tav tm="100000">
                                          <p:val>
                                            <p:strVal val="ppt_x"/>
                                          </p:val>
                                        </p:tav>
                                      </p:tavLst>
                                    </p:anim>
                                    <p:anim calcmode="lin" valueType="num">
                                      <p:cBhvr>
                                        <p:cTn id="60" dur="664" tmFilter="0.0,0.0;0.25,0.07;0.50,0.2;0.75,0.467;1.0,1.0">
                                          <p:stCondLst>
                                            <p:cond delay="0"/>
                                          </p:stCondLst>
                                        </p:cTn>
                                        <p:tgtEl>
                                          <p:spTgt spid="5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61" dur="664" tmFilter="0, 0; 0.125,0.2665; 0.25,0.4; 0.375,0.465; 0.5,0.5;  0.625,0.535; 0.75,0.6; 0.875,0.7335; 1,1">
                                          <p:stCondLst>
                                            <p:cond delay="664"/>
                                          </p:stCondLst>
                                        </p:cTn>
                                        <p:tgtEl>
                                          <p:spTgt spid="5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62" dur="332" tmFilter="0, 0; 0.125,0.2665; 0.25,0.4; 0.375,0.465; 0.5,0.5;  0.625,0.535; 0.75,0.6; 0.875,0.7335; 1,1">
                                          <p:stCondLst>
                                            <p:cond delay="1324"/>
                                          </p:stCondLst>
                                        </p:cTn>
                                        <p:tgtEl>
                                          <p:spTgt spid="5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63" dur="164" tmFilter="0, 0; 0.125,0.2665; 0.25,0.4; 0.375,0.465; 0.5,0.5;  0.625,0.535; 0.75,0.6; 0.875,0.7335; 1,1">
                                          <p:stCondLst>
                                            <p:cond delay="1656"/>
                                          </p:stCondLst>
                                        </p:cTn>
                                        <p:tgtEl>
                                          <p:spTgt spid="5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4" dur="180" accel="50000">
                                          <p:stCondLst>
                                            <p:cond delay="1820"/>
                                          </p:stCondLst>
                                        </p:cTn>
                                        <p:tgtEl>
                                          <p:spTgt spid="50"/>
                                        </p:tgtEl>
                                        <p:attrNameLst>
                                          <p:attrName>ppt_y</p:attrName>
                                        </p:attrNameLst>
                                      </p:cBhvr>
                                      <p:tavLst>
                                        <p:tav tm="0">
                                          <p:val>
                                            <p:strVal val="ppt_y"/>
                                          </p:val>
                                        </p:tav>
                                        <p:tav tm="100000">
                                          <p:val>
                                            <p:strVal val="ppt_y+ppt_h"/>
                                          </p:val>
                                        </p:tav>
                                      </p:tavLst>
                                    </p:anim>
                                    <p:animScale>
                                      <p:cBhvr>
                                        <p:cTn id="65" dur="26">
                                          <p:stCondLst>
                                            <p:cond delay="620"/>
                                          </p:stCondLst>
                                        </p:cTn>
                                        <p:tgtEl>
                                          <p:spTgt spid="50"/>
                                        </p:tgtEl>
                                      </p:cBhvr>
                                      <p:to x="100000" y="60000"/>
                                    </p:animScale>
                                    <p:animScale>
                                      <p:cBhvr>
                                        <p:cTn id="66" dur="166" decel="50000">
                                          <p:stCondLst>
                                            <p:cond delay="646"/>
                                          </p:stCondLst>
                                        </p:cTn>
                                        <p:tgtEl>
                                          <p:spTgt spid="50"/>
                                        </p:tgtEl>
                                      </p:cBhvr>
                                      <p:to x="100000" y="100000"/>
                                    </p:animScale>
                                    <p:animScale>
                                      <p:cBhvr>
                                        <p:cTn id="67" dur="26">
                                          <p:stCondLst>
                                            <p:cond delay="1312"/>
                                          </p:stCondLst>
                                        </p:cTn>
                                        <p:tgtEl>
                                          <p:spTgt spid="50"/>
                                        </p:tgtEl>
                                      </p:cBhvr>
                                      <p:to x="100000" y="80000"/>
                                    </p:animScale>
                                    <p:animScale>
                                      <p:cBhvr>
                                        <p:cTn id="68" dur="166" decel="50000">
                                          <p:stCondLst>
                                            <p:cond delay="1338"/>
                                          </p:stCondLst>
                                        </p:cTn>
                                        <p:tgtEl>
                                          <p:spTgt spid="50"/>
                                        </p:tgtEl>
                                      </p:cBhvr>
                                      <p:to x="100000" y="100000"/>
                                    </p:animScale>
                                    <p:animScale>
                                      <p:cBhvr>
                                        <p:cTn id="69" dur="26">
                                          <p:stCondLst>
                                            <p:cond delay="1642"/>
                                          </p:stCondLst>
                                        </p:cTn>
                                        <p:tgtEl>
                                          <p:spTgt spid="50"/>
                                        </p:tgtEl>
                                      </p:cBhvr>
                                      <p:to x="100000" y="90000"/>
                                    </p:animScale>
                                    <p:animScale>
                                      <p:cBhvr>
                                        <p:cTn id="70" dur="166" decel="50000">
                                          <p:stCondLst>
                                            <p:cond delay="1668"/>
                                          </p:stCondLst>
                                        </p:cTn>
                                        <p:tgtEl>
                                          <p:spTgt spid="50"/>
                                        </p:tgtEl>
                                      </p:cBhvr>
                                      <p:to x="100000" y="100000"/>
                                    </p:animScale>
                                    <p:animScale>
                                      <p:cBhvr>
                                        <p:cTn id="71" dur="26">
                                          <p:stCondLst>
                                            <p:cond delay="1808"/>
                                          </p:stCondLst>
                                        </p:cTn>
                                        <p:tgtEl>
                                          <p:spTgt spid="50"/>
                                        </p:tgtEl>
                                      </p:cBhvr>
                                      <p:to x="100000" y="95000"/>
                                    </p:animScale>
                                    <p:animScale>
                                      <p:cBhvr>
                                        <p:cTn id="72" dur="166" decel="50000">
                                          <p:stCondLst>
                                            <p:cond delay="1834"/>
                                          </p:stCondLst>
                                        </p:cTn>
                                        <p:tgtEl>
                                          <p:spTgt spid="50"/>
                                        </p:tgtEl>
                                      </p:cBhvr>
                                      <p:to x="100000" y="100000"/>
                                    </p:animScale>
                                    <p:set>
                                      <p:cBhvr>
                                        <p:cTn id="73" dur="1" fill="hold">
                                          <p:stCondLst>
                                            <p:cond delay="1999"/>
                                          </p:stCondLst>
                                        </p:cTn>
                                        <p:tgtEl>
                                          <p:spTgt spid="50"/>
                                        </p:tgtEl>
                                        <p:attrNameLst>
                                          <p:attrName>style.visibility</p:attrName>
                                        </p:attrNameLst>
                                      </p:cBhvr>
                                      <p:to>
                                        <p:strVal val="hidden"/>
                                      </p:to>
                                    </p:set>
                                  </p:childTnLst>
                                </p:cTn>
                              </p:par>
                            </p:childTnLst>
                          </p:cTn>
                        </p:par>
                        <p:par>
                          <p:cTn id="74" fill="hold">
                            <p:stCondLst>
                              <p:cond delay="2000"/>
                            </p:stCondLst>
                            <p:childTnLst>
                              <p:par>
                                <p:cTn id="75" presetID="1" presetClass="entr" presetSubtype="0" fill="hold" nodeType="afterEffect">
                                  <p:stCondLst>
                                    <p:cond delay="0"/>
                                  </p:stCondLst>
                                  <p:childTnLst>
                                    <p:set>
                                      <p:cBhvr>
                                        <p:cTn id="76" dur="1" fill="hold">
                                          <p:stCondLst>
                                            <p:cond delay="0"/>
                                          </p:stCondLst>
                                        </p:cTn>
                                        <p:tgtEl>
                                          <p:spTgt spid="39"/>
                                        </p:tgtEl>
                                        <p:attrNameLst>
                                          <p:attrName>style.visibility</p:attrName>
                                        </p:attrNameLst>
                                      </p:cBhvr>
                                      <p:to>
                                        <p:strVal val="visible"/>
                                      </p:to>
                                    </p:set>
                                  </p:childTnLst>
                                </p:cTn>
                              </p:par>
                            </p:childTnLst>
                          </p:cTn>
                        </p:par>
                        <p:par>
                          <p:cTn id="77" fill="hold">
                            <p:stCondLst>
                              <p:cond delay="2000"/>
                            </p:stCondLst>
                            <p:childTnLst>
                              <p:par>
                                <p:cTn id="78" presetID="1" presetClass="exit" presetSubtype="0" fill="hold" grpId="4" nodeType="afterEffect">
                                  <p:stCondLst>
                                    <p:cond delay="0"/>
                                  </p:stCondLst>
                                  <p:childTnLst>
                                    <p:set>
                                      <p:cBhvr>
                                        <p:cTn id="79" dur="1" fill="hold">
                                          <p:stCondLst>
                                            <p:cond delay="0"/>
                                          </p:stCondLst>
                                        </p:cTn>
                                        <p:tgtEl>
                                          <p:spTgt spid="60"/>
                                        </p:tgtEl>
                                        <p:attrNameLst>
                                          <p:attrName>style.visibility</p:attrName>
                                        </p:attrNameLst>
                                      </p:cBhvr>
                                      <p:to>
                                        <p:strVal val="hidden"/>
                                      </p:to>
                                    </p:set>
                                  </p:childTnLst>
                                </p:cTn>
                              </p:par>
                              <p:par>
                                <p:cTn id="80" presetID="1" presetClass="entr" presetSubtype="0" fill="hold" grpId="2" nodeType="withEffect">
                                  <p:stCondLst>
                                    <p:cond delay="0"/>
                                  </p:stCondLst>
                                  <p:childTnLst>
                                    <p:set>
                                      <p:cBhvr>
                                        <p:cTn id="81" dur="1" fill="hold">
                                          <p:stCondLst>
                                            <p:cond delay="0"/>
                                          </p:stCondLst>
                                        </p:cTn>
                                        <p:tgtEl>
                                          <p:spTgt spid="61"/>
                                        </p:tgtEl>
                                        <p:attrNameLst>
                                          <p:attrName>style.visibility</p:attrName>
                                        </p:attrNameLst>
                                      </p:cBhvr>
                                      <p:to>
                                        <p:strVal val="visible"/>
                                      </p:to>
                                    </p:set>
                                  </p:childTnLst>
                                </p:cTn>
                              </p:par>
                              <p:par>
                                <p:cTn id="82" presetID="1" presetClass="exit" presetSubtype="0" fill="hold" nodeType="withEffect">
                                  <p:stCondLst>
                                    <p:cond delay="0"/>
                                  </p:stCondLst>
                                  <p:childTnLst>
                                    <p:set>
                                      <p:cBhvr>
                                        <p:cTn id="83" dur="1" fill="hold">
                                          <p:stCondLst>
                                            <p:cond delay="0"/>
                                          </p:stCondLst>
                                        </p:cTn>
                                        <p:tgtEl>
                                          <p:spTgt spid="38"/>
                                        </p:tgtEl>
                                        <p:attrNameLst>
                                          <p:attrName>style.visibility</p:attrName>
                                        </p:attrNameLst>
                                      </p:cBhvr>
                                      <p:to>
                                        <p:strVal val="hidden"/>
                                      </p:to>
                                    </p:set>
                                  </p:childTnLst>
                                </p:cTn>
                              </p:par>
                            </p:childTnLst>
                          </p:cTn>
                        </p:par>
                        <p:par>
                          <p:cTn id="84" fill="hold">
                            <p:stCondLst>
                              <p:cond delay="2000"/>
                            </p:stCondLst>
                            <p:childTnLst>
                              <p:par>
                                <p:cTn id="85" presetID="45" presetClass="exit" presetSubtype="0" fill="hold" nodeType="afterEffect">
                                  <p:stCondLst>
                                    <p:cond delay="0"/>
                                  </p:stCondLst>
                                  <p:childTnLst>
                                    <p:animEffect transition="out" filter="fade">
                                      <p:cBhvr>
                                        <p:cTn id="86" dur="2000"/>
                                        <p:tgtEl>
                                          <p:spTgt spid="32"/>
                                        </p:tgtEl>
                                      </p:cBhvr>
                                    </p:animEffect>
                                    <p:anim calcmode="lin" valueType="num">
                                      <p:cBhvr>
                                        <p:cTn id="87" dur="2000"/>
                                        <p:tgtEl>
                                          <p:spTgt spid="3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8" dur="2000"/>
                                        <p:tgtEl>
                                          <p:spTgt spid="32"/>
                                        </p:tgtEl>
                                        <p:attrNameLst>
                                          <p:attrName>ppt_h</p:attrName>
                                        </p:attrNameLst>
                                      </p:cBhvr>
                                      <p:tavLst>
                                        <p:tav tm="0">
                                          <p:val>
                                            <p:strVal val="ppt_h"/>
                                          </p:val>
                                        </p:tav>
                                        <p:tav tm="100000">
                                          <p:val>
                                            <p:strVal val="ppt_h"/>
                                          </p:val>
                                        </p:tav>
                                      </p:tavLst>
                                    </p:anim>
                                    <p:set>
                                      <p:cBhvr>
                                        <p:cTn id="89" dur="1" fill="hold">
                                          <p:stCondLst>
                                            <p:cond delay="1999"/>
                                          </p:stCondLst>
                                        </p:cTn>
                                        <p:tgtEl>
                                          <p:spTgt spid="32"/>
                                        </p:tgtEl>
                                        <p:attrNameLst>
                                          <p:attrName>style.visibility</p:attrName>
                                        </p:attrNameLst>
                                      </p:cBhvr>
                                      <p:to>
                                        <p:strVal val="hidden"/>
                                      </p:to>
                                    </p:set>
                                  </p:childTnLst>
                                </p:cTn>
                              </p:par>
                            </p:childTnLst>
                          </p:cTn>
                        </p:par>
                        <p:par>
                          <p:cTn id="90" fill="hold">
                            <p:stCondLst>
                              <p:cond delay="4000"/>
                            </p:stCondLst>
                            <p:childTnLst>
                              <p:par>
                                <p:cTn id="91" presetID="1" presetClass="entr" presetSubtype="0" fill="hold" grpId="1" nodeType="after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xit" presetSubtype="0" fill="hold" grpId="3" nodeType="withEffect">
                                  <p:stCondLst>
                                    <p:cond delay="0"/>
                                  </p:stCondLst>
                                  <p:childTnLst>
                                    <p:set>
                                      <p:cBhvr>
                                        <p:cTn id="94" dur="1" fill="hold">
                                          <p:stCondLst>
                                            <p:cond delay="0"/>
                                          </p:stCondLst>
                                        </p:cTn>
                                        <p:tgtEl>
                                          <p:spTgt spid="61"/>
                                        </p:tgtEl>
                                        <p:attrNameLst>
                                          <p:attrName>style.visibility</p:attrName>
                                        </p:attrNameLst>
                                      </p:cBhvr>
                                      <p:to>
                                        <p:strVal val="hidden"/>
                                      </p:to>
                                    </p:set>
                                  </p:childTnLst>
                                </p:cTn>
                              </p:par>
                            </p:childTnLst>
                          </p:cTn>
                        </p:par>
                        <p:par>
                          <p:cTn id="95" fill="hold">
                            <p:stCondLst>
                              <p:cond delay="4000"/>
                            </p:stCondLst>
                            <p:childTnLst>
                              <p:par>
                                <p:cTn id="96" presetID="1" presetClass="entr" presetSubtype="0" fill="hold" nodeType="afterEffect">
                                  <p:stCondLst>
                                    <p:cond delay="0"/>
                                  </p:stCondLst>
                                  <p:childTnLst>
                                    <p:set>
                                      <p:cBhvr>
                                        <p:cTn id="97"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0" grpId="1" animBg="1"/>
      <p:bldP spid="60" grpId="2" animBg="1"/>
      <p:bldP spid="60" grpId="3" animBg="1"/>
      <p:bldP spid="60" grpId="4" animBg="1"/>
      <p:bldP spid="61" grpId="0" animBg="1"/>
      <p:bldP spid="61" grpId="1" animBg="1"/>
      <p:bldP spid="61" grpId="2" animBg="1"/>
      <p:bldP spid="61" grpId="3"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מציין מיקום תוכן 1"/>
          <p:cNvSpPr txBox="1">
            <a:spLocks/>
          </p:cNvSpPr>
          <p:nvPr/>
        </p:nvSpPr>
        <p:spPr>
          <a:xfrm>
            <a:off x="8201119" y="637034"/>
            <a:ext cx="3753636" cy="2120311"/>
          </a:xfrm>
          <a:prstGeom prst="rect">
            <a:avLst/>
          </a:prstGeom>
        </p:spPr>
        <p:txBody>
          <a:bodyPr>
            <a:normAutofit fontScale="92500"/>
          </a:bodyPr>
          <a:lst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he-IL" b="1" dirty="0">
                <a:latin typeface="Times New Roman" panose="02020603050405020304" pitchFamily="18" charset="0"/>
              </a:rPr>
              <a:t>נמשיך את הסריקה באמצעות הפניה </a:t>
            </a:r>
            <a:r>
              <a:rPr lang="en-US" b="1" dirty="0" err="1">
                <a:latin typeface="Times New Roman" panose="02020603050405020304" pitchFamily="18" charset="0"/>
              </a:rPr>
              <a:t>pos</a:t>
            </a:r>
            <a:r>
              <a:rPr lang="he-IL" b="1" dirty="0">
                <a:latin typeface="Times New Roman" panose="02020603050405020304" pitchFamily="18" charset="0"/>
              </a:rPr>
              <a:t>.</a:t>
            </a:r>
          </a:p>
          <a:p>
            <a:pPr marL="0" indent="0">
              <a:buFont typeface="Arial" pitchFamily="34" charset="0"/>
              <a:buNone/>
            </a:pPr>
            <a:r>
              <a:rPr lang="he-IL" b="1" dirty="0">
                <a:latin typeface="Times New Roman" panose="02020603050405020304" pitchFamily="18" charset="0"/>
              </a:rPr>
              <a:t>שיתפקד כ </a:t>
            </a:r>
            <a:r>
              <a:rPr lang="en-US" b="1" dirty="0" err="1">
                <a:latin typeface="Times New Roman" panose="02020603050405020304" pitchFamily="18" charset="0"/>
              </a:rPr>
              <a:t>prev</a:t>
            </a:r>
            <a:r>
              <a:rPr lang="he-IL" b="1" dirty="0">
                <a:latin typeface="Times New Roman" panose="02020603050405020304" pitchFamily="18" charset="0"/>
              </a:rPr>
              <a:t> למחיקה</a:t>
            </a:r>
          </a:p>
        </p:txBody>
      </p:sp>
      <p:sp>
        <p:nvSpPr>
          <p:cNvPr id="61" name="כותרת 2"/>
          <p:cNvSpPr txBox="1">
            <a:spLocks/>
          </p:cNvSpPr>
          <p:nvPr/>
        </p:nvSpPr>
        <p:spPr>
          <a:xfrm>
            <a:off x="918886" y="-46900"/>
            <a:ext cx="9802206" cy="720000"/>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latin typeface="Times New Roman" panose="02020603050405020304" pitchFamily="18" charset="0"/>
                <a:cs typeface="+mj-cs"/>
              </a:rPr>
              <a:t>מחיקת שאר המופעים</a:t>
            </a:r>
          </a:p>
        </p:txBody>
      </p:sp>
      <p:sp>
        <p:nvSpPr>
          <p:cNvPr id="62" name="מלבן מעוגל 61"/>
          <p:cNvSpPr/>
          <p:nvPr/>
        </p:nvSpPr>
        <p:spPr>
          <a:xfrm>
            <a:off x="1189528" y="2375491"/>
            <a:ext cx="531039"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5</a:t>
            </a:r>
            <a:endParaRPr lang="he-IL" sz="2000" b="1" dirty="0"/>
          </a:p>
        </p:txBody>
      </p:sp>
      <p:cxnSp>
        <p:nvCxnSpPr>
          <p:cNvPr id="63" name="מחבר חץ ישר 62"/>
          <p:cNvCxnSpPr>
            <a:stCxn id="62" idx="3"/>
          </p:cNvCxnSpPr>
          <p:nvPr/>
        </p:nvCxnSpPr>
        <p:spPr>
          <a:xfrm>
            <a:off x="1720567" y="2556751"/>
            <a:ext cx="516575" cy="6366"/>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64" name="מלבן מעוגל 63"/>
          <p:cNvSpPr/>
          <p:nvPr/>
        </p:nvSpPr>
        <p:spPr>
          <a:xfrm>
            <a:off x="3329604" y="2343693"/>
            <a:ext cx="531039"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2</a:t>
            </a:r>
            <a:endParaRPr lang="he-IL" sz="2000" b="1" dirty="0"/>
          </a:p>
        </p:txBody>
      </p:sp>
      <p:sp>
        <p:nvSpPr>
          <p:cNvPr id="65" name="מלבן מעוגל 64"/>
          <p:cNvSpPr/>
          <p:nvPr/>
        </p:nvSpPr>
        <p:spPr>
          <a:xfrm>
            <a:off x="5554470" y="2394825"/>
            <a:ext cx="531039"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4</a:t>
            </a:r>
            <a:endParaRPr lang="he-IL" sz="2000" b="1" dirty="0"/>
          </a:p>
        </p:txBody>
      </p:sp>
      <p:cxnSp>
        <p:nvCxnSpPr>
          <p:cNvPr id="66" name="מחבר חץ ישר 65"/>
          <p:cNvCxnSpPr>
            <a:stCxn id="64" idx="3"/>
            <a:endCxn id="68" idx="1"/>
          </p:cNvCxnSpPr>
          <p:nvPr/>
        </p:nvCxnSpPr>
        <p:spPr>
          <a:xfrm>
            <a:off x="3860643" y="2524953"/>
            <a:ext cx="484436" cy="20307"/>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nvGrpSpPr>
          <p:cNvPr id="67" name="קבוצה 66"/>
          <p:cNvGrpSpPr/>
          <p:nvPr/>
        </p:nvGrpSpPr>
        <p:grpSpPr>
          <a:xfrm>
            <a:off x="4345079" y="2373020"/>
            <a:ext cx="1197563" cy="344480"/>
            <a:chOff x="6429344" y="5214032"/>
            <a:chExt cx="1269789" cy="362520"/>
          </a:xfrm>
        </p:grpSpPr>
        <p:sp>
          <p:nvSpPr>
            <p:cNvPr id="68" name="מלבן מעוגל 67"/>
            <p:cNvSpPr/>
            <p:nvPr/>
          </p:nvSpPr>
          <p:spPr>
            <a:xfrm>
              <a:off x="6429344" y="521403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69" name="מחבר חץ ישר 68"/>
            <p:cNvCxnSpPr>
              <a:stCxn id="68" idx="3"/>
            </p:cNvCxnSpPr>
            <p:nvPr/>
          </p:nvCxnSpPr>
          <p:spPr>
            <a:xfrm>
              <a:off x="7124696" y="5395292"/>
              <a:ext cx="574437"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70" name="קבוצה 69"/>
          <p:cNvGrpSpPr/>
          <p:nvPr/>
        </p:nvGrpSpPr>
        <p:grpSpPr>
          <a:xfrm>
            <a:off x="5993166" y="2354979"/>
            <a:ext cx="1127289" cy="464929"/>
            <a:chOff x="8369343" y="5195992"/>
            <a:chExt cx="1093857" cy="362520"/>
          </a:xfrm>
        </p:grpSpPr>
        <p:cxnSp>
          <p:nvCxnSpPr>
            <p:cNvPr id="71" name="מחבר חץ ישר 70"/>
            <p:cNvCxnSpPr/>
            <p:nvPr/>
          </p:nvCxnSpPr>
          <p:spPr>
            <a:xfrm>
              <a:off x="8369343" y="536149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
          <p:nvSpPr>
            <p:cNvPr id="72" name="מלבן מעוגל 71"/>
            <p:cNvSpPr/>
            <p:nvPr/>
          </p:nvSpPr>
          <p:spPr>
            <a:xfrm>
              <a:off x="8767848" y="5195992"/>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3</a:t>
              </a:r>
              <a:endParaRPr lang="he-IL" sz="2000" b="1" dirty="0"/>
            </a:p>
          </p:txBody>
        </p:sp>
      </p:grpSp>
      <p:grpSp>
        <p:nvGrpSpPr>
          <p:cNvPr id="73" name="קבוצה 72"/>
          <p:cNvGrpSpPr/>
          <p:nvPr/>
        </p:nvGrpSpPr>
        <p:grpSpPr>
          <a:xfrm>
            <a:off x="2294620" y="2346367"/>
            <a:ext cx="1013508" cy="340268"/>
            <a:chOff x="4378885" y="5187379"/>
            <a:chExt cx="1071791" cy="362520"/>
          </a:xfrm>
        </p:grpSpPr>
        <p:sp>
          <p:nvSpPr>
            <p:cNvPr id="74" name="מלבן מעוגל 73"/>
            <p:cNvSpPr/>
            <p:nvPr/>
          </p:nvSpPr>
          <p:spPr>
            <a:xfrm>
              <a:off x="4378885" y="5187379"/>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75" name="מחבר חץ ישר 74"/>
            <p:cNvCxnSpPr/>
            <p:nvPr/>
          </p:nvCxnSpPr>
          <p:spPr>
            <a:xfrm>
              <a:off x="5004129" y="5343452"/>
              <a:ext cx="446547" cy="3380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76" name="קבוצה 75"/>
          <p:cNvGrpSpPr/>
          <p:nvPr/>
        </p:nvGrpSpPr>
        <p:grpSpPr>
          <a:xfrm>
            <a:off x="-31744" y="2306432"/>
            <a:ext cx="1268882" cy="531778"/>
            <a:chOff x="608162" y="2012241"/>
            <a:chExt cx="1268882" cy="531778"/>
          </a:xfrm>
        </p:grpSpPr>
        <p:sp>
          <p:nvSpPr>
            <p:cNvPr id="77" name="אליפסה 76"/>
            <p:cNvSpPr/>
            <p:nvPr/>
          </p:nvSpPr>
          <p:spPr>
            <a:xfrm>
              <a:off x="608162" y="2012241"/>
              <a:ext cx="831932" cy="5317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lst</a:t>
              </a:r>
              <a:endParaRPr lang="en-US" sz="2400" b="1" dirty="0">
                <a:effectLst/>
                <a:ea typeface="Calibri" panose="020F0502020204030204" pitchFamily="34" charset="0"/>
                <a:cs typeface="Arial" panose="020B0604020202020204" pitchFamily="34" charset="0"/>
              </a:endParaRPr>
            </a:p>
          </p:txBody>
        </p:sp>
        <p:cxnSp>
          <p:nvCxnSpPr>
            <p:cNvPr id="78" name="מחבר חץ ישר 77"/>
            <p:cNvCxnSpPr/>
            <p:nvPr/>
          </p:nvCxnSpPr>
          <p:spPr>
            <a:xfrm flipV="1">
              <a:off x="1442496" y="2268198"/>
              <a:ext cx="434548" cy="9932"/>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79" name="קבוצה 78"/>
          <p:cNvGrpSpPr/>
          <p:nvPr/>
        </p:nvGrpSpPr>
        <p:grpSpPr>
          <a:xfrm>
            <a:off x="802591" y="1247591"/>
            <a:ext cx="837723" cy="1125429"/>
            <a:chOff x="2824236" y="4088603"/>
            <a:chExt cx="1096929" cy="1125429"/>
          </a:xfrm>
        </p:grpSpPr>
        <p:sp>
          <p:nvSpPr>
            <p:cNvPr id="80" name="אליפסה 79"/>
            <p:cNvSpPr/>
            <p:nvPr/>
          </p:nvSpPr>
          <p:spPr>
            <a:xfrm>
              <a:off x="2824236" y="4088603"/>
              <a:ext cx="1096929" cy="531778"/>
            </a:xfrm>
            <a:prstGeom prst="ellipse">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pos</a:t>
              </a:r>
              <a:endParaRPr lang="en-US" sz="2400" b="1" dirty="0">
                <a:effectLst/>
                <a:ea typeface="Calibri" panose="020F0502020204030204" pitchFamily="34" charset="0"/>
                <a:cs typeface="Arial" panose="020B0604020202020204" pitchFamily="34" charset="0"/>
              </a:endParaRPr>
            </a:p>
          </p:txBody>
        </p:sp>
        <p:cxnSp>
          <p:nvCxnSpPr>
            <p:cNvPr id="81" name="מחבר חץ ישר 80"/>
            <p:cNvCxnSpPr/>
            <p:nvPr/>
          </p:nvCxnSpPr>
          <p:spPr>
            <a:xfrm>
              <a:off x="3505199" y="4620381"/>
              <a:ext cx="0" cy="59365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82" name="מלבן 81"/>
          <p:cNvSpPr/>
          <p:nvPr/>
        </p:nvSpPr>
        <p:spPr>
          <a:xfrm>
            <a:off x="985881" y="3905306"/>
            <a:ext cx="6514418" cy="2677656"/>
          </a:xfrm>
          <a:prstGeom prst="rect">
            <a:avLst/>
          </a:prstGeom>
        </p:spPr>
        <p:txBody>
          <a:bodyPr wrap="square">
            <a:spAutoFit/>
          </a:bodyPr>
          <a:lstStyle/>
          <a:p>
            <a:pPr algn="l" rtl="0"/>
            <a:r>
              <a:rPr lang="en-US" sz="2400" b="1" dirty="0">
                <a:solidFill>
                  <a:srgbClr val="000000"/>
                </a:solidFill>
                <a:latin typeface="Times New Roman" panose="02020603050405020304" pitchFamily="18" charset="0"/>
                <a:cs typeface="Times New Roman" panose="02020603050405020304" pitchFamily="18" charset="0"/>
              </a:rPr>
              <a:t>Node&lt;</a:t>
            </a:r>
            <a:r>
              <a:rPr lang="en-US" sz="2400" b="1" dirty="0" err="1">
                <a:solidFill>
                  <a:srgbClr val="0000FF"/>
                </a:solidFill>
                <a:latin typeface="Times New Roman" panose="02020603050405020304" pitchFamily="18" charset="0"/>
                <a:cs typeface="Times New Roman" panose="02020603050405020304" pitchFamily="18" charset="0"/>
              </a:rPr>
              <a:t>int</a:t>
            </a:r>
            <a:r>
              <a:rPr lang="en-US" sz="2400" b="1" dirty="0">
                <a:solidFill>
                  <a:srgbClr val="000000"/>
                </a:solidFill>
                <a:latin typeface="Times New Roman" panose="02020603050405020304" pitchFamily="18" charset="0"/>
                <a:cs typeface="Times New Roman" panose="02020603050405020304" pitchFamily="18" charset="0"/>
              </a:rPr>
              <a:t>&gt;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lst</a:t>
            </a:r>
            <a:r>
              <a:rPr lang="en-US" sz="2400" b="1" dirty="0">
                <a:solidFill>
                  <a:srgbClr val="000000"/>
                </a:solidFill>
                <a:latin typeface="Times New Roman" panose="02020603050405020304" pitchFamily="18" charset="0"/>
                <a:cs typeface="Times New Roman" panose="02020603050405020304" pitchFamily="18" charset="0"/>
              </a:rPr>
              <a:t>;</a:t>
            </a:r>
            <a:endParaRPr lang="en-US" sz="2400" b="1" dirty="0">
              <a:solidFill>
                <a:srgbClr val="0000FF"/>
              </a:solidFill>
              <a:latin typeface="Times New Roman" panose="02020603050405020304" pitchFamily="18" charset="0"/>
              <a:cs typeface="Times New Roman" panose="02020603050405020304" pitchFamily="18" charset="0"/>
            </a:endParaRPr>
          </a:p>
          <a:p>
            <a:pPr algn="l" rtl="0"/>
            <a:r>
              <a:rPr lang="en-US" sz="2400" b="1" dirty="0">
                <a:solidFill>
                  <a:srgbClr val="0000FF"/>
                </a:solidFill>
                <a:latin typeface="Times New Roman" panose="02020603050405020304" pitchFamily="18" charset="0"/>
                <a:cs typeface="Times New Roman" panose="02020603050405020304" pitchFamily="18" charset="0"/>
              </a:rPr>
              <a:t>while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a:solidFill>
                  <a:srgbClr val="0000FF"/>
                </a:solidFill>
                <a:latin typeface="Times New Roman" panose="02020603050405020304" pitchFamily="18" charset="0"/>
                <a:cs typeface="Times New Roman" panose="02020603050405020304" pitchFamily="18" charset="0"/>
              </a:rPr>
              <a:t>null</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if</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GetValue</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num</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pos.SetNext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r>
              <a:rPr lang="en-US" sz="2400" b="1" dirty="0" err="1">
                <a:solidFill>
                  <a:srgbClr val="000000"/>
                </a:solidFill>
                <a:latin typeface="Times New Roman" panose="02020603050405020304" pitchFamily="18" charset="0"/>
                <a:cs typeface="Times New Roman" panose="02020603050405020304" pitchFamily="18" charset="0"/>
              </a:rPr>
              <a:t>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FF"/>
                </a:solidFill>
                <a:latin typeface="Times New Roman" panose="02020603050405020304" pitchFamily="18" charset="0"/>
                <a:cs typeface="Times New Roman" panose="02020603050405020304" pitchFamily="18" charset="0"/>
              </a:rPr>
              <a:t>else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pos</a:t>
            </a:r>
            <a:r>
              <a:rPr lang="en-US" sz="2400" b="1" dirty="0">
                <a:solidFill>
                  <a:srgbClr val="000000"/>
                </a:solidFill>
                <a:latin typeface="Times New Roman" panose="02020603050405020304" pitchFamily="18" charset="0"/>
                <a:cs typeface="Times New Roman" panose="02020603050405020304" pitchFamily="18" charset="0"/>
              </a:rPr>
              <a:t> = </a:t>
            </a:r>
            <a:r>
              <a:rPr lang="en-US" sz="2400" b="1" dirty="0" err="1">
                <a:solidFill>
                  <a:srgbClr val="000000"/>
                </a:solidFill>
                <a:latin typeface="Times New Roman" panose="02020603050405020304" pitchFamily="18" charset="0"/>
                <a:cs typeface="Times New Roman" panose="02020603050405020304" pitchFamily="18" charset="0"/>
              </a:rPr>
              <a:t>pos.GetNext</a:t>
            </a:r>
            <a:r>
              <a:rPr lang="en-US" sz="2400" b="1" dirty="0">
                <a:solidFill>
                  <a:srgbClr val="000000"/>
                </a:solidFill>
                <a:latin typeface="Times New Roman" panose="02020603050405020304" pitchFamily="18" charset="0"/>
                <a:cs typeface="Times New Roman" panose="02020603050405020304" pitchFamily="18" charset="0"/>
              </a:rPr>
              <a:t>();</a:t>
            </a:r>
          </a:p>
          <a:p>
            <a:pPr algn="l" rtl="0"/>
            <a:r>
              <a:rPr lang="he-IL" sz="2400" b="1" dirty="0">
                <a:solidFill>
                  <a:srgbClr val="000000"/>
                </a:solidFill>
                <a:latin typeface="Times New Roman" panose="02020603050405020304" pitchFamily="18" charset="0"/>
                <a:cs typeface="Times New Roman" panose="02020603050405020304" pitchFamily="18" charset="0"/>
              </a:rPr>
              <a:t>            {</a:t>
            </a:r>
            <a:endParaRPr lang="he-IL" sz="2400" b="1" dirty="0">
              <a:latin typeface="Times New Roman" panose="02020603050405020304" pitchFamily="18" charset="0"/>
              <a:cs typeface="Times New Roman" panose="02020603050405020304" pitchFamily="18" charset="0"/>
            </a:endParaRPr>
          </a:p>
        </p:txBody>
      </p:sp>
      <p:grpSp>
        <p:nvGrpSpPr>
          <p:cNvPr id="83" name="קבוצה 82"/>
          <p:cNvGrpSpPr/>
          <p:nvPr/>
        </p:nvGrpSpPr>
        <p:grpSpPr>
          <a:xfrm>
            <a:off x="2070200" y="931628"/>
            <a:ext cx="1106377" cy="674181"/>
            <a:chOff x="4726321" y="3777263"/>
            <a:chExt cx="1448710" cy="674181"/>
          </a:xfrm>
        </p:grpSpPr>
        <p:sp>
          <p:nvSpPr>
            <p:cNvPr id="84" name="הסבר אליפטי 83"/>
            <p:cNvSpPr/>
            <p:nvPr/>
          </p:nvSpPr>
          <p:spPr>
            <a:xfrm>
              <a:off x="4726322" y="3777263"/>
              <a:ext cx="1448709" cy="671907"/>
            </a:xfrm>
            <a:prstGeom prst="wedgeEllipseCallout">
              <a:avLst>
                <a:gd name="adj1" fmla="val -85384"/>
                <a:gd name="adj2" fmla="val 51101"/>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85" name="הסבר אליפטי 84"/>
            <p:cNvSpPr/>
            <p:nvPr/>
          </p:nvSpPr>
          <p:spPr>
            <a:xfrm>
              <a:off x="4726321" y="3779537"/>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grpSp>
      <p:grpSp>
        <p:nvGrpSpPr>
          <p:cNvPr id="86" name="קבוצה 85"/>
          <p:cNvGrpSpPr/>
          <p:nvPr/>
        </p:nvGrpSpPr>
        <p:grpSpPr>
          <a:xfrm>
            <a:off x="5504716" y="1234227"/>
            <a:ext cx="872526" cy="1125429"/>
            <a:chOff x="3089233" y="4088603"/>
            <a:chExt cx="831932" cy="1125429"/>
          </a:xfrm>
        </p:grpSpPr>
        <p:sp>
          <p:nvSpPr>
            <p:cNvPr id="87" name="אליפסה 86"/>
            <p:cNvSpPr/>
            <p:nvPr/>
          </p:nvSpPr>
          <p:spPr>
            <a:xfrm>
              <a:off x="3089233" y="4088603"/>
              <a:ext cx="831932" cy="531778"/>
            </a:xfrm>
            <a:prstGeom prst="ellipse">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0" tIns="0" rIns="0" bIns="0" numCol="1" spcCol="0" rtlCol="1" fromWordArt="0" anchor="ctr" anchorCtr="0" forceAA="0" compatLnSpc="1">
              <a:prstTxWarp prst="textNoShape">
                <a:avLst/>
              </a:prstTxWarp>
              <a:noAutofit/>
            </a:bodyPr>
            <a:lstStyle/>
            <a:p>
              <a:pPr algn="ctr" rtl="1">
                <a:lnSpc>
                  <a:spcPct val="107000"/>
                </a:lnSpc>
                <a:spcAft>
                  <a:spcPts val="800"/>
                </a:spcAft>
              </a:pPr>
              <a:r>
                <a:rPr lang="en-US" sz="2400" b="1" dirty="0" err="1">
                  <a:effectLst/>
                  <a:ea typeface="Calibri" panose="020F0502020204030204" pitchFamily="34" charset="0"/>
                  <a:cs typeface="Arial" panose="020B0604020202020204" pitchFamily="34" charset="0"/>
                </a:rPr>
                <a:t>pos</a:t>
              </a:r>
              <a:endParaRPr lang="en-US" sz="2400" b="1" dirty="0">
                <a:effectLst/>
                <a:ea typeface="Calibri" panose="020F0502020204030204" pitchFamily="34" charset="0"/>
                <a:cs typeface="Arial" panose="020B0604020202020204" pitchFamily="34" charset="0"/>
              </a:endParaRPr>
            </a:p>
          </p:txBody>
        </p:sp>
        <p:cxnSp>
          <p:nvCxnSpPr>
            <p:cNvPr id="88" name="מחבר חץ ישר 87"/>
            <p:cNvCxnSpPr/>
            <p:nvPr/>
          </p:nvCxnSpPr>
          <p:spPr>
            <a:xfrm>
              <a:off x="3505199" y="4620381"/>
              <a:ext cx="0" cy="593651"/>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grpSp>
        <p:nvGrpSpPr>
          <p:cNvPr id="89" name="קבוצה 88"/>
          <p:cNvGrpSpPr/>
          <p:nvPr/>
        </p:nvGrpSpPr>
        <p:grpSpPr>
          <a:xfrm>
            <a:off x="7509087" y="1099166"/>
            <a:ext cx="1114770" cy="707752"/>
            <a:chOff x="7541901" y="3235082"/>
            <a:chExt cx="1459699" cy="707752"/>
          </a:xfrm>
        </p:grpSpPr>
        <p:sp>
          <p:nvSpPr>
            <p:cNvPr id="90" name="הסבר אליפטי 89"/>
            <p:cNvSpPr/>
            <p:nvPr/>
          </p:nvSpPr>
          <p:spPr>
            <a:xfrm>
              <a:off x="7541901" y="3235082"/>
              <a:ext cx="1448709" cy="671907"/>
            </a:xfrm>
            <a:prstGeom prst="wedgeEllipseCallout">
              <a:avLst>
                <a:gd name="adj1" fmla="val -101127"/>
                <a:gd name="adj2" fmla="val 43000"/>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91" name="הסבר אליפטי 90"/>
            <p:cNvSpPr/>
            <p:nvPr/>
          </p:nvSpPr>
          <p:spPr>
            <a:xfrm>
              <a:off x="7552892" y="3270927"/>
              <a:ext cx="1448708"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grpSp>
      <p:grpSp>
        <p:nvGrpSpPr>
          <p:cNvPr id="92" name="קבוצה 91"/>
          <p:cNvGrpSpPr/>
          <p:nvPr/>
        </p:nvGrpSpPr>
        <p:grpSpPr>
          <a:xfrm>
            <a:off x="6541706" y="949942"/>
            <a:ext cx="1111842" cy="705682"/>
            <a:chOff x="4719165" y="3777263"/>
            <a:chExt cx="1455866" cy="705682"/>
          </a:xfrm>
        </p:grpSpPr>
        <p:sp>
          <p:nvSpPr>
            <p:cNvPr id="93" name="הסבר אליפטי 92"/>
            <p:cNvSpPr/>
            <p:nvPr/>
          </p:nvSpPr>
          <p:spPr>
            <a:xfrm>
              <a:off x="4726322" y="3777263"/>
              <a:ext cx="1448709" cy="671907"/>
            </a:xfrm>
            <a:prstGeom prst="wedgeEllipseCallout">
              <a:avLst>
                <a:gd name="adj1" fmla="val -85384"/>
                <a:gd name="adj2" fmla="val 51101"/>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94" name="הסבר אליפטי 93"/>
            <p:cNvSpPr/>
            <p:nvPr/>
          </p:nvSpPr>
          <p:spPr>
            <a:xfrm>
              <a:off x="4719165" y="3811038"/>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3==8 ?</a:t>
              </a:r>
              <a:endParaRPr lang="he-IL" sz="2000" b="1" dirty="0"/>
            </a:p>
          </p:txBody>
        </p:sp>
      </p:grpSp>
      <p:grpSp>
        <p:nvGrpSpPr>
          <p:cNvPr id="152" name="קבוצה 151"/>
          <p:cNvGrpSpPr/>
          <p:nvPr/>
        </p:nvGrpSpPr>
        <p:grpSpPr>
          <a:xfrm>
            <a:off x="4053500" y="1053304"/>
            <a:ext cx="1106377" cy="674181"/>
            <a:chOff x="4726321" y="3777263"/>
            <a:chExt cx="1448710" cy="674181"/>
          </a:xfrm>
        </p:grpSpPr>
        <p:sp>
          <p:nvSpPr>
            <p:cNvPr id="153" name="הסבר אליפטי 152"/>
            <p:cNvSpPr/>
            <p:nvPr/>
          </p:nvSpPr>
          <p:spPr>
            <a:xfrm>
              <a:off x="4726322" y="3777263"/>
              <a:ext cx="1448709" cy="671907"/>
            </a:xfrm>
            <a:prstGeom prst="wedgeEllipseCallout">
              <a:avLst>
                <a:gd name="adj1" fmla="val -85384"/>
                <a:gd name="adj2" fmla="val 51101"/>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154" name="הסבר אליפטי 153"/>
            <p:cNvSpPr/>
            <p:nvPr/>
          </p:nvSpPr>
          <p:spPr>
            <a:xfrm>
              <a:off x="4726321" y="3779537"/>
              <a:ext cx="1448709"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grpSp>
      <p:cxnSp>
        <p:nvCxnSpPr>
          <p:cNvPr id="155" name="מחבר חץ ישר 154"/>
          <p:cNvCxnSpPr/>
          <p:nvPr/>
        </p:nvCxnSpPr>
        <p:spPr>
          <a:xfrm flipV="1">
            <a:off x="1763730" y="2542626"/>
            <a:ext cx="1620307" cy="25153"/>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56" name="מחבר חץ ישר 155"/>
          <p:cNvCxnSpPr/>
          <p:nvPr/>
        </p:nvCxnSpPr>
        <p:spPr>
          <a:xfrm flipV="1">
            <a:off x="3874648" y="2585753"/>
            <a:ext cx="1693827" cy="466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7" name="צורה חופשית 156"/>
          <p:cNvSpPr/>
          <p:nvPr/>
        </p:nvSpPr>
        <p:spPr>
          <a:xfrm>
            <a:off x="1867250" y="2590959"/>
            <a:ext cx="1438932" cy="653143"/>
          </a:xfrm>
          <a:custGeom>
            <a:avLst/>
            <a:gdLst>
              <a:gd name="connsiteX0" fmla="*/ 0 w 1436915"/>
              <a:gd name="connsiteY0" fmla="*/ 0 h 653143"/>
              <a:gd name="connsiteX1" fmla="*/ 555172 w 1436915"/>
              <a:gd name="connsiteY1" fmla="*/ 653143 h 653143"/>
              <a:gd name="connsiteX2" fmla="*/ 555172 w 1436915"/>
              <a:gd name="connsiteY2" fmla="*/ 653143 h 653143"/>
              <a:gd name="connsiteX3" fmla="*/ 1436915 w 1436915"/>
              <a:gd name="connsiteY3" fmla="*/ 54429 h 653143"/>
            </a:gdLst>
            <a:ahLst/>
            <a:cxnLst>
              <a:cxn ang="0">
                <a:pos x="connsiteX0" y="connsiteY0"/>
              </a:cxn>
              <a:cxn ang="0">
                <a:pos x="connsiteX1" y="connsiteY1"/>
              </a:cxn>
              <a:cxn ang="0">
                <a:pos x="connsiteX2" y="connsiteY2"/>
              </a:cxn>
              <a:cxn ang="0">
                <a:pos x="connsiteX3" y="connsiteY3"/>
              </a:cxn>
            </a:cxnLst>
            <a:rect l="l" t="t" r="r" b="b"/>
            <a:pathLst>
              <a:path w="1436915" h="653143">
                <a:moveTo>
                  <a:pt x="0" y="0"/>
                </a:moveTo>
                <a:lnTo>
                  <a:pt x="555172" y="653143"/>
                </a:lnTo>
                <a:lnTo>
                  <a:pt x="555172" y="653143"/>
                </a:lnTo>
                <a:lnTo>
                  <a:pt x="1436915" y="54429"/>
                </a:lnTo>
              </a:path>
            </a:pathLst>
          </a:custGeom>
          <a:ln>
            <a:headEnd type="none" w="med" len="med"/>
            <a:tailEnd type="arrow" w="med" len="med"/>
          </a:ln>
        </p:spPr>
        <p:style>
          <a:lnRef idx="3">
            <a:schemeClr val="accent5"/>
          </a:lnRef>
          <a:fillRef idx="0">
            <a:schemeClr val="accent5"/>
          </a:fillRef>
          <a:effectRef idx="2">
            <a:schemeClr val="accent5"/>
          </a:effectRef>
          <a:fontRef idx="minor">
            <a:schemeClr val="tx1"/>
          </a:fontRef>
        </p:style>
        <p:txBody>
          <a:bodyPr rtlCol="1" anchor="ctr"/>
          <a:lstStyle/>
          <a:p>
            <a:pPr algn="ctr"/>
            <a:endParaRPr lang="he-IL"/>
          </a:p>
        </p:txBody>
      </p:sp>
      <p:sp>
        <p:nvSpPr>
          <p:cNvPr id="158" name="צורה חופשית 157"/>
          <p:cNvSpPr/>
          <p:nvPr/>
        </p:nvSpPr>
        <p:spPr>
          <a:xfrm>
            <a:off x="4053500" y="2580746"/>
            <a:ext cx="1500969" cy="653143"/>
          </a:xfrm>
          <a:custGeom>
            <a:avLst/>
            <a:gdLst>
              <a:gd name="connsiteX0" fmla="*/ 0 w 1436915"/>
              <a:gd name="connsiteY0" fmla="*/ 0 h 653143"/>
              <a:gd name="connsiteX1" fmla="*/ 555172 w 1436915"/>
              <a:gd name="connsiteY1" fmla="*/ 653143 h 653143"/>
              <a:gd name="connsiteX2" fmla="*/ 555172 w 1436915"/>
              <a:gd name="connsiteY2" fmla="*/ 653143 h 653143"/>
              <a:gd name="connsiteX3" fmla="*/ 1436915 w 1436915"/>
              <a:gd name="connsiteY3" fmla="*/ 54429 h 653143"/>
            </a:gdLst>
            <a:ahLst/>
            <a:cxnLst>
              <a:cxn ang="0">
                <a:pos x="connsiteX0" y="connsiteY0"/>
              </a:cxn>
              <a:cxn ang="0">
                <a:pos x="connsiteX1" y="connsiteY1"/>
              </a:cxn>
              <a:cxn ang="0">
                <a:pos x="connsiteX2" y="connsiteY2"/>
              </a:cxn>
              <a:cxn ang="0">
                <a:pos x="connsiteX3" y="connsiteY3"/>
              </a:cxn>
            </a:cxnLst>
            <a:rect l="l" t="t" r="r" b="b"/>
            <a:pathLst>
              <a:path w="1436915" h="653143">
                <a:moveTo>
                  <a:pt x="0" y="0"/>
                </a:moveTo>
                <a:lnTo>
                  <a:pt x="555172" y="653143"/>
                </a:lnTo>
                <a:lnTo>
                  <a:pt x="555172" y="653143"/>
                </a:lnTo>
                <a:lnTo>
                  <a:pt x="1436915" y="54429"/>
                </a:lnTo>
              </a:path>
            </a:pathLst>
          </a:custGeom>
          <a:ln>
            <a:headEnd type="none" w="med" len="med"/>
            <a:tailEnd type="arrow" w="med" len="med"/>
          </a:ln>
        </p:spPr>
        <p:style>
          <a:lnRef idx="3">
            <a:schemeClr val="accent5"/>
          </a:lnRef>
          <a:fillRef idx="0">
            <a:schemeClr val="accent5"/>
          </a:fillRef>
          <a:effectRef idx="2">
            <a:schemeClr val="accent5"/>
          </a:effectRef>
          <a:fontRef idx="minor">
            <a:schemeClr val="tx1"/>
          </a:fontRef>
        </p:style>
        <p:txBody>
          <a:bodyPr rtlCol="1" anchor="ctr"/>
          <a:lstStyle/>
          <a:p>
            <a:pPr algn="ctr"/>
            <a:endParaRPr lang="he-IL"/>
          </a:p>
        </p:txBody>
      </p:sp>
      <p:sp>
        <p:nvSpPr>
          <p:cNvPr id="159" name="צורה חופשית 158"/>
          <p:cNvSpPr/>
          <p:nvPr/>
        </p:nvSpPr>
        <p:spPr>
          <a:xfrm>
            <a:off x="7014365" y="2708887"/>
            <a:ext cx="1854770" cy="653143"/>
          </a:xfrm>
          <a:custGeom>
            <a:avLst/>
            <a:gdLst>
              <a:gd name="connsiteX0" fmla="*/ 0 w 1436915"/>
              <a:gd name="connsiteY0" fmla="*/ 0 h 653143"/>
              <a:gd name="connsiteX1" fmla="*/ 555172 w 1436915"/>
              <a:gd name="connsiteY1" fmla="*/ 653143 h 653143"/>
              <a:gd name="connsiteX2" fmla="*/ 555172 w 1436915"/>
              <a:gd name="connsiteY2" fmla="*/ 653143 h 653143"/>
              <a:gd name="connsiteX3" fmla="*/ 1436915 w 1436915"/>
              <a:gd name="connsiteY3" fmla="*/ 54429 h 653143"/>
            </a:gdLst>
            <a:ahLst/>
            <a:cxnLst>
              <a:cxn ang="0">
                <a:pos x="connsiteX0" y="connsiteY0"/>
              </a:cxn>
              <a:cxn ang="0">
                <a:pos x="connsiteX1" y="connsiteY1"/>
              </a:cxn>
              <a:cxn ang="0">
                <a:pos x="connsiteX2" y="connsiteY2"/>
              </a:cxn>
              <a:cxn ang="0">
                <a:pos x="connsiteX3" y="connsiteY3"/>
              </a:cxn>
            </a:cxnLst>
            <a:rect l="l" t="t" r="r" b="b"/>
            <a:pathLst>
              <a:path w="1436915" h="653143">
                <a:moveTo>
                  <a:pt x="0" y="0"/>
                </a:moveTo>
                <a:lnTo>
                  <a:pt x="555172" y="653143"/>
                </a:lnTo>
                <a:lnTo>
                  <a:pt x="555172" y="653143"/>
                </a:lnTo>
                <a:lnTo>
                  <a:pt x="1436915" y="54429"/>
                </a:lnTo>
              </a:path>
            </a:pathLst>
          </a:custGeom>
          <a:ln>
            <a:headEnd type="none" w="med" len="med"/>
            <a:tailEnd type="arrow" w="med" len="med"/>
          </a:ln>
        </p:spPr>
        <p:style>
          <a:lnRef idx="3">
            <a:schemeClr val="accent5"/>
          </a:lnRef>
          <a:fillRef idx="0">
            <a:schemeClr val="accent5"/>
          </a:fillRef>
          <a:effectRef idx="2">
            <a:schemeClr val="accent5"/>
          </a:effectRef>
          <a:fontRef idx="minor">
            <a:schemeClr val="tx1"/>
          </a:fontRef>
        </p:style>
        <p:txBody>
          <a:bodyPr rtlCol="1" anchor="ctr"/>
          <a:lstStyle/>
          <a:p>
            <a:pPr algn="ctr"/>
            <a:endParaRPr lang="he-IL"/>
          </a:p>
        </p:txBody>
      </p:sp>
      <p:grpSp>
        <p:nvGrpSpPr>
          <p:cNvPr id="160" name="קבוצה 159"/>
          <p:cNvGrpSpPr/>
          <p:nvPr/>
        </p:nvGrpSpPr>
        <p:grpSpPr>
          <a:xfrm>
            <a:off x="7097627" y="2321179"/>
            <a:ext cx="1209505" cy="479099"/>
            <a:chOff x="1023221" y="1555676"/>
            <a:chExt cx="1269789" cy="362520"/>
          </a:xfrm>
        </p:grpSpPr>
        <p:sp>
          <p:nvSpPr>
            <p:cNvPr id="161" name="מלבן מעוגל 160"/>
            <p:cNvSpPr/>
            <p:nvPr/>
          </p:nvSpPr>
          <p:spPr>
            <a:xfrm>
              <a:off x="1597658" y="1555676"/>
              <a:ext cx="695352" cy="36252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a:t>8</a:t>
              </a:r>
              <a:endParaRPr lang="he-IL" sz="2000" b="1" dirty="0"/>
            </a:p>
          </p:txBody>
        </p:sp>
        <p:cxnSp>
          <p:nvCxnSpPr>
            <p:cNvPr id="162" name="מחבר חץ ישר 161"/>
            <p:cNvCxnSpPr/>
            <p:nvPr/>
          </p:nvCxnSpPr>
          <p:spPr>
            <a:xfrm>
              <a:off x="1023221" y="1703136"/>
              <a:ext cx="574437"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grpSp>
      <p:sp>
        <p:nvSpPr>
          <p:cNvPr id="163" name="אליפסה 162"/>
          <p:cNvSpPr/>
          <p:nvPr/>
        </p:nvSpPr>
        <p:spPr>
          <a:xfrm>
            <a:off x="8643307" y="2232226"/>
            <a:ext cx="1113996" cy="590801"/>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en-US" b="1" dirty="0"/>
              <a:t>null</a:t>
            </a:r>
            <a:endParaRPr lang="he-IL" b="1" dirty="0"/>
          </a:p>
        </p:txBody>
      </p:sp>
      <p:sp>
        <p:nvSpPr>
          <p:cNvPr id="164" name="מלבן מעוגל 163"/>
          <p:cNvSpPr/>
          <p:nvPr/>
        </p:nvSpPr>
        <p:spPr>
          <a:xfrm>
            <a:off x="918886" y="3889964"/>
            <a:ext cx="3537587" cy="471747"/>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5" name="מלבן מעוגל 164"/>
          <p:cNvSpPr/>
          <p:nvPr/>
        </p:nvSpPr>
        <p:spPr>
          <a:xfrm>
            <a:off x="1979557" y="5428982"/>
            <a:ext cx="5405676" cy="500743"/>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6" name="מלבן מעוגל 165"/>
          <p:cNvSpPr/>
          <p:nvPr/>
        </p:nvSpPr>
        <p:spPr>
          <a:xfrm>
            <a:off x="1237138" y="4987140"/>
            <a:ext cx="5546246" cy="410677"/>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167" name="קבוצה 166"/>
          <p:cNvGrpSpPr/>
          <p:nvPr/>
        </p:nvGrpSpPr>
        <p:grpSpPr>
          <a:xfrm>
            <a:off x="5248315" y="1064890"/>
            <a:ext cx="1160580" cy="686460"/>
            <a:chOff x="7541901" y="3235082"/>
            <a:chExt cx="1519684" cy="686460"/>
          </a:xfrm>
        </p:grpSpPr>
        <p:sp>
          <p:nvSpPr>
            <p:cNvPr id="168" name="הסבר אליפטי 167"/>
            <p:cNvSpPr/>
            <p:nvPr/>
          </p:nvSpPr>
          <p:spPr>
            <a:xfrm>
              <a:off x="7541901" y="3235082"/>
              <a:ext cx="1448709" cy="671907"/>
            </a:xfrm>
            <a:prstGeom prst="wedgeEllipseCallout">
              <a:avLst>
                <a:gd name="adj1" fmla="val -190662"/>
                <a:gd name="adj2" fmla="val 72163"/>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169" name="הסבר אליפטי 168"/>
            <p:cNvSpPr/>
            <p:nvPr/>
          </p:nvSpPr>
          <p:spPr>
            <a:xfrm>
              <a:off x="7612877" y="3249635"/>
              <a:ext cx="1448708"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4==8 ?</a:t>
              </a:r>
              <a:endParaRPr lang="he-IL" sz="2000" b="1" dirty="0"/>
            </a:p>
          </p:txBody>
        </p:sp>
      </p:grpSp>
      <p:grpSp>
        <p:nvGrpSpPr>
          <p:cNvPr id="170" name="קבוצה 169"/>
          <p:cNvGrpSpPr/>
          <p:nvPr/>
        </p:nvGrpSpPr>
        <p:grpSpPr>
          <a:xfrm>
            <a:off x="3201608" y="946193"/>
            <a:ext cx="1125136" cy="687367"/>
            <a:chOff x="7517337" y="3235082"/>
            <a:chExt cx="1473273" cy="687367"/>
          </a:xfrm>
        </p:grpSpPr>
        <p:sp>
          <p:nvSpPr>
            <p:cNvPr id="171" name="הסבר אליפטי 170"/>
            <p:cNvSpPr/>
            <p:nvPr/>
          </p:nvSpPr>
          <p:spPr>
            <a:xfrm>
              <a:off x="7541901" y="3235082"/>
              <a:ext cx="1448709" cy="671907"/>
            </a:xfrm>
            <a:prstGeom prst="wedgeEllipseCallout">
              <a:avLst>
                <a:gd name="adj1" fmla="val -182790"/>
                <a:gd name="adj2" fmla="val 34900"/>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8==8 ?</a:t>
              </a:r>
              <a:endParaRPr lang="he-IL" sz="2000" b="1" dirty="0"/>
            </a:p>
          </p:txBody>
        </p:sp>
        <p:sp>
          <p:nvSpPr>
            <p:cNvPr id="172" name="הסבר אליפטי 171"/>
            <p:cNvSpPr/>
            <p:nvPr/>
          </p:nvSpPr>
          <p:spPr>
            <a:xfrm>
              <a:off x="7517337" y="3250542"/>
              <a:ext cx="1448708" cy="671907"/>
            </a:xfrm>
            <a:prstGeom prst="wedgeEllipseCallout">
              <a:avLst>
                <a:gd name="adj1" fmla="val -18497"/>
                <a:gd name="adj2" fmla="val 162817"/>
              </a:avLst>
            </a:prstGeom>
          </p:spPr>
          <p:style>
            <a:lnRef idx="1">
              <a:schemeClr val="accent4"/>
            </a:lnRef>
            <a:fillRef idx="2">
              <a:schemeClr val="accent4"/>
            </a:fillRef>
            <a:effectRef idx="1">
              <a:schemeClr val="accent4"/>
            </a:effectRef>
            <a:fontRef idx="minor">
              <a:schemeClr val="dk1"/>
            </a:fontRef>
          </p:style>
          <p:txBody>
            <a:bodyPr lIns="0" tIns="0" rIns="0" bIns="0" rtlCol="1" anchor="ctr"/>
            <a:lstStyle/>
            <a:p>
              <a:pPr algn="ctr"/>
              <a:r>
                <a:rPr lang="en-US" sz="2000" b="1" dirty="0"/>
                <a:t>2==8 ?</a:t>
              </a:r>
              <a:endParaRPr lang="he-IL" sz="2000" b="1" dirty="0"/>
            </a:p>
          </p:txBody>
        </p:sp>
      </p:grpSp>
      <p:sp>
        <p:nvSpPr>
          <p:cNvPr id="173" name="מלבן מעוגל 172"/>
          <p:cNvSpPr/>
          <p:nvPr/>
        </p:nvSpPr>
        <p:spPr>
          <a:xfrm>
            <a:off x="1237138" y="5833360"/>
            <a:ext cx="3537587" cy="471747"/>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74" name="מחבר חץ ישר 173"/>
          <p:cNvCxnSpPr>
            <a:endCxn id="163" idx="2"/>
          </p:cNvCxnSpPr>
          <p:nvPr/>
        </p:nvCxnSpPr>
        <p:spPr>
          <a:xfrm flipV="1">
            <a:off x="7065494" y="2527627"/>
            <a:ext cx="1577813" cy="2378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3848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7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64"/>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66"/>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nodeType="afterEffect">
                                  <p:stCondLst>
                                    <p:cond delay="0"/>
                                  </p:stCondLst>
                                  <p:childTnLst>
                                    <p:set>
                                      <p:cBhvr>
                                        <p:cTn id="39" dur="1" fill="hold">
                                          <p:stCondLst>
                                            <p:cond delay="0"/>
                                          </p:stCondLst>
                                        </p:cTn>
                                        <p:tgtEl>
                                          <p:spTgt spid="8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166"/>
                                        </p:tgtEl>
                                        <p:attrNameLst>
                                          <p:attrName>style.visibility</p:attrName>
                                        </p:attrNameLst>
                                      </p:cBhvr>
                                      <p:to>
                                        <p:strVal val="hidden"/>
                                      </p:to>
                                    </p:set>
                                  </p:childTnLst>
                                </p:cTn>
                              </p:par>
                              <p:par>
                                <p:cTn id="44" presetID="1" presetClass="entr" presetSubtype="0" fill="hold" grpId="0" nodeType="withEffect">
                                  <p:stCondLst>
                                    <p:cond delay="0"/>
                                  </p:stCondLst>
                                  <p:childTnLst>
                                    <p:set>
                                      <p:cBhvr>
                                        <p:cTn id="45" dur="1" fill="hold">
                                          <p:stCondLst>
                                            <p:cond delay="0"/>
                                          </p:stCondLst>
                                        </p:cTn>
                                        <p:tgtEl>
                                          <p:spTgt spid="16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grpId="0" nodeType="clickEffect">
                                  <p:stCondLst>
                                    <p:cond delay="0"/>
                                  </p:stCondLst>
                                  <p:childTnLst>
                                    <p:set>
                                      <p:cBhvr>
                                        <p:cTn id="49" dur="1" fill="hold">
                                          <p:stCondLst>
                                            <p:cond delay="0"/>
                                          </p:stCondLst>
                                        </p:cTn>
                                        <p:tgtEl>
                                          <p:spTgt spid="157"/>
                                        </p:tgtEl>
                                        <p:attrNameLst>
                                          <p:attrName>style.visibility</p:attrName>
                                        </p:attrNameLst>
                                      </p:cBhvr>
                                      <p:to>
                                        <p:strVal val="visible"/>
                                      </p:to>
                                    </p:set>
                                    <p:anim calcmode="lin" valueType="num">
                                      <p:cBhvr>
                                        <p:cTn id="50" dur="1000" fill="hold"/>
                                        <p:tgtEl>
                                          <p:spTgt spid="157"/>
                                        </p:tgtEl>
                                        <p:attrNameLst>
                                          <p:attrName>ppt_w</p:attrName>
                                        </p:attrNameLst>
                                      </p:cBhvr>
                                      <p:tavLst>
                                        <p:tav tm="0">
                                          <p:val>
                                            <p:fltVal val="0"/>
                                          </p:val>
                                        </p:tav>
                                        <p:tav tm="100000">
                                          <p:val>
                                            <p:strVal val="#ppt_w"/>
                                          </p:val>
                                        </p:tav>
                                      </p:tavLst>
                                    </p:anim>
                                    <p:anim calcmode="lin" valueType="num">
                                      <p:cBhvr>
                                        <p:cTn id="51" dur="1000" fill="hold"/>
                                        <p:tgtEl>
                                          <p:spTgt spid="157"/>
                                        </p:tgtEl>
                                        <p:attrNameLst>
                                          <p:attrName>ppt_h</p:attrName>
                                        </p:attrNameLst>
                                      </p:cBhvr>
                                      <p:tavLst>
                                        <p:tav tm="0">
                                          <p:val>
                                            <p:fltVal val="0"/>
                                          </p:val>
                                        </p:tav>
                                        <p:tav tm="100000">
                                          <p:val>
                                            <p:strVal val="#ppt_h"/>
                                          </p:val>
                                        </p:tav>
                                      </p:tavLst>
                                    </p:anim>
                                    <p:anim calcmode="lin" valueType="num">
                                      <p:cBhvr>
                                        <p:cTn id="52" dur="1000" fill="hold"/>
                                        <p:tgtEl>
                                          <p:spTgt spid="157"/>
                                        </p:tgtEl>
                                        <p:attrNameLst>
                                          <p:attrName>style.rotation</p:attrName>
                                        </p:attrNameLst>
                                      </p:cBhvr>
                                      <p:tavLst>
                                        <p:tav tm="0">
                                          <p:val>
                                            <p:fltVal val="90"/>
                                          </p:val>
                                        </p:tav>
                                        <p:tav tm="100000">
                                          <p:val>
                                            <p:fltVal val="0"/>
                                          </p:val>
                                        </p:tav>
                                      </p:tavLst>
                                    </p:anim>
                                    <p:animEffect transition="in" filter="fade">
                                      <p:cBhvr>
                                        <p:cTn id="53" dur="1000"/>
                                        <p:tgtEl>
                                          <p:spTgt spid="157"/>
                                        </p:tgtEl>
                                      </p:cBhvr>
                                    </p:animEffect>
                                  </p:childTnLst>
                                </p:cTn>
                              </p:par>
                            </p:childTnLst>
                          </p:cTn>
                        </p:par>
                        <p:par>
                          <p:cTn id="54" fill="hold">
                            <p:stCondLst>
                              <p:cond delay="1000"/>
                            </p:stCondLst>
                            <p:childTnLst>
                              <p:par>
                                <p:cTn id="55" presetID="45" presetClass="exit" presetSubtype="0" fill="hold" nodeType="afterEffect">
                                  <p:stCondLst>
                                    <p:cond delay="0"/>
                                  </p:stCondLst>
                                  <p:childTnLst>
                                    <p:animEffect transition="out" filter="fade">
                                      <p:cBhvr>
                                        <p:cTn id="56" dur="2000"/>
                                        <p:tgtEl>
                                          <p:spTgt spid="73"/>
                                        </p:tgtEl>
                                      </p:cBhvr>
                                    </p:animEffect>
                                    <p:anim calcmode="lin" valueType="num">
                                      <p:cBhvr>
                                        <p:cTn id="57" dur="2000"/>
                                        <p:tgtEl>
                                          <p:spTgt spid="7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8" dur="2000"/>
                                        <p:tgtEl>
                                          <p:spTgt spid="73"/>
                                        </p:tgtEl>
                                        <p:attrNameLst>
                                          <p:attrName>ppt_h</p:attrName>
                                        </p:attrNameLst>
                                      </p:cBhvr>
                                      <p:tavLst>
                                        <p:tav tm="0">
                                          <p:val>
                                            <p:strVal val="ppt_h"/>
                                          </p:val>
                                        </p:tav>
                                        <p:tav tm="100000">
                                          <p:val>
                                            <p:strVal val="ppt_h"/>
                                          </p:val>
                                        </p:tav>
                                      </p:tavLst>
                                    </p:anim>
                                    <p:set>
                                      <p:cBhvr>
                                        <p:cTn id="59" dur="1" fill="hold">
                                          <p:stCondLst>
                                            <p:cond delay="1999"/>
                                          </p:stCondLst>
                                        </p:cTn>
                                        <p:tgtEl>
                                          <p:spTgt spid="73"/>
                                        </p:tgtEl>
                                        <p:attrNameLst>
                                          <p:attrName>style.visibility</p:attrName>
                                        </p:attrNameLst>
                                      </p:cBhvr>
                                      <p:to>
                                        <p:strVal val="hidden"/>
                                      </p:to>
                                    </p:set>
                                  </p:childTnLst>
                                </p:cTn>
                              </p:par>
                            </p:childTnLst>
                          </p:cTn>
                        </p:par>
                        <p:par>
                          <p:cTn id="60" fill="hold">
                            <p:stCondLst>
                              <p:cond delay="3000"/>
                            </p:stCondLst>
                            <p:childTnLst>
                              <p:par>
                                <p:cTn id="61" presetID="1" presetClass="entr" presetSubtype="0" fill="hold" nodeType="afterEffect">
                                  <p:stCondLst>
                                    <p:cond delay="0"/>
                                  </p:stCondLst>
                                  <p:childTnLst>
                                    <p:set>
                                      <p:cBhvr>
                                        <p:cTn id="62" dur="1" fill="hold">
                                          <p:stCondLst>
                                            <p:cond delay="0"/>
                                          </p:stCondLst>
                                        </p:cTn>
                                        <p:tgtEl>
                                          <p:spTgt spid="155"/>
                                        </p:tgtEl>
                                        <p:attrNameLst>
                                          <p:attrName>style.visibility</p:attrName>
                                        </p:attrNameLst>
                                      </p:cBhvr>
                                      <p:to>
                                        <p:strVal val="visible"/>
                                      </p:to>
                                    </p:set>
                                  </p:childTnLst>
                                </p:cTn>
                              </p:par>
                            </p:childTnLst>
                          </p:cTn>
                        </p:par>
                        <p:par>
                          <p:cTn id="63" fill="hold">
                            <p:stCondLst>
                              <p:cond delay="3000"/>
                            </p:stCondLst>
                            <p:childTnLst>
                              <p:par>
                                <p:cTn id="64" presetID="1" presetClass="exit" presetSubtype="0" fill="hold" grpId="1" nodeType="afterEffect">
                                  <p:stCondLst>
                                    <p:cond delay="0"/>
                                  </p:stCondLst>
                                  <p:childTnLst>
                                    <p:set>
                                      <p:cBhvr>
                                        <p:cTn id="65" dur="1" fill="hold">
                                          <p:stCondLst>
                                            <p:cond delay="0"/>
                                          </p:stCondLst>
                                        </p:cTn>
                                        <p:tgtEl>
                                          <p:spTgt spid="157"/>
                                        </p:tgtEl>
                                        <p:attrNameLst>
                                          <p:attrName>style.visibility</p:attrName>
                                        </p:attrNameLst>
                                      </p:cBhvr>
                                      <p:to>
                                        <p:strVal val="hidden"/>
                                      </p:to>
                                    </p:set>
                                  </p:childTnLst>
                                </p:cTn>
                              </p:par>
                            </p:childTnLst>
                          </p:cTn>
                        </p:par>
                        <p:par>
                          <p:cTn id="66" fill="hold">
                            <p:stCondLst>
                              <p:cond delay="3000"/>
                            </p:stCondLst>
                            <p:childTnLst>
                              <p:par>
                                <p:cTn id="67" presetID="1" presetClass="exit" presetSubtype="0" fill="hold" nodeType="afterEffect">
                                  <p:stCondLst>
                                    <p:cond delay="0"/>
                                  </p:stCondLst>
                                  <p:childTnLst>
                                    <p:set>
                                      <p:cBhvr>
                                        <p:cTn id="68" dur="1" fill="hold">
                                          <p:stCondLst>
                                            <p:cond delay="0"/>
                                          </p:stCondLst>
                                        </p:cTn>
                                        <p:tgtEl>
                                          <p:spTgt spid="83"/>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165"/>
                                        </p:tgtEl>
                                        <p:attrNameLst>
                                          <p:attrName>style.visibility</p:attrName>
                                        </p:attrNameLst>
                                      </p:cBhvr>
                                      <p:to>
                                        <p:strVal val="hidden"/>
                                      </p:to>
                                    </p:set>
                                  </p:childTnLst>
                                </p:cTn>
                              </p:par>
                              <p:par>
                                <p:cTn id="73" presetID="1" presetClass="entr" presetSubtype="0" fill="hold" grpId="2" nodeType="withEffect">
                                  <p:stCondLst>
                                    <p:cond delay="0"/>
                                  </p:stCondLst>
                                  <p:childTnLst>
                                    <p:set>
                                      <p:cBhvr>
                                        <p:cTn id="74" dur="1" fill="hold">
                                          <p:stCondLst>
                                            <p:cond delay="0"/>
                                          </p:stCondLst>
                                        </p:cTn>
                                        <p:tgtEl>
                                          <p:spTgt spid="166"/>
                                        </p:tgtEl>
                                        <p:attrNameLst>
                                          <p:attrName>style.visibility</p:attrName>
                                        </p:attrNameLst>
                                      </p:cBhvr>
                                      <p:to>
                                        <p:strVal val="visible"/>
                                      </p:to>
                                    </p:set>
                                  </p:childTnLst>
                                </p:cTn>
                              </p:par>
                            </p:childTnLst>
                          </p:cTn>
                        </p:par>
                        <p:par>
                          <p:cTn id="75" fill="hold">
                            <p:stCondLst>
                              <p:cond delay="0"/>
                            </p:stCondLst>
                            <p:childTnLst>
                              <p:par>
                                <p:cTn id="76" presetID="1" presetClass="entr" presetSubtype="0" fill="hold" nodeType="afterEffect">
                                  <p:stCondLst>
                                    <p:cond delay="0"/>
                                  </p:stCondLst>
                                  <p:childTnLst>
                                    <p:set>
                                      <p:cBhvr>
                                        <p:cTn id="77" dur="1" fill="hold">
                                          <p:stCondLst>
                                            <p:cond delay="0"/>
                                          </p:stCondLst>
                                        </p:cTn>
                                        <p:tgtEl>
                                          <p:spTgt spid="170"/>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xit" presetSubtype="0" fill="hold" grpId="3" nodeType="clickEffect">
                                  <p:stCondLst>
                                    <p:cond delay="0"/>
                                  </p:stCondLst>
                                  <p:childTnLst>
                                    <p:set>
                                      <p:cBhvr>
                                        <p:cTn id="81" dur="1" fill="hold">
                                          <p:stCondLst>
                                            <p:cond delay="0"/>
                                          </p:stCondLst>
                                        </p:cTn>
                                        <p:tgtEl>
                                          <p:spTgt spid="166"/>
                                        </p:tgtEl>
                                        <p:attrNameLst>
                                          <p:attrName>style.visibility</p:attrName>
                                        </p:attrNameLst>
                                      </p:cBhvr>
                                      <p:to>
                                        <p:strVal val="hidden"/>
                                      </p:to>
                                    </p:set>
                                  </p:childTnLst>
                                </p:cTn>
                              </p:par>
                            </p:childTnLst>
                          </p:cTn>
                        </p:par>
                        <p:par>
                          <p:cTn id="82" fill="hold">
                            <p:stCondLst>
                              <p:cond delay="0"/>
                            </p:stCondLst>
                            <p:childTnLst>
                              <p:par>
                                <p:cTn id="83" presetID="1" presetClass="entr" presetSubtype="0" fill="hold" grpId="0" nodeType="afterEffect">
                                  <p:stCondLst>
                                    <p:cond delay="0"/>
                                  </p:stCondLst>
                                  <p:childTnLst>
                                    <p:set>
                                      <p:cBhvr>
                                        <p:cTn id="84" dur="1" fill="hold">
                                          <p:stCondLst>
                                            <p:cond delay="0"/>
                                          </p:stCondLst>
                                        </p:cTn>
                                        <p:tgtEl>
                                          <p:spTgt spid="173"/>
                                        </p:tgtEl>
                                        <p:attrNameLst>
                                          <p:attrName>style.visibility</p:attrName>
                                        </p:attrNameLst>
                                      </p:cBhvr>
                                      <p:to>
                                        <p:strVal val="visible"/>
                                      </p:to>
                                    </p:set>
                                  </p:childTnLst>
                                </p:cTn>
                              </p:par>
                            </p:childTnLst>
                          </p:cTn>
                        </p:par>
                        <p:par>
                          <p:cTn id="85" fill="hold">
                            <p:stCondLst>
                              <p:cond delay="0"/>
                            </p:stCondLst>
                            <p:childTnLst>
                              <p:par>
                                <p:cTn id="86" presetID="1" presetClass="exit" presetSubtype="0" fill="hold" nodeType="afterEffect">
                                  <p:stCondLst>
                                    <p:cond delay="0"/>
                                  </p:stCondLst>
                                  <p:childTnLst>
                                    <p:set>
                                      <p:cBhvr>
                                        <p:cTn id="87" dur="1" fill="hold">
                                          <p:stCondLst>
                                            <p:cond delay="0"/>
                                          </p:stCondLst>
                                        </p:cTn>
                                        <p:tgtEl>
                                          <p:spTgt spid="170"/>
                                        </p:tgtEl>
                                        <p:attrNameLst>
                                          <p:attrName>style.visibility</p:attrName>
                                        </p:attrNameLst>
                                      </p:cBhvr>
                                      <p:to>
                                        <p:strVal val="hidden"/>
                                      </p:to>
                                    </p:set>
                                  </p:childTnLst>
                                </p:cTn>
                              </p:par>
                            </p:childTnLst>
                          </p:cTn>
                        </p:par>
                        <p:par>
                          <p:cTn id="88" fill="hold">
                            <p:stCondLst>
                              <p:cond delay="0"/>
                            </p:stCondLst>
                            <p:childTnLst>
                              <p:par>
                                <p:cTn id="89" presetID="63" presetClass="path" presetSubtype="0" accel="50000" decel="50000" fill="hold" nodeType="afterEffect">
                                  <p:stCondLst>
                                    <p:cond delay="0"/>
                                  </p:stCondLst>
                                  <p:childTnLst>
                                    <p:animMotion origin="layout" path="M -2.08333E-7 1.11111E-6 L 0.17747 0.0044 " pathEditMode="relative" rAng="0" ptsTypes="AA">
                                      <p:cBhvr>
                                        <p:cTn id="90" dur="2000" fill="hold"/>
                                        <p:tgtEl>
                                          <p:spTgt spid="79"/>
                                        </p:tgtEl>
                                        <p:attrNameLst>
                                          <p:attrName>ppt_x</p:attrName>
                                          <p:attrName>ppt_y</p:attrName>
                                        </p:attrNameLst>
                                      </p:cBhvr>
                                      <p:rCtr x="8867" y="208"/>
                                    </p:animMotion>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grpId="1" nodeType="clickEffect">
                                  <p:stCondLst>
                                    <p:cond delay="0"/>
                                  </p:stCondLst>
                                  <p:childTnLst>
                                    <p:set>
                                      <p:cBhvr>
                                        <p:cTn id="94" dur="1" fill="hold">
                                          <p:stCondLst>
                                            <p:cond delay="0"/>
                                          </p:stCondLst>
                                        </p:cTn>
                                        <p:tgtEl>
                                          <p:spTgt spid="173"/>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4" nodeType="clickEffect">
                                  <p:stCondLst>
                                    <p:cond delay="0"/>
                                  </p:stCondLst>
                                  <p:childTnLst>
                                    <p:set>
                                      <p:cBhvr>
                                        <p:cTn id="98" dur="1" fill="hold">
                                          <p:stCondLst>
                                            <p:cond delay="0"/>
                                          </p:stCondLst>
                                        </p:cTn>
                                        <p:tgtEl>
                                          <p:spTgt spid="166"/>
                                        </p:tgtEl>
                                        <p:attrNameLst>
                                          <p:attrName>style.visibility</p:attrName>
                                        </p:attrNameLst>
                                      </p:cBhvr>
                                      <p:to>
                                        <p:strVal val="visible"/>
                                      </p:to>
                                    </p:set>
                                  </p:childTnLst>
                                </p:cTn>
                              </p:par>
                            </p:childTnLst>
                          </p:cTn>
                        </p:par>
                        <p:par>
                          <p:cTn id="99" fill="hold">
                            <p:stCondLst>
                              <p:cond delay="0"/>
                            </p:stCondLst>
                            <p:childTnLst>
                              <p:par>
                                <p:cTn id="100" presetID="1" presetClass="entr" presetSubtype="0" fill="hold" nodeType="afterEffect">
                                  <p:stCondLst>
                                    <p:cond delay="0"/>
                                  </p:stCondLst>
                                  <p:childTnLst>
                                    <p:set>
                                      <p:cBhvr>
                                        <p:cTn id="101" dur="1" fill="hold">
                                          <p:stCondLst>
                                            <p:cond delay="0"/>
                                          </p:stCondLst>
                                        </p:cTn>
                                        <p:tgtEl>
                                          <p:spTgt spid="152"/>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1" presetClass="exit" presetSubtype="0" fill="hold" grpId="5" nodeType="clickEffect">
                                  <p:stCondLst>
                                    <p:cond delay="0"/>
                                  </p:stCondLst>
                                  <p:childTnLst>
                                    <p:set>
                                      <p:cBhvr>
                                        <p:cTn id="105" dur="1" fill="hold">
                                          <p:stCondLst>
                                            <p:cond delay="0"/>
                                          </p:stCondLst>
                                        </p:cTn>
                                        <p:tgtEl>
                                          <p:spTgt spid="166"/>
                                        </p:tgtEl>
                                        <p:attrNameLst>
                                          <p:attrName>style.visibility</p:attrName>
                                        </p:attrNameLst>
                                      </p:cBhvr>
                                      <p:to>
                                        <p:strVal val="hidden"/>
                                      </p:to>
                                    </p:set>
                                  </p:childTnLst>
                                </p:cTn>
                              </p:par>
                              <p:par>
                                <p:cTn id="106" presetID="1" presetClass="entr" presetSubtype="0" fill="hold" grpId="2" nodeType="withEffect">
                                  <p:stCondLst>
                                    <p:cond delay="0"/>
                                  </p:stCondLst>
                                  <p:childTnLst>
                                    <p:set>
                                      <p:cBhvr>
                                        <p:cTn id="107" dur="1" fill="hold">
                                          <p:stCondLst>
                                            <p:cond delay="0"/>
                                          </p:stCondLst>
                                        </p:cTn>
                                        <p:tgtEl>
                                          <p:spTgt spid="165"/>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31" presetClass="entr" presetSubtype="0" fill="hold" grpId="0" nodeType="clickEffect">
                                  <p:stCondLst>
                                    <p:cond delay="0"/>
                                  </p:stCondLst>
                                  <p:childTnLst>
                                    <p:set>
                                      <p:cBhvr>
                                        <p:cTn id="111" dur="1" fill="hold">
                                          <p:stCondLst>
                                            <p:cond delay="0"/>
                                          </p:stCondLst>
                                        </p:cTn>
                                        <p:tgtEl>
                                          <p:spTgt spid="158"/>
                                        </p:tgtEl>
                                        <p:attrNameLst>
                                          <p:attrName>style.visibility</p:attrName>
                                        </p:attrNameLst>
                                      </p:cBhvr>
                                      <p:to>
                                        <p:strVal val="visible"/>
                                      </p:to>
                                    </p:set>
                                    <p:anim calcmode="lin" valueType="num">
                                      <p:cBhvr>
                                        <p:cTn id="112" dur="1000" fill="hold"/>
                                        <p:tgtEl>
                                          <p:spTgt spid="158"/>
                                        </p:tgtEl>
                                        <p:attrNameLst>
                                          <p:attrName>ppt_w</p:attrName>
                                        </p:attrNameLst>
                                      </p:cBhvr>
                                      <p:tavLst>
                                        <p:tav tm="0">
                                          <p:val>
                                            <p:fltVal val="0"/>
                                          </p:val>
                                        </p:tav>
                                        <p:tav tm="100000">
                                          <p:val>
                                            <p:strVal val="#ppt_w"/>
                                          </p:val>
                                        </p:tav>
                                      </p:tavLst>
                                    </p:anim>
                                    <p:anim calcmode="lin" valueType="num">
                                      <p:cBhvr>
                                        <p:cTn id="113" dur="1000" fill="hold"/>
                                        <p:tgtEl>
                                          <p:spTgt spid="158"/>
                                        </p:tgtEl>
                                        <p:attrNameLst>
                                          <p:attrName>ppt_h</p:attrName>
                                        </p:attrNameLst>
                                      </p:cBhvr>
                                      <p:tavLst>
                                        <p:tav tm="0">
                                          <p:val>
                                            <p:fltVal val="0"/>
                                          </p:val>
                                        </p:tav>
                                        <p:tav tm="100000">
                                          <p:val>
                                            <p:strVal val="#ppt_h"/>
                                          </p:val>
                                        </p:tav>
                                      </p:tavLst>
                                    </p:anim>
                                    <p:anim calcmode="lin" valueType="num">
                                      <p:cBhvr>
                                        <p:cTn id="114" dur="1000" fill="hold"/>
                                        <p:tgtEl>
                                          <p:spTgt spid="158"/>
                                        </p:tgtEl>
                                        <p:attrNameLst>
                                          <p:attrName>style.rotation</p:attrName>
                                        </p:attrNameLst>
                                      </p:cBhvr>
                                      <p:tavLst>
                                        <p:tav tm="0">
                                          <p:val>
                                            <p:fltVal val="90"/>
                                          </p:val>
                                        </p:tav>
                                        <p:tav tm="100000">
                                          <p:val>
                                            <p:fltVal val="0"/>
                                          </p:val>
                                        </p:tav>
                                      </p:tavLst>
                                    </p:anim>
                                    <p:animEffect transition="in" filter="fade">
                                      <p:cBhvr>
                                        <p:cTn id="115" dur="1000"/>
                                        <p:tgtEl>
                                          <p:spTgt spid="158"/>
                                        </p:tgtEl>
                                      </p:cBhvr>
                                    </p:animEffect>
                                  </p:childTnLst>
                                </p:cTn>
                              </p:par>
                            </p:childTnLst>
                          </p:cTn>
                        </p:par>
                        <p:par>
                          <p:cTn id="116" fill="hold">
                            <p:stCondLst>
                              <p:cond delay="1000"/>
                            </p:stCondLst>
                            <p:childTnLst>
                              <p:par>
                                <p:cTn id="117" presetID="1" presetClass="exit" presetSubtype="0" fill="hold" nodeType="afterEffect">
                                  <p:stCondLst>
                                    <p:cond delay="0"/>
                                  </p:stCondLst>
                                  <p:childTnLst>
                                    <p:set>
                                      <p:cBhvr>
                                        <p:cTn id="118" dur="1" fill="hold">
                                          <p:stCondLst>
                                            <p:cond delay="0"/>
                                          </p:stCondLst>
                                        </p:cTn>
                                        <p:tgtEl>
                                          <p:spTgt spid="152"/>
                                        </p:tgtEl>
                                        <p:attrNameLst>
                                          <p:attrName>style.visibility</p:attrName>
                                        </p:attrNameLst>
                                      </p:cBhvr>
                                      <p:to>
                                        <p:strVal val="hidden"/>
                                      </p:to>
                                    </p:set>
                                  </p:childTnLst>
                                </p:cTn>
                              </p:par>
                            </p:childTnLst>
                          </p:cTn>
                        </p:par>
                        <p:par>
                          <p:cTn id="119" fill="hold">
                            <p:stCondLst>
                              <p:cond delay="1000"/>
                            </p:stCondLst>
                            <p:childTnLst>
                              <p:par>
                                <p:cTn id="120" presetID="45" presetClass="exit" presetSubtype="0" fill="hold" nodeType="afterEffect">
                                  <p:stCondLst>
                                    <p:cond delay="0"/>
                                  </p:stCondLst>
                                  <p:childTnLst>
                                    <p:animEffect transition="out" filter="fade">
                                      <p:cBhvr>
                                        <p:cTn id="121" dur="2000"/>
                                        <p:tgtEl>
                                          <p:spTgt spid="67"/>
                                        </p:tgtEl>
                                      </p:cBhvr>
                                    </p:animEffect>
                                    <p:anim calcmode="lin" valueType="num">
                                      <p:cBhvr>
                                        <p:cTn id="122" dur="2000"/>
                                        <p:tgtEl>
                                          <p:spTgt spid="6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23" dur="2000"/>
                                        <p:tgtEl>
                                          <p:spTgt spid="67"/>
                                        </p:tgtEl>
                                        <p:attrNameLst>
                                          <p:attrName>ppt_h</p:attrName>
                                        </p:attrNameLst>
                                      </p:cBhvr>
                                      <p:tavLst>
                                        <p:tav tm="0">
                                          <p:val>
                                            <p:strVal val="ppt_h"/>
                                          </p:val>
                                        </p:tav>
                                        <p:tav tm="100000">
                                          <p:val>
                                            <p:strVal val="ppt_h"/>
                                          </p:val>
                                        </p:tav>
                                      </p:tavLst>
                                    </p:anim>
                                    <p:set>
                                      <p:cBhvr>
                                        <p:cTn id="124" dur="1" fill="hold">
                                          <p:stCondLst>
                                            <p:cond delay="1999"/>
                                          </p:stCondLst>
                                        </p:cTn>
                                        <p:tgtEl>
                                          <p:spTgt spid="67"/>
                                        </p:tgtEl>
                                        <p:attrNameLst>
                                          <p:attrName>style.visibility</p:attrName>
                                        </p:attrNameLst>
                                      </p:cBhvr>
                                      <p:to>
                                        <p:strVal val="hidden"/>
                                      </p:to>
                                    </p:set>
                                  </p:childTnLst>
                                </p:cTn>
                              </p:par>
                            </p:childTnLst>
                          </p:cTn>
                        </p:par>
                        <p:par>
                          <p:cTn id="125" fill="hold">
                            <p:stCondLst>
                              <p:cond delay="3000"/>
                            </p:stCondLst>
                            <p:childTnLst>
                              <p:par>
                                <p:cTn id="126" presetID="1" presetClass="exit" presetSubtype="0" fill="hold" grpId="1" nodeType="afterEffect">
                                  <p:stCondLst>
                                    <p:cond delay="0"/>
                                  </p:stCondLst>
                                  <p:childTnLst>
                                    <p:set>
                                      <p:cBhvr>
                                        <p:cTn id="127" dur="1" fill="hold">
                                          <p:stCondLst>
                                            <p:cond delay="0"/>
                                          </p:stCondLst>
                                        </p:cTn>
                                        <p:tgtEl>
                                          <p:spTgt spid="158"/>
                                        </p:tgtEl>
                                        <p:attrNameLst>
                                          <p:attrName>style.visibility</p:attrName>
                                        </p:attrNameLst>
                                      </p:cBhvr>
                                      <p:to>
                                        <p:strVal val="hidden"/>
                                      </p:to>
                                    </p:set>
                                  </p:childTnLst>
                                </p:cTn>
                              </p:par>
                            </p:childTnLst>
                          </p:cTn>
                        </p:par>
                        <p:par>
                          <p:cTn id="128" fill="hold">
                            <p:stCondLst>
                              <p:cond delay="3000"/>
                            </p:stCondLst>
                            <p:childTnLst>
                              <p:par>
                                <p:cTn id="129" presetID="1" presetClass="entr" presetSubtype="0" fill="hold" nodeType="afterEffect">
                                  <p:stCondLst>
                                    <p:cond delay="0"/>
                                  </p:stCondLst>
                                  <p:childTnLst>
                                    <p:set>
                                      <p:cBhvr>
                                        <p:cTn id="130" dur="1" fill="hold">
                                          <p:stCondLst>
                                            <p:cond delay="0"/>
                                          </p:stCondLst>
                                        </p:cTn>
                                        <p:tgtEl>
                                          <p:spTgt spid="156"/>
                                        </p:tgtEl>
                                        <p:attrNameLst>
                                          <p:attrName>style.visibility</p:attrName>
                                        </p:attrNameLst>
                                      </p:cBhvr>
                                      <p:to>
                                        <p:strVal val="visible"/>
                                      </p:to>
                                    </p:set>
                                  </p:childTnLst>
                                </p:cTn>
                              </p:par>
                            </p:childTnLst>
                          </p:cTn>
                        </p:par>
                        <p:par>
                          <p:cTn id="131" fill="hold">
                            <p:stCondLst>
                              <p:cond delay="3000"/>
                            </p:stCondLst>
                            <p:childTnLst>
                              <p:par>
                                <p:cTn id="132" presetID="1" presetClass="exit" presetSubtype="0" fill="hold" grpId="3" nodeType="afterEffect">
                                  <p:stCondLst>
                                    <p:cond delay="0"/>
                                  </p:stCondLst>
                                  <p:childTnLst>
                                    <p:set>
                                      <p:cBhvr>
                                        <p:cTn id="133" dur="1" fill="hold">
                                          <p:stCondLst>
                                            <p:cond delay="0"/>
                                          </p:stCondLst>
                                        </p:cTn>
                                        <p:tgtEl>
                                          <p:spTgt spid="165"/>
                                        </p:tgtEl>
                                        <p:attrNameLst>
                                          <p:attrName>style.visibility</p:attrName>
                                        </p:attrNameLst>
                                      </p:cBhvr>
                                      <p:to>
                                        <p:strVal val="hidden"/>
                                      </p:to>
                                    </p:set>
                                  </p:childTnLst>
                                </p:cTn>
                              </p:par>
                              <p:par>
                                <p:cTn id="134" presetID="1" presetClass="entr" presetSubtype="0" fill="hold" grpId="6" nodeType="withEffect">
                                  <p:stCondLst>
                                    <p:cond delay="0"/>
                                  </p:stCondLst>
                                  <p:childTnLst>
                                    <p:set>
                                      <p:cBhvr>
                                        <p:cTn id="135" dur="1" fill="hold">
                                          <p:stCondLst>
                                            <p:cond delay="0"/>
                                          </p:stCondLst>
                                        </p:cTn>
                                        <p:tgtEl>
                                          <p:spTgt spid="166"/>
                                        </p:tgtEl>
                                        <p:attrNameLst>
                                          <p:attrName>style.visibility</p:attrName>
                                        </p:attrNameLst>
                                      </p:cBhvr>
                                      <p:to>
                                        <p:strVal val="visible"/>
                                      </p:to>
                                    </p:set>
                                  </p:childTnLst>
                                </p:cTn>
                              </p:par>
                            </p:childTnLst>
                          </p:cTn>
                        </p:par>
                        <p:par>
                          <p:cTn id="136" fill="hold">
                            <p:stCondLst>
                              <p:cond delay="3000"/>
                            </p:stCondLst>
                            <p:childTnLst>
                              <p:par>
                                <p:cTn id="137" presetID="1" presetClass="entr" presetSubtype="0" fill="hold" nodeType="afterEffect">
                                  <p:stCondLst>
                                    <p:cond delay="0"/>
                                  </p:stCondLst>
                                  <p:childTnLst>
                                    <p:set>
                                      <p:cBhvr>
                                        <p:cTn id="138" dur="1" fill="hold">
                                          <p:stCondLst>
                                            <p:cond delay="0"/>
                                          </p:stCondLst>
                                        </p:cTn>
                                        <p:tgtEl>
                                          <p:spTgt spid="167"/>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xit" presetSubtype="0" fill="hold" grpId="7" nodeType="clickEffect">
                                  <p:stCondLst>
                                    <p:cond delay="0"/>
                                  </p:stCondLst>
                                  <p:childTnLst>
                                    <p:set>
                                      <p:cBhvr>
                                        <p:cTn id="142" dur="1" fill="hold">
                                          <p:stCondLst>
                                            <p:cond delay="0"/>
                                          </p:stCondLst>
                                        </p:cTn>
                                        <p:tgtEl>
                                          <p:spTgt spid="166"/>
                                        </p:tgtEl>
                                        <p:attrNameLst>
                                          <p:attrName>style.visibility</p:attrName>
                                        </p:attrNameLst>
                                      </p:cBhvr>
                                      <p:to>
                                        <p:strVal val="hidden"/>
                                      </p:to>
                                    </p:set>
                                  </p:childTnLst>
                                </p:cTn>
                              </p:par>
                              <p:par>
                                <p:cTn id="143" presetID="1" presetClass="entr" presetSubtype="0" fill="hold" grpId="2" nodeType="withEffect">
                                  <p:stCondLst>
                                    <p:cond delay="0"/>
                                  </p:stCondLst>
                                  <p:childTnLst>
                                    <p:set>
                                      <p:cBhvr>
                                        <p:cTn id="144" dur="1" fill="hold">
                                          <p:stCondLst>
                                            <p:cond delay="0"/>
                                          </p:stCondLst>
                                        </p:cTn>
                                        <p:tgtEl>
                                          <p:spTgt spid="173"/>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xit" presetSubtype="0" fill="hold" nodeType="clickEffect">
                                  <p:stCondLst>
                                    <p:cond delay="0"/>
                                  </p:stCondLst>
                                  <p:childTnLst>
                                    <p:set>
                                      <p:cBhvr>
                                        <p:cTn id="148" dur="1" fill="hold">
                                          <p:stCondLst>
                                            <p:cond delay="0"/>
                                          </p:stCondLst>
                                        </p:cTn>
                                        <p:tgtEl>
                                          <p:spTgt spid="79"/>
                                        </p:tgtEl>
                                        <p:attrNameLst>
                                          <p:attrName>style.visibility</p:attrName>
                                        </p:attrNameLst>
                                      </p:cBhvr>
                                      <p:to>
                                        <p:strVal val="hidden"/>
                                      </p:to>
                                    </p:set>
                                  </p:childTnLst>
                                </p:cTn>
                              </p:par>
                            </p:childTnLst>
                          </p:cTn>
                        </p:par>
                        <p:par>
                          <p:cTn id="149" fill="hold">
                            <p:stCondLst>
                              <p:cond delay="0"/>
                            </p:stCondLst>
                            <p:childTnLst>
                              <p:par>
                                <p:cTn id="150" presetID="1" presetClass="exit" presetSubtype="0" fill="hold" nodeType="afterEffect">
                                  <p:stCondLst>
                                    <p:cond delay="0"/>
                                  </p:stCondLst>
                                  <p:childTnLst>
                                    <p:set>
                                      <p:cBhvr>
                                        <p:cTn id="151" dur="1" fill="hold">
                                          <p:stCondLst>
                                            <p:cond delay="0"/>
                                          </p:stCondLst>
                                        </p:cTn>
                                        <p:tgtEl>
                                          <p:spTgt spid="167"/>
                                        </p:tgtEl>
                                        <p:attrNameLst>
                                          <p:attrName>style.visibility</p:attrName>
                                        </p:attrNameLst>
                                      </p:cBhvr>
                                      <p:to>
                                        <p:strVal val="hidden"/>
                                      </p:to>
                                    </p:set>
                                  </p:childTnLst>
                                </p:cTn>
                              </p:par>
                            </p:childTnLst>
                          </p:cTn>
                        </p:par>
                        <p:par>
                          <p:cTn id="152" fill="hold">
                            <p:stCondLst>
                              <p:cond delay="0"/>
                            </p:stCondLst>
                            <p:childTnLst>
                              <p:par>
                                <p:cTn id="153" presetID="1" presetClass="entr" presetSubtype="0" fill="hold" nodeType="afterEffect">
                                  <p:stCondLst>
                                    <p:cond delay="0"/>
                                  </p:stCondLst>
                                  <p:childTnLst>
                                    <p:set>
                                      <p:cBhvr>
                                        <p:cTn id="154" dur="1" fill="hold">
                                          <p:stCondLst>
                                            <p:cond delay="0"/>
                                          </p:stCondLst>
                                        </p:cTn>
                                        <p:tgtEl>
                                          <p:spTgt spid="86"/>
                                        </p:tgtEl>
                                        <p:attrNameLst>
                                          <p:attrName>style.visibility</p:attrName>
                                        </p:attrNameLst>
                                      </p:cBhvr>
                                      <p:to>
                                        <p:strVal val="visible"/>
                                      </p:to>
                                    </p:set>
                                  </p:childTnLst>
                                </p:cTn>
                              </p:par>
                            </p:childTnLst>
                          </p:cTn>
                        </p:par>
                        <p:par>
                          <p:cTn id="155" fill="hold">
                            <p:stCondLst>
                              <p:cond delay="0"/>
                            </p:stCondLst>
                            <p:childTnLst>
                              <p:par>
                                <p:cTn id="156" presetID="1" presetClass="exit" presetSubtype="0" fill="hold" grpId="3" nodeType="afterEffect">
                                  <p:stCondLst>
                                    <p:cond delay="0"/>
                                  </p:stCondLst>
                                  <p:childTnLst>
                                    <p:set>
                                      <p:cBhvr>
                                        <p:cTn id="157" dur="1" fill="hold">
                                          <p:stCondLst>
                                            <p:cond delay="0"/>
                                          </p:stCondLst>
                                        </p:cTn>
                                        <p:tgtEl>
                                          <p:spTgt spid="173"/>
                                        </p:tgtEl>
                                        <p:attrNameLst>
                                          <p:attrName>style.visibility</p:attrName>
                                        </p:attrNameLst>
                                      </p:cBhvr>
                                      <p:to>
                                        <p:strVal val="hidden"/>
                                      </p:to>
                                    </p:set>
                                  </p:childTnLst>
                                </p:cTn>
                              </p:par>
                              <p:par>
                                <p:cTn id="158" presetID="1" presetClass="entr" presetSubtype="0" fill="hold" grpId="8" nodeType="withEffect">
                                  <p:stCondLst>
                                    <p:cond delay="0"/>
                                  </p:stCondLst>
                                  <p:childTnLst>
                                    <p:set>
                                      <p:cBhvr>
                                        <p:cTn id="159" dur="1" fill="hold">
                                          <p:stCondLst>
                                            <p:cond delay="0"/>
                                          </p:stCondLst>
                                        </p:cTn>
                                        <p:tgtEl>
                                          <p:spTgt spid="166"/>
                                        </p:tgtEl>
                                        <p:attrNameLst>
                                          <p:attrName>style.visibility</p:attrName>
                                        </p:attrNameLst>
                                      </p:cBhvr>
                                      <p:to>
                                        <p:strVal val="visible"/>
                                      </p:to>
                                    </p:set>
                                  </p:childTnLst>
                                </p:cTn>
                              </p:par>
                              <p:par>
                                <p:cTn id="160" presetID="1" presetClass="entr" presetSubtype="0" fill="hold" nodeType="withEffect">
                                  <p:stCondLst>
                                    <p:cond delay="0"/>
                                  </p:stCondLst>
                                  <p:childTnLst>
                                    <p:set>
                                      <p:cBhvr>
                                        <p:cTn id="161" dur="1" fill="hold">
                                          <p:stCondLst>
                                            <p:cond delay="0"/>
                                          </p:stCondLst>
                                        </p:cTn>
                                        <p:tgtEl>
                                          <p:spTgt spid="92"/>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1" presetClass="exit" presetSubtype="0" fill="hold" grpId="9" nodeType="clickEffect">
                                  <p:stCondLst>
                                    <p:cond delay="0"/>
                                  </p:stCondLst>
                                  <p:childTnLst>
                                    <p:set>
                                      <p:cBhvr>
                                        <p:cTn id="165" dur="1" fill="hold">
                                          <p:stCondLst>
                                            <p:cond delay="0"/>
                                          </p:stCondLst>
                                        </p:cTn>
                                        <p:tgtEl>
                                          <p:spTgt spid="166"/>
                                        </p:tgtEl>
                                        <p:attrNameLst>
                                          <p:attrName>style.visibility</p:attrName>
                                        </p:attrNameLst>
                                      </p:cBhvr>
                                      <p:to>
                                        <p:strVal val="hidden"/>
                                      </p:to>
                                    </p:set>
                                  </p:childTnLst>
                                </p:cTn>
                              </p:par>
                            </p:childTnLst>
                          </p:cTn>
                        </p:par>
                      </p:childTnLst>
                    </p:cTn>
                  </p:par>
                  <p:par>
                    <p:cTn id="166" fill="hold">
                      <p:stCondLst>
                        <p:cond delay="indefinite"/>
                      </p:stCondLst>
                      <p:childTnLst>
                        <p:par>
                          <p:cTn id="167" fill="hold">
                            <p:stCondLst>
                              <p:cond delay="0"/>
                            </p:stCondLst>
                            <p:childTnLst>
                              <p:par>
                                <p:cTn id="168" presetID="1" presetClass="entr" presetSubtype="0" fill="hold" grpId="4" nodeType="clickEffect">
                                  <p:stCondLst>
                                    <p:cond delay="0"/>
                                  </p:stCondLst>
                                  <p:childTnLst>
                                    <p:set>
                                      <p:cBhvr>
                                        <p:cTn id="169" dur="1" fill="hold">
                                          <p:stCondLst>
                                            <p:cond delay="0"/>
                                          </p:stCondLst>
                                        </p:cTn>
                                        <p:tgtEl>
                                          <p:spTgt spid="173"/>
                                        </p:tgtEl>
                                        <p:attrNameLst>
                                          <p:attrName>style.visibility</p:attrName>
                                        </p:attrNameLst>
                                      </p:cBhvr>
                                      <p:to>
                                        <p:strVal val="visible"/>
                                      </p:to>
                                    </p:set>
                                  </p:childTnLst>
                                </p:cTn>
                              </p:par>
                            </p:childTnLst>
                          </p:cTn>
                        </p:par>
                        <p:par>
                          <p:cTn id="170" fill="hold">
                            <p:stCondLst>
                              <p:cond delay="0"/>
                            </p:stCondLst>
                            <p:childTnLst>
                              <p:par>
                                <p:cTn id="171" presetID="1" presetClass="exit" presetSubtype="0" fill="hold" nodeType="afterEffect">
                                  <p:stCondLst>
                                    <p:cond delay="0"/>
                                  </p:stCondLst>
                                  <p:childTnLst>
                                    <p:set>
                                      <p:cBhvr>
                                        <p:cTn id="172" dur="1" fill="hold">
                                          <p:stCondLst>
                                            <p:cond delay="0"/>
                                          </p:stCondLst>
                                        </p:cTn>
                                        <p:tgtEl>
                                          <p:spTgt spid="92"/>
                                        </p:tgtEl>
                                        <p:attrNameLst>
                                          <p:attrName>style.visibility</p:attrName>
                                        </p:attrNameLst>
                                      </p:cBhvr>
                                      <p:to>
                                        <p:strVal val="hidden"/>
                                      </p:to>
                                    </p:set>
                                  </p:childTnLst>
                                </p:cTn>
                              </p:par>
                            </p:childTnLst>
                          </p:cTn>
                        </p:par>
                        <p:par>
                          <p:cTn id="173" fill="hold">
                            <p:stCondLst>
                              <p:cond delay="0"/>
                            </p:stCondLst>
                            <p:childTnLst>
                              <p:par>
                                <p:cTn id="174" presetID="63" presetClass="path" presetSubtype="0" accel="50000" decel="50000" fill="hold" nodeType="afterEffect">
                                  <p:stCondLst>
                                    <p:cond delay="0"/>
                                  </p:stCondLst>
                                  <p:childTnLst>
                                    <p:animMotion origin="layout" path="M 4.16667E-7 4.44444E-6 L 0.06914 0.00092 " pathEditMode="relative" rAng="0" ptsTypes="AA">
                                      <p:cBhvr>
                                        <p:cTn id="175" dur="2000" fill="hold"/>
                                        <p:tgtEl>
                                          <p:spTgt spid="86"/>
                                        </p:tgtEl>
                                        <p:attrNameLst>
                                          <p:attrName>ppt_x</p:attrName>
                                          <p:attrName>ppt_y</p:attrName>
                                        </p:attrNameLst>
                                      </p:cBhvr>
                                      <p:rCtr x="3451" y="46"/>
                                    </p:animMotion>
                                  </p:childTnLst>
                                </p:cTn>
                              </p:par>
                            </p:childTnLst>
                          </p:cTn>
                        </p:par>
                        <p:par>
                          <p:cTn id="176" fill="hold">
                            <p:stCondLst>
                              <p:cond delay="2000"/>
                            </p:stCondLst>
                            <p:childTnLst>
                              <p:par>
                                <p:cTn id="177" presetID="1" presetClass="exit" presetSubtype="0" fill="hold" grpId="5" nodeType="afterEffect">
                                  <p:stCondLst>
                                    <p:cond delay="0"/>
                                  </p:stCondLst>
                                  <p:childTnLst>
                                    <p:set>
                                      <p:cBhvr>
                                        <p:cTn id="178" dur="1" fill="hold">
                                          <p:stCondLst>
                                            <p:cond delay="0"/>
                                          </p:stCondLst>
                                        </p:cTn>
                                        <p:tgtEl>
                                          <p:spTgt spid="173"/>
                                        </p:tgtEl>
                                        <p:attrNameLst>
                                          <p:attrName>style.visibility</p:attrName>
                                        </p:attrNameLst>
                                      </p:cBhvr>
                                      <p:to>
                                        <p:strVal val="hidden"/>
                                      </p:to>
                                    </p:set>
                                  </p:childTnLst>
                                </p:cTn>
                              </p:par>
                              <p:par>
                                <p:cTn id="179" presetID="1" presetClass="entr" presetSubtype="0" fill="hold" grpId="10" nodeType="withEffect">
                                  <p:stCondLst>
                                    <p:cond delay="0"/>
                                  </p:stCondLst>
                                  <p:childTnLst>
                                    <p:set>
                                      <p:cBhvr>
                                        <p:cTn id="180" dur="1" fill="hold">
                                          <p:stCondLst>
                                            <p:cond delay="0"/>
                                          </p:stCondLst>
                                        </p:cTn>
                                        <p:tgtEl>
                                          <p:spTgt spid="166"/>
                                        </p:tgtEl>
                                        <p:attrNameLst>
                                          <p:attrName>style.visibility</p:attrName>
                                        </p:attrNameLst>
                                      </p:cBhvr>
                                      <p:to>
                                        <p:strVal val="visible"/>
                                      </p:to>
                                    </p:set>
                                  </p:childTnLst>
                                </p:cTn>
                              </p:par>
                            </p:childTnLst>
                          </p:cTn>
                        </p:par>
                        <p:par>
                          <p:cTn id="181" fill="hold">
                            <p:stCondLst>
                              <p:cond delay="2000"/>
                            </p:stCondLst>
                            <p:childTnLst>
                              <p:par>
                                <p:cTn id="182" presetID="1" presetClass="entr" presetSubtype="0" fill="hold" nodeType="afterEffect">
                                  <p:stCondLst>
                                    <p:cond delay="0"/>
                                  </p:stCondLst>
                                  <p:childTnLst>
                                    <p:set>
                                      <p:cBhvr>
                                        <p:cTn id="183" dur="1" fill="hold">
                                          <p:stCondLst>
                                            <p:cond delay="0"/>
                                          </p:stCondLst>
                                        </p:cTn>
                                        <p:tgtEl>
                                          <p:spTgt spid="89"/>
                                        </p:tgtEl>
                                        <p:attrNameLst>
                                          <p:attrName>style.visibility</p:attrName>
                                        </p:attrNameLst>
                                      </p:cBhvr>
                                      <p:to>
                                        <p:strVal val="visible"/>
                                      </p:to>
                                    </p:set>
                                  </p:childTnLst>
                                </p:cTn>
                              </p:par>
                            </p:childTnLst>
                          </p:cTn>
                        </p:par>
                      </p:childTnLst>
                    </p:cTn>
                  </p:par>
                  <p:par>
                    <p:cTn id="184" fill="hold">
                      <p:stCondLst>
                        <p:cond delay="indefinite"/>
                      </p:stCondLst>
                      <p:childTnLst>
                        <p:par>
                          <p:cTn id="185" fill="hold">
                            <p:stCondLst>
                              <p:cond delay="0"/>
                            </p:stCondLst>
                            <p:childTnLst>
                              <p:par>
                                <p:cTn id="186" presetID="1" presetClass="exit" presetSubtype="0" fill="hold" grpId="11" nodeType="clickEffect">
                                  <p:stCondLst>
                                    <p:cond delay="0"/>
                                  </p:stCondLst>
                                  <p:childTnLst>
                                    <p:set>
                                      <p:cBhvr>
                                        <p:cTn id="187" dur="1" fill="hold">
                                          <p:stCondLst>
                                            <p:cond delay="0"/>
                                          </p:stCondLst>
                                        </p:cTn>
                                        <p:tgtEl>
                                          <p:spTgt spid="166"/>
                                        </p:tgtEl>
                                        <p:attrNameLst>
                                          <p:attrName>style.visibility</p:attrName>
                                        </p:attrNameLst>
                                      </p:cBhvr>
                                      <p:to>
                                        <p:strVal val="hidden"/>
                                      </p:to>
                                    </p:set>
                                  </p:childTnLst>
                                </p:cTn>
                              </p:par>
                              <p:par>
                                <p:cTn id="188" presetID="1" presetClass="entr" presetSubtype="0" fill="hold" grpId="4" nodeType="withEffect">
                                  <p:stCondLst>
                                    <p:cond delay="0"/>
                                  </p:stCondLst>
                                  <p:childTnLst>
                                    <p:set>
                                      <p:cBhvr>
                                        <p:cTn id="189" dur="1" fill="hold">
                                          <p:stCondLst>
                                            <p:cond delay="0"/>
                                          </p:stCondLst>
                                        </p:cTn>
                                        <p:tgtEl>
                                          <p:spTgt spid="165"/>
                                        </p:tgtEl>
                                        <p:attrNameLst>
                                          <p:attrName>style.visibility</p:attrName>
                                        </p:attrNameLst>
                                      </p:cBhvr>
                                      <p:to>
                                        <p:strVal val="visible"/>
                                      </p:to>
                                    </p:set>
                                  </p:childTnLst>
                                </p:cTn>
                              </p:par>
                            </p:childTnLst>
                          </p:cTn>
                        </p:par>
                      </p:childTnLst>
                    </p:cTn>
                  </p:par>
                  <p:par>
                    <p:cTn id="190" fill="hold">
                      <p:stCondLst>
                        <p:cond delay="indefinite"/>
                      </p:stCondLst>
                      <p:childTnLst>
                        <p:par>
                          <p:cTn id="191" fill="hold">
                            <p:stCondLst>
                              <p:cond delay="0"/>
                            </p:stCondLst>
                            <p:childTnLst>
                              <p:par>
                                <p:cTn id="192" presetID="31" presetClass="entr" presetSubtype="0" fill="hold" grpId="0" nodeType="clickEffect">
                                  <p:stCondLst>
                                    <p:cond delay="0"/>
                                  </p:stCondLst>
                                  <p:childTnLst>
                                    <p:set>
                                      <p:cBhvr>
                                        <p:cTn id="193" dur="1" fill="hold">
                                          <p:stCondLst>
                                            <p:cond delay="0"/>
                                          </p:stCondLst>
                                        </p:cTn>
                                        <p:tgtEl>
                                          <p:spTgt spid="159"/>
                                        </p:tgtEl>
                                        <p:attrNameLst>
                                          <p:attrName>style.visibility</p:attrName>
                                        </p:attrNameLst>
                                      </p:cBhvr>
                                      <p:to>
                                        <p:strVal val="visible"/>
                                      </p:to>
                                    </p:set>
                                    <p:anim calcmode="lin" valueType="num">
                                      <p:cBhvr>
                                        <p:cTn id="194" dur="1000" fill="hold"/>
                                        <p:tgtEl>
                                          <p:spTgt spid="159"/>
                                        </p:tgtEl>
                                        <p:attrNameLst>
                                          <p:attrName>ppt_w</p:attrName>
                                        </p:attrNameLst>
                                      </p:cBhvr>
                                      <p:tavLst>
                                        <p:tav tm="0">
                                          <p:val>
                                            <p:fltVal val="0"/>
                                          </p:val>
                                        </p:tav>
                                        <p:tav tm="100000">
                                          <p:val>
                                            <p:strVal val="#ppt_w"/>
                                          </p:val>
                                        </p:tav>
                                      </p:tavLst>
                                    </p:anim>
                                    <p:anim calcmode="lin" valueType="num">
                                      <p:cBhvr>
                                        <p:cTn id="195" dur="1000" fill="hold"/>
                                        <p:tgtEl>
                                          <p:spTgt spid="159"/>
                                        </p:tgtEl>
                                        <p:attrNameLst>
                                          <p:attrName>ppt_h</p:attrName>
                                        </p:attrNameLst>
                                      </p:cBhvr>
                                      <p:tavLst>
                                        <p:tav tm="0">
                                          <p:val>
                                            <p:fltVal val="0"/>
                                          </p:val>
                                        </p:tav>
                                        <p:tav tm="100000">
                                          <p:val>
                                            <p:strVal val="#ppt_h"/>
                                          </p:val>
                                        </p:tav>
                                      </p:tavLst>
                                    </p:anim>
                                    <p:anim calcmode="lin" valueType="num">
                                      <p:cBhvr>
                                        <p:cTn id="196" dur="1000" fill="hold"/>
                                        <p:tgtEl>
                                          <p:spTgt spid="159"/>
                                        </p:tgtEl>
                                        <p:attrNameLst>
                                          <p:attrName>style.rotation</p:attrName>
                                        </p:attrNameLst>
                                      </p:cBhvr>
                                      <p:tavLst>
                                        <p:tav tm="0">
                                          <p:val>
                                            <p:fltVal val="90"/>
                                          </p:val>
                                        </p:tav>
                                        <p:tav tm="100000">
                                          <p:val>
                                            <p:fltVal val="0"/>
                                          </p:val>
                                        </p:tav>
                                      </p:tavLst>
                                    </p:anim>
                                    <p:animEffect transition="in" filter="fade">
                                      <p:cBhvr>
                                        <p:cTn id="197" dur="1000"/>
                                        <p:tgtEl>
                                          <p:spTgt spid="159"/>
                                        </p:tgtEl>
                                      </p:cBhvr>
                                    </p:animEffect>
                                  </p:childTnLst>
                                </p:cTn>
                              </p:par>
                            </p:childTnLst>
                          </p:cTn>
                        </p:par>
                        <p:par>
                          <p:cTn id="198" fill="hold">
                            <p:stCondLst>
                              <p:cond delay="1000"/>
                            </p:stCondLst>
                            <p:childTnLst>
                              <p:par>
                                <p:cTn id="199" presetID="1" presetClass="exit" presetSubtype="0" fill="hold" nodeType="afterEffect">
                                  <p:stCondLst>
                                    <p:cond delay="0"/>
                                  </p:stCondLst>
                                  <p:childTnLst>
                                    <p:set>
                                      <p:cBhvr>
                                        <p:cTn id="200" dur="1" fill="hold">
                                          <p:stCondLst>
                                            <p:cond delay="0"/>
                                          </p:stCondLst>
                                        </p:cTn>
                                        <p:tgtEl>
                                          <p:spTgt spid="89"/>
                                        </p:tgtEl>
                                        <p:attrNameLst>
                                          <p:attrName>style.visibility</p:attrName>
                                        </p:attrNameLst>
                                      </p:cBhvr>
                                      <p:to>
                                        <p:strVal val="hidden"/>
                                      </p:to>
                                    </p:set>
                                  </p:childTnLst>
                                </p:cTn>
                              </p:par>
                            </p:childTnLst>
                          </p:cTn>
                        </p:par>
                        <p:par>
                          <p:cTn id="201" fill="hold">
                            <p:stCondLst>
                              <p:cond delay="1000"/>
                            </p:stCondLst>
                            <p:childTnLst>
                              <p:par>
                                <p:cTn id="202" presetID="1" presetClass="entr" presetSubtype="0" fill="hold" nodeType="afterEffect">
                                  <p:stCondLst>
                                    <p:cond delay="0"/>
                                  </p:stCondLst>
                                  <p:childTnLst>
                                    <p:set>
                                      <p:cBhvr>
                                        <p:cTn id="203" dur="1" fill="hold">
                                          <p:stCondLst>
                                            <p:cond delay="0"/>
                                          </p:stCondLst>
                                        </p:cTn>
                                        <p:tgtEl>
                                          <p:spTgt spid="174"/>
                                        </p:tgtEl>
                                        <p:attrNameLst>
                                          <p:attrName>style.visibility</p:attrName>
                                        </p:attrNameLst>
                                      </p:cBhvr>
                                      <p:to>
                                        <p:strVal val="visible"/>
                                      </p:to>
                                    </p:set>
                                  </p:childTnLst>
                                </p:cTn>
                              </p:par>
                            </p:childTnLst>
                          </p:cTn>
                        </p:par>
                        <p:par>
                          <p:cTn id="204" fill="hold">
                            <p:stCondLst>
                              <p:cond delay="1000"/>
                            </p:stCondLst>
                            <p:childTnLst>
                              <p:par>
                                <p:cTn id="205" presetID="45" presetClass="exit" presetSubtype="0" fill="hold" nodeType="afterEffect">
                                  <p:stCondLst>
                                    <p:cond delay="0"/>
                                  </p:stCondLst>
                                  <p:childTnLst>
                                    <p:animEffect transition="out" filter="fade">
                                      <p:cBhvr>
                                        <p:cTn id="206" dur="2000"/>
                                        <p:tgtEl>
                                          <p:spTgt spid="160"/>
                                        </p:tgtEl>
                                      </p:cBhvr>
                                    </p:animEffect>
                                    <p:anim calcmode="lin" valueType="num">
                                      <p:cBhvr>
                                        <p:cTn id="207" dur="2000"/>
                                        <p:tgtEl>
                                          <p:spTgt spid="16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08" dur="2000"/>
                                        <p:tgtEl>
                                          <p:spTgt spid="160"/>
                                        </p:tgtEl>
                                        <p:attrNameLst>
                                          <p:attrName>ppt_h</p:attrName>
                                        </p:attrNameLst>
                                      </p:cBhvr>
                                      <p:tavLst>
                                        <p:tav tm="0">
                                          <p:val>
                                            <p:strVal val="ppt_h"/>
                                          </p:val>
                                        </p:tav>
                                        <p:tav tm="100000">
                                          <p:val>
                                            <p:strVal val="ppt_h"/>
                                          </p:val>
                                        </p:tav>
                                      </p:tavLst>
                                    </p:anim>
                                    <p:set>
                                      <p:cBhvr>
                                        <p:cTn id="209" dur="1" fill="hold">
                                          <p:stCondLst>
                                            <p:cond delay="1999"/>
                                          </p:stCondLst>
                                        </p:cTn>
                                        <p:tgtEl>
                                          <p:spTgt spid="160"/>
                                        </p:tgtEl>
                                        <p:attrNameLst>
                                          <p:attrName>style.visibility</p:attrName>
                                        </p:attrNameLst>
                                      </p:cBhvr>
                                      <p:to>
                                        <p:strVal val="hidden"/>
                                      </p:to>
                                    </p:set>
                                  </p:childTnLst>
                                </p:cTn>
                              </p:par>
                            </p:childTnLst>
                          </p:cTn>
                        </p:par>
                        <p:par>
                          <p:cTn id="210" fill="hold">
                            <p:stCondLst>
                              <p:cond delay="3000"/>
                            </p:stCondLst>
                            <p:childTnLst>
                              <p:par>
                                <p:cTn id="211" presetID="1" presetClass="exit" presetSubtype="0" fill="hold" grpId="1" nodeType="afterEffect">
                                  <p:stCondLst>
                                    <p:cond delay="0"/>
                                  </p:stCondLst>
                                  <p:childTnLst>
                                    <p:set>
                                      <p:cBhvr>
                                        <p:cTn id="212" dur="1" fill="hold">
                                          <p:stCondLst>
                                            <p:cond delay="0"/>
                                          </p:stCondLst>
                                        </p:cTn>
                                        <p:tgtEl>
                                          <p:spTgt spid="1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2" grpId="0" animBg="1"/>
      <p:bldP spid="64" grpId="0" animBg="1"/>
      <p:bldP spid="65" grpId="0" animBg="1"/>
      <p:bldP spid="157" grpId="0" animBg="1"/>
      <p:bldP spid="157" grpId="1" animBg="1"/>
      <p:bldP spid="158" grpId="0" animBg="1"/>
      <p:bldP spid="158" grpId="1" animBg="1"/>
      <p:bldP spid="159" grpId="0" animBg="1"/>
      <p:bldP spid="159" grpId="1" animBg="1"/>
      <p:bldP spid="164" grpId="0" animBg="1"/>
      <p:bldP spid="164" grpId="1" animBg="1"/>
      <p:bldP spid="165" grpId="0" animBg="1"/>
      <p:bldP spid="165" grpId="1" animBg="1"/>
      <p:bldP spid="165" grpId="2" animBg="1"/>
      <p:bldP spid="165" grpId="3" animBg="1"/>
      <p:bldP spid="165" grpId="4" animBg="1"/>
      <p:bldP spid="166" grpId="0" animBg="1"/>
      <p:bldP spid="166" grpId="1" animBg="1"/>
      <p:bldP spid="166" grpId="2" animBg="1"/>
      <p:bldP spid="166" grpId="3" animBg="1"/>
      <p:bldP spid="166" grpId="4" animBg="1"/>
      <p:bldP spid="166" grpId="5" animBg="1"/>
      <p:bldP spid="166" grpId="6" animBg="1"/>
      <p:bldP spid="166" grpId="7" animBg="1"/>
      <p:bldP spid="166" grpId="8" animBg="1"/>
      <p:bldP spid="166" grpId="9" animBg="1"/>
      <p:bldP spid="166" grpId="10" animBg="1"/>
      <p:bldP spid="166" grpId="11" animBg="1"/>
      <p:bldP spid="173" grpId="0" animBg="1"/>
      <p:bldP spid="173" grpId="1" animBg="1"/>
      <p:bldP spid="173" grpId="2" animBg="1"/>
      <p:bldP spid="173" grpId="3" animBg="1"/>
      <p:bldP spid="173" grpId="4" animBg="1"/>
      <p:bldP spid="173" grpId="5" animBg="1"/>
    </p:bldLst>
  </p:timing>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התאמה אישית 3">
      <a:majorFont>
        <a:latin typeface="Varela Round"/>
        <a:ea typeface=""/>
        <a:cs typeface="Varela Round"/>
      </a:majorFont>
      <a:minorFont>
        <a:latin typeface="Varela Round"/>
        <a:ea typeface=""/>
        <a:cs typeface="Varela Roun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ontrol xmlns="http://schemas.microsoft.com/VisualStudio/2011/storyboarding/control">
  <Id Name="80ca3132-088d-49fb-94a9-39ddde6b26f3" Revision="2" Stencil="System.MyShapes" StencilVersion="1.0"/>
</Control>
</file>

<file path=customXml/item2.xml><?xml version="1.0" encoding="utf-8"?>
<Control xmlns="http://schemas.microsoft.com/VisualStudio/2011/storyboarding/control">
  <Id Name="80ca3132-088d-49fb-94a9-39ddde6b26f3" Revision="2" Stencil="System.MyShapes" StencilVersion="1.0"/>
</Control>
</file>

<file path=customXml/item3.xml><?xml version="1.0" encoding="utf-8"?>
<Control xmlns="http://schemas.microsoft.com/VisualStudio/2011/storyboarding/control">
  <Id Name="80ca3132-088d-49fb-94a9-39ddde6b26f3" Revision="2" Stencil="System.MyShapes" StencilVersion="1.0"/>
</Control>
</file>

<file path=customXml/item4.xml><?xml version="1.0" encoding="utf-8"?>
<Control xmlns="http://schemas.microsoft.com/VisualStudio/2011/storyboarding/control">
  <Id Name="80ca3132-088d-49fb-94a9-39ddde6b26f3" Revision="2" Stencil="System.MyShapes" StencilVersion="1.0"/>
</Control>
</file>

<file path=customXml/itemProps1.xml><?xml version="1.0" encoding="utf-8"?>
<ds:datastoreItem xmlns:ds="http://schemas.openxmlformats.org/officeDocument/2006/customXml" ds:itemID="{EDE308B8-2D8A-41F0-84EE-F9C02D3F5270}">
  <ds:schemaRefs>
    <ds:schemaRef ds:uri="http://schemas.microsoft.com/VisualStudio/2011/storyboarding/control"/>
  </ds:schemaRefs>
</ds:datastoreItem>
</file>

<file path=customXml/itemProps2.xml><?xml version="1.0" encoding="utf-8"?>
<ds:datastoreItem xmlns:ds="http://schemas.openxmlformats.org/officeDocument/2006/customXml" ds:itemID="{0FCA5EFD-5C14-4569-A3BC-3BFEFE08716D}">
  <ds:schemaRefs>
    <ds:schemaRef ds:uri="http://schemas.microsoft.com/VisualStudio/2011/storyboarding/control"/>
  </ds:schemaRefs>
</ds:datastoreItem>
</file>

<file path=customXml/itemProps3.xml><?xml version="1.0" encoding="utf-8"?>
<ds:datastoreItem xmlns:ds="http://schemas.openxmlformats.org/officeDocument/2006/customXml" ds:itemID="{AC24AEC8-09E8-427E-90F8-B62408769048}">
  <ds:schemaRefs>
    <ds:schemaRef ds:uri="http://schemas.microsoft.com/VisualStudio/2011/storyboarding/control"/>
  </ds:schemaRefs>
</ds:datastoreItem>
</file>

<file path=customXml/itemProps4.xml><?xml version="1.0" encoding="utf-8"?>
<ds:datastoreItem xmlns:ds="http://schemas.openxmlformats.org/officeDocument/2006/customXml" ds:itemID="{15915DC6-5403-4847-AF0A-FE8A4F1FB309}">
  <ds:schemaRefs>
    <ds:schemaRef ds:uri="http://schemas.microsoft.com/VisualStudio/2011/storyboarding/control"/>
  </ds:schemaRefs>
</ds:datastoreItem>
</file>

<file path=docProps/app.xml><?xml version="1.0" encoding="utf-8"?>
<Properties xmlns="http://schemas.openxmlformats.org/officeDocument/2006/extended-properties" xmlns:vt="http://schemas.openxmlformats.org/officeDocument/2006/docPropsVTypes">
  <TotalTime>18818</TotalTime>
  <Words>3153</Words>
  <Application>Microsoft Office PowerPoint</Application>
  <PresentationFormat>מסך רחב</PresentationFormat>
  <Paragraphs>680</Paragraphs>
  <Slides>35</Slides>
  <Notes>13</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35</vt:i4>
      </vt:variant>
    </vt:vector>
  </HeadingPairs>
  <TitlesOfParts>
    <vt:vector size="41" baseType="lpstr">
      <vt:lpstr>Arial</vt:lpstr>
      <vt:lpstr>Calibri</vt:lpstr>
      <vt:lpstr>Consolas</vt:lpstr>
      <vt:lpstr>Times New Roman</vt:lpstr>
      <vt:lpstr>Varela Round</vt:lpstr>
      <vt:lpstr>ערכת נושא Office</vt:lpstr>
      <vt:lpstr>מערכת שידורים לאומית</vt:lpstr>
      <vt:lpstr>שרשרת חוליות - 2</vt:lpstr>
      <vt:lpstr>מה נלמד היום </vt:lpstr>
      <vt:lpstr>מצגת של PowerPoint‏</vt:lpstr>
      <vt:lpstr>מחיקת חוליה </vt:lpstr>
      <vt:lpstr>פעולת מחיקה חוליה</vt:lpstr>
      <vt:lpstr>תרגיל מחיקה </vt:lpstr>
      <vt:lpstr>מחיקת המספר בתחילת השרשרת </vt:lpstr>
      <vt:lpstr>מצגת של PowerPoint‏</vt:lpstr>
      <vt:lpstr>הפעולה המלאה</vt:lpstr>
      <vt:lpstr>תרגיל מחיקה ועידכון </vt:lpstr>
      <vt:lpstr>ניתוח התרגיל </vt:lpstr>
      <vt:lpstr>מצגת של PowerPoint‏</vt:lpstr>
      <vt:lpstr> </vt:lpstr>
      <vt:lpstr>תרגיל  מחיקה      Node&lt;char&gt;</vt:lpstr>
      <vt:lpstr>מצגת של PowerPoint‏</vt:lpstr>
      <vt:lpstr>הפעולה </vt:lpstr>
      <vt:lpstr>הפסקה </vt:lpstr>
      <vt:lpstr>מיון שרשרת חוליות – מיון הכנסה  </vt:lpstr>
      <vt:lpstr>מיון הכנסה -  InsertSort</vt:lpstr>
      <vt:lpstr>מיון הכנסה - -  InsertSort המשך</vt:lpstr>
      <vt:lpstr>מיון הכנסה - -  InsertSort המשך</vt:lpstr>
      <vt:lpstr>מיון הכנסה - -  InsertSort הפעולה</vt:lpstr>
      <vt:lpstr>מיון הכנסה - -  InsertSort המשך</vt:lpstr>
      <vt:lpstr>מיזוג שרשרות</vt:lpstr>
      <vt:lpstr>מיזוג שרשרות- המשך</vt:lpstr>
      <vt:lpstr>מיזוג שרשרות- העברה לשרשרת חדשה </vt:lpstr>
      <vt:lpstr>מיזוג שרשרות- העברה לשרשרת חדשה</vt:lpstr>
      <vt:lpstr>מצגת של PowerPoint‏</vt:lpstr>
      <vt:lpstr>המשך</vt:lpstr>
      <vt:lpstr>מיזוג שרשרות- המשך</vt:lpstr>
      <vt:lpstr>מיזוג שרשרות- החזרת שרשרת חדשה</vt:lpstr>
      <vt:lpstr>הרצה</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ענת</cp:lastModifiedBy>
  <cp:revision>295</cp:revision>
  <dcterms:created xsi:type="dcterms:W3CDTF">2020-03-15T19:13:03Z</dcterms:created>
  <dcterms:modified xsi:type="dcterms:W3CDTF">2020-07-23T15:18:54Z</dcterms:modified>
</cp:coreProperties>
</file>