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7" r:id="rId2"/>
    <p:sldId id="262" r:id="rId3"/>
    <p:sldId id="263" r:id="rId4"/>
    <p:sldId id="289" r:id="rId5"/>
    <p:sldId id="290" r:id="rId6"/>
    <p:sldId id="291" r:id="rId7"/>
    <p:sldId id="306" r:id="rId8"/>
    <p:sldId id="292" r:id="rId9"/>
    <p:sldId id="294" r:id="rId10"/>
    <p:sldId id="293" r:id="rId11"/>
    <p:sldId id="295" r:id="rId12"/>
    <p:sldId id="299" r:id="rId13"/>
    <p:sldId id="297" r:id="rId14"/>
    <p:sldId id="300" r:id="rId15"/>
    <p:sldId id="296" r:id="rId16"/>
    <p:sldId id="298" r:id="rId17"/>
    <p:sldId id="301" r:id="rId18"/>
    <p:sldId id="302" r:id="rId19"/>
    <p:sldId id="303" r:id="rId20"/>
    <p:sldId id="304" r:id="rId21"/>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102" d="100"/>
          <a:sy n="102" d="100"/>
        </p:scale>
        <p:origin x="918"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ג'/ניסן/תש"ף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ג'/ניסן/תש"ף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הפסקה 10 דקות</a:t>
            </a:r>
          </a:p>
        </p:txBody>
      </p:sp>
    </p:spTree>
    <p:extLst>
      <p:ext uri="{BB962C8B-B14F-4D97-AF65-F5344CB8AC3E}">
        <p14:creationId xmlns:p14="http://schemas.microsoft.com/office/powerpoint/2010/main" val="5382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523885"/>
          </a:xfrm>
        </p:spPr>
        <p:txBody>
          <a:bodyPr/>
          <a:lstStyle/>
          <a:p>
            <a:r>
              <a:rPr lang="he-IL" dirty="0"/>
              <a:t>סופו של שמשון, פרק ט"ז פסוקים </a:t>
            </a:r>
            <a:r>
              <a:rPr lang="he-IL" dirty="0" err="1"/>
              <a:t>כג</a:t>
            </a:r>
            <a:r>
              <a:rPr lang="he-IL" dirty="0"/>
              <a:t>-לא </a:t>
            </a:r>
          </a:p>
        </p:txBody>
      </p:sp>
      <p:sp>
        <p:nvSpPr>
          <p:cNvPr id="3" name="מציין מיקום תוכן 2"/>
          <p:cNvSpPr>
            <a:spLocks noGrp="1"/>
          </p:cNvSpPr>
          <p:nvPr>
            <p:ph idx="1"/>
          </p:nvPr>
        </p:nvSpPr>
        <p:spPr>
          <a:xfrm>
            <a:off x="515205" y="1195757"/>
            <a:ext cx="11467529" cy="4680000"/>
          </a:xfrm>
        </p:spPr>
        <p:txBody>
          <a:bodyPr>
            <a:normAutofit fontScale="85000" lnSpcReduction="10000"/>
          </a:bodyPr>
          <a:lstStyle/>
          <a:p>
            <a:pPr marL="0" indent="0">
              <a:buNone/>
            </a:pPr>
            <a:r>
              <a:rPr lang="he-IL" b="1" dirty="0"/>
              <a:t>(</a:t>
            </a:r>
            <a:r>
              <a:rPr lang="he-IL" b="1" dirty="0" err="1"/>
              <a:t>כג</a:t>
            </a:r>
            <a:r>
              <a:rPr lang="he-IL" b="1" dirty="0"/>
              <a:t>) </a:t>
            </a:r>
            <a:r>
              <a:rPr lang="he-IL" dirty="0"/>
              <a:t>וְסַרְנֵי </a:t>
            </a:r>
            <a:r>
              <a:rPr lang="he-IL" dirty="0" err="1"/>
              <a:t>פְלִשְׁתִּים</a:t>
            </a:r>
            <a:r>
              <a:rPr lang="he-IL" dirty="0"/>
              <a:t> נֶאֱסְפוּ לִזְבֹּחַ </a:t>
            </a:r>
            <a:r>
              <a:rPr lang="he-IL" dirty="0" err="1"/>
              <a:t>זֶבַח־גָּדוֹל</a:t>
            </a:r>
            <a:r>
              <a:rPr lang="he-IL" dirty="0"/>
              <a:t> </a:t>
            </a:r>
            <a:r>
              <a:rPr lang="he-IL" dirty="0" err="1"/>
              <a:t>לְדָגוֹן</a:t>
            </a:r>
            <a:r>
              <a:rPr lang="he-IL" dirty="0"/>
              <a:t> </a:t>
            </a:r>
            <a:r>
              <a:rPr lang="he-IL" dirty="0" err="1"/>
              <a:t>אֱלֹהֵיהֶם</a:t>
            </a:r>
            <a:r>
              <a:rPr lang="he-IL" dirty="0"/>
              <a:t> וּלְשִׂמְחָה וַיֹּאמְרוּ נָתַן </a:t>
            </a:r>
            <a:r>
              <a:rPr lang="he-IL" dirty="0" err="1"/>
              <a:t>אֱלֹהֵינו</a:t>
            </a:r>
            <a:r>
              <a:rPr lang="he-IL" dirty="0"/>
              <a:t>ּ בְּיָדֵנוּ אֵת שִׁמְשׁוֹן אוֹיְבֵינוּ׃ </a:t>
            </a:r>
          </a:p>
          <a:p>
            <a:pPr marL="0" indent="0">
              <a:buNone/>
            </a:pPr>
            <a:r>
              <a:rPr lang="he-IL" b="1" dirty="0"/>
              <a:t>(כד) </a:t>
            </a:r>
            <a:r>
              <a:rPr lang="he-IL" dirty="0"/>
              <a:t>וַיִּרְאוּ אֹתוֹ הָעָם וַיְהַלְלוּ </a:t>
            </a:r>
            <a:r>
              <a:rPr lang="he-IL" dirty="0" err="1"/>
              <a:t>אֶת־אֱלֹהֵיהֶם</a:t>
            </a:r>
            <a:r>
              <a:rPr lang="he-IL" dirty="0"/>
              <a:t> כִּי אָמְרוּ נָתַן </a:t>
            </a:r>
            <a:r>
              <a:rPr lang="he-IL" dirty="0" err="1"/>
              <a:t>אֱלֹהֵינו</a:t>
            </a:r>
            <a:r>
              <a:rPr lang="he-IL" dirty="0"/>
              <a:t>ּ בְיָדֵנוּ </a:t>
            </a:r>
            <a:r>
              <a:rPr lang="he-IL" dirty="0" err="1"/>
              <a:t>אֶת־אוֹיְבֵנו</a:t>
            </a:r>
            <a:r>
              <a:rPr lang="he-IL" dirty="0"/>
              <a:t>ּ וְאֵת מַחֲרִיב אַרְצֵנוּ וַאֲשֶׁר הִרְבָּה </a:t>
            </a:r>
            <a:r>
              <a:rPr lang="he-IL" dirty="0" err="1"/>
              <a:t>אֶת־חֲלָלֵינו</a:t>
            </a:r>
            <a:r>
              <a:rPr lang="he-IL" dirty="0"/>
              <a:t>ּ׃ </a:t>
            </a:r>
          </a:p>
          <a:p>
            <a:pPr marL="0" indent="0">
              <a:buNone/>
            </a:pPr>
            <a:r>
              <a:rPr lang="he-IL" b="1" dirty="0"/>
              <a:t>(כה) </a:t>
            </a:r>
            <a:r>
              <a:rPr lang="he-IL" dirty="0"/>
              <a:t>וַיְהִי כְּטוֹב לִבָּם וַיֹּאמְרוּ קִרְאוּ לְשִׁמְשׁוֹן </a:t>
            </a:r>
            <a:r>
              <a:rPr lang="he-IL" dirty="0" err="1"/>
              <a:t>וִישַׂחֶק־לָנו</a:t>
            </a:r>
            <a:r>
              <a:rPr lang="he-IL" dirty="0"/>
              <a:t>ּ וַיִּקְרְאוּ לְשִׁמְשׁוֹן מִבֵּית הָאֲסוּרִים וַיְצַחֵק לִפְנֵיהֶם וַיַּעֲמִידוּ אוֹתוֹ בֵּין הָעַמּוּדִים׃ </a:t>
            </a:r>
          </a:p>
          <a:p>
            <a:pPr marL="0" indent="0">
              <a:buNone/>
            </a:pPr>
            <a:r>
              <a:rPr lang="he-IL" b="1" dirty="0"/>
              <a:t>(</a:t>
            </a:r>
            <a:r>
              <a:rPr lang="he-IL" b="1" dirty="0" err="1"/>
              <a:t>כו</a:t>
            </a:r>
            <a:r>
              <a:rPr lang="he-IL" b="1" dirty="0"/>
              <a:t>) </a:t>
            </a:r>
            <a:r>
              <a:rPr lang="he-IL" dirty="0"/>
              <a:t>וַיֹּאמֶר שִׁמְשׁוֹן </a:t>
            </a:r>
            <a:r>
              <a:rPr lang="he-IL" dirty="0" err="1"/>
              <a:t>אֶל־הַנַּעַר</a:t>
            </a:r>
            <a:r>
              <a:rPr lang="he-IL" dirty="0"/>
              <a:t> הַמַּחֲזִיק בְּיָדוֹ הַנִּיחָה אוֹתִי וַהֲמִשֵׁנִי </a:t>
            </a:r>
            <a:r>
              <a:rPr lang="he-IL" dirty="0" err="1"/>
              <a:t>אֶת־הָעַמֻּדִים</a:t>
            </a:r>
            <a:r>
              <a:rPr lang="he-IL" dirty="0"/>
              <a:t> אֲשֶׁר הַבַּיִת נָכוֹן עֲלֵיהֶם וְאֶשָּׁעֵן עֲלֵיהֶם׃ </a:t>
            </a:r>
          </a:p>
          <a:p>
            <a:pPr marL="0" indent="0">
              <a:buNone/>
            </a:pPr>
            <a:r>
              <a:rPr lang="he-IL" b="1" dirty="0"/>
              <a:t>(</a:t>
            </a:r>
            <a:r>
              <a:rPr lang="he-IL" b="1" dirty="0" err="1"/>
              <a:t>כז</a:t>
            </a:r>
            <a:r>
              <a:rPr lang="he-IL" b="1" dirty="0"/>
              <a:t>) </a:t>
            </a:r>
            <a:r>
              <a:rPr lang="he-IL" dirty="0"/>
              <a:t>וְהַבַּיִת מָלֵא הָאֲנָשִׁים וְהַנָּשִׁים וְשָׁמָּה כֹּל סַרְנֵי </a:t>
            </a:r>
            <a:r>
              <a:rPr lang="he-IL" dirty="0" err="1"/>
              <a:t>פְלִשְׁתִּים</a:t>
            </a:r>
            <a:r>
              <a:rPr lang="he-IL" dirty="0"/>
              <a:t> </a:t>
            </a:r>
            <a:r>
              <a:rPr lang="he-IL" dirty="0" err="1"/>
              <a:t>וְעַל־הַגָּג</a:t>
            </a:r>
            <a:r>
              <a:rPr lang="he-IL" dirty="0"/>
              <a:t> כִּשְׁלֹשֶׁת אֲלָפִים אִישׁ וְאִשָּׁה הָרֹאִים בִּשְׂחוֹק שִׁמְשׁוֹן׃ </a:t>
            </a:r>
          </a:p>
        </p:txBody>
      </p:sp>
    </p:spTree>
    <p:extLst>
      <p:ext uri="{BB962C8B-B14F-4D97-AF65-F5344CB8AC3E}">
        <p14:creationId xmlns:p14="http://schemas.microsoft.com/office/powerpoint/2010/main" val="35263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שמשון הגיבור -מיומנו של שופט - בלו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479" y="691032"/>
            <a:ext cx="7950058" cy="500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8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b="1" dirty="0"/>
              <a:t>(</a:t>
            </a:r>
            <a:r>
              <a:rPr lang="he-IL" b="1" dirty="0" err="1"/>
              <a:t>כח</a:t>
            </a:r>
            <a:r>
              <a:rPr lang="he-IL" b="1" dirty="0"/>
              <a:t>) </a:t>
            </a:r>
            <a:r>
              <a:rPr lang="he-IL" dirty="0"/>
              <a:t>וַיִּקְרָא שִׁמְשׁוֹן אֶל ה' וַיֹּאמַר אֲדֹנָי ה' זָכְרֵנִי נָא וְחַזְּקֵנִי נָא אַךְ הַפַּעַם הַזֶּה </a:t>
            </a:r>
            <a:r>
              <a:rPr lang="he-IL" dirty="0" err="1"/>
              <a:t>הָאֱלֹהִים</a:t>
            </a:r>
            <a:r>
              <a:rPr lang="he-IL" dirty="0"/>
              <a:t> </a:t>
            </a:r>
            <a:r>
              <a:rPr lang="he-IL" dirty="0" err="1"/>
              <a:t>וְאִנָּקְמָה</a:t>
            </a:r>
            <a:r>
              <a:rPr lang="he-IL" dirty="0"/>
              <a:t> </a:t>
            </a:r>
            <a:r>
              <a:rPr lang="he-IL" dirty="0" err="1"/>
              <a:t>נְקַם־אַחַת</a:t>
            </a:r>
            <a:r>
              <a:rPr lang="he-IL" dirty="0"/>
              <a:t> מִשְּׁתֵי עֵינַי </a:t>
            </a:r>
            <a:r>
              <a:rPr lang="he-IL" dirty="0" err="1"/>
              <a:t>מִפְּלִשְׁתִּים</a:t>
            </a:r>
            <a:r>
              <a:rPr lang="he-IL" dirty="0"/>
              <a:t>׃ </a:t>
            </a:r>
          </a:p>
          <a:p>
            <a:pPr marL="0" indent="0">
              <a:buNone/>
            </a:pPr>
            <a:r>
              <a:rPr lang="he-IL" b="1" dirty="0"/>
              <a:t>(</a:t>
            </a:r>
            <a:r>
              <a:rPr lang="he-IL" b="1" dirty="0" err="1"/>
              <a:t>כט</a:t>
            </a:r>
            <a:r>
              <a:rPr lang="he-IL" b="1" dirty="0"/>
              <a:t>) </a:t>
            </a:r>
            <a:r>
              <a:rPr lang="he-IL" dirty="0" err="1"/>
              <a:t>וַיִּלְפֹּת</a:t>
            </a:r>
            <a:r>
              <a:rPr lang="he-IL" dirty="0"/>
              <a:t> שִׁמְשׁוֹן </a:t>
            </a:r>
            <a:r>
              <a:rPr lang="he-IL" dirty="0" err="1"/>
              <a:t>אֶת־שְׁנֵי</a:t>
            </a:r>
            <a:r>
              <a:rPr lang="he-IL" dirty="0"/>
              <a:t> עַמּוּדֵי הַתָּוֶךְ אֲשֶׁר הַבַּיִת נָכוֹן עֲלֵיהֶם </a:t>
            </a:r>
            <a:r>
              <a:rPr lang="he-IL" dirty="0" err="1"/>
              <a:t>וַיִּסָּמֵך</a:t>
            </a:r>
            <a:r>
              <a:rPr lang="he-IL" dirty="0"/>
              <a:t>ְ עֲלֵיהֶם אֶחָד בִּימִינוֹ וְאֶחָד בִּשְׂמֹאלוֹ׃ </a:t>
            </a:r>
          </a:p>
          <a:p>
            <a:pPr marL="0" indent="0">
              <a:buNone/>
            </a:pPr>
            <a:r>
              <a:rPr lang="he-IL" b="1" dirty="0"/>
              <a:t>(ל) </a:t>
            </a:r>
            <a:r>
              <a:rPr lang="he-IL" dirty="0"/>
              <a:t>וַיֹּאמֶר שִׁמְשׁוֹן תָּמוֹת נַפְשִׁי </a:t>
            </a:r>
            <a:r>
              <a:rPr lang="he-IL" dirty="0" err="1"/>
              <a:t>עִם־פְּלִשְׁתִּים</a:t>
            </a:r>
            <a:r>
              <a:rPr lang="he-IL" dirty="0"/>
              <a:t> </a:t>
            </a:r>
            <a:r>
              <a:rPr lang="he-IL" dirty="0" err="1"/>
              <a:t>וַיֵּט</a:t>
            </a:r>
            <a:r>
              <a:rPr lang="he-IL" dirty="0"/>
              <a:t> </a:t>
            </a:r>
            <a:r>
              <a:rPr lang="he-IL" dirty="0" err="1"/>
              <a:t>בְּכֹח</a:t>
            </a:r>
            <a:r>
              <a:rPr lang="he-IL" dirty="0"/>
              <a:t>ַ </a:t>
            </a:r>
            <a:r>
              <a:rPr lang="he-IL" dirty="0" err="1"/>
              <a:t>וַיִּפֹּל</a:t>
            </a:r>
            <a:r>
              <a:rPr lang="he-IL" dirty="0"/>
              <a:t> הַבַּיִת </a:t>
            </a:r>
            <a:r>
              <a:rPr lang="he-IL" dirty="0" err="1"/>
              <a:t>עַל־הַסְּרָנִים</a:t>
            </a:r>
            <a:r>
              <a:rPr lang="he-IL" dirty="0"/>
              <a:t> </a:t>
            </a:r>
            <a:r>
              <a:rPr lang="he-IL" dirty="0" err="1"/>
              <a:t>וְעַל־כָּל־הָעָם</a:t>
            </a:r>
            <a:r>
              <a:rPr lang="he-IL" dirty="0"/>
              <a:t> </a:t>
            </a:r>
            <a:r>
              <a:rPr lang="he-IL" dirty="0" err="1"/>
              <a:t>אֲשֶׁר־בּו</a:t>
            </a:r>
            <a:r>
              <a:rPr lang="he-IL" dirty="0"/>
              <a:t>ֹ וַיִּהְיוּ הַמֵּתִים אֲשֶׁר הֵמִית בְּמוֹתוֹ רַבִּים מֵאֲשֶׁר הֵמִית בְּחַיָּיו׃ </a:t>
            </a:r>
          </a:p>
          <a:p>
            <a:endParaRPr lang="he-IL" dirty="0"/>
          </a:p>
        </p:txBody>
      </p:sp>
    </p:spTree>
    <p:extLst>
      <p:ext uri="{BB962C8B-B14F-4D97-AF65-F5344CB8AC3E}">
        <p14:creationId xmlns:p14="http://schemas.microsoft.com/office/powerpoint/2010/main" val="30782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818" y="193164"/>
            <a:ext cx="4390907" cy="551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72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5206" y="450033"/>
            <a:ext cx="11160000" cy="4680000"/>
          </a:xfrm>
        </p:spPr>
        <p:txBody>
          <a:bodyPr/>
          <a:lstStyle/>
          <a:p>
            <a:pPr marL="0" indent="0">
              <a:buNone/>
            </a:pPr>
            <a:r>
              <a:rPr lang="he-IL" b="1" dirty="0"/>
              <a:t>(לא) </a:t>
            </a:r>
            <a:r>
              <a:rPr lang="he-IL" dirty="0"/>
              <a:t>וַיֵּרְדוּ אֶחָיו וְכָל־בֵּית אָבִיהוּ </a:t>
            </a:r>
            <a:r>
              <a:rPr lang="he-IL" dirty="0" err="1"/>
              <a:t>וַיִּשְׂאו</a:t>
            </a:r>
            <a:r>
              <a:rPr lang="he-IL" dirty="0"/>
              <a:t>ּ אֹתוֹ וַיַּעֲלוּ</a:t>
            </a:r>
          </a:p>
          <a:p>
            <a:pPr marL="0" indent="0">
              <a:buNone/>
            </a:pPr>
            <a:r>
              <a:rPr lang="he-IL" dirty="0"/>
              <a:t>וַיִּקְבְּרוּ אוֹתוֹ בֵּין צָרְעָה וּבֵין </a:t>
            </a:r>
            <a:r>
              <a:rPr lang="he-IL" dirty="0" err="1"/>
              <a:t>אֶשְׁתָּאֹל</a:t>
            </a:r>
            <a:r>
              <a:rPr lang="he-IL" dirty="0"/>
              <a:t> בְּקֶבֶר מָנוֹחַ אָבִיו</a:t>
            </a:r>
          </a:p>
          <a:p>
            <a:pPr marL="0" indent="0">
              <a:buNone/>
            </a:pPr>
            <a:r>
              <a:rPr lang="he-IL" dirty="0"/>
              <a:t>וְהוּא שָׁפַט </a:t>
            </a:r>
            <a:r>
              <a:rPr lang="he-IL" dirty="0" err="1"/>
              <a:t>אֶת־יִשְׂרָאֵל</a:t>
            </a:r>
            <a:r>
              <a:rPr lang="he-IL" dirty="0"/>
              <a:t> עֶשְׂרִים שָׁנָה׃</a:t>
            </a:r>
          </a:p>
          <a:p>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393" y="2790032"/>
            <a:ext cx="3969176" cy="297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83" y="2790033"/>
            <a:ext cx="3969176" cy="297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8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סיכום ימי שמשון</a:t>
            </a:r>
          </a:p>
        </p:txBody>
      </p:sp>
      <p:sp>
        <p:nvSpPr>
          <p:cNvPr id="3" name="מציין מיקום תוכן 2"/>
          <p:cNvSpPr>
            <a:spLocks noGrp="1"/>
          </p:cNvSpPr>
          <p:nvPr>
            <p:ph idx="1"/>
          </p:nvPr>
        </p:nvSpPr>
        <p:spPr/>
        <p:txBody>
          <a:bodyPr>
            <a:normAutofit/>
          </a:bodyPr>
          <a:lstStyle/>
          <a:p>
            <a:r>
              <a:rPr lang="he-IL" dirty="0" err="1"/>
              <a:t>כִּי־נְזִיר</a:t>
            </a:r>
            <a:r>
              <a:rPr lang="he-IL" dirty="0"/>
              <a:t> </a:t>
            </a:r>
            <a:r>
              <a:rPr lang="he-IL" dirty="0" err="1"/>
              <a:t>אֱלֹהִים</a:t>
            </a:r>
            <a:r>
              <a:rPr lang="he-IL" dirty="0"/>
              <a:t> יִהְיֶה הַנַּעַר </a:t>
            </a:r>
            <a:r>
              <a:rPr lang="he-IL" dirty="0" err="1"/>
              <a:t>מִן־הַבָּטֶן</a:t>
            </a:r>
            <a:r>
              <a:rPr lang="he-IL" dirty="0"/>
              <a:t>, וְהוּא יָחֵל לְהוֹשִׁיעַ </a:t>
            </a:r>
            <a:r>
              <a:rPr lang="he-IL" dirty="0" err="1"/>
              <a:t>אֶת־יִשְׂרָאֵל</a:t>
            </a:r>
            <a:r>
              <a:rPr lang="he-IL" dirty="0"/>
              <a:t> מִיַּד </a:t>
            </a:r>
            <a:r>
              <a:rPr lang="he-IL" dirty="0" err="1"/>
              <a:t>פְּלִשְׁתִּים</a:t>
            </a:r>
            <a:endParaRPr lang="he-IL" dirty="0"/>
          </a:p>
          <a:p>
            <a:r>
              <a:rPr lang="he-IL" dirty="0"/>
              <a:t>וַתִּקְרָא </a:t>
            </a:r>
            <a:r>
              <a:rPr lang="he-IL" dirty="0" err="1"/>
              <a:t>אֶת־שְׁמו</a:t>
            </a:r>
            <a:r>
              <a:rPr lang="he-IL" dirty="0"/>
              <a:t>ֹ שִׁמְשׁוֹן וַיִּגְדַּל הַנַּעַר וַיְבָרְכֵהוּ ה'. וַתָּחֶל רוּחַ ה' לְפַעֲמוֹ </a:t>
            </a:r>
            <a:r>
              <a:rPr lang="he-IL" dirty="0" err="1"/>
              <a:t>בְּמַחֲנֵה־דָן</a:t>
            </a:r>
            <a:endParaRPr lang="he-IL" dirty="0"/>
          </a:p>
          <a:p>
            <a:r>
              <a:rPr lang="he-IL" dirty="0"/>
              <a:t>וְאָבִיו וְאִמּוֹ לֹא יָדְעוּ כִּי מֵה' הִיא </a:t>
            </a:r>
            <a:r>
              <a:rPr lang="he-IL" dirty="0" err="1"/>
              <a:t>כִּי־תֹאֲנָה</a:t>
            </a:r>
            <a:r>
              <a:rPr lang="he-IL" dirty="0"/>
              <a:t> </a:t>
            </a:r>
            <a:r>
              <a:rPr lang="he-IL" dirty="0" err="1"/>
              <a:t>הוּא־מְבַקֵּש</a:t>
            </a:r>
            <a:r>
              <a:rPr lang="he-IL" dirty="0"/>
              <a:t>ׁ </a:t>
            </a:r>
            <a:r>
              <a:rPr lang="he-IL" dirty="0" err="1"/>
              <a:t>מִפְּלִשְׁתִּים</a:t>
            </a:r>
            <a:r>
              <a:rPr lang="he-IL" dirty="0"/>
              <a:t> וּבָעֵת הַהִיא </a:t>
            </a:r>
            <a:r>
              <a:rPr lang="he-IL" dirty="0" err="1"/>
              <a:t>פְּלִשְׁתִּים</a:t>
            </a:r>
            <a:r>
              <a:rPr lang="he-IL" dirty="0"/>
              <a:t> מֹשְׁלִים בְּיִשְׂרָאֵל</a:t>
            </a:r>
          </a:p>
          <a:p>
            <a:r>
              <a:rPr lang="he-IL" dirty="0"/>
              <a:t>וַתִּצְלַח עָלָיו רוּחַ ה'</a:t>
            </a:r>
          </a:p>
          <a:p>
            <a:r>
              <a:rPr lang="he-IL" b="1" dirty="0"/>
              <a:t> </a:t>
            </a:r>
            <a:r>
              <a:rPr lang="he-IL" dirty="0" err="1"/>
              <a:t>וַיִּשְׁפֹּט</a:t>
            </a:r>
            <a:r>
              <a:rPr lang="he-IL" dirty="0"/>
              <a:t> </a:t>
            </a:r>
            <a:r>
              <a:rPr lang="he-IL" dirty="0" err="1"/>
              <a:t>אֶת־יִשְׂרָאֵל</a:t>
            </a:r>
            <a:r>
              <a:rPr lang="he-IL" dirty="0"/>
              <a:t> בִּימֵי </a:t>
            </a:r>
            <a:r>
              <a:rPr lang="he-IL" dirty="0" err="1"/>
              <a:t>פְלִשְׁתִּים</a:t>
            </a:r>
            <a:r>
              <a:rPr lang="he-IL" dirty="0"/>
              <a:t> עֶשְׂרִים שָׁנָה</a:t>
            </a:r>
          </a:p>
          <a:p>
            <a:endParaRPr lang="he-IL" dirty="0"/>
          </a:p>
          <a:p>
            <a:endParaRPr lang="he-IL" dirty="0"/>
          </a:p>
        </p:txBody>
      </p:sp>
    </p:spTree>
    <p:extLst>
      <p:ext uri="{BB962C8B-B14F-4D97-AF65-F5344CB8AC3E}">
        <p14:creationId xmlns:p14="http://schemas.microsoft.com/office/powerpoint/2010/main" val="386436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סיכום ימי שמשון</a:t>
            </a:r>
          </a:p>
        </p:txBody>
      </p:sp>
      <p:sp>
        <p:nvSpPr>
          <p:cNvPr id="3" name="מציין מיקום תוכן 2"/>
          <p:cNvSpPr>
            <a:spLocks noGrp="1"/>
          </p:cNvSpPr>
          <p:nvPr>
            <p:ph idx="1"/>
          </p:nvPr>
        </p:nvSpPr>
        <p:spPr/>
        <p:txBody>
          <a:bodyPr>
            <a:normAutofit/>
          </a:bodyPr>
          <a:lstStyle/>
          <a:p>
            <a:r>
              <a:rPr lang="he-IL" dirty="0"/>
              <a:t>וַיַּגֶּד־לָהּ </a:t>
            </a:r>
            <a:r>
              <a:rPr lang="he-IL" dirty="0" err="1"/>
              <a:t>אֶת־כָּל־לִבּו</a:t>
            </a:r>
            <a:r>
              <a:rPr lang="he-IL" dirty="0"/>
              <a:t>ֹ וַיֹּאמֶר לָהּ מוֹרָה </a:t>
            </a:r>
            <a:r>
              <a:rPr lang="he-IL" dirty="0" err="1"/>
              <a:t>לֹא־עָלָה</a:t>
            </a:r>
            <a:r>
              <a:rPr lang="he-IL" dirty="0"/>
              <a:t> </a:t>
            </a:r>
            <a:r>
              <a:rPr lang="he-IL" dirty="0" err="1"/>
              <a:t>עַל־רֹאשִׁי</a:t>
            </a:r>
            <a:r>
              <a:rPr lang="he-IL" dirty="0"/>
              <a:t> </a:t>
            </a:r>
            <a:r>
              <a:rPr lang="he-IL" dirty="0" err="1"/>
              <a:t>כִּי־נְזִיר</a:t>
            </a:r>
            <a:r>
              <a:rPr lang="he-IL" dirty="0"/>
              <a:t> </a:t>
            </a:r>
            <a:r>
              <a:rPr lang="he-IL" dirty="0" err="1"/>
              <a:t>אֱלֹהִים</a:t>
            </a:r>
            <a:r>
              <a:rPr lang="he-IL" dirty="0"/>
              <a:t> אֲנִי מִבֶּטֶן אִמִּי </a:t>
            </a:r>
          </a:p>
          <a:p>
            <a:r>
              <a:rPr lang="he-IL" dirty="0"/>
              <a:t>וְהוּא לֹא יָדַע כִּי ה' סָר מֵעָלָיו</a:t>
            </a:r>
          </a:p>
          <a:p>
            <a:r>
              <a:rPr lang="he-IL" dirty="0"/>
              <a:t>וַיִּקְרְאוּ לְשִׁמְשׁוֹן מִבֵּית הָאֲסוּרִים וַיְצַחֵק לִפְנֵיהֶם וַיַּעֲמִידוּ אוֹתוֹ בֵּין הָעַמּוּדִים</a:t>
            </a:r>
          </a:p>
          <a:p>
            <a:r>
              <a:rPr lang="he-IL" dirty="0"/>
              <a:t>ויִּקְרָא שִׁמְשׁוֹן אל ה' וַיֹּאמַר אֲדֹנָי ה' זָכְרֵנִי נָא וְחַזְּקֵנִי נָא אַךְ הַפַּעַם הַזֶּה </a:t>
            </a:r>
            <a:r>
              <a:rPr lang="he-IL" dirty="0" err="1"/>
              <a:t>הָאֱלֹהִים</a:t>
            </a:r>
            <a:endParaRPr lang="he-IL" dirty="0"/>
          </a:p>
          <a:p>
            <a:r>
              <a:rPr lang="he-IL" dirty="0"/>
              <a:t>וַיֹּאמֶר שִׁמְשׁוֹן תָּמוֹת נַפְשִׁי </a:t>
            </a:r>
            <a:r>
              <a:rPr lang="he-IL" dirty="0" err="1"/>
              <a:t>עִם־פְּלִשְׁתִּים</a:t>
            </a:r>
            <a:r>
              <a:rPr lang="he-IL" dirty="0"/>
              <a:t> </a:t>
            </a:r>
          </a:p>
          <a:p>
            <a:r>
              <a:rPr lang="he-IL" dirty="0"/>
              <a:t>וַיִּקְבְּרוּ אוֹתוֹ בֵּין צָרְעָה וּבֵין </a:t>
            </a:r>
            <a:r>
              <a:rPr lang="he-IL" dirty="0" err="1"/>
              <a:t>אֶשְׁתָּאֹל</a:t>
            </a:r>
            <a:r>
              <a:rPr lang="he-IL" dirty="0"/>
              <a:t> בְּקֶבֶר מָנוֹחַ אָבִיו</a:t>
            </a:r>
          </a:p>
          <a:p>
            <a:r>
              <a:rPr lang="he-IL" dirty="0"/>
              <a:t>וְהוּא שָׁפַט </a:t>
            </a:r>
            <a:r>
              <a:rPr lang="he-IL" dirty="0" err="1"/>
              <a:t>אֶת־יִשְׂרָאֵל</a:t>
            </a:r>
            <a:r>
              <a:rPr lang="he-IL" dirty="0"/>
              <a:t> עֶשְׂרִים שָׁנָה</a:t>
            </a:r>
          </a:p>
          <a:p>
            <a:endParaRPr lang="he-IL" dirty="0"/>
          </a:p>
        </p:txBody>
      </p:sp>
    </p:spTree>
    <p:extLst>
      <p:ext uri="{BB962C8B-B14F-4D97-AF65-F5344CB8AC3E}">
        <p14:creationId xmlns:p14="http://schemas.microsoft.com/office/powerpoint/2010/main" val="255738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צורה חופשית 3"/>
          <p:cNvSpPr/>
          <p:nvPr/>
        </p:nvSpPr>
        <p:spPr>
          <a:xfrm>
            <a:off x="2674961" y="1103338"/>
            <a:ext cx="7560860" cy="3816866"/>
          </a:xfrm>
          <a:custGeom>
            <a:avLst/>
            <a:gdLst>
              <a:gd name="connsiteX0" fmla="*/ 7560860 w 7560860"/>
              <a:gd name="connsiteY0" fmla="*/ 1830931 h 3816866"/>
              <a:gd name="connsiteX1" fmla="*/ 5390866 w 7560860"/>
              <a:gd name="connsiteY1" fmla="*/ 56722 h 3816866"/>
              <a:gd name="connsiteX2" fmla="*/ 1746914 w 7560860"/>
              <a:gd name="connsiteY2" fmla="*/ 3714322 h 3816866"/>
              <a:gd name="connsiteX3" fmla="*/ 27296 w 7560860"/>
              <a:gd name="connsiteY3" fmla="*/ 2881808 h 3816866"/>
              <a:gd name="connsiteX4" fmla="*/ 27296 w 7560860"/>
              <a:gd name="connsiteY4" fmla="*/ 2881808 h 3816866"/>
              <a:gd name="connsiteX5" fmla="*/ 0 w 7560860"/>
              <a:gd name="connsiteY5" fmla="*/ 2854513 h 381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860" h="3816866">
                <a:moveTo>
                  <a:pt x="7560860" y="1830931"/>
                </a:moveTo>
                <a:cubicBezTo>
                  <a:pt x="6960358" y="786877"/>
                  <a:pt x="6359857" y="-257177"/>
                  <a:pt x="5390866" y="56722"/>
                </a:cubicBezTo>
                <a:cubicBezTo>
                  <a:pt x="4421875" y="370620"/>
                  <a:pt x="2640842" y="3243474"/>
                  <a:pt x="1746914" y="3714322"/>
                </a:cubicBezTo>
                <a:cubicBezTo>
                  <a:pt x="852986" y="4185170"/>
                  <a:pt x="27296" y="2881808"/>
                  <a:pt x="27296" y="2881808"/>
                </a:cubicBezTo>
                <a:lnTo>
                  <a:pt x="27296" y="2881808"/>
                </a:lnTo>
                <a:lnTo>
                  <a:pt x="0" y="2854513"/>
                </a:lnTo>
              </a:path>
            </a:pathLst>
          </a:cu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21" y="2818263"/>
            <a:ext cx="11906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171"/>
          <a:stretch/>
        </p:blipFill>
        <p:spPr bwMode="auto">
          <a:xfrm>
            <a:off x="7820167" y="150410"/>
            <a:ext cx="11906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246" y="2279319"/>
            <a:ext cx="1237018" cy="10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8377" y="4749279"/>
            <a:ext cx="1237018" cy="108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816" y="3456438"/>
            <a:ext cx="1233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61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a:buNone/>
            </a:pPr>
            <a:r>
              <a:rPr lang="he-IL" sz="5400" dirty="0"/>
              <a:t>"כִּי שֶׁמֶשׁ וּמָגֵן ה' </a:t>
            </a:r>
            <a:r>
              <a:rPr lang="he-IL" sz="5400" dirty="0" err="1"/>
              <a:t>אֱלֹהִים</a:t>
            </a:r>
            <a:endParaRPr lang="he-IL" sz="5400" dirty="0"/>
          </a:p>
          <a:p>
            <a:pPr marL="0" indent="0" algn="ctr">
              <a:buNone/>
            </a:pPr>
            <a:r>
              <a:rPr lang="he-IL" sz="5400" dirty="0"/>
              <a:t>חֵן וְכָבוֹד </a:t>
            </a:r>
            <a:r>
              <a:rPr lang="he-IL" sz="5400" dirty="0" err="1"/>
              <a:t>יִתֵּן</a:t>
            </a:r>
            <a:r>
              <a:rPr lang="he-IL" sz="5400" dirty="0"/>
              <a:t> ה'</a:t>
            </a:r>
          </a:p>
          <a:p>
            <a:pPr marL="0" indent="0" algn="ctr">
              <a:buNone/>
            </a:pPr>
            <a:r>
              <a:rPr lang="he-IL" sz="5400" dirty="0"/>
              <a:t>לֹא יִמְנַע טוֹב לַהֹלְכִים בְּתָמִים"</a:t>
            </a:r>
          </a:p>
        </p:txBody>
      </p:sp>
    </p:spTree>
    <p:extLst>
      <p:ext uri="{BB962C8B-B14F-4D97-AF65-F5344CB8AC3E}">
        <p14:creationId xmlns:p14="http://schemas.microsoft.com/office/powerpoint/2010/main" val="27724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שמשון הגיבור (שיעור מספר 3)</a:t>
            </a:r>
          </a:p>
        </p:txBody>
      </p:sp>
      <p:sp>
        <p:nvSpPr>
          <p:cNvPr id="7" name="כותרת משנה 6"/>
          <p:cNvSpPr>
            <a:spLocks noGrp="1"/>
          </p:cNvSpPr>
          <p:nvPr>
            <p:ph type="subTitle" idx="1"/>
          </p:nvPr>
        </p:nvSpPr>
        <p:spPr/>
        <p:txBody>
          <a:bodyPr/>
          <a:lstStyle/>
          <a:p>
            <a:r>
              <a:rPr lang="he-IL" dirty="0">
                <a:sym typeface="Varela Round"/>
              </a:rPr>
              <a:t>תנ"ך ממ"ד חטיבת ביניים</a:t>
            </a:r>
          </a:p>
        </p:txBody>
      </p:sp>
      <p:sp>
        <p:nvSpPr>
          <p:cNvPr id="4" name="מציין מיקום תוכן 3"/>
          <p:cNvSpPr>
            <a:spLocks noGrp="1"/>
          </p:cNvSpPr>
          <p:nvPr>
            <p:ph idx="10"/>
          </p:nvPr>
        </p:nvSpPr>
        <p:spPr/>
        <p:txBody>
          <a:bodyPr/>
          <a:lstStyle/>
          <a:p>
            <a:r>
              <a:rPr lang="he-IL" dirty="0">
                <a:sym typeface="Varela Round"/>
              </a:rPr>
              <a:t>שם המורה: אלקנה שרלו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255" y="3016166"/>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a:t>
            </a:r>
            <a:r>
              <a:rPr lang="he-IL" sz="3200" b="1" dirty="0">
                <a:solidFill>
                  <a:srgbClr val="12B4BC"/>
                </a:solidFill>
                <a:latin typeface="Varela Round" panose="00000500000000000000" pitchFamily="2" charset="-79"/>
                <a:cs typeface="Varela Round" panose="00000500000000000000" pitchFamily="2" charset="-79"/>
              </a:rPr>
              <a:t>ביצירות</a:t>
            </a:r>
            <a:r>
              <a:rPr lang="he-IL" sz="3200" b="1" dirty="0">
                <a:solidFill>
                  <a:srgbClr val="192A72"/>
                </a:solidFill>
                <a:latin typeface="Varela Round" panose="00000500000000000000" pitchFamily="2" charset="-79"/>
                <a:cs typeface="Varela Round" panose="00000500000000000000" pitchFamily="2" charset="-79"/>
              </a:rPr>
              <a:t>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אחריתו של שמשון – שופטים פרק ט"ז</a:t>
            </a:r>
          </a:p>
        </p:txBody>
      </p:sp>
      <p:sp>
        <p:nvSpPr>
          <p:cNvPr id="8" name="מציין מיקום תוכן 7"/>
          <p:cNvSpPr>
            <a:spLocks noGrp="1"/>
          </p:cNvSpPr>
          <p:nvPr>
            <p:ph sz="quarter" idx="4"/>
          </p:nvPr>
        </p:nvSpPr>
        <p:spPr>
          <a:xfrm>
            <a:off x="515206" y="1725681"/>
            <a:ext cx="9000000" cy="4152517"/>
          </a:xfrm>
        </p:spPr>
        <p:txBody>
          <a:bodyPr/>
          <a:lstStyle/>
          <a:p>
            <a:pPr>
              <a:lnSpc>
                <a:spcPct val="200000"/>
              </a:lnSpc>
            </a:pPr>
            <a:r>
              <a:rPr lang="he-IL" dirty="0"/>
              <a:t>דלתות עזה</a:t>
            </a:r>
          </a:p>
          <a:p>
            <a:pPr>
              <a:lnSpc>
                <a:spcPct val="200000"/>
              </a:lnSpc>
            </a:pPr>
            <a:r>
              <a:rPr lang="he-IL" dirty="0"/>
              <a:t>דלילה</a:t>
            </a:r>
          </a:p>
          <a:p>
            <a:pPr>
              <a:lnSpc>
                <a:spcPct val="200000"/>
              </a:lnSpc>
            </a:pPr>
            <a:r>
              <a:rPr lang="he-IL" dirty="0"/>
              <a:t>"תָּמוֹת נַפְשִׁי </a:t>
            </a:r>
            <a:r>
              <a:rPr lang="he-IL" dirty="0" err="1"/>
              <a:t>עִם־פְּלִשְׁתִּים</a:t>
            </a:r>
            <a:r>
              <a:rPr lang="he-IL"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היכן עצרנו? למה להמשיך? </a:t>
            </a:r>
          </a:p>
        </p:txBody>
      </p:sp>
      <p:sp>
        <p:nvSpPr>
          <p:cNvPr id="11" name="מציין מיקום תוכן 10"/>
          <p:cNvSpPr>
            <a:spLocks noGrp="1"/>
          </p:cNvSpPr>
          <p:nvPr>
            <p:ph sz="quarter" idx="4"/>
          </p:nvPr>
        </p:nvSpPr>
        <p:spPr>
          <a:xfrm>
            <a:off x="2529642" y="968611"/>
            <a:ext cx="9000000" cy="4920778"/>
          </a:xfrm>
        </p:spPr>
        <p:txBody>
          <a:bodyPr>
            <a:noAutofit/>
          </a:bodyPr>
          <a:lstStyle/>
          <a:p>
            <a:pPr marL="0" indent="0">
              <a:lnSpc>
                <a:spcPct val="150000"/>
              </a:lnSpc>
              <a:buNone/>
            </a:pPr>
            <a:r>
              <a:rPr lang="he-IL" sz="2000" b="1" dirty="0"/>
              <a:t>משירי שמשון \ יוסף צבי רימון</a:t>
            </a:r>
          </a:p>
          <a:p>
            <a:pPr marL="0" indent="0">
              <a:lnSpc>
                <a:spcPct val="150000"/>
              </a:lnSpc>
              <a:buNone/>
            </a:pPr>
            <a:r>
              <a:rPr lang="he-IL" sz="2000" b="1" dirty="0"/>
              <a:t>...</a:t>
            </a:r>
          </a:p>
          <a:p>
            <a:pPr marL="0" indent="0">
              <a:lnSpc>
                <a:spcPct val="150000"/>
              </a:lnSpc>
              <a:buNone/>
            </a:pPr>
            <a:r>
              <a:rPr lang="he-IL" sz="2000" b="1" dirty="0"/>
              <a:t>בלבו גל אחרי גל עולה.</a:t>
            </a:r>
          </a:p>
          <a:p>
            <a:pPr marL="0" indent="0">
              <a:lnSpc>
                <a:spcPct val="150000"/>
              </a:lnSpc>
              <a:buNone/>
            </a:pPr>
            <a:r>
              <a:rPr lang="he-IL" sz="2000" b="1" dirty="0"/>
              <a:t>וסערת נקמה חדשה בלהבותיה,</a:t>
            </a:r>
          </a:p>
          <a:p>
            <a:pPr marL="0" indent="0">
              <a:lnSpc>
                <a:spcPct val="150000"/>
              </a:lnSpc>
              <a:buNone/>
            </a:pPr>
            <a:r>
              <a:rPr lang="he-IL" sz="2000" b="1" dirty="0"/>
              <a:t>אך שחוק הוא לשסע כפיר אריות,</a:t>
            </a:r>
          </a:p>
          <a:p>
            <a:pPr marL="0" indent="0">
              <a:lnSpc>
                <a:spcPct val="150000"/>
              </a:lnSpc>
              <a:buNone/>
            </a:pPr>
            <a:r>
              <a:rPr lang="he-IL" sz="2000" b="1" dirty="0"/>
              <a:t>להכות אדם רב בלי חרב.</a:t>
            </a:r>
          </a:p>
          <a:p>
            <a:pPr marL="0" indent="0">
              <a:lnSpc>
                <a:spcPct val="150000"/>
              </a:lnSpc>
              <a:buNone/>
            </a:pPr>
            <a:r>
              <a:rPr lang="he-IL" sz="2000" b="1" dirty="0"/>
              <a:t>...</a:t>
            </a:r>
          </a:p>
          <a:p>
            <a:pPr marL="0" indent="0">
              <a:lnSpc>
                <a:spcPct val="150000"/>
              </a:lnSpc>
              <a:buNone/>
            </a:pPr>
            <a:r>
              <a:rPr lang="he-IL" sz="2000" b="1" dirty="0"/>
              <a:t>עת יערם בלבו פלא עצמו,</a:t>
            </a:r>
          </a:p>
          <a:p>
            <a:pPr marL="0" indent="0">
              <a:lnSpc>
                <a:spcPct val="150000"/>
              </a:lnSpc>
              <a:buNone/>
            </a:pPr>
            <a:r>
              <a:rPr lang="he-IL" sz="2000" b="1" dirty="0"/>
              <a:t>פלא קדושה עם מפרץ רוח.</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7" y="1910686"/>
            <a:ext cx="4912341" cy="327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6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14197" y="44418"/>
            <a:ext cx="11160000" cy="720000"/>
          </a:xfrm>
        </p:spPr>
        <p:txBody>
          <a:bodyPr/>
          <a:lstStyle/>
          <a:p>
            <a:r>
              <a:rPr lang="he-IL" dirty="0"/>
              <a:t>דלתות עזה</a:t>
            </a:r>
          </a:p>
        </p:txBody>
      </p:sp>
      <p:sp>
        <p:nvSpPr>
          <p:cNvPr id="3" name="מציין מיקום תוכן 2"/>
          <p:cNvSpPr>
            <a:spLocks noGrp="1"/>
          </p:cNvSpPr>
          <p:nvPr>
            <p:ph idx="1"/>
          </p:nvPr>
        </p:nvSpPr>
        <p:spPr>
          <a:xfrm>
            <a:off x="3195961" y="960666"/>
            <a:ext cx="8701186" cy="5222046"/>
          </a:xfrm>
        </p:spPr>
        <p:txBody>
          <a:bodyPr>
            <a:normAutofit fontScale="92500" lnSpcReduction="10000"/>
          </a:bodyPr>
          <a:lstStyle/>
          <a:p>
            <a:r>
              <a:rPr lang="he-IL" b="1" dirty="0"/>
              <a:t>פרק ט"ז פסוקים א-ג:</a:t>
            </a:r>
          </a:p>
          <a:p>
            <a:pPr marL="0" indent="0">
              <a:buNone/>
            </a:pPr>
            <a:r>
              <a:rPr lang="he-IL" b="1" dirty="0"/>
              <a:t>(א) וַיֵּלֶךְ שִׁמְשׁוֹן </a:t>
            </a:r>
            <a:r>
              <a:rPr lang="he-IL" b="1" dirty="0" err="1"/>
              <a:t>עַזָּתָה</a:t>
            </a:r>
            <a:r>
              <a:rPr lang="he-IL" b="1" dirty="0"/>
              <a:t> </a:t>
            </a:r>
            <a:r>
              <a:rPr lang="he-IL" b="1" dirty="0" err="1"/>
              <a:t>וַיַּרְא־שָׁם</a:t>
            </a:r>
            <a:r>
              <a:rPr lang="he-IL" b="1" dirty="0"/>
              <a:t> </a:t>
            </a:r>
            <a:r>
              <a:rPr lang="he-IL" b="1" dirty="0" err="1"/>
              <a:t>אִשָּׁה</a:t>
            </a:r>
            <a:r>
              <a:rPr lang="he-IL" b="1" dirty="0"/>
              <a:t> זוֹנָה וַיָּבֹא אֵלֶיהָ׃ </a:t>
            </a:r>
          </a:p>
          <a:p>
            <a:pPr marL="0" indent="0">
              <a:buNone/>
            </a:pPr>
            <a:r>
              <a:rPr lang="he-IL" b="1" dirty="0"/>
              <a:t>(ב) לַעַזָּתִים </a:t>
            </a:r>
            <a:r>
              <a:rPr lang="he-IL" b="1" dirty="0" err="1"/>
              <a:t>לֵאמֹר</a:t>
            </a:r>
            <a:r>
              <a:rPr lang="he-IL" b="1" dirty="0"/>
              <a:t> בָּא שִׁמְשׁוֹן הֵנָּה</a:t>
            </a:r>
          </a:p>
          <a:p>
            <a:pPr marL="0" indent="0">
              <a:buNone/>
            </a:pPr>
            <a:r>
              <a:rPr lang="he-IL" b="1" dirty="0"/>
              <a:t>וַיָּסֹבּוּ </a:t>
            </a:r>
            <a:r>
              <a:rPr lang="he-IL" b="1" dirty="0" err="1"/>
              <a:t>וַיֶּאֶרְבוּ־לו</a:t>
            </a:r>
            <a:r>
              <a:rPr lang="he-IL" b="1" dirty="0"/>
              <a:t>ֹ </a:t>
            </a:r>
            <a:r>
              <a:rPr lang="he-IL" b="1" dirty="0" err="1"/>
              <a:t>כָל־הַלַּיְלָה</a:t>
            </a:r>
            <a:r>
              <a:rPr lang="he-IL" b="1" dirty="0"/>
              <a:t> בְּשַׁעַר הָעִיר</a:t>
            </a:r>
          </a:p>
          <a:p>
            <a:pPr marL="0" indent="0">
              <a:buNone/>
            </a:pPr>
            <a:r>
              <a:rPr lang="he-IL" b="1" dirty="0"/>
              <a:t>וַיִּתְחָרְשׁוּ </a:t>
            </a:r>
            <a:r>
              <a:rPr lang="he-IL" b="1" dirty="0" err="1"/>
              <a:t>כָל־הַלַּיְלָה</a:t>
            </a:r>
            <a:r>
              <a:rPr lang="he-IL" b="1" dirty="0"/>
              <a:t> </a:t>
            </a:r>
            <a:r>
              <a:rPr lang="he-IL" b="1" dirty="0" err="1"/>
              <a:t>לֵאמֹר</a:t>
            </a:r>
            <a:r>
              <a:rPr lang="he-IL" b="1" dirty="0"/>
              <a:t> </a:t>
            </a:r>
            <a:r>
              <a:rPr lang="he-IL" b="1" dirty="0" err="1"/>
              <a:t>עַד־אוֹר</a:t>
            </a:r>
            <a:r>
              <a:rPr lang="he-IL" b="1" dirty="0"/>
              <a:t> הַבֹּקֶר </a:t>
            </a:r>
            <a:r>
              <a:rPr lang="he-IL" b="1" dirty="0" err="1"/>
              <a:t>וַהֲרְגְנֻהו</a:t>
            </a:r>
            <a:r>
              <a:rPr lang="he-IL" b="1" dirty="0"/>
              <a:t>ּ׃ </a:t>
            </a:r>
          </a:p>
          <a:p>
            <a:pPr marL="0" indent="0">
              <a:buNone/>
            </a:pPr>
            <a:r>
              <a:rPr lang="he-IL" b="1" dirty="0"/>
              <a:t>(ג) וַיִּשְׁכַּב שִׁמְשׁוֹן </a:t>
            </a:r>
            <a:r>
              <a:rPr lang="he-IL" b="1" dirty="0" err="1"/>
              <a:t>עַד־חֲצִי</a:t>
            </a:r>
            <a:r>
              <a:rPr lang="he-IL" b="1" dirty="0"/>
              <a:t> הַלַּיְלָה </a:t>
            </a:r>
            <a:r>
              <a:rPr lang="he-IL" b="1" dirty="0" err="1"/>
              <a:t>וַיָּקָם</a:t>
            </a:r>
            <a:r>
              <a:rPr lang="he-IL" b="1" dirty="0"/>
              <a:t> בַּחֲצִי הַלַּיְלָה</a:t>
            </a:r>
          </a:p>
          <a:p>
            <a:pPr marL="0" indent="0">
              <a:buNone/>
            </a:pPr>
            <a:r>
              <a:rPr lang="he-IL" b="1" dirty="0"/>
              <a:t>וַיֶּאֱחֹז בְּדַלְתוֹת </a:t>
            </a:r>
            <a:r>
              <a:rPr lang="he-IL" b="1" dirty="0" err="1"/>
              <a:t>שַׁעַר־הָעִיר</a:t>
            </a:r>
            <a:r>
              <a:rPr lang="he-IL" b="1" dirty="0"/>
              <a:t> וּבִשְׁתֵּי הַמְּזוּזוֹת</a:t>
            </a:r>
          </a:p>
          <a:p>
            <a:pPr marL="0" indent="0">
              <a:buNone/>
            </a:pPr>
            <a:r>
              <a:rPr lang="he-IL" b="1" dirty="0" err="1"/>
              <a:t>וַיִּסָּעֵם</a:t>
            </a:r>
            <a:r>
              <a:rPr lang="he-IL" b="1" dirty="0"/>
              <a:t> </a:t>
            </a:r>
            <a:r>
              <a:rPr lang="he-IL" b="1" dirty="0" err="1"/>
              <a:t>עִם־הַבְּרִיח</a:t>
            </a:r>
            <a:r>
              <a:rPr lang="he-IL" b="1" dirty="0"/>
              <a:t>ַ וַיָּשֶׂם </a:t>
            </a:r>
            <a:r>
              <a:rPr lang="he-IL" b="1" dirty="0" err="1"/>
              <a:t>עַל־כְּתֵפָיו</a:t>
            </a:r>
            <a:endParaRPr lang="he-IL" b="1" dirty="0"/>
          </a:p>
          <a:p>
            <a:pPr marL="0" indent="0">
              <a:buNone/>
            </a:pPr>
            <a:r>
              <a:rPr lang="he-IL" b="1" dirty="0"/>
              <a:t>וַיַּעֲלֵם </a:t>
            </a:r>
            <a:r>
              <a:rPr lang="he-IL" b="1" dirty="0" err="1"/>
              <a:t>אֶל־רֹאש</a:t>
            </a:r>
            <a:r>
              <a:rPr lang="he-IL" b="1" dirty="0"/>
              <a:t>ׁ הָהָר אֲשֶׁר עַל־פְּנֵי חֶבְרוֹן׃</a:t>
            </a:r>
          </a:p>
          <a:p>
            <a:pPr marL="0" indent="0">
              <a:buNone/>
            </a:pPr>
            <a:endParaRPr lang="he-IL"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51" t="7407" b="16049"/>
          <a:stretch/>
        </p:blipFill>
        <p:spPr bwMode="auto">
          <a:xfrm>
            <a:off x="0" y="0"/>
            <a:ext cx="4612943" cy="587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מחבר חץ ישר 4"/>
          <p:cNvCxnSpPr/>
          <p:nvPr/>
        </p:nvCxnSpPr>
        <p:spPr>
          <a:xfrm>
            <a:off x="382137" y="3794078"/>
            <a:ext cx="2729553" cy="16377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09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3914" y="2560510"/>
            <a:ext cx="11160000" cy="720000"/>
          </a:xfrm>
        </p:spPr>
        <p:txBody>
          <a:bodyPr/>
          <a:lstStyle/>
          <a:p>
            <a:r>
              <a:rPr lang="he-IL" sz="3600" dirty="0"/>
              <a:t>הגבורה של שמשון אמנם ממשיכה...</a:t>
            </a:r>
            <a:br>
              <a:rPr lang="he-IL" sz="3600" dirty="0"/>
            </a:br>
            <a:r>
              <a:rPr lang="he-IL" sz="3600" dirty="0"/>
              <a:t>הפגיעה </a:t>
            </a:r>
            <a:r>
              <a:rPr lang="he-IL" sz="3600" dirty="0" err="1"/>
              <a:t>בפלשתים</a:t>
            </a:r>
            <a:r>
              <a:rPr lang="he-IL" sz="3600" dirty="0"/>
              <a:t> ממשיכה...</a:t>
            </a:r>
            <a:br>
              <a:rPr lang="he-IL" sz="3600" dirty="0"/>
            </a:br>
            <a:br>
              <a:rPr lang="he-IL" sz="3600" dirty="0"/>
            </a:br>
            <a:r>
              <a:rPr lang="he-IL" sz="3600" dirty="0"/>
              <a:t>אך היכן "ותצלח עליו רוח ה'"??</a:t>
            </a:r>
            <a:br>
              <a:rPr lang="he-IL" sz="3600" dirty="0"/>
            </a:br>
            <a:endParaRPr lang="he-IL"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7" y="3594408"/>
            <a:ext cx="1817236" cy="223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571" y="242042"/>
            <a:ext cx="3343842" cy="267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04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9797" y="4096029"/>
            <a:ext cx="11160000" cy="720000"/>
          </a:xfrm>
        </p:spPr>
        <p:txBody>
          <a:bodyPr/>
          <a:lstStyle/>
          <a:p>
            <a:pPr algn="r"/>
            <a:r>
              <a:rPr lang="he-IL" sz="3600" dirty="0"/>
              <a:t>		שמשון ודלילה, פרק ט"ז פסוקים ד-</a:t>
            </a:r>
            <a:r>
              <a:rPr lang="he-IL" sz="3600" dirty="0" err="1"/>
              <a:t>כב</a:t>
            </a:r>
            <a:br>
              <a:rPr lang="he-IL" sz="3600" dirty="0"/>
            </a:br>
            <a:br>
              <a:rPr lang="he-IL" sz="3600" dirty="0"/>
            </a:br>
            <a:r>
              <a:rPr lang="he-IL" sz="3600" dirty="0"/>
              <a:t>(ד) וַיְהִי אַחֲרֵי־כֵן וַיֶּאֱהַב </a:t>
            </a:r>
            <a:r>
              <a:rPr lang="he-IL" sz="3600" dirty="0" err="1"/>
              <a:t>אִשָּׁה</a:t>
            </a:r>
            <a:r>
              <a:rPr lang="he-IL" sz="3600" dirty="0"/>
              <a:t> בְּנַחַל שֹׂרֵק וּשְׁמָהּ דְּלִילָה׃</a:t>
            </a:r>
            <a:br>
              <a:rPr lang="he-IL" sz="3600" dirty="0"/>
            </a:br>
            <a:r>
              <a:rPr lang="he-IL" sz="3600" dirty="0"/>
              <a:t>(ה) וַיַּעֲלוּ אֵלֶיהָ סַרְנֵי </a:t>
            </a:r>
            <a:r>
              <a:rPr lang="he-IL" sz="3600" dirty="0" err="1"/>
              <a:t>פְלִשְׁתִּים</a:t>
            </a:r>
            <a:r>
              <a:rPr lang="he-IL" sz="3600" dirty="0"/>
              <a:t> וַיֹּאמְרוּ לָהּ פַּתִּי אוֹתוֹ וּרְאִי בַּמֶּה </a:t>
            </a:r>
            <a:r>
              <a:rPr lang="he-IL" sz="3600" dirty="0" err="1"/>
              <a:t>כֹּחו</a:t>
            </a:r>
            <a:r>
              <a:rPr lang="he-IL" sz="3600" dirty="0"/>
              <a:t>ֹ גָדוֹל וּבַמֶּה נוּכַל לוֹ </a:t>
            </a:r>
            <a:r>
              <a:rPr lang="he-IL" sz="3600" dirty="0" err="1"/>
              <a:t>וַאֲסַרְנֻהו</a:t>
            </a:r>
            <a:r>
              <a:rPr lang="he-IL" sz="3600" dirty="0"/>
              <a:t>ּ </a:t>
            </a:r>
            <a:r>
              <a:rPr lang="he-IL" sz="3600" dirty="0" err="1"/>
              <a:t>לְעַנֹּתו</a:t>
            </a:r>
            <a:r>
              <a:rPr lang="he-IL" sz="3600" dirty="0"/>
              <a:t>ֹ וַאֲנַחְנוּ </a:t>
            </a:r>
            <a:r>
              <a:rPr lang="he-IL" sz="3600" dirty="0" err="1"/>
              <a:t>נִתַּן־לָך</a:t>
            </a:r>
            <a:r>
              <a:rPr lang="he-IL" sz="3600" dirty="0"/>
              <a:t>ְ אִישׁ אֶלֶף וּמֵאָה כָּסֶף׃</a:t>
            </a:r>
            <a:br>
              <a:rPr lang="he-IL" sz="3600" dirty="0"/>
            </a:br>
            <a:r>
              <a:rPr lang="he-IL" sz="3600" dirty="0"/>
              <a:t>(ו) וַתֹּאמֶר דְּלִילָה </a:t>
            </a:r>
            <a:r>
              <a:rPr lang="he-IL" sz="3600" dirty="0" err="1"/>
              <a:t>אֶל־שִׁמְשׁוֹן</a:t>
            </a:r>
            <a:r>
              <a:rPr lang="he-IL" sz="3600" dirty="0"/>
              <a:t> </a:t>
            </a:r>
            <a:r>
              <a:rPr lang="he-IL" sz="3600" dirty="0" err="1"/>
              <a:t>הַגִּידָה־נָּא</a:t>
            </a:r>
            <a:r>
              <a:rPr lang="he-IL" sz="3600" dirty="0"/>
              <a:t> לִי בַּמֶּה כֹּחֲךָ גָדוֹל וּבַמֶּה </a:t>
            </a:r>
            <a:r>
              <a:rPr lang="he-IL" sz="3600" dirty="0" err="1"/>
              <a:t>תֵאָסֵר</a:t>
            </a:r>
            <a:r>
              <a:rPr lang="he-IL" sz="3600" dirty="0"/>
              <a:t> לְעַנּוֹתֶךָ׃</a:t>
            </a:r>
            <a:r>
              <a:rPr lang="he-IL" sz="2800" dirty="0"/>
              <a:t> </a:t>
            </a:r>
            <a:br>
              <a:rPr lang="he-IL" sz="2800" dirty="0"/>
            </a:br>
            <a:br>
              <a:rPr lang="he-IL" sz="3600" dirty="0"/>
            </a:br>
            <a:br>
              <a:rPr lang="he-IL" sz="3600" dirty="0"/>
            </a:br>
            <a:br>
              <a:rPr lang="he-IL" sz="3600" dirty="0"/>
            </a:br>
            <a:br>
              <a:rPr lang="he-IL" sz="3600" dirty="0"/>
            </a:br>
            <a:br>
              <a:rPr lang="he-IL" sz="3600" dirty="0"/>
            </a:br>
            <a:br>
              <a:rPr lang="he-IL" sz="3600" dirty="0"/>
            </a:br>
            <a:endParaRPr lang="he-IL"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1" y="4292476"/>
            <a:ext cx="6373504" cy="152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3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7754" y="4908677"/>
            <a:ext cx="11160000" cy="720000"/>
          </a:xfrm>
        </p:spPr>
        <p:txBody>
          <a:bodyPr/>
          <a:lstStyle/>
          <a:p>
            <a:pPr algn="r">
              <a:lnSpc>
                <a:spcPct val="150000"/>
              </a:lnSpc>
            </a:pPr>
            <a:r>
              <a:rPr lang="he-IL" sz="3600" dirty="0"/>
              <a:t>		שמשון ודלילה, פרק ט"ז פסוקים ד-</a:t>
            </a:r>
            <a:r>
              <a:rPr lang="he-IL" sz="3600" dirty="0" err="1"/>
              <a:t>כב</a:t>
            </a:r>
            <a:br>
              <a:rPr lang="he-IL" sz="3600" dirty="0"/>
            </a:br>
            <a:br>
              <a:rPr lang="he-IL" sz="3600" dirty="0"/>
            </a:br>
            <a:r>
              <a:rPr lang="he-IL" sz="2400" dirty="0"/>
              <a:t>היה ר' מאיר אומר: אלמלי לא נקרא שמה דלילה, </a:t>
            </a:r>
            <a:br>
              <a:rPr lang="en-US" sz="2400" dirty="0"/>
            </a:br>
            <a:r>
              <a:rPr lang="he-IL" sz="2400" dirty="0"/>
              <a:t>הייתה ראויה שתקרא דלילה –</a:t>
            </a:r>
            <a:br>
              <a:rPr lang="he-IL" sz="2400" dirty="0"/>
            </a:br>
            <a:r>
              <a:rPr lang="he-IL" sz="2400" dirty="0"/>
              <a:t>שדלדלה את כוחו, דלדלה את לבו, דלדלה את מעשיו.</a:t>
            </a:r>
            <a:br>
              <a:rPr lang="he-IL" sz="2400" dirty="0"/>
            </a:br>
            <a:r>
              <a:rPr lang="he-IL" sz="2400" dirty="0"/>
              <a:t>דלדלה את כוחו - דכתיב "ויסר כוחו מעליו",</a:t>
            </a:r>
            <a:br>
              <a:rPr lang="he-IL" sz="2400" dirty="0"/>
            </a:br>
            <a:r>
              <a:rPr lang="he-IL" sz="2400" dirty="0"/>
              <a:t>דלדלה את לבו - שנאמר "ותרא דלילה כי הגיד לה את כל לבו",</a:t>
            </a:r>
            <a:br>
              <a:rPr lang="he-IL" sz="2400" dirty="0"/>
            </a:br>
            <a:r>
              <a:rPr lang="he-IL" sz="2400" dirty="0"/>
              <a:t>דלדלה את מעשיו - דכתיב "והוא לא ידע כי ה' סר מעליו </a:t>
            </a:r>
            <a:br>
              <a:rPr lang="he-IL" sz="2800" dirty="0"/>
            </a:br>
            <a:br>
              <a:rPr lang="he-IL" sz="3600" dirty="0"/>
            </a:br>
            <a:br>
              <a:rPr lang="he-IL" sz="3600" dirty="0"/>
            </a:br>
            <a:br>
              <a:rPr lang="he-IL" sz="3600" dirty="0"/>
            </a:br>
            <a:br>
              <a:rPr lang="he-IL" sz="3600" dirty="0"/>
            </a:br>
            <a:br>
              <a:rPr lang="he-IL" sz="3600" dirty="0"/>
            </a:br>
            <a:br>
              <a:rPr lang="he-IL" sz="3600" dirty="0"/>
            </a:br>
            <a:endParaRPr lang="he-IL"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6" y="3114959"/>
            <a:ext cx="2000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32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b="1" dirty="0"/>
              <a:t>(</a:t>
            </a:r>
            <a:r>
              <a:rPr lang="he-IL" b="1" dirty="0" err="1"/>
              <a:t>כא</a:t>
            </a:r>
            <a:r>
              <a:rPr lang="he-IL" b="1" dirty="0"/>
              <a:t>) </a:t>
            </a:r>
            <a:r>
              <a:rPr lang="he-IL" dirty="0"/>
              <a:t>וַיֹּאחֲזוּהוּ </a:t>
            </a:r>
            <a:r>
              <a:rPr lang="he-IL" dirty="0" err="1"/>
              <a:t>פְלִשְׁתִּים</a:t>
            </a:r>
            <a:r>
              <a:rPr lang="he-IL" dirty="0"/>
              <a:t> וַיְנַקְּרוּ </a:t>
            </a:r>
            <a:r>
              <a:rPr lang="he-IL" dirty="0" err="1"/>
              <a:t>אֶת־עֵינָיו</a:t>
            </a:r>
            <a:r>
              <a:rPr lang="he-IL" dirty="0"/>
              <a:t> וַיּוֹרִידוּ אוֹתוֹ </a:t>
            </a:r>
            <a:r>
              <a:rPr lang="he-IL" dirty="0" err="1"/>
              <a:t>עַזָּתָה</a:t>
            </a:r>
            <a:r>
              <a:rPr lang="he-IL" dirty="0"/>
              <a:t> וַיַּאַסְרוּהוּ </a:t>
            </a:r>
            <a:r>
              <a:rPr lang="he-IL" dirty="0" err="1"/>
              <a:t>בַּנְחֻשְׁתַּיִם</a:t>
            </a:r>
            <a:endParaRPr lang="he-IL" dirty="0"/>
          </a:p>
          <a:p>
            <a:pPr marL="0" indent="0">
              <a:buNone/>
            </a:pPr>
            <a:r>
              <a:rPr lang="he-IL" dirty="0"/>
              <a:t>וַיְהִי טוֹחֵן בְּבֵית הָאֲסוּרִים׃ </a:t>
            </a:r>
          </a:p>
          <a:p>
            <a:pPr marL="0" indent="0">
              <a:buNone/>
            </a:pPr>
            <a:r>
              <a:rPr lang="he-IL" b="1" dirty="0"/>
              <a:t>(</a:t>
            </a:r>
            <a:r>
              <a:rPr lang="he-IL" b="1" dirty="0" err="1"/>
              <a:t>כב</a:t>
            </a:r>
            <a:r>
              <a:rPr lang="he-IL" b="1" dirty="0"/>
              <a:t>) </a:t>
            </a:r>
            <a:r>
              <a:rPr lang="he-IL" dirty="0"/>
              <a:t>וַיָּחֶל </a:t>
            </a:r>
            <a:r>
              <a:rPr lang="he-IL" dirty="0" err="1"/>
              <a:t>שְׂעַר־רֹאשׁו</a:t>
            </a:r>
            <a:r>
              <a:rPr lang="he-IL" dirty="0"/>
              <a:t>ֹ לְצַמֵּחַ כַּאֲשֶׁר גֻּלָּח׃ </a:t>
            </a:r>
          </a:p>
          <a:p>
            <a:pPr marL="0" indent="0">
              <a:buNone/>
            </a:pPr>
            <a:endParaRPr lang="he-IL" dirty="0"/>
          </a:p>
        </p:txBody>
      </p:sp>
      <p:sp>
        <p:nvSpPr>
          <p:cNvPr id="4" name="TextBox 3"/>
          <p:cNvSpPr txBox="1"/>
          <p:nvPr/>
        </p:nvSpPr>
        <p:spPr>
          <a:xfrm>
            <a:off x="4059225" y="3556282"/>
            <a:ext cx="6905767" cy="523220"/>
          </a:xfrm>
          <a:prstGeom prst="rect">
            <a:avLst/>
          </a:prstGeom>
          <a:noFill/>
        </p:spPr>
        <p:txBody>
          <a:bodyPr wrap="square" rtlCol="1">
            <a:spAutoFit/>
          </a:bodyPr>
          <a:lstStyle/>
          <a:p>
            <a:r>
              <a:rPr lang="he-IL" sz="2800" b="1" dirty="0">
                <a:solidFill>
                  <a:srgbClr val="002060"/>
                </a:solidFill>
                <a:latin typeface="Varela Round" pitchFamily="2" charset="-79"/>
                <a:ea typeface="+mj-ea"/>
                <a:cs typeface="Varela Round" pitchFamily="2" charset="-79"/>
              </a:rPr>
              <a:t>מה היה סופו של שמשון?...</a:t>
            </a:r>
          </a:p>
        </p:txBody>
      </p:sp>
      <p:pic>
        <p:nvPicPr>
          <p:cNvPr id="5" name="Picture 2" descr="דלילה אשתי - שמשון הגיבור -מיומנו של שופט"/>
          <p:cNvPicPr>
            <a:picLocks noChangeAspect="1" noChangeArrowheads="1"/>
          </p:cNvPicPr>
          <p:nvPr/>
        </p:nvPicPr>
        <p:blipFill rotWithShape="1">
          <a:blip r:embed="rId2">
            <a:extLst>
              <a:ext uri="{28A0092B-C50C-407E-A947-70E740481C1C}">
                <a14:useLocalDpi xmlns:a14="http://schemas.microsoft.com/office/drawing/2010/main" val="0"/>
              </a:ext>
            </a:extLst>
          </a:blip>
          <a:srcRect r="37500"/>
          <a:stretch/>
        </p:blipFill>
        <p:spPr bwMode="auto">
          <a:xfrm>
            <a:off x="642080" y="2058357"/>
            <a:ext cx="2956526" cy="342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7248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869</Words>
  <Application>Microsoft Office PowerPoint</Application>
  <PresentationFormat>מותאם אישית</PresentationFormat>
  <Paragraphs>67</Paragraphs>
  <Slides>20</Slides>
  <Notes>3</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20</vt:i4>
      </vt:variant>
    </vt:vector>
  </HeadingPairs>
  <TitlesOfParts>
    <vt:vector size="24" baseType="lpstr">
      <vt:lpstr>Arial</vt:lpstr>
      <vt:lpstr>Calibri</vt:lpstr>
      <vt:lpstr>Varela Round</vt:lpstr>
      <vt:lpstr>ערכת נושא Office</vt:lpstr>
      <vt:lpstr>מערכת שידורים לאומית</vt:lpstr>
      <vt:lpstr>שמשון הגיבור (שיעור מספר 3)</vt:lpstr>
      <vt:lpstr>אחריתו של שמשון – שופטים פרק ט"ז</vt:lpstr>
      <vt:lpstr>היכן עצרנו? למה להמשיך? </vt:lpstr>
      <vt:lpstr>דלתות עזה</vt:lpstr>
      <vt:lpstr>הגבורה של שמשון אמנם ממשיכה... הפגיעה בפלשתים ממשיכה...  אך היכן "ותצלח עליו רוח ה'"?? </vt:lpstr>
      <vt:lpstr>  שמשון ודלילה, פרק ט"ז פסוקים ד-כב  (ד) וַיְהִי אַחֲרֵי־כֵן וַיֶּאֱהַב אִשָּׁה בְּנַחַל שֹׂרֵק וּשְׁמָהּ דְּלִילָה׃ (ה) וַיַּעֲלוּ אֵלֶיהָ סַרְנֵי פְלִשְׁתִּים וַיֹּאמְרוּ לָהּ פַּתִּי אוֹתוֹ וּרְאִי בַּמֶּה כֹּחוֹ גָדוֹל וּבַמֶּה נוּכַל לוֹ וַאֲסַרְנֻהוּ לְעַנֹּתוֹ וַאֲנַחְנוּ נִתַּן־לָךְ אִישׁ אֶלֶף וּמֵאָה כָּסֶף׃ (ו) וַתֹּאמֶר דְּלִילָה אֶל־שִׁמְשׁוֹן הַגִּידָה־נָּא לִי בַּמֶּה כֹּחֲךָ גָדוֹל וּבַמֶּה תֵאָסֵר לְעַנּוֹתֶךָ׃        </vt:lpstr>
      <vt:lpstr>  שמשון ודלילה, פרק ט"ז פסוקים ד-כב  היה ר' מאיר אומר: אלמלי לא נקרא שמה דלילה,  הייתה ראויה שתקרא דלילה – שדלדלה את כוחו, דלדלה את לבו, דלדלה את מעשיו. דלדלה את כוחו - דכתיב "ויסר כוחו מעליו", דלדלה את לבו - שנאמר "ותרא דלילה כי הגיד לה את כל לבו", דלדלה את מעשיו - דכתיב "והוא לא ידע כי ה' סר מעליו        </vt:lpstr>
      <vt:lpstr>מצגת של PowerPoint‏</vt:lpstr>
      <vt:lpstr>הפסקה 10 דקות</vt:lpstr>
      <vt:lpstr>סופו של שמשון, פרק ט"ז פסוקים כג-לא </vt:lpstr>
      <vt:lpstr>מצגת של PowerPoint‏</vt:lpstr>
      <vt:lpstr>מצגת של PowerPoint‏</vt:lpstr>
      <vt:lpstr>מצגת של PowerPoint‏</vt:lpstr>
      <vt:lpstr>מצגת של PowerPoint‏</vt:lpstr>
      <vt:lpstr>סיכום ימי שמשון</vt:lpstr>
      <vt:lpstr>סיכום ימי שמשון</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44</cp:revision>
  <dcterms:created xsi:type="dcterms:W3CDTF">2020-03-15T19:13:03Z</dcterms:created>
  <dcterms:modified xsi:type="dcterms:W3CDTF">2020-03-28T18:51:37Z</dcterms:modified>
</cp:coreProperties>
</file>