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9"/>
  </p:notesMasterIdLst>
  <p:sldIdLst>
    <p:sldId id="257" r:id="rId2"/>
    <p:sldId id="309" r:id="rId3"/>
    <p:sldId id="263" r:id="rId4"/>
    <p:sldId id="356" r:id="rId5"/>
    <p:sldId id="357" r:id="rId6"/>
    <p:sldId id="358" r:id="rId7"/>
    <p:sldId id="359" r:id="rId8"/>
    <p:sldId id="360" r:id="rId9"/>
    <p:sldId id="361" r:id="rId10"/>
    <p:sldId id="375" r:id="rId11"/>
    <p:sldId id="363" r:id="rId12"/>
    <p:sldId id="364" r:id="rId13"/>
    <p:sldId id="365" r:id="rId14"/>
    <p:sldId id="366" r:id="rId15"/>
    <p:sldId id="367" r:id="rId16"/>
    <p:sldId id="368" r:id="rId17"/>
    <p:sldId id="373" r:id="rId18"/>
    <p:sldId id="374" r:id="rId19"/>
    <p:sldId id="376" r:id="rId20"/>
    <p:sldId id="362" r:id="rId21"/>
    <p:sldId id="372" r:id="rId22"/>
    <p:sldId id="378" r:id="rId23"/>
    <p:sldId id="392" r:id="rId24"/>
    <p:sldId id="381" r:id="rId25"/>
    <p:sldId id="382" r:id="rId26"/>
    <p:sldId id="383" r:id="rId27"/>
    <p:sldId id="384" r:id="rId28"/>
    <p:sldId id="385" r:id="rId29"/>
    <p:sldId id="387" r:id="rId30"/>
    <p:sldId id="386" r:id="rId31"/>
    <p:sldId id="377" r:id="rId32"/>
    <p:sldId id="388" r:id="rId33"/>
    <p:sldId id="389" r:id="rId34"/>
    <p:sldId id="390" r:id="rId35"/>
    <p:sldId id="391" r:id="rId36"/>
    <p:sldId id="343" r:id="rId37"/>
    <p:sldId id="291" r:id="rId3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A4AB"/>
    <a:srgbClr val="192A72"/>
    <a:srgbClr val="6CF0FF"/>
    <a:srgbClr val="92D050"/>
    <a:srgbClr val="E0E0E0"/>
    <a:srgbClr val="E6E6E6"/>
    <a:srgbClr val="12B4BC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5" autoAdjust="0"/>
    <p:restoredTop sz="94737"/>
  </p:normalViewPr>
  <p:slideViewPr>
    <p:cSldViewPr snapToGrid="0" snapToObjects="1">
      <p:cViewPr varScale="1">
        <p:scale>
          <a:sx n="89" d="100"/>
          <a:sy n="89" d="100"/>
        </p:scale>
        <p:origin x="992" y="168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כ"ו.אב.תש"ף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24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כ"ו.אב.תש"ף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74" r:id="rId3"/>
    <p:sldLayoutId id="2147483675" r:id="rId4"/>
    <p:sldLayoutId id="2147483650" r:id="rId5"/>
    <p:sldLayoutId id="2147483676" r:id="rId6"/>
    <p:sldLayoutId id="2147483653" r:id="rId7"/>
    <p:sldLayoutId id="2147483666" r:id="rId8"/>
    <p:sldLayoutId id="2147483677" r:id="rId9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7EC7B-4C68-47B8-BBB2-2AC52ED0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ברגיסטרים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8993CE-0316-4F05-A9B1-26F75FF51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1" y="980648"/>
            <a:ext cx="9530175" cy="57774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89B250-CF98-46D0-B25A-06442277767F}"/>
              </a:ext>
            </a:extLst>
          </p:cNvPr>
          <p:cNvSpPr txBox="1"/>
          <p:nvPr/>
        </p:nvSpPr>
        <p:spPr>
          <a:xfrm>
            <a:off x="3032236" y="4607164"/>
            <a:ext cx="9159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200" dirty="0"/>
              <a:t>(*) מתוך ספר אסמבלי </a:t>
            </a:r>
            <a:br>
              <a:rPr lang="en-US" sz="1200" dirty="0"/>
            </a:br>
            <a:r>
              <a:rPr lang="he-IL" sz="1200" dirty="0"/>
              <a:t>של המרכז לחינוך סייבר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655F7EF-A528-4A34-8430-7F0D0648BDAB}"/>
              </a:ext>
            </a:extLst>
          </p:cNvPr>
          <p:cNvSpPr txBox="1"/>
          <p:nvPr/>
        </p:nvSpPr>
        <p:spPr>
          <a:xfrm>
            <a:off x="9633287" y="2151313"/>
            <a:ext cx="234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b="1" u="sng" dirty="0"/>
              <a:t>שימו לב</a:t>
            </a:r>
            <a:r>
              <a:rPr lang="he-IL" sz="2000" dirty="0"/>
              <a:t>: תמיד יש ערך כלשהוא ברגיסטרים, אין רגיסטר "ריק"</a:t>
            </a:r>
            <a:endParaRPr lang="en-IL" sz="2000" dirty="0"/>
          </a:p>
        </p:txBody>
      </p:sp>
    </p:spTree>
    <p:extLst>
      <p:ext uri="{BB962C8B-B14F-4D97-AF65-F5344CB8AC3E}">
        <p14:creationId xmlns:p14="http://schemas.microsoft.com/office/powerpoint/2010/main" val="226404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7EC7B-4C68-47B8-BBB2-2AC52ED0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ברגיסטרים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8993CE-0316-4F05-A9B1-26F75FF51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1" y="980648"/>
            <a:ext cx="9530175" cy="57774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89B250-CF98-46D0-B25A-06442277767F}"/>
              </a:ext>
            </a:extLst>
          </p:cNvPr>
          <p:cNvSpPr txBox="1"/>
          <p:nvPr/>
        </p:nvSpPr>
        <p:spPr>
          <a:xfrm>
            <a:off x="3032236" y="4607164"/>
            <a:ext cx="9159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200" dirty="0"/>
              <a:t>(*) מתוך ספר אסמבלי </a:t>
            </a:r>
            <a:br>
              <a:rPr lang="en-US" sz="1200" dirty="0"/>
            </a:br>
            <a:r>
              <a:rPr lang="he-IL" sz="1200" dirty="0"/>
              <a:t>של המרכז לחינוך סייבר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9B5EF9-9FE4-449B-A77F-AD9A68C48E0D}"/>
              </a:ext>
            </a:extLst>
          </p:cNvPr>
          <p:cNvSpPr txBox="1"/>
          <p:nvPr/>
        </p:nvSpPr>
        <p:spPr>
          <a:xfrm>
            <a:off x="4869709" y="2158408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12h</a:t>
            </a:r>
            <a:r>
              <a:rPr lang="he-IL" dirty="0">
                <a:solidFill>
                  <a:srgbClr val="FF0000"/>
                </a:solidFill>
              </a:rPr>
              <a:t> </a:t>
            </a:r>
            <a:endParaRPr lang="en-IL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52ACE8-DA55-4AF6-ACD3-38CBC12159E4}"/>
              </a:ext>
            </a:extLst>
          </p:cNvPr>
          <p:cNvSpPr txBox="1"/>
          <p:nvPr/>
        </p:nvSpPr>
        <p:spPr>
          <a:xfrm>
            <a:off x="5649436" y="2151313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34h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655F7EF-A528-4A34-8430-7F0D0648BDAB}"/>
              </a:ext>
            </a:extLst>
          </p:cNvPr>
          <p:cNvSpPr txBox="1"/>
          <p:nvPr/>
        </p:nvSpPr>
        <p:spPr>
          <a:xfrm>
            <a:off x="9655234" y="2161555"/>
            <a:ext cx="234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mov ax, 1234h    </a:t>
            </a:r>
            <a:endParaRPr lang="en-IL" sz="20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2687C1-F590-42BC-AF65-56703850D355}"/>
              </a:ext>
            </a:extLst>
          </p:cNvPr>
          <p:cNvSpPr txBox="1"/>
          <p:nvPr/>
        </p:nvSpPr>
        <p:spPr>
          <a:xfrm>
            <a:off x="9558667" y="1626785"/>
            <a:ext cx="215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u="sng" dirty="0"/>
              <a:t>הפקודה </a:t>
            </a:r>
            <a:r>
              <a:rPr lang="he-IL" b="1" u="sng" dirty="0" err="1"/>
              <a:t>באסמבלי</a:t>
            </a:r>
            <a:endParaRPr lang="en-IL" b="1" u="sng" dirty="0"/>
          </a:p>
        </p:txBody>
      </p:sp>
    </p:spTree>
    <p:extLst>
      <p:ext uri="{BB962C8B-B14F-4D97-AF65-F5344CB8AC3E}">
        <p14:creationId xmlns:p14="http://schemas.microsoft.com/office/powerpoint/2010/main" val="21443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7EC7B-4C68-47B8-BBB2-2AC52ED0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ברגיסטרים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8993CE-0316-4F05-A9B1-26F75FF51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1" y="980648"/>
            <a:ext cx="9530175" cy="57774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89B250-CF98-46D0-B25A-06442277767F}"/>
              </a:ext>
            </a:extLst>
          </p:cNvPr>
          <p:cNvSpPr txBox="1"/>
          <p:nvPr/>
        </p:nvSpPr>
        <p:spPr>
          <a:xfrm>
            <a:off x="3032236" y="4607164"/>
            <a:ext cx="9159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200" dirty="0"/>
              <a:t>(*) מתוך ספר אסמבלי </a:t>
            </a:r>
            <a:br>
              <a:rPr lang="en-US" sz="1200" dirty="0"/>
            </a:br>
            <a:r>
              <a:rPr lang="he-IL" sz="1200" dirty="0"/>
              <a:t>של המרכז לחינוך סייבר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9B5EF9-9FE4-449B-A77F-AD9A68C48E0D}"/>
              </a:ext>
            </a:extLst>
          </p:cNvPr>
          <p:cNvSpPr txBox="1"/>
          <p:nvPr/>
        </p:nvSpPr>
        <p:spPr>
          <a:xfrm>
            <a:off x="4869709" y="2158408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12h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52ACE8-DA55-4AF6-ACD3-38CBC12159E4}"/>
              </a:ext>
            </a:extLst>
          </p:cNvPr>
          <p:cNvSpPr txBox="1"/>
          <p:nvPr/>
        </p:nvSpPr>
        <p:spPr>
          <a:xfrm>
            <a:off x="5649436" y="2151313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34h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31B911-7944-4D16-8A87-0101C38D866D}"/>
              </a:ext>
            </a:extLst>
          </p:cNvPr>
          <p:cNvSpPr txBox="1"/>
          <p:nvPr/>
        </p:nvSpPr>
        <p:spPr>
          <a:xfrm>
            <a:off x="4869709" y="2723406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12h</a:t>
            </a:r>
            <a:r>
              <a:rPr lang="he-IL" dirty="0">
                <a:solidFill>
                  <a:srgbClr val="FF0000"/>
                </a:solidFill>
              </a:rPr>
              <a:t> </a:t>
            </a:r>
            <a:endParaRPr lang="en-IL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8309A5-D112-4277-887C-458A2EC693D3}"/>
              </a:ext>
            </a:extLst>
          </p:cNvPr>
          <p:cNvSpPr txBox="1"/>
          <p:nvPr/>
        </p:nvSpPr>
        <p:spPr>
          <a:xfrm>
            <a:off x="5540686" y="2721285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8D91D0-0080-4B6A-8EEA-F5F67ECF342A}"/>
              </a:ext>
            </a:extLst>
          </p:cNvPr>
          <p:cNvSpPr txBox="1"/>
          <p:nvPr/>
        </p:nvSpPr>
        <p:spPr>
          <a:xfrm>
            <a:off x="9633287" y="2151313"/>
            <a:ext cx="2378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mov ax, 1234h  </a:t>
            </a:r>
          </a:p>
          <a:p>
            <a:endParaRPr lang="en-US" sz="2000" dirty="0"/>
          </a:p>
          <a:p>
            <a:r>
              <a:rPr lang="en-US" sz="2000" dirty="0"/>
              <a:t>mov al, 0ABh     </a:t>
            </a:r>
            <a:endParaRPr lang="en-IL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B6BFE-3D24-48FD-95AF-462DA56846A9}"/>
              </a:ext>
            </a:extLst>
          </p:cNvPr>
          <p:cNvSpPr txBox="1"/>
          <p:nvPr/>
        </p:nvSpPr>
        <p:spPr>
          <a:xfrm>
            <a:off x="9558667" y="1626785"/>
            <a:ext cx="215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u="sng" dirty="0"/>
              <a:t>הפקודה </a:t>
            </a:r>
            <a:r>
              <a:rPr lang="he-IL" b="1" u="sng" dirty="0" err="1"/>
              <a:t>באסמבלי</a:t>
            </a:r>
            <a:endParaRPr lang="en-IL" b="1" u="sng" dirty="0"/>
          </a:p>
        </p:txBody>
      </p:sp>
    </p:spTree>
    <p:extLst>
      <p:ext uri="{BB962C8B-B14F-4D97-AF65-F5344CB8AC3E}">
        <p14:creationId xmlns:p14="http://schemas.microsoft.com/office/powerpoint/2010/main" val="289194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7EC7B-4C68-47B8-BBB2-2AC52ED0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ברגיסטרים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8993CE-0316-4F05-A9B1-26F75FF51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1" y="980648"/>
            <a:ext cx="9530175" cy="57774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89B250-CF98-46D0-B25A-06442277767F}"/>
              </a:ext>
            </a:extLst>
          </p:cNvPr>
          <p:cNvSpPr txBox="1"/>
          <p:nvPr/>
        </p:nvSpPr>
        <p:spPr>
          <a:xfrm>
            <a:off x="3032236" y="4607164"/>
            <a:ext cx="9159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200" dirty="0"/>
              <a:t>(*) מתוך ספר אסמבלי </a:t>
            </a:r>
            <a:br>
              <a:rPr lang="en-US" sz="1200" dirty="0"/>
            </a:br>
            <a:r>
              <a:rPr lang="he-IL" sz="1200" dirty="0"/>
              <a:t>של המרכז לחינוך סייבר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9B5EF9-9FE4-449B-A77F-AD9A68C48E0D}"/>
              </a:ext>
            </a:extLst>
          </p:cNvPr>
          <p:cNvSpPr txBox="1"/>
          <p:nvPr/>
        </p:nvSpPr>
        <p:spPr>
          <a:xfrm>
            <a:off x="4869709" y="2158408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12h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52ACE8-DA55-4AF6-ACD3-38CBC12159E4}"/>
              </a:ext>
            </a:extLst>
          </p:cNvPr>
          <p:cNvSpPr txBox="1"/>
          <p:nvPr/>
        </p:nvSpPr>
        <p:spPr>
          <a:xfrm>
            <a:off x="5649436" y="2151313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34h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31B911-7944-4D16-8A87-0101C38D866D}"/>
              </a:ext>
            </a:extLst>
          </p:cNvPr>
          <p:cNvSpPr txBox="1"/>
          <p:nvPr/>
        </p:nvSpPr>
        <p:spPr>
          <a:xfrm>
            <a:off x="4869709" y="2723406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12h</a:t>
            </a:r>
            <a:r>
              <a:rPr lang="he-IL" dirty="0">
                <a:solidFill>
                  <a:srgbClr val="FF0000"/>
                </a:solidFill>
              </a:rPr>
              <a:t> </a:t>
            </a:r>
            <a:endParaRPr lang="en-IL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8309A5-D112-4277-887C-458A2EC693D3}"/>
              </a:ext>
            </a:extLst>
          </p:cNvPr>
          <p:cNvSpPr txBox="1"/>
          <p:nvPr/>
        </p:nvSpPr>
        <p:spPr>
          <a:xfrm>
            <a:off x="5540686" y="2721285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1831D8-9016-454D-A523-0EFA30AF8B82}"/>
              </a:ext>
            </a:extLst>
          </p:cNvPr>
          <p:cNvSpPr txBox="1"/>
          <p:nvPr/>
        </p:nvSpPr>
        <p:spPr>
          <a:xfrm>
            <a:off x="4869709" y="3353096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12h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BD991D-F575-422F-9ED6-53A9A9EDF155}"/>
              </a:ext>
            </a:extLst>
          </p:cNvPr>
          <p:cNvSpPr txBox="1"/>
          <p:nvPr/>
        </p:nvSpPr>
        <p:spPr>
          <a:xfrm>
            <a:off x="5550194" y="3353096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DB95FF-F97F-4588-A6B3-E1AF14F77A5B}"/>
              </a:ext>
            </a:extLst>
          </p:cNvPr>
          <p:cNvSpPr txBox="1"/>
          <p:nvPr/>
        </p:nvSpPr>
        <p:spPr>
          <a:xfrm>
            <a:off x="2867103" y="3384961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DF393E-BBE1-454B-97A2-0C1392344097}"/>
              </a:ext>
            </a:extLst>
          </p:cNvPr>
          <p:cNvSpPr txBox="1"/>
          <p:nvPr/>
        </p:nvSpPr>
        <p:spPr>
          <a:xfrm>
            <a:off x="3646826" y="3385995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0CDh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E44410-9694-4D62-B4DD-2B0CF503E753}"/>
              </a:ext>
            </a:extLst>
          </p:cNvPr>
          <p:cNvSpPr txBox="1"/>
          <p:nvPr/>
        </p:nvSpPr>
        <p:spPr>
          <a:xfrm>
            <a:off x="9633287" y="2151313"/>
            <a:ext cx="24970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mov ax, 1234h       </a:t>
            </a:r>
          </a:p>
          <a:p>
            <a:endParaRPr lang="en-US" sz="2000" dirty="0"/>
          </a:p>
          <a:p>
            <a:r>
              <a:rPr lang="en-US" sz="2000" dirty="0"/>
              <a:t>mov al, 0ABh         </a:t>
            </a:r>
          </a:p>
          <a:p>
            <a:endParaRPr lang="en-US" sz="2000" dirty="0"/>
          </a:p>
          <a:p>
            <a:r>
              <a:rPr lang="en-US" sz="2000" dirty="0"/>
              <a:t>mov bx, 0ABCDh   </a:t>
            </a:r>
            <a:endParaRPr lang="en-IL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E353E7-F35D-43EA-9D90-5F2647EA3C1C}"/>
              </a:ext>
            </a:extLst>
          </p:cNvPr>
          <p:cNvSpPr txBox="1"/>
          <p:nvPr/>
        </p:nvSpPr>
        <p:spPr>
          <a:xfrm>
            <a:off x="9558667" y="1626785"/>
            <a:ext cx="215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u="sng" dirty="0"/>
              <a:t>הפקודה </a:t>
            </a:r>
            <a:r>
              <a:rPr lang="he-IL" b="1" u="sng" dirty="0" err="1"/>
              <a:t>באסמבלי</a:t>
            </a:r>
            <a:endParaRPr lang="en-IL" b="1" u="sng" dirty="0"/>
          </a:p>
        </p:txBody>
      </p:sp>
    </p:spTree>
    <p:extLst>
      <p:ext uri="{BB962C8B-B14F-4D97-AF65-F5344CB8AC3E}">
        <p14:creationId xmlns:p14="http://schemas.microsoft.com/office/powerpoint/2010/main" val="65774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7EC7B-4C68-47B8-BBB2-2AC52ED0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ברגיסטרים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8993CE-0316-4F05-A9B1-26F75FF51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1" y="980648"/>
            <a:ext cx="9530175" cy="57774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89B250-CF98-46D0-B25A-06442277767F}"/>
              </a:ext>
            </a:extLst>
          </p:cNvPr>
          <p:cNvSpPr txBox="1"/>
          <p:nvPr/>
        </p:nvSpPr>
        <p:spPr>
          <a:xfrm>
            <a:off x="2808952" y="1007375"/>
            <a:ext cx="9159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200" dirty="0"/>
              <a:t>(*) מתוך ספר אסמבלי </a:t>
            </a:r>
            <a:br>
              <a:rPr lang="en-US" sz="1200" dirty="0"/>
            </a:br>
            <a:r>
              <a:rPr lang="he-IL" sz="1200" dirty="0"/>
              <a:t>של המרכז לחינוך סייבר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9B5EF9-9FE4-449B-A77F-AD9A68C48E0D}"/>
              </a:ext>
            </a:extLst>
          </p:cNvPr>
          <p:cNvSpPr txBox="1"/>
          <p:nvPr/>
        </p:nvSpPr>
        <p:spPr>
          <a:xfrm>
            <a:off x="4869709" y="2158408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12h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52ACE8-DA55-4AF6-ACD3-38CBC12159E4}"/>
              </a:ext>
            </a:extLst>
          </p:cNvPr>
          <p:cNvSpPr txBox="1"/>
          <p:nvPr/>
        </p:nvSpPr>
        <p:spPr>
          <a:xfrm>
            <a:off x="5649436" y="2151313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34h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31B911-7944-4D16-8A87-0101C38D866D}"/>
              </a:ext>
            </a:extLst>
          </p:cNvPr>
          <p:cNvSpPr txBox="1"/>
          <p:nvPr/>
        </p:nvSpPr>
        <p:spPr>
          <a:xfrm>
            <a:off x="4869709" y="2723406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12h</a:t>
            </a:r>
            <a:r>
              <a:rPr lang="he-IL" dirty="0">
                <a:solidFill>
                  <a:srgbClr val="FF0000"/>
                </a:solidFill>
              </a:rPr>
              <a:t> </a:t>
            </a:r>
            <a:endParaRPr lang="en-IL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8309A5-D112-4277-887C-458A2EC693D3}"/>
              </a:ext>
            </a:extLst>
          </p:cNvPr>
          <p:cNvSpPr txBox="1"/>
          <p:nvPr/>
        </p:nvSpPr>
        <p:spPr>
          <a:xfrm>
            <a:off x="5540686" y="2721285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1831D8-9016-454D-A523-0EFA30AF8B82}"/>
              </a:ext>
            </a:extLst>
          </p:cNvPr>
          <p:cNvSpPr txBox="1"/>
          <p:nvPr/>
        </p:nvSpPr>
        <p:spPr>
          <a:xfrm>
            <a:off x="4869709" y="3353096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12h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BD991D-F575-422F-9ED6-53A9A9EDF155}"/>
              </a:ext>
            </a:extLst>
          </p:cNvPr>
          <p:cNvSpPr txBox="1"/>
          <p:nvPr/>
        </p:nvSpPr>
        <p:spPr>
          <a:xfrm>
            <a:off x="5550194" y="3353096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DB95FF-F97F-4588-A6B3-E1AF14F77A5B}"/>
              </a:ext>
            </a:extLst>
          </p:cNvPr>
          <p:cNvSpPr txBox="1"/>
          <p:nvPr/>
        </p:nvSpPr>
        <p:spPr>
          <a:xfrm>
            <a:off x="2909635" y="3363695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DF393E-BBE1-454B-97A2-0C1392344097}"/>
              </a:ext>
            </a:extLst>
          </p:cNvPr>
          <p:cNvSpPr txBox="1"/>
          <p:nvPr/>
        </p:nvSpPr>
        <p:spPr>
          <a:xfrm>
            <a:off x="3646826" y="3385995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0CDh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8633F1-FAE1-4A4E-8329-7D0AD423FD31}"/>
              </a:ext>
            </a:extLst>
          </p:cNvPr>
          <p:cNvSpPr txBox="1"/>
          <p:nvPr/>
        </p:nvSpPr>
        <p:spPr>
          <a:xfrm>
            <a:off x="1328928" y="3975033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0EEh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D6A6A5-04DC-4174-AAE6-2F0A8CFBA72C}"/>
              </a:ext>
            </a:extLst>
          </p:cNvPr>
          <p:cNvSpPr txBox="1"/>
          <p:nvPr/>
        </p:nvSpPr>
        <p:spPr>
          <a:xfrm>
            <a:off x="2890988" y="4005576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0ABh</a:t>
            </a:r>
            <a:r>
              <a:rPr lang="he-IL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I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8FA6C2-8C8D-4A79-B25F-3F3493E7CC71}"/>
              </a:ext>
            </a:extLst>
          </p:cNvPr>
          <p:cNvSpPr txBox="1"/>
          <p:nvPr/>
        </p:nvSpPr>
        <p:spPr>
          <a:xfrm>
            <a:off x="3746201" y="3995033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0CDh</a:t>
            </a:r>
            <a:r>
              <a:rPr lang="he-IL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I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CB65C-0219-4E24-BB0B-9B807A809832}"/>
              </a:ext>
            </a:extLst>
          </p:cNvPr>
          <p:cNvSpPr txBox="1"/>
          <p:nvPr/>
        </p:nvSpPr>
        <p:spPr>
          <a:xfrm>
            <a:off x="4869708" y="3971562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12h</a:t>
            </a:r>
            <a:r>
              <a:rPr lang="he-IL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I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F13BE6-2BB7-4C2A-B1F7-89F3E9C39CC3}"/>
              </a:ext>
            </a:extLst>
          </p:cNvPr>
          <p:cNvSpPr txBox="1"/>
          <p:nvPr/>
        </p:nvSpPr>
        <p:spPr>
          <a:xfrm>
            <a:off x="5550194" y="3959595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0ABh</a:t>
            </a:r>
            <a:r>
              <a:rPr lang="he-IL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I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756746-1C64-4CB3-8DC8-3F45017FF052}"/>
              </a:ext>
            </a:extLst>
          </p:cNvPr>
          <p:cNvSpPr txBox="1"/>
          <p:nvPr/>
        </p:nvSpPr>
        <p:spPr>
          <a:xfrm>
            <a:off x="9633287" y="2151313"/>
            <a:ext cx="2591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mov ax, 1234h       </a:t>
            </a:r>
          </a:p>
          <a:p>
            <a:endParaRPr lang="en-US" sz="2000" dirty="0"/>
          </a:p>
          <a:p>
            <a:r>
              <a:rPr lang="en-US" sz="2000" dirty="0"/>
              <a:t>mov al, 0ABh         </a:t>
            </a:r>
          </a:p>
          <a:p>
            <a:endParaRPr lang="en-US" sz="2000" dirty="0"/>
          </a:p>
          <a:p>
            <a:r>
              <a:rPr lang="en-US" sz="2000" dirty="0"/>
              <a:t>mov bx, 0ABCDh  </a:t>
            </a:r>
          </a:p>
          <a:p>
            <a:endParaRPr lang="en-US" sz="2000" dirty="0"/>
          </a:p>
          <a:p>
            <a:r>
              <a:rPr lang="en-US" sz="2000" dirty="0"/>
              <a:t>  mov </a:t>
            </a:r>
            <a:r>
              <a:rPr lang="en-US" sz="2000" dirty="0" err="1"/>
              <a:t>ch</a:t>
            </a:r>
            <a:r>
              <a:rPr lang="en-US" sz="2000" dirty="0"/>
              <a:t>, 0EEh        </a:t>
            </a:r>
            <a:endParaRPr lang="en-IL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40A377-B7E7-4F9E-8371-3EFA1B378768}"/>
              </a:ext>
            </a:extLst>
          </p:cNvPr>
          <p:cNvSpPr txBox="1"/>
          <p:nvPr/>
        </p:nvSpPr>
        <p:spPr>
          <a:xfrm>
            <a:off x="9558667" y="1626785"/>
            <a:ext cx="215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u="sng" dirty="0"/>
              <a:t>הפקודה </a:t>
            </a:r>
            <a:r>
              <a:rPr lang="he-IL" b="1" u="sng" dirty="0" err="1"/>
              <a:t>באסמבלי</a:t>
            </a:r>
            <a:endParaRPr lang="en-IL" b="1" u="sng" dirty="0"/>
          </a:p>
        </p:txBody>
      </p:sp>
    </p:spTree>
    <p:extLst>
      <p:ext uri="{BB962C8B-B14F-4D97-AF65-F5344CB8AC3E}">
        <p14:creationId xmlns:p14="http://schemas.microsoft.com/office/powerpoint/2010/main" val="284824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30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7EC7B-4C68-47B8-BBB2-2AC52ED0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ברגיסטרים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8993CE-0316-4F05-A9B1-26F75FF51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49" y="980648"/>
            <a:ext cx="9530175" cy="57774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89B250-CF98-46D0-B25A-06442277767F}"/>
              </a:ext>
            </a:extLst>
          </p:cNvPr>
          <p:cNvSpPr txBox="1"/>
          <p:nvPr/>
        </p:nvSpPr>
        <p:spPr>
          <a:xfrm>
            <a:off x="2909635" y="1097368"/>
            <a:ext cx="9159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200" dirty="0"/>
              <a:t>(*) מתוך ספר אסמבלי </a:t>
            </a:r>
            <a:br>
              <a:rPr lang="en-US" sz="1200" dirty="0"/>
            </a:br>
            <a:r>
              <a:rPr lang="he-IL" sz="1200" dirty="0"/>
              <a:t>של המרכז לחינוך סייבר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9B5EF9-9FE4-449B-A77F-AD9A68C48E0D}"/>
              </a:ext>
            </a:extLst>
          </p:cNvPr>
          <p:cNvSpPr txBox="1"/>
          <p:nvPr/>
        </p:nvSpPr>
        <p:spPr>
          <a:xfrm>
            <a:off x="4869709" y="2158408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12h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52ACE8-DA55-4AF6-ACD3-38CBC12159E4}"/>
              </a:ext>
            </a:extLst>
          </p:cNvPr>
          <p:cNvSpPr txBox="1"/>
          <p:nvPr/>
        </p:nvSpPr>
        <p:spPr>
          <a:xfrm>
            <a:off x="5649436" y="2151313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34h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31B911-7944-4D16-8A87-0101C38D866D}"/>
              </a:ext>
            </a:extLst>
          </p:cNvPr>
          <p:cNvSpPr txBox="1"/>
          <p:nvPr/>
        </p:nvSpPr>
        <p:spPr>
          <a:xfrm>
            <a:off x="4869709" y="2723406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12h</a:t>
            </a:r>
            <a:r>
              <a:rPr lang="he-IL" dirty="0">
                <a:solidFill>
                  <a:srgbClr val="FF0000"/>
                </a:solidFill>
              </a:rPr>
              <a:t> </a:t>
            </a:r>
            <a:endParaRPr lang="en-IL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8309A5-D112-4277-887C-458A2EC693D3}"/>
              </a:ext>
            </a:extLst>
          </p:cNvPr>
          <p:cNvSpPr txBox="1"/>
          <p:nvPr/>
        </p:nvSpPr>
        <p:spPr>
          <a:xfrm>
            <a:off x="5540686" y="2721285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1831D8-9016-454D-A523-0EFA30AF8B82}"/>
              </a:ext>
            </a:extLst>
          </p:cNvPr>
          <p:cNvSpPr txBox="1"/>
          <p:nvPr/>
        </p:nvSpPr>
        <p:spPr>
          <a:xfrm>
            <a:off x="4869709" y="3353096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BD991D-F575-422F-9ED6-53A9A9EDF155}"/>
              </a:ext>
            </a:extLst>
          </p:cNvPr>
          <p:cNvSpPr txBox="1"/>
          <p:nvPr/>
        </p:nvSpPr>
        <p:spPr>
          <a:xfrm>
            <a:off x="5550194" y="3353096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DB95FF-F97F-4588-A6B3-E1AF14F77A5B}"/>
              </a:ext>
            </a:extLst>
          </p:cNvPr>
          <p:cNvSpPr txBox="1"/>
          <p:nvPr/>
        </p:nvSpPr>
        <p:spPr>
          <a:xfrm>
            <a:off x="2909635" y="3363695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DF393E-BBE1-454B-97A2-0C1392344097}"/>
              </a:ext>
            </a:extLst>
          </p:cNvPr>
          <p:cNvSpPr txBox="1"/>
          <p:nvPr/>
        </p:nvSpPr>
        <p:spPr>
          <a:xfrm>
            <a:off x="3646826" y="3385995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0CDh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8633F1-FAE1-4A4E-8329-7D0AD423FD31}"/>
              </a:ext>
            </a:extLst>
          </p:cNvPr>
          <p:cNvSpPr txBox="1"/>
          <p:nvPr/>
        </p:nvSpPr>
        <p:spPr>
          <a:xfrm>
            <a:off x="1328928" y="3964400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0EEh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D6A6A5-04DC-4174-AAE6-2F0A8CFBA72C}"/>
              </a:ext>
            </a:extLst>
          </p:cNvPr>
          <p:cNvSpPr txBox="1"/>
          <p:nvPr/>
        </p:nvSpPr>
        <p:spPr>
          <a:xfrm>
            <a:off x="2890988" y="4005576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8FA6C2-8C8D-4A79-B25F-3F3493E7CC71}"/>
              </a:ext>
            </a:extLst>
          </p:cNvPr>
          <p:cNvSpPr txBox="1"/>
          <p:nvPr/>
        </p:nvSpPr>
        <p:spPr>
          <a:xfrm>
            <a:off x="3746201" y="3973767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0CDh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CB65C-0219-4E24-BB0B-9B807A809832}"/>
              </a:ext>
            </a:extLst>
          </p:cNvPr>
          <p:cNvSpPr txBox="1"/>
          <p:nvPr/>
        </p:nvSpPr>
        <p:spPr>
          <a:xfrm>
            <a:off x="4912240" y="3960929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F13BE6-2BB7-4C2A-B1F7-89F3E9C39CC3}"/>
              </a:ext>
            </a:extLst>
          </p:cNvPr>
          <p:cNvSpPr txBox="1"/>
          <p:nvPr/>
        </p:nvSpPr>
        <p:spPr>
          <a:xfrm>
            <a:off x="5550194" y="3938329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8C76BC-0A11-430F-8139-80B21BA65528}"/>
              </a:ext>
            </a:extLst>
          </p:cNvPr>
          <p:cNvSpPr txBox="1"/>
          <p:nvPr/>
        </p:nvSpPr>
        <p:spPr>
          <a:xfrm>
            <a:off x="582884" y="4571941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0BBh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FC381B-0EB0-4954-AE8E-70ADE7168D17}"/>
              </a:ext>
            </a:extLst>
          </p:cNvPr>
          <p:cNvSpPr txBox="1"/>
          <p:nvPr/>
        </p:nvSpPr>
        <p:spPr>
          <a:xfrm>
            <a:off x="5550194" y="4559352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FCD39E-FF52-492C-8BDA-6770D09E130C}"/>
              </a:ext>
            </a:extLst>
          </p:cNvPr>
          <p:cNvSpPr txBox="1"/>
          <p:nvPr/>
        </p:nvSpPr>
        <p:spPr>
          <a:xfrm>
            <a:off x="4859075" y="4525927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12h</a:t>
            </a:r>
            <a:r>
              <a:rPr lang="he-IL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I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F1B04-5EBF-4790-A4C2-6483B80B991D}"/>
              </a:ext>
            </a:extLst>
          </p:cNvPr>
          <p:cNvSpPr txBox="1"/>
          <p:nvPr/>
        </p:nvSpPr>
        <p:spPr>
          <a:xfrm>
            <a:off x="3746201" y="4571941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0CDh</a:t>
            </a:r>
            <a:r>
              <a:rPr lang="he-IL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I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04F0F-C7BF-47B5-B7C6-B7EF21F2FA2F}"/>
              </a:ext>
            </a:extLst>
          </p:cNvPr>
          <p:cNvSpPr txBox="1"/>
          <p:nvPr/>
        </p:nvSpPr>
        <p:spPr>
          <a:xfrm>
            <a:off x="2909635" y="4548295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0ABh</a:t>
            </a:r>
            <a:r>
              <a:rPr lang="he-IL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I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E6D7B5-A24E-441C-BEDA-1C386163E725}"/>
              </a:ext>
            </a:extLst>
          </p:cNvPr>
          <p:cNvSpPr txBox="1"/>
          <p:nvPr/>
        </p:nvSpPr>
        <p:spPr>
          <a:xfrm>
            <a:off x="1309761" y="4530442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0EEh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B004E6-D1CB-4805-96CE-4CA3BFA3C7B6}"/>
              </a:ext>
            </a:extLst>
          </p:cNvPr>
          <p:cNvSpPr txBox="1"/>
          <p:nvPr/>
        </p:nvSpPr>
        <p:spPr>
          <a:xfrm>
            <a:off x="9633287" y="2151313"/>
            <a:ext cx="2591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mov ax, 1234h       </a:t>
            </a:r>
          </a:p>
          <a:p>
            <a:endParaRPr lang="en-US" sz="2000" dirty="0"/>
          </a:p>
          <a:p>
            <a:r>
              <a:rPr lang="en-US" sz="2000" dirty="0"/>
              <a:t>mov al, 0ABh         </a:t>
            </a:r>
          </a:p>
          <a:p>
            <a:endParaRPr lang="en-US" sz="2000" dirty="0"/>
          </a:p>
          <a:p>
            <a:r>
              <a:rPr lang="en-US" sz="2000" dirty="0"/>
              <a:t>mov bx, 0ABCDh  </a:t>
            </a:r>
          </a:p>
          <a:p>
            <a:endParaRPr lang="en-US" sz="2000" dirty="0"/>
          </a:p>
          <a:p>
            <a:r>
              <a:rPr lang="en-US" sz="2000" dirty="0"/>
              <a:t>  mov </a:t>
            </a:r>
            <a:r>
              <a:rPr lang="en-US" sz="2000" dirty="0" err="1"/>
              <a:t>ch</a:t>
            </a:r>
            <a:r>
              <a:rPr lang="en-US" sz="2000" dirty="0"/>
              <a:t>, 0EEh        </a:t>
            </a:r>
          </a:p>
          <a:p>
            <a:endParaRPr lang="en-US" sz="2000" dirty="0"/>
          </a:p>
          <a:p>
            <a:r>
              <a:rPr lang="en-US" sz="2000" dirty="0"/>
              <a:t>mov dl, 0BBh        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       </a:t>
            </a:r>
            <a:endParaRPr lang="en-IL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0BC59D-D3DA-433F-BD15-E23F68A52169}"/>
              </a:ext>
            </a:extLst>
          </p:cNvPr>
          <p:cNvSpPr txBox="1"/>
          <p:nvPr/>
        </p:nvSpPr>
        <p:spPr>
          <a:xfrm>
            <a:off x="9558667" y="1626785"/>
            <a:ext cx="215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u="sng" dirty="0"/>
              <a:t>הפקודה </a:t>
            </a:r>
            <a:r>
              <a:rPr lang="he-IL" b="1" u="sng" dirty="0" err="1"/>
              <a:t>באסמבלי</a:t>
            </a:r>
            <a:endParaRPr lang="en-IL" b="1" u="sng" dirty="0"/>
          </a:p>
        </p:txBody>
      </p:sp>
    </p:spTree>
    <p:extLst>
      <p:ext uri="{BB962C8B-B14F-4D97-AF65-F5344CB8AC3E}">
        <p14:creationId xmlns:p14="http://schemas.microsoft.com/office/powerpoint/2010/main" val="260771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7EC7B-4C68-47B8-BBB2-2AC52ED0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ברגיסטרים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8993CE-0316-4F05-A9B1-26F75FF51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1" y="988818"/>
            <a:ext cx="9530175" cy="57774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9B5EF9-9FE4-449B-A77F-AD9A68C48E0D}"/>
              </a:ext>
            </a:extLst>
          </p:cNvPr>
          <p:cNvSpPr txBox="1"/>
          <p:nvPr/>
        </p:nvSpPr>
        <p:spPr>
          <a:xfrm>
            <a:off x="4869709" y="2158408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12h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52ACE8-DA55-4AF6-ACD3-38CBC12159E4}"/>
              </a:ext>
            </a:extLst>
          </p:cNvPr>
          <p:cNvSpPr txBox="1"/>
          <p:nvPr/>
        </p:nvSpPr>
        <p:spPr>
          <a:xfrm>
            <a:off x="5649436" y="2151313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34h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31B911-7944-4D16-8A87-0101C38D866D}"/>
              </a:ext>
            </a:extLst>
          </p:cNvPr>
          <p:cNvSpPr txBox="1"/>
          <p:nvPr/>
        </p:nvSpPr>
        <p:spPr>
          <a:xfrm>
            <a:off x="4869709" y="2723406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12h</a:t>
            </a:r>
            <a:r>
              <a:rPr lang="he-IL" dirty="0">
                <a:solidFill>
                  <a:srgbClr val="FF0000"/>
                </a:solidFill>
              </a:rPr>
              <a:t> </a:t>
            </a:r>
            <a:endParaRPr lang="en-IL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8309A5-D112-4277-887C-458A2EC693D3}"/>
              </a:ext>
            </a:extLst>
          </p:cNvPr>
          <p:cNvSpPr txBox="1"/>
          <p:nvPr/>
        </p:nvSpPr>
        <p:spPr>
          <a:xfrm>
            <a:off x="5540686" y="2721285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1831D8-9016-454D-A523-0EFA30AF8B82}"/>
              </a:ext>
            </a:extLst>
          </p:cNvPr>
          <p:cNvSpPr txBox="1"/>
          <p:nvPr/>
        </p:nvSpPr>
        <p:spPr>
          <a:xfrm>
            <a:off x="4869709" y="3353096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BD991D-F575-422F-9ED6-53A9A9EDF155}"/>
              </a:ext>
            </a:extLst>
          </p:cNvPr>
          <p:cNvSpPr txBox="1"/>
          <p:nvPr/>
        </p:nvSpPr>
        <p:spPr>
          <a:xfrm>
            <a:off x="5550194" y="3353096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0ABh</a:t>
            </a:r>
            <a:r>
              <a:rPr lang="he-IL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I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DB95FF-F97F-4588-A6B3-E1AF14F77A5B}"/>
              </a:ext>
            </a:extLst>
          </p:cNvPr>
          <p:cNvSpPr txBox="1"/>
          <p:nvPr/>
        </p:nvSpPr>
        <p:spPr>
          <a:xfrm>
            <a:off x="2909635" y="3363695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DF393E-BBE1-454B-97A2-0C1392344097}"/>
              </a:ext>
            </a:extLst>
          </p:cNvPr>
          <p:cNvSpPr txBox="1"/>
          <p:nvPr/>
        </p:nvSpPr>
        <p:spPr>
          <a:xfrm>
            <a:off x="3646826" y="3385995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0CDh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8633F1-FAE1-4A4E-8329-7D0AD423FD31}"/>
              </a:ext>
            </a:extLst>
          </p:cNvPr>
          <p:cNvSpPr txBox="1"/>
          <p:nvPr/>
        </p:nvSpPr>
        <p:spPr>
          <a:xfrm>
            <a:off x="1328928" y="3964400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0EEh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D6A6A5-04DC-4174-AAE6-2F0A8CFBA72C}"/>
              </a:ext>
            </a:extLst>
          </p:cNvPr>
          <p:cNvSpPr txBox="1"/>
          <p:nvPr/>
        </p:nvSpPr>
        <p:spPr>
          <a:xfrm>
            <a:off x="2890988" y="4005576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8FA6C2-8C8D-4A79-B25F-3F3493E7CC71}"/>
              </a:ext>
            </a:extLst>
          </p:cNvPr>
          <p:cNvSpPr txBox="1"/>
          <p:nvPr/>
        </p:nvSpPr>
        <p:spPr>
          <a:xfrm>
            <a:off x="3746201" y="3973767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0CDh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CB65C-0219-4E24-BB0B-9B807A809832}"/>
              </a:ext>
            </a:extLst>
          </p:cNvPr>
          <p:cNvSpPr txBox="1"/>
          <p:nvPr/>
        </p:nvSpPr>
        <p:spPr>
          <a:xfrm>
            <a:off x="4912240" y="3960929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F13BE6-2BB7-4C2A-B1F7-89F3E9C39CC3}"/>
              </a:ext>
            </a:extLst>
          </p:cNvPr>
          <p:cNvSpPr txBox="1"/>
          <p:nvPr/>
        </p:nvSpPr>
        <p:spPr>
          <a:xfrm>
            <a:off x="5550194" y="3938329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0ABh</a:t>
            </a:r>
            <a:r>
              <a:rPr lang="he-IL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I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8C76BC-0A11-430F-8139-80B21BA65528}"/>
              </a:ext>
            </a:extLst>
          </p:cNvPr>
          <p:cNvSpPr txBox="1"/>
          <p:nvPr/>
        </p:nvSpPr>
        <p:spPr>
          <a:xfrm>
            <a:off x="582884" y="4571941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0BBh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F5AD9F-F184-40C0-9C0A-F1E2538811C6}"/>
              </a:ext>
            </a:extLst>
          </p:cNvPr>
          <p:cNvSpPr txBox="1"/>
          <p:nvPr/>
        </p:nvSpPr>
        <p:spPr>
          <a:xfrm>
            <a:off x="-189939" y="5191939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0EEh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F27BA6-0A46-49BE-BD52-7BB8DBB31C92}"/>
              </a:ext>
            </a:extLst>
          </p:cNvPr>
          <p:cNvSpPr txBox="1"/>
          <p:nvPr/>
        </p:nvSpPr>
        <p:spPr>
          <a:xfrm>
            <a:off x="9602637" y="2127764"/>
            <a:ext cx="25917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mov ax, 1234h       </a:t>
            </a:r>
          </a:p>
          <a:p>
            <a:endParaRPr lang="en-US" sz="2000" dirty="0"/>
          </a:p>
          <a:p>
            <a:r>
              <a:rPr lang="en-US" sz="2000" dirty="0"/>
              <a:t>mov al, 0ABh         </a:t>
            </a:r>
          </a:p>
          <a:p>
            <a:endParaRPr lang="en-US" sz="2000" dirty="0"/>
          </a:p>
          <a:p>
            <a:r>
              <a:rPr lang="en-US" sz="2000" dirty="0"/>
              <a:t>mov bx, 0ABCDh  </a:t>
            </a:r>
          </a:p>
          <a:p>
            <a:endParaRPr lang="en-US" sz="2000" dirty="0"/>
          </a:p>
          <a:p>
            <a:r>
              <a:rPr lang="en-US" sz="2000" dirty="0"/>
              <a:t>  mov </a:t>
            </a:r>
            <a:r>
              <a:rPr lang="en-US" sz="2000" dirty="0" err="1"/>
              <a:t>ch</a:t>
            </a:r>
            <a:r>
              <a:rPr lang="en-US" sz="2000" dirty="0"/>
              <a:t>, 0EEh        </a:t>
            </a:r>
          </a:p>
          <a:p>
            <a:endParaRPr lang="en-US" sz="2000" dirty="0"/>
          </a:p>
          <a:p>
            <a:r>
              <a:rPr lang="en-US" sz="2000" dirty="0"/>
              <a:t>mov dl, 0BBh         </a:t>
            </a:r>
          </a:p>
          <a:p>
            <a:endParaRPr lang="en-US" sz="2000" dirty="0"/>
          </a:p>
          <a:p>
            <a:r>
              <a:rPr lang="en-US" sz="2000" dirty="0"/>
              <a:t>mov dh, </a:t>
            </a:r>
            <a:r>
              <a:rPr lang="en-US" sz="2000" dirty="0" err="1"/>
              <a:t>ch</a:t>
            </a:r>
            <a:r>
              <a:rPr lang="en-US" sz="2000" dirty="0"/>
              <a:t>            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       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       </a:t>
            </a:r>
            <a:endParaRPr lang="en-IL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A6184-822D-43E1-9D08-DCE395F8259C}"/>
              </a:ext>
            </a:extLst>
          </p:cNvPr>
          <p:cNvSpPr txBox="1"/>
          <p:nvPr/>
        </p:nvSpPr>
        <p:spPr>
          <a:xfrm>
            <a:off x="2909635" y="1097368"/>
            <a:ext cx="9159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200" dirty="0"/>
              <a:t>(*) מתוך ספר אסמבלי </a:t>
            </a:r>
            <a:br>
              <a:rPr lang="en-US" sz="1200" dirty="0"/>
            </a:br>
            <a:r>
              <a:rPr lang="he-IL" sz="1200" dirty="0"/>
              <a:t>של המרכז לחינוך סייבר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EC972C-CCA7-4C86-A26B-F2BF15D8D37A}"/>
              </a:ext>
            </a:extLst>
          </p:cNvPr>
          <p:cNvSpPr txBox="1"/>
          <p:nvPr/>
        </p:nvSpPr>
        <p:spPr>
          <a:xfrm>
            <a:off x="5564365" y="4579837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2E27E6-7ACC-4631-9071-4F50C04173D1}"/>
              </a:ext>
            </a:extLst>
          </p:cNvPr>
          <p:cNvSpPr txBox="1"/>
          <p:nvPr/>
        </p:nvSpPr>
        <p:spPr>
          <a:xfrm>
            <a:off x="4809456" y="4581167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1E8E10-99AD-4874-AEE3-A76B9997E707}"/>
              </a:ext>
            </a:extLst>
          </p:cNvPr>
          <p:cNvSpPr txBox="1"/>
          <p:nvPr/>
        </p:nvSpPr>
        <p:spPr>
          <a:xfrm>
            <a:off x="3792273" y="4572739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0CDh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06D68D-70C3-40A8-BA15-647CBA139F30}"/>
              </a:ext>
            </a:extLst>
          </p:cNvPr>
          <p:cNvSpPr txBox="1"/>
          <p:nvPr/>
        </p:nvSpPr>
        <p:spPr>
          <a:xfrm>
            <a:off x="2862632" y="4583282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62D5D0-0173-420B-B878-0536CD8BBE5D}"/>
              </a:ext>
            </a:extLst>
          </p:cNvPr>
          <p:cNvSpPr txBox="1"/>
          <p:nvPr/>
        </p:nvSpPr>
        <p:spPr>
          <a:xfrm>
            <a:off x="1268674" y="4584631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0EEh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ED3DC2-4E49-4228-8761-937348866077}"/>
              </a:ext>
            </a:extLst>
          </p:cNvPr>
          <p:cNvSpPr txBox="1"/>
          <p:nvPr/>
        </p:nvSpPr>
        <p:spPr>
          <a:xfrm>
            <a:off x="5546642" y="5146912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F773D4-DF71-46FE-818B-6F17D9AC51EE}"/>
              </a:ext>
            </a:extLst>
          </p:cNvPr>
          <p:cNvSpPr txBox="1"/>
          <p:nvPr/>
        </p:nvSpPr>
        <p:spPr>
          <a:xfrm>
            <a:off x="3827712" y="5139814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0CDh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10D836-FE0B-43E3-B945-7B403ED9AB0B}"/>
              </a:ext>
            </a:extLst>
          </p:cNvPr>
          <p:cNvSpPr txBox="1"/>
          <p:nvPr/>
        </p:nvSpPr>
        <p:spPr>
          <a:xfrm>
            <a:off x="4759835" y="5169504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D2B880-A7F1-44B2-9DFB-6E0089FFCE15}"/>
              </a:ext>
            </a:extLst>
          </p:cNvPr>
          <p:cNvSpPr txBox="1"/>
          <p:nvPr/>
        </p:nvSpPr>
        <p:spPr>
          <a:xfrm>
            <a:off x="2855541" y="5171617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327731-1123-4F99-8088-997468E78E2E}"/>
              </a:ext>
            </a:extLst>
          </p:cNvPr>
          <p:cNvSpPr txBox="1"/>
          <p:nvPr/>
        </p:nvSpPr>
        <p:spPr>
          <a:xfrm>
            <a:off x="1272215" y="5172971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0EEh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C01208-3021-4BBE-B60A-745C30A51B99}"/>
              </a:ext>
            </a:extLst>
          </p:cNvPr>
          <p:cNvSpPr txBox="1"/>
          <p:nvPr/>
        </p:nvSpPr>
        <p:spPr>
          <a:xfrm>
            <a:off x="554527" y="5170908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0BBh</a:t>
            </a:r>
            <a:r>
              <a:rPr lang="he-IL" dirty="0"/>
              <a:t>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22371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  <p:bldP spid="2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7EC7B-4C68-47B8-BBB2-2AC52ED0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ברגיסטרים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8993CE-0316-4F05-A9B1-26F75FF51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53" y="988818"/>
            <a:ext cx="9530175" cy="57774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9B5EF9-9FE4-449B-A77F-AD9A68C48E0D}"/>
              </a:ext>
            </a:extLst>
          </p:cNvPr>
          <p:cNvSpPr txBox="1"/>
          <p:nvPr/>
        </p:nvSpPr>
        <p:spPr>
          <a:xfrm>
            <a:off x="4869709" y="2158408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12h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52ACE8-DA55-4AF6-ACD3-38CBC12159E4}"/>
              </a:ext>
            </a:extLst>
          </p:cNvPr>
          <p:cNvSpPr txBox="1"/>
          <p:nvPr/>
        </p:nvSpPr>
        <p:spPr>
          <a:xfrm>
            <a:off x="5649436" y="2151313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34h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31B911-7944-4D16-8A87-0101C38D866D}"/>
              </a:ext>
            </a:extLst>
          </p:cNvPr>
          <p:cNvSpPr txBox="1"/>
          <p:nvPr/>
        </p:nvSpPr>
        <p:spPr>
          <a:xfrm>
            <a:off x="4869709" y="2723406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12h</a:t>
            </a:r>
            <a:r>
              <a:rPr lang="he-IL" dirty="0">
                <a:solidFill>
                  <a:srgbClr val="FF0000"/>
                </a:solidFill>
              </a:rPr>
              <a:t> </a:t>
            </a:r>
            <a:endParaRPr lang="en-IL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8309A5-D112-4277-887C-458A2EC693D3}"/>
              </a:ext>
            </a:extLst>
          </p:cNvPr>
          <p:cNvSpPr txBox="1"/>
          <p:nvPr/>
        </p:nvSpPr>
        <p:spPr>
          <a:xfrm>
            <a:off x="5540686" y="2721285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1831D8-9016-454D-A523-0EFA30AF8B82}"/>
              </a:ext>
            </a:extLst>
          </p:cNvPr>
          <p:cNvSpPr txBox="1"/>
          <p:nvPr/>
        </p:nvSpPr>
        <p:spPr>
          <a:xfrm>
            <a:off x="4869709" y="3353096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12h</a:t>
            </a:r>
            <a:r>
              <a:rPr lang="he-IL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I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BD991D-F575-422F-9ED6-53A9A9EDF155}"/>
              </a:ext>
            </a:extLst>
          </p:cNvPr>
          <p:cNvSpPr txBox="1"/>
          <p:nvPr/>
        </p:nvSpPr>
        <p:spPr>
          <a:xfrm>
            <a:off x="5550194" y="3353096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0ABh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DB95FF-F97F-4588-A6B3-E1AF14F77A5B}"/>
              </a:ext>
            </a:extLst>
          </p:cNvPr>
          <p:cNvSpPr txBox="1"/>
          <p:nvPr/>
        </p:nvSpPr>
        <p:spPr>
          <a:xfrm>
            <a:off x="2909635" y="3363695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DF393E-BBE1-454B-97A2-0C1392344097}"/>
              </a:ext>
            </a:extLst>
          </p:cNvPr>
          <p:cNvSpPr txBox="1"/>
          <p:nvPr/>
        </p:nvSpPr>
        <p:spPr>
          <a:xfrm>
            <a:off x="3699991" y="3385995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0CDh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8633F1-FAE1-4A4E-8329-7D0AD423FD31}"/>
              </a:ext>
            </a:extLst>
          </p:cNvPr>
          <p:cNvSpPr txBox="1"/>
          <p:nvPr/>
        </p:nvSpPr>
        <p:spPr>
          <a:xfrm>
            <a:off x="1328928" y="3964400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0EEh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D6A6A5-04DC-4174-AAE6-2F0A8CFBA72C}"/>
              </a:ext>
            </a:extLst>
          </p:cNvPr>
          <p:cNvSpPr txBox="1"/>
          <p:nvPr/>
        </p:nvSpPr>
        <p:spPr>
          <a:xfrm>
            <a:off x="2890988" y="4005576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0ABh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8FA6C2-8C8D-4A79-B25F-3F3493E7CC71}"/>
              </a:ext>
            </a:extLst>
          </p:cNvPr>
          <p:cNvSpPr txBox="1"/>
          <p:nvPr/>
        </p:nvSpPr>
        <p:spPr>
          <a:xfrm>
            <a:off x="3746201" y="3973767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0CDh</a:t>
            </a:r>
            <a:r>
              <a:rPr lang="he-IL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I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CB65C-0219-4E24-BB0B-9B807A809832}"/>
              </a:ext>
            </a:extLst>
          </p:cNvPr>
          <p:cNvSpPr txBox="1"/>
          <p:nvPr/>
        </p:nvSpPr>
        <p:spPr>
          <a:xfrm>
            <a:off x="4912240" y="3960929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12h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F13BE6-2BB7-4C2A-B1F7-89F3E9C39CC3}"/>
              </a:ext>
            </a:extLst>
          </p:cNvPr>
          <p:cNvSpPr txBox="1"/>
          <p:nvPr/>
        </p:nvSpPr>
        <p:spPr>
          <a:xfrm>
            <a:off x="5550194" y="3938329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0ABh</a:t>
            </a:r>
            <a:r>
              <a:rPr lang="he-IL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I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8C76BC-0A11-430F-8139-80B21BA65528}"/>
              </a:ext>
            </a:extLst>
          </p:cNvPr>
          <p:cNvSpPr txBox="1"/>
          <p:nvPr/>
        </p:nvSpPr>
        <p:spPr>
          <a:xfrm>
            <a:off x="582884" y="4571941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0BBh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F5AD9F-F184-40C0-9C0A-F1E2538811C6}"/>
              </a:ext>
            </a:extLst>
          </p:cNvPr>
          <p:cNvSpPr txBox="1"/>
          <p:nvPr/>
        </p:nvSpPr>
        <p:spPr>
          <a:xfrm>
            <a:off x="-189939" y="5191939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0EEh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A6184-822D-43E1-9D08-DCE395F8259C}"/>
              </a:ext>
            </a:extLst>
          </p:cNvPr>
          <p:cNvSpPr txBox="1"/>
          <p:nvPr/>
        </p:nvSpPr>
        <p:spPr>
          <a:xfrm>
            <a:off x="2909635" y="1097368"/>
            <a:ext cx="9159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200" dirty="0"/>
              <a:t>(*) מתוך ספר אסמבלי </a:t>
            </a:r>
            <a:br>
              <a:rPr lang="en-US" sz="1200" dirty="0"/>
            </a:br>
            <a:r>
              <a:rPr lang="he-IL" sz="1200" dirty="0"/>
              <a:t>של המרכז לחינוך סייבר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EC972C-CCA7-4C86-A26B-F2BF15D8D37A}"/>
              </a:ext>
            </a:extLst>
          </p:cNvPr>
          <p:cNvSpPr txBox="1"/>
          <p:nvPr/>
        </p:nvSpPr>
        <p:spPr>
          <a:xfrm>
            <a:off x="5564365" y="4579837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2E27E6-7ACC-4631-9071-4F50C04173D1}"/>
              </a:ext>
            </a:extLst>
          </p:cNvPr>
          <p:cNvSpPr txBox="1"/>
          <p:nvPr/>
        </p:nvSpPr>
        <p:spPr>
          <a:xfrm>
            <a:off x="4841355" y="4581167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12h</a:t>
            </a:r>
            <a:r>
              <a:rPr lang="he-IL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I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1E8E10-99AD-4874-AEE3-A76B9997E707}"/>
              </a:ext>
            </a:extLst>
          </p:cNvPr>
          <p:cNvSpPr txBox="1"/>
          <p:nvPr/>
        </p:nvSpPr>
        <p:spPr>
          <a:xfrm>
            <a:off x="3792273" y="4572739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0CDh</a:t>
            </a:r>
            <a:r>
              <a:rPr lang="he-IL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I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06D68D-70C3-40A8-BA15-647CBA139F30}"/>
              </a:ext>
            </a:extLst>
          </p:cNvPr>
          <p:cNvSpPr txBox="1"/>
          <p:nvPr/>
        </p:nvSpPr>
        <p:spPr>
          <a:xfrm>
            <a:off x="2862632" y="4583282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62D5D0-0173-420B-B878-0536CD8BBE5D}"/>
              </a:ext>
            </a:extLst>
          </p:cNvPr>
          <p:cNvSpPr txBox="1"/>
          <p:nvPr/>
        </p:nvSpPr>
        <p:spPr>
          <a:xfrm>
            <a:off x="1268674" y="4584631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0EEh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ED3DC2-4E49-4228-8761-937348866077}"/>
              </a:ext>
            </a:extLst>
          </p:cNvPr>
          <p:cNvSpPr txBox="1"/>
          <p:nvPr/>
        </p:nvSpPr>
        <p:spPr>
          <a:xfrm>
            <a:off x="5546642" y="5146912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F773D4-DF71-46FE-818B-6F17D9AC51EE}"/>
              </a:ext>
            </a:extLst>
          </p:cNvPr>
          <p:cNvSpPr txBox="1"/>
          <p:nvPr/>
        </p:nvSpPr>
        <p:spPr>
          <a:xfrm>
            <a:off x="3827712" y="5139814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0CDh</a:t>
            </a:r>
            <a:r>
              <a:rPr lang="he-IL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I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10D836-FE0B-43E3-B945-7B403ED9AB0B}"/>
              </a:ext>
            </a:extLst>
          </p:cNvPr>
          <p:cNvSpPr txBox="1"/>
          <p:nvPr/>
        </p:nvSpPr>
        <p:spPr>
          <a:xfrm>
            <a:off x="4802367" y="5169504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12h</a:t>
            </a:r>
            <a:r>
              <a:rPr lang="he-IL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I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D2B880-A7F1-44B2-9DFB-6E0089FFCE15}"/>
              </a:ext>
            </a:extLst>
          </p:cNvPr>
          <p:cNvSpPr txBox="1"/>
          <p:nvPr/>
        </p:nvSpPr>
        <p:spPr>
          <a:xfrm>
            <a:off x="2855541" y="5171617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327731-1123-4F99-8088-997468E78E2E}"/>
              </a:ext>
            </a:extLst>
          </p:cNvPr>
          <p:cNvSpPr txBox="1"/>
          <p:nvPr/>
        </p:nvSpPr>
        <p:spPr>
          <a:xfrm>
            <a:off x="1272215" y="5162338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0EEh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C01208-3021-4BBE-B60A-745C30A51B99}"/>
              </a:ext>
            </a:extLst>
          </p:cNvPr>
          <p:cNvSpPr txBox="1"/>
          <p:nvPr/>
        </p:nvSpPr>
        <p:spPr>
          <a:xfrm>
            <a:off x="554527" y="5170908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0BBh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3895B4-57AE-41A5-BF03-48E1C9654B21}"/>
              </a:ext>
            </a:extLst>
          </p:cNvPr>
          <p:cNvSpPr txBox="1"/>
          <p:nvPr/>
        </p:nvSpPr>
        <p:spPr>
          <a:xfrm>
            <a:off x="9602637" y="2127764"/>
            <a:ext cx="25917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mov ax, 1234h       </a:t>
            </a:r>
          </a:p>
          <a:p>
            <a:endParaRPr lang="en-US" sz="2000" dirty="0"/>
          </a:p>
          <a:p>
            <a:r>
              <a:rPr lang="en-US" sz="2000" dirty="0"/>
              <a:t>mov al, 0ABh         </a:t>
            </a:r>
          </a:p>
          <a:p>
            <a:endParaRPr lang="en-US" sz="2000" dirty="0"/>
          </a:p>
          <a:p>
            <a:r>
              <a:rPr lang="en-US" sz="2000" dirty="0"/>
              <a:t>mov bx, 0ABCDh  </a:t>
            </a:r>
          </a:p>
          <a:p>
            <a:endParaRPr lang="en-US" sz="2000" dirty="0"/>
          </a:p>
          <a:p>
            <a:r>
              <a:rPr lang="en-US" sz="2000" dirty="0"/>
              <a:t>  mov </a:t>
            </a:r>
            <a:r>
              <a:rPr lang="en-US" sz="2000" dirty="0" err="1"/>
              <a:t>ch</a:t>
            </a:r>
            <a:r>
              <a:rPr lang="en-US" sz="2000" dirty="0"/>
              <a:t>, 0EEh        </a:t>
            </a:r>
          </a:p>
          <a:p>
            <a:endParaRPr lang="en-US" sz="2000" dirty="0"/>
          </a:p>
          <a:p>
            <a:r>
              <a:rPr lang="en-US" sz="2000" dirty="0"/>
              <a:t>mov dl, 0BBh         </a:t>
            </a:r>
          </a:p>
          <a:p>
            <a:endParaRPr lang="en-US" sz="2000" dirty="0"/>
          </a:p>
          <a:p>
            <a:r>
              <a:rPr lang="en-US" sz="2000" dirty="0"/>
              <a:t>mov dh, </a:t>
            </a:r>
            <a:r>
              <a:rPr lang="en-US" sz="2000" dirty="0" err="1"/>
              <a:t>ch</a:t>
            </a:r>
            <a:r>
              <a:rPr lang="en-US" sz="2000" dirty="0"/>
              <a:t>            </a:t>
            </a:r>
          </a:p>
          <a:p>
            <a:endParaRPr lang="en-US" sz="2000" dirty="0"/>
          </a:p>
          <a:p>
            <a:r>
              <a:rPr lang="en-US" sz="2000" dirty="0"/>
              <a:t>mov ah, dl             </a:t>
            </a:r>
          </a:p>
          <a:p>
            <a:r>
              <a:rPr lang="en-US" sz="2000" dirty="0"/>
              <a:t>           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       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       </a:t>
            </a:r>
            <a:endParaRPr lang="en-IL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BDF5045-1D13-4BF7-89EF-48C68540BD2B}"/>
              </a:ext>
            </a:extLst>
          </p:cNvPr>
          <p:cNvSpPr txBox="1"/>
          <p:nvPr/>
        </p:nvSpPr>
        <p:spPr>
          <a:xfrm>
            <a:off x="4644520" y="5771141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0BBh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5553FA-40D3-4962-8583-EFA0A9BDEF3E}"/>
              </a:ext>
            </a:extLst>
          </p:cNvPr>
          <p:cNvSpPr txBox="1"/>
          <p:nvPr/>
        </p:nvSpPr>
        <p:spPr>
          <a:xfrm>
            <a:off x="9558667" y="1626785"/>
            <a:ext cx="215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u="sng" dirty="0"/>
              <a:t>הפקודה </a:t>
            </a:r>
            <a:r>
              <a:rPr lang="he-IL" b="1" u="sng" dirty="0" err="1"/>
              <a:t>באסמבלי</a:t>
            </a:r>
            <a:endParaRPr lang="en-IL" b="1" u="sng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FEA04F-3B3E-4A95-BDB9-61A3E821D352}"/>
              </a:ext>
            </a:extLst>
          </p:cNvPr>
          <p:cNvSpPr txBox="1"/>
          <p:nvPr/>
        </p:nvSpPr>
        <p:spPr>
          <a:xfrm>
            <a:off x="5571459" y="5742089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0ABh</a:t>
            </a:r>
            <a:r>
              <a:rPr lang="he-IL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I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6A3ACE-9BFC-4BA5-8F5C-DC66E055C89F}"/>
              </a:ext>
            </a:extLst>
          </p:cNvPr>
          <p:cNvSpPr txBox="1"/>
          <p:nvPr/>
        </p:nvSpPr>
        <p:spPr>
          <a:xfrm>
            <a:off x="3746201" y="5763355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0CDh</a:t>
            </a:r>
            <a:r>
              <a:rPr lang="he-IL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I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D390012-5F8D-4087-9CC8-966AD52AE7FA}"/>
              </a:ext>
            </a:extLst>
          </p:cNvPr>
          <p:cNvSpPr txBox="1"/>
          <p:nvPr/>
        </p:nvSpPr>
        <p:spPr>
          <a:xfrm>
            <a:off x="2814306" y="5735881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0ABh</a:t>
            </a:r>
            <a:r>
              <a:rPr lang="he-IL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I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D9A2BC-BC6A-40DE-93FE-21C7B29CD80E}"/>
              </a:ext>
            </a:extLst>
          </p:cNvPr>
          <p:cNvSpPr txBox="1"/>
          <p:nvPr/>
        </p:nvSpPr>
        <p:spPr>
          <a:xfrm>
            <a:off x="1313481" y="5755609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0EEh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F62A3A-E64B-46BE-A901-622C7BCEC23D}"/>
              </a:ext>
            </a:extLst>
          </p:cNvPr>
          <p:cNvSpPr txBox="1"/>
          <p:nvPr/>
        </p:nvSpPr>
        <p:spPr>
          <a:xfrm>
            <a:off x="541020" y="5762171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0BBh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E680AAD-FDA9-418A-95CC-16270288EC00}"/>
              </a:ext>
            </a:extLst>
          </p:cNvPr>
          <p:cNvSpPr txBox="1"/>
          <p:nvPr/>
        </p:nvSpPr>
        <p:spPr>
          <a:xfrm>
            <a:off x="-199592" y="5745570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0EEh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0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1" grpId="0"/>
      <p:bldP spid="40" grpId="0"/>
      <p:bldP spid="42" grpId="0"/>
      <p:bldP spid="44" grpId="0"/>
      <p:bldP spid="46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7EC7B-4C68-47B8-BBB2-2AC52ED0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ברגיסטרים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8993CE-0316-4F05-A9B1-26F75FF51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06" y="1029799"/>
            <a:ext cx="9530175" cy="57774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9B5EF9-9FE4-449B-A77F-AD9A68C48E0D}"/>
              </a:ext>
            </a:extLst>
          </p:cNvPr>
          <p:cNvSpPr txBox="1"/>
          <p:nvPr/>
        </p:nvSpPr>
        <p:spPr>
          <a:xfrm>
            <a:off x="4869709" y="2158408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12h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52ACE8-DA55-4AF6-ACD3-38CBC12159E4}"/>
              </a:ext>
            </a:extLst>
          </p:cNvPr>
          <p:cNvSpPr txBox="1"/>
          <p:nvPr/>
        </p:nvSpPr>
        <p:spPr>
          <a:xfrm>
            <a:off x="5649436" y="2151313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34h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31B911-7944-4D16-8A87-0101C38D866D}"/>
              </a:ext>
            </a:extLst>
          </p:cNvPr>
          <p:cNvSpPr txBox="1"/>
          <p:nvPr/>
        </p:nvSpPr>
        <p:spPr>
          <a:xfrm>
            <a:off x="4869709" y="2723406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12h</a:t>
            </a:r>
            <a:r>
              <a:rPr lang="he-IL" dirty="0">
                <a:solidFill>
                  <a:srgbClr val="FF0000"/>
                </a:solidFill>
              </a:rPr>
              <a:t> </a:t>
            </a:r>
            <a:endParaRPr lang="en-IL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8309A5-D112-4277-887C-458A2EC693D3}"/>
              </a:ext>
            </a:extLst>
          </p:cNvPr>
          <p:cNvSpPr txBox="1"/>
          <p:nvPr/>
        </p:nvSpPr>
        <p:spPr>
          <a:xfrm>
            <a:off x="5540686" y="2721285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1831D8-9016-454D-A523-0EFA30AF8B82}"/>
              </a:ext>
            </a:extLst>
          </p:cNvPr>
          <p:cNvSpPr txBox="1"/>
          <p:nvPr/>
        </p:nvSpPr>
        <p:spPr>
          <a:xfrm>
            <a:off x="4869709" y="3353096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BD991D-F575-422F-9ED6-53A9A9EDF155}"/>
              </a:ext>
            </a:extLst>
          </p:cNvPr>
          <p:cNvSpPr txBox="1"/>
          <p:nvPr/>
        </p:nvSpPr>
        <p:spPr>
          <a:xfrm>
            <a:off x="5550194" y="3353096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DB95FF-F97F-4588-A6B3-E1AF14F77A5B}"/>
              </a:ext>
            </a:extLst>
          </p:cNvPr>
          <p:cNvSpPr txBox="1"/>
          <p:nvPr/>
        </p:nvSpPr>
        <p:spPr>
          <a:xfrm>
            <a:off x="2909635" y="3363695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DF393E-BBE1-454B-97A2-0C1392344097}"/>
              </a:ext>
            </a:extLst>
          </p:cNvPr>
          <p:cNvSpPr txBox="1"/>
          <p:nvPr/>
        </p:nvSpPr>
        <p:spPr>
          <a:xfrm>
            <a:off x="3646826" y="3385995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0CDh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8633F1-FAE1-4A4E-8329-7D0AD423FD31}"/>
              </a:ext>
            </a:extLst>
          </p:cNvPr>
          <p:cNvSpPr txBox="1"/>
          <p:nvPr/>
        </p:nvSpPr>
        <p:spPr>
          <a:xfrm>
            <a:off x="1328928" y="3964400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0EEh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D6A6A5-04DC-4174-AAE6-2F0A8CFBA72C}"/>
              </a:ext>
            </a:extLst>
          </p:cNvPr>
          <p:cNvSpPr txBox="1"/>
          <p:nvPr/>
        </p:nvSpPr>
        <p:spPr>
          <a:xfrm>
            <a:off x="2890988" y="4005576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8FA6C2-8C8D-4A79-B25F-3F3493E7CC71}"/>
              </a:ext>
            </a:extLst>
          </p:cNvPr>
          <p:cNvSpPr txBox="1"/>
          <p:nvPr/>
        </p:nvSpPr>
        <p:spPr>
          <a:xfrm>
            <a:off x="3746201" y="3973767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0CDh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CB65C-0219-4E24-BB0B-9B807A809832}"/>
              </a:ext>
            </a:extLst>
          </p:cNvPr>
          <p:cNvSpPr txBox="1"/>
          <p:nvPr/>
        </p:nvSpPr>
        <p:spPr>
          <a:xfrm>
            <a:off x="4912240" y="3960929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F13BE6-2BB7-4C2A-B1F7-89F3E9C39CC3}"/>
              </a:ext>
            </a:extLst>
          </p:cNvPr>
          <p:cNvSpPr txBox="1"/>
          <p:nvPr/>
        </p:nvSpPr>
        <p:spPr>
          <a:xfrm>
            <a:off x="5550194" y="3938329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8C76BC-0A11-430F-8139-80B21BA65528}"/>
              </a:ext>
            </a:extLst>
          </p:cNvPr>
          <p:cNvSpPr txBox="1"/>
          <p:nvPr/>
        </p:nvSpPr>
        <p:spPr>
          <a:xfrm>
            <a:off x="582884" y="4571941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0BBh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F5AD9F-F184-40C0-9C0A-F1E2538811C6}"/>
              </a:ext>
            </a:extLst>
          </p:cNvPr>
          <p:cNvSpPr txBox="1"/>
          <p:nvPr/>
        </p:nvSpPr>
        <p:spPr>
          <a:xfrm>
            <a:off x="-189939" y="5149407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0EEh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A6184-822D-43E1-9D08-DCE395F8259C}"/>
              </a:ext>
            </a:extLst>
          </p:cNvPr>
          <p:cNvSpPr txBox="1"/>
          <p:nvPr/>
        </p:nvSpPr>
        <p:spPr>
          <a:xfrm>
            <a:off x="2909635" y="1097368"/>
            <a:ext cx="9159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200" dirty="0"/>
              <a:t>(*) מתוך ספר אסמבלי </a:t>
            </a:r>
            <a:br>
              <a:rPr lang="en-US" sz="1200" dirty="0"/>
            </a:br>
            <a:r>
              <a:rPr lang="he-IL" sz="1200" dirty="0"/>
              <a:t>של המרכז לחינוך סייבר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EC972C-CCA7-4C86-A26B-F2BF15D8D37A}"/>
              </a:ext>
            </a:extLst>
          </p:cNvPr>
          <p:cNvSpPr txBox="1"/>
          <p:nvPr/>
        </p:nvSpPr>
        <p:spPr>
          <a:xfrm>
            <a:off x="5564365" y="4579837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2E27E6-7ACC-4631-9071-4F50C04173D1}"/>
              </a:ext>
            </a:extLst>
          </p:cNvPr>
          <p:cNvSpPr txBox="1"/>
          <p:nvPr/>
        </p:nvSpPr>
        <p:spPr>
          <a:xfrm>
            <a:off x="4809456" y="4581167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1E8E10-99AD-4874-AEE3-A76B9997E707}"/>
              </a:ext>
            </a:extLst>
          </p:cNvPr>
          <p:cNvSpPr txBox="1"/>
          <p:nvPr/>
        </p:nvSpPr>
        <p:spPr>
          <a:xfrm>
            <a:off x="3792273" y="4572739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0CDh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06D68D-70C3-40A8-BA15-647CBA139F30}"/>
              </a:ext>
            </a:extLst>
          </p:cNvPr>
          <p:cNvSpPr txBox="1"/>
          <p:nvPr/>
        </p:nvSpPr>
        <p:spPr>
          <a:xfrm>
            <a:off x="2862632" y="4583282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62D5D0-0173-420B-B878-0536CD8BBE5D}"/>
              </a:ext>
            </a:extLst>
          </p:cNvPr>
          <p:cNvSpPr txBox="1"/>
          <p:nvPr/>
        </p:nvSpPr>
        <p:spPr>
          <a:xfrm>
            <a:off x="1268674" y="4584631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0EEh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ED3DC2-4E49-4228-8761-937348866077}"/>
              </a:ext>
            </a:extLst>
          </p:cNvPr>
          <p:cNvSpPr txBox="1"/>
          <p:nvPr/>
        </p:nvSpPr>
        <p:spPr>
          <a:xfrm>
            <a:off x="5546642" y="5146912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F773D4-DF71-46FE-818B-6F17D9AC51EE}"/>
              </a:ext>
            </a:extLst>
          </p:cNvPr>
          <p:cNvSpPr txBox="1"/>
          <p:nvPr/>
        </p:nvSpPr>
        <p:spPr>
          <a:xfrm>
            <a:off x="3827712" y="5139814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0CDh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10D836-FE0B-43E3-B945-7B403ED9AB0B}"/>
              </a:ext>
            </a:extLst>
          </p:cNvPr>
          <p:cNvSpPr txBox="1"/>
          <p:nvPr/>
        </p:nvSpPr>
        <p:spPr>
          <a:xfrm>
            <a:off x="4759835" y="5169504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D2B880-A7F1-44B2-9DFB-6E0089FFCE15}"/>
              </a:ext>
            </a:extLst>
          </p:cNvPr>
          <p:cNvSpPr txBox="1"/>
          <p:nvPr/>
        </p:nvSpPr>
        <p:spPr>
          <a:xfrm>
            <a:off x="2855541" y="5171617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327731-1123-4F99-8088-997468E78E2E}"/>
              </a:ext>
            </a:extLst>
          </p:cNvPr>
          <p:cNvSpPr txBox="1"/>
          <p:nvPr/>
        </p:nvSpPr>
        <p:spPr>
          <a:xfrm>
            <a:off x="1272215" y="5141072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0EEh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C01208-3021-4BBE-B60A-745C30A51B99}"/>
              </a:ext>
            </a:extLst>
          </p:cNvPr>
          <p:cNvSpPr txBox="1"/>
          <p:nvPr/>
        </p:nvSpPr>
        <p:spPr>
          <a:xfrm>
            <a:off x="554527" y="5149642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0BBh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BDF5045-1D13-4BF7-89EF-48C68540BD2B}"/>
              </a:ext>
            </a:extLst>
          </p:cNvPr>
          <p:cNvSpPr txBox="1"/>
          <p:nvPr/>
        </p:nvSpPr>
        <p:spPr>
          <a:xfrm>
            <a:off x="4644520" y="5771141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0BBh</a:t>
            </a:r>
            <a:r>
              <a:rPr lang="he-IL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I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9F3127-1BAD-427E-912F-3C2360214FC6}"/>
              </a:ext>
            </a:extLst>
          </p:cNvPr>
          <p:cNvSpPr txBox="1"/>
          <p:nvPr/>
        </p:nvSpPr>
        <p:spPr>
          <a:xfrm>
            <a:off x="9602637" y="2127764"/>
            <a:ext cx="259173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mov ax, 1234h       </a:t>
            </a:r>
          </a:p>
          <a:p>
            <a:endParaRPr lang="en-US" sz="2000" dirty="0"/>
          </a:p>
          <a:p>
            <a:r>
              <a:rPr lang="en-US" sz="2000" dirty="0"/>
              <a:t>mov al, 0ABh         </a:t>
            </a:r>
          </a:p>
          <a:p>
            <a:endParaRPr lang="en-US" sz="2000" dirty="0"/>
          </a:p>
          <a:p>
            <a:r>
              <a:rPr lang="en-US" sz="2000" dirty="0"/>
              <a:t>mov bx, 0ABCDh  </a:t>
            </a:r>
          </a:p>
          <a:p>
            <a:endParaRPr lang="en-US" sz="2000" dirty="0"/>
          </a:p>
          <a:p>
            <a:r>
              <a:rPr lang="en-US" sz="2000" dirty="0"/>
              <a:t>  mov </a:t>
            </a:r>
            <a:r>
              <a:rPr lang="en-US" sz="2000" dirty="0" err="1"/>
              <a:t>ch</a:t>
            </a:r>
            <a:r>
              <a:rPr lang="en-US" sz="2000" dirty="0"/>
              <a:t>, 0EEh        </a:t>
            </a:r>
          </a:p>
          <a:p>
            <a:endParaRPr lang="en-US" sz="2000" dirty="0"/>
          </a:p>
          <a:p>
            <a:r>
              <a:rPr lang="en-US" sz="2000" dirty="0"/>
              <a:t>mov dl, 0BBh         </a:t>
            </a:r>
          </a:p>
          <a:p>
            <a:endParaRPr lang="en-US" sz="2000" dirty="0"/>
          </a:p>
          <a:p>
            <a:r>
              <a:rPr lang="en-US" sz="2000" dirty="0"/>
              <a:t>mov dh, </a:t>
            </a:r>
            <a:r>
              <a:rPr lang="en-US" sz="2000" dirty="0" err="1"/>
              <a:t>ch</a:t>
            </a:r>
            <a:r>
              <a:rPr lang="en-US" sz="2000" dirty="0"/>
              <a:t>            </a:t>
            </a:r>
          </a:p>
          <a:p>
            <a:endParaRPr lang="en-US" sz="2000" dirty="0"/>
          </a:p>
          <a:p>
            <a:r>
              <a:rPr lang="en-US" sz="2000" dirty="0"/>
              <a:t>mov ah, dl            </a:t>
            </a:r>
          </a:p>
          <a:p>
            <a:endParaRPr lang="en-US" sz="2000" dirty="0"/>
          </a:p>
          <a:p>
            <a:r>
              <a:rPr lang="en-US" sz="2000" dirty="0">
                <a:solidFill>
                  <a:schemeClr val="bg1"/>
                </a:solidFill>
              </a:rPr>
              <a:t>mov cx, bx           </a:t>
            </a:r>
          </a:p>
          <a:p>
            <a:r>
              <a:rPr lang="en-US" sz="2000" dirty="0"/>
              <a:t>            </a:t>
            </a:r>
          </a:p>
          <a:p>
            <a:r>
              <a:rPr lang="en-US" sz="2000" dirty="0"/>
              <a:t>           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       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       </a:t>
            </a:r>
            <a:endParaRPr lang="en-IL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D877D0-DDCA-4FFB-94FD-7D4D496C6182}"/>
              </a:ext>
            </a:extLst>
          </p:cNvPr>
          <p:cNvSpPr txBox="1"/>
          <p:nvPr/>
        </p:nvSpPr>
        <p:spPr>
          <a:xfrm>
            <a:off x="5573378" y="5777158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0ABh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4AC334-A868-414F-AB54-A84629326612}"/>
              </a:ext>
            </a:extLst>
          </p:cNvPr>
          <p:cNvSpPr txBox="1"/>
          <p:nvPr/>
        </p:nvSpPr>
        <p:spPr>
          <a:xfrm>
            <a:off x="3800515" y="5770687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0CDh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947994-9051-487E-B5ED-5AD0C8AC7C6D}"/>
              </a:ext>
            </a:extLst>
          </p:cNvPr>
          <p:cNvSpPr txBox="1"/>
          <p:nvPr/>
        </p:nvSpPr>
        <p:spPr>
          <a:xfrm>
            <a:off x="2883756" y="5774585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0ABh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CB225AB-2E12-4D49-A304-A5DE42F899C0}"/>
              </a:ext>
            </a:extLst>
          </p:cNvPr>
          <p:cNvSpPr txBox="1"/>
          <p:nvPr/>
        </p:nvSpPr>
        <p:spPr>
          <a:xfrm>
            <a:off x="1295527" y="5746330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0EEh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5865924-C2AF-4FDF-9863-9309BDE58EB1}"/>
              </a:ext>
            </a:extLst>
          </p:cNvPr>
          <p:cNvSpPr txBox="1"/>
          <p:nvPr/>
        </p:nvSpPr>
        <p:spPr>
          <a:xfrm>
            <a:off x="618918" y="5758772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0BBh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3A41EC-0F1D-4161-85CA-9D3E338D5E38}"/>
              </a:ext>
            </a:extLst>
          </p:cNvPr>
          <p:cNvSpPr txBox="1"/>
          <p:nvPr/>
        </p:nvSpPr>
        <p:spPr>
          <a:xfrm>
            <a:off x="-188305" y="5793554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0EEh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12B4825-4195-44B8-B46D-47CE4B162D1C}"/>
              </a:ext>
            </a:extLst>
          </p:cNvPr>
          <p:cNvSpPr txBox="1"/>
          <p:nvPr/>
        </p:nvSpPr>
        <p:spPr>
          <a:xfrm>
            <a:off x="5573378" y="6333220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0ABh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F14A744-EB34-4904-AD35-B67545D8D31E}"/>
              </a:ext>
            </a:extLst>
          </p:cNvPr>
          <p:cNvSpPr txBox="1"/>
          <p:nvPr/>
        </p:nvSpPr>
        <p:spPr>
          <a:xfrm>
            <a:off x="4666559" y="6357696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0BBh</a:t>
            </a:r>
            <a:r>
              <a:rPr lang="he-IL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I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19488CE-9DC8-4423-97BF-AF290088D731}"/>
              </a:ext>
            </a:extLst>
          </p:cNvPr>
          <p:cNvSpPr txBox="1"/>
          <p:nvPr/>
        </p:nvSpPr>
        <p:spPr>
          <a:xfrm>
            <a:off x="3792273" y="6360417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0CDh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8575D85-13F5-4CFD-9193-F83DFE3178A8}"/>
              </a:ext>
            </a:extLst>
          </p:cNvPr>
          <p:cNvSpPr txBox="1"/>
          <p:nvPr/>
        </p:nvSpPr>
        <p:spPr>
          <a:xfrm>
            <a:off x="2888719" y="6344092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0ABh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709BE45-E4A5-4D84-8522-542465C0800B}"/>
              </a:ext>
            </a:extLst>
          </p:cNvPr>
          <p:cNvSpPr txBox="1"/>
          <p:nvPr/>
        </p:nvSpPr>
        <p:spPr>
          <a:xfrm>
            <a:off x="586144" y="6325180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0BBh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9739910-1EBB-415E-AFF2-A429CE2A383A}"/>
              </a:ext>
            </a:extLst>
          </p:cNvPr>
          <p:cNvSpPr txBox="1"/>
          <p:nvPr/>
        </p:nvSpPr>
        <p:spPr>
          <a:xfrm>
            <a:off x="-136658" y="6331833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0EEh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A6DE02B-63A7-4E7D-BE03-B5123E08DCAE}"/>
              </a:ext>
            </a:extLst>
          </p:cNvPr>
          <p:cNvSpPr txBox="1"/>
          <p:nvPr/>
        </p:nvSpPr>
        <p:spPr>
          <a:xfrm>
            <a:off x="1307662" y="6340397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0ABh</a:t>
            </a:r>
            <a:r>
              <a:rPr lang="he-IL" dirty="0">
                <a:solidFill>
                  <a:srgbClr val="FF0000"/>
                </a:solidFill>
              </a:rPr>
              <a:t> </a:t>
            </a:r>
            <a:endParaRPr lang="en-IL" dirty="0">
              <a:solidFill>
                <a:srgbClr val="FF00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32C2A23-A644-4C94-AC68-F5AF5894D202}"/>
              </a:ext>
            </a:extLst>
          </p:cNvPr>
          <p:cNvSpPr txBox="1"/>
          <p:nvPr/>
        </p:nvSpPr>
        <p:spPr>
          <a:xfrm>
            <a:off x="2017623" y="6338324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0CDh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E53A20-A16B-423B-8C20-87C46D55490D}"/>
              </a:ext>
            </a:extLst>
          </p:cNvPr>
          <p:cNvSpPr txBox="1"/>
          <p:nvPr/>
        </p:nvSpPr>
        <p:spPr>
          <a:xfrm>
            <a:off x="9558667" y="1626785"/>
            <a:ext cx="215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u="sng" dirty="0"/>
              <a:t>הפקודה </a:t>
            </a:r>
            <a:r>
              <a:rPr lang="he-IL" b="1" u="sng" dirty="0" err="1"/>
              <a:t>באסמבלי</a:t>
            </a:r>
            <a:endParaRPr lang="en-IL" b="1" u="sng" dirty="0"/>
          </a:p>
        </p:txBody>
      </p:sp>
    </p:spTree>
    <p:extLst>
      <p:ext uri="{BB962C8B-B14F-4D97-AF65-F5344CB8AC3E}">
        <p14:creationId xmlns:p14="http://schemas.microsoft.com/office/powerpoint/2010/main" val="309257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1" grpId="0"/>
      <p:bldP spid="53" grpId="0"/>
      <p:bldP spid="57" grpId="0"/>
      <p:bldP spid="59" grpId="0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7EC7B-4C68-47B8-BBB2-2AC52ED0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ברגיסטרים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8993CE-0316-4F05-A9B1-26F75FF51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06" y="1029799"/>
            <a:ext cx="9530175" cy="57774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9B5EF9-9FE4-449B-A77F-AD9A68C48E0D}"/>
              </a:ext>
            </a:extLst>
          </p:cNvPr>
          <p:cNvSpPr txBox="1"/>
          <p:nvPr/>
        </p:nvSpPr>
        <p:spPr>
          <a:xfrm>
            <a:off x="4869709" y="2158408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12h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52ACE8-DA55-4AF6-ACD3-38CBC12159E4}"/>
              </a:ext>
            </a:extLst>
          </p:cNvPr>
          <p:cNvSpPr txBox="1"/>
          <p:nvPr/>
        </p:nvSpPr>
        <p:spPr>
          <a:xfrm>
            <a:off x="5649436" y="2151313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34h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31B911-7944-4D16-8A87-0101C38D866D}"/>
              </a:ext>
            </a:extLst>
          </p:cNvPr>
          <p:cNvSpPr txBox="1"/>
          <p:nvPr/>
        </p:nvSpPr>
        <p:spPr>
          <a:xfrm>
            <a:off x="4869709" y="2723406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12h</a:t>
            </a:r>
            <a:r>
              <a:rPr lang="he-IL" dirty="0">
                <a:solidFill>
                  <a:srgbClr val="FF0000"/>
                </a:solidFill>
              </a:rPr>
              <a:t> </a:t>
            </a:r>
            <a:endParaRPr lang="en-IL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8309A5-D112-4277-887C-458A2EC693D3}"/>
              </a:ext>
            </a:extLst>
          </p:cNvPr>
          <p:cNvSpPr txBox="1"/>
          <p:nvPr/>
        </p:nvSpPr>
        <p:spPr>
          <a:xfrm>
            <a:off x="5540686" y="2721285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1831D8-9016-454D-A523-0EFA30AF8B82}"/>
              </a:ext>
            </a:extLst>
          </p:cNvPr>
          <p:cNvSpPr txBox="1"/>
          <p:nvPr/>
        </p:nvSpPr>
        <p:spPr>
          <a:xfrm>
            <a:off x="4869709" y="3353096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12h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BD991D-F575-422F-9ED6-53A9A9EDF155}"/>
              </a:ext>
            </a:extLst>
          </p:cNvPr>
          <p:cNvSpPr txBox="1"/>
          <p:nvPr/>
        </p:nvSpPr>
        <p:spPr>
          <a:xfrm>
            <a:off x="5550194" y="3353096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DB95FF-F97F-4588-A6B3-E1AF14F77A5B}"/>
              </a:ext>
            </a:extLst>
          </p:cNvPr>
          <p:cNvSpPr txBox="1"/>
          <p:nvPr/>
        </p:nvSpPr>
        <p:spPr>
          <a:xfrm>
            <a:off x="2909635" y="3363695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DF393E-BBE1-454B-97A2-0C1392344097}"/>
              </a:ext>
            </a:extLst>
          </p:cNvPr>
          <p:cNvSpPr txBox="1"/>
          <p:nvPr/>
        </p:nvSpPr>
        <p:spPr>
          <a:xfrm>
            <a:off x="3646826" y="3385995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0CDh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8633F1-FAE1-4A4E-8329-7D0AD423FD31}"/>
              </a:ext>
            </a:extLst>
          </p:cNvPr>
          <p:cNvSpPr txBox="1"/>
          <p:nvPr/>
        </p:nvSpPr>
        <p:spPr>
          <a:xfrm>
            <a:off x="1328928" y="3964400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0EEh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D6A6A5-04DC-4174-AAE6-2F0A8CFBA72C}"/>
              </a:ext>
            </a:extLst>
          </p:cNvPr>
          <p:cNvSpPr txBox="1"/>
          <p:nvPr/>
        </p:nvSpPr>
        <p:spPr>
          <a:xfrm>
            <a:off x="2890988" y="4005576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8FA6C2-8C8D-4A79-B25F-3F3493E7CC71}"/>
              </a:ext>
            </a:extLst>
          </p:cNvPr>
          <p:cNvSpPr txBox="1"/>
          <p:nvPr/>
        </p:nvSpPr>
        <p:spPr>
          <a:xfrm>
            <a:off x="3746201" y="3973767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0CDh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CB65C-0219-4E24-BB0B-9B807A809832}"/>
              </a:ext>
            </a:extLst>
          </p:cNvPr>
          <p:cNvSpPr txBox="1"/>
          <p:nvPr/>
        </p:nvSpPr>
        <p:spPr>
          <a:xfrm>
            <a:off x="4912240" y="3960929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12h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F13BE6-2BB7-4C2A-B1F7-89F3E9C39CC3}"/>
              </a:ext>
            </a:extLst>
          </p:cNvPr>
          <p:cNvSpPr txBox="1"/>
          <p:nvPr/>
        </p:nvSpPr>
        <p:spPr>
          <a:xfrm>
            <a:off x="5550194" y="3938329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8C76BC-0A11-430F-8139-80B21BA65528}"/>
              </a:ext>
            </a:extLst>
          </p:cNvPr>
          <p:cNvSpPr txBox="1"/>
          <p:nvPr/>
        </p:nvSpPr>
        <p:spPr>
          <a:xfrm>
            <a:off x="582884" y="4571941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0BBh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F5AD9F-F184-40C0-9C0A-F1E2538811C6}"/>
              </a:ext>
            </a:extLst>
          </p:cNvPr>
          <p:cNvSpPr txBox="1"/>
          <p:nvPr/>
        </p:nvSpPr>
        <p:spPr>
          <a:xfrm>
            <a:off x="-189939" y="5149407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0EEh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A6184-822D-43E1-9D08-DCE395F8259C}"/>
              </a:ext>
            </a:extLst>
          </p:cNvPr>
          <p:cNvSpPr txBox="1"/>
          <p:nvPr/>
        </p:nvSpPr>
        <p:spPr>
          <a:xfrm>
            <a:off x="2909635" y="1097368"/>
            <a:ext cx="9159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200" dirty="0"/>
              <a:t>(*) מתוך ספר אסמבלי </a:t>
            </a:r>
            <a:br>
              <a:rPr lang="en-US" sz="1200" dirty="0"/>
            </a:br>
            <a:r>
              <a:rPr lang="he-IL" sz="1200" dirty="0"/>
              <a:t>של המרכז לחינוך סייבר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EC972C-CCA7-4C86-A26B-F2BF15D8D37A}"/>
              </a:ext>
            </a:extLst>
          </p:cNvPr>
          <p:cNvSpPr txBox="1"/>
          <p:nvPr/>
        </p:nvSpPr>
        <p:spPr>
          <a:xfrm>
            <a:off x="5564365" y="4579837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2E27E6-7ACC-4631-9071-4F50C04173D1}"/>
              </a:ext>
            </a:extLst>
          </p:cNvPr>
          <p:cNvSpPr txBox="1"/>
          <p:nvPr/>
        </p:nvSpPr>
        <p:spPr>
          <a:xfrm>
            <a:off x="4809456" y="4581167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12h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1E8E10-99AD-4874-AEE3-A76B9997E707}"/>
              </a:ext>
            </a:extLst>
          </p:cNvPr>
          <p:cNvSpPr txBox="1"/>
          <p:nvPr/>
        </p:nvSpPr>
        <p:spPr>
          <a:xfrm>
            <a:off x="3792273" y="4572739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0CDh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06D68D-70C3-40A8-BA15-647CBA139F30}"/>
              </a:ext>
            </a:extLst>
          </p:cNvPr>
          <p:cNvSpPr txBox="1"/>
          <p:nvPr/>
        </p:nvSpPr>
        <p:spPr>
          <a:xfrm>
            <a:off x="2862632" y="4583282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62D5D0-0173-420B-B878-0536CD8BBE5D}"/>
              </a:ext>
            </a:extLst>
          </p:cNvPr>
          <p:cNvSpPr txBox="1"/>
          <p:nvPr/>
        </p:nvSpPr>
        <p:spPr>
          <a:xfrm>
            <a:off x="1268674" y="4584631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0EEh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ED3DC2-4E49-4228-8761-937348866077}"/>
              </a:ext>
            </a:extLst>
          </p:cNvPr>
          <p:cNvSpPr txBox="1"/>
          <p:nvPr/>
        </p:nvSpPr>
        <p:spPr>
          <a:xfrm>
            <a:off x="5546642" y="5146912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F773D4-DF71-46FE-818B-6F17D9AC51EE}"/>
              </a:ext>
            </a:extLst>
          </p:cNvPr>
          <p:cNvSpPr txBox="1"/>
          <p:nvPr/>
        </p:nvSpPr>
        <p:spPr>
          <a:xfrm>
            <a:off x="3827712" y="5139814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0CDh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10D836-FE0B-43E3-B945-7B403ED9AB0B}"/>
              </a:ext>
            </a:extLst>
          </p:cNvPr>
          <p:cNvSpPr txBox="1"/>
          <p:nvPr/>
        </p:nvSpPr>
        <p:spPr>
          <a:xfrm>
            <a:off x="4759835" y="5169504"/>
            <a:ext cx="63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D2B880-A7F1-44B2-9DFB-6E0089FFCE15}"/>
              </a:ext>
            </a:extLst>
          </p:cNvPr>
          <p:cNvSpPr txBox="1"/>
          <p:nvPr/>
        </p:nvSpPr>
        <p:spPr>
          <a:xfrm>
            <a:off x="2855541" y="5171617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0ABh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327731-1123-4F99-8088-997468E78E2E}"/>
              </a:ext>
            </a:extLst>
          </p:cNvPr>
          <p:cNvSpPr txBox="1"/>
          <p:nvPr/>
        </p:nvSpPr>
        <p:spPr>
          <a:xfrm>
            <a:off x="1272215" y="5141072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0EEh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C01208-3021-4BBE-B60A-745C30A51B99}"/>
              </a:ext>
            </a:extLst>
          </p:cNvPr>
          <p:cNvSpPr txBox="1"/>
          <p:nvPr/>
        </p:nvSpPr>
        <p:spPr>
          <a:xfrm>
            <a:off x="554527" y="5149642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0BBh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BDF5045-1D13-4BF7-89EF-48C68540BD2B}"/>
              </a:ext>
            </a:extLst>
          </p:cNvPr>
          <p:cNvSpPr txBox="1"/>
          <p:nvPr/>
        </p:nvSpPr>
        <p:spPr>
          <a:xfrm>
            <a:off x="4644520" y="5771141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0BBh</a:t>
            </a:r>
            <a:r>
              <a:rPr lang="he-IL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I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D877D0-DDCA-4FFB-94FD-7D4D496C6182}"/>
              </a:ext>
            </a:extLst>
          </p:cNvPr>
          <p:cNvSpPr txBox="1"/>
          <p:nvPr/>
        </p:nvSpPr>
        <p:spPr>
          <a:xfrm>
            <a:off x="5573378" y="5777158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0ABh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4AC334-A868-414F-AB54-A84629326612}"/>
              </a:ext>
            </a:extLst>
          </p:cNvPr>
          <p:cNvSpPr txBox="1"/>
          <p:nvPr/>
        </p:nvSpPr>
        <p:spPr>
          <a:xfrm>
            <a:off x="3800515" y="5770687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0CDh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947994-9051-487E-B5ED-5AD0C8AC7C6D}"/>
              </a:ext>
            </a:extLst>
          </p:cNvPr>
          <p:cNvSpPr txBox="1"/>
          <p:nvPr/>
        </p:nvSpPr>
        <p:spPr>
          <a:xfrm>
            <a:off x="2883756" y="5774585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0ABh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CB225AB-2E12-4D49-A304-A5DE42F899C0}"/>
              </a:ext>
            </a:extLst>
          </p:cNvPr>
          <p:cNvSpPr txBox="1"/>
          <p:nvPr/>
        </p:nvSpPr>
        <p:spPr>
          <a:xfrm>
            <a:off x="1295527" y="5746330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0EEh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5865924-C2AF-4FDF-9863-9309BDE58EB1}"/>
              </a:ext>
            </a:extLst>
          </p:cNvPr>
          <p:cNvSpPr txBox="1"/>
          <p:nvPr/>
        </p:nvSpPr>
        <p:spPr>
          <a:xfrm>
            <a:off x="618918" y="5758772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0BBh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3A41EC-0F1D-4161-85CA-9D3E338D5E38}"/>
              </a:ext>
            </a:extLst>
          </p:cNvPr>
          <p:cNvSpPr txBox="1"/>
          <p:nvPr/>
        </p:nvSpPr>
        <p:spPr>
          <a:xfrm>
            <a:off x="-188305" y="5793554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0EEh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12B4825-4195-44B8-B46D-47CE4B162D1C}"/>
              </a:ext>
            </a:extLst>
          </p:cNvPr>
          <p:cNvSpPr txBox="1"/>
          <p:nvPr/>
        </p:nvSpPr>
        <p:spPr>
          <a:xfrm>
            <a:off x="5573378" y="6333220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0ABh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F14A744-EB34-4904-AD35-B67545D8D31E}"/>
              </a:ext>
            </a:extLst>
          </p:cNvPr>
          <p:cNvSpPr txBox="1"/>
          <p:nvPr/>
        </p:nvSpPr>
        <p:spPr>
          <a:xfrm>
            <a:off x="4666559" y="6357696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0BBh</a:t>
            </a:r>
            <a:r>
              <a:rPr lang="he-IL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I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19488CE-9DC8-4423-97BF-AF290088D731}"/>
              </a:ext>
            </a:extLst>
          </p:cNvPr>
          <p:cNvSpPr txBox="1"/>
          <p:nvPr/>
        </p:nvSpPr>
        <p:spPr>
          <a:xfrm>
            <a:off x="3792273" y="6360417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0CDh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8575D85-13F5-4CFD-9193-F83DFE3178A8}"/>
              </a:ext>
            </a:extLst>
          </p:cNvPr>
          <p:cNvSpPr txBox="1"/>
          <p:nvPr/>
        </p:nvSpPr>
        <p:spPr>
          <a:xfrm>
            <a:off x="2888719" y="6344092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0ABh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709BE45-E4A5-4D84-8522-542465C0800B}"/>
              </a:ext>
            </a:extLst>
          </p:cNvPr>
          <p:cNvSpPr txBox="1"/>
          <p:nvPr/>
        </p:nvSpPr>
        <p:spPr>
          <a:xfrm>
            <a:off x="586144" y="6325180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0BBh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9739910-1EBB-415E-AFF2-A429CE2A383A}"/>
              </a:ext>
            </a:extLst>
          </p:cNvPr>
          <p:cNvSpPr txBox="1"/>
          <p:nvPr/>
        </p:nvSpPr>
        <p:spPr>
          <a:xfrm>
            <a:off x="-136658" y="6331833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0EEh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A6DE02B-63A7-4E7D-BE03-B5123E08DCAE}"/>
              </a:ext>
            </a:extLst>
          </p:cNvPr>
          <p:cNvSpPr txBox="1"/>
          <p:nvPr/>
        </p:nvSpPr>
        <p:spPr>
          <a:xfrm>
            <a:off x="1307662" y="6340397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0ABh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32C2A23-A644-4C94-AC68-F5AF5894D202}"/>
              </a:ext>
            </a:extLst>
          </p:cNvPr>
          <p:cNvSpPr txBox="1"/>
          <p:nvPr/>
        </p:nvSpPr>
        <p:spPr>
          <a:xfrm>
            <a:off x="2017623" y="6338324"/>
            <a:ext cx="8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0CDh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EC24AE-357C-4093-8D59-9B0CB727D3FA}"/>
              </a:ext>
            </a:extLst>
          </p:cNvPr>
          <p:cNvSpPr txBox="1"/>
          <p:nvPr/>
        </p:nvSpPr>
        <p:spPr>
          <a:xfrm>
            <a:off x="9676068" y="2151313"/>
            <a:ext cx="24272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u="sng" dirty="0"/>
              <a:t>סיכום</a:t>
            </a:r>
            <a:r>
              <a:rPr lang="he-IL" dirty="0"/>
              <a:t>:</a:t>
            </a:r>
            <a:br>
              <a:rPr lang="en-US" dirty="0"/>
            </a:br>
            <a:endParaRPr lang="he-IL" dirty="0"/>
          </a:p>
          <a:p>
            <a:r>
              <a:rPr lang="he-IL" dirty="0"/>
              <a:t>-פקודת </a:t>
            </a:r>
            <a:r>
              <a:rPr lang="en-US" dirty="0"/>
              <a:t>mov</a:t>
            </a:r>
            <a:r>
              <a:rPr lang="he-IL" dirty="0"/>
              <a:t> משנה רק    </a:t>
            </a:r>
            <a:br>
              <a:rPr lang="en-US" dirty="0"/>
            </a:br>
            <a:r>
              <a:rPr lang="he-IL" dirty="0"/>
              <a:t>  את אופרנד היעד, </a:t>
            </a:r>
            <a:br>
              <a:rPr lang="en-US" dirty="0"/>
            </a:br>
            <a:r>
              <a:rPr lang="he-IL" dirty="0"/>
              <a:t>  המקור אינו משתנה</a:t>
            </a:r>
            <a:br>
              <a:rPr lang="en-US" dirty="0"/>
            </a:br>
            <a:endParaRPr lang="he-IL" dirty="0"/>
          </a:p>
          <a:p>
            <a:r>
              <a:rPr lang="he-IL" dirty="0"/>
              <a:t>- חובה להעביר בין 2 </a:t>
            </a:r>
            <a:br>
              <a:rPr lang="en-US" dirty="0"/>
            </a:br>
            <a:r>
              <a:rPr lang="he-IL" dirty="0"/>
              <a:t>  רגיסטרים בגודל זהה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26077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6000" dirty="0"/>
              <a:t>מבוא למבנה המחשב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b="0" dirty="0">
                <a:sym typeface="Varela Round"/>
              </a:rPr>
              <a:t>קורס מערכות מחשב </a:t>
            </a:r>
            <a:r>
              <a:rPr lang="he-IL" b="0" dirty="0" err="1">
                <a:sym typeface="Varela Round"/>
              </a:rPr>
              <a:t>ואסמבלי</a:t>
            </a:r>
            <a:endParaRPr lang="he-IL" b="0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696000" y="3518300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צביקה שטרקמן</a:t>
            </a:r>
            <a:endParaRPr lang="en-US" dirty="0">
              <a:sym typeface="Varela Round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מציין מיקום תוכן 3">
            <a:extLst>
              <a:ext uri="{FF2B5EF4-FFF2-40B4-BE49-F238E27FC236}">
                <a16:creationId xmlns:a16="http://schemas.microsoft.com/office/drawing/2014/main" id="{CA77FD00-1E51-4CAB-83E4-12E66118547E}"/>
              </a:ext>
            </a:extLst>
          </p:cNvPr>
          <p:cNvSpPr txBox="1">
            <a:spLocks/>
          </p:cNvSpPr>
          <p:nvPr/>
        </p:nvSpPr>
        <p:spPr>
          <a:xfrm>
            <a:off x="816869" y="4981845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3pPr>
            <a:lvl4pPr marL="1600360" indent="-228623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4pPr>
            <a:lvl5pPr marL="2057606" indent="-228623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>
                <a:sym typeface="Varela Round"/>
              </a:rPr>
              <a:t>תודה למרי גבע על הבדיקה וההערות</a:t>
            </a:r>
          </a:p>
        </p:txBody>
      </p:sp>
    </p:spTree>
    <p:extLst>
      <p:ext uri="{BB962C8B-B14F-4D97-AF65-F5344CB8AC3E}">
        <p14:creationId xmlns:p14="http://schemas.microsoft.com/office/powerpoint/2010/main" val="2294568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95DC8B-6327-47DC-AC40-5AE805BC90A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5475" y="733647"/>
            <a:ext cx="9002199" cy="610551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7470DD9-436F-46A1-BF27-4101CD6D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91650"/>
            <a:ext cx="9802206" cy="720000"/>
          </a:xfrm>
        </p:spPr>
        <p:txBody>
          <a:bodyPr/>
          <a:lstStyle/>
          <a:p>
            <a:r>
              <a:rPr lang="he-IL" dirty="0"/>
              <a:t>מבט על המעבד – שימוש ברגיסטרים</a:t>
            </a:r>
            <a:endParaRPr lang="en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1ACD6-13CE-4D75-BA68-143D75152792}"/>
              </a:ext>
            </a:extLst>
          </p:cNvPr>
          <p:cNvSpPr txBox="1"/>
          <p:nvPr/>
        </p:nvSpPr>
        <p:spPr>
          <a:xfrm>
            <a:off x="3032236" y="4607164"/>
            <a:ext cx="9159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600" dirty="0"/>
              <a:t>(*) מתוך ספר אסמבלי </a:t>
            </a:r>
            <a:br>
              <a:rPr lang="en-US" sz="1600" dirty="0"/>
            </a:br>
            <a:r>
              <a:rPr lang="he-IL" sz="1600" dirty="0"/>
              <a:t>של המרכז לחינוך סייבר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12B20-80AC-4056-8A88-20283E0DFA71}"/>
              </a:ext>
            </a:extLst>
          </p:cNvPr>
          <p:cNvSpPr txBox="1"/>
          <p:nvPr/>
        </p:nvSpPr>
        <p:spPr>
          <a:xfrm>
            <a:off x="9473609" y="1244009"/>
            <a:ext cx="2328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/>
              <a:t>שימו לב לשורות 17-21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3979658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7E01DB-ED5F-4CCA-A95E-CD79038D61F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למדנו על מרכיבי ה- </a:t>
            </a:r>
            <a:r>
              <a:rPr lang="en-US" dirty="0"/>
              <a:t>CPU</a:t>
            </a:r>
            <a:endParaRPr lang="he-IL" dirty="0"/>
          </a:p>
          <a:p>
            <a:r>
              <a:rPr lang="he-IL" dirty="0"/>
              <a:t>למדנו על הרגיסטרים, ועל גודלם – 16 ביט</a:t>
            </a:r>
          </a:p>
          <a:p>
            <a:r>
              <a:rPr lang="he-IL" dirty="0"/>
              <a:t>התמקדנו ברגיסטרים הכלליים ובחלוקתם האפשרית ל 2 חלקים של 8 ביט</a:t>
            </a:r>
          </a:p>
          <a:p>
            <a:r>
              <a:rPr lang="he-IL" dirty="0"/>
              <a:t>למדנו את פקודת </a:t>
            </a:r>
            <a:r>
              <a:rPr lang="en-US" dirty="0"/>
              <a:t>mov</a:t>
            </a:r>
            <a:r>
              <a:rPr lang="he-IL" dirty="0"/>
              <a:t> וראינו העברות בין רגיסטרים</a:t>
            </a: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B24529-8EE7-4F67-945B-7C8ED916A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058751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נלמד?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572182" y="1026315"/>
            <a:ext cx="8676921" cy="4611559"/>
          </a:xfrm>
        </p:spPr>
        <p:txBody>
          <a:bodyPr>
            <a:normAutofit/>
          </a:bodyPr>
          <a:lstStyle/>
          <a:p>
            <a:r>
              <a:rPr lang="he-IL" dirty="0">
                <a:sym typeface="Varela Round"/>
              </a:rPr>
              <a:t>ה- </a:t>
            </a:r>
            <a:r>
              <a:rPr lang="en-US" dirty="0">
                <a:sym typeface="Varela Round"/>
              </a:rPr>
              <a:t>CPU</a:t>
            </a:r>
            <a:r>
              <a:rPr lang="he-IL" dirty="0">
                <a:sym typeface="Varela Round"/>
              </a:rPr>
              <a:t> יחידת העיבוד המרכזית (</a:t>
            </a:r>
            <a:r>
              <a:rPr lang="en-US" dirty="0">
                <a:sym typeface="Varela Round"/>
              </a:rPr>
              <a:t>Central Processing Unit</a:t>
            </a:r>
            <a:r>
              <a:rPr lang="he-IL" dirty="0">
                <a:sym typeface="Varela Round"/>
              </a:rPr>
              <a:t>)</a:t>
            </a:r>
          </a:p>
          <a:p>
            <a:pPr lvl="1"/>
            <a:r>
              <a:rPr lang="he-IL" dirty="0" err="1">
                <a:sym typeface="Varela Round"/>
              </a:rPr>
              <a:t>רגיסטרי</a:t>
            </a:r>
            <a:r>
              <a:rPr lang="he-IL" dirty="0">
                <a:sym typeface="Varela Round"/>
              </a:rPr>
              <a:t> סגמנט</a:t>
            </a:r>
            <a:endParaRPr lang="en-US" dirty="0">
              <a:sym typeface="Varela Round"/>
            </a:endParaRPr>
          </a:p>
          <a:p>
            <a:pPr lvl="1"/>
            <a:r>
              <a:rPr lang="he-IL" dirty="0">
                <a:sym typeface="Varela Round"/>
              </a:rPr>
              <a:t>רגיסטרים מיוחדים</a:t>
            </a:r>
          </a:p>
          <a:p>
            <a:pPr lvl="1"/>
            <a:endParaRPr lang="en-US" dirty="0">
              <a:sym typeface="Varela Round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28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FFD3DC-CE22-4E36-88BD-F879C4DA8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69229" y="998859"/>
            <a:ext cx="7728858" cy="4062435"/>
          </a:xfrm>
        </p:spPr>
        <p:txBody>
          <a:bodyPr/>
          <a:lstStyle/>
          <a:p>
            <a:r>
              <a:rPr lang="he-IL" dirty="0"/>
              <a:t>זוכרים שלמדנו על הסגמנטים השונים??</a:t>
            </a:r>
          </a:p>
          <a:p>
            <a:pPr lvl="1"/>
            <a:r>
              <a:rPr lang="en-US" dirty="0"/>
              <a:t>Code segment</a:t>
            </a:r>
            <a:r>
              <a:rPr lang="he-IL" dirty="0"/>
              <a:t>  (</a:t>
            </a:r>
            <a:r>
              <a:rPr lang="en-US" dirty="0"/>
              <a:t>CS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en-US" dirty="0"/>
              <a:t>Data segment</a:t>
            </a:r>
            <a:r>
              <a:rPr lang="he-IL" dirty="0"/>
              <a:t> (</a:t>
            </a:r>
            <a:r>
              <a:rPr lang="en-US" dirty="0"/>
              <a:t>DS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en-US" dirty="0"/>
              <a:t>Stack segment</a:t>
            </a:r>
            <a:r>
              <a:rPr lang="he-IL" dirty="0"/>
              <a:t> (</a:t>
            </a:r>
            <a:r>
              <a:rPr lang="en-US" dirty="0"/>
              <a:t>SS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en-US" dirty="0"/>
              <a:t>Extra segment</a:t>
            </a:r>
            <a:r>
              <a:rPr lang="he-IL" dirty="0"/>
              <a:t> (</a:t>
            </a:r>
            <a:r>
              <a:rPr lang="en-US" dirty="0"/>
              <a:t>ES</a:t>
            </a:r>
            <a:r>
              <a:rPr lang="he-IL" dirty="0"/>
              <a:t>)</a:t>
            </a:r>
            <a:endParaRPr lang="en-US" dirty="0"/>
          </a:p>
          <a:p>
            <a:pPr lvl="1"/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0CB0DB-1F40-4992-8B49-3EC36D29119A}"/>
              </a:ext>
            </a:extLst>
          </p:cNvPr>
          <p:cNvSpPr/>
          <p:nvPr/>
        </p:nvSpPr>
        <p:spPr>
          <a:xfrm>
            <a:off x="515274" y="998858"/>
            <a:ext cx="1555264" cy="5591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A840E9-D0C8-4C34-AF52-6B55FC9B6651}"/>
              </a:ext>
            </a:extLst>
          </p:cNvPr>
          <p:cNvSpPr/>
          <p:nvPr/>
        </p:nvSpPr>
        <p:spPr>
          <a:xfrm>
            <a:off x="515274" y="1284892"/>
            <a:ext cx="1555264" cy="798786"/>
          </a:xfrm>
          <a:prstGeom prst="rect">
            <a:avLst/>
          </a:prstGeom>
          <a:solidFill>
            <a:srgbClr val="6CF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  segment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1AF7C8-CC9A-44AE-B58B-080D6534D733}"/>
              </a:ext>
            </a:extLst>
          </p:cNvPr>
          <p:cNvSpPr/>
          <p:nvPr/>
        </p:nvSpPr>
        <p:spPr>
          <a:xfrm>
            <a:off x="515274" y="3514961"/>
            <a:ext cx="1555264" cy="798786"/>
          </a:xfrm>
          <a:prstGeom prst="rect">
            <a:avLst/>
          </a:prstGeom>
          <a:solidFill>
            <a:srgbClr val="6CF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Stack  segment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25C0A-A590-473B-B957-BFBC3C9F11D6}"/>
              </a:ext>
            </a:extLst>
          </p:cNvPr>
          <p:cNvSpPr/>
          <p:nvPr/>
        </p:nvSpPr>
        <p:spPr>
          <a:xfrm>
            <a:off x="515274" y="2394859"/>
            <a:ext cx="1555264" cy="798786"/>
          </a:xfrm>
          <a:prstGeom prst="rect">
            <a:avLst/>
          </a:prstGeom>
          <a:solidFill>
            <a:srgbClr val="6CF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  segment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53FE2E-F823-4491-9C02-E352F10A3F94}"/>
              </a:ext>
            </a:extLst>
          </p:cNvPr>
          <p:cNvSpPr txBox="1"/>
          <p:nvPr/>
        </p:nvSpPr>
        <p:spPr>
          <a:xfrm>
            <a:off x="693682" y="5713017"/>
            <a:ext cx="1261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זיכרון המעבד </a:t>
            </a:r>
            <a:r>
              <a:rPr lang="en-US" dirty="0"/>
              <a:t>1Mbyte</a:t>
            </a:r>
            <a:endParaRPr lang="en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C2F5FA-4E28-4690-9499-15B73116B945}"/>
              </a:ext>
            </a:extLst>
          </p:cNvPr>
          <p:cNvSpPr/>
          <p:nvPr/>
        </p:nvSpPr>
        <p:spPr>
          <a:xfrm>
            <a:off x="515274" y="4613989"/>
            <a:ext cx="1555264" cy="798786"/>
          </a:xfrm>
          <a:prstGeom prst="rect">
            <a:avLst/>
          </a:prstGeom>
          <a:solidFill>
            <a:srgbClr val="6CF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Extra  segment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065ED3A-2D76-4FF5-8B97-FF88BA7B62C7}"/>
              </a:ext>
            </a:extLst>
          </p:cNvPr>
          <p:cNvSpPr txBox="1">
            <a:spLocks/>
          </p:cNvSpPr>
          <p:nvPr/>
        </p:nvSpPr>
        <p:spPr>
          <a:xfrm>
            <a:off x="1006295" y="221653"/>
            <a:ext cx="9802812" cy="719138"/>
          </a:xfrm>
          <a:prstGeom prst="rect">
            <a:avLst/>
          </a:prstGeo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he-IL" dirty="0" err="1"/>
              <a:t>רגיסטרי</a:t>
            </a:r>
            <a:r>
              <a:rPr lang="he-IL" dirty="0"/>
              <a:t> סגמנט – </a:t>
            </a:r>
            <a:r>
              <a:rPr lang="en-US" dirty="0"/>
              <a:t>Segment Registers</a:t>
            </a:r>
          </a:p>
        </p:txBody>
      </p:sp>
    </p:spTree>
    <p:extLst>
      <p:ext uri="{BB962C8B-B14F-4D97-AF65-F5344CB8AC3E}">
        <p14:creationId xmlns:p14="http://schemas.microsoft.com/office/powerpoint/2010/main" val="2328984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Table 46">
            <a:extLst>
              <a:ext uri="{FF2B5EF4-FFF2-40B4-BE49-F238E27FC236}">
                <a16:creationId xmlns:a16="http://schemas.microsoft.com/office/drawing/2014/main" id="{E7EADDF2-0F1C-4356-935A-632AC8621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442646"/>
              </p:ext>
            </p:extLst>
          </p:nvPr>
        </p:nvGraphicFramePr>
        <p:xfrm>
          <a:off x="5869172" y="1675175"/>
          <a:ext cx="5922544" cy="1953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159">
                  <a:extLst>
                    <a:ext uri="{9D8B030D-6E8A-4147-A177-3AD203B41FA5}">
                      <a16:colId xmlns:a16="http://schemas.microsoft.com/office/drawing/2014/main" val="283158230"/>
                    </a:ext>
                  </a:extLst>
                </a:gridCol>
                <a:gridCol w="370159">
                  <a:extLst>
                    <a:ext uri="{9D8B030D-6E8A-4147-A177-3AD203B41FA5}">
                      <a16:colId xmlns:a16="http://schemas.microsoft.com/office/drawing/2014/main" val="1533389460"/>
                    </a:ext>
                  </a:extLst>
                </a:gridCol>
                <a:gridCol w="370159">
                  <a:extLst>
                    <a:ext uri="{9D8B030D-6E8A-4147-A177-3AD203B41FA5}">
                      <a16:colId xmlns:a16="http://schemas.microsoft.com/office/drawing/2014/main" val="428944297"/>
                    </a:ext>
                  </a:extLst>
                </a:gridCol>
                <a:gridCol w="370159">
                  <a:extLst>
                    <a:ext uri="{9D8B030D-6E8A-4147-A177-3AD203B41FA5}">
                      <a16:colId xmlns:a16="http://schemas.microsoft.com/office/drawing/2014/main" val="1183797436"/>
                    </a:ext>
                  </a:extLst>
                </a:gridCol>
                <a:gridCol w="370159">
                  <a:extLst>
                    <a:ext uri="{9D8B030D-6E8A-4147-A177-3AD203B41FA5}">
                      <a16:colId xmlns:a16="http://schemas.microsoft.com/office/drawing/2014/main" val="99435300"/>
                    </a:ext>
                  </a:extLst>
                </a:gridCol>
                <a:gridCol w="370159">
                  <a:extLst>
                    <a:ext uri="{9D8B030D-6E8A-4147-A177-3AD203B41FA5}">
                      <a16:colId xmlns:a16="http://schemas.microsoft.com/office/drawing/2014/main" val="4132479780"/>
                    </a:ext>
                  </a:extLst>
                </a:gridCol>
                <a:gridCol w="370159">
                  <a:extLst>
                    <a:ext uri="{9D8B030D-6E8A-4147-A177-3AD203B41FA5}">
                      <a16:colId xmlns:a16="http://schemas.microsoft.com/office/drawing/2014/main" val="1154371741"/>
                    </a:ext>
                  </a:extLst>
                </a:gridCol>
                <a:gridCol w="370159">
                  <a:extLst>
                    <a:ext uri="{9D8B030D-6E8A-4147-A177-3AD203B41FA5}">
                      <a16:colId xmlns:a16="http://schemas.microsoft.com/office/drawing/2014/main" val="912903233"/>
                    </a:ext>
                  </a:extLst>
                </a:gridCol>
                <a:gridCol w="370159">
                  <a:extLst>
                    <a:ext uri="{9D8B030D-6E8A-4147-A177-3AD203B41FA5}">
                      <a16:colId xmlns:a16="http://schemas.microsoft.com/office/drawing/2014/main" val="3503912814"/>
                    </a:ext>
                  </a:extLst>
                </a:gridCol>
                <a:gridCol w="370159">
                  <a:extLst>
                    <a:ext uri="{9D8B030D-6E8A-4147-A177-3AD203B41FA5}">
                      <a16:colId xmlns:a16="http://schemas.microsoft.com/office/drawing/2014/main" val="271704636"/>
                    </a:ext>
                  </a:extLst>
                </a:gridCol>
                <a:gridCol w="370159">
                  <a:extLst>
                    <a:ext uri="{9D8B030D-6E8A-4147-A177-3AD203B41FA5}">
                      <a16:colId xmlns:a16="http://schemas.microsoft.com/office/drawing/2014/main" val="1030999051"/>
                    </a:ext>
                  </a:extLst>
                </a:gridCol>
                <a:gridCol w="370159">
                  <a:extLst>
                    <a:ext uri="{9D8B030D-6E8A-4147-A177-3AD203B41FA5}">
                      <a16:colId xmlns:a16="http://schemas.microsoft.com/office/drawing/2014/main" val="1997731835"/>
                    </a:ext>
                  </a:extLst>
                </a:gridCol>
                <a:gridCol w="370159">
                  <a:extLst>
                    <a:ext uri="{9D8B030D-6E8A-4147-A177-3AD203B41FA5}">
                      <a16:colId xmlns:a16="http://schemas.microsoft.com/office/drawing/2014/main" val="2028838344"/>
                    </a:ext>
                  </a:extLst>
                </a:gridCol>
                <a:gridCol w="370159">
                  <a:extLst>
                    <a:ext uri="{9D8B030D-6E8A-4147-A177-3AD203B41FA5}">
                      <a16:colId xmlns:a16="http://schemas.microsoft.com/office/drawing/2014/main" val="3735993524"/>
                    </a:ext>
                  </a:extLst>
                </a:gridCol>
                <a:gridCol w="370159">
                  <a:extLst>
                    <a:ext uri="{9D8B030D-6E8A-4147-A177-3AD203B41FA5}">
                      <a16:colId xmlns:a16="http://schemas.microsoft.com/office/drawing/2014/main" val="541688802"/>
                    </a:ext>
                  </a:extLst>
                </a:gridCol>
                <a:gridCol w="370159">
                  <a:extLst>
                    <a:ext uri="{9D8B030D-6E8A-4147-A177-3AD203B41FA5}">
                      <a16:colId xmlns:a16="http://schemas.microsoft.com/office/drawing/2014/main" val="1318519518"/>
                    </a:ext>
                  </a:extLst>
                </a:gridCol>
              </a:tblGrid>
              <a:tr h="390622"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984933"/>
                  </a:ext>
                </a:extLst>
              </a:tr>
              <a:tr h="390622"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680622"/>
                  </a:ext>
                </a:extLst>
              </a:tr>
              <a:tr h="390622"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897278"/>
                  </a:ext>
                </a:extLst>
              </a:tr>
              <a:tr h="390622"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143989"/>
                  </a:ext>
                </a:extLst>
              </a:tr>
              <a:tr h="390622"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999148"/>
                  </a:ext>
                </a:extLst>
              </a:tr>
            </a:tbl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FFD3DC-CE22-4E36-88BD-F879C4DA8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13978" y="874713"/>
            <a:ext cx="6583730" cy="4062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000" dirty="0"/>
              <a:t>במעבד 8086 קיימים 4 </a:t>
            </a:r>
            <a:r>
              <a:rPr lang="he-IL" sz="2000" dirty="0" err="1"/>
              <a:t>רגיסטרי</a:t>
            </a:r>
            <a:r>
              <a:rPr lang="he-IL" sz="2000" dirty="0"/>
              <a:t> </a:t>
            </a:r>
            <a:r>
              <a:rPr lang="he-IL" sz="2000" dirty="0" err="1"/>
              <a:t>סגמטים</a:t>
            </a:r>
            <a:r>
              <a:rPr lang="he-IL" sz="2000" dirty="0"/>
              <a:t>, כל אחד בגודל 16 ביטים:</a:t>
            </a:r>
          </a:p>
          <a:p>
            <a:pPr marL="0" indent="0">
              <a:buNone/>
            </a:pPr>
            <a:endParaRPr lang="en-IL" sz="20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E8FB63C-7633-42D2-AFC4-0875757844AC}"/>
              </a:ext>
            </a:extLst>
          </p:cNvPr>
          <p:cNvGrpSpPr/>
          <p:nvPr/>
        </p:nvGrpSpPr>
        <p:grpSpPr>
          <a:xfrm>
            <a:off x="515274" y="998858"/>
            <a:ext cx="1555264" cy="5637489"/>
            <a:chOff x="515274" y="998858"/>
            <a:chExt cx="1555264" cy="563748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0CB0DB-1F40-4992-8B49-3EC36D29119A}"/>
                </a:ext>
              </a:extLst>
            </p:cNvPr>
            <p:cNvSpPr/>
            <p:nvPr/>
          </p:nvSpPr>
          <p:spPr>
            <a:xfrm>
              <a:off x="515274" y="998858"/>
              <a:ext cx="1555264" cy="55911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A840E9-D0C8-4C34-AF52-6B55FC9B6651}"/>
                </a:ext>
              </a:extLst>
            </p:cNvPr>
            <p:cNvSpPr/>
            <p:nvPr/>
          </p:nvSpPr>
          <p:spPr>
            <a:xfrm>
              <a:off x="515274" y="2651730"/>
              <a:ext cx="1555264" cy="798786"/>
            </a:xfrm>
            <a:prstGeom prst="rect">
              <a:avLst/>
            </a:prstGeom>
            <a:solidFill>
              <a:srgbClr val="6CF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Data   segment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1AF7C8-CC9A-44AE-B58B-080D6534D733}"/>
                </a:ext>
              </a:extLst>
            </p:cNvPr>
            <p:cNvSpPr/>
            <p:nvPr/>
          </p:nvSpPr>
          <p:spPr>
            <a:xfrm>
              <a:off x="515274" y="3726109"/>
              <a:ext cx="1555264" cy="798786"/>
            </a:xfrm>
            <a:prstGeom prst="rect">
              <a:avLst/>
            </a:prstGeom>
            <a:solidFill>
              <a:srgbClr val="6CF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Stack  segment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725C0A-A590-473B-B957-BFBC3C9F11D6}"/>
                </a:ext>
              </a:extLst>
            </p:cNvPr>
            <p:cNvSpPr/>
            <p:nvPr/>
          </p:nvSpPr>
          <p:spPr>
            <a:xfrm>
              <a:off x="515274" y="1360086"/>
              <a:ext cx="1555264" cy="883384"/>
            </a:xfrm>
            <a:prstGeom prst="rect">
              <a:avLst/>
            </a:prstGeom>
            <a:solidFill>
              <a:srgbClr val="6CF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Code  segment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53FE2E-F823-4491-9C02-E352F10A3F94}"/>
                </a:ext>
              </a:extLst>
            </p:cNvPr>
            <p:cNvSpPr txBox="1"/>
            <p:nvPr/>
          </p:nvSpPr>
          <p:spPr>
            <a:xfrm>
              <a:off x="693682" y="5713017"/>
              <a:ext cx="12612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dirty="0"/>
                <a:t>זיכרון המעבד </a:t>
              </a:r>
              <a:r>
                <a:rPr lang="en-US" dirty="0"/>
                <a:t>1Mbyte</a:t>
              </a:r>
              <a:endParaRPr lang="en-IL" dirty="0"/>
            </a:p>
          </p:txBody>
        </p:sp>
      </p:grpSp>
      <p:sp>
        <p:nvSpPr>
          <p:cNvPr id="10" name="Title 2">
            <a:extLst>
              <a:ext uri="{FF2B5EF4-FFF2-40B4-BE49-F238E27FC236}">
                <a16:creationId xmlns:a16="http://schemas.microsoft.com/office/drawing/2014/main" id="{975B42B7-373A-4E1F-982B-B19A9BE9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 err="1"/>
              <a:t>רגיסטרי</a:t>
            </a:r>
            <a:r>
              <a:rPr lang="he-IL" dirty="0"/>
              <a:t> סגמנט – </a:t>
            </a:r>
            <a:r>
              <a:rPr lang="en-US" dirty="0"/>
              <a:t>Segment Registers</a:t>
            </a:r>
            <a:endParaRPr lang="en-IL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5EA078D-F705-4832-ADCD-ED8BB4C47B8A}"/>
              </a:ext>
            </a:extLst>
          </p:cNvPr>
          <p:cNvCxnSpPr>
            <a:cxnSpLocks/>
            <a:endCxn id="29" idx="3"/>
          </p:cNvCxnSpPr>
          <p:nvPr/>
        </p:nvCxnSpPr>
        <p:spPr>
          <a:xfrm flipH="1" flipV="1">
            <a:off x="3146593" y="2184622"/>
            <a:ext cx="2701791" cy="58848"/>
          </a:xfrm>
          <a:prstGeom prst="straightConnector1">
            <a:avLst/>
          </a:prstGeom>
          <a:ln w="38100">
            <a:solidFill>
              <a:schemeClr val="tx1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8DE7BE-E00D-406A-BEC4-567F2A1B4FF2}"/>
              </a:ext>
            </a:extLst>
          </p:cNvPr>
          <p:cNvCxnSpPr>
            <a:cxnSpLocks/>
            <a:stCxn id="46" idx="1"/>
          </p:cNvCxnSpPr>
          <p:nvPr/>
        </p:nvCxnSpPr>
        <p:spPr>
          <a:xfrm flipH="1">
            <a:off x="3251803" y="2651730"/>
            <a:ext cx="2617369" cy="7186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598EA76-12D7-416E-81AE-1E6F21617FE9}"/>
              </a:ext>
            </a:extLst>
          </p:cNvPr>
          <p:cNvCxnSpPr>
            <a:cxnSpLocks/>
            <a:endCxn id="23" idx="3"/>
          </p:cNvCxnSpPr>
          <p:nvPr/>
        </p:nvCxnSpPr>
        <p:spPr>
          <a:xfrm flipH="1">
            <a:off x="3135336" y="3067487"/>
            <a:ext cx="2733836" cy="135262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3C5FF2E-4086-40CC-AAD1-77376606A810}"/>
              </a:ext>
            </a:extLst>
          </p:cNvPr>
          <p:cNvSpPr txBox="1"/>
          <p:nvPr/>
        </p:nvSpPr>
        <p:spPr>
          <a:xfrm>
            <a:off x="1580072" y="4235445"/>
            <a:ext cx="155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SS:0000</a:t>
            </a:r>
            <a:endParaRPr lang="en-IL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8DD324-3490-4D3C-A9E8-CD363D6C976A}"/>
              </a:ext>
            </a:extLst>
          </p:cNvPr>
          <p:cNvSpPr txBox="1"/>
          <p:nvPr/>
        </p:nvSpPr>
        <p:spPr>
          <a:xfrm>
            <a:off x="1580072" y="3210534"/>
            <a:ext cx="155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DS:0000</a:t>
            </a:r>
            <a:endParaRPr lang="en-IL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D7753-766C-4BF3-9931-09BE51218A02}"/>
              </a:ext>
            </a:extLst>
          </p:cNvPr>
          <p:cNvSpPr txBox="1"/>
          <p:nvPr/>
        </p:nvSpPr>
        <p:spPr>
          <a:xfrm>
            <a:off x="1591329" y="1999956"/>
            <a:ext cx="155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CS:0000</a:t>
            </a:r>
            <a:endParaRPr lang="en-IL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9A2311-486E-4E51-84B2-BEA901FE403E}"/>
              </a:ext>
            </a:extLst>
          </p:cNvPr>
          <p:cNvSpPr txBox="1"/>
          <p:nvPr/>
        </p:nvSpPr>
        <p:spPr>
          <a:xfrm>
            <a:off x="6588435" y="2075285"/>
            <a:ext cx="436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Code Segment  register  </a:t>
            </a:r>
          </a:p>
          <a:p>
            <a:r>
              <a:rPr lang="en-US" sz="2400" dirty="0"/>
              <a:t>Data Segment   register  </a:t>
            </a:r>
          </a:p>
          <a:p>
            <a:r>
              <a:rPr lang="en-US" sz="2400" dirty="0"/>
              <a:t>Stack Segment  register  </a:t>
            </a:r>
          </a:p>
          <a:p>
            <a:r>
              <a:rPr lang="en-US" sz="2400" dirty="0"/>
              <a:t>Extra Segment  register  </a:t>
            </a:r>
            <a:endParaRPr lang="en-IL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9E804C-99BA-44CD-B3C4-9E98E98A938E}"/>
              </a:ext>
            </a:extLst>
          </p:cNvPr>
          <p:cNvSpPr txBox="1"/>
          <p:nvPr/>
        </p:nvSpPr>
        <p:spPr>
          <a:xfrm>
            <a:off x="4997511" y="1637963"/>
            <a:ext cx="6794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15 14 13 12 11 10   9   8   7   6   5   4   3   2   1  0 </a:t>
            </a:r>
            <a:endParaRPr lang="en-IL" sz="20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9E77B0B-E3A7-4410-8873-FBE7183B6D97}"/>
              </a:ext>
            </a:extLst>
          </p:cNvPr>
          <p:cNvSpPr/>
          <p:nvPr/>
        </p:nvSpPr>
        <p:spPr>
          <a:xfrm>
            <a:off x="515558" y="4923571"/>
            <a:ext cx="1555264" cy="798786"/>
          </a:xfrm>
          <a:prstGeom prst="rect">
            <a:avLst/>
          </a:prstGeom>
          <a:solidFill>
            <a:srgbClr val="6CF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Stack  segment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5DB1B7D-705C-4273-8EFA-76E218DBE95B}"/>
              </a:ext>
            </a:extLst>
          </p:cNvPr>
          <p:cNvSpPr txBox="1"/>
          <p:nvPr/>
        </p:nvSpPr>
        <p:spPr>
          <a:xfrm>
            <a:off x="1580072" y="5394223"/>
            <a:ext cx="155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ES:0000</a:t>
            </a:r>
            <a:endParaRPr lang="en-IL" dirty="0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41099B-632D-4DAE-8FA5-F92582F8997A}"/>
              </a:ext>
            </a:extLst>
          </p:cNvPr>
          <p:cNvCxnSpPr>
            <a:cxnSpLocks/>
            <a:endCxn id="66" idx="3"/>
          </p:cNvCxnSpPr>
          <p:nvPr/>
        </p:nvCxnSpPr>
        <p:spPr>
          <a:xfrm flipH="1">
            <a:off x="3135336" y="3398004"/>
            <a:ext cx="2790544" cy="2180885"/>
          </a:xfrm>
          <a:prstGeom prst="straightConnector1">
            <a:avLst/>
          </a:prstGeom>
          <a:ln w="38100">
            <a:solidFill>
              <a:srgbClr val="11A4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78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9" grpId="0"/>
      <p:bldP spid="37" grpId="0"/>
      <p:bldP spid="48" grpId="0"/>
      <p:bldP spid="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677BF3-055D-43EE-B87E-3C7153A4139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e-IL" dirty="0"/>
              <a:t>רגיסטר   </a:t>
            </a:r>
            <a:r>
              <a:rPr lang="en-US" dirty="0"/>
              <a:t>CS</a:t>
            </a:r>
            <a:r>
              <a:rPr lang="he-IL" dirty="0"/>
              <a:t>: </a:t>
            </a:r>
          </a:p>
          <a:p>
            <a:pPr lvl="1"/>
            <a:r>
              <a:rPr lang="he-IL" dirty="0"/>
              <a:t>שומר את תחילת מיקומו של סגמנט הקוד. </a:t>
            </a:r>
          </a:p>
          <a:p>
            <a:pPr lvl="1"/>
            <a:r>
              <a:rPr lang="he-IL" dirty="0"/>
              <a:t>הקוד בסגמנט יכול להגיע עד </a:t>
            </a:r>
            <a:r>
              <a:rPr lang="en-US" dirty="0"/>
              <a:t>64kbyte</a:t>
            </a:r>
            <a:endParaRPr lang="he-IL" dirty="0"/>
          </a:p>
          <a:p>
            <a:pPr lvl="1"/>
            <a:r>
              <a:rPr lang="he-IL" dirty="0"/>
              <a:t>ניתן להוסיף עוד </a:t>
            </a:r>
            <a:r>
              <a:rPr lang="he-IL" dirty="0" err="1"/>
              <a:t>סגמנטי</a:t>
            </a:r>
            <a:r>
              <a:rPr lang="he-IL" dirty="0"/>
              <a:t> קוד, אם נדרש , ולעדכן את רגיסטר ה-</a:t>
            </a:r>
            <a:r>
              <a:rPr lang="en-US" dirty="0"/>
              <a:t>CS</a:t>
            </a:r>
            <a:r>
              <a:rPr lang="he-IL" dirty="0"/>
              <a:t> בהתאם תוך כדי ריצת התוכנית</a:t>
            </a:r>
          </a:p>
          <a:p>
            <a:pPr lvl="1"/>
            <a:r>
              <a:rPr lang="he-IL" dirty="0"/>
              <a:t>אנחנו נעבוד במצב של </a:t>
            </a:r>
            <a:r>
              <a:rPr lang="en-US" dirty="0"/>
              <a:t>model small</a:t>
            </a:r>
            <a:r>
              <a:rPr lang="he-IL" dirty="0"/>
              <a:t> שמאפשר רק </a:t>
            </a:r>
            <a:r>
              <a:rPr lang="en-US" dirty="0"/>
              <a:t>CS</a:t>
            </a:r>
            <a:r>
              <a:rPr lang="he-IL" dirty="0"/>
              <a:t> יחיד</a:t>
            </a:r>
          </a:p>
          <a:p>
            <a:r>
              <a:rPr lang="he-IL" dirty="0"/>
              <a:t>רגיסטר </a:t>
            </a:r>
            <a:r>
              <a:rPr lang="en-US" dirty="0"/>
              <a:t>DS</a:t>
            </a:r>
            <a:r>
              <a:rPr lang="he-IL" dirty="0"/>
              <a:t>: </a:t>
            </a:r>
          </a:p>
          <a:p>
            <a:pPr lvl="1"/>
            <a:r>
              <a:rPr lang="he-IL" dirty="0"/>
              <a:t>שומר את תחילת מיקומו של סגמנט הנתונים, יכול להגיע עד </a:t>
            </a:r>
            <a:r>
              <a:rPr lang="en-US" dirty="0"/>
              <a:t>64kbyte</a:t>
            </a:r>
            <a:endParaRPr lang="he-IL" dirty="0"/>
          </a:p>
          <a:p>
            <a:pPr lvl="1"/>
            <a:r>
              <a:rPr lang="he-IL" dirty="0"/>
              <a:t>ניתן להוסיף עוד </a:t>
            </a:r>
            <a:r>
              <a:rPr lang="he-IL" dirty="0" err="1"/>
              <a:t>סגמנטי</a:t>
            </a:r>
            <a:r>
              <a:rPr lang="he-IL" dirty="0"/>
              <a:t> </a:t>
            </a:r>
            <a:r>
              <a:rPr lang="en-US" dirty="0"/>
              <a:t>data</a:t>
            </a:r>
            <a:r>
              <a:rPr lang="he-IL" dirty="0"/>
              <a:t>, אם נדרש , אבל גם כאן אנחנו נעבוד במצב של </a:t>
            </a:r>
            <a:r>
              <a:rPr lang="en-US" dirty="0"/>
              <a:t>model small</a:t>
            </a:r>
            <a:r>
              <a:rPr lang="he-IL" dirty="0"/>
              <a:t> שמאפשר רק </a:t>
            </a:r>
            <a:r>
              <a:rPr lang="en-US" dirty="0"/>
              <a:t>DS</a:t>
            </a:r>
            <a:r>
              <a:rPr lang="he-IL" dirty="0"/>
              <a:t> יחיד</a:t>
            </a:r>
          </a:p>
          <a:p>
            <a:r>
              <a:rPr lang="he-IL" dirty="0"/>
              <a:t>רגיסטר </a:t>
            </a:r>
            <a:r>
              <a:rPr lang="en-US" dirty="0"/>
              <a:t>ES</a:t>
            </a:r>
            <a:r>
              <a:rPr lang="he-IL" dirty="0"/>
              <a:t>:</a:t>
            </a:r>
          </a:p>
          <a:p>
            <a:pPr lvl="1"/>
            <a:r>
              <a:rPr lang="he-IL" dirty="0"/>
              <a:t>מאפשר גמישות נוספת בהעתקה של רצפי נתונים לזיכרון. לא בשימוש אצלנו.</a:t>
            </a:r>
          </a:p>
          <a:p>
            <a:r>
              <a:rPr lang="he-IL" dirty="0"/>
              <a:t>רגיסטר </a:t>
            </a:r>
            <a:r>
              <a:rPr lang="en-US" dirty="0"/>
              <a:t>SS</a:t>
            </a:r>
            <a:r>
              <a:rPr lang="he-IL" dirty="0"/>
              <a:t>:</a:t>
            </a:r>
          </a:p>
          <a:p>
            <a:pPr lvl="1"/>
            <a:r>
              <a:rPr lang="he-IL" dirty="0"/>
              <a:t>מצביע אל המיקום בזיכרון בו מתחילה המחסנית. נלמד בהמשך.</a:t>
            </a:r>
          </a:p>
          <a:p>
            <a:pPr lvl="1"/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7D2D93-452B-4C5B-9611-5509B86E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תפקידי </a:t>
            </a:r>
            <a:r>
              <a:rPr lang="he-IL" dirty="0" err="1"/>
              <a:t>רגיסטרי</a:t>
            </a:r>
            <a:r>
              <a:rPr lang="he-IL" dirty="0"/>
              <a:t> הסגמנטים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092348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EB9E5F-A38B-41EF-8364-C21112C703A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u="sng" dirty="0"/>
              <a:t>IP – Instruction Pointer  Register</a:t>
            </a:r>
            <a:r>
              <a:rPr lang="he-IL" b="1" u="sng" dirty="0"/>
              <a:t> (16 ביט)</a:t>
            </a:r>
            <a:endParaRPr lang="en-US" b="1" u="sng" dirty="0"/>
          </a:p>
          <a:p>
            <a:pPr lvl="1"/>
            <a:r>
              <a:rPr lang="he-IL" dirty="0"/>
              <a:t> מצביע ההוראה (פקודה): מחזיק תמיד את הכתובת של ההוראה הבאה לביצוע בתוך ה- </a:t>
            </a:r>
            <a:r>
              <a:rPr lang="en-US" dirty="0"/>
              <a:t>CS</a:t>
            </a:r>
            <a:r>
              <a:rPr lang="he-IL" dirty="0"/>
              <a:t>.</a:t>
            </a:r>
          </a:p>
          <a:p>
            <a:pPr lvl="1"/>
            <a:r>
              <a:rPr lang="he-IL" dirty="0"/>
              <a:t>מתקדם בכל פקודה ותמיד מצביע על הכתובת של הפקודה הבאה.</a:t>
            </a:r>
          </a:p>
          <a:p>
            <a:r>
              <a:rPr lang="en-US" b="1" u="sng" dirty="0"/>
              <a:t>Flags Register</a:t>
            </a:r>
            <a:r>
              <a:rPr lang="he-IL" b="1" u="sng" dirty="0"/>
              <a:t> – רגיסטר הדגלים</a:t>
            </a:r>
          </a:p>
          <a:p>
            <a:pPr lvl="1"/>
            <a:r>
              <a:rPr lang="he-IL" dirty="0"/>
              <a:t>שונה מהאחרים, אינו מחזיק ערך בודד, אלא אוסף של דגלים, שכל אחד מיוצג ע"י ביט בודד.</a:t>
            </a:r>
          </a:p>
          <a:p>
            <a:pPr lvl="1"/>
            <a:r>
              <a:rPr lang="he-IL" dirty="0"/>
              <a:t>כל דגל – 1 או 0.</a:t>
            </a:r>
          </a:p>
          <a:p>
            <a:pPr lvl="1"/>
            <a:r>
              <a:rPr lang="he-IL" dirty="0"/>
              <a:t>הדגלים משתנים בעקבו תוצאות של פקודות אריתמטיות.</a:t>
            </a:r>
          </a:p>
          <a:p>
            <a:pPr lvl="1"/>
            <a:r>
              <a:rPr lang="he-IL" dirty="0"/>
              <a:t>למשל </a:t>
            </a:r>
            <a:r>
              <a:rPr lang="en-US" dirty="0"/>
              <a:t>carry</a:t>
            </a:r>
            <a:r>
              <a:rPr lang="he-IL" dirty="0"/>
              <a:t>  (זוכרים?)</a:t>
            </a:r>
          </a:p>
          <a:p>
            <a:pPr lvl="1"/>
            <a:r>
              <a:rPr lang="he-IL" dirty="0"/>
              <a:t>משתמשים בו לפקודות בקרה שונות.</a:t>
            </a:r>
          </a:p>
          <a:p>
            <a:pPr marL="0" indent="0" algn="ctr">
              <a:buNone/>
            </a:pPr>
            <a:r>
              <a:rPr lang="he-IL" sz="3300" b="1" dirty="0"/>
              <a:t>חשוב: הערכים של 2 רגיסטרים אלו משתנים ע"י המעבד במהלך ריצת התוכנית, אנחנו לא נשנה את ערכם ישירות ע"י הקוד שלנו.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10202B-8325-4924-954E-F483DD197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/>
              <a:t>רגיסטרים ייעודיים – </a:t>
            </a:r>
            <a:r>
              <a:rPr lang="en-US" sz="3600" dirty="0"/>
              <a:t>Special Purpose Registers </a:t>
            </a:r>
            <a:endParaRPr lang="en-IL" sz="3600" dirty="0"/>
          </a:p>
        </p:txBody>
      </p:sp>
    </p:spTree>
    <p:extLst>
      <p:ext uri="{BB962C8B-B14F-4D97-AF65-F5344CB8AC3E}">
        <p14:creationId xmlns:p14="http://schemas.microsoft.com/office/powerpoint/2010/main" val="1903860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BF0F9F-3308-4522-A176-9E9EEDDA0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8715" y="1397782"/>
            <a:ext cx="11161453" cy="4062435"/>
          </a:xfrm>
        </p:spPr>
        <p:txBody>
          <a:bodyPr/>
          <a:lstStyle/>
          <a:p>
            <a:r>
              <a:rPr lang="he-IL" dirty="0"/>
              <a:t>זו היחידה במעבד שבה מתבצעת עיקר הפעילות.</a:t>
            </a:r>
          </a:p>
          <a:p>
            <a:r>
              <a:rPr lang="he-IL" dirty="0"/>
              <a:t>נניח שצריך לבצע פעולת חיבור בין ערכים שנמצאים ב- 2 רגיסטרים:</a:t>
            </a:r>
          </a:p>
          <a:p>
            <a:pPr lvl="1"/>
            <a:r>
              <a:rPr lang="he-IL" sz="2000" dirty="0"/>
              <a:t>המידע מהרגיסטרים נטען לתוך ה- </a:t>
            </a:r>
            <a:r>
              <a:rPr lang="en-US" sz="2000" dirty="0"/>
              <a:t>ALU</a:t>
            </a:r>
            <a:r>
              <a:rPr lang="he-IL" sz="2000" dirty="0"/>
              <a:t>.</a:t>
            </a:r>
          </a:p>
          <a:p>
            <a:pPr lvl="1"/>
            <a:r>
              <a:rPr lang="he-IL" sz="2000" dirty="0"/>
              <a:t>יחידת הבקרה קובעת ל- </a:t>
            </a:r>
            <a:r>
              <a:rPr lang="en-US" sz="2000" dirty="0"/>
              <a:t>ALU</a:t>
            </a:r>
            <a:r>
              <a:rPr lang="he-IL" sz="2000" dirty="0"/>
              <a:t> איזה פעולה לבצע (חיבור).</a:t>
            </a:r>
          </a:p>
          <a:p>
            <a:pPr lvl="1"/>
            <a:r>
              <a:rPr lang="he-IL" sz="2000" dirty="0"/>
              <a:t>ה- </a:t>
            </a:r>
            <a:r>
              <a:rPr lang="en-US" sz="2000" dirty="0"/>
              <a:t>ALU</a:t>
            </a:r>
            <a:r>
              <a:rPr lang="he-IL" sz="2000" dirty="0"/>
              <a:t> מבצע את החישוב,</a:t>
            </a:r>
          </a:p>
          <a:p>
            <a:pPr lvl="1"/>
            <a:r>
              <a:rPr lang="he-IL" sz="2000" dirty="0"/>
              <a:t>ושומר את התוצאה ברגיסטר היעד.</a:t>
            </a:r>
            <a:endParaRPr lang="en-IL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85EE52-1682-404D-B6EA-22D6E9013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/>
              <a:t>יחידה אריתמטית לוגית –</a:t>
            </a:r>
            <a:br>
              <a:rPr lang="en-US" sz="3600" dirty="0"/>
            </a:br>
            <a:r>
              <a:rPr lang="en-US" sz="3600" dirty="0"/>
              <a:t> ALU - Arithmetic Logic Unit</a:t>
            </a:r>
            <a:endParaRPr lang="en-IL" sz="3600" dirty="0"/>
          </a:p>
        </p:txBody>
      </p:sp>
    </p:spTree>
    <p:extLst>
      <p:ext uri="{BB962C8B-B14F-4D97-AF65-F5344CB8AC3E}">
        <p14:creationId xmlns:p14="http://schemas.microsoft.com/office/powerpoint/2010/main" val="877180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24A2C7-4575-44F9-9381-73F4DA49FF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72270" y="998859"/>
            <a:ext cx="7668254" cy="4062435"/>
          </a:xfrm>
        </p:spPr>
        <p:txBody>
          <a:bodyPr>
            <a:normAutofit/>
          </a:bodyPr>
          <a:lstStyle/>
          <a:p>
            <a:r>
              <a:rPr lang="he-IL" dirty="0"/>
              <a:t>יחידה זו אחראית מטעם המעבד לפיענוח הפקודה וביצועה.</a:t>
            </a:r>
          </a:p>
          <a:p>
            <a:r>
              <a:rPr lang="he-IL" dirty="0"/>
              <a:t>במחשבים של פעם היה פאנל עם שורת מעגלים חשמליים שניתן היה לחווט בהם חוטי חשמל כדי לקבוע איזה פקודות יתבצעו.</a:t>
            </a:r>
          </a:p>
          <a:p>
            <a:r>
              <a:rPr lang="he-IL" dirty="0"/>
              <a:t>מגבלה: כמות הפקודות שניתן היה לבצע בתוכנית אחת היה כמספר השורות בפאנל.</a:t>
            </a:r>
          </a:p>
          <a:p>
            <a:endParaRPr lang="he-IL" dirty="0"/>
          </a:p>
          <a:p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29E7E8-D845-4781-AFA5-641C00DC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יחידת הבקרה – </a:t>
            </a:r>
            <a:r>
              <a:rPr lang="en-US" dirty="0"/>
              <a:t>Control Unit</a:t>
            </a:r>
            <a:endParaRPr lang="en-IL" dirty="0"/>
          </a:p>
        </p:txBody>
      </p:sp>
      <p:pic>
        <p:nvPicPr>
          <p:cNvPr id="5" name="Picture 4" descr="Is your old computer costing you more than you think? - ExtremeTech">
            <a:extLst>
              <a:ext uri="{FF2B5EF4-FFF2-40B4-BE49-F238E27FC236}">
                <a16:creationId xmlns:a16="http://schemas.microsoft.com/office/drawing/2014/main" id="{92EEF82B-A58A-470E-A435-3150BB9C7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0" y="3785769"/>
            <a:ext cx="3690109" cy="207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10 Colossal Old Computers That Changed History - Best Computer ...">
            <a:extLst>
              <a:ext uri="{FF2B5EF4-FFF2-40B4-BE49-F238E27FC236}">
                <a16:creationId xmlns:a16="http://schemas.microsoft.com/office/drawing/2014/main" id="{19AFCA04-9ED7-4904-91BF-33D9E1BBD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1" y="875448"/>
            <a:ext cx="372889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502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24A2C7-4575-44F9-9381-73F4DA49FF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16819" y="998859"/>
            <a:ext cx="7423705" cy="4062435"/>
          </a:xfrm>
        </p:spPr>
        <p:txBody>
          <a:bodyPr>
            <a:normAutofit fontScale="92500" lnSpcReduction="10000"/>
          </a:bodyPr>
          <a:lstStyle/>
          <a:p>
            <a:r>
              <a:rPr lang="he-IL" dirty="0"/>
              <a:t>אחד החידוש במחשבים המודרניים היה שאפשר לשמור את הקוד בזיכרון ולהביא אותו ליחידת העיבוד פקודה אחר פקודה, על גבי ה</a:t>
            </a:r>
            <a:r>
              <a:rPr lang="en-US" dirty="0"/>
              <a:t>-</a:t>
            </a:r>
            <a:r>
              <a:rPr lang="he-IL" dirty="0"/>
              <a:t> </a:t>
            </a:r>
            <a:r>
              <a:rPr lang="en-US" dirty="0"/>
              <a:t>data bus</a:t>
            </a:r>
            <a:r>
              <a:rPr lang="he-IL" dirty="0"/>
              <a:t> , לצורך ביצועה.</a:t>
            </a:r>
          </a:p>
          <a:p>
            <a:r>
              <a:rPr lang="he-IL" dirty="0"/>
              <a:t>כל פקודת אסמבלי נשמרת בזיכרון כצירוף של 0 ו-1, </a:t>
            </a:r>
            <a:br>
              <a:rPr lang="en-US" dirty="0"/>
            </a:br>
            <a:r>
              <a:rPr lang="he-IL" dirty="0"/>
              <a:t>שנקרא </a:t>
            </a:r>
            <a:r>
              <a:rPr lang="en-US" dirty="0"/>
              <a:t>Operational Code</a:t>
            </a:r>
            <a:r>
              <a:rPr lang="he-IL" dirty="0"/>
              <a:t> או </a:t>
            </a:r>
            <a:r>
              <a:rPr lang="en-US" dirty="0" err="1"/>
              <a:t>OpCode</a:t>
            </a:r>
            <a:endParaRPr lang="he-IL" dirty="0"/>
          </a:p>
          <a:p>
            <a:r>
              <a:rPr lang="he-IL" dirty="0"/>
              <a:t>כדי שההבאה תהיה יעילה, גודל ה- </a:t>
            </a:r>
            <a:r>
              <a:rPr lang="en-US" dirty="0" err="1"/>
              <a:t>OpCode</a:t>
            </a:r>
            <a:r>
              <a:rPr lang="he-IL" dirty="0"/>
              <a:t> הוא מכפלה של 8 ביטים – </a:t>
            </a:r>
            <a:r>
              <a:rPr lang="en-US" dirty="0"/>
              <a:t>byte</a:t>
            </a:r>
            <a:r>
              <a:rPr lang="he-IL" dirty="0"/>
              <a:t> (לרוב יותר).</a:t>
            </a:r>
          </a:p>
          <a:p>
            <a:r>
              <a:rPr lang="he-IL" dirty="0"/>
              <a:t>ה- </a:t>
            </a:r>
            <a:r>
              <a:rPr lang="en-US" dirty="0"/>
              <a:t>IP</a:t>
            </a:r>
            <a:r>
              <a:rPr lang="he-IL" dirty="0"/>
              <a:t>, </a:t>
            </a:r>
            <a:r>
              <a:rPr lang="en-US" dirty="0"/>
              <a:t>Instruction Pointer</a:t>
            </a:r>
            <a:r>
              <a:rPr lang="he-IL" dirty="0"/>
              <a:t>, מחזיק את הכתובת ל-</a:t>
            </a:r>
            <a:r>
              <a:rPr lang="en-US" dirty="0" err="1"/>
              <a:t>OpCode</a:t>
            </a:r>
            <a:r>
              <a:rPr lang="he-IL" dirty="0"/>
              <a:t> של הפקודה הבאה, ומקודם לכתובת של הפקודה הבאה, על פי כמות ה-</a:t>
            </a:r>
            <a:r>
              <a:rPr lang="en-US" dirty="0"/>
              <a:t>bytes</a:t>
            </a:r>
            <a:r>
              <a:rPr lang="he-IL" dirty="0"/>
              <a:t> שתופסת כל פקודה בזיכרון.</a:t>
            </a:r>
          </a:p>
          <a:p>
            <a:r>
              <a:rPr lang="he-IL" dirty="0"/>
              <a:t>יחידת הבקרה אחראית על התהליך הזה.</a:t>
            </a:r>
          </a:p>
          <a:p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29E7E8-D845-4781-AFA5-641C00DC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יחידת הבקרה – </a:t>
            </a:r>
            <a:r>
              <a:rPr lang="en-US" dirty="0"/>
              <a:t>Control Unit</a:t>
            </a:r>
            <a:endParaRPr lang="en-IL" dirty="0"/>
          </a:p>
        </p:txBody>
      </p:sp>
      <p:pic>
        <p:nvPicPr>
          <p:cNvPr id="2050" name="Picture 2" descr="Advice About Computers | Computer, Personal computer, Windows 10">
            <a:extLst>
              <a:ext uri="{FF2B5EF4-FFF2-40B4-BE49-F238E27FC236}">
                <a16:creationId xmlns:a16="http://schemas.microsoft.com/office/drawing/2014/main" id="{84C82EAE-0DD5-40F8-906D-DA7F8FA2F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76" y="1403160"/>
            <a:ext cx="3449264" cy="185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58A278-5E5D-4128-939E-02EB5AB49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35" y="3971260"/>
            <a:ext cx="2635385" cy="170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4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572182" y="1026315"/>
            <a:ext cx="8676921" cy="4611559"/>
          </a:xfrm>
        </p:spPr>
        <p:txBody>
          <a:bodyPr>
            <a:normAutofit/>
          </a:bodyPr>
          <a:lstStyle/>
          <a:p>
            <a:r>
              <a:rPr lang="he-IL" dirty="0">
                <a:sym typeface="Varela Round"/>
              </a:rPr>
              <a:t>ה- </a:t>
            </a:r>
            <a:r>
              <a:rPr lang="en-US" dirty="0">
                <a:sym typeface="Varela Round"/>
              </a:rPr>
              <a:t>CPU</a:t>
            </a:r>
            <a:r>
              <a:rPr lang="he-IL" dirty="0">
                <a:sym typeface="Varela Round"/>
              </a:rPr>
              <a:t> יחידת העיבוד המרכזית (</a:t>
            </a:r>
            <a:r>
              <a:rPr lang="en-US" dirty="0">
                <a:sym typeface="Varela Round"/>
              </a:rPr>
              <a:t>Central Processing Unit</a:t>
            </a:r>
            <a:r>
              <a:rPr lang="he-IL" dirty="0">
                <a:sym typeface="Varela Round"/>
              </a:rPr>
              <a:t>)</a:t>
            </a:r>
          </a:p>
          <a:p>
            <a:r>
              <a:rPr lang="he-IL" dirty="0">
                <a:sym typeface="Varela Round"/>
              </a:rPr>
              <a:t>האוגרים/רגיסטרים (</a:t>
            </a:r>
            <a:r>
              <a:rPr lang="en-US" dirty="0">
                <a:sym typeface="Varela Round"/>
              </a:rPr>
              <a:t>registers</a:t>
            </a:r>
            <a:r>
              <a:rPr lang="he-IL" dirty="0">
                <a:sym typeface="Varela Round"/>
              </a:rPr>
              <a:t>)</a:t>
            </a:r>
            <a:endParaRPr lang="en-US" dirty="0">
              <a:sym typeface="Varela Round"/>
            </a:endParaRPr>
          </a:p>
          <a:p>
            <a:r>
              <a:rPr lang="he-IL" dirty="0">
                <a:sym typeface="Varela Round"/>
              </a:rPr>
              <a:t>היכרות עם פקודת </a:t>
            </a:r>
            <a:r>
              <a:rPr lang="en-US" dirty="0">
                <a:sym typeface="Varela Round"/>
              </a:rPr>
              <a:t>mov </a:t>
            </a:r>
            <a:r>
              <a:rPr lang="he-IL" dirty="0">
                <a:sym typeface="Varela Round"/>
              </a:rPr>
              <a:t> לביצוע פעולות על רגיסטרים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E8633B-5AB9-4DF9-A527-23949479F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התהליך נקרא </a:t>
            </a:r>
            <a:r>
              <a:rPr lang="en-US" dirty="0"/>
              <a:t>Fetch &amp; Execute</a:t>
            </a:r>
            <a:endParaRPr lang="en-IL" dirty="0"/>
          </a:p>
        </p:txBody>
      </p:sp>
      <p:pic>
        <p:nvPicPr>
          <p:cNvPr id="3074" name="Picture 2" descr="What happens during each step of fetch-execute cycle? - SDD ...">
            <a:extLst>
              <a:ext uri="{FF2B5EF4-FFF2-40B4-BE49-F238E27FC236}">
                <a16:creationId xmlns:a16="http://schemas.microsoft.com/office/drawing/2014/main" id="{3A91E213-898B-45FF-8EA8-838E3A434C1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06" y="1392068"/>
            <a:ext cx="4242390" cy="341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7215DD-845F-4C7F-BC4B-ABA1CB78FCDB}"/>
              </a:ext>
            </a:extLst>
          </p:cNvPr>
          <p:cNvSpPr txBox="1"/>
          <p:nvPr/>
        </p:nvSpPr>
        <p:spPr>
          <a:xfrm>
            <a:off x="6241312" y="1233375"/>
            <a:ext cx="57415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/>
              <a:t>התהליך מתבצע בצורה מחזורית.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/>
              <a:t>כולל את השלבים הבאים: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Fetch</a:t>
            </a:r>
            <a:r>
              <a:rPr lang="he-IL" sz="2000" dirty="0"/>
              <a:t> - הבאת הפקודה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Decode</a:t>
            </a:r>
            <a:r>
              <a:rPr lang="he-IL" sz="2000" dirty="0"/>
              <a:t> -פענוח הפקודה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Execute</a:t>
            </a:r>
            <a:r>
              <a:rPr lang="he-IL" sz="2000" dirty="0"/>
              <a:t> -ביצוע הפקודה 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Store</a:t>
            </a:r>
            <a:r>
              <a:rPr lang="he-IL" sz="2000" dirty="0"/>
              <a:t> - אם נדרש – שמירת תוצאת הפקודה בזיכרון או ברגיסטר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/>
              <a:t>בכל מחזור ה- </a:t>
            </a:r>
            <a:r>
              <a:rPr lang="en-US" sz="2400" dirty="0"/>
              <a:t>IP</a:t>
            </a:r>
            <a:r>
              <a:rPr lang="he-IL" sz="2400" dirty="0"/>
              <a:t> מקודם ע"י יחידת העיבוד  לכתובת ב- </a:t>
            </a:r>
            <a:r>
              <a:rPr lang="en-US" sz="2400" dirty="0"/>
              <a:t>code Segment</a:t>
            </a:r>
            <a:r>
              <a:rPr lang="he-IL" sz="2400" dirty="0"/>
              <a:t> שבה נמצאת הפקודה הבאה לביצוע.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2112452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468127-C3E5-415E-A7DA-4D005EA98ED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sz="2000" dirty="0"/>
              <a:t>אחראי לתזמון הפעולות של יחידת הבקרה, כדי שהפקודות תתבצענה בצורה מסודרת ומתוזמנת.</a:t>
            </a:r>
          </a:p>
          <a:p>
            <a:r>
              <a:rPr lang="he-IL" sz="2000" dirty="0"/>
              <a:t>שעות המערכת הוא אות חשמלי על ה –</a:t>
            </a:r>
            <a:r>
              <a:rPr lang="en-US" sz="2000" dirty="0"/>
              <a:t>control bus </a:t>
            </a:r>
            <a:r>
              <a:rPr lang="he-IL" sz="2000" dirty="0"/>
              <a:t> שמשתנה בכל פרק זמן קצוב וקבוע בין 0 ל-1.</a:t>
            </a:r>
          </a:p>
          <a:p>
            <a:r>
              <a:rPr lang="he-IL" sz="2000" dirty="0"/>
              <a:t>הקצב הזה נקרא תדירות שעון המערכת.</a:t>
            </a:r>
          </a:p>
          <a:p>
            <a:r>
              <a:rPr lang="he-IL" sz="2000" dirty="0"/>
              <a:t>הזמן שלוקח לאות החשמלי להשתנות בין 0 ל-1 ובחזרה – נקרא </a:t>
            </a:r>
            <a:r>
              <a:rPr lang="en-US" sz="2000" dirty="0"/>
              <a:t>clock cycle</a:t>
            </a:r>
            <a:r>
              <a:rPr lang="he-IL" sz="2000" dirty="0"/>
              <a:t> (והוא אחד חלקי תדירות השעון).</a:t>
            </a:r>
          </a:p>
          <a:p>
            <a:r>
              <a:rPr lang="he-IL" sz="2000" dirty="0"/>
              <a:t>דוגמא: אם נתון מעבד בעל שעון עם תדר של </a:t>
            </a:r>
            <a:r>
              <a:rPr lang="en-US" sz="2000" dirty="0"/>
              <a:t>1 </a:t>
            </a:r>
            <a:r>
              <a:rPr lang="en-US" sz="2000" dirty="0" err="1"/>
              <a:t>Mhz</a:t>
            </a:r>
            <a:r>
              <a:rPr lang="he-IL" sz="2000" dirty="0"/>
              <a:t> (מיליון מחזורים </a:t>
            </a:r>
            <a:r>
              <a:rPr lang="he-IL" sz="2000" dirty="0" err="1"/>
              <a:t>בשניה</a:t>
            </a:r>
            <a:r>
              <a:rPr lang="he-IL" sz="2000" dirty="0"/>
              <a:t>) –אז כל מחזור שעון יהיה </a:t>
            </a:r>
            <a:r>
              <a:rPr lang="en-US" sz="2000" dirty="0"/>
              <a:t>1/1,000,000</a:t>
            </a:r>
            <a:r>
              <a:rPr lang="he-IL" sz="2000" dirty="0"/>
              <a:t> שניה)</a:t>
            </a:r>
            <a:endParaRPr lang="en-IL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4CD431-B306-41C9-8EF2-522789FD2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שעון המעבד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0E1354-60DA-4B51-A993-9C16D30C4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470" y="3930152"/>
            <a:ext cx="5224738" cy="1663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6C4907-5AA7-4216-988E-FDF8AC159547}"/>
              </a:ext>
            </a:extLst>
          </p:cNvPr>
          <p:cNvSpPr txBox="1"/>
          <p:nvPr/>
        </p:nvSpPr>
        <p:spPr>
          <a:xfrm>
            <a:off x="-5649575" y="6492632"/>
            <a:ext cx="91597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200" dirty="0"/>
              <a:t>(*) מתוך ספר אסמבלי של המרכז לחינוך סייבר</a:t>
            </a:r>
          </a:p>
        </p:txBody>
      </p:sp>
    </p:spTree>
    <p:extLst>
      <p:ext uri="{BB962C8B-B14F-4D97-AF65-F5344CB8AC3E}">
        <p14:creationId xmlns:p14="http://schemas.microsoft.com/office/powerpoint/2010/main" val="2040489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468127-C3E5-415E-A7DA-4D005EA98ED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dirty="0"/>
              <a:t>פעולות שונות הן בעלי </a:t>
            </a:r>
            <a:r>
              <a:rPr lang="en-US" dirty="0" err="1"/>
              <a:t>OpCode</a:t>
            </a:r>
            <a:r>
              <a:rPr lang="he-IL" dirty="0"/>
              <a:t> בגדלים שונים, ובעלי מספר שונה של אופרנדים (לרוב 2, אבל יכול להיות גם 1 או ללא אופרנד בכלל).</a:t>
            </a:r>
          </a:p>
          <a:p>
            <a:r>
              <a:rPr lang="he-IL" dirty="0"/>
              <a:t>בהתאם לכך, כל פקודה מחולקת ע"י יחידת העיבוד למספר משימות מוגדר, וכל משימה כזו חייבת להתחיל ולהסתיים בתוך </a:t>
            </a:r>
            <a:r>
              <a:rPr lang="en-US" dirty="0"/>
              <a:t>clock cycle</a:t>
            </a:r>
            <a:r>
              <a:rPr lang="he-IL" dirty="0"/>
              <a:t> בודד. </a:t>
            </a:r>
          </a:p>
          <a:p>
            <a:r>
              <a:rPr lang="he-IL" dirty="0"/>
              <a:t>כדי שהביצוע יהיה מתואם (מסונכרן), יחידת הבקרה תתחיל לבצע פעולה בזמן שבו אות השעון משתנה מ-0 ל-1 (או מ-1 ל-0).</a:t>
            </a:r>
          </a:p>
          <a:p>
            <a:r>
              <a:rPr lang="he-IL" dirty="0"/>
              <a:t>ולכן נדרש מספר שונה של מחזורי שעון לביצוע של כל פעולה.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4CD431-B306-41C9-8EF2-522789FD2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שעון המעבד</a:t>
            </a:r>
            <a:endParaRPr lang="en-IL" dirty="0"/>
          </a:p>
        </p:txBody>
      </p:sp>
      <p:pic>
        <p:nvPicPr>
          <p:cNvPr id="4098" name="Picture 2" descr="Nand2tetris CPU) (What/How much) happens in each clock cycle ...">
            <a:extLst>
              <a:ext uri="{FF2B5EF4-FFF2-40B4-BE49-F238E27FC236}">
                <a16:creationId xmlns:a16="http://schemas.microsoft.com/office/drawing/2014/main" id="{BF0DBE8E-3070-42A5-B24A-A486B4814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54" y="4251621"/>
            <a:ext cx="5610225" cy="204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951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86B0CC-F548-45BD-AA9C-5BA98D79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דוגמא: קריאה מהזיכרון 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91BDA6-C1BA-4CEA-92C3-A9342BB1A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437" y="1292681"/>
            <a:ext cx="7557364" cy="4001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D77BB1-1069-4D50-B30E-C368F9CE0237}"/>
              </a:ext>
            </a:extLst>
          </p:cNvPr>
          <p:cNvSpPr txBox="1"/>
          <p:nvPr/>
        </p:nvSpPr>
        <p:spPr>
          <a:xfrm>
            <a:off x="-5649575" y="6492632"/>
            <a:ext cx="91597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200" dirty="0"/>
              <a:t>(*) מתוך ספר אסמבלי של המרכז לחינוך סייבר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C95C0D-E43E-4D74-93CB-A980DB1C9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2" y="3710763"/>
            <a:ext cx="3431209" cy="218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48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86B0CC-F548-45BD-AA9C-5BA98D79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דוגמא: כתיבה לזיכרון </a:t>
            </a:r>
            <a:endParaRPr lang="en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D77BB1-1069-4D50-B30E-C368F9CE0237}"/>
              </a:ext>
            </a:extLst>
          </p:cNvPr>
          <p:cNvSpPr txBox="1"/>
          <p:nvPr/>
        </p:nvSpPr>
        <p:spPr>
          <a:xfrm>
            <a:off x="-5649575" y="6492632"/>
            <a:ext cx="91597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200" dirty="0"/>
              <a:t>(*) מתוך ספר אסמבלי של המרכז לחינוך סייבר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C95C0D-E43E-4D74-93CB-A980DB1C9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3710763"/>
            <a:ext cx="3431209" cy="21827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20C9C7-23A2-4FED-B6A0-D4F23343D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942" y="1163623"/>
            <a:ext cx="5723863" cy="356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448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047B2C-08C7-4761-96E9-7FCD6A5840E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המעבד יצא לשוק עם שעון של </a:t>
            </a:r>
            <a:r>
              <a:rPr lang="en-US" dirty="0"/>
              <a:t>5MHz</a:t>
            </a:r>
          </a:p>
          <a:p>
            <a:r>
              <a:rPr lang="he-IL" dirty="0"/>
              <a:t>בהמשך תדר השעון עלה ל- </a:t>
            </a:r>
            <a:r>
              <a:rPr lang="en-US" dirty="0"/>
              <a:t>10MHz</a:t>
            </a:r>
          </a:p>
          <a:p>
            <a:endParaRPr lang="en-US" dirty="0"/>
          </a:p>
          <a:p>
            <a:endParaRPr lang="en-US" dirty="0"/>
          </a:p>
          <a:p>
            <a:r>
              <a:rPr lang="he-IL" dirty="0"/>
              <a:t>במחשבים מודרניים של ימינו – תדירות השעון</a:t>
            </a:r>
            <a:br>
              <a:rPr lang="en-US" dirty="0"/>
            </a:br>
            <a:r>
              <a:rPr lang="he-IL" dirty="0"/>
              <a:t>היא מאות </a:t>
            </a:r>
            <a:r>
              <a:rPr lang="en-US" dirty="0"/>
              <a:t>MHz</a:t>
            </a:r>
            <a:r>
              <a:rPr lang="he-IL" dirty="0"/>
              <a:t> ואפילו </a:t>
            </a:r>
            <a:r>
              <a:rPr lang="en-US" dirty="0"/>
              <a:t>GHz</a:t>
            </a:r>
          </a:p>
          <a:p>
            <a:r>
              <a:rPr lang="he-IL" dirty="0"/>
              <a:t>מעבדי </a:t>
            </a:r>
            <a:r>
              <a:rPr lang="en-US" dirty="0"/>
              <a:t>Intel I3, I5, I7</a:t>
            </a:r>
            <a:r>
              <a:rPr lang="he-IL" dirty="0"/>
              <a:t> הם בעלי שעון בתדר של </a:t>
            </a:r>
            <a:r>
              <a:rPr lang="en-US" dirty="0"/>
              <a:t>2-4GHz</a:t>
            </a:r>
          </a:p>
          <a:p>
            <a:endParaRPr lang="en-US" dirty="0"/>
          </a:p>
          <a:p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6856FD-2F60-4BFF-9AE6-0F52F137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תדר השעון ב- 8086</a:t>
            </a:r>
            <a:endParaRPr lang="en-IL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D45690F-EB1E-426D-8E27-EBAF6A508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03" y="1371600"/>
            <a:ext cx="3092303" cy="185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ntel Core i5 3570K VS Core i7 3770K: Datos de rendimiento a 4.8Ghz">
            <a:extLst>
              <a:ext uri="{FF2B5EF4-FFF2-40B4-BE49-F238E27FC236}">
                <a16:creationId xmlns:a16="http://schemas.microsoft.com/office/drawing/2014/main" id="{CFCDD467-85A6-4324-9D8A-D3344E8DC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92" y="3718853"/>
            <a:ext cx="3305175" cy="27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127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F5A466-893E-47C4-81ED-63B3623772C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למדנו על ה- </a:t>
            </a:r>
            <a:r>
              <a:rPr lang="en-US" dirty="0"/>
              <a:t>segment registers </a:t>
            </a:r>
          </a:p>
          <a:p>
            <a:r>
              <a:rPr lang="he-IL" dirty="0"/>
              <a:t>למדנו על הרגיסטרים המיוחדים: </a:t>
            </a:r>
            <a:r>
              <a:rPr lang="en-US" dirty="0"/>
              <a:t>IP, flags</a:t>
            </a:r>
          </a:p>
          <a:p>
            <a:r>
              <a:rPr lang="en-US" dirty="0"/>
              <a:t>ALU</a:t>
            </a:r>
            <a:r>
              <a:rPr lang="he-IL" dirty="0"/>
              <a:t> – יחידה אריתמטית לוגית</a:t>
            </a:r>
          </a:p>
          <a:p>
            <a:r>
              <a:rPr lang="en-US" dirty="0"/>
              <a:t>Control Unit</a:t>
            </a:r>
            <a:r>
              <a:rPr lang="he-IL" dirty="0"/>
              <a:t> – יחידת הבקרה </a:t>
            </a:r>
            <a:endParaRPr lang="en-US" dirty="0"/>
          </a:p>
          <a:p>
            <a:pPr lvl="1"/>
            <a:r>
              <a:rPr lang="he-IL" dirty="0"/>
              <a:t>תהליך ביצוע הפקודה </a:t>
            </a:r>
            <a:r>
              <a:rPr lang="en-US" dirty="0"/>
              <a:t>Fetch &amp; Execute</a:t>
            </a:r>
          </a:p>
          <a:p>
            <a:r>
              <a:rPr lang="he-IL" dirty="0"/>
              <a:t>שעון המעבד </a:t>
            </a: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7A7814-36D5-4E2C-AF6E-3B8720AD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313943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7A7814-36D5-4E2C-AF6E-3B8720AD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מרכיבי ה- </a:t>
            </a:r>
            <a:r>
              <a:rPr lang="en-US" dirty="0"/>
              <a:t>CPU</a:t>
            </a:r>
            <a:endParaRPr lang="en-IL" dirty="0"/>
          </a:p>
        </p:txBody>
      </p:sp>
      <p:sp>
        <p:nvSpPr>
          <p:cNvPr id="4" name="מציין מיקום טקסט 2">
            <a:extLst>
              <a:ext uri="{FF2B5EF4-FFF2-40B4-BE49-F238E27FC236}">
                <a16:creationId xmlns:a16="http://schemas.microsoft.com/office/drawing/2014/main" id="{E92CF340-B37D-4FB8-8E35-16ACA9583F0B}"/>
              </a:ext>
            </a:extLst>
          </p:cNvPr>
          <p:cNvSpPr txBox="1">
            <a:spLocks/>
          </p:cNvSpPr>
          <p:nvPr/>
        </p:nvSpPr>
        <p:spPr>
          <a:xfrm>
            <a:off x="1485901" y="1226322"/>
            <a:ext cx="10134264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ym typeface="Varela Round"/>
              </a:rPr>
              <a:t>ה- </a:t>
            </a:r>
            <a:r>
              <a:rPr lang="en-US" dirty="0">
                <a:sym typeface="Varela Round"/>
              </a:rPr>
              <a:t>CPU</a:t>
            </a:r>
            <a:r>
              <a:rPr lang="he-IL" dirty="0">
                <a:sym typeface="Varela Round"/>
              </a:rPr>
              <a:t> כולל את הרכיבים הבאים:</a:t>
            </a:r>
          </a:p>
          <a:p>
            <a:pPr lvl="1"/>
            <a:r>
              <a:rPr lang="he-IL" sz="2000" b="1" u="sng" dirty="0">
                <a:sym typeface="Varela Round"/>
              </a:rPr>
              <a:t>האוגרים/רגיסטרים (</a:t>
            </a:r>
            <a:r>
              <a:rPr lang="en-US" sz="2000" b="1" u="sng" dirty="0">
                <a:sym typeface="Varela Round"/>
              </a:rPr>
              <a:t>registers</a:t>
            </a:r>
            <a:r>
              <a:rPr lang="he-IL" sz="2000" b="1" u="sng" dirty="0">
                <a:sym typeface="Varela Round"/>
              </a:rPr>
              <a:t>) </a:t>
            </a:r>
            <a:r>
              <a:rPr lang="he-IL" sz="2000" dirty="0">
                <a:sym typeface="Varela Round"/>
              </a:rPr>
              <a:t>– יחידות זיכרון קטנות ומהירות במיוחד שנמצאים ממש בתוך המעבד.</a:t>
            </a:r>
          </a:p>
          <a:p>
            <a:pPr lvl="1"/>
            <a:r>
              <a:rPr lang="he-IL" sz="2000" b="1" u="sng" dirty="0">
                <a:sym typeface="Varela Round"/>
              </a:rPr>
              <a:t>יחידה אריתמטית לוגית (</a:t>
            </a:r>
            <a:r>
              <a:rPr lang="en-US" sz="2000" b="1" u="sng" dirty="0">
                <a:sym typeface="Varela Round"/>
              </a:rPr>
              <a:t>ALU – Arithmetic Logic Unit</a:t>
            </a:r>
            <a:r>
              <a:rPr lang="he-IL" sz="2000" b="1" u="sng" dirty="0">
                <a:sym typeface="Varela Round"/>
              </a:rPr>
              <a:t>) </a:t>
            </a:r>
            <a:r>
              <a:rPr lang="he-IL" sz="2000" dirty="0">
                <a:sym typeface="Varela Round"/>
              </a:rPr>
              <a:t>– אחראית על חישובים</a:t>
            </a:r>
          </a:p>
          <a:p>
            <a:pPr lvl="1"/>
            <a:r>
              <a:rPr lang="he-IL" sz="2000" b="1" u="sng" dirty="0">
                <a:sym typeface="Varela Round"/>
              </a:rPr>
              <a:t>יחידת הבקרה (</a:t>
            </a:r>
            <a:r>
              <a:rPr lang="en-US" sz="2000" b="1" u="sng" dirty="0">
                <a:sym typeface="Varela Round"/>
              </a:rPr>
              <a:t>Control Unit</a:t>
            </a:r>
            <a:r>
              <a:rPr lang="he-IL" sz="2000" b="1" u="sng" dirty="0">
                <a:sym typeface="Varela Round"/>
              </a:rPr>
              <a:t>) </a:t>
            </a:r>
            <a:r>
              <a:rPr lang="he-IL" sz="2000" dirty="0">
                <a:sym typeface="Varela Round"/>
              </a:rPr>
              <a:t>– אחראית על פיענוח הפקודות בשפת המכונה, מנהלת את רצף התוכנית, מבצעת את הפקודות וניגשת לזיכרון לקריאה/כתיבה</a:t>
            </a:r>
          </a:p>
        </p:txBody>
      </p:sp>
    </p:spTree>
    <p:extLst>
      <p:ext uri="{BB962C8B-B14F-4D97-AF65-F5344CB8AC3E}">
        <p14:creationId xmlns:p14="http://schemas.microsoft.com/office/powerpoint/2010/main" val="193129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627CC4-A624-40FC-B720-E15C355A22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2141" y="998859"/>
            <a:ext cx="11304586" cy="4062435"/>
          </a:xfrm>
        </p:spPr>
        <p:txBody>
          <a:bodyPr>
            <a:normAutofit/>
          </a:bodyPr>
          <a:lstStyle/>
          <a:p>
            <a:r>
              <a:rPr lang="he-IL" sz="2000" dirty="0"/>
              <a:t>הרגיסטרים הם סוג מיוחד, במספר מצומצם, של יחידות זיכרון, בעלי תפקידים ספציפיים.</a:t>
            </a:r>
          </a:p>
          <a:p>
            <a:r>
              <a:rPr lang="he-IL" sz="2000" dirty="0"/>
              <a:t>נמצאים בתוך המעבד, אינם חלק מהזיכרון, מהירים במיוחד, בעלי גישה מידית  – </a:t>
            </a:r>
            <a:r>
              <a:rPr lang="en-US" sz="2000" dirty="0"/>
              <a:t>zero wait</a:t>
            </a:r>
            <a:r>
              <a:rPr lang="he-IL" sz="2000" dirty="0"/>
              <a:t>.</a:t>
            </a:r>
          </a:p>
          <a:p>
            <a:r>
              <a:rPr lang="he-IL" sz="2000" dirty="0"/>
              <a:t>משמשים ככלי העבודה של המעבד לגישה לזיכרון ולשמירת מידע באופן זמני.</a:t>
            </a:r>
          </a:p>
          <a:p>
            <a:r>
              <a:rPr lang="he-IL" sz="2000" dirty="0"/>
              <a:t>גודלם – 16 ביטים.</a:t>
            </a:r>
          </a:p>
          <a:p>
            <a:r>
              <a:rPr lang="he-IL" sz="2000" dirty="0"/>
              <a:t>סוגי הרגיסטרים:</a:t>
            </a:r>
          </a:p>
          <a:p>
            <a:pPr lvl="1"/>
            <a:r>
              <a:rPr lang="he-IL" sz="2000" dirty="0"/>
              <a:t>רגיסטרים כלליים - </a:t>
            </a:r>
            <a:r>
              <a:rPr lang="en-US" sz="2000" dirty="0"/>
              <a:t>General purpose</a:t>
            </a:r>
            <a:endParaRPr lang="he-IL" sz="2000" dirty="0"/>
          </a:p>
          <a:p>
            <a:pPr lvl="1"/>
            <a:r>
              <a:rPr lang="he-IL" sz="2000" dirty="0" err="1"/>
              <a:t>רגיסטרי</a:t>
            </a:r>
            <a:r>
              <a:rPr lang="he-IL" sz="2000" dirty="0"/>
              <a:t> סגמנט – </a:t>
            </a:r>
            <a:r>
              <a:rPr lang="en-US" sz="2000" dirty="0"/>
              <a:t>Segment registers</a:t>
            </a:r>
          </a:p>
          <a:p>
            <a:pPr lvl="1"/>
            <a:r>
              <a:rPr lang="he-IL" sz="2000" dirty="0"/>
              <a:t>רגיסטרים ייעודיים – </a:t>
            </a:r>
            <a:r>
              <a:rPr lang="en-US" sz="2000" dirty="0"/>
              <a:t>Special purpose</a:t>
            </a:r>
            <a:endParaRPr lang="en-IL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FB51F3-1729-4FD3-8D3C-40DE5748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האוגרים - </a:t>
            </a:r>
            <a:r>
              <a:rPr lang="en-US" dirty="0"/>
              <a:t>Registers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23900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8898CA-6ABF-4C4C-98F9-FE8745771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633098" y="1397782"/>
            <a:ext cx="2254102" cy="4062435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8 רגיסטרים, </a:t>
            </a:r>
            <a:br>
              <a:rPr lang="en-US" dirty="0"/>
            </a:br>
            <a:r>
              <a:rPr lang="he-IL" dirty="0"/>
              <a:t>כל אחד 16 ביט</a:t>
            </a: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C6E56A-7729-40D3-A671-D1B01E90C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רגיסטרים כלליים – </a:t>
            </a:r>
            <a:r>
              <a:rPr lang="en-US" dirty="0"/>
              <a:t>General Purpose 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9FBC8-17F3-4CAC-8CD3-CD977DF50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44" y="1011740"/>
            <a:ext cx="9203726" cy="53146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30AC3A-FEBA-4A06-A5D0-D686C6130571}"/>
              </a:ext>
            </a:extLst>
          </p:cNvPr>
          <p:cNvSpPr txBox="1"/>
          <p:nvPr/>
        </p:nvSpPr>
        <p:spPr>
          <a:xfrm>
            <a:off x="-4452757" y="6457229"/>
            <a:ext cx="91597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600" dirty="0"/>
              <a:t>(*) מתוך ספר אסמבלי של המרכז לחינוך סייבר</a:t>
            </a:r>
          </a:p>
        </p:txBody>
      </p:sp>
    </p:spTree>
    <p:extLst>
      <p:ext uri="{BB962C8B-B14F-4D97-AF65-F5344CB8AC3E}">
        <p14:creationId xmlns:p14="http://schemas.microsoft.com/office/powerpoint/2010/main" val="114434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33C973-5ADB-45AC-841F-9777116A477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81336" y="998538"/>
            <a:ext cx="9342808" cy="471114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AC3B2F7-F507-481B-A0EC-7CB0A0FD6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ועוד 4 רגיסטרים כלליים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72085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2142F4-1766-48AF-B2FB-188C474E8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813115"/>
            <a:ext cx="11161453" cy="4062435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למקרה שיש צורך ב-8 ביט בלבד, למשל כתיבה של </a:t>
            </a:r>
            <a:r>
              <a:rPr lang="en-US" dirty="0"/>
              <a:t>byte</a:t>
            </a:r>
            <a:r>
              <a:rPr lang="he-IL" dirty="0"/>
              <a:t> יחיד לזיכרון: </a:t>
            </a:r>
          </a:p>
          <a:p>
            <a:pPr lvl="1"/>
            <a:r>
              <a:rPr lang="he-IL" dirty="0"/>
              <a:t>פעולת העברה של רגיסטר של 16 ביט עלולה לכתוב מידע בתא נוסף</a:t>
            </a:r>
          </a:p>
          <a:p>
            <a:pPr lvl="1"/>
            <a:r>
              <a:rPr lang="he-IL" dirty="0"/>
              <a:t>וליצור תוצאת לוואי –דריסת ה- </a:t>
            </a:r>
            <a:r>
              <a:rPr lang="en-US" dirty="0"/>
              <a:t>byte </a:t>
            </a:r>
            <a:r>
              <a:rPr lang="he-IL" dirty="0"/>
              <a:t> השני שבו יתכן ויש ערך חשוב.</a:t>
            </a:r>
          </a:p>
          <a:p>
            <a:pPr lvl="1"/>
            <a:r>
              <a:rPr lang="he-IL" dirty="0"/>
              <a:t>לצורך כך  עומדים לרשותנו רגיסטרים של 8 ביטים.</a:t>
            </a:r>
          </a:p>
          <a:p>
            <a:r>
              <a:rPr lang="he-IL" dirty="0"/>
              <a:t>הרגיסטרים </a:t>
            </a:r>
            <a:r>
              <a:rPr lang="en-US" dirty="0"/>
              <a:t>AX, BX, CX, DX</a:t>
            </a:r>
            <a:r>
              <a:rPr lang="he-IL" dirty="0"/>
              <a:t> יכולים להתחלק ל- 2 חלקים של 8 ביט כ"א.</a:t>
            </a:r>
          </a:p>
          <a:p>
            <a:r>
              <a:rPr lang="he-IL" dirty="0"/>
              <a:t>למשל </a:t>
            </a:r>
            <a:r>
              <a:rPr lang="en-US" dirty="0"/>
              <a:t>AX</a:t>
            </a:r>
            <a:r>
              <a:rPr lang="he-IL" dirty="0"/>
              <a:t> מתחלק ל- </a:t>
            </a:r>
            <a:r>
              <a:rPr lang="en-US" dirty="0"/>
              <a:t>AH</a:t>
            </a:r>
            <a:r>
              <a:rPr lang="he-IL" dirty="0"/>
              <a:t> (8 הביטים העליונים)  ו – </a:t>
            </a:r>
            <a:r>
              <a:rPr lang="en-US" dirty="0"/>
              <a:t>AL</a:t>
            </a:r>
            <a:r>
              <a:rPr lang="he-IL" dirty="0"/>
              <a:t> (8 הביטים התחתונים)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he-IL" b="1" u="sng" dirty="0"/>
              <a:t>חשוב</a:t>
            </a:r>
            <a:r>
              <a:rPr lang="he-IL" dirty="0"/>
              <a:t>: הרגיסטרים של 8 ביט אינם </a:t>
            </a:r>
            <a:br>
              <a:rPr lang="en-US" dirty="0"/>
            </a:br>
            <a:r>
              <a:rPr lang="he-IL" dirty="0"/>
              <a:t>עצמאיים ושינוי שלהם משפיע</a:t>
            </a:r>
            <a:br>
              <a:rPr lang="en-US" dirty="0"/>
            </a:br>
            <a:r>
              <a:rPr lang="he-IL" dirty="0"/>
              <a:t>על הרגיסטר של ה- 16 ביט</a:t>
            </a: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4B1714-9EF5-4DC5-955E-F7FF11143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חלוקה לרגיסטרים של 8 ביט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3456F-B23C-49AF-B6C2-B07D13EC0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44" y="3898764"/>
            <a:ext cx="5486682" cy="25718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CB49A0-19D4-407D-B169-DA433E141C22}"/>
              </a:ext>
            </a:extLst>
          </p:cNvPr>
          <p:cNvSpPr txBox="1"/>
          <p:nvPr/>
        </p:nvSpPr>
        <p:spPr>
          <a:xfrm>
            <a:off x="-4452757" y="6499761"/>
            <a:ext cx="91597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600" dirty="0"/>
              <a:t>(*) מתוך ספר אסמבלי של המרכז לחינוך סייבר</a:t>
            </a:r>
          </a:p>
        </p:txBody>
      </p:sp>
    </p:spTree>
    <p:extLst>
      <p:ext uri="{BB962C8B-B14F-4D97-AF65-F5344CB8AC3E}">
        <p14:creationId xmlns:p14="http://schemas.microsoft.com/office/powerpoint/2010/main" val="257333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B76C791-DD7B-4C7E-AB0F-F1AE3BF8A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47" y="2859954"/>
            <a:ext cx="6118261" cy="197786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005F9E-6A12-453A-8365-FC74E37042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5284983"/>
          </a:xfrm>
        </p:spPr>
        <p:txBody>
          <a:bodyPr>
            <a:normAutofit fontScale="92500" lnSpcReduction="10000"/>
          </a:bodyPr>
          <a:lstStyle/>
          <a:p>
            <a:r>
              <a:rPr lang="he-IL" dirty="0"/>
              <a:t>הפקודה </a:t>
            </a:r>
            <a:r>
              <a:rPr lang="en-US" dirty="0"/>
              <a:t>mov</a:t>
            </a:r>
            <a:r>
              <a:rPr lang="he-IL" dirty="0"/>
              <a:t> מעבירה מידע מהאופרנד הימני לשמאלי.</a:t>
            </a:r>
          </a:p>
          <a:p>
            <a:r>
              <a:rPr lang="he-IL" dirty="0"/>
              <a:t>אופרנד (</a:t>
            </a:r>
            <a:r>
              <a:rPr lang="en-US" dirty="0"/>
              <a:t>Operand</a:t>
            </a:r>
            <a:r>
              <a:rPr lang="he-IL" dirty="0"/>
              <a:t>) – האיבר שעליו מתבצעת הפעולה.</a:t>
            </a:r>
          </a:p>
          <a:p>
            <a:r>
              <a:rPr lang="he-IL" dirty="0"/>
              <a:t>נבצע את הפקודה: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mov ax, 0FF00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</a:p>
          <a:p>
            <a:endParaRPr lang="en-US" sz="1800" dirty="0"/>
          </a:p>
          <a:p>
            <a:r>
              <a:rPr lang="he-IL" dirty="0"/>
              <a:t>לאחר ביצוע הפעולה הרגיסטר </a:t>
            </a:r>
            <a:r>
              <a:rPr lang="en-US" dirty="0"/>
              <a:t>AX</a:t>
            </a:r>
            <a:r>
              <a:rPr lang="he-IL" dirty="0"/>
              <a:t> ייראה כך:</a:t>
            </a:r>
          </a:p>
          <a:p>
            <a:endParaRPr lang="he-IL" dirty="0"/>
          </a:p>
          <a:p>
            <a:pPr marL="0" indent="0">
              <a:buNone/>
            </a:pPr>
            <a:endParaRPr lang="he-IL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he-IL" dirty="0"/>
              <a:t>הקוד הבא ייתן את אותה התוצאה: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mov ah, 0FF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                                                               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mov al, 0                                                           </a:t>
            </a:r>
            <a:endParaRPr lang="he-I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he-IL" dirty="0"/>
          </a:p>
          <a:p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819E12-8F61-4AF1-9610-2200B1B86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 – פקודת אסמבלי ראשונה</a:t>
            </a:r>
            <a:endParaRPr lang="en-IL" dirty="0"/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AD0C5189-1ECC-4369-8FDE-A9ED16254CBB}"/>
              </a:ext>
            </a:extLst>
          </p:cNvPr>
          <p:cNvSpPr/>
          <p:nvPr/>
        </p:nvSpPr>
        <p:spPr>
          <a:xfrm rot="10800000">
            <a:off x="7453419" y="2147770"/>
            <a:ext cx="776180" cy="2445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341B02-DE8E-4EF9-B708-DAA5F8600EAC}"/>
              </a:ext>
            </a:extLst>
          </p:cNvPr>
          <p:cNvSpPr txBox="1"/>
          <p:nvPr/>
        </p:nvSpPr>
        <p:spPr>
          <a:xfrm>
            <a:off x="-4452757" y="6457229"/>
            <a:ext cx="91597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600" dirty="0"/>
              <a:t>(*) מתוך ספר אסמבלי של המרכז לחינוך סייבר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75FC21-9C90-43E5-BB21-CC31F0EBD14D}"/>
              </a:ext>
            </a:extLst>
          </p:cNvPr>
          <p:cNvCxnSpPr>
            <a:cxnSpLocks/>
          </p:cNvCxnSpPr>
          <p:nvPr/>
        </p:nvCxnSpPr>
        <p:spPr>
          <a:xfrm flipH="1" flipV="1">
            <a:off x="2200940" y="4664427"/>
            <a:ext cx="3625703" cy="61995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739266-CBA9-48E2-9AAC-1DA5F4D968EA}"/>
              </a:ext>
            </a:extLst>
          </p:cNvPr>
          <p:cNvCxnSpPr>
            <a:cxnSpLocks/>
          </p:cNvCxnSpPr>
          <p:nvPr/>
        </p:nvCxnSpPr>
        <p:spPr>
          <a:xfrm flipH="1" flipV="1">
            <a:off x="4954772" y="4837814"/>
            <a:ext cx="871871" cy="839973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41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35604</TotalTime>
  <Words>2040</Words>
  <Application>Microsoft Macintosh PowerPoint</Application>
  <PresentationFormat>Widescreen</PresentationFormat>
  <Paragraphs>492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Varela Round</vt:lpstr>
      <vt:lpstr>ערכת נושא Office</vt:lpstr>
      <vt:lpstr>מערכת שידורים לאומית</vt:lpstr>
      <vt:lpstr>מבוא למבנה המחשב</vt:lpstr>
      <vt:lpstr>מה נלמד היום </vt:lpstr>
      <vt:lpstr>מרכיבי ה- CPU</vt:lpstr>
      <vt:lpstr>האוגרים - Registers</vt:lpstr>
      <vt:lpstr>רגיסטרים כלליים – General Purpose </vt:lpstr>
      <vt:lpstr>ועוד 4 רגיסטרים כלליים</vt:lpstr>
      <vt:lpstr>חלוקה לרגיסטרים של 8 ביט</vt:lpstr>
      <vt:lpstr>דוגמא – פקודת אסמבלי ראשונה</vt:lpstr>
      <vt:lpstr>תרגול ברגיסטרים</vt:lpstr>
      <vt:lpstr>תרגול ברגיסטרים</vt:lpstr>
      <vt:lpstr>תרגול ברגיסטרים</vt:lpstr>
      <vt:lpstr>תרגול ברגיסטרים</vt:lpstr>
      <vt:lpstr>תרגול ברגיסטרים</vt:lpstr>
      <vt:lpstr>תרגול ברגיסטרים</vt:lpstr>
      <vt:lpstr>תרגול ברגיסטרים</vt:lpstr>
      <vt:lpstr>תרגול ברגיסטרים</vt:lpstr>
      <vt:lpstr>תרגול ברגיסטרים</vt:lpstr>
      <vt:lpstr>תרגול ברגיסטרים</vt:lpstr>
      <vt:lpstr>מבט על המעבד – שימוש ברגיסטרים</vt:lpstr>
      <vt:lpstr>סיכום</vt:lpstr>
      <vt:lpstr>מה נלמד?</vt:lpstr>
      <vt:lpstr>PowerPoint Presentation</vt:lpstr>
      <vt:lpstr>רגיסטרי סגמנט – Segment Registers</vt:lpstr>
      <vt:lpstr>תפקידי רגיסטרי הסגמנטים</vt:lpstr>
      <vt:lpstr>רגיסטרים ייעודיים – Special Purpose Registers </vt:lpstr>
      <vt:lpstr>יחידה אריתמטית לוגית –  ALU - Arithmetic Logic Unit</vt:lpstr>
      <vt:lpstr>יחידת הבקרה – Control Unit</vt:lpstr>
      <vt:lpstr>יחידת הבקרה – Control Unit</vt:lpstr>
      <vt:lpstr>התהליך נקרא Fetch &amp; Execute</vt:lpstr>
      <vt:lpstr>שעון המעבד</vt:lpstr>
      <vt:lpstr>שעון המעבד</vt:lpstr>
      <vt:lpstr>דוגמא: קריאה מהזיכרון </vt:lpstr>
      <vt:lpstr>דוגמא: כתיבה לזיכרון </vt:lpstr>
      <vt:lpstr>תדר השעון ב- 8086</vt:lpstr>
      <vt:lpstr>סיכום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Yuval Yadai</cp:lastModifiedBy>
  <cp:revision>305</cp:revision>
  <dcterms:created xsi:type="dcterms:W3CDTF">2020-03-15T19:13:03Z</dcterms:created>
  <dcterms:modified xsi:type="dcterms:W3CDTF">2020-08-16T15:38:43Z</dcterms:modified>
</cp:coreProperties>
</file>