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7" r:id="rId2"/>
    <p:sldId id="262" r:id="rId3"/>
    <p:sldId id="309" r:id="rId4"/>
    <p:sldId id="328" r:id="rId5"/>
    <p:sldId id="263" r:id="rId6"/>
    <p:sldId id="288" r:id="rId7"/>
    <p:sldId id="289" r:id="rId8"/>
    <p:sldId id="304" r:id="rId9"/>
    <p:sldId id="303" r:id="rId10"/>
    <p:sldId id="305" r:id="rId11"/>
    <p:sldId id="306" r:id="rId12"/>
    <p:sldId id="298" r:id="rId13"/>
    <p:sldId id="310" r:id="rId14"/>
    <p:sldId id="311" r:id="rId15"/>
    <p:sldId id="313" r:id="rId16"/>
    <p:sldId id="312" r:id="rId17"/>
    <p:sldId id="314" r:id="rId18"/>
    <p:sldId id="315" r:id="rId19"/>
    <p:sldId id="316" r:id="rId20"/>
    <p:sldId id="317" r:id="rId21"/>
    <p:sldId id="318" r:id="rId22"/>
    <p:sldId id="319" r:id="rId23"/>
    <p:sldId id="321" r:id="rId24"/>
    <p:sldId id="320" r:id="rId25"/>
    <p:sldId id="322" r:id="rId26"/>
    <p:sldId id="323" r:id="rId27"/>
    <p:sldId id="324" r:id="rId28"/>
    <p:sldId id="325" r:id="rId29"/>
    <p:sldId id="327" r:id="rId30"/>
    <p:sldId id="291" r:id="rId3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ti zagrun" initials="mz" lastIdx="1" clrIdx="0">
    <p:extLst>
      <p:ext uri="{19B8F6BF-5375-455C-9EA6-DF929625EA0E}">
        <p15:presenceInfo xmlns:p15="http://schemas.microsoft.com/office/powerpoint/2012/main" userId="cb8412d5175688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3" autoAdjust="0"/>
    <p:restoredTop sz="94660"/>
  </p:normalViewPr>
  <p:slideViewPr>
    <p:cSldViewPr snapToGrid="0" snapToObjects="1">
      <p:cViewPr varScale="1">
        <p:scale>
          <a:sx n="78" d="100"/>
          <a:sy n="78" d="100"/>
        </p:scale>
        <p:origin x="691" y="7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כ"ז/ניסן/תש"ף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40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38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87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47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260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כ"ז/ניסן/תש"ף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efaria.org/Genesis.18.1-3?lang=he&amp;utm_source=sef_linker"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תמונה 1">
            <a:extLst>
              <a:ext uri="{FF2B5EF4-FFF2-40B4-BE49-F238E27FC236}">
                <a16:creationId xmlns:a16="http://schemas.microsoft.com/office/drawing/2014/main" id="{BCF5E572-3EA6-48F0-A6A2-DC6020E7FDF7}"/>
              </a:ext>
            </a:extLst>
          </p:cNvPr>
          <p:cNvPicPr>
            <a:picLocks noChangeAspect="1"/>
          </p:cNvPicPr>
          <p:nvPr/>
        </p:nvPicPr>
        <p:blipFill>
          <a:blip r:embed="rId3"/>
          <a:stretch>
            <a:fillRect/>
          </a:stretch>
        </p:blipFill>
        <p:spPr>
          <a:xfrm>
            <a:off x="1079857" y="3695790"/>
            <a:ext cx="4794103" cy="3043065"/>
          </a:xfrm>
          <a:prstGeom prst="rect">
            <a:avLst/>
          </a:prstGeom>
        </p:spPr>
      </p:pic>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מבוא</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היקף הלימודים</a:t>
            </a:r>
          </a:p>
        </p:txBody>
      </p:sp>
    </p:spTree>
    <p:extLst>
      <p:ext uri="{BB962C8B-B14F-4D97-AF65-F5344CB8AC3E}">
        <p14:creationId xmlns:p14="http://schemas.microsoft.com/office/powerpoint/2010/main" val="118314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F5AD1E-3371-48F8-A4B7-BE8269BD03BF}"/>
              </a:ext>
            </a:extLst>
          </p:cNvPr>
          <p:cNvSpPr>
            <a:spLocks noGrp="1"/>
          </p:cNvSpPr>
          <p:nvPr>
            <p:ph type="title"/>
          </p:nvPr>
        </p:nvSpPr>
        <p:spPr/>
        <p:txBody>
          <a:bodyPr/>
          <a:lstStyle/>
          <a:p>
            <a:r>
              <a:rPr lang="he-IL" dirty="0"/>
              <a:t>היקיף הלימודים</a:t>
            </a:r>
          </a:p>
        </p:txBody>
      </p:sp>
      <p:sp>
        <p:nvSpPr>
          <p:cNvPr id="4" name="מציין מיקום תוכן 3">
            <a:extLst>
              <a:ext uri="{FF2B5EF4-FFF2-40B4-BE49-F238E27FC236}">
                <a16:creationId xmlns:a16="http://schemas.microsoft.com/office/drawing/2014/main" id="{5727852A-C1AC-47F6-8D05-AE7F116A0591}"/>
              </a:ext>
            </a:extLst>
          </p:cNvPr>
          <p:cNvSpPr>
            <a:spLocks noGrp="1"/>
          </p:cNvSpPr>
          <p:nvPr>
            <p:ph sz="quarter" idx="4"/>
          </p:nvPr>
        </p:nvSpPr>
        <p:spPr>
          <a:xfrm>
            <a:off x="515273" y="1725682"/>
            <a:ext cx="8798285" cy="4152517"/>
          </a:xfrm>
        </p:spPr>
        <p:txBody>
          <a:bodyPr>
            <a:normAutofit/>
          </a:bodyPr>
          <a:lstStyle/>
          <a:p>
            <a:r>
              <a:rPr lang="he-IL" sz="2800" dirty="0"/>
              <a:t>הלימודים מתפרסים על שלוש שנים- מכיתה י' עד </a:t>
            </a:r>
            <a:r>
              <a:rPr lang="he-IL" sz="2800" dirty="0" err="1"/>
              <a:t>יב</a:t>
            </a:r>
            <a:r>
              <a:rPr lang="he-IL" sz="2800" dirty="0"/>
              <a:t>'.</a:t>
            </a:r>
          </a:p>
          <a:p>
            <a:endParaRPr lang="he-IL" sz="2800" dirty="0"/>
          </a:p>
          <a:p>
            <a:r>
              <a:rPr lang="he-IL" sz="2800" dirty="0"/>
              <a:t>בכל שנה לומדים במשולב את החלק המעשי (בישול או אפיה) ואת החלק העיוני (תורת המקצוע ותזונה).</a:t>
            </a:r>
          </a:p>
          <a:p>
            <a:endParaRPr lang="he-IL" sz="2800" dirty="0"/>
          </a:p>
          <a:p>
            <a:r>
              <a:rPr lang="he-IL" sz="2800" dirty="0"/>
              <a:t>בכיתה יא' ו </a:t>
            </a:r>
            <a:r>
              <a:rPr lang="he-IL" sz="2800" dirty="0" err="1"/>
              <a:t>יב</a:t>
            </a:r>
            <a:r>
              <a:rPr lang="he-IL" sz="2800" dirty="0"/>
              <a:t>' משולבת התנסות בבית מלון או מטבח מקצועי אחר, כחלק תוכנית הלימודים.</a:t>
            </a:r>
          </a:p>
        </p:txBody>
      </p:sp>
      <p:pic>
        <p:nvPicPr>
          <p:cNvPr id="1026" name="Picture 2" descr="הרהור ציור וקטורי שף | וקטורים לשימוש ציבורי">
            <a:extLst>
              <a:ext uri="{FF2B5EF4-FFF2-40B4-BE49-F238E27FC236}">
                <a16:creationId xmlns:a16="http://schemas.microsoft.com/office/drawing/2014/main" id="{52273F3F-4131-43EE-A972-20D465C81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2787" y="720620"/>
            <a:ext cx="2001505" cy="465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8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חץ: למטה 9">
            <a:extLst>
              <a:ext uri="{FF2B5EF4-FFF2-40B4-BE49-F238E27FC236}">
                <a16:creationId xmlns:a16="http://schemas.microsoft.com/office/drawing/2014/main" id="{D913AA88-2E50-41CC-9B98-719788F6934E}"/>
              </a:ext>
            </a:extLst>
          </p:cNvPr>
          <p:cNvSpPr/>
          <p:nvPr/>
        </p:nvSpPr>
        <p:spPr>
          <a:xfrm rot="20603254">
            <a:off x="3479297" y="2630025"/>
            <a:ext cx="554182" cy="1838038"/>
          </a:xfrm>
          <a:prstGeom prst="downArrow">
            <a:avLst>
              <a:gd name="adj1" fmla="val 50000"/>
              <a:gd name="adj2" fmla="val 8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למטה 15">
            <a:extLst>
              <a:ext uri="{FF2B5EF4-FFF2-40B4-BE49-F238E27FC236}">
                <a16:creationId xmlns:a16="http://schemas.microsoft.com/office/drawing/2014/main" id="{EAA00E1F-4AB0-486C-913B-15052F60E18D}"/>
              </a:ext>
            </a:extLst>
          </p:cNvPr>
          <p:cNvSpPr/>
          <p:nvPr/>
        </p:nvSpPr>
        <p:spPr>
          <a:xfrm rot="1753890">
            <a:off x="7500603" y="2693173"/>
            <a:ext cx="554182" cy="1838038"/>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230113" y="-10270"/>
            <a:ext cx="12191999" cy="720000"/>
          </a:xfrm>
        </p:spPr>
        <p:txBody>
          <a:bodyPr/>
          <a:lstStyle/>
          <a:p>
            <a:r>
              <a:rPr lang="he-IL" dirty="0"/>
              <a:t>סיכום חלק ראשון  </a:t>
            </a:r>
            <a:endParaRPr lang="he-IL" sz="4400" dirty="0"/>
          </a:p>
        </p:txBody>
      </p:sp>
      <p:sp>
        <p:nvSpPr>
          <p:cNvPr id="6" name="תרשים זרימה: מסיים 5">
            <a:extLst>
              <a:ext uri="{FF2B5EF4-FFF2-40B4-BE49-F238E27FC236}">
                <a16:creationId xmlns:a16="http://schemas.microsoft.com/office/drawing/2014/main" id="{65CF19B0-B50C-40AD-BC08-14E9353DC465}"/>
              </a:ext>
            </a:extLst>
          </p:cNvPr>
          <p:cNvSpPr/>
          <p:nvPr/>
        </p:nvSpPr>
        <p:spPr>
          <a:xfrm>
            <a:off x="6981113" y="2594611"/>
            <a:ext cx="2054466" cy="84084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latin typeface="Varela Round" panose="00000500000000000000" pitchFamily="2" charset="-79"/>
                <a:cs typeface="Varela Round" panose="00000500000000000000" pitchFamily="2" charset="-79"/>
              </a:rPr>
              <a:t>מקצוע לחיים</a:t>
            </a:r>
          </a:p>
        </p:txBody>
      </p:sp>
      <p:sp>
        <p:nvSpPr>
          <p:cNvPr id="7" name="תרשים זרימה: מסיים 6">
            <a:extLst>
              <a:ext uri="{FF2B5EF4-FFF2-40B4-BE49-F238E27FC236}">
                <a16:creationId xmlns:a16="http://schemas.microsoft.com/office/drawing/2014/main" id="{582F3B17-6891-4A2A-BE13-6C3615478511}"/>
              </a:ext>
            </a:extLst>
          </p:cNvPr>
          <p:cNvSpPr/>
          <p:nvPr/>
        </p:nvSpPr>
        <p:spPr>
          <a:xfrm>
            <a:off x="2696192" y="2620299"/>
            <a:ext cx="2054466" cy="775854"/>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92A72"/>
                </a:solidFill>
                <a:latin typeface="Varela Round" panose="00000500000000000000" pitchFamily="2" charset="-79"/>
                <a:cs typeface="Varela Round" panose="00000500000000000000" pitchFamily="2" charset="-79"/>
              </a:rPr>
              <a:t>תעודת הסמכה</a:t>
            </a:r>
          </a:p>
        </p:txBody>
      </p:sp>
      <p:sp>
        <p:nvSpPr>
          <p:cNvPr id="13" name="חץ: למטה 12">
            <a:extLst>
              <a:ext uri="{FF2B5EF4-FFF2-40B4-BE49-F238E27FC236}">
                <a16:creationId xmlns:a16="http://schemas.microsoft.com/office/drawing/2014/main" id="{077B063C-9C17-412F-8E40-F4BE649C46E8}"/>
              </a:ext>
            </a:extLst>
          </p:cNvPr>
          <p:cNvSpPr/>
          <p:nvPr/>
        </p:nvSpPr>
        <p:spPr>
          <a:xfrm>
            <a:off x="5661460" y="2620299"/>
            <a:ext cx="554182" cy="1838038"/>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טה 27">
            <a:extLst>
              <a:ext uri="{FF2B5EF4-FFF2-40B4-BE49-F238E27FC236}">
                <a16:creationId xmlns:a16="http://schemas.microsoft.com/office/drawing/2014/main" id="{CB227821-2DD5-4818-A05A-75F0F9EA8079}"/>
              </a:ext>
            </a:extLst>
          </p:cNvPr>
          <p:cNvSpPr/>
          <p:nvPr/>
        </p:nvSpPr>
        <p:spPr>
          <a:xfrm rot="726933">
            <a:off x="7189597" y="960611"/>
            <a:ext cx="2599689" cy="1159163"/>
          </a:xfrm>
          <a:prstGeom prst="downArrow">
            <a:avLst>
              <a:gd name="adj1" fmla="val 74015"/>
              <a:gd name="adj2" fmla="val 51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92A72"/>
                </a:solidFill>
                <a:latin typeface="Varela Round" panose="00000500000000000000" pitchFamily="2" charset="-79"/>
                <a:cs typeface="Varela Round" panose="00000500000000000000" pitchFamily="2" charset="-79"/>
              </a:rPr>
              <a:t>תזונה</a:t>
            </a:r>
          </a:p>
        </p:txBody>
      </p:sp>
      <p:sp>
        <p:nvSpPr>
          <p:cNvPr id="29" name="חץ: למטה 28">
            <a:extLst>
              <a:ext uri="{FF2B5EF4-FFF2-40B4-BE49-F238E27FC236}">
                <a16:creationId xmlns:a16="http://schemas.microsoft.com/office/drawing/2014/main" id="{E9B092A6-0BEB-4E63-8F4D-94FE2C0B1D68}"/>
              </a:ext>
            </a:extLst>
          </p:cNvPr>
          <p:cNvSpPr/>
          <p:nvPr/>
        </p:nvSpPr>
        <p:spPr>
          <a:xfrm rot="20740112">
            <a:off x="1566012" y="1102537"/>
            <a:ext cx="2599689" cy="1159163"/>
          </a:xfrm>
          <a:prstGeom prst="downArrow">
            <a:avLst>
              <a:gd name="adj1" fmla="val 74015"/>
              <a:gd name="adj2" fmla="val 51594"/>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2B4BC"/>
                </a:solidFill>
                <a:latin typeface="Varela Round" panose="00000500000000000000" pitchFamily="2" charset="-79"/>
                <a:cs typeface="Varela Round" panose="00000500000000000000" pitchFamily="2" charset="-79"/>
              </a:rPr>
              <a:t>התמחות</a:t>
            </a:r>
          </a:p>
          <a:p>
            <a:pPr algn="ctr"/>
            <a:r>
              <a:rPr lang="he-IL" sz="2000" b="1" dirty="0">
                <a:solidFill>
                  <a:srgbClr val="12B4BC"/>
                </a:solidFill>
                <a:latin typeface="Varela Round" panose="00000500000000000000" pitchFamily="2" charset="-79"/>
                <a:cs typeface="Varela Round" panose="00000500000000000000" pitchFamily="2" charset="-79"/>
              </a:rPr>
              <a:t>(בישול או אפיה)</a:t>
            </a:r>
          </a:p>
        </p:txBody>
      </p:sp>
      <p:sp>
        <p:nvSpPr>
          <p:cNvPr id="31" name="תרשים זרימה: מסיים 30">
            <a:extLst>
              <a:ext uri="{FF2B5EF4-FFF2-40B4-BE49-F238E27FC236}">
                <a16:creationId xmlns:a16="http://schemas.microsoft.com/office/drawing/2014/main" id="{11710D4C-5772-4721-94BB-C1AB140853DD}"/>
              </a:ext>
            </a:extLst>
          </p:cNvPr>
          <p:cNvSpPr/>
          <p:nvPr/>
        </p:nvSpPr>
        <p:spPr>
          <a:xfrm>
            <a:off x="4871615" y="2620299"/>
            <a:ext cx="1988541" cy="775854"/>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92A72"/>
                </a:solidFill>
                <a:latin typeface="Varela Round" panose="00000500000000000000" pitchFamily="2" charset="-79"/>
                <a:cs typeface="Varela Round" panose="00000500000000000000" pitchFamily="2" charset="-79"/>
              </a:rPr>
              <a:t>עד 10 יחידות בגרות</a:t>
            </a:r>
          </a:p>
        </p:txBody>
      </p:sp>
      <p:sp>
        <p:nvSpPr>
          <p:cNvPr id="32" name="חץ: למטה 31">
            <a:extLst>
              <a:ext uri="{FF2B5EF4-FFF2-40B4-BE49-F238E27FC236}">
                <a16:creationId xmlns:a16="http://schemas.microsoft.com/office/drawing/2014/main" id="{325200CE-4117-4D6D-BAAE-8A42E02A939A}"/>
              </a:ext>
            </a:extLst>
          </p:cNvPr>
          <p:cNvSpPr/>
          <p:nvPr/>
        </p:nvSpPr>
        <p:spPr>
          <a:xfrm>
            <a:off x="4381424" y="963521"/>
            <a:ext cx="2599689" cy="1159163"/>
          </a:xfrm>
          <a:prstGeom prst="downArrow">
            <a:avLst>
              <a:gd name="adj1" fmla="val 74015"/>
              <a:gd name="adj2" fmla="val 51594"/>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92A72"/>
                </a:solidFill>
                <a:latin typeface="Varela Round" panose="00000500000000000000" pitchFamily="2" charset="-79"/>
                <a:cs typeface="Varela Round" panose="00000500000000000000" pitchFamily="2" charset="-79"/>
              </a:rPr>
              <a:t>התנסות</a:t>
            </a:r>
          </a:p>
        </p:txBody>
      </p:sp>
      <p:sp>
        <p:nvSpPr>
          <p:cNvPr id="33" name="תרשים זרימה: תהליך חלופי 32">
            <a:extLst>
              <a:ext uri="{FF2B5EF4-FFF2-40B4-BE49-F238E27FC236}">
                <a16:creationId xmlns:a16="http://schemas.microsoft.com/office/drawing/2014/main" id="{ACC38869-0C1F-4169-BFC9-135AB99446B3}"/>
              </a:ext>
            </a:extLst>
          </p:cNvPr>
          <p:cNvSpPr/>
          <p:nvPr/>
        </p:nvSpPr>
        <p:spPr>
          <a:xfrm>
            <a:off x="2747441" y="4508923"/>
            <a:ext cx="5828037" cy="1159163"/>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latin typeface="Varela Round" panose="00000500000000000000" pitchFamily="2" charset="-79"/>
                <a:cs typeface="Varela Round" panose="00000500000000000000" pitchFamily="2" charset="-79"/>
              </a:rPr>
              <a:t>תעודת בגרות, שרות צבאי משמעותי,</a:t>
            </a:r>
          </a:p>
          <a:p>
            <a:pPr algn="ctr"/>
            <a:r>
              <a:rPr lang="he-IL" sz="2800" b="1" dirty="0">
                <a:solidFill>
                  <a:schemeClr val="bg1"/>
                </a:solidFill>
                <a:latin typeface="Varela Round" panose="00000500000000000000" pitchFamily="2" charset="-79"/>
                <a:cs typeface="Varela Round" panose="00000500000000000000" pitchFamily="2" charset="-79"/>
              </a:rPr>
              <a:t> השתלבות בשוק העבודה</a:t>
            </a:r>
          </a:p>
        </p:txBody>
      </p:sp>
    </p:spTree>
    <p:extLst>
      <p:ext uri="{BB962C8B-B14F-4D97-AF65-F5344CB8AC3E}">
        <p14:creationId xmlns:p14="http://schemas.microsoft.com/office/powerpoint/2010/main" val="171873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6755E1-9D7F-4946-8733-1CE993B95EF9}"/>
              </a:ext>
            </a:extLst>
          </p:cNvPr>
          <p:cNvSpPr>
            <a:spLocks noGrp="1"/>
          </p:cNvSpPr>
          <p:nvPr>
            <p:ph type="title"/>
          </p:nvPr>
        </p:nvSpPr>
        <p:spPr/>
        <p:txBody>
          <a:bodyPr/>
          <a:lstStyle/>
          <a:p>
            <a:r>
              <a:rPr lang="he-IL" dirty="0"/>
              <a:t>מה נלמד היום</a:t>
            </a:r>
          </a:p>
        </p:txBody>
      </p:sp>
      <p:sp>
        <p:nvSpPr>
          <p:cNvPr id="3" name="מציין מיקום טקסט 2">
            <a:extLst>
              <a:ext uri="{FF2B5EF4-FFF2-40B4-BE49-F238E27FC236}">
                <a16:creationId xmlns:a16="http://schemas.microsoft.com/office/drawing/2014/main" id="{CDCB09EF-EF8B-461D-8902-85AFE7A7EBC8}"/>
              </a:ext>
            </a:extLst>
          </p:cNvPr>
          <p:cNvSpPr>
            <a:spLocks noGrp="1"/>
          </p:cNvSpPr>
          <p:nvPr>
            <p:ph type="body" sz="quarter" idx="3"/>
          </p:nvPr>
        </p:nvSpPr>
        <p:spPr/>
        <p:txBody>
          <a:bodyPr/>
          <a:lstStyle/>
          <a:p>
            <a:r>
              <a:rPr lang="he-IL" dirty="0"/>
              <a:t>לשיעור שני חלקים עיקריים </a:t>
            </a:r>
          </a:p>
        </p:txBody>
      </p:sp>
      <p:sp>
        <p:nvSpPr>
          <p:cNvPr id="4" name="מציין מיקום תוכן 3">
            <a:extLst>
              <a:ext uri="{FF2B5EF4-FFF2-40B4-BE49-F238E27FC236}">
                <a16:creationId xmlns:a16="http://schemas.microsoft.com/office/drawing/2014/main" id="{F5E59A71-8398-4B6F-97E0-0B31311BF3FC}"/>
              </a:ext>
            </a:extLst>
          </p:cNvPr>
          <p:cNvSpPr>
            <a:spLocks noGrp="1"/>
          </p:cNvSpPr>
          <p:nvPr>
            <p:ph sz="quarter" idx="4"/>
          </p:nvPr>
        </p:nvSpPr>
        <p:spPr/>
        <p:txBody>
          <a:bodyPr/>
          <a:lstStyle/>
          <a:p>
            <a:r>
              <a:rPr lang="he-IL" dirty="0"/>
              <a:t>חלק ראשון – מבוא כללי:</a:t>
            </a:r>
          </a:p>
          <a:p>
            <a:pPr marL="96848" indent="0">
              <a:buNone/>
            </a:pPr>
            <a:r>
              <a:rPr lang="he-IL" dirty="0"/>
              <a:t>עוסק התוכנית הלימודים וההסמכות  במקצוע.</a:t>
            </a:r>
          </a:p>
          <a:p>
            <a:pPr marL="96848" indent="0">
              <a:buNone/>
            </a:pPr>
            <a:endParaRPr lang="he-IL" dirty="0"/>
          </a:p>
          <a:p>
            <a:endParaRPr lang="he-IL" dirty="0"/>
          </a:p>
          <a:p>
            <a:r>
              <a:rPr lang="he-IL" dirty="0"/>
              <a:t>חלק שני – מבוא למקצוע המלונאות:</a:t>
            </a:r>
          </a:p>
          <a:p>
            <a:pPr marL="96848" indent="0">
              <a:buNone/>
            </a:pPr>
            <a:r>
              <a:rPr lang="he-IL" dirty="0"/>
              <a:t>עוסק במה זה אירוח והסעדה ואיך כל זה התחיל.</a:t>
            </a:r>
          </a:p>
          <a:p>
            <a:pPr marL="96848" indent="0">
              <a:buNone/>
            </a:pPr>
            <a:endParaRPr lang="he-IL" dirty="0"/>
          </a:p>
        </p:txBody>
      </p:sp>
      <p:sp>
        <p:nvSpPr>
          <p:cNvPr id="5" name="תיבת טקסט 4">
            <a:extLst>
              <a:ext uri="{FF2B5EF4-FFF2-40B4-BE49-F238E27FC236}">
                <a16:creationId xmlns:a16="http://schemas.microsoft.com/office/drawing/2014/main" id="{6A49F4BD-9492-4967-8A2E-E0FE01EA8805}"/>
              </a:ext>
            </a:extLst>
          </p:cNvPr>
          <p:cNvSpPr txBox="1"/>
          <p:nvPr/>
        </p:nvSpPr>
        <p:spPr>
          <a:xfrm rot="19870354">
            <a:off x="7042679" y="2443214"/>
            <a:ext cx="3110715" cy="523220"/>
          </a:xfrm>
          <a:prstGeom prst="rect">
            <a:avLst/>
          </a:prstGeom>
          <a:noFill/>
        </p:spPr>
        <p:txBody>
          <a:bodyPr wrap="square" rtlCol="1">
            <a:spAutoFit/>
          </a:bodyPr>
          <a:lstStyle/>
          <a:p>
            <a:r>
              <a:rPr lang="he-IL" sz="2800" b="1" dirty="0"/>
              <a:t>קצת פרוצדורה</a:t>
            </a:r>
          </a:p>
        </p:txBody>
      </p:sp>
      <p:sp>
        <p:nvSpPr>
          <p:cNvPr id="6" name="תיבת טקסט 5">
            <a:extLst>
              <a:ext uri="{FF2B5EF4-FFF2-40B4-BE49-F238E27FC236}">
                <a16:creationId xmlns:a16="http://schemas.microsoft.com/office/drawing/2014/main" id="{C7536DF6-BEA6-443F-BE15-95DBFF6DAC9E}"/>
              </a:ext>
            </a:extLst>
          </p:cNvPr>
          <p:cNvSpPr txBox="1"/>
          <p:nvPr/>
        </p:nvSpPr>
        <p:spPr>
          <a:xfrm rot="1959526">
            <a:off x="1662785" y="4930641"/>
            <a:ext cx="3110715" cy="523220"/>
          </a:xfrm>
          <a:prstGeom prst="rect">
            <a:avLst/>
          </a:prstGeom>
          <a:noFill/>
        </p:spPr>
        <p:txBody>
          <a:bodyPr wrap="square" rtlCol="1">
            <a:spAutoFit/>
          </a:bodyPr>
          <a:lstStyle/>
          <a:p>
            <a:r>
              <a:rPr lang="he-IL" sz="2800" b="1" dirty="0"/>
              <a:t>קצת היסטוריה</a:t>
            </a:r>
          </a:p>
        </p:txBody>
      </p:sp>
    </p:spTree>
    <p:extLst>
      <p:ext uri="{BB962C8B-B14F-4D97-AF65-F5344CB8AC3E}">
        <p14:creationId xmlns:p14="http://schemas.microsoft.com/office/powerpoint/2010/main" val="322428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515273" y="1185389"/>
            <a:ext cx="8537543" cy="540070"/>
          </a:xfrm>
        </p:spPr>
        <p:txBody>
          <a:bodyPr/>
          <a:lstStyle/>
          <a:p>
            <a:r>
              <a:rPr lang="he-IL" dirty="0">
                <a:sym typeface="Varela Round"/>
              </a:rPr>
              <a:t>חלק שני – מבוא למקצוע מלונאות</a:t>
            </a:r>
            <a:endParaRPr lang="he-IL" dirty="0"/>
          </a:p>
        </p:txBody>
      </p:sp>
      <p:sp>
        <p:nvSpPr>
          <p:cNvPr id="8" name="מציין מיקום תוכן 7"/>
          <p:cNvSpPr>
            <a:spLocks noGrp="1"/>
          </p:cNvSpPr>
          <p:nvPr>
            <p:ph sz="quarter" idx="4"/>
          </p:nvPr>
        </p:nvSpPr>
        <p:spPr>
          <a:xfrm>
            <a:off x="2622633" y="1977754"/>
            <a:ext cx="8306994" cy="4153058"/>
          </a:xfrm>
        </p:spPr>
        <p:txBody>
          <a:bodyPr>
            <a:normAutofit/>
          </a:bodyPr>
          <a:lstStyle/>
          <a:p>
            <a:pPr>
              <a:lnSpc>
                <a:spcPct val="200000"/>
              </a:lnSpc>
            </a:pPr>
            <a:r>
              <a:rPr lang="he-IL" sz="3200" dirty="0">
                <a:solidFill>
                  <a:schemeClr val="tx1"/>
                </a:solidFill>
              </a:rPr>
              <a:t>התפתחות תרבות האירוח.</a:t>
            </a:r>
          </a:p>
          <a:p>
            <a:pPr>
              <a:lnSpc>
                <a:spcPct val="200000"/>
              </a:lnSpc>
            </a:pPr>
            <a:r>
              <a:rPr lang="he-IL" sz="3200" dirty="0">
                <a:solidFill>
                  <a:schemeClr val="tx1"/>
                </a:solidFill>
              </a:rPr>
              <a:t>התפתחות תרבות ההסעדה.</a:t>
            </a:r>
          </a:p>
          <a:p>
            <a:pPr marL="96848" indent="0">
              <a:lnSpc>
                <a:spcPct val="200000"/>
              </a:lnSpc>
              <a:buNone/>
            </a:pPr>
            <a:endParaRPr lang="he-IL" dirty="0">
              <a:solidFill>
                <a:schemeClr val="tx1"/>
              </a:solidFill>
            </a:endParaRPr>
          </a:p>
          <a:p>
            <a:pPr>
              <a:lnSpc>
                <a:spcPct val="200000"/>
              </a:lnSpc>
            </a:pPr>
            <a:endParaRPr lang="he-IL" dirty="0">
              <a:solidFill>
                <a:schemeClr val="tx1"/>
              </a:solidFill>
            </a:endParaRPr>
          </a:p>
        </p:txBody>
      </p:sp>
      <p:pic>
        <p:nvPicPr>
          <p:cNvPr id="2" name="תמונה 1">
            <a:extLst>
              <a:ext uri="{FF2B5EF4-FFF2-40B4-BE49-F238E27FC236}">
                <a16:creationId xmlns:a16="http://schemas.microsoft.com/office/drawing/2014/main" id="{472CB3CA-8B7E-4BF1-A46B-C0556D356CED}"/>
              </a:ext>
            </a:extLst>
          </p:cNvPr>
          <p:cNvPicPr>
            <a:picLocks noChangeAspect="1"/>
          </p:cNvPicPr>
          <p:nvPr/>
        </p:nvPicPr>
        <p:blipFill>
          <a:blip r:embed="rId3"/>
          <a:stretch>
            <a:fillRect/>
          </a:stretch>
        </p:blipFill>
        <p:spPr>
          <a:xfrm>
            <a:off x="267623" y="2401838"/>
            <a:ext cx="5279594" cy="2926334"/>
          </a:xfrm>
          <a:prstGeom prst="rect">
            <a:avLst/>
          </a:prstGeom>
        </p:spPr>
      </p:pic>
    </p:spTree>
    <p:extLst>
      <p:ext uri="{BB962C8B-B14F-4D97-AF65-F5344CB8AC3E}">
        <p14:creationId xmlns:p14="http://schemas.microsoft.com/office/powerpoint/2010/main" val="397060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מבוא</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התפתחות תרבות האירוח</a:t>
            </a:r>
          </a:p>
        </p:txBody>
      </p:sp>
      <p:pic>
        <p:nvPicPr>
          <p:cNvPr id="3" name="תמונה 2">
            <a:extLst>
              <a:ext uri="{FF2B5EF4-FFF2-40B4-BE49-F238E27FC236}">
                <a16:creationId xmlns:a16="http://schemas.microsoft.com/office/drawing/2014/main" id="{24AA92B1-784B-492C-9A43-01880CCFCCD7}"/>
              </a:ext>
            </a:extLst>
          </p:cNvPr>
          <p:cNvPicPr>
            <a:picLocks noChangeAspect="1"/>
          </p:cNvPicPr>
          <p:nvPr/>
        </p:nvPicPr>
        <p:blipFill>
          <a:blip r:embed="rId3"/>
          <a:stretch>
            <a:fillRect/>
          </a:stretch>
        </p:blipFill>
        <p:spPr>
          <a:xfrm>
            <a:off x="838042" y="3449743"/>
            <a:ext cx="4545412" cy="3024765"/>
          </a:xfrm>
          <a:prstGeom prst="rect">
            <a:avLst/>
          </a:prstGeom>
        </p:spPr>
      </p:pic>
    </p:spTree>
    <p:extLst>
      <p:ext uri="{BB962C8B-B14F-4D97-AF65-F5344CB8AC3E}">
        <p14:creationId xmlns:p14="http://schemas.microsoft.com/office/powerpoint/2010/main" val="171935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D501D4-64FB-488C-864B-7AFD26D7FE77}"/>
              </a:ext>
            </a:extLst>
          </p:cNvPr>
          <p:cNvSpPr>
            <a:spLocks noGrp="1"/>
          </p:cNvSpPr>
          <p:nvPr>
            <p:ph type="title"/>
          </p:nvPr>
        </p:nvSpPr>
        <p:spPr/>
        <p:txBody>
          <a:bodyPr/>
          <a:lstStyle/>
          <a:p>
            <a:r>
              <a:rPr lang="he-IL" dirty="0"/>
              <a:t>התפתחות תרבות האירוח</a:t>
            </a:r>
          </a:p>
        </p:txBody>
      </p:sp>
      <p:sp>
        <p:nvSpPr>
          <p:cNvPr id="4" name="מציין מיקום תוכן 3">
            <a:extLst>
              <a:ext uri="{FF2B5EF4-FFF2-40B4-BE49-F238E27FC236}">
                <a16:creationId xmlns:a16="http://schemas.microsoft.com/office/drawing/2014/main" id="{5C3A63AA-7702-475A-8698-9D213177F728}"/>
              </a:ext>
            </a:extLst>
          </p:cNvPr>
          <p:cNvSpPr>
            <a:spLocks noGrp="1"/>
          </p:cNvSpPr>
          <p:nvPr>
            <p:ph sz="quarter" idx="4"/>
          </p:nvPr>
        </p:nvSpPr>
        <p:spPr>
          <a:xfrm>
            <a:off x="1181392" y="1665126"/>
            <a:ext cx="9918576" cy="4152517"/>
          </a:xfrm>
        </p:spPr>
        <p:txBody>
          <a:bodyPr/>
          <a:lstStyle/>
          <a:p>
            <a:pPr marL="96848" indent="0">
              <a:buNone/>
            </a:pPr>
            <a:r>
              <a:rPr lang="he-IL" b="1" dirty="0">
                <a:latin typeface="Guttman Adii-Light" panose="02010401010101010101" pitchFamily="2" charset="-79"/>
                <a:ea typeface="Tahoma" panose="020B0604030504040204" pitchFamily="34" charset="0"/>
                <a:cs typeface="Guttman Adii-Light" panose="02010401010101010101" pitchFamily="2" charset="-79"/>
              </a:rPr>
              <a:t>וַיֵּרָא אֵלָיו ה' בְּאֵלֹנֵי מַמְרֵא וְהוּא ישֵׁב פֶּתַח הָאֹהֶל כְּחֹם הַיּוֹם.</a:t>
            </a:r>
          </a:p>
          <a:p>
            <a:pPr marL="96848" indent="0">
              <a:buNone/>
            </a:pPr>
            <a:r>
              <a:rPr lang="he-IL" b="1" dirty="0">
                <a:latin typeface="Guttman Adii-Light" panose="02010401010101010101" pitchFamily="2" charset="-79"/>
                <a:ea typeface="Tahoma" panose="020B0604030504040204" pitchFamily="34" charset="0"/>
                <a:cs typeface="Guttman Adii-Light" panose="02010401010101010101" pitchFamily="2" charset="-79"/>
              </a:rPr>
              <a:t>וַיִּשָּׂא עֵינָיו וַיַּרְא וְהִנֵּה שְׁלשָׁה אֲנָשִׁים נִצָּבִים עָלָיו וַיַּרְא וַיָּרָץ לִקְרָאתָם מִפֶּתַח הָאֹהֶל וַיִּשְׁתַּחוּ אָרְצָה.</a:t>
            </a:r>
          </a:p>
          <a:p>
            <a:pPr marL="96848" indent="0">
              <a:buNone/>
            </a:pPr>
            <a:r>
              <a:rPr lang="he-IL" b="1" dirty="0">
                <a:latin typeface="Guttman Adii-Light" panose="02010401010101010101" pitchFamily="2" charset="-79"/>
                <a:ea typeface="Tahoma" panose="020B0604030504040204" pitchFamily="34" charset="0"/>
                <a:cs typeface="Guttman Adii-Light" panose="02010401010101010101" pitchFamily="2" charset="-79"/>
              </a:rPr>
              <a:t>וַיֹּאמַר אֲדֹנָי אִם נָא מָצָאתִי חֵן בְּעֵינֶיךָ אַל נָא תַעֲבֹר מֵעַל עַבְדֶּךָ.</a:t>
            </a:r>
          </a:p>
          <a:p>
            <a:pPr marL="96848" indent="0">
              <a:buNone/>
            </a:pPr>
            <a:r>
              <a:rPr lang="he-IL" sz="1600" dirty="0">
                <a:latin typeface="Guttman Adii-Light" panose="02010401010101010101" pitchFamily="2" charset="-79"/>
                <a:ea typeface="Tahoma" panose="020B0604030504040204" pitchFamily="34" charset="0"/>
                <a:cs typeface="Guttman Adii-Light" panose="02010401010101010101" pitchFamily="2" charset="-79"/>
              </a:rPr>
              <a:t>(</a:t>
            </a:r>
            <a:r>
              <a:rPr lang="he-IL" sz="1600" dirty="0">
                <a:latin typeface="Guttman Adii-Light" panose="02010401010101010101" pitchFamily="2" charset="-79"/>
                <a:ea typeface="Tahoma" panose="020B0604030504040204" pitchFamily="34" charset="0"/>
                <a:cs typeface="Guttman Adii-Light" panose="02010401010101010101" pitchFamily="2" charset="-79"/>
                <a:hlinkClick r:id="rId2"/>
              </a:rPr>
              <a:t>בראשית, י"ח, א - ג</a:t>
            </a:r>
            <a:r>
              <a:rPr lang="he-IL" sz="1600" dirty="0">
                <a:latin typeface="Guttman Adii-Light" panose="02010401010101010101" pitchFamily="2" charset="-79"/>
                <a:ea typeface="Tahoma" panose="020B0604030504040204" pitchFamily="34" charset="0"/>
                <a:cs typeface="Guttman Adii-Light" panose="02010401010101010101" pitchFamily="2" charset="-79"/>
              </a:rPr>
              <a:t>).</a:t>
            </a:r>
          </a:p>
          <a:p>
            <a:pPr marL="96848" indent="0">
              <a:buNone/>
            </a:pPr>
            <a:r>
              <a:rPr lang="he-IL" dirty="0"/>
              <a:t>אברהם אבינו המארח הקדמון, </a:t>
            </a:r>
          </a:p>
          <a:p>
            <a:pPr marL="96848" indent="0">
              <a:buNone/>
            </a:pPr>
            <a:r>
              <a:rPr lang="he-IL" dirty="0"/>
              <a:t>יושב בפתח האוהל ומזמין את האורחים פנימה.</a:t>
            </a:r>
          </a:p>
          <a:p>
            <a:pPr marL="96848" indent="0">
              <a:buNone/>
            </a:pPr>
            <a:endParaRPr lang="he-IL" dirty="0"/>
          </a:p>
        </p:txBody>
      </p:sp>
      <p:pic>
        <p:nvPicPr>
          <p:cNvPr id="5" name="תמונה 4">
            <a:extLst>
              <a:ext uri="{FF2B5EF4-FFF2-40B4-BE49-F238E27FC236}">
                <a16:creationId xmlns:a16="http://schemas.microsoft.com/office/drawing/2014/main" id="{9363FA30-E050-4EA3-825C-70EF1731D2D5}"/>
              </a:ext>
            </a:extLst>
          </p:cNvPr>
          <p:cNvPicPr>
            <a:picLocks noChangeAspect="1"/>
          </p:cNvPicPr>
          <p:nvPr/>
        </p:nvPicPr>
        <p:blipFill>
          <a:blip r:embed="rId3"/>
          <a:stretch>
            <a:fillRect/>
          </a:stretch>
        </p:blipFill>
        <p:spPr>
          <a:xfrm>
            <a:off x="277063" y="3524910"/>
            <a:ext cx="4545412" cy="3024765"/>
          </a:xfrm>
          <a:prstGeom prst="rect">
            <a:avLst/>
          </a:prstGeom>
        </p:spPr>
      </p:pic>
    </p:spTree>
    <p:extLst>
      <p:ext uri="{BB962C8B-B14F-4D97-AF65-F5344CB8AC3E}">
        <p14:creationId xmlns:p14="http://schemas.microsoft.com/office/powerpoint/2010/main" val="116132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07D11B-6A3F-473C-8953-B17EC4208FDF}"/>
              </a:ext>
            </a:extLst>
          </p:cNvPr>
          <p:cNvSpPr>
            <a:spLocks noGrp="1"/>
          </p:cNvSpPr>
          <p:nvPr>
            <p:ph type="title"/>
          </p:nvPr>
        </p:nvSpPr>
        <p:spPr/>
        <p:txBody>
          <a:bodyPr/>
          <a:lstStyle/>
          <a:p>
            <a:r>
              <a:rPr lang="he-IL" dirty="0"/>
              <a:t>התפתחות תרבות האירוח</a:t>
            </a:r>
          </a:p>
        </p:txBody>
      </p:sp>
      <p:sp>
        <p:nvSpPr>
          <p:cNvPr id="3" name="מציין מיקום טקסט 2">
            <a:extLst>
              <a:ext uri="{FF2B5EF4-FFF2-40B4-BE49-F238E27FC236}">
                <a16:creationId xmlns:a16="http://schemas.microsoft.com/office/drawing/2014/main" id="{A6D3BC31-6B7E-49D8-B344-C85CA86B49FA}"/>
              </a:ext>
            </a:extLst>
          </p:cNvPr>
          <p:cNvSpPr>
            <a:spLocks noGrp="1"/>
          </p:cNvSpPr>
          <p:nvPr>
            <p:ph type="body" sz="quarter" idx="3"/>
          </p:nvPr>
        </p:nvSpPr>
        <p:spPr/>
        <p:txBody>
          <a:bodyPr/>
          <a:lstStyle/>
          <a:p>
            <a:r>
              <a:rPr lang="he-IL" dirty="0"/>
              <a:t>האירוח במסורות השונות</a:t>
            </a:r>
          </a:p>
        </p:txBody>
      </p:sp>
      <p:sp>
        <p:nvSpPr>
          <p:cNvPr id="4" name="מציין מיקום תוכן 3">
            <a:extLst>
              <a:ext uri="{FF2B5EF4-FFF2-40B4-BE49-F238E27FC236}">
                <a16:creationId xmlns:a16="http://schemas.microsoft.com/office/drawing/2014/main" id="{BC08A07F-F6BE-47BF-94E8-23BB34002E7A}"/>
              </a:ext>
            </a:extLst>
          </p:cNvPr>
          <p:cNvSpPr>
            <a:spLocks noGrp="1"/>
          </p:cNvSpPr>
          <p:nvPr>
            <p:ph sz="quarter" idx="4"/>
          </p:nvPr>
        </p:nvSpPr>
        <p:spPr/>
        <p:txBody>
          <a:bodyPr>
            <a:normAutofit fontScale="92500"/>
          </a:bodyPr>
          <a:lstStyle/>
          <a:p>
            <a:r>
              <a:rPr lang="he-IL" sz="2800" dirty="0"/>
              <a:t> אברהם אבינו אשר רץ ויצא מהאוהל כדי לגרום לשלושה מלאכים, על פי המדרש להתארח. הם אכן נכנסו ואברהם ובני ביתו טרחו ועמלו רבות לרווחתם. </a:t>
            </a:r>
            <a:endParaRPr lang="en-US" sz="2800" dirty="0"/>
          </a:p>
          <a:p>
            <a:pPr marL="96848" indent="0">
              <a:buNone/>
            </a:pPr>
            <a:endParaRPr lang="en-US" sz="2800" dirty="0"/>
          </a:p>
          <a:p>
            <a:r>
              <a:rPr lang="he-IL" sz="2800" dirty="0"/>
              <a:t>בנצרות, הכנסת האורחים היא עיקרון אחד משבעת מעשי החסד. בתוך המילה הוספיטליטיס (</a:t>
            </a:r>
            <a:r>
              <a:rPr lang="en-US" sz="2800" dirty="0"/>
              <a:t>hospitalities</a:t>
            </a:r>
            <a:r>
              <a:rPr lang="he-IL" sz="2800" dirty="0"/>
              <a:t>) חבויה המילה </a:t>
            </a:r>
            <a:r>
              <a:rPr lang="en-US" sz="2800" dirty="0"/>
              <a:t>hostis </a:t>
            </a:r>
            <a:r>
              <a:rPr lang="he-IL" sz="2800" dirty="0"/>
              <a:t>– זר, כך שהכנסת האורחים בנצרות מתקשרת למצוות אהבת הזולת.</a:t>
            </a:r>
            <a:endParaRPr lang="en-US" sz="2800" dirty="0"/>
          </a:p>
          <a:p>
            <a:endParaRPr lang="he-IL" dirty="0"/>
          </a:p>
        </p:txBody>
      </p:sp>
    </p:spTree>
    <p:extLst>
      <p:ext uri="{BB962C8B-B14F-4D97-AF65-F5344CB8AC3E}">
        <p14:creationId xmlns:p14="http://schemas.microsoft.com/office/powerpoint/2010/main" val="269709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9AC3F5E-1005-4996-8FD5-F174D0D2F8D1}"/>
              </a:ext>
            </a:extLst>
          </p:cNvPr>
          <p:cNvPicPr>
            <a:picLocks noChangeAspect="1" noChangeArrowheads="1"/>
          </p:cNvPicPr>
          <p:nvPr/>
        </p:nvPicPr>
        <p:blipFill>
          <a:blip r:embed="rId2">
            <a:alphaModFix amt="41000"/>
            <a:extLst>
              <a:ext uri="{28A0092B-C50C-407E-A947-70E740481C1C}">
                <a14:useLocalDpi xmlns:a14="http://schemas.microsoft.com/office/drawing/2010/main" val="0"/>
              </a:ext>
            </a:extLst>
          </a:blip>
          <a:srcRect/>
          <a:stretch>
            <a:fillRect/>
          </a:stretch>
        </p:blipFill>
        <p:spPr bwMode="auto">
          <a:xfrm>
            <a:off x="8330794" y="1878082"/>
            <a:ext cx="3710968" cy="2779644"/>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a16="http://schemas.microsoft.com/office/drawing/2014/main" id="{EF003BB0-840E-4E6F-91DF-3FFFEEDAF4F4}"/>
              </a:ext>
            </a:extLst>
          </p:cNvPr>
          <p:cNvSpPr>
            <a:spLocks noGrp="1"/>
          </p:cNvSpPr>
          <p:nvPr>
            <p:ph sz="quarter" idx="4"/>
          </p:nvPr>
        </p:nvSpPr>
        <p:spPr>
          <a:xfrm>
            <a:off x="515273" y="2136724"/>
            <a:ext cx="8031963" cy="4152517"/>
          </a:xfrm>
        </p:spPr>
        <p:txBody>
          <a:bodyPr/>
          <a:lstStyle/>
          <a:p>
            <a:r>
              <a:rPr lang="he-IL" sz="2800" dirty="0" err="1"/>
              <a:t>באיסלם</a:t>
            </a:r>
            <a:r>
              <a:rPr lang="he-IL" sz="2800" dirty="0"/>
              <a:t>, הכנסת אורחים היא מנהג חשוב מאוד ומיוחסת </a:t>
            </a:r>
            <a:r>
              <a:rPr lang="he-IL" sz="2800" dirty="0" err="1"/>
              <a:t>לסִידְנַא</a:t>
            </a:r>
            <a:r>
              <a:rPr lang="he-IL" sz="2800" dirty="0"/>
              <a:t> </a:t>
            </a:r>
            <a:r>
              <a:rPr lang="he-IL" sz="2800" dirty="0" err="1"/>
              <a:t>אִבְּרַהִים</a:t>
            </a:r>
            <a:r>
              <a:rPr lang="he-IL" sz="2800" dirty="0"/>
              <a:t>. </a:t>
            </a:r>
          </a:p>
          <a:p>
            <a:r>
              <a:rPr lang="he-IL" sz="2800" dirty="0"/>
              <a:t>הערבים הנוודים, שבנדודיהם נאלצו ללכת רבות בשמש המדברית הקופחת, כאשר הגיעו לאוהל או עיר, היו בני המקום מארחים, מכבדים אותם ופורסים עליהם את חסותם לשמירה על ביטחונם.</a:t>
            </a:r>
            <a:endParaRPr lang="en-US" sz="2800" dirty="0"/>
          </a:p>
          <a:p>
            <a:endParaRPr lang="he-IL" dirty="0"/>
          </a:p>
        </p:txBody>
      </p:sp>
      <p:sp>
        <p:nvSpPr>
          <p:cNvPr id="5" name="כותרת 1">
            <a:extLst>
              <a:ext uri="{FF2B5EF4-FFF2-40B4-BE49-F238E27FC236}">
                <a16:creationId xmlns:a16="http://schemas.microsoft.com/office/drawing/2014/main" id="{2F4EEF65-35D5-410E-8896-6A9CC3FCFBAA}"/>
              </a:ext>
            </a:extLst>
          </p:cNvPr>
          <p:cNvSpPr txBox="1">
            <a:spLocks/>
          </p:cNvSpPr>
          <p:nvPr/>
        </p:nvSpPr>
        <p:spPr>
          <a:xfrm>
            <a:off x="2702169" y="359438"/>
            <a:ext cx="9642231" cy="720000"/>
          </a:xfrm>
          <a:prstGeom prst="rect">
            <a:avLst/>
          </a:prstGeo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r>
              <a:rPr lang="he-IL"/>
              <a:t>התפתחות תרבות האירוח</a:t>
            </a:r>
            <a:endParaRPr lang="he-IL" dirty="0"/>
          </a:p>
        </p:txBody>
      </p:sp>
      <p:sp>
        <p:nvSpPr>
          <p:cNvPr id="6" name="מציין מיקום טקסט 2">
            <a:extLst>
              <a:ext uri="{FF2B5EF4-FFF2-40B4-BE49-F238E27FC236}">
                <a16:creationId xmlns:a16="http://schemas.microsoft.com/office/drawing/2014/main" id="{EEE47C20-FA5E-479B-9C69-08C0172816C0}"/>
              </a:ext>
            </a:extLst>
          </p:cNvPr>
          <p:cNvSpPr txBox="1">
            <a:spLocks/>
          </p:cNvSpPr>
          <p:nvPr/>
        </p:nvSpPr>
        <p:spPr>
          <a:xfrm>
            <a:off x="667675" y="1338081"/>
            <a:ext cx="8306992" cy="540000"/>
          </a:xfrm>
          <a:prstGeom prst="rect">
            <a:avLst/>
          </a:prstGeom>
        </p:spPr>
        <p:txBody>
          <a:bodyPr vert="horz" lIns="91440" tIns="45720" rIns="91440" bIns="45720" rtlCol="1" anchor="ctr">
            <a:noAutofit/>
          </a:bodyPr>
          <a:lstStyle>
            <a:lvl1pPr marL="185757" indent="0" algn="r" defTabSz="914491" rtl="1" eaLnBrk="1" latinLnBrk="0" hangingPunct="1">
              <a:spcBef>
                <a:spcPct val="20000"/>
              </a:spcBef>
              <a:buFont typeface="Arial" pitchFamily="34" charset="0"/>
              <a:buNone/>
              <a:defRPr sz="2800" b="1" kern="1200">
                <a:solidFill>
                  <a:srgbClr val="12B4BC"/>
                </a:solidFill>
                <a:latin typeface="Varela Round" pitchFamily="2" charset="-79"/>
                <a:ea typeface="+mn-ea"/>
                <a:cs typeface="Varela Round" pitchFamily="2" charset="-79"/>
              </a:defRPr>
            </a:lvl1pPr>
            <a:lvl2pPr marL="457246" indent="0" algn="r" defTabSz="914491"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91" indent="0" algn="r" defTabSz="914491"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737"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983"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229"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474"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72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966"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dirty="0"/>
              <a:t>האירוח במסורות השונות</a:t>
            </a:r>
          </a:p>
        </p:txBody>
      </p:sp>
    </p:spTree>
    <p:extLst>
      <p:ext uri="{BB962C8B-B14F-4D97-AF65-F5344CB8AC3E}">
        <p14:creationId xmlns:p14="http://schemas.microsoft.com/office/powerpoint/2010/main" val="379203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660591C-3D3D-4E0E-B83A-F9B539D62E44}"/>
              </a:ext>
            </a:extLst>
          </p:cNvPr>
          <p:cNvPicPr>
            <a:picLocks noChangeAspect="1"/>
          </p:cNvPicPr>
          <p:nvPr/>
        </p:nvPicPr>
        <p:blipFill>
          <a:blip r:embed="rId2">
            <a:alphaModFix amt="46000"/>
          </a:blip>
          <a:stretch>
            <a:fillRect/>
          </a:stretch>
        </p:blipFill>
        <p:spPr>
          <a:xfrm>
            <a:off x="7590696" y="1039882"/>
            <a:ext cx="4491956" cy="2989193"/>
          </a:xfrm>
          <a:prstGeom prst="rect">
            <a:avLst/>
          </a:prstGeom>
        </p:spPr>
      </p:pic>
      <p:sp>
        <p:nvSpPr>
          <p:cNvPr id="2" name="כותרת 1">
            <a:extLst>
              <a:ext uri="{FF2B5EF4-FFF2-40B4-BE49-F238E27FC236}">
                <a16:creationId xmlns:a16="http://schemas.microsoft.com/office/drawing/2014/main" id="{7D7CDACA-1B55-47F9-834B-5C290C129B37}"/>
              </a:ext>
            </a:extLst>
          </p:cNvPr>
          <p:cNvSpPr>
            <a:spLocks noGrp="1"/>
          </p:cNvSpPr>
          <p:nvPr>
            <p:ph type="title"/>
          </p:nvPr>
        </p:nvSpPr>
        <p:spPr/>
        <p:txBody>
          <a:bodyPr/>
          <a:lstStyle/>
          <a:p>
            <a:r>
              <a:rPr lang="he-IL" dirty="0"/>
              <a:t>התפתחות תרבות האירוח</a:t>
            </a:r>
          </a:p>
        </p:txBody>
      </p:sp>
      <p:sp>
        <p:nvSpPr>
          <p:cNvPr id="4" name="מציין מיקום תוכן 3">
            <a:extLst>
              <a:ext uri="{FF2B5EF4-FFF2-40B4-BE49-F238E27FC236}">
                <a16:creationId xmlns:a16="http://schemas.microsoft.com/office/drawing/2014/main" id="{6EB06F85-50B7-493F-8FDD-C0AD8BEE19A3}"/>
              </a:ext>
            </a:extLst>
          </p:cNvPr>
          <p:cNvSpPr>
            <a:spLocks noGrp="1"/>
          </p:cNvSpPr>
          <p:nvPr>
            <p:ph sz="quarter" idx="4"/>
          </p:nvPr>
        </p:nvSpPr>
        <p:spPr>
          <a:xfrm>
            <a:off x="-161002" y="1039882"/>
            <a:ext cx="8031963" cy="4152517"/>
          </a:xfrm>
        </p:spPr>
        <p:txBody>
          <a:bodyPr>
            <a:normAutofit lnSpcReduction="10000"/>
          </a:bodyPr>
          <a:lstStyle/>
          <a:p>
            <a:r>
              <a:rPr lang="he-IL" sz="2800" dirty="0"/>
              <a:t>האכסניות הראשונות שימשו כתחנות מעבר ושירות לכרכרות הדואר ושליחי השליט. </a:t>
            </a:r>
          </a:p>
          <a:p>
            <a:r>
              <a:rPr lang="he-IL" sz="2800" dirty="0"/>
              <a:t>הנידות למרחקים ארוכים נעשתה בעיקר באמצעות בהמות.</a:t>
            </a:r>
          </a:p>
          <a:p>
            <a:r>
              <a:rPr lang="he-IL" sz="2800" dirty="0"/>
              <a:t>לאחר יום של הובלת משאות ואנשים היו חיבים לטפל בבהמות ולתת להן לנוח.</a:t>
            </a:r>
          </a:p>
          <a:p>
            <a:r>
              <a:rPr lang="he-IL" sz="2800" dirty="0"/>
              <a:t>כך יצא שמנהג הכנסת האורחים התפתח עם השנים לאכסניות אשר סיפקו שירותי לינה, מזון ואף טיפול בבהמות המשא של האורחים.</a:t>
            </a:r>
          </a:p>
          <a:p>
            <a:pPr marL="96848" indent="0">
              <a:buNone/>
            </a:pPr>
            <a:endParaRPr lang="en-US" sz="2800" dirty="0"/>
          </a:p>
          <a:p>
            <a:pPr marL="96848" indent="0">
              <a:buNone/>
            </a:pPr>
            <a:endParaRPr lang="en-US" dirty="0"/>
          </a:p>
        </p:txBody>
      </p:sp>
    </p:spTree>
    <p:extLst>
      <p:ext uri="{BB962C8B-B14F-4D97-AF65-F5344CB8AC3E}">
        <p14:creationId xmlns:p14="http://schemas.microsoft.com/office/powerpoint/2010/main" val="368273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210329"/>
            <a:ext cx="12192001" cy="1260164"/>
          </a:xfrm>
        </p:spPr>
        <p:txBody>
          <a:bodyPr/>
          <a:lstStyle/>
          <a:p>
            <a:r>
              <a:rPr lang="he-IL" dirty="0">
                <a:solidFill>
                  <a:srgbClr val="192A72"/>
                </a:solidFill>
              </a:rPr>
              <a:t>מבוא למקצוע</a:t>
            </a:r>
          </a:p>
        </p:txBody>
      </p:sp>
      <p:sp>
        <p:nvSpPr>
          <p:cNvPr id="7" name="כותרת משנה 6"/>
          <p:cNvSpPr>
            <a:spLocks noGrp="1"/>
          </p:cNvSpPr>
          <p:nvPr>
            <p:ph type="subTitle" idx="1"/>
          </p:nvPr>
        </p:nvSpPr>
        <p:spPr>
          <a:xfrm>
            <a:off x="137733" y="2200298"/>
            <a:ext cx="12192001" cy="1457698"/>
          </a:xfrm>
        </p:spPr>
        <p:txBody>
          <a:bodyPr/>
          <a:lstStyle/>
          <a:p>
            <a:r>
              <a:rPr lang="he-IL" sz="4000" dirty="0">
                <a:sym typeface="Varela Round"/>
              </a:rPr>
              <a:t>מלונאות,</a:t>
            </a:r>
            <a:r>
              <a:rPr lang="he-IL" dirty="0">
                <a:sym typeface="Varela Round"/>
              </a:rPr>
              <a:t> בישול, </a:t>
            </a:r>
            <a:r>
              <a:rPr lang="he-IL" sz="4000" dirty="0">
                <a:sym typeface="Varela Round"/>
              </a:rPr>
              <a:t>אפיה </a:t>
            </a:r>
          </a:p>
          <a:p>
            <a:r>
              <a:rPr lang="he-IL" sz="4000" dirty="0">
                <a:sym typeface="Varela Round"/>
              </a:rPr>
              <a:t>תלמידי המגמה, כתה י'</a:t>
            </a:r>
          </a:p>
        </p:txBody>
      </p:sp>
      <p:sp>
        <p:nvSpPr>
          <p:cNvPr id="4" name="מציין מיקום תוכן 3"/>
          <p:cNvSpPr>
            <a:spLocks noGrp="1"/>
          </p:cNvSpPr>
          <p:nvPr>
            <p:ph idx="10"/>
          </p:nvPr>
        </p:nvSpPr>
        <p:spPr>
          <a:xfrm>
            <a:off x="137732" y="3657996"/>
            <a:ext cx="12192001" cy="720094"/>
          </a:xfrm>
        </p:spPr>
        <p:txBody>
          <a:bodyPr/>
          <a:lstStyle/>
          <a:p>
            <a:r>
              <a:rPr lang="he-IL" sz="3200" dirty="0">
                <a:sym typeface="Varela Round"/>
              </a:rPr>
              <a:t>שם המורה: מרדכי (מוטי) </a:t>
            </a:r>
            <a:r>
              <a:rPr lang="he-IL" sz="3200" dirty="0" err="1">
                <a:sym typeface="Varela Round"/>
              </a:rPr>
              <a:t>זגרון</a:t>
            </a:r>
            <a:endParaRPr lang="he-IL" sz="3200"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A12147-F22C-4D47-B1B7-9772CC6A04FD}"/>
              </a:ext>
            </a:extLst>
          </p:cNvPr>
          <p:cNvSpPr>
            <a:spLocks noGrp="1"/>
          </p:cNvSpPr>
          <p:nvPr>
            <p:ph type="title"/>
          </p:nvPr>
        </p:nvSpPr>
        <p:spPr/>
        <p:txBody>
          <a:bodyPr/>
          <a:lstStyle/>
          <a:p>
            <a:r>
              <a:rPr lang="he-IL" dirty="0"/>
              <a:t>התפתחות תרבות האירוח </a:t>
            </a:r>
          </a:p>
        </p:txBody>
      </p:sp>
      <p:sp>
        <p:nvSpPr>
          <p:cNvPr id="4" name="מציין מיקום תוכן 3">
            <a:extLst>
              <a:ext uri="{FF2B5EF4-FFF2-40B4-BE49-F238E27FC236}">
                <a16:creationId xmlns:a16="http://schemas.microsoft.com/office/drawing/2014/main" id="{9220B3D3-2A7B-47CB-B923-9F73A09711E1}"/>
              </a:ext>
            </a:extLst>
          </p:cNvPr>
          <p:cNvSpPr>
            <a:spLocks noGrp="1"/>
          </p:cNvSpPr>
          <p:nvPr>
            <p:ph sz="quarter" idx="4"/>
          </p:nvPr>
        </p:nvSpPr>
        <p:spPr>
          <a:xfrm>
            <a:off x="515273" y="935107"/>
            <a:ext cx="8031963" cy="4152517"/>
          </a:xfrm>
        </p:spPr>
        <p:txBody>
          <a:bodyPr/>
          <a:lstStyle/>
          <a:p>
            <a:r>
              <a:rPr lang="he-IL" dirty="0"/>
              <a:t>המהפכה התעשייתית והתפתחות התחבורה ביבשה ובים, כגון רכבות, כלי רכב ממונעים ואוניות ובהמשך גם כלי טייס, תרמו להתפתחות ענף האירוח.</a:t>
            </a:r>
            <a:endParaRPr lang="en-US" dirty="0"/>
          </a:p>
          <a:p>
            <a:r>
              <a:rPr lang="he-IL" dirty="0"/>
              <a:t>השיפור ההולך ומתקדם באמצעי התעבורה, יחד עם סלילת הדרכים, קיצרו את משך הנסיעה והקטינו את סכנות הדרך, דבר שהגביר את התנועה ממקום למקום.</a:t>
            </a:r>
          </a:p>
          <a:p>
            <a:endParaRPr lang="he-IL" dirty="0"/>
          </a:p>
          <a:p>
            <a:r>
              <a:rPr lang="he-IL" dirty="0"/>
              <a:t>כך שכמות הנוסעים עלתה, לא רק שליחים בתפקיד אלא גם חוקרי ארצות, מטיילים ואחרים.</a:t>
            </a:r>
            <a:endParaRPr lang="en-US" dirty="0"/>
          </a:p>
          <a:p>
            <a:endParaRPr lang="he-IL" dirty="0"/>
          </a:p>
        </p:txBody>
      </p:sp>
      <p:pic>
        <p:nvPicPr>
          <p:cNvPr id="4098" name="Picture 2" descr="רכבות במצרים – ויקיפדיה">
            <a:extLst>
              <a:ext uri="{FF2B5EF4-FFF2-40B4-BE49-F238E27FC236}">
                <a16:creationId xmlns:a16="http://schemas.microsoft.com/office/drawing/2014/main" id="{9C2D9663-4427-4E66-91AC-296B49EA5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3600" y="1014231"/>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קליפורניה זפר – ויקיפדיה">
            <a:extLst>
              <a:ext uri="{FF2B5EF4-FFF2-40B4-BE49-F238E27FC236}">
                <a16:creationId xmlns:a16="http://schemas.microsoft.com/office/drawing/2014/main" id="{89C24C55-866B-4B25-8AB1-294275F67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600" y="3143850"/>
            <a:ext cx="26765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בתמונה וקטורית בינעירוניים רכבת אקספרס | וקטורים לשימוש ציבורי">
            <a:extLst>
              <a:ext uri="{FF2B5EF4-FFF2-40B4-BE49-F238E27FC236}">
                <a16:creationId xmlns:a16="http://schemas.microsoft.com/office/drawing/2014/main" id="{DA6DC5F6-3454-4786-8907-F7C34B307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260" y="4848825"/>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3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2559E6-A01F-4402-B7C2-A75928301DF2}"/>
              </a:ext>
            </a:extLst>
          </p:cNvPr>
          <p:cNvSpPr>
            <a:spLocks noGrp="1"/>
          </p:cNvSpPr>
          <p:nvPr>
            <p:ph type="title"/>
          </p:nvPr>
        </p:nvSpPr>
        <p:spPr/>
        <p:txBody>
          <a:bodyPr/>
          <a:lstStyle/>
          <a:p>
            <a:r>
              <a:rPr lang="he-IL" dirty="0"/>
              <a:t>התפתחות תרבות האירוח</a:t>
            </a:r>
          </a:p>
        </p:txBody>
      </p:sp>
      <p:sp>
        <p:nvSpPr>
          <p:cNvPr id="4" name="מציין מיקום תוכן 3">
            <a:extLst>
              <a:ext uri="{FF2B5EF4-FFF2-40B4-BE49-F238E27FC236}">
                <a16:creationId xmlns:a16="http://schemas.microsoft.com/office/drawing/2014/main" id="{0118E1E6-2795-46BE-BB97-02308866CC92}"/>
              </a:ext>
            </a:extLst>
          </p:cNvPr>
          <p:cNvSpPr>
            <a:spLocks noGrp="1"/>
          </p:cNvSpPr>
          <p:nvPr>
            <p:ph sz="quarter" idx="4"/>
          </p:nvPr>
        </p:nvSpPr>
        <p:spPr>
          <a:xfrm>
            <a:off x="515273" y="963682"/>
            <a:ext cx="8031963" cy="4152517"/>
          </a:xfrm>
        </p:spPr>
        <p:txBody>
          <a:bodyPr>
            <a:normAutofit/>
          </a:bodyPr>
          <a:lstStyle/>
          <a:p>
            <a:r>
              <a:rPr lang="he-IL" sz="2800" dirty="0"/>
              <a:t>כל אלו השפיעו על התפתחות ענף האירוח.</a:t>
            </a:r>
          </a:p>
          <a:p>
            <a:r>
              <a:rPr lang="he-IL" sz="2800" dirty="0"/>
              <a:t>נוצרה דרישה למקומות אירוח מפוארים יותר.</a:t>
            </a:r>
          </a:p>
          <a:p>
            <a:r>
              <a:rPr lang="he-IL" sz="2800" dirty="0"/>
              <a:t>בהתאמה לכך התפתחה הסעדה במקומות האירוח.</a:t>
            </a:r>
          </a:p>
          <a:p>
            <a:r>
              <a:rPr lang="he-IL" sz="2800" dirty="0"/>
              <a:t>האכסניות הקדומות הגישו אוכל עממי בסיסי, כדי לספק צורך לעובר הדרך אשר עצר אצלם. במקרים רבים חלקו המארחים עם האורח את מזונם הפשוט ולא הכינו מזון במיוחד עבורו.</a:t>
            </a:r>
          </a:p>
          <a:p>
            <a:pPr marL="96848" indent="0">
              <a:buNone/>
            </a:pPr>
            <a:endParaRPr lang="he-IL" dirty="0"/>
          </a:p>
        </p:txBody>
      </p:sp>
      <p:pic>
        <p:nvPicPr>
          <p:cNvPr id="5122" name="Picture 2" descr="File:HOTEL DRIVERS AWAITING PASSENGERS AT THE TEL AVIV PORT. נהגים ...">
            <a:extLst>
              <a:ext uri="{FF2B5EF4-FFF2-40B4-BE49-F238E27FC236}">
                <a16:creationId xmlns:a16="http://schemas.microsoft.com/office/drawing/2014/main" id="{BAE10107-7267-4CD8-8F75-F3419B232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847" y="915441"/>
            <a:ext cx="25050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תל אביב אוניברסיטה עיריית תלאביב מכבי תל-אביב בתי מלון מוז… | Flickr">
            <a:extLst>
              <a:ext uri="{FF2B5EF4-FFF2-40B4-BE49-F238E27FC236}">
                <a16:creationId xmlns:a16="http://schemas.microsoft.com/office/drawing/2014/main" id="{ADEEC8BC-0EFC-41F4-884A-D1A7CF350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847" y="3109818"/>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מלון ממילא – ויקיפדיה">
            <a:extLst>
              <a:ext uri="{FF2B5EF4-FFF2-40B4-BE49-F238E27FC236}">
                <a16:creationId xmlns:a16="http://schemas.microsoft.com/office/drawing/2014/main" id="{835D5E8A-601F-4137-9D33-E68985F69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489" y="5139956"/>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06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3DE0D7-9040-47FC-991B-BB526CD2F71E}"/>
              </a:ext>
            </a:extLst>
          </p:cNvPr>
          <p:cNvSpPr>
            <a:spLocks noGrp="1"/>
          </p:cNvSpPr>
          <p:nvPr>
            <p:ph type="title"/>
          </p:nvPr>
        </p:nvSpPr>
        <p:spPr>
          <a:xfrm>
            <a:off x="1063869" y="213094"/>
            <a:ext cx="9642231" cy="720000"/>
          </a:xfrm>
        </p:spPr>
        <p:txBody>
          <a:bodyPr/>
          <a:lstStyle/>
          <a:p>
            <a:r>
              <a:rPr lang="he-IL" dirty="0"/>
              <a:t>התפתחות תרבות האירוח</a:t>
            </a:r>
          </a:p>
        </p:txBody>
      </p:sp>
      <p:sp>
        <p:nvSpPr>
          <p:cNvPr id="4" name="מציין מיקום תוכן 3">
            <a:extLst>
              <a:ext uri="{FF2B5EF4-FFF2-40B4-BE49-F238E27FC236}">
                <a16:creationId xmlns:a16="http://schemas.microsoft.com/office/drawing/2014/main" id="{588A5B62-F908-4F14-832C-CF79BADC3450}"/>
              </a:ext>
            </a:extLst>
          </p:cNvPr>
          <p:cNvSpPr>
            <a:spLocks noGrp="1"/>
          </p:cNvSpPr>
          <p:nvPr>
            <p:ph sz="quarter" idx="4"/>
          </p:nvPr>
        </p:nvSpPr>
        <p:spPr/>
        <p:txBody>
          <a:bodyPr/>
          <a:lstStyle/>
          <a:p>
            <a:r>
              <a:rPr lang="he-IL" sz="2800" dirty="0"/>
              <a:t> בעקבות השינויים, בני אצולה שעברו בדרך חיפשו ואף דרשו את המזון המשובח שאליו היו רגילים באחוזתם.</a:t>
            </a:r>
          </a:p>
          <a:p>
            <a:endParaRPr lang="en-US" sz="2800" dirty="0"/>
          </a:p>
          <a:p>
            <a:r>
              <a:rPr lang="he-IL" sz="2800" dirty="0"/>
              <a:t>ענף האכסניות הפך לענף המלונאות, ויחד </a:t>
            </a:r>
            <a:r>
              <a:rPr lang="he-IL" sz="2800" dirty="0" err="1"/>
              <a:t>איתו</a:t>
            </a:r>
            <a:r>
              <a:rPr lang="he-IL" sz="2800" dirty="0"/>
              <a:t> המזון הצנוע שהגישו עלה מדרגה לענף מסעדנות מגוון ומשובח.</a:t>
            </a:r>
            <a:endParaRPr lang="en-US" sz="2800" dirty="0"/>
          </a:p>
          <a:p>
            <a:pPr marL="96848" indent="0">
              <a:buNone/>
            </a:pPr>
            <a:endParaRPr lang="he-IL" dirty="0"/>
          </a:p>
        </p:txBody>
      </p:sp>
      <p:pic>
        <p:nvPicPr>
          <p:cNvPr id="6146" name="Picture 2">
            <a:extLst>
              <a:ext uri="{FF2B5EF4-FFF2-40B4-BE49-F238E27FC236}">
                <a16:creationId xmlns:a16="http://schemas.microsoft.com/office/drawing/2014/main" id="{58A90FF6-4606-4344-BE93-19F42E3CE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482702" y="1254153"/>
            <a:ext cx="4235083" cy="215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3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מבוא</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התפתחות תרבות ההסעדה</a:t>
            </a:r>
          </a:p>
        </p:txBody>
      </p:sp>
      <p:pic>
        <p:nvPicPr>
          <p:cNvPr id="8194" name="Picture 2">
            <a:extLst>
              <a:ext uri="{FF2B5EF4-FFF2-40B4-BE49-F238E27FC236}">
                <a16:creationId xmlns:a16="http://schemas.microsoft.com/office/drawing/2014/main" id="{B4541DC6-36E8-4ED1-8DCC-6E1F0B8BA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86" y="3748435"/>
            <a:ext cx="5549332" cy="284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8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00E747-C6CB-4CC3-8130-A49DCCF90588}"/>
              </a:ext>
            </a:extLst>
          </p:cNvPr>
          <p:cNvSpPr>
            <a:spLocks noGrp="1"/>
          </p:cNvSpPr>
          <p:nvPr>
            <p:ph type="title"/>
          </p:nvPr>
        </p:nvSpPr>
        <p:spPr>
          <a:xfrm>
            <a:off x="2667756" y="506113"/>
            <a:ext cx="9642231" cy="720000"/>
          </a:xfrm>
        </p:spPr>
        <p:txBody>
          <a:bodyPr/>
          <a:lstStyle/>
          <a:p>
            <a:r>
              <a:rPr lang="he-IL" dirty="0">
                <a:solidFill>
                  <a:srgbClr val="192A72"/>
                </a:solidFill>
                <a:sym typeface="Varela Round"/>
              </a:rPr>
              <a:t>התפתחות תרבות ההסעדה</a:t>
            </a:r>
            <a:br>
              <a:rPr lang="he-IL" dirty="0">
                <a:solidFill>
                  <a:srgbClr val="192A72"/>
                </a:solidFill>
                <a:sym typeface="Varela Round"/>
              </a:rPr>
            </a:br>
            <a:endParaRPr lang="he-IL" dirty="0"/>
          </a:p>
        </p:txBody>
      </p:sp>
      <p:sp>
        <p:nvSpPr>
          <p:cNvPr id="4" name="מציין מיקום תוכן 3">
            <a:extLst>
              <a:ext uri="{FF2B5EF4-FFF2-40B4-BE49-F238E27FC236}">
                <a16:creationId xmlns:a16="http://schemas.microsoft.com/office/drawing/2014/main" id="{675797EB-4A0F-41C9-B2B5-3844AB98116A}"/>
              </a:ext>
            </a:extLst>
          </p:cNvPr>
          <p:cNvSpPr>
            <a:spLocks noGrp="1"/>
          </p:cNvSpPr>
          <p:nvPr>
            <p:ph sz="quarter" idx="4"/>
          </p:nvPr>
        </p:nvSpPr>
        <p:spPr>
          <a:xfrm>
            <a:off x="2186627" y="898536"/>
            <a:ext cx="8031963" cy="4152517"/>
          </a:xfrm>
        </p:spPr>
        <p:txBody>
          <a:bodyPr>
            <a:normAutofit/>
          </a:bodyPr>
          <a:lstStyle/>
          <a:p>
            <a:r>
              <a:rPr lang="he-IL" sz="2800" dirty="0"/>
              <a:t>לפרעה מלך מצרים היה שר אופים ושר משקים, בכך ניתן לראות שחלוקה למחלקות מזון ומשקאות הייתה קיימת עוד בימי מצרים הקדומה. שרים אלו היו דמויות חשובות בבית מלכות פרעה.</a:t>
            </a:r>
            <a:endParaRPr lang="en-US" sz="2800" dirty="0"/>
          </a:p>
          <a:p>
            <a:endParaRPr lang="he-IL" dirty="0"/>
          </a:p>
        </p:txBody>
      </p:sp>
      <p:pic>
        <p:nvPicPr>
          <p:cNvPr id="7172" name="Picture 4">
            <a:extLst>
              <a:ext uri="{FF2B5EF4-FFF2-40B4-BE49-F238E27FC236}">
                <a16:creationId xmlns:a16="http://schemas.microsoft.com/office/drawing/2014/main" id="{8FC7FD38-71D9-4B38-B945-B03F57F8C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213" y="2902375"/>
            <a:ext cx="4725800" cy="341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65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71862B-BD4F-4F53-9FF4-29AC648381A8}"/>
              </a:ext>
            </a:extLst>
          </p:cNvPr>
          <p:cNvSpPr>
            <a:spLocks noGrp="1"/>
          </p:cNvSpPr>
          <p:nvPr>
            <p:ph type="title"/>
          </p:nvPr>
        </p:nvSpPr>
        <p:spPr/>
        <p:txBody>
          <a:bodyPr/>
          <a:lstStyle/>
          <a:p>
            <a:r>
              <a:rPr lang="he-IL" dirty="0">
                <a:solidFill>
                  <a:srgbClr val="192A72"/>
                </a:solidFill>
                <a:sym typeface="Varela Round"/>
              </a:rPr>
              <a:t>התפתחות תרבות ההסעדה</a:t>
            </a:r>
            <a:endParaRPr lang="he-IL" dirty="0"/>
          </a:p>
        </p:txBody>
      </p:sp>
      <p:sp>
        <p:nvSpPr>
          <p:cNvPr id="4" name="מציין מיקום תוכן 3">
            <a:extLst>
              <a:ext uri="{FF2B5EF4-FFF2-40B4-BE49-F238E27FC236}">
                <a16:creationId xmlns:a16="http://schemas.microsoft.com/office/drawing/2014/main" id="{13690483-A619-43A9-9CA6-38D2ECD63A28}"/>
              </a:ext>
            </a:extLst>
          </p:cNvPr>
          <p:cNvSpPr>
            <a:spLocks noGrp="1"/>
          </p:cNvSpPr>
          <p:nvPr>
            <p:ph sz="quarter" idx="4"/>
          </p:nvPr>
        </p:nvSpPr>
        <p:spPr>
          <a:xfrm>
            <a:off x="515273" y="916057"/>
            <a:ext cx="8031963" cy="4152517"/>
          </a:xfrm>
        </p:spPr>
        <p:txBody>
          <a:bodyPr>
            <a:normAutofit/>
          </a:bodyPr>
          <a:lstStyle/>
          <a:p>
            <a:r>
              <a:rPr lang="he-IL" sz="2800" dirty="0"/>
              <a:t>הצורך של בן האדם לאכול הוא צורך קיומי בסיסי, שניתן לספקו באמצעות שימוש בחומרי גלם בסיסיים המצויים בטבע ובצורתם הגולמית. שיטות בסיסיות כמו צלייה, בישול או אפייה הן דרכים לנצל בצורה מיטבית את חומר הגלם ולשפר את טעמו. </a:t>
            </a:r>
          </a:p>
          <a:p>
            <a:r>
              <a:rPr lang="he-IL" sz="2800" dirty="0"/>
              <a:t>היכולת לבצע שיפורים אלו התפתחה קרוב לוודאי עם ביות האש וההבנה כי האדם יכול לשלוט באש ולהשתמש בה לצרכיו השונים, ובהם בישול. </a:t>
            </a:r>
            <a:endParaRPr lang="en-US" sz="2800" dirty="0"/>
          </a:p>
          <a:p>
            <a:endParaRPr lang="he-IL" dirty="0"/>
          </a:p>
        </p:txBody>
      </p:sp>
      <p:pic>
        <p:nvPicPr>
          <p:cNvPr id="9218" name="Picture 2" descr="מצעד הקדמה – ויקיפדיה">
            <a:extLst>
              <a:ext uri="{FF2B5EF4-FFF2-40B4-BE49-F238E27FC236}">
                <a16:creationId xmlns:a16="http://schemas.microsoft.com/office/drawing/2014/main" id="{3D98CC27-E311-4073-BD98-7FFBEDF31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522" y="5206831"/>
            <a:ext cx="6033362"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0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75D9E43-2E95-4D58-893E-5D4A08AD0034}"/>
              </a:ext>
            </a:extLst>
          </p:cNvPr>
          <p:cNvSpPr>
            <a:spLocks noGrp="1"/>
          </p:cNvSpPr>
          <p:nvPr>
            <p:ph type="title"/>
          </p:nvPr>
        </p:nvSpPr>
        <p:spPr/>
        <p:txBody>
          <a:bodyPr/>
          <a:lstStyle/>
          <a:p>
            <a:r>
              <a:rPr lang="he-IL" dirty="0">
                <a:solidFill>
                  <a:srgbClr val="192A72"/>
                </a:solidFill>
                <a:sym typeface="Varela Round"/>
              </a:rPr>
              <a:t>התפתחות תרבות ההסעדה</a:t>
            </a:r>
            <a:endParaRPr lang="he-IL" dirty="0"/>
          </a:p>
        </p:txBody>
      </p:sp>
      <p:sp>
        <p:nvSpPr>
          <p:cNvPr id="4" name="מציין מיקום תוכן 3">
            <a:extLst>
              <a:ext uri="{FF2B5EF4-FFF2-40B4-BE49-F238E27FC236}">
                <a16:creationId xmlns:a16="http://schemas.microsoft.com/office/drawing/2014/main" id="{082A7549-9C1E-4877-B066-2E12401776FA}"/>
              </a:ext>
            </a:extLst>
          </p:cNvPr>
          <p:cNvSpPr>
            <a:spLocks noGrp="1"/>
          </p:cNvSpPr>
          <p:nvPr>
            <p:ph sz="quarter" idx="4"/>
          </p:nvPr>
        </p:nvSpPr>
        <p:spPr>
          <a:xfrm>
            <a:off x="515273" y="1230382"/>
            <a:ext cx="8031963" cy="4152517"/>
          </a:xfrm>
        </p:spPr>
        <p:txBody>
          <a:bodyPr>
            <a:normAutofit lnSpcReduction="10000"/>
          </a:bodyPr>
          <a:lstStyle/>
          <a:p>
            <a:r>
              <a:rPr lang="he-IL" sz="2800" dirty="0"/>
              <a:t>התפתחות הבישול התקדמה עוד יותר בתהליכים של שילוב חומרי גלם שונים, לשם יצירת תוצרים משובחים וטעימים יותר – הן במטבח הביתי של פשוטי העם אך בעיקר במטבחם של אצילים ורוזנים. </a:t>
            </a:r>
          </a:p>
          <a:p>
            <a:r>
              <a:rPr lang="he-IL" sz="2800" dirty="0"/>
              <a:t>השילוב בין חומרי גלם התפתח מהצורך לשמר את המזון, שכן בימים ההם לא היה מקרר. לכן השתמשו לשם כך בתבלינים וטכניקות נוספות של שימור, תהליכים שיצרו טעמים ומאכלים חדשים ומיוחדים. </a:t>
            </a:r>
            <a:endParaRPr lang="en-US" sz="2800" dirty="0"/>
          </a:p>
          <a:p>
            <a:endParaRPr lang="he-IL" dirty="0"/>
          </a:p>
        </p:txBody>
      </p:sp>
      <p:pic>
        <p:nvPicPr>
          <p:cNvPr id="10242" name="Picture 2">
            <a:extLst>
              <a:ext uri="{FF2B5EF4-FFF2-40B4-BE49-F238E27FC236}">
                <a16:creationId xmlns:a16="http://schemas.microsoft.com/office/drawing/2014/main" id="{49CECB14-A15E-4794-815C-618E42DD8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453" y="1230382"/>
            <a:ext cx="3203244" cy="372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4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8D6C3E2-3DFB-46FA-9B1A-AB84371DE48E}"/>
              </a:ext>
            </a:extLst>
          </p:cNvPr>
          <p:cNvPicPr>
            <a:picLocks noChangeAspect="1"/>
          </p:cNvPicPr>
          <p:nvPr/>
        </p:nvPicPr>
        <p:blipFill>
          <a:blip r:embed="rId2">
            <a:alphaModFix amt="57000"/>
          </a:blip>
          <a:stretch>
            <a:fillRect/>
          </a:stretch>
        </p:blipFill>
        <p:spPr>
          <a:xfrm>
            <a:off x="1107875" y="4670323"/>
            <a:ext cx="5261035" cy="1867474"/>
          </a:xfrm>
          <a:prstGeom prst="rect">
            <a:avLst/>
          </a:prstGeom>
        </p:spPr>
      </p:pic>
      <p:sp>
        <p:nvSpPr>
          <p:cNvPr id="2" name="כותרת 1">
            <a:extLst>
              <a:ext uri="{FF2B5EF4-FFF2-40B4-BE49-F238E27FC236}">
                <a16:creationId xmlns:a16="http://schemas.microsoft.com/office/drawing/2014/main" id="{25ED170D-4EE3-4A2B-927D-521E93520AA7}"/>
              </a:ext>
            </a:extLst>
          </p:cNvPr>
          <p:cNvSpPr>
            <a:spLocks noGrp="1"/>
          </p:cNvSpPr>
          <p:nvPr>
            <p:ph type="title"/>
          </p:nvPr>
        </p:nvSpPr>
        <p:spPr/>
        <p:txBody>
          <a:bodyPr/>
          <a:lstStyle/>
          <a:p>
            <a:r>
              <a:rPr lang="he-IL" dirty="0">
                <a:solidFill>
                  <a:srgbClr val="192A72"/>
                </a:solidFill>
                <a:sym typeface="Varela Round"/>
              </a:rPr>
              <a:t>התפתחות תרבות ההסעדה</a:t>
            </a:r>
            <a:endParaRPr lang="he-IL" dirty="0"/>
          </a:p>
        </p:txBody>
      </p:sp>
      <p:sp>
        <p:nvSpPr>
          <p:cNvPr id="4" name="מציין מיקום תוכן 3">
            <a:extLst>
              <a:ext uri="{FF2B5EF4-FFF2-40B4-BE49-F238E27FC236}">
                <a16:creationId xmlns:a16="http://schemas.microsoft.com/office/drawing/2014/main" id="{6D0DCD0E-7FCB-4840-ADAA-00BBBCD44503}"/>
              </a:ext>
            </a:extLst>
          </p:cNvPr>
          <p:cNvSpPr>
            <a:spLocks noGrp="1"/>
          </p:cNvSpPr>
          <p:nvPr>
            <p:ph sz="quarter" idx="4"/>
          </p:nvPr>
        </p:nvSpPr>
        <p:spPr>
          <a:xfrm>
            <a:off x="515273" y="963326"/>
            <a:ext cx="8031963" cy="4152517"/>
          </a:xfrm>
        </p:spPr>
        <p:txBody>
          <a:bodyPr>
            <a:normAutofit/>
          </a:bodyPr>
          <a:lstStyle/>
          <a:p>
            <a:r>
              <a:rPr lang="he-IL" sz="2800" dirty="0"/>
              <a:t>המטבח המקצועי של ימינו משלב טכנולוגיות חדישות ומתקדמות, לצד שיטות בישול מסורתיות ואפילו עתיקות. לדוגמה, בישול מולקולארי לצד צלייה על אש פתוחה או גריל פחמים.</a:t>
            </a:r>
            <a:endParaRPr lang="en-US" sz="2800" dirty="0"/>
          </a:p>
          <a:p>
            <a:r>
              <a:rPr lang="he-IL" sz="2800" dirty="0"/>
              <a:t>בישול מולקולארי, סוויד, טיפול תרמי ועוד הם מונחים השאובים מן המטבח המקצועי של ימינו. טכניקות ושיטות בישול מתקדמות המאפשרות להגיע לתוצרים מיוחדים ומדויקים.</a:t>
            </a:r>
            <a:endParaRPr lang="en-US" sz="2800" dirty="0"/>
          </a:p>
        </p:txBody>
      </p:sp>
    </p:spTree>
    <p:extLst>
      <p:ext uri="{BB962C8B-B14F-4D97-AF65-F5344CB8AC3E}">
        <p14:creationId xmlns:p14="http://schemas.microsoft.com/office/powerpoint/2010/main" val="2147135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C73994-7900-4B67-8CE0-F5F0BEFB857E}"/>
              </a:ext>
            </a:extLst>
          </p:cNvPr>
          <p:cNvSpPr>
            <a:spLocks noGrp="1"/>
          </p:cNvSpPr>
          <p:nvPr>
            <p:ph type="title"/>
          </p:nvPr>
        </p:nvSpPr>
        <p:spPr/>
        <p:txBody>
          <a:bodyPr/>
          <a:lstStyle/>
          <a:p>
            <a:r>
              <a:rPr lang="he-IL" dirty="0">
                <a:solidFill>
                  <a:srgbClr val="192A72"/>
                </a:solidFill>
                <a:sym typeface="Varela Round"/>
              </a:rPr>
              <a:t>התפתחות תרבות ההסעדה</a:t>
            </a:r>
            <a:endParaRPr lang="he-IL" dirty="0"/>
          </a:p>
        </p:txBody>
      </p:sp>
      <p:sp>
        <p:nvSpPr>
          <p:cNvPr id="4" name="מציין מיקום תוכן 3">
            <a:extLst>
              <a:ext uri="{FF2B5EF4-FFF2-40B4-BE49-F238E27FC236}">
                <a16:creationId xmlns:a16="http://schemas.microsoft.com/office/drawing/2014/main" id="{894BDDC0-CF45-4B9E-8F2D-FA111E9027F0}"/>
              </a:ext>
            </a:extLst>
          </p:cNvPr>
          <p:cNvSpPr>
            <a:spLocks noGrp="1"/>
          </p:cNvSpPr>
          <p:nvPr>
            <p:ph sz="quarter" idx="4"/>
          </p:nvPr>
        </p:nvSpPr>
        <p:spPr>
          <a:xfrm>
            <a:off x="239970" y="1091381"/>
            <a:ext cx="9126958" cy="5022793"/>
          </a:xfrm>
        </p:spPr>
        <p:txBody>
          <a:bodyPr>
            <a:normAutofit/>
          </a:bodyPr>
          <a:lstStyle/>
          <a:p>
            <a:r>
              <a:rPr lang="he-IL" b="1" u="sng" dirty="0"/>
              <a:t>המטבח המודרני</a:t>
            </a:r>
            <a:endParaRPr lang="en-US" dirty="0"/>
          </a:p>
          <a:p>
            <a:r>
              <a:rPr lang="he-IL" dirty="0"/>
              <a:t>כאשר אנו עוסקים במטבח אנו מבחינים בין כמה אזורי עבודה ואחסון. כל אזור עבודה או אחסון מכיל את הציוד הדרוש לביצוע העבודה בצורה היעילה והמקצועית ביותר, תוך שמירה על בטיחות בעבודה ועל תנאי עבודה ותברואה הולמים.</a:t>
            </a:r>
            <a:endParaRPr lang="en-US" dirty="0"/>
          </a:p>
          <a:p>
            <a:r>
              <a:rPr lang="he-IL" dirty="0"/>
              <a:t>סוגי המטבחים מותאמים לקהל היעד שאותו עליהם לשרת. למעשה, סוג המטבח והמבנה שלו נגזרים מהמנות המוגשות.</a:t>
            </a:r>
            <a:endParaRPr lang="en-US" dirty="0"/>
          </a:p>
          <a:p>
            <a:r>
              <a:rPr lang="he-IL" dirty="0"/>
              <a:t>ניתן לחלק את סוגי המטבחים באופן הבא:</a:t>
            </a:r>
            <a:endParaRPr lang="en-US" dirty="0"/>
          </a:p>
          <a:p>
            <a:pPr lvl="0"/>
            <a:r>
              <a:rPr lang="he-IL" dirty="0"/>
              <a:t>במטבח ביתי – יוגש אוכל ביתי המבוסס על תפריט ביתי.</a:t>
            </a:r>
            <a:endParaRPr lang="en-US" dirty="0"/>
          </a:p>
          <a:p>
            <a:pPr lvl="0"/>
            <a:r>
              <a:rPr lang="he-IL" dirty="0"/>
              <a:t>במטבח מסעדה – יוגש מזון המבוסס על תפריט מסעדה, המאפשר בדרך כלל בחירה מרובה.</a:t>
            </a:r>
            <a:endParaRPr lang="en-US" dirty="0"/>
          </a:p>
          <a:p>
            <a:endParaRPr lang="he-IL" dirty="0"/>
          </a:p>
        </p:txBody>
      </p:sp>
    </p:spTree>
    <p:extLst>
      <p:ext uri="{BB962C8B-B14F-4D97-AF65-F5344CB8AC3E}">
        <p14:creationId xmlns:p14="http://schemas.microsoft.com/office/powerpoint/2010/main" val="102776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6755E1-9D7F-4946-8733-1CE993B95EF9}"/>
              </a:ext>
            </a:extLst>
          </p:cNvPr>
          <p:cNvSpPr>
            <a:spLocks noGrp="1"/>
          </p:cNvSpPr>
          <p:nvPr>
            <p:ph type="title"/>
          </p:nvPr>
        </p:nvSpPr>
        <p:spPr/>
        <p:txBody>
          <a:bodyPr/>
          <a:lstStyle/>
          <a:p>
            <a:r>
              <a:rPr lang="he-IL" dirty="0"/>
              <a:t>שיעור מבוא - סיכום</a:t>
            </a:r>
          </a:p>
        </p:txBody>
      </p:sp>
      <p:sp>
        <p:nvSpPr>
          <p:cNvPr id="3" name="מציין מיקום טקסט 2">
            <a:extLst>
              <a:ext uri="{FF2B5EF4-FFF2-40B4-BE49-F238E27FC236}">
                <a16:creationId xmlns:a16="http://schemas.microsoft.com/office/drawing/2014/main" id="{CDCB09EF-EF8B-461D-8902-85AFE7A7EBC8}"/>
              </a:ext>
            </a:extLst>
          </p:cNvPr>
          <p:cNvSpPr>
            <a:spLocks noGrp="1"/>
          </p:cNvSpPr>
          <p:nvPr>
            <p:ph type="body" sz="quarter" idx="3"/>
          </p:nvPr>
        </p:nvSpPr>
        <p:spPr/>
        <p:txBody>
          <a:bodyPr/>
          <a:lstStyle/>
          <a:p>
            <a:r>
              <a:rPr lang="he-IL" dirty="0"/>
              <a:t>השיעור התחלק לשני חלקים עיקריים </a:t>
            </a:r>
          </a:p>
        </p:txBody>
      </p:sp>
      <p:sp>
        <p:nvSpPr>
          <p:cNvPr id="4" name="מציין מיקום תוכן 3">
            <a:extLst>
              <a:ext uri="{FF2B5EF4-FFF2-40B4-BE49-F238E27FC236}">
                <a16:creationId xmlns:a16="http://schemas.microsoft.com/office/drawing/2014/main" id="{F5E59A71-8398-4B6F-97E0-0B31311BF3FC}"/>
              </a:ext>
            </a:extLst>
          </p:cNvPr>
          <p:cNvSpPr>
            <a:spLocks noGrp="1"/>
          </p:cNvSpPr>
          <p:nvPr>
            <p:ph sz="quarter" idx="4"/>
          </p:nvPr>
        </p:nvSpPr>
        <p:spPr/>
        <p:txBody>
          <a:bodyPr/>
          <a:lstStyle/>
          <a:p>
            <a:r>
              <a:rPr lang="he-IL" dirty="0"/>
              <a:t>חלק ראשון – מבוא כללי:</a:t>
            </a:r>
          </a:p>
          <a:p>
            <a:pPr marL="96848" indent="0">
              <a:buNone/>
            </a:pPr>
            <a:r>
              <a:rPr lang="he-IL" dirty="0"/>
              <a:t>עוסק התוכנית הלימודים וההסמכות  במקצוע.</a:t>
            </a:r>
          </a:p>
          <a:p>
            <a:pPr marL="96848" indent="0">
              <a:buNone/>
            </a:pPr>
            <a:r>
              <a:rPr lang="he-IL" dirty="0"/>
              <a:t>הצגנו את תוכנית הלימודים, ההסמכות שתרכשו בסוף התוכנית והמקצוע שתרכשו.</a:t>
            </a:r>
          </a:p>
          <a:p>
            <a:pPr marL="96848" indent="0">
              <a:buNone/>
            </a:pPr>
            <a:endParaRPr lang="he-IL" dirty="0"/>
          </a:p>
          <a:p>
            <a:r>
              <a:rPr lang="he-IL" dirty="0"/>
              <a:t>חלק שני – מבוא למקצוע המלונאות:</a:t>
            </a:r>
          </a:p>
          <a:p>
            <a:pPr marL="96848" indent="0">
              <a:buNone/>
            </a:pPr>
            <a:r>
              <a:rPr lang="he-IL" dirty="0"/>
              <a:t>עוסק במה זה אירוח והסעדה ואיך כל זה התחיל.</a:t>
            </a:r>
          </a:p>
          <a:p>
            <a:pPr marL="96848" indent="0">
              <a:buNone/>
            </a:pPr>
            <a:r>
              <a:rPr lang="he-IL" dirty="0"/>
              <a:t>החל מאכסניות שנוצרו בעיקר עבור בהמות המשא ושרתו גם את </a:t>
            </a:r>
            <a:r>
              <a:rPr lang="he-IL" dirty="0" err="1"/>
              <a:t>השליחי</a:t>
            </a:r>
            <a:r>
              <a:rPr lang="he-IL" dirty="0"/>
              <a:t> המלך ועד למלונות יוקרה עם מטבחי גורמה</a:t>
            </a:r>
          </a:p>
          <a:p>
            <a:pPr marL="96848" indent="0">
              <a:buNone/>
            </a:pPr>
            <a:endParaRPr lang="he-IL" dirty="0"/>
          </a:p>
        </p:txBody>
      </p:sp>
    </p:spTree>
    <p:extLst>
      <p:ext uri="{BB962C8B-B14F-4D97-AF65-F5344CB8AC3E}">
        <p14:creationId xmlns:p14="http://schemas.microsoft.com/office/powerpoint/2010/main" val="266960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6755E1-9D7F-4946-8733-1CE993B95EF9}"/>
              </a:ext>
            </a:extLst>
          </p:cNvPr>
          <p:cNvSpPr>
            <a:spLocks noGrp="1"/>
          </p:cNvSpPr>
          <p:nvPr>
            <p:ph type="title"/>
          </p:nvPr>
        </p:nvSpPr>
        <p:spPr/>
        <p:txBody>
          <a:bodyPr/>
          <a:lstStyle/>
          <a:p>
            <a:r>
              <a:rPr lang="he-IL" dirty="0"/>
              <a:t>מה נלמד היום</a:t>
            </a:r>
          </a:p>
        </p:txBody>
      </p:sp>
      <p:sp>
        <p:nvSpPr>
          <p:cNvPr id="3" name="מציין מיקום טקסט 2">
            <a:extLst>
              <a:ext uri="{FF2B5EF4-FFF2-40B4-BE49-F238E27FC236}">
                <a16:creationId xmlns:a16="http://schemas.microsoft.com/office/drawing/2014/main" id="{CDCB09EF-EF8B-461D-8902-85AFE7A7EBC8}"/>
              </a:ext>
            </a:extLst>
          </p:cNvPr>
          <p:cNvSpPr>
            <a:spLocks noGrp="1"/>
          </p:cNvSpPr>
          <p:nvPr>
            <p:ph type="body" sz="quarter" idx="3"/>
          </p:nvPr>
        </p:nvSpPr>
        <p:spPr/>
        <p:txBody>
          <a:bodyPr/>
          <a:lstStyle/>
          <a:p>
            <a:r>
              <a:rPr lang="he-IL" dirty="0"/>
              <a:t>לשיעור שני חלקים עיקריים </a:t>
            </a:r>
          </a:p>
        </p:txBody>
      </p:sp>
      <p:sp>
        <p:nvSpPr>
          <p:cNvPr id="4" name="מציין מיקום תוכן 3">
            <a:extLst>
              <a:ext uri="{FF2B5EF4-FFF2-40B4-BE49-F238E27FC236}">
                <a16:creationId xmlns:a16="http://schemas.microsoft.com/office/drawing/2014/main" id="{F5E59A71-8398-4B6F-97E0-0B31311BF3FC}"/>
              </a:ext>
            </a:extLst>
          </p:cNvPr>
          <p:cNvSpPr>
            <a:spLocks noGrp="1"/>
          </p:cNvSpPr>
          <p:nvPr>
            <p:ph sz="quarter" idx="4"/>
          </p:nvPr>
        </p:nvSpPr>
        <p:spPr/>
        <p:txBody>
          <a:bodyPr/>
          <a:lstStyle/>
          <a:p>
            <a:r>
              <a:rPr lang="he-IL" dirty="0"/>
              <a:t>חלק ראשון – מבוא כללי:</a:t>
            </a:r>
          </a:p>
          <a:p>
            <a:pPr marL="96848" indent="0">
              <a:buNone/>
            </a:pPr>
            <a:r>
              <a:rPr lang="he-IL" dirty="0"/>
              <a:t>עוסק התוכנית הלימודים וההסמכות  במקצוע.</a:t>
            </a:r>
          </a:p>
          <a:p>
            <a:pPr marL="96848" indent="0">
              <a:buNone/>
            </a:pPr>
            <a:endParaRPr lang="he-IL" dirty="0"/>
          </a:p>
          <a:p>
            <a:endParaRPr lang="he-IL" dirty="0"/>
          </a:p>
          <a:p>
            <a:r>
              <a:rPr lang="he-IL" dirty="0"/>
              <a:t>חלק שני – מבוא למקצוע המלונאות:</a:t>
            </a:r>
          </a:p>
          <a:p>
            <a:pPr marL="96848" indent="0">
              <a:buNone/>
            </a:pPr>
            <a:r>
              <a:rPr lang="he-IL" dirty="0"/>
              <a:t>עוסק במה זה אירוח והסעדה ואיך כל זה התחיל.</a:t>
            </a:r>
          </a:p>
          <a:p>
            <a:pPr marL="96848" indent="0">
              <a:buNone/>
            </a:pPr>
            <a:endParaRPr lang="he-IL" dirty="0"/>
          </a:p>
        </p:txBody>
      </p:sp>
      <p:sp>
        <p:nvSpPr>
          <p:cNvPr id="5" name="תיבת טקסט 4">
            <a:extLst>
              <a:ext uri="{FF2B5EF4-FFF2-40B4-BE49-F238E27FC236}">
                <a16:creationId xmlns:a16="http://schemas.microsoft.com/office/drawing/2014/main" id="{6A49F4BD-9492-4967-8A2E-E0FE01EA8805}"/>
              </a:ext>
            </a:extLst>
          </p:cNvPr>
          <p:cNvSpPr txBox="1"/>
          <p:nvPr/>
        </p:nvSpPr>
        <p:spPr>
          <a:xfrm rot="19870354">
            <a:off x="7042679" y="2443214"/>
            <a:ext cx="3110715" cy="523220"/>
          </a:xfrm>
          <a:prstGeom prst="rect">
            <a:avLst/>
          </a:prstGeom>
          <a:noFill/>
        </p:spPr>
        <p:txBody>
          <a:bodyPr wrap="square" rtlCol="1">
            <a:spAutoFit/>
          </a:bodyPr>
          <a:lstStyle/>
          <a:p>
            <a:r>
              <a:rPr lang="he-IL" sz="2800" b="1" dirty="0"/>
              <a:t>קצת פרוצדורה</a:t>
            </a:r>
          </a:p>
        </p:txBody>
      </p:sp>
      <p:sp>
        <p:nvSpPr>
          <p:cNvPr id="6" name="תיבת טקסט 5">
            <a:extLst>
              <a:ext uri="{FF2B5EF4-FFF2-40B4-BE49-F238E27FC236}">
                <a16:creationId xmlns:a16="http://schemas.microsoft.com/office/drawing/2014/main" id="{C7536DF6-BEA6-443F-BE15-95DBFF6DAC9E}"/>
              </a:ext>
            </a:extLst>
          </p:cNvPr>
          <p:cNvSpPr txBox="1"/>
          <p:nvPr/>
        </p:nvSpPr>
        <p:spPr>
          <a:xfrm rot="1959526">
            <a:off x="1965540" y="4743830"/>
            <a:ext cx="3110715" cy="523220"/>
          </a:xfrm>
          <a:prstGeom prst="rect">
            <a:avLst/>
          </a:prstGeom>
          <a:noFill/>
        </p:spPr>
        <p:txBody>
          <a:bodyPr wrap="square" rtlCol="1">
            <a:spAutoFit/>
          </a:bodyPr>
          <a:lstStyle/>
          <a:p>
            <a:r>
              <a:rPr lang="he-IL" sz="2800" b="1" dirty="0"/>
              <a:t>קצת היסטוריה</a:t>
            </a:r>
          </a:p>
        </p:txBody>
      </p:sp>
    </p:spTree>
    <p:extLst>
      <p:ext uri="{BB962C8B-B14F-4D97-AF65-F5344CB8AC3E}">
        <p14:creationId xmlns:p14="http://schemas.microsoft.com/office/powerpoint/2010/main" val="2039781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1F4D232C-0202-4F5B-96A2-7E551E033B8B}"/>
              </a:ext>
            </a:extLst>
          </p:cNvPr>
          <p:cNvSpPr>
            <a:spLocks noGrp="1"/>
          </p:cNvSpPr>
          <p:nvPr>
            <p:ph type="body" sz="quarter" idx="3"/>
          </p:nvPr>
        </p:nvSpPr>
        <p:spPr/>
        <p:txBody>
          <a:bodyPr/>
          <a:lstStyle/>
          <a:p>
            <a:endParaRPr lang="he-IL"/>
          </a:p>
        </p:txBody>
      </p:sp>
      <p:pic>
        <p:nvPicPr>
          <p:cNvPr id="5" name="תמונה 4">
            <a:extLst>
              <a:ext uri="{FF2B5EF4-FFF2-40B4-BE49-F238E27FC236}">
                <a16:creationId xmlns:a16="http://schemas.microsoft.com/office/drawing/2014/main" id="{E5DE2440-BCA8-4F38-BA95-B9531C05B7BA}"/>
              </a:ext>
            </a:extLst>
          </p:cNvPr>
          <p:cNvPicPr>
            <a:picLocks noChangeAspect="1"/>
          </p:cNvPicPr>
          <p:nvPr/>
        </p:nvPicPr>
        <p:blipFill>
          <a:blip r:embed="rId2"/>
          <a:stretch>
            <a:fillRect/>
          </a:stretch>
        </p:blipFill>
        <p:spPr>
          <a:xfrm>
            <a:off x="950015" y="336746"/>
            <a:ext cx="8751694" cy="4423933"/>
          </a:xfrm>
          <a:prstGeom prst="rect">
            <a:avLst/>
          </a:prstGeom>
        </p:spPr>
      </p:pic>
    </p:spTree>
    <p:extLst>
      <p:ext uri="{BB962C8B-B14F-4D97-AF65-F5344CB8AC3E}">
        <p14:creationId xmlns:p14="http://schemas.microsoft.com/office/powerpoint/2010/main" val="307709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515273" y="1185389"/>
            <a:ext cx="8537543" cy="540070"/>
          </a:xfrm>
        </p:spPr>
        <p:txBody>
          <a:bodyPr/>
          <a:lstStyle/>
          <a:p>
            <a:r>
              <a:rPr lang="he-IL" dirty="0">
                <a:sym typeface="Varela Round"/>
              </a:rPr>
              <a:t>חלק ראשון – מבוא כללי</a:t>
            </a:r>
            <a:endParaRPr lang="he-IL" dirty="0"/>
          </a:p>
        </p:txBody>
      </p:sp>
      <p:sp>
        <p:nvSpPr>
          <p:cNvPr id="8" name="מציין מיקום תוכן 7"/>
          <p:cNvSpPr>
            <a:spLocks noGrp="1"/>
          </p:cNvSpPr>
          <p:nvPr>
            <p:ph sz="quarter" idx="4"/>
          </p:nvPr>
        </p:nvSpPr>
        <p:spPr>
          <a:xfrm>
            <a:off x="2011014" y="1859872"/>
            <a:ext cx="8306994" cy="4153058"/>
          </a:xfrm>
        </p:spPr>
        <p:txBody>
          <a:bodyPr>
            <a:normAutofit/>
          </a:bodyPr>
          <a:lstStyle/>
          <a:p>
            <a:pPr>
              <a:lnSpc>
                <a:spcPct val="200000"/>
              </a:lnSpc>
            </a:pPr>
            <a:r>
              <a:rPr lang="he-IL" sz="3200" dirty="0">
                <a:solidFill>
                  <a:schemeClr val="tx1"/>
                </a:solidFill>
              </a:rPr>
              <a:t>מבנה תוכנית הלימודים.</a:t>
            </a:r>
          </a:p>
          <a:p>
            <a:pPr>
              <a:lnSpc>
                <a:spcPct val="200000"/>
              </a:lnSpc>
            </a:pPr>
            <a:r>
              <a:rPr lang="he-IL" sz="3200" dirty="0">
                <a:solidFill>
                  <a:schemeClr val="tx1"/>
                </a:solidFill>
              </a:rPr>
              <a:t>הסמכה.</a:t>
            </a:r>
          </a:p>
          <a:p>
            <a:pPr>
              <a:lnSpc>
                <a:spcPct val="200000"/>
              </a:lnSpc>
            </a:pPr>
            <a:r>
              <a:rPr lang="he-IL" sz="3200" dirty="0">
                <a:solidFill>
                  <a:schemeClr val="tx1"/>
                </a:solidFill>
              </a:rPr>
              <a:t>היקיף הלימודים.</a:t>
            </a:r>
          </a:p>
          <a:p>
            <a:pPr marL="96848" indent="0">
              <a:lnSpc>
                <a:spcPct val="200000"/>
              </a:lnSpc>
              <a:buNone/>
            </a:pPr>
            <a:endParaRPr lang="he-IL" dirty="0">
              <a:solidFill>
                <a:schemeClr val="tx1"/>
              </a:solidFill>
            </a:endParaRPr>
          </a:p>
          <a:p>
            <a:pPr>
              <a:lnSpc>
                <a:spcPct val="200000"/>
              </a:lnSpc>
            </a:pPr>
            <a:endParaRPr lang="he-IL" dirty="0">
              <a:solidFill>
                <a:schemeClr val="tx1"/>
              </a:solidFill>
            </a:endParaRPr>
          </a:p>
        </p:txBody>
      </p:sp>
      <p:pic>
        <p:nvPicPr>
          <p:cNvPr id="2" name="תמונה 1">
            <a:extLst>
              <a:ext uri="{FF2B5EF4-FFF2-40B4-BE49-F238E27FC236}">
                <a16:creationId xmlns:a16="http://schemas.microsoft.com/office/drawing/2014/main" id="{472CB3CA-8B7E-4BF1-A46B-C0556D356CED}"/>
              </a:ext>
            </a:extLst>
          </p:cNvPr>
          <p:cNvPicPr>
            <a:picLocks noChangeAspect="1"/>
          </p:cNvPicPr>
          <p:nvPr/>
        </p:nvPicPr>
        <p:blipFill>
          <a:blip r:embed="rId3"/>
          <a:stretch>
            <a:fillRect/>
          </a:stretch>
        </p:blipFill>
        <p:spPr>
          <a:xfrm>
            <a:off x="316490" y="2103664"/>
            <a:ext cx="5279594" cy="29263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תמונה 1">
            <a:extLst>
              <a:ext uri="{FF2B5EF4-FFF2-40B4-BE49-F238E27FC236}">
                <a16:creationId xmlns:a16="http://schemas.microsoft.com/office/drawing/2014/main" id="{BCF5E572-3EA6-48F0-A6A2-DC6020E7FDF7}"/>
              </a:ext>
            </a:extLst>
          </p:cNvPr>
          <p:cNvPicPr>
            <a:picLocks noChangeAspect="1"/>
          </p:cNvPicPr>
          <p:nvPr/>
        </p:nvPicPr>
        <p:blipFill>
          <a:blip r:embed="rId3"/>
          <a:stretch>
            <a:fillRect/>
          </a:stretch>
        </p:blipFill>
        <p:spPr>
          <a:xfrm>
            <a:off x="1079857" y="3695790"/>
            <a:ext cx="4794103" cy="3043065"/>
          </a:xfrm>
          <a:prstGeom prst="rect">
            <a:avLst/>
          </a:prstGeom>
        </p:spPr>
      </p:pic>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מבוא</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מבנה תוכנית הלימודים</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מבנה תוכנית הלימודים</a:t>
            </a:r>
          </a:p>
        </p:txBody>
      </p:sp>
      <p:sp>
        <p:nvSpPr>
          <p:cNvPr id="11" name="מציין מיקום תוכן 10"/>
          <p:cNvSpPr>
            <a:spLocks noGrp="1"/>
          </p:cNvSpPr>
          <p:nvPr>
            <p:ph sz="quarter" idx="4"/>
          </p:nvPr>
        </p:nvSpPr>
        <p:spPr>
          <a:xfrm>
            <a:off x="515273" y="1096810"/>
            <a:ext cx="9191901" cy="4153058"/>
          </a:xfrm>
        </p:spPr>
        <p:txBody>
          <a:bodyPr>
            <a:normAutofit fontScale="92500"/>
          </a:bodyPr>
          <a:lstStyle/>
          <a:p>
            <a:pPr>
              <a:lnSpc>
                <a:spcPct val="150000"/>
              </a:lnSpc>
              <a:buFont typeface="Wingdings" panose="05000000000000000000" pitchFamily="2" charset="2"/>
              <a:buChar char="§"/>
            </a:pPr>
            <a:r>
              <a:rPr lang="he-IL" sz="2800" dirty="0"/>
              <a:t>לימודי המקצוע מורכבים משני נושאים מרכזים:</a:t>
            </a:r>
          </a:p>
          <a:p>
            <a:pPr>
              <a:lnSpc>
                <a:spcPct val="150000"/>
              </a:lnSpc>
            </a:pPr>
            <a:r>
              <a:rPr lang="he-IL" sz="2800" dirty="0"/>
              <a:t>מקצוע </a:t>
            </a:r>
            <a:r>
              <a:rPr lang="he-IL" sz="2800" b="1" dirty="0"/>
              <a:t>המוביל</a:t>
            </a:r>
            <a:r>
              <a:rPr lang="he-IL" sz="2800" dirty="0"/>
              <a:t> – החלק העיוני: </a:t>
            </a:r>
            <a:r>
              <a:rPr lang="he-IL" sz="2800" b="1" dirty="0"/>
              <a:t>תזונה ותורת המקצוע בכיתה.</a:t>
            </a:r>
          </a:p>
          <a:p>
            <a:pPr>
              <a:lnSpc>
                <a:spcPct val="150000"/>
              </a:lnSpc>
            </a:pPr>
            <a:r>
              <a:rPr lang="he-IL" sz="2800" b="1" dirty="0"/>
              <a:t>התמחות</a:t>
            </a:r>
            <a:r>
              <a:rPr lang="he-IL" sz="2800" dirty="0"/>
              <a:t> – החלק המעשי: </a:t>
            </a:r>
            <a:r>
              <a:rPr lang="he-IL" sz="2800" b="1" dirty="0"/>
              <a:t>בישול או אפיה במטבח לימודי .</a:t>
            </a:r>
          </a:p>
          <a:p>
            <a:pPr>
              <a:lnSpc>
                <a:spcPct val="150000"/>
              </a:lnSpc>
              <a:buFont typeface="Wingdings" panose="05000000000000000000" pitchFamily="2" charset="2"/>
              <a:buChar char="§"/>
            </a:pPr>
            <a:r>
              <a:rPr lang="he-IL" sz="2800" dirty="0"/>
              <a:t>משך הלימודים הינו שלוש שנים תוך שילוב לימודים עיוניים ומעשיים.</a:t>
            </a:r>
          </a:p>
          <a:p>
            <a:pPr>
              <a:lnSpc>
                <a:spcPct val="150000"/>
              </a:lnSpc>
              <a:buFont typeface="Wingdings" panose="05000000000000000000" pitchFamily="2" charset="2"/>
              <a:buChar char="§"/>
            </a:pPr>
            <a:r>
              <a:rPr lang="he-IL" sz="2800" dirty="0"/>
              <a:t>בכיתה יא' ו </a:t>
            </a:r>
            <a:r>
              <a:rPr lang="he-IL" sz="2800" dirty="0" err="1"/>
              <a:t>יב</a:t>
            </a:r>
            <a:r>
              <a:rPr lang="he-IL" sz="2800" dirty="0"/>
              <a:t>' משולבים הלימודים בהתנסות במטבח מבשל.</a:t>
            </a:r>
          </a:p>
          <a:p>
            <a:pPr marL="96848" indent="0">
              <a:lnSpc>
                <a:spcPct val="150000"/>
              </a:lnSpc>
              <a:buNone/>
            </a:pPr>
            <a:endParaRPr lang="he-IL" b="1" dirty="0"/>
          </a:p>
        </p:txBody>
      </p:sp>
    </p:spTree>
    <p:extLst>
      <p:ext uri="{BB962C8B-B14F-4D97-AF65-F5344CB8AC3E}">
        <p14:creationId xmlns:p14="http://schemas.microsoft.com/office/powerpoint/2010/main" val="335106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תמונה 1">
            <a:extLst>
              <a:ext uri="{FF2B5EF4-FFF2-40B4-BE49-F238E27FC236}">
                <a16:creationId xmlns:a16="http://schemas.microsoft.com/office/drawing/2014/main" id="{BCF5E572-3EA6-48F0-A6A2-DC6020E7FDF7}"/>
              </a:ext>
            </a:extLst>
          </p:cNvPr>
          <p:cNvPicPr>
            <a:picLocks noChangeAspect="1"/>
          </p:cNvPicPr>
          <p:nvPr/>
        </p:nvPicPr>
        <p:blipFill>
          <a:blip r:embed="rId3"/>
          <a:stretch>
            <a:fillRect/>
          </a:stretch>
        </p:blipFill>
        <p:spPr>
          <a:xfrm>
            <a:off x="1079857" y="3695790"/>
            <a:ext cx="4794103" cy="3043065"/>
          </a:xfrm>
          <a:prstGeom prst="rect">
            <a:avLst/>
          </a:prstGeom>
        </p:spPr>
      </p:pic>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מבוא</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הסמכה</a:t>
            </a:r>
          </a:p>
        </p:txBody>
      </p:sp>
    </p:spTree>
    <p:extLst>
      <p:ext uri="{BB962C8B-B14F-4D97-AF65-F5344CB8AC3E}">
        <p14:creationId xmlns:p14="http://schemas.microsoft.com/office/powerpoint/2010/main" val="204265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D55BD5-3182-41C1-8AAB-5CE6266A77F9}"/>
              </a:ext>
            </a:extLst>
          </p:cNvPr>
          <p:cNvSpPr>
            <a:spLocks noGrp="1"/>
          </p:cNvSpPr>
          <p:nvPr>
            <p:ph type="title"/>
          </p:nvPr>
        </p:nvSpPr>
        <p:spPr/>
        <p:txBody>
          <a:bodyPr/>
          <a:lstStyle/>
          <a:p>
            <a:r>
              <a:rPr lang="he-IL" dirty="0"/>
              <a:t>הסמכה</a:t>
            </a:r>
          </a:p>
        </p:txBody>
      </p:sp>
      <p:sp>
        <p:nvSpPr>
          <p:cNvPr id="3" name="מציין מיקום טקסט 2">
            <a:extLst>
              <a:ext uri="{FF2B5EF4-FFF2-40B4-BE49-F238E27FC236}">
                <a16:creationId xmlns:a16="http://schemas.microsoft.com/office/drawing/2014/main" id="{009DF8DB-89D5-435C-A573-299B04911C16}"/>
              </a:ext>
            </a:extLst>
          </p:cNvPr>
          <p:cNvSpPr>
            <a:spLocks noGrp="1"/>
          </p:cNvSpPr>
          <p:nvPr>
            <p:ph type="body" sz="quarter" idx="3"/>
          </p:nvPr>
        </p:nvSpPr>
        <p:spPr/>
        <p:txBody>
          <a:bodyPr/>
          <a:lstStyle/>
          <a:p>
            <a:r>
              <a:rPr lang="he-IL" dirty="0"/>
              <a:t>עם מה אני יוצא בסוף הלימודים</a:t>
            </a:r>
          </a:p>
        </p:txBody>
      </p:sp>
      <p:sp>
        <p:nvSpPr>
          <p:cNvPr id="4" name="מציין מיקום תוכן 3">
            <a:extLst>
              <a:ext uri="{FF2B5EF4-FFF2-40B4-BE49-F238E27FC236}">
                <a16:creationId xmlns:a16="http://schemas.microsoft.com/office/drawing/2014/main" id="{A5D1AB02-D4B2-4BFB-9477-405C2EF28E39}"/>
              </a:ext>
            </a:extLst>
          </p:cNvPr>
          <p:cNvSpPr>
            <a:spLocks noGrp="1"/>
          </p:cNvSpPr>
          <p:nvPr>
            <p:ph sz="quarter" idx="4"/>
          </p:nvPr>
        </p:nvSpPr>
        <p:spPr>
          <a:xfrm>
            <a:off x="515273" y="1706632"/>
            <a:ext cx="8031963" cy="4152517"/>
          </a:xfrm>
        </p:spPr>
        <p:txBody>
          <a:bodyPr>
            <a:normAutofit fontScale="92500"/>
          </a:bodyPr>
          <a:lstStyle/>
          <a:p>
            <a:pPr marL="96848" indent="0">
              <a:buNone/>
            </a:pPr>
            <a:r>
              <a:rPr lang="he-IL" sz="2800" dirty="0"/>
              <a:t>פורמלי:</a:t>
            </a:r>
          </a:p>
          <a:p>
            <a:r>
              <a:rPr lang="he-IL" sz="2800" dirty="0"/>
              <a:t>מ3 עד 10 יחידות בגרות (5 בתזונה ו 5 בהתמחות).</a:t>
            </a:r>
          </a:p>
          <a:p>
            <a:r>
              <a:rPr lang="he-IL" sz="2800" dirty="0"/>
              <a:t>תעודת הסמכה בבישול או אפיה בהתאם להתמחות.</a:t>
            </a:r>
          </a:p>
          <a:p>
            <a:r>
              <a:rPr lang="he-IL" sz="2800" dirty="0"/>
              <a:t>אפשרות ללימודי המשך בתחום (עמידה בתנאי סף).</a:t>
            </a:r>
          </a:p>
          <a:p>
            <a:pPr marL="96848" indent="0">
              <a:buNone/>
            </a:pPr>
            <a:r>
              <a:rPr lang="he-IL" sz="2800" dirty="0"/>
              <a:t>מעשי:</a:t>
            </a:r>
          </a:p>
          <a:p>
            <a:r>
              <a:rPr lang="he-IL" sz="2800" dirty="0"/>
              <a:t>הכשרה מעשית בתחום ההתמחות.</a:t>
            </a:r>
          </a:p>
          <a:p>
            <a:r>
              <a:rPr lang="he-IL" sz="2800" dirty="0"/>
              <a:t>ידע בתחום התזונה.</a:t>
            </a:r>
          </a:p>
          <a:p>
            <a:r>
              <a:rPr lang="he-IL" sz="2800" dirty="0"/>
              <a:t>התנסות מקצועית "בשטח".</a:t>
            </a:r>
          </a:p>
          <a:p>
            <a:endParaRPr lang="he-IL" dirty="0"/>
          </a:p>
          <a:p>
            <a:endParaRPr lang="he-IL" dirty="0"/>
          </a:p>
        </p:txBody>
      </p:sp>
      <p:pic>
        <p:nvPicPr>
          <p:cNvPr id="5" name="תמונה 4">
            <a:extLst>
              <a:ext uri="{FF2B5EF4-FFF2-40B4-BE49-F238E27FC236}">
                <a16:creationId xmlns:a16="http://schemas.microsoft.com/office/drawing/2014/main" id="{FA409896-1252-43AA-B17C-62EE589B6965}"/>
              </a:ext>
            </a:extLst>
          </p:cNvPr>
          <p:cNvPicPr>
            <a:picLocks noChangeAspect="1"/>
          </p:cNvPicPr>
          <p:nvPr/>
        </p:nvPicPr>
        <p:blipFill rotWithShape="1">
          <a:blip r:embed="rId2"/>
          <a:srcRect l="25713" r="34637"/>
          <a:stretch/>
        </p:blipFill>
        <p:spPr>
          <a:xfrm>
            <a:off x="8956276" y="80930"/>
            <a:ext cx="2840090" cy="4019550"/>
          </a:xfrm>
          <a:prstGeom prst="rect">
            <a:avLst/>
          </a:prstGeom>
        </p:spPr>
      </p:pic>
    </p:spTree>
    <p:extLst>
      <p:ext uri="{BB962C8B-B14F-4D97-AF65-F5344CB8AC3E}">
        <p14:creationId xmlns:p14="http://schemas.microsoft.com/office/powerpoint/2010/main" val="787948794"/>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8801</TotalTime>
  <Words>1201</Words>
  <Application>Microsoft Office PowerPoint</Application>
  <PresentationFormat>Widescreen</PresentationFormat>
  <Paragraphs>140</Paragraphs>
  <Slides>30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Guttman Adii-Light</vt:lpstr>
      <vt:lpstr>Varela Round</vt:lpstr>
      <vt:lpstr>Wingdings</vt:lpstr>
      <vt:lpstr>ערכת נושא Office</vt:lpstr>
      <vt:lpstr>מערכת שידורים לאומית</vt:lpstr>
      <vt:lpstr>מבוא למקצוע</vt:lpstr>
      <vt:lpstr>מה נלמד היום</vt:lpstr>
      <vt:lpstr>PowerPoint Presentation</vt:lpstr>
      <vt:lpstr>מה נלמד היום </vt:lpstr>
      <vt:lpstr>מבוא</vt:lpstr>
      <vt:lpstr>מבנה תוכנית הלימודים</vt:lpstr>
      <vt:lpstr>מבוא</vt:lpstr>
      <vt:lpstr>הסמכה</vt:lpstr>
      <vt:lpstr>מבוא</vt:lpstr>
      <vt:lpstr>היקיף הלימודים</vt:lpstr>
      <vt:lpstr>סיכום חלק ראשון  </vt:lpstr>
      <vt:lpstr>מה נלמד היום</vt:lpstr>
      <vt:lpstr>מה נלמד היום </vt:lpstr>
      <vt:lpstr>מבוא</vt:lpstr>
      <vt:lpstr>התפתחות תרבות האירוח</vt:lpstr>
      <vt:lpstr>התפתחות תרבות האירוח</vt:lpstr>
      <vt:lpstr>PowerPoint Presentation</vt:lpstr>
      <vt:lpstr>התפתחות תרבות האירוח</vt:lpstr>
      <vt:lpstr>התפתחות תרבות האירוח </vt:lpstr>
      <vt:lpstr>התפתחות תרבות האירוח</vt:lpstr>
      <vt:lpstr>התפתחות תרבות האירוח</vt:lpstr>
      <vt:lpstr>מבוא</vt:lpstr>
      <vt:lpstr>התפתחות תרבות ההסעדה </vt:lpstr>
      <vt:lpstr>התפתחות תרבות ההסעדה</vt:lpstr>
      <vt:lpstr>התפתחות תרבות ההסעדה</vt:lpstr>
      <vt:lpstr>התפתחות תרבות ההסעדה</vt:lpstr>
      <vt:lpstr>התפתחות תרבות ההסעדה</vt:lpstr>
      <vt:lpstr>שיעור מבוא - סיכום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Sivan Shimshila</cp:lastModifiedBy>
  <cp:revision>99</cp:revision>
  <dcterms:created xsi:type="dcterms:W3CDTF">2020-03-15T19:13:03Z</dcterms:created>
  <dcterms:modified xsi:type="dcterms:W3CDTF">2020-04-21T20:52:47Z</dcterms:modified>
</cp:coreProperties>
</file>