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6"/>
  </p:notesMasterIdLst>
  <p:sldIdLst>
    <p:sldId id="312" r:id="rId2"/>
    <p:sldId id="324" r:id="rId3"/>
    <p:sldId id="325" r:id="rId4"/>
    <p:sldId id="326" r:id="rId5"/>
    <p:sldId id="655" r:id="rId6"/>
    <p:sldId id="656" r:id="rId7"/>
    <p:sldId id="636" r:id="rId8"/>
    <p:sldId id="632" r:id="rId9"/>
    <p:sldId id="639" r:id="rId10"/>
    <p:sldId id="640" r:id="rId11"/>
    <p:sldId id="641" r:id="rId12"/>
    <p:sldId id="642" r:id="rId13"/>
    <p:sldId id="643" r:id="rId14"/>
    <p:sldId id="644" r:id="rId15"/>
    <p:sldId id="645" r:id="rId16"/>
    <p:sldId id="646" r:id="rId17"/>
    <p:sldId id="647" r:id="rId18"/>
    <p:sldId id="648" r:id="rId19"/>
    <p:sldId id="649" r:id="rId20"/>
    <p:sldId id="651" r:id="rId21"/>
    <p:sldId id="330" r:id="rId22"/>
    <p:sldId id="331" r:id="rId23"/>
    <p:sldId id="333" r:id="rId24"/>
    <p:sldId id="291" r:id="rId25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סגנון בהיר 3 - הדגשה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סגנון ערכת נושא 1 - הדגשה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5741" autoAdjust="0"/>
  </p:normalViewPr>
  <p:slideViewPr>
    <p:cSldViewPr snapToGrid="0" snapToObjects="1">
      <p:cViewPr varScale="1">
        <p:scale>
          <a:sx n="63" d="100"/>
          <a:sy n="63" d="100"/>
        </p:scale>
        <p:origin x="1354" y="4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ח'/ניסן/תש"ף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התפתחות מערכות הרכב הרבות = רכב בטוח וחסכוני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שיתוף פעולה בין המערכות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התקשורת משמעותית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619451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3208380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3149475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222033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26578913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40746021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4095027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42396943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23535533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3289361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53053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51014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5051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3879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45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altLang="en-US" sz="1400" dirty="0"/>
              <a:t>תופעה זו משמשת ליצירת הניצוץ הנוצר על ידי סלילי ההצתה.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810847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0286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34718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12264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ח'/ניסן/תש"ף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53" r:id="rId5"/>
    <p:sldLayoutId id="2147483663" r:id="rId6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253169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דיודה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937879-CCF2-4583-A5CF-0E96A9C3C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>
            <a:normAutofit/>
          </a:bodyPr>
          <a:lstStyle/>
          <a:p>
            <a:r>
              <a:rPr lang="he-IL" altLang="en-US" dirty="0"/>
              <a:t>דיודה הינו רכיב המשמש כשסתום חד כיווני לזרימת האלקטרונים במעגל, בדומה לשסתומים במערכת הדלק. </a:t>
            </a:r>
          </a:p>
          <a:p>
            <a:endParaRPr lang="he-IL" altLang="en-US" dirty="0"/>
          </a:p>
          <a:p>
            <a:r>
              <a:rPr lang="he-IL" altLang="en-US" dirty="0"/>
              <a:t>הדיודה בנויה משני חלקים, האחד בעל חוסר אלקטרונים (חיובי – </a:t>
            </a:r>
            <a:r>
              <a:rPr lang="en-US" altLang="en-US" dirty="0"/>
              <a:t>P</a:t>
            </a:r>
            <a:r>
              <a:rPr lang="he-IL" altLang="en-US" dirty="0"/>
              <a:t>) והשני בעל עודף אלקטרונים (שלילי-</a:t>
            </a:r>
            <a:r>
              <a:rPr lang="en-US" altLang="en-US" dirty="0"/>
              <a:t>N </a:t>
            </a:r>
            <a:r>
              <a:rPr lang="he-IL" altLang="en-US" dirty="0"/>
              <a:t>) מבנה זה מאפשר מעבר אלקטרונים רק בכיוון אחד.  </a:t>
            </a:r>
          </a:p>
          <a:p>
            <a:endParaRPr lang="he-IL" altLang="en-US" dirty="0"/>
          </a:p>
          <a:p>
            <a:r>
              <a:rPr lang="he-IL" altLang="en-US" dirty="0"/>
              <a:t>כיוון הזרם התאורטי בדיודה הינו </a:t>
            </a:r>
            <a:r>
              <a:rPr lang="he-IL" altLang="en-US" dirty="0" err="1"/>
              <a:t>מהאנודה</a:t>
            </a:r>
            <a:r>
              <a:rPr lang="he-IL" altLang="en-US" dirty="0"/>
              <a:t> (הצד החיובי) </a:t>
            </a:r>
            <a:r>
              <a:rPr lang="he-IL" altLang="en-US" dirty="0" err="1"/>
              <a:t>לקטודה</a:t>
            </a:r>
            <a:r>
              <a:rPr lang="he-IL" altLang="en-US" dirty="0"/>
              <a:t> (הצד השלילי).</a:t>
            </a:r>
          </a:p>
        </p:txBody>
      </p:sp>
      <p:pic>
        <p:nvPicPr>
          <p:cNvPr id="10" name="תמונה 3">
            <a:extLst>
              <a:ext uri="{FF2B5EF4-FFF2-40B4-BE49-F238E27FC236}">
                <a16:creationId xmlns:a16="http://schemas.microsoft.com/office/drawing/2014/main" id="{8B9DA51F-A56D-4F23-9E96-6EA9F528C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43" y="48856"/>
            <a:ext cx="424815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תמונה 1">
            <a:extLst>
              <a:ext uri="{FF2B5EF4-FFF2-40B4-BE49-F238E27FC236}">
                <a16:creationId xmlns:a16="http://schemas.microsoft.com/office/drawing/2014/main" id="{480C22A8-FF02-4831-BC9E-A0434CE74F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3408" y="5184632"/>
            <a:ext cx="2087640" cy="97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87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דיודה</a:t>
            </a:r>
          </a:p>
        </p:txBody>
      </p:sp>
      <p:pic>
        <p:nvPicPr>
          <p:cNvPr id="9" name="מציין מיקום תוכן 6">
            <a:extLst>
              <a:ext uri="{FF2B5EF4-FFF2-40B4-BE49-F238E27FC236}">
                <a16:creationId xmlns:a16="http://schemas.microsoft.com/office/drawing/2014/main" id="{E894170D-1A90-4FCF-8BAD-A0BCC03271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20" t="10353" b="32208"/>
          <a:stretch/>
        </p:blipFill>
        <p:spPr bwMode="auto">
          <a:xfrm>
            <a:off x="1596043" y="1418006"/>
            <a:ext cx="6317673" cy="473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1400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pic>
        <p:nvPicPr>
          <p:cNvPr id="6" name="מציין מיקום תוכן 4">
            <a:extLst>
              <a:ext uri="{FF2B5EF4-FFF2-40B4-BE49-F238E27FC236}">
                <a16:creationId xmlns:a16="http://schemas.microsoft.com/office/drawing/2014/main" id="{37C6E514-81C1-4359-95C1-4DF57793BDC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5" y="1455681"/>
            <a:ext cx="6953250" cy="53202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לבן 1">
            <a:extLst>
              <a:ext uri="{FF2B5EF4-FFF2-40B4-BE49-F238E27FC236}">
                <a16:creationId xmlns:a16="http://schemas.microsoft.com/office/drawing/2014/main" id="{AE66F2D4-13AA-4C90-81D9-40EBE0961F5E}"/>
              </a:ext>
            </a:extLst>
          </p:cNvPr>
          <p:cNvSpPr/>
          <p:nvPr/>
        </p:nvSpPr>
        <p:spPr>
          <a:xfrm>
            <a:off x="0" y="3275215"/>
            <a:ext cx="6953250" cy="166254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0EF5C6B8-3F97-4CFB-8F83-B7B824C0A309}"/>
              </a:ext>
            </a:extLst>
          </p:cNvPr>
          <p:cNvSpPr/>
          <p:nvPr/>
        </p:nvSpPr>
        <p:spPr>
          <a:xfrm>
            <a:off x="0" y="4979856"/>
            <a:ext cx="8168640" cy="187814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807814" y="1173488"/>
            <a:ext cx="9000000" cy="1058755"/>
          </a:xfrm>
        </p:spPr>
        <p:txBody>
          <a:bodyPr/>
          <a:lstStyle/>
          <a:p>
            <a:r>
              <a:rPr lang="he-IL" dirty="0"/>
              <a:t>דיודה –</a:t>
            </a:r>
            <a:br>
              <a:rPr lang="en-US" dirty="0"/>
            </a:br>
            <a:r>
              <a:rPr lang="he-IL" dirty="0"/>
              <a:t>שימוש לדוגמא</a:t>
            </a:r>
          </a:p>
        </p:txBody>
      </p:sp>
    </p:spTree>
    <p:extLst>
      <p:ext uri="{BB962C8B-B14F-4D97-AF65-F5344CB8AC3E}">
        <p14:creationId xmlns:p14="http://schemas.microsoft.com/office/powerpoint/2010/main" val="384813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דיודה - שימושים</a:t>
            </a:r>
          </a:p>
        </p:txBody>
      </p:sp>
      <p:pic>
        <p:nvPicPr>
          <p:cNvPr id="9" name="תמונה 5">
            <a:extLst>
              <a:ext uri="{FF2B5EF4-FFF2-40B4-BE49-F238E27FC236}">
                <a16:creationId xmlns:a16="http://schemas.microsoft.com/office/drawing/2014/main" id="{D6B7E3AB-F910-42EE-B015-ACD6AB714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319" y="1185681"/>
            <a:ext cx="4221456" cy="4569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449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984206"/>
            <a:ext cx="9000000" cy="540000"/>
          </a:xfrm>
        </p:spPr>
        <p:txBody>
          <a:bodyPr/>
          <a:lstStyle/>
          <a:p>
            <a:r>
              <a:rPr lang="he-IL" dirty="0"/>
              <a:t>דיודת </a:t>
            </a:r>
            <a:r>
              <a:rPr lang="he-IL" dirty="0" err="1"/>
              <a:t>זנר</a:t>
            </a:r>
            <a:endParaRPr lang="he-IL" dirty="0"/>
          </a:p>
        </p:txBody>
      </p:sp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77C8EDA4-C1B3-46AB-B931-BD29B2909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524206"/>
            <a:ext cx="9000000" cy="4152517"/>
          </a:xfrm>
        </p:spPr>
        <p:txBody>
          <a:bodyPr/>
          <a:lstStyle/>
          <a:p>
            <a:r>
              <a:rPr lang="he-IL" dirty="0"/>
              <a:t>דיודה מסוג זה מתנהגת כדיודה רגילה במתח קדמי.</a:t>
            </a:r>
          </a:p>
          <a:p>
            <a:r>
              <a:rPr lang="he-IL" dirty="0"/>
              <a:t>במידה ומופעל על דיודת </a:t>
            </a:r>
            <a:r>
              <a:rPr lang="he-IL" dirty="0" err="1"/>
              <a:t>זנר</a:t>
            </a:r>
            <a:r>
              <a:rPr lang="he-IL" dirty="0"/>
              <a:t> הפרש פוטנציאלים הפוך התואם להגדרות היצרן היא תיפרץ ותוליך גם במצב זה. המתח המסופק בכיוון ההפוך אשר מאפשר את פריצת הדיודה נקרא "מתח </a:t>
            </a:r>
            <a:r>
              <a:rPr lang="he-IL" dirty="0" err="1"/>
              <a:t>זנר</a:t>
            </a:r>
            <a:r>
              <a:rPr lang="he-IL" dirty="0"/>
              <a:t>".</a:t>
            </a:r>
          </a:p>
          <a:p>
            <a:endParaRPr lang="en-US" dirty="0"/>
          </a:p>
        </p:txBody>
      </p:sp>
      <p:pic>
        <p:nvPicPr>
          <p:cNvPr id="10" name="תמונה 4">
            <a:extLst>
              <a:ext uri="{FF2B5EF4-FFF2-40B4-BE49-F238E27FC236}">
                <a16:creationId xmlns:a16="http://schemas.microsoft.com/office/drawing/2014/main" id="{65DFE587-0C31-48CB-8042-C2ECEB0F61F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" y="2949511"/>
            <a:ext cx="5213350" cy="320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8673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דיודת פולטת אור - </a:t>
            </a:r>
            <a:r>
              <a:rPr lang="en-US" dirty="0"/>
              <a:t>LED</a:t>
            </a:r>
            <a:endParaRPr lang="he-IL" dirty="0"/>
          </a:p>
        </p:txBody>
      </p:sp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77C8EDA4-C1B3-46AB-B931-BD29B2909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/>
          <a:lstStyle/>
          <a:p>
            <a:r>
              <a:rPr lang="he-IL" dirty="0"/>
              <a:t>דיודה מסוג זה מתנהגת כדיודה רגילה במתח קדמי, כאשר זורם זרם הדיודה מפיצה אור.</a:t>
            </a:r>
          </a:p>
          <a:p>
            <a:endParaRPr lang="en-US" dirty="0"/>
          </a:p>
        </p:txBody>
      </p:sp>
      <p:pic>
        <p:nvPicPr>
          <p:cNvPr id="6" name="מציין מיקום תוכן 3">
            <a:extLst>
              <a:ext uri="{FF2B5EF4-FFF2-40B4-BE49-F238E27FC236}">
                <a16:creationId xmlns:a16="http://schemas.microsoft.com/office/drawing/2014/main" id="{83E4B4F2-DDAD-4AD6-8DFE-E7A39F1988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08" r="52173" b="6728"/>
          <a:stretch/>
        </p:blipFill>
        <p:spPr bwMode="auto">
          <a:xfrm>
            <a:off x="648211" y="2148528"/>
            <a:ext cx="4987818" cy="372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13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דיודת קולטת אור</a:t>
            </a:r>
          </a:p>
        </p:txBody>
      </p:sp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77C8EDA4-C1B3-46AB-B931-BD29B2909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/>
          <a:lstStyle/>
          <a:p>
            <a:r>
              <a:rPr lang="he-IL" dirty="0"/>
              <a:t>דיודה מסוג זה מוליכה כתלות בעוצמת האור המוקרן עליה.</a:t>
            </a:r>
          </a:p>
          <a:p>
            <a:endParaRPr lang="en-US" dirty="0"/>
          </a:p>
        </p:txBody>
      </p:sp>
      <p:pic>
        <p:nvPicPr>
          <p:cNvPr id="7" name="מציין מיקום תוכן 5">
            <a:extLst>
              <a:ext uri="{FF2B5EF4-FFF2-40B4-BE49-F238E27FC236}">
                <a16:creationId xmlns:a16="http://schemas.microsoft.com/office/drawing/2014/main" id="{4B8725D9-4DEF-4FF9-8081-CA547242C6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8" r="43908" b="12196"/>
          <a:stretch/>
        </p:blipFill>
        <p:spPr bwMode="auto">
          <a:xfrm>
            <a:off x="2817923" y="2265681"/>
            <a:ext cx="4605434" cy="340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042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מציין מיקום תוכן 3">
            <a:extLst>
              <a:ext uri="{FF2B5EF4-FFF2-40B4-BE49-F238E27FC236}">
                <a16:creationId xmlns:a16="http://schemas.microsoft.com/office/drawing/2014/main" id="{03267CD6-FCC8-4C1C-8AE5-C50C66FFE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72" y="700439"/>
            <a:ext cx="6267450" cy="364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תמונה 4">
            <a:extLst>
              <a:ext uri="{FF2B5EF4-FFF2-40B4-BE49-F238E27FC236}">
                <a16:creationId xmlns:a16="http://schemas.microsoft.com/office/drawing/2014/main" id="{20291F63-9071-4346-9D0F-C2CBCB9BF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67" y="4020824"/>
            <a:ext cx="62484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734662" y="933094"/>
            <a:ext cx="9000000" cy="540000"/>
          </a:xfrm>
        </p:spPr>
        <p:txBody>
          <a:bodyPr/>
          <a:lstStyle/>
          <a:p>
            <a:r>
              <a:rPr lang="he-IL" dirty="0"/>
              <a:t>טרנזיסטור</a:t>
            </a:r>
          </a:p>
        </p:txBody>
      </p:sp>
    </p:spTree>
    <p:extLst>
      <p:ext uri="{BB962C8B-B14F-4D97-AF65-F5344CB8AC3E}">
        <p14:creationId xmlns:p14="http://schemas.microsoft.com/office/powerpoint/2010/main" val="3707739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טרנזיסטור – אופן פעולה</a:t>
            </a:r>
          </a:p>
        </p:txBody>
      </p:sp>
      <p:pic>
        <p:nvPicPr>
          <p:cNvPr id="7" name="מציין מיקום תוכן 6">
            <a:extLst>
              <a:ext uri="{FF2B5EF4-FFF2-40B4-BE49-F238E27FC236}">
                <a16:creationId xmlns:a16="http://schemas.microsoft.com/office/drawing/2014/main" id="{5872FDB5-98ED-424C-926E-091FDB2830E1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05"/>
          <a:stretch>
            <a:fillRect/>
          </a:stretch>
        </p:blipFill>
        <p:spPr bwMode="auto">
          <a:xfrm>
            <a:off x="1610519" y="1751780"/>
            <a:ext cx="6810375" cy="41005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123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30C4993-33E4-476F-8172-FE5FFA5226F7}"/>
              </a:ext>
            </a:extLst>
          </p:cNvPr>
          <p:cNvSpPr/>
          <p:nvPr/>
        </p:nvSpPr>
        <p:spPr>
          <a:xfrm>
            <a:off x="0" y="5169408"/>
            <a:ext cx="8132064" cy="1713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905264"/>
            <a:ext cx="9000000" cy="1043169"/>
          </a:xfrm>
        </p:spPr>
        <p:txBody>
          <a:bodyPr/>
          <a:lstStyle/>
          <a:p>
            <a:r>
              <a:rPr lang="he-IL" dirty="0"/>
              <a:t>טרנזיסטור – </a:t>
            </a:r>
            <a:br>
              <a:rPr lang="en-US" dirty="0"/>
            </a:br>
            <a:r>
              <a:rPr lang="he-IL" dirty="0"/>
              <a:t>דוגמא</a:t>
            </a:r>
          </a:p>
        </p:txBody>
      </p:sp>
      <p:pic>
        <p:nvPicPr>
          <p:cNvPr id="6" name="מציין מיקום תוכן 6">
            <a:extLst>
              <a:ext uri="{FF2B5EF4-FFF2-40B4-BE49-F238E27FC236}">
                <a16:creationId xmlns:a16="http://schemas.microsoft.com/office/drawing/2014/main" id="{605120CF-29A4-452D-80AE-62CECA1D2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8284"/>
            <a:ext cx="62865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תמונה 7">
            <a:extLst>
              <a:ext uri="{FF2B5EF4-FFF2-40B4-BE49-F238E27FC236}">
                <a16:creationId xmlns:a16="http://schemas.microsoft.com/office/drawing/2014/main" id="{043CC168-A388-4505-8B37-99B27B169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761" y="3931764"/>
            <a:ext cx="4402137" cy="286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מלבן 2">
            <a:extLst>
              <a:ext uri="{FF2B5EF4-FFF2-40B4-BE49-F238E27FC236}">
                <a16:creationId xmlns:a16="http://schemas.microsoft.com/office/drawing/2014/main" id="{39ECEC53-CFC7-4310-8440-6F8D30343AEC}"/>
              </a:ext>
            </a:extLst>
          </p:cNvPr>
          <p:cNvSpPr/>
          <p:nvPr/>
        </p:nvSpPr>
        <p:spPr>
          <a:xfrm>
            <a:off x="670570" y="3072321"/>
            <a:ext cx="12602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dirty="0">
                <a:ln w="0"/>
                <a:solidFill>
                  <a:srgbClr val="12B4BC"/>
                </a:solidFill>
              </a:rPr>
              <a:t>איור 1</a:t>
            </a:r>
            <a:endParaRPr lang="he-IL" sz="3200" b="0" cap="none" spc="0" dirty="0">
              <a:ln w="0"/>
              <a:solidFill>
                <a:srgbClr val="12B4BC"/>
              </a:solidFill>
            </a:endParaRP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BF7230E6-2AAF-4637-87B7-5578DFCC94F2}"/>
              </a:ext>
            </a:extLst>
          </p:cNvPr>
          <p:cNvSpPr/>
          <p:nvPr/>
        </p:nvSpPr>
        <p:spPr>
          <a:xfrm>
            <a:off x="3871385" y="3072321"/>
            <a:ext cx="12602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dirty="0">
                <a:ln w="0"/>
                <a:solidFill>
                  <a:srgbClr val="12B4BC"/>
                </a:solidFill>
              </a:rPr>
              <a:t>איור 2</a:t>
            </a:r>
            <a:endParaRPr lang="he-IL" sz="3200" b="0" cap="none" spc="0" dirty="0">
              <a:ln w="0"/>
              <a:solidFill>
                <a:srgbClr val="12B4BC"/>
              </a:solidFill>
            </a:endParaRP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2249959F-6FD7-44E0-BBF4-24175990CC3A}"/>
              </a:ext>
            </a:extLst>
          </p:cNvPr>
          <p:cNvSpPr/>
          <p:nvPr/>
        </p:nvSpPr>
        <p:spPr>
          <a:xfrm>
            <a:off x="2362781" y="3745993"/>
            <a:ext cx="12602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dirty="0">
                <a:ln w="0"/>
                <a:solidFill>
                  <a:srgbClr val="12B4BC"/>
                </a:solidFill>
              </a:rPr>
              <a:t>איור 3</a:t>
            </a:r>
            <a:endParaRPr lang="he-IL" sz="3200" b="0" cap="none" spc="0" dirty="0">
              <a:ln w="0"/>
              <a:solidFill>
                <a:srgbClr val="12B4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78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38117" y="1273032"/>
            <a:ext cx="10871177" cy="1260000"/>
          </a:xfrm>
        </p:spPr>
        <p:txBody>
          <a:bodyPr/>
          <a:lstStyle/>
          <a:p>
            <a:r>
              <a:rPr lang="he-IL" sz="6000" dirty="0">
                <a:solidFill>
                  <a:srgbClr val="002060"/>
                </a:solidFill>
              </a:rPr>
              <a:t>המגמה לתחבורה מתקדמת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2398189"/>
            <a:ext cx="10872000" cy="1257643"/>
          </a:xfrm>
        </p:spPr>
        <p:txBody>
          <a:bodyPr/>
          <a:lstStyle/>
          <a:p>
            <a:r>
              <a:rPr lang="he-IL" dirty="0"/>
              <a:t>יסודות החשמל והאלקטרוניקה – חלק ג'</a:t>
            </a:r>
            <a:br>
              <a:rPr lang="en-US" dirty="0"/>
            </a:br>
            <a:r>
              <a:rPr lang="he-IL" dirty="0"/>
              <a:t> מקצוע מוביל/מקצוע התמחות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</a:t>
            </a:r>
            <a:r>
              <a:rPr lang="he-IL">
                <a:sym typeface="Varela Round"/>
              </a:rPr>
              <a:t>: מהנדס </a:t>
            </a:r>
            <a:r>
              <a:rPr lang="he-IL" dirty="0">
                <a:sym typeface="Varela Round"/>
              </a:rPr>
              <a:t>יניב טוכמן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0"/>
            <a:ext cx="9000000" cy="540001"/>
          </a:xfrm>
        </p:spPr>
        <p:txBody>
          <a:bodyPr/>
          <a:lstStyle/>
          <a:p>
            <a:r>
              <a:rPr lang="he-IL" dirty="0"/>
              <a:t>טרנזיסטור מסוג </a:t>
            </a:r>
            <a:r>
              <a:rPr lang="en-US" dirty="0"/>
              <a:t>FET</a:t>
            </a:r>
            <a:endParaRPr lang="he-IL" dirty="0"/>
          </a:p>
        </p:txBody>
      </p:sp>
      <p:pic>
        <p:nvPicPr>
          <p:cNvPr id="7" name="מציין מיקום תוכן 4">
            <a:extLst>
              <a:ext uri="{FF2B5EF4-FFF2-40B4-BE49-F238E27FC236}">
                <a16:creationId xmlns:a16="http://schemas.microsoft.com/office/drawing/2014/main" id="{AEF06516-4600-4624-8B2A-8B3BF02C9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156" y="666750"/>
            <a:ext cx="3035625" cy="279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תמונה 5">
            <a:extLst>
              <a:ext uri="{FF2B5EF4-FFF2-40B4-BE49-F238E27FC236}">
                <a16:creationId xmlns:a16="http://schemas.microsoft.com/office/drawing/2014/main" id="{AD817A04-E944-4C0C-BA5B-33B3CB833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743" y="3654425"/>
            <a:ext cx="6892925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771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olidFill>
                  <a:srgbClr val="002060"/>
                </a:solidFill>
              </a:rPr>
              <a:t>יסודות החשמל והאלקטרוניקה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3320829"/>
            <a:ext cx="10872000" cy="642090"/>
          </a:xfrm>
        </p:spPr>
        <p:txBody>
          <a:bodyPr/>
          <a:lstStyle/>
          <a:p>
            <a:r>
              <a:rPr lang="he-IL" dirty="0">
                <a:solidFill>
                  <a:srgbClr val="002060"/>
                </a:solidFill>
                <a:sym typeface="Varela Round"/>
              </a:rPr>
              <a:t>סיכום ושאלות</a:t>
            </a:r>
          </a:p>
        </p:txBody>
      </p:sp>
    </p:spTree>
    <p:extLst>
      <p:ext uri="{BB962C8B-B14F-4D97-AF65-F5344CB8AC3E}">
        <p14:creationId xmlns:p14="http://schemas.microsoft.com/office/powerpoint/2010/main" val="880732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יסודות החשמל והאלקטרוניקה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998439" y="1185681"/>
            <a:ext cx="9000000" cy="54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סיכום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AABBC19-3FD0-4F64-B718-046DE2EB2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978268"/>
            <a:ext cx="9483233" cy="4152517"/>
          </a:xfrm>
        </p:spPr>
        <p:txBody>
          <a:bodyPr vert="horz" lIns="91440" tIns="45720" rIns="91440" bIns="45720" rtlCol="1"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he-IL" dirty="0"/>
              <a:t>בשיעור זה למדנו:</a:t>
            </a:r>
          </a:p>
          <a:p>
            <a:pPr>
              <a:lnSpc>
                <a:spcPct val="200000"/>
              </a:lnSpc>
            </a:pPr>
            <a:r>
              <a:rPr lang="he-IL" dirty="0"/>
              <a:t>רכיבים חשובים בענף הרכב</a:t>
            </a:r>
          </a:p>
          <a:p>
            <a:pPr>
              <a:lnSpc>
                <a:spcPct val="200000"/>
              </a:lnSpc>
            </a:pPr>
            <a:r>
              <a:rPr lang="he-IL" dirty="0"/>
              <a:t>נגדים, סלילים, קבלים, דיודות וטרנזיסטורים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he-I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25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>
              <a:solidFill>
                <a:srgbClr val="002060"/>
              </a:solidFill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38940" y="2018862"/>
            <a:ext cx="10871177" cy="1260000"/>
          </a:xfrm>
        </p:spPr>
        <p:txBody>
          <a:bodyPr/>
          <a:lstStyle/>
          <a:p>
            <a:r>
              <a:rPr lang="he-IL" dirty="0">
                <a:solidFill>
                  <a:srgbClr val="002060"/>
                </a:solidFill>
              </a:rPr>
              <a:t>תודה על ההקשבה והצפייה</a:t>
            </a:r>
          </a:p>
        </p:txBody>
      </p:sp>
    </p:spTree>
    <p:extLst>
      <p:ext uri="{BB962C8B-B14F-4D97-AF65-F5344CB8AC3E}">
        <p14:creationId xmlns:p14="http://schemas.microsoft.com/office/powerpoint/2010/main" val="39018572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372" y="446"/>
            <a:ext cx="3241542" cy="1838237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48333" y="3016166"/>
            <a:ext cx="10471879" cy="1815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26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4" y="1838683"/>
            <a:ext cx="12188825" cy="76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היום?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05" y="1185681"/>
            <a:ext cx="9000000" cy="54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יסודות החשמל והאלקטרוניקה – חלק ג'</a:t>
            </a:r>
            <a:endParaRPr lang="he-IL" dirty="0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he-IL" dirty="0"/>
              <a:t>חזרה על חלק ב'</a:t>
            </a:r>
          </a:p>
          <a:p>
            <a:pPr>
              <a:lnSpc>
                <a:spcPct val="170000"/>
              </a:lnSpc>
            </a:pPr>
            <a:r>
              <a:rPr lang="he-IL" dirty="0"/>
              <a:t>רכיבים: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he-IL"/>
              <a:t>קבלים</a:t>
            </a:r>
            <a:endParaRPr lang="he-IL" dirty="0"/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he-IL" dirty="0"/>
              <a:t>דיודה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he-IL" dirty="0"/>
              <a:t>טרנזיסטור</a:t>
            </a:r>
          </a:p>
          <a:p>
            <a:pPr lvl="1">
              <a:lnSpc>
                <a:spcPct val="200000"/>
              </a:lnSpc>
            </a:pPr>
            <a:endParaRPr lang="he-IL" dirty="0"/>
          </a:p>
          <a:p>
            <a:pPr lvl="1">
              <a:lnSpc>
                <a:spcPct val="200000"/>
              </a:lnSpc>
            </a:pPr>
            <a:endParaRPr lang="he-IL" dirty="0"/>
          </a:p>
          <a:p>
            <a:pPr>
              <a:lnSpc>
                <a:spcPct val="200000"/>
              </a:lnSpc>
            </a:pPr>
            <a:endParaRPr lang="he-IL" dirty="0"/>
          </a:p>
          <a:p>
            <a:pPr>
              <a:lnSpc>
                <a:spcPct val="200000"/>
              </a:lnSpc>
            </a:pPr>
            <a:endParaRPr lang="he-IL" dirty="0"/>
          </a:p>
          <a:p>
            <a:pPr>
              <a:lnSpc>
                <a:spcPct val="200000"/>
              </a:lnSpc>
            </a:pPr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יסודות החשמל והאלקטרוניקה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3308637"/>
            <a:ext cx="10872000" cy="642090"/>
          </a:xfrm>
        </p:spPr>
        <p:txBody>
          <a:bodyPr/>
          <a:lstStyle/>
          <a:p>
            <a:r>
              <a:rPr lang="he-IL" dirty="0"/>
              <a:t>חזרה על חלק ב'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חוקים בחשמל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844719"/>
            <a:ext cx="9000000" cy="540000"/>
          </a:xfrm>
        </p:spPr>
        <p:txBody>
          <a:bodyPr/>
          <a:lstStyle/>
          <a:p>
            <a:r>
              <a:rPr lang="he-IL" dirty="0"/>
              <a:t>חוק </a:t>
            </a:r>
            <a:r>
              <a:rPr lang="he-IL" dirty="0" err="1"/>
              <a:t>אוהם</a:t>
            </a:r>
            <a:endParaRPr lang="he-IL" dirty="0"/>
          </a:p>
        </p:txBody>
      </p:sp>
      <p:pic>
        <p:nvPicPr>
          <p:cNvPr id="6" name="מציין מיקום תוכן 6">
            <a:extLst>
              <a:ext uri="{FF2B5EF4-FFF2-40B4-BE49-F238E27FC236}">
                <a16:creationId xmlns:a16="http://schemas.microsoft.com/office/drawing/2014/main" id="{6F8F5C7E-607F-493B-9591-A66FCAB0491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72" y="1068132"/>
            <a:ext cx="7358094" cy="465409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30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חוקים בחשמל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הספק חשמלי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937879-CCF2-4583-A5CF-0E96A9C3C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/>
          <a:lstStyle/>
          <a:p>
            <a:r>
              <a:rPr lang="he-IL" dirty="0"/>
              <a:t>הספק חשמלי הינו כמות האנרגיה הנצרכת ביחידת זמן, הפיכת האנרגיה החשמלית לאנרגיה אחרת. </a:t>
            </a:r>
          </a:p>
          <a:p>
            <a:endParaRPr lang="he-IL" dirty="0"/>
          </a:p>
          <a:p>
            <a:r>
              <a:rPr lang="he-IL" dirty="0"/>
              <a:t>נסמן את ההספק החשמלי באות </a:t>
            </a:r>
            <a:r>
              <a:rPr lang="en-US" dirty="0"/>
              <a:t>P</a:t>
            </a:r>
            <a:r>
              <a:rPr lang="he-IL" dirty="0"/>
              <a:t>, </a:t>
            </a:r>
            <a:r>
              <a:rPr lang="en-US" dirty="0"/>
              <a:t> </a:t>
            </a:r>
            <a:r>
              <a:rPr lang="he-IL" dirty="0"/>
              <a:t>ביחידות של וואט [</a:t>
            </a:r>
            <a:r>
              <a:rPr lang="en-US" dirty="0"/>
              <a:t>W</a:t>
            </a:r>
            <a:r>
              <a:rPr lang="he-IL" dirty="0"/>
              <a:t>].</a:t>
            </a:r>
          </a:p>
          <a:p>
            <a:endParaRPr lang="en-US" dirty="0"/>
          </a:p>
        </p:txBody>
      </p:sp>
      <p:pic>
        <p:nvPicPr>
          <p:cNvPr id="6" name="Picture 8" descr="נוסחאת הספק">
            <a:extLst>
              <a:ext uri="{FF2B5EF4-FFF2-40B4-BE49-F238E27FC236}">
                <a16:creationId xmlns:a16="http://schemas.microsoft.com/office/drawing/2014/main" id="{E6B23C72-E269-40F5-B971-3D26D3FCE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832" y="4081463"/>
            <a:ext cx="2952750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נוסחאת הספק2">
            <a:extLst>
              <a:ext uri="{FF2B5EF4-FFF2-40B4-BE49-F238E27FC236}">
                <a16:creationId xmlns:a16="http://schemas.microsoft.com/office/drawing/2014/main" id="{536644EF-B8F2-465A-A223-33DAF32F87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206" y="4081463"/>
            <a:ext cx="2767013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085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9000000" cy="540000"/>
          </a:xfrm>
        </p:spPr>
        <p:txBody>
          <a:bodyPr/>
          <a:lstStyle/>
          <a:p>
            <a:r>
              <a:rPr lang="he-IL" dirty="0"/>
              <a:t>סליל - </a:t>
            </a:r>
            <a:r>
              <a:rPr lang="he-IL" altLang="en-US" dirty="0"/>
              <a:t>"חוק </a:t>
            </a:r>
            <a:r>
              <a:rPr lang="he-IL" altLang="en-US" dirty="0" err="1"/>
              <a:t>פאראדיי</a:t>
            </a:r>
            <a:r>
              <a:rPr lang="he-IL" altLang="en-US" dirty="0"/>
              <a:t>"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937879-CCF2-4583-A5CF-0E96A9C3C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000000" cy="4152517"/>
          </a:xfrm>
        </p:spPr>
        <p:txBody>
          <a:bodyPr>
            <a:normAutofit/>
          </a:bodyPr>
          <a:lstStyle/>
          <a:p>
            <a:pPr marL="360363" indent="-215900"/>
            <a:r>
              <a:rPr lang="he-IL" altLang="en-US" dirty="0"/>
              <a:t>הנובע מתופעה הנקראת "השראה עצמית" - חוק זה </a:t>
            </a:r>
            <a:br>
              <a:rPr lang="en-US" altLang="en-US" dirty="0"/>
            </a:br>
            <a:r>
              <a:rPr lang="he-IL" altLang="en-US" dirty="0"/>
              <a:t>מציג תופעה הנגרמת משינוי הזרם על הסליל באופן חד ומידי. </a:t>
            </a:r>
          </a:p>
          <a:p>
            <a:pPr marL="360363" indent="-215900"/>
            <a:endParaRPr lang="he-IL" altLang="en-US" dirty="0"/>
          </a:p>
          <a:p>
            <a:pPr marL="360363" indent="-215900"/>
            <a:r>
              <a:rPr lang="he-IL" altLang="en-US" dirty="0"/>
              <a:t>במידה וזורם זרם קבוע בסליל, גם המתח וגם השדה קבועים. אך כאשר אנו מפסיקים את הזרם באופן מידי מתבצעת קפיצת מתח לכיוון ההפוך. </a:t>
            </a:r>
          </a:p>
          <a:p>
            <a:pPr marL="360363" indent="-215900"/>
            <a:endParaRPr lang="he-IL" altLang="en-US" dirty="0"/>
          </a:p>
          <a:p>
            <a:pPr marL="360363" indent="-215900"/>
            <a:r>
              <a:rPr lang="he-IL" altLang="en-US" dirty="0"/>
              <a:t>שימוש כמגנט - כאשר עובר זרם דרך סליל, הקווים המגנטיים יתרכזו במרכז הסליל ויכוונו לאותו כיוון. אפשר לחזק עוד יותר את השדה המגנטי על ידי הגדלת מספר הליפופים של הסליל.</a:t>
            </a:r>
            <a:endParaRPr lang="en-US" altLang="en-US" dirty="0">
              <a:cs typeface="Arial" panose="020B0604020202020204" pitchFamily="34" charset="0"/>
            </a:endParaRPr>
          </a:p>
        </p:txBody>
      </p:sp>
      <p:pic>
        <p:nvPicPr>
          <p:cNvPr id="11" name="תמונה 9">
            <a:extLst>
              <a:ext uri="{FF2B5EF4-FFF2-40B4-BE49-F238E27FC236}">
                <a16:creationId xmlns:a16="http://schemas.microsoft.com/office/drawing/2014/main" id="{E762502F-D0FE-4115-938A-54DD897A1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3" y="12192"/>
            <a:ext cx="2036640" cy="2218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6781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>
              <a:solidFill>
                <a:srgbClr val="002060"/>
              </a:solidFill>
            </a:endParaRPr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solidFill>
                  <a:srgbClr val="002060"/>
                </a:solidFill>
              </a:rPr>
              <a:t>יסודות החשמל והאלקטרוניקה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3418365"/>
            <a:ext cx="10872000" cy="642090"/>
          </a:xfrm>
        </p:spPr>
        <p:txBody>
          <a:bodyPr/>
          <a:lstStyle/>
          <a:p>
            <a:r>
              <a:rPr lang="he-IL" dirty="0">
                <a:solidFill>
                  <a:srgbClr val="002060"/>
                </a:solidFill>
              </a:rPr>
              <a:t>רכיבים</a:t>
            </a:r>
          </a:p>
        </p:txBody>
      </p:sp>
    </p:spTree>
    <p:extLst>
      <p:ext uri="{BB962C8B-B14F-4D97-AF65-F5344CB8AC3E}">
        <p14:creationId xmlns:p14="http://schemas.microsoft.com/office/powerpoint/2010/main" val="80330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רכיבים 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515206" y="734577"/>
            <a:ext cx="9000000" cy="540000"/>
          </a:xfrm>
        </p:spPr>
        <p:txBody>
          <a:bodyPr/>
          <a:lstStyle/>
          <a:p>
            <a:r>
              <a:rPr lang="he-IL" dirty="0"/>
              <a:t>קבל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937879-CCF2-4583-A5CF-0E96A9C3C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06" y="1274577"/>
            <a:ext cx="9000000" cy="4152517"/>
          </a:xfrm>
        </p:spPr>
        <p:txBody>
          <a:bodyPr>
            <a:normAutofit/>
          </a:bodyPr>
          <a:lstStyle/>
          <a:p>
            <a:r>
              <a:rPr lang="he-IL" altLang="en-US" dirty="0"/>
              <a:t>הקבל הוא רכיב המאפשר לנו לאגור מטען חשמלי במעגל. גודל הקבל והחומרים</a:t>
            </a:r>
            <a:br>
              <a:rPr lang="he-IL" altLang="en-US" dirty="0"/>
            </a:br>
            <a:r>
              <a:rPr lang="he-IL" altLang="en-US" dirty="0"/>
              <a:t> ממנו הוא בנוי משפיעים על כמות המטען הניתן לאגור בו.</a:t>
            </a:r>
          </a:p>
          <a:p>
            <a:r>
              <a:rPr lang="he-IL" altLang="en-US" dirty="0"/>
              <a:t>הקבלים משמשים אותנו לסינון רעשים וייצוב אותות חשמליים, בדומה לבולם ברכב המשכך רעידות הנוצרות ממבנה הכביש עליו אנו נוסעים.</a:t>
            </a:r>
          </a:p>
          <a:p>
            <a:r>
              <a:rPr lang="he-IL" altLang="en-US" dirty="0"/>
              <a:t>בנוסף, הקבלים מאפשרים לנו לבצע השהייה חשמלית, הדלקה או כיבוי איטי של תאורה. </a:t>
            </a:r>
          </a:p>
        </p:txBody>
      </p:sp>
      <p:pic>
        <p:nvPicPr>
          <p:cNvPr id="7" name="תמונה 3">
            <a:extLst>
              <a:ext uri="{FF2B5EF4-FFF2-40B4-BE49-F238E27FC236}">
                <a16:creationId xmlns:a16="http://schemas.microsoft.com/office/drawing/2014/main" id="{D58C3855-A919-422F-A44A-EF0B900E5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44" y="4175126"/>
            <a:ext cx="5403518" cy="21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תמונה 4">
            <a:extLst>
              <a:ext uri="{FF2B5EF4-FFF2-40B4-BE49-F238E27FC236}">
                <a16:creationId xmlns:a16="http://schemas.microsoft.com/office/drawing/2014/main" id="{77737BC3-9962-4B8A-A651-CE09269D6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589" y="4664664"/>
            <a:ext cx="2100263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651964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התאמה אישית 6">
      <a:majorFont>
        <a:latin typeface="Calibri"/>
        <a:ea typeface=""/>
        <a:cs typeface="Varela Round"/>
      </a:majorFont>
      <a:minorFont>
        <a:latin typeface="Calibri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2692</TotalTime>
  <Words>528</Words>
  <Application>Microsoft Office PowerPoint</Application>
  <PresentationFormat>Custom</PresentationFormat>
  <Paragraphs>85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Varela Round</vt:lpstr>
      <vt:lpstr>ערכת נושא Office</vt:lpstr>
      <vt:lpstr>מערכת שידורים לאומית</vt:lpstr>
      <vt:lpstr>המגמה לתחבורה מתקדמת</vt:lpstr>
      <vt:lpstr>מה נלמד היום? </vt:lpstr>
      <vt:lpstr>יסודות החשמל והאלקטרוניקה</vt:lpstr>
      <vt:lpstr>חוקים בחשמל</vt:lpstr>
      <vt:lpstr>חוקים בחשמל</vt:lpstr>
      <vt:lpstr>רכיבים </vt:lpstr>
      <vt:lpstr>יסודות החשמל והאלקטרוניקה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רכיבים </vt:lpstr>
      <vt:lpstr>יסודות החשמל והאלקטרוניקה</vt:lpstr>
      <vt:lpstr>יסודות החשמל והאלקטרוניקה</vt:lpstr>
      <vt:lpstr>תודה על ההקשבה והצפייה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Sivan Shimshila</cp:lastModifiedBy>
  <cp:revision>98</cp:revision>
  <dcterms:created xsi:type="dcterms:W3CDTF">2020-03-15T19:13:03Z</dcterms:created>
  <dcterms:modified xsi:type="dcterms:W3CDTF">2020-04-01T22:14:10Z</dcterms:modified>
</cp:coreProperties>
</file>