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9"/>
  </p:notesMasterIdLst>
  <p:sldIdLst>
    <p:sldId id="257" r:id="rId2"/>
    <p:sldId id="262" r:id="rId3"/>
    <p:sldId id="263" r:id="rId4"/>
    <p:sldId id="288" r:id="rId5"/>
    <p:sldId id="373" r:id="rId6"/>
    <p:sldId id="374" r:id="rId7"/>
    <p:sldId id="375" r:id="rId8"/>
    <p:sldId id="376" r:id="rId9"/>
    <p:sldId id="377" r:id="rId10"/>
    <p:sldId id="378" r:id="rId11"/>
    <p:sldId id="296" r:id="rId12"/>
    <p:sldId id="357" r:id="rId13"/>
    <p:sldId id="358" r:id="rId14"/>
    <p:sldId id="356" r:id="rId15"/>
    <p:sldId id="359" r:id="rId16"/>
    <p:sldId id="360" r:id="rId17"/>
    <p:sldId id="344" r:id="rId18"/>
    <p:sldId id="345" r:id="rId19"/>
    <p:sldId id="346" r:id="rId20"/>
    <p:sldId id="348" r:id="rId21"/>
    <p:sldId id="355" r:id="rId22"/>
    <p:sldId id="361" r:id="rId23"/>
    <p:sldId id="367" r:id="rId24"/>
    <p:sldId id="363" r:id="rId25"/>
    <p:sldId id="368" r:id="rId26"/>
    <p:sldId id="383" r:id="rId27"/>
    <p:sldId id="369" r:id="rId28"/>
    <p:sldId id="370" r:id="rId29"/>
    <p:sldId id="371" r:id="rId30"/>
    <p:sldId id="384" r:id="rId31"/>
    <p:sldId id="386" r:id="rId32"/>
    <p:sldId id="388" r:id="rId33"/>
    <p:sldId id="389" r:id="rId34"/>
    <p:sldId id="390" r:id="rId35"/>
    <p:sldId id="391" r:id="rId36"/>
    <p:sldId id="380" r:id="rId37"/>
    <p:sldId id="382" r:id="rId38"/>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6699"/>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88665" autoAdjust="0"/>
  </p:normalViewPr>
  <p:slideViewPr>
    <p:cSldViewPr snapToGrid="0" snapToObjects="1">
      <p:cViewPr varScale="1">
        <p:scale>
          <a:sx n="82" d="100"/>
          <a:sy n="82" d="100"/>
        </p:scale>
        <p:origin x="1160" y="13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י"ד.אב.תש"ף</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rtl="0" eaLnBrk="1" latinLnBrk="0" hangingPunct="1"/>
            <a:endParaRPr lang="en-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16</a:t>
            </a:fld>
            <a:endParaRPr lang="he-IL"/>
          </a:p>
        </p:txBody>
      </p:sp>
    </p:spTree>
    <p:extLst>
      <p:ext uri="{BB962C8B-B14F-4D97-AF65-F5344CB8AC3E}">
        <p14:creationId xmlns:p14="http://schemas.microsoft.com/office/powerpoint/2010/main" val="26013438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י"ד.אב.תש"ף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solidFill>
                  <a:srgbClr val="002060"/>
                </a:solidFill>
              </a:rPr>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41872" y="303549"/>
            <a:ext cx="11160000" cy="720000"/>
          </a:xfrm>
        </p:spPr>
        <p:txBody>
          <a:bodyPr/>
          <a:lstStyle/>
          <a:p>
            <a:r>
              <a:rPr lang="he-IL" dirty="0"/>
              <a:t>המשך תרגיל לדוגמא ירדן לוי</a:t>
            </a:r>
          </a:p>
        </p:txBody>
      </p:sp>
      <p:sp>
        <p:nvSpPr>
          <p:cNvPr id="6" name="TextBox 5"/>
          <p:cNvSpPr txBox="1"/>
          <p:nvPr/>
        </p:nvSpPr>
        <p:spPr>
          <a:xfrm>
            <a:off x="-328951" y="2708694"/>
            <a:ext cx="4705063" cy="369332"/>
          </a:xfrm>
          <a:prstGeom prst="rect">
            <a:avLst/>
          </a:prstGeom>
          <a:noFill/>
        </p:spPr>
        <p:txBody>
          <a:bodyPr wrap="square" rtlCol="1">
            <a:spAutoFit/>
          </a:bodyPr>
          <a:lstStyle/>
          <a:p>
            <a:r>
              <a:rPr lang="he-IL" dirty="0">
                <a:latin typeface="Varela Round" pitchFamily="2" charset="-79"/>
                <a:cs typeface="Varela Round" pitchFamily="2" charset="-79"/>
              </a:rPr>
              <a:t>יש לנכות מירדן לוי מקדמה בסך 800 ש"ח</a:t>
            </a:r>
          </a:p>
        </p:txBody>
      </p:sp>
      <p:graphicFrame>
        <p:nvGraphicFramePr>
          <p:cNvPr id="8" name="מציין מיקום תוכן 4"/>
          <p:cNvGraphicFramePr>
            <a:graphicFrameLocks noGrp="1"/>
          </p:cNvGraphicFramePr>
          <p:nvPr>
            <p:ph sz="quarter" idx="4"/>
          </p:nvPr>
        </p:nvGraphicFramePr>
        <p:xfrm>
          <a:off x="4705063" y="1023549"/>
          <a:ext cx="6867858" cy="5539288"/>
        </p:xfrm>
        <a:graphic>
          <a:graphicData uri="http://schemas.openxmlformats.org/drawingml/2006/table">
            <a:tbl>
              <a:tblPr rtl="1"/>
              <a:tblGrid>
                <a:gridCol w="2306919">
                  <a:extLst>
                    <a:ext uri="{9D8B030D-6E8A-4147-A177-3AD203B41FA5}">
                      <a16:colId xmlns:a16="http://schemas.microsoft.com/office/drawing/2014/main" val="20000"/>
                    </a:ext>
                  </a:extLst>
                </a:gridCol>
                <a:gridCol w="759126">
                  <a:extLst>
                    <a:ext uri="{9D8B030D-6E8A-4147-A177-3AD203B41FA5}">
                      <a16:colId xmlns:a16="http://schemas.microsoft.com/office/drawing/2014/main" val="20001"/>
                    </a:ext>
                  </a:extLst>
                </a:gridCol>
                <a:gridCol w="1222033">
                  <a:extLst>
                    <a:ext uri="{9D8B030D-6E8A-4147-A177-3AD203B41FA5}">
                      <a16:colId xmlns:a16="http://schemas.microsoft.com/office/drawing/2014/main" val="20002"/>
                    </a:ext>
                  </a:extLst>
                </a:gridCol>
                <a:gridCol w="983983">
                  <a:extLst>
                    <a:ext uri="{9D8B030D-6E8A-4147-A177-3AD203B41FA5}">
                      <a16:colId xmlns:a16="http://schemas.microsoft.com/office/drawing/2014/main" val="20003"/>
                    </a:ext>
                  </a:extLst>
                </a:gridCol>
                <a:gridCol w="1595797">
                  <a:extLst>
                    <a:ext uri="{9D8B030D-6E8A-4147-A177-3AD203B41FA5}">
                      <a16:colId xmlns:a16="http://schemas.microsoft.com/office/drawing/2014/main" val="20004"/>
                    </a:ext>
                  </a:extLst>
                </a:gridCol>
              </a:tblGrid>
              <a:tr h="0">
                <a:tc>
                  <a:txBody>
                    <a:bodyPr/>
                    <a:lstStyle/>
                    <a:p>
                      <a:pPr marL="30480" algn="just" rtl="1">
                        <a:lnSpc>
                          <a:spcPct val="107000"/>
                        </a:lnSpc>
                        <a:spcAft>
                          <a:spcPts val="800"/>
                        </a:spcAft>
                      </a:pPr>
                      <a:r>
                        <a:rPr lang="he-IL" sz="1600" b="1" dirty="0">
                          <a:latin typeface="Calibri"/>
                          <a:ea typeface="Calibri"/>
                          <a:cs typeface="David"/>
                        </a:rPr>
                        <a:t>שם העובדת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ירדן</a:t>
                      </a:r>
                      <a:r>
                        <a:rPr lang="he-IL" sz="1600" b="1" baseline="0" dirty="0">
                          <a:latin typeface="Calibri"/>
                          <a:ea typeface="Calibri"/>
                          <a:cs typeface="David"/>
                        </a:rPr>
                        <a:t> לוי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232999">
                <a:tc>
                  <a:txBody>
                    <a:bodyPr/>
                    <a:lstStyle/>
                    <a:p>
                      <a:pPr marL="30480" algn="just" rtl="1">
                        <a:lnSpc>
                          <a:spcPct val="107000"/>
                        </a:lnSpc>
                        <a:spcAft>
                          <a:spcPts val="800"/>
                        </a:spcAft>
                      </a:pPr>
                      <a:r>
                        <a:rPr lang="he-IL" sz="1600" b="1" dirty="0">
                          <a:latin typeface="Calibri"/>
                          <a:ea typeface="Calibri"/>
                          <a:cs typeface="David"/>
                        </a:rPr>
                        <a:t>מצב משפחתי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רווקה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32999">
                <a:tc>
                  <a:txBody>
                    <a:bodyPr/>
                    <a:lstStyle/>
                    <a:p>
                      <a:pPr marL="30480" algn="just" rtl="1">
                        <a:lnSpc>
                          <a:spcPct val="107000"/>
                        </a:lnSpc>
                        <a:spcAft>
                          <a:spcPts val="800"/>
                        </a:spcAft>
                      </a:pPr>
                      <a:r>
                        <a:rPr lang="he-IL" sz="1600" b="1">
                          <a:latin typeface="Calibri"/>
                          <a:ea typeface="Calibri"/>
                          <a:cs typeface="David"/>
                        </a:rPr>
                        <a:t>התקופה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מאי</a:t>
                      </a:r>
                      <a:r>
                        <a:rPr lang="he-IL" sz="1600" b="1" baseline="0" dirty="0">
                          <a:latin typeface="Calibri"/>
                          <a:ea typeface="Calibri"/>
                          <a:cs typeface="David"/>
                        </a:rPr>
                        <a:t> </a:t>
                      </a:r>
                      <a:r>
                        <a:rPr lang="he-IL" sz="1600" b="1" dirty="0">
                          <a:latin typeface="Calibri"/>
                          <a:ea typeface="Calibri"/>
                          <a:cs typeface="David"/>
                        </a:rPr>
                        <a:t> 2020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232999">
                <a:tc>
                  <a:txBody>
                    <a:bodyPr/>
                    <a:lstStyle/>
                    <a:p>
                      <a:pPr marL="12001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ימים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שעות ביום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לפי</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שקלים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2999">
                <a:tc>
                  <a:txBody>
                    <a:bodyPr/>
                    <a:lstStyle/>
                    <a:p>
                      <a:pPr marL="120015" algn="r" rtl="1">
                        <a:lnSpc>
                          <a:spcPct val="107000"/>
                        </a:lnSpc>
                        <a:spcAft>
                          <a:spcPts val="800"/>
                        </a:spcAft>
                      </a:pPr>
                      <a:r>
                        <a:rPr lang="he-IL" sz="1600" b="1">
                          <a:latin typeface="Calibri"/>
                          <a:ea typeface="Calibri"/>
                          <a:cs typeface="David"/>
                        </a:rPr>
                        <a:t>שכר משולב</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25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36</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7,200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5371">
                <a:tc>
                  <a:txBody>
                    <a:bodyPr/>
                    <a:lstStyle/>
                    <a:p>
                      <a:pPr marL="120015" algn="r" rtl="1">
                        <a:lnSpc>
                          <a:spcPct val="107000"/>
                        </a:lnSpc>
                        <a:spcAft>
                          <a:spcPts val="800"/>
                        </a:spcAft>
                      </a:pPr>
                      <a:r>
                        <a:rPr lang="he-IL" sz="1600" b="1" dirty="0">
                          <a:latin typeface="Calibri"/>
                          <a:ea typeface="Calibri"/>
                          <a:cs typeface="David"/>
                        </a:rPr>
                        <a:t>שעות נוספות לפי 150%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12</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54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648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2999">
                <a:tc>
                  <a:txBody>
                    <a:bodyPr/>
                    <a:lstStyle/>
                    <a:p>
                      <a:pPr marL="120015" algn="r" rtl="1">
                        <a:lnSpc>
                          <a:spcPct val="107000"/>
                        </a:lnSpc>
                        <a:spcAft>
                          <a:spcPts val="800"/>
                        </a:spcAft>
                      </a:pPr>
                      <a:r>
                        <a:rPr lang="he-IL" sz="1600" b="1">
                          <a:latin typeface="Calibri"/>
                          <a:ea typeface="Calibri"/>
                          <a:cs typeface="David"/>
                        </a:rPr>
                        <a:t>החזר נסיעות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243</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2999">
                <a:tc>
                  <a:txBody>
                    <a:bodyPr/>
                    <a:lstStyle/>
                    <a:p>
                      <a:pPr marL="120015" algn="r" rtl="1">
                        <a:lnSpc>
                          <a:spcPct val="107000"/>
                        </a:lnSpc>
                        <a:spcAft>
                          <a:spcPts val="800"/>
                        </a:spcAft>
                      </a:pPr>
                      <a:r>
                        <a:rPr lang="he-IL" sz="1600" b="1">
                          <a:latin typeface="Calibri"/>
                          <a:ea typeface="Calibri"/>
                          <a:cs typeface="David"/>
                        </a:rPr>
                        <a:t>טלפון </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2999">
                <a:tc>
                  <a:txBody>
                    <a:bodyPr/>
                    <a:lstStyle/>
                    <a:p>
                      <a:pPr marL="120015" algn="r" rtl="1">
                        <a:lnSpc>
                          <a:spcPct val="107000"/>
                        </a:lnSpc>
                        <a:spcAft>
                          <a:spcPts val="800"/>
                        </a:spcAft>
                      </a:pPr>
                      <a:r>
                        <a:rPr lang="he-IL" sz="1600" b="1" dirty="0">
                          <a:latin typeface="Calibri"/>
                          <a:ea typeface="Calibri"/>
                          <a:cs typeface="David"/>
                        </a:rPr>
                        <a:t>תוספת מקצועית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2999">
                <a:tc>
                  <a:txBody>
                    <a:bodyPr/>
                    <a:lstStyle/>
                    <a:p>
                      <a:pPr marL="120015" algn="r" rtl="1">
                        <a:lnSpc>
                          <a:spcPct val="107000"/>
                        </a:lnSpc>
                        <a:spcAft>
                          <a:spcPts val="800"/>
                        </a:spcAft>
                      </a:pPr>
                      <a:r>
                        <a:rPr lang="he-IL" sz="1600" b="1">
                          <a:latin typeface="Calibri"/>
                          <a:ea typeface="Calibri"/>
                          <a:cs typeface="David"/>
                        </a:rPr>
                        <a:t>סה"כ ברוטו</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8445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99"/>
                    </a:solidFill>
                  </a:tcPr>
                </a:tc>
                <a:extLst>
                  <a:ext uri="{0D108BD9-81ED-4DB2-BD59-A6C34878D82A}">
                    <a16:rowId xmlns:a16="http://schemas.microsoft.com/office/drawing/2014/main" val="10009"/>
                  </a:ext>
                </a:extLst>
              </a:tr>
              <a:tr h="232999">
                <a:tc>
                  <a:txBody>
                    <a:bodyPr/>
                    <a:lstStyle/>
                    <a:p>
                      <a:pPr marL="120015" algn="r" rtl="1">
                        <a:lnSpc>
                          <a:spcPct val="107000"/>
                        </a:lnSpc>
                        <a:spcAft>
                          <a:spcPts val="800"/>
                        </a:spcAft>
                      </a:pPr>
                      <a:r>
                        <a:rPr lang="he-IL" sz="1600" b="1" dirty="0">
                          <a:latin typeface="Calibri"/>
                          <a:ea typeface="Calibri"/>
                          <a:cs typeface="David"/>
                        </a:rPr>
                        <a:t>ניכויים מהעובד:</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44963">
                <a:tc>
                  <a:txBody>
                    <a:bodyPr/>
                    <a:lstStyle/>
                    <a:p>
                      <a:pPr marL="120015" algn="r" rtl="1">
                        <a:lnSpc>
                          <a:spcPct val="107000"/>
                        </a:lnSpc>
                        <a:spcAft>
                          <a:spcPts val="800"/>
                        </a:spcAft>
                      </a:pPr>
                      <a:r>
                        <a:rPr lang="he-IL" sz="1600" b="1">
                          <a:latin typeface="Calibri"/>
                          <a:ea typeface="Calibri"/>
                          <a:cs typeface="David"/>
                        </a:rPr>
                        <a:t>מס הכנסה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327</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66793">
                <a:tc>
                  <a:txBody>
                    <a:bodyPr/>
                    <a:lstStyle/>
                    <a:p>
                      <a:pPr marL="120015" algn="r" rtl="1">
                        <a:lnSpc>
                          <a:spcPct val="107000"/>
                        </a:lnSpc>
                        <a:spcAft>
                          <a:spcPts val="800"/>
                        </a:spcAft>
                      </a:pPr>
                      <a:r>
                        <a:rPr lang="he-IL" sz="1600" b="1">
                          <a:latin typeface="Calibri"/>
                          <a:ea typeface="Calibri"/>
                          <a:cs typeface="David"/>
                        </a:rPr>
                        <a:t>ביטוח לאומי+מס בריאות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475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44963">
                <a:tc>
                  <a:txBody>
                    <a:bodyPr/>
                    <a:lstStyle/>
                    <a:p>
                      <a:pPr marL="120015" algn="r" rtl="1">
                        <a:lnSpc>
                          <a:spcPct val="107000"/>
                        </a:lnSpc>
                        <a:spcAft>
                          <a:spcPts val="800"/>
                        </a:spcAft>
                      </a:pPr>
                      <a:r>
                        <a:rPr lang="he-IL" sz="1600" b="1" dirty="0">
                          <a:latin typeface="Calibri"/>
                          <a:ea typeface="Calibri"/>
                          <a:cs typeface="David"/>
                        </a:rPr>
                        <a:t>ביטוח פנסיוני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dirty="0"/>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468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32999">
                <a:tc>
                  <a:txBody>
                    <a:bodyPr/>
                    <a:lstStyle/>
                    <a:p>
                      <a:pPr marL="120015" algn="r" rtl="1">
                        <a:lnSpc>
                          <a:spcPct val="107000"/>
                        </a:lnSpc>
                        <a:spcAft>
                          <a:spcPts val="800"/>
                        </a:spcAft>
                      </a:pPr>
                      <a:r>
                        <a:rPr lang="he-IL" sz="1600" b="1" dirty="0">
                          <a:latin typeface="David" pitchFamily="34" charset="-79"/>
                          <a:ea typeface="Calibri"/>
                          <a:cs typeface="David" pitchFamily="34" charset="-79"/>
                        </a:rPr>
                        <a:t>קרן השתלמות</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211</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32999">
                <a:tc>
                  <a:txBody>
                    <a:bodyPr/>
                    <a:lstStyle/>
                    <a:p>
                      <a:pPr marL="120015" algn="r" rtl="1">
                        <a:lnSpc>
                          <a:spcPct val="107000"/>
                        </a:lnSpc>
                        <a:spcAft>
                          <a:spcPts val="800"/>
                        </a:spcAft>
                      </a:pPr>
                      <a:r>
                        <a:rPr lang="he-IL" sz="1600" b="1" dirty="0">
                          <a:latin typeface="David" pitchFamily="34" charset="-79"/>
                          <a:ea typeface="Calibri"/>
                          <a:cs typeface="David" pitchFamily="34" charset="-79"/>
                        </a:rPr>
                        <a:t>וועד עובדים</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30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32999">
                <a:tc>
                  <a:txBody>
                    <a:bodyPr/>
                    <a:lstStyle/>
                    <a:p>
                      <a:pPr marL="120015" algn="r" rtl="1">
                        <a:lnSpc>
                          <a:spcPct val="107000"/>
                        </a:lnSpc>
                        <a:spcAft>
                          <a:spcPts val="800"/>
                        </a:spcAft>
                      </a:pPr>
                      <a:r>
                        <a:rPr lang="he-IL" sz="1600" b="1" dirty="0">
                          <a:latin typeface="Calibri"/>
                          <a:ea typeface="Calibri"/>
                          <a:cs typeface="David"/>
                        </a:rPr>
                        <a:t>סה"כ ניכויים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1511</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32999">
                <a:tc>
                  <a:txBody>
                    <a:bodyPr/>
                    <a:lstStyle/>
                    <a:p>
                      <a:pPr marL="120015" algn="r" rtl="1">
                        <a:lnSpc>
                          <a:spcPct val="107000"/>
                        </a:lnSpc>
                        <a:spcAft>
                          <a:spcPts val="800"/>
                        </a:spcAft>
                      </a:pPr>
                      <a:r>
                        <a:rPr lang="he-IL" sz="1600" b="1" dirty="0">
                          <a:latin typeface="Calibri"/>
                          <a:ea typeface="Calibri"/>
                          <a:cs typeface="David"/>
                        </a:rPr>
                        <a:t>שכר נטו</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6934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32999">
                <a:tc>
                  <a:txBody>
                    <a:bodyPr/>
                    <a:lstStyle/>
                    <a:p>
                      <a:pPr marL="120015" algn="r" rtl="1">
                        <a:lnSpc>
                          <a:spcPct val="107000"/>
                        </a:lnSpc>
                        <a:spcAft>
                          <a:spcPts val="800"/>
                        </a:spcAft>
                      </a:pPr>
                      <a:r>
                        <a:rPr lang="he-IL" sz="1600" b="1" dirty="0">
                          <a:latin typeface="Calibri"/>
                          <a:ea typeface="Calibri"/>
                          <a:cs typeface="David"/>
                        </a:rPr>
                        <a:t>מקדמה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474157">
                <a:tc>
                  <a:txBody>
                    <a:bodyPr/>
                    <a:lstStyle/>
                    <a:p>
                      <a:pPr marL="120015" algn="r" rtl="1">
                        <a:lnSpc>
                          <a:spcPct val="107000"/>
                        </a:lnSpc>
                        <a:spcAft>
                          <a:spcPts val="800"/>
                        </a:spcAft>
                      </a:pPr>
                      <a:r>
                        <a:rPr lang="he-IL" sz="1600" b="1" dirty="0">
                          <a:latin typeface="Calibri"/>
                          <a:ea typeface="Calibri"/>
                          <a:cs typeface="David"/>
                        </a:rPr>
                        <a:t>נטו לתשלום בבנק</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
        <p:nvSpPr>
          <p:cNvPr id="9" name="TextBox 8"/>
          <p:cNvSpPr txBox="1"/>
          <p:nvPr/>
        </p:nvSpPr>
        <p:spPr>
          <a:xfrm>
            <a:off x="5227608" y="5883214"/>
            <a:ext cx="1000664" cy="369332"/>
          </a:xfrm>
          <a:prstGeom prst="rect">
            <a:avLst/>
          </a:prstGeom>
          <a:solidFill>
            <a:schemeClr val="bg1">
              <a:lumMod val="85000"/>
            </a:schemeClr>
          </a:solidFill>
        </p:spPr>
        <p:txBody>
          <a:bodyPr wrap="square" rtlCol="1">
            <a:spAutoFit/>
          </a:bodyPr>
          <a:lstStyle/>
          <a:p>
            <a:r>
              <a:rPr lang="he-IL" dirty="0"/>
              <a:t>800</a:t>
            </a:r>
          </a:p>
        </p:txBody>
      </p:sp>
      <p:sp>
        <p:nvSpPr>
          <p:cNvPr id="10" name="TextBox 9"/>
          <p:cNvSpPr txBox="1"/>
          <p:nvPr/>
        </p:nvSpPr>
        <p:spPr>
          <a:xfrm>
            <a:off x="5227608" y="6200787"/>
            <a:ext cx="1000664" cy="369332"/>
          </a:xfrm>
          <a:prstGeom prst="rect">
            <a:avLst/>
          </a:prstGeom>
          <a:solidFill>
            <a:srgbClr val="00FFFF"/>
          </a:solidFill>
        </p:spPr>
        <p:txBody>
          <a:bodyPr wrap="square" rtlCol="1">
            <a:spAutoFit/>
          </a:bodyPr>
          <a:lstStyle/>
          <a:p>
            <a:r>
              <a:rPr lang="he-IL" b="1" dirty="0"/>
              <a:t>6134</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ppt_x"/>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ppt_x"/>
                                          </p:val>
                                        </p:tav>
                                        <p:tav tm="100000">
                                          <p:val>
                                            <p:strVal val="#ppt_x"/>
                                          </p:val>
                                        </p:tav>
                                      </p:tavLst>
                                    </p:anim>
                                    <p:anim calcmode="lin" valueType="num">
                                      <p:cBhvr additive="base">
                                        <p:cTn id="14"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1" nodeType="clickEffect">
                                  <p:stCondLst>
                                    <p:cond delay="0"/>
                                  </p:stCondLst>
                                  <p:childTnLst>
                                    <p:animScale>
                                      <p:cBhvr>
                                        <p:cTn id="18" dur="2000" fill="hold"/>
                                        <p:tgtEl>
                                          <p:spTgt spid="1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9" name="כותרת 8"/>
          <p:cNvSpPr>
            <a:spLocks noGrp="1"/>
          </p:cNvSpPr>
          <p:nvPr>
            <p:ph type="title"/>
          </p:nvPr>
        </p:nvSpPr>
        <p:spPr>
          <a:xfrm>
            <a:off x="515206" y="831889"/>
            <a:ext cx="11160000" cy="720000"/>
          </a:xfrm>
        </p:spPr>
        <p:txBody>
          <a:bodyPr/>
          <a:lstStyle/>
          <a:p>
            <a:r>
              <a:rPr lang="he-IL" dirty="0"/>
              <a:t>רישום משכורת ברוטו לעובדת ירדן לוי</a:t>
            </a:r>
          </a:p>
        </p:txBody>
      </p:sp>
      <p:sp>
        <p:nvSpPr>
          <p:cNvPr id="5" name="TextBox 4"/>
          <p:cNvSpPr txBox="1"/>
          <p:nvPr/>
        </p:nvSpPr>
        <p:spPr>
          <a:xfrm>
            <a:off x="1483744" y="1911597"/>
            <a:ext cx="8936966" cy="830997"/>
          </a:xfrm>
          <a:prstGeom prst="rect">
            <a:avLst/>
          </a:prstGeom>
          <a:noFill/>
        </p:spPr>
        <p:txBody>
          <a:bodyPr wrap="square" rtlCol="1">
            <a:spAutoFit/>
          </a:bodyPr>
          <a:lstStyle/>
          <a:p>
            <a:r>
              <a:rPr lang="he-IL" sz="2400" b="1" dirty="0">
                <a:latin typeface="Varela Round" pitchFamily="2" charset="-79"/>
                <a:cs typeface="Varela Round" pitchFamily="2" charset="-79"/>
              </a:rPr>
              <a:t>פעולת היומן עבור השכר ברוטו נרשמת בסיום החודש כך:</a:t>
            </a:r>
            <a:endParaRPr lang="he-IL" sz="2400" dirty="0">
              <a:latin typeface="Varela Round" pitchFamily="2" charset="-79"/>
              <a:cs typeface="Varela Round" pitchFamily="2" charset="-79"/>
            </a:endParaRPr>
          </a:p>
          <a:p>
            <a:endParaRPr lang="he-IL" sz="2400" dirty="0">
              <a:latin typeface="Varela Round" pitchFamily="2" charset="-79"/>
              <a:cs typeface="Varela Round" pitchFamily="2" charset="-79"/>
            </a:endParaRPr>
          </a:p>
        </p:txBody>
      </p:sp>
      <p:graphicFrame>
        <p:nvGraphicFramePr>
          <p:cNvPr id="4" name="מציין מיקום תוכן 4"/>
          <p:cNvGraphicFramePr>
            <a:graphicFrameLocks noGrp="1"/>
          </p:cNvGraphicFramePr>
          <p:nvPr>
            <p:ph sz="quarter" idx="4"/>
          </p:nvPr>
        </p:nvGraphicFramePr>
        <p:xfrm>
          <a:off x="516667" y="2846196"/>
          <a:ext cx="11158539" cy="1128646"/>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r" rtl="0" fontAlgn="b"/>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bl>
          </a:graphicData>
        </a:graphic>
      </p:graphicFrame>
      <p:sp>
        <p:nvSpPr>
          <p:cNvPr id="6" name="TextBox 5"/>
          <p:cNvSpPr txBox="1"/>
          <p:nvPr/>
        </p:nvSpPr>
        <p:spPr>
          <a:xfrm>
            <a:off x="10317192" y="3236509"/>
            <a:ext cx="1254496" cy="369332"/>
          </a:xfrm>
          <a:prstGeom prst="rect">
            <a:avLst/>
          </a:prstGeom>
          <a:noFill/>
        </p:spPr>
        <p:txBody>
          <a:bodyPr wrap="square" rtlCol="1">
            <a:spAutoFit/>
          </a:bodyPr>
          <a:lstStyle/>
          <a:p>
            <a:r>
              <a:rPr lang="he-IL" dirty="0"/>
              <a:t>31.5.2020</a:t>
            </a:r>
          </a:p>
        </p:txBody>
      </p:sp>
      <p:sp>
        <p:nvSpPr>
          <p:cNvPr id="8" name="TextBox 7"/>
          <p:cNvSpPr txBox="1"/>
          <p:nvPr/>
        </p:nvSpPr>
        <p:spPr>
          <a:xfrm>
            <a:off x="8591909" y="3236509"/>
            <a:ext cx="1725283" cy="369332"/>
          </a:xfrm>
          <a:prstGeom prst="rect">
            <a:avLst/>
          </a:prstGeom>
          <a:noFill/>
        </p:spPr>
        <p:txBody>
          <a:bodyPr wrap="square" rtlCol="1">
            <a:spAutoFit/>
          </a:bodyPr>
          <a:lstStyle/>
          <a:p>
            <a:r>
              <a:rPr lang="he-IL" dirty="0"/>
              <a:t>הוצאות משכורת</a:t>
            </a:r>
          </a:p>
        </p:txBody>
      </p:sp>
      <p:sp>
        <p:nvSpPr>
          <p:cNvPr id="10" name="TextBox 9"/>
          <p:cNvSpPr txBox="1"/>
          <p:nvPr/>
        </p:nvSpPr>
        <p:spPr>
          <a:xfrm>
            <a:off x="1949570" y="3236509"/>
            <a:ext cx="1069675" cy="369332"/>
          </a:xfrm>
          <a:prstGeom prst="rect">
            <a:avLst/>
          </a:prstGeom>
          <a:solidFill>
            <a:srgbClr val="FF6699"/>
          </a:solidFill>
        </p:spPr>
        <p:txBody>
          <a:bodyPr wrap="square" rtlCol="1">
            <a:spAutoFit/>
          </a:bodyPr>
          <a:lstStyle/>
          <a:p>
            <a:r>
              <a:rPr lang="he-IL" dirty="0"/>
              <a:t>8,445</a:t>
            </a:r>
          </a:p>
        </p:txBody>
      </p:sp>
      <p:sp>
        <p:nvSpPr>
          <p:cNvPr id="11" name="TextBox 10"/>
          <p:cNvSpPr txBox="1"/>
          <p:nvPr/>
        </p:nvSpPr>
        <p:spPr>
          <a:xfrm>
            <a:off x="6780361" y="3204243"/>
            <a:ext cx="1725283" cy="369332"/>
          </a:xfrm>
          <a:prstGeom prst="rect">
            <a:avLst/>
          </a:prstGeom>
          <a:noFill/>
        </p:spPr>
        <p:txBody>
          <a:bodyPr wrap="square" rtlCol="1">
            <a:spAutoFit/>
          </a:bodyPr>
          <a:lstStyle/>
          <a:p>
            <a:r>
              <a:rPr lang="he-IL" dirty="0"/>
              <a:t>עובדת ירדן</a:t>
            </a:r>
          </a:p>
        </p:txBody>
      </p:sp>
      <p:sp>
        <p:nvSpPr>
          <p:cNvPr id="12" name="TextBox 11"/>
          <p:cNvSpPr txBox="1"/>
          <p:nvPr/>
        </p:nvSpPr>
        <p:spPr>
          <a:xfrm>
            <a:off x="3416060" y="3236509"/>
            <a:ext cx="2260121" cy="369332"/>
          </a:xfrm>
          <a:prstGeom prst="rect">
            <a:avLst/>
          </a:prstGeom>
          <a:noFill/>
        </p:spPr>
        <p:txBody>
          <a:bodyPr wrap="square" rtlCol="1">
            <a:spAutoFit/>
          </a:bodyPr>
          <a:lstStyle/>
          <a:p>
            <a:r>
              <a:rPr lang="he-IL" dirty="0"/>
              <a:t>רישום משכורת ברוטו</a:t>
            </a:r>
          </a:p>
        </p:txBody>
      </p:sp>
      <p:sp>
        <p:nvSpPr>
          <p:cNvPr id="13" name="TextBox 12"/>
          <p:cNvSpPr txBox="1"/>
          <p:nvPr/>
        </p:nvSpPr>
        <p:spPr>
          <a:xfrm>
            <a:off x="652718" y="3268138"/>
            <a:ext cx="1069675" cy="369332"/>
          </a:xfrm>
          <a:prstGeom prst="rect">
            <a:avLst/>
          </a:prstGeom>
          <a:solidFill>
            <a:srgbClr val="FF6699"/>
          </a:solidFill>
        </p:spPr>
        <p:txBody>
          <a:bodyPr wrap="square" rtlCol="1">
            <a:spAutoFit/>
          </a:bodyPr>
          <a:lstStyle/>
          <a:p>
            <a:r>
              <a:rPr lang="he-IL" dirty="0"/>
              <a:t>8,445</a:t>
            </a:r>
          </a:p>
        </p:txBody>
      </p:sp>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animBg="1"/>
      <p:bldP spid="11" grpId="0"/>
      <p:bldP spid="12" grpId="0"/>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9" name="כותרת 8"/>
          <p:cNvSpPr>
            <a:spLocks noGrp="1"/>
          </p:cNvSpPr>
          <p:nvPr>
            <p:ph type="title"/>
          </p:nvPr>
        </p:nvSpPr>
        <p:spPr>
          <a:xfrm>
            <a:off x="515206" y="831889"/>
            <a:ext cx="11160000" cy="720000"/>
          </a:xfrm>
        </p:spPr>
        <p:txBody>
          <a:bodyPr/>
          <a:lstStyle/>
          <a:p>
            <a:r>
              <a:rPr lang="he-IL" dirty="0"/>
              <a:t>רישום חיוב עובדים לניכויים השונים לעובדת ירדן לוי</a:t>
            </a:r>
          </a:p>
        </p:txBody>
      </p:sp>
      <p:sp>
        <p:nvSpPr>
          <p:cNvPr id="5" name="TextBox 4"/>
          <p:cNvSpPr txBox="1"/>
          <p:nvPr/>
        </p:nvSpPr>
        <p:spPr>
          <a:xfrm>
            <a:off x="1626723" y="1880287"/>
            <a:ext cx="8936966" cy="830997"/>
          </a:xfrm>
          <a:prstGeom prst="rect">
            <a:avLst/>
          </a:prstGeom>
          <a:noFill/>
        </p:spPr>
        <p:txBody>
          <a:bodyPr wrap="square" rtlCol="1">
            <a:spAutoFit/>
          </a:bodyPr>
          <a:lstStyle/>
          <a:p>
            <a:r>
              <a:rPr lang="he-IL" sz="2400" b="1" dirty="0">
                <a:latin typeface="Varela Round" pitchFamily="2" charset="-79"/>
                <a:cs typeface="Varela Round" pitchFamily="2" charset="-79"/>
              </a:rPr>
              <a:t>פעולת היומן עבור הניכויים שהופחתו מירדן תירשם בסיום החודש כך:</a:t>
            </a:r>
            <a:endParaRPr lang="he-IL" sz="2400" dirty="0">
              <a:latin typeface="Varela Round" pitchFamily="2" charset="-79"/>
              <a:cs typeface="Varela Round" pitchFamily="2" charset="-79"/>
            </a:endParaRPr>
          </a:p>
          <a:p>
            <a:endParaRPr lang="he-IL" sz="2400" dirty="0">
              <a:latin typeface="Varela Round" pitchFamily="2" charset="-79"/>
              <a:cs typeface="Varela Round" pitchFamily="2" charset="-79"/>
            </a:endParaRPr>
          </a:p>
        </p:txBody>
      </p:sp>
      <p:graphicFrame>
        <p:nvGraphicFramePr>
          <p:cNvPr id="4" name="מציין מיקום תוכן 4"/>
          <p:cNvGraphicFramePr>
            <a:graphicFrameLocks noGrp="1"/>
          </p:cNvGraphicFramePr>
          <p:nvPr>
            <p:ph sz="quarter" idx="4"/>
            <p:extLst>
              <p:ext uri="{D42A27DB-BD31-4B8C-83A1-F6EECF244321}">
                <p14:modId xmlns:p14="http://schemas.microsoft.com/office/powerpoint/2010/main" val="607539581"/>
              </p:ext>
            </p:extLst>
          </p:nvPr>
        </p:nvGraphicFramePr>
        <p:xfrm>
          <a:off x="516667" y="2489735"/>
          <a:ext cx="11158539" cy="2612006"/>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r" rtl="0" fontAlgn="b"/>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r" rtl="0" fontAlgn="b"/>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r" rtl="0" fontAlgn="b"/>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r" rtl="0" fontAlgn="b"/>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bl>
          </a:graphicData>
        </a:graphic>
      </p:graphicFrame>
      <p:sp>
        <p:nvSpPr>
          <p:cNvPr id="6" name="TextBox 5"/>
          <p:cNvSpPr txBox="1"/>
          <p:nvPr/>
        </p:nvSpPr>
        <p:spPr>
          <a:xfrm>
            <a:off x="10317192" y="2880048"/>
            <a:ext cx="1254496" cy="369332"/>
          </a:xfrm>
          <a:prstGeom prst="rect">
            <a:avLst/>
          </a:prstGeom>
          <a:noFill/>
        </p:spPr>
        <p:txBody>
          <a:bodyPr wrap="square" rtlCol="1">
            <a:spAutoFit/>
          </a:bodyPr>
          <a:lstStyle/>
          <a:p>
            <a:r>
              <a:rPr lang="he-IL" dirty="0"/>
              <a:t>31.5.2020</a:t>
            </a:r>
          </a:p>
        </p:txBody>
      </p:sp>
      <p:sp>
        <p:nvSpPr>
          <p:cNvPr id="8" name="TextBox 7"/>
          <p:cNvSpPr txBox="1"/>
          <p:nvPr/>
        </p:nvSpPr>
        <p:spPr>
          <a:xfrm>
            <a:off x="8591909" y="2880048"/>
            <a:ext cx="1725283" cy="369332"/>
          </a:xfrm>
          <a:prstGeom prst="rect">
            <a:avLst/>
          </a:prstGeom>
          <a:noFill/>
        </p:spPr>
        <p:txBody>
          <a:bodyPr wrap="square" rtlCol="1">
            <a:spAutoFit/>
          </a:bodyPr>
          <a:lstStyle/>
          <a:p>
            <a:r>
              <a:rPr lang="he-IL" dirty="0"/>
              <a:t>עובדת ירדן</a:t>
            </a:r>
          </a:p>
        </p:txBody>
      </p:sp>
      <p:sp>
        <p:nvSpPr>
          <p:cNvPr id="10" name="TextBox 9"/>
          <p:cNvSpPr txBox="1"/>
          <p:nvPr/>
        </p:nvSpPr>
        <p:spPr>
          <a:xfrm>
            <a:off x="1949570" y="2880048"/>
            <a:ext cx="1069675" cy="369332"/>
          </a:xfrm>
          <a:prstGeom prst="rect">
            <a:avLst/>
          </a:prstGeom>
          <a:noFill/>
        </p:spPr>
        <p:txBody>
          <a:bodyPr wrap="square" rtlCol="1">
            <a:spAutoFit/>
          </a:bodyPr>
          <a:lstStyle/>
          <a:p>
            <a:r>
              <a:rPr lang="he-IL" dirty="0"/>
              <a:t>2,311</a:t>
            </a:r>
          </a:p>
        </p:txBody>
      </p:sp>
      <p:sp>
        <p:nvSpPr>
          <p:cNvPr id="11" name="TextBox 10"/>
          <p:cNvSpPr txBox="1"/>
          <p:nvPr/>
        </p:nvSpPr>
        <p:spPr>
          <a:xfrm>
            <a:off x="6780361" y="2847782"/>
            <a:ext cx="1725283" cy="369332"/>
          </a:xfrm>
          <a:prstGeom prst="rect">
            <a:avLst/>
          </a:prstGeom>
          <a:noFill/>
        </p:spPr>
        <p:txBody>
          <a:bodyPr wrap="square" rtlCol="1">
            <a:spAutoFit/>
          </a:bodyPr>
          <a:lstStyle/>
          <a:p>
            <a:r>
              <a:rPr lang="he-IL" dirty="0"/>
              <a:t>מס הכנסה</a:t>
            </a:r>
          </a:p>
        </p:txBody>
      </p:sp>
      <p:sp>
        <p:nvSpPr>
          <p:cNvPr id="12" name="TextBox 11"/>
          <p:cNvSpPr txBox="1"/>
          <p:nvPr/>
        </p:nvSpPr>
        <p:spPr>
          <a:xfrm>
            <a:off x="3416060" y="2880048"/>
            <a:ext cx="2260121" cy="646331"/>
          </a:xfrm>
          <a:prstGeom prst="rect">
            <a:avLst/>
          </a:prstGeom>
          <a:noFill/>
        </p:spPr>
        <p:txBody>
          <a:bodyPr wrap="square" rtlCol="1">
            <a:spAutoFit/>
          </a:bodyPr>
          <a:lstStyle/>
          <a:p>
            <a:r>
              <a:rPr lang="he-IL" dirty="0"/>
              <a:t>חיוב העובדים בניכויים השונים</a:t>
            </a:r>
          </a:p>
        </p:txBody>
      </p:sp>
      <p:sp>
        <p:nvSpPr>
          <p:cNvPr id="13" name="TextBox 12"/>
          <p:cNvSpPr txBox="1"/>
          <p:nvPr/>
        </p:nvSpPr>
        <p:spPr>
          <a:xfrm>
            <a:off x="652718" y="2911677"/>
            <a:ext cx="1069675" cy="373757"/>
          </a:xfrm>
          <a:prstGeom prst="rect">
            <a:avLst/>
          </a:prstGeom>
          <a:solidFill>
            <a:schemeClr val="accent4">
              <a:lumMod val="40000"/>
              <a:lumOff val="60000"/>
            </a:schemeClr>
          </a:solidFill>
        </p:spPr>
        <p:txBody>
          <a:bodyPr wrap="square" rtlCol="1">
            <a:spAutoFit/>
          </a:bodyPr>
          <a:lstStyle/>
          <a:p>
            <a:pPr marL="50165" algn="just">
              <a:lnSpc>
                <a:spcPct val="107000"/>
              </a:lnSpc>
              <a:spcAft>
                <a:spcPts val="800"/>
              </a:spcAft>
            </a:pPr>
            <a:r>
              <a:rPr lang="he-IL" dirty="0">
                <a:ea typeface="Calibri"/>
              </a:rPr>
              <a:t>327</a:t>
            </a:r>
            <a:endParaRPr lang="en-US" dirty="0">
              <a:ea typeface="Calibri"/>
              <a:cs typeface="Arial"/>
            </a:endParaRPr>
          </a:p>
        </p:txBody>
      </p:sp>
      <p:sp>
        <p:nvSpPr>
          <p:cNvPr id="14" name="TextBox 13"/>
          <p:cNvSpPr txBox="1"/>
          <p:nvPr/>
        </p:nvSpPr>
        <p:spPr>
          <a:xfrm>
            <a:off x="6780361" y="3993745"/>
            <a:ext cx="1725283" cy="369332"/>
          </a:xfrm>
          <a:prstGeom prst="rect">
            <a:avLst/>
          </a:prstGeom>
          <a:noFill/>
        </p:spPr>
        <p:txBody>
          <a:bodyPr wrap="square" rtlCol="1">
            <a:spAutoFit/>
          </a:bodyPr>
          <a:lstStyle/>
          <a:p>
            <a:r>
              <a:rPr lang="he-IL" dirty="0"/>
              <a:t>קרן השתלמות</a:t>
            </a:r>
          </a:p>
        </p:txBody>
      </p:sp>
      <p:sp>
        <p:nvSpPr>
          <p:cNvPr id="15" name="TextBox 14"/>
          <p:cNvSpPr txBox="1"/>
          <p:nvPr/>
        </p:nvSpPr>
        <p:spPr>
          <a:xfrm>
            <a:off x="6780361" y="4363077"/>
            <a:ext cx="1725283" cy="369332"/>
          </a:xfrm>
          <a:prstGeom prst="rect">
            <a:avLst/>
          </a:prstGeom>
          <a:noFill/>
        </p:spPr>
        <p:txBody>
          <a:bodyPr wrap="square" rtlCol="1">
            <a:spAutoFit/>
          </a:bodyPr>
          <a:lstStyle/>
          <a:p>
            <a:r>
              <a:rPr lang="he-IL" dirty="0"/>
              <a:t>וועד עובדים</a:t>
            </a:r>
          </a:p>
        </p:txBody>
      </p:sp>
      <p:sp>
        <p:nvSpPr>
          <p:cNvPr id="16" name="TextBox 15"/>
          <p:cNvSpPr txBox="1"/>
          <p:nvPr/>
        </p:nvSpPr>
        <p:spPr>
          <a:xfrm>
            <a:off x="6780361" y="4732409"/>
            <a:ext cx="1725283" cy="369332"/>
          </a:xfrm>
          <a:prstGeom prst="rect">
            <a:avLst/>
          </a:prstGeom>
          <a:solidFill>
            <a:schemeClr val="bg1">
              <a:lumMod val="85000"/>
            </a:schemeClr>
          </a:solidFill>
        </p:spPr>
        <p:txBody>
          <a:bodyPr wrap="square" rtlCol="1">
            <a:spAutoFit/>
          </a:bodyPr>
          <a:lstStyle/>
          <a:p>
            <a:r>
              <a:rPr lang="he-IL" dirty="0"/>
              <a:t>מקדמות לעובדת</a:t>
            </a:r>
          </a:p>
        </p:txBody>
      </p:sp>
      <p:sp>
        <p:nvSpPr>
          <p:cNvPr id="17" name="TextBox 16"/>
          <p:cNvSpPr txBox="1"/>
          <p:nvPr/>
        </p:nvSpPr>
        <p:spPr>
          <a:xfrm>
            <a:off x="6780361" y="3246503"/>
            <a:ext cx="1725283" cy="369332"/>
          </a:xfrm>
          <a:prstGeom prst="rect">
            <a:avLst/>
          </a:prstGeom>
          <a:noFill/>
        </p:spPr>
        <p:txBody>
          <a:bodyPr wrap="square" rtlCol="1">
            <a:spAutoFit/>
          </a:bodyPr>
          <a:lstStyle/>
          <a:p>
            <a:r>
              <a:rPr lang="he-IL" dirty="0"/>
              <a:t>בטוח לאומי</a:t>
            </a:r>
          </a:p>
        </p:txBody>
      </p:sp>
      <p:sp>
        <p:nvSpPr>
          <p:cNvPr id="18" name="TextBox 17"/>
          <p:cNvSpPr txBox="1"/>
          <p:nvPr/>
        </p:nvSpPr>
        <p:spPr>
          <a:xfrm>
            <a:off x="6780361" y="3595705"/>
            <a:ext cx="1725283" cy="369332"/>
          </a:xfrm>
          <a:prstGeom prst="rect">
            <a:avLst/>
          </a:prstGeom>
          <a:noFill/>
        </p:spPr>
        <p:txBody>
          <a:bodyPr wrap="square" rtlCol="1">
            <a:spAutoFit/>
          </a:bodyPr>
          <a:lstStyle/>
          <a:p>
            <a:r>
              <a:rPr lang="he-IL" dirty="0"/>
              <a:t>בטוח פנסיוני</a:t>
            </a:r>
          </a:p>
        </p:txBody>
      </p:sp>
      <p:sp>
        <p:nvSpPr>
          <p:cNvPr id="19" name="TextBox 18"/>
          <p:cNvSpPr txBox="1"/>
          <p:nvPr/>
        </p:nvSpPr>
        <p:spPr>
          <a:xfrm>
            <a:off x="652718" y="3242078"/>
            <a:ext cx="1069675" cy="373757"/>
          </a:xfrm>
          <a:prstGeom prst="rect">
            <a:avLst/>
          </a:prstGeom>
          <a:solidFill>
            <a:srgbClr val="92D050"/>
          </a:solidFill>
        </p:spPr>
        <p:txBody>
          <a:bodyPr wrap="square" rtlCol="1">
            <a:spAutoFit/>
          </a:bodyPr>
          <a:lstStyle/>
          <a:p>
            <a:pPr marL="50165" algn="just">
              <a:lnSpc>
                <a:spcPct val="107000"/>
              </a:lnSpc>
              <a:spcAft>
                <a:spcPts val="800"/>
              </a:spcAft>
            </a:pPr>
            <a:r>
              <a:rPr lang="he-IL" dirty="0">
                <a:ea typeface="Calibri"/>
              </a:rPr>
              <a:t>475</a:t>
            </a:r>
            <a:endParaRPr lang="en-US" dirty="0">
              <a:ea typeface="Calibri"/>
              <a:cs typeface="Arial"/>
            </a:endParaRPr>
          </a:p>
        </p:txBody>
      </p:sp>
      <p:sp>
        <p:nvSpPr>
          <p:cNvPr id="20" name="TextBox 19"/>
          <p:cNvSpPr txBox="1"/>
          <p:nvPr/>
        </p:nvSpPr>
        <p:spPr>
          <a:xfrm>
            <a:off x="652718" y="3619988"/>
            <a:ext cx="1069675" cy="373757"/>
          </a:xfrm>
          <a:prstGeom prst="rect">
            <a:avLst/>
          </a:prstGeom>
          <a:solidFill>
            <a:schemeClr val="accent6">
              <a:lumMod val="40000"/>
              <a:lumOff val="60000"/>
            </a:schemeClr>
          </a:solidFill>
        </p:spPr>
        <p:txBody>
          <a:bodyPr wrap="square" rtlCol="1">
            <a:spAutoFit/>
          </a:bodyPr>
          <a:lstStyle/>
          <a:p>
            <a:pPr marL="50165" algn="just">
              <a:lnSpc>
                <a:spcPct val="107000"/>
              </a:lnSpc>
              <a:spcAft>
                <a:spcPts val="800"/>
              </a:spcAft>
            </a:pPr>
            <a:r>
              <a:rPr lang="he-IL" dirty="0">
                <a:ea typeface="Calibri"/>
              </a:rPr>
              <a:t>468</a:t>
            </a:r>
            <a:endParaRPr lang="en-US" dirty="0">
              <a:ea typeface="Calibri"/>
              <a:cs typeface="Arial"/>
            </a:endParaRPr>
          </a:p>
        </p:txBody>
      </p:sp>
      <p:sp>
        <p:nvSpPr>
          <p:cNvPr id="21" name="TextBox 20"/>
          <p:cNvSpPr txBox="1"/>
          <p:nvPr/>
        </p:nvSpPr>
        <p:spPr>
          <a:xfrm>
            <a:off x="667094" y="4704050"/>
            <a:ext cx="1069675" cy="373757"/>
          </a:xfrm>
          <a:prstGeom prst="rect">
            <a:avLst/>
          </a:prstGeom>
          <a:solidFill>
            <a:schemeClr val="bg1">
              <a:lumMod val="75000"/>
            </a:schemeClr>
          </a:solidFill>
        </p:spPr>
        <p:txBody>
          <a:bodyPr wrap="square" rtlCol="1">
            <a:spAutoFit/>
          </a:bodyPr>
          <a:lstStyle/>
          <a:p>
            <a:pPr marL="50165" algn="just">
              <a:lnSpc>
                <a:spcPct val="107000"/>
              </a:lnSpc>
              <a:spcAft>
                <a:spcPts val="800"/>
              </a:spcAft>
            </a:pPr>
            <a:r>
              <a:rPr lang="he-IL" dirty="0">
                <a:ea typeface="Calibri"/>
              </a:rPr>
              <a:t>800</a:t>
            </a:r>
            <a:endParaRPr lang="en-US" dirty="0">
              <a:ea typeface="Calibri"/>
              <a:cs typeface="Arial"/>
            </a:endParaRPr>
          </a:p>
        </p:txBody>
      </p:sp>
      <p:sp>
        <p:nvSpPr>
          <p:cNvPr id="22" name="TextBox 21"/>
          <p:cNvSpPr txBox="1"/>
          <p:nvPr/>
        </p:nvSpPr>
        <p:spPr>
          <a:xfrm>
            <a:off x="684347" y="4358990"/>
            <a:ext cx="1069675" cy="373757"/>
          </a:xfrm>
          <a:prstGeom prst="rect">
            <a:avLst/>
          </a:prstGeom>
          <a:solidFill>
            <a:schemeClr val="accent5"/>
          </a:solidFill>
        </p:spPr>
        <p:txBody>
          <a:bodyPr wrap="square" rtlCol="1">
            <a:spAutoFit/>
          </a:bodyPr>
          <a:lstStyle/>
          <a:p>
            <a:pPr marL="50165" algn="just">
              <a:lnSpc>
                <a:spcPct val="107000"/>
              </a:lnSpc>
              <a:spcAft>
                <a:spcPts val="800"/>
              </a:spcAft>
            </a:pPr>
            <a:r>
              <a:rPr lang="he-IL" dirty="0">
                <a:ea typeface="Calibri"/>
              </a:rPr>
              <a:t>30</a:t>
            </a:r>
            <a:endParaRPr lang="en-US" dirty="0">
              <a:ea typeface="Calibri"/>
              <a:cs typeface="Arial"/>
            </a:endParaRPr>
          </a:p>
        </p:txBody>
      </p:sp>
      <p:sp>
        <p:nvSpPr>
          <p:cNvPr id="23" name="TextBox 22"/>
          <p:cNvSpPr txBox="1"/>
          <p:nvPr/>
        </p:nvSpPr>
        <p:spPr>
          <a:xfrm>
            <a:off x="615335" y="3962171"/>
            <a:ext cx="1069675" cy="373757"/>
          </a:xfrm>
          <a:prstGeom prst="rect">
            <a:avLst/>
          </a:prstGeom>
          <a:solidFill>
            <a:schemeClr val="accent1">
              <a:lumMod val="40000"/>
              <a:lumOff val="60000"/>
            </a:schemeClr>
          </a:solidFill>
        </p:spPr>
        <p:txBody>
          <a:bodyPr wrap="square" rtlCol="1">
            <a:spAutoFit/>
          </a:bodyPr>
          <a:lstStyle/>
          <a:p>
            <a:pPr marL="50165" algn="just">
              <a:lnSpc>
                <a:spcPct val="107000"/>
              </a:lnSpc>
              <a:spcAft>
                <a:spcPts val="800"/>
              </a:spcAft>
            </a:pPr>
            <a:r>
              <a:rPr lang="he-IL" dirty="0">
                <a:ea typeface="Calibri"/>
              </a:rPr>
              <a:t>211</a:t>
            </a:r>
            <a:endParaRPr lang="en-US" dirty="0">
              <a:ea typeface="Calibri"/>
              <a:cs typeface="Arial"/>
            </a:endParaRPr>
          </a:p>
        </p:txBody>
      </p:sp>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dissolv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dissolv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dissolv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dissolve">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dissolve">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dissolve">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dissolve">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dissolve">
                                      <p:cBhvr>
                                        <p:cTn id="77" dur="500"/>
                                        <p:tgtEl>
                                          <p:spTgt spid="16"/>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dissolve">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dissolve">
                                      <p:cBhvr>
                                        <p:cTn id="8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1" grpId="0"/>
      <p:bldP spid="12" grpId="0"/>
      <p:bldP spid="13" grpId="0" animBg="1"/>
      <p:bldP spid="14" grpId="0"/>
      <p:bldP spid="15" grpId="0"/>
      <p:bldP spid="16" grpId="0" animBg="1"/>
      <p:bldP spid="17" grpId="0"/>
      <p:bldP spid="18" grpId="0"/>
      <p:bldP spid="19" grpId="0" animBg="1"/>
      <p:bldP spid="20" grpId="0" animBg="1"/>
      <p:bldP spid="21" grpId="0" animBg="1"/>
      <p:bldP spid="22" grpId="0" animBg="1"/>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9" name="כותרת 8"/>
          <p:cNvSpPr>
            <a:spLocks noGrp="1"/>
          </p:cNvSpPr>
          <p:nvPr>
            <p:ph type="title"/>
          </p:nvPr>
        </p:nvSpPr>
        <p:spPr>
          <a:xfrm>
            <a:off x="515206" y="831889"/>
            <a:ext cx="11160000" cy="720000"/>
          </a:xfrm>
        </p:spPr>
        <p:txBody>
          <a:bodyPr/>
          <a:lstStyle/>
          <a:p>
            <a:r>
              <a:rPr lang="he-IL" dirty="0"/>
              <a:t>תשלום שכר נטו לעובדת ירדן לוי באמצעות הבנק</a:t>
            </a:r>
          </a:p>
        </p:txBody>
      </p:sp>
      <p:sp>
        <p:nvSpPr>
          <p:cNvPr id="5" name="TextBox 4"/>
          <p:cNvSpPr txBox="1"/>
          <p:nvPr/>
        </p:nvSpPr>
        <p:spPr>
          <a:xfrm>
            <a:off x="1722393" y="1960075"/>
            <a:ext cx="8936966" cy="1569660"/>
          </a:xfrm>
          <a:prstGeom prst="rect">
            <a:avLst/>
          </a:prstGeom>
          <a:noFill/>
        </p:spPr>
        <p:txBody>
          <a:bodyPr wrap="square" rtlCol="1">
            <a:spAutoFit/>
          </a:bodyPr>
          <a:lstStyle/>
          <a:p>
            <a:r>
              <a:rPr lang="he-IL" sz="2400" b="1" dirty="0">
                <a:latin typeface="Varela Round" pitchFamily="2" charset="-79"/>
                <a:cs typeface="Varela Round" pitchFamily="2" charset="-79"/>
              </a:rPr>
              <a:t>פעולת היומן עבור תשלום השכר נטו תירשם בן התאריכים : סוף החודש עד 9 בחודש שלאחר מכן. כל עיכוב בתשלום הינו הלנת שכר.</a:t>
            </a:r>
          </a:p>
          <a:p>
            <a:r>
              <a:rPr lang="he-IL" sz="2400" b="1" dirty="0">
                <a:latin typeface="Varela Round" pitchFamily="2" charset="-79"/>
                <a:cs typeface="Varela Round" pitchFamily="2" charset="-79"/>
              </a:rPr>
              <a:t>שכר של ירדן שולם ב5.6.2020 ופעולת היומן תרשם כך:</a:t>
            </a:r>
            <a:endParaRPr lang="he-IL" sz="2400" dirty="0">
              <a:latin typeface="Varela Round" pitchFamily="2" charset="-79"/>
              <a:cs typeface="Varela Round" pitchFamily="2" charset="-79"/>
            </a:endParaRPr>
          </a:p>
          <a:p>
            <a:endParaRPr lang="he-IL" sz="2400" dirty="0">
              <a:latin typeface="Varela Round" pitchFamily="2" charset="-79"/>
              <a:cs typeface="Varela Round" pitchFamily="2" charset="-79"/>
            </a:endParaRPr>
          </a:p>
        </p:txBody>
      </p:sp>
      <p:graphicFrame>
        <p:nvGraphicFramePr>
          <p:cNvPr id="4" name="מציין מיקום תוכן 4"/>
          <p:cNvGraphicFramePr>
            <a:graphicFrameLocks noGrp="1"/>
          </p:cNvGraphicFramePr>
          <p:nvPr>
            <p:ph sz="quarter" idx="4"/>
            <p:extLst>
              <p:ext uri="{D42A27DB-BD31-4B8C-83A1-F6EECF244321}">
                <p14:modId xmlns:p14="http://schemas.microsoft.com/office/powerpoint/2010/main" val="1154671306"/>
              </p:ext>
            </p:extLst>
          </p:nvPr>
        </p:nvGraphicFramePr>
        <p:xfrm>
          <a:off x="516667" y="3264650"/>
          <a:ext cx="11158539" cy="1128646"/>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r" rtl="0" fontAlgn="b"/>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bl>
          </a:graphicData>
        </a:graphic>
      </p:graphicFrame>
      <p:sp>
        <p:nvSpPr>
          <p:cNvPr id="6" name="TextBox 5"/>
          <p:cNvSpPr txBox="1"/>
          <p:nvPr/>
        </p:nvSpPr>
        <p:spPr>
          <a:xfrm>
            <a:off x="10317192" y="3654963"/>
            <a:ext cx="1254496" cy="369332"/>
          </a:xfrm>
          <a:prstGeom prst="rect">
            <a:avLst/>
          </a:prstGeom>
          <a:noFill/>
        </p:spPr>
        <p:txBody>
          <a:bodyPr wrap="square" rtlCol="1">
            <a:spAutoFit/>
          </a:bodyPr>
          <a:lstStyle/>
          <a:p>
            <a:r>
              <a:rPr lang="he-IL" dirty="0"/>
              <a:t>5.6.2020</a:t>
            </a:r>
          </a:p>
        </p:txBody>
      </p:sp>
      <p:sp>
        <p:nvSpPr>
          <p:cNvPr id="8" name="TextBox 7"/>
          <p:cNvSpPr txBox="1"/>
          <p:nvPr/>
        </p:nvSpPr>
        <p:spPr>
          <a:xfrm>
            <a:off x="8591909" y="3654963"/>
            <a:ext cx="1725283" cy="369332"/>
          </a:xfrm>
          <a:prstGeom prst="rect">
            <a:avLst/>
          </a:prstGeom>
          <a:noFill/>
        </p:spPr>
        <p:txBody>
          <a:bodyPr wrap="square" rtlCol="1">
            <a:spAutoFit/>
          </a:bodyPr>
          <a:lstStyle/>
          <a:p>
            <a:r>
              <a:rPr lang="he-IL" dirty="0"/>
              <a:t>עובדת ירדן</a:t>
            </a:r>
          </a:p>
        </p:txBody>
      </p:sp>
      <p:sp>
        <p:nvSpPr>
          <p:cNvPr id="10" name="TextBox 9"/>
          <p:cNvSpPr txBox="1"/>
          <p:nvPr/>
        </p:nvSpPr>
        <p:spPr>
          <a:xfrm>
            <a:off x="1949570" y="3654963"/>
            <a:ext cx="1069675" cy="369332"/>
          </a:xfrm>
          <a:prstGeom prst="rect">
            <a:avLst/>
          </a:prstGeom>
          <a:solidFill>
            <a:srgbClr val="00FFFF"/>
          </a:solidFill>
        </p:spPr>
        <p:txBody>
          <a:bodyPr wrap="square" rtlCol="1">
            <a:spAutoFit/>
          </a:bodyPr>
          <a:lstStyle/>
          <a:p>
            <a:r>
              <a:rPr lang="he-IL" dirty="0"/>
              <a:t>6,134</a:t>
            </a:r>
          </a:p>
        </p:txBody>
      </p:sp>
      <p:sp>
        <p:nvSpPr>
          <p:cNvPr id="11" name="TextBox 10"/>
          <p:cNvSpPr txBox="1"/>
          <p:nvPr/>
        </p:nvSpPr>
        <p:spPr>
          <a:xfrm>
            <a:off x="6780361" y="3622697"/>
            <a:ext cx="1725283" cy="369332"/>
          </a:xfrm>
          <a:prstGeom prst="rect">
            <a:avLst/>
          </a:prstGeom>
          <a:noFill/>
        </p:spPr>
        <p:txBody>
          <a:bodyPr wrap="square" rtlCol="1">
            <a:spAutoFit/>
          </a:bodyPr>
          <a:lstStyle/>
          <a:p>
            <a:r>
              <a:rPr lang="he-IL" dirty="0"/>
              <a:t>עו"ש בנק</a:t>
            </a:r>
          </a:p>
        </p:txBody>
      </p:sp>
      <p:sp>
        <p:nvSpPr>
          <p:cNvPr id="12" name="TextBox 11"/>
          <p:cNvSpPr txBox="1"/>
          <p:nvPr/>
        </p:nvSpPr>
        <p:spPr>
          <a:xfrm>
            <a:off x="3416060" y="3654963"/>
            <a:ext cx="2260121" cy="369332"/>
          </a:xfrm>
          <a:prstGeom prst="rect">
            <a:avLst/>
          </a:prstGeom>
          <a:noFill/>
        </p:spPr>
        <p:txBody>
          <a:bodyPr wrap="square" rtlCol="1">
            <a:spAutoFit/>
          </a:bodyPr>
          <a:lstStyle/>
          <a:p>
            <a:r>
              <a:rPr lang="he-IL" dirty="0"/>
              <a:t>תשלום שכר נטו</a:t>
            </a:r>
          </a:p>
        </p:txBody>
      </p:sp>
      <p:sp>
        <p:nvSpPr>
          <p:cNvPr id="13" name="TextBox 12"/>
          <p:cNvSpPr txBox="1"/>
          <p:nvPr/>
        </p:nvSpPr>
        <p:spPr>
          <a:xfrm>
            <a:off x="652718" y="3686592"/>
            <a:ext cx="1069675" cy="373757"/>
          </a:xfrm>
          <a:prstGeom prst="rect">
            <a:avLst/>
          </a:prstGeom>
          <a:solidFill>
            <a:srgbClr val="00FFFF"/>
          </a:solidFill>
        </p:spPr>
        <p:txBody>
          <a:bodyPr wrap="square" rtlCol="1">
            <a:spAutoFit/>
          </a:bodyPr>
          <a:lstStyle/>
          <a:p>
            <a:pPr marL="50165" algn="just">
              <a:lnSpc>
                <a:spcPct val="107000"/>
              </a:lnSpc>
              <a:spcAft>
                <a:spcPts val="800"/>
              </a:spcAft>
            </a:pPr>
            <a:r>
              <a:rPr lang="he-IL" dirty="0">
                <a:ea typeface="Calibri"/>
              </a:rPr>
              <a:t>6,134</a:t>
            </a:r>
            <a:endParaRPr lang="en-US" dirty="0">
              <a:ea typeface="Calibri"/>
              <a:cs typeface="Arial"/>
            </a:endParaRPr>
          </a:p>
        </p:txBody>
      </p:sp>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animBg="1"/>
      <p:bldP spid="11" grpId="0"/>
      <p:bldP spid="12" grpId="0"/>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sz="quarter" idx="4"/>
            <p:extLst>
              <p:ext uri="{D42A27DB-BD31-4B8C-83A1-F6EECF244321}">
                <p14:modId xmlns:p14="http://schemas.microsoft.com/office/powerpoint/2010/main" val="201917256"/>
              </p:ext>
            </p:extLst>
          </p:nvPr>
        </p:nvGraphicFramePr>
        <p:xfrm>
          <a:off x="913231" y="221650"/>
          <a:ext cx="6867858" cy="5592552"/>
        </p:xfrm>
        <a:graphic>
          <a:graphicData uri="http://schemas.openxmlformats.org/drawingml/2006/table">
            <a:tbl>
              <a:tblPr rtl="1"/>
              <a:tblGrid>
                <a:gridCol w="2192342">
                  <a:extLst>
                    <a:ext uri="{9D8B030D-6E8A-4147-A177-3AD203B41FA5}">
                      <a16:colId xmlns:a16="http://schemas.microsoft.com/office/drawing/2014/main" val="20000"/>
                    </a:ext>
                  </a:extLst>
                </a:gridCol>
                <a:gridCol w="633242">
                  <a:extLst>
                    <a:ext uri="{9D8B030D-6E8A-4147-A177-3AD203B41FA5}">
                      <a16:colId xmlns:a16="http://schemas.microsoft.com/office/drawing/2014/main" val="20001"/>
                    </a:ext>
                  </a:extLst>
                </a:gridCol>
                <a:gridCol w="1462493">
                  <a:extLst>
                    <a:ext uri="{9D8B030D-6E8A-4147-A177-3AD203B41FA5}">
                      <a16:colId xmlns:a16="http://schemas.microsoft.com/office/drawing/2014/main" val="20002"/>
                    </a:ext>
                  </a:extLst>
                </a:gridCol>
                <a:gridCol w="983984">
                  <a:extLst>
                    <a:ext uri="{9D8B030D-6E8A-4147-A177-3AD203B41FA5}">
                      <a16:colId xmlns:a16="http://schemas.microsoft.com/office/drawing/2014/main" val="20003"/>
                    </a:ext>
                  </a:extLst>
                </a:gridCol>
                <a:gridCol w="1595797">
                  <a:extLst>
                    <a:ext uri="{9D8B030D-6E8A-4147-A177-3AD203B41FA5}">
                      <a16:colId xmlns:a16="http://schemas.microsoft.com/office/drawing/2014/main" val="20004"/>
                    </a:ext>
                  </a:extLst>
                </a:gridCol>
              </a:tblGrid>
              <a:tr h="302813">
                <a:tc>
                  <a:txBody>
                    <a:bodyPr/>
                    <a:lstStyle/>
                    <a:p>
                      <a:pPr marL="30480" algn="just" rtl="1">
                        <a:lnSpc>
                          <a:spcPct val="107000"/>
                        </a:lnSpc>
                        <a:spcAft>
                          <a:spcPts val="800"/>
                        </a:spcAft>
                      </a:pPr>
                      <a:r>
                        <a:rPr lang="he-IL" sz="1600" b="1" dirty="0">
                          <a:latin typeface="Calibri"/>
                          <a:ea typeface="Calibri"/>
                          <a:cs typeface="David"/>
                        </a:rPr>
                        <a:t>שם העובדת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הראל</a:t>
                      </a:r>
                      <a:r>
                        <a:rPr lang="he-IL" sz="1600" b="1" baseline="0" dirty="0">
                          <a:latin typeface="Calibri"/>
                          <a:ea typeface="Calibri"/>
                          <a:cs typeface="David"/>
                        </a:rPr>
                        <a:t> בן דוד</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02813">
                <a:tc>
                  <a:txBody>
                    <a:bodyPr/>
                    <a:lstStyle/>
                    <a:p>
                      <a:pPr marL="30480" algn="just" rtl="1">
                        <a:lnSpc>
                          <a:spcPct val="107000"/>
                        </a:lnSpc>
                        <a:spcAft>
                          <a:spcPts val="800"/>
                        </a:spcAft>
                      </a:pPr>
                      <a:r>
                        <a:rPr lang="he-IL" sz="1600" b="1" dirty="0">
                          <a:latin typeface="Calibri"/>
                          <a:ea typeface="Calibri"/>
                          <a:cs typeface="David"/>
                        </a:rPr>
                        <a:t>מצב משפחתי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נשוי</a:t>
                      </a:r>
                      <a:r>
                        <a:rPr lang="he-IL" sz="1600" b="1" baseline="0" dirty="0">
                          <a:latin typeface="Calibri"/>
                          <a:ea typeface="Calibri"/>
                          <a:cs typeface="David"/>
                        </a:rPr>
                        <a:t> + </a:t>
                      </a:r>
                      <a:r>
                        <a:rPr lang="he-IL" sz="1600" b="1" baseline="0" dirty="0" err="1">
                          <a:latin typeface="Calibri"/>
                          <a:ea typeface="Calibri"/>
                          <a:cs typeface="David"/>
                        </a:rPr>
                        <a:t>אשה</a:t>
                      </a:r>
                      <a:r>
                        <a:rPr lang="he-IL" sz="1600" b="1" baseline="0" dirty="0">
                          <a:latin typeface="Calibri"/>
                          <a:ea typeface="Calibri"/>
                          <a:cs typeface="David"/>
                        </a:rPr>
                        <a:t> עובדת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28701">
                <a:tc>
                  <a:txBody>
                    <a:bodyPr/>
                    <a:lstStyle/>
                    <a:p>
                      <a:pPr marL="30480" algn="just" rtl="1">
                        <a:lnSpc>
                          <a:spcPct val="107000"/>
                        </a:lnSpc>
                        <a:spcAft>
                          <a:spcPts val="800"/>
                        </a:spcAft>
                      </a:pPr>
                      <a:r>
                        <a:rPr lang="he-IL" sz="1600" b="1">
                          <a:latin typeface="Calibri"/>
                          <a:ea typeface="Calibri"/>
                          <a:cs typeface="David"/>
                        </a:rPr>
                        <a:t>התקופה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מאי</a:t>
                      </a:r>
                      <a:r>
                        <a:rPr lang="he-IL" sz="1600" b="1" baseline="0" dirty="0">
                          <a:latin typeface="Calibri"/>
                          <a:ea typeface="Calibri"/>
                          <a:cs typeface="David"/>
                        </a:rPr>
                        <a:t> </a:t>
                      </a:r>
                      <a:r>
                        <a:rPr lang="he-IL" sz="1600" b="1" dirty="0">
                          <a:latin typeface="Calibri"/>
                          <a:ea typeface="Calibri"/>
                          <a:cs typeface="David"/>
                        </a:rPr>
                        <a:t> 2020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228701">
                <a:tc>
                  <a:txBody>
                    <a:bodyPr/>
                    <a:lstStyle/>
                    <a:p>
                      <a:pPr marL="12001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ימים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שעות ביום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לפי</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שקלים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701">
                <a:tc>
                  <a:txBody>
                    <a:bodyPr/>
                    <a:lstStyle/>
                    <a:p>
                      <a:pPr marL="120015" algn="r" rtl="1">
                        <a:lnSpc>
                          <a:spcPct val="107000"/>
                        </a:lnSpc>
                        <a:spcAft>
                          <a:spcPts val="800"/>
                        </a:spcAft>
                      </a:pPr>
                      <a:r>
                        <a:rPr lang="he-IL" sz="1600" b="1">
                          <a:latin typeface="Calibri"/>
                          <a:ea typeface="Calibri"/>
                          <a:cs typeface="David"/>
                        </a:rPr>
                        <a:t>שכר משולב</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 </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172</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38</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6,536</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9815">
                <a:tc>
                  <a:txBody>
                    <a:bodyPr/>
                    <a:lstStyle/>
                    <a:p>
                      <a:pPr marL="120015" algn="r" rtl="1">
                        <a:lnSpc>
                          <a:spcPct val="107000"/>
                        </a:lnSpc>
                        <a:spcAft>
                          <a:spcPts val="800"/>
                        </a:spcAft>
                      </a:pPr>
                      <a:r>
                        <a:rPr lang="he-IL" sz="1600" b="1" dirty="0">
                          <a:latin typeface="Calibri"/>
                          <a:ea typeface="Calibri"/>
                          <a:cs typeface="David"/>
                        </a:rPr>
                        <a:t>שעות נוספות לפי 125%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22</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47.5</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1,045</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701">
                <a:tc>
                  <a:txBody>
                    <a:bodyPr/>
                    <a:lstStyle/>
                    <a:p>
                      <a:pPr marL="120015" algn="r" rtl="1">
                        <a:lnSpc>
                          <a:spcPct val="107000"/>
                        </a:lnSpc>
                        <a:spcAft>
                          <a:spcPts val="800"/>
                        </a:spcAft>
                      </a:pPr>
                      <a:r>
                        <a:rPr lang="he-IL" sz="1600" b="1" dirty="0">
                          <a:latin typeface="Calibri"/>
                          <a:ea typeface="Calibri"/>
                          <a:cs typeface="David"/>
                        </a:rPr>
                        <a:t>החזר אחזקת רכב</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1,180</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8701">
                <a:tc>
                  <a:txBody>
                    <a:bodyPr/>
                    <a:lstStyle/>
                    <a:p>
                      <a:pPr marL="120015" algn="r" rtl="1">
                        <a:lnSpc>
                          <a:spcPct val="107000"/>
                        </a:lnSpc>
                        <a:spcAft>
                          <a:spcPts val="800"/>
                        </a:spcAft>
                      </a:pPr>
                      <a:r>
                        <a:rPr lang="he-IL" sz="1600" b="1" dirty="0">
                          <a:latin typeface="Calibri"/>
                          <a:ea typeface="Calibri"/>
                          <a:cs typeface="David"/>
                        </a:rPr>
                        <a:t>טלפון </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45</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6620">
                <a:tc>
                  <a:txBody>
                    <a:bodyPr/>
                    <a:lstStyle/>
                    <a:p>
                      <a:pPr marL="120015" algn="r" rtl="1">
                        <a:lnSpc>
                          <a:spcPct val="107000"/>
                        </a:lnSpc>
                        <a:spcAft>
                          <a:spcPts val="800"/>
                        </a:spcAft>
                      </a:pPr>
                      <a:r>
                        <a:rPr lang="he-IL" sz="1600" b="1" dirty="0">
                          <a:latin typeface="Calibri"/>
                          <a:ea typeface="Calibri"/>
                          <a:cs typeface="David"/>
                        </a:rPr>
                        <a:t>מענק מכירות</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870</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8701">
                <a:tc>
                  <a:txBody>
                    <a:bodyPr/>
                    <a:lstStyle/>
                    <a:p>
                      <a:pPr marL="120015" algn="r" rtl="1">
                        <a:lnSpc>
                          <a:spcPct val="107000"/>
                        </a:lnSpc>
                        <a:spcAft>
                          <a:spcPts val="800"/>
                        </a:spcAft>
                      </a:pPr>
                      <a:r>
                        <a:rPr lang="he-IL" sz="1600" b="1">
                          <a:latin typeface="Calibri"/>
                          <a:ea typeface="Calibri"/>
                          <a:cs typeface="David"/>
                        </a:rPr>
                        <a:t>סה"כ ברוטו</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9,676</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99"/>
                    </a:solidFill>
                  </a:tcPr>
                </a:tc>
                <a:extLst>
                  <a:ext uri="{0D108BD9-81ED-4DB2-BD59-A6C34878D82A}">
                    <a16:rowId xmlns:a16="http://schemas.microsoft.com/office/drawing/2014/main" val="10009"/>
                  </a:ext>
                </a:extLst>
              </a:tr>
              <a:tr h="228701">
                <a:tc>
                  <a:txBody>
                    <a:bodyPr/>
                    <a:lstStyle/>
                    <a:p>
                      <a:pPr marL="120015" algn="r" rtl="1">
                        <a:lnSpc>
                          <a:spcPct val="107000"/>
                        </a:lnSpc>
                        <a:spcAft>
                          <a:spcPts val="800"/>
                        </a:spcAft>
                      </a:pPr>
                      <a:r>
                        <a:rPr lang="he-IL" sz="1600" b="1" dirty="0">
                          <a:latin typeface="Calibri"/>
                          <a:ea typeface="Calibri"/>
                          <a:cs typeface="David"/>
                        </a:rPr>
                        <a:t>ניכויים מהעובד:</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28701">
                <a:tc>
                  <a:txBody>
                    <a:bodyPr/>
                    <a:lstStyle/>
                    <a:p>
                      <a:pPr marL="120015" algn="r" rtl="1">
                        <a:lnSpc>
                          <a:spcPct val="107000"/>
                        </a:lnSpc>
                        <a:spcAft>
                          <a:spcPts val="800"/>
                        </a:spcAft>
                      </a:pPr>
                      <a:r>
                        <a:rPr lang="he-IL" sz="1600" b="1">
                          <a:latin typeface="Calibri"/>
                          <a:ea typeface="Calibri"/>
                          <a:cs typeface="David"/>
                        </a:rPr>
                        <a:t>מס הכנסה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644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57401">
                <a:tc>
                  <a:txBody>
                    <a:bodyPr/>
                    <a:lstStyle/>
                    <a:p>
                      <a:pPr marL="120015" algn="r" rtl="1">
                        <a:lnSpc>
                          <a:spcPct val="107000"/>
                        </a:lnSpc>
                        <a:spcAft>
                          <a:spcPts val="800"/>
                        </a:spcAft>
                      </a:pPr>
                      <a:r>
                        <a:rPr lang="he-IL" sz="1600" b="1">
                          <a:latin typeface="Calibri"/>
                          <a:ea typeface="Calibri"/>
                          <a:cs typeface="David"/>
                        </a:rPr>
                        <a:t>ביטוח לאומי+מס בריאות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630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28701">
                <a:tc>
                  <a:txBody>
                    <a:bodyPr/>
                    <a:lstStyle/>
                    <a:p>
                      <a:pPr marL="120015" algn="r" rtl="1">
                        <a:lnSpc>
                          <a:spcPct val="107000"/>
                        </a:lnSpc>
                        <a:spcAft>
                          <a:spcPts val="800"/>
                        </a:spcAft>
                      </a:pPr>
                      <a:r>
                        <a:rPr lang="he-IL" sz="1600" b="1" dirty="0">
                          <a:latin typeface="Calibri"/>
                          <a:ea typeface="Calibri"/>
                          <a:cs typeface="David"/>
                        </a:rPr>
                        <a:t>ביטוח פנסיוני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dirty="0"/>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518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28701">
                <a:tc>
                  <a:txBody>
                    <a:bodyPr/>
                    <a:lstStyle/>
                    <a:p>
                      <a:pPr marL="120015" algn="r" rtl="1">
                        <a:lnSpc>
                          <a:spcPct val="107000"/>
                        </a:lnSpc>
                        <a:spcAft>
                          <a:spcPts val="800"/>
                        </a:spcAft>
                      </a:pPr>
                      <a:r>
                        <a:rPr lang="he-IL" sz="1600" b="1" dirty="0">
                          <a:latin typeface="David" pitchFamily="34" charset="-79"/>
                          <a:ea typeface="Calibri"/>
                          <a:cs typeface="David" pitchFamily="34" charset="-79"/>
                        </a:rPr>
                        <a:t>קרן השתלמות</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242</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28701">
                <a:tc>
                  <a:txBody>
                    <a:bodyPr/>
                    <a:lstStyle/>
                    <a:p>
                      <a:pPr marL="120015" algn="r" rtl="1">
                        <a:lnSpc>
                          <a:spcPct val="107000"/>
                        </a:lnSpc>
                        <a:spcAft>
                          <a:spcPts val="800"/>
                        </a:spcAft>
                      </a:pPr>
                      <a:r>
                        <a:rPr lang="he-IL" sz="1600" b="1" dirty="0">
                          <a:latin typeface="David" pitchFamily="34" charset="-79"/>
                          <a:ea typeface="Calibri"/>
                          <a:cs typeface="David" pitchFamily="34" charset="-79"/>
                        </a:rPr>
                        <a:t>וועד עובדים</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30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28701">
                <a:tc>
                  <a:txBody>
                    <a:bodyPr/>
                    <a:lstStyle/>
                    <a:p>
                      <a:pPr marL="120015" algn="r" rtl="1">
                        <a:lnSpc>
                          <a:spcPct val="107000"/>
                        </a:lnSpc>
                        <a:spcAft>
                          <a:spcPts val="800"/>
                        </a:spcAft>
                      </a:pPr>
                      <a:r>
                        <a:rPr lang="he-IL" sz="1600" b="1" dirty="0">
                          <a:latin typeface="Calibri"/>
                          <a:ea typeface="Calibri"/>
                          <a:cs typeface="David"/>
                        </a:rPr>
                        <a:t>סה"כ ניכויים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2,064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28701">
                <a:tc>
                  <a:txBody>
                    <a:bodyPr/>
                    <a:lstStyle/>
                    <a:p>
                      <a:pPr marL="120015" algn="r" rtl="1">
                        <a:lnSpc>
                          <a:spcPct val="107000"/>
                        </a:lnSpc>
                        <a:spcAft>
                          <a:spcPts val="800"/>
                        </a:spcAft>
                      </a:pPr>
                      <a:r>
                        <a:rPr lang="he-IL" sz="1600" b="1" dirty="0">
                          <a:latin typeface="Calibri"/>
                          <a:ea typeface="Calibri"/>
                          <a:cs typeface="David"/>
                        </a:rPr>
                        <a:t>שכר נטו</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7,612</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28701">
                <a:tc>
                  <a:txBody>
                    <a:bodyPr/>
                    <a:lstStyle/>
                    <a:p>
                      <a:pPr marL="120015" algn="r" rtl="1">
                        <a:lnSpc>
                          <a:spcPct val="107000"/>
                        </a:lnSpc>
                        <a:spcAft>
                          <a:spcPts val="800"/>
                        </a:spcAft>
                      </a:pPr>
                      <a:r>
                        <a:rPr lang="he-IL" sz="1600" b="1" dirty="0">
                          <a:latin typeface="Calibri"/>
                          <a:ea typeface="Calibri"/>
                          <a:cs typeface="David"/>
                        </a:rPr>
                        <a:t>מקדמה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28701">
                <a:tc>
                  <a:txBody>
                    <a:bodyPr/>
                    <a:lstStyle/>
                    <a:p>
                      <a:pPr marL="120015" algn="r" rtl="1">
                        <a:lnSpc>
                          <a:spcPct val="107000"/>
                        </a:lnSpc>
                        <a:spcAft>
                          <a:spcPts val="800"/>
                        </a:spcAft>
                      </a:pPr>
                      <a:r>
                        <a:rPr lang="he-IL" sz="1600" b="1" dirty="0">
                          <a:latin typeface="Calibri"/>
                          <a:ea typeface="Calibri"/>
                          <a:cs typeface="David"/>
                        </a:rPr>
                        <a:t>נטו לתשלום בבנק</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7,612</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extLst>
                  <a:ext uri="{0D108BD9-81ED-4DB2-BD59-A6C34878D82A}">
                    <a16:rowId xmlns:a16="http://schemas.microsoft.com/office/drawing/2014/main" val="10019"/>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9" name="כותרת 8"/>
          <p:cNvSpPr>
            <a:spLocks noGrp="1"/>
          </p:cNvSpPr>
          <p:nvPr>
            <p:ph type="title"/>
          </p:nvPr>
        </p:nvSpPr>
        <p:spPr>
          <a:xfrm>
            <a:off x="515206" y="645912"/>
            <a:ext cx="11160000" cy="720000"/>
          </a:xfrm>
        </p:spPr>
        <p:txBody>
          <a:bodyPr/>
          <a:lstStyle/>
          <a:p>
            <a:r>
              <a:rPr lang="he-IL" dirty="0"/>
              <a:t>פעולות היומן שירשמו לעובד הראל בן דוד</a:t>
            </a:r>
          </a:p>
        </p:txBody>
      </p:sp>
      <p:graphicFrame>
        <p:nvGraphicFramePr>
          <p:cNvPr id="4" name="מציין מיקום תוכן 4"/>
          <p:cNvGraphicFramePr>
            <a:graphicFrameLocks noGrp="1"/>
          </p:cNvGraphicFramePr>
          <p:nvPr>
            <p:ph sz="quarter" idx="4"/>
            <p:extLst>
              <p:ext uri="{D42A27DB-BD31-4B8C-83A1-F6EECF244321}">
                <p14:modId xmlns:p14="http://schemas.microsoft.com/office/powerpoint/2010/main" val="4277344047"/>
              </p:ext>
            </p:extLst>
          </p:nvPr>
        </p:nvGraphicFramePr>
        <p:xfrm>
          <a:off x="615335" y="1891688"/>
          <a:ext cx="11158539" cy="2982846"/>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r" rtl="0" fontAlgn="b"/>
                      <a:endParaRPr lang="he-IL" sz="1100" b="0" i="0" u="none" strike="noStrike" dirty="0">
                        <a:solidFill>
                          <a:srgbClr val="000000"/>
                        </a:solidFill>
                        <a:latin typeface="Arial"/>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r" rtl="0" fontAlgn="b"/>
                      <a:endParaRPr lang="he-IL" sz="1100" b="0" i="0" u="none" strike="noStrike" dirty="0">
                        <a:solidFill>
                          <a:srgbClr val="000000"/>
                        </a:solidFill>
                        <a:latin typeface="Arial"/>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r" rtl="0" fontAlgn="b"/>
                      <a:endParaRPr lang="he-IL" sz="1100" b="0" i="0" u="none" strike="noStrike" dirty="0">
                        <a:solidFill>
                          <a:srgbClr val="000000"/>
                        </a:solidFill>
                        <a:latin typeface="Arial"/>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endParaRPr lang="he-IL" sz="1100" b="0" i="0" u="none" strike="noStrike" dirty="0">
                        <a:solidFill>
                          <a:srgbClr val="000000"/>
                        </a:solidFill>
                        <a:latin typeface="Arial"/>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TextBox 5"/>
          <p:cNvSpPr txBox="1"/>
          <p:nvPr/>
        </p:nvSpPr>
        <p:spPr>
          <a:xfrm>
            <a:off x="10417833" y="2681200"/>
            <a:ext cx="1254496" cy="369332"/>
          </a:xfrm>
          <a:prstGeom prst="rect">
            <a:avLst/>
          </a:prstGeom>
          <a:noFill/>
        </p:spPr>
        <p:txBody>
          <a:bodyPr wrap="square" rtlCol="1">
            <a:spAutoFit/>
          </a:bodyPr>
          <a:lstStyle/>
          <a:p>
            <a:r>
              <a:rPr lang="he-IL" dirty="0"/>
              <a:t>31.5.2020</a:t>
            </a:r>
          </a:p>
        </p:txBody>
      </p:sp>
      <p:sp>
        <p:nvSpPr>
          <p:cNvPr id="8" name="TextBox 7"/>
          <p:cNvSpPr txBox="1"/>
          <p:nvPr/>
        </p:nvSpPr>
        <p:spPr>
          <a:xfrm>
            <a:off x="8591909" y="2648934"/>
            <a:ext cx="1725283" cy="369332"/>
          </a:xfrm>
          <a:prstGeom prst="rect">
            <a:avLst/>
          </a:prstGeom>
          <a:noFill/>
        </p:spPr>
        <p:txBody>
          <a:bodyPr wrap="square" rtlCol="1">
            <a:spAutoFit/>
          </a:bodyPr>
          <a:lstStyle/>
          <a:p>
            <a:r>
              <a:rPr lang="he-IL" dirty="0"/>
              <a:t>עובד הראל</a:t>
            </a:r>
          </a:p>
        </p:txBody>
      </p:sp>
      <p:sp>
        <p:nvSpPr>
          <p:cNvPr id="10" name="TextBox 9"/>
          <p:cNvSpPr txBox="1"/>
          <p:nvPr/>
        </p:nvSpPr>
        <p:spPr>
          <a:xfrm>
            <a:off x="2122100" y="2681200"/>
            <a:ext cx="1069675" cy="369332"/>
          </a:xfrm>
          <a:prstGeom prst="rect">
            <a:avLst/>
          </a:prstGeom>
          <a:noFill/>
        </p:spPr>
        <p:txBody>
          <a:bodyPr wrap="square" rtlCol="1">
            <a:spAutoFit/>
          </a:bodyPr>
          <a:lstStyle/>
          <a:p>
            <a:r>
              <a:rPr lang="he-IL" dirty="0"/>
              <a:t>2,064</a:t>
            </a:r>
          </a:p>
        </p:txBody>
      </p:sp>
      <p:sp>
        <p:nvSpPr>
          <p:cNvPr id="11" name="TextBox 10"/>
          <p:cNvSpPr txBox="1"/>
          <p:nvPr/>
        </p:nvSpPr>
        <p:spPr>
          <a:xfrm>
            <a:off x="6832120" y="2646694"/>
            <a:ext cx="1725283" cy="369332"/>
          </a:xfrm>
          <a:prstGeom prst="rect">
            <a:avLst/>
          </a:prstGeom>
          <a:noFill/>
        </p:spPr>
        <p:txBody>
          <a:bodyPr wrap="square" rtlCol="1">
            <a:spAutoFit/>
          </a:bodyPr>
          <a:lstStyle/>
          <a:p>
            <a:r>
              <a:rPr lang="he-IL" dirty="0"/>
              <a:t>מס הכנסה</a:t>
            </a:r>
          </a:p>
        </p:txBody>
      </p:sp>
      <p:sp>
        <p:nvSpPr>
          <p:cNvPr id="12" name="TextBox 11"/>
          <p:cNvSpPr txBox="1"/>
          <p:nvPr/>
        </p:nvSpPr>
        <p:spPr>
          <a:xfrm>
            <a:off x="3416060" y="2254017"/>
            <a:ext cx="2260121" cy="369332"/>
          </a:xfrm>
          <a:prstGeom prst="rect">
            <a:avLst/>
          </a:prstGeom>
          <a:noFill/>
        </p:spPr>
        <p:txBody>
          <a:bodyPr wrap="square" rtlCol="1">
            <a:spAutoFit/>
          </a:bodyPr>
          <a:lstStyle/>
          <a:p>
            <a:r>
              <a:rPr lang="he-IL" dirty="0"/>
              <a:t>רישום משכורת ברוטו</a:t>
            </a:r>
          </a:p>
        </p:txBody>
      </p:sp>
      <p:sp>
        <p:nvSpPr>
          <p:cNvPr id="13" name="TextBox 12"/>
          <p:cNvSpPr txBox="1"/>
          <p:nvPr/>
        </p:nvSpPr>
        <p:spPr>
          <a:xfrm>
            <a:off x="684347" y="2708404"/>
            <a:ext cx="1069675" cy="388696"/>
          </a:xfrm>
          <a:prstGeom prst="rect">
            <a:avLst/>
          </a:prstGeom>
          <a:solidFill>
            <a:schemeClr val="accent4">
              <a:lumMod val="40000"/>
              <a:lumOff val="60000"/>
            </a:schemeClr>
          </a:solidFill>
        </p:spPr>
        <p:txBody>
          <a:bodyPr wrap="square" rtlCol="1">
            <a:spAutoFit/>
          </a:bodyPr>
          <a:lstStyle/>
          <a:p>
            <a:pPr marL="50165" algn="just">
              <a:lnSpc>
                <a:spcPct val="107000"/>
              </a:lnSpc>
              <a:spcAft>
                <a:spcPts val="800"/>
              </a:spcAft>
            </a:pPr>
            <a:r>
              <a:rPr lang="he-IL" dirty="0">
                <a:ea typeface="Calibri"/>
              </a:rPr>
              <a:t>644</a:t>
            </a:r>
            <a:endParaRPr lang="en-US" dirty="0">
              <a:ea typeface="Calibri"/>
              <a:cs typeface="Arial"/>
            </a:endParaRPr>
          </a:p>
        </p:txBody>
      </p:sp>
      <p:sp>
        <p:nvSpPr>
          <p:cNvPr id="14" name="TextBox 13"/>
          <p:cNvSpPr txBox="1"/>
          <p:nvPr/>
        </p:nvSpPr>
        <p:spPr>
          <a:xfrm>
            <a:off x="6866626" y="3794897"/>
            <a:ext cx="1725283" cy="369332"/>
          </a:xfrm>
          <a:prstGeom prst="rect">
            <a:avLst/>
          </a:prstGeom>
          <a:noFill/>
        </p:spPr>
        <p:txBody>
          <a:bodyPr wrap="square" rtlCol="1">
            <a:spAutoFit/>
          </a:bodyPr>
          <a:lstStyle/>
          <a:p>
            <a:r>
              <a:rPr lang="he-IL" dirty="0"/>
              <a:t>קרן השתלמות</a:t>
            </a:r>
          </a:p>
        </p:txBody>
      </p:sp>
      <p:sp>
        <p:nvSpPr>
          <p:cNvPr id="15" name="TextBox 14"/>
          <p:cNvSpPr txBox="1"/>
          <p:nvPr/>
        </p:nvSpPr>
        <p:spPr>
          <a:xfrm>
            <a:off x="6832120" y="4132655"/>
            <a:ext cx="1725283" cy="369332"/>
          </a:xfrm>
          <a:prstGeom prst="rect">
            <a:avLst/>
          </a:prstGeom>
          <a:noFill/>
        </p:spPr>
        <p:txBody>
          <a:bodyPr wrap="square" rtlCol="1">
            <a:spAutoFit/>
          </a:bodyPr>
          <a:lstStyle/>
          <a:p>
            <a:r>
              <a:rPr lang="he-IL" dirty="0"/>
              <a:t>וועד עובדים</a:t>
            </a:r>
          </a:p>
        </p:txBody>
      </p:sp>
      <p:sp>
        <p:nvSpPr>
          <p:cNvPr id="17" name="TextBox 16"/>
          <p:cNvSpPr txBox="1"/>
          <p:nvPr/>
        </p:nvSpPr>
        <p:spPr>
          <a:xfrm>
            <a:off x="6866626" y="3018266"/>
            <a:ext cx="1725283" cy="369332"/>
          </a:xfrm>
          <a:prstGeom prst="rect">
            <a:avLst/>
          </a:prstGeom>
          <a:noFill/>
        </p:spPr>
        <p:txBody>
          <a:bodyPr wrap="square" rtlCol="1">
            <a:spAutoFit/>
          </a:bodyPr>
          <a:lstStyle/>
          <a:p>
            <a:r>
              <a:rPr lang="he-IL" dirty="0"/>
              <a:t>בטוח לאומי</a:t>
            </a:r>
          </a:p>
        </p:txBody>
      </p:sp>
      <p:sp>
        <p:nvSpPr>
          <p:cNvPr id="18" name="TextBox 17"/>
          <p:cNvSpPr txBox="1"/>
          <p:nvPr/>
        </p:nvSpPr>
        <p:spPr>
          <a:xfrm>
            <a:off x="6866626" y="3387598"/>
            <a:ext cx="1725283" cy="369332"/>
          </a:xfrm>
          <a:prstGeom prst="rect">
            <a:avLst/>
          </a:prstGeom>
          <a:noFill/>
        </p:spPr>
        <p:txBody>
          <a:bodyPr wrap="square" rtlCol="1">
            <a:spAutoFit/>
          </a:bodyPr>
          <a:lstStyle/>
          <a:p>
            <a:r>
              <a:rPr lang="he-IL" dirty="0"/>
              <a:t>בטוח פנסיוני</a:t>
            </a:r>
          </a:p>
        </p:txBody>
      </p:sp>
      <p:sp>
        <p:nvSpPr>
          <p:cNvPr id="19" name="TextBox 18"/>
          <p:cNvSpPr txBox="1"/>
          <p:nvPr/>
        </p:nvSpPr>
        <p:spPr>
          <a:xfrm>
            <a:off x="684347" y="3050532"/>
            <a:ext cx="1069675" cy="373757"/>
          </a:xfrm>
          <a:prstGeom prst="rect">
            <a:avLst/>
          </a:prstGeom>
          <a:solidFill>
            <a:srgbClr val="92D050"/>
          </a:solidFill>
        </p:spPr>
        <p:txBody>
          <a:bodyPr wrap="square" rtlCol="1">
            <a:spAutoFit/>
          </a:bodyPr>
          <a:lstStyle/>
          <a:p>
            <a:pPr marL="50165" algn="just">
              <a:lnSpc>
                <a:spcPct val="107000"/>
              </a:lnSpc>
              <a:spcAft>
                <a:spcPts val="800"/>
              </a:spcAft>
            </a:pPr>
            <a:r>
              <a:rPr lang="he-IL" dirty="0">
                <a:ea typeface="Calibri"/>
              </a:rPr>
              <a:t>630</a:t>
            </a:r>
            <a:endParaRPr lang="en-US" dirty="0">
              <a:ea typeface="Calibri"/>
              <a:cs typeface="Arial"/>
            </a:endParaRPr>
          </a:p>
        </p:txBody>
      </p:sp>
      <p:sp>
        <p:nvSpPr>
          <p:cNvPr id="20" name="TextBox 19"/>
          <p:cNvSpPr txBox="1"/>
          <p:nvPr/>
        </p:nvSpPr>
        <p:spPr>
          <a:xfrm>
            <a:off x="684347" y="3424289"/>
            <a:ext cx="1069675" cy="373757"/>
          </a:xfrm>
          <a:prstGeom prst="rect">
            <a:avLst/>
          </a:prstGeom>
          <a:solidFill>
            <a:schemeClr val="accent6">
              <a:lumMod val="40000"/>
              <a:lumOff val="60000"/>
            </a:schemeClr>
          </a:solidFill>
        </p:spPr>
        <p:txBody>
          <a:bodyPr wrap="square" rtlCol="1">
            <a:spAutoFit/>
          </a:bodyPr>
          <a:lstStyle/>
          <a:p>
            <a:pPr marL="50165" algn="just">
              <a:lnSpc>
                <a:spcPct val="107000"/>
              </a:lnSpc>
              <a:spcAft>
                <a:spcPts val="800"/>
              </a:spcAft>
            </a:pPr>
            <a:r>
              <a:rPr lang="he-IL" dirty="0">
                <a:ea typeface="Calibri"/>
              </a:rPr>
              <a:t>518</a:t>
            </a:r>
            <a:endParaRPr lang="en-US" dirty="0">
              <a:ea typeface="Calibri"/>
              <a:cs typeface="Arial"/>
            </a:endParaRPr>
          </a:p>
        </p:txBody>
      </p:sp>
      <p:sp>
        <p:nvSpPr>
          <p:cNvPr id="22" name="TextBox 21"/>
          <p:cNvSpPr txBox="1"/>
          <p:nvPr/>
        </p:nvSpPr>
        <p:spPr>
          <a:xfrm>
            <a:off x="684347" y="4132655"/>
            <a:ext cx="1069675" cy="373757"/>
          </a:xfrm>
          <a:prstGeom prst="rect">
            <a:avLst/>
          </a:prstGeom>
          <a:solidFill>
            <a:schemeClr val="accent5"/>
          </a:solidFill>
        </p:spPr>
        <p:txBody>
          <a:bodyPr wrap="square" rtlCol="1">
            <a:spAutoFit/>
          </a:bodyPr>
          <a:lstStyle/>
          <a:p>
            <a:pPr marL="50165" algn="just">
              <a:lnSpc>
                <a:spcPct val="107000"/>
              </a:lnSpc>
              <a:spcAft>
                <a:spcPts val="800"/>
              </a:spcAft>
            </a:pPr>
            <a:r>
              <a:rPr lang="he-IL" dirty="0">
                <a:ea typeface="Calibri"/>
              </a:rPr>
              <a:t>30</a:t>
            </a:r>
            <a:endParaRPr lang="en-US" dirty="0">
              <a:ea typeface="Calibri"/>
              <a:cs typeface="Arial"/>
            </a:endParaRPr>
          </a:p>
        </p:txBody>
      </p:sp>
      <p:sp>
        <p:nvSpPr>
          <p:cNvPr id="23" name="TextBox 22"/>
          <p:cNvSpPr txBox="1"/>
          <p:nvPr/>
        </p:nvSpPr>
        <p:spPr>
          <a:xfrm>
            <a:off x="684347" y="3798046"/>
            <a:ext cx="1069675" cy="373757"/>
          </a:xfrm>
          <a:prstGeom prst="rect">
            <a:avLst/>
          </a:prstGeom>
          <a:solidFill>
            <a:schemeClr val="accent1">
              <a:lumMod val="40000"/>
              <a:lumOff val="60000"/>
            </a:schemeClr>
          </a:solidFill>
        </p:spPr>
        <p:txBody>
          <a:bodyPr wrap="square" rtlCol="1">
            <a:spAutoFit/>
          </a:bodyPr>
          <a:lstStyle/>
          <a:p>
            <a:pPr marL="50165" algn="just">
              <a:lnSpc>
                <a:spcPct val="107000"/>
              </a:lnSpc>
              <a:spcAft>
                <a:spcPts val="800"/>
              </a:spcAft>
            </a:pPr>
            <a:r>
              <a:rPr lang="he-IL" dirty="0">
                <a:ea typeface="Calibri"/>
              </a:rPr>
              <a:t>242</a:t>
            </a:r>
            <a:endParaRPr lang="en-US" dirty="0">
              <a:ea typeface="Calibri"/>
              <a:cs typeface="Arial"/>
            </a:endParaRPr>
          </a:p>
        </p:txBody>
      </p:sp>
      <p:sp>
        <p:nvSpPr>
          <p:cNvPr id="24" name="TextBox 23"/>
          <p:cNvSpPr txBox="1"/>
          <p:nvPr/>
        </p:nvSpPr>
        <p:spPr>
          <a:xfrm>
            <a:off x="10417833" y="2219511"/>
            <a:ext cx="1254496" cy="369332"/>
          </a:xfrm>
          <a:prstGeom prst="rect">
            <a:avLst/>
          </a:prstGeom>
          <a:noFill/>
        </p:spPr>
        <p:txBody>
          <a:bodyPr wrap="square" rtlCol="1">
            <a:spAutoFit/>
          </a:bodyPr>
          <a:lstStyle/>
          <a:p>
            <a:r>
              <a:rPr lang="he-IL" dirty="0"/>
              <a:t>31.5.2020</a:t>
            </a:r>
          </a:p>
        </p:txBody>
      </p:sp>
      <p:sp>
        <p:nvSpPr>
          <p:cNvPr id="25" name="TextBox 24"/>
          <p:cNvSpPr txBox="1"/>
          <p:nvPr/>
        </p:nvSpPr>
        <p:spPr>
          <a:xfrm>
            <a:off x="6866626" y="2219511"/>
            <a:ext cx="1725283" cy="369332"/>
          </a:xfrm>
          <a:prstGeom prst="rect">
            <a:avLst/>
          </a:prstGeom>
          <a:noFill/>
        </p:spPr>
        <p:txBody>
          <a:bodyPr wrap="square" rtlCol="1">
            <a:spAutoFit/>
          </a:bodyPr>
          <a:lstStyle/>
          <a:p>
            <a:r>
              <a:rPr lang="he-IL" dirty="0"/>
              <a:t>עובד הראל</a:t>
            </a:r>
          </a:p>
        </p:txBody>
      </p:sp>
      <p:sp>
        <p:nvSpPr>
          <p:cNvPr id="26" name="TextBox 25"/>
          <p:cNvSpPr txBox="1"/>
          <p:nvPr/>
        </p:nvSpPr>
        <p:spPr>
          <a:xfrm>
            <a:off x="8591909" y="2279602"/>
            <a:ext cx="1725283" cy="369332"/>
          </a:xfrm>
          <a:prstGeom prst="rect">
            <a:avLst/>
          </a:prstGeom>
          <a:noFill/>
        </p:spPr>
        <p:txBody>
          <a:bodyPr wrap="square" rtlCol="1">
            <a:spAutoFit/>
          </a:bodyPr>
          <a:lstStyle/>
          <a:p>
            <a:r>
              <a:rPr lang="he-IL" dirty="0"/>
              <a:t>הוצאות משכורת</a:t>
            </a:r>
          </a:p>
        </p:txBody>
      </p:sp>
      <p:sp>
        <p:nvSpPr>
          <p:cNvPr id="27" name="TextBox 26"/>
          <p:cNvSpPr txBox="1"/>
          <p:nvPr/>
        </p:nvSpPr>
        <p:spPr>
          <a:xfrm>
            <a:off x="8591909" y="4501987"/>
            <a:ext cx="1725283" cy="369332"/>
          </a:xfrm>
          <a:prstGeom prst="rect">
            <a:avLst/>
          </a:prstGeom>
          <a:noFill/>
        </p:spPr>
        <p:txBody>
          <a:bodyPr wrap="square" rtlCol="1">
            <a:spAutoFit/>
          </a:bodyPr>
          <a:lstStyle/>
          <a:p>
            <a:r>
              <a:rPr lang="he-IL" dirty="0"/>
              <a:t>עובד הראל</a:t>
            </a:r>
          </a:p>
        </p:txBody>
      </p:sp>
      <p:sp>
        <p:nvSpPr>
          <p:cNvPr id="28" name="TextBox 27"/>
          <p:cNvSpPr txBox="1"/>
          <p:nvPr/>
        </p:nvSpPr>
        <p:spPr>
          <a:xfrm>
            <a:off x="6898238" y="4533616"/>
            <a:ext cx="1725283" cy="369332"/>
          </a:xfrm>
          <a:prstGeom prst="rect">
            <a:avLst/>
          </a:prstGeom>
          <a:noFill/>
        </p:spPr>
        <p:txBody>
          <a:bodyPr wrap="square" rtlCol="1">
            <a:spAutoFit/>
          </a:bodyPr>
          <a:lstStyle/>
          <a:p>
            <a:r>
              <a:rPr lang="he-IL" dirty="0"/>
              <a:t>עו"ש בנק</a:t>
            </a:r>
          </a:p>
        </p:txBody>
      </p:sp>
      <p:sp>
        <p:nvSpPr>
          <p:cNvPr id="29" name="TextBox 28"/>
          <p:cNvSpPr txBox="1"/>
          <p:nvPr/>
        </p:nvSpPr>
        <p:spPr>
          <a:xfrm>
            <a:off x="10417833" y="4548275"/>
            <a:ext cx="1254496" cy="369332"/>
          </a:xfrm>
          <a:prstGeom prst="rect">
            <a:avLst/>
          </a:prstGeom>
          <a:noFill/>
        </p:spPr>
        <p:txBody>
          <a:bodyPr wrap="square" rtlCol="1">
            <a:spAutoFit/>
          </a:bodyPr>
          <a:lstStyle/>
          <a:p>
            <a:r>
              <a:rPr lang="he-IL" dirty="0"/>
              <a:t>5.6.2020</a:t>
            </a:r>
          </a:p>
        </p:txBody>
      </p:sp>
      <p:sp>
        <p:nvSpPr>
          <p:cNvPr id="30" name="TextBox 29"/>
          <p:cNvSpPr txBox="1"/>
          <p:nvPr/>
        </p:nvSpPr>
        <p:spPr>
          <a:xfrm>
            <a:off x="3568460" y="2681200"/>
            <a:ext cx="2260121" cy="646331"/>
          </a:xfrm>
          <a:prstGeom prst="rect">
            <a:avLst/>
          </a:prstGeom>
          <a:noFill/>
        </p:spPr>
        <p:txBody>
          <a:bodyPr wrap="square" rtlCol="1">
            <a:spAutoFit/>
          </a:bodyPr>
          <a:lstStyle/>
          <a:p>
            <a:r>
              <a:rPr lang="he-IL" dirty="0"/>
              <a:t>חיוב העובדים בניכויים השונים</a:t>
            </a:r>
          </a:p>
        </p:txBody>
      </p:sp>
      <p:sp>
        <p:nvSpPr>
          <p:cNvPr id="31" name="TextBox 30"/>
          <p:cNvSpPr txBox="1"/>
          <p:nvPr/>
        </p:nvSpPr>
        <p:spPr>
          <a:xfrm>
            <a:off x="3568460" y="4501987"/>
            <a:ext cx="2260121" cy="369332"/>
          </a:xfrm>
          <a:prstGeom prst="rect">
            <a:avLst/>
          </a:prstGeom>
          <a:noFill/>
        </p:spPr>
        <p:txBody>
          <a:bodyPr wrap="square" rtlCol="1">
            <a:spAutoFit/>
          </a:bodyPr>
          <a:lstStyle/>
          <a:p>
            <a:r>
              <a:rPr lang="he-IL" dirty="0"/>
              <a:t>תשלום משכורת נטו</a:t>
            </a:r>
          </a:p>
        </p:txBody>
      </p:sp>
      <p:sp>
        <p:nvSpPr>
          <p:cNvPr id="33" name="TextBox 32"/>
          <p:cNvSpPr txBox="1"/>
          <p:nvPr/>
        </p:nvSpPr>
        <p:spPr>
          <a:xfrm>
            <a:off x="2122100" y="2279602"/>
            <a:ext cx="1069675" cy="369332"/>
          </a:xfrm>
          <a:prstGeom prst="rect">
            <a:avLst/>
          </a:prstGeom>
          <a:solidFill>
            <a:srgbClr val="FF6699"/>
          </a:solidFill>
        </p:spPr>
        <p:txBody>
          <a:bodyPr wrap="square" rtlCol="1">
            <a:spAutoFit/>
          </a:bodyPr>
          <a:lstStyle/>
          <a:p>
            <a:r>
              <a:rPr lang="he-IL" dirty="0"/>
              <a:t>9,676</a:t>
            </a:r>
          </a:p>
        </p:txBody>
      </p:sp>
      <p:sp>
        <p:nvSpPr>
          <p:cNvPr id="34" name="TextBox 33"/>
          <p:cNvSpPr txBox="1"/>
          <p:nvPr/>
        </p:nvSpPr>
        <p:spPr>
          <a:xfrm>
            <a:off x="773489" y="2276725"/>
            <a:ext cx="1069675" cy="369332"/>
          </a:xfrm>
          <a:prstGeom prst="rect">
            <a:avLst/>
          </a:prstGeom>
          <a:solidFill>
            <a:srgbClr val="FF6699"/>
          </a:solidFill>
        </p:spPr>
        <p:txBody>
          <a:bodyPr wrap="square" rtlCol="1">
            <a:spAutoFit/>
          </a:bodyPr>
          <a:lstStyle/>
          <a:p>
            <a:r>
              <a:rPr lang="he-IL" dirty="0"/>
              <a:t>9,676</a:t>
            </a:r>
          </a:p>
        </p:txBody>
      </p:sp>
      <p:sp>
        <p:nvSpPr>
          <p:cNvPr id="35" name="TextBox 34"/>
          <p:cNvSpPr txBox="1"/>
          <p:nvPr/>
        </p:nvSpPr>
        <p:spPr>
          <a:xfrm>
            <a:off x="2122100" y="4533899"/>
            <a:ext cx="1069675" cy="369332"/>
          </a:xfrm>
          <a:prstGeom prst="rect">
            <a:avLst/>
          </a:prstGeom>
          <a:solidFill>
            <a:srgbClr val="00FFFF"/>
          </a:solidFill>
        </p:spPr>
        <p:txBody>
          <a:bodyPr wrap="square" rtlCol="1">
            <a:spAutoFit/>
          </a:bodyPr>
          <a:lstStyle/>
          <a:p>
            <a:r>
              <a:rPr lang="he-IL" dirty="0"/>
              <a:t>7,612</a:t>
            </a:r>
          </a:p>
        </p:txBody>
      </p:sp>
      <p:sp>
        <p:nvSpPr>
          <p:cNvPr id="36" name="TextBox 35"/>
          <p:cNvSpPr txBox="1"/>
          <p:nvPr/>
        </p:nvSpPr>
        <p:spPr>
          <a:xfrm>
            <a:off x="652718" y="4548275"/>
            <a:ext cx="1069675" cy="369332"/>
          </a:xfrm>
          <a:prstGeom prst="rect">
            <a:avLst/>
          </a:prstGeom>
          <a:solidFill>
            <a:srgbClr val="00FFFF"/>
          </a:solidFill>
        </p:spPr>
        <p:txBody>
          <a:bodyPr wrap="square" rtlCol="1">
            <a:spAutoFit/>
          </a:bodyPr>
          <a:lstStyle/>
          <a:p>
            <a:r>
              <a:rPr lang="he-IL" dirty="0"/>
              <a:t>7,612</a:t>
            </a:r>
          </a:p>
        </p:txBody>
      </p:sp>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dissolv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dissolv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dissolv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dissolve">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dissolv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dissolv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dissolve">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dissolv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dissolve">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dissolve">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dissolve">
                                      <p:cBhvr>
                                        <p:cTn id="72" dur="5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dissolve">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dissolve">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dissolve">
                                      <p:cBhvr>
                                        <p:cTn id="87" dur="500"/>
                                        <p:tgtEl>
                                          <p:spTgt spid="23"/>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15"/>
                                        </p:tgtEl>
                                        <p:attrNameLst>
                                          <p:attrName>style.visibility</p:attrName>
                                        </p:attrNameLst>
                                      </p:cBhvr>
                                      <p:to>
                                        <p:strVal val="visible"/>
                                      </p:to>
                                    </p:set>
                                    <p:animEffect transition="in" filter="dissolve">
                                      <p:cBhvr>
                                        <p:cTn id="92" dur="500"/>
                                        <p:tgtEl>
                                          <p:spTgt spid="15"/>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dissolve">
                                      <p:cBhvr>
                                        <p:cTn id="97" dur="500"/>
                                        <p:tgtEl>
                                          <p:spTgt spid="22"/>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Effect transition="in" filter="dissolve">
                                      <p:cBhvr>
                                        <p:cTn id="102" dur="500"/>
                                        <p:tgtEl>
                                          <p:spTgt spid="30"/>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dissolve">
                                      <p:cBhvr>
                                        <p:cTn id="107" dur="500"/>
                                        <p:tgtEl>
                                          <p:spTgt spid="29"/>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27"/>
                                        </p:tgtEl>
                                        <p:attrNameLst>
                                          <p:attrName>style.visibility</p:attrName>
                                        </p:attrNameLst>
                                      </p:cBhvr>
                                      <p:to>
                                        <p:strVal val="visible"/>
                                      </p:to>
                                    </p:set>
                                    <p:animEffect transition="in" filter="dissolve">
                                      <p:cBhvr>
                                        <p:cTn id="112" dur="500"/>
                                        <p:tgtEl>
                                          <p:spTgt spid="27"/>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35"/>
                                        </p:tgtEl>
                                        <p:attrNameLst>
                                          <p:attrName>style.visibility</p:attrName>
                                        </p:attrNameLst>
                                      </p:cBhvr>
                                      <p:to>
                                        <p:strVal val="visible"/>
                                      </p:to>
                                    </p:set>
                                    <p:animEffect transition="in" filter="dissolve">
                                      <p:cBhvr>
                                        <p:cTn id="117" dur="500"/>
                                        <p:tgtEl>
                                          <p:spTgt spid="35"/>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28"/>
                                        </p:tgtEl>
                                        <p:attrNameLst>
                                          <p:attrName>style.visibility</p:attrName>
                                        </p:attrNameLst>
                                      </p:cBhvr>
                                      <p:to>
                                        <p:strVal val="visible"/>
                                      </p:to>
                                    </p:set>
                                    <p:animEffect transition="in" filter="dissolve">
                                      <p:cBhvr>
                                        <p:cTn id="122" dur="500"/>
                                        <p:tgtEl>
                                          <p:spTgt spid="28"/>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36"/>
                                        </p:tgtEl>
                                        <p:attrNameLst>
                                          <p:attrName>style.visibility</p:attrName>
                                        </p:attrNameLst>
                                      </p:cBhvr>
                                      <p:to>
                                        <p:strVal val="visible"/>
                                      </p:to>
                                    </p:set>
                                    <p:animEffect transition="in" filter="dissolve">
                                      <p:cBhvr>
                                        <p:cTn id="127" dur="500"/>
                                        <p:tgtEl>
                                          <p:spTgt spid="36"/>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31"/>
                                        </p:tgtEl>
                                        <p:attrNameLst>
                                          <p:attrName>style.visibility</p:attrName>
                                        </p:attrNameLst>
                                      </p:cBhvr>
                                      <p:to>
                                        <p:strVal val="visible"/>
                                      </p:to>
                                    </p:set>
                                    <p:animEffect transition="in" filter="dissolve">
                                      <p:cBhvr>
                                        <p:cTn id="13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1" grpId="0"/>
      <p:bldP spid="12" grpId="0"/>
      <p:bldP spid="13" grpId="0" animBg="1"/>
      <p:bldP spid="14" grpId="0"/>
      <p:bldP spid="15" grpId="0"/>
      <p:bldP spid="17" grpId="0"/>
      <p:bldP spid="18" grpId="0"/>
      <p:bldP spid="19" grpId="0" animBg="1"/>
      <p:bldP spid="20" grpId="0" animBg="1"/>
      <p:bldP spid="22" grpId="0" animBg="1"/>
      <p:bldP spid="23" grpId="0" animBg="1"/>
      <p:bldP spid="24" grpId="0"/>
      <p:bldP spid="25" grpId="0"/>
      <p:bldP spid="26" grpId="0"/>
      <p:bldP spid="27" grpId="0"/>
      <p:bldP spid="28" grpId="0"/>
      <p:bldP spid="29" grpId="0"/>
      <p:bldP spid="30" grpId="0"/>
      <p:bldP spid="31" grpId="0"/>
      <p:bldP spid="33" grpId="0" animBg="1"/>
      <p:bldP spid="34" grpId="0" animBg="1"/>
      <p:bldP spid="35" grpId="0" animBg="1"/>
      <p:bldP spid="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ניכויים מעסיק</a:t>
            </a:r>
          </a:p>
        </p:txBody>
      </p:sp>
      <p:sp>
        <p:nvSpPr>
          <p:cNvPr id="5" name="מציין מיקום תוכן 4"/>
          <p:cNvSpPr txBox="1">
            <a:spLocks noGrp="1"/>
          </p:cNvSpPr>
          <p:nvPr>
            <p:ph sz="quarter" idx="4"/>
          </p:nvPr>
        </p:nvSpPr>
        <p:spPr>
          <a:xfrm>
            <a:off x="515938" y="1155700"/>
            <a:ext cx="11158537" cy="584775"/>
          </a:xfrm>
          <a:prstGeom prst="rect">
            <a:avLst/>
          </a:prstGeom>
          <a:noFill/>
        </p:spPr>
        <p:txBody>
          <a:bodyPr wrap="square" rtlCol="1">
            <a:spAutoFit/>
          </a:bodyPr>
          <a:lstStyle/>
          <a:p>
            <a:r>
              <a:rPr lang="he-IL" sz="3200" b="1" u="sng" dirty="0">
                <a:solidFill>
                  <a:schemeClr val="accent1">
                    <a:lumMod val="75000"/>
                  </a:schemeClr>
                </a:solidFill>
              </a:rPr>
              <a:t>ניכויים על פי חוק</a:t>
            </a:r>
            <a:r>
              <a:rPr lang="he-IL" sz="3200" b="1" dirty="0">
                <a:solidFill>
                  <a:schemeClr val="accent1">
                    <a:lumMod val="75000"/>
                  </a:schemeClr>
                </a:solidFill>
              </a:rPr>
              <a:t> – </a:t>
            </a:r>
            <a:r>
              <a:rPr lang="he-IL" sz="3200" b="1" dirty="0"/>
              <a:t>על פי הדין המעסיק חייב לשלם בעבור העסקת העובדים</a:t>
            </a:r>
          </a:p>
        </p:txBody>
      </p:sp>
      <p:sp>
        <p:nvSpPr>
          <p:cNvPr id="6" name="מלבן 5"/>
          <p:cNvSpPr/>
          <p:nvPr/>
        </p:nvSpPr>
        <p:spPr>
          <a:xfrm>
            <a:off x="1074632" y="2077220"/>
            <a:ext cx="10041147" cy="400110"/>
          </a:xfrm>
          <a:prstGeom prst="rect">
            <a:avLst/>
          </a:prstGeom>
        </p:spPr>
        <p:txBody>
          <a:bodyPr wrap="square">
            <a:spAutoFit/>
          </a:bodyPr>
          <a:lstStyle/>
          <a:p>
            <a:pPr lvl="1"/>
            <a:r>
              <a:rPr lang="he-IL" b="1" dirty="0">
                <a:latin typeface="Varela Round" pitchFamily="2" charset="-79"/>
                <a:cs typeface="Varela Round" pitchFamily="2" charset="-79"/>
              </a:rPr>
              <a:t>ניכויי חובה מהמעסיק  לפי החוק</a:t>
            </a:r>
            <a:r>
              <a:rPr lang="he-IL" dirty="0">
                <a:latin typeface="Varela Round" pitchFamily="2" charset="-79"/>
                <a:cs typeface="Varela Round" pitchFamily="2" charset="-79"/>
              </a:rPr>
              <a:t> כוללים: </a:t>
            </a:r>
            <a:r>
              <a:rPr lang="he-IL" sz="2000" dirty="0">
                <a:latin typeface="Varela Round" pitchFamily="2" charset="-79"/>
                <a:cs typeface="Varela Round" pitchFamily="2" charset="-79"/>
              </a:rPr>
              <a:t>דמי בטוח לאומי ובטוח פנסיוני.</a:t>
            </a:r>
          </a:p>
        </p:txBody>
      </p:sp>
      <p:sp>
        <p:nvSpPr>
          <p:cNvPr id="7" name="TextBox 6"/>
          <p:cNvSpPr txBox="1"/>
          <p:nvPr/>
        </p:nvSpPr>
        <p:spPr>
          <a:xfrm>
            <a:off x="1771762" y="2521687"/>
            <a:ext cx="8885206" cy="584775"/>
          </a:xfrm>
          <a:prstGeom prst="rect">
            <a:avLst/>
          </a:prstGeom>
          <a:noFill/>
        </p:spPr>
        <p:txBody>
          <a:bodyPr wrap="square" rtlCol="1">
            <a:spAutoFit/>
          </a:bodyPr>
          <a:lstStyle/>
          <a:p>
            <a:pPr algn="ctr"/>
            <a:r>
              <a:rPr lang="he-IL" sz="3200" b="1" dirty="0">
                <a:latin typeface="Varela Round" pitchFamily="2" charset="-79"/>
                <a:cs typeface="Varela Round" pitchFamily="2" charset="-79"/>
              </a:rPr>
              <a:t>טבלה לחישוב דמי ביטוח לאומי וביטוח בריאות</a:t>
            </a:r>
          </a:p>
        </p:txBody>
      </p:sp>
      <p:graphicFrame>
        <p:nvGraphicFramePr>
          <p:cNvPr id="8" name="טבלה 7"/>
          <p:cNvGraphicFramePr>
            <a:graphicFrameLocks noGrp="1"/>
          </p:cNvGraphicFramePr>
          <p:nvPr>
            <p:extLst>
              <p:ext uri="{D42A27DB-BD31-4B8C-83A1-F6EECF244321}">
                <p14:modId xmlns:p14="http://schemas.microsoft.com/office/powerpoint/2010/main" val="2124800749"/>
              </p:ext>
            </p:extLst>
          </p:nvPr>
        </p:nvGraphicFramePr>
        <p:xfrm>
          <a:off x="1419688" y="3150819"/>
          <a:ext cx="9351034" cy="2360849"/>
        </p:xfrm>
        <a:graphic>
          <a:graphicData uri="http://schemas.openxmlformats.org/drawingml/2006/table">
            <a:tbl>
              <a:tblPr rtl="1"/>
              <a:tblGrid>
                <a:gridCol w="2047933">
                  <a:extLst>
                    <a:ext uri="{9D8B030D-6E8A-4147-A177-3AD203B41FA5}">
                      <a16:colId xmlns:a16="http://schemas.microsoft.com/office/drawing/2014/main" val="20000"/>
                    </a:ext>
                  </a:extLst>
                </a:gridCol>
                <a:gridCol w="887665">
                  <a:extLst>
                    <a:ext uri="{9D8B030D-6E8A-4147-A177-3AD203B41FA5}">
                      <a16:colId xmlns:a16="http://schemas.microsoft.com/office/drawing/2014/main" val="20001"/>
                    </a:ext>
                  </a:extLst>
                </a:gridCol>
                <a:gridCol w="1218476">
                  <a:extLst>
                    <a:ext uri="{9D8B030D-6E8A-4147-A177-3AD203B41FA5}">
                      <a16:colId xmlns:a16="http://schemas.microsoft.com/office/drawing/2014/main" val="20002"/>
                    </a:ext>
                  </a:extLst>
                </a:gridCol>
                <a:gridCol w="1338772">
                  <a:extLst>
                    <a:ext uri="{9D8B030D-6E8A-4147-A177-3AD203B41FA5}">
                      <a16:colId xmlns:a16="http://schemas.microsoft.com/office/drawing/2014/main" val="20003"/>
                    </a:ext>
                  </a:extLst>
                </a:gridCol>
                <a:gridCol w="1368847">
                  <a:extLst>
                    <a:ext uri="{9D8B030D-6E8A-4147-A177-3AD203B41FA5}">
                      <a16:colId xmlns:a16="http://schemas.microsoft.com/office/drawing/2014/main" val="20004"/>
                    </a:ext>
                  </a:extLst>
                </a:gridCol>
                <a:gridCol w="1150569">
                  <a:extLst>
                    <a:ext uri="{9D8B030D-6E8A-4147-A177-3AD203B41FA5}">
                      <a16:colId xmlns:a16="http://schemas.microsoft.com/office/drawing/2014/main" val="20005"/>
                    </a:ext>
                  </a:extLst>
                </a:gridCol>
                <a:gridCol w="1338772">
                  <a:extLst>
                    <a:ext uri="{9D8B030D-6E8A-4147-A177-3AD203B41FA5}">
                      <a16:colId xmlns:a16="http://schemas.microsoft.com/office/drawing/2014/main" val="20006"/>
                    </a:ext>
                  </a:extLst>
                </a:gridCol>
              </a:tblGrid>
              <a:tr h="1017917">
                <a:tc>
                  <a:txBody>
                    <a:bodyPr/>
                    <a:lstStyle/>
                    <a:p>
                      <a:pPr algn="r" rtl="1">
                        <a:lnSpc>
                          <a:spcPct val="107000"/>
                        </a:lnSpc>
                        <a:spcAft>
                          <a:spcPts val="0"/>
                        </a:spcAft>
                      </a:pPr>
                      <a:endParaRPr lang="he-IL" sz="1400" dirty="0">
                        <a:latin typeface="Calibri"/>
                        <a:ea typeface="Calibri"/>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1">
                        <a:lnSpc>
                          <a:spcPct val="107000"/>
                        </a:lnSpc>
                        <a:spcAft>
                          <a:spcPts val="800"/>
                        </a:spcAft>
                      </a:pPr>
                      <a:r>
                        <a:rPr lang="he-IL" sz="1800" dirty="0">
                          <a:latin typeface="Calibri"/>
                          <a:ea typeface="Calibri"/>
                          <a:cs typeface="David"/>
                        </a:rPr>
                        <a:t>מחלק השכר עד 60%</a:t>
                      </a:r>
                      <a:endParaRPr lang="en-US" sz="1800" dirty="0">
                        <a:latin typeface="Calibri"/>
                        <a:ea typeface="Calibri"/>
                        <a:cs typeface="Arial"/>
                      </a:endParaRPr>
                    </a:p>
                    <a:p>
                      <a:pPr algn="ctr" rtl="1">
                        <a:lnSpc>
                          <a:spcPct val="107000"/>
                        </a:lnSpc>
                        <a:spcAft>
                          <a:spcPts val="0"/>
                        </a:spcAft>
                      </a:pPr>
                      <a:r>
                        <a:rPr lang="he-IL" sz="1800" dirty="0">
                          <a:latin typeface="Calibri"/>
                          <a:ea typeface="Calibri"/>
                          <a:cs typeface="David"/>
                        </a:rPr>
                        <a:t>מהשכר הממוצע (שיעור מופחת) 6,331 ש"ח</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3">
                  <a:txBody>
                    <a:bodyPr/>
                    <a:lstStyle/>
                    <a:p>
                      <a:pPr algn="ctr" rtl="1">
                        <a:lnSpc>
                          <a:spcPct val="107000"/>
                        </a:lnSpc>
                        <a:spcAft>
                          <a:spcPts val="0"/>
                        </a:spcAft>
                      </a:pPr>
                      <a:r>
                        <a:rPr lang="he-IL" sz="1800" dirty="0">
                          <a:latin typeface="Calibri"/>
                          <a:ea typeface="Calibri"/>
                          <a:cs typeface="David"/>
                        </a:rPr>
                        <a:t>מחלק השכר שמעל 60%  מהשער הממוצע ועד ההכנסה המרבית החיית בדמי ביטוח (שיעור מלא) – 44,020 ש"ח</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35733">
                <a:tc>
                  <a:txBody>
                    <a:bodyPr/>
                    <a:lstStyle/>
                    <a:p>
                      <a:pPr algn="r" rtl="1">
                        <a:lnSpc>
                          <a:spcPct val="107000"/>
                        </a:lnSpc>
                        <a:spcAft>
                          <a:spcPts val="0"/>
                        </a:spcAft>
                      </a:pPr>
                      <a:endParaRPr lang="he-IL" sz="2000" dirty="0">
                        <a:latin typeface="Calibri"/>
                        <a:ea typeface="Calibri"/>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dirty="0">
                          <a:latin typeface="Calibri"/>
                          <a:ea typeface="Calibri"/>
                          <a:cs typeface="David"/>
                        </a:rPr>
                        <a:t>מעסיק</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dirty="0"/>
                        <a:t>עובד</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000">
                          <a:latin typeface="Calibri"/>
                          <a:ea typeface="Calibri"/>
                          <a:cs typeface="David"/>
                        </a:rPr>
                        <a:t>סה"כ</a:t>
                      </a:r>
                      <a:endParaRPr lang="en-US"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dirty="0">
                          <a:latin typeface="Calibri"/>
                          <a:ea typeface="Calibri"/>
                          <a:cs typeface="David"/>
                        </a:rPr>
                        <a:t>מעסיק</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sz="2000" dirty="0">
                          <a:latin typeface="Calibri"/>
                          <a:ea typeface="Calibri"/>
                          <a:cs typeface="David"/>
                        </a:rPr>
                        <a:t>עובד</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000">
                          <a:latin typeface="Calibri"/>
                          <a:ea typeface="Calibri"/>
                          <a:cs typeface="David"/>
                        </a:rPr>
                        <a:t>סה"כ</a:t>
                      </a:r>
                      <a:endParaRPr lang="en-US"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5733">
                <a:tc>
                  <a:txBody>
                    <a:bodyPr/>
                    <a:lstStyle/>
                    <a:p>
                      <a:pPr algn="r" rtl="1">
                        <a:lnSpc>
                          <a:spcPct val="107000"/>
                        </a:lnSpc>
                        <a:spcAft>
                          <a:spcPts val="0"/>
                        </a:spcAft>
                      </a:pPr>
                      <a:r>
                        <a:rPr lang="he-IL" sz="2000" dirty="0">
                          <a:latin typeface="Calibri"/>
                          <a:ea typeface="Calibri"/>
                          <a:cs typeface="David"/>
                        </a:rPr>
                        <a:t>דמי ביטוח לאומי</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dirty="0">
                          <a:latin typeface="Calibri"/>
                          <a:ea typeface="Calibri"/>
                          <a:cs typeface="David"/>
                        </a:rPr>
                        <a:t>3.55%</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dirty="0"/>
                        <a:t>0.4%</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000" dirty="0">
                          <a:latin typeface="Calibri"/>
                          <a:ea typeface="Calibri"/>
                          <a:cs typeface="David"/>
                        </a:rPr>
                        <a:t>3.95</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dirty="0">
                          <a:latin typeface="Calibri"/>
                          <a:ea typeface="Calibri"/>
                          <a:cs typeface="David"/>
                        </a:rPr>
                        <a:t>7.6%</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sz="2000" dirty="0">
                          <a:latin typeface="Calibri"/>
                          <a:ea typeface="Calibri"/>
                          <a:cs typeface="David"/>
                        </a:rPr>
                        <a:t>7%</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000">
                          <a:latin typeface="Calibri"/>
                          <a:ea typeface="Calibri"/>
                          <a:cs typeface="David"/>
                        </a:rPr>
                        <a:t>14.6%</a:t>
                      </a:r>
                      <a:endParaRPr lang="en-US"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35733">
                <a:tc>
                  <a:txBody>
                    <a:bodyPr/>
                    <a:lstStyle/>
                    <a:p>
                      <a:pPr algn="r" rtl="1">
                        <a:lnSpc>
                          <a:spcPct val="107000"/>
                        </a:lnSpc>
                        <a:spcAft>
                          <a:spcPts val="0"/>
                        </a:spcAft>
                      </a:pPr>
                      <a:r>
                        <a:rPr lang="he-IL" sz="2000">
                          <a:latin typeface="Calibri"/>
                          <a:ea typeface="Calibri"/>
                          <a:cs typeface="David"/>
                        </a:rPr>
                        <a:t>דמי ביטוח בריאות</a:t>
                      </a:r>
                      <a:endParaRPr lang="en-US"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endParaRPr lang="he-IL" sz="2000" dirty="0">
                        <a:latin typeface="Calibri"/>
                        <a:ea typeface="Calibri"/>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dirty="0"/>
                        <a:t>3.1%</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000" dirty="0">
                          <a:latin typeface="Calibri"/>
                          <a:ea typeface="Calibri"/>
                          <a:cs typeface="David"/>
                        </a:rPr>
                        <a:t>3.1%</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endParaRPr lang="he-IL" sz="2000" dirty="0">
                        <a:latin typeface="Calibri"/>
                        <a:ea typeface="Calibri"/>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sz="2000" dirty="0">
                          <a:latin typeface="Calibri"/>
                          <a:ea typeface="Calibri"/>
                          <a:cs typeface="David"/>
                        </a:rPr>
                        <a:t>5%</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000" dirty="0">
                          <a:latin typeface="Calibri"/>
                          <a:ea typeface="Calibri"/>
                          <a:cs typeface="David"/>
                        </a:rPr>
                        <a:t>5%</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35733">
                <a:tc>
                  <a:txBody>
                    <a:bodyPr/>
                    <a:lstStyle/>
                    <a:p>
                      <a:pPr algn="r" rtl="1">
                        <a:lnSpc>
                          <a:spcPct val="107000"/>
                        </a:lnSpc>
                        <a:spcAft>
                          <a:spcPts val="0"/>
                        </a:spcAft>
                      </a:pPr>
                      <a:r>
                        <a:rPr lang="he-IL" sz="2000" b="1">
                          <a:latin typeface="Calibri"/>
                          <a:ea typeface="Calibri"/>
                          <a:cs typeface="David"/>
                        </a:rPr>
                        <a:t>סך הכל</a:t>
                      </a:r>
                      <a:endParaRPr lang="en-US"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b="1" dirty="0">
                          <a:latin typeface="Calibri"/>
                          <a:ea typeface="Calibri"/>
                          <a:cs typeface="David"/>
                        </a:rPr>
                        <a:t>3.55%</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dirty="0"/>
                        <a:t>3.5%</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000" b="1">
                          <a:latin typeface="Calibri"/>
                          <a:ea typeface="Calibri"/>
                          <a:cs typeface="David"/>
                        </a:rPr>
                        <a:t>7.05%</a:t>
                      </a:r>
                      <a:endParaRPr lang="en-US"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b="1" dirty="0">
                          <a:latin typeface="Calibri"/>
                          <a:ea typeface="Calibri"/>
                          <a:cs typeface="David"/>
                        </a:rPr>
                        <a:t>7.6%</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sz="2000" b="1" dirty="0">
                          <a:latin typeface="Calibri"/>
                          <a:ea typeface="Calibri"/>
                          <a:cs typeface="David"/>
                        </a:rPr>
                        <a:t>12%</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000" b="1" dirty="0">
                          <a:latin typeface="Calibri"/>
                          <a:ea typeface="Calibri"/>
                          <a:cs typeface="David"/>
                        </a:rPr>
                        <a:t>19.6%</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1000" fill="hold"/>
                                        <p:tgtEl>
                                          <p:spTgt spid="6"/>
                                        </p:tgtEl>
                                        <p:attrNameLst>
                                          <p:attrName>ppt_x</p:attrName>
                                        </p:attrNameLst>
                                      </p:cBhvr>
                                      <p:tavLst>
                                        <p:tav tm="0">
                                          <p:val>
                                            <p:strVal val="1+#ppt_w/2"/>
                                          </p:val>
                                        </p:tav>
                                        <p:tav tm="100000">
                                          <p:val>
                                            <p:strVal val="#ppt_x"/>
                                          </p:val>
                                        </p:tav>
                                      </p:tavLst>
                                    </p:anim>
                                    <p:anim calcmode="lin" valueType="num">
                                      <p:cBhvr additive="base">
                                        <p:cTn id="13"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1000" fill="hold"/>
                                        <p:tgtEl>
                                          <p:spTgt spid="7"/>
                                        </p:tgtEl>
                                        <p:attrNameLst>
                                          <p:attrName>ppt_x</p:attrName>
                                        </p:attrNameLst>
                                      </p:cBhvr>
                                      <p:tavLst>
                                        <p:tav tm="0">
                                          <p:val>
                                            <p:strVal val="1+#ppt_w/2"/>
                                          </p:val>
                                        </p:tav>
                                        <p:tav tm="100000">
                                          <p:val>
                                            <p:strVal val="#ppt_x"/>
                                          </p:val>
                                        </p:tav>
                                      </p:tavLst>
                                    </p:anim>
                                    <p:anim calcmode="lin" valueType="num">
                                      <p:cBhvr additive="base">
                                        <p:cTn id="19"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1000" fill="hold"/>
                                        <p:tgtEl>
                                          <p:spTgt spid="8"/>
                                        </p:tgtEl>
                                        <p:attrNameLst>
                                          <p:attrName>ppt_x</p:attrName>
                                        </p:attrNameLst>
                                      </p:cBhvr>
                                      <p:tavLst>
                                        <p:tav tm="0">
                                          <p:val>
                                            <p:strVal val="#ppt_x"/>
                                          </p:val>
                                        </p:tav>
                                        <p:tav tm="100000">
                                          <p:val>
                                            <p:strVal val="#ppt_x"/>
                                          </p:val>
                                        </p:tav>
                                      </p:tavLst>
                                    </p:anim>
                                    <p:anim calcmode="lin" valueType="num">
                                      <p:cBhvr additive="base">
                                        <p:cTn id="25"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096242"/>
            <a:ext cx="11160000" cy="913025"/>
          </a:xfrm>
          <a:solidFill>
            <a:srgbClr val="00FF00"/>
          </a:solidFill>
        </p:spPr>
        <p:txBody>
          <a:bodyPr/>
          <a:lstStyle/>
          <a:p>
            <a:r>
              <a:rPr lang="he-IL" sz="3600" dirty="0"/>
              <a:t>דוגמא לחישוב הוצאות מעסיק לבטוח לאומי  עבור העובדת</a:t>
            </a:r>
            <a:br>
              <a:rPr lang="he-IL" sz="3600" dirty="0"/>
            </a:br>
            <a:r>
              <a:rPr lang="he-IL" sz="3600" dirty="0"/>
              <a:t> ירדן לוי</a:t>
            </a:r>
          </a:p>
        </p:txBody>
      </p:sp>
      <p:sp>
        <p:nvSpPr>
          <p:cNvPr id="5" name="TextBox 4"/>
          <p:cNvSpPr txBox="1"/>
          <p:nvPr/>
        </p:nvSpPr>
        <p:spPr>
          <a:xfrm>
            <a:off x="5201728" y="2465780"/>
            <a:ext cx="2406769" cy="369332"/>
          </a:xfrm>
          <a:prstGeom prst="rect">
            <a:avLst/>
          </a:prstGeom>
          <a:noFill/>
        </p:spPr>
        <p:txBody>
          <a:bodyPr wrap="square" rtlCol="1">
            <a:spAutoFit/>
          </a:bodyPr>
          <a:lstStyle/>
          <a:p>
            <a:r>
              <a:rPr lang="he-IL" b="1" dirty="0">
                <a:latin typeface="Varela Round" pitchFamily="2" charset="-79"/>
                <a:cs typeface="Varela Round" pitchFamily="2" charset="-79"/>
              </a:rPr>
              <a:t>8,445   שכר ברוטו</a:t>
            </a:r>
          </a:p>
        </p:txBody>
      </p:sp>
      <p:sp>
        <p:nvSpPr>
          <p:cNvPr id="6" name="TextBox 5"/>
          <p:cNvSpPr txBox="1"/>
          <p:nvPr/>
        </p:nvSpPr>
        <p:spPr>
          <a:xfrm>
            <a:off x="7082286" y="3850153"/>
            <a:ext cx="2639683" cy="369332"/>
          </a:xfrm>
          <a:prstGeom prst="rect">
            <a:avLst/>
          </a:prstGeom>
          <a:noFill/>
        </p:spPr>
        <p:txBody>
          <a:bodyPr wrap="square" rtlCol="1">
            <a:spAutoFit/>
          </a:bodyPr>
          <a:lstStyle/>
          <a:p>
            <a:r>
              <a:rPr lang="en-US" dirty="0"/>
              <a:t>224.75</a:t>
            </a:r>
            <a:r>
              <a:rPr lang="he-IL" dirty="0"/>
              <a:t>=3.55% *6331</a:t>
            </a:r>
          </a:p>
        </p:txBody>
      </p:sp>
      <p:cxnSp>
        <p:nvCxnSpPr>
          <p:cNvPr id="8" name="מחבר חץ ישר 7"/>
          <p:cNvCxnSpPr>
            <a:endCxn id="6" idx="0"/>
          </p:cNvCxnSpPr>
          <p:nvPr/>
        </p:nvCxnSpPr>
        <p:spPr>
          <a:xfrm>
            <a:off x="7082286" y="2835112"/>
            <a:ext cx="1319842" cy="10150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מחבר חץ ישר 9"/>
          <p:cNvCxnSpPr/>
          <p:nvPr/>
        </p:nvCxnSpPr>
        <p:spPr>
          <a:xfrm flipH="1">
            <a:off x="4537494" y="2835112"/>
            <a:ext cx="2544792" cy="4933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717318" y="3850153"/>
            <a:ext cx="2639683" cy="369332"/>
          </a:xfrm>
          <a:prstGeom prst="rect">
            <a:avLst/>
          </a:prstGeom>
          <a:noFill/>
        </p:spPr>
        <p:txBody>
          <a:bodyPr wrap="square" rtlCol="1">
            <a:spAutoFit/>
          </a:bodyPr>
          <a:lstStyle/>
          <a:p>
            <a:r>
              <a:rPr lang="en-US" dirty="0"/>
              <a:t>160.66</a:t>
            </a:r>
            <a:r>
              <a:rPr lang="he-IL" dirty="0"/>
              <a:t>=7.6% *2114</a:t>
            </a:r>
          </a:p>
        </p:txBody>
      </p:sp>
      <p:sp>
        <p:nvSpPr>
          <p:cNvPr id="13" name="TextBox 12"/>
          <p:cNvSpPr txBox="1"/>
          <p:nvPr/>
        </p:nvSpPr>
        <p:spPr>
          <a:xfrm>
            <a:off x="2907101" y="3328421"/>
            <a:ext cx="2294627" cy="369332"/>
          </a:xfrm>
          <a:prstGeom prst="rect">
            <a:avLst/>
          </a:prstGeom>
          <a:noFill/>
        </p:spPr>
        <p:txBody>
          <a:bodyPr wrap="square" rtlCol="1">
            <a:spAutoFit/>
          </a:bodyPr>
          <a:lstStyle/>
          <a:p>
            <a:r>
              <a:rPr lang="en-US" dirty="0"/>
              <a:t>8445-6331=2114 </a:t>
            </a:r>
            <a:endParaRPr lang="he-IL" dirty="0"/>
          </a:p>
        </p:txBody>
      </p:sp>
      <p:sp>
        <p:nvSpPr>
          <p:cNvPr id="14" name="סוגר מסולסל שמאלי 13"/>
          <p:cNvSpPr/>
          <p:nvPr/>
        </p:nvSpPr>
        <p:spPr>
          <a:xfrm rot="16200000">
            <a:off x="6262570" y="2321886"/>
            <a:ext cx="783835" cy="4579035"/>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5" name="TextBox 14"/>
          <p:cNvSpPr txBox="1"/>
          <p:nvPr/>
        </p:nvSpPr>
        <p:spPr>
          <a:xfrm>
            <a:off x="5520905" y="5003321"/>
            <a:ext cx="2156604" cy="369332"/>
          </a:xfrm>
          <a:prstGeom prst="rect">
            <a:avLst/>
          </a:prstGeom>
          <a:noFill/>
        </p:spPr>
        <p:txBody>
          <a:bodyPr wrap="square" rtlCol="1">
            <a:spAutoFit/>
          </a:bodyPr>
          <a:lstStyle/>
          <a:p>
            <a:r>
              <a:rPr lang="en-US" dirty="0"/>
              <a:t>225+161=386</a:t>
            </a: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dissolv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1000" fill="hold"/>
                                        <p:tgtEl>
                                          <p:spTgt spid="13"/>
                                        </p:tgtEl>
                                        <p:attrNameLst>
                                          <p:attrName>ppt_x</p:attrName>
                                        </p:attrNameLst>
                                      </p:cBhvr>
                                      <p:tavLst>
                                        <p:tav tm="0">
                                          <p:val>
                                            <p:strVal val="0-#ppt_w/2"/>
                                          </p:val>
                                        </p:tav>
                                        <p:tav tm="100000">
                                          <p:val>
                                            <p:strVal val="#ppt_x"/>
                                          </p:val>
                                        </p:tav>
                                      </p:tavLst>
                                    </p:anim>
                                    <p:anim calcmode="lin" valueType="num">
                                      <p:cBhvr additive="base">
                                        <p:cTn id="29"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circle(in)">
                                      <p:cBhvr>
                                        <p:cTn id="34" dur="2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dissolv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ox(in)">
                                      <p:cBhvr>
                                        <p:cTn id="44"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3" grpId="0"/>
      <p:bldP spid="14" grpId="0" animBg="1"/>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104181"/>
            <a:ext cx="11160000" cy="898589"/>
          </a:xfrm>
          <a:solidFill>
            <a:srgbClr val="FFFF00"/>
          </a:solidFill>
        </p:spPr>
        <p:txBody>
          <a:bodyPr/>
          <a:lstStyle/>
          <a:p>
            <a:r>
              <a:rPr lang="he-IL" sz="3600" dirty="0"/>
              <a:t>דוגמא לחישוב בטוח לאומי וביטוח בריאות </a:t>
            </a:r>
            <a:br>
              <a:rPr lang="he-IL" sz="3600" dirty="0"/>
            </a:br>
            <a:r>
              <a:rPr lang="he-IL" sz="3600" dirty="0"/>
              <a:t>מהעובד הראל בן דוד</a:t>
            </a:r>
          </a:p>
        </p:txBody>
      </p:sp>
      <p:sp>
        <p:nvSpPr>
          <p:cNvPr id="5" name="TextBox 4"/>
          <p:cNvSpPr txBox="1"/>
          <p:nvPr/>
        </p:nvSpPr>
        <p:spPr>
          <a:xfrm>
            <a:off x="5520905" y="2281114"/>
            <a:ext cx="2406769" cy="338554"/>
          </a:xfrm>
          <a:prstGeom prst="rect">
            <a:avLst/>
          </a:prstGeom>
          <a:noFill/>
        </p:spPr>
        <p:txBody>
          <a:bodyPr wrap="square" rtlCol="1">
            <a:spAutoFit/>
          </a:bodyPr>
          <a:lstStyle/>
          <a:p>
            <a:r>
              <a:rPr lang="he-IL" sz="1600" b="1" dirty="0">
                <a:latin typeface="Varela Round" pitchFamily="2" charset="-79"/>
                <a:cs typeface="Varela Round" pitchFamily="2" charset="-79"/>
              </a:rPr>
              <a:t> משכורת ברוטו  9,676</a:t>
            </a:r>
          </a:p>
        </p:txBody>
      </p:sp>
      <p:sp>
        <p:nvSpPr>
          <p:cNvPr id="6" name="TextBox 5"/>
          <p:cNvSpPr txBox="1"/>
          <p:nvPr/>
        </p:nvSpPr>
        <p:spPr>
          <a:xfrm>
            <a:off x="6357667" y="3480821"/>
            <a:ext cx="2639683" cy="369332"/>
          </a:xfrm>
          <a:prstGeom prst="rect">
            <a:avLst/>
          </a:prstGeom>
          <a:noFill/>
        </p:spPr>
        <p:txBody>
          <a:bodyPr wrap="square" rtlCol="1">
            <a:spAutoFit/>
          </a:bodyPr>
          <a:lstStyle/>
          <a:p>
            <a:r>
              <a:rPr lang="en-US" dirty="0"/>
              <a:t>224.75</a:t>
            </a:r>
            <a:r>
              <a:rPr lang="he-IL" dirty="0"/>
              <a:t>=3.55% *6331</a:t>
            </a:r>
          </a:p>
        </p:txBody>
      </p:sp>
      <p:cxnSp>
        <p:nvCxnSpPr>
          <p:cNvPr id="8" name="מחבר חץ ישר 7"/>
          <p:cNvCxnSpPr/>
          <p:nvPr/>
        </p:nvCxnSpPr>
        <p:spPr>
          <a:xfrm>
            <a:off x="7082286" y="2650446"/>
            <a:ext cx="1319842" cy="830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מחבר חץ ישר 9"/>
          <p:cNvCxnSpPr/>
          <p:nvPr/>
        </p:nvCxnSpPr>
        <p:spPr>
          <a:xfrm flipH="1">
            <a:off x="4537494" y="2650446"/>
            <a:ext cx="2544792" cy="4933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36166" y="3480821"/>
            <a:ext cx="2639683" cy="369332"/>
          </a:xfrm>
          <a:prstGeom prst="rect">
            <a:avLst/>
          </a:prstGeom>
          <a:noFill/>
        </p:spPr>
        <p:txBody>
          <a:bodyPr wrap="square" rtlCol="1">
            <a:spAutoFit/>
          </a:bodyPr>
          <a:lstStyle/>
          <a:p>
            <a:r>
              <a:rPr lang="he-IL" dirty="0"/>
              <a:t>254.22=7.6% *3345</a:t>
            </a:r>
          </a:p>
        </p:txBody>
      </p:sp>
      <p:sp>
        <p:nvSpPr>
          <p:cNvPr id="13" name="TextBox 12"/>
          <p:cNvSpPr txBox="1"/>
          <p:nvPr/>
        </p:nvSpPr>
        <p:spPr>
          <a:xfrm>
            <a:off x="2242867" y="2959089"/>
            <a:ext cx="2294627" cy="369332"/>
          </a:xfrm>
          <a:prstGeom prst="rect">
            <a:avLst/>
          </a:prstGeom>
          <a:noFill/>
        </p:spPr>
        <p:txBody>
          <a:bodyPr wrap="square" rtlCol="1">
            <a:spAutoFit/>
          </a:bodyPr>
          <a:lstStyle/>
          <a:p>
            <a:r>
              <a:rPr lang="en-US" dirty="0"/>
              <a:t>9676-6331=3345 </a:t>
            </a:r>
            <a:endParaRPr lang="he-IL" dirty="0"/>
          </a:p>
        </p:txBody>
      </p:sp>
      <p:sp>
        <p:nvSpPr>
          <p:cNvPr id="14" name="סוגר מסולסל שמאלי 13"/>
          <p:cNvSpPr/>
          <p:nvPr/>
        </p:nvSpPr>
        <p:spPr>
          <a:xfrm rot="16200000">
            <a:off x="5965749" y="1929967"/>
            <a:ext cx="783835" cy="4579035"/>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5" name="TextBox 14"/>
          <p:cNvSpPr txBox="1"/>
          <p:nvPr/>
        </p:nvSpPr>
        <p:spPr>
          <a:xfrm>
            <a:off x="5175849" y="4426736"/>
            <a:ext cx="2156604" cy="369332"/>
          </a:xfrm>
          <a:prstGeom prst="rect">
            <a:avLst/>
          </a:prstGeom>
          <a:noFill/>
        </p:spPr>
        <p:txBody>
          <a:bodyPr wrap="square" rtlCol="1">
            <a:spAutoFit/>
          </a:bodyPr>
          <a:lstStyle/>
          <a:p>
            <a:r>
              <a:rPr lang="en-US" dirty="0"/>
              <a:t>225+254=479</a:t>
            </a:r>
            <a:endParaRPr lang="he-IL" dirty="0"/>
          </a:p>
        </p:txBody>
      </p:sp>
      <p:sp>
        <p:nvSpPr>
          <p:cNvPr id="12" name="כותרת 1"/>
          <p:cNvSpPr txBox="1">
            <a:spLocks/>
          </p:cNvSpPr>
          <p:nvPr/>
        </p:nvSpPr>
        <p:spPr>
          <a:xfrm>
            <a:off x="515206" y="1096242"/>
            <a:ext cx="11160000" cy="913025"/>
          </a:xfrm>
          <a:prstGeom prst="rect">
            <a:avLst/>
          </a:prstGeom>
          <a:solidFill>
            <a:srgbClr val="00FF00"/>
          </a:solid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דוגמא לחישוב הוצאות מעסיק לבטוח לאומי  עבור העובד</a:t>
            </a:r>
            <a:b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b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הראל בן דוד</a:t>
            </a:r>
          </a:p>
        </p:txBody>
      </p:sp>
      <p:sp>
        <p:nvSpPr>
          <p:cNvPr id="17" name="TextBox 16"/>
          <p:cNvSpPr txBox="1"/>
          <p:nvPr/>
        </p:nvSpPr>
        <p:spPr>
          <a:xfrm>
            <a:off x="397401" y="5262113"/>
            <a:ext cx="4278702" cy="461665"/>
          </a:xfrm>
          <a:prstGeom prst="rect">
            <a:avLst/>
          </a:prstGeom>
          <a:solidFill>
            <a:srgbClr val="00FF00"/>
          </a:solidFill>
        </p:spPr>
        <p:txBody>
          <a:bodyPr wrap="square" rtlCol="1">
            <a:spAutoFit/>
          </a:bodyPr>
          <a:lstStyle/>
          <a:p>
            <a:r>
              <a:rPr lang="en-US" sz="2400" b="1" u="sng" dirty="0"/>
              <a:t>386+479=865</a:t>
            </a:r>
            <a:endParaRPr lang="he-IL" sz="2400" b="1" u="sng" dirty="0"/>
          </a:p>
        </p:txBody>
      </p:sp>
      <p:sp>
        <p:nvSpPr>
          <p:cNvPr id="18" name="TextBox 17"/>
          <p:cNvSpPr txBox="1"/>
          <p:nvPr/>
        </p:nvSpPr>
        <p:spPr>
          <a:xfrm>
            <a:off x="4900390" y="5262113"/>
            <a:ext cx="4209690" cy="830997"/>
          </a:xfrm>
          <a:prstGeom prst="rect">
            <a:avLst/>
          </a:prstGeom>
          <a:solidFill>
            <a:srgbClr val="00FF00"/>
          </a:solidFill>
        </p:spPr>
        <p:txBody>
          <a:bodyPr wrap="square" rtlCol="1">
            <a:spAutoFit/>
          </a:bodyPr>
          <a:lstStyle/>
          <a:p>
            <a:r>
              <a:rPr lang="he-IL" sz="2400" dirty="0">
                <a:latin typeface="Varela Round" pitchFamily="2" charset="-79"/>
                <a:cs typeface="Varela Round" pitchFamily="2" charset="-79"/>
              </a:rPr>
              <a:t>סה"כ הוצאות מעסיק לבטוח לאומי עבור שני העובדים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dissolv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1000" fill="hold"/>
                                        <p:tgtEl>
                                          <p:spTgt spid="13"/>
                                        </p:tgtEl>
                                        <p:attrNameLst>
                                          <p:attrName>ppt_x</p:attrName>
                                        </p:attrNameLst>
                                      </p:cBhvr>
                                      <p:tavLst>
                                        <p:tav tm="0">
                                          <p:val>
                                            <p:strVal val="0-#ppt_w/2"/>
                                          </p:val>
                                        </p:tav>
                                        <p:tav tm="100000">
                                          <p:val>
                                            <p:strVal val="#ppt_x"/>
                                          </p:val>
                                        </p:tav>
                                      </p:tavLst>
                                    </p:anim>
                                    <p:anim calcmode="lin" valueType="num">
                                      <p:cBhvr additive="base">
                                        <p:cTn id="29"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circle(in)">
                                      <p:cBhvr>
                                        <p:cTn id="34" dur="2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dissolv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ox(in)">
                                      <p:cBhvr>
                                        <p:cTn id="44" dur="10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dissolve">
                                      <p:cBhvr>
                                        <p:cTn id="49" dur="500"/>
                                        <p:tgtEl>
                                          <p:spTgt spid="18"/>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dissolve">
                                      <p:cBhvr>
                                        <p:cTn id="5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3" grpId="0"/>
      <p:bldP spid="14" grpId="0" animBg="1"/>
      <p:bldP spid="15" grpId="0"/>
      <p:bldP spid="17"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dirty="0"/>
              <a:t>ביטוח פנסיוני מעביד</a:t>
            </a:r>
          </a:p>
        </p:txBody>
      </p:sp>
      <p:sp>
        <p:nvSpPr>
          <p:cNvPr id="9" name="TextBox 8"/>
          <p:cNvSpPr txBox="1"/>
          <p:nvPr/>
        </p:nvSpPr>
        <p:spPr>
          <a:xfrm>
            <a:off x="1703061" y="2396016"/>
            <a:ext cx="8885206" cy="646331"/>
          </a:xfrm>
          <a:prstGeom prst="rect">
            <a:avLst/>
          </a:prstGeom>
          <a:noFill/>
        </p:spPr>
        <p:txBody>
          <a:bodyPr wrap="square" rtlCol="1">
            <a:spAutoFit/>
          </a:bodyPr>
          <a:lstStyle/>
          <a:p>
            <a:pPr algn="ctr"/>
            <a:r>
              <a:rPr lang="he-IL" sz="3600" b="1" dirty="0">
                <a:latin typeface="Varela Round" pitchFamily="2" charset="-79"/>
                <a:cs typeface="Varela Round" pitchFamily="2" charset="-79"/>
              </a:rPr>
              <a:t>טבלה לחישוב דמי ביטוח פנסיוני </a:t>
            </a:r>
          </a:p>
        </p:txBody>
      </p:sp>
      <p:sp>
        <p:nvSpPr>
          <p:cNvPr id="11" name="TextBox 10"/>
          <p:cNvSpPr txBox="1"/>
          <p:nvPr/>
        </p:nvSpPr>
        <p:spPr>
          <a:xfrm>
            <a:off x="2186140" y="1195687"/>
            <a:ext cx="8402128" cy="1323439"/>
          </a:xfrm>
          <a:prstGeom prst="rect">
            <a:avLst/>
          </a:prstGeom>
          <a:noFill/>
        </p:spPr>
        <p:txBody>
          <a:bodyPr wrap="square" rtlCol="1">
            <a:spAutoFit/>
          </a:bodyPr>
          <a:lstStyle/>
          <a:p>
            <a:r>
              <a:rPr lang="he-IL" sz="2000" b="1" dirty="0">
                <a:latin typeface="Varela Round" pitchFamily="2" charset="-79"/>
                <a:cs typeface="Varela Round" pitchFamily="2" charset="-79"/>
              </a:rPr>
              <a:t>המעביד משלם עבור בטוח פנסיוני  על השכר ללא שעות נוספות עבור שני רכיבים:</a:t>
            </a:r>
            <a:endParaRPr lang="he-IL" sz="2000" dirty="0">
              <a:latin typeface="Varela Round" pitchFamily="2" charset="-79"/>
              <a:cs typeface="Varela Round" pitchFamily="2" charset="-79"/>
            </a:endParaRPr>
          </a:p>
          <a:p>
            <a:r>
              <a:rPr lang="he-IL" sz="2000" dirty="0">
                <a:latin typeface="Varela Round" pitchFamily="2" charset="-79"/>
                <a:cs typeface="Varela Round" pitchFamily="2" charset="-79"/>
              </a:rPr>
              <a:t>רכיב תגמולים</a:t>
            </a:r>
          </a:p>
          <a:p>
            <a:r>
              <a:rPr lang="he-IL" sz="2000" dirty="0">
                <a:latin typeface="Varela Round" pitchFamily="2" charset="-79"/>
                <a:cs typeface="Varela Round" pitchFamily="2" charset="-79"/>
              </a:rPr>
              <a:t>רכיב פיצויים</a:t>
            </a:r>
          </a:p>
        </p:txBody>
      </p:sp>
      <p:graphicFrame>
        <p:nvGraphicFramePr>
          <p:cNvPr id="12" name="מציין מיקום תוכן 4"/>
          <p:cNvGraphicFramePr>
            <a:graphicFrameLocks noGrp="1"/>
          </p:cNvGraphicFramePr>
          <p:nvPr>
            <p:ph sz="quarter" idx="4"/>
            <p:extLst>
              <p:ext uri="{D42A27DB-BD31-4B8C-83A1-F6EECF244321}">
                <p14:modId xmlns:p14="http://schemas.microsoft.com/office/powerpoint/2010/main" val="183773047"/>
              </p:ext>
            </p:extLst>
          </p:nvPr>
        </p:nvGraphicFramePr>
        <p:xfrm>
          <a:off x="1823830" y="3042347"/>
          <a:ext cx="8764437" cy="1932179"/>
        </p:xfrm>
        <a:graphic>
          <a:graphicData uri="http://schemas.openxmlformats.org/drawingml/2006/table">
            <a:tbl>
              <a:tblPr rtl="1"/>
              <a:tblGrid>
                <a:gridCol w="3347810">
                  <a:extLst>
                    <a:ext uri="{9D8B030D-6E8A-4147-A177-3AD203B41FA5}">
                      <a16:colId xmlns:a16="http://schemas.microsoft.com/office/drawing/2014/main" val="20000"/>
                    </a:ext>
                  </a:extLst>
                </a:gridCol>
                <a:gridCol w="1719583">
                  <a:extLst>
                    <a:ext uri="{9D8B030D-6E8A-4147-A177-3AD203B41FA5}">
                      <a16:colId xmlns:a16="http://schemas.microsoft.com/office/drawing/2014/main" val="20001"/>
                    </a:ext>
                  </a:extLst>
                </a:gridCol>
                <a:gridCol w="1911546">
                  <a:extLst>
                    <a:ext uri="{9D8B030D-6E8A-4147-A177-3AD203B41FA5}">
                      <a16:colId xmlns:a16="http://schemas.microsoft.com/office/drawing/2014/main" val="20002"/>
                    </a:ext>
                  </a:extLst>
                </a:gridCol>
                <a:gridCol w="1785498">
                  <a:extLst>
                    <a:ext uri="{9D8B030D-6E8A-4147-A177-3AD203B41FA5}">
                      <a16:colId xmlns:a16="http://schemas.microsoft.com/office/drawing/2014/main" val="20003"/>
                    </a:ext>
                  </a:extLst>
                </a:gridCol>
              </a:tblGrid>
              <a:tr h="465827">
                <a:tc>
                  <a:txBody>
                    <a:bodyPr/>
                    <a:lstStyle/>
                    <a:p>
                      <a:pPr algn="r" rtl="1">
                        <a:lnSpc>
                          <a:spcPct val="107000"/>
                        </a:lnSpc>
                        <a:spcAft>
                          <a:spcPts val="0"/>
                        </a:spcAft>
                      </a:pPr>
                      <a:endParaRPr lang="he-IL" sz="2400" dirty="0">
                        <a:latin typeface="Calibri"/>
                        <a:ea typeface="Calibri"/>
                        <a:cs typeface="David"/>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400" dirty="0">
                          <a:latin typeface="Calibri"/>
                          <a:ea typeface="Calibri"/>
                          <a:cs typeface="David"/>
                        </a:rPr>
                        <a:t>עובד </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400" dirty="0">
                          <a:latin typeface="Calibri"/>
                          <a:ea typeface="Calibri"/>
                          <a:cs typeface="David"/>
                        </a:rPr>
                        <a:t>מעביד לרכיב תגמולים</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sz="2400" dirty="0">
                          <a:latin typeface="Calibri"/>
                          <a:ea typeface="Calibri"/>
                          <a:cs typeface="David"/>
                        </a:rPr>
                        <a:t>מעביד לרכיב פיצויים</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0000"/>
                  </a:ext>
                </a:extLst>
              </a:tr>
              <a:tr h="310551">
                <a:tc>
                  <a:txBody>
                    <a:bodyPr/>
                    <a:lstStyle/>
                    <a:p>
                      <a:pPr algn="r" rtl="1">
                        <a:lnSpc>
                          <a:spcPct val="107000"/>
                        </a:lnSpc>
                        <a:spcAft>
                          <a:spcPts val="0"/>
                        </a:spcAft>
                      </a:pPr>
                      <a:r>
                        <a:rPr lang="he-IL" sz="2400" dirty="0">
                          <a:latin typeface="Calibri"/>
                          <a:ea typeface="Calibri"/>
                          <a:cs typeface="David"/>
                        </a:rPr>
                        <a:t>עד לתקרה של 10,551 ₪  השכר הממוצע במשק</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400" dirty="0">
                          <a:latin typeface="Calibri"/>
                          <a:ea typeface="Calibri"/>
                          <a:cs typeface="David"/>
                        </a:rPr>
                        <a:t>6%</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r" rtl="1">
                        <a:lnSpc>
                          <a:spcPct val="107000"/>
                        </a:lnSpc>
                        <a:spcAft>
                          <a:spcPts val="0"/>
                        </a:spcAft>
                      </a:pPr>
                      <a:r>
                        <a:rPr lang="he-IL" sz="2400" dirty="0">
                          <a:latin typeface="Calibri"/>
                          <a:ea typeface="Calibri"/>
                          <a:cs typeface="David"/>
                        </a:rPr>
                        <a:t>6.5%</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rtl="1">
                        <a:lnSpc>
                          <a:spcPct val="107000"/>
                        </a:lnSpc>
                        <a:spcAft>
                          <a:spcPts val="0"/>
                        </a:spcAft>
                      </a:pPr>
                      <a:r>
                        <a:rPr lang="he-IL" sz="2400" dirty="0">
                          <a:latin typeface="Calibri"/>
                          <a:ea typeface="Calibri"/>
                          <a:cs typeface="David"/>
                        </a:rPr>
                        <a:t>6%</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0001"/>
                  </a:ext>
                </a:extLst>
              </a:tr>
              <a:tr h="155276">
                <a:tc>
                  <a:txBody>
                    <a:bodyPr/>
                    <a:lstStyle/>
                    <a:p>
                      <a:pPr algn="r" rtl="1">
                        <a:lnSpc>
                          <a:spcPct val="107000"/>
                        </a:lnSpc>
                        <a:spcAft>
                          <a:spcPts val="0"/>
                        </a:spcAft>
                      </a:pPr>
                      <a:r>
                        <a:rPr lang="he-IL" sz="2400">
                          <a:latin typeface="Calibri"/>
                          <a:ea typeface="Calibri"/>
                          <a:cs typeface="David"/>
                        </a:rPr>
                        <a:t>סה"כ</a:t>
                      </a:r>
                      <a:endParaRPr lang="en-US" sz="240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400" dirty="0">
                          <a:latin typeface="Calibri"/>
                          <a:ea typeface="Calibri"/>
                          <a:cs typeface="David"/>
                        </a:rPr>
                        <a:t>6%</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gridSpan="2">
                  <a:txBody>
                    <a:bodyPr/>
                    <a:lstStyle/>
                    <a:p>
                      <a:pPr algn="ctr" rtl="1">
                        <a:lnSpc>
                          <a:spcPct val="107000"/>
                        </a:lnSpc>
                        <a:spcAft>
                          <a:spcPts val="0"/>
                        </a:spcAft>
                      </a:pPr>
                      <a:r>
                        <a:rPr lang="he-IL" sz="2400" dirty="0">
                          <a:latin typeface="Calibri"/>
                          <a:ea typeface="Calibri"/>
                          <a:cs typeface="David"/>
                        </a:rPr>
                        <a:t>12.5%</a:t>
                      </a:r>
                      <a:endParaRPr lang="en-US" sz="2400" dirty="0">
                        <a:latin typeface="Calibri"/>
                        <a:ea typeface="Calibri"/>
                        <a:cs typeface="Arial"/>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hMerge="1">
                  <a:txBody>
                    <a:bodyPr/>
                    <a:lstStyle/>
                    <a:p>
                      <a:pPr rtl="1"/>
                      <a:endParaRPr lang="he-IL" dirty="0"/>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a:xfrm>
            <a:off x="797332" y="1658492"/>
            <a:ext cx="10871177" cy="1260000"/>
          </a:xfrm>
        </p:spPr>
        <p:txBody>
          <a:bodyPr/>
          <a:lstStyle/>
          <a:p>
            <a:r>
              <a:rPr lang="he-IL" b="0" dirty="0"/>
              <a:t>גיליון משכורת ורישום ביומן</a:t>
            </a:r>
            <a:endParaRPr lang="he-IL" dirty="0"/>
          </a:p>
        </p:txBody>
      </p:sp>
      <p:sp>
        <p:nvSpPr>
          <p:cNvPr id="7" name="כותרת משנה 6"/>
          <p:cNvSpPr>
            <a:spLocks noGrp="1"/>
          </p:cNvSpPr>
          <p:nvPr>
            <p:ph type="subTitle" idx="1"/>
          </p:nvPr>
        </p:nvSpPr>
        <p:spPr/>
        <p:txBody>
          <a:bodyPr/>
          <a:lstStyle/>
          <a:p>
            <a:r>
              <a:rPr lang="he-IL" dirty="0">
                <a:sym typeface="Varela Round"/>
              </a:rPr>
              <a:t>חשבונאות לתלמידי כיתה י"א</a:t>
            </a:r>
          </a:p>
        </p:txBody>
      </p:sp>
      <p:sp>
        <p:nvSpPr>
          <p:cNvPr id="4" name="מציין מיקום תוכן 3"/>
          <p:cNvSpPr>
            <a:spLocks noGrp="1"/>
          </p:cNvSpPr>
          <p:nvPr>
            <p:ph idx="10"/>
          </p:nvPr>
        </p:nvSpPr>
        <p:spPr/>
        <p:txBody>
          <a:bodyPr/>
          <a:lstStyle/>
          <a:p>
            <a:r>
              <a:rPr lang="he-IL" dirty="0">
                <a:sym typeface="Varela Round"/>
              </a:rPr>
              <a:t>שם המורה: בנימין חנה</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a:spLocks noGrp="1"/>
          </p:cNvSpPr>
          <p:nvPr>
            <p:ph type="title"/>
          </p:nvPr>
        </p:nvSpPr>
        <p:spPr>
          <a:xfrm>
            <a:off x="515206" y="383950"/>
            <a:ext cx="11160000" cy="913025"/>
          </a:xfrm>
          <a:solidFill>
            <a:srgbClr val="00FF00"/>
          </a:solidFill>
        </p:spPr>
        <p:txBody>
          <a:bodyPr/>
          <a:lstStyle/>
          <a:p>
            <a:r>
              <a:rPr lang="he-IL" sz="3600" dirty="0"/>
              <a:t>דוגמא לחישוב  הוצאות מעסיק לבטוח פנסיוני</a:t>
            </a:r>
            <a:br>
              <a:rPr lang="he-IL" sz="3600" dirty="0"/>
            </a:br>
            <a:r>
              <a:rPr lang="he-IL" sz="3600" dirty="0"/>
              <a:t>עבור העובדת ירדן לוי</a:t>
            </a:r>
          </a:p>
        </p:txBody>
      </p:sp>
      <p:sp>
        <p:nvSpPr>
          <p:cNvPr id="8" name="TextBox 7"/>
          <p:cNvSpPr txBox="1"/>
          <p:nvPr/>
        </p:nvSpPr>
        <p:spPr>
          <a:xfrm>
            <a:off x="8488392" y="1406982"/>
            <a:ext cx="2122099" cy="369332"/>
          </a:xfrm>
          <a:prstGeom prst="rect">
            <a:avLst/>
          </a:prstGeom>
          <a:noFill/>
        </p:spPr>
        <p:txBody>
          <a:bodyPr wrap="square" rtlCol="1">
            <a:spAutoFit/>
          </a:bodyPr>
          <a:lstStyle/>
          <a:p>
            <a:r>
              <a:rPr lang="he-IL" dirty="0">
                <a:latin typeface="Varela Round" pitchFamily="2" charset="-79"/>
                <a:cs typeface="Varela Round" pitchFamily="2" charset="-79"/>
              </a:rPr>
              <a:t>7797= 8445-648</a:t>
            </a:r>
          </a:p>
        </p:txBody>
      </p:sp>
      <p:sp>
        <p:nvSpPr>
          <p:cNvPr id="9" name="TextBox 8"/>
          <p:cNvSpPr txBox="1"/>
          <p:nvPr/>
        </p:nvSpPr>
        <p:spPr>
          <a:xfrm>
            <a:off x="3810000" y="1406982"/>
            <a:ext cx="2122099" cy="369332"/>
          </a:xfrm>
          <a:prstGeom prst="rect">
            <a:avLst/>
          </a:prstGeom>
          <a:noFill/>
        </p:spPr>
        <p:txBody>
          <a:bodyPr wrap="square" rtlCol="1">
            <a:spAutoFit/>
          </a:bodyPr>
          <a:lstStyle/>
          <a:p>
            <a:r>
              <a:rPr lang="he-IL" dirty="0">
                <a:latin typeface="Varela Round" pitchFamily="2" charset="-79"/>
                <a:cs typeface="Varela Round" pitchFamily="2" charset="-79"/>
              </a:rPr>
              <a:t>975=12.5%*7797</a:t>
            </a:r>
          </a:p>
        </p:txBody>
      </p:sp>
      <p:sp>
        <p:nvSpPr>
          <p:cNvPr id="10" name="כותרת 1"/>
          <p:cNvSpPr txBox="1">
            <a:spLocks/>
          </p:cNvSpPr>
          <p:nvPr/>
        </p:nvSpPr>
        <p:spPr>
          <a:xfrm>
            <a:off x="739492" y="1987742"/>
            <a:ext cx="11160000" cy="898589"/>
          </a:xfrm>
          <a:prstGeom prst="rect">
            <a:avLst/>
          </a:prstGeom>
          <a:solidFill>
            <a:srgbClr val="00FF00"/>
          </a:solid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דוגמא לחישוב הוצאות מעסיק לבטוח פנסיוני</a:t>
            </a:r>
            <a:b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b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עבור העובד הראל בן דוד</a:t>
            </a:r>
          </a:p>
        </p:txBody>
      </p:sp>
      <p:sp>
        <p:nvSpPr>
          <p:cNvPr id="11" name="TextBox 10"/>
          <p:cNvSpPr txBox="1"/>
          <p:nvPr/>
        </p:nvSpPr>
        <p:spPr>
          <a:xfrm>
            <a:off x="8152108" y="3196162"/>
            <a:ext cx="2458383" cy="369332"/>
          </a:xfrm>
          <a:prstGeom prst="rect">
            <a:avLst/>
          </a:prstGeom>
          <a:noFill/>
        </p:spPr>
        <p:txBody>
          <a:bodyPr wrap="square" rtlCol="1">
            <a:spAutoFit/>
          </a:bodyPr>
          <a:lstStyle/>
          <a:p>
            <a:r>
              <a:rPr lang="he-IL" dirty="0">
                <a:latin typeface="Varela Round" pitchFamily="2" charset="-79"/>
                <a:cs typeface="Varela Round" pitchFamily="2" charset="-79"/>
              </a:rPr>
              <a:t>8631= 9676-1045</a:t>
            </a:r>
          </a:p>
        </p:txBody>
      </p:sp>
      <p:sp>
        <p:nvSpPr>
          <p:cNvPr id="12" name="TextBox 11"/>
          <p:cNvSpPr txBox="1"/>
          <p:nvPr/>
        </p:nvSpPr>
        <p:spPr>
          <a:xfrm>
            <a:off x="3473718" y="3196162"/>
            <a:ext cx="2458382" cy="369332"/>
          </a:xfrm>
          <a:prstGeom prst="rect">
            <a:avLst/>
          </a:prstGeom>
          <a:noFill/>
        </p:spPr>
        <p:txBody>
          <a:bodyPr wrap="square" rtlCol="1">
            <a:spAutoFit/>
          </a:bodyPr>
          <a:lstStyle/>
          <a:p>
            <a:r>
              <a:rPr lang="he-IL" dirty="0">
                <a:latin typeface="Varela Round" pitchFamily="2" charset="-79"/>
                <a:cs typeface="Varela Round" pitchFamily="2" charset="-79"/>
              </a:rPr>
              <a:t>1079=12.5%*8631</a:t>
            </a:r>
          </a:p>
        </p:txBody>
      </p:sp>
      <p:sp>
        <p:nvSpPr>
          <p:cNvPr id="13" name="TextBox 12"/>
          <p:cNvSpPr txBox="1"/>
          <p:nvPr/>
        </p:nvSpPr>
        <p:spPr>
          <a:xfrm>
            <a:off x="6642340" y="3750505"/>
            <a:ext cx="4658264" cy="830997"/>
          </a:xfrm>
          <a:prstGeom prst="rect">
            <a:avLst/>
          </a:prstGeom>
          <a:solidFill>
            <a:srgbClr val="00FF00"/>
          </a:solidFill>
        </p:spPr>
        <p:txBody>
          <a:bodyPr wrap="square" rtlCol="1">
            <a:spAutoFit/>
          </a:bodyPr>
          <a:lstStyle/>
          <a:p>
            <a:r>
              <a:rPr lang="he-IL" sz="2400" dirty="0">
                <a:latin typeface="Varela Round" pitchFamily="2" charset="-79"/>
                <a:cs typeface="Varela Round" pitchFamily="2" charset="-79"/>
              </a:rPr>
              <a:t>סה"כ הוצאות מעסיק לבטוח פנסיוני עבור שני העובדים</a:t>
            </a:r>
          </a:p>
        </p:txBody>
      </p:sp>
      <p:sp>
        <p:nvSpPr>
          <p:cNvPr id="14" name="TextBox 13"/>
          <p:cNvSpPr txBox="1"/>
          <p:nvPr/>
        </p:nvSpPr>
        <p:spPr>
          <a:xfrm>
            <a:off x="1670649" y="3932219"/>
            <a:ext cx="4278702" cy="461665"/>
          </a:xfrm>
          <a:prstGeom prst="rect">
            <a:avLst/>
          </a:prstGeom>
          <a:solidFill>
            <a:srgbClr val="00FF00"/>
          </a:solidFill>
        </p:spPr>
        <p:txBody>
          <a:bodyPr wrap="square" rtlCol="1">
            <a:spAutoFit/>
          </a:bodyPr>
          <a:lstStyle/>
          <a:p>
            <a:r>
              <a:rPr lang="en-US" sz="2400" b="1" u="sng" dirty="0">
                <a:latin typeface="Varela Round" pitchFamily="2" charset="-79"/>
                <a:cs typeface="Varela Round" pitchFamily="2" charset="-79"/>
              </a:rPr>
              <a:t>975+1079=2054</a:t>
            </a:r>
            <a:endParaRPr lang="he-IL" sz="2400" b="1" u="sng" dirty="0">
              <a:latin typeface="Varela Round" pitchFamily="2" charset="-79"/>
              <a:cs typeface="Varela Roun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fill="hold"/>
                                        <p:tgtEl>
                                          <p:spTgt spid="9"/>
                                        </p:tgtEl>
                                        <p:attrNameLst>
                                          <p:attrName>ppt_x</p:attrName>
                                        </p:attrNameLst>
                                      </p:cBhvr>
                                      <p:tavLst>
                                        <p:tav tm="0">
                                          <p:val>
                                            <p:strVal val="0-#ppt_w/2"/>
                                          </p:val>
                                        </p:tav>
                                        <p:tav tm="100000">
                                          <p:val>
                                            <p:strVal val="#ppt_x"/>
                                          </p:val>
                                        </p:tav>
                                      </p:tavLst>
                                    </p:anim>
                                    <p:anim calcmode="lin" valueType="num">
                                      <p:cBhvr additive="base">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000" fill="hold"/>
                                        <p:tgtEl>
                                          <p:spTgt spid="12"/>
                                        </p:tgtEl>
                                        <p:attrNameLst>
                                          <p:attrName>ppt_x</p:attrName>
                                        </p:attrNameLst>
                                      </p:cBhvr>
                                      <p:tavLst>
                                        <p:tav tm="0">
                                          <p:val>
                                            <p:strVal val="0-#ppt_w/2"/>
                                          </p:val>
                                        </p:tav>
                                        <p:tav tm="100000">
                                          <p:val>
                                            <p:strVal val="#ppt_x"/>
                                          </p:val>
                                        </p:tav>
                                      </p:tavLst>
                                    </p:anim>
                                    <p:anim calcmode="lin" valueType="num">
                                      <p:cBhvr additive="base">
                                        <p:cTn id="26"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dissolve">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a:spLocks noGrp="1"/>
          </p:cNvSpPr>
          <p:nvPr>
            <p:ph type="title"/>
          </p:nvPr>
        </p:nvSpPr>
        <p:spPr>
          <a:xfrm>
            <a:off x="791251" y="2332237"/>
            <a:ext cx="10561112" cy="694319"/>
          </a:xfrm>
          <a:solidFill>
            <a:srgbClr val="00FF00"/>
          </a:solidFill>
        </p:spPr>
        <p:txBody>
          <a:bodyPr/>
          <a:lstStyle/>
          <a:p>
            <a:r>
              <a:rPr lang="he-IL" sz="2800" dirty="0"/>
              <a:t>דוגמא לחישוב ניכוי מעביד לקרן השתלמות עבור העובדת ירדן לוי</a:t>
            </a:r>
          </a:p>
        </p:txBody>
      </p:sp>
      <p:sp>
        <p:nvSpPr>
          <p:cNvPr id="9" name="TextBox 8"/>
          <p:cNvSpPr txBox="1"/>
          <p:nvPr/>
        </p:nvSpPr>
        <p:spPr>
          <a:xfrm>
            <a:off x="5023449" y="3187201"/>
            <a:ext cx="2122099" cy="369332"/>
          </a:xfrm>
          <a:prstGeom prst="rect">
            <a:avLst/>
          </a:prstGeom>
          <a:noFill/>
        </p:spPr>
        <p:txBody>
          <a:bodyPr wrap="square" rtlCol="1">
            <a:spAutoFit/>
          </a:bodyPr>
          <a:lstStyle/>
          <a:p>
            <a:r>
              <a:rPr lang="he-IL" dirty="0">
                <a:latin typeface="Varela Round" pitchFamily="2" charset="-79"/>
                <a:cs typeface="Varela Round" pitchFamily="2" charset="-79"/>
              </a:rPr>
              <a:t>633=7.5%*8445</a:t>
            </a:r>
          </a:p>
        </p:txBody>
      </p:sp>
      <p:sp>
        <p:nvSpPr>
          <p:cNvPr id="10" name="כותרת 1"/>
          <p:cNvSpPr txBox="1">
            <a:spLocks/>
          </p:cNvSpPr>
          <p:nvPr/>
        </p:nvSpPr>
        <p:spPr>
          <a:xfrm>
            <a:off x="1062340" y="3768427"/>
            <a:ext cx="10238264" cy="686695"/>
          </a:xfrm>
          <a:prstGeom prst="rect">
            <a:avLst/>
          </a:prstGeom>
          <a:solidFill>
            <a:srgbClr val="00FF00"/>
          </a:solid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דוגמא לחישוב קרן השתלמות מהעובד הראל בן דוד</a:t>
            </a:r>
          </a:p>
        </p:txBody>
      </p:sp>
      <p:sp>
        <p:nvSpPr>
          <p:cNvPr id="12" name="TextBox 11"/>
          <p:cNvSpPr txBox="1"/>
          <p:nvPr/>
        </p:nvSpPr>
        <p:spPr>
          <a:xfrm>
            <a:off x="5023449" y="4608698"/>
            <a:ext cx="2122099" cy="646331"/>
          </a:xfrm>
          <a:prstGeom prst="rect">
            <a:avLst/>
          </a:prstGeom>
          <a:noFill/>
        </p:spPr>
        <p:txBody>
          <a:bodyPr wrap="square" rtlCol="1">
            <a:spAutoFit/>
          </a:bodyPr>
          <a:lstStyle/>
          <a:p>
            <a:r>
              <a:rPr lang="he-IL" dirty="0">
                <a:latin typeface="Varela Round" pitchFamily="2" charset="-79"/>
                <a:cs typeface="Varela Round" pitchFamily="2" charset="-79"/>
              </a:rPr>
              <a:t>726=7.5% * 9,676</a:t>
            </a:r>
          </a:p>
        </p:txBody>
      </p:sp>
      <p:sp>
        <p:nvSpPr>
          <p:cNvPr id="13" name="TextBox 12"/>
          <p:cNvSpPr txBox="1"/>
          <p:nvPr/>
        </p:nvSpPr>
        <p:spPr>
          <a:xfrm>
            <a:off x="2815448" y="1127327"/>
            <a:ext cx="6994223" cy="461665"/>
          </a:xfrm>
          <a:prstGeom prst="rect">
            <a:avLst/>
          </a:prstGeom>
          <a:solidFill>
            <a:srgbClr val="00B0F0"/>
          </a:solidFill>
        </p:spPr>
        <p:txBody>
          <a:bodyPr wrap="square" rtlCol="1">
            <a:spAutoFit/>
          </a:bodyPr>
          <a:lstStyle/>
          <a:p>
            <a:r>
              <a:rPr lang="he-IL" sz="2400" dirty="0"/>
              <a:t>יש לנכות מהעובד 2.5% מהשכר ברוטו לקרן השתלמות</a:t>
            </a:r>
          </a:p>
        </p:txBody>
      </p:sp>
      <p:sp>
        <p:nvSpPr>
          <p:cNvPr id="14" name="מלבן 13"/>
          <p:cNvSpPr/>
          <p:nvPr/>
        </p:nvSpPr>
        <p:spPr>
          <a:xfrm>
            <a:off x="2815450" y="1599148"/>
            <a:ext cx="6994222" cy="461665"/>
          </a:xfrm>
          <a:prstGeom prst="rect">
            <a:avLst/>
          </a:prstGeom>
          <a:solidFill>
            <a:srgbClr val="00FF00"/>
          </a:solidFill>
        </p:spPr>
        <p:txBody>
          <a:bodyPr wrap="none">
            <a:spAutoFit/>
          </a:bodyPr>
          <a:lstStyle/>
          <a:p>
            <a:r>
              <a:rPr lang="he-IL" sz="2400" dirty="0"/>
              <a:t>יש לנכות מהמעביד  ו7.5% מהשכר ברוטו לקרן השתלמות</a:t>
            </a:r>
          </a:p>
        </p:txBody>
      </p:sp>
      <p:sp>
        <p:nvSpPr>
          <p:cNvPr id="8" name="TextBox 7"/>
          <p:cNvSpPr txBox="1"/>
          <p:nvPr/>
        </p:nvSpPr>
        <p:spPr>
          <a:xfrm>
            <a:off x="1549879" y="345964"/>
            <a:ext cx="8798944" cy="584775"/>
          </a:xfrm>
          <a:prstGeom prst="rect">
            <a:avLst/>
          </a:prstGeom>
          <a:noFill/>
        </p:spPr>
        <p:txBody>
          <a:bodyPr wrap="square" rtlCol="1">
            <a:spAutoFit/>
          </a:bodyPr>
          <a:lstStyle/>
          <a:p>
            <a:r>
              <a:rPr lang="he-IL" sz="3200" dirty="0">
                <a:latin typeface="Varela Round" pitchFamily="2" charset="-79"/>
                <a:cs typeface="Varela Round" pitchFamily="2" charset="-79"/>
              </a:rPr>
              <a:t>ניכויי מעביד על פי הסכמי עבודה ציבורי ו/או אישי</a:t>
            </a:r>
          </a:p>
        </p:txBody>
      </p:sp>
      <p:sp>
        <p:nvSpPr>
          <p:cNvPr id="11" name="TextBox 10"/>
          <p:cNvSpPr txBox="1"/>
          <p:nvPr/>
        </p:nvSpPr>
        <p:spPr>
          <a:xfrm>
            <a:off x="5145450" y="5315174"/>
            <a:ext cx="4000195" cy="830997"/>
          </a:xfrm>
          <a:prstGeom prst="rect">
            <a:avLst/>
          </a:prstGeom>
          <a:solidFill>
            <a:srgbClr val="00FF00"/>
          </a:solidFill>
        </p:spPr>
        <p:txBody>
          <a:bodyPr wrap="square" rtlCol="1">
            <a:spAutoFit/>
          </a:bodyPr>
          <a:lstStyle/>
          <a:p>
            <a:r>
              <a:rPr lang="he-IL" sz="2400" dirty="0">
                <a:latin typeface="Varela Round" pitchFamily="2" charset="-79"/>
                <a:cs typeface="Varela Round" pitchFamily="2" charset="-79"/>
              </a:rPr>
              <a:t>סה"כ הוצאות מעסיק לקרן השתלמות עבור שני העובדים</a:t>
            </a:r>
          </a:p>
        </p:txBody>
      </p:sp>
      <p:sp>
        <p:nvSpPr>
          <p:cNvPr id="15" name="TextBox 14"/>
          <p:cNvSpPr txBox="1"/>
          <p:nvPr/>
        </p:nvSpPr>
        <p:spPr>
          <a:xfrm>
            <a:off x="368791" y="5221181"/>
            <a:ext cx="4278702" cy="461665"/>
          </a:xfrm>
          <a:prstGeom prst="rect">
            <a:avLst/>
          </a:prstGeom>
          <a:solidFill>
            <a:srgbClr val="00FF00"/>
          </a:solidFill>
        </p:spPr>
        <p:txBody>
          <a:bodyPr wrap="square" rtlCol="1">
            <a:spAutoFit/>
          </a:bodyPr>
          <a:lstStyle/>
          <a:p>
            <a:r>
              <a:rPr lang="en-US" sz="2400" b="1" u="sng" dirty="0">
                <a:latin typeface="Varela Round" pitchFamily="2" charset="-79"/>
                <a:cs typeface="Varela Round" pitchFamily="2" charset="-79"/>
              </a:rPr>
              <a:t>726+633=1,359</a:t>
            </a:r>
            <a:endParaRPr lang="he-IL" sz="2400" b="1" u="sng" dirty="0">
              <a:latin typeface="Varela Round" pitchFamily="2" charset="-79"/>
              <a:cs typeface="Varela Roun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1" grpId="0" animBg="1"/>
      <p:bldP spid="1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רישום הוצאות מעסיק</a:t>
            </a:r>
          </a:p>
        </p:txBody>
      </p:sp>
      <p:graphicFrame>
        <p:nvGraphicFramePr>
          <p:cNvPr id="5" name="מציין מיקום תוכן 4"/>
          <p:cNvGraphicFramePr>
            <a:graphicFrameLocks/>
          </p:cNvGraphicFramePr>
          <p:nvPr/>
        </p:nvGraphicFramePr>
        <p:xfrm>
          <a:off x="516667" y="1242204"/>
          <a:ext cx="11158539" cy="1870326"/>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endParaRPr lang="he-IL" sz="1100" b="0" i="0" u="none" strike="noStrike" dirty="0">
                        <a:solidFill>
                          <a:srgbClr val="000000"/>
                        </a:solidFill>
                        <a:latin typeface="Arial"/>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TextBox 5"/>
          <p:cNvSpPr txBox="1"/>
          <p:nvPr/>
        </p:nvSpPr>
        <p:spPr>
          <a:xfrm>
            <a:off x="10420709" y="1639019"/>
            <a:ext cx="1254497" cy="369332"/>
          </a:xfrm>
          <a:prstGeom prst="rect">
            <a:avLst/>
          </a:prstGeom>
          <a:noFill/>
        </p:spPr>
        <p:txBody>
          <a:bodyPr wrap="square" rtlCol="1">
            <a:spAutoFit/>
          </a:bodyPr>
          <a:lstStyle/>
          <a:p>
            <a:r>
              <a:rPr lang="he-IL" dirty="0"/>
              <a:t>31.5.2020</a:t>
            </a:r>
          </a:p>
        </p:txBody>
      </p:sp>
      <p:sp>
        <p:nvSpPr>
          <p:cNvPr id="7" name="TextBox 6"/>
          <p:cNvSpPr txBox="1"/>
          <p:nvPr/>
        </p:nvSpPr>
        <p:spPr>
          <a:xfrm>
            <a:off x="8333119" y="1639019"/>
            <a:ext cx="1981200" cy="369332"/>
          </a:xfrm>
          <a:prstGeom prst="rect">
            <a:avLst/>
          </a:prstGeom>
          <a:noFill/>
        </p:spPr>
        <p:txBody>
          <a:bodyPr wrap="square" rtlCol="1">
            <a:spAutoFit/>
          </a:bodyPr>
          <a:lstStyle/>
          <a:p>
            <a:r>
              <a:rPr lang="he-IL" dirty="0"/>
              <a:t>הוצאות סוציאליות</a:t>
            </a:r>
          </a:p>
        </p:txBody>
      </p:sp>
      <p:sp>
        <p:nvSpPr>
          <p:cNvPr id="8" name="TextBox 7"/>
          <p:cNvSpPr txBox="1"/>
          <p:nvPr/>
        </p:nvSpPr>
        <p:spPr>
          <a:xfrm>
            <a:off x="6987395" y="1639019"/>
            <a:ext cx="1498123" cy="369332"/>
          </a:xfrm>
          <a:prstGeom prst="rect">
            <a:avLst/>
          </a:prstGeom>
          <a:noFill/>
        </p:spPr>
        <p:txBody>
          <a:bodyPr wrap="square" rtlCol="1">
            <a:spAutoFit/>
          </a:bodyPr>
          <a:lstStyle/>
          <a:p>
            <a:r>
              <a:rPr lang="he-IL" dirty="0"/>
              <a:t>בטוח לאומי</a:t>
            </a:r>
          </a:p>
        </p:txBody>
      </p:sp>
      <p:sp>
        <p:nvSpPr>
          <p:cNvPr id="9" name="TextBox 8"/>
          <p:cNvSpPr txBox="1"/>
          <p:nvPr/>
        </p:nvSpPr>
        <p:spPr>
          <a:xfrm>
            <a:off x="6984518" y="1998455"/>
            <a:ext cx="1498123" cy="369332"/>
          </a:xfrm>
          <a:prstGeom prst="rect">
            <a:avLst/>
          </a:prstGeom>
          <a:noFill/>
        </p:spPr>
        <p:txBody>
          <a:bodyPr wrap="square" rtlCol="1">
            <a:spAutoFit/>
          </a:bodyPr>
          <a:lstStyle/>
          <a:p>
            <a:r>
              <a:rPr lang="he-IL" dirty="0"/>
              <a:t>בטוח פנסיוני</a:t>
            </a:r>
          </a:p>
        </p:txBody>
      </p:sp>
      <p:sp>
        <p:nvSpPr>
          <p:cNvPr id="10" name="TextBox 9"/>
          <p:cNvSpPr txBox="1"/>
          <p:nvPr/>
        </p:nvSpPr>
        <p:spPr>
          <a:xfrm>
            <a:off x="6950012" y="2412527"/>
            <a:ext cx="1498123" cy="369332"/>
          </a:xfrm>
          <a:prstGeom prst="rect">
            <a:avLst/>
          </a:prstGeom>
          <a:noFill/>
        </p:spPr>
        <p:txBody>
          <a:bodyPr wrap="square" rtlCol="1">
            <a:spAutoFit/>
          </a:bodyPr>
          <a:lstStyle/>
          <a:p>
            <a:r>
              <a:rPr lang="he-IL" dirty="0"/>
              <a:t>קרן השתלמות</a:t>
            </a:r>
          </a:p>
        </p:txBody>
      </p:sp>
      <p:sp>
        <p:nvSpPr>
          <p:cNvPr id="11" name="TextBox 10"/>
          <p:cNvSpPr txBox="1"/>
          <p:nvPr/>
        </p:nvSpPr>
        <p:spPr>
          <a:xfrm>
            <a:off x="3347050" y="1654517"/>
            <a:ext cx="2357886" cy="646331"/>
          </a:xfrm>
          <a:prstGeom prst="rect">
            <a:avLst/>
          </a:prstGeom>
          <a:noFill/>
        </p:spPr>
        <p:txBody>
          <a:bodyPr wrap="square" rtlCol="1">
            <a:spAutoFit/>
          </a:bodyPr>
          <a:lstStyle/>
          <a:p>
            <a:r>
              <a:rPr lang="he-IL" dirty="0"/>
              <a:t>רישום הוצאות המעסיק על שכר העובדים</a:t>
            </a:r>
          </a:p>
        </p:txBody>
      </p:sp>
      <p:sp>
        <p:nvSpPr>
          <p:cNvPr id="12" name="TextBox 11"/>
          <p:cNvSpPr txBox="1"/>
          <p:nvPr/>
        </p:nvSpPr>
        <p:spPr>
          <a:xfrm>
            <a:off x="724619" y="1639019"/>
            <a:ext cx="948906" cy="369332"/>
          </a:xfrm>
          <a:prstGeom prst="rect">
            <a:avLst/>
          </a:prstGeom>
          <a:solidFill>
            <a:srgbClr val="92D050"/>
          </a:solidFill>
        </p:spPr>
        <p:txBody>
          <a:bodyPr wrap="square" rtlCol="1">
            <a:spAutoFit/>
          </a:bodyPr>
          <a:lstStyle/>
          <a:p>
            <a:r>
              <a:rPr lang="en-US" dirty="0"/>
              <a:t>865</a:t>
            </a:r>
            <a:endParaRPr lang="he-IL" dirty="0"/>
          </a:p>
        </p:txBody>
      </p:sp>
      <p:sp>
        <p:nvSpPr>
          <p:cNvPr id="13" name="TextBox 12"/>
          <p:cNvSpPr txBox="1"/>
          <p:nvPr/>
        </p:nvSpPr>
        <p:spPr>
          <a:xfrm>
            <a:off x="756248" y="1946696"/>
            <a:ext cx="948906" cy="369332"/>
          </a:xfrm>
          <a:prstGeom prst="rect">
            <a:avLst/>
          </a:prstGeom>
          <a:solidFill>
            <a:schemeClr val="accent6">
              <a:lumMod val="40000"/>
              <a:lumOff val="60000"/>
            </a:schemeClr>
          </a:solidFill>
        </p:spPr>
        <p:txBody>
          <a:bodyPr wrap="square" rtlCol="1">
            <a:spAutoFit/>
          </a:bodyPr>
          <a:lstStyle/>
          <a:p>
            <a:r>
              <a:rPr lang="en-US" dirty="0"/>
              <a:t>2,054</a:t>
            </a:r>
            <a:endParaRPr lang="he-IL" dirty="0"/>
          </a:p>
        </p:txBody>
      </p:sp>
      <p:sp>
        <p:nvSpPr>
          <p:cNvPr id="14" name="TextBox 13"/>
          <p:cNvSpPr txBox="1"/>
          <p:nvPr/>
        </p:nvSpPr>
        <p:spPr>
          <a:xfrm>
            <a:off x="773501" y="2378021"/>
            <a:ext cx="948906" cy="369332"/>
          </a:xfrm>
          <a:prstGeom prst="rect">
            <a:avLst/>
          </a:prstGeom>
          <a:solidFill>
            <a:schemeClr val="accent1">
              <a:lumMod val="40000"/>
              <a:lumOff val="60000"/>
            </a:schemeClr>
          </a:solidFill>
        </p:spPr>
        <p:txBody>
          <a:bodyPr wrap="square" rtlCol="1">
            <a:spAutoFit/>
          </a:bodyPr>
          <a:lstStyle/>
          <a:p>
            <a:r>
              <a:rPr lang="en-US" dirty="0"/>
              <a:t>1,354</a:t>
            </a:r>
            <a:endParaRPr lang="he-IL" dirty="0"/>
          </a:p>
        </p:txBody>
      </p:sp>
      <p:sp>
        <p:nvSpPr>
          <p:cNvPr id="15" name="TextBox 14"/>
          <p:cNvSpPr txBox="1"/>
          <p:nvPr/>
        </p:nvSpPr>
        <p:spPr>
          <a:xfrm>
            <a:off x="1722407" y="1639019"/>
            <a:ext cx="1362975" cy="369332"/>
          </a:xfrm>
          <a:prstGeom prst="rect">
            <a:avLst/>
          </a:prstGeom>
          <a:noFill/>
        </p:spPr>
        <p:txBody>
          <a:bodyPr wrap="square" rtlCol="1">
            <a:spAutoFit/>
          </a:bodyPr>
          <a:lstStyle/>
          <a:p>
            <a:r>
              <a:rPr lang="en-US" dirty="0"/>
              <a:t>4,274</a:t>
            </a: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1+#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1+#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1+#ppt_w/2"/>
                                          </p:val>
                                        </p:tav>
                                        <p:tav tm="100000">
                                          <p:val>
                                            <p:strVal val="#ppt_x"/>
                                          </p:val>
                                        </p:tav>
                                      </p:tavLst>
                                    </p:anim>
                                    <p:anim calcmode="lin" valueType="num">
                                      <p:cBhvr additive="base">
                                        <p:cTn id="20"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1000" fill="hold"/>
                                        <p:tgtEl>
                                          <p:spTgt spid="8"/>
                                        </p:tgtEl>
                                        <p:attrNameLst>
                                          <p:attrName>ppt_x</p:attrName>
                                        </p:attrNameLst>
                                      </p:cBhvr>
                                      <p:tavLst>
                                        <p:tav tm="0">
                                          <p:val>
                                            <p:strVal val="1+#ppt_w/2"/>
                                          </p:val>
                                        </p:tav>
                                        <p:tav tm="100000">
                                          <p:val>
                                            <p:strVal val="#ppt_x"/>
                                          </p:val>
                                        </p:tav>
                                      </p:tavLst>
                                    </p:anim>
                                    <p:anim calcmode="lin" valueType="num">
                                      <p:cBhvr additive="base">
                                        <p:cTn id="26"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1000" fill="hold"/>
                                        <p:tgtEl>
                                          <p:spTgt spid="12"/>
                                        </p:tgtEl>
                                        <p:attrNameLst>
                                          <p:attrName>ppt_x</p:attrName>
                                        </p:attrNameLst>
                                      </p:cBhvr>
                                      <p:tavLst>
                                        <p:tav tm="0">
                                          <p:val>
                                            <p:strVal val="1+#ppt_w/2"/>
                                          </p:val>
                                        </p:tav>
                                        <p:tav tm="100000">
                                          <p:val>
                                            <p:strVal val="#ppt_x"/>
                                          </p:val>
                                        </p:tav>
                                      </p:tavLst>
                                    </p:anim>
                                    <p:anim calcmode="lin" valueType="num">
                                      <p:cBhvr additive="base">
                                        <p:cTn id="32"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1000" fill="hold"/>
                                        <p:tgtEl>
                                          <p:spTgt spid="9"/>
                                        </p:tgtEl>
                                        <p:attrNameLst>
                                          <p:attrName>ppt_x</p:attrName>
                                        </p:attrNameLst>
                                      </p:cBhvr>
                                      <p:tavLst>
                                        <p:tav tm="0">
                                          <p:val>
                                            <p:strVal val="1+#ppt_w/2"/>
                                          </p:val>
                                        </p:tav>
                                        <p:tav tm="100000">
                                          <p:val>
                                            <p:strVal val="#ppt_x"/>
                                          </p:val>
                                        </p:tav>
                                      </p:tavLst>
                                    </p:anim>
                                    <p:anim calcmode="lin" valueType="num">
                                      <p:cBhvr additive="base">
                                        <p:cTn id="38"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1000" fill="hold"/>
                                        <p:tgtEl>
                                          <p:spTgt spid="13"/>
                                        </p:tgtEl>
                                        <p:attrNameLst>
                                          <p:attrName>ppt_x</p:attrName>
                                        </p:attrNameLst>
                                      </p:cBhvr>
                                      <p:tavLst>
                                        <p:tav tm="0">
                                          <p:val>
                                            <p:strVal val="1+#ppt_w/2"/>
                                          </p:val>
                                        </p:tav>
                                        <p:tav tm="100000">
                                          <p:val>
                                            <p:strVal val="#ppt_x"/>
                                          </p:val>
                                        </p:tav>
                                      </p:tavLst>
                                    </p:anim>
                                    <p:anim calcmode="lin" valueType="num">
                                      <p:cBhvr additive="base">
                                        <p:cTn id="44"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1000" fill="hold"/>
                                        <p:tgtEl>
                                          <p:spTgt spid="10"/>
                                        </p:tgtEl>
                                        <p:attrNameLst>
                                          <p:attrName>ppt_x</p:attrName>
                                        </p:attrNameLst>
                                      </p:cBhvr>
                                      <p:tavLst>
                                        <p:tav tm="0">
                                          <p:val>
                                            <p:strVal val="1+#ppt_w/2"/>
                                          </p:val>
                                        </p:tav>
                                        <p:tav tm="100000">
                                          <p:val>
                                            <p:strVal val="#ppt_x"/>
                                          </p:val>
                                        </p:tav>
                                      </p:tavLst>
                                    </p:anim>
                                    <p:anim calcmode="lin" valueType="num">
                                      <p:cBhvr additive="base">
                                        <p:cTn id="50"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1000" fill="hold"/>
                                        <p:tgtEl>
                                          <p:spTgt spid="14"/>
                                        </p:tgtEl>
                                        <p:attrNameLst>
                                          <p:attrName>ppt_x</p:attrName>
                                        </p:attrNameLst>
                                      </p:cBhvr>
                                      <p:tavLst>
                                        <p:tav tm="0">
                                          <p:val>
                                            <p:strVal val="1+#ppt_w/2"/>
                                          </p:val>
                                        </p:tav>
                                        <p:tav tm="100000">
                                          <p:val>
                                            <p:strVal val="#ppt_x"/>
                                          </p:val>
                                        </p:tav>
                                      </p:tavLst>
                                    </p:anim>
                                    <p:anim calcmode="lin" valueType="num">
                                      <p:cBhvr additive="base">
                                        <p:cTn id="56"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1000" fill="hold"/>
                                        <p:tgtEl>
                                          <p:spTgt spid="11"/>
                                        </p:tgtEl>
                                        <p:attrNameLst>
                                          <p:attrName>ppt_x</p:attrName>
                                        </p:attrNameLst>
                                      </p:cBhvr>
                                      <p:tavLst>
                                        <p:tav tm="0">
                                          <p:val>
                                            <p:strVal val="1+#ppt_w/2"/>
                                          </p:val>
                                        </p:tav>
                                        <p:tav tm="100000">
                                          <p:val>
                                            <p:strVal val="#ppt_x"/>
                                          </p:val>
                                        </p:tav>
                                      </p:tavLst>
                                    </p:anim>
                                    <p:anim calcmode="lin" valueType="num">
                                      <p:cBhvr additive="base">
                                        <p:cTn id="62"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animBg="1"/>
      <p:bldP spid="13" grpId="0" animBg="1"/>
      <p:bldP spid="14" grpId="0" animBg="1"/>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רישום העברת תשלום למוסדות</a:t>
            </a:r>
          </a:p>
        </p:txBody>
      </p:sp>
      <p:graphicFrame>
        <p:nvGraphicFramePr>
          <p:cNvPr id="5" name="מציין מיקום תוכן 4"/>
          <p:cNvGraphicFramePr>
            <a:graphicFrameLocks/>
          </p:cNvGraphicFramePr>
          <p:nvPr>
            <p:extLst>
              <p:ext uri="{D42A27DB-BD31-4B8C-83A1-F6EECF244321}">
                <p14:modId xmlns:p14="http://schemas.microsoft.com/office/powerpoint/2010/main" val="1130847262"/>
              </p:ext>
            </p:extLst>
          </p:nvPr>
        </p:nvGraphicFramePr>
        <p:xfrm>
          <a:off x="515206" y="2141694"/>
          <a:ext cx="11158539" cy="1264475"/>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06669">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TextBox 5"/>
          <p:cNvSpPr txBox="1"/>
          <p:nvPr/>
        </p:nvSpPr>
        <p:spPr>
          <a:xfrm>
            <a:off x="10350236" y="2579725"/>
            <a:ext cx="1254497" cy="369332"/>
          </a:xfrm>
          <a:prstGeom prst="rect">
            <a:avLst/>
          </a:prstGeom>
          <a:noFill/>
        </p:spPr>
        <p:txBody>
          <a:bodyPr wrap="square" rtlCol="1">
            <a:spAutoFit/>
          </a:bodyPr>
          <a:lstStyle/>
          <a:p>
            <a:r>
              <a:rPr lang="he-IL" dirty="0"/>
              <a:t>15.6.2020</a:t>
            </a:r>
          </a:p>
        </p:txBody>
      </p:sp>
      <p:sp>
        <p:nvSpPr>
          <p:cNvPr id="7" name="TextBox 6"/>
          <p:cNvSpPr txBox="1"/>
          <p:nvPr/>
        </p:nvSpPr>
        <p:spPr>
          <a:xfrm>
            <a:off x="8591908" y="2596978"/>
            <a:ext cx="1532628" cy="369332"/>
          </a:xfrm>
          <a:prstGeom prst="rect">
            <a:avLst/>
          </a:prstGeom>
          <a:solidFill>
            <a:schemeClr val="accent4">
              <a:lumMod val="40000"/>
              <a:lumOff val="60000"/>
            </a:schemeClr>
          </a:solidFill>
        </p:spPr>
        <p:txBody>
          <a:bodyPr wrap="square" rtlCol="1">
            <a:spAutoFit/>
          </a:bodyPr>
          <a:lstStyle/>
          <a:p>
            <a:r>
              <a:rPr lang="he-IL" dirty="0"/>
              <a:t>מס הכנסה</a:t>
            </a:r>
          </a:p>
        </p:txBody>
      </p:sp>
      <p:sp>
        <p:nvSpPr>
          <p:cNvPr id="8" name="TextBox 7"/>
          <p:cNvSpPr txBox="1"/>
          <p:nvPr/>
        </p:nvSpPr>
        <p:spPr>
          <a:xfrm>
            <a:off x="6915506" y="2591871"/>
            <a:ext cx="1498123" cy="369332"/>
          </a:xfrm>
          <a:prstGeom prst="rect">
            <a:avLst/>
          </a:prstGeom>
          <a:noFill/>
        </p:spPr>
        <p:txBody>
          <a:bodyPr wrap="square" rtlCol="1">
            <a:spAutoFit/>
          </a:bodyPr>
          <a:lstStyle/>
          <a:p>
            <a:r>
              <a:rPr lang="he-IL" dirty="0"/>
              <a:t>עו"ש בנק</a:t>
            </a:r>
          </a:p>
        </p:txBody>
      </p:sp>
      <p:sp>
        <p:nvSpPr>
          <p:cNvPr id="11" name="TextBox 10"/>
          <p:cNvSpPr txBox="1"/>
          <p:nvPr/>
        </p:nvSpPr>
        <p:spPr>
          <a:xfrm>
            <a:off x="3347050" y="2540112"/>
            <a:ext cx="2357886" cy="369332"/>
          </a:xfrm>
          <a:prstGeom prst="rect">
            <a:avLst/>
          </a:prstGeom>
          <a:noFill/>
        </p:spPr>
        <p:txBody>
          <a:bodyPr wrap="square" rtlCol="1">
            <a:spAutoFit/>
          </a:bodyPr>
          <a:lstStyle/>
          <a:p>
            <a:r>
              <a:rPr lang="he-IL" dirty="0"/>
              <a:t>תשלום למס הכנסה</a:t>
            </a:r>
          </a:p>
        </p:txBody>
      </p:sp>
      <p:sp>
        <p:nvSpPr>
          <p:cNvPr id="15" name="TextBox 14"/>
          <p:cNvSpPr txBox="1"/>
          <p:nvPr/>
        </p:nvSpPr>
        <p:spPr>
          <a:xfrm>
            <a:off x="1963946" y="2540111"/>
            <a:ext cx="1210575" cy="374440"/>
          </a:xfrm>
          <a:prstGeom prst="rect">
            <a:avLst/>
          </a:prstGeom>
          <a:solidFill>
            <a:schemeClr val="accent4">
              <a:lumMod val="40000"/>
              <a:lumOff val="60000"/>
            </a:schemeClr>
          </a:solidFill>
        </p:spPr>
        <p:txBody>
          <a:bodyPr wrap="square" rtlCol="1">
            <a:spAutoFit/>
          </a:bodyPr>
          <a:lstStyle/>
          <a:p>
            <a:r>
              <a:rPr lang="en-US" dirty="0"/>
              <a:t>971</a:t>
            </a:r>
            <a:endParaRPr lang="he-IL" dirty="0"/>
          </a:p>
        </p:txBody>
      </p:sp>
      <p:sp>
        <p:nvSpPr>
          <p:cNvPr id="16" name="TextBox 15"/>
          <p:cNvSpPr txBox="1"/>
          <p:nvPr/>
        </p:nvSpPr>
        <p:spPr>
          <a:xfrm>
            <a:off x="1759787" y="984321"/>
            <a:ext cx="9144000" cy="461665"/>
          </a:xfrm>
          <a:prstGeom prst="rect">
            <a:avLst/>
          </a:prstGeom>
          <a:noFill/>
        </p:spPr>
        <p:txBody>
          <a:bodyPr wrap="square" rtlCol="1">
            <a:spAutoFit/>
          </a:bodyPr>
          <a:lstStyle/>
          <a:p>
            <a:pPr algn="ctr"/>
            <a:r>
              <a:rPr lang="he-IL" sz="2400" b="1" dirty="0">
                <a:latin typeface="Varela Round" pitchFamily="2" charset="-79"/>
                <a:cs typeface="Varela Round" pitchFamily="2" charset="-79"/>
              </a:rPr>
              <a:t>תשלום למוסדות נעשה עד ה-15 בחודש  </a:t>
            </a:r>
          </a:p>
        </p:txBody>
      </p:sp>
      <p:sp>
        <p:nvSpPr>
          <p:cNvPr id="17" name="TextBox 16"/>
          <p:cNvSpPr txBox="1"/>
          <p:nvPr/>
        </p:nvSpPr>
        <p:spPr>
          <a:xfrm>
            <a:off x="6436659" y="1517080"/>
            <a:ext cx="5185327" cy="461665"/>
          </a:xfrm>
          <a:prstGeom prst="rect">
            <a:avLst/>
          </a:prstGeom>
          <a:noFill/>
        </p:spPr>
        <p:txBody>
          <a:bodyPr wrap="square" rtlCol="1">
            <a:spAutoFit/>
          </a:bodyPr>
          <a:lstStyle/>
          <a:p>
            <a:r>
              <a:rPr lang="he-IL" sz="2400" dirty="0">
                <a:latin typeface="Varela Round" pitchFamily="2" charset="-79"/>
                <a:cs typeface="Varela Round" pitchFamily="2" charset="-79"/>
              </a:rPr>
              <a:t>תשלום וחישוב התשלום למס הכנסה</a:t>
            </a:r>
          </a:p>
        </p:txBody>
      </p:sp>
      <p:sp>
        <p:nvSpPr>
          <p:cNvPr id="18" name="TextBox 17"/>
          <p:cNvSpPr txBox="1"/>
          <p:nvPr/>
        </p:nvSpPr>
        <p:spPr>
          <a:xfrm>
            <a:off x="3812876" y="1517080"/>
            <a:ext cx="1892060" cy="461665"/>
          </a:xfrm>
          <a:prstGeom prst="rect">
            <a:avLst/>
          </a:prstGeom>
          <a:solidFill>
            <a:schemeClr val="accent4">
              <a:lumMod val="40000"/>
              <a:lumOff val="60000"/>
            </a:schemeClr>
          </a:solidFill>
        </p:spPr>
        <p:txBody>
          <a:bodyPr wrap="square" rtlCol="1">
            <a:spAutoFit/>
          </a:bodyPr>
          <a:lstStyle/>
          <a:p>
            <a:r>
              <a:rPr lang="en-US" sz="2400" dirty="0"/>
              <a:t>327+644=971</a:t>
            </a:r>
            <a:endParaRPr lang="he-IL" sz="2400" dirty="0"/>
          </a:p>
        </p:txBody>
      </p:sp>
      <p:sp>
        <p:nvSpPr>
          <p:cNvPr id="19" name="TextBox 18"/>
          <p:cNvSpPr txBox="1"/>
          <p:nvPr/>
        </p:nvSpPr>
        <p:spPr>
          <a:xfrm>
            <a:off x="566465" y="2574618"/>
            <a:ext cx="1210575" cy="369332"/>
          </a:xfrm>
          <a:prstGeom prst="rect">
            <a:avLst/>
          </a:prstGeom>
          <a:solidFill>
            <a:schemeClr val="accent4">
              <a:lumMod val="40000"/>
              <a:lumOff val="60000"/>
            </a:schemeClr>
          </a:solidFill>
        </p:spPr>
        <p:txBody>
          <a:bodyPr wrap="square" rtlCol="1">
            <a:spAutoFit/>
          </a:bodyPr>
          <a:lstStyle/>
          <a:p>
            <a:r>
              <a:rPr lang="en-US" dirty="0"/>
              <a:t>971</a:t>
            </a:r>
            <a:endParaRPr lang="he-IL" dirty="0"/>
          </a:p>
        </p:txBody>
      </p:sp>
      <p:sp>
        <p:nvSpPr>
          <p:cNvPr id="20" name="מלבן 19"/>
          <p:cNvSpPr/>
          <p:nvPr/>
        </p:nvSpPr>
        <p:spPr>
          <a:xfrm>
            <a:off x="776831" y="3569118"/>
            <a:ext cx="10635288" cy="1200329"/>
          </a:xfrm>
          <a:prstGeom prst="rect">
            <a:avLst/>
          </a:prstGeom>
        </p:spPr>
        <p:txBody>
          <a:bodyPr wrap="square">
            <a:spAutoFit/>
          </a:bodyPr>
          <a:lstStyle/>
          <a:p>
            <a:r>
              <a:rPr lang="he-IL" sz="2400" dirty="0">
                <a:latin typeface="Varela Round" pitchFamily="2" charset="-79"/>
                <a:cs typeface="Varela Round" pitchFamily="2" charset="-79"/>
              </a:rPr>
              <a:t>דיווח למס הכנסה נעשה היום מקוון באמצעות טופס 102 א המרכז את סך המשכורות והניכוי במקור ששולמו באותו חודש. מעביד החייב במס שכר מדווח גם על מס זה בטופס זה.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fill="hold"/>
                                        <p:tgtEl>
                                          <p:spTgt spid="17"/>
                                        </p:tgtEl>
                                        <p:attrNameLst>
                                          <p:attrName>ppt_x</p:attrName>
                                        </p:attrNameLst>
                                      </p:cBhvr>
                                      <p:tavLst>
                                        <p:tav tm="0">
                                          <p:val>
                                            <p:strVal val="1+#ppt_w/2"/>
                                          </p:val>
                                        </p:tav>
                                        <p:tav tm="100000">
                                          <p:val>
                                            <p:strVal val="#ppt_x"/>
                                          </p:val>
                                        </p:tav>
                                      </p:tavLst>
                                    </p:anim>
                                    <p:anim calcmode="lin" valueType="num">
                                      <p:cBhvr additive="base">
                                        <p:cTn id="8"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dissolv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dissolv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dissolv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dissolv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ssolv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dissolve">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dissolve">
                                      <p:cBhvr>
                                        <p:cTn id="4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11" grpId="0"/>
      <p:bldP spid="15" grpId="0" animBg="1"/>
      <p:bldP spid="17" grpId="0"/>
      <p:bldP spid="18" grpId="0" animBg="1"/>
      <p:bldP spid="19" grpId="0" animBg="1"/>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                                                                                                                                                                     </a:t>
            </a:r>
          </a:p>
        </p:txBody>
      </p:sp>
      <p:pic>
        <p:nvPicPr>
          <p:cNvPr id="6" name="תמונה 5"/>
          <p:cNvPicPr/>
          <p:nvPr/>
        </p:nvPicPr>
        <p:blipFill>
          <a:blip r:embed="rId2" cstate="print">
            <a:extLst>
              <a:ext uri="{28A0092B-C50C-407E-A947-70E740481C1C}">
                <a14:useLocalDpi xmlns:a14="http://schemas.microsoft.com/office/drawing/2010/main" val="0"/>
              </a:ext>
            </a:extLst>
          </a:blip>
          <a:stretch>
            <a:fillRect/>
          </a:stretch>
        </p:blipFill>
        <p:spPr>
          <a:xfrm>
            <a:off x="660045" y="433346"/>
            <a:ext cx="9574305" cy="485684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תשלום לבטוח לאומי</a:t>
            </a:r>
          </a:p>
        </p:txBody>
      </p:sp>
      <p:graphicFrame>
        <p:nvGraphicFramePr>
          <p:cNvPr id="5" name="מציין מיקום תוכן 4"/>
          <p:cNvGraphicFramePr>
            <a:graphicFrameLocks/>
          </p:cNvGraphicFramePr>
          <p:nvPr>
            <p:extLst>
              <p:ext uri="{D42A27DB-BD31-4B8C-83A1-F6EECF244321}">
                <p14:modId xmlns:p14="http://schemas.microsoft.com/office/powerpoint/2010/main" val="111160659"/>
              </p:ext>
            </p:extLst>
          </p:nvPr>
        </p:nvGraphicFramePr>
        <p:xfrm>
          <a:off x="516667" y="3562055"/>
          <a:ext cx="11158539" cy="945394"/>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58428">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l" defTabSz="914400" rtl="0" eaLnBrk="1" latinLnBrk="0" hangingPunct="1"/>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TextBox 5"/>
          <p:cNvSpPr txBox="1"/>
          <p:nvPr/>
        </p:nvSpPr>
        <p:spPr>
          <a:xfrm>
            <a:off x="10384851" y="4048472"/>
            <a:ext cx="1254497" cy="369332"/>
          </a:xfrm>
          <a:prstGeom prst="rect">
            <a:avLst/>
          </a:prstGeom>
          <a:noFill/>
        </p:spPr>
        <p:txBody>
          <a:bodyPr wrap="square" rtlCol="1">
            <a:spAutoFit/>
          </a:bodyPr>
          <a:lstStyle/>
          <a:p>
            <a:r>
              <a:rPr lang="he-IL" dirty="0"/>
              <a:t>15.6.2020</a:t>
            </a:r>
          </a:p>
        </p:txBody>
      </p:sp>
      <p:sp>
        <p:nvSpPr>
          <p:cNvPr id="7" name="TextBox 6"/>
          <p:cNvSpPr txBox="1"/>
          <p:nvPr/>
        </p:nvSpPr>
        <p:spPr>
          <a:xfrm>
            <a:off x="8650601" y="4030543"/>
            <a:ext cx="1532628" cy="369332"/>
          </a:xfrm>
          <a:prstGeom prst="rect">
            <a:avLst/>
          </a:prstGeom>
          <a:solidFill>
            <a:srgbClr val="92D050"/>
          </a:solidFill>
        </p:spPr>
        <p:txBody>
          <a:bodyPr wrap="square" rtlCol="1">
            <a:spAutoFit/>
          </a:bodyPr>
          <a:lstStyle/>
          <a:p>
            <a:r>
              <a:rPr lang="he-IL" dirty="0"/>
              <a:t>בטוח לאומי</a:t>
            </a:r>
          </a:p>
        </p:txBody>
      </p:sp>
      <p:sp>
        <p:nvSpPr>
          <p:cNvPr id="8" name="TextBox 7"/>
          <p:cNvSpPr txBox="1"/>
          <p:nvPr/>
        </p:nvSpPr>
        <p:spPr>
          <a:xfrm>
            <a:off x="6932083" y="4030543"/>
            <a:ext cx="1498123" cy="369332"/>
          </a:xfrm>
          <a:prstGeom prst="rect">
            <a:avLst/>
          </a:prstGeom>
          <a:noFill/>
        </p:spPr>
        <p:txBody>
          <a:bodyPr wrap="square" rtlCol="1">
            <a:spAutoFit/>
          </a:bodyPr>
          <a:lstStyle/>
          <a:p>
            <a:r>
              <a:rPr lang="he-IL" dirty="0"/>
              <a:t>עו"ש בנק</a:t>
            </a:r>
          </a:p>
        </p:txBody>
      </p:sp>
      <p:sp>
        <p:nvSpPr>
          <p:cNvPr id="11" name="TextBox 10"/>
          <p:cNvSpPr txBox="1"/>
          <p:nvPr/>
        </p:nvSpPr>
        <p:spPr>
          <a:xfrm>
            <a:off x="3210379" y="4043364"/>
            <a:ext cx="2357886" cy="369332"/>
          </a:xfrm>
          <a:prstGeom prst="rect">
            <a:avLst/>
          </a:prstGeom>
          <a:noFill/>
        </p:spPr>
        <p:txBody>
          <a:bodyPr wrap="square" rtlCol="1">
            <a:spAutoFit/>
          </a:bodyPr>
          <a:lstStyle/>
          <a:p>
            <a:r>
              <a:rPr lang="he-IL" dirty="0"/>
              <a:t>תשלום לבטוח לאומי</a:t>
            </a:r>
          </a:p>
        </p:txBody>
      </p:sp>
      <p:sp>
        <p:nvSpPr>
          <p:cNvPr id="15" name="TextBox 14"/>
          <p:cNvSpPr txBox="1"/>
          <p:nvPr/>
        </p:nvSpPr>
        <p:spPr>
          <a:xfrm>
            <a:off x="1963946" y="4061293"/>
            <a:ext cx="1210575" cy="374440"/>
          </a:xfrm>
          <a:prstGeom prst="rect">
            <a:avLst/>
          </a:prstGeom>
          <a:solidFill>
            <a:srgbClr val="92D050"/>
          </a:solidFill>
        </p:spPr>
        <p:txBody>
          <a:bodyPr wrap="square" rtlCol="1">
            <a:spAutoFit/>
          </a:bodyPr>
          <a:lstStyle/>
          <a:p>
            <a:r>
              <a:rPr lang="he-IL" dirty="0"/>
              <a:t>1,970</a:t>
            </a:r>
          </a:p>
        </p:txBody>
      </p:sp>
      <p:sp>
        <p:nvSpPr>
          <p:cNvPr id="17" name="TextBox 16"/>
          <p:cNvSpPr txBox="1"/>
          <p:nvPr/>
        </p:nvSpPr>
        <p:spPr>
          <a:xfrm>
            <a:off x="5568265" y="2764230"/>
            <a:ext cx="5002323" cy="461665"/>
          </a:xfrm>
          <a:prstGeom prst="rect">
            <a:avLst/>
          </a:prstGeom>
          <a:noFill/>
        </p:spPr>
        <p:txBody>
          <a:bodyPr wrap="square" rtlCol="1">
            <a:spAutoFit/>
          </a:bodyPr>
          <a:lstStyle/>
          <a:p>
            <a:r>
              <a:rPr lang="he-IL" sz="2400" dirty="0">
                <a:latin typeface="Varela Round" pitchFamily="2" charset="-79"/>
                <a:cs typeface="Varela Round" pitchFamily="2" charset="-79"/>
              </a:rPr>
              <a:t>חישוב סכום תשלום לבטוח לאומי</a:t>
            </a:r>
          </a:p>
        </p:txBody>
      </p:sp>
      <p:sp>
        <p:nvSpPr>
          <p:cNvPr id="18" name="TextBox 17"/>
          <p:cNvSpPr txBox="1"/>
          <p:nvPr/>
        </p:nvSpPr>
        <p:spPr>
          <a:xfrm>
            <a:off x="1548357" y="2764230"/>
            <a:ext cx="3324044" cy="461665"/>
          </a:xfrm>
          <a:prstGeom prst="rect">
            <a:avLst/>
          </a:prstGeom>
          <a:solidFill>
            <a:srgbClr val="92D050"/>
          </a:solidFill>
        </p:spPr>
        <p:txBody>
          <a:bodyPr wrap="square" rtlCol="1">
            <a:spAutoFit/>
          </a:bodyPr>
          <a:lstStyle/>
          <a:p>
            <a:r>
              <a:rPr lang="en-US" sz="2400" dirty="0"/>
              <a:t>475+630+865=1,970</a:t>
            </a:r>
            <a:endParaRPr lang="he-IL" sz="2400" dirty="0"/>
          </a:p>
        </p:txBody>
      </p:sp>
      <p:sp>
        <p:nvSpPr>
          <p:cNvPr id="20" name="TextBox 19"/>
          <p:cNvSpPr txBox="1"/>
          <p:nvPr/>
        </p:nvSpPr>
        <p:spPr>
          <a:xfrm>
            <a:off x="580841" y="4058471"/>
            <a:ext cx="1210575" cy="374440"/>
          </a:xfrm>
          <a:prstGeom prst="rect">
            <a:avLst/>
          </a:prstGeom>
          <a:solidFill>
            <a:srgbClr val="92D050"/>
          </a:solidFill>
        </p:spPr>
        <p:txBody>
          <a:bodyPr wrap="square" rtlCol="1">
            <a:spAutoFit/>
          </a:bodyPr>
          <a:lstStyle/>
          <a:p>
            <a:r>
              <a:rPr lang="he-IL" dirty="0"/>
              <a:t>1,970</a:t>
            </a:r>
          </a:p>
        </p:txBody>
      </p:sp>
      <p:sp>
        <p:nvSpPr>
          <p:cNvPr id="22" name="Rectangle 3"/>
          <p:cNvSpPr>
            <a:spLocks noChangeArrowheads="1"/>
          </p:cNvSpPr>
          <p:nvPr/>
        </p:nvSpPr>
        <p:spPr bwMode="auto">
          <a:xfrm>
            <a:off x="311847" y="967590"/>
            <a:ext cx="11566718"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he-IL" sz="2400" b="0" i="0" u="none" strike="noStrike" cap="none" normalizeH="0" baseline="0" dirty="0">
                <a:ln>
                  <a:noFill/>
                </a:ln>
                <a:solidFill>
                  <a:srgbClr val="000000"/>
                </a:solidFill>
                <a:effectLst/>
                <a:latin typeface="Varela Round" pitchFamily="2" charset="-79"/>
                <a:cs typeface="Varela Round" pitchFamily="2" charset="-79"/>
              </a:rPr>
              <a:t>תשלום למוסד לביטוח לאומי, נעשה באמצעות טופס 102 ב המרכז את סה"כ המשכורות, הניכויים וההפרשות לדמי ביטוח לאומי ולדמי ביטוח בריאות ששולמו באותו חודש.</a:t>
            </a:r>
          </a:p>
          <a:p>
            <a:pPr lvl="0" fontAlgn="base">
              <a:spcBef>
                <a:spcPct val="0"/>
              </a:spcBef>
              <a:spcAft>
                <a:spcPct val="0"/>
              </a:spcAft>
            </a:pPr>
            <a:r>
              <a:rPr lang="he-IL" sz="2400" dirty="0">
                <a:latin typeface="Varela Round" pitchFamily="2" charset="-79"/>
                <a:cs typeface="Varela Round" pitchFamily="2" charset="-79"/>
              </a:rPr>
              <a:t> מועד הדיווח והתשלום של דמי הביטוח הלאומי בעבור עובדים ומקבלי פנסיה תושבי ישראל חל ב-15 בכל חודש בעבור החודש הקודם</a:t>
            </a:r>
            <a:endParaRPr kumimoji="0" lang="he-IL" sz="2400" b="0" i="0" u="none" strike="noStrike" cap="none" normalizeH="0" baseline="0" dirty="0">
              <a:ln>
                <a:noFill/>
              </a:ln>
              <a:solidFill>
                <a:schemeClr val="tx1"/>
              </a:solidFill>
              <a:effectLst/>
              <a:latin typeface="Varela Round" pitchFamily="2" charset="-79"/>
              <a:cs typeface="Varela Round" pitchFamily="2" charset="-79"/>
            </a:endParaRPr>
          </a:p>
          <a:p>
            <a:pPr marL="0" marR="0" lvl="0" indent="0" defTabSz="914400" rtl="1" eaLnBrk="0" fontAlgn="base" latinLnBrk="0" hangingPunct="0">
              <a:lnSpc>
                <a:spcPct val="100000"/>
              </a:lnSpc>
              <a:spcBef>
                <a:spcPct val="0"/>
              </a:spcBef>
              <a:spcAft>
                <a:spcPct val="0"/>
              </a:spcAft>
              <a:buClrTx/>
              <a:buSzTx/>
              <a:buFontTx/>
              <a:buNone/>
              <a:tabLst/>
            </a:pPr>
            <a:br>
              <a:rPr kumimoji="0" lang="he-IL" b="0" i="0" u="none" strike="noStrike" cap="none" normalizeH="0" baseline="0" dirty="0">
                <a:ln>
                  <a:noFill/>
                </a:ln>
                <a:solidFill>
                  <a:srgbClr val="000000"/>
                </a:solidFill>
                <a:effectLst/>
                <a:latin typeface="Varela Round" pitchFamily="2" charset="-79"/>
                <a:cs typeface="Varela Round" pitchFamily="2" charset="-79"/>
              </a:rPr>
            </a:br>
            <a:endParaRPr kumimoji="0" lang="he-IL" b="0" i="0" u="none" strike="noStrike" cap="none" normalizeH="0" baseline="0" dirty="0">
              <a:ln>
                <a:noFill/>
              </a:ln>
              <a:solidFill>
                <a:schemeClr val="tx1"/>
              </a:solidFill>
              <a:effectLst/>
              <a:latin typeface="Varela Round" pitchFamily="2" charset="-79"/>
              <a:cs typeface="Varela Roun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fill="hold"/>
                                        <p:tgtEl>
                                          <p:spTgt spid="17"/>
                                        </p:tgtEl>
                                        <p:attrNameLst>
                                          <p:attrName>ppt_x</p:attrName>
                                        </p:attrNameLst>
                                      </p:cBhvr>
                                      <p:tavLst>
                                        <p:tav tm="0">
                                          <p:val>
                                            <p:strVal val="1+#ppt_w/2"/>
                                          </p:val>
                                        </p:tav>
                                        <p:tav tm="100000">
                                          <p:val>
                                            <p:strVal val="#ppt_x"/>
                                          </p:val>
                                        </p:tav>
                                      </p:tavLst>
                                    </p:anim>
                                    <p:anim calcmode="lin" valueType="num">
                                      <p:cBhvr additive="base">
                                        <p:cTn id="8"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dissolv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dissolv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dissolv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dissolv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dissolve">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dissolve">
                                      <p:cBhvr>
                                        <p:cTn id="4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11" grpId="0"/>
      <p:bldP spid="15" grpId="0" animBg="1"/>
      <p:bldP spid="17" grpId="0"/>
      <p:bldP spid="18" grpId="0" animBg="1"/>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344159"/>
            <a:ext cx="11160000" cy="720000"/>
          </a:xfrm>
        </p:spPr>
        <p:txBody>
          <a:bodyPr/>
          <a:lstStyle/>
          <a:p>
            <a:r>
              <a:rPr lang="he-IL" dirty="0"/>
              <a:t>דוגמא לטופס102 ב תשלום לבטוח לאומי</a:t>
            </a:r>
          </a:p>
        </p:txBody>
      </p:sp>
      <p:pic>
        <p:nvPicPr>
          <p:cNvPr id="5" name="תמונה 4"/>
          <p:cNvPicPr/>
          <p:nvPr/>
        </p:nvPicPr>
        <p:blipFill>
          <a:blip r:embed="rId2" cstate="print">
            <a:extLst>
              <a:ext uri="{28A0092B-C50C-407E-A947-70E740481C1C}">
                <a14:useLocalDpi xmlns:a14="http://schemas.microsoft.com/office/drawing/2010/main" val="0"/>
              </a:ext>
            </a:extLst>
          </a:blip>
          <a:stretch>
            <a:fillRect/>
          </a:stretch>
        </p:blipFill>
        <p:spPr>
          <a:xfrm>
            <a:off x="515206" y="1351392"/>
            <a:ext cx="10842908" cy="3587668"/>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תשלום לבטוח פנסיוני</a:t>
            </a:r>
          </a:p>
        </p:txBody>
      </p:sp>
      <p:graphicFrame>
        <p:nvGraphicFramePr>
          <p:cNvPr id="5" name="מציין מיקום תוכן 4"/>
          <p:cNvGraphicFramePr>
            <a:graphicFrameLocks/>
          </p:cNvGraphicFramePr>
          <p:nvPr/>
        </p:nvGraphicFramePr>
        <p:xfrm>
          <a:off x="701612" y="2270255"/>
          <a:ext cx="11158539" cy="1223347"/>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5541">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TextBox 5"/>
          <p:cNvSpPr txBox="1"/>
          <p:nvPr/>
        </p:nvSpPr>
        <p:spPr>
          <a:xfrm>
            <a:off x="10569796" y="2690878"/>
            <a:ext cx="1254497" cy="369332"/>
          </a:xfrm>
          <a:prstGeom prst="rect">
            <a:avLst/>
          </a:prstGeom>
          <a:noFill/>
        </p:spPr>
        <p:txBody>
          <a:bodyPr wrap="square" rtlCol="1">
            <a:spAutoFit/>
          </a:bodyPr>
          <a:lstStyle/>
          <a:p>
            <a:r>
              <a:rPr lang="he-IL" dirty="0"/>
              <a:t>15.6.2020</a:t>
            </a:r>
          </a:p>
        </p:txBody>
      </p:sp>
      <p:sp>
        <p:nvSpPr>
          <p:cNvPr id="7" name="TextBox 6"/>
          <p:cNvSpPr txBox="1"/>
          <p:nvPr/>
        </p:nvSpPr>
        <p:spPr>
          <a:xfrm>
            <a:off x="8834861" y="2706779"/>
            <a:ext cx="1532628" cy="369332"/>
          </a:xfrm>
          <a:prstGeom prst="rect">
            <a:avLst/>
          </a:prstGeom>
          <a:solidFill>
            <a:schemeClr val="accent6">
              <a:lumMod val="40000"/>
              <a:lumOff val="60000"/>
            </a:schemeClr>
          </a:solidFill>
        </p:spPr>
        <p:txBody>
          <a:bodyPr wrap="square" rtlCol="1">
            <a:spAutoFit/>
          </a:bodyPr>
          <a:lstStyle/>
          <a:p>
            <a:r>
              <a:rPr lang="he-IL" dirty="0"/>
              <a:t>בטוח פנסיוני</a:t>
            </a:r>
          </a:p>
        </p:txBody>
      </p:sp>
      <p:sp>
        <p:nvSpPr>
          <p:cNvPr id="8" name="TextBox 7"/>
          <p:cNvSpPr txBox="1"/>
          <p:nvPr/>
        </p:nvSpPr>
        <p:spPr>
          <a:xfrm>
            <a:off x="7039657" y="2685770"/>
            <a:ext cx="1498123" cy="369332"/>
          </a:xfrm>
          <a:prstGeom prst="rect">
            <a:avLst/>
          </a:prstGeom>
          <a:noFill/>
        </p:spPr>
        <p:txBody>
          <a:bodyPr wrap="square" rtlCol="1">
            <a:spAutoFit/>
          </a:bodyPr>
          <a:lstStyle/>
          <a:p>
            <a:r>
              <a:rPr lang="he-IL" dirty="0"/>
              <a:t>עו"ש בנק</a:t>
            </a:r>
          </a:p>
        </p:txBody>
      </p:sp>
      <p:sp>
        <p:nvSpPr>
          <p:cNvPr id="11" name="TextBox 10"/>
          <p:cNvSpPr txBox="1"/>
          <p:nvPr/>
        </p:nvSpPr>
        <p:spPr>
          <a:xfrm>
            <a:off x="3450568" y="2679302"/>
            <a:ext cx="2357886" cy="369332"/>
          </a:xfrm>
          <a:prstGeom prst="rect">
            <a:avLst/>
          </a:prstGeom>
          <a:noFill/>
        </p:spPr>
        <p:txBody>
          <a:bodyPr wrap="square" rtlCol="1">
            <a:spAutoFit/>
          </a:bodyPr>
          <a:lstStyle/>
          <a:p>
            <a:r>
              <a:rPr lang="he-IL" dirty="0"/>
              <a:t>תשלום לבטוח פנסיוני</a:t>
            </a:r>
          </a:p>
        </p:txBody>
      </p:sp>
      <p:sp>
        <p:nvSpPr>
          <p:cNvPr id="15" name="TextBox 14"/>
          <p:cNvSpPr txBox="1"/>
          <p:nvPr/>
        </p:nvSpPr>
        <p:spPr>
          <a:xfrm>
            <a:off x="2154405" y="2714483"/>
            <a:ext cx="1210575" cy="374440"/>
          </a:xfrm>
          <a:prstGeom prst="rect">
            <a:avLst/>
          </a:prstGeom>
          <a:solidFill>
            <a:schemeClr val="accent6">
              <a:lumMod val="40000"/>
              <a:lumOff val="60000"/>
            </a:schemeClr>
          </a:solidFill>
        </p:spPr>
        <p:txBody>
          <a:bodyPr wrap="square" rtlCol="1">
            <a:spAutoFit/>
          </a:bodyPr>
          <a:lstStyle/>
          <a:p>
            <a:r>
              <a:rPr lang="he-IL" dirty="0"/>
              <a:t>3,040</a:t>
            </a:r>
          </a:p>
        </p:txBody>
      </p:sp>
      <p:sp>
        <p:nvSpPr>
          <p:cNvPr id="17" name="TextBox 16"/>
          <p:cNvSpPr txBox="1"/>
          <p:nvPr/>
        </p:nvSpPr>
        <p:spPr>
          <a:xfrm>
            <a:off x="6881247" y="1228713"/>
            <a:ext cx="4407183" cy="461665"/>
          </a:xfrm>
          <a:prstGeom prst="rect">
            <a:avLst/>
          </a:prstGeom>
          <a:noFill/>
        </p:spPr>
        <p:txBody>
          <a:bodyPr wrap="square" rtlCol="1">
            <a:spAutoFit/>
          </a:bodyPr>
          <a:lstStyle/>
          <a:p>
            <a:r>
              <a:rPr lang="he-IL" sz="2400" dirty="0">
                <a:latin typeface="Varela Round" pitchFamily="2" charset="-79"/>
                <a:cs typeface="Varela Round" pitchFamily="2" charset="-79"/>
              </a:rPr>
              <a:t>חישוב תשלום לבטוח פנסיוני</a:t>
            </a:r>
          </a:p>
        </p:txBody>
      </p:sp>
      <p:sp>
        <p:nvSpPr>
          <p:cNvPr id="18" name="TextBox 17"/>
          <p:cNvSpPr txBox="1"/>
          <p:nvPr/>
        </p:nvSpPr>
        <p:spPr>
          <a:xfrm>
            <a:off x="1685029" y="1207698"/>
            <a:ext cx="3324044" cy="461665"/>
          </a:xfrm>
          <a:prstGeom prst="rect">
            <a:avLst/>
          </a:prstGeom>
          <a:solidFill>
            <a:schemeClr val="accent6">
              <a:lumMod val="40000"/>
              <a:lumOff val="60000"/>
            </a:schemeClr>
          </a:solidFill>
        </p:spPr>
        <p:txBody>
          <a:bodyPr wrap="square" rtlCol="1">
            <a:spAutoFit/>
          </a:bodyPr>
          <a:lstStyle/>
          <a:p>
            <a:r>
              <a:rPr lang="en-US" sz="2400" dirty="0"/>
              <a:t>468+518+2054=3,040</a:t>
            </a:r>
            <a:endParaRPr lang="he-IL" sz="2400" dirty="0"/>
          </a:p>
        </p:txBody>
      </p:sp>
      <p:sp>
        <p:nvSpPr>
          <p:cNvPr id="13" name="TextBox 12"/>
          <p:cNvSpPr txBox="1"/>
          <p:nvPr/>
        </p:nvSpPr>
        <p:spPr>
          <a:xfrm>
            <a:off x="787865" y="2712282"/>
            <a:ext cx="1210575" cy="374440"/>
          </a:xfrm>
          <a:prstGeom prst="rect">
            <a:avLst/>
          </a:prstGeom>
          <a:solidFill>
            <a:schemeClr val="accent6">
              <a:lumMod val="40000"/>
              <a:lumOff val="60000"/>
            </a:schemeClr>
          </a:solidFill>
        </p:spPr>
        <p:txBody>
          <a:bodyPr wrap="square" rtlCol="1">
            <a:spAutoFit/>
          </a:bodyPr>
          <a:lstStyle/>
          <a:p>
            <a:r>
              <a:rPr lang="he-IL" dirty="0"/>
              <a:t>3,040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ssolv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11" grpId="0"/>
      <p:bldP spid="15" grpId="0" animBg="1"/>
      <p:bldP spid="18" grpId="0" animBg="1"/>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תשלום לקרן השתלמות</a:t>
            </a:r>
          </a:p>
        </p:txBody>
      </p:sp>
      <p:graphicFrame>
        <p:nvGraphicFramePr>
          <p:cNvPr id="5" name="מציין מיקום תוכן 4"/>
          <p:cNvGraphicFramePr>
            <a:graphicFrameLocks/>
          </p:cNvGraphicFramePr>
          <p:nvPr/>
        </p:nvGraphicFramePr>
        <p:xfrm>
          <a:off x="701612" y="2270255"/>
          <a:ext cx="11158539" cy="1223347"/>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5541">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TextBox 5"/>
          <p:cNvSpPr txBox="1"/>
          <p:nvPr/>
        </p:nvSpPr>
        <p:spPr>
          <a:xfrm>
            <a:off x="10605654" y="2655020"/>
            <a:ext cx="1254497" cy="369332"/>
          </a:xfrm>
          <a:prstGeom prst="rect">
            <a:avLst/>
          </a:prstGeom>
          <a:noFill/>
        </p:spPr>
        <p:txBody>
          <a:bodyPr wrap="square" rtlCol="1">
            <a:spAutoFit/>
          </a:bodyPr>
          <a:lstStyle/>
          <a:p>
            <a:r>
              <a:rPr lang="he-IL" dirty="0"/>
              <a:t>15.6.2020</a:t>
            </a:r>
          </a:p>
        </p:txBody>
      </p:sp>
      <p:sp>
        <p:nvSpPr>
          <p:cNvPr id="7" name="TextBox 6"/>
          <p:cNvSpPr txBox="1"/>
          <p:nvPr/>
        </p:nvSpPr>
        <p:spPr>
          <a:xfrm>
            <a:off x="8834861" y="2706779"/>
            <a:ext cx="1532628" cy="369332"/>
          </a:xfrm>
          <a:prstGeom prst="rect">
            <a:avLst/>
          </a:prstGeom>
          <a:solidFill>
            <a:schemeClr val="accent1">
              <a:lumMod val="40000"/>
              <a:lumOff val="60000"/>
            </a:schemeClr>
          </a:solidFill>
        </p:spPr>
        <p:txBody>
          <a:bodyPr wrap="square" rtlCol="1">
            <a:spAutoFit/>
          </a:bodyPr>
          <a:lstStyle/>
          <a:p>
            <a:r>
              <a:rPr lang="he-IL" dirty="0"/>
              <a:t>קרן השתלמות</a:t>
            </a:r>
          </a:p>
        </p:txBody>
      </p:sp>
      <p:sp>
        <p:nvSpPr>
          <p:cNvPr id="8" name="TextBox 7"/>
          <p:cNvSpPr txBox="1"/>
          <p:nvPr/>
        </p:nvSpPr>
        <p:spPr>
          <a:xfrm>
            <a:off x="6950012" y="2649912"/>
            <a:ext cx="1498123" cy="369332"/>
          </a:xfrm>
          <a:prstGeom prst="rect">
            <a:avLst/>
          </a:prstGeom>
          <a:noFill/>
        </p:spPr>
        <p:txBody>
          <a:bodyPr wrap="square" rtlCol="1">
            <a:spAutoFit/>
          </a:bodyPr>
          <a:lstStyle/>
          <a:p>
            <a:r>
              <a:rPr lang="he-IL" dirty="0"/>
              <a:t>עו"ש בנק</a:t>
            </a:r>
          </a:p>
        </p:txBody>
      </p:sp>
      <p:sp>
        <p:nvSpPr>
          <p:cNvPr id="11" name="TextBox 10"/>
          <p:cNvSpPr txBox="1"/>
          <p:nvPr/>
        </p:nvSpPr>
        <p:spPr>
          <a:xfrm>
            <a:off x="3450568" y="2679302"/>
            <a:ext cx="2357886" cy="369332"/>
          </a:xfrm>
          <a:prstGeom prst="rect">
            <a:avLst/>
          </a:prstGeom>
          <a:noFill/>
        </p:spPr>
        <p:txBody>
          <a:bodyPr wrap="square" rtlCol="1">
            <a:spAutoFit/>
          </a:bodyPr>
          <a:lstStyle/>
          <a:p>
            <a:r>
              <a:rPr lang="he-IL" dirty="0"/>
              <a:t>תשלום לקרן השתלמות</a:t>
            </a:r>
          </a:p>
        </p:txBody>
      </p:sp>
      <p:sp>
        <p:nvSpPr>
          <p:cNvPr id="15" name="TextBox 14"/>
          <p:cNvSpPr txBox="1"/>
          <p:nvPr/>
        </p:nvSpPr>
        <p:spPr>
          <a:xfrm>
            <a:off x="2136476" y="2696554"/>
            <a:ext cx="1210575" cy="374440"/>
          </a:xfrm>
          <a:prstGeom prst="rect">
            <a:avLst/>
          </a:prstGeom>
          <a:solidFill>
            <a:schemeClr val="accent1">
              <a:lumMod val="40000"/>
              <a:lumOff val="60000"/>
            </a:schemeClr>
          </a:solidFill>
        </p:spPr>
        <p:txBody>
          <a:bodyPr wrap="square" rtlCol="1">
            <a:spAutoFit/>
          </a:bodyPr>
          <a:lstStyle/>
          <a:p>
            <a:r>
              <a:rPr lang="he-IL" dirty="0"/>
              <a:t>1,807</a:t>
            </a:r>
          </a:p>
        </p:txBody>
      </p:sp>
      <p:sp>
        <p:nvSpPr>
          <p:cNvPr id="17" name="TextBox 16"/>
          <p:cNvSpPr txBox="1"/>
          <p:nvPr/>
        </p:nvSpPr>
        <p:spPr>
          <a:xfrm>
            <a:off x="7189694" y="1223851"/>
            <a:ext cx="4098737" cy="461665"/>
          </a:xfrm>
          <a:prstGeom prst="rect">
            <a:avLst/>
          </a:prstGeom>
          <a:noFill/>
        </p:spPr>
        <p:txBody>
          <a:bodyPr wrap="square" rtlCol="1">
            <a:spAutoFit/>
          </a:bodyPr>
          <a:lstStyle/>
          <a:p>
            <a:r>
              <a:rPr lang="he-IL" sz="2400" dirty="0">
                <a:latin typeface="Varela Round" pitchFamily="2" charset="-79"/>
                <a:cs typeface="Varela Round" pitchFamily="2" charset="-79"/>
              </a:rPr>
              <a:t>חישוב תשלום לקרן השתלמות</a:t>
            </a:r>
          </a:p>
        </p:txBody>
      </p:sp>
      <p:sp>
        <p:nvSpPr>
          <p:cNvPr id="18" name="TextBox 17"/>
          <p:cNvSpPr txBox="1"/>
          <p:nvPr/>
        </p:nvSpPr>
        <p:spPr>
          <a:xfrm>
            <a:off x="2484410" y="1207698"/>
            <a:ext cx="3324044" cy="461665"/>
          </a:xfrm>
          <a:prstGeom prst="rect">
            <a:avLst/>
          </a:prstGeom>
          <a:solidFill>
            <a:schemeClr val="accent1">
              <a:lumMod val="40000"/>
              <a:lumOff val="60000"/>
            </a:schemeClr>
          </a:solidFill>
        </p:spPr>
        <p:txBody>
          <a:bodyPr wrap="square" rtlCol="1">
            <a:spAutoFit/>
          </a:bodyPr>
          <a:lstStyle/>
          <a:p>
            <a:r>
              <a:rPr lang="en-US" sz="2400" dirty="0"/>
              <a:t>211+242+1354=1,807</a:t>
            </a:r>
            <a:endParaRPr lang="he-IL" sz="2400" dirty="0"/>
          </a:p>
        </p:txBody>
      </p:sp>
      <p:sp>
        <p:nvSpPr>
          <p:cNvPr id="12" name="TextBox 11"/>
          <p:cNvSpPr txBox="1"/>
          <p:nvPr/>
        </p:nvSpPr>
        <p:spPr>
          <a:xfrm>
            <a:off x="736118" y="2689526"/>
            <a:ext cx="1210575" cy="374440"/>
          </a:xfrm>
          <a:prstGeom prst="rect">
            <a:avLst/>
          </a:prstGeom>
          <a:solidFill>
            <a:schemeClr val="accent1">
              <a:lumMod val="40000"/>
              <a:lumOff val="60000"/>
            </a:schemeClr>
          </a:solidFill>
        </p:spPr>
        <p:txBody>
          <a:bodyPr wrap="square" rtlCol="1">
            <a:spAutoFit/>
          </a:bodyPr>
          <a:lstStyle/>
          <a:p>
            <a:r>
              <a:rPr lang="he-IL" dirty="0"/>
              <a:t>1,807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ssolv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11" grpId="0"/>
      <p:bldP spid="15" grpId="0" animBg="1"/>
      <p:bldP spid="18" grpId="0" animBg="1"/>
      <p:bldP spid="1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רישום תשלום לוועד עובדים</a:t>
            </a:r>
          </a:p>
        </p:txBody>
      </p:sp>
      <p:graphicFrame>
        <p:nvGraphicFramePr>
          <p:cNvPr id="5" name="מציין מיקום תוכן 4"/>
          <p:cNvGraphicFramePr>
            <a:graphicFrameLocks/>
          </p:cNvGraphicFramePr>
          <p:nvPr/>
        </p:nvGraphicFramePr>
        <p:xfrm>
          <a:off x="701612" y="2270255"/>
          <a:ext cx="11158539" cy="1223347"/>
        </p:xfrm>
        <a:graphic>
          <a:graphicData uri="http://schemas.openxmlformats.org/drawingml/2006/table">
            <a:tbl>
              <a:tblPr rtl="1" firstRow="1" bandRow="1">
                <a:tableStyleId>{5C22544A-7EE6-4342-B048-85BDC9FD1C3A}</a:tableStyleId>
              </a:tblPr>
              <a:tblGrid>
                <a:gridCol w="1400922">
                  <a:extLst>
                    <a:ext uri="{9D8B030D-6E8A-4147-A177-3AD203B41FA5}">
                      <a16:colId xmlns:a16="http://schemas.microsoft.com/office/drawing/2014/main" val="20000"/>
                    </a:ext>
                  </a:extLst>
                </a:gridCol>
                <a:gridCol w="1787232">
                  <a:extLst>
                    <a:ext uri="{9D8B030D-6E8A-4147-A177-3AD203B41FA5}">
                      <a16:colId xmlns:a16="http://schemas.microsoft.com/office/drawing/2014/main" val="20001"/>
                    </a:ext>
                  </a:extLst>
                </a:gridCol>
                <a:gridCol w="1594077">
                  <a:extLst>
                    <a:ext uri="{9D8B030D-6E8A-4147-A177-3AD203B41FA5}">
                      <a16:colId xmlns:a16="http://schemas.microsoft.com/office/drawing/2014/main" val="20002"/>
                    </a:ext>
                  </a:extLst>
                </a:gridCol>
                <a:gridCol w="1136903">
                  <a:extLst>
                    <a:ext uri="{9D8B030D-6E8A-4147-A177-3AD203B41FA5}">
                      <a16:colId xmlns:a16="http://schemas.microsoft.com/office/drawing/2014/main" val="20003"/>
                    </a:ext>
                  </a:extLst>
                </a:gridCol>
                <a:gridCol w="2528047">
                  <a:extLst>
                    <a:ext uri="{9D8B030D-6E8A-4147-A177-3AD203B41FA5}">
                      <a16:colId xmlns:a16="http://schemas.microsoft.com/office/drawing/2014/main" val="20004"/>
                    </a:ext>
                  </a:extLst>
                </a:gridCol>
                <a:gridCol w="1326776">
                  <a:extLst>
                    <a:ext uri="{9D8B030D-6E8A-4147-A177-3AD203B41FA5}">
                      <a16:colId xmlns:a16="http://schemas.microsoft.com/office/drawing/2014/main" val="20005"/>
                    </a:ext>
                  </a:extLst>
                </a:gridCol>
                <a:gridCol w="1384582">
                  <a:extLst>
                    <a:ext uri="{9D8B030D-6E8A-4147-A177-3AD203B41FA5}">
                      <a16:colId xmlns:a16="http://schemas.microsoft.com/office/drawing/2014/main" val="20006"/>
                    </a:ext>
                  </a:extLst>
                </a:gridCol>
              </a:tblGrid>
              <a:tr h="386966">
                <a:tc>
                  <a:txBody>
                    <a:bodyPr/>
                    <a:lstStyle/>
                    <a:p>
                      <a:pPr algn="ctr" rtl="1" fontAlgn="b"/>
                      <a:r>
                        <a:rPr lang="he-IL" sz="2000" b="1" i="0" u="none" strike="noStrike" dirty="0">
                          <a:solidFill>
                            <a:srgbClr val="000000"/>
                          </a:solidFill>
                          <a:latin typeface="Arial"/>
                        </a:rPr>
                        <a:t>תאריך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חובה</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5541">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rtl="1"/>
                      <a:endParaRPr lang="he-IL"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TextBox 5"/>
          <p:cNvSpPr txBox="1"/>
          <p:nvPr/>
        </p:nvSpPr>
        <p:spPr>
          <a:xfrm>
            <a:off x="10605654" y="2655020"/>
            <a:ext cx="1254497" cy="369332"/>
          </a:xfrm>
          <a:prstGeom prst="rect">
            <a:avLst/>
          </a:prstGeom>
          <a:noFill/>
        </p:spPr>
        <p:txBody>
          <a:bodyPr wrap="square" rtlCol="1">
            <a:spAutoFit/>
          </a:bodyPr>
          <a:lstStyle/>
          <a:p>
            <a:r>
              <a:rPr lang="he-IL" dirty="0"/>
              <a:t>15.6.2020</a:t>
            </a:r>
          </a:p>
        </p:txBody>
      </p:sp>
      <p:sp>
        <p:nvSpPr>
          <p:cNvPr id="7" name="TextBox 6"/>
          <p:cNvSpPr txBox="1"/>
          <p:nvPr/>
        </p:nvSpPr>
        <p:spPr>
          <a:xfrm>
            <a:off x="8834861" y="2706779"/>
            <a:ext cx="1532628" cy="369332"/>
          </a:xfrm>
          <a:prstGeom prst="rect">
            <a:avLst/>
          </a:prstGeom>
          <a:solidFill>
            <a:schemeClr val="accent5"/>
          </a:solidFill>
        </p:spPr>
        <p:txBody>
          <a:bodyPr wrap="square" rtlCol="1">
            <a:spAutoFit/>
          </a:bodyPr>
          <a:lstStyle/>
          <a:p>
            <a:r>
              <a:rPr lang="he-IL" dirty="0"/>
              <a:t>וועד עובדים</a:t>
            </a:r>
          </a:p>
        </p:txBody>
      </p:sp>
      <p:sp>
        <p:nvSpPr>
          <p:cNvPr id="8" name="TextBox 7"/>
          <p:cNvSpPr txBox="1"/>
          <p:nvPr/>
        </p:nvSpPr>
        <p:spPr>
          <a:xfrm>
            <a:off x="6950012" y="2649912"/>
            <a:ext cx="1498123" cy="369332"/>
          </a:xfrm>
          <a:prstGeom prst="rect">
            <a:avLst/>
          </a:prstGeom>
          <a:noFill/>
        </p:spPr>
        <p:txBody>
          <a:bodyPr wrap="square" rtlCol="1">
            <a:spAutoFit/>
          </a:bodyPr>
          <a:lstStyle/>
          <a:p>
            <a:r>
              <a:rPr lang="he-IL" dirty="0"/>
              <a:t>עו"ש בנק</a:t>
            </a:r>
          </a:p>
        </p:txBody>
      </p:sp>
      <p:sp>
        <p:nvSpPr>
          <p:cNvPr id="11" name="TextBox 10"/>
          <p:cNvSpPr txBox="1"/>
          <p:nvPr/>
        </p:nvSpPr>
        <p:spPr>
          <a:xfrm>
            <a:off x="3450568" y="2679302"/>
            <a:ext cx="2357886" cy="369332"/>
          </a:xfrm>
          <a:prstGeom prst="rect">
            <a:avLst/>
          </a:prstGeom>
          <a:noFill/>
        </p:spPr>
        <p:txBody>
          <a:bodyPr wrap="square" rtlCol="1">
            <a:spAutoFit/>
          </a:bodyPr>
          <a:lstStyle/>
          <a:p>
            <a:r>
              <a:rPr lang="he-IL" dirty="0"/>
              <a:t>תשלום לוועד עובדים</a:t>
            </a:r>
          </a:p>
        </p:txBody>
      </p:sp>
      <p:sp>
        <p:nvSpPr>
          <p:cNvPr id="15" name="TextBox 14"/>
          <p:cNvSpPr txBox="1"/>
          <p:nvPr/>
        </p:nvSpPr>
        <p:spPr>
          <a:xfrm>
            <a:off x="2136476" y="2696554"/>
            <a:ext cx="1210575" cy="374440"/>
          </a:xfrm>
          <a:prstGeom prst="rect">
            <a:avLst/>
          </a:prstGeom>
          <a:solidFill>
            <a:schemeClr val="accent5"/>
          </a:solidFill>
        </p:spPr>
        <p:txBody>
          <a:bodyPr wrap="square" rtlCol="1">
            <a:spAutoFit/>
          </a:bodyPr>
          <a:lstStyle/>
          <a:p>
            <a:r>
              <a:rPr lang="he-IL" dirty="0"/>
              <a:t>60</a:t>
            </a:r>
          </a:p>
        </p:txBody>
      </p:sp>
      <p:sp>
        <p:nvSpPr>
          <p:cNvPr id="17" name="TextBox 16"/>
          <p:cNvSpPr txBox="1"/>
          <p:nvPr/>
        </p:nvSpPr>
        <p:spPr>
          <a:xfrm>
            <a:off x="7361695" y="1223851"/>
            <a:ext cx="3926736" cy="461665"/>
          </a:xfrm>
          <a:prstGeom prst="rect">
            <a:avLst/>
          </a:prstGeom>
          <a:noFill/>
        </p:spPr>
        <p:txBody>
          <a:bodyPr wrap="square" rtlCol="1">
            <a:spAutoFit/>
          </a:bodyPr>
          <a:lstStyle/>
          <a:p>
            <a:r>
              <a:rPr lang="he-IL" sz="2400" dirty="0">
                <a:latin typeface="Varela Round" pitchFamily="2" charset="-79"/>
                <a:cs typeface="Varela Round" pitchFamily="2" charset="-79"/>
              </a:rPr>
              <a:t>חישוב תשלום לוועד עובדים</a:t>
            </a:r>
          </a:p>
        </p:txBody>
      </p:sp>
      <p:sp>
        <p:nvSpPr>
          <p:cNvPr id="18" name="TextBox 17"/>
          <p:cNvSpPr txBox="1"/>
          <p:nvPr/>
        </p:nvSpPr>
        <p:spPr>
          <a:xfrm>
            <a:off x="3625968" y="1207698"/>
            <a:ext cx="3324044" cy="461665"/>
          </a:xfrm>
          <a:prstGeom prst="rect">
            <a:avLst/>
          </a:prstGeom>
          <a:solidFill>
            <a:schemeClr val="accent5"/>
          </a:solidFill>
        </p:spPr>
        <p:txBody>
          <a:bodyPr wrap="square" rtlCol="1">
            <a:spAutoFit/>
          </a:bodyPr>
          <a:lstStyle/>
          <a:p>
            <a:r>
              <a:rPr lang="en-US" sz="2400" dirty="0"/>
              <a:t>30+30=60</a:t>
            </a:r>
            <a:endParaRPr lang="he-IL" sz="2400" dirty="0"/>
          </a:p>
        </p:txBody>
      </p:sp>
      <p:sp>
        <p:nvSpPr>
          <p:cNvPr id="12" name="TextBox 11"/>
          <p:cNvSpPr txBox="1"/>
          <p:nvPr/>
        </p:nvSpPr>
        <p:spPr>
          <a:xfrm>
            <a:off x="736118" y="2689526"/>
            <a:ext cx="1210575" cy="374440"/>
          </a:xfrm>
          <a:prstGeom prst="rect">
            <a:avLst/>
          </a:prstGeom>
          <a:solidFill>
            <a:schemeClr val="accent5"/>
          </a:solidFill>
        </p:spPr>
        <p:txBody>
          <a:bodyPr wrap="square" rtlCol="1">
            <a:spAutoFit/>
          </a:bodyPr>
          <a:lstStyle/>
          <a:p>
            <a:r>
              <a:rPr lang="he-IL" dirty="0"/>
              <a:t>60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ssolv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11" grpId="0"/>
      <p:bldP spid="15" grpId="0" animBg="1"/>
      <p:bldP spid="18"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515206" y="573094"/>
            <a:ext cx="11160000" cy="720000"/>
          </a:xfrm>
        </p:spPr>
        <p:txBody>
          <a:bodyPr/>
          <a:lstStyle/>
          <a:p>
            <a:r>
              <a:rPr lang="he-IL" dirty="0"/>
              <a:t>מה נלמד היום </a:t>
            </a:r>
          </a:p>
        </p:txBody>
      </p:sp>
      <p:sp>
        <p:nvSpPr>
          <p:cNvPr id="8" name="מציין מיקום תוכן 7"/>
          <p:cNvSpPr>
            <a:spLocks noGrp="1"/>
          </p:cNvSpPr>
          <p:nvPr>
            <p:ph sz="quarter" idx="4"/>
          </p:nvPr>
        </p:nvSpPr>
        <p:spPr>
          <a:xfrm>
            <a:off x="739493" y="1466491"/>
            <a:ext cx="9000000" cy="4152517"/>
          </a:xfrm>
        </p:spPr>
        <p:txBody>
          <a:bodyPr>
            <a:normAutofit fontScale="92500" lnSpcReduction="10000"/>
          </a:bodyPr>
          <a:lstStyle/>
          <a:p>
            <a:pPr>
              <a:lnSpc>
                <a:spcPct val="120000"/>
              </a:lnSpc>
            </a:pPr>
            <a:r>
              <a:rPr lang="he-IL" dirty="0"/>
              <a:t>חישוב ניכויים על פי הסכם קיבוצי ובקשת עובדים</a:t>
            </a:r>
          </a:p>
          <a:p>
            <a:pPr>
              <a:lnSpc>
                <a:spcPct val="120000"/>
              </a:lnSpc>
            </a:pPr>
            <a:r>
              <a:rPr lang="he-IL" dirty="0"/>
              <a:t>חישוב שכר נטו וחישוב נטו לתשלום בבנק</a:t>
            </a:r>
          </a:p>
          <a:p>
            <a:pPr>
              <a:lnSpc>
                <a:spcPct val="120000"/>
              </a:lnSpc>
            </a:pPr>
            <a:r>
              <a:rPr lang="he-IL" dirty="0"/>
              <a:t>רישום משכורת ברוטו</a:t>
            </a:r>
          </a:p>
          <a:p>
            <a:pPr>
              <a:lnSpc>
                <a:spcPct val="120000"/>
              </a:lnSpc>
            </a:pPr>
            <a:r>
              <a:rPr lang="he-IL" dirty="0"/>
              <a:t>רישום פעולת יומן לחיוב עובדים בניכויים השונים</a:t>
            </a:r>
          </a:p>
          <a:p>
            <a:pPr>
              <a:lnSpc>
                <a:spcPct val="120000"/>
              </a:lnSpc>
            </a:pPr>
            <a:r>
              <a:rPr lang="he-IL" dirty="0"/>
              <a:t>רישום פעולת יומן לתשלום שכר נטו</a:t>
            </a:r>
          </a:p>
          <a:p>
            <a:pPr>
              <a:lnSpc>
                <a:spcPct val="120000"/>
              </a:lnSpc>
            </a:pPr>
            <a:r>
              <a:rPr lang="he-IL" dirty="0"/>
              <a:t>ניכויי מעביד למוסדות השונים: בטוח לאומי קרן פנסיה וקופת תגמולים</a:t>
            </a:r>
          </a:p>
          <a:p>
            <a:pPr>
              <a:lnSpc>
                <a:spcPct val="120000"/>
              </a:lnSpc>
            </a:pPr>
            <a:r>
              <a:rPr lang="he-IL" dirty="0"/>
              <a:t>רישום הוצאות מעסיק</a:t>
            </a:r>
          </a:p>
          <a:p>
            <a:pPr>
              <a:lnSpc>
                <a:spcPct val="120000"/>
              </a:lnSpc>
            </a:pPr>
            <a:r>
              <a:rPr lang="he-IL" dirty="0"/>
              <a:t>חישוב סכום לתשלום ודיווח ותשלום למוסדות השונים</a:t>
            </a:r>
          </a:p>
          <a:p>
            <a:pPr>
              <a:lnSpc>
                <a:spcPct val="120000"/>
              </a:lnSpc>
            </a:pPr>
            <a:r>
              <a:rPr lang="he-IL" dirty="0"/>
              <a:t>הצגת חשבונות בסיום רישום משכורת.</a:t>
            </a:r>
          </a:p>
          <a:p>
            <a:pPr>
              <a:lnSpc>
                <a:spcPct val="120000"/>
              </a:lnSpc>
            </a:pPr>
            <a:endParaRPr lang="he-IL" b="1" dirty="0">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כרטסת חשבונות</a:t>
            </a:r>
          </a:p>
        </p:txBody>
      </p:sp>
      <p:graphicFrame>
        <p:nvGraphicFramePr>
          <p:cNvPr id="5" name="מציין מיקום תוכן 4"/>
          <p:cNvGraphicFramePr>
            <a:graphicFrameLocks noGrp="1"/>
          </p:cNvGraphicFramePr>
          <p:nvPr>
            <p:ph sz="quarter" idx="4"/>
          </p:nvPr>
        </p:nvGraphicFramePr>
        <p:xfrm>
          <a:off x="516670" y="1846729"/>
          <a:ext cx="11158536" cy="148336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6" name="כותרת 1"/>
          <p:cNvSpPr txBox="1">
            <a:spLocks/>
          </p:cNvSpPr>
          <p:nvPr/>
        </p:nvSpPr>
        <p:spPr>
          <a:xfrm>
            <a:off x="515206" y="933094"/>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הוצאות משכורת</a:t>
            </a:r>
          </a:p>
        </p:txBody>
      </p:sp>
      <p:sp>
        <p:nvSpPr>
          <p:cNvPr id="7" name="TextBox 6"/>
          <p:cNvSpPr txBox="1"/>
          <p:nvPr/>
        </p:nvSpPr>
        <p:spPr>
          <a:xfrm>
            <a:off x="3478307" y="2205319"/>
            <a:ext cx="1129553" cy="369332"/>
          </a:xfrm>
          <a:prstGeom prst="rect">
            <a:avLst/>
          </a:prstGeom>
          <a:noFill/>
        </p:spPr>
        <p:txBody>
          <a:bodyPr wrap="square" rtlCol="1">
            <a:spAutoFit/>
          </a:bodyPr>
          <a:lstStyle/>
          <a:p>
            <a:r>
              <a:rPr lang="he-IL" dirty="0"/>
              <a:t>8,445</a:t>
            </a:r>
          </a:p>
        </p:txBody>
      </p:sp>
      <p:sp>
        <p:nvSpPr>
          <p:cNvPr id="8" name="TextBox 7"/>
          <p:cNvSpPr txBox="1"/>
          <p:nvPr/>
        </p:nvSpPr>
        <p:spPr>
          <a:xfrm>
            <a:off x="4607860" y="2205319"/>
            <a:ext cx="2814916" cy="369332"/>
          </a:xfrm>
          <a:prstGeom prst="rect">
            <a:avLst/>
          </a:prstGeom>
          <a:noFill/>
        </p:spPr>
        <p:txBody>
          <a:bodyPr wrap="square" rtlCol="1">
            <a:spAutoFit/>
          </a:bodyPr>
          <a:lstStyle/>
          <a:p>
            <a:r>
              <a:rPr lang="he-IL" dirty="0"/>
              <a:t>רישום המשכורת ברוטו לירדן</a:t>
            </a:r>
          </a:p>
        </p:txBody>
      </p:sp>
      <p:sp>
        <p:nvSpPr>
          <p:cNvPr id="9" name="TextBox 8"/>
          <p:cNvSpPr txBox="1"/>
          <p:nvPr/>
        </p:nvSpPr>
        <p:spPr>
          <a:xfrm>
            <a:off x="8749553" y="2205319"/>
            <a:ext cx="1488141" cy="369332"/>
          </a:xfrm>
          <a:prstGeom prst="rect">
            <a:avLst/>
          </a:prstGeom>
          <a:noFill/>
        </p:spPr>
        <p:txBody>
          <a:bodyPr wrap="square" rtlCol="1">
            <a:spAutoFit/>
          </a:bodyPr>
          <a:lstStyle/>
          <a:p>
            <a:r>
              <a:rPr lang="he-IL" dirty="0"/>
              <a:t>עובדת ירדן</a:t>
            </a:r>
          </a:p>
        </p:txBody>
      </p:sp>
      <p:sp>
        <p:nvSpPr>
          <p:cNvPr id="10" name="TextBox 9"/>
          <p:cNvSpPr txBox="1"/>
          <p:nvPr/>
        </p:nvSpPr>
        <p:spPr>
          <a:xfrm>
            <a:off x="10237694" y="2205319"/>
            <a:ext cx="1437512" cy="369332"/>
          </a:xfrm>
          <a:prstGeom prst="rect">
            <a:avLst/>
          </a:prstGeom>
          <a:noFill/>
        </p:spPr>
        <p:txBody>
          <a:bodyPr wrap="square" rtlCol="1">
            <a:spAutoFit/>
          </a:bodyPr>
          <a:lstStyle/>
          <a:p>
            <a:r>
              <a:rPr lang="he-IL" dirty="0"/>
              <a:t>31.5.2020</a:t>
            </a:r>
          </a:p>
        </p:txBody>
      </p:sp>
      <p:sp>
        <p:nvSpPr>
          <p:cNvPr id="11" name="TextBox 10"/>
          <p:cNvSpPr txBox="1"/>
          <p:nvPr/>
        </p:nvSpPr>
        <p:spPr>
          <a:xfrm>
            <a:off x="959286" y="2196358"/>
            <a:ext cx="1129553" cy="369332"/>
          </a:xfrm>
          <a:prstGeom prst="rect">
            <a:avLst/>
          </a:prstGeom>
          <a:noFill/>
        </p:spPr>
        <p:txBody>
          <a:bodyPr wrap="square" rtlCol="1">
            <a:spAutoFit/>
          </a:bodyPr>
          <a:lstStyle/>
          <a:p>
            <a:r>
              <a:rPr lang="he-IL" dirty="0"/>
              <a:t>8,445</a:t>
            </a:r>
          </a:p>
        </p:txBody>
      </p:sp>
      <p:sp>
        <p:nvSpPr>
          <p:cNvPr id="12" name="TextBox 11"/>
          <p:cNvSpPr txBox="1"/>
          <p:nvPr/>
        </p:nvSpPr>
        <p:spPr>
          <a:xfrm>
            <a:off x="10228733" y="2590796"/>
            <a:ext cx="1437512" cy="369332"/>
          </a:xfrm>
          <a:prstGeom prst="rect">
            <a:avLst/>
          </a:prstGeom>
          <a:noFill/>
        </p:spPr>
        <p:txBody>
          <a:bodyPr wrap="square" rtlCol="1">
            <a:spAutoFit/>
          </a:bodyPr>
          <a:lstStyle/>
          <a:p>
            <a:r>
              <a:rPr lang="he-IL" dirty="0"/>
              <a:t>31.5.2020</a:t>
            </a:r>
          </a:p>
        </p:txBody>
      </p:sp>
      <p:sp>
        <p:nvSpPr>
          <p:cNvPr id="13" name="TextBox 12"/>
          <p:cNvSpPr txBox="1"/>
          <p:nvPr/>
        </p:nvSpPr>
        <p:spPr>
          <a:xfrm>
            <a:off x="8776450" y="2537009"/>
            <a:ext cx="1488141" cy="369332"/>
          </a:xfrm>
          <a:prstGeom prst="rect">
            <a:avLst/>
          </a:prstGeom>
          <a:noFill/>
        </p:spPr>
        <p:txBody>
          <a:bodyPr wrap="square" rtlCol="1">
            <a:spAutoFit/>
          </a:bodyPr>
          <a:lstStyle/>
          <a:p>
            <a:r>
              <a:rPr lang="he-IL" dirty="0"/>
              <a:t>עובד הראל</a:t>
            </a:r>
          </a:p>
        </p:txBody>
      </p:sp>
      <p:sp>
        <p:nvSpPr>
          <p:cNvPr id="14" name="TextBox 13"/>
          <p:cNvSpPr txBox="1"/>
          <p:nvPr/>
        </p:nvSpPr>
        <p:spPr>
          <a:xfrm>
            <a:off x="4607860" y="2590796"/>
            <a:ext cx="2895600" cy="369332"/>
          </a:xfrm>
          <a:prstGeom prst="rect">
            <a:avLst/>
          </a:prstGeom>
          <a:noFill/>
        </p:spPr>
        <p:txBody>
          <a:bodyPr wrap="square" rtlCol="1">
            <a:spAutoFit/>
          </a:bodyPr>
          <a:lstStyle/>
          <a:p>
            <a:r>
              <a:rPr lang="he-IL" dirty="0"/>
              <a:t>רישום המשכורת ברוטו להראל</a:t>
            </a:r>
          </a:p>
        </p:txBody>
      </p:sp>
      <p:sp>
        <p:nvSpPr>
          <p:cNvPr id="15" name="TextBox 14"/>
          <p:cNvSpPr txBox="1"/>
          <p:nvPr/>
        </p:nvSpPr>
        <p:spPr>
          <a:xfrm>
            <a:off x="3451417" y="2572867"/>
            <a:ext cx="1129553" cy="369332"/>
          </a:xfrm>
          <a:prstGeom prst="rect">
            <a:avLst/>
          </a:prstGeom>
          <a:noFill/>
        </p:spPr>
        <p:txBody>
          <a:bodyPr wrap="square" rtlCol="1">
            <a:spAutoFit/>
          </a:bodyPr>
          <a:lstStyle/>
          <a:p>
            <a:r>
              <a:rPr lang="he-IL" dirty="0"/>
              <a:t>9,676</a:t>
            </a:r>
          </a:p>
        </p:txBody>
      </p:sp>
      <p:sp>
        <p:nvSpPr>
          <p:cNvPr id="16" name="TextBox 15"/>
          <p:cNvSpPr txBox="1"/>
          <p:nvPr/>
        </p:nvSpPr>
        <p:spPr>
          <a:xfrm>
            <a:off x="1004112" y="2563906"/>
            <a:ext cx="1129553" cy="369332"/>
          </a:xfrm>
          <a:prstGeom prst="rect">
            <a:avLst/>
          </a:prstGeom>
          <a:noFill/>
        </p:spPr>
        <p:txBody>
          <a:bodyPr wrap="square" rtlCol="1">
            <a:spAutoFit/>
          </a:bodyPr>
          <a:lstStyle/>
          <a:p>
            <a:r>
              <a:rPr lang="he-IL" dirty="0"/>
              <a:t>18,121</a:t>
            </a:r>
          </a:p>
        </p:txBody>
      </p:sp>
      <p:sp>
        <p:nvSpPr>
          <p:cNvPr id="28" name="TextBox 27"/>
          <p:cNvSpPr txBox="1"/>
          <p:nvPr/>
        </p:nvSpPr>
        <p:spPr>
          <a:xfrm>
            <a:off x="516670" y="2205319"/>
            <a:ext cx="442616" cy="369332"/>
          </a:xfrm>
          <a:prstGeom prst="rect">
            <a:avLst/>
          </a:prstGeom>
          <a:noFill/>
        </p:spPr>
        <p:txBody>
          <a:bodyPr wrap="square" rtlCol="1">
            <a:spAutoFit/>
          </a:bodyPr>
          <a:lstStyle/>
          <a:p>
            <a:r>
              <a:rPr lang="he-IL" dirty="0"/>
              <a:t>ח</a:t>
            </a:r>
          </a:p>
        </p:txBody>
      </p:sp>
      <p:sp>
        <p:nvSpPr>
          <p:cNvPr id="29" name="TextBox 28"/>
          <p:cNvSpPr txBox="1"/>
          <p:nvPr/>
        </p:nvSpPr>
        <p:spPr>
          <a:xfrm>
            <a:off x="507709" y="2537009"/>
            <a:ext cx="442616" cy="369332"/>
          </a:xfrm>
          <a:prstGeom prst="rect">
            <a:avLst/>
          </a:prstGeom>
          <a:noFill/>
        </p:spPr>
        <p:txBody>
          <a:bodyPr wrap="square" rtlCol="1">
            <a:spAutoFit/>
          </a:bodyPr>
          <a:lstStyle/>
          <a:p>
            <a:r>
              <a:rPr lang="he-IL" dirty="0"/>
              <a:t>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dissolve">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dissolv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ssolv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dissolve">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dissolve">
                                      <p:cBhvr>
                                        <p:cTn id="6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P spid="16" grpId="0"/>
      <p:bldP spid="28" grpId="0"/>
      <p:bldP spid="2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77158"/>
            <a:ext cx="11160000" cy="720000"/>
          </a:xfrm>
        </p:spPr>
        <p:txBody>
          <a:bodyPr/>
          <a:lstStyle/>
          <a:p>
            <a:r>
              <a:rPr lang="he-IL" dirty="0"/>
              <a:t>כרטסת חשבונות</a:t>
            </a:r>
          </a:p>
        </p:txBody>
      </p:sp>
      <p:graphicFrame>
        <p:nvGraphicFramePr>
          <p:cNvPr id="17" name="מציין מיקום תוכן 4"/>
          <p:cNvGraphicFramePr>
            <a:graphicFrameLocks/>
          </p:cNvGraphicFramePr>
          <p:nvPr>
            <p:extLst>
              <p:ext uri="{D42A27DB-BD31-4B8C-83A1-F6EECF244321}">
                <p14:modId xmlns:p14="http://schemas.microsoft.com/office/powerpoint/2010/main" val="3981036995"/>
              </p:ext>
            </p:extLst>
          </p:nvPr>
        </p:nvGraphicFramePr>
        <p:xfrm>
          <a:off x="740788" y="1622558"/>
          <a:ext cx="11158536" cy="148336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18" name="כותרת 1"/>
          <p:cNvSpPr txBox="1">
            <a:spLocks/>
          </p:cNvSpPr>
          <p:nvPr/>
        </p:nvSpPr>
        <p:spPr>
          <a:xfrm>
            <a:off x="261035" y="3073835"/>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עובד הראל</a:t>
            </a:r>
          </a:p>
        </p:txBody>
      </p:sp>
      <p:sp>
        <p:nvSpPr>
          <p:cNvPr id="20" name="TextBox 19"/>
          <p:cNvSpPr txBox="1"/>
          <p:nvPr/>
        </p:nvSpPr>
        <p:spPr>
          <a:xfrm>
            <a:off x="10408025" y="2021410"/>
            <a:ext cx="1437512" cy="369332"/>
          </a:xfrm>
          <a:prstGeom prst="rect">
            <a:avLst/>
          </a:prstGeom>
          <a:noFill/>
        </p:spPr>
        <p:txBody>
          <a:bodyPr wrap="square" rtlCol="1">
            <a:spAutoFit/>
          </a:bodyPr>
          <a:lstStyle/>
          <a:p>
            <a:r>
              <a:rPr lang="he-IL" dirty="0"/>
              <a:t>31.5.2020</a:t>
            </a:r>
          </a:p>
        </p:txBody>
      </p:sp>
      <p:sp>
        <p:nvSpPr>
          <p:cNvPr id="21" name="TextBox 20"/>
          <p:cNvSpPr txBox="1"/>
          <p:nvPr/>
        </p:nvSpPr>
        <p:spPr>
          <a:xfrm>
            <a:off x="10417003" y="2372813"/>
            <a:ext cx="1437512" cy="369332"/>
          </a:xfrm>
          <a:prstGeom prst="rect">
            <a:avLst/>
          </a:prstGeom>
          <a:noFill/>
        </p:spPr>
        <p:txBody>
          <a:bodyPr wrap="square" rtlCol="1">
            <a:spAutoFit/>
          </a:bodyPr>
          <a:lstStyle/>
          <a:p>
            <a:r>
              <a:rPr lang="he-IL" dirty="0"/>
              <a:t>31.5.2020</a:t>
            </a:r>
          </a:p>
        </p:txBody>
      </p:sp>
      <p:sp>
        <p:nvSpPr>
          <p:cNvPr id="22" name="TextBox 21"/>
          <p:cNvSpPr txBox="1"/>
          <p:nvPr/>
        </p:nvSpPr>
        <p:spPr>
          <a:xfrm>
            <a:off x="8821276" y="2021410"/>
            <a:ext cx="1748120" cy="369332"/>
          </a:xfrm>
          <a:prstGeom prst="rect">
            <a:avLst/>
          </a:prstGeom>
          <a:noFill/>
        </p:spPr>
        <p:txBody>
          <a:bodyPr wrap="square" rtlCol="1">
            <a:spAutoFit/>
          </a:bodyPr>
          <a:lstStyle/>
          <a:p>
            <a:r>
              <a:rPr lang="he-IL" dirty="0"/>
              <a:t>הוצאות משכורת</a:t>
            </a:r>
          </a:p>
        </p:txBody>
      </p:sp>
      <p:sp>
        <p:nvSpPr>
          <p:cNvPr id="24" name="TextBox 23"/>
          <p:cNvSpPr txBox="1"/>
          <p:nvPr/>
        </p:nvSpPr>
        <p:spPr>
          <a:xfrm>
            <a:off x="4823013" y="2021403"/>
            <a:ext cx="2814916" cy="369332"/>
          </a:xfrm>
          <a:prstGeom prst="rect">
            <a:avLst/>
          </a:prstGeom>
          <a:noFill/>
        </p:spPr>
        <p:txBody>
          <a:bodyPr wrap="square" rtlCol="1">
            <a:spAutoFit/>
          </a:bodyPr>
          <a:lstStyle/>
          <a:p>
            <a:r>
              <a:rPr lang="he-IL" dirty="0"/>
              <a:t>רישום המשכורת ברוטו לירדן</a:t>
            </a:r>
          </a:p>
        </p:txBody>
      </p:sp>
      <p:sp>
        <p:nvSpPr>
          <p:cNvPr id="26" name="TextBox 25"/>
          <p:cNvSpPr txBox="1"/>
          <p:nvPr/>
        </p:nvSpPr>
        <p:spPr>
          <a:xfrm>
            <a:off x="2456370" y="2003481"/>
            <a:ext cx="1129553" cy="369332"/>
          </a:xfrm>
          <a:prstGeom prst="rect">
            <a:avLst/>
          </a:prstGeom>
          <a:noFill/>
        </p:spPr>
        <p:txBody>
          <a:bodyPr wrap="square" rtlCol="1">
            <a:spAutoFit/>
          </a:bodyPr>
          <a:lstStyle/>
          <a:p>
            <a:r>
              <a:rPr lang="he-IL" dirty="0"/>
              <a:t>8,445</a:t>
            </a:r>
          </a:p>
        </p:txBody>
      </p:sp>
      <p:sp>
        <p:nvSpPr>
          <p:cNvPr id="30" name="TextBox 29"/>
          <p:cNvSpPr txBox="1"/>
          <p:nvPr/>
        </p:nvSpPr>
        <p:spPr>
          <a:xfrm>
            <a:off x="9027463" y="2390749"/>
            <a:ext cx="1353672" cy="369325"/>
          </a:xfrm>
          <a:prstGeom prst="rect">
            <a:avLst/>
          </a:prstGeom>
          <a:noFill/>
        </p:spPr>
        <p:txBody>
          <a:bodyPr wrap="square" rtlCol="1">
            <a:spAutoFit/>
          </a:bodyPr>
          <a:lstStyle/>
          <a:p>
            <a:r>
              <a:rPr lang="he-IL" dirty="0"/>
              <a:t>שונים</a:t>
            </a:r>
          </a:p>
        </p:txBody>
      </p:sp>
      <p:sp>
        <p:nvSpPr>
          <p:cNvPr id="31" name="TextBox 30"/>
          <p:cNvSpPr txBox="1"/>
          <p:nvPr/>
        </p:nvSpPr>
        <p:spPr>
          <a:xfrm>
            <a:off x="4742329" y="2390735"/>
            <a:ext cx="2895600" cy="369332"/>
          </a:xfrm>
          <a:prstGeom prst="rect">
            <a:avLst/>
          </a:prstGeom>
          <a:noFill/>
        </p:spPr>
        <p:txBody>
          <a:bodyPr wrap="square" rtlCol="1">
            <a:spAutoFit/>
          </a:bodyPr>
          <a:lstStyle/>
          <a:p>
            <a:r>
              <a:rPr lang="he-IL" dirty="0"/>
              <a:t>חיוב העובדת ירדן בניכויים</a:t>
            </a:r>
          </a:p>
        </p:txBody>
      </p:sp>
      <p:sp>
        <p:nvSpPr>
          <p:cNvPr id="34" name="TextBox 33"/>
          <p:cNvSpPr txBox="1"/>
          <p:nvPr/>
        </p:nvSpPr>
        <p:spPr>
          <a:xfrm>
            <a:off x="4849917" y="2704503"/>
            <a:ext cx="2805948" cy="369332"/>
          </a:xfrm>
          <a:prstGeom prst="rect">
            <a:avLst/>
          </a:prstGeom>
          <a:noFill/>
        </p:spPr>
        <p:txBody>
          <a:bodyPr wrap="square" rtlCol="1">
            <a:spAutoFit/>
          </a:bodyPr>
          <a:lstStyle/>
          <a:p>
            <a:r>
              <a:rPr lang="he-IL" dirty="0"/>
              <a:t>תשלום שכר נטו לירדן</a:t>
            </a:r>
          </a:p>
        </p:txBody>
      </p:sp>
      <p:sp>
        <p:nvSpPr>
          <p:cNvPr id="35" name="TextBox 34"/>
          <p:cNvSpPr txBox="1"/>
          <p:nvPr/>
        </p:nvSpPr>
        <p:spPr>
          <a:xfrm>
            <a:off x="9090218" y="2760074"/>
            <a:ext cx="1335743" cy="369332"/>
          </a:xfrm>
          <a:prstGeom prst="rect">
            <a:avLst/>
          </a:prstGeom>
          <a:noFill/>
        </p:spPr>
        <p:txBody>
          <a:bodyPr wrap="square" rtlCol="1">
            <a:spAutoFit/>
          </a:bodyPr>
          <a:lstStyle/>
          <a:p>
            <a:r>
              <a:rPr lang="he-IL" dirty="0"/>
              <a:t>עו"ש</a:t>
            </a:r>
          </a:p>
        </p:txBody>
      </p:sp>
      <p:sp>
        <p:nvSpPr>
          <p:cNvPr id="36" name="TextBox 35"/>
          <p:cNvSpPr txBox="1"/>
          <p:nvPr/>
        </p:nvSpPr>
        <p:spPr>
          <a:xfrm>
            <a:off x="10533538" y="2795932"/>
            <a:ext cx="1329928" cy="369332"/>
          </a:xfrm>
          <a:prstGeom prst="rect">
            <a:avLst/>
          </a:prstGeom>
          <a:noFill/>
        </p:spPr>
        <p:txBody>
          <a:bodyPr wrap="square" rtlCol="1">
            <a:spAutoFit/>
          </a:bodyPr>
          <a:lstStyle/>
          <a:p>
            <a:r>
              <a:rPr lang="he-IL" dirty="0"/>
              <a:t>5.6.2020</a:t>
            </a:r>
          </a:p>
        </p:txBody>
      </p:sp>
      <p:sp>
        <p:nvSpPr>
          <p:cNvPr id="37" name="TextBox 36"/>
          <p:cNvSpPr txBox="1"/>
          <p:nvPr/>
        </p:nvSpPr>
        <p:spPr>
          <a:xfrm>
            <a:off x="3621788" y="2390735"/>
            <a:ext cx="1156406" cy="369332"/>
          </a:xfrm>
          <a:prstGeom prst="rect">
            <a:avLst/>
          </a:prstGeom>
          <a:noFill/>
        </p:spPr>
        <p:txBody>
          <a:bodyPr wrap="square" rtlCol="1">
            <a:spAutoFit/>
          </a:bodyPr>
          <a:lstStyle/>
          <a:p>
            <a:r>
              <a:rPr lang="he-IL" dirty="0"/>
              <a:t>2,311</a:t>
            </a:r>
          </a:p>
        </p:txBody>
      </p:sp>
      <p:sp>
        <p:nvSpPr>
          <p:cNvPr id="45" name="TextBox 44"/>
          <p:cNvSpPr txBox="1"/>
          <p:nvPr/>
        </p:nvSpPr>
        <p:spPr>
          <a:xfrm>
            <a:off x="3603852" y="2799507"/>
            <a:ext cx="1183310" cy="369332"/>
          </a:xfrm>
          <a:prstGeom prst="rect">
            <a:avLst/>
          </a:prstGeom>
          <a:noFill/>
        </p:spPr>
        <p:txBody>
          <a:bodyPr wrap="square" rtlCol="1">
            <a:spAutoFit/>
          </a:bodyPr>
          <a:lstStyle/>
          <a:p>
            <a:r>
              <a:rPr lang="he-IL" dirty="0"/>
              <a:t>6,134</a:t>
            </a:r>
          </a:p>
        </p:txBody>
      </p:sp>
      <p:sp>
        <p:nvSpPr>
          <p:cNvPr id="46" name="TextBox 45"/>
          <p:cNvSpPr txBox="1"/>
          <p:nvPr/>
        </p:nvSpPr>
        <p:spPr>
          <a:xfrm>
            <a:off x="1210308" y="1994520"/>
            <a:ext cx="1129553" cy="369332"/>
          </a:xfrm>
          <a:prstGeom prst="rect">
            <a:avLst/>
          </a:prstGeom>
          <a:noFill/>
        </p:spPr>
        <p:txBody>
          <a:bodyPr wrap="square" rtlCol="1">
            <a:spAutoFit/>
          </a:bodyPr>
          <a:lstStyle/>
          <a:p>
            <a:r>
              <a:rPr lang="he-IL" dirty="0"/>
              <a:t>8,445</a:t>
            </a:r>
          </a:p>
        </p:txBody>
      </p:sp>
      <p:sp>
        <p:nvSpPr>
          <p:cNvPr id="47" name="TextBox 46"/>
          <p:cNvSpPr txBox="1"/>
          <p:nvPr/>
        </p:nvSpPr>
        <p:spPr>
          <a:xfrm>
            <a:off x="1156547" y="2342321"/>
            <a:ext cx="1183310" cy="369332"/>
          </a:xfrm>
          <a:prstGeom prst="rect">
            <a:avLst/>
          </a:prstGeom>
          <a:noFill/>
        </p:spPr>
        <p:txBody>
          <a:bodyPr wrap="square" rtlCol="1">
            <a:spAutoFit/>
          </a:bodyPr>
          <a:lstStyle/>
          <a:p>
            <a:r>
              <a:rPr lang="he-IL" dirty="0"/>
              <a:t>6,134</a:t>
            </a:r>
          </a:p>
        </p:txBody>
      </p:sp>
      <p:sp>
        <p:nvSpPr>
          <p:cNvPr id="48" name="TextBox 47"/>
          <p:cNvSpPr txBox="1"/>
          <p:nvPr/>
        </p:nvSpPr>
        <p:spPr>
          <a:xfrm>
            <a:off x="1434353" y="2742145"/>
            <a:ext cx="905508" cy="369332"/>
          </a:xfrm>
          <a:prstGeom prst="rect">
            <a:avLst/>
          </a:prstGeom>
          <a:noFill/>
        </p:spPr>
        <p:txBody>
          <a:bodyPr wrap="square" rtlCol="1">
            <a:spAutoFit/>
          </a:bodyPr>
          <a:lstStyle/>
          <a:p>
            <a:r>
              <a:rPr lang="he-IL" dirty="0"/>
              <a:t>0</a:t>
            </a:r>
          </a:p>
        </p:txBody>
      </p:sp>
      <p:sp>
        <p:nvSpPr>
          <p:cNvPr id="49" name="TextBox 48"/>
          <p:cNvSpPr txBox="1"/>
          <p:nvPr/>
        </p:nvSpPr>
        <p:spPr>
          <a:xfrm>
            <a:off x="740788" y="1994520"/>
            <a:ext cx="415759" cy="369332"/>
          </a:xfrm>
          <a:prstGeom prst="rect">
            <a:avLst/>
          </a:prstGeom>
          <a:noFill/>
        </p:spPr>
        <p:txBody>
          <a:bodyPr wrap="square" rtlCol="1">
            <a:spAutoFit/>
          </a:bodyPr>
          <a:lstStyle/>
          <a:p>
            <a:r>
              <a:rPr lang="he-IL" dirty="0"/>
              <a:t>ז</a:t>
            </a:r>
          </a:p>
        </p:txBody>
      </p:sp>
      <p:sp>
        <p:nvSpPr>
          <p:cNvPr id="50" name="TextBox 49"/>
          <p:cNvSpPr txBox="1"/>
          <p:nvPr/>
        </p:nvSpPr>
        <p:spPr>
          <a:xfrm>
            <a:off x="749756" y="2344139"/>
            <a:ext cx="415759" cy="369332"/>
          </a:xfrm>
          <a:prstGeom prst="rect">
            <a:avLst/>
          </a:prstGeom>
          <a:noFill/>
        </p:spPr>
        <p:txBody>
          <a:bodyPr wrap="square" rtlCol="1">
            <a:spAutoFit/>
          </a:bodyPr>
          <a:lstStyle/>
          <a:p>
            <a:r>
              <a:rPr lang="he-IL" dirty="0"/>
              <a:t>ז</a:t>
            </a:r>
          </a:p>
        </p:txBody>
      </p:sp>
      <p:sp>
        <p:nvSpPr>
          <p:cNvPr id="51" name="כותרת 1"/>
          <p:cNvSpPr txBox="1">
            <a:spLocks/>
          </p:cNvSpPr>
          <p:nvPr/>
        </p:nvSpPr>
        <p:spPr>
          <a:xfrm>
            <a:off x="667606" y="1054958"/>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עובדת ירדן</a:t>
            </a:r>
          </a:p>
        </p:txBody>
      </p:sp>
      <p:graphicFrame>
        <p:nvGraphicFramePr>
          <p:cNvPr id="52" name="מציין מיקום תוכן 4"/>
          <p:cNvGraphicFramePr>
            <a:graphicFrameLocks/>
          </p:cNvGraphicFramePr>
          <p:nvPr>
            <p:extLst>
              <p:ext uri="{D42A27DB-BD31-4B8C-83A1-F6EECF244321}">
                <p14:modId xmlns:p14="http://schemas.microsoft.com/office/powerpoint/2010/main" val="3382853520"/>
              </p:ext>
            </p:extLst>
          </p:nvPr>
        </p:nvGraphicFramePr>
        <p:xfrm>
          <a:off x="624253" y="3944367"/>
          <a:ext cx="11158536" cy="1731645"/>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endParaRPr lang="he-IL" sz="2000" b="1" i="0" u="none" strike="noStrike" dirty="0">
                        <a:solidFill>
                          <a:srgbClr val="000000"/>
                        </a:solidFill>
                        <a:latin typeface="Arial"/>
                      </a:endParaRPr>
                    </a:p>
                    <a:p>
                      <a:pPr algn="ctr" rtl="1" fontAlgn="b"/>
                      <a:endParaRPr lang="he-IL" sz="2000" b="1" i="0" u="none" strike="noStrike" dirty="0">
                        <a:solidFill>
                          <a:srgbClr val="000000"/>
                        </a:solidFill>
                        <a:latin typeface="Arial"/>
                      </a:endParaRP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53" name="TextBox 52"/>
          <p:cNvSpPr txBox="1"/>
          <p:nvPr/>
        </p:nvSpPr>
        <p:spPr>
          <a:xfrm>
            <a:off x="2268141" y="4554790"/>
            <a:ext cx="1129553" cy="369332"/>
          </a:xfrm>
          <a:prstGeom prst="rect">
            <a:avLst/>
          </a:prstGeom>
          <a:noFill/>
        </p:spPr>
        <p:txBody>
          <a:bodyPr wrap="square" rtlCol="1">
            <a:spAutoFit/>
          </a:bodyPr>
          <a:lstStyle/>
          <a:p>
            <a:r>
              <a:rPr lang="he-IL" dirty="0"/>
              <a:t>9,676</a:t>
            </a:r>
          </a:p>
        </p:txBody>
      </p:sp>
      <p:sp>
        <p:nvSpPr>
          <p:cNvPr id="54" name="TextBox 53"/>
          <p:cNvSpPr txBox="1"/>
          <p:nvPr/>
        </p:nvSpPr>
        <p:spPr>
          <a:xfrm>
            <a:off x="10291490" y="4576296"/>
            <a:ext cx="1437512" cy="369332"/>
          </a:xfrm>
          <a:prstGeom prst="rect">
            <a:avLst/>
          </a:prstGeom>
          <a:noFill/>
        </p:spPr>
        <p:txBody>
          <a:bodyPr wrap="square" rtlCol="1">
            <a:spAutoFit/>
          </a:bodyPr>
          <a:lstStyle/>
          <a:p>
            <a:r>
              <a:rPr lang="he-IL" dirty="0"/>
              <a:t>31.5.2020</a:t>
            </a:r>
          </a:p>
        </p:txBody>
      </p:sp>
      <p:sp>
        <p:nvSpPr>
          <p:cNvPr id="55" name="TextBox 54"/>
          <p:cNvSpPr txBox="1"/>
          <p:nvPr/>
        </p:nvSpPr>
        <p:spPr>
          <a:xfrm>
            <a:off x="10300458" y="4943844"/>
            <a:ext cx="1437512" cy="369332"/>
          </a:xfrm>
          <a:prstGeom prst="rect">
            <a:avLst/>
          </a:prstGeom>
          <a:noFill/>
        </p:spPr>
        <p:txBody>
          <a:bodyPr wrap="square" rtlCol="1">
            <a:spAutoFit/>
          </a:bodyPr>
          <a:lstStyle/>
          <a:p>
            <a:r>
              <a:rPr lang="he-IL" dirty="0"/>
              <a:t>31.5.2020</a:t>
            </a:r>
          </a:p>
        </p:txBody>
      </p:sp>
      <p:sp>
        <p:nvSpPr>
          <p:cNvPr id="56" name="TextBox 55"/>
          <p:cNvSpPr txBox="1"/>
          <p:nvPr/>
        </p:nvSpPr>
        <p:spPr>
          <a:xfrm>
            <a:off x="10417003" y="5350818"/>
            <a:ext cx="1329928" cy="369332"/>
          </a:xfrm>
          <a:prstGeom prst="rect">
            <a:avLst/>
          </a:prstGeom>
          <a:noFill/>
        </p:spPr>
        <p:txBody>
          <a:bodyPr wrap="square" rtlCol="1">
            <a:spAutoFit/>
          </a:bodyPr>
          <a:lstStyle/>
          <a:p>
            <a:r>
              <a:rPr lang="he-IL" dirty="0"/>
              <a:t>5.6.2020</a:t>
            </a:r>
          </a:p>
        </p:txBody>
      </p:sp>
      <p:sp>
        <p:nvSpPr>
          <p:cNvPr id="57" name="TextBox 56"/>
          <p:cNvSpPr txBox="1"/>
          <p:nvPr/>
        </p:nvSpPr>
        <p:spPr>
          <a:xfrm>
            <a:off x="8633025" y="4558367"/>
            <a:ext cx="1748120" cy="369332"/>
          </a:xfrm>
          <a:prstGeom prst="rect">
            <a:avLst/>
          </a:prstGeom>
          <a:noFill/>
        </p:spPr>
        <p:txBody>
          <a:bodyPr wrap="square" rtlCol="1">
            <a:spAutoFit/>
          </a:bodyPr>
          <a:lstStyle/>
          <a:p>
            <a:r>
              <a:rPr lang="he-IL" dirty="0"/>
              <a:t>הוצאות משכורת</a:t>
            </a:r>
          </a:p>
        </p:txBody>
      </p:sp>
      <p:sp>
        <p:nvSpPr>
          <p:cNvPr id="58" name="TextBox 57"/>
          <p:cNvSpPr txBox="1"/>
          <p:nvPr/>
        </p:nvSpPr>
        <p:spPr>
          <a:xfrm>
            <a:off x="8946786" y="4924122"/>
            <a:ext cx="1353672" cy="369325"/>
          </a:xfrm>
          <a:prstGeom prst="rect">
            <a:avLst/>
          </a:prstGeom>
          <a:noFill/>
        </p:spPr>
        <p:txBody>
          <a:bodyPr wrap="square" rtlCol="1">
            <a:spAutoFit/>
          </a:bodyPr>
          <a:lstStyle/>
          <a:p>
            <a:r>
              <a:rPr lang="he-IL" dirty="0"/>
              <a:t>שונים</a:t>
            </a:r>
          </a:p>
        </p:txBody>
      </p:sp>
      <p:sp>
        <p:nvSpPr>
          <p:cNvPr id="59" name="TextBox 58"/>
          <p:cNvSpPr txBox="1"/>
          <p:nvPr/>
        </p:nvSpPr>
        <p:spPr>
          <a:xfrm>
            <a:off x="8919896" y="5332889"/>
            <a:ext cx="1335743" cy="369332"/>
          </a:xfrm>
          <a:prstGeom prst="rect">
            <a:avLst/>
          </a:prstGeom>
          <a:noFill/>
        </p:spPr>
        <p:txBody>
          <a:bodyPr wrap="square" rtlCol="1">
            <a:spAutoFit/>
          </a:bodyPr>
          <a:lstStyle/>
          <a:p>
            <a:r>
              <a:rPr lang="he-IL" dirty="0"/>
              <a:t>עו"ש</a:t>
            </a:r>
          </a:p>
        </p:txBody>
      </p:sp>
      <p:sp>
        <p:nvSpPr>
          <p:cNvPr id="60" name="TextBox 59"/>
          <p:cNvSpPr txBox="1"/>
          <p:nvPr/>
        </p:nvSpPr>
        <p:spPr>
          <a:xfrm>
            <a:off x="4742329" y="4576289"/>
            <a:ext cx="2904568" cy="369332"/>
          </a:xfrm>
          <a:prstGeom prst="rect">
            <a:avLst/>
          </a:prstGeom>
          <a:noFill/>
        </p:spPr>
        <p:txBody>
          <a:bodyPr wrap="square" rtlCol="1">
            <a:spAutoFit/>
          </a:bodyPr>
          <a:lstStyle/>
          <a:p>
            <a:r>
              <a:rPr lang="he-IL" dirty="0"/>
              <a:t>רישום המשכורת ברוטו להראל</a:t>
            </a:r>
          </a:p>
        </p:txBody>
      </p:sp>
      <p:sp>
        <p:nvSpPr>
          <p:cNvPr id="61" name="TextBox 60"/>
          <p:cNvSpPr txBox="1"/>
          <p:nvPr/>
        </p:nvSpPr>
        <p:spPr>
          <a:xfrm>
            <a:off x="4751297" y="4909763"/>
            <a:ext cx="2895600" cy="369332"/>
          </a:xfrm>
          <a:prstGeom prst="rect">
            <a:avLst/>
          </a:prstGeom>
          <a:noFill/>
        </p:spPr>
        <p:txBody>
          <a:bodyPr wrap="square" rtlCol="1">
            <a:spAutoFit/>
          </a:bodyPr>
          <a:lstStyle/>
          <a:p>
            <a:r>
              <a:rPr lang="he-IL" dirty="0"/>
              <a:t>חיוב העובד הראל בניכויים</a:t>
            </a:r>
          </a:p>
        </p:txBody>
      </p:sp>
      <p:sp>
        <p:nvSpPr>
          <p:cNvPr id="62" name="TextBox 61"/>
          <p:cNvSpPr txBox="1"/>
          <p:nvPr/>
        </p:nvSpPr>
        <p:spPr>
          <a:xfrm>
            <a:off x="4742329" y="5279095"/>
            <a:ext cx="2805948" cy="369332"/>
          </a:xfrm>
          <a:prstGeom prst="rect">
            <a:avLst/>
          </a:prstGeom>
          <a:noFill/>
        </p:spPr>
        <p:txBody>
          <a:bodyPr wrap="square" rtlCol="1">
            <a:spAutoFit/>
          </a:bodyPr>
          <a:lstStyle/>
          <a:p>
            <a:r>
              <a:rPr lang="he-IL" dirty="0"/>
              <a:t>תשלום שכר נטו להראל</a:t>
            </a:r>
          </a:p>
        </p:txBody>
      </p:sp>
      <p:sp>
        <p:nvSpPr>
          <p:cNvPr id="63" name="TextBox 62"/>
          <p:cNvSpPr txBox="1"/>
          <p:nvPr/>
        </p:nvSpPr>
        <p:spPr>
          <a:xfrm>
            <a:off x="1022079" y="4581687"/>
            <a:ext cx="1129553" cy="369332"/>
          </a:xfrm>
          <a:prstGeom prst="rect">
            <a:avLst/>
          </a:prstGeom>
          <a:noFill/>
        </p:spPr>
        <p:txBody>
          <a:bodyPr wrap="square" rtlCol="1">
            <a:spAutoFit/>
          </a:bodyPr>
          <a:lstStyle/>
          <a:p>
            <a:r>
              <a:rPr lang="he-IL" dirty="0"/>
              <a:t>9,676</a:t>
            </a:r>
          </a:p>
        </p:txBody>
      </p:sp>
      <p:sp>
        <p:nvSpPr>
          <p:cNvPr id="64" name="TextBox 63"/>
          <p:cNvSpPr txBox="1"/>
          <p:nvPr/>
        </p:nvSpPr>
        <p:spPr>
          <a:xfrm>
            <a:off x="651150" y="4540445"/>
            <a:ext cx="415759" cy="369332"/>
          </a:xfrm>
          <a:prstGeom prst="rect">
            <a:avLst/>
          </a:prstGeom>
          <a:noFill/>
        </p:spPr>
        <p:txBody>
          <a:bodyPr wrap="square" rtlCol="1">
            <a:spAutoFit/>
          </a:bodyPr>
          <a:lstStyle/>
          <a:p>
            <a:r>
              <a:rPr lang="he-IL" dirty="0"/>
              <a:t>ז</a:t>
            </a:r>
          </a:p>
        </p:txBody>
      </p:sp>
      <p:sp>
        <p:nvSpPr>
          <p:cNvPr id="65" name="TextBox 64"/>
          <p:cNvSpPr txBox="1"/>
          <p:nvPr/>
        </p:nvSpPr>
        <p:spPr>
          <a:xfrm>
            <a:off x="660118" y="4961780"/>
            <a:ext cx="415759" cy="369332"/>
          </a:xfrm>
          <a:prstGeom prst="rect">
            <a:avLst/>
          </a:prstGeom>
          <a:noFill/>
        </p:spPr>
        <p:txBody>
          <a:bodyPr wrap="square" rtlCol="1">
            <a:spAutoFit/>
          </a:bodyPr>
          <a:lstStyle/>
          <a:p>
            <a:r>
              <a:rPr lang="he-IL" dirty="0"/>
              <a:t>ז</a:t>
            </a:r>
          </a:p>
        </p:txBody>
      </p:sp>
      <p:sp>
        <p:nvSpPr>
          <p:cNvPr id="66" name="TextBox 65"/>
          <p:cNvSpPr txBox="1"/>
          <p:nvPr/>
        </p:nvSpPr>
        <p:spPr>
          <a:xfrm>
            <a:off x="3478342" y="4945628"/>
            <a:ext cx="1246058" cy="369332"/>
          </a:xfrm>
          <a:prstGeom prst="rect">
            <a:avLst/>
          </a:prstGeom>
          <a:noFill/>
        </p:spPr>
        <p:txBody>
          <a:bodyPr wrap="square" rtlCol="1">
            <a:spAutoFit/>
          </a:bodyPr>
          <a:lstStyle/>
          <a:p>
            <a:r>
              <a:rPr lang="he-IL" dirty="0"/>
              <a:t>2,064</a:t>
            </a:r>
          </a:p>
        </p:txBody>
      </p:sp>
      <p:sp>
        <p:nvSpPr>
          <p:cNvPr id="67" name="TextBox 66"/>
          <p:cNvSpPr txBox="1"/>
          <p:nvPr/>
        </p:nvSpPr>
        <p:spPr>
          <a:xfrm>
            <a:off x="3478342" y="5314953"/>
            <a:ext cx="1246058" cy="369332"/>
          </a:xfrm>
          <a:prstGeom prst="rect">
            <a:avLst/>
          </a:prstGeom>
          <a:noFill/>
        </p:spPr>
        <p:txBody>
          <a:bodyPr wrap="square" rtlCol="1">
            <a:spAutoFit/>
          </a:bodyPr>
          <a:lstStyle/>
          <a:p>
            <a:r>
              <a:rPr lang="he-IL" dirty="0"/>
              <a:t>7,612</a:t>
            </a:r>
          </a:p>
        </p:txBody>
      </p:sp>
      <p:sp>
        <p:nvSpPr>
          <p:cNvPr id="68" name="TextBox 67"/>
          <p:cNvSpPr txBox="1"/>
          <p:nvPr/>
        </p:nvSpPr>
        <p:spPr>
          <a:xfrm>
            <a:off x="932438" y="4963557"/>
            <a:ext cx="1246058" cy="369332"/>
          </a:xfrm>
          <a:prstGeom prst="rect">
            <a:avLst/>
          </a:prstGeom>
          <a:noFill/>
        </p:spPr>
        <p:txBody>
          <a:bodyPr wrap="square" rtlCol="1">
            <a:spAutoFit/>
          </a:bodyPr>
          <a:lstStyle/>
          <a:p>
            <a:r>
              <a:rPr lang="he-IL" dirty="0"/>
              <a:t>7,612</a:t>
            </a:r>
          </a:p>
        </p:txBody>
      </p:sp>
      <p:sp>
        <p:nvSpPr>
          <p:cNvPr id="69" name="TextBox 68"/>
          <p:cNvSpPr txBox="1"/>
          <p:nvPr/>
        </p:nvSpPr>
        <p:spPr>
          <a:xfrm>
            <a:off x="1228173" y="5332889"/>
            <a:ext cx="905508" cy="369332"/>
          </a:xfrm>
          <a:prstGeom prst="rect">
            <a:avLst/>
          </a:prstGeom>
          <a:noFill/>
        </p:spPr>
        <p:txBody>
          <a:bodyPr wrap="square" rtlCol="1">
            <a:spAutoFit/>
          </a:bodyPr>
          <a:lstStyle/>
          <a:p>
            <a:r>
              <a:rPr lang="he-IL" dirty="0"/>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dissolv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dissolv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dissolve">
                                      <p:cBhvr>
                                        <p:cTn id="27" dur="5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dissolve">
                                      <p:cBhvr>
                                        <p:cTn id="32" dur="500"/>
                                        <p:tgtEl>
                                          <p:spTgt spid="4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dissolv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dissolve">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dissolve">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dissolve">
                                      <p:cBhvr>
                                        <p:cTn id="52" dur="500"/>
                                        <p:tgtEl>
                                          <p:spTgt spid="3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7"/>
                                        </p:tgtEl>
                                        <p:attrNameLst>
                                          <p:attrName>style.visibility</p:attrName>
                                        </p:attrNameLst>
                                      </p:cBhvr>
                                      <p:to>
                                        <p:strVal val="visible"/>
                                      </p:to>
                                    </p:set>
                                    <p:animEffect transition="in" filter="dissolve">
                                      <p:cBhvr>
                                        <p:cTn id="57" dur="500"/>
                                        <p:tgtEl>
                                          <p:spTgt spid="4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0"/>
                                        </p:tgtEl>
                                        <p:attrNameLst>
                                          <p:attrName>style.visibility</p:attrName>
                                        </p:attrNameLst>
                                      </p:cBhvr>
                                      <p:to>
                                        <p:strVal val="visible"/>
                                      </p:to>
                                    </p:set>
                                    <p:animEffect transition="in" filter="dissolve">
                                      <p:cBhvr>
                                        <p:cTn id="62" dur="500"/>
                                        <p:tgtEl>
                                          <p:spTgt spid="50"/>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dissolve">
                                      <p:cBhvr>
                                        <p:cTn id="67" dur="5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dissolve">
                                      <p:cBhvr>
                                        <p:cTn id="72" dur="500"/>
                                        <p:tgtEl>
                                          <p:spTgt spid="35"/>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dissolve">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dissolve">
                                      <p:cBhvr>
                                        <p:cTn id="82" dur="500"/>
                                        <p:tgtEl>
                                          <p:spTgt spid="45"/>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48"/>
                                        </p:tgtEl>
                                        <p:attrNameLst>
                                          <p:attrName>style.visibility</p:attrName>
                                        </p:attrNameLst>
                                      </p:cBhvr>
                                      <p:to>
                                        <p:strVal val="visible"/>
                                      </p:to>
                                    </p:set>
                                    <p:animEffect transition="in" filter="dissolve">
                                      <p:cBhvr>
                                        <p:cTn id="87" dur="500"/>
                                        <p:tgtEl>
                                          <p:spTgt spid="48"/>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54"/>
                                        </p:tgtEl>
                                        <p:attrNameLst>
                                          <p:attrName>style.visibility</p:attrName>
                                        </p:attrNameLst>
                                      </p:cBhvr>
                                      <p:to>
                                        <p:strVal val="visible"/>
                                      </p:to>
                                    </p:set>
                                    <p:animEffect transition="in" filter="dissolve">
                                      <p:cBhvr>
                                        <p:cTn id="92" dur="500"/>
                                        <p:tgtEl>
                                          <p:spTgt spid="54"/>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dissolve">
                                      <p:cBhvr>
                                        <p:cTn id="97" dur="500"/>
                                        <p:tgtEl>
                                          <p:spTgt spid="57"/>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60"/>
                                        </p:tgtEl>
                                        <p:attrNameLst>
                                          <p:attrName>style.visibility</p:attrName>
                                        </p:attrNameLst>
                                      </p:cBhvr>
                                      <p:to>
                                        <p:strVal val="visible"/>
                                      </p:to>
                                    </p:set>
                                    <p:animEffect transition="in" filter="dissolve">
                                      <p:cBhvr>
                                        <p:cTn id="102" dur="500"/>
                                        <p:tgtEl>
                                          <p:spTgt spid="60"/>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53"/>
                                        </p:tgtEl>
                                        <p:attrNameLst>
                                          <p:attrName>style.visibility</p:attrName>
                                        </p:attrNameLst>
                                      </p:cBhvr>
                                      <p:to>
                                        <p:strVal val="visible"/>
                                      </p:to>
                                    </p:set>
                                    <p:animEffect transition="in" filter="dissolve">
                                      <p:cBhvr>
                                        <p:cTn id="107" dur="500"/>
                                        <p:tgtEl>
                                          <p:spTgt spid="53"/>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63"/>
                                        </p:tgtEl>
                                        <p:attrNameLst>
                                          <p:attrName>style.visibility</p:attrName>
                                        </p:attrNameLst>
                                      </p:cBhvr>
                                      <p:to>
                                        <p:strVal val="visible"/>
                                      </p:to>
                                    </p:set>
                                    <p:animEffect transition="in" filter="dissolve">
                                      <p:cBhvr>
                                        <p:cTn id="112" dur="500"/>
                                        <p:tgtEl>
                                          <p:spTgt spid="63"/>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dissolve">
                                      <p:cBhvr>
                                        <p:cTn id="117" dur="500"/>
                                        <p:tgtEl>
                                          <p:spTgt spid="64"/>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55"/>
                                        </p:tgtEl>
                                        <p:attrNameLst>
                                          <p:attrName>style.visibility</p:attrName>
                                        </p:attrNameLst>
                                      </p:cBhvr>
                                      <p:to>
                                        <p:strVal val="visible"/>
                                      </p:to>
                                    </p:set>
                                    <p:animEffect transition="in" filter="dissolve">
                                      <p:cBhvr>
                                        <p:cTn id="122" dur="500"/>
                                        <p:tgtEl>
                                          <p:spTgt spid="55"/>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dissolve">
                                      <p:cBhvr>
                                        <p:cTn id="127" dur="500"/>
                                        <p:tgtEl>
                                          <p:spTgt spid="58"/>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61"/>
                                        </p:tgtEl>
                                        <p:attrNameLst>
                                          <p:attrName>style.visibility</p:attrName>
                                        </p:attrNameLst>
                                      </p:cBhvr>
                                      <p:to>
                                        <p:strVal val="visible"/>
                                      </p:to>
                                    </p:set>
                                    <p:animEffect transition="in" filter="dissolve">
                                      <p:cBhvr>
                                        <p:cTn id="132" dur="500"/>
                                        <p:tgtEl>
                                          <p:spTgt spid="61"/>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66"/>
                                        </p:tgtEl>
                                        <p:attrNameLst>
                                          <p:attrName>style.visibility</p:attrName>
                                        </p:attrNameLst>
                                      </p:cBhvr>
                                      <p:to>
                                        <p:strVal val="visible"/>
                                      </p:to>
                                    </p:set>
                                    <p:animEffect transition="in" filter="dissolve">
                                      <p:cBhvr>
                                        <p:cTn id="137" dur="500"/>
                                        <p:tgtEl>
                                          <p:spTgt spid="66"/>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68"/>
                                        </p:tgtEl>
                                        <p:attrNameLst>
                                          <p:attrName>style.visibility</p:attrName>
                                        </p:attrNameLst>
                                      </p:cBhvr>
                                      <p:to>
                                        <p:strVal val="visible"/>
                                      </p:to>
                                    </p:set>
                                    <p:animEffect transition="in" filter="dissolve">
                                      <p:cBhvr>
                                        <p:cTn id="142" dur="500"/>
                                        <p:tgtEl>
                                          <p:spTgt spid="68"/>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65"/>
                                        </p:tgtEl>
                                        <p:attrNameLst>
                                          <p:attrName>style.visibility</p:attrName>
                                        </p:attrNameLst>
                                      </p:cBhvr>
                                      <p:to>
                                        <p:strVal val="visible"/>
                                      </p:to>
                                    </p:set>
                                    <p:animEffect transition="in" filter="dissolve">
                                      <p:cBhvr>
                                        <p:cTn id="147" dur="500"/>
                                        <p:tgtEl>
                                          <p:spTgt spid="65"/>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56"/>
                                        </p:tgtEl>
                                        <p:attrNameLst>
                                          <p:attrName>style.visibility</p:attrName>
                                        </p:attrNameLst>
                                      </p:cBhvr>
                                      <p:to>
                                        <p:strVal val="visible"/>
                                      </p:to>
                                    </p:set>
                                    <p:animEffect transition="in" filter="dissolve">
                                      <p:cBhvr>
                                        <p:cTn id="152" dur="500"/>
                                        <p:tgtEl>
                                          <p:spTgt spid="56"/>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grpId="0" nodeType="clickEffect">
                                  <p:stCondLst>
                                    <p:cond delay="0"/>
                                  </p:stCondLst>
                                  <p:childTnLst>
                                    <p:set>
                                      <p:cBhvr>
                                        <p:cTn id="156" dur="1" fill="hold">
                                          <p:stCondLst>
                                            <p:cond delay="0"/>
                                          </p:stCondLst>
                                        </p:cTn>
                                        <p:tgtEl>
                                          <p:spTgt spid="59"/>
                                        </p:tgtEl>
                                        <p:attrNameLst>
                                          <p:attrName>style.visibility</p:attrName>
                                        </p:attrNameLst>
                                      </p:cBhvr>
                                      <p:to>
                                        <p:strVal val="visible"/>
                                      </p:to>
                                    </p:set>
                                    <p:animEffect transition="in" filter="dissolve">
                                      <p:cBhvr>
                                        <p:cTn id="157" dur="500"/>
                                        <p:tgtEl>
                                          <p:spTgt spid="59"/>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grpId="0" nodeType="clickEffect">
                                  <p:stCondLst>
                                    <p:cond delay="0"/>
                                  </p:stCondLst>
                                  <p:childTnLst>
                                    <p:set>
                                      <p:cBhvr>
                                        <p:cTn id="161" dur="1" fill="hold">
                                          <p:stCondLst>
                                            <p:cond delay="0"/>
                                          </p:stCondLst>
                                        </p:cTn>
                                        <p:tgtEl>
                                          <p:spTgt spid="62"/>
                                        </p:tgtEl>
                                        <p:attrNameLst>
                                          <p:attrName>style.visibility</p:attrName>
                                        </p:attrNameLst>
                                      </p:cBhvr>
                                      <p:to>
                                        <p:strVal val="visible"/>
                                      </p:to>
                                    </p:set>
                                    <p:animEffect transition="in" filter="dissolve">
                                      <p:cBhvr>
                                        <p:cTn id="162" dur="500"/>
                                        <p:tgtEl>
                                          <p:spTgt spid="62"/>
                                        </p:tgtEl>
                                      </p:cBhvr>
                                    </p:animEffect>
                                  </p:childTnLst>
                                </p:cTn>
                              </p:par>
                            </p:childTnLst>
                          </p:cTn>
                        </p:par>
                      </p:childTnLst>
                    </p:cTn>
                  </p:par>
                  <p:par>
                    <p:cTn id="163" fill="hold">
                      <p:stCondLst>
                        <p:cond delay="indefinite"/>
                      </p:stCondLst>
                      <p:childTnLst>
                        <p:par>
                          <p:cTn id="164" fill="hold">
                            <p:stCondLst>
                              <p:cond delay="0"/>
                            </p:stCondLst>
                            <p:childTnLst>
                              <p:par>
                                <p:cTn id="165" presetID="9" presetClass="entr" presetSubtype="0" fill="hold" grpId="0" nodeType="clickEffect">
                                  <p:stCondLst>
                                    <p:cond delay="0"/>
                                  </p:stCondLst>
                                  <p:childTnLst>
                                    <p:set>
                                      <p:cBhvr>
                                        <p:cTn id="166" dur="1" fill="hold">
                                          <p:stCondLst>
                                            <p:cond delay="0"/>
                                          </p:stCondLst>
                                        </p:cTn>
                                        <p:tgtEl>
                                          <p:spTgt spid="67"/>
                                        </p:tgtEl>
                                        <p:attrNameLst>
                                          <p:attrName>style.visibility</p:attrName>
                                        </p:attrNameLst>
                                      </p:cBhvr>
                                      <p:to>
                                        <p:strVal val="visible"/>
                                      </p:to>
                                    </p:set>
                                    <p:animEffect transition="in" filter="dissolve">
                                      <p:cBhvr>
                                        <p:cTn id="167" dur="500"/>
                                        <p:tgtEl>
                                          <p:spTgt spid="67"/>
                                        </p:tgtEl>
                                      </p:cBhvr>
                                    </p:animEffect>
                                  </p:childTnLst>
                                </p:cTn>
                              </p:par>
                            </p:childTnLst>
                          </p:cTn>
                        </p:par>
                      </p:childTnLst>
                    </p:cTn>
                  </p:par>
                  <p:par>
                    <p:cTn id="168" fill="hold">
                      <p:stCondLst>
                        <p:cond delay="indefinite"/>
                      </p:stCondLst>
                      <p:childTnLst>
                        <p:par>
                          <p:cTn id="169" fill="hold">
                            <p:stCondLst>
                              <p:cond delay="0"/>
                            </p:stCondLst>
                            <p:childTnLst>
                              <p:par>
                                <p:cTn id="170" presetID="9" presetClass="entr" presetSubtype="0" fill="hold" grpId="0" nodeType="clickEffect">
                                  <p:stCondLst>
                                    <p:cond delay="0"/>
                                  </p:stCondLst>
                                  <p:childTnLst>
                                    <p:set>
                                      <p:cBhvr>
                                        <p:cTn id="171" dur="1" fill="hold">
                                          <p:stCondLst>
                                            <p:cond delay="0"/>
                                          </p:stCondLst>
                                        </p:cTn>
                                        <p:tgtEl>
                                          <p:spTgt spid="69"/>
                                        </p:tgtEl>
                                        <p:attrNameLst>
                                          <p:attrName>style.visibility</p:attrName>
                                        </p:attrNameLst>
                                      </p:cBhvr>
                                      <p:to>
                                        <p:strVal val="visible"/>
                                      </p:to>
                                    </p:set>
                                    <p:animEffect transition="in" filter="dissolve">
                                      <p:cBhvr>
                                        <p:cTn id="17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4" grpId="0"/>
      <p:bldP spid="26" grpId="0"/>
      <p:bldP spid="30" grpId="0"/>
      <p:bldP spid="31" grpId="0"/>
      <p:bldP spid="34" grpId="0"/>
      <p:bldP spid="35" grpId="0"/>
      <p:bldP spid="36" grpId="0"/>
      <p:bldP spid="37" grpId="0"/>
      <p:bldP spid="45" grpId="0"/>
      <p:bldP spid="46" grpId="0"/>
      <p:bldP spid="47" grpId="0"/>
      <p:bldP spid="48" grpId="0"/>
      <p:bldP spid="49" grpId="0"/>
      <p:bldP spid="50"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P spid="68" grpId="0"/>
      <p:bldP spid="6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39150"/>
            <a:ext cx="11160000" cy="720000"/>
          </a:xfrm>
        </p:spPr>
        <p:txBody>
          <a:bodyPr/>
          <a:lstStyle/>
          <a:p>
            <a:r>
              <a:rPr lang="he-IL" dirty="0"/>
              <a:t>כרטסת חשבונות</a:t>
            </a:r>
          </a:p>
        </p:txBody>
      </p:sp>
      <p:graphicFrame>
        <p:nvGraphicFramePr>
          <p:cNvPr id="17" name="מציין מיקום תוכן 4"/>
          <p:cNvGraphicFramePr>
            <a:graphicFrameLocks/>
          </p:cNvGraphicFramePr>
          <p:nvPr>
            <p:extLst>
              <p:ext uri="{D42A27DB-BD31-4B8C-83A1-F6EECF244321}">
                <p14:modId xmlns:p14="http://schemas.microsoft.com/office/powerpoint/2010/main" val="613379921"/>
              </p:ext>
            </p:extLst>
          </p:nvPr>
        </p:nvGraphicFramePr>
        <p:xfrm>
          <a:off x="740788" y="1433544"/>
          <a:ext cx="11158536" cy="148336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18" name="כותרת 1"/>
          <p:cNvSpPr txBox="1">
            <a:spLocks/>
          </p:cNvSpPr>
          <p:nvPr/>
        </p:nvSpPr>
        <p:spPr>
          <a:xfrm>
            <a:off x="261035" y="2922463"/>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בטוח לאומי</a:t>
            </a:r>
          </a:p>
        </p:txBody>
      </p:sp>
      <p:sp>
        <p:nvSpPr>
          <p:cNvPr id="20" name="TextBox 19"/>
          <p:cNvSpPr txBox="1"/>
          <p:nvPr/>
        </p:nvSpPr>
        <p:spPr>
          <a:xfrm>
            <a:off x="10408025" y="2155118"/>
            <a:ext cx="1437512" cy="369332"/>
          </a:xfrm>
          <a:prstGeom prst="rect">
            <a:avLst/>
          </a:prstGeom>
          <a:noFill/>
        </p:spPr>
        <p:txBody>
          <a:bodyPr wrap="square" rtlCol="1">
            <a:spAutoFit/>
          </a:bodyPr>
          <a:lstStyle/>
          <a:p>
            <a:r>
              <a:rPr lang="he-IL" dirty="0"/>
              <a:t>31.5.2020</a:t>
            </a:r>
          </a:p>
        </p:txBody>
      </p:sp>
      <p:sp>
        <p:nvSpPr>
          <p:cNvPr id="21" name="TextBox 20"/>
          <p:cNvSpPr txBox="1"/>
          <p:nvPr/>
        </p:nvSpPr>
        <p:spPr>
          <a:xfrm>
            <a:off x="10417003" y="1807290"/>
            <a:ext cx="1437512" cy="369332"/>
          </a:xfrm>
          <a:prstGeom prst="rect">
            <a:avLst/>
          </a:prstGeom>
          <a:noFill/>
        </p:spPr>
        <p:txBody>
          <a:bodyPr wrap="square" rtlCol="1">
            <a:spAutoFit/>
          </a:bodyPr>
          <a:lstStyle/>
          <a:p>
            <a:r>
              <a:rPr lang="he-IL" dirty="0"/>
              <a:t>31.5.2020</a:t>
            </a:r>
          </a:p>
        </p:txBody>
      </p:sp>
      <p:sp>
        <p:nvSpPr>
          <p:cNvPr id="22" name="TextBox 21"/>
          <p:cNvSpPr txBox="1"/>
          <p:nvPr/>
        </p:nvSpPr>
        <p:spPr>
          <a:xfrm>
            <a:off x="8749560" y="1778609"/>
            <a:ext cx="1748120" cy="369332"/>
          </a:xfrm>
          <a:prstGeom prst="rect">
            <a:avLst/>
          </a:prstGeom>
          <a:noFill/>
        </p:spPr>
        <p:txBody>
          <a:bodyPr wrap="square" rtlCol="1">
            <a:spAutoFit/>
          </a:bodyPr>
          <a:lstStyle/>
          <a:p>
            <a:r>
              <a:rPr lang="he-IL" dirty="0"/>
              <a:t>עובדת ירדן</a:t>
            </a:r>
          </a:p>
        </p:txBody>
      </p:sp>
      <p:sp>
        <p:nvSpPr>
          <p:cNvPr id="24" name="TextBox 23"/>
          <p:cNvSpPr txBox="1"/>
          <p:nvPr/>
        </p:nvSpPr>
        <p:spPr>
          <a:xfrm>
            <a:off x="4778187" y="1767864"/>
            <a:ext cx="2814916" cy="369332"/>
          </a:xfrm>
          <a:prstGeom prst="rect">
            <a:avLst/>
          </a:prstGeom>
          <a:noFill/>
        </p:spPr>
        <p:txBody>
          <a:bodyPr wrap="square" rtlCol="1">
            <a:spAutoFit/>
          </a:bodyPr>
          <a:lstStyle/>
          <a:p>
            <a:r>
              <a:rPr lang="he-IL" dirty="0"/>
              <a:t>חיוב ירדן במס הכנסה</a:t>
            </a:r>
          </a:p>
        </p:txBody>
      </p:sp>
      <p:sp>
        <p:nvSpPr>
          <p:cNvPr id="26" name="TextBox 25"/>
          <p:cNvSpPr txBox="1"/>
          <p:nvPr/>
        </p:nvSpPr>
        <p:spPr>
          <a:xfrm>
            <a:off x="2456377" y="1778616"/>
            <a:ext cx="1129553" cy="369332"/>
          </a:xfrm>
          <a:prstGeom prst="rect">
            <a:avLst/>
          </a:prstGeom>
          <a:noFill/>
        </p:spPr>
        <p:txBody>
          <a:bodyPr wrap="square" rtlCol="1">
            <a:spAutoFit/>
          </a:bodyPr>
          <a:lstStyle/>
          <a:p>
            <a:r>
              <a:rPr lang="he-IL" dirty="0"/>
              <a:t>327</a:t>
            </a:r>
          </a:p>
        </p:txBody>
      </p:sp>
      <p:sp>
        <p:nvSpPr>
          <p:cNvPr id="30" name="TextBox 29"/>
          <p:cNvSpPr txBox="1"/>
          <p:nvPr/>
        </p:nvSpPr>
        <p:spPr>
          <a:xfrm>
            <a:off x="9117108" y="2183806"/>
            <a:ext cx="1353672" cy="369325"/>
          </a:xfrm>
          <a:prstGeom prst="rect">
            <a:avLst/>
          </a:prstGeom>
          <a:noFill/>
        </p:spPr>
        <p:txBody>
          <a:bodyPr wrap="square" rtlCol="1">
            <a:spAutoFit/>
          </a:bodyPr>
          <a:lstStyle/>
          <a:p>
            <a:r>
              <a:rPr lang="he-IL" dirty="0"/>
              <a:t>עובד הראל</a:t>
            </a:r>
          </a:p>
        </p:txBody>
      </p:sp>
      <p:sp>
        <p:nvSpPr>
          <p:cNvPr id="31" name="TextBox 30"/>
          <p:cNvSpPr txBox="1"/>
          <p:nvPr/>
        </p:nvSpPr>
        <p:spPr>
          <a:xfrm>
            <a:off x="4742329" y="2183792"/>
            <a:ext cx="2895600" cy="369332"/>
          </a:xfrm>
          <a:prstGeom prst="rect">
            <a:avLst/>
          </a:prstGeom>
          <a:noFill/>
        </p:spPr>
        <p:txBody>
          <a:bodyPr wrap="square" rtlCol="1">
            <a:spAutoFit/>
          </a:bodyPr>
          <a:lstStyle/>
          <a:p>
            <a:r>
              <a:rPr lang="he-IL" dirty="0"/>
              <a:t>חיוב הראל במס הכנסה</a:t>
            </a:r>
          </a:p>
        </p:txBody>
      </p:sp>
      <p:sp>
        <p:nvSpPr>
          <p:cNvPr id="34" name="TextBox 33"/>
          <p:cNvSpPr txBox="1"/>
          <p:nvPr/>
        </p:nvSpPr>
        <p:spPr>
          <a:xfrm>
            <a:off x="4849917" y="2533418"/>
            <a:ext cx="2805948" cy="369332"/>
          </a:xfrm>
          <a:prstGeom prst="rect">
            <a:avLst/>
          </a:prstGeom>
          <a:noFill/>
        </p:spPr>
        <p:txBody>
          <a:bodyPr wrap="square" rtlCol="1">
            <a:spAutoFit/>
          </a:bodyPr>
          <a:lstStyle/>
          <a:p>
            <a:r>
              <a:rPr lang="he-IL" dirty="0"/>
              <a:t>תשלום למס הכנסה</a:t>
            </a:r>
          </a:p>
        </p:txBody>
      </p:sp>
      <p:sp>
        <p:nvSpPr>
          <p:cNvPr id="35" name="TextBox 34"/>
          <p:cNvSpPr txBox="1"/>
          <p:nvPr/>
        </p:nvSpPr>
        <p:spPr>
          <a:xfrm>
            <a:off x="9126076" y="2553131"/>
            <a:ext cx="1335743" cy="369332"/>
          </a:xfrm>
          <a:prstGeom prst="rect">
            <a:avLst/>
          </a:prstGeom>
          <a:noFill/>
        </p:spPr>
        <p:txBody>
          <a:bodyPr wrap="square" rtlCol="1">
            <a:spAutoFit/>
          </a:bodyPr>
          <a:lstStyle/>
          <a:p>
            <a:r>
              <a:rPr lang="he-IL" dirty="0"/>
              <a:t>עו"ש</a:t>
            </a:r>
          </a:p>
        </p:txBody>
      </p:sp>
      <p:sp>
        <p:nvSpPr>
          <p:cNvPr id="36" name="TextBox 35"/>
          <p:cNvSpPr txBox="1"/>
          <p:nvPr/>
        </p:nvSpPr>
        <p:spPr>
          <a:xfrm>
            <a:off x="10479751" y="2553131"/>
            <a:ext cx="1329928" cy="369332"/>
          </a:xfrm>
          <a:prstGeom prst="rect">
            <a:avLst/>
          </a:prstGeom>
          <a:noFill/>
        </p:spPr>
        <p:txBody>
          <a:bodyPr wrap="square" rtlCol="1">
            <a:spAutoFit/>
          </a:bodyPr>
          <a:lstStyle/>
          <a:p>
            <a:r>
              <a:rPr lang="he-IL" dirty="0"/>
              <a:t>15.6.2020</a:t>
            </a:r>
          </a:p>
        </p:txBody>
      </p:sp>
      <p:sp>
        <p:nvSpPr>
          <p:cNvPr id="37" name="TextBox 36"/>
          <p:cNvSpPr txBox="1"/>
          <p:nvPr/>
        </p:nvSpPr>
        <p:spPr>
          <a:xfrm>
            <a:off x="2438448" y="2187374"/>
            <a:ext cx="1156406" cy="369332"/>
          </a:xfrm>
          <a:prstGeom prst="rect">
            <a:avLst/>
          </a:prstGeom>
          <a:noFill/>
        </p:spPr>
        <p:txBody>
          <a:bodyPr wrap="square" rtlCol="1">
            <a:spAutoFit/>
          </a:bodyPr>
          <a:lstStyle/>
          <a:p>
            <a:r>
              <a:rPr lang="he-IL" dirty="0"/>
              <a:t>644</a:t>
            </a:r>
          </a:p>
        </p:txBody>
      </p:sp>
      <p:sp>
        <p:nvSpPr>
          <p:cNvPr id="46" name="TextBox 45"/>
          <p:cNvSpPr txBox="1"/>
          <p:nvPr/>
        </p:nvSpPr>
        <p:spPr>
          <a:xfrm>
            <a:off x="1210308" y="1767864"/>
            <a:ext cx="1129553" cy="369332"/>
          </a:xfrm>
          <a:prstGeom prst="rect">
            <a:avLst/>
          </a:prstGeom>
          <a:noFill/>
        </p:spPr>
        <p:txBody>
          <a:bodyPr wrap="square" rtlCol="1">
            <a:spAutoFit/>
          </a:bodyPr>
          <a:lstStyle/>
          <a:p>
            <a:r>
              <a:rPr lang="he-IL" dirty="0"/>
              <a:t>327</a:t>
            </a:r>
          </a:p>
        </p:txBody>
      </p:sp>
      <p:sp>
        <p:nvSpPr>
          <p:cNvPr id="47" name="TextBox 46"/>
          <p:cNvSpPr txBox="1"/>
          <p:nvPr/>
        </p:nvSpPr>
        <p:spPr>
          <a:xfrm>
            <a:off x="1120689" y="2164086"/>
            <a:ext cx="1183310" cy="369332"/>
          </a:xfrm>
          <a:prstGeom prst="rect">
            <a:avLst/>
          </a:prstGeom>
          <a:noFill/>
        </p:spPr>
        <p:txBody>
          <a:bodyPr wrap="square" rtlCol="1">
            <a:spAutoFit/>
          </a:bodyPr>
          <a:lstStyle/>
          <a:p>
            <a:r>
              <a:rPr lang="he-IL" dirty="0"/>
              <a:t>971</a:t>
            </a:r>
          </a:p>
        </p:txBody>
      </p:sp>
      <p:sp>
        <p:nvSpPr>
          <p:cNvPr id="48" name="TextBox 47"/>
          <p:cNvSpPr txBox="1"/>
          <p:nvPr/>
        </p:nvSpPr>
        <p:spPr>
          <a:xfrm>
            <a:off x="1416424" y="2553131"/>
            <a:ext cx="905508" cy="369332"/>
          </a:xfrm>
          <a:prstGeom prst="rect">
            <a:avLst/>
          </a:prstGeom>
          <a:noFill/>
        </p:spPr>
        <p:txBody>
          <a:bodyPr wrap="square" rtlCol="1">
            <a:spAutoFit/>
          </a:bodyPr>
          <a:lstStyle/>
          <a:p>
            <a:r>
              <a:rPr lang="he-IL" dirty="0"/>
              <a:t>0</a:t>
            </a:r>
          </a:p>
        </p:txBody>
      </p:sp>
      <p:sp>
        <p:nvSpPr>
          <p:cNvPr id="49" name="TextBox 48"/>
          <p:cNvSpPr txBox="1"/>
          <p:nvPr/>
        </p:nvSpPr>
        <p:spPr>
          <a:xfrm>
            <a:off x="740788" y="2146157"/>
            <a:ext cx="415759" cy="369332"/>
          </a:xfrm>
          <a:prstGeom prst="rect">
            <a:avLst/>
          </a:prstGeom>
          <a:noFill/>
        </p:spPr>
        <p:txBody>
          <a:bodyPr wrap="square" rtlCol="1">
            <a:spAutoFit/>
          </a:bodyPr>
          <a:lstStyle/>
          <a:p>
            <a:r>
              <a:rPr lang="he-IL" dirty="0"/>
              <a:t>ז</a:t>
            </a:r>
          </a:p>
        </p:txBody>
      </p:sp>
      <p:sp>
        <p:nvSpPr>
          <p:cNvPr id="50" name="TextBox 49"/>
          <p:cNvSpPr txBox="1"/>
          <p:nvPr/>
        </p:nvSpPr>
        <p:spPr>
          <a:xfrm>
            <a:off x="749756" y="1796545"/>
            <a:ext cx="415759" cy="369332"/>
          </a:xfrm>
          <a:prstGeom prst="rect">
            <a:avLst/>
          </a:prstGeom>
          <a:noFill/>
        </p:spPr>
        <p:txBody>
          <a:bodyPr wrap="square" rtlCol="1">
            <a:spAutoFit/>
          </a:bodyPr>
          <a:lstStyle/>
          <a:p>
            <a:r>
              <a:rPr lang="he-IL" dirty="0"/>
              <a:t>ז</a:t>
            </a:r>
          </a:p>
        </p:txBody>
      </p:sp>
      <p:sp>
        <p:nvSpPr>
          <p:cNvPr id="51" name="כותרת 1"/>
          <p:cNvSpPr txBox="1">
            <a:spLocks/>
          </p:cNvSpPr>
          <p:nvPr/>
        </p:nvSpPr>
        <p:spPr>
          <a:xfrm>
            <a:off x="749756" y="731473"/>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מס הכנסה</a:t>
            </a:r>
          </a:p>
        </p:txBody>
      </p:sp>
      <p:graphicFrame>
        <p:nvGraphicFramePr>
          <p:cNvPr id="52" name="מציין מיקום תוכן 4"/>
          <p:cNvGraphicFramePr>
            <a:graphicFrameLocks/>
          </p:cNvGraphicFramePr>
          <p:nvPr>
            <p:extLst>
              <p:ext uri="{D42A27DB-BD31-4B8C-83A1-F6EECF244321}">
                <p14:modId xmlns:p14="http://schemas.microsoft.com/office/powerpoint/2010/main" val="1215825801"/>
              </p:ext>
            </p:extLst>
          </p:nvPr>
        </p:nvGraphicFramePr>
        <p:xfrm>
          <a:off x="660118" y="3623794"/>
          <a:ext cx="11158536" cy="2102485"/>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endParaRPr lang="he-IL" sz="2000" b="1" i="0" u="none" strike="noStrike" dirty="0">
                        <a:solidFill>
                          <a:srgbClr val="000000"/>
                        </a:solidFill>
                        <a:latin typeface="Arial"/>
                      </a:endParaRPr>
                    </a:p>
                    <a:p>
                      <a:pPr algn="ctr" rtl="1" fontAlgn="b"/>
                      <a:endParaRPr lang="he-IL" sz="2000" b="1" i="0" u="none" strike="noStrike" dirty="0">
                        <a:solidFill>
                          <a:srgbClr val="000000"/>
                        </a:solidFill>
                        <a:latin typeface="Arial"/>
                      </a:endParaRPr>
                    </a:p>
                  </a:txBody>
                  <a:tcPr marL="9525" marR="9525" marT="9525" marB="0" anchor="b"/>
                </a:tc>
                <a:tc>
                  <a:txBody>
                    <a:bodyPr/>
                    <a:lstStyle/>
                    <a:p>
                      <a:pPr algn="ctr" rtl="1" fontAlgn="b"/>
                      <a:r>
                        <a:rPr lang="he-IL" sz="2000" b="1" i="0" u="none" strike="noStrike" dirty="0">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bl>
          </a:graphicData>
        </a:graphic>
      </p:graphicFrame>
      <p:sp>
        <p:nvSpPr>
          <p:cNvPr id="53" name="TextBox 52"/>
          <p:cNvSpPr txBox="1"/>
          <p:nvPr/>
        </p:nvSpPr>
        <p:spPr>
          <a:xfrm>
            <a:off x="2268141" y="4240273"/>
            <a:ext cx="1129553" cy="369332"/>
          </a:xfrm>
          <a:prstGeom prst="rect">
            <a:avLst/>
          </a:prstGeom>
          <a:noFill/>
        </p:spPr>
        <p:txBody>
          <a:bodyPr wrap="square" rtlCol="1">
            <a:spAutoFit/>
          </a:bodyPr>
          <a:lstStyle/>
          <a:p>
            <a:r>
              <a:rPr lang="he-IL" dirty="0"/>
              <a:t>475</a:t>
            </a:r>
          </a:p>
        </p:txBody>
      </p:sp>
      <p:sp>
        <p:nvSpPr>
          <p:cNvPr id="54" name="TextBox 53"/>
          <p:cNvSpPr txBox="1"/>
          <p:nvPr/>
        </p:nvSpPr>
        <p:spPr>
          <a:xfrm>
            <a:off x="10363206" y="4602430"/>
            <a:ext cx="1437512" cy="369332"/>
          </a:xfrm>
          <a:prstGeom prst="rect">
            <a:avLst/>
          </a:prstGeom>
          <a:noFill/>
        </p:spPr>
        <p:txBody>
          <a:bodyPr wrap="square" rtlCol="1">
            <a:spAutoFit/>
          </a:bodyPr>
          <a:lstStyle/>
          <a:p>
            <a:r>
              <a:rPr lang="he-IL" dirty="0"/>
              <a:t>31.5.2020</a:t>
            </a:r>
          </a:p>
        </p:txBody>
      </p:sp>
      <p:sp>
        <p:nvSpPr>
          <p:cNvPr id="55" name="TextBox 54"/>
          <p:cNvSpPr txBox="1"/>
          <p:nvPr/>
        </p:nvSpPr>
        <p:spPr>
          <a:xfrm>
            <a:off x="10381145" y="4233105"/>
            <a:ext cx="1437512" cy="369332"/>
          </a:xfrm>
          <a:prstGeom prst="rect">
            <a:avLst/>
          </a:prstGeom>
          <a:noFill/>
        </p:spPr>
        <p:txBody>
          <a:bodyPr wrap="square" rtlCol="1">
            <a:spAutoFit/>
          </a:bodyPr>
          <a:lstStyle/>
          <a:p>
            <a:r>
              <a:rPr lang="he-IL" dirty="0"/>
              <a:t>31.5.2020</a:t>
            </a:r>
          </a:p>
        </p:txBody>
      </p:sp>
      <p:sp>
        <p:nvSpPr>
          <p:cNvPr id="56" name="TextBox 55"/>
          <p:cNvSpPr txBox="1"/>
          <p:nvPr/>
        </p:nvSpPr>
        <p:spPr>
          <a:xfrm>
            <a:off x="10417003" y="5412810"/>
            <a:ext cx="1329928" cy="369332"/>
          </a:xfrm>
          <a:prstGeom prst="rect">
            <a:avLst/>
          </a:prstGeom>
          <a:noFill/>
        </p:spPr>
        <p:txBody>
          <a:bodyPr wrap="square" rtlCol="1">
            <a:spAutoFit/>
          </a:bodyPr>
          <a:lstStyle/>
          <a:p>
            <a:r>
              <a:rPr lang="he-IL" dirty="0"/>
              <a:t>15.6.2020</a:t>
            </a:r>
          </a:p>
        </p:txBody>
      </p:sp>
      <p:sp>
        <p:nvSpPr>
          <p:cNvPr id="57" name="TextBox 56"/>
          <p:cNvSpPr txBox="1"/>
          <p:nvPr/>
        </p:nvSpPr>
        <p:spPr>
          <a:xfrm>
            <a:off x="8633025" y="4247450"/>
            <a:ext cx="1748120" cy="369332"/>
          </a:xfrm>
          <a:prstGeom prst="rect">
            <a:avLst/>
          </a:prstGeom>
          <a:noFill/>
        </p:spPr>
        <p:txBody>
          <a:bodyPr wrap="square" rtlCol="1">
            <a:spAutoFit/>
          </a:bodyPr>
          <a:lstStyle/>
          <a:p>
            <a:r>
              <a:rPr lang="he-IL" dirty="0"/>
              <a:t>עובדת ירדן</a:t>
            </a:r>
          </a:p>
        </p:txBody>
      </p:sp>
      <p:sp>
        <p:nvSpPr>
          <p:cNvPr id="58" name="TextBox 57"/>
          <p:cNvSpPr txBox="1"/>
          <p:nvPr/>
        </p:nvSpPr>
        <p:spPr>
          <a:xfrm>
            <a:off x="9018502" y="4638281"/>
            <a:ext cx="1272995" cy="369332"/>
          </a:xfrm>
          <a:prstGeom prst="rect">
            <a:avLst/>
          </a:prstGeom>
          <a:noFill/>
        </p:spPr>
        <p:txBody>
          <a:bodyPr wrap="square" rtlCol="1">
            <a:spAutoFit/>
          </a:bodyPr>
          <a:lstStyle/>
          <a:p>
            <a:r>
              <a:rPr lang="he-IL" dirty="0"/>
              <a:t>עובד הראל</a:t>
            </a:r>
          </a:p>
        </p:txBody>
      </p:sp>
      <p:sp>
        <p:nvSpPr>
          <p:cNvPr id="59" name="TextBox 58"/>
          <p:cNvSpPr txBox="1"/>
          <p:nvPr/>
        </p:nvSpPr>
        <p:spPr>
          <a:xfrm>
            <a:off x="8919896" y="5394881"/>
            <a:ext cx="1335743" cy="369332"/>
          </a:xfrm>
          <a:prstGeom prst="rect">
            <a:avLst/>
          </a:prstGeom>
          <a:noFill/>
        </p:spPr>
        <p:txBody>
          <a:bodyPr wrap="square" rtlCol="1">
            <a:spAutoFit/>
          </a:bodyPr>
          <a:lstStyle/>
          <a:p>
            <a:r>
              <a:rPr lang="he-IL" dirty="0"/>
              <a:t>עו"ש</a:t>
            </a:r>
          </a:p>
        </p:txBody>
      </p:sp>
      <p:sp>
        <p:nvSpPr>
          <p:cNvPr id="60" name="TextBox 59"/>
          <p:cNvSpPr txBox="1"/>
          <p:nvPr/>
        </p:nvSpPr>
        <p:spPr>
          <a:xfrm>
            <a:off x="4742329" y="4638281"/>
            <a:ext cx="2904568" cy="369332"/>
          </a:xfrm>
          <a:prstGeom prst="rect">
            <a:avLst/>
          </a:prstGeom>
          <a:noFill/>
        </p:spPr>
        <p:txBody>
          <a:bodyPr wrap="square" rtlCol="1">
            <a:spAutoFit/>
          </a:bodyPr>
          <a:lstStyle/>
          <a:p>
            <a:r>
              <a:rPr lang="he-IL" dirty="0"/>
              <a:t>חיוב הראל בבטוח לאומי</a:t>
            </a:r>
          </a:p>
        </p:txBody>
      </p:sp>
      <p:sp>
        <p:nvSpPr>
          <p:cNvPr id="61" name="TextBox 60"/>
          <p:cNvSpPr txBox="1"/>
          <p:nvPr/>
        </p:nvSpPr>
        <p:spPr>
          <a:xfrm>
            <a:off x="4751297" y="4971755"/>
            <a:ext cx="2895600" cy="369332"/>
          </a:xfrm>
          <a:prstGeom prst="rect">
            <a:avLst/>
          </a:prstGeom>
          <a:noFill/>
        </p:spPr>
        <p:txBody>
          <a:bodyPr wrap="square" rtlCol="1">
            <a:spAutoFit/>
          </a:bodyPr>
          <a:lstStyle/>
          <a:p>
            <a:r>
              <a:rPr lang="he-IL" dirty="0"/>
              <a:t>רישום ההוצאות הסוציאליות</a:t>
            </a:r>
          </a:p>
        </p:txBody>
      </p:sp>
      <p:sp>
        <p:nvSpPr>
          <p:cNvPr id="62" name="TextBox 61"/>
          <p:cNvSpPr txBox="1"/>
          <p:nvPr/>
        </p:nvSpPr>
        <p:spPr>
          <a:xfrm>
            <a:off x="4742329" y="5341087"/>
            <a:ext cx="2805948" cy="369332"/>
          </a:xfrm>
          <a:prstGeom prst="rect">
            <a:avLst/>
          </a:prstGeom>
          <a:noFill/>
        </p:spPr>
        <p:txBody>
          <a:bodyPr wrap="square" rtlCol="1">
            <a:spAutoFit/>
          </a:bodyPr>
          <a:lstStyle/>
          <a:p>
            <a:r>
              <a:rPr lang="he-IL" dirty="0"/>
              <a:t>תשלום לבטוח לאומי</a:t>
            </a:r>
          </a:p>
        </p:txBody>
      </p:sp>
      <p:sp>
        <p:nvSpPr>
          <p:cNvPr id="63" name="TextBox 62"/>
          <p:cNvSpPr txBox="1"/>
          <p:nvPr/>
        </p:nvSpPr>
        <p:spPr>
          <a:xfrm>
            <a:off x="1156547" y="4233098"/>
            <a:ext cx="1129553" cy="369332"/>
          </a:xfrm>
          <a:prstGeom prst="rect">
            <a:avLst/>
          </a:prstGeom>
          <a:noFill/>
        </p:spPr>
        <p:txBody>
          <a:bodyPr wrap="square" rtlCol="1">
            <a:spAutoFit/>
          </a:bodyPr>
          <a:lstStyle/>
          <a:p>
            <a:r>
              <a:rPr lang="he-IL" dirty="0"/>
              <a:t>475</a:t>
            </a:r>
          </a:p>
        </p:txBody>
      </p:sp>
      <p:sp>
        <p:nvSpPr>
          <p:cNvPr id="64" name="TextBox 63"/>
          <p:cNvSpPr txBox="1"/>
          <p:nvPr/>
        </p:nvSpPr>
        <p:spPr>
          <a:xfrm>
            <a:off x="669079" y="4602437"/>
            <a:ext cx="415759" cy="369332"/>
          </a:xfrm>
          <a:prstGeom prst="rect">
            <a:avLst/>
          </a:prstGeom>
          <a:noFill/>
        </p:spPr>
        <p:txBody>
          <a:bodyPr wrap="square" rtlCol="1">
            <a:spAutoFit/>
          </a:bodyPr>
          <a:lstStyle/>
          <a:p>
            <a:r>
              <a:rPr lang="he-IL" dirty="0"/>
              <a:t>ז</a:t>
            </a:r>
          </a:p>
        </p:txBody>
      </p:sp>
      <p:sp>
        <p:nvSpPr>
          <p:cNvPr id="65" name="TextBox 64"/>
          <p:cNvSpPr txBox="1"/>
          <p:nvPr/>
        </p:nvSpPr>
        <p:spPr>
          <a:xfrm>
            <a:off x="660118" y="5023772"/>
            <a:ext cx="415759" cy="369332"/>
          </a:xfrm>
          <a:prstGeom prst="rect">
            <a:avLst/>
          </a:prstGeom>
          <a:noFill/>
        </p:spPr>
        <p:txBody>
          <a:bodyPr wrap="square" rtlCol="1">
            <a:spAutoFit/>
          </a:bodyPr>
          <a:lstStyle/>
          <a:p>
            <a:r>
              <a:rPr lang="he-IL" dirty="0"/>
              <a:t>ז</a:t>
            </a:r>
          </a:p>
        </p:txBody>
      </p:sp>
      <p:sp>
        <p:nvSpPr>
          <p:cNvPr id="66" name="TextBox 65"/>
          <p:cNvSpPr txBox="1"/>
          <p:nvPr/>
        </p:nvSpPr>
        <p:spPr>
          <a:xfrm>
            <a:off x="2151610" y="4613182"/>
            <a:ext cx="1246058" cy="369332"/>
          </a:xfrm>
          <a:prstGeom prst="rect">
            <a:avLst/>
          </a:prstGeom>
          <a:noFill/>
        </p:spPr>
        <p:txBody>
          <a:bodyPr wrap="square" rtlCol="1">
            <a:spAutoFit/>
          </a:bodyPr>
          <a:lstStyle/>
          <a:p>
            <a:r>
              <a:rPr lang="he-IL" dirty="0"/>
              <a:t>630</a:t>
            </a:r>
          </a:p>
        </p:txBody>
      </p:sp>
      <p:sp>
        <p:nvSpPr>
          <p:cNvPr id="67" name="TextBox 66"/>
          <p:cNvSpPr txBox="1"/>
          <p:nvPr/>
        </p:nvSpPr>
        <p:spPr>
          <a:xfrm>
            <a:off x="3478342" y="5376945"/>
            <a:ext cx="1246058" cy="369332"/>
          </a:xfrm>
          <a:prstGeom prst="rect">
            <a:avLst/>
          </a:prstGeom>
          <a:noFill/>
        </p:spPr>
        <p:txBody>
          <a:bodyPr wrap="square" rtlCol="1">
            <a:spAutoFit/>
          </a:bodyPr>
          <a:lstStyle/>
          <a:p>
            <a:r>
              <a:rPr lang="he-IL" dirty="0"/>
              <a:t>1,970</a:t>
            </a:r>
          </a:p>
        </p:txBody>
      </p:sp>
      <p:sp>
        <p:nvSpPr>
          <p:cNvPr id="68" name="TextBox 67"/>
          <p:cNvSpPr txBox="1"/>
          <p:nvPr/>
        </p:nvSpPr>
        <p:spPr>
          <a:xfrm>
            <a:off x="932438" y="5025549"/>
            <a:ext cx="1246058" cy="369332"/>
          </a:xfrm>
          <a:prstGeom prst="rect">
            <a:avLst/>
          </a:prstGeom>
          <a:noFill/>
        </p:spPr>
        <p:txBody>
          <a:bodyPr wrap="square" rtlCol="1">
            <a:spAutoFit/>
          </a:bodyPr>
          <a:lstStyle/>
          <a:p>
            <a:r>
              <a:rPr lang="he-IL" dirty="0"/>
              <a:t>1,970</a:t>
            </a:r>
          </a:p>
        </p:txBody>
      </p:sp>
      <p:sp>
        <p:nvSpPr>
          <p:cNvPr id="69" name="TextBox 68"/>
          <p:cNvSpPr txBox="1"/>
          <p:nvPr/>
        </p:nvSpPr>
        <p:spPr>
          <a:xfrm>
            <a:off x="1228173" y="5394881"/>
            <a:ext cx="905508" cy="369332"/>
          </a:xfrm>
          <a:prstGeom prst="rect">
            <a:avLst/>
          </a:prstGeom>
          <a:noFill/>
        </p:spPr>
        <p:txBody>
          <a:bodyPr wrap="square" rtlCol="1">
            <a:spAutoFit/>
          </a:bodyPr>
          <a:lstStyle/>
          <a:p>
            <a:r>
              <a:rPr lang="he-IL" dirty="0"/>
              <a:t>0</a:t>
            </a:r>
          </a:p>
        </p:txBody>
      </p:sp>
      <p:sp>
        <p:nvSpPr>
          <p:cNvPr id="41" name="TextBox 40"/>
          <p:cNvSpPr txBox="1"/>
          <p:nvPr/>
        </p:nvSpPr>
        <p:spPr>
          <a:xfrm>
            <a:off x="3585923" y="2547572"/>
            <a:ext cx="1156406" cy="369332"/>
          </a:xfrm>
          <a:prstGeom prst="rect">
            <a:avLst/>
          </a:prstGeom>
          <a:noFill/>
        </p:spPr>
        <p:txBody>
          <a:bodyPr wrap="square" rtlCol="1">
            <a:spAutoFit/>
          </a:bodyPr>
          <a:lstStyle/>
          <a:p>
            <a:r>
              <a:rPr lang="he-IL" dirty="0"/>
              <a:t>971</a:t>
            </a:r>
          </a:p>
        </p:txBody>
      </p:sp>
      <p:sp>
        <p:nvSpPr>
          <p:cNvPr id="42" name="TextBox 41"/>
          <p:cNvSpPr txBox="1"/>
          <p:nvPr/>
        </p:nvSpPr>
        <p:spPr>
          <a:xfrm>
            <a:off x="8310271" y="5007613"/>
            <a:ext cx="2160509" cy="369332"/>
          </a:xfrm>
          <a:prstGeom prst="rect">
            <a:avLst/>
          </a:prstGeom>
          <a:noFill/>
        </p:spPr>
        <p:txBody>
          <a:bodyPr wrap="square" rtlCol="1">
            <a:spAutoFit/>
          </a:bodyPr>
          <a:lstStyle/>
          <a:p>
            <a:r>
              <a:rPr lang="he-IL" dirty="0"/>
              <a:t>הוצאות סוציאליות</a:t>
            </a:r>
          </a:p>
        </p:txBody>
      </p:sp>
      <p:sp>
        <p:nvSpPr>
          <p:cNvPr id="43" name="TextBox 42"/>
          <p:cNvSpPr txBox="1"/>
          <p:nvPr/>
        </p:nvSpPr>
        <p:spPr>
          <a:xfrm>
            <a:off x="10354245" y="4969978"/>
            <a:ext cx="1437512" cy="369332"/>
          </a:xfrm>
          <a:prstGeom prst="rect">
            <a:avLst/>
          </a:prstGeom>
          <a:noFill/>
        </p:spPr>
        <p:txBody>
          <a:bodyPr wrap="square" rtlCol="1">
            <a:spAutoFit/>
          </a:bodyPr>
          <a:lstStyle/>
          <a:p>
            <a:r>
              <a:rPr lang="he-IL" dirty="0"/>
              <a:t>31.5.2020</a:t>
            </a:r>
          </a:p>
        </p:txBody>
      </p:sp>
      <p:sp>
        <p:nvSpPr>
          <p:cNvPr id="44" name="TextBox 43"/>
          <p:cNvSpPr txBox="1"/>
          <p:nvPr/>
        </p:nvSpPr>
        <p:spPr>
          <a:xfrm>
            <a:off x="4724400" y="4233098"/>
            <a:ext cx="2814916" cy="369332"/>
          </a:xfrm>
          <a:prstGeom prst="rect">
            <a:avLst/>
          </a:prstGeom>
          <a:noFill/>
        </p:spPr>
        <p:txBody>
          <a:bodyPr wrap="square" rtlCol="1">
            <a:spAutoFit/>
          </a:bodyPr>
          <a:lstStyle/>
          <a:p>
            <a:r>
              <a:rPr lang="he-IL" dirty="0"/>
              <a:t>חיוב ירדן בבטוח לאומי</a:t>
            </a:r>
          </a:p>
        </p:txBody>
      </p:sp>
      <p:sp>
        <p:nvSpPr>
          <p:cNvPr id="70" name="TextBox 69"/>
          <p:cNvSpPr txBox="1"/>
          <p:nvPr/>
        </p:nvSpPr>
        <p:spPr>
          <a:xfrm>
            <a:off x="2761129" y="5025549"/>
            <a:ext cx="717213" cy="369332"/>
          </a:xfrm>
          <a:prstGeom prst="rect">
            <a:avLst/>
          </a:prstGeom>
          <a:noFill/>
        </p:spPr>
        <p:txBody>
          <a:bodyPr wrap="square" rtlCol="1">
            <a:spAutoFit/>
          </a:bodyPr>
          <a:lstStyle/>
          <a:p>
            <a:r>
              <a:rPr lang="he-IL" dirty="0"/>
              <a:t>865</a:t>
            </a:r>
          </a:p>
        </p:txBody>
      </p:sp>
      <p:sp>
        <p:nvSpPr>
          <p:cNvPr id="71" name="TextBox 70"/>
          <p:cNvSpPr txBox="1"/>
          <p:nvPr/>
        </p:nvSpPr>
        <p:spPr>
          <a:xfrm>
            <a:off x="1192379" y="4654440"/>
            <a:ext cx="1129553" cy="369332"/>
          </a:xfrm>
          <a:prstGeom prst="rect">
            <a:avLst/>
          </a:prstGeom>
          <a:noFill/>
        </p:spPr>
        <p:txBody>
          <a:bodyPr wrap="square" rtlCol="1">
            <a:spAutoFit/>
          </a:bodyPr>
          <a:lstStyle/>
          <a:p>
            <a:r>
              <a:rPr lang="he-IL" dirty="0"/>
              <a:t>1,105</a:t>
            </a:r>
          </a:p>
        </p:txBody>
      </p:sp>
      <p:sp>
        <p:nvSpPr>
          <p:cNvPr id="72" name="TextBox 71"/>
          <p:cNvSpPr txBox="1"/>
          <p:nvPr/>
        </p:nvSpPr>
        <p:spPr>
          <a:xfrm>
            <a:off x="713905" y="4252825"/>
            <a:ext cx="415759" cy="369332"/>
          </a:xfrm>
          <a:prstGeom prst="rect">
            <a:avLst/>
          </a:prstGeom>
          <a:noFill/>
        </p:spPr>
        <p:txBody>
          <a:bodyPr wrap="square" rtlCol="1">
            <a:spAutoFit/>
          </a:bodyPr>
          <a:lstStyle/>
          <a:p>
            <a:r>
              <a:rPr lang="he-IL" dirty="0"/>
              <a:t>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dissolv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dissolv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dissolve">
                                      <p:cBhvr>
                                        <p:cTn id="27" dur="5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dissolve">
                                      <p:cBhvr>
                                        <p:cTn id="32" dur="500"/>
                                        <p:tgtEl>
                                          <p:spTgt spid="5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dissolv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dissolve">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dissolve">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dissolve">
                                      <p:cBhvr>
                                        <p:cTn id="52" dur="500"/>
                                        <p:tgtEl>
                                          <p:spTgt spid="3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7"/>
                                        </p:tgtEl>
                                        <p:attrNameLst>
                                          <p:attrName>style.visibility</p:attrName>
                                        </p:attrNameLst>
                                      </p:cBhvr>
                                      <p:to>
                                        <p:strVal val="visible"/>
                                      </p:to>
                                    </p:set>
                                    <p:animEffect transition="in" filter="dissolve">
                                      <p:cBhvr>
                                        <p:cTn id="57" dur="500"/>
                                        <p:tgtEl>
                                          <p:spTgt spid="4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dissolve">
                                      <p:cBhvr>
                                        <p:cTn id="62" dur="500"/>
                                        <p:tgtEl>
                                          <p:spTgt spid="49"/>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dissolve">
                                      <p:cBhvr>
                                        <p:cTn id="67" dur="5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dissolve">
                                      <p:cBhvr>
                                        <p:cTn id="72" dur="500"/>
                                        <p:tgtEl>
                                          <p:spTgt spid="35"/>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dissolve">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41"/>
                                        </p:tgtEl>
                                        <p:attrNameLst>
                                          <p:attrName>style.visibility</p:attrName>
                                        </p:attrNameLst>
                                      </p:cBhvr>
                                      <p:to>
                                        <p:strVal val="visible"/>
                                      </p:to>
                                    </p:set>
                                    <p:animEffect transition="in" filter="dissolve">
                                      <p:cBhvr>
                                        <p:cTn id="82" dur="500"/>
                                        <p:tgtEl>
                                          <p:spTgt spid="41"/>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48"/>
                                        </p:tgtEl>
                                        <p:attrNameLst>
                                          <p:attrName>style.visibility</p:attrName>
                                        </p:attrNameLst>
                                      </p:cBhvr>
                                      <p:to>
                                        <p:strVal val="visible"/>
                                      </p:to>
                                    </p:set>
                                    <p:animEffect transition="in" filter="dissolve">
                                      <p:cBhvr>
                                        <p:cTn id="87" dur="500"/>
                                        <p:tgtEl>
                                          <p:spTgt spid="48"/>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55"/>
                                        </p:tgtEl>
                                        <p:attrNameLst>
                                          <p:attrName>style.visibility</p:attrName>
                                        </p:attrNameLst>
                                      </p:cBhvr>
                                      <p:to>
                                        <p:strVal val="visible"/>
                                      </p:to>
                                    </p:set>
                                    <p:animEffect transition="in" filter="dissolve">
                                      <p:cBhvr>
                                        <p:cTn id="92" dur="500"/>
                                        <p:tgtEl>
                                          <p:spTgt spid="55"/>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dissolve">
                                      <p:cBhvr>
                                        <p:cTn id="97" dur="500"/>
                                        <p:tgtEl>
                                          <p:spTgt spid="57"/>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dissolve">
                                      <p:cBhvr>
                                        <p:cTn id="102" dur="500"/>
                                        <p:tgtEl>
                                          <p:spTgt spid="44"/>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53"/>
                                        </p:tgtEl>
                                        <p:attrNameLst>
                                          <p:attrName>style.visibility</p:attrName>
                                        </p:attrNameLst>
                                      </p:cBhvr>
                                      <p:to>
                                        <p:strVal val="visible"/>
                                      </p:to>
                                    </p:set>
                                    <p:animEffect transition="in" filter="dissolve">
                                      <p:cBhvr>
                                        <p:cTn id="107" dur="500"/>
                                        <p:tgtEl>
                                          <p:spTgt spid="53"/>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63"/>
                                        </p:tgtEl>
                                        <p:attrNameLst>
                                          <p:attrName>style.visibility</p:attrName>
                                        </p:attrNameLst>
                                      </p:cBhvr>
                                      <p:to>
                                        <p:strVal val="visible"/>
                                      </p:to>
                                    </p:set>
                                    <p:animEffect transition="in" filter="dissolve">
                                      <p:cBhvr>
                                        <p:cTn id="112" dur="500"/>
                                        <p:tgtEl>
                                          <p:spTgt spid="63"/>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72"/>
                                        </p:tgtEl>
                                        <p:attrNameLst>
                                          <p:attrName>style.visibility</p:attrName>
                                        </p:attrNameLst>
                                      </p:cBhvr>
                                      <p:to>
                                        <p:strVal val="visible"/>
                                      </p:to>
                                    </p:set>
                                    <p:animEffect transition="in" filter="dissolve">
                                      <p:cBhvr>
                                        <p:cTn id="117" dur="500"/>
                                        <p:tgtEl>
                                          <p:spTgt spid="72"/>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dissolve">
                                      <p:cBhvr>
                                        <p:cTn id="122" dur="500"/>
                                        <p:tgtEl>
                                          <p:spTgt spid="54"/>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dissolve">
                                      <p:cBhvr>
                                        <p:cTn id="127" dur="500"/>
                                        <p:tgtEl>
                                          <p:spTgt spid="58"/>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60"/>
                                        </p:tgtEl>
                                        <p:attrNameLst>
                                          <p:attrName>style.visibility</p:attrName>
                                        </p:attrNameLst>
                                      </p:cBhvr>
                                      <p:to>
                                        <p:strVal val="visible"/>
                                      </p:to>
                                    </p:set>
                                    <p:animEffect transition="in" filter="dissolve">
                                      <p:cBhvr>
                                        <p:cTn id="132" dur="500"/>
                                        <p:tgtEl>
                                          <p:spTgt spid="60"/>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66"/>
                                        </p:tgtEl>
                                        <p:attrNameLst>
                                          <p:attrName>style.visibility</p:attrName>
                                        </p:attrNameLst>
                                      </p:cBhvr>
                                      <p:to>
                                        <p:strVal val="visible"/>
                                      </p:to>
                                    </p:set>
                                    <p:animEffect transition="in" filter="dissolve">
                                      <p:cBhvr>
                                        <p:cTn id="137" dur="500"/>
                                        <p:tgtEl>
                                          <p:spTgt spid="66"/>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71"/>
                                        </p:tgtEl>
                                        <p:attrNameLst>
                                          <p:attrName>style.visibility</p:attrName>
                                        </p:attrNameLst>
                                      </p:cBhvr>
                                      <p:to>
                                        <p:strVal val="visible"/>
                                      </p:to>
                                    </p:set>
                                    <p:animEffect transition="in" filter="dissolve">
                                      <p:cBhvr>
                                        <p:cTn id="142" dur="500"/>
                                        <p:tgtEl>
                                          <p:spTgt spid="71"/>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64"/>
                                        </p:tgtEl>
                                        <p:attrNameLst>
                                          <p:attrName>style.visibility</p:attrName>
                                        </p:attrNameLst>
                                      </p:cBhvr>
                                      <p:to>
                                        <p:strVal val="visible"/>
                                      </p:to>
                                    </p:set>
                                    <p:animEffect transition="in" filter="dissolve">
                                      <p:cBhvr>
                                        <p:cTn id="147" dur="500"/>
                                        <p:tgtEl>
                                          <p:spTgt spid="64"/>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43"/>
                                        </p:tgtEl>
                                        <p:attrNameLst>
                                          <p:attrName>style.visibility</p:attrName>
                                        </p:attrNameLst>
                                      </p:cBhvr>
                                      <p:to>
                                        <p:strVal val="visible"/>
                                      </p:to>
                                    </p:set>
                                    <p:animEffect transition="in" filter="dissolve">
                                      <p:cBhvr>
                                        <p:cTn id="152" dur="500"/>
                                        <p:tgtEl>
                                          <p:spTgt spid="43"/>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grpId="0" nodeType="clickEffect">
                                  <p:stCondLst>
                                    <p:cond delay="0"/>
                                  </p:stCondLst>
                                  <p:childTnLst>
                                    <p:set>
                                      <p:cBhvr>
                                        <p:cTn id="156" dur="1" fill="hold">
                                          <p:stCondLst>
                                            <p:cond delay="0"/>
                                          </p:stCondLst>
                                        </p:cTn>
                                        <p:tgtEl>
                                          <p:spTgt spid="42"/>
                                        </p:tgtEl>
                                        <p:attrNameLst>
                                          <p:attrName>style.visibility</p:attrName>
                                        </p:attrNameLst>
                                      </p:cBhvr>
                                      <p:to>
                                        <p:strVal val="visible"/>
                                      </p:to>
                                    </p:set>
                                    <p:animEffect transition="in" filter="dissolve">
                                      <p:cBhvr>
                                        <p:cTn id="157" dur="500"/>
                                        <p:tgtEl>
                                          <p:spTgt spid="42"/>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grpId="0" nodeType="clickEffect">
                                  <p:stCondLst>
                                    <p:cond delay="0"/>
                                  </p:stCondLst>
                                  <p:childTnLst>
                                    <p:set>
                                      <p:cBhvr>
                                        <p:cTn id="161" dur="1" fill="hold">
                                          <p:stCondLst>
                                            <p:cond delay="0"/>
                                          </p:stCondLst>
                                        </p:cTn>
                                        <p:tgtEl>
                                          <p:spTgt spid="61"/>
                                        </p:tgtEl>
                                        <p:attrNameLst>
                                          <p:attrName>style.visibility</p:attrName>
                                        </p:attrNameLst>
                                      </p:cBhvr>
                                      <p:to>
                                        <p:strVal val="visible"/>
                                      </p:to>
                                    </p:set>
                                    <p:animEffect transition="in" filter="dissolve">
                                      <p:cBhvr>
                                        <p:cTn id="162" dur="500"/>
                                        <p:tgtEl>
                                          <p:spTgt spid="61"/>
                                        </p:tgtEl>
                                      </p:cBhvr>
                                    </p:animEffect>
                                  </p:childTnLst>
                                </p:cTn>
                              </p:par>
                            </p:childTnLst>
                          </p:cTn>
                        </p:par>
                      </p:childTnLst>
                    </p:cTn>
                  </p:par>
                  <p:par>
                    <p:cTn id="163" fill="hold">
                      <p:stCondLst>
                        <p:cond delay="indefinite"/>
                      </p:stCondLst>
                      <p:childTnLst>
                        <p:par>
                          <p:cTn id="164" fill="hold">
                            <p:stCondLst>
                              <p:cond delay="0"/>
                            </p:stCondLst>
                            <p:childTnLst>
                              <p:par>
                                <p:cTn id="165" presetID="9" presetClass="entr" presetSubtype="0" fill="hold" grpId="0" nodeType="clickEffect">
                                  <p:stCondLst>
                                    <p:cond delay="0"/>
                                  </p:stCondLst>
                                  <p:childTnLst>
                                    <p:set>
                                      <p:cBhvr>
                                        <p:cTn id="166" dur="1" fill="hold">
                                          <p:stCondLst>
                                            <p:cond delay="0"/>
                                          </p:stCondLst>
                                        </p:cTn>
                                        <p:tgtEl>
                                          <p:spTgt spid="70"/>
                                        </p:tgtEl>
                                        <p:attrNameLst>
                                          <p:attrName>style.visibility</p:attrName>
                                        </p:attrNameLst>
                                      </p:cBhvr>
                                      <p:to>
                                        <p:strVal val="visible"/>
                                      </p:to>
                                    </p:set>
                                    <p:animEffect transition="in" filter="dissolve">
                                      <p:cBhvr>
                                        <p:cTn id="167" dur="500"/>
                                        <p:tgtEl>
                                          <p:spTgt spid="70"/>
                                        </p:tgtEl>
                                      </p:cBhvr>
                                    </p:animEffect>
                                  </p:childTnLst>
                                </p:cTn>
                              </p:par>
                            </p:childTnLst>
                          </p:cTn>
                        </p:par>
                      </p:childTnLst>
                    </p:cTn>
                  </p:par>
                  <p:par>
                    <p:cTn id="168" fill="hold">
                      <p:stCondLst>
                        <p:cond delay="indefinite"/>
                      </p:stCondLst>
                      <p:childTnLst>
                        <p:par>
                          <p:cTn id="169" fill="hold">
                            <p:stCondLst>
                              <p:cond delay="0"/>
                            </p:stCondLst>
                            <p:childTnLst>
                              <p:par>
                                <p:cTn id="170" presetID="9" presetClass="entr" presetSubtype="0" fill="hold" grpId="0" nodeType="clickEffect">
                                  <p:stCondLst>
                                    <p:cond delay="0"/>
                                  </p:stCondLst>
                                  <p:childTnLst>
                                    <p:set>
                                      <p:cBhvr>
                                        <p:cTn id="171" dur="1" fill="hold">
                                          <p:stCondLst>
                                            <p:cond delay="0"/>
                                          </p:stCondLst>
                                        </p:cTn>
                                        <p:tgtEl>
                                          <p:spTgt spid="68"/>
                                        </p:tgtEl>
                                        <p:attrNameLst>
                                          <p:attrName>style.visibility</p:attrName>
                                        </p:attrNameLst>
                                      </p:cBhvr>
                                      <p:to>
                                        <p:strVal val="visible"/>
                                      </p:to>
                                    </p:set>
                                    <p:animEffect transition="in" filter="dissolve">
                                      <p:cBhvr>
                                        <p:cTn id="172" dur="500"/>
                                        <p:tgtEl>
                                          <p:spTgt spid="68"/>
                                        </p:tgtEl>
                                      </p:cBhvr>
                                    </p:animEffect>
                                  </p:childTnLst>
                                </p:cTn>
                              </p:par>
                            </p:childTnLst>
                          </p:cTn>
                        </p:par>
                      </p:childTnLst>
                    </p:cTn>
                  </p:par>
                  <p:par>
                    <p:cTn id="173" fill="hold">
                      <p:stCondLst>
                        <p:cond delay="indefinite"/>
                      </p:stCondLst>
                      <p:childTnLst>
                        <p:par>
                          <p:cTn id="174" fill="hold">
                            <p:stCondLst>
                              <p:cond delay="0"/>
                            </p:stCondLst>
                            <p:childTnLst>
                              <p:par>
                                <p:cTn id="175" presetID="9" presetClass="entr" presetSubtype="0" fill="hold" grpId="0" nodeType="clickEffect">
                                  <p:stCondLst>
                                    <p:cond delay="0"/>
                                  </p:stCondLst>
                                  <p:childTnLst>
                                    <p:set>
                                      <p:cBhvr>
                                        <p:cTn id="176" dur="1" fill="hold">
                                          <p:stCondLst>
                                            <p:cond delay="0"/>
                                          </p:stCondLst>
                                        </p:cTn>
                                        <p:tgtEl>
                                          <p:spTgt spid="65"/>
                                        </p:tgtEl>
                                        <p:attrNameLst>
                                          <p:attrName>style.visibility</p:attrName>
                                        </p:attrNameLst>
                                      </p:cBhvr>
                                      <p:to>
                                        <p:strVal val="visible"/>
                                      </p:to>
                                    </p:set>
                                    <p:animEffect transition="in" filter="dissolve">
                                      <p:cBhvr>
                                        <p:cTn id="177" dur="500"/>
                                        <p:tgtEl>
                                          <p:spTgt spid="65"/>
                                        </p:tgtEl>
                                      </p:cBhvr>
                                    </p:animEffect>
                                  </p:childTnLst>
                                </p:cTn>
                              </p:par>
                            </p:childTnLst>
                          </p:cTn>
                        </p:par>
                      </p:childTnLst>
                    </p:cTn>
                  </p:par>
                  <p:par>
                    <p:cTn id="178" fill="hold">
                      <p:stCondLst>
                        <p:cond delay="indefinite"/>
                      </p:stCondLst>
                      <p:childTnLst>
                        <p:par>
                          <p:cTn id="179" fill="hold">
                            <p:stCondLst>
                              <p:cond delay="0"/>
                            </p:stCondLst>
                            <p:childTnLst>
                              <p:par>
                                <p:cTn id="180" presetID="9" presetClass="entr" presetSubtype="0" fill="hold" grpId="0" nodeType="clickEffect">
                                  <p:stCondLst>
                                    <p:cond delay="0"/>
                                  </p:stCondLst>
                                  <p:childTnLst>
                                    <p:set>
                                      <p:cBhvr>
                                        <p:cTn id="181" dur="1" fill="hold">
                                          <p:stCondLst>
                                            <p:cond delay="0"/>
                                          </p:stCondLst>
                                        </p:cTn>
                                        <p:tgtEl>
                                          <p:spTgt spid="56"/>
                                        </p:tgtEl>
                                        <p:attrNameLst>
                                          <p:attrName>style.visibility</p:attrName>
                                        </p:attrNameLst>
                                      </p:cBhvr>
                                      <p:to>
                                        <p:strVal val="visible"/>
                                      </p:to>
                                    </p:set>
                                    <p:animEffect transition="in" filter="dissolve">
                                      <p:cBhvr>
                                        <p:cTn id="182" dur="500"/>
                                        <p:tgtEl>
                                          <p:spTgt spid="56"/>
                                        </p:tgtEl>
                                      </p:cBhvr>
                                    </p:animEffect>
                                  </p:childTnLst>
                                </p:cTn>
                              </p:par>
                            </p:childTnLst>
                          </p:cTn>
                        </p:par>
                      </p:childTnLst>
                    </p:cTn>
                  </p:par>
                  <p:par>
                    <p:cTn id="183" fill="hold">
                      <p:stCondLst>
                        <p:cond delay="indefinite"/>
                      </p:stCondLst>
                      <p:childTnLst>
                        <p:par>
                          <p:cTn id="184" fill="hold">
                            <p:stCondLst>
                              <p:cond delay="0"/>
                            </p:stCondLst>
                            <p:childTnLst>
                              <p:par>
                                <p:cTn id="185" presetID="9" presetClass="entr" presetSubtype="0" fill="hold" grpId="0" nodeType="clickEffect">
                                  <p:stCondLst>
                                    <p:cond delay="0"/>
                                  </p:stCondLst>
                                  <p:childTnLst>
                                    <p:set>
                                      <p:cBhvr>
                                        <p:cTn id="186" dur="1" fill="hold">
                                          <p:stCondLst>
                                            <p:cond delay="0"/>
                                          </p:stCondLst>
                                        </p:cTn>
                                        <p:tgtEl>
                                          <p:spTgt spid="59"/>
                                        </p:tgtEl>
                                        <p:attrNameLst>
                                          <p:attrName>style.visibility</p:attrName>
                                        </p:attrNameLst>
                                      </p:cBhvr>
                                      <p:to>
                                        <p:strVal val="visible"/>
                                      </p:to>
                                    </p:set>
                                    <p:animEffect transition="in" filter="dissolve">
                                      <p:cBhvr>
                                        <p:cTn id="187" dur="500"/>
                                        <p:tgtEl>
                                          <p:spTgt spid="59"/>
                                        </p:tgtEl>
                                      </p:cBhvr>
                                    </p:animEffect>
                                  </p:childTnLst>
                                </p:cTn>
                              </p:par>
                            </p:childTnLst>
                          </p:cTn>
                        </p:par>
                      </p:childTnLst>
                    </p:cTn>
                  </p:par>
                  <p:par>
                    <p:cTn id="188" fill="hold">
                      <p:stCondLst>
                        <p:cond delay="indefinite"/>
                      </p:stCondLst>
                      <p:childTnLst>
                        <p:par>
                          <p:cTn id="189" fill="hold">
                            <p:stCondLst>
                              <p:cond delay="0"/>
                            </p:stCondLst>
                            <p:childTnLst>
                              <p:par>
                                <p:cTn id="190" presetID="9" presetClass="entr" presetSubtype="0" fill="hold" grpId="0" nodeType="clickEffect">
                                  <p:stCondLst>
                                    <p:cond delay="0"/>
                                  </p:stCondLst>
                                  <p:childTnLst>
                                    <p:set>
                                      <p:cBhvr>
                                        <p:cTn id="191" dur="1" fill="hold">
                                          <p:stCondLst>
                                            <p:cond delay="0"/>
                                          </p:stCondLst>
                                        </p:cTn>
                                        <p:tgtEl>
                                          <p:spTgt spid="62"/>
                                        </p:tgtEl>
                                        <p:attrNameLst>
                                          <p:attrName>style.visibility</p:attrName>
                                        </p:attrNameLst>
                                      </p:cBhvr>
                                      <p:to>
                                        <p:strVal val="visible"/>
                                      </p:to>
                                    </p:set>
                                    <p:animEffect transition="in" filter="dissolve">
                                      <p:cBhvr>
                                        <p:cTn id="192" dur="500"/>
                                        <p:tgtEl>
                                          <p:spTgt spid="62"/>
                                        </p:tgtEl>
                                      </p:cBhvr>
                                    </p:animEffect>
                                  </p:childTnLst>
                                </p:cTn>
                              </p:par>
                            </p:childTnLst>
                          </p:cTn>
                        </p:par>
                      </p:childTnLst>
                    </p:cTn>
                  </p:par>
                  <p:par>
                    <p:cTn id="193" fill="hold">
                      <p:stCondLst>
                        <p:cond delay="indefinite"/>
                      </p:stCondLst>
                      <p:childTnLst>
                        <p:par>
                          <p:cTn id="194" fill="hold">
                            <p:stCondLst>
                              <p:cond delay="0"/>
                            </p:stCondLst>
                            <p:childTnLst>
                              <p:par>
                                <p:cTn id="195" presetID="9" presetClass="entr" presetSubtype="0" fill="hold" grpId="0" nodeType="clickEffect">
                                  <p:stCondLst>
                                    <p:cond delay="0"/>
                                  </p:stCondLst>
                                  <p:childTnLst>
                                    <p:set>
                                      <p:cBhvr>
                                        <p:cTn id="196" dur="1" fill="hold">
                                          <p:stCondLst>
                                            <p:cond delay="0"/>
                                          </p:stCondLst>
                                        </p:cTn>
                                        <p:tgtEl>
                                          <p:spTgt spid="67"/>
                                        </p:tgtEl>
                                        <p:attrNameLst>
                                          <p:attrName>style.visibility</p:attrName>
                                        </p:attrNameLst>
                                      </p:cBhvr>
                                      <p:to>
                                        <p:strVal val="visible"/>
                                      </p:to>
                                    </p:set>
                                    <p:animEffect transition="in" filter="dissolve">
                                      <p:cBhvr>
                                        <p:cTn id="197" dur="500"/>
                                        <p:tgtEl>
                                          <p:spTgt spid="67"/>
                                        </p:tgtEl>
                                      </p:cBhvr>
                                    </p:animEffect>
                                  </p:childTnLst>
                                </p:cTn>
                              </p:par>
                            </p:childTnLst>
                          </p:cTn>
                        </p:par>
                      </p:childTnLst>
                    </p:cTn>
                  </p:par>
                  <p:par>
                    <p:cTn id="198" fill="hold">
                      <p:stCondLst>
                        <p:cond delay="indefinite"/>
                      </p:stCondLst>
                      <p:childTnLst>
                        <p:par>
                          <p:cTn id="199" fill="hold">
                            <p:stCondLst>
                              <p:cond delay="0"/>
                            </p:stCondLst>
                            <p:childTnLst>
                              <p:par>
                                <p:cTn id="200" presetID="9" presetClass="entr" presetSubtype="0" fill="hold" grpId="0" nodeType="clickEffect">
                                  <p:stCondLst>
                                    <p:cond delay="0"/>
                                  </p:stCondLst>
                                  <p:childTnLst>
                                    <p:set>
                                      <p:cBhvr>
                                        <p:cTn id="201" dur="1" fill="hold">
                                          <p:stCondLst>
                                            <p:cond delay="0"/>
                                          </p:stCondLst>
                                        </p:cTn>
                                        <p:tgtEl>
                                          <p:spTgt spid="69"/>
                                        </p:tgtEl>
                                        <p:attrNameLst>
                                          <p:attrName>style.visibility</p:attrName>
                                        </p:attrNameLst>
                                      </p:cBhvr>
                                      <p:to>
                                        <p:strVal val="visible"/>
                                      </p:to>
                                    </p:set>
                                    <p:animEffect transition="in" filter="dissolve">
                                      <p:cBhvr>
                                        <p:cTn id="20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4" grpId="0"/>
      <p:bldP spid="26" grpId="0"/>
      <p:bldP spid="30" grpId="0"/>
      <p:bldP spid="31" grpId="0"/>
      <p:bldP spid="34" grpId="0"/>
      <p:bldP spid="35" grpId="0"/>
      <p:bldP spid="36" grpId="0"/>
      <p:bldP spid="37" grpId="0"/>
      <p:bldP spid="46" grpId="0"/>
      <p:bldP spid="47" grpId="0"/>
      <p:bldP spid="48" grpId="0"/>
      <p:bldP spid="49" grpId="0"/>
      <p:bldP spid="50"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P spid="68" grpId="0"/>
      <p:bldP spid="69" grpId="0"/>
      <p:bldP spid="41" grpId="0"/>
      <p:bldP spid="42" grpId="0"/>
      <p:bldP spid="43" grpId="0"/>
      <p:bldP spid="44" grpId="0"/>
      <p:bldP spid="70" grpId="0"/>
      <p:bldP spid="71" grpId="0"/>
      <p:bldP spid="7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6437"/>
            <a:ext cx="11160000" cy="720000"/>
          </a:xfrm>
        </p:spPr>
        <p:txBody>
          <a:bodyPr/>
          <a:lstStyle/>
          <a:p>
            <a:r>
              <a:rPr lang="he-IL" dirty="0"/>
              <a:t>כרטסת חשבונות</a:t>
            </a:r>
          </a:p>
        </p:txBody>
      </p:sp>
      <p:graphicFrame>
        <p:nvGraphicFramePr>
          <p:cNvPr id="17" name="מציין מיקום תוכן 4"/>
          <p:cNvGraphicFramePr>
            <a:graphicFrameLocks/>
          </p:cNvGraphicFramePr>
          <p:nvPr>
            <p:extLst>
              <p:ext uri="{D42A27DB-BD31-4B8C-83A1-F6EECF244321}">
                <p14:modId xmlns:p14="http://schemas.microsoft.com/office/powerpoint/2010/main" val="2600429717"/>
              </p:ext>
            </p:extLst>
          </p:nvPr>
        </p:nvGraphicFramePr>
        <p:xfrm>
          <a:off x="740788" y="1170383"/>
          <a:ext cx="11158536" cy="185420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bl>
          </a:graphicData>
        </a:graphic>
      </p:graphicFrame>
      <p:sp>
        <p:nvSpPr>
          <p:cNvPr id="18" name="כותרת 1"/>
          <p:cNvSpPr txBox="1">
            <a:spLocks/>
          </p:cNvSpPr>
          <p:nvPr/>
        </p:nvSpPr>
        <p:spPr>
          <a:xfrm>
            <a:off x="261035" y="2999953"/>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קרן השתלמות</a:t>
            </a:r>
          </a:p>
        </p:txBody>
      </p:sp>
      <p:sp>
        <p:nvSpPr>
          <p:cNvPr id="20" name="TextBox 19"/>
          <p:cNvSpPr txBox="1"/>
          <p:nvPr/>
        </p:nvSpPr>
        <p:spPr>
          <a:xfrm>
            <a:off x="10408025" y="2232608"/>
            <a:ext cx="1437512" cy="369332"/>
          </a:xfrm>
          <a:prstGeom prst="rect">
            <a:avLst/>
          </a:prstGeom>
          <a:noFill/>
        </p:spPr>
        <p:txBody>
          <a:bodyPr wrap="square" rtlCol="1">
            <a:spAutoFit/>
          </a:bodyPr>
          <a:lstStyle/>
          <a:p>
            <a:r>
              <a:rPr lang="he-IL" dirty="0"/>
              <a:t>31.5.2020</a:t>
            </a:r>
          </a:p>
        </p:txBody>
      </p:sp>
      <p:sp>
        <p:nvSpPr>
          <p:cNvPr id="21" name="TextBox 20"/>
          <p:cNvSpPr txBox="1"/>
          <p:nvPr/>
        </p:nvSpPr>
        <p:spPr>
          <a:xfrm>
            <a:off x="10417003" y="1884780"/>
            <a:ext cx="1437512" cy="369332"/>
          </a:xfrm>
          <a:prstGeom prst="rect">
            <a:avLst/>
          </a:prstGeom>
          <a:noFill/>
        </p:spPr>
        <p:txBody>
          <a:bodyPr wrap="square" rtlCol="1">
            <a:spAutoFit/>
          </a:bodyPr>
          <a:lstStyle/>
          <a:p>
            <a:r>
              <a:rPr lang="he-IL" dirty="0"/>
              <a:t>31.5.2020</a:t>
            </a:r>
          </a:p>
        </p:txBody>
      </p:sp>
      <p:sp>
        <p:nvSpPr>
          <p:cNvPr id="22" name="TextBox 21"/>
          <p:cNvSpPr txBox="1"/>
          <p:nvPr/>
        </p:nvSpPr>
        <p:spPr>
          <a:xfrm>
            <a:off x="8713699" y="1542345"/>
            <a:ext cx="1748120" cy="369332"/>
          </a:xfrm>
          <a:prstGeom prst="rect">
            <a:avLst/>
          </a:prstGeom>
          <a:noFill/>
        </p:spPr>
        <p:txBody>
          <a:bodyPr wrap="square" rtlCol="1">
            <a:spAutoFit/>
          </a:bodyPr>
          <a:lstStyle/>
          <a:p>
            <a:r>
              <a:rPr lang="he-IL" dirty="0"/>
              <a:t>עובדת ירדן</a:t>
            </a:r>
          </a:p>
        </p:txBody>
      </p:sp>
      <p:sp>
        <p:nvSpPr>
          <p:cNvPr id="24" name="TextBox 23"/>
          <p:cNvSpPr txBox="1"/>
          <p:nvPr/>
        </p:nvSpPr>
        <p:spPr>
          <a:xfrm>
            <a:off x="4823013" y="1511880"/>
            <a:ext cx="2814916" cy="369332"/>
          </a:xfrm>
          <a:prstGeom prst="rect">
            <a:avLst/>
          </a:prstGeom>
          <a:noFill/>
        </p:spPr>
        <p:txBody>
          <a:bodyPr wrap="square" rtlCol="1">
            <a:spAutoFit/>
          </a:bodyPr>
          <a:lstStyle/>
          <a:p>
            <a:r>
              <a:rPr lang="he-IL" dirty="0"/>
              <a:t>חיוב ירדן בטוח פנסיוני</a:t>
            </a:r>
          </a:p>
        </p:txBody>
      </p:sp>
      <p:sp>
        <p:nvSpPr>
          <p:cNvPr id="26" name="TextBox 25"/>
          <p:cNvSpPr txBox="1"/>
          <p:nvPr/>
        </p:nvSpPr>
        <p:spPr>
          <a:xfrm>
            <a:off x="2456377" y="1856106"/>
            <a:ext cx="1129553" cy="369332"/>
          </a:xfrm>
          <a:prstGeom prst="rect">
            <a:avLst/>
          </a:prstGeom>
          <a:noFill/>
        </p:spPr>
        <p:txBody>
          <a:bodyPr wrap="square" rtlCol="1">
            <a:spAutoFit/>
          </a:bodyPr>
          <a:lstStyle/>
          <a:p>
            <a:r>
              <a:rPr lang="he-IL" dirty="0"/>
              <a:t>518</a:t>
            </a:r>
          </a:p>
        </p:txBody>
      </p:sp>
      <p:sp>
        <p:nvSpPr>
          <p:cNvPr id="30" name="TextBox 29"/>
          <p:cNvSpPr txBox="1"/>
          <p:nvPr/>
        </p:nvSpPr>
        <p:spPr>
          <a:xfrm>
            <a:off x="9126079" y="1874042"/>
            <a:ext cx="1353672" cy="369325"/>
          </a:xfrm>
          <a:prstGeom prst="rect">
            <a:avLst/>
          </a:prstGeom>
          <a:noFill/>
        </p:spPr>
        <p:txBody>
          <a:bodyPr wrap="square" rtlCol="1">
            <a:spAutoFit/>
          </a:bodyPr>
          <a:lstStyle/>
          <a:p>
            <a:r>
              <a:rPr lang="he-IL" dirty="0"/>
              <a:t>עובד הראל</a:t>
            </a:r>
          </a:p>
        </p:txBody>
      </p:sp>
      <p:sp>
        <p:nvSpPr>
          <p:cNvPr id="31" name="TextBox 30"/>
          <p:cNvSpPr txBox="1"/>
          <p:nvPr/>
        </p:nvSpPr>
        <p:spPr>
          <a:xfrm>
            <a:off x="4742329" y="2261282"/>
            <a:ext cx="2895600" cy="369332"/>
          </a:xfrm>
          <a:prstGeom prst="rect">
            <a:avLst/>
          </a:prstGeom>
          <a:noFill/>
        </p:spPr>
        <p:txBody>
          <a:bodyPr wrap="square" rtlCol="1">
            <a:spAutoFit/>
          </a:bodyPr>
          <a:lstStyle/>
          <a:p>
            <a:r>
              <a:rPr lang="he-IL" dirty="0"/>
              <a:t>רישום ההוצאות הסוציאליות</a:t>
            </a:r>
          </a:p>
        </p:txBody>
      </p:sp>
      <p:sp>
        <p:nvSpPr>
          <p:cNvPr id="34" name="TextBox 33"/>
          <p:cNvSpPr txBox="1"/>
          <p:nvPr/>
        </p:nvSpPr>
        <p:spPr>
          <a:xfrm>
            <a:off x="4849917" y="2610908"/>
            <a:ext cx="2805948" cy="369332"/>
          </a:xfrm>
          <a:prstGeom prst="rect">
            <a:avLst/>
          </a:prstGeom>
          <a:noFill/>
        </p:spPr>
        <p:txBody>
          <a:bodyPr wrap="square" rtlCol="1">
            <a:spAutoFit/>
          </a:bodyPr>
          <a:lstStyle/>
          <a:p>
            <a:r>
              <a:rPr lang="he-IL" dirty="0"/>
              <a:t>תשלום לבטוח פנסיוני</a:t>
            </a:r>
          </a:p>
        </p:txBody>
      </p:sp>
      <p:sp>
        <p:nvSpPr>
          <p:cNvPr id="35" name="TextBox 34"/>
          <p:cNvSpPr txBox="1"/>
          <p:nvPr/>
        </p:nvSpPr>
        <p:spPr>
          <a:xfrm>
            <a:off x="9126076" y="2630621"/>
            <a:ext cx="1335743" cy="369332"/>
          </a:xfrm>
          <a:prstGeom prst="rect">
            <a:avLst/>
          </a:prstGeom>
          <a:noFill/>
        </p:spPr>
        <p:txBody>
          <a:bodyPr wrap="square" rtlCol="1">
            <a:spAutoFit/>
          </a:bodyPr>
          <a:lstStyle/>
          <a:p>
            <a:r>
              <a:rPr lang="he-IL" dirty="0"/>
              <a:t>עו"ש</a:t>
            </a:r>
          </a:p>
        </p:txBody>
      </p:sp>
      <p:sp>
        <p:nvSpPr>
          <p:cNvPr id="36" name="TextBox 35"/>
          <p:cNvSpPr txBox="1"/>
          <p:nvPr/>
        </p:nvSpPr>
        <p:spPr>
          <a:xfrm>
            <a:off x="10479751" y="2630621"/>
            <a:ext cx="1329928" cy="369332"/>
          </a:xfrm>
          <a:prstGeom prst="rect">
            <a:avLst/>
          </a:prstGeom>
          <a:noFill/>
        </p:spPr>
        <p:txBody>
          <a:bodyPr wrap="square" rtlCol="1">
            <a:spAutoFit/>
          </a:bodyPr>
          <a:lstStyle/>
          <a:p>
            <a:r>
              <a:rPr lang="he-IL" dirty="0"/>
              <a:t>15.6.2020</a:t>
            </a:r>
          </a:p>
        </p:txBody>
      </p:sp>
      <p:sp>
        <p:nvSpPr>
          <p:cNvPr id="37" name="TextBox 36"/>
          <p:cNvSpPr txBox="1"/>
          <p:nvPr/>
        </p:nvSpPr>
        <p:spPr>
          <a:xfrm>
            <a:off x="2438448" y="2264864"/>
            <a:ext cx="1156406" cy="369332"/>
          </a:xfrm>
          <a:prstGeom prst="rect">
            <a:avLst/>
          </a:prstGeom>
          <a:noFill/>
        </p:spPr>
        <p:txBody>
          <a:bodyPr wrap="square" rtlCol="1">
            <a:spAutoFit/>
          </a:bodyPr>
          <a:lstStyle/>
          <a:p>
            <a:r>
              <a:rPr lang="he-IL" dirty="0"/>
              <a:t>2,054</a:t>
            </a:r>
          </a:p>
        </p:txBody>
      </p:sp>
      <p:sp>
        <p:nvSpPr>
          <p:cNvPr id="46" name="TextBox 45"/>
          <p:cNvSpPr txBox="1"/>
          <p:nvPr/>
        </p:nvSpPr>
        <p:spPr>
          <a:xfrm>
            <a:off x="1210308" y="1899141"/>
            <a:ext cx="1129553" cy="369332"/>
          </a:xfrm>
          <a:prstGeom prst="rect">
            <a:avLst/>
          </a:prstGeom>
          <a:noFill/>
        </p:spPr>
        <p:txBody>
          <a:bodyPr wrap="square" rtlCol="1">
            <a:spAutoFit/>
          </a:bodyPr>
          <a:lstStyle/>
          <a:p>
            <a:r>
              <a:rPr lang="he-IL" dirty="0"/>
              <a:t>986</a:t>
            </a:r>
          </a:p>
        </p:txBody>
      </p:sp>
      <p:sp>
        <p:nvSpPr>
          <p:cNvPr id="47" name="TextBox 46"/>
          <p:cNvSpPr txBox="1"/>
          <p:nvPr/>
        </p:nvSpPr>
        <p:spPr>
          <a:xfrm>
            <a:off x="1120689" y="2241576"/>
            <a:ext cx="1183310" cy="369332"/>
          </a:xfrm>
          <a:prstGeom prst="rect">
            <a:avLst/>
          </a:prstGeom>
          <a:noFill/>
        </p:spPr>
        <p:txBody>
          <a:bodyPr wrap="square" rtlCol="1">
            <a:spAutoFit/>
          </a:bodyPr>
          <a:lstStyle/>
          <a:p>
            <a:r>
              <a:rPr lang="he-IL" dirty="0"/>
              <a:t>3,040</a:t>
            </a:r>
          </a:p>
        </p:txBody>
      </p:sp>
      <p:sp>
        <p:nvSpPr>
          <p:cNvPr id="48" name="TextBox 47"/>
          <p:cNvSpPr txBox="1"/>
          <p:nvPr/>
        </p:nvSpPr>
        <p:spPr>
          <a:xfrm>
            <a:off x="1416424" y="2630621"/>
            <a:ext cx="905508" cy="369332"/>
          </a:xfrm>
          <a:prstGeom prst="rect">
            <a:avLst/>
          </a:prstGeom>
          <a:noFill/>
        </p:spPr>
        <p:txBody>
          <a:bodyPr wrap="square" rtlCol="1">
            <a:spAutoFit/>
          </a:bodyPr>
          <a:lstStyle/>
          <a:p>
            <a:r>
              <a:rPr lang="he-IL" dirty="0"/>
              <a:t>0</a:t>
            </a:r>
          </a:p>
        </p:txBody>
      </p:sp>
      <p:sp>
        <p:nvSpPr>
          <p:cNvPr id="49" name="TextBox 48"/>
          <p:cNvSpPr txBox="1"/>
          <p:nvPr/>
        </p:nvSpPr>
        <p:spPr>
          <a:xfrm>
            <a:off x="776620" y="1486774"/>
            <a:ext cx="415759" cy="369332"/>
          </a:xfrm>
          <a:prstGeom prst="rect">
            <a:avLst/>
          </a:prstGeom>
          <a:noFill/>
        </p:spPr>
        <p:txBody>
          <a:bodyPr wrap="square" rtlCol="1">
            <a:spAutoFit/>
          </a:bodyPr>
          <a:lstStyle/>
          <a:p>
            <a:r>
              <a:rPr lang="he-IL" dirty="0"/>
              <a:t>ז</a:t>
            </a:r>
          </a:p>
        </p:txBody>
      </p:sp>
      <p:sp>
        <p:nvSpPr>
          <p:cNvPr id="50" name="TextBox 49"/>
          <p:cNvSpPr txBox="1"/>
          <p:nvPr/>
        </p:nvSpPr>
        <p:spPr>
          <a:xfrm>
            <a:off x="749756" y="1874035"/>
            <a:ext cx="415759" cy="369332"/>
          </a:xfrm>
          <a:prstGeom prst="rect">
            <a:avLst/>
          </a:prstGeom>
          <a:noFill/>
        </p:spPr>
        <p:txBody>
          <a:bodyPr wrap="square" rtlCol="1">
            <a:spAutoFit/>
          </a:bodyPr>
          <a:lstStyle/>
          <a:p>
            <a:r>
              <a:rPr lang="he-IL" dirty="0"/>
              <a:t>ז</a:t>
            </a:r>
          </a:p>
        </p:txBody>
      </p:sp>
      <p:sp>
        <p:nvSpPr>
          <p:cNvPr id="51" name="כותרת 1"/>
          <p:cNvSpPr txBox="1">
            <a:spLocks/>
          </p:cNvSpPr>
          <p:nvPr/>
        </p:nvSpPr>
        <p:spPr>
          <a:xfrm>
            <a:off x="606324" y="556537"/>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בטוח פנסיוני</a:t>
            </a:r>
          </a:p>
        </p:txBody>
      </p:sp>
      <p:graphicFrame>
        <p:nvGraphicFramePr>
          <p:cNvPr id="52" name="מציין מיקום תוכן 4"/>
          <p:cNvGraphicFramePr>
            <a:graphicFrameLocks/>
          </p:cNvGraphicFramePr>
          <p:nvPr>
            <p:extLst>
              <p:ext uri="{D42A27DB-BD31-4B8C-83A1-F6EECF244321}">
                <p14:modId xmlns:p14="http://schemas.microsoft.com/office/powerpoint/2010/main" val="4082867268"/>
              </p:ext>
            </p:extLst>
          </p:nvPr>
        </p:nvGraphicFramePr>
        <p:xfrm>
          <a:off x="660118" y="3701284"/>
          <a:ext cx="11158536" cy="2102485"/>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endParaRPr lang="he-IL" sz="2000" b="1" i="0" u="none" strike="noStrike" dirty="0">
                        <a:solidFill>
                          <a:srgbClr val="000000"/>
                        </a:solidFill>
                        <a:latin typeface="Arial"/>
                      </a:endParaRPr>
                    </a:p>
                    <a:p>
                      <a:pPr algn="ctr" rtl="1" fontAlgn="b"/>
                      <a:endParaRPr lang="he-IL" sz="2000" b="1" i="0" u="none" strike="noStrike" dirty="0">
                        <a:solidFill>
                          <a:srgbClr val="000000"/>
                        </a:solidFill>
                        <a:latin typeface="Arial"/>
                      </a:endParaRPr>
                    </a:p>
                  </a:txBody>
                  <a:tcPr marL="9525" marR="9525" marT="9525" marB="0" anchor="b"/>
                </a:tc>
                <a:tc>
                  <a:txBody>
                    <a:bodyPr/>
                    <a:lstStyle/>
                    <a:p>
                      <a:pPr algn="ctr" rtl="1" fontAlgn="b"/>
                      <a:r>
                        <a:rPr lang="he-IL" sz="2000" b="1" i="0" u="none" strike="noStrike" dirty="0">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bl>
          </a:graphicData>
        </a:graphic>
      </p:graphicFrame>
      <p:sp>
        <p:nvSpPr>
          <p:cNvPr id="53" name="TextBox 52"/>
          <p:cNvSpPr txBox="1"/>
          <p:nvPr/>
        </p:nvSpPr>
        <p:spPr>
          <a:xfrm>
            <a:off x="2268141" y="4317763"/>
            <a:ext cx="1129553" cy="369332"/>
          </a:xfrm>
          <a:prstGeom prst="rect">
            <a:avLst/>
          </a:prstGeom>
          <a:noFill/>
        </p:spPr>
        <p:txBody>
          <a:bodyPr wrap="square" rtlCol="1">
            <a:spAutoFit/>
          </a:bodyPr>
          <a:lstStyle/>
          <a:p>
            <a:r>
              <a:rPr lang="he-IL" dirty="0"/>
              <a:t>211</a:t>
            </a:r>
          </a:p>
        </p:txBody>
      </p:sp>
      <p:sp>
        <p:nvSpPr>
          <p:cNvPr id="54" name="TextBox 53"/>
          <p:cNvSpPr txBox="1"/>
          <p:nvPr/>
        </p:nvSpPr>
        <p:spPr>
          <a:xfrm>
            <a:off x="10363206" y="4679920"/>
            <a:ext cx="1437512" cy="369332"/>
          </a:xfrm>
          <a:prstGeom prst="rect">
            <a:avLst/>
          </a:prstGeom>
          <a:noFill/>
        </p:spPr>
        <p:txBody>
          <a:bodyPr wrap="square" rtlCol="1">
            <a:spAutoFit/>
          </a:bodyPr>
          <a:lstStyle/>
          <a:p>
            <a:r>
              <a:rPr lang="he-IL" dirty="0"/>
              <a:t>31.5.2020</a:t>
            </a:r>
          </a:p>
        </p:txBody>
      </p:sp>
      <p:sp>
        <p:nvSpPr>
          <p:cNvPr id="55" name="TextBox 54"/>
          <p:cNvSpPr txBox="1"/>
          <p:nvPr/>
        </p:nvSpPr>
        <p:spPr>
          <a:xfrm>
            <a:off x="10381145" y="4310595"/>
            <a:ext cx="1437512" cy="369332"/>
          </a:xfrm>
          <a:prstGeom prst="rect">
            <a:avLst/>
          </a:prstGeom>
          <a:noFill/>
        </p:spPr>
        <p:txBody>
          <a:bodyPr wrap="square" rtlCol="1">
            <a:spAutoFit/>
          </a:bodyPr>
          <a:lstStyle/>
          <a:p>
            <a:r>
              <a:rPr lang="he-IL" dirty="0"/>
              <a:t>31.5.2020</a:t>
            </a:r>
          </a:p>
        </p:txBody>
      </p:sp>
      <p:sp>
        <p:nvSpPr>
          <p:cNvPr id="56" name="TextBox 55"/>
          <p:cNvSpPr txBox="1"/>
          <p:nvPr/>
        </p:nvSpPr>
        <p:spPr>
          <a:xfrm>
            <a:off x="10417003" y="5490300"/>
            <a:ext cx="1329928" cy="369332"/>
          </a:xfrm>
          <a:prstGeom prst="rect">
            <a:avLst/>
          </a:prstGeom>
          <a:noFill/>
        </p:spPr>
        <p:txBody>
          <a:bodyPr wrap="square" rtlCol="1">
            <a:spAutoFit/>
          </a:bodyPr>
          <a:lstStyle/>
          <a:p>
            <a:r>
              <a:rPr lang="he-IL" dirty="0"/>
              <a:t>15.6.2020</a:t>
            </a:r>
          </a:p>
        </p:txBody>
      </p:sp>
      <p:sp>
        <p:nvSpPr>
          <p:cNvPr id="57" name="TextBox 56"/>
          <p:cNvSpPr txBox="1"/>
          <p:nvPr/>
        </p:nvSpPr>
        <p:spPr>
          <a:xfrm>
            <a:off x="8633025" y="4324940"/>
            <a:ext cx="1748120" cy="369332"/>
          </a:xfrm>
          <a:prstGeom prst="rect">
            <a:avLst/>
          </a:prstGeom>
          <a:noFill/>
        </p:spPr>
        <p:txBody>
          <a:bodyPr wrap="square" rtlCol="1">
            <a:spAutoFit/>
          </a:bodyPr>
          <a:lstStyle/>
          <a:p>
            <a:r>
              <a:rPr lang="he-IL" dirty="0"/>
              <a:t>עובדת ירדן</a:t>
            </a:r>
          </a:p>
        </p:txBody>
      </p:sp>
      <p:sp>
        <p:nvSpPr>
          <p:cNvPr id="58" name="TextBox 57"/>
          <p:cNvSpPr txBox="1"/>
          <p:nvPr/>
        </p:nvSpPr>
        <p:spPr>
          <a:xfrm>
            <a:off x="9018502" y="4715771"/>
            <a:ext cx="1272995" cy="369332"/>
          </a:xfrm>
          <a:prstGeom prst="rect">
            <a:avLst/>
          </a:prstGeom>
          <a:noFill/>
        </p:spPr>
        <p:txBody>
          <a:bodyPr wrap="square" rtlCol="1">
            <a:spAutoFit/>
          </a:bodyPr>
          <a:lstStyle/>
          <a:p>
            <a:r>
              <a:rPr lang="he-IL" dirty="0"/>
              <a:t>עובד הראל</a:t>
            </a:r>
          </a:p>
        </p:txBody>
      </p:sp>
      <p:sp>
        <p:nvSpPr>
          <p:cNvPr id="59" name="TextBox 58"/>
          <p:cNvSpPr txBox="1"/>
          <p:nvPr/>
        </p:nvSpPr>
        <p:spPr>
          <a:xfrm>
            <a:off x="8919896" y="5472371"/>
            <a:ext cx="1335743" cy="369332"/>
          </a:xfrm>
          <a:prstGeom prst="rect">
            <a:avLst/>
          </a:prstGeom>
          <a:noFill/>
        </p:spPr>
        <p:txBody>
          <a:bodyPr wrap="square" rtlCol="1">
            <a:spAutoFit/>
          </a:bodyPr>
          <a:lstStyle/>
          <a:p>
            <a:r>
              <a:rPr lang="he-IL" dirty="0"/>
              <a:t>עו"ש</a:t>
            </a:r>
          </a:p>
        </p:txBody>
      </p:sp>
      <p:sp>
        <p:nvSpPr>
          <p:cNvPr id="60" name="TextBox 59"/>
          <p:cNvSpPr txBox="1"/>
          <p:nvPr/>
        </p:nvSpPr>
        <p:spPr>
          <a:xfrm>
            <a:off x="4742329" y="4715771"/>
            <a:ext cx="2904568" cy="369332"/>
          </a:xfrm>
          <a:prstGeom prst="rect">
            <a:avLst/>
          </a:prstGeom>
          <a:noFill/>
        </p:spPr>
        <p:txBody>
          <a:bodyPr wrap="square" rtlCol="1">
            <a:spAutoFit/>
          </a:bodyPr>
          <a:lstStyle/>
          <a:p>
            <a:r>
              <a:rPr lang="he-IL" dirty="0"/>
              <a:t>חיוב הראל בקרן השתלמות</a:t>
            </a:r>
          </a:p>
        </p:txBody>
      </p:sp>
      <p:sp>
        <p:nvSpPr>
          <p:cNvPr id="61" name="TextBox 60"/>
          <p:cNvSpPr txBox="1"/>
          <p:nvPr/>
        </p:nvSpPr>
        <p:spPr>
          <a:xfrm>
            <a:off x="4751297" y="5049245"/>
            <a:ext cx="2895600" cy="369332"/>
          </a:xfrm>
          <a:prstGeom prst="rect">
            <a:avLst/>
          </a:prstGeom>
          <a:noFill/>
        </p:spPr>
        <p:txBody>
          <a:bodyPr wrap="square" rtlCol="1">
            <a:spAutoFit/>
          </a:bodyPr>
          <a:lstStyle/>
          <a:p>
            <a:r>
              <a:rPr lang="he-IL" dirty="0"/>
              <a:t>רישום ההוצאות הסוציאליות</a:t>
            </a:r>
          </a:p>
        </p:txBody>
      </p:sp>
      <p:sp>
        <p:nvSpPr>
          <p:cNvPr id="62" name="TextBox 61"/>
          <p:cNvSpPr txBox="1"/>
          <p:nvPr/>
        </p:nvSpPr>
        <p:spPr>
          <a:xfrm>
            <a:off x="4742329" y="5418577"/>
            <a:ext cx="2805948" cy="369332"/>
          </a:xfrm>
          <a:prstGeom prst="rect">
            <a:avLst/>
          </a:prstGeom>
          <a:noFill/>
        </p:spPr>
        <p:txBody>
          <a:bodyPr wrap="square" rtlCol="1">
            <a:spAutoFit/>
          </a:bodyPr>
          <a:lstStyle/>
          <a:p>
            <a:r>
              <a:rPr lang="he-IL" dirty="0"/>
              <a:t>תשלום לקרן השתלמות</a:t>
            </a:r>
          </a:p>
        </p:txBody>
      </p:sp>
      <p:sp>
        <p:nvSpPr>
          <p:cNvPr id="63" name="TextBox 62"/>
          <p:cNvSpPr txBox="1"/>
          <p:nvPr/>
        </p:nvSpPr>
        <p:spPr>
          <a:xfrm>
            <a:off x="1156547" y="4310588"/>
            <a:ext cx="1129553" cy="369332"/>
          </a:xfrm>
          <a:prstGeom prst="rect">
            <a:avLst/>
          </a:prstGeom>
          <a:noFill/>
        </p:spPr>
        <p:txBody>
          <a:bodyPr wrap="square" rtlCol="1">
            <a:spAutoFit/>
          </a:bodyPr>
          <a:lstStyle/>
          <a:p>
            <a:r>
              <a:rPr lang="he-IL" dirty="0"/>
              <a:t>211</a:t>
            </a:r>
          </a:p>
        </p:txBody>
      </p:sp>
      <p:sp>
        <p:nvSpPr>
          <p:cNvPr id="64" name="TextBox 63"/>
          <p:cNvSpPr txBox="1"/>
          <p:nvPr/>
        </p:nvSpPr>
        <p:spPr>
          <a:xfrm>
            <a:off x="651150" y="4679927"/>
            <a:ext cx="415759" cy="369332"/>
          </a:xfrm>
          <a:prstGeom prst="rect">
            <a:avLst/>
          </a:prstGeom>
          <a:noFill/>
        </p:spPr>
        <p:txBody>
          <a:bodyPr wrap="square" rtlCol="1">
            <a:spAutoFit/>
          </a:bodyPr>
          <a:lstStyle/>
          <a:p>
            <a:r>
              <a:rPr lang="he-IL" dirty="0"/>
              <a:t>ז</a:t>
            </a:r>
          </a:p>
        </p:txBody>
      </p:sp>
      <p:sp>
        <p:nvSpPr>
          <p:cNvPr id="65" name="TextBox 64"/>
          <p:cNvSpPr txBox="1"/>
          <p:nvPr/>
        </p:nvSpPr>
        <p:spPr>
          <a:xfrm>
            <a:off x="660118" y="5101262"/>
            <a:ext cx="415759" cy="369332"/>
          </a:xfrm>
          <a:prstGeom prst="rect">
            <a:avLst/>
          </a:prstGeom>
          <a:noFill/>
        </p:spPr>
        <p:txBody>
          <a:bodyPr wrap="square" rtlCol="1">
            <a:spAutoFit/>
          </a:bodyPr>
          <a:lstStyle/>
          <a:p>
            <a:r>
              <a:rPr lang="he-IL" dirty="0"/>
              <a:t>ז</a:t>
            </a:r>
          </a:p>
        </p:txBody>
      </p:sp>
      <p:sp>
        <p:nvSpPr>
          <p:cNvPr id="66" name="TextBox 65"/>
          <p:cNvSpPr txBox="1"/>
          <p:nvPr/>
        </p:nvSpPr>
        <p:spPr>
          <a:xfrm>
            <a:off x="2151610" y="4690672"/>
            <a:ext cx="1246058" cy="369332"/>
          </a:xfrm>
          <a:prstGeom prst="rect">
            <a:avLst/>
          </a:prstGeom>
          <a:noFill/>
        </p:spPr>
        <p:txBody>
          <a:bodyPr wrap="square" rtlCol="1">
            <a:spAutoFit/>
          </a:bodyPr>
          <a:lstStyle/>
          <a:p>
            <a:r>
              <a:rPr lang="he-IL" dirty="0"/>
              <a:t>242</a:t>
            </a:r>
          </a:p>
        </p:txBody>
      </p:sp>
      <p:sp>
        <p:nvSpPr>
          <p:cNvPr id="67" name="TextBox 66"/>
          <p:cNvSpPr txBox="1"/>
          <p:nvPr/>
        </p:nvSpPr>
        <p:spPr>
          <a:xfrm>
            <a:off x="3478342" y="5454435"/>
            <a:ext cx="1246058" cy="369332"/>
          </a:xfrm>
          <a:prstGeom prst="rect">
            <a:avLst/>
          </a:prstGeom>
          <a:noFill/>
        </p:spPr>
        <p:txBody>
          <a:bodyPr wrap="square" rtlCol="1">
            <a:spAutoFit/>
          </a:bodyPr>
          <a:lstStyle/>
          <a:p>
            <a:r>
              <a:rPr lang="he-IL" dirty="0"/>
              <a:t>1,807</a:t>
            </a:r>
          </a:p>
        </p:txBody>
      </p:sp>
      <p:sp>
        <p:nvSpPr>
          <p:cNvPr id="68" name="TextBox 67"/>
          <p:cNvSpPr txBox="1"/>
          <p:nvPr/>
        </p:nvSpPr>
        <p:spPr>
          <a:xfrm>
            <a:off x="932438" y="5103039"/>
            <a:ext cx="1246058" cy="369332"/>
          </a:xfrm>
          <a:prstGeom prst="rect">
            <a:avLst/>
          </a:prstGeom>
          <a:noFill/>
        </p:spPr>
        <p:txBody>
          <a:bodyPr wrap="square" rtlCol="1">
            <a:spAutoFit/>
          </a:bodyPr>
          <a:lstStyle/>
          <a:p>
            <a:r>
              <a:rPr lang="he-IL" dirty="0"/>
              <a:t>1,807</a:t>
            </a:r>
          </a:p>
        </p:txBody>
      </p:sp>
      <p:sp>
        <p:nvSpPr>
          <p:cNvPr id="69" name="TextBox 68"/>
          <p:cNvSpPr txBox="1"/>
          <p:nvPr/>
        </p:nvSpPr>
        <p:spPr>
          <a:xfrm>
            <a:off x="1228173" y="5472371"/>
            <a:ext cx="905508" cy="369332"/>
          </a:xfrm>
          <a:prstGeom prst="rect">
            <a:avLst/>
          </a:prstGeom>
          <a:noFill/>
        </p:spPr>
        <p:txBody>
          <a:bodyPr wrap="square" rtlCol="1">
            <a:spAutoFit/>
          </a:bodyPr>
          <a:lstStyle/>
          <a:p>
            <a:r>
              <a:rPr lang="he-IL" dirty="0"/>
              <a:t>0</a:t>
            </a:r>
          </a:p>
        </p:txBody>
      </p:sp>
      <p:sp>
        <p:nvSpPr>
          <p:cNvPr id="41" name="TextBox 40"/>
          <p:cNvSpPr txBox="1"/>
          <p:nvPr/>
        </p:nvSpPr>
        <p:spPr>
          <a:xfrm>
            <a:off x="3585923" y="2625062"/>
            <a:ext cx="1156406" cy="369332"/>
          </a:xfrm>
          <a:prstGeom prst="rect">
            <a:avLst/>
          </a:prstGeom>
          <a:noFill/>
        </p:spPr>
        <p:txBody>
          <a:bodyPr wrap="square" rtlCol="1">
            <a:spAutoFit/>
          </a:bodyPr>
          <a:lstStyle/>
          <a:p>
            <a:r>
              <a:rPr lang="he-IL" dirty="0"/>
              <a:t>3,040</a:t>
            </a:r>
          </a:p>
        </p:txBody>
      </p:sp>
      <p:sp>
        <p:nvSpPr>
          <p:cNvPr id="42" name="TextBox 41"/>
          <p:cNvSpPr txBox="1"/>
          <p:nvPr/>
        </p:nvSpPr>
        <p:spPr>
          <a:xfrm>
            <a:off x="8310271" y="5085103"/>
            <a:ext cx="2160509" cy="369332"/>
          </a:xfrm>
          <a:prstGeom prst="rect">
            <a:avLst/>
          </a:prstGeom>
          <a:noFill/>
        </p:spPr>
        <p:txBody>
          <a:bodyPr wrap="square" rtlCol="1">
            <a:spAutoFit/>
          </a:bodyPr>
          <a:lstStyle/>
          <a:p>
            <a:r>
              <a:rPr lang="he-IL" dirty="0"/>
              <a:t>הוצאות סוציאליות</a:t>
            </a:r>
          </a:p>
        </p:txBody>
      </p:sp>
      <p:sp>
        <p:nvSpPr>
          <p:cNvPr id="43" name="TextBox 42"/>
          <p:cNvSpPr txBox="1"/>
          <p:nvPr/>
        </p:nvSpPr>
        <p:spPr>
          <a:xfrm>
            <a:off x="10354245" y="5047468"/>
            <a:ext cx="1437512" cy="369332"/>
          </a:xfrm>
          <a:prstGeom prst="rect">
            <a:avLst/>
          </a:prstGeom>
          <a:noFill/>
        </p:spPr>
        <p:txBody>
          <a:bodyPr wrap="square" rtlCol="1">
            <a:spAutoFit/>
          </a:bodyPr>
          <a:lstStyle/>
          <a:p>
            <a:r>
              <a:rPr lang="he-IL" dirty="0"/>
              <a:t>31.5.2020</a:t>
            </a:r>
          </a:p>
        </p:txBody>
      </p:sp>
      <p:sp>
        <p:nvSpPr>
          <p:cNvPr id="44" name="TextBox 43"/>
          <p:cNvSpPr txBox="1"/>
          <p:nvPr/>
        </p:nvSpPr>
        <p:spPr>
          <a:xfrm>
            <a:off x="4724400" y="4310588"/>
            <a:ext cx="2814916" cy="369332"/>
          </a:xfrm>
          <a:prstGeom prst="rect">
            <a:avLst/>
          </a:prstGeom>
          <a:noFill/>
        </p:spPr>
        <p:txBody>
          <a:bodyPr wrap="square" rtlCol="1">
            <a:spAutoFit/>
          </a:bodyPr>
          <a:lstStyle/>
          <a:p>
            <a:r>
              <a:rPr lang="he-IL" dirty="0"/>
              <a:t>חיוב ירדן בקרן השתלמות</a:t>
            </a:r>
          </a:p>
        </p:txBody>
      </p:sp>
      <p:sp>
        <p:nvSpPr>
          <p:cNvPr id="70" name="TextBox 69"/>
          <p:cNvSpPr txBox="1"/>
          <p:nvPr/>
        </p:nvSpPr>
        <p:spPr>
          <a:xfrm>
            <a:off x="2483275" y="5103039"/>
            <a:ext cx="995068" cy="369332"/>
          </a:xfrm>
          <a:prstGeom prst="rect">
            <a:avLst/>
          </a:prstGeom>
          <a:noFill/>
        </p:spPr>
        <p:txBody>
          <a:bodyPr wrap="square" rtlCol="1">
            <a:spAutoFit/>
          </a:bodyPr>
          <a:lstStyle/>
          <a:p>
            <a:r>
              <a:rPr lang="he-IL" dirty="0"/>
              <a:t>1,354</a:t>
            </a:r>
          </a:p>
        </p:txBody>
      </p:sp>
      <p:sp>
        <p:nvSpPr>
          <p:cNvPr id="71" name="TextBox 70"/>
          <p:cNvSpPr txBox="1"/>
          <p:nvPr/>
        </p:nvSpPr>
        <p:spPr>
          <a:xfrm>
            <a:off x="1192379" y="4731930"/>
            <a:ext cx="1129553" cy="369332"/>
          </a:xfrm>
          <a:prstGeom prst="rect">
            <a:avLst/>
          </a:prstGeom>
          <a:noFill/>
        </p:spPr>
        <p:txBody>
          <a:bodyPr wrap="square" rtlCol="1">
            <a:spAutoFit/>
          </a:bodyPr>
          <a:lstStyle/>
          <a:p>
            <a:r>
              <a:rPr lang="he-IL" dirty="0"/>
              <a:t>453</a:t>
            </a:r>
          </a:p>
        </p:txBody>
      </p:sp>
      <p:sp>
        <p:nvSpPr>
          <p:cNvPr id="72" name="TextBox 71"/>
          <p:cNvSpPr txBox="1"/>
          <p:nvPr/>
        </p:nvSpPr>
        <p:spPr>
          <a:xfrm>
            <a:off x="713905" y="4330315"/>
            <a:ext cx="415759" cy="369332"/>
          </a:xfrm>
          <a:prstGeom prst="rect">
            <a:avLst/>
          </a:prstGeom>
          <a:noFill/>
        </p:spPr>
        <p:txBody>
          <a:bodyPr wrap="square" rtlCol="1">
            <a:spAutoFit/>
          </a:bodyPr>
          <a:lstStyle/>
          <a:p>
            <a:r>
              <a:rPr lang="he-IL" dirty="0"/>
              <a:t>ז</a:t>
            </a:r>
          </a:p>
        </p:txBody>
      </p:sp>
      <p:sp>
        <p:nvSpPr>
          <p:cNvPr id="73" name="TextBox 72"/>
          <p:cNvSpPr txBox="1"/>
          <p:nvPr/>
        </p:nvSpPr>
        <p:spPr>
          <a:xfrm>
            <a:off x="10381135" y="1542345"/>
            <a:ext cx="1437512" cy="369332"/>
          </a:xfrm>
          <a:prstGeom prst="rect">
            <a:avLst/>
          </a:prstGeom>
          <a:noFill/>
        </p:spPr>
        <p:txBody>
          <a:bodyPr wrap="square" rtlCol="1">
            <a:spAutoFit/>
          </a:bodyPr>
          <a:lstStyle/>
          <a:p>
            <a:r>
              <a:rPr lang="he-IL" dirty="0"/>
              <a:t>31.5.2020</a:t>
            </a:r>
          </a:p>
        </p:txBody>
      </p:sp>
      <p:sp>
        <p:nvSpPr>
          <p:cNvPr id="74" name="TextBox 73"/>
          <p:cNvSpPr txBox="1"/>
          <p:nvPr/>
        </p:nvSpPr>
        <p:spPr>
          <a:xfrm>
            <a:off x="4778194" y="1861499"/>
            <a:ext cx="2814916" cy="369332"/>
          </a:xfrm>
          <a:prstGeom prst="rect">
            <a:avLst/>
          </a:prstGeom>
          <a:noFill/>
        </p:spPr>
        <p:txBody>
          <a:bodyPr wrap="square" rtlCol="1">
            <a:spAutoFit/>
          </a:bodyPr>
          <a:lstStyle/>
          <a:p>
            <a:r>
              <a:rPr lang="he-IL" dirty="0"/>
              <a:t>חיוב הראל בטוח פנסיוני</a:t>
            </a:r>
          </a:p>
        </p:txBody>
      </p:sp>
      <p:sp>
        <p:nvSpPr>
          <p:cNvPr id="75" name="TextBox 74"/>
          <p:cNvSpPr txBox="1"/>
          <p:nvPr/>
        </p:nvSpPr>
        <p:spPr>
          <a:xfrm>
            <a:off x="8390958" y="2268473"/>
            <a:ext cx="2160509" cy="369332"/>
          </a:xfrm>
          <a:prstGeom prst="rect">
            <a:avLst/>
          </a:prstGeom>
          <a:noFill/>
        </p:spPr>
        <p:txBody>
          <a:bodyPr wrap="square" rtlCol="1">
            <a:spAutoFit/>
          </a:bodyPr>
          <a:lstStyle/>
          <a:p>
            <a:r>
              <a:rPr lang="he-IL" dirty="0"/>
              <a:t>הוצאות סוציאליות</a:t>
            </a:r>
          </a:p>
        </p:txBody>
      </p:sp>
      <p:sp>
        <p:nvSpPr>
          <p:cNvPr id="76" name="TextBox 75"/>
          <p:cNvSpPr txBox="1"/>
          <p:nvPr/>
        </p:nvSpPr>
        <p:spPr>
          <a:xfrm>
            <a:off x="2483274" y="1524423"/>
            <a:ext cx="1129553" cy="369332"/>
          </a:xfrm>
          <a:prstGeom prst="rect">
            <a:avLst/>
          </a:prstGeom>
          <a:noFill/>
        </p:spPr>
        <p:txBody>
          <a:bodyPr wrap="square" rtlCol="1">
            <a:spAutoFit/>
          </a:bodyPr>
          <a:lstStyle/>
          <a:p>
            <a:r>
              <a:rPr lang="he-IL" dirty="0"/>
              <a:t>468</a:t>
            </a:r>
          </a:p>
        </p:txBody>
      </p:sp>
      <p:sp>
        <p:nvSpPr>
          <p:cNvPr id="77" name="TextBox 76"/>
          <p:cNvSpPr txBox="1"/>
          <p:nvPr/>
        </p:nvSpPr>
        <p:spPr>
          <a:xfrm>
            <a:off x="1219276" y="1549529"/>
            <a:ext cx="1129553" cy="369332"/>
          </a:xfrm>
          <a:prstGeom prst="rect">
            <a:avLst/>
          </a:prstGeom>
          <a:noFill/>
        </p:spPr>
        <p:txBody>
          <a:bodyPr wrap="square" rtlCol="1">
            <a:spAutoFit/>
          </a:bodyPr>
          <a:lstStyle/>
          <a:p>
            <a:r>
              <a:rPr lang="he-IL" dirty="0"/>
              <a:t>468</a:t>
            </a:r>
          </a:p>
        </p:txBody>
      </p:sp>
      <p:sp>
        <p:nvSpPr>
          <p:cNvPr id="78" name="TextBox 77"/>
          <p:cNvSpPr txBox="1"/>
          <p:nvPr/>
        </p:nvSpPr>
        <p:spPr>
          <a:xfrm>
            <a:off x="758724" y="2259512"/>
            <a:ext cx="415759" cy="369332"/>
          </a:xfrm>
          <a:prstGeom prst="rect">
            <a:avLst/>
          </a:prstGeom>
          <a:noFill/>
        </p:spPr>
        <p:txBody>
          <a:bodyPr wrap="square" rtlCol="1">
            <a:spAutoFit/>
          </a:bodyPr>
          <a:lstStyle/>
          <a:p>
            <a:r>
              <a:rPr lang="he-IL" dirty="0"/>
              <a:t>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dissolve">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dissolv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dissolve">
                                      <p:cBhvr>
                                        <p:cTn id="22" dur="500"/>
                                        <p:tgtEl>
                                          <p:spTgt spid="7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dissolve">
                                      <p:cBhvr>
                                        <p:cTn id="27" dur="5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dissolve">
                                      <p:cBhvr>
                                        <p:cTn id="32" dur="500"/>
                                        <p:tgtEl>
                                          <p:spTgt spid="4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dissolv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dissolve">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4"/>
                                        </p:tgtEl>
                                        <p:attrNameLst>
                                          <p:attrName>style.visibility</p:attrName>
                                        </p:attrNameLst>
                                      </p:cBhvr>
                                      <p:to>
                                        <p:strVal val="visible"/>
                                      </p:to>
                                    </p:set>
                                    <p:animEffect transition="in" filter="dissolve">
                                      <p:cBhvr>
                                        <p:cTn id="47" dur="500"/>
                                        <p:tgtEl>
                                          <p:spTgt spid="7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dissolve">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dissolve">
                                      <p:cBhvr>
                                        <p:cTn id="57" dur="500"/>
                                        <p:tgtEl>
                                          <p:spTgt spid="4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0"/>
                                        </p:tgtEl>
                                        <p:attrNameLst>
                                          <p:attrName>style.visibility</p:attrName>
                                        </p:attrNameLst>
                                      </p:cBhvr>
                                      <p:to>
                                        <p:strVal val="visible"/>
                                      </p:to>
                                    </p:set>
                                    <p:animEffect transition="in" filter="dissolve">
                                      <p:cBhvr>
                                        <p:cTn id="62" dur="500"/>
                                        <p:tgtEl>
                                          <p:spTgt spid="50"/>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dissolve">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dissolve">
                                      <p:cBhvr>
                                        <p:cTn id="72" dur="500"/>
                                        <p:tgtEl>
                                          <p:spTgt spid="75"/>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dissolve">
                                      <p:cBhvr>
                                        <p:cTn id="77" dur="500"/>
                                        <p:tgtEl>
                                          <p:spTgt spid="31"/>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7"/>
                                        </p:tgtEl>
                                        <p:attrNameLst>
                                          <p:attrName>style.visibility</p:attrName>
                                        </p:attrNameLst>
                                      </p:cBhvr>
                                      <p:to>
                                        <p:strVal val="visible"/>
                                      </p:to>
                                    </p:set>
                                    <p:animEffect transition="in" filter="dissolve">
                                      <p:cBhvr>
                                        <p:cTn id="82" dur="500"/>
                                        <p:tgtEl>
                                          <p:spTgt spid="37"/>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47"/>
                                        </p:tgtEl>
                                        <p:attrNameLst>
                                          <p:attrName>style.visibility</p:attrName>
                                        </p:attrNameLst>
                                      </p:cBhvr>
                                      <p:to>
                                        <p:strVal val="visible"/>
                                      </p:to>
                                    </p:set>
                                    <p:animEffect transition="in" filter="dissolve">
                                      <p:cBhvr>
                                        <p:cTn id="87" dur="500"/>
                                        <p:tgtEl>
                                          <p:spTgt spid="47"/>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78"/>
                                        </p:tgtEl>
                                        <p:attrNameLst>
                                          <p:attrName>style.visibility</p:attrName>
                                        </p:attrNameLst>
                                      </p:cBhvr>
                                      <p:to>
                                        <p:strVal val="visible"/>
                                      </p:to>
                                    </p:set>
                                    <p:animEffect transition="in" filter="dissolve">
                                      <p:cBhvr>
                                        <p:cTn id="92" dur="500"/>
                                        <p:tgtEl>
                                          <p:spTgt spid="78"/>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36"/>
                                        </p:tgtEl>
                                        <p:attrNameLst>
                                          <p:attrName>style.visibility</p:attrName>
                                        </p:attrNameLst>
                                      </p:cBhvr>
                                      <p:to>
                                        <p:strVal val="visible"/>
                                      </p:to>
                                    </p:set>
                                    <p:animEffect transition="in" filter="dissolve">
                                      <p:cBhvr>
                                        <p:cTn id="97" dur="500"/>
                                        <p:tgtEl>
                                          <p:spTgt spid="36"/>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dissolve">
                                      <p:cBhvr>
                                        <p:cTn id="102" dur="500"/>
                                        <p:tgtEl>
                                          <p:spTgt spid="35"/>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34"/>
                                        </p:tgtEl>
                                        <p:attrNameLst>
                                          <p:attrName>style.visibility</p:attrName>
                                        </p:attrNameLst>
                                      </p:cBhvr>
                                      <p:to>
                                        <p:strVal val="visible"/>
                                      </p:to>
                                    </p:set>
                                    <p:animEffect transition="in" filter="dissolve">
                                      <p:cBhvr>
                                        <p:cTn id="107" dur="500"/>
                                        <p:tgtEl>
                                          <p:spTgt spid="34"/>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dissolve">
                                      <p:cBhvr>
                                        <p:cTn id="112" dur="500"/>
                                        <p:tgtEl>
                                          <p:spTgt spid="41"/>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48"/>
                                        </p:tgtEl>
                                        <p:attrNameLst>
                                          <p:attrName>style.visibility</p:attrName>
                                        </p:attrNameLst>
                                      </p:cBhvr>
                                      <p:to>
                                        <p:strVal val="visible"/>
                                      </p:to>
                                    </p:set>
                                    <p:animEffect transition="in" filter="dissolve">
                                      <p:cBhvr>
                                        <p:cTn id="117" dur="500"/>
                                        <p:tgtEl>
                                          <p:spTgt spid="48"/>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55"/>
                                        </p:tgtEl>
                                        <p:attrNameLst>
                                          <p:attrName>style.visibility</p:attrName>
                                        </p:attrNameLst>
                                      </p:cBhvr>
                                      <p:to>
                                        <p:strVal val="visible"/>
                                      </p:to>
                                    </p:set>
                                    <p:animEffect transition="in" filter="dissolve">
                                      <p:cBhvr>
                                        <p:cTn id="122" dur="500"/>
                                        <p:tgtEl>
                                          <p:spTgt spid="55"/>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dissolve">
                                      <p:cBhvr>
                                        <p:cTn id="127" dur="500"/>
                                        <p:tgtEl>
                                          <p:spTgt spid="57"/>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44"/>
                                        </p:tgtEl>
                                        <p:attrNameLst>
                                          <p:attrName>style.visibility</p:attrName>
                                        </p:attrNameLst>
                                      </p:cBhvr>
                                      <p:to>
                                        <p:strVal val="visible"/>
                                      </p:to>
                                    </p:set>
                                    <p:animEffect transition="in" filter="dissolve">
                                      <p:cBhvr>
                                        <p:cTn id="132" dur="500"/>
                                        <p:tgtEl>
                                          <p:spTgt spid="44"/>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53"/>
                                        </p:tgtEl>
                                        <p:attrNameLst>
                                          <p:attrName>style.visibility</p:attrName>
                                        </p:attrNameLst>
                                      </p:cBhvr>
                                      <p:to>
                                        <p:strVal val="visible"/>
                                      </p:to>
                                    </p:set>
                                    <p:animEffect transition="in" filter="dissolve">
                                      <p:cBhvr>
                                        <p:cTn id="137" dur="500"/>
                                        <p:tgtEl>
                                          <p:spTgt spid="53"/>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63"/>
                                        </p:tgtEl>
                                        <p:attrNameLst>
                                          <p:attrName>style.visibility</p:attrName>
                                        </p:attrNameLst>
                                      </p:cBhvr>
                                      <p:to>
                                        <p:strVal val="visible"/>
                                      </p:to>
                                    </p:set>
                                    <p:animEffect transition="in" filter="dissolve">
                                      <p:cBhvr>
                                        <p:cTn id="142" dur="500"/>
                                        <p:tgtEl>
                                          <p:spTgt spid="63"/>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72"/>
                                        </p:tgtEl>
                                        <p:attrNameLst>
                                          <p:attrName>style.visibility</p:attrName>
                                        </p:attrNameLst>
                                      </p:cBhvr>
                                      <p:to>
                                        <p:strVal val="visible"/>
                                      </p:to>
                                    </p:set>
                                    <p:animEffect transition="in" filter="dissolve">
                                      <p:cBhvr>
                                        <p:cTn id="147" dur="500"/>
                                        <p:tgtEl>
                                          <p:spTgt spid="72"/>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54"/>
                                        </p:tgtEl>
                                        <p:attrNameLst>
                                          <p:attrName>style.visibility</p:attrName>
                                        </p:attrNameLst>
                                      </p:cBhvr>
                                      <p:to>
                                        <p:strVal val="visible"/>
                                      </p:to>
                                    </p:set>
                                    <p:animEffect transition="in" filter="dissolve">
                                      <p:cBhvr>
                                        <p:cTn id="152" dur="500"/>
                                        <p:tgtEl>
                                          <p:spTgt spid="54"/>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grpId="0" nodeType="clickEffect">
                                  <p:stCondLst>
                                    <p:cond delay="0"/>
                                  </p:stCondLst>
                                  <p:childTnLst>
                                    <p:set>
                                      <p:cBhvr>
                                        <p:cTn id="156" dur="1" fill="hold">
                                          <p:stCondLst>
                                            <p:cond delay="0"/>
                                          </p:stCondLst>
                                        </p:cTn>
                                        <p:tgtEl>
                                          <p:spTgt spid="58"/>
                                        </p:tgtEl>
                                        <p:attrNameLst>
                                          <p:attrName>style.visibility</p:attrName>
                                        </p:attrNameLst>
                                      </p:cBhvr>
                                      <p:to>
                                        <p:strVal val="visible"/>
                                      </p:to>
                                    </p:set>
                                    <p:animEffect transition="in" filter="dissolve">
                                      <p:cBhvr>
                                        <p:cTn id="157" dur="500"/>
                                        <p:tgtEl>
                                          <p:spTgt spid="58"/>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grpId="0" nodeType="clickEffect">
                                  <p:stCondLst>
                                    <p:cond delay="0"/>
                                  </p:stCondLst>
                                  <p:childTnLst>
                                    <p:set>
                                      <p:cBhvr>
                                        <p:cTn id="161" dur="1" fill="hold">
                                          <p:stCondLst>
                                            <p:cond delay="0"/>
                                          </p:stCondLst>
                                        </p:cTn>
                                        <p:tgtEl>
                                          <p:spTgt spid="60"/>
                                        </p:tgtEl>
                                        <p:attrNameLst>
                                          <p:attrName>style.visibility</p:attrName>
                                        </p:attrNameLst>
                                      </p:cBhvr>
                                      <p:to>
                                        <p:strVal val="visible"/>
                                      </p:to>
                                    </p:set>
                                    <p:animEffect transition="in" filter="dissolve">
                                      <p:cBhvr>
                                        <p:cTn id="162" dur="500"/>
                                        <p:tgtEl>
                                          <p:spTgt spid="60"/>
                                        </p:tgtEl>
                                      </p:cBhvr>
                                    </p:animEffect>
                                  </p:childTnLst>
                                </p:cTn>
                              </p:par>
                            </p:childTnLst>
                          </p:cTn>
                        </p:par>
                      </p:childTnLst>
                    </p:cTn>
                  </p:par>
                  <p:par>
                    <p:cTn id="163" fill="hold">
                      <p:stCondLst>
                        <p:cond delay="indefinite"/>
                      </p:stCondLst>
                      <p:childTnLst>
                        <p:par>
                          <p:cTn id="164" fill="hold">
                            <p:stCondLst>
                              <p:cond delay="0"/>
                            </p:stCondLst>
                            <p:childTnLst>
                              <p:par>
                                <p:cTn id="165" presetID="9" presetClass="entr" presetSubtype="0" fill="hold" grpId="0" nodeType="clickEffect">
                                  <p:stCondLst>
                                    <p:cond delay="0"/>
                                  </p:stCondLst>
                                  <p:childTnLst>
                                    <p:set>
                                      <p:cBhvr>
                                        <p:cTn id="166" dur="1" fill="hold">
                                          <p:stCondLst>
                                            <p:cond delay="0"/>
                                          </p:stCondLst>
                                        </p:cTn>
                                        <p:tgtEl>
                                          <p:spTgt spid="66"/>
                                        </p:tgtEl>
                                        <p:attrNameLst>
                                          <p:attrName>style.visibility</p:attrName>
                                        </p:attrNameLst>
                                      </p:cBhvr>
                                      <p:to>
                                        <p:strVal val="visible"/>
                                      </p:to>
                                    </p:set>
                                    <p:animEffect transition="in" filter="dissolve">
                                      <p:cBhvr>
                                        <p:cTn id="167" dur="500"/>
                                        <p:tgtEl>
                                          <p:spTgt spid="66"/>
                                        </p:tgtEl>
                                      </p:cBhvr>
                                    </p:animEffect>
                                  </p:childTnLst>
                                </p:cTn>
                              </p:par>
                            </p:childTnLst>
                          </p:cTn>
                        </p:par>
                      </p:childTnLst>
                    </p:cTn>
                  </p:par>
                  <p:par>
                    <p:cTn id="168" fill="hold">
                      <p:stCondLst>
                        <p:cond delay="indefinite"/>
                      </p:stCondLst>
                      <p:childTnLst>
                        <p:par>
                          <p:cTn id="169" fill="hold">
                            <p:stCondLst>
                              <p:cond delay="0"/>
                            </p:stCondLst>
                            <p:childTnLst>
                              <p:par>
                                <p:cTn id="170" presetID="9" presetClass="entr" presetSubtype="0" fill="hold" grpId="0" nodeType="clickEffect">
                                  <p:stCondLst>
                                    <p:cond delay="0"/>
                                  </p:stCondLst>
                                  <p:childTnLst>
                                    <p:set>
                                      <p:cBhvr>
                                        <p:cTn id="171" dur="1" fill="hold">
                                          <p:stCondLst>
                                            <p:cond delay="0"/>
                                          </p:stCondLst>
                                        </p:cTn>
                                        <p:tgtEl>
                                          <p:spTgt spid="71"/>
                                        </p:tgtEl>
                                        <p:attrNameLst>
                                          <p:attrName>style.visibility</p:attrName>
                                        </p:attrNameLst>
                                      </p:cBhvr>
                                      <p:to>
                                        <p:strVal val="visible"/>
                                      </p:to>
                                    </p:set>
                                    <p:animEffect transition="in" filter="dissolve">
                                      <p:cBhvr>
                                        <p:cTn id="172" dur="500"/>
                                        <p:tgtEl>
                                          <p:spTgt spid="71"/>
                                        </p:tgtEl>
                                      </p:cBhvr>
                                    </p:animEffect>
                                  </p:childTnLst>
                                </p:cTn>
                              </p:par>
                            </p:childTnLst>
                          </p:cTn>
                        </p:par>
                      </p:childTnLst>
                    </p:cTn>
                  </p:par>
                  <p:par>
                    <p:cTn id="173" fill="hold">
                      <p:stCondLst>
                        <p:cond delay="indefinite"/>
                      </p:stCondLst>
                      <p:childTnLst>
                        <p:par>
                          <p:cTn id="174" fill="hold">
                            <p:stCondLst>
                              <p:cond delay="0"/>
                            </p:stCondLst>
                            <p:childTnLst>
                              <p:par>
                                <p:cTn id="175" presetID="9" presetClass="entr" presetSubtype="0" fill="hold" grpId="0" nodeType="clickEffect">
                                  <p:stCondLst>
                                    <p:cond delay="0"/>
                                  </p:stCondLst>
                                  <p:childTnLst>
                                    <p:set>
                                      <p:cBhvr>
                                        <p:cTn id="176" dur="1" fill="hold">
                                          <p:stCondLst>
                                            <p:cond delay="0"/>
                                          </p:stCondLst>
                                        </p:cTn>
                                        <p:tgtEl>
                                          <p:spTgt spid="64"/>
                                        </p:tgtEl>
                                        <p:attrNameLst>
                                          <p:attrName>style.visibility</p:attrName>
                                        </p:attrNameLst>
                                      </p:cBhvr>
                                      <p:to>
                                        <p:strVal val="visible"/>
                                      </p:to>
                                    </p:set>
                                    <p:animEffect transition="in" filter="dissolve">
                                      <p:cBhvr>
                                        <p:cTn id="177" dur="500"/>
                                        <p:tgtEl>
                                          <p:spTgt spid="64"/>
                                        </p:tgtEl>
                                      </p:cBhvr>
                                    </p:animEffect>
                                  </p:childTnLst>
                                </p:cTn>
                              </p:par>
                            </p:childTnLst>
                          </p:cTn>
                        </p:par>
                      </p:childTnLst>
                    </p:cTn>
                  </p:par>
                  <p:par>
                    <p:cTn id="178" fill="hold">
                      <p:stCondLst>
                        <p:cond delay="indefinite"/>
                      </p:stCondLst>
                      <p:childTnLst>
                        <p:par>
                          <p:cTn id="179" fill="hold">
                            <p:stCondLst>
                              <p:cond delay="0"/>
                            </p:stCondLst>
                            <p:childTnLst>
                              <p:par>
                                <p:cTn id="180" presetID="9" presetClass="entr" presetSubtype="0" fill="hold" grpId="0" nodeType="clickEffect">
                                  <p:stCondLst>
                                    <p:cond delay="0"/>
                                  </p:stCondLst>
                                  <p:childTnLst>
                                    <p:set>
                                      <p:cBhvr>
                                        <p:cTn id="181" dur="1" fill="hold">
                                          <p:stCondLst>
                                            <p:cond delay="0"/>
                                          </p:stCondLst>
                                        </p:cTn>
                                        <p:tgtEl>
                                          <p:spTgt spid="43"/>
                                        </p:tgtEl>
                                        <p:attrNameLst>
                                          <p:attrName>style.visibility</p:attrName>
                                        </p:attrNameLst>
                                      </p:cBhvr>
                                      <p:to>
                                        <p:strVal val="visible"/>
                                      </p:to>
                                    </p:set>
                                    <p:animEffect transition="in" filter="dissolve">
                                      <p:cBhvr>
                                        <p:cTn id="182" dur="500"/>
                                        <p:tgtEl>
                                          <p:spTgt spid="43"/>
                                        </p:tgtEl>
                                      </p:cBhvr>
                                    </p:animEffect>
                                  </p:childTnLst>
                                </p:cTn>
                              </p:par>
                            </p:childTnLst>
                          </p:cTn>
                        </p:par>
                      </p:childTnLst>
                    </p:cTn>
                  </p:par>
                  <p:par>
                    <p:cTn id="183" fill="hold">
                      <p:stCondLst>
                        <p:cond delay="indefinite"/>
                      </p:stCondLst>
                      <p:childTnLst>
                        <p:par>
                          <p:cTn id="184" fill="hold">
                            <p:stCondLst>
                              <p:cond delay="0"/>
                            </p:stCondLst>
                            <p:childTnLst>
                              <p:par>
                                <p:cTn id="185" presetID="9" presetClass="entr" presetSubtype="0" fill="hold" grpId="0" nodeType="clickEffect">
                                  <p:stCondLst>
                                    <p:cond delay="0"/>
                                  </p:stCondLst>
                                  <p:childTnLst>
                                    <p:set>
                                      <p:cBhvr>
                                        <p:cTn id="186" dur="1" fill="hold">
                                          <p:stCondLst>
                                            <p:cond delay="0"/>
                                          </p:stCondLst>
                                        </p:cTn>
                                        <p:tgtEl>
                                          <p:spTgt spid="42"/>
                                        </p:tgtEl>
                                        <p:attrNameLst>
                                          <p:attrName>style.visibility</p:attrName>
                                        </p:attrNameLst>
                                      </p:cBhvr>
                                      <p:to>
                                        <p:strVal val="visible"/>
                                      </p:to>
                                    </p:set>
                                    <p:animEffect transition="in" filter="dissolve">
                                      <p:cBhvr>
                                        <p:cTn id="187" dur="500"/>
                                        <p:tgtEl>
                                          <p:spTgt spid="42"/>
                                        </p:tgtEl>
                                      </p:cBhvr>
                                    </p:animEffect>
                                  </p:childTnLst>
                                </p:cTn>
                              </p:par>
                            </p:childTnLst>
                          </p:cTn>
                        </p:par>
                      </p:childTnLst>
                    </p:cTn>
                  </p:par>
                  <p:par>
                    <p:cTn id="188" fill="hold">
                      <p:stCondLst>
                        <p:cond delay="indefinite"/>
                      </p:stCondLst>
                      <p:childTnLst>
                        <p:par>
                          <p:cTn id="189" fill="hold">
                            <p:stCondLst>
                              <p:cond delay="0"/>
                            </p:stCondLst>
                            <p:childTnLst>
                              <p:par>
                                <p:cTn id="190" presetID="9" presetClass="entr" presetSubtype="0" fill="hold" grpId="0" nodeType="clickEffect">
                                  <p:stCondLst>
                                    <p:cond delay="0"/>
                                  </p:stCondLst>
                                  <p:childTnLst>
                                    <p:set>
                                      <p:cBhvr>
                                        <p:cTn id="191" dur="1" fill="hold">
                                          <p:stCondLst>
                                            <p:cond delay="0"/>
                                          </p:stCondLst>
                                        </p:cTn>
                                        <p:tgtEl>
                                          <p:spTgt spid="61"/>
                                        </p:tgtEl>
                                        <p:attrNameLst>
                                          <p:attrName>style.visibility</p:attrName>
                                        </p:attrNameLst>
                                      </p:cBhvr>
                                      <p:to>
                                        <p:strVal val="visible"/>
                                      </p:to>
                                    </p:set>
                                    <p:animEffect transition="in" filter="dissolve">
                                      <p:cBhvr>
                                        <p:cTn id="192" dur="500"/>
                                        <p:tgtEl>
                                          <p:spTgt spid="61"/>
                                        </p:tgtEl>
                                      </p:cBhvr>
                                    </p:animEffect>
                                  </p:childTnLst>
                                </p:cTn>
                              </p:par>
                            </p:childTnLst>
                          </p:cTn>
                        </p:par>
                      </p:childTnLst>
                    </p:cTn>
                  </p:par>
                  <p:par>
                    <p:cTn id="193" fill="hold">
                      <p:stCondLst>
                        <p:cond delay="indefinite"/>
                      </p:stCondLst>
                      <p:childTnLst>
                        <p:par>
                          <p:cTn id="194" fill="hold">
                            <p:stCondLst>
                              <p:cond delay="0"/>
                            </p:stCondLst>
                            <p:childTnLst>
                              <p:par>
                                <p:cTn id="195" presetID="9" presetClass="entr" presetSubtype="0" fill="hold" grpId="0" nodeType="clickEffect">
                                  <p:stCondLst>
                                    <p:cond delay="0"/>
                                  </p:stCondLst>
                                  <p:childTnLst>
                                    <p:set>
                                      <p:cBhvr>
                                        <p:cTn id="196" dur="1" fill="hold">
                                          <p:stCondLst>
                                            <p:cond delay="0"/>
                                          </p:stCondLst>
                                        </p:cTn>
                                        <p:tgtEl>
                                          <p:spTgt spid="70"/>
                                        </p:tgtEl>
                                        <p:attrNameLst>
                                          <p:attrName>style.visibility</p:attrName>
                                        </p:attrNameLst>
                                      </p:cBhvr>
                                      <p:to>
                                        <p:strVal val="visible"/>
                                      </p:to>
                                    </p:set>
                                    <p:animEffect transition="in" filter="dissolve">
                                      <p:cBhvr>
                                        <p:cTn id="197" dur="500"/>
                                        <p:tgtEl>
                                          <p:spTgt spid="70"/>
                                        </p:tgtEl>
                                      </p:cBhvr>
                                    </p:animEffect>
                                  </p:childTnLst>
                                </p:cTn>
                              </p:par>
                            </p:childTnLst>
                          </p:cTn>
                        </p:par>
                      </p:childTnLst>
                    </p:cTn>
                  </p:par>
                  <p:par>
                    <p:cTn id="198" fill="hold">
                      <p:stCondLst>
                        <p:cond delay="indefinite"/>
                      </p:stCondLst>
                      <p:childTnLst>
                        <p:par>
                          <p:cTn id="199" fill="hold">
                            <p:stCondLst>
                              <p:cond delay="0"/>
                            </p:stCondLst>
                            <p:childTnLst>
                              <p:par>
                                <p:cTn id="200" presetID="9" presetClass="entr" presetSubtype="0" fill="hold" grpId="0" nodeType="clickEffect">
                                  <p:stCondLst>
                                    <p:cond delay="0"/>
                                  </p:stCondLst>
                                  <p:childTnLst>
                                    <p:set>
                                      <p:cBhvr>
                                        <p:cTn id="201" dur="1" fill="hold">
                                          <p:stCondLst>
                                            <p:cond delay="0"/>
                                          </p:stCondLst>
                                        </p:cTn>
                                        <p:tgtEl>
                                          <p:spTgt spid="68"/>
                                        </p:tgtEl>
                                        <p:attrNameLst>
                                          <p:attrName>style.visibility</p:attrName>
                                        </p:attrNameLst>
                                      </p:cBhvr>
                                      <p:to>
                                        <p:strVal val="visible"/>
                                      </p:to>
                                    </p:set>
                                    <p:animEffect transition="in" filter="dissolve">
                                      <p:cBhvr>
                                        <p:cTn id="202" dur="500"/>
                                        <p:tgtEl>
                                          <p:spTgt spid="68"/>
                                        </p:tgtEl>
                                      </p:cBhvr>
                                    </p:animEffect>
                                  </p:childTnLst>
                                </p:cTn>
                              </p:par>
                            </p:childTnLst>
                          </p:cTn>
                        </p:par>
                      </p:childTnLst>
                    </p:cTn>
                  </p:par>
                  <p:par>
                    <p:cTn id="203" fill="hold">
                      <p:stCondLst>
                        <p:cond delay="indefinite"/>
                      </p:stCondLst>
                      <p:childTnLst>
                        <p:par>
                          <p:cTn id="204" fill="hold">
                            <p:stCondLst>
                              <p:cond delay="0"/>
                            </p:stCondLst>
                            <p:childTnLst>
                              <p:par>
                                <p:cTn id="205" presetID="9" presetClass="entr" presetSubtype="0" fill="hold" grpId="0" nodeType="clickEffect">
                                  <p:stCondLst>
                                    <p:cond delay="0"/>
                                  </p:stCondLst>
                                  <p:childTnLst>
                                    <p:set>
                                      <p:cBhvr>
                                        <p:cTn id="206" dur="1" fill="hold">
                                          <p:stCondLst>
                                            <p:cond delay="0"/>
                                          </p:stCondLst>
                                        </p:cTn>
                                        <p:tgtEl>
                                          <p:spTgt spid="65"/>
                                        </p:tgtEl>
                                        <p:attrNameLst>
                                          <p:attrName>style.visibility</p:attrName>
                                        </p:attrNameLst>
                                      </p:cBhvr>
                                      <p:to>
                                        <p:strVal val="visible"/>
                                      </p:to>
                                    </p:set>
                                    <p:animEffect transition="in" filter="dissolve">
                                      <p:cBhvr>
                                        <p:cTn id="207" dur="500"/>
                                        <p:tgtEl>
                                          <p:spTgt spid="65"/>
                                        </p:tgtEl>
                                      </p:cBhvr>
                                    </p:animEffect>
                                  </p:childTnLst>
                                </p:cTn>
                              </p:par>
                            </p:childTnLst>
                          </p:cTn>
                        </p:par>
                      </p:childTnLst>
                    </p:cTn>
                  </p:par>
                  <p:par>
                    <p:cTn id="208" fill="hold">
                      <p:stCondLst>
                        <p:cond delay="indefinite"/>
                      </p:stCondLst>
                      <p:childTnLst>
                        <p:par>
                          <p:cTn id="209" fill="hold">
                            <p:stCondLst>
                              <p:cond delay="0"/>
                            </p:stCondLst>
                            <p:childTnLst>
                              <p:par>
                                <p:cTn id="210" presetID="9" presetClass="entr" presetSubtype="0" fill="hold" grpId="0" nodeType="clickEffect">
                                  <p:stCondLst>
                                    <p:cond delay="0"/>
                                  </p:stCondLst>
                                  <p:childTnLst>
                                    <p:set>
                                      <p:cBhvr>
                                        <p:cTn id="211" dur="1" fill="hold">
                                          <p:stCondLst>
                                            <p:cond delay="0"/>
                                          </p:stCondLst>
                                        </p:cTn>
                                        <p:tgtEl>
                                          <p:spTgt spid="56"/>
                                        </p:tgtEl>
                                        <p:attrNameLst>
                                          <p:attrName>style.visibility</p:attrName>
                                        </p:attrNameLst>
                                      </p:cBhvr>
                                      <p:to>
                                        <p:strVal val="visible"/>
                                      </p:to>
                                    </p:set>
                                    <p:animEffect transition="in" filter="dissolve">
                                      <p:cBhvr>
                                        <p:cTn id="212" dur="500"/>
                                        <p:tgtEl>
                                          <p:spTgt spid="56"/>
                                        </p:tgtEl>
                                      </p:cBhvr>
                                    </p:animEffect>
                                  </p:childTnLst>
                                </p:cTn>
                              </p:par>
                            </p:childTnLst>
                          </p:cTn>
                        </p:par>
                      </p:childTnLst>
                    </p:cTn>
                  </p:par>
                  <p:par>
                    <p:cTn id="213" fill="hold">
                      <p:stCondLst>
                        <p:cond delay="indefinite"/>
                      </p:stCondLst>
                      <p:childTnLst>
                        <p:par>
                          <p:cTn id="214" fill="hold">
                            <p:stCondLst>
                              <p:cond delay="0"/>
                            </p:stCondLst>
                            <p:childTnLst>
                              <p:par>
                                <p:cTn id="215" presetID="9" presetClass="entr" presetSubtype="0" fill="hold" grpId="0" nodeType="clickEffect">
                                  <p:stCondLst>
                                    <p:cond delay="0"/>
                                  </p:stCondLst>
                                  <p:childTnLst>
                                    <p:set>
                                      <p:cBhvr>
                                        <p:cTn id="216" dur="1" fill="hold">
                                          <p:stCondLst>
                                            <p:cond delay="0"/>
                                          </p:stCondLst>
                                        </p:cTn>
                                        <p:tgtEl>
                                          <p:spTgt spid="59"/>
                                        </p:tgtEl>
                                        <p:attrNameLst>
                                          <p:attrName>style.visibility</p:attrName>
                                        </p:attrNameLst>
                                      </p:cBhvr>
                                      <p:to>
                                        <p:strVal val="visible"/>
                                      </p:to>
                                    </p:set>
                                    <p:animEffect transition="in" filter="dissolve">
                                      <p:cBhvr>
                                        <p:cTn id="217" dur="500"/>
                                        <p:tgtEl>
                                          <p:spTgt spid="59"/>
                                        </p:tgtEl>
                                      </p:cBhvr>
                                    </p:animEffect>
                                  </p:childTnLst>
                                </p:cTn>
                              </p:par>
                            </p:childTnLst>
                          </p:cTn>
                        </p:par>
                      </p:childTnLst>
                    </p:cTn>
                  </p:par>
                  <p:par>
                    <p:cTn id="218" fill="hold">
                      <p:stCondLst>
                        <p:cond delay="indefinite"/>
                      </p:stCondLst>
                      <p:childTnLst>
                        <p:par>
                          <p:cTn id="219" fill="hold">
                            <p:stCondLst>
                              <p:cond delay="0"/>
                            </p:stCondLst>
                            <p:childTnLst>
                              <p:par>
                                <p:cTn id="220" presetID="9" presetClass="entr" presetSubtype="0" fill="hold" grpId="0" nodeType="clickEffect">
                                  <p:stCondLst>
                                    <p:cond delay="0"/>
                                  </p:stCondLst>
                                  <p:childTnLst>
                                    <p:set>
                                      <p:cBhvr>
                                        <p:cTn id="221" dur="1" fill="hold">
                                          <p:stCondLst>
                                            <p:cond delay="0"/>
                                          </p:stCondLst>
                                        </p:cTn>
                                        <p:tgtEl>
                                          <p:spTgt spid="62"/>
                                        </p:tgtEl>
                                        <p:attrNameLst>
                                          <p:attrName>style.visibility</p:attrName>
                                        </p:attrNameLst>
                                      </p:cBhvr>
                                      <p:to>
                                        <p:strVal val="visible"/>
                                      </p:to>
                                    </p:set>
                                    <p:animEffect transition="in" filter="dissolve">
                                      <p:cBhvr>
                                        <p:cTn id="222" dur="500"/>
                                        <p:tgtEl>
                                          <p:spTgt spid="62"/>
                                        </p:tgtEl>
                                      </p:cBhvr>
                                    </p:animEffect>
                                  </p:childTnLst>
                                </p:cTn>
                              </p:par>
                            </p:childTnLst>
                          </p:cTn>
                        </p:par>
                      </p:childTnLst>
                    </p:cTn>
                  </p:par>
                  <p:par>
                    <p:cTn id="223" fill="hold">
                      <p:stCondLst>
                        <p:cond delay="indefinite"/>
                      </p:stCondLst>
                      <p:childTnLst>
                        <p:par>
                          <p:cTn id="224" fill="hold">
                            <p:stCondLst>
                              <p:cond delay="0"/>
                            </p:stCondLst>
                            <p:childTnLst>
                              <p:par>
                                <p:cTn id="225" presetID="9" presetClass="entr" presetSubtype="0" fill="hold" grpId="0" nodeType="clickEffect">
                                  <p:stCondLst>
                                    <p:cond delay="0"/>
                                  </p:stCondLst>
                                  <p:childTnLst>
                                    <p:set>
                                      <p:cBhvr>
                                        <p:cTn id="226" dur="1" fill="hold">
                                          <p:stCondLst>
                                            <p:cond delay="0"/>
                                          </p:stCondLst>
                                        </p:cTn>
                                        <p:tgtEl>
                                          <p:spTgt spid="67"/>
                                        </p:tgtEl>
                                        <p:attrNameLst>
                                          <p:attrName>style.visibility</p:attrName>
                                        </p:attrNameLst>
                                      </p:cBhvr>
                                      <p:to>
                                        <p:strVal val="visible"/>
                                      </p:to>
                                    </p:set>
                                    <p:animEffect transition="in" filter="dissolve">
                                      <p:cBhvr>
                                        <p:cTn id="227" dur="500"/>
                                        <p:tgtEl>
                                          <p:spTgt spid="67"/>
                                        </p:tgtEl>
                                      </p:cBhvr>
                                    </p:animEffect>
                                  </p:childTnLst>
                                </p:cTn>
                              </p:par>
                            </p:childTnLst>
                          </p:cTn>
                        </p:par>
                      </p:childTnLst>
                    </p:cTn>
                  </p:par>
                  <p:par>
                    <p:cTn id="228" fill="hold">
                      <p:stCondLst>
                        <p:cond delay="indefinite"/>
                      </p:stCondLst>
                      <p:childTnLst>
                        <p:par>
                          <p:cTn id="229" fill="hold">
                            <p:stCondLst>
                              <p:cond delay="0"/>
                            </p:stCondLst>
                            <p:childTnLst>
                              <p:par>
                                <p:cTn id="230" presetID="9" presetClass="entr" presetSubtype="0" fill="hold" grpId="0" nodeType="clickEffect">
                                  <p:stCondLst>
                                    <p:cond delay="0"/>
                                  </p:stCondLst>
                                  <p:childTnLst>
                                    <p:set>
                                      <p:cBhvr>
                                        <p:cTn id="231" dur="1" fill="hold">
                                          <p:stCondLst>
                                            <p:cond delay="0"/>
                                          </p:stCondLst>
                                        </p:cTn>
                                        <p:tgtEl>
                                          <p:spTgt spid="69"/>
                                        </p:tgtEl>
                                        <p:attrNameLst>
                                          <p:attrName>style.visibility</p:attrName>
                                        </p:attrNameLst>
                                      </p:cBhvr>
                                      <p:to>
                                        <p:strVal val="visible"/>
                                      </p:to>
                                    </p:set>
                                    <p:animEffect transition="in" filter="dissolve">
                                      <p:cBhvr>
                                        <p:cTn id="23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4" grpId="0"/>
      <p:bldP spid="26" grpId="0"/>
      <p:bldP spid="30" grpId="0"/>
      <p:bldP spid="31" grpId="0"/>
      <p:bldP spid="34" grpId="0"/>
      <p:bldP spid="35" grpId="0"/>
      <p:bldP spid="36" grpId="0"/>
      <p:bldP spid="37" grpId="0"/>
      <p:bldP spid="46" grpId="0"/>
      <p:bldP spid="47" grpId="0"/>
      <p:bldP spid="48" grpId="0"/>
      <p:bldP spid="49" grpId="0"/>
      <p:bldP spid="50"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P spid="68" grpId="0"/>
      <p:bldP spid="69" grpId="0"/>
      <p:bldP spid="41" grpId="0"/>
      <p:bldP spid="42" grpId="0"/>
      <p:bldP spid="43" grpId="0"/>
      <p:bldP spid="44" grpId="0"/>
      <p:bldP spid="70" grpId="0"/>
      <p:bldP spid="71" grpId="0"/>
      <p:bldP spid="72" grpId="0"/>
      <p:bldP spid="73" grpId="0"/>
      <p:bldP spid="74" grpId="0"/>
      <p:bldP spid="75" grpId="0"/>
      <p:bldP spid="76" grpId="0"/>
      <p:bldP spid="77" grpId="0"/>
      <p:bldP spid="7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85823"/>
            <a:ext cx="11160000" cy="720000"/>
          </a:xfrm>
        </p:spPr>
        <p:txBody>
          <a:bodyPr/>
          <a:lstStyle/>
          <a:p>
            <a:r>
              <a:rPr lang="he-IL" dirty="0"/>
              <a:t>כרטסת חשבונות</a:t>
            </a:r>
          </a:p>
        </p:txBody>
      </p:sp>
      <p:graphicFrame>
        <p:nvGraphicFramePr>
          <p:cNvPr id="17" name="מציין מיקום תוכן 4"/>
          <p:cNvGraphicFramePr>
            <a:graphicFrameLocks/>
          </p:cNvGraphicFramePr>
          <p:nvPr/>
        </p:nvGraphicFramePr>
        <p:xfrm>
          <a:off x="740788" y="1526837"/>
          <a:ext cx="11158536" cy="148336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18" name="כותרת 1"/>
          <p:cNvSpPr txBox="1">
            <a:spLocks/>
          </p:cNvSpPr>
          <p:nvPr/>
        </p:nvSpPr>
        <p:spPr>
          <a:xfrm>
            <a:off x="261035" y="2953451"/>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lang="he-IL" sz="3600" b="1" u="sng" dirty="0">
                <a:solidFill>
                  <a:srgbClr val="002060"/>
                </a:solidFill>
                <a:latin typeface="Varela Round" pitchFamily="2" charset="-79"/>
                <a:ea typeface="+mj-ea"/>
                <a:cs typeface="Varela Round" pitchFamily="2" charset="-79"/>
              </a:rPr>
              <a:t>מקדמות לעובדים</a:t>
            </a:r>
            <a:endPar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endParaRPr>
          </a:p>
        </p:txBody>
      </p:sp>
      <p:sp>
        <p:nvSpPr>
          <p:cNvPr id="21" name="TextBox 20"/>
          <p:cNvSpPr txBox="1"/>
          <p:nvPr/>
        </p:nvSpPr>
        <p:spPr>
          <a:xfrm>
            <a:off x="10417003" y="2241234"/>
            <a:ext cx="1437512" cy="369332"/>
          </a:xfrm>
          <a:prstGeom prst="rect">
            <a:avLst/>
          </a:prstGeom>
          <a:noFill/>
        </p:spPr>
        <p:txBody>
          <a:bodyPr wrap="square" rtlCol="1">
            <a:spAutoFit/>
          </a:bodyPr>
          <a:lstStyle/>
          <a:p>
            <a:r>
              <a:rPr lang="he-IL" dirty="0"/>
              <a:t>31.5.2020</a:t>
            </a:r>
          </a:p>
        </p:txBody>
      </p:sp>
      <p:sp>
        <p:nvSpPr>
          <p:cNvPr id="22" name="TextBox 21"/>
          <p:cNvSpPr txBox="1"/>
          <p:nvPr/>
        </p:nvSpPr>
        <p:spPr>
          <a:xfrm>
            <a:off x="8713699" y="1898799"/>
            <a:ext cx="1748120" cy="369332"/>
          </a:xfrm>
          <a:prstGeom prst="rect">
            <a:avLst/>
          </a:prstGeom>
          <a:noFill/>
        </p:spPr>
        <p:txBody>
          <a:bodyPr wrap="square" rtlCol="1">
            <a:spAutoFit/>
          </a:bodyPr>
          <a:lstStyle/>
          <a:p>
            <a:r>
              <a:rPr lang="he-IL" dirty="0"/>
              <a:t>עובדת ירדן</a:t>
            </a:r>
          </a:p>
        </p:txBody>
      </p:sp>
      <p:sp>
        <p:nvSpPr>
          <p:cNvPr id="24" name="TextBox 23"/>
          <p:cNvSpPr txBox="1"/>
          <p:nvPr/>
        </p:nvSpPr>
        <p:spPr>
          <a:xfrm>
            <a:off x="4823013" y="1868334"/>
            <a:ext cx="2814916" cy="369332"/>
          </a:xfrm>
          <a:prstGeom prst="rect">
            <a:avLst/>
          </a:prstGeom>
          <a:noFill/>
        </p:spPr>
        <p:txBody>
          <a:bodyPr wrap="square" rtlCol="1">
            <a:spAutoFit/>
          </a:bodyPr>
          <a:lstStyle/>
          <a:p>
            <a:r>
              <a:rPr lang="he-IL" dirty="0"/>
              <a:t>חיוב ירדן בוועד עובדים</a:t>
            </a:r>
          </a:p>
        </p:txBody>
      </p:sp>
      <p:sp>
        <p:nvSpPr>
          <p:cNvPr id="26" name="TextBox 25"/>
          <p:cNvSpPr txBox="1"/>
          <p:nvPr/>
        </p:nvSpPr>
        <p:spPr>
          <a:xfrm>
            <a:off x="2456377" y="2212560"/>
            <a:ext cx="1129553" cy="369332"/>
          </a:xfrm>
          <a:prstGeom prst="rect">
            <a:avLst/>
          </a:prstGeom>
          <a:noFill/>
        </p:spPr>
        <p:txBody>
          <a:bodyPr wrap="square" rtlCol="1">
            <a:spAutoFit/>
          </a:bodyPr>
          <a:lstStyle/>
          <a:p>
            <a:r>
              <a:rPr lang="he-IL" dirty="0"/>
              <a:t>30</a:t>
            </a:r>
          </a:p>
        </p:txBody>
      </p:sp>
      <p:sp>
        <p:nvSpPr>
          <p:cNvPr id="30" name="TextBox 29"/>
          <p:cNvSpPr txBox="1"/>
          <p:nvPr/>
        </p:nvSpPr>
        <p:spPr>
          <a:xfrm>
            <a:off x="9126079" y="2230496"/>
            <a:ext cx="1353672" cy="369325"/>
          </a:xfrm>
          <a:prstGeom prst="rect">
            <a:avLst/>
          </a:prstGeom>
          <a:noFill/>
        </p:spPr>
        <p:txBody>
          <a:bodyPr wrap="square" rtlCol="1">
            <a:spAutoFit/>
          </a:bodyPr>
          <a:lstStyle/>
          <a:p>
            <a:r>
              <a:rPr lang="he-IL" dirty="0"/>
              <a:t>עובד הראל</a:t>
            </a:r>
          </a:p>
        </p:txBody>
      </p:sp>
      <p:sp>
        <p:nvSpPr>
          <p:cNvPr id="34" name="TextBox 33"/>
          <p:cNvSpPr txBox="1"/>
          <p:nvPr/>
        </p:nvSpPr>
        <p:spPr>
          <a:xfrm>
            <a:off x="4849917" y="2644640"/>
            <a:ext cx="2805948" cy="369332"/>
          </a:xfrm>
          <a:prstGeom prst="rect">
            <a:avLst/>
          </a:prstGeom>
          <a:noFill/>
        </p:spPr>
        <p:txBody>
          <a:bodyPr wrap="square" rtlCol="1">
            <a:spAutoFit/>
          </a:bodyPr>
          <a:lstStyle/>
          <a:p>
            <a:r>
              <a:rPr lang="he-IL" dirty="0"/>
              <a:t>תשלום וועד עובדים</a:t>
            </a:r>
          </a:p>
        </p:txBody>
      </p:sp>
      <p:sp>
        <p:nvSpPr>
          <p:cNvPr id="35" name="TextBox 34"/>
          <p:cNvSpPr txBox="1"/>
          <p:nvPr/>
        </p:nvSpPr>
        <p:spPr>
          <a:xfrm>
            <a:off x="9126076" y="2646424"/>
            <a:ext cx="1335743" cy="369332"/>
          </a:xfrm>
          <a:prstGeom prst="rect">
            <a:avLst/>
          </a:prstGeom>
          <a:noFill/>
        </p:spPr>
        <p:txBody>
          <a:bodyPr wrap="square" rtlCol="1">
            <a:spAutoFit/>
          </a:bodyPr>
          <a:lstStyle/>
          <a:p>
            <a:r>
              <a:rPr lang="he-IL" dirty="0"/>
              <a:t>עו"ש</a:t>
            </a:r>
          </a:p>
        </p:txBody>
      </p:sp>
      <p:sp>
        <p:nvSpPr>
          <p:cNvPr id="36" name="TextBox 35"/>
          <p:cNvSpPr txBox="1"/>
          <p:nvPr/>
        </p:nvSpPr>
        <p:spPr>
          <a:xfrm>
            <a:off x="10488716" y="2617750"/>
            <a:ext cx="1329928" cy="369332"/>
          </a:xfrm>
          <a:prstGeom prst="rect">
            <a:avLst/>
          </a:prstGeom>
          <a:noFill/>
        </p:spPr>
        <p:txBody>
          <a:bodyPr wrap="square" rtlCol="1">
            <a:spAutoFit/>
          </a:bodyPr>
          <a:lstStyle/>
          <a:p>
            <a:r>
              <a:rPr lang="he-IL" dirty="0"/>
              <a:t>15.6.2020</a:t>
            </a:r>
          </a:p>
        </p:txBody>
      </p:sp>
      <p:sp>
        <p:nvSpPr>
          <p:cNvPr id="46" name="TextBox 45"/>
          <p:cNvSpPr txBox="1"/>
          <p:nvPr/>
        </p:nvSpPr>
        <p:spPr>
          <a:xfrm>
            <a:off x="1210308" y="2255595"/>
            <a:ext cx="1129553" cy="369332"/>
          </a:xfrm>
          <a:prstGeom prst="rect">
            <a:avLst/>
          </a:prstGeom>
          <a:noFill/>
        </p:spPr>
        <p:txBody>
          <a:bodyPr wrap="square" rtlCol="1">
            <a:spAutoFit/>
          </a:bodyPr>
          <a:lstStyle/>
          <a:p>
            <a:r>
              <a:rPr lang="he-IL" dirty="0"/>
              <a:t>60</a:t>
            </a:r>
          </a:p>
        </p:txBody>
      </p:sp>
      <p:sp>
        <p:nvSpPr>
          <p:cNvPr id="48" name="TextBox 47"/>
          <p:cNvSpPr txBox="1"/>
          <p:nvPr/>
        </p:nvSpPr>
        <p:spPr>
          <a:xfrm>
            <a:off x="1416424" y="2664353"/>
            <a:ext cx="905508" cy="369332"/>
          </a:xfrm>
          <a:prstGeom prst="rect">
            <a:avLst/>
          </a:prstGeom>
          <a:noFill/>
        </p:spPr>
        <p:txBody>
          <a:bodyPr wrap="square" rtlCol="1">
            <a:spAutoFit/>
          </a:bodyPr>
          <a:lstStyle/>
          <a:p>
            <a:r>
              <a:rPr lang="he-IL" dirty="0"/>
              <a:t>0</a:t>
            </a:r>
          </a:p>
        </p:txBody>
      </p:sp>
      <p:sp>
        <p:nvSpPr>
          <p:cNvPr id="49" name="TextBox 48"/>
          <p:cNvSpPr txBox="1"/>
          <p:nvPr/>
        </p:nvSpPr>
        <p:spPr>
          <a:xfrm>
            <a:off x="776620" y="1843228"/>
            <a:ext cx="415759" cy="369332"/>
          </a:xfrm>
          <a:prstGeom prst="rect">
            <a:avLst/>
          </a:prstGeom>
          <a:noFill/>
        </p:spPr>
        <p:txBody>
          <a:bodyPr wrap="square" rtlCol="1">
            <a:spAutoFit/>
          </a:bodyPr>
          <a:lstStyle/>
          <a:p>
            <a:r>
              <a:rPr lang="he-IL" dirty="0"/>
              <a:t>ז</a:t>
            </a:r>
          </a:p>
        </p:txBody>
      </p:sp>
      <p:sp>
        <p:nvSpPr>
          <p:cNvPr id="50" name="TextBox 49"/>
          <p:cNvSpPr txBox="1"/>
          <p:nvPr/>
        </p:nvSpPr>
        <p:spPr>
          <a:xfrm>
            <a:off x="749756" y="2230489"/>
            <a:ext cx="415759" cy="369332"/>
          </a:xfrm>
          <a:prstGeom prst="rect">
            <a:avLst/>
          </a:prstGeom>
          <a:noFill/>
        </p:spPr>
        <p:txBody>
          <a:bodyPr wrap="square" rtlCol="1">
            <a:spAutoFit/>
          </a:bodyPr>
          <a:lstStyle/>
          <a:p>
            <a:r>
              <a:rPr lang="he-IL" dirty="0"/>
              <a:t>ז</a:t>
            </a:r>
          </a:p>
        </p:txBody>
      </p:sp>
      <p:sp>
        <p:nvSpPr>
          <p:cNvPr id="51" name="כותרת 1"/>
          <p:cNvSpPr txBox="1">
            <a:spLocks/>
          </p:cNvSpPr>
          <p:nvPr/>
        </p:nvSpPr>
        <p:spPr>
          <a:xfrm>
            <a:off x="605652" y="788908"/>
            <a:ext cx="11160000" cy="720000"/>
          </a:xfrm>
          <a:prstGeom prst="rect">
            <a:avLst/>
          </a:prstGeom>
          <a:no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חשבון</a:t>
            </a:r>
            <a:r>
              <a:rPr kumimoji="0" lang="he-IL" sz="48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 </a:t>
            </a:r>
            <a:r>
              <a:rPr lang="he-IL" sz="3600" b="1" u="sng" dirty="0">
                <a:solidFill>
                  <a:srgbClr val="002060"/>
                </a:solidFill>
                <a:latin typeface="Varela Round" pitchFamily="2" charset="-79"/>
                <a:ea typeface="+mj-ea"/>
                <a:cs typeface="Varela Round" pitchFamily="2" charset="-79"/>
              </a:rPr>
              <a:t>וועד עובדים</a:t>
            </a:r>
            <a:endParaRPr kumimoji="0" lang="he-IL" sz="3600" b="1" i="0" u="sng" strike="noStrike" kern="1200" cap="none" spc="0" normalizeH="0" baseline="0" noProof="0" dirty="0">
              <a:ln>
                <a:noFill/>
              </a:ln>
              <a:solidFill>
                <a:srgbClr val="002060"/>
              </a:solidFill>
              <a:effectLst/>
              <a:uLnTx/>
              <a:uFillTx/>
              <a:latin typeface="Varela Round" pitchFamily="2" charset="-79"/>
              <a:ea typeface="+mj-ea"/>
              <a:cs typeface="Varela Round" pitchFamily="2" charset="-79"/>
            </a:endParaRPr>
          </a:p>
        </p:txBody>
      </p:sp>
      <p:graphicFrame>
        <p:nvGraphicFramePr>
          <p:cNvPr id="52" name="מציין מיקום תוכן 4"/>
          <p:cNvGraphicFramePr>
            <a:graphicFrameLocks/>
          </p:cNvGraphicFramePr>
          <p:nvPr>
            <p:extLst>
              <p:ext uri="{D42A27DB-BD31-4B8C-83A1-F6EECF244321}">
                <p14:modId xmlns:p14="http://schemas.microsoft.com/office/powerpoint/2010/main" val="3472600991"/>
              </p:ext>
            </p:extLst>
          </p:nvPr>
        </p:nvGraphicFramePr>
        <p:xfrm>
          <a:off x="660118" y="3654782"/>
          <a:ext cx="11158536" cy="1731645"/>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endParaRPr lang="he-IL" sz="2000" b="1" i="0" u="none" strike="noStrike" dirty="0">
                        <a:solidFill>
                          <a:srgbClr val="000000"/>
                        </a:solidFill>
                        <a:latin typeface="Arial"/>
                      </a:endParaRPr>
                    </a:p>
                    <a:p>
                      <a:pPr algn="ctr" rtl="1" fontAlgn="b"/>
                      <a:endParaRPr lang="he-IL" sz="2000" b="1" i="0" u="none" strike="noStrike" dirty="0">
                        <a:solidFill>
                          <a:srgbClr val="000000"/>
                        </a:solidFill>
                        <a:latin typeface="Arial"/>
                      </a:endParaRPr>
                    </a:p>
                  </a:txBody>
                  <a:tcPr marL="9525" marR="9525" marT="9525" marB="0" anchor="b"/>
                </a:tc>
                <a:tc>
                  <a:txBody>
                    <a:bodyPr/>
                    <a:lstStyle/>
                    <a:p>
                      <a:pPr algn="ctr" rtl="1" fontAlgn="b"/>
                      <a:r>
                        <a:rPr lang="he-IL" sz="2000" b="1" i="0" u="none" strike="noStrike" dirty="0">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marL="0" algn="l" defTabSz="914400" rtl="0" eaLnBrk="1" latinLnBrk="0" hangingPunct="1"/>
                      <a:endParaRPr lang="he-IL" dirty="0"/>
                    </a:p>
                  </a:txBody>
                  <a:tcPr/>
                </a:tc>
                <a:extLst>
                  <a:ext uri="{0D108BD9-81ED-4DB2-BD59-A6C34878D82A}">
                    <a16:rowId xmlns:a16="http://schemas.microsoft.com/office/drawing/2014/main" val="10003"/>
                  </a:ext>
                </a:extLst>
              </a:tr>
            </a:tbl>
          </a:graphicData>
        </a:graphic>
      </p:graphicFrame>
      <p:sp>
        <p:nvSpPr>
          <p:cNvPr id="53" name="TextBox 52"/>
          <p:cNvSpPr txBox="1"/>
          <p:nvPr/>
        </p:nvSpPr>
        <p:spPr>
          <a:xfrm>
            <a:off x="2286100" y="4653145"/>
            <a:ext cx="1210201" cy="369332"/>
          </a:xfrm>
          <a:prstGeom prst="rect">
            <a:avLst/>
          </a:prstGeom>
          <a:noFill/>
        </p:spPr>
        <p:txBody>
          <a:bodyPr wrap="square" rtlCol="1">
            <a:spAutoFit/>
          </a:bodyPr>
          <a:lstStyle/>
          <a:p>
            <a:r>
              <a:rPr lang="he-IL" dirty="0"/>
              <a:t>800</a:t>
            </a:r>
          </a:p>
        </p:txBody>
      </p:sp>
      <p:sp>
        <p:nvSpPr>
          <p:cNvPr id="54" name="TextBox 53"/>
          <p:cNvSpPr txBox="1"/>
          <p:nvPr/>
        </p:nvSpPr>
        <p:spPr>
          <a:xfrm>
            <a:off x="10363206" y="4633418"/>
            <a:ext cx="1437512" cy="369332"/>
          </a:xfrm>
          <a:prstGeom prst="rect">
            <a:avLst/>
          </a:prstGeom>
          <a:noFill/>
        </p:spPr>
        <p:txBody>
          <a:bodyPr wrap="square" rtlCol="1">
            <a:spAutoFit/>
          </a:bodyPr>
          <a:lstStyle/>
          <a:p>
            <a:r>
              <a:rPr lang="he-IL" dirty="0"/>
              <a:t>31.5.2020</a:t>
            </a:r>
          </a:p>
        </p:txBody>
      </p:sp>
      <p:sp>
        <p:nvSpPr>
          <p:cNvPr id="55" name="TextBox 54"/>
          <p:cNvSpPr txBox="1"/>
          <p:nvPr/>
        </p:nvSpPr>
        <p:spPr>
          <a:xfrm>
            <a:off x="10381145" y="4264093"/>
            <a:ext cx="1437512" cy="369332"/>
          </a:xfrm>
          <a:prstGeom prst="rect">
            <a:avLst/>
          </a:prstGeom>
          <a:noFill/>
        </p:spPr>
        <p:txBody>
          <a:bodyPr wrap="square" rtlCol="1">
            <a:spAutoFit/>
          </a:bodyPr>
          <a:lstStyle/>
          <a:p>
            <a:r>
              <a:rPr lang="he-IL" dirty="0"/>
              <a:t>31.5.2020</a:t>
            </a:r>
          </a:p>
        </p:txBody>
      </p:sp>
      <p:sp>
        <p:nvSpPr>
          <p:cNvPr id="58" name="TextBox 57"/>
          <p:cNvSpPr txBox="1"/>
          <p:nvPr/>
        </p:nvSpPr>
        <p:spPr>
          <a:xfrm>
            <a:off x="9018502" y="4669269"/>
            <a:ext cx="1272995" cy="369332"/>
          </a:xfrm>
          <a:prstGeom prst="rect">
            <a:avLst/>
          </a:prstGeom>
          <a:noFill/>
        </p:spPr>
        <p:txBody>
          <a:bodyPr wrap="square" rtlCol="1">
            <a:spAutoFit/>
          </a:bodyPr>
          <a:lstStyle/>
          <a:p>
            <a:r>
              <a:rPr lang="he-IL" dirty="0"/>
              <a:t>עובדת ירדן</a:t>
            </a:r>
          </a:p>
        </p:txBody>
      </p:sp>
      <p:sp>
        <p:nvSpPr>
          <p:cNvPr id="60" name="TextBox 59"/>
          <p:cNvSpPr txBox="1"/>
          <p:nvPr/>
        </p:nvSpPr>
        <p:spPr>
          <a:xfrm>
            <a:off x="4464424" y="4669269"/>
            <a:ext cx="3182473" cy="369332"/>
          </a:xfrm>
          <a:prstGeom prst="rect">
            <a:avLst/>
          </a:prstGeom>
          <a:noFill/>
        </p:spPr>
        <p:txBody>
          <a:bodyPr wrap="square" rtlCol="1">
            <a:spAutoFit/>
          </a:bodyPr>
          <a:lstStyle/>
          <a:p>
            <a:r>
              <a:rPr lang="he-IL" dirty="0"/>
              <a:t>חיוב ירדן עבור מקדמה ששולמה</a:t>
            </a:r>
          </a:p>
        </p:txBody>
      </p:sp>
      <p:sp>
        <p:nvSpPr>
          <p:cNvPr id="63" name="TextBox 62"/>
          <p:cNvSpPr txBox="1"/>
          <p:nvPr/>
        </p:nvSpPr>
        <p:spPr>
          <a:xfrm>
            <a:off x="1156547" y="4264086"/>
            <a:ext cx="1129553" cy="369332"/>
          </a:xfrm>
          <a:prstGeom prst="rect">
            <a:avLst/>
          </a:prstGeom>
          <a:noFill/>
        </p:spPr>
        <p:txBody>
          <a:bodyPr wrap="square" rtlCol="1">
            <a:spAutoFit/>
          </a:bodyPr>
          <a:lstStyle/>
          <a:p>
            <a:r>
              <a:rPr lang="he-IL" dirty="0"/>
              <a:t>800</a:t>
            </a:r>
          </a:p>
        </p:txBody>
      </p:sp>
      <p:sp>
        <p:nvSpPr>
          <p:cNvPr id="69" name="TextBox 68"/>
          <p:cNvSpPr txBox="1"/>
          <p:nvPr/>
        </p:nvSpPr>
        <p:spPr>
          <a:xfrm>
            <a:off x="1335777" y="4631641"/>
            <a:ext cx="950323" cy="371109"/>
          </a:xfrm>
          <a:prstGeom prst="rect">
            <a:avLst/>
          </a:prstGeom>
          <a:noFill/>
        </p:spPr>
        <p:txBody>
          <a:bodyPr wrap="square" rtlCol="1">
            <a:spAutoFit/>
          </a:bodyPr>
          <a:lstStyle/>
          <a:p>
            <a:r>
              <a:rPr lang="he-IL" dirty="0"/>
              <a:t>0</a:t>
            </a:r>
          </a:p>
        </p:txBody>
      </p:sp>
      <p:sp>
        <p:nvSpPr>
          <p:cNvPr id="41" name="TextBox 40"/>
          <p:cNvSpPr txBox="1"/>
          <p:nvPr/>
        </p:nvSpPr>
        <p:spPr>
          <a:xfrm>
            <a:off x="3621788" y="2646424"/>
            <a:ext cx="1156406" cy="369332"/>
          </a:xfrm>
          <a:prstGeom prst="rect">
            <a:avLst/>
          </a:prstGeom>
          <a:noFill/>
        </p:spPr>
        <p:txBody>
          <a:bodyPr wrap="square" rtlCol="1">
            <a:spAutoFit/>
          </a:bodyPr>
          <a:lstStyle/>
          <a:p>
            <a:r>
              <a:rPr lang="he-IL" dirty="0"/>
              <a:t>60</a:t>
            </a:r>
          </a:p>
        </p:txBody>
      </p:sp>
      <p:sp>
        <p:nvSpPr>
          <p:cNvPr id="44" name="TextBox 43"/>
          <p:cNvSpPr txBox="1"/>
          <p:nvPr/>
        </p:nvSpPr>
        <p:spPr>
          <a:xfrm>
            <a:off x="4724400" y="4264086"/>
            <a:ext cx="2814916" cy="369332"/>
          </a:xfrm>
          <a:prstGeom prst="rect">
            <a:avLst/>
          </a:prstGeom>
          <a:noFill/>
        </p:spPr>
        <p:txBody>
          <a:bodyPr wrap="square" rtlCol="1">
            <a:spAutoFit/>
          </a:bodyPr>
          <a:lstStyle/>
          <a:p>
            <a:r>
              <a:rPr lang="he-IL" dirty="0"/>
              <a:t>יתרה</a:t>
            </a:r>
          </a:p>
        </p:txBody>
      </p:sp>
      <p:sp>
        <p:nvSpPr>
          <p:cNvPr id="72" name="TextBox 71"/>
          <p:cNvSpPr txBox="1"/>
          <p:nvPr/>
        </p:nvSpPr>
        <p:spPr>
          <a:xfrm>
            <a:off x="713905" y="4283813"/>
            <a:ext cx="415759" cy="369332"/>
          </a:xfrm>
          <a:prstGeom prst="rect">
            <a:avLst/>
          </a:prstGeom>
          <a:noFill/>
        </p:spPr>
        <p:txBody>
          <a:bodyPr wrap="square" rtlCol="1">
            <a:spAutoFit/>
          </a:bodyPr>
          <a:lstStyle/>
          <a:p>
            <a:r>
              <a:rPr lang="he-IL" dirty="0"/>
              <a:t>ח</a:t>
            </a:r>
          </a:p>
        </p:txBody>
      </p:sp>
      <p:sp>
        <p:nvSpPr>
          <p:cNvPr id="73" name="TextBox 72"/>
          <p:cNvSpPr txBox="1"/>
          <p:nvPr/>
        </p:nvSpPr>
        <p:spPr>
          <a:xfrm>
            <a:off x="10381135" y="1898799"/>
            <a:ext cx="1437512" cy="369332"/>
          </a:xfrm>
          <a:prstGeom prst="rect">
            <a:avLst/>
          </a:prstGeom>
          <a:noFill/>
        </p:spPr>
        <p:txBody>
          <a:bodyPr wrap="square" rtlCol="1">
            <a:spAutoFit/>
          </a:bodyPr>
          <a:lstStyle/>
          <a:p>
            <a:r>
              <a:rPr lang="he-IL" dirty="0"/>
              <a:t>31.5.2020</a:t>
            </a:r>
          </a:p>
        </p:txBody>
      </p:sp>
      <p:sp>
        <p:nvSpPr>
          <p:cNvPr id="74" name="TextBox 73"/>
          <p:cNvSpPr txBox="1"/>
          <p:nvPr/>
        </p:nvSpPr>
        <p:spPr>
          <a:xfrm>
            <a:off x="4778194" y="2217953"/>
            <a:ext cx="2814916" cy="369332"/>
          </a:xfrm>
          <a:prstGeom prst="rect">
            <a:avLst/>
          </a:prstGeom>
          <a:noFill/>
        </p:spPr>
        <p:txBody>
          <a:bodyPr wrap="square" rtlCol="1">
            <a:spAutoFit/>
          </a:bodyPr>
          <a:lstStyle/>
          <a:p>
            <a:r>
              <a:rPr lang="he-IL" dirty="0"/>
              <a:t>חיוב הראל בוועד עובדים</a:t>
            </a:r>
          </a:p>
        </p:txBody>
      </p:sp>
      <p:sp>
        <p:nvSpPr>
          <p:cNvPr id="76" name="TextBox 75"/>
          <p:cNvSpPr txBox="1"/>
          <p:nvPr/>
        </p:nvSpPr>
        <p:spPr>
          <a:xfrm>
            <a:off x="2483274" y="1880877"/>
            <a:ext cx="1129553" cy="369332"/>
          </a:xfrm>
          <a:prstGeom prst="rect">
            <a:avLst/>
          </a:prstGeom>
          <a:noFill/>
        </p:spPr>
        <p:txBody>
          <a:bodyPr wrap="square" rtlCol="1">
            <a:spAutoFit/>
          </a:bodyPr>
          <a:lstStyle/>
          <a:p>
            <a:r>
              <a:rPr lang="he-IL" dirty="0"/>
              <a:t>30</a:t>
            </a:r>
          </a:p>
        </p:txBody>
      </p:sp>
      <p:sp>
        <p:nvSpPr>
          <p:cNvPr id="77" name="TextBox 76"/>
          <p:cNvSpPr txBox="1"/>
          <p:nvPr/>
        </p:nvSpPr>
        <p:spPr>
          <a:xfrm>
            <a:off x="1219276" y="1905983"/>
            <a:ext cx="1129553" cy="369332"/>
          </a:xfrm>
          <a:prstGeom prst="rect">
            <a:avLst/>
          </a:prstGeom>
          <a:noFill/>
        </p:spPr>
        <p:txBody>
          <a:bodyPr wrap="square" rtlCol="1">
            <a:spAutoFit/>
          </a:bodyPr>
          <a:lstStyle/>
          <a:p>
            <a:r>
              <a:rPr lang="he-IL" dirty="0"/>
              <a:t>30</a:t>
            </a:r>
          </a:p>
        </p:txBody>
      </p:sp>
      <p:sp>
        <p:nvSpPr>
          <p:cNvPr id="79" name="TextBox 78"/>
          <p:cNvSpPr txBox="1"/>
          <p:nvPr/>
        </p:nvSpPr>
        <p:spPr>
          <a:xfrm>
            <a:off x="3567997" y="4298158"/>
            <a:ext cx="1129553" cy="369332"/>
          </a:xfrm>
          <a:prstGeom prst="rect">
            <a:avLst/>
          </a:prstGeom>
          <a:noFill/>
        </p:spPr>
        <p:txBody>
          <a:bodyPr wrap="square" rtlCol="1">
            <a:spAutoFit/>
          </a:bodyPr>
          <a:lstStyle/>
          <a:p>
            <a:r>
              <a:rPr lang="he-IL" dirty="0"/>
              <a:t>800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dissolve">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dissolv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dissolve">
                                      <p:cBhvr>
                                        <p:cTn id="22" dur="500"/>
                                        <p:tgtEl>
                                          <p:spTgt spid="7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dissolve">
                                      <p:cBhvr>
                                        <p:cTn id="27" dur="5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dissolve">
                                      <p:cBhvr>
                                        <p:cTn id="32" dur="500"/>
                                        <p:tgtEl>
                                          <p:spTgt spid="4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dissolv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dissolve">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4"/>
                                        </p:tgtEl>
                                        <p:attrNameLst>
                                          <p:attrName>style.visibility</p:attrName>
                                        </p:attrNameLst>
                                      </p:cBhvr>
                                      <p:to>
                                        <p:strVal val="visible"/>
                                      </p:to>
                                    </p:set>
                                    <p:animEffect transition="in" filter="dissolve">
                                      <p:cBhvr>
                                        <p:cTn id="47" dur="500"/>
                                        <p:tgtEl>
                                          <p:spTgt spid="7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dissolve">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dissolve">
                                      <p:cBhvr>
                                        <p:cTn id="57" dur="500"/>
                                        <p:tgtEl>
                                          <p:spTgt spid="4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0"/>
                                        </p:tgtEl>
                                        <p:attrNameLst>
                                          <p:attrName>style.visibility</p:attrName>
                                        </p:attrNameLst>
                                      </p:cBhvr>
                                      <p:to>
                                        <p:strVal val="visible"/>
                                      </p:to>
                                    </p:set>
                                    <p:animEffect transition="in" filter="dissolve">
                                      <p:cBhvr>
                                        <p:cTn id="62" dur="500"/>
                                        <p:tgtEl>
                                          <p:spTgt spid="50"/>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dissolve">
                                      <p:cBhvr>
                                        <p:cTn id="67" dur="5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dissolve">
                                      <p:cBhvr>
                                        <p:cTn id="72" dur="500"/>
                                        <p:tgtEl>
                                          <p:spTgt spid="35"/>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dissolve">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41"/>
                                        </p:tgtEl>
                                        <p:attrNameLst>
                                          <p:attrName>style.visibility</p:attrName>
                                        </p:attrNameLst>
                                      </p:cBhvr>
                                      <p:to>
                                        <p:strVal val="visible"/>
                                      </p:to>
                                    </p:set>
                                    <p:animEffect transition="in" filter="dissolve">
                                      <p:cBhvr>
                                        <p:cTn id="82" dur="500"/>
                                        <p:tgtEl>
                                          <p:spTgt spid="41"/>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48"/>
                                        </p:tgtEl>
                                        <p:attrNameLst>
                                          <p:attrName>style.visibility</p:attrName>
                                        </p:attrNameLst>
                                      </p:cBhvr>
                                      <p:to>
                                        <p:strVal val="visible"/>
                                      </p:to>
                                    </p:set>
                                    <p:animEffect transition="in" filter="dissolve">
                                      <p:cBhvr>
                                        <p:cTn id="87" dur="500"/>
                                        <p:tgtEl>
                                          <p:spTgt spid="48"/>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55"/>
                                        </p:tgtEl>
                                        <p:attrNameLst>
                                          <p:attrName>style.visibility</p:attrName>
                                        </p:attrNameLst>
                                      </p:cBhvr>
                                      <p:to>
                                        <p:strVal val="visible"/>
                                      </p:to>
                                    </p:set>
                                    <p:animEffect transition="in" filter="dissolve">
                                      <p:cBhvr>
                                        <p:cTn id="92" dur="500"/>
                                        <p:tgtEl>
                                          <p:spTgt spid="55"/>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44"/>
                                        </p:tgtEl>
                                        <p:attrNameLst>
                                          <p:attrName>style.visibility</p:attrName>
                                        </p:attrNameLst>
                                      </p:cBhvr>
                                      <p:to>
                                        <p:strVal val="visible"/>
                                      </p:to>
                                    </p:set>
                                    <p:animEffect transition="in" filter="dissolve">
                                      <p:cBhvr>
                                        <p:cTn id="97" dur="500"/>
                                        <p:tgtEl>
                                          <p:spTgt spid="44"/>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79"/>
                                        </p:tgtEl>
                                        <p:attrNameLst>
                                          <p:attrName>style.visibility</p:attrName>
                                        </p:attrNameLst>
                                      </p:cBhvr>
                                      <p:to>
                                        <p:strVal val="visible"/>
                                      </p:to>
                                    </p:set>
                                    <p:animEffect transition="in" filter="dissolve">
                                      <p:cBhvr>
                                        <p:cTn id="102" dur="500"/>
                                        <p:tgtEl>
                                          <p:spTgt spid="79"/>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63"/>
                                        </p:tgtEl>
                                        <p:attrNameLst>
                                          <p:attrName>style.visibility</p:attrName>
                                        </p:attrNameLst>
                                      </p:cBhvr>
                                      <p:to>
                                        <p:strVal val="visible"/>
                                      </p:to>
                                    </p:set>
                                    <p:animEffect transition="in" filter="dissolve">
                                      <p:cBhvr>
                                        <p:cTn id="107" dur="500"/>
                                        <p:tgtEl>
                                          <p:spTgt spid="63"/>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72"/>
                                        </p:tgtEl>
                                        <p:attrNameLst>
                                          <p:attrName>style.visibility</p:attrName>
                                        </p:attrNameLst>
                                      </p:cBhvr>
                                      <p:to>
                                        <p:strVal val="visible"/>
                                      </p:to>
                                    </p:set>
                                    <p:animEffect transition="in" filter="dissolve">
                                      <p:cBhvr>
                                        <p:cTn id="112" dur="500"/>
                                        <p:tgtEl>
                                          <p:spTgt spid="72"/>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54"/>
                                        </p:tgtEl>
                                        <p:attrNameLst>
                                          <p:attrName>style.visibility</p:attrName>
                                        </p:attrNameLst>
                                      </p:cBhvr>
                                      <p:to>
                                        <p:strVal val="visible"/>
                                      </p:to>
                                    </p:set>
                                    <p:animEffect transition="in" filter="dissolve">
                                      <p:cBhvr>
                                        <p:cTn id="117" dur="500"/>
                                        <p:tgtEl>
                                          <p:spTgt spid="54"/>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58"/>
                                        </p:tgtEl>
                                        <p:attrNameLst>
                                          <p:attrName>style.visibility</p:attrName>
                                        </p:attrNameLst>
                                      </p:cBhvr>
                                      <p:to>
                                        <p:strVal val="visible"/>
                                      </p:to>
                                    </p:set>
                                    <p:animEffect transition="in" filter="dissolve">
                                      <p:cBhvr>
                                        <p:cTn id="122" dur="500"/>
                                        <p:tgtEl>
                                          <p:spTgt spid="58"/>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60"/>
                                        </p:tgtEl>
                                        <p:attrNameLst>
                                          <p:attrName>style.visibility</p:attrName>
                                        </p:attrNameLst>
                                      </p:cBhvr>
                                      <p:to>
                                        <p:strVal val="visible"/>
                                      </p:to>
                                    </p:set>
                                    <p:animEffect transition="in" filter="dissolve">
                                      <p:cBhvr>
                                        <p:cTn id="127" dur="500"/>
                                        <p:tgtEl>
                                          <p:spTgt spid="60"/>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53"/>
                                        </p:tgtEl>
                                        <p:attrNameLst>
                                          <p:attrName>style.visibility</p:attrName>
                                        </p:attrNameLst>
                                      </p:cBhvr>
                                      <p:to>
                                        <p:strVal val="visible"/>
                                      </p:to>
                                    </p:set>
                                    <p:animEffect transition="in" filter="dissolve">
                                      <p:cBhvr>
                                        <p:cTn id="132" dur="500"/>
                                        <p:tgtEl>
                                          <p:spTgt spid="53"/>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69"/>
                                        </p:tgtEl>
                                        <p:attrNameLst>
                                          <p:attrName>style.visibility</p:attrName>
                                        </p:attrNameLst>
                                      </p:cBhvr>
                                      <p:to>
                                        <p:strVal val="visible"/>
                                      </p:to>
                                    </p:set>
                                    <p:animEffect transition="in" filter="dissolve">
                                      <p:cBhvr>
                                        <p:cTn id="13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4" grpId="0"/>
      <p:bldP spid="26" grpId="0"/>
      <p:bldP spid="30" grpId="0"/>
      <p:bldP spid="34" grpId="0"/>
      <p:bldP spid="35" grpId="0"/>
      <p:bldP spid="36" grpId="0"/>
      <p:bldP spid="46" grpId="0"/>
      <p:bldP spid="48" grpId="0"/>
      <p:bldP spid="49" grpId="0"/>
      <p:bldP spid="50" grpId="0"/>
      <p:bldP spid="53" grpId="0"/>
      <p:bldP spid="54" grpId="0"/>
      <p:bldP spid="55" grpId="0"/>
      <p:bldP spid="58" grpId="0"/>
      <p:bldP spid="60" grpId="0"/>
      <p:bldP spid="63" grpId="0"/>
      <p:bldP spid="69" grpId="0"/>
      <p:bldP spid="41" grpId="0"/>
      <p:bldP spid="44" grpId="0"/>
      <p:bldP spid="72" grpId="0"/>
      <p:bldP spid="73" grpId="0"/>
      <p:bldP spid="74" grpId="0"/>
      <p:bldP spid="76" grpId="0"/>
      <p:bldP spid="77" grpId="0"/>
      <p:bldP spid="7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b="0" dirty="0"/>
              <a:t>חישוב</a:t>
            </a:r>
            <a:r>
              <a:rPr lang="he-IL" dirty="0"/>
              <a:t> הוצאות המעסיק</a:t>
            </a:r>
          </a:p>
        </p:txBody>
      </p:sp>
      <p:sp>
        <p:nvSpPr>
          <p:cNvPr id="5" name="TextBox 4"/>
          <p:cNvSpPr txBox="1"/>
          <p:nvPr/>
        </p:nvSpPr>
        <p:spPr>
          <a:xfrm>
            <a:off x="7117977" y="1775012"/>
            <a:ext cx="4396544" cy="1077218"/>
          </a:xfrm>
          <a:prstGeom prst="rect">
            <a:avLst/>
          </a:prstGeom>
          <a:noFill/>
        </p:spPr>
        <p:txBody>
          <a:bodyPr wrap="square" rtlCol="1">
            <a:spAutoFit/>
          </a:bodyPr>
          <a:lstStyle/>
          <a:p>
            <a:pPr algn="ctr"/>
            <a:r>
              <a:rPr lang="he-IL" sz="3200" dirty="0">
                <a:latin typeface="Varela Round" pitchFamily="2" charset="-79"/>
                <a:cs typeface="Varela Round" pitchFamily="2" charset="-79"/>
              </a:rPr>
              <a:t>הוצאות משכורת ברוטו לעובדים</a:t>
            </a:r>
          </a:p>
        </p:txBody>
      </p:sp>
      <p:sp>
        <p:nvSpPr>
          <p:cNvPr id="6" name="TextBox 5"/>
          <p:cNvSpPr txBox="1"/>
          <p:nvPr/>
        </p:nvSpPr>
        <p:spPr>
          <a:xfrm>
            <a:off x="1308847" y="1775012"/>
            <a:ext cx="4614390" cy="1077218"/>
          </a:xfrm>
          <a:prstGeom prst="rect">
            <a:avLst/>
          </a:prstGeom>
          <a:noFill/>
        </p:spPr>
        <p:txBody>
          <a:bodyPr wrap="square" rtlCol="1">
            <a:spAutoFit/>
          </a:bodyPr>
          <a:lstStyle/>
          <a:p>
            <a:pPr algn="ctr"/>
            <a:r>
              <a:rPr lang="he-IL" sz="3200" dirty="0">
                <a:latin typeface="Varela Round" pitchFamily="2" charset="-79"/>
                <a:cs typeface="Varela Round" pitchFamily="2" charset="-79"/>
              </a:rPr>
              <a:t>הוצאות סוציאליות מעסיק  עבור העובדים </a:t>
            </a:r>
          </a:p>
        </p:txBody>
      </p:sp>
      <p:sp>
        <p:nvSpPr>
          <p:cNvPr id="8" name="TextBox 7"/>
          <p:cNvSpPr txBox="1"/>
          <p:nvPr/>
        </p:nvSpPr>
        <p:spPr>
          <a:xfrm>
            <a:off x="7637929" y="3112532"/>
            <a:ext cx="3505352" cy="461665"/>
          </a:xfrm>
          <a:prstGeom prst="rect">
            <a:avLst/>
          </a:prstGeom>
          <a:noFill/>
        </p:spPr>
        <p:txBody>
          <a:bodyPr wrap="square" rtlCol="1">
            <a:spAutoFit/>
          </a:bodyPr>
          <a:lstStyle/>
          <a:p>
            <a:r>
              <a:rPr lang="he-IL" sz="2400" dirty="0">
                <a:latin typeface="Varela Round" pitchFamily="2" charset="-79"/>
                <a:cs typeface="Varela Round" pitchFamily="2" charset="-79"/>
              </a:rPr>
              <a:t>18,121=8,445+9,676 </a:t>
            </a:r>
          </a:p>
        </p:txBody>
      </p:sp>
      <p:sp>
        <p:nvSpPr>
          <p:cNvPr id="10" name="TextBox 9"/>
          <p:cNvSpPr txBox="1"/>
          <p:nvPr/>
        </p:nvSpPr>
        <p:spPr>
          <a:xfrm>
            <a:off x="1945342" y="3112532"/>
            <a:ext cx="3505352" cy="461665"/>
          </a:xfrm>
          <a:prstGeom prst="rect">
            <a:avLst/>
          </a:prstGeom>
          <a:noFill/>
        </p:spPr>
        <p:txBody>
          <a:bodyPr wrap="square" rtlCol="1">
            <a:spAutoFit/>
          </a:bodyPr>
          <a:lstStyle/>
          <a:p>
            <a:pPr algn="ctr"/>
            <a:r>
              <a:rPr lang="he-IL" sz="2400" dirty="0">
                <a:latin typeface="Varela Round" pitchFamily="2" charset="-79"/>
                <a:cs typeface="Varela Round" pitchFamily="2" charset="-79"/>
              </a:rPr>
              <a:t>4,274</a:t>
            </a:r>
          </a:p>
        </p:txBody>
      </p:sp>
      <p:sp>
        <p:nvSpPr>
          <p:cNvPr id="11" name="סוגר מסולסל שמאלי 10"/>
          <p:cNvSpPr/>
          <p:nvPr/>
        </p:nvSpPr>
        <p:spPr>
          <a:xfrm rot="16200000">
            <a:off x="6014428" y="1056001"/>
            <a:ext cx="1256837" cy="6293224"/>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2" name="TextBox 11"/>
          <p:cNvSpPr txBox="1"/>
          <p:nvPr/>
        </p:nvSpPr>
        <p:spPr>
          <a:xfrm>
            <a:off x="5414690" y="4831033"/>
            <a:ext cx="2574552" cy="523220"/>
          </a:xfrm>
          <a:prstGeom prst="rect">
            <a:avLst/>
          </a:prstGeom>
          <a:noFill/>
        </p:spPr>
        <p:txBody>
          <a:bodyPr wrap="square" rtlCol="1">
            <a:spAutoFit/>
          </a:bodyPr>
          <a:lstStyle/>
          <a:p>
            <a:pPr algn="ctr"/>
            <a:r>
              <a:rPr lang="he-IL" sz="2800" b="1" dirty="0">
                <a:latin typeface="Varela Round" pitchFamily="2" charset="-79"/>
                <a:cs typeface="Varela Round" pitchFamily="2" charset="-79"/>
              </a:rPr>
              <a:t>22,395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1000" fill="hold"/>
                                        <p:tgtEl>
                                          <p:spTgt spid="11"/>
                                        </p:tgtEl>
                                        <p:attrNameLst>
                                          <p:attrName>ppt_x</p:attrName>
                                        </p:attrNameLst>
                                      </p:cBhvr>
                                      <p:tavLst>
                                        <p:tav tm="0">
                                          <p:val>
                                            <p:strVal val="#ppt_x"/>
                                          </p:val>
                                        </p:tav>
                                        <p:tav tm="100000">
                                          <p:val>
                                            <p:strVal val="#ppt_x"/>
                                          </p:val>
                                        </p:tav>
                                      </p:tavLst>
                                    </p:anim>
                                    <p:anim calcmode="lin" valueType="num">
                                      <p:cBhvr additive="base">
                                        <p:cTn id="28"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12">
                                            <p:txEl>
                                              <p:pRg st="0" end="0"/>
                                            </p:txEl>
                                          </p:spTgt>
                                        </p:tgtEl>
                                        <p:attrNameLst>
                                          <p:attrName>style.visibility</p:attrName>
                                        </p:attrNameLst>
                                      </p:cBhvr>
                                      <p:to>
                                        <p:strVal val="visible"/>
                                      </p:to>
                                    </p:set>
                                    <p:animEffect transition="in" filter="circle(in)">
                                      <p:cBhvr>
                                        <p:cTn id="33"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sz="quarter" idx="4"/>
            <p:extLst>
              <p:ext uri="{D42A27DB-BD31-4B8C-83A1-F6EECF244321}">
                <p14:modId xmlns:p14="http://schemas.microsoft.com/office/powerpoint/2010/main" val="1718352858"/>
              </p:ext>
            </p:extLst>
          </p:nvPr>
        </p:nvGraphicFramePr>
        <p:xfrm>
          <a:off x="320899" y="254658"/>
          <a:ext cx="9735678" cy="5351419"/>
        </p:xfrm>
        <a:graphic>
          <a:graphicData uri="http://schemas.openxmlformats.org/drawingml/2006/table">
            <a:tbl>
              <a:tblPr rtl="1"/>
              <a:tblGrid>
                <a:gridCol w="293456">
                  <a:extLst>
                    <a:ext uri="{9D8B030D-6E8A-4147-A177-3AD203B41FA5}">
                      <a16:colId xmlns:a16="http://schemas.microsoft.com/office/drawing/2014/main" val="20000"/>
                    </a:ext>
                  </a:extLst>
                </a:gridCol>
                <a:gridCol w="169654">
                  <a:extLst>
                    <a:ext uri="{9D8B030D-6E8A-4147-A177-3AD203B41FA5}">
                      <a16:colId xmlns:a16="http://schemas.microsoft.com/office/drawing/2014/main" val="20001"/>
                    </a:ext>
                  </a:extLst>
                </a:gridCol>
                <a:gridCol w="293456">
                  <a:extLst>
                    <a:ext uri="{9D8B030D-6E8A-4147-A177-3AD203B41FA5}">
                      <a16:colId xmlns:a16="http://schemas.microsoft.com/office/drawing/2014/main" val="20002"/>
                    </a:ext>
                  </a:extLst>
                </a:gridCol>
                <a:gridCol w="298924">
                  <a:extLst>
                    <a:ext uri="{9D8B030D-6E8A-4147-A177-3AD203B41FA5}">
                      <a16:colId xmlns:a16="http://schemas.microsoft.com/office/drawing/2014/main" val="20003"/>
                    </a:ext>
                  </a:extLst>
                </a:gridCol>
                <a:gridCol w="298924">
                  <a:extLst>
                    <a:ext uri="{9D8B030D-6E8A-4147-A177-3AD203B41FA5}">
                      <a16:colId xmlns:a16="http://schemas.microsoft.com/office/drawing/2014/main" val="20004"/>
                    </a:ext>
                  </a:extLst>
                </a:gridCol>
                <a:gridCol w="298924">
                  <a:extLst>
                    <a:ext uri="{9D8B030D-6E8A-4147-A177-3AD203B41FA5}">
                      <a16:colId xmlns:a16="http://schemas.microsoft.com/office/drawing/2014/main" val="20005"/>
                    </a:ext>
                  </a:extLst>
                </a:gridCol>
                <a:gridCol w="298924">
                  <a:extLst>
                    <a:ext uri="{9D8B030D-6E8A-4147-A177-3AD203B41FA5}">
                      <a16:colId xmlns:a16="http://schemas.microsoft.com/office/drawing/2014/main" val="20006"/>
                    </a:ext>
                  </a:extLst>
                </a:gridCol>
                <a:gridCol w="298924">
                  <a:extLst>
                    <a:ext uri="{9D8B030D-6E8A-4147-A177-3AD203B41FA5}">
                      <a16:colId xmlns:a16="http://schemas.microsoft.com/office/drawing/2014/main" val="20007"/>
                    </a:ext>
                  </a:extLst>
                </a:gridCol>
                <a:gridCol w="298924">
                  <a:extLst>
                    <a:ext uri="{9D8B030D-6E8A-4147-A177-3AD203B41FA5}">
                      <a16:colId xmlns:a16="http://schemas.microsoft.com/office/drawing/2014/main" val="20008"/>
                    </a:ext>
                  </a:extLst>
                </a:gridCol>
                <a:gridCol w="298924">
                  <a:extLst>
                    <a:ext uri="{9D8B030D-6E8A-4147-A177-3AD203B41FA5}">
                      <a16:colId xmlns:a16="http://schemas.microsoft.com/office/drawing/2014/main" val="20009"/>
                    </a:ext>
                  </a:extLst>
                </a:gridCol>
                <a:gridCol w="298924">
                  <a:extLst>
                    <a:ext uri="{9D8B030D-6E8A-4147-A177-3AD203B41FA5}">
                      <a16:colId xmlns:a16="http://schemas.microsoft.com/office/drawing/2014/main" val="20010"/>
                    </a:ext>
                  </a:extLst>
                </a:gridCol>
                <a:gridCol w="298924">
                  <a:extLst>
                    <a:ext uri="{9D8B030D-6E8A-4147-A177-3AD203B41FA5}">
                      <a16:colId xmlns:a16="http://schemas.microsoft.com/office/drawing/2014/main" val="20011"/>
                    </a:ext>
                  </a:extLst>
                </a:gridCol>
                <a:gridCol w="298924">
                  <a:extLst>
                    <a:ext uri="{9D8B030D-6E8A-4147-A177-3AD203B41FA5}">
                      <a16:colId xmlns:a16="http://schemas.microsoft.com/office/drawing/2014/main" val="20012"/>
                    </a:ext>
                  </a:extLst>
                </a:gridCol>
                <a:gridCol w="298924">
                  <a:extLst>
                    <a:ext uri="{9D8B030D-6E8A-4147-A177-3AD203B41FA5}">
                      <a16:colId xmlns:a16="http://schemas.microsoft.com/office/drawing/2014/main" val="20013"/>
                    </a:ext>
                  </a:extLst>
                </a:gridCol>
                <a:gridCol w="298924">
                  <a:extLst>
                    <a:ext uri="{9D8B030D-6E8A-4147-A177-3AD203B41FA5}">
                      <a16:colId xmlns:a16="http://schemas.microsoft.com/office/drawing/2014/main" val="20014"/>
                    </a:ext>
                  </a:extLst>
                </a:gridCol>
                <a:gridCol w="298924">
                  <a:extLst>
                    <a:ext uri="{9D8B030D-6E8A-4147-A177-3AD203B41FA5}">
                      <a16:colId xmlns:a16="http://schemas.microsoft.com/office/drawing/2014/main" val="20015"/>
                    </a:ext>
                  </a:extLst>
                </a:gridCol>
                <a:gridCol w="298924">
                  <a:extLst>
                    <a:ext uri="{9D8B030D-6E8A-4147-A177-3AD203B41FA5}">
                      <a16:colId xmlns:a16="http://schemas.microsoft.com/office/drawing/2014/main" val="20016"/>
                    </a:ext>
                  </a:extLst>
                </a:gridCol>
                <a:gridCol w="300048">
                  <a:extLst>
                    <a:ext uri="{9D8B030D-6E8A-4147-A177-3AD203B41FA5}">
                      <a16:colId xmlns:a16="http://schemas.microsoft.com/office/drawing/2014/main" val="20017"/>
                    </a:ext>
                  </a:extLst>
                </a:gridCol>
                <a:gridCol w="300048">
                  <a:extLst>
                    <a:ext uri="{9D8B030D-6E8A-4147-A177-3AD203B41FA5}">
                      <a16:colId xmlns:a16="http://schemas.microsoft.com/office/drawing/2014/main" val="20018"/>
                    </a:ext>
                  </a:extLst>
                </a:gridCol>
                <a:gridCol w="300048">
                  <a:extLst>
                    <a:ext uri="{9D8B030D-6E8A-4147-A177-3AD203B41FA5}">
                      <a16:colId xmlns:a16="http://schemas.microsoft.com/office/drawing/2014/main" val="20019"/>
                    </a:ext>
                  </a:extLst>
                </a:gridCol>
                <a:gridCol w="300048">
                  <a:extLst>
                    <a:ext uri="{9D8B030D-6E8A-4147-A177-3AD203B41FA5}">
                      <a16:colId xmlns:a16="http://schemas.microsoft.com/office/drawing/2014/main" val="20020"/>
                    </a:ext>
                  </a:extLst>
                </a:gridCol>
                <a:gridCol w="300048">
                  <a:extLst>
                    <a:ext uri="{9D8B030D-6E8A-4147-A177-3AD203B41FA5}">
                      <a16:colId xmlns:a16="http://schemas.microsoft.com/office/drawing/2014/main" val="20021"/>
                    </a:ext>
                  </a:extLst>
                </a:gridCol>
                <a:gridCol w="300048">
                  <a:extLst>
                    <a:ext uri="{9D8B030D-6E8A-4147-A177-3AD203B41FA5}">
                      <a16:colId xmlns:a16="http://schemas.microsoft.com/office/drawing/2014/main" val="20022"/>
                    </a:ext>
                  </a:extLst>
                </a:gridCol>
                <a:gridCol w="300048">
                  <a:extLst>
                    <a:ext uri="{9D8B030D-6E8A-4147-A177-3AD203B41FA5}">
                      <a16:colId xmlns:a16="http://schemas.microsoft.com/office/drawing/2014/main" val="20023"/>
                    </a:ext>
                  </a:extLst>
                </a:gridCol>
                <a:gridCol w="300048">
                  <a:extLst>
                    <a:ext uri="{9D8B030D-6E8A-4147-A177-3AD203B41FA5}">
                      <a16:colId xmlns:a16="http://schemas.microsoft.com/office/drawing/2014/main" val="20024"/>
                    </a:ext>
                  </a:extLst>
                </a:gridCol>
                <a:gridCol w="300048">
                  <a:extLst>
                    <a:ext uri="{9D8B030D-6E8A-4147-A177-3AD203B41FA5}">
                      <a16:colId xmlns:a16="http://schemas.microsoft.com/office/drawing/2014/main" val="20025"/>
                    </a:ext>
                  </a:extLst>
                </a:gridCol>
                <a:gridCol w="300048">
                  <a:extLst>
                    <a:ext uri="{9D8B030D-6E8A-4147-A177-3AD203B41FA5}">
                      <a16:colId xmlns:a16="http://schemas.microsoft.com/office/drawing/2014/main" val="20026"/>
                    </a:ext>
                  </a:extLst>
                </a:gridCol>
                <a:gridCol w="300048">
                  <a:extLst>
                    <a:ext uri="{9D8B030D-6E8A-4147-A177-3AD203B41FA5}">
                      <a16:colId xmlns:a16="http://schemas.microsoft.com/office/drawing/2014/main" val="20027"/>
                    </a:ext>
                  </a:extLst>
                </a:gridCol>
                <a:gridCol w="300048">
                  <a:extLst>
                    <a:ext uri="{9D8B030D-6E8A-4147-A177-3AD203B41FA5}">
                      <a16:colId xmlns:a16="http://schemas.microsoft.com/office/drawing/2014/main" val="20028"/>
                    </a:ext>
                  </a:extLst>
                </a:gridCol>
                <a:gridCol w="300048">
                  <a:extLst>
                    <a:ext uri="{9D8B030D-6E8A-4147-A177-3AD203B41FA5}">
                      <a16:colId xmlns:a16="http://schemas.microsoft.com/office/drawing/2014/main" val="20029"/>
                    </a:ext>
                  </a:extLst>
                </a:gridCol>
                <a:gridCol w="300048">
                  <a:extLst>
                    <a:ext uri="{9D8B030D-6E8A-4147-A177-3AD203B41FA5}">
                      <a16:colId xmlns:a16="http://schemas.microsoft.com/office/drawing/2014/main" val="20030"/>
                    </a:ext>
                  </a:extLst>
                </a:gridCol>
                <a:gridCol w="300048">
                  <a:extLst>
                    <a:ext uri="{9D8B030D-6E8A-4147-A177-3AD203B41FA5}">
                      <a16:colId xmlns:a16="http://schemas.microsoft.com/office/drawing/2014/main" val="20031"/>
                    </a:ext>
                  </a:extLst>
                </a:gridCol>
                <a:gridCol w="293456">
                  <a:extLst>
                    <a:ext uri="{9D8B030D-6E8A-4147-A177-3AD203B41FA5}">
                      <a16:colId xmlns:a16="http://schemas.microsoft.com/office/drawing/2014/main" val="20032"/>
                    </a:ext>
                  </a:extLst>
                </a:gridCol>
              </a:tblGrid>
              <a:tr h="1343228">
                <a:tc gridSpan="33">
                  <a:txBody>
                    <a:bodyPr/>
                    <a:lstStyle/>
                    <a:p>
                      <a:pPr algn="r" rtl="1">
                        <a:spcAft>
                          <a:spcPts val="0"/>
                        </a:spcAft>
                      </a:pPr>
                      <a:r>
                        <a:rPr lang="he-IL" sz="2000" dirty="0">
                          <a:latin typeface="David" pitchFamily="34" charset="-79"/>
                          <a:ea typeface="Times New Roman"/>
                          <a:cs typeface="David" pitchFamily="34" charset="-79"/>
                        </a:rPr>
                        <a:t>דו"ח על  ניכויים ממשכורת ושכר עבודה (טופס 102) ועל תשלומים החייבים בניכוי במקור שאינם שכר </a:t>
                      </a:r>
                      <a:endParaRPr lang="en-US" sz="2000" dirty="0">
                        <a:latin typeface="David" pitchFamily="34" charset="-79"/>
                        <a:ea typeface="Times New Roman"/>
                        <a:cs typeface="David" pitchFamily="34" charset="-79"/>
                      </a:endParaRPr>
                    </a:p>
                    <a:p>
                      <a:pPr algn="r" rtl="1">
                        <a:spcAft>
                          <a:spcPts val="0"/>
                        </a:spcAft>
                      </a:pPr>
                      <a:r>
                        <a:rPr lang="he-IL" sz="2000" dirty="0">
                          <a:latin typeface="David" pitchFamily="34" charset="-79"/>
                          <a:ea typeface="Times New Roman"/>
                          <a:cs typeface="David" pitchFamily="34" charset="-79"/>
                        </a:rPr>
                        <a:t>עבודה לתקופה ______</a:t>
                      </a:r>
                      <a:endParaRPr lang="en-US" sz="2000" dirty="0">
                        <a:latin typeface="David" pitchFamily="34" charset="-79"/>
                        <a:ea typeface="Times New Roman"/>
                        <a:cs typeface="David" pitchFamily="34" charset="-79"/>
                      </a:endParaRPr>
                    </a:p>
                    <a:p>
                      <a:pPr algn="r" rtl="1">
                        <a:spcAft>
                          <a:spcPts val="0"/>
                        </a:spcAft>
                      </a:pPr>
                      <a:r>
                        <a:rPr lang="he-IL" sz="1800" dirty="0">
                          <a:latin typeface="Arial"/>
                          <a:ea typeface="Times New Roman"/>
                          <a:cs typeface="David"/>
                        </a:rPr>
                        <a:t>מדינת ישראל/ האוצר   _______________________________________________________</a:t>
                      </a:r>
                      <a:endParaRPr lang="en-US" sz="1800" dirty="0">
                        <a:latin typeface="Times New Roman"/>
                        <a:ea typeface="Times New Roman"/>
                        <a:cs typeface="Arial"/>
                      </a:endParaRPr>
                    </a:p>
                    <a:p>
                      <a:pPr algn="r" rtl="1">
                        <a:spcAft>
                          <a:spcPts val="0"/>
                        </a:spcAft>
                      </a:pPr>
                      <a:r>
                        <a:rPr lang="he-IL" sz="1800" dirty="0">
                          <a:latin typeface="Arial"/>
                          <a:ea typeface="Times New Roman"/>
                          <a:cs typeface="David"/>
                        </a:rPr>
                        <a:t>אגף מס הכנסה           שם העסק_________________________________________________</a:t>
                      </a:r>
                      <a:endParaRPr lang="en-US" sz="1800" dirty="0">
                        <a:latin typeface="Times New Roman"/>
                        <a:ea typeface="Times New Roman"/>
                        <a:cs typeface="Arial"/>
                      </a:endParaRPr>
                    </a:p>
                    <a:p>
                      <a:pPr algn="r" rtl="1">
                        <a:spcAft>
                          <a:spcPts val="0"/>
                        </a:spcAft>
                      </a:pPr>
                      <a:r>
                        <a:rPr lang="he-IL" sz="1800" dirty="0">
                          <a:latin typeface="Arial"/>
                          <a:ea typeface="Times New Roman"/>
                          <a:cs typeface="David"/>
                        </a:rPr>
                        <a:t>הודעת זיכוי               כתובת ___________________________________________________</a:t>
                      </a:r>
                      <a:endParaRPr lang="en-US" sz="18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22375">
                <a:tc gridSpan="7">
                  <a:txBody>
                    <a:bodyPr/>
                    <a:lstStyle/>
                    <a:p>
                      <a:pPr algn="r" rtl="1">
                        <a:spcAft>
                          <a:spcPts val="0"/>
                        </a:spcAft>
                      </a:pPr>
                      <a:r>
                        <a:rPr lang="he-IL" sz="1800">
                          <a:latin typeface="Times New Roman"/>
                          <a:ea typeface="Times New Roman"/>
                          <a:cs typeface="Arial"/>
                        </a:rPr>
                        <a:t>הסכומים בש"ח</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322375">
                <a:tc gridSpan="33">
                  <a:txBody>
                    <a:bodyPr/>
                    <a:lstStyle/>
                    <a:p>
                      <a:pPr algn="r" rtl="1">
                        <a:spcAft>
                          <a:spcPts val="0"/>
                        </a:spcAft>
                      </a:pPr>
                      <a:r>
                        <a:rPr lang="he-IL" sz="1800">
                          <a:latin typeface="Arial"/>
                          <a:ea typeface="Times New Roman"/>
                          <a:cs typeface="David"/>
                        </a:rPr>
                        <a:t>ללא א"ג             תאריך תשלום המשכורת           קוד דווח               תקופת הדווח                מספר תיק ניכויים</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322375">
                <a:tc gridSpan="2">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r" rtl="1">
                        <a:spcAft>
                          <a:spcPts val="0"/>
                        </a:spcAft>
                      </a:pPr>
                      <a:r>
                        <a:rPr lang="he-IL" sz="1800">
                          <a:latin typeface="Times New Roman"/>
                          <a:ea typeface="Times New Roman"/>
                          <a:cs typeface="Arial"/>
                        </a:rPr>
                        <a:t>משכורת ושכר עבודה</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3"/>
                  </a:ext>
                </a:extLst>
              </a:tr>
              <a:tr h="241781">
                <a:tc gridSpan="33">
                  <a:txBody>
                    <a:bodyPr/>
                    <a:lstStyle/>
                    <a:p>
                      <a:pPr algn="r" rtl="1">
                        <a:spcAft>
                          <a:spcPts val="0"/>
                        </a:spcAft>
                      </a:pPr>
                      <a:r>
                        <a:rPr lang="he-IL" sz="1800">
                          <a:latin typeface="Arial"/>
                          <a:ea typeface="Times New Roman"/>
                          <a:cs typeface="David"/>
                        </a:rPr>
                        <a:t>סה"כ משכורת או שכר עבודה             הניכויים למס הכנסה                    מספר העובדים</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4"/>
                  </a:ext>
                </a:extLst>
              </a:tr>
              <a:tr h="322375">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r" rtl="1">
                        <a:spcAft>
                          <a:spcPts val="0"/>
                        </a:spcAft>
                      </a:pPr>
                      <a:r>
                        <a:rPr lang="he-IL" sz="1800">
                          <a:latin typeface="Times New Roman"/>
                          <a:ea typeface="Times New Roman"/>
                          <a:cs typeface="Arial"/>
                        </a:rPr>
                        <a:t>מס מעסיקים</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5"/>
                  </a:ext>
                </a:extLst>
              </a:tr>
              <a:tr h="483562">
                <a:tc gridSpan="33">
                  <a:txBody>
                    <a:bodyPr/>
                    <a:lstStyle/>
                    <a:p>
                      <a:pPr algn="r" rtl="1">
                        <a:spcAft>
                          <a:spcPts val="0"/>
                        </a:spcAft>
                      </a:pPr>
                      <a:r>
                        <a:rPr lang="he-IL" sz="1800">
                          <a:latin typeface="Arial"/>
                          <a:ea typeface="Times New Roman"/>
                          <a:cs typeface="David"/>
                        </a:rPr>
                        <a:t>סה"כ משכורת או שכר עבודה                מס מעסיקים                           מספר העובדים</a:t>
                      </a:r>
                      <a:endParaRPr lang="en-US" sz="1800">
                        <a:latin typeface="Times New Roman"/>
                        <a:ea typeface="Times New Roman"/>
                        <a:cs typeface="Arial"/>
                      </a:endParaRPr>
                    </a:p>
                    <a:p>
                      <a:pPr algn="r" rtl="1">
                        <a:spcAft>
                          <a:spcPts val="0"/>
                        </a:spcAft>
                      </a:pPr>
                      <a:r>
                        <a:rPr lang="he-IL" sz="1800">
                          <a:latin typeface="Arial"/>
                          <a:ea typeface="Times New Roman"/>
                          <a:cs typeface="David"/>
                        </a:rPr>
                        <a:t>החייבים במס מעסיקים</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6"/>
                  </a:ext>
                </a:extLst>
              </a:tr>
              <a:tr h="483562">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r" rtl="1">
                        <a:spcAft>
                          <a:spcPts val="0"/>
                        </a:spcAft>
                      </a:pPr>
                      <a:r>
                        <a:rPr lang="he-IL" sz="1800">
                          <a:latin typeface="Times New Roman"/>
                          <a:ea typeface="Times New Roman"/>
                          <a:cs typeface="Arial"/>
                        </a:rPr>
                        <a:t>מס שכר – מלכ"</a:t>
                      </a:r>
                      <a:r>
                        <a:rPr lang="en-US" sz="1800">
                          <a:latin typeface="Arial"/>
                          <a:ea typeface="Times New Roman"/>
                          <a:cs typeface="Arial"/>
                        </a:rPr>
                        <a:t>ר</a:t>
                      </a:r>
                      <a:r>
                        <a:rPr lang="he-IL" sz="1800">
                          <a:latin typeface="Times New Roman"/>
                          <a:ea typeface="Times New Roman"/>
                          <a:cs typeface="Arial"/>
                        </a:rPr>
                        <a:t> מוסד כספי</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7"/>
                  </a:ext>
                </a:extLst>
              </a:tr>
              <a:tr h="241781">
                <a:tc gridSpan="33">
                  <a:txBody>
                    <a:bodyPr/>
                    <a:lstStyle/>
                    <a:p>
                      <a:pPr algn="r" rtl="1">
                        <a:spcAft>
                          <a:spcPts val="0"/>
                        </a:spcAft>
                      </a:pPr>
                      <a:r>
                        <a:rPr lang="he-IL" sz="1800">
                          <a:latin typeface="Arial"/>
                          <a:ea typeface="Times New Roman"/>
                          <a:cs typeface="David"/>
                        </a:rPr>
                        <a:t>   משכורת או שכר עבודה           מס שכר                                          מספר עובדים</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8"/>
                  </a:ext>
                </a:extLst>
              </a:tr>
              <a:tr h="434799">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800">
                        <a:latin typeface="Arial"/>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4">
                  <a:txBody>
                    <a:bodyPr/>
                    <a:lstStyle/>
                    <a:p>
                      <a:pPr algn="r" rtl="1">
                        <a:spcAft>
                          <a:spcPts val="0"/>
                        </a:spcAft>
                      </a:pPr>
                      <a:r>
                        <a:rPr lang="he-IL" sz="1800">
                          <a:latin typeface="Arial"/>
                          <a:ea typeface="Times New Roman"/>
                          <a:cs typeface="David"/>
                        </a:rPr>
                        <a:t>   </a:t>
                      </a:r>
                      <a:endParaRPr lang="en-US" sz="1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9"/>
                  </a:ext>
                </a:extLst>
              </a:tr>
              <a:tr h="483562">
                <a:tc gridSpan="33">
                  <a:txBody>
                    <a:bodyPr/>
                    <a:lstStyle/>
                    <a:p>
                      <a:pPr algn="r" rtl="1">
                        <a:spcAft>
                          <a:spcPts val="0"/>
                        </a:spcAft>
                      </a:pPr>
                      <a:r>
                        <a:rPr lang="he-IL" sz="1800" dirty="0">
                          <a:latin typeface="Arial"/>
                          <a:ea typeface="Times New Roman"/>
                          <a:cs typeface="David"/>
                        </a:rPr>
                        <a:t>תשלום בפועל בשקלים חדשים  </a:t>
                      </a:r>
                      <a:endParaRPr lang="en-US" sz="1800" dirty="0">
                        <a:latin typeface="Times New Roman"/>
                        <a:ea typeface="Times New Roman"/>
                        <a:cs typeface="Arial"/>
                      </a:endParaRPr>
                    </a:p>
                    <a:p>
                      <a:pPr algn="r" rtl="1">
                        <a:spcAft>
                          <a:spcPts val="0"/>
                        </a:spcAft>
                      </a:pPr>
                      <a:r>
                        <a:rPr lang="he-IL" sz="1800" dirty="0">
                          <a:latin typeface="Arial"/>
                          <a:ea typeface="Times New Roman"/>
                          <a:cs typeface="David"/>
                        </a:rPr>
                        <a:t>                       סכום במילים__________________________________________________________</a:t>
                      </a:r>
                      <a:endParaRPr lang="en-US" sz="18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sz="quarter" idx="4"/>
            <p:extLst>
              <p:ext uri="{D42A27DB-BD31-4B8C-83A1-F6EECF244321}">
                <p14:modId xmlns:p14="http://schemas.microsoft.com/office/powerpoint/2010/main" val="3263411422"/>
              </p:ext>
            </p:extLst>
          </p:nvPr>
        </p:nvGraphicFramePr>
        <p:xfrm>
          <a:off x="369828" y="156202"/>
          <a:ext cx="10721795" cy="5647491"/>
        </p:xfrm>
        <a:graphic>
          <a:graphicData uri="http://schemas.openxmlformats.org/drawingml/2006/table">
            <a:tbl>
              <a:tblPr rtl="1"/>
              <a:tblGrid>
                <a:gridCol w="623142">
                  <a:extLst>
                    <a:ext uri="{9D8B030D-6E8A-4147-A177-3AD203B41FA5}">
                      <a16:colId xmlns:a16="http://schemas.microsoft.com/office/drawing/2014/main" val="20000"/>
                    </a:ext>
                  </a:extLst>
                </a:gridCol>
                <a:gridCol w="623142">
                  <a:extLst>
                    <a:ext uri="{9D8B030D-6E8A-4147-A177-3AD203B41FA5}">
                      <a16:colId xmlns:a16="http://schemas.microsoft.com/office/drawing/2014/main" val="20001"/>
                    </a:ext>
                  </a:extLst>
                </a:gridCol>
                <a:gridCol w="286502">
                  <a:extLst>
                    <a:ext uri="{9D8B030D-6E8A-4147-A177-3AD203B41FA5}">
                      <a16:colId xmlns:a16="http://schemas.microsoft.com/office/drawing/2014/main" val="20002"/>
                    </a:ext>
                  </a:extLst>
                </a:gridCol>
                <a:gridCol w="623142">
                  <a:extLst>
                    <a:ext uri="{9D8B030D-6E8A-4147-A177-3AD203B41FA5}">
                      <a16:colId xmlns:a16="http://schemas.microsoft.com/office/drawing/2014/main" val="20003"/>
                    </a:ext>
                  </a:extLst>
                </a:gridCol>
                <a:gridCol w="177495">
                  <a:extLst>
                    <a:ext uri="{9D8B030D-6E8A-4147-A177-3AD203B41FA5}">
                      <a16:colId xmlns:a16="http://schemas.microsoft.com/office/drawing/2014/main" val="20004"/>
                    </a:ext>
                  </a:extLst>
                </a:gridCol>
                <a:gridCol w="286502">
                  <a:extLst>
                    <a:ext uri="{9D8B030D-6E8A-4147-A177-3AD203B41FA5}">
                      <a16:colId xmlns:a16="http://schemas.microsoft.com/office/drawing/2014/main" val="20005"/>
                    </a:ext>
                  </a:extLst>
                </a:gridCol>
                <a:gridCol w="286502">
                  <a:extLst>
                    <a:ext uri="{9D8B030D-6E8A-4147-A177-3AD203B41FA5}">
                      <a16:colId xmlns:a16="http://schemas.microsoft.com/office/drawing/2014/main" val="20006"/>
                    </a:ext>
                  </a:extLst>
                </a:gridCol>
                <a:gridCol w="623142">
                  <a:extLst>
                    <a:ext uri="{9D8B030D-6E8A-4147-A177-3AD203B41FA5}">
                      <a16:colId xmlns:a16="http://schemas.microsoft.com/office/drawing/2014/main" val="20007"/>
                    </a:ext>
                  </a:extLst>
                </a:gridCol>
                <a:gridCol w="106256">
                  <a:extLst>
                    <a:ext uri="{9D8B030D-6E8A-4147-A177-3AD203B41FA5}">
                      <a16:colId xmlns:a16="http://schemas.microsoft.com/office/drawing/2014/main" val="20008"/>
                    </a:ext>
                  </a:extLst>
                </a:gridCol>
                <a:gridCol w="505870">
                  <a:extLst>
                    <a:ext uri="{9D8B030D-6E8A-4147-A177-3AD203B41FA5}">
                      <a16:colId xmlns:a16="http://schemas.microsoft.com/office/drawing/2014/main" val="20009"/>
                    </a:ext>
                  </a:extLst>
                </a:gridCol>
                <a:gridCol w="896471">
                  <a:extLst>
                    <a:ext uri="{9D8B030D-6E8A-4147-A177-3AD203B41FA5}">
                      <a16:colId xmlns:a16="http://schemas.microsoft.com/office/drawing/2014/main" val="20010"/>
                    </a:ext>
                  </a:extLst>
                </a:gridCol>
                <a:gridCol w="770964">
                  <a:extLst>
                    <a:ext uri="{9D8B030D-6E8A-4147-A177-3AD203B41FA5}">
                      <a16:colId xmlns:a16="http://schemas.microsoft.com/office/drawing/2014/main" val="20011"/>
                    </a:ext>
                  </a:extLst>
                </a:gridCol>
                <a:gridCol w="817262">
                  <a:extLst>
                    <a:ext uri="{9D8B030D-6E8A-4147-A177-3AD203B41FA5}">
                      <a16:colId xmlns:a16="http://schemas.microsoft.com/office/drawing/2014/main" val="20012"/>
                    </a:ext>
                  </a:extLst>
                </a:gridCol>
                <a:gridCol w="286502">
                  <a:extLst>
                    <a:ext uri="{9D8B030D-6E8A-4147-A177-3AD203B41FA5}">
                      <a16:colId xmlns:a16="http://schemas.microsoft.com/office/drawing/2014/main" val="20013"/>
                    </a:ext>
                  </a:extLst>
                </a:gridCol>
                <a:gridCol w="286502">
                  <a:extLst>
                    <a:ext uri="{9D8B030D-6E8A-4147-A177-3AD203B41FA5}">
                      <a16:colId xmlns:a16="http://schemas.microsoft.com/office/drawing/2014/main" val="20014"/>
                    </a:ext>
                  </a:extLst>
                </a:gridCol>
                <a:gridCol w="286502">
                  <a:extLst>
                    <a:ext uri="{9D8B030D-6E8A-4147-A177-3AD203B41FA5}">
                      <a16:colId xmlns:a16="http://schemas.microsoft.com/office/drawing/2014/main" val="20015"/>
                    </a:ext>
                  </a:extLst>
                </a:gridCol>
                <a:gridCol w="152032">
                  <a:extLst>
                    <a:ext uri="{9D8B030D-6E8A-4147-A177-3AD203B41FA5}">
                      <a16:colId xmlns:a16="http://schemas.microsoft.com/office/drawing/2014/main" val="20016"/>
                    </a:ext>
                  </a:extLst>
                </a:gridCol>
                <a:gridCol w="134470">
                  <a:extLst>
                    <a:ext uri="{9D8B030D-6E8A-4147-A177-3AD203B41FA5}">
                      <a16:colId xmlns:a16="http://schemas.microsoft.com/office/drawing/2014/main" val="20017"/>
                    </a:ext>
                  </a:extLst>
                </a:gridCol>
                <a:gridCol w="286502">
                  <a:extLst>
                    <a:ext uri="{9D8B030D-6E8A-4147-A177-3AD203B41FA5}">
                      <a16:colId xmlns:a16="http://schemas.microsoft.com/office/drawing/2014/main" val="20018"/>
                    </a:ext>
                  </a:extLst>
                </a:gridCol>
                <a:gridCol w="439640">
                  <a:extLst>
                    <a:ext uri="{9D8B030D-6E8A-4147-A177-3AD203B41FA5}">
                      <a16:colId xmlns:a16="http://schemas.microsoft.com/office/drawing/2014/main" val="20019"/>
                    </a:ext>
                  </a:extLst>
                </a:gridCol>
                <a:gridCol w="79902">
                  <a:extLst>
                    <a:ext uri="{9D8B030D-6E8A-4147-A177-3AD203B41FA5}">
                      <a16:colId xmlns:a16="http://schemas.microsoft.com/office/drawing/2014/main" val="20020"/>
                    </a:ext>
                  </a:extLst>
                </a:gridCol>
                <a:gridCol w="286502">
                  <a:extLst>
                    <a:ext uri="{9D8B030D-6E8A-4147-A177-3AD203B41FA5}">
                      <a16:colId xmlns:a16="http://schemas.microsoft.com/office/drawing/2014/main" val="20021"/>
                    </a:ext>
                  </a:extLst>
                </a:gridCol>
                <a:gridCol w="364915">
                  <a:extLst>
                    <a:ext uri="{9D8B030D-6E8A-4147-A177-3AD203B41FA5}">
                      <a16:colId xmlns:a16="http://schemas.microsoft.com/office/drawing/2014/main" val="20022"/>
                    </a:ext>
                  </a:extLst>
                </a:gridCol>
                <a:gridCol w="354990">
                  <a:extLst>
                    <a:ext uri="{9D8B030D-6E8A-4147-A177-3AD203B41FA5}">
                      <a16:colId xmlns:a16="http://schemas.microsoft.com/office/drawing/2014/main" val="20023"/>
                    </a:ext>
                  </a:extLst>
                </a:gridCol>
                <a:gridCol w="286502">
                  <a:extLst>
                    <a:ext uri="{9D8B030D-6E8A-4147-A177-3AD203B41FA5}">
                      <a16:colId xmlns:a16="http://schemas.microsoft.com/office/drawing/2014/main" val="20024"/>
                    </a:ext>
                  </a:extLst>
                </a:gridCol>
                <a:gridCol w="850442">
                  <a:extLst>
                    <a:ext uri="{9D8B030D-6E8A-4147-A177-3AD203B41FA5}">
                      <a16:colId xmlns:a16="http://schemas.microsoft.com/office/drawing/2014/main" val="20025"/>
                    </a:ext>
                  </a:extLst>
                </a:gridCol>
              </a:tblGrid>
              <a:tr h="339366">
                <a:tc gridSpan="26">
                  <a:txBody>
                    <a:bodyPr/>
                    <a:lstStyle/>
                    <a:p>
                      <a:pPr algn="r" rtl="1">
                        <a:spcAft>
                          <a:spcPts val="0"/>
                        </a:spcAft>
                      </a:pPr>
                      <a:r>
                        <a:rPr lang="he-IL" sz="1200" b="1" dirty="0">
                          <a:latin typeface="Arial"/>
                          <a:ea typeface="Times New Roman"/>
                          <a:cs typeface="David"/>
                        </a:rPr>
                        <a:t>דין וחשבון </a:t>
                      </a:r>
                      <a:endParaRPr lang="en-US" sz="1200" b="1" dirty="0">
                        <a:latin typeface="Calibri"/>
                        <a:ea typeface="Times New Roman"/>
                        <a:cs typeface="Arial"/>
                      </a:endParaRPr>
                    </a:p>
                    <a:p>
                      <a:pPr algn="r" rtl="1">
                        <a:spcAft>
                          <a:spcPts val="0"/>
                        </a:spcAft>
                      </a:pPr>
                      <a:r>
                        <a:rPr lang="he-IL" sz="1200" b="1" dirty="0">
                          <a:latin typeface="Arial"/>
                          <a:ea typeface="Times New Roman"/>
                          <a:cs typeface="David"/>
                        </a:rPr>
                        <a:t>על העסקת עובדים  ט. 102</a:t>
                      </a:r>
                      <a:r>
                        <a:rPr lang="he-IL" sz="1200" dirty="0">
                          <a:latin typeface="Arial"/>
                          <a:ea typeface="Times New Roman"/>
                          <a:cs typeface="David"/>
                        </a:rPr>
                        <a:t>     שם העסק  ________________________</a:t>
                      </a:r>
                      <a:r>
                        <a:rPr lang="he-IL" sz="1200" b="1" dirty="0">
                          <a:latin typeface="Arial"/>
                          <a:ea typeface="Times New Roman"/>
                          <a:cs typeface="David"/>
                        </a:rPr>
                        <a:t>חלק א'</a:t>
                      </a:r>
                      <a:endParaRPr lang="en-US" sz="1200" dirty="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169683">
                <a:tc gridSpan="13">
                  <a:txBody>
                    <a:bodyPr/>
                    <a:lstStyle/>
                    <a:p>
                      <a:pPr algn="r" rtl="1">
                        <a:spcAft>
                          <a:spcPts val="0"/>
                        </a:spcAft>
                      </a:pPr>
                      <a:r>
                        <a:rPr lang="he-IL" sz="1200">
                          <a:latin typeface="Times New Roman"/>
                          <a:ea typeface="Times New Roman"/>
                          <a:cs typeface="Arial"/>
                        </a:rPr>
                        <a:t>                                       _________</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848416">
                <a:tc gridSpan="26">
                  <a:txBody>
                    <a:bodyPr/>
                    <a:lstStyle/>
                    <a:p>
                      <a:pPr algn="r" rtl="1">
                        <a:spcAft>
                          <a:spcPts val="0"/>
                        </a:spcAft>
                      </a:pPr>
                      <a:r>
                        <a:rPr lang="he-IL" sz="1200">
                          <a:latin typeface="Arial"/>
                          <a:ea typeface="Times New Roman"/>
                          <a:cs typeface="David"/>
                        </a:rPr>
                        <a:t>                                                                   דמי ביטוח לחודש              שנה            חודש                                        ת. משנה מספר סודר</a:t>
                      </a:r>
                      <a:endParaRPr lang="en-US" sz="1200">
                        <a:latin typeface="Times New Roman"/>
                        <a:ea typeface="Times New Roman"/>
                        <a:cs typeface="Arial"/>
                      </a:endParaRPr>
                    </a:p>
                    <a:p>
                      <a:pPr algn="r" rtl="1">
                        <a:spcAft>
                          <a:spcPts val="0"/>
                        </a:spcAft>
                      </a:pPr>
                      <a:r>
                        <a:rPr lang="he-IL" sz="1200" b="1">
                          <a:highlight>
                            <a:srgbClr val="808080"/>
                          </a:highlight>
                          <a:latin typeface="Times New Roman"/>
                          <a:ea typeface="Times New Roman"/>
                          <a:cs typeface="Arial"/>
                        </a:rPr>
                        <a:t>חותמת הבנק</a:t>
                      </a:r>
                      <a:endParaRPr lang="en-US" sz="1200" b="1">
                        <a:latin typeface="Times New Roman"/>
                        <a:ea typeface="Times New Roman"/>
                        <a:cs typeface="Arial"/>
                      </a:endParaRPr>
                    </a:p>
                    <a:p>
                      <a:pPr algn="r" rtl="1">
                        <a:spcAft>
                          <a:spcPts val="0"/>
                        </a:spcAft>
                      </a:pPr>
                      <a:r>
                        <a:rPr lang="he-IL" sz="1200" b="1">
                          <a:highlight>
                            <a:srgbClr val="808080"/>
                          </a:highlight>
                          <a:latin typeface="Times New Roman"/>
                          <a:ea typeface="Times New Roman"/>
                          <a:cs typeface="Arial"/>
                        </a:rPr>
                        <a:t>מעבר לדף</a:t>
                      </a:r>
                      <a:endParaRPr lang="en-US" sz="1200" b="1">
                        <a:latin typeface="Times New Roman"/>
                        <a:ea typeface="Times New Roman"/>
                        <a:cs typeface="Arial"/>
                      </a:endParaRPr>
                    </a:p>
                    <a:p>
                      <a:pPr algn="r" rtl="1">
                        <a:spcAft>
                          <a:spcPts val="0"/>
                        </a:spcAft>
                      </a:pPr>
                      <a:r>
                        <a:rPr lang="he-IL" sz="1200" b="1">
                          <a:latin typeface="Arial"/>
                          <a:ea typeface="Times New Roman"/>
                          <a:cs typeface="David"/>
                        </a:rPr>
                        <a:t>המוסד לביטוח לאומי  </a:t>
                      </a:r>
                      <a:endParaRPr lang="en-US" sz="1200" b="1">
                        <a:latin typeface="Calibri"/>
                        <a:ea typeface="Times New Roman"/>
                        <a:cs typeface="Arial"/>
                      </a:endParaRPr>
                    </a:p>
                    <a:p>
                      <a:pPr algn="r" rtl="1">
                        <a:spcAft>
                          <a:spcPts val="0"/>
                        </a:spcAft>
                      </a:pPr>
                      <a:r>
                        <a:rPr lang="he-IL" sz="1200">
                          <a:latin typeface="Arial"/>
                          <a:ea typeface="Times New Roman"/>
                          <a:cs typeface="David"/>
                        </a:rPr>
                        <a:t>הודעת זיכוי                                                     __________________</a:t>
                      </a:r>
                      <a:r>
                        <a:rPr lang="he-IL" sz="1200" u="sng">
                          <a:latin typeface="Arial"/>
                          <a:ea typeface="Times New Roman"/>
                          <a:cs typeface="David"/>
                        </a:rPr>
                        <a:t>כל הסכומים ללא אגורות</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339366">
                <a:tc rowSpan="10">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8">
                  <a:txBody>
                    <a:bodyPr/>
                    <a:lstStyle/>
                    <a:p>
                      <a:pPr algn="r" rtl="1">
                        <a:spcAft>
                          <a:spcPts val="0"/>
                        </a:spcAft>
                      </a:pPr>
                      <a:r>
                        <a:rPr lang="he-IL" sz="1200">
                          <a:latin typeface="Arial"/>
                          <a:ea typeface="Times New Roman"/>
                          <a:cs typeface="David"/>
                        </a:rPr>
                        <a:t>     </a:t>
                      </a:r>
                      <a:r>
                        <a:rPr lang="he-IL" sz="1200">
                          <a:highlight>
                            <a:srgbClr val="808080"/>
                          </a:highlight>
                          <a:latin typeface="Arial"/>
                          <a:ea typeface="Times New Roman"/>
                          <a:cs typeface="David"/>
                        </a:rPr>
                        <a:t>5-31-32-9</a:t>
                      </a:r>
                      <a:endParaRPr lang="en-US" sz="1200">
                        <a:latin typeface="Times New Roman"/>
                        <a:ea typeface="Times New Roman"/>
                        <a:cs typeface="Arial"/>
                      </a:endParaRPr>
                    </a:p>
                    <a:p>
                      <a:pPr algn="r" rtl="1">
                        <a:spcAft>
                          <a:spcPts val="0"/>
                        </a:spcAft>
                      </a:pPr>
                      <a:r>
                        <a:rPr lang="he-IL" sz="1200">
                          <a:highlight>
                            <a:srgbClr val="808080"/>
                          </a:highlight>
                          <a:latin typeface="Arial"/>
                          <a:ea typeface="Times New Roman"/>
                          <a:cs typeface="David"/>
                        </a:rPr>
                        <a:t>מס' חשבון בבנק הדואר</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he-IL" sz="1200">
                          <a:latin typeface="Arial"/>
                          <a:ea typeface="Times New Roman"/>
                          <a:cs typeface="David"/>
                        </a:rPr>
                        <a:t>סה"כ</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he-IL" sz="1200">
                          <a:latin typeface="Arial"/>
                          <a:ea typeface="Times New Roman"/>
                          <a:cs typeface="David"/>
                        </a:rPr>
                        <a:t>טור 4</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he-IL" sz="1200">
                          <a:latin typeface="Arial"/>
                          <a:ea typeface="Times New Roman"/>
                          <a:cs typeface="David"/>
                        </a:rPr>
                        <a:t>טור 3</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rtl="1">
                        <a:spcAft>
                          <a:spcPts val="0"/>
                        </a:spcAft>
                      </a:pPr>
                      <a:r>
                        <a:rPr lang="he-IL" sz="1200">
                          <a:latin typeface="Arial"/>
                          <a:ea typeface="Times New Roman"/>
                          <a:cs typeface="David"/>
                        </a:rPr>
                        <a:t>טור 2</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1">
                        <a:spcAft>
                          <a:spcPts val="0"/>
                        </a:spcAft>
                      </a:pP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algn="r" rtl="1">
                        <a:spcAft>
                          <a:spcPts val="0"/>
                        </a:spcAft>
                      </a:pPr>
                      <a:r>
                        <a:rPr lang="he-IL" sz="1200">
                          <a:latin typeface="Arial"/>
                          <a:ea typeface="Times New Roman"/>
                          <a:cs typeface="David"/>
                        </a:rPr>
                        <a:t>טור 1</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1">
                        <a:spcAft>
                          <a:spcPts val="0"/>
                        </a:spcAft>
                      </a:pP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3"/>
                  </a:ext>
                </a:extLst>
              </a:tr>
              <a:tr h="254525">
                <a:tc vMerge="1">
                  <a:txBody>
                    <a:bodyPr/>
                    <a:lstStyle/>
                    <a:p>
                      <a:pPr rtl="1"/>
                      <a:endParaRPr lang="he-IL"/>
                    </a:p>
                  </a:txBody>
                  <a:tcPr/>
                </a:tc>
                <a:tc rowSpan="2" gridSpan="8">
                  <a:txBody>
                    <a:bodyPr/>
                    <a:lstStyle/>
                    <a:p>
                      <a:pPr algn="r" rtl="1">
                        <a:spcAft>
                          <a:spcPts val="0"/>
                        </a:spcAft>
                      </a:pPr>
                      <a:endParaRPr lang="he-IL" sz="1200" dirty="0">
                        <a:latin typeface="Arial"/>
                        <a:ea typeface="Times New Roman"/>
                        <a:cs typeface="David"/>
                      </a:endParaRPr>
                    </a:p>
                    <a:p>
                      <a:pPr algn="r" rtl="1">
                        <a:spcAft>
                          <a:spcPts val="0"/>
                        </a:spcAft>
                      </a:pPr>
                      <a:r>
                        <a:rPr lang="he-IL" sz="1200" dirty="0">
                          <a:latin typeface="Arial"/>
                          <a:ea typeface="Times New Roman"/>
                          <a:cs typeface="David"/>
                        </a:rPr>
                        <a:t>עד תקרת 60% מהשכר</a:t>
                      </a:r>
                      <a:endParaRPr lang="en-US" sz="1200" dirty="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40428" marR="40428"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a:latin typeface="Arial"/>
                          <a:ea typeface="Times New Roman"/>
                          <a:cs typeface="David"/>
                        </a:rPr>
                        <a:t>א' מספר עובדים</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4"/>
                  </a:ext>
                </a:extLst>
              </a:tr>
              <a:tr h="254525">
                <a:tc vMerge="1">
                  <a:txBody>
                    <a:bodyPr/>
                    <a:lstStyle/>
                    <a:p>
                      <a:pPr rtl="1"/>
                      <a:endParaRPr lang="he-IL"/>
                    </a:p>
                  </a:txBody>
                  <a:tcPr/>
                </a:tc>
                <a:tc gridSpan="8"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rowSpan="10">
                  <a:txBody>
                    <a:bodyPr/>
                    <a:lstStyle/>
                    <a:p>
                      <a:pPr algn="r" rtl="0">
                        <a:spcAft>
                          <a:spcPts val="0"/>
                        </a:spcAft>
                      </a:pPr>
                      <a:endParaRPr lang="en-US" sz="1200">
                        <a:latin typeface="Arial"/>
                        <a:ea typeface="Times New Roman"/>
                        <a:cs typeface="David"/>
                      </a:endParaRPr>
                    </a:p>
                  </a:txBody>
                  <a:tcPr marL="40428" marR="40428"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a:latin typeface="Arial"/>
                          <a:ea typeface="Times New Roman"/>
                          <a:cs typeface="David"/>
                        </a:rPr>
                        <a:t>ב' שכר ומשכורת ששולמו</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5"/>
                  </a:ext>
                </a:extLst>
              </a:tr>
              <a:tr h="310396">
                <a:tc vMerge="1">
                  <a:txBody>
                    <a:bodyPr/>
                    <a:lstStyle/>
                    <a:p>
                      <a:pPr rtl="1"/>
                      <a:endParaRPr lang="he-IL"/>
                    </a:p>
                  </a:txBody>
                  <a:tcPr/>
                </a:tc>
                <a:tc gridSpan="2">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6">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v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a:latin typeface="Arial"/>
                          <a:ea typeface="Times New Roman"/>
                          <a:cs typeface="David"/>
                        </a:rPr>
                        <a:t>ג' בתוספת השלמה לשכר  מינימום</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6"/>
                  </a:ext>
                </a:extLst>
              </a:tr>
              <a:tr h="310396">
                <a:tc vMerge="1">
                  <a:txBody>
                    <a:bodyPr/>
                    <a:lstStyle/>
                    <a:p>
                      <a:pPr rtl="1"/>
                      <a:endParaRPr lang="he-IL"/>
                    </a:p>
                  </a:txBody>
                  <a:tcPr/>
                </a:tc>
                <a:tc rowSpan="2" gridSpan="8">
                  <a:txBody>
                    <a:bodyPr/>
                    <a:lstStyle/>
                    <a:p>
                      <a:pPr algn="r" rtl="1">
                        <a:spcAft>
                          <a:spcPts val="0"/>
                        </a:spcAft>
                      </a:pPr>
                      <a:r>
                        <a:rPr lang="he-IL" sz="1200" dirty="0">
                          <a:latin typeface="Arial"/>
                          <a:ea typeface="Times New Roman"/>
                          <a:cs typeface="David"/>
                        </a:rPr>
                        <a:t>מס       שכר</a:t>
                      </a:r>
                      <a:endParaRPr lang="en-US" sz="1200" dirty="0">
                        <a:latin typeface="Times New Roman"/>
                        <a:ea typeface="Times New Roman"/>
                        <a:cs typeface="Arial"/>
                      </a:endParaRPr>
                    </a:p>
                    <a:p>
                      <a:pPr algn="r" rtl="1">
                        <a:spcAft>
                          <a:spcPts val="0"/>
                        </a:spcAft>
                      </a:pPr>
                      <a:r>
                        <a:rPr lang="he-IL" sz="1200" dirty="0">
                          <a:latin typeface="Arial"/>
                          <a:ea typeface="Times New Roman"/>
                          <a:cs typeface="David"/>
                        </a:rPr>
                        <a:t>עובדים</a:t>
                      </a:r>
                      <a:endParaRPr lang="en-US" sz="1200" dirty="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v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a:latin typeface="Arial"/>
                          <a:ea typeface="Times New Roman"/>
                          <a:cs typeface="David"/>
                        </a:rPr>
                        <a:t>ד' פחות סכומים פטורים  מדמי ביטוח </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7"/>
                  </a:ext>
                </a:extLst>
              </a:tr>
              <a:tr h="310396">
                <a:tc vMerge="1">
                  <a:txBody>
                    <a:bodyPr/>
                    <a:lstStyle/>
                    <a:p>
                      <a:pPr rtl="1"/>
                      <a:endParaRPr lang="he-IL"/>
                    </a:p>
                  </a:txBody>
                  <a:tcPr/>
                </a:tc>
                <a:tc gridSpan="8"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v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dirty="0">
                          <a:latin typeface="Arial"/>
                          <a:ea typeface="Times New Roman"/>
                          <a:cs typeface="David"/>
                        </a:rPr>
                        <a:t>ה' פחות שכר ומשכורת מעל מקסימום.</a:t>
                      </a:r>
                      <a:endParaRPr lang="en-US" sz="1200" dirty="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8"/>
                  </a:ext>
                </a:extLst>
              </a:tr>
              <a:tr h="413861">
                <a:tc vMerge="1">
                  <a:txBody>
                    <a:bodyPr/>
                    <a:lstStyle/>
                    <a:p>
                      <a:pPr rtl="1"/>
                      <a:endParaRPr lang="he-IL"/>
                    </a:p>
                  </a:txBody>
                  <a:tcPr/>
                </a:tc>
                <a:tc gridSpan="3">
                  <a:txBody>
                    <a:bodyPr/>
                    <a:lstStyle/>
                    <a:p>
                      <a:pPr algn="r" rtl="1">
                        <a:spcAft>
                          <a:spcPts val="0"/>
                        </a:spcAft>
                      </a:pPr>
                      <a:r>
                        <a:rPr lang="he-IL" sz="1200">
                          <a:latin typeface="Arial"/>
                          <a:ea typeface="Times New Roman"/>
                          <a:cs typeface="David"/>
                        </a:rPr>
                        <a:t>שנה</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r>
                        <a:rPr lang="he-IL" sz="1200">
                          <a:latin typeface="Arial"/>
                          <a:ea typeface="Times New Roman"/>
                          <a:cs typeface="David"/>
                        </a:rPr>
                        <a:t>חודש</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r>
                        <a:rPr lang="he-IL" sz="1200">
                          <a:latin typeface="Arial"/>
                          <a:ea typeface="Times New Roman"/>
                          <a:cs typeface="David"/>
                        </a:rPr>
                        <a:t>יום</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v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a:latin typeface="Arial"/>
                          <a:ea typeface="Times New Roman"/>
                          <a:cs typeface="David"/>
                        </a:rPr>
                        <a:t>ו' סה"כ שכר ומשכורת  </a:t>
                      </a:r>
                      <a:endParaRPr lang="en-US" sz="1200">
                        <a:latin typeface="Times New Roman"/>
                        <a:ea typeface="Times New Roman"/>
                        <a:cs typeface="Arial"/>
                      </a:endParaRPr>
                    </a:p>
                    <a:p>
                      <a:pPr algn="r" rtl="1">
                        <a:spcAft>
                          <a:spcPts val="0"/>
                        </a:spcAft>
                      </a:pPr>
                      <a:r>
                        <a:rPr lang="he-IL" sz="1200">
                          <a:latin typeface="Arial"/>
                          <a:ea typeface="Times New Roman"/>
                          <a:cs typeface="David"/>
                        </a:rPr>
                        <a:t>  לתשלום דמי ביטוח</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9"/>
                  </a:ext>
                </a:extLst>
              </a:tr>
              <a:tr h="413861">
                <a:tc vMerge="1">
                  <a:txBody>
                    <a:bodyPr/>
                    <a:lstStyle/>
                    <a:p>
                      <a:pPr rtl="1"/>
                      <a:endParaRPr lang="he-IL"/>
                    </a:p>
                  </a:txBody>
                  <a:tcPr/>
                </a:tc>
                <a:tc rowSpan="2" gridSpan="8">
                  <a:txBody>
                    <a:bodyPr/>
                    <a:lstStyle/>
                    <a:p>
                      <a:pPr algn="r" rtl="1">
                        <a:spcAft>
                          <a:spcPts val="0"/>
                        </a:spcAft>
                      </a:pPr>
                      <a:r>
                        <a:rPr lang="he-IL" sz="1200">
                          <a:latin typeface="Arial"/>
                          <a:ea typeface="Times New Roman"/>
                          <a:cs typeface="David"/>
                        </a:rPr>
                        <a:t>לשימוש המשרד</a:t>
                      </a:r>
                      <a:endParaRPr lang="en-US" sz="1200">
                        <a:latin typeface="Times New Roman"/>
                        <a:ea typeface="Times New Roman"/>
                        <a:cs typeface="Arial"/>
                      </a:endParaRPr>
                    </a:p>
                    <a:p>
                      <a:pPr algn="r" rtl="1">
                        <a:spcAft>
                          <a:spcPts val="0"/>
                        </a:spcAft>
                      </a:pPr>
                      <a:r>
                        <a:rPr lang="he-IL" sz="1200">
                          <a:latin typeface="Arial"/>
                          <a:ea typeface="Times New Roman"/>
                          <a:cs typeface="David"/>
                        </a:rPr>
                        <a:t>כל הסכומים ללא א"ג</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v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a:latin typeface="Arial"/>
                          <a:ea typeface="Times New Roman"/>
                          <a:cs typeface="David"/>
                        </a:rPr>
                        <a:t>ז' דמי ביטוח עד 60%</a:t>
                      </a:r>
                      <a:endParaRPr lang="en-US" sz="1200">
                        <a:latin typeface="Times New Roman"/>
                        <a:ea typeface="Times New Roman"/>
                        <a:cs typeface="Arial"/>
                      </a:endParaRPr>
                    </a:p>
                    <a:p>
                      <a:pPr algn="r" rtl="1">
                        <a:spcAft>
                          <a:spcPts val="0"/>
                        </a:spcAft>
                      </a:pPr>
                      <a:r>
                        <a:rPr lang="he-IL" sz="1200">
                          <a:latin typeface="Arial"/>
                          <a:ea typeface="Times New Roman"/>
                          <a:cs typeface="David"/>
                        </a:rPr>
                        <a:t>   השכר הממוצע. </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David"/>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0"/>
                  </a:ext>
                </a:extLst>
              </a:tr>
              <a:tr h="413861">
                <a:tc vMerge="1">
                  <a:txBody>
                    <a:bodyPr/>
                    <a:lstStyle/>
                    <a:p>
                      <a:pPr rtl="1"/>
                      <a:endParaRPr lang="he-IL"/>
                    </a:p>
                  </a:txBody>
                  <a:tcPr/>
                </a:tc>
                <a:tc gridSpan="8"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vMerge="1">
                  <a:txBody>
                    <a:bodyPr/>
                    <a:lstStyle/>
                    <a:p>
                      <a:pPr rtl="1"/>
                      <a:endParaRPr lang="he-IL"/>
                    </a:p>
                  </a:txBody>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a:latin typeface="Arial"/>
                          <a:ea typeface="Times New Roman"/>
                          <a:cs typeface="David"/>
                        </a:rPr>
                        <a:t>ח' דמי ביטוח מעל 60% </a:t>
                      </a:r>
                      <a:endParaRPr lang="en-US" sz="1200">
                        <a:latin typeface="Times New Roman"/>
                        <a:ea typeface="Times New Roman"/>
                        <a:cs typeface="Arial"/>
                      </a:endParaRPr>
                    </a:p>
                    <a:p>
                      <a:pPr algn="r" rtl="1">
                        <a:spcAft>
                          <a:spcPts val="0"/>
                        </a:spcAft>
                      </a:pPr>
                      <a:r>
                        <a:rPr lang="he-IL" sz="1200">
                          <a:latin typeface="Arial"/>
                          <a:ea typeface="Times New Roman"/>
                          <a:cs typeface="David"/>
                        </a:rPr>
                        <a:t>   השכר הממוצע.</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1"/>
                  </a:ext>
                </a:extLst>
              </a:tr>
              <a:tr h="254525">
                <a:tc vMerge="1">
                  <a:txBody>
                    <a:bodyPr/>
                    <a:lstStyle/>
                    <a:p>
                      <a:pPr rtl="1"/>
                      <a:endParaRPr lang="he-IL"/>
                    </a:p>
                  </a:txBody>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he-IL"/>
                    </a:p>
                  </a:txBody>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r>
                        <a:rPr lang="he-IL" sz="1200">
                          <a:latin typeface="Arial"/>
                          <a:ea typeface="Times New Roman"/>
                          <a:cs typeface="David"/>
                        </a:rPr>
                        <a:t>סה"כ דמי ביטוח (ז+ח)</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2"/>
                  </a:ext>
                </a:extLst>
              </a:tr>
              <a:tr h="254525">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a:noFill/>
                    </a:lnR>
                    <a:lnT>
                      <a:noFill/>
                    </a:lnT>
                    <a:lnB>
                      <a:noFill/>
                    </a:lnB>
                  </a:tcPr>
                </a:tc>
                <a:tc gridSpan="8">
                  <a:txBody>
                    <a:bodyPr/>
                    <a:lstStyle/>
                    <a:p>
                      <a:pPr algn="r" rtl="1">
                        <a:spcAft>
                          <a:spcPts val="0"/>
                        </a:spcAft>
                      </a:pPr>
                      <a:r>
                        <a:rPr lang="he-IL" sz="1200">
                          <a:latin typeface="Times New Roman"/>
                          <a:ea typeface="Times New Roman"/>
                          <a:cs typeface="Arial"/>
                        </a:rPr>
                        <a:t>הסכום ששולם</a:t>
                      </a:r>
                      <a:endParaRPr lang="en-US" sz="1200">
                        <a:latin typeface="Times New Roman"/>
                        <a:ea typeface="Times New Roman"/>
                        <a:cs typeface="Arial"/>
                      </a:endParaRPr>
                    </a:p>
                  </a:txBody>
                  <a:tcPr marL="40428" marR="40428"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vMerge="1">
                  <a:txBody>
                    <a:bodyPr/>
                    <a:lstStyle/>
                    <a:p>
                      <a:pPr rtl="1"/>
                      <a:endParaRPr lang="he-IL"/>
                    </a:p>
                  </a:txBody>
                  <a:tcPr/>
                </a:tc>
                <a:tc>
                  <a:txBody>
                    <a:bodyPr/>
                    <a:lstStyle/>
                    <a:p>
                      <a:pPr algn="r" rtl="1">
                        <a:spcAft>
                          <a:spcPts val="0"/>
                        </a:spcAft>
                      </a:pPr>
                      <a:r>
                        <a:rPr lang="he-IL" sz="1200">
                          <a:latin typeface="Times New Roman"/>
                          <a:ea typeface="Times New Roman"/>
                          <a:cs typeface="Arial"/>
                        </a:rPr>
                        <a:t>שיעורי המס</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rtl="1">
                        <a:spcAft>
                          <a:spcPts val="0"/>
                        </a:spcAft>
                      </a:pPr>
                      <a:r>
                        <a:rPr lang="he-IL" sz="1200">
                          <a:latin typeface="Times New Roman"/>
                          <a:ea typeface="Times New Roman"/>
                          <a:cs typeface="Arial"/>
                        </a:rPr>
                        <a:t>%</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1">
                        <a:spcAft>
                          <a:spcPts val="0"/>
                        </a:spcAft>
                      </a:pP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algn="r" rtl="1">
                        <a:spcAft>
                          <a:spcPts val="0"/>
                        </a:spcAft>
                      </a:pPr>
                      <a:r>
                        <a:rPr lang="he-IL" sz="1200">
                          <a:latin typeface="Times New Roman"/>
                          <a:ea typeface="Times New Roman"/>
                          <a:cs typeface="Arial"/>
                        </a:rPr>
                        <a:t>%</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rtl="1"/>
                      <a:endParaRPr lang="he-IL"/>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1">
                        <a:spcAft>
                          <a:spcPts val="0"/>
                        </a:spcAft>
                      </a:pP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3"/>
                  </a:ext>
                </a:extLst>
              </a:tr>
              <a:tr h="509049">
                <a:tc>
                  <a:txBody>
                    <a:bodyPr/>
                    <a:lstStyle/>
                    <a:p>
                      <a:pPr algn="r" rtl="0">
                        <a:spcAft>
                          <a:spcPts val="0"/>
                        </a:spcAft>
                      </a:pPr>
                      <a:endParaRPr lang="en-US" sz="1200">
                        <a:latin typeface="Arial"/>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8">
                  <a:txBody>
                    <a:bodyPr/>
                    <a:lstStyle/>
                    <a:p>
                      <a:pPr algn="r" rtl="0">
                        <a:spcAft>
                          <a:spcPts val="0"/>
                        </a:spcAft>
                      </a:pPr>
                      <a:endParaRPr lang="en-US" sz="1200" dirty="0">
                        <a:latin typeface="Arial"/>
                        <a:ea typeface="Times New Roman"/>
                        <a:cs typeface="Arial"/>
                      </a:endParaRPr>
                    </a:p>
                  </a:txBody>
                  <a:tcPr marL="40428" marR="40428"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vMerge="1">
                  <a:txBody>
                    <a:bodyPr/>
                    <a:lstStyle/>
                    <a:p>
                      <a:pPr rtl="1"/>
                      <a:endParaRPr lang="he-IL"/>
                    </a:p>
                  </a:txBody>
                  <a:tcPr/>
                </a:tc>
                <a:tc>
                  <a:txBody>
                    <a:bodyPr/>
                    <a:lstStyle/>
                    <a:p>
                      <a:pPr algn="r" rtl="1">
                        <a:spcAft>
                          <a:spcPts val="0"/>
                        </a:spcAft>
                      </a:pPr>
                      <a:r>
                        <a:rPr lang="en-US" sz="1200">
                          <a:latin typeface="Arial"/>
                          <a:ea typeface="Times New Roman"/>
                          <a:cs typeface="Arial"/>
                        </a:rPr>
                        <a:t> </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he-IL" sz="1200">
                          <a:latin typeface="Times New Roman"/>
                          <a:ea typeface="Times New Roman"/>
                          <a:cs typeface="Arial"/>
                        </a:rPr>
                        <a:t>מעל 70</a:t>
                      </a:r>
                      <a:endParaRPr lang="en-US" sz="1200">
                        <a:latin typeface="Times New Roman"/>
                        <a:ea typeface="Times New Roman"/>
                        <a:cs typeface="Arial"/>
                      </a:endParaRPr>
                    </a:p>
                    <a:p>
                      <a:pPr algn="r" rtl="1">
                        <a:spcAft>
                          <a:spcPts val="0"/>
                        </a:spcAft>
                      </a:pPr>
                      <a:r>
                        <a:rPr lang="he-IL" sz="1200">
                          <a:latin typeface="Times New Roman"/>
                          <a:ea typeface="Times New Roman"/>
                          <a:cs typeface="Arial"/>
                        </a:rPr>
                        <a:t>מקבלי קצבה </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he-IL" sz="1200" dirty="0">
                          <a:latin typeface="Times New Roman"/>
                          <a:ea typeface="Times New Roman"/>
                          <a:cs typeface="Arial"/>
                        </a:rPr>
                        <a:t>עד גיל 18 מעל גיל 70</a:t>
                      </a:r>
                      <a:endParaRPr lang="en-US" sz="1200" dirty="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rtl="1">
                        <a:spcAft>
                          <a:spcPts val="0"/>
                        </a:spcAft>
                      </a:pPr>
                      <a:r>
                        <a:rPr lang="he-IL" sz="1200">
                          <a:latin typeface="Times New Roman"/>
                          <a:ea typeface="Times New Roman"/>
                          <a:cs typeface="Arial"/>
                        </a:rPr>
                        <a:t>מעל גיל 70 </a:t>
                      </a:r>
                      <a:endParaRPr lang="en-US" sz="1200">
                        <a:latin typeface="Times New Roman"/>
                        <a:ea typeface="Times New Roman"/>
                        <a:cs typeface="Arial"/>
                      </a:endParaRPr>
                    </a:p>
                    <a:p>
                      <a:pPr algn="r" rtl="1">
                        <a:spcAft>
                          <a:spcPts val="0"/>
                        </a:spcAft>
                      </a:pPr>
                      <a:r>
                        <a:rPr lang="he-IL" sz="1200">
                          <a:latin typeface="Times New Roman"/>
                          <a:ea typeface="Times New Roman"/>
                          <a:cs typeface="Arial"/>
                        </a:rPr>
                        <a:t>ללא קצבה</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algn="r" rtl="1">
                        <a:spcAft>
                          <a:spcPts val="0"/>
                        </a:spcAft>
                      </a:pP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algn="r" rtl="1">
                        <a:spcAft>
                          <a:spcPts val="0"/>
                        </a:spcAft>
                      </a:pPr>
                      <a:r>
                        <a:rPr lang="he-IL" sz="1200">
                          <a:latin typeface="Times New Roman"/>
                          <a:ea typeface="Times New Roman"/>
                          <a:cs typeface="Arial"/>
                        </a:rPr>
                        <a:t>18 - 65</a:t>
                      </a: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6">
                  <a:txBody>
                    <a:bodyPr/>
                    <a:lstStyle/>
                    <a:p>
                      <a:pPr marL="0" algn="l" defTabSz="914400" rtl="0" eaLnBrk="1" latinLnBrk="0" hangingPunct="1"/>
                      <a:endParaRPr lang="he-IL" dirty="0"/>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1">
                        <a:spcAft>
                          <a:spcPts val="0"/>
                        </a:spcAft>
                      </a:pPr>
                      <a:endParaRPr lang="en-US" sz="1200">
                        <a:latin typeface="Times New Roman"/>
                        <a:ea typeface="Times New Roman"/>
                        <a:cs typeface="Arial"/>
                      </a:endParaRPr>
                    </a:p>
                  </a:txBody>
                  <a:tcPr marL="40428" marR="40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a:xfrm>
            <a:off x="797332" y="2169000"/>
            <a:ext cx="10871177" cy="1260000"/>
          </a:xfrm>
        </p:spPr>
        <p:txBody>
          <a:bodyPr/>
          <a:lstStyle/>
          <a:p>
            <a:r>
              <a:rPr lang="he-IL" dirty="0">
                <a:sym typeface="Varela Round"/>
              </a:rPr>
              <a:t>משכורת ושכר עבודה</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txBox="1">
            <a:spLocks noGrp="1"/>
          </p:cNvSpPr>
          <p:nvPr>
            <p:ph type="title"/>
          </p:nvPr>
        </p:nvSpPr>
        <p:spPr>
          <a:xfrm>
            <a:off x="515206" y="792590"/>
            <a:ext cx="11160000" cy="584775"/>
          </a:xfrm>
          <a:prstGeom prst="rect">
            <a:avLst/>
          </a:prstGeom>
          <a:noFill/>
        </p:spPr>
        <p:txBody>
          <a:bodyPr wrap="square" rtlCol="1">
            <a:spAutoFit/>
          </a:bodyPr>
          <a:lstStyle/>
          <a:p>
            <a:r>
              <a:rPr lang="he-IL" sz="3200" dirty="0"/>
              <a:t>ניכויים עיקריים על פי הסכמי עבודה  קיבוציים ואישיים</a:t>
            </a:r>
            <a:endParaRPr lang="he-IL" sz="3200" b="1" dirty="0">
              <a:solidFill>
                <a:schemeClr val="accent1">
                  <a:lumMod val="75000"/>
                </a:schemeClr>
              </a:solidFill>
            </a:endParaRPr>
          </a:p>
        </p:txBody>
      </p:sp>
      <p:sp>
        <p:nvSpPr>
          <p:cNvPr id="7" name="מלבן 6"/>
          <p:cNvSpPr/>
          <p:nvPr/>
        </p:nvSpPr>
        <p:spPr>
          <a:xfrm>
            <a:off x="8651202" y="1570300"/>
            <a:ext cx="2129109" cy="461665"/>
          </a:xfrm>
          <a:prstGeom prst="rect">
            <a:avLst/>
          </a:prstGeom>
        </p:spPr>
        <p:txBody>
          <a:bodyPr wrap="none">
            <a:spAutoFit/>
          </a:bodyPr>
          <a:lstStyle/>
          <a:p>
            <a:r>
              <a:rPr lang="he-IL" sz="2400" b="1" dirty="0">
                <a:latin typeface="Varela Round" pitchFamily="2" charset="-79"/>
                <a:cs typeface="Varela Round" pitchFamily="2" charset="-79"/>
              </a:rPr>
              <a:t>קרן השתלמות:</a:t>
            </a:r>
          </a:p>
        </p:txBody>
      </p:sp>
      <p:sp>
        <p:nvSpPr>
          <p:cNvPr id="8" name="מלבן 7"/>
          <p:cNvSpPr/>
          <p:nvPr/>
        </p:nvSpPr>
        <p:spPr>
          <a:xfrm>
            <a:off x="1431985" y="2119855"/>
            <a:ext cx="9348326" cy="1938992"/>
          </a:xfrm>
          <a:prstGeom prst="rect">
            <a:avLst/>
          </a:prstGeom>
        </p:spPr>
        <p:txBody>
          <a:bodyPr wrap="square">
            <a:spAutoFit/>
          </a:bodyPr>
          <a:lstStyle/>
          <a:p>
            <a:r>
              <a:rPr lang="he-IL" sz="2000" b="1" dirty="0">
                <a:latin typeface="Varela Round" pitchFamily="2" charset="-79"/>
                <a:cs typeface="Varela Round" pitchFamily="2" charset="-79"/>
              </a:rPr>
              <a:t>קרן השתלמות</a:t>
            </a:r>
            <a:r>
              <a:rPr lang="he-IL" sz="2000" dirty="0">
                <a:latin typeface="Varela Round" pitchFamily="2" charset="-79"/>
                <a:cs typeface="Varela Round" pitchFamily="2" charset="-79"/>
              </a:rPr>
              <a:t> היא קופת גמל שנועדה תחילה לשכירים, וכעבור שנים נפתחה גם לעצמאיים ולחברי קיבוצים ומושבים שיתופים, שנועדה במקור לשמש את העובדים למימון השתלמויות כגון כנסים מקצועיים ולימודי המשך, אולם כיום משמשת על פי רוב כאפיק חיסכון כללי לטווח בינוני – האפיק היחיד שלא לטווח ארוך. עובד שימשוך את הכספים שהצטברו בקרן במועדים המפורטים בעמוד זה, יהיה פטור מתשלום מס הכנסה עליהם ועל הרווחים שצברו</a:t>
            </a:r>
          </a:p>
        </p:txBody>
      </p:sp>
      <p:sp>
        <p:nvSpPr>
          <p:cNvPr id="11" name="TextBox 10"/>
          <p:cNvSpPr txBox="1"/>
          <p:nvPr/>
        </p:nvSpPr>
        <p:spPr>
          <a:xfrm>
            <a:off x="515206" y="4041640"/>
            <a:ext cx="8899753" cy="1200329"/>
          </a:xfrm>
          <a:prstGeom prst="rect">
            <a:avLst/>
          </a:prstGeom>
          <a:noFill/>
        </p:spPr>
        <p:txBody>
          <a:bodyPr wrap="square" rtlCol="1">
            <a:spAutoFit/>
          </a:bodyPr>
          <a:lstStyle/>
          <a:p>
            <a:r>
              <a:rPr lang="he-IL" sz="2400" dirty="0">
                <a:latin typeface="Varela Round" pitchFamily="2" charset="-79"/>
                <a:cs typeface="Varela Round" pitchFamily="2" charset="-79"/>
              </a:rPr>
              <a:t>שיעור הקרן השתלמות משתנה מהסכם להסכם:</a:t>
            </a:r>
          </a:p>
          <a:p>
            <a:r>
              <a:rPr lang="he-IL" sz="2400" dirty="0">
                <a:latin typeface="Varela Round" pitchFamily="2" charset="-79"/>
                <a:cs typeface="Varela Round" pitchFamily="2" charset="-79"/>
              </a:rPr>
              <a:t>לדוגמא: ארגון המורים קבע כי העובדים ישלמו 4.2% והמעסיק 8.4%</a:t>
            </a:r>
          </a:p>
          <a:p>
            <a:r>
              <a:rPr lang="he-IL" sz="2400" dirty="0">
                <a:latin typeface="Varela Round" pitchFamily="2" charset="-79"/>
                <a:cs typeface="Varela Round" pitchFamily="2" charset="-79"/>
              </a:rPr>
              <a:t>ברשויות המקומיות נקבע כי העובדים </a:t>
            </a:r>
            <a:r>
              <a:rPr lang="he-IL" sz="2400" dirty="0" err="1">
                <a:latin typeface="Varela Round" pitchFamily="2" charset="-79"/>
                <a:cs typeface="Varela Round" pitchFamily="2" charset="-79"/>
              </a:rPr>
              <a:t>ישלןמו</a:t>
            </a:r>
            <a:r>
              <a:rPr lang="he-IL" sz="2400" dirty="0">
                <a:latin typeface="Varela Round" pitchFamily="2" charset="-79"/>
                <a:cs typeface="Varela Round" pitchFamily="2" charset="-79"/>
              </a:rPr>
              <a:t> 2.5% והמעביד 7.5%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1000" fill="hold"/>
                                        <p:tgtEl>
                                          <p:spTgt spid="8"/>
                                        </p:tgtEl>
                                        <p:attrNameLst>
                                          <p:attrName>ppt_x</p:attrName>
                                        </p:attrNameLst>
                                      </p:cBhvr>
                                      <p:tavLst>
                                        <p:tav tm="0">
                                          <p:val>
                                            <p:strVal val="1+#ppt_w/2"/>
                                          </p:val>
                                        </p:tav>
                                        <p:tav tm="100000">
                                          <p:val>
                                            <p:strVal val="#ppt_x"/>
                                          </p:val>
                                        </p:tav>
                                      </p:tavLst>
                                    </p:anim>
                                    <p:anim calcmode="lin" valueType="num">
                                      <p:cBhvr additive="base">
                                        <p:cTn id="13"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3"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1000" fill="hold"/>
                                        <p:tgtEl>
                                          <p:spTgt spid="11"/>
                                        </p:tgtEl>
                                        <p:attrNameLst>
                                          <p:attrName>ppt_x</p:attrName>
                                        </p:attrNameLst>
                                      </p:cBhvr>
                                      <p:tavLst>
                                        <p:tav tm="0">
                                          <p:val>
                                            <p:strVal val="1+#ppt_w/2"/>
                                          </p:val>
                                        </p:tav>
                                        <p:tav tm="100000">
                                          <p:val>
                                            <p:strVal val="#ppt_x"/>
                                          </p:val>
                                        </p:tav>
                                      </p:tavLst>
                                    </p:anim>
                                    <p:anim calcmode="lin" valueType="num">
                                      <p:cBhvr additive="base">
                                        <p:cTn id="19"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a:spLocks noGrp="1"/>
          </p:cNvSpPr>
          <p:nvPr>
            <p:ph type="title"/>
          </p:nvPr>
        </p:nvSpPr>
        <p:spPr>
          <a:xfrm>
            <a:off x="739492" y="2202053"/>
            <a:ext cx="11160000" cy="694319"/>
          </a:xfrm>
          <a:solidFill>
            <a:srgbClr val="00B0F0"/>
          </a:solidFill>
        </p:spPr>
        <p:txBody>
          <a:bodyPr/>
          <a:lstStyle/>
          <a:p>
            <a:r>
              <a:rPr lang="he-IL" sz="3600" dirty="0"/>
              <a:t>דוגמא לחישוב קרן השתלמות מהעובדת ירדן לוי</a:t>
            </a:r>
          </a:p>
        </p:txBody>
      </p:sp>
      <p:sp>
        <p:nvSpPr>
          <p:cNvPr id="9" name="TextBox 8"/>
          <p:cNvSpPr txBox="1"/>
          <p:nvPr/>
        </p:nvSpPr>
        <p:spPr>
          <a:xfrm>
            <a:off x="4785184" y="2976334"/>
            <a:ext cx="2620043" cy="369332"/>
          </a:xfrm>
          <a:prstGeom prst="rect">
            <a:avLst/>
          </a:prstGeom>
          <a:noFill/>
        </p:spPr>
        <p:txBody>
          <a:bodyPr wrap="square" rtlCol="1">
            <a:spAutoFit/>
          </a:bodyPr>
          <a:lstStyle/>
          <a:p>
            <a:r>
              <a:rPr lang="he-IL" dirty="0">
                <a:latin typeface="Varela Round" pitchFamily="2" charset="-79"/>
                <a:cs typeface="Varela Round" pitchFamily="2" charset="-79"/>
              </a:rPr>
              <a:t>211=2.5%*8445</a:t>
            </a:r>
          </a:p>
        </p:txBody>
      </p:sp>
      <p:sp>
        <p:nvSpPr>
          <p:cNvPr id="10" name="כותרת 1"/>
          <p:cNvSpPr txBox="1">
            <a:spLocks/>
          </p:cNvSpPr>
          <p:nvPr/>
        </p:nvSpPr>
        <p:spPr>
          <a:xfrm>
            <a:off x="739492" y="3512334"/>
            <a:ext cx="11160000" cy="898589"/>
          </a:xfrm>
          <a:prstGeom prst="rect">
            <a:avLst/>
          </a:prstGeom>
          <a:solidFill>
            <a:srgbClr val="00B0F0"/>
          </a:solid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דוגמא לחישוב קרן השתלמות מהעובד הראל בן דוד</a:t>
            </a:r>
          </a:p>
        </p:txBody>
      </p:sp>
      <p:sp>
        <p:nvSpPr>
          <p:cNvPr id="12" name="TextBox 11"/>
          <p:cNvSpPr txBox="1"/>
          <p:nvPr/>
        </p:nvSpPr>
        <p:spPr>
          <a:xfrm>
            <a:off x="4774477" y="4577591"/>
            <a:ext cx="2620043" cy="369332"/>
          </a:xfrm>
          <a:prstGeom prst="rect">
            <a:avLst/>
          </a:prstGeom>
          <a:noFill/>
        </p:spPr>
        <p:txBody>
          <a:bodyPr wrap="square" rtlCol="1">
            <a:spAutoFit/>
          </a:bodyPr>
          <a:lstStyle/>
          <a:p>
            <a:r>
              <a:rPr lang="he-IL" dirty="0">
                <a:latin typeface="Varela Round" pitchFamily="2" charset="-79"/>
                <a:cs typeface="Varela Round" pitchFamily="2" charset="-79"/>
              </a:rPr>
              <a:t>242=2.5% * 9,676</a:t>
            </a:r>
          </a:p>
        </p:txBody>
      </p:sp>
      <p:sp>
        <p:nvSpPr>
          <p:cNvPr id="13" name="TextBox 12"/>
          <p:cNvSpPr txBox="1"/>
          <p:nvPr/>
        </p:nvSpPr>
        <p:spPr>
          <a:xfrm>
            <a:off x="2100533" y="926060"/>
            <a:ext cx="7967932" cy="461665"/>
          </a:xfrm>
          <a:prstGeom prst="rect">
            <a:avLst/>
          </a:prstGeom>
          <a:solidFill>
            <a:srgbClr val="00B0F0"/>
          </a:solidFill>
        </p:spPr>
        <p:txBody>
          <a:bodyPr wrap="square" rtlCol="1">
            <a:spAutoFit/>
          </a:bodyPr>
          <a:lstStyle/>
          <a:p>
            <a:r>
              <a:rPr lang="he-IL" sz="2400" dirty="0">
                <a:latin typeface="Varela Round" pitchFamily="2" charset="-79"/>
                <a:cs typeface="Varela Round" pitchFamily="2" charset="-79"/>
              </a:rPr>
              <a:t>יש לנכות מהעובד 2.5% מהשכר ברוטו לקרן השתלמות.</a:t>
            </a:r>
          </a:p>
        </p:txBody>
      </p:sp>
      <p:sp>
        <p:nvSpPr>
          <p:cNvPr id="14" name="מלבן 13"/>
          <p:cNvSpPr/>
          <p:nvPr/>
        </p:nvSpPr>
        <p:spPr>
          <a:xfrm>
            <a:off x="2421820" y="1387725"/>
            <a:ext cx="7646645" cy="461665"/>
          </a:xfrm>
          <a:prstGeom prst="rect">
            <a:avLst/>
          </a:prstGeom>
          <a:solidFill>
            <a:srgbClr val="00FF00"/>
          </a:solidFill>
        </p:spPr>
        <p:txBody>
          <a:bodyPr wrap="none">
            <a:spAutoFit/>
          </a:bodyPr>
          <a:lstStyle/>
          <a:p>
            <a:r>
              <a:rPr lang="he-IL" sz="2400" dirty="0">
                <a:latin typeface="Varela Round" pitchFamily="2" charset="-79"/>
                <a:cs typeface="Varela Round" pitchFamily="2" charset="-79"/>
              </a:rPr>
              <a:t>יש לנכות מהמעביד  ו7.5% מהשכר ברוטו לקרן השתלמות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005680"/>
            <a:ext cx="11160000" cy="720000"/>
          </a:xfrm>
        </p:spPr>
        <p:txBody>
          <a:bodyPr/>
          <a:lstStyle/>
          <a:p>
            <a:r>
              <a:rPr lang="he-IL" dirty="0"/>
              <a:t>  דמי חבר/דמי וועד בארגונים מקצועיים </a:t>
            </a:r>
            <a:br>
              <a:rPr lang="he-IL" dirty="0"/>
            </a:br>
            <a:endParaRPr lang="he-IL" dirty="0"/>
          </a:p>
        </p:txBody>
      </p:sp>
      <p:sp>
        <p:nvSpPr>
          <p:cNvPr id="4" name="מציין מיקום תוכן 3"/>
          <p:cNvSpPr>
            <a:spLocks noGrp="1"/>
          </p:cNvSpPr>
          <p:nvPr>
            <p:ph sz="quarter" idx="4"/>
          </p:nvPr>
        </p:nvSpPr>
        <p:spPr>
          <a:xfrm>
            <a:off x="515206" y="1725680"/>
            <a:ext cx="11160000" cy="965761"/>
          </a:xfrm>
        </p:spPr>
        <p:txBody>
          <a:bodyPr>
            <a:normAutofit fontScale="92500"/>
          </a:bodyPr>
          <a:lstStyle/>
          <a:p>
            <a:r>
              <a:rPr lang="he-IL" dirty="0"/>
              <a:t>בכל ארגון נקבע סכום בעבור דמי חברות/וועד בארגון  - לדוגמא דמי חבר בקרב חברי ארגון המורים הוא בסך 58 ₪ ודמי וועד המורים באורט </a:t>
            </a:r>
            <a:r>
              <a:rPr lang="he-IL" dirty="0" err="1"/>
              <a:t>מוצקין</a:t>
            </a:r>
            <a:r>
              <a:rPr lang="he-IL" dirty="0"/>
              <a:t> הוא בסך 35 ₪ לחודש.</a:t>
            </a:r>
          </a:p>
        </p:txBody>
      </p:sp>
      <p:sp>
        <p:nvSpPr>
          <p:cNvPr id="9" name="TextBox 8"/>
          <p:cNvSpPr txBox="1"/>
          <p:nvPr/>
        </p:nvSpPr>
        <p:spPr>
          <a:xfrm>
            <a:off x="1146875" y="2989656"/>
            <a:ext cx="10200527" cy="461665"/>
          </a:xfrm>
          <a:prstGeom prst="rect">
            <a:avLst/>
          </a:prstGeom>
          <a:solidFill>
            <a:srgbClr val="00B0F0"/>
          </a:solidFill>
        </p:spPr>
        <p:txBody>
          <a:bodyPr wrap="square" rtlCol="1">
            <a:spAutoFit/>
          </a:bodyPr>
          <a:lstStyle/>
          <a:p>
            <a:r>
              <a:rPr lang="he-IL" sz="2400" dirty="0">
                <a:latin typeface="Varela Round" pitchFamily="2" charset="-79"/>
                <a:cs typeface="Varela Round" pitchFamily="2" charset="-79"/>
              </a:rPr>
              <a:t>לדוגמא: העובדת ירדן והעובד הראל שלמו כל אחד לוועד עובדים בסך 30 ₪.</a:t>
            </a:r>
          </a:p>
        </p:txBody>
      </p:sp>
      <p:sp>
        <p:nvSpPr>
          <p:cNvPr id="10" name="TextBox 9"/>
          <p:cNvSpPr txBox="1"/>
          <p:nvPr/>
        </p:nvSpPr>
        <p:spPr>
          <a:xfrm>
            <a:off x="515206" y="3749536"/>
            <a:ext cx="9535855" cy="830997"/>
          </a:xfrm>
          <a:prstGeom prst="rect">
            <a:avLst/>
          </a:prstGeom>
          <a:noFill/>
        </p:spPr>
        <p:txBody>
          <a:bodyPr wrap="square" rtlCol="1">
            <a:spAutoFit/>
          </a:bodyPr>
          <a:lstStyle/>
          <a:p>
            <a:r>
              <a:rPr lang="he-IL" sz="2400" b="1" dirty="0">
                <a:latin typeface="Varela Round" pitchFamily="2" charset="-79"/>
                <a:cs typeface="Varela Round" pitchFamily="2" charset="-79"/>
              </a:rPr>
              <a:t>סה"כ ניכויים </a:t>
            </a:r>
            <a:r>
              <a:rPr lang="he-IL" b="1" dirty="0">
                <a:latin typeface="Varela Round" pitchFamily="2" charset="-79"/>
                <a:cs typeface="Varela Round" pitchFamily="2" charset="-79"/>
              </a:rPr>
              <a:t>– </a:t>
            </a:r>
            <a:r>
              <a:rPr lang="he-IL" sz="2400" dirty="0">
                <a:latin typeface="Varela Round" pitchFamily="2" charset="-79"/>
                <a:cs typeface="Varela Round" pitchFamily="2" charset="-79"/>
              </a:rPr>
              <a:t>סכום כל הניכויים שנוכו מהעובד על פי חוק או על פי הסכמי קיבוציים.</a:t>
            </a:r>
          </a:p>
        </p:txBody>
      </p:sp>
      <p:sp>
        <p:nvSpPr>
          <p:cNvPr id="11" name="TextBox 10"/>
          <p:cNvSpPr txBox="1"/>
          <p:nvPr/>
        </p:nvSpPr>
        <p:spPr>
          <a:xfrm>
            <a:off x="1498617" y="4580533"/>
            <a:ext cx="8552444" cy="830997"/>
          </a:xfrm>
          <a:prstGeom prst="rect">
            <a:avLst/>
          </a:prstGeom>
          <a:noFill/>
        </p:spPr>
        <p:txBody>
          <a:bodyPr wrap="square" rtlCol="1">
            <a:spAutoFit/>
          </a:bodyPr>
          <a:lstStyle/>
          <a:p>
            <a:r>
              <a:rPr lang="he-IL" sz="2400" dirty="0">
                <a:latin typeface="Varela Round" pitchFamily="2" charset="-79"/>
                <a:cs typeface="Varela Round" pitchFamily="2" charset="-79"/>
              </a:rPr>
              <a:t>שכר נטו  - השכר שאותו יקבל העובד בפועל לאחר הפחתת הניכויים מהשכר ברוטו.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1000" fill="hold"/>
                                        <p:tgtEl>
                                          <p:spTgt spid="9"/>
                                        </p:tgtEl>
                                        <p:attrNameLst>
                                          <p:attrName>ppt_x</p:attrName>
                                        </p:attrNameLst>
                                      </p:cBhvr>
                                      <p:tavLst>
                                        <p:tav tm="0">
                                          <p:val>
                                            <p:strVal val="1+#ppt_w/2"/>
                                          </p:val>
                                        </p:tav>
                                        <p:tav tm="100000">
                                          <p:val>
                                            <p:strVal val="#ppt_x"/>
                                          </p:val>
                                        </p:tav>
                                      </p:tavLst>
                                    </p:anim>
                                    <p:anim calcmode="lin" valueType="num">
                                      <p:cBhvr additive="base">
                                        <p:cTn id="13"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1000" fill="hold"/>
                                        <p:tgtEl>
                                          <p:spTgt spid="10"/>
                                        </p:tgtEl>
                                        <p:attrNameLst>
                                          <p:attrName>ppt_x</p:attrName>
                                        </p:attrNameLst>
                                      </p:cBhvr>
                                      <p:tavLst>
                                        <p:tav tm="0">
                                          <p:val>
                                            <p:strVal val="1+#ppt_w/2"/>
                                          </p:val>
                                        </p:tav>
                                        <p:tav tm="100000">
                                          <p:val>
                                            <p:strVal val="#ppt_x"/>
                                          </p:val>
                                        </p:tav>
                                      </p:tavLst>
                                    </p:anim>
                                    <p:anim calcmode="lin" valueType="num">
                                      <p:cBhvr additive="base">
                                        <p:cTn id="19"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1000" fill="hold"/>
                                        <p:tgtEl>
                                          <p:spTgt spid="11"/>
                                        </p:tgtEl>
                                        <p:attrNameLst>
                                          <p:attrName>ppt_x</p:attrName>
                                        </p:attrNameLst>
                                      </p:cBhvr>
                                      <p:tavLst>
                                        <p:tav tm="0">
                                          <p:val>
                                            <p:strVal val="1+#ppt_w/2"/>
                                          </p:val>
                                        </p:tav>
                                        <p:tav tm="100000">
                                          <p:val>
                                            <p:strVal val="#ppt_x"/>
                                          </p:val>
                                        </p:tav>
                                      </p:tavLst>
                                    </p:anim>
                                    <p:anim calcmode="lin" valueType="num">
                                      <p:cBhvr additive="base">
                                        <p:cTn id="25"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9" grpId="0" animBg="1"/>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sz="quarter" idx="4"/>
            <p:extLst>
              <p:ext uri="{D42A27DB-BD31-4B8C-83A1-F6EECF244321}">
                <p14:modId xmlns:p14="http://schemas.microsoft.com/office/powerpoint/2010/main" val="1995280663"/>
              </p:ext>
            </p:extLst>
          </p:nvPr>
        </p:nvGraphicFramePr>
        <p:xfrm>
          <a:off x="1471170" y="268146"/>
          <a:ext cx="6867858" cy="5765896"/>
        </p:xfrm>
        <a:graphic>
          <a:graphicData uri="http://schemas.openxmlformats.org/drawingml/2006/table">
            <a:tbl>
              <a:tblPr rtl="1"/>
              <a:tblGrid>
                <a:gridCol w="1889374">
                  <a:extLst>
                    <a:ext uri="{9D8B030D-6E8A-4147-A177-3AD203B41FA5}">
                      <a16:colId xmlns:a16="http://schemas.microsoft.com/office/drawing/2014/main" val="20000"/>
                    </a:ext>
                  </a:extLst>
                </a:gridCol>
                <a:gridCol w="936210">
                  <a:extLst>
                    <a:ext uri="{9D8B030D-6E8A-4147-A177-3AD203B41FA5}">
                      <a16:colId xmlns:a16="http://schemas.microsoft.com/office/drawing/2014/main" val="20001"/>
                    </a:ext>
                  </a:extLst>
                </a:gridCol>
                <a:gridCol w="1462493">
                  <a:extLst>
                    <a:ext uri="{9D8B030D-6E8A-4147-A177-3AD203B41FA5}">
                      <a16:colId xmlns:a16="http://schemas.microsoft.com/office/drawing/2014/main" val="20002"/>
                    </a:ext>
                  </a:extLst>
                </a:gridCol>
                <a:gridCol w="983984">
                  <a:extLst>
                    <a:ext uri="{9D8B030D-6E8A-4147-A177-3AD203B41FA5}">
                      <a16:colId xmlns:a16="http://schemas.microsoft.com/office/drawing/2014/main" val="20003"/>
                    </a:ext>
                  </a:extLst>
                </a:gridCol>
                <a:gridCol w="1595797">
                  <a:extLst>
                    <a:ext uri="{9D8B030D-6E8A-4147-A177-3AD203B41FA5}">
                      <a16:colId xmlns:a16="http://schemas.microsoft.com/office/drawing/2014/main" val="20004"/>
                    </a:ext>
                  </a:extLst>
                </a:gridCol>
              </a:tblGrid>
              <a:tr h="302813">
                <a:tc>
                  <a:txBody>
                    <a:bodyPr/>
                    <a:lstStyle/>
                    <a:p>
                      <a:pPr marL="30480" algn="just" rtl="1">
                        <a:lnSpc>
                          <a:spcPct val="107000"/>
                        </a:lnSpc>
                        <a:spcAft>
                          <a:spcPts val="800"/>
                        </a:spcAft>
                      </a:pPr>
                      <a:r>
                        <a:rPr lang="he-IL" sz="1600" b="1" dirty="0">
                          <a:latin typeface="Calibri"/>
                          <a:ea typeface="Calibri"/>
                          <a:cs typeface="David"/>
                        </a:rPr>
                        <a:t>שם העובדת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ירדן</a:t>
                      </a:r>
                      <a:r>
                        <a:rPr lang="he-IL" sz="1600" b="1" baseline="0" dirty="0">
                          <a:latin typeface="Calibri"/>
                          <a:ea typeface="Calibri"/>
                          <a:cs typeface="David"/>
                        </a:rPr>
                        <a:t> לוי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02813">
                <a:tc>
                  <a:txBody>
                    <a:bodyPr/>
                    <a:lstStyle/>
                    <a:p>
                      <a:pPr marL="30480" algn="just" rtl="1">
                        <a:lnSpc>
                          <a:spcPct val="107000"/>
                        </a:lnSpc>
                        <a:spcAft>
                          <a:spcPts val="800"/>
                        </a:spcAft>
                      </a:pPr>
                      <a:r>
                        <a:rPr lang="he-IL" sz="1600" b="1" dirty="0">
                          <a:latin typeface="Calibri"/>
                          <a:ea typeface="Calibri"/>
                          <a:cs typeface="David"/>
                        </a:rPr>
                        <a:t>מצב משפחתי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רווקה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28701">
                <a:tc>
                  <a:txBody>
                    <a:bodyPr/>
                    <a:lstStyle/>
                    <a:p>
                      <a:pPr marL="30480" algn="just" rtl="1">
                        <a:lnSpc>
                          <a:spcPct val="107000"/>
                        </a:lnSpc>
                        <a:spcAft>
                          <a:spcPts val="800"/>
                        </a:spcAft>
                      </a:pPr>
                      <a:r>
                        <a:rPr lang="he-IL" sz="1600" b="1">
                          <a:latin typeface="Calibri"/>
                          <a:ea typeface="Calibri"/>
                          <a:cs typeface="David"/>
                        </a:rPr>
                        <a:t>התקופה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מאי</a:t>
                      </a:r>
                      <a:r>
                        <a:rPr lang="he-IL" sz="1600" b="1" baseline="0" dirty="0">
                          <a:latin typeface="Calibri"/>
                          <a:ea typeface="Calibri"/>
                          <a:cs typeface="David"/>
                        </a:rPr>
                        <a:t> </a:t>
                      </a:r>
                      <a:r>
                        <a:rPr lang="he-IL" sz="1600" b="1" dirty="0">
                          <a:latin typeface="Calibri"/>
                          <a:ea typeface="Calibri"/>
                          <a:cs typeface="David"/>
                        </a:rPr>
                        <a:t> 2020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228701">
                <a:tc>
                  <a:txBody>
                    <a:bodyPr/>
                    <a:lstStyle/>
                    <a:p>
                      <a:pPr marL="12001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ימים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שעות ביום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לפי</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שקלים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701">
                <a:tc>
                  <a:txBody>
                    <a:bodyPr/>
                    <a:lstStyle/>
                    <a:p>
                      <a:pPr marL="120015" algn="r" rtl="1">
                        <a:lnSpc>
                          <a:spcPct val="107000"/>
                        </a:lnSpc>
                        <a:spcAft>
                          <a:spcPts val="800"/>
                        </a:spcAft>
                      </a:pPr>
                      <a:r>
                        <a:rPr lang="he-IL" sz="1600" b="1">
                          <a:latin typeface="Calibri"/>
                          <a:ea typeface="Calibri"/>
                          <a:cs typeface="David"/>
                        </a:rPr>
                        <a:t>שכר משולב</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25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36</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7,200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57401">
                <a:tc>
                  <a:txBody>
                    <a:bodyPr/>
                    <a:lstStyle/>
                    <a:p>
                      <a:pPr marL="120015" algn="r" rtl="1">
                        <a:lnSpc>
                          <a:spcPct val="107000"/>
                        </a:lnSpc>
                        <a:spcAft>
                          <a:spcPts val="800"/>
                        </a:spcAft>
                      </a:pPr>
                      <a:r>
                        <a:rPr lang="he-IL" sz="1600" b="1">
                          <a:latin typeface="Calibri"/>
                          <a:ea typeface="Calibri"/>
                          <a:cs typeface="David"/>
                        </a:rPr>
                        <a:t>שעות נוספות לפי 150%</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12</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54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648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701">
                <a:tc>
                  <a:txBody>
                    <a:bodyPr/>
                    <a:lstStyle/>
                    <a:p>
                      <a:pPr marL="120015" algn="r" rtl="1">
                        <a:lnSpc>
                          <a:spcPct val="107000"/>
                        </a:lnSpc>
                        <a:spcAft>
                          <a:spcPts val="800"/>
                        </a:spcAft>
                      </a:pPr>
                      <a:r>
                        <a:rPr lang="he-IL" sz="1600" b="1">
                          <a:latin typeface="Calibri"/>
                          <a:ea typeface="Calibri"/>
                          <a:cs typeface="David"/>
                        </a:rPr>
                        <a:t>החזר נסיעות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243</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8701">
                <a:tc>
                  <a:txBody>
                    <a:bodyPr/>
                    <a:lstStyle/>
                    <a:p>
                      <a:pPr marL="120015" algn="r" rtl="1">
                        <a:lnSpc>
                          <a:spcPct val="107000"/>
                        </a:lnSpc>
                        <a:spcAft>
                          <a:spcPts val="800"/>
                        </a:spcAft>
                      </a:pPr>
                      <a:r>
                        <a:rPr lang="he-IL" sz="1600" b="1">
                          <a:latin typeface="Calibri"/>
                          <a:ea typeface="Calibri"/>
                          <a:cs typeface="David"/>
                        </a:rPr>
                        <a:t>טלפון </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8701">
                <a:tc>
                  <a:txBody>
                    <a:bodyPr/>
                    <a:lstStyle/>
                    <a:p>
                      <a:pPr marL="120015" algn="r" rtl="1">
                        <a:lnSpc>
                          <a:spcPct val="107000"/>
                        </a:lnSpc>
                        <a:spcAft>
                          <a:spcPts val="800"/>
                        </a:spcAft>
                      </a:pPr>
                      <a:r>
                        <a:rPr lang="he-IL" sz="1600" b="1" dirty="0">
                          <a:latin typeface="Calibri"/>
                          <a:ea typeface="Calibri"/>
                          <a:cs typeface="David"/>
                        </a:rPr>
                        <a:t>תוספת מקצועית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8701">
                <a:tc>
                  <a:txBody>
                    <a:bodyPr/>
                    <a:lstStyle/>
                    <a:p>
                      <a:pPr marL="120015" algn="r" rtl="1">
                        <a:lnSpc>
                          <a:spcPct val="107000"/>
                        </a:lnSpc>
                        <a:spcAft>
                          <a:spcPts val="800"/>
                        </a:spcAft>
                      </a:pPr>
                      <a:r>
                        <a:rPr lang="he-IL" sz="1600" b="1">
                          <a:latin typeface="Calibri"/>
                          <a:ea typeface="Calibri"/>
                          <a:cs typeface="David"/>
                        </a:rPr>
                        <a:t>סה"כ ברוטו</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8445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28701">
                <a:tc>
                  <a:txBody>
                    <a:bodyPr/>
                    <a:lstStyle/>
                    <a:p>
                      <a:pPr marL="120015" algn="r" rtl="1">
                        <a:lnSpc>
                          <a:spcPct val="107000"/>
                        </a:lnSpc>
                        <a:spcAft>
                          <a:spcPts val="800"/>
                        </a:spcAft>
                      </a:pPr>
                      <a:r>
                        <a:rPr lang="he-IL" sz="1600" b="1" dirty="0">
                          <a:latin typeface="Calibri"/>
                          <a:ea typeface="Calibri"/>
                          <a:cs typeface="David"/>
                        </a:rPr>
                        <a:t>ניכויים מהעובד:</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28701">
                <a:tc>
                  <a:txBody>
                    <a:bodyPr/>
                    <a:lstStyle/>
                    <a:p>
                      <a:pPr marL="120015" algn="r" rtl="1">
                        <a:lnSpc>
                          <a:spcPct val="107000"/>
                        </a:lnSpc>
                        <a:spcAft>
                          <a:spcPts val="800"/>
                        </a:spcAft>
                      </a:pPr>
                      <a:r>
                        <a:rPr lang="he-IL" sz="1600" b="1">
                          <a:latin typeface="Calibri"/>
                          <a:ea typeface="Calibri"/>
                          <a:cs typeface="David"/>
                        </a:rPr>
                        <a:t>מס הכנסה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57401">
                <a:tc>
                  <a:txBody>
                    <a:bodyPr/>
                    <a:lstStyle/>
                    <a:p>
                      <a:pPr marL="120015" algn="r" rtl="1">
                        <a:lnSpc>
                          <a:spcPct val="107000"/>
                        </a:lnSpc>
                        <a:spcAft>
                          <a:spcPts val="800"/>
                        </a:spcAft>
                      </a:pPr>
                      <a:r>
                        <a:rPr lang="he-IL" sz="1600" b="1">
                          <a:latin typeface="Calibri"/>
                          <a:ea typeface="Calibri"/>
                          <a:cs typeface="David"/>
                        </a:rPr>
                        <a:t>ביטוח לאומי+מס בריאות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28701">
                <a:tc>
                  <a:txBody>
                    <a:bodyPr/>
                    <a:lstStyle/>
                    <a:p>
                      <a:pPr marL="120015" algn="r" rtl="1">
                        <a:lnSpc>
                          <a:spcPct val="107000"/>
                        </a:lnSpc>
                        <a:spcAft>
                          <a:spcPts val="800"/>
                        </a:spcAft>
                      </a:pPr>
                      <a:r>
                        <a:rPr lang="he-IL" sz="1600" b="1" dirty="0">
                          <a:latin typeface="Calibri"/>
                          <a:ea typeface="Calibri"/>
                          <a:cs typeface="David"/>
                        </a:rPr>
                        <a:t>ביטוח פנסיוני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dirty="0"/>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28701">
                <a:tc>
                  <a:txBody>
                    <a:bodyPr/>
                    <a:lstStyle/>
                    <a:p>
                      <a:pPr marL="120015" algn="r" rtl="1">
                        <a:lnSpc>
                          <a:spcPct val="107000"/>
                        </a:lnSpc>
                        <a:spcAft>
                          <a:spcPts val="800"/>
                        </a:spcAft>
                      </a:pPr>
                      <a:r>
                        <a:rPr lang="he-IL" sz="1600" b="1" dirty="0">
                          <a:latin typeface="David" pitchFamily="34" charset="-79"/>
                          <a:ea typeface="Calibri"/>
                          <a:cs typeface="David" pitchFamily="34" charset="-79"/>
                        </a:rPr>
                        <a:t>קרן השתלמות</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28701">
                <a:tc>
                  <a:txBody>
                    <a:bodyPr/>
                    <a:lstStyle/>
                    <a:p>
                      <a:pPr marL="120015" algn="r" rtl="1">
                        <a:lnSpc>
                          <a:spcPct val="107000"/>
                        </a:lnSpc>
                        <a:spcAft>
                          <a:spcPts val="800"/>
                        </a:spcAft>
                      </a:pPr>
                      <a:r>
                        <a:rPr lang="he-IL" sz="1600" b="1" dirty="0">
                          <a:latin typeface="David" pitchFamily="34" charset="-79"/>
                          <a:ea typeface="Calibri"/>
                          <a:cs typeface="David" pitchFamily="34" charset="-79"/>
                        </a:rPr>
                        <a:t>וועד</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28701">
                <a:tc>
                  <a:txBody>
                    <a:bodyPr/>
                    <a:lstStyle/>
                    <a:p>
                      <a:pPr marL="120015" algn="r" rtl="1">
                        <a:lnSpc>
                          <a:spcPct val="107000"/>
                        </a:lnSpc>
                        <a:spcAft>
                          <a:spcPts val="800"/>
                        </a:spcAft>
                      </a:pPr>
                      <a:r>
                        <a:rPr lang="he-IL" sz="1600" b="1" dirty="0">
                          <a:latin typeface="Calibri"/>
                          <a:ea typeface="Calibri"/>
                          <a:cs typeface="David"/>
                        </a:rPr>
                        <a:t>סה"כ ניכויים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28701">
                <a:tc>
                  <a:txBody>
                    <a:bodyPr/>
                    <a:lstStyle/>
                    <a:p>
                      <a:pPr marL="120015" algn="r" rtl="1">
                        <a:lnSpc>
                          <a:spcPct val="107000"/>
                        </a:lnSpc>
                        <a:spcAft>
                          <a:spcPts val="800"/>
                        </a:spcAft>
                      </a:pPr>
                      <a:r>
                        <a:rPr lang="he-IL" sz="1600" b="1" dirty="0">
                          <a:latin typeface="Calibri"/>
                          <a:ea typeface="Calibri"/>
                          <a:cs typeface="David"/>
                        </a:rPr>
                        <a:t>שכר נטו</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28701">
                <a:tc>
                  <a:txBody>
                    <a:bodyPr/>
                    <a:lstStyle/>
                    <a:p>
                      <a:pPr marL="120015" algn="r" rtl="1">
                        <a:lnSpc>
                          <a:spcPct val="107000"/>
                        </a:lnSpc>
                        <a:spcAft>
                          <a:spcPts val="800"/>
                        </a:spcAft>
                      </a:pPr>
                      <a:r>
                        <a:rPr lang="he-IL" sz="1600" b="1" dirty="0">
                          <a:latin typeface="Calibri"/>
                          <a:ea typeface="Calibri"/>
                          <a:cs typeface="David"/>
                        </a:rPr>
                        <a:t>מקדמה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28701">
                <a:tc>
                  <a:txBody>
                    <a:bodyPr/>
                    <a:lstStyle/>
                    <a:p>
                      <a:pPr marL="120015" algn="r" rtl="1">
                        <a:lnSpc>
                          <a:spcPct val="107000"/>
                        </a:lnSpc>
                        <a:spcAft>
                          <a:spcPts val="800"/>
                        </a:spcAft>
                      </a:pPr>
                      <a:r>
                        <a:rPr lang="he-IL" sz="1600" b="1" dirty="0">
                          <a:latin typeface="Calibri"/>
                          <a:ea typeface="Calibri"/>
                          <a:cs typeface="David"/>
                        </a:rPr>
                        <a:t>נטו לתשלום בבנק</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
        <p:nvSpPr>
          <p:cNvPr id="7" name="TextBox 6"/>
          <p:cNvSpPr txBox="1"/>
          <p:nvPr/>
        </p:nvSpPr>
        <p:spPr>
          <a:xfrm>
            <a:off x="3144694" y="3442671"/>
            <a:ext cx="983411" cy="369332"/>
          </a:xfrm>
          <a:prstGeom prst="rect">
            <a:avLst/>
          </a:prstGeom>
          <a:noFill/>
        </p:spPr>
        <p:txBody>
          <a:bodyPr wrap="square" rtlCol="1">
            <a:spAutoFit/>
          </a:bodyPr>
          <a:lstStyle/>
          <a:p>
            <a:r>
              <a:rPr lang="he-IL" dirty="0"/>
              <a:t>327</a:t>
            </a:r>
          </a:p>
        </p:txBody>
      </p:sp>
      <p:sp>
        <p:nvSpPr>
          <p:cNvPr id="8" name="TextBox 7"/>
          <p:cNvSpPr txBox="1"/>
          <p:nvPr/>
        </p:nvSpPr>
        <p:spPr>
          <a:xfrm>
            <a:off x="3141817" y="3802107"/>
            <a:ext cx="983411" cy="369332"/>
          </a:xfrm>
          <a:prstGeom prst="rect">
            <a:avLst/>
          </a:prstGeom>
          <a:noFill/>
        </p:spPr>
        <p:txBody>
          <a:bodyPr wrap="square" rtlCol="1">
            <a:spAutoFit/>
          </a:bodyPr>
          <a:lstStyle/>
          <a:p>
            <a:r>
              <a:rPr lang="he-IL" dirty="0"/>
              <a:t>475</a:t>
            </a:r>
          </a:p>
        </p:txBody>
      </p:sp>
      <p:sp>
        <p:nvSpPr>
          <p:cNvPr id="9" name="TextBox 8"/>
          <p:cNvSpPr txBox="1"/>
          <p:nvPr/>
        </p:nvSpPr>
        <p:spPr>
          <a:xfrm>
            <a:off x="3121687" y="4213302"/>
            <a:ext cx="983411" cy="369332"/>
          </a:xfrm>
          <a:prstGeom prst="rect">
            <a:avLst/>
          </a:prstGeom>
          <a:noFill/>
        </p:spPr>
        <p:txBody>
          <a:bodyPr wrap="square" rtlCol="1">
            <a:spAutoFit/>
          </a:bodyPr>
          <a:lstStyle/>
          <a:p>
            <a:r>
              <a:rPr lang="he-IL" dirty="0"/>
              <a:t>468</a:t>
            </a:r>
          </a:p>
        </p:txBody>
      </p:sp>
      <p:sp>
        <p:nvSpPr>
          <p:cNvPr id="10" name="TextBox 9"/>
          <p:cNvSpPr txBox="1"/>
          <p:nvPr/>
        </p:nvSpPr>
        <p:spPr>
          <a:xfrm>
            <a:off x="3127441" y="4498609"/>
            <a:ext cx="983411" cy="369332"/>
          </a:xfrm>
          <a:prstGeom prst="rect">
            <a:avLst/>
          </a:prstGeom>
          <a:noFill/>
        </p:spPr>
        <p:txBody>
          <a:bodyPr wrap="square" rtlCol="1">
            <a:spAutoFit/>
          </a:bodyPr>
          <a:lstStyle/>
          <a:p>
            <a:r>
              <a:rPr lang="he-IL" dirty="0"/>
              <a:t>211</a:t>
            </a:r>
          </a:p>
        </p:txBody>
      </p:sp>
      <p:sp>
        <p:nvSpPr>
          <p:cNvPr id="11" name="TextBox 10"/>
          <p:cNvSpPr txBox="1"/>
          <p:nvPr/>
        </p:nvSpPr>
        <p:spPr>
          <a:xfrm>
            <a:off x="3403473" y="4798929"/>
            <a:ext cx="690113" cy="369332"/>
          </a:xfrm>
          <a:prstGeom prst="rect">
            <a:avLst/>
          </a:prstGeom>
          <a:noFill/>
        </p:spPr>
        <p:txBody>
          <a:bodyPr wrap="square" rtlCol="1">
            <a:spAutoFit/>
          </a:bodyPr>
          <a:lstStyle/>
          <a:p>
            <a:r>
              <a:rPr lang="he-IL" dirty="0"/>
              <a:t>30</a:t>
            </a:r>
          </a:p>
        </p:txBody>
      </p:sp>
      <p:sp>
        <p:nvSpPr>
          <p:cNvPr id="12" name="TextBox 11"/>
          <p:cNvSpPr txBox="1"/>
          <p:nvPr/>
        </p:nvSpPr>
        <p:spPr>
          <a:xfrm>
            <a:off x="2023260" y="5064743"/>
            <a:ext cx="845388" cy="369332"/>
          </a:xfrm>
          <a:prstGeom prst="rect">
            <a:avLst/>
          </a:prstGeom>
          <a:noFill/>
        </p:spPr>
        <p:txBody>
          <a:bodyPr wrap="square" rtlCol="1">
            <a:spAutoFit/>
          </a:bodyPr>
          <a:lstStyle/>
          <a:p>
            <a:r>
              <a:rPr lang="he-IL" dirty="0"/>
              <a:t>1,511</a:t>
            </a:r>
          </a:p>
        </p:txBody>
      </p:sp>
      <p:sp>
        <p:nvSpPr>
          <p:cNvPr id="13" name="TextBox 12"/>
          <p:cNvSpPr txBox="1"/>
          <p:nvPr/>
        </p:nvSpPr>
        <p:spPr>
          <a:xfrm>
            <a:off x="2023260" y="5301168"/>
            <a:ext cx="845388" cy="369332"/>
          </a:xfrm>
          <a:prstGeom prst="rect">
            <a:avLst/>
          </a:prstGeom>
          <a:noFill/>
        </p:spPr>
        <p:txBody>
          <a:bodyPr wrap="square" rtlCol="1">
            <a:spAutoFit/>
          </a:bodyPr>
          <a:lstStyle/>
          <a:p>
            <a:r>
              <a:rPr lang="he-IL" dirty="0"/>
              <a:t>6,934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73666" y="573094"/>
            <a:ext cx="11160000" cy="720000"/>
          </a:xfrm>
        </p:spPr>
        <p:txBody>
          <a:bodyPr/>
          <a:lstStyle/>
          <a:p>
            <a:r>
              <a:rPr lang="he-IL" dirty="0"/>
              <a:t>ניכויים על פי בקשת העובד</a:t>
            </a:r>
          </a:p>
        </p:txBody>
      </p:sp>
      <p:sp>
        <p:nvSpPr>
          <p:cNvPr id="4" name="מציין מיקום תוכן 3"/>
          <p:cNvSpPr>
            <a:spLocks noGrp="1"/>
          </p:cNvSpPr>
          <p:nvPr>
            <p:ph sz="quarter" idx="4"/>
          </p:nvPr>
        </p:nvSpPr>
        <p:spPr>
          <a:xfrm>
            <a:off x="515206" y="1725682"/>
            <a:ext cx="11160000" cy="945800"/>
          </a:xfrm>
        </p:spPr>
        <p:txBody>
          <a:bodyPr>
            <a:normAutofit fontScale="92500" lnSpcReduction="20000"/>
          </a:bodyPr>
          <a:lstStyle/>
          <a:p>
            <a:pPr>
              <a:buNone/>
            </a:pPr>
            <a:r>
              <a:rPr lang="he-IL" dirty="0"/>
              <a:t>חוב- במהלך יחסי עבודה ניתן לנכות חוב משכרו של העובד רק אם קיימת התחייבות בכתב מהעובד למעסיק ובתנאי שהסכום שינוכה משכר העובד על חשבון החוב לא יהיה גבוה מרבע מהשכר.</a:t>
            </a:r>
          </a:p>
        </p:txBody>
      </p:sp>
      <p:sp>
        <p:nvSpPr>
          <p:cNvPr id="5" name="TextBox 4"/>
          <p:cNvSpPr txBox="1"/>
          <p:nvPr/>
        </p:nvSpPr>
        <p:spPr>
          <a:xfrm>
            <a:off x="-434829" y="4846557"/>
            <a:ext cx="10070692" cy="954107"/>
          </a:xfrm>
          <a:prstGeom prst="rect">
            <a:avLst/>
          </a:prstGeom>
          <a:noFill/>
        </p:spPr>
        <p:txBody>
          <a:bodyPr wrap="square" rtlCol="1">
            <a:spAutoFit/>
          </a:bodyPr>
          <a:lstStyle/>
          <a:p>
            <a:r>
              <a:rPr lang="he-IL" sz="2800" b="1" dirty="0">
                <a:latin typeface="Varela Round" pitchFamily="2" charset="-79"/>
                <a:cs typeface="Varela Round" pitchFamily="2" charset="-79"/>
              </a:rPr>
              <a:t>ניכוי זה יקטין את הסכום שיועבר לבנק, כלומר השכר שישולם לבנק יהיה  הפחתת החוב מהתשלום נטו</a:t>
            </a:r>
          </a:p>
        </p:txBody>
      </p:sp>
      <p:sp>
        <p:nvSpPr>
          <p:cNvPr id="6" name="מלבן 5"/>
          <p:cNvSpPr/>
          <p:nvPr/>
        </p:nvSpPr>
        <p:spPr>
          <a:xfrm>
            <a:off x="5576047" y="4661891"/>
            <a:ext cx="6092825" cy="369332"/>
          </a:xfrm>
          <a:prstGeom prst="rect">
            <a:avLst/>
          </a:prstGeom>
        </p:spPr>
        <p:txBody>
          <a:bodyPr wrap="square">
            <a:spAutoFit/>
          </a:bodyPr>
          <a:lstStyle/>
          <a:p>
            <a:r>
              <a:rPr lang="he-IL" u="sng" dirty="0">
                <a:latin typeface="Varela Round" pitchFamily="2" charset="-79"/>
                <a:cs typeface="Varela Round" pitchFamily="2" charset="-79"/>
              </a:rPr>
              <a:t>קנסות</a:t>
            </a:r>
          </a:p>
        </p:txBody>
      </p:sp>
      <p:sp>
        <p:nvSpPr>
          <p:cNvPr id="7" name="TextBox 6"/>
          <p:cNvSpPr txBox="1"/>
          <p:nvPr/>
        </p:nvSpPr>
        <p:spPr>
          <a:xfrm>
            <a:off x="5576047" y="2531998"/>
            <a:ext cx="6099159" cy="369332"/>
          </a:xfrm>
          <a:prstGeom prst="rect">
            <a:avLst/>
          </a:prstGeom>
          <a:noFill/>
        </p:spPr>
        <p:txBody>
          <a:bodyPr wrap="square" rtlCol="1">
            <a:spAutoFit/>
          </a:bodyPr>
          <a:lstStyle/>
          <a:p>
            <a:r>
              <a:rPr lang="he-IL" b="1" u="sng" dirty="0">
                <a:latin typeface="Varela Round" pitchFamily="2" charset="-79"/>
                <a:cs typeface="Varela Round" pitchFamily="2" charset="-79"/>
              </a:rPr>
              <a:t>דוגמאות לחובות עובד:</a:t>
            </a:r>
          </a:p>
        </p:txBody>
      </p:sp>
      <p:sp>
        <p:nvSpPr>
          <p:cNvPr id="8" name="מלבן 7"/>
          <p:cNvSpPr/>
          <p:nvPr/>
        </p:nvSpPr>
        <p:spPr>
          <a:xfrm>
            <a:off x="770965" y="2901330"/>
            <a:ext cx="10904241" cy="923330"/>
          </a:xfrm>
          <a:prstGeom prst="rect">
            <a:avLst/>
          </a:prstGeom>
        </p:spPr>
        <p:txBody>
          <a:bodyPr wrap="square">
            <a:spAutoFit/>
          </a:bodyPr>
          <a:lstStyle/>
          <a:p>
            <a:pPr>
              <a:buNone/>
            </a:pPr>
            <a:r>
              <a:rPr lang="he-IL" u="sng" dirty="0">
                <a:latin typeface="Varela Round" pitchFamily="2" charset="-79"/>
                <a:cs typeface="Varela Round" pitchFamily="2" charset="-79"/>
              </a:rPr>
              <a:t>הלוואה</a:t>
            </a:r>
            <a:r>
              <a:rPr lang="he-IL" dirty="0">
                <a:latin typeface="Varela Round" pitchFamily="2" charset="-79"/>
                <a:cs typeface="Varela Round" pitchFamily="2" charset="-79"/>
              </a:rPr>
              <a:t>, ניכוי בסכום שאינו יותר מרבע משכר העבודה). בסיום יחסי העבודה, רשאי המעסיק לנכות משכרו האחרון של העובד כל יתרה של חובה שהעובד חייב לו. על פי הפסיקה, הכוונה לחוב אשר אינו שנוי במחלוקת (היעדר המחלוקת נוגעת הן לעצם החוב והן לגובהו).</a:t>
            </a:r>
          </a:p>
        </p:txBody>
      </p:sp>
      <p:sp>
        <p:nvSpPr>
          <p:cNvPr id="9" name="מלבן 8"/>
          <p:cNvSpPr/>
          <p:nvPr/>
        </p:nvSpPr>
        <p:spPr>
          <a:xfrm>
            <a:off x="770965" y="3738561"/>
            <a:ext cx="10897907" cy="923330"/>
          </a:xfrm>
          <a:prstGeom prst="rect">
            <a:avLst/>
          </a:prstGeom>
        </p:spPr>
        <p:txBody>
          <a:bodyPr wrap="square">
            <a:spAutoFit/>
          </a:bodyPr>
          <a:lstStyle/>
          <a:p>
            <a:r>
              <a:rPr lang="he-IL" u="sng" dirty="0">
                <a:latin typeface="Varela Round" pitchFamily="2" charset="-79"/>
                <a:cs typeface="Varela Round" pitchFamily="2" charset="-79"/>
              </a:rPr>
              <a:t>מקדמות </a:t>
            </a:r>
            <a:r>
              <a:rPr lang="he-IL" dirty="0">
                <a:latin typeface="Varela Round" pitchFamily="2" charset="-79"/>
                <a:cs typeface="Varela Round" pitchFamily="2" charset="-79"/>
              </a:rPr>
              <a:t>שניתנו לעובד על חשבון שכרו,בתנאי שהמקדמות אינן עולות על שכר עבודה בעד 3 חדשים. אם המקדמות עולות על שכר עבודה ל- 3 חדשים, ניתן לנכות את המקדמות בתנאי שהעובד נתן את הסכמתו לכך בכתב והסכום שינוכה לא יהיה גבוהה מרבע השכר.</a:t>
            </a:r>
          </a:p>
        </p:txBody>
      </p:sp>
      <p:sp>
        <p:nvSpPr>
          <p:cNvPr id="10" name="מלבן 9"/>
          <p:cNvSpPr/>
          <p:nvPr/>
        </p:nvSpPr>
        <p:spPr>
          <a:xfrm>
            <a:off x="10118448" y="5046611"/>
            <a:ext cx="1550424" cy="369332"/>
          </a:xfrm>
          <a:prstGeom prst="rect">
            <a:avLst/>
          </a:prstGeom>
        </p:spPr>
        <p:txBody>
          <a:bodyPr wrap="none">
            <a:spAutoFit/>
          </a:bodyPr>
          <a:lstStyle/>
          <a:p>
            <a:r>
              <a:rPr lang="he-IL" u="sng" dirty="0">
                <a:latin typeface="Varela Round" pitchFamily="2" charset="-79"/>
                <a:cs typeface="Varela Round" pitchFamily="2" charset="-79"/>
              </a:rPr>
              <a:t>חנייה מוסדרת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amond(in)">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amond(in)">
                                      <p:cBhvr>
                                        <p:cTn id="2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28606</TotalTime>
  <Words>2231</Words>
  <Application>Microsoft Macintosh PowerPoint</Application>
  <PresentationFormat>Custom</PresentationFormat>
  <Paragraphs>754</Paragraphs>
  <Slides>37</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David</vt:lpstr>
      <vt:lpstr>Times New Roman</vt:lpstr>
      <vt:lpstr>Varela Round</vt:lpstr>
      <vt:lpstr>ערכת נושא Office</vt:lpstr>
      <vt:lpstr>מערכת שידורים לאומית</vt:lpstr>
      <vt:lpstr>גיליון משכורת ורישום ביומן</vt:lpstr>
      <vt:lpstr>מה נלמד היום </vt:lpstr>
      <vt:lpstr>משכורת ושכר עבודה</vt:lpstr>
      <vt:lpstr>ניכויים עיקריים על פי הסכמי עבודה  קיבוציים ואישיים</vt:lpstr>
      <vt:lpstr>דוגמא לחישוב קרן השתלמות מהעובדת ירדן לוי</vt:lpstr>
      <vt:lpstr>  דמי חבר/דמי וועד בארגונים מקצועיים  </vt:lpstr>
      <vt:lpstr>PowerPoint Presentation</vt:lpstr>
      <vt:lpstr>ניכויים על פי בקשת העובד</vt:lpstr>
      <vt:lpstr>המשך תרגיל לדוגמא ירדן לוי</vt:lpstr>
      <vt:lpstr>רישום משכורת ברוטו לעובדת ירדן לוי</vt:lpstr>
      <vt:lpstr>רישום חיוב עובדים לניכויים השונים לעובדת ירדן לוי</vt:lpstr>
      <vt:lpstr>תשלום שכר נטו לעובדת ירדן לוי באמצעות הבנק</vt:lpstr>
      <vt:lpstr>PowerPoint Presentation</vt:lpstr>
      <vt:lpstr>פעולות היומן שירשמו לעובד הראל בן דוד</vt:lpstr>
      <vt:lpstr>ניכויים מעסיק</vt:lpstr>
      <vt:lpstr>דוגמא לחישוב הוצאות מעסיק לבטוח לאומי  עבור העובדת  ירדן לוי</vt:lpstr>
      <vt:lpstr>דוגמא לחישוב בטוח לאומי וביטוח בריאות  מהעובד הראל בן דוד</vt:lpstr>
      <vt:lpstr>ביטוח פנסיוני מעביד</vt:lpstr>
      <vt:lpstr>דוגמא לחישוב  הוצאות מעסיק לבטוח פנסיוני עבור העובדת ירדן לוי</vt:lpstr>
      <vt:lpstr>דוגמא לחישוב ניכוי מעביד לקרן השתלמות עבור העובדת ירדן לוי</vt:lpstr>
      <vt:lpstr>רישום הוצאות מעסיק</vt:lpstr>
      <vt:lpstr>רישום העברת תשלום למוסדות</vt:lpstr>
      <vt:lpstr>                                                                                                                                                                     </vt:lpstr>
      <vt:lpstr>תשלום לבטוח לאומי</vt:lpstr>
      <vt:lpstr>דוגמא לטופס102 ב תשלום לבטוח לאומי</vt:lpstr>
      <vt:lpstr>תשלום לבטוח פנסיוני</vt:lpstr>
      <vt:lpstr>תשלום לקרן השתלמות</vt:lpstr>
      <vt:lpstr>רישום תשלום לוועד עובדים</vt:lpstr>
      <vt:lpstr>כרטסת חשבונות</vt:lpstr>
      <vt:lpstr>כרטסת חשבונות</vt:lpstr>
      <vt:lpstr>כרטסת חשבונות</vt:lpstr>
      <vt:lpstr>כרטסת חשבונות</vt:lpstr>
      <vt:lpstr>כרטסת חשבונות</vt:lpstr>
      <vt:lpstr>חישוב הוצאות המעסיק</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Yuval Yadai</cp:lastModifiedBy>
  <cp:revision>477</cp:revision>
  <dcterms:created xsi:type="dcterms:W3CDTF">2020-03-15T19:13:03Z</dcterms:created>
  <dcterms:modified xsi:type="dcterms:W3CDTF">2020-08-04T16:13:06Z</dcterms:modified>
</cp:coreProperties>
</file>