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257" r:id="rId2"/>
    <p:sldId id="262" r:id="rId3"/>
    <p:sldId id="263" r:id="rId4"/>
    <p:sldId id="288" r:id="rId5"/>
    <p:sldId id="289" r:id="rId6"/>
    <p:sldId id="295" r:id="rId7"/>
    <p:sldId id="297" r:id="rId8"/>
    <p:sldId id="296" r:id="rId9"/>
    <p:sldId id="299" r:id="rId10"/>
    <p:sldId id="298" r:id="rId11"/>
    <p:sldId id="300" r:id="rId12"/>
    <p:sldId id="301" r:id="rId13"/>
    <p:sldId id="303" r:id="rId14"/>
    <p:sldId id="302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4" r:id="rId23"/>
    <p:sldId id="311" r:id="rId24"/>
    <p:sldId id="313" r:id="rId25"/>
    <p:sldId id="312" r:id="rId26"/>
    <p:sldId id="315" r:id="rId27"/>
    <p:sldId id="316" r:id="rId28"/>
    <p:sldId id="317" r:id="rId29"/>
    <p:sldId id="318" r:id="rId30"/>
    <p:sldId id="319" r:id="rId31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7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כ"ה/אדר/תש"ף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הוא</a:t>
            </a:r>
            <a:r>
              <a:rPr lang="he-IL" baseline="0" dirty="0"/>
              <a:t> מנהיג אותם ומסביר איך לראות. </a:t>
            </a:r>
            <a:br>
              <a:rPr lang="en-US" baseline="0" dirty="0"/>
            </a:br>
            <a:r>
              <a:rPr lang="he-IL" baseline="0" dirty="0"/>
              <a:t>מציינים רק את בני השפחות, ייתכן ומגן עליהם מפני גבהות הלב והשפלה של שאר האחים. </a:t>
            </a:r>
            <a:br>
              <a:rPr lang="en-US" baseline="0" dirty="0"/>
            </a:br>
            <a:r>
              <a:rPr lang="he-IL" baseline="0" dirty="0"/>
              <a:t>הוא לא ילד אבל זה אומר שאחיו מבוגרים יותר וקרובים להקים משפחות. </a:t>
            </a:r>
            <a:br>
              <a:rPr lang="en-US" baseline="0" dirty="0"/>
            </a:br>
            <a:r>
              <a:rPr lang="he-IL" baseline="0" dirty="0"/>
              <a:t>בן זקונים זו טענה סנטימנטלית ולא חוקית.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ההסכמה הגורפת</a:t>
            </a:r>
            <a:br>
              <a:rPr lang="en-US" dirty="0"/>
            </a:br>
            <a:r>
              <a:rPr lang="he-IL" dirty="0"/>
              <a:t>חוסר ההתלבטות </a:t>
            </a:r>
            <a:br>
              <a:rPr lang="en-US" dirty="0"/>
            </a:br>
            <a:r>
              <a:rPr lang="he-IL" dirty="0"/>
              <a:t>בחירת</a:t>
            </a:r>
            <a:r>
              <a:rPr lang="he-IL" baseline="0" dirty="0"/>
              <a:t> המוות המשפיל בשבילו </a:t>
            </a:r>
            <a:br>
              <a:rPr lang="en-US" baseline="0" dirty="0"/>
            </a:br>
            <a:r>
              <a:rPr lang="he-IL" baseline="0" dirty="0"/>
              <a:t>מגדירים את עצמם מולו בעצם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ההשפלה</a:t>
            </a:r>
            <a:r>
              <a:rPr lang="he-IL" baseline="0" dirty="0"/>
              <a:t> </a:t>
            </a:r>
            <a:br>
              <a:rPr lang="en-US" baseline="0" dirty="0"/>
            </a:br>
            <a:r>
              <a:rPr lang="he-IL" baseline="0" dirty="0"/>
              <a:t>הבור שאין בו אפילו מים...עקרבים ונחשים רשי 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ההטבלה.</a:t>
            </a:r>
            <a:r>
              <a:rPr lang="he-IL" baseline="0" dirty="0"/>
              <a:t> מוות אכזרי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aseline="0" dirty="0"/>
              <a:t>יכלו להגיד שלא הגיע וסתם לקרוע את הכותנות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aseline="0" dirty="0"/>
              <a:t>הציון שמדובר בבן שלו לא באח שלהם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aseline="0" dirty="0"/>
              <a:t>הקביעה שחיה אכלתהו... שהוא נטרף לגמרי מתארת את מה שתרחש עם האחים 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ההסכמה הגורפת</a:t>
            </a:r>
            <a:br>
              <a:rPr lang="en-US" dirty="0"/>
            </a:br>
            <a:r>
              <a:rPr lang="he-IL" dirty="0"/>
              <a:t>חוסר ההתלבטות </a:t>
            </a:r>
            <a:br>
              <a:rPr lang="en-US" dirty="0"/>
            </a:br>
            <a:r>
              <a:rPr lang="he-IL" dirty="0"/>
              <a:t>בחירת</a:t>
            </a:r>
            <a:r>
              <a:rPr lang="he-IL" baseline="0" dirty="0"/>
              <a:t> המוות המשפיל בשבילו </a:t>
            </a:r>
            <a:br>
              <a:rPr lang="en-US" baseline="0" dirty="0"/>
            </a:br>
            <a:r>
              <a:rPr lang="he-IL" baseline="0" dirty="0"/>
              <a:t>מגדירים את עצמם מולו בעצם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מיהו</a:t>
            </a:r>
            <a:r>
              <a:rPr lang="he-IL" baseline="0" dirty="0"/>
              <a:t> נרקסיסט ? 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מיהו</a:t>
            </a:r>
            <a:r>
              <a:rPr lang="he-IL" baseline="0" dirty="0"/>
              <a:t> נרקסיסט ? 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למרות</a:t>
            </a:r>
            <a:r>
              <a:rPr lang="he-IL" baseline="0" dirty="0"/>
              <a:t> שהוא מבוגר יחסית מסביר רשי המקרא מתייחס לכינוי נער כגנאי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כותנת</a:t>
            </a:r>
            <a:r>
              <a:rPr lang="he-IL" baseline="0" dirty="0"/>
              <a:t> הפסים עצמה </a:t>
            </a:r>
            <a:br>
              <a:rPr lang="en-US" baseline="0" dirty="0"/>
            </a:br>
            <a:r>
              <a:rPr lang="he-IL" baseline="0" dirty="0"/>
              <a:t>בד יקר </a:t>
            </a:r>
            <a:br>
              <a:rPr lang="en-US" baseline="0" dirty="0"/>
            </a:br>
            <a:r>
              <a:rPr lang="he-IL" baseline="0" dirty="0"/>
              <a:t>כותנת שלא עובדים בה </a:t>
            </a:r>
            <a:br>
              <a:rPr lang="en-US" dirty="0"/>
            </a:br>
            <a:endParaRPr lang="he-IL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הכותנת היא סמל מוחשי חיצוני,</a:t>
            </a:r>
            <a:r>
              <a:rPr lang="he-IL" baseline="0" dirty="0"/>
              <a:t> צועק מוחצן </a:t>
            </a:r>
            <a:br>
              <a:rPr lang="en-US" baseline="0" dirty="0"/>
            </a:br>
            <a:r>
              <a:rPr lang="he-IL" baseline="0" dirty="0"/>
              <a:t>גם אם לא בדיוק יודעים מה הכוונה </a:t>
            </a:r>
            <a:br>
              <a:rPr lang="en-US" baseline="0" dirty="0"/>
            </a:br>
            <a:r>
              <a:rPr lang="he-IL" baseline="0" dirty="0"/>
              <a:t>אחד הפירושים הוא לא רק לשזירת החוטים היקרים אלא לעובדה שזה לא בגד עבודה  "הפס " מציין את האורך </a:t>
            </a:r>
            <a:br>
              <a:rPr lang="en-US" baseline="0" dirty="0"/>
            </a:b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ילד יתום </a:t>
            </a:r>
            <a:br>
              <a:rPr lang="en-US" dirty="0"/>
            </a:br>
            <a:r>
              <a:rPr lang="he-IL" dirty="0"/>
              <a:t>מחפש אהבה והגנה</a:t>
            </a:r>
            <a:r>
              <a:rPr lang="he-IL" baseline="0" dirty="0"/>
              <a:t> אצל האב </a:t>
            </a: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אולי</a:t>
            </a:r>
            <a:r>
              <a:rPr lang="he-IL" baseline="0" dirty="0"/>
              <a:t> יוסף מספר את החלומות שלו לתומו </a:t>
            </a:r>
            <a:br>
              <a:rPr lang="en-US" baseline="0" dirty="0"/>
            </a:br>
            <a:r>
              <a:rPr lang="he-IL" baseline="0" dirty="0"/>
              <a:t>הוא לא מבין את המשמעות שלהם ומחפש אישור אצל האחים </a:t>
            </a:r>
            <a:br>
              <a:rPr lang="en-US" baseline="0" dirty="0"/>
            </a:br>
            <a:r>
              <a:rPr lang="he-IL" baseline="0" dirty="0"/>
              <a:t>הם מפרשים את החלומות אגב לא נכון </a:t>
            </a:r>
            <a:br>
              <a:rPr lang="en-US" baseline="0" dirty="0"/>
            </a:br>
            <a:r>
              <a:rPr lang="he-IL" baseline="0" dirty="0"/>
              <a:t>הוא שבוי בציפיות בלתי אפשריות שנפלו עליו מאביו 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יעקב</a:t>
            </a:r>
            <a:r>
              <a:rPr lang="he-IL" baseline="0" dirty="0"/>
              <a:t> מנסה להגשים את ייעודו דרך בנו. </a:t>
            </a:r>
            <a:br>
              <a:rPr lang="en-US" dirty="0"/>
            </a:br>
            <a:r>
              <a:rPr lang="he-IL" dirty="0"/>
              <a:t>יעקב</a:t>
            </a:r>
            <a:r>
              <a:rPr lang="he-IL" baseline="0" dirty="0"/>
              <a:t> הוא דמות הבבואה של יוסף </a:t>
            </a:r>
            <a:br>
              <a:rPr lang="en-US" baseline="0" dirty="0"/>
            </a:br>
            <a:r>
              <a:rPr lang="he-IL" baseline="0" dirty="0"/>
              <a:t>הוא רואה בו את עצמו. יפה, כריזמתי שונה. ממשיך הייעוד. ילד של אהבה. </a:t>
            </a:r>
            <a:br>
              <a:rPr lang="en-US" baseline="0" dirty="0"/>
            </a:br>
            <a:r>
              <a:rPr lang="he-IL" baseline="0" dirty="0"/>
              <a:t>אהבה עיוורת ומסוכנת ומפלה. כפי שאמו הפלתה אותו וכפי שהוא הפלה את רחל. </a:t>
            </a:r>
            <a:br>
              <a:rPr lang="en-US" baseline="0" dirty="0"/>
            </a:br>
            <a:r>
              <a:rPr lang="he-IL" baseline="0" dirty="0"/>
              <a:t>גם הוא היה יושב אוהלים.</a:t>
            </a:r>
            <a:br>
              <a:rPr lang="en-US" baseline="0" dirty="0"/>
            </a:br>
            <a:r>
              <a:rPr lang="he-IL" baseline="0" dirty="0"/>
              <a:t>גם הוא התכסה בבגד כדי לזכות בבכורה. </a:t>
            </a:r>
            <a:br>
              <a:rPr lang="en-US" baseline="0" dirty="0"/>
            </a:br>
            <a:r>
              <a:rPr lang="he-IL" baseline="0" dirty="0"/>
              <a:t>גם הוא יצא לגלות . </a:t>
            </a:r>
            <a:br>
              <a:rPr lang="en-US" baseline="0" dirty="0"/>
            </a:b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/>
              <a:t>יעקב</a:t>
            </a:r>
            <a:r>
              <a:rPr lang="he-IL" baseline="0"/>
              <a:t> מנסה להגשים את ייעודו דרך בנו. </a:t>
            </a:r>
            <a:br>
              <a:rPr lang="en-US"/>
            </a:br>
            <a:r>
              <a:rPr lang="he-IL" dirty="0"/>
              <a:t>יעקב</a:t>
            </a:r>
            <a:r>
              <a:rPr lang="he-IL" baseline="0" dirty="0"/>
              <a:t> הוא דמות הבבואה של יוסף </a:t>
            </a:r>
            <a:br>
              <a:rPr lang="en-US" baseline="0" dirty="0"/>
            </a:br>
            <a:r>
              <a:rPr lang="he-IL" baseline="0" dirty="0"/>
              <a:t>הוא רואה בו את עצמו. יפה, כריזמתי שונה. ממשיך הייעוד. ילד של אהבה. </a:t>
            </a:r>
            <a:br>
              <a:rPr lang="en-US" baseline="0" dirty="0"/>
            </a:br>
            <a:r>
              <a:rPr lang="he-IL" baseline="0" dirty="0"/>
              <a:t>אהבה עיוורת ומסוכנת ומפלה. כפי שאמו הפלתה אותו וכפי שהוא הפלה את רחל. </a:t>
            </a:r>
            <a:br>
              <a:rPr lang="en-US" baseline="0" dirty="0"/>
            </a:br>
            <a:r>
              <a:rPr lang="he-IL" baseline="0" dirty="0"/>
              <a:t>גם הוא היה יושב אוהלים.</a:t>
            </a:r>
            <a:br>
              <a:rPr lang="en-US" baseline="0" dirty="0"/>
            </a:br>
            <a:r>
              <a:rPr lang="he-IL" baseline="0" dirty="0"/>
              <a:t>גם הוא התכסה בבגד כדי לזכות בבכורה. </a:t>
            </a:r>
            <a:br>
              <a:rPr lang="en-US" baseline="0" dirty="0"/>
            </a:br>
            <a:r>
              <a:rPr lang="he-IL" baseline="0" dirty="0"/>
              <a:t>גם הוא יצא לגלות . </a:t>
            </a:r>
            <a:br>
              <a:rPr lang="en-US" baseline="0" dirty="0"/>
            </a:b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כ"ה/אדר/תש"ף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3" r:id="rId6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zQgRy_zVjHE?feature=oembed" TargetMode="Externa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4%D7%A4%D7%A8%D7%A2%D7%AA_%D7%90%D7%99%D7%A9%D7%99%D7%95%D7%AA_%D7%A0%D7%A8%D7%A7%D7%99%D7%A1%D7%99%D7%A1%D7%98%D7%99%D7%A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s36e3ZnLaAI?feature=oembed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בראשית ל"ז 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1210391" y="573094"/>
            <a:ext cx="9000000" cy="540000"/>
          </a:xfrm>
        </p:spPr>
        <p:txBody>
          <a:bodyPr/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הבור</a:t>
            </a:r>
            <a:r>
              <a:rPr lang="he-IL" dirty="0"/>
              <a:t>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357" y="1185681"/>
            <a:ext cx="6356917" cy="450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View from the bottom of the well. Free 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465" y="2535687"/>
            <a:ext cx="4358046" cy="2903043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בראשית ל"ז 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675206" y="1185681"/>
            <a:ext cx="9000000" cy="540000"/>
          </a:xfrm>
        </p:spPr>
        <p:txBody>
          <a:bodyPr/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וימכרו את יוסף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1978" y="1939978"/>
            <a:ext cx="7509606" cy="349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Girl and cage Free 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866" y="2894120"/>
            <a:ext cx="4207970" cy="2574525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בראשית ל"ז 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1595206" y="1340108"/>
            <a:ext cx="9000000" cy="540000"/>
          </a:xfrm>
        </p:spPr>
        <p:txBody>
          <a:bodyPr/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ויתאבל על בנו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1661" y="2094161"/>
            <a:ext cx="7038635" cy="342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Black awareness ribbon Free Vec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43582" y="1520602"/>
            <a:ext cx="4300849" cy="4300849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אז מי דחף את יוסף אל הבור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15205" y="1104461"/>
            <a:ext cx="10484228" cy="540000"/>
          </a:xfrm>
        </p:spPr>
        <p:txBody>
          <a:bodyPr/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אלוהים ?  זוכרים את ההבטחה הקשה בברית בין הבתרים ? 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497" y="1815828"/>
            <a:ext cx="8067418" cy="362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אז מי דחף את יוסף אל הבור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1058232" y="1189094"/>
            <a:ext cx="9000000" cy="540000"/>
          </a:xfrm>
        </p:spPr>
        <p:txBody>
          <a:bodyPr/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האחים ?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1101943" y="1725681"/>
            <a:ext cx="9000000" cy="415251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e-IL" dirty="0"/>
              <a:t>מאבק על הבכורה </a:t>
            </a:r>
          </a:p>
          <a:p>
            <a:pPr>
              <a:lnSpc>
                <a:spcPct val="200000"/>
              </a:lnSpc>
            </a:pPr>
            <a:r>
              <a:rPr lang="he-IL" dirty="0"/>
              <a:t>קנאה </a:t>
            </a:r>
          </a:p>
          <a:p>
            <a:pPr>
              <a:lnSpc>
                <a:spcPct val="200000"/>
              </a:lnSpc>
            </a:pPr>
            <a:r>
              <a:rPr lang="he-IL" dirty="0"/>
              <a:t>נטייה לאכזריות וחוסר מוסר </a:t>
            </a:r>
          </a:p>
        </p:txBody>
      </p:sp>
      <p:pic>
        <p:nvPicPr>
          <p:cNvPr id="9" name="Picture 2" descr="Hand protruding of ground Free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206" y="1421908"/>
            <a:ext cx="4456289" cy="4456289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אז מי דחף את יוסף אל הבור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15205" y="1185681"/>
            <a:ext cx="9000000" cy="540000"/>
          </a:xfrm>
        </p:spPr>
        <p:txBody>
          <a:bodyPr/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האחים</a:t>
            </a:r>
            <a:r>
              <a:rPr lang="he-IL" dirty="0"/>
              <a:t>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r>
              <a:rPr lang="he-IL" dirty="0"/>
              <a:t> 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0382" y="1925400"/>
            <a:ext cx="7654824" cy="355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בראשית ל"ז 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368199" y="1059387"/>
            <a:ext cx="6047110" cy="540000"/>
          </a:xfrm>
        </p:spPr>
        <p:txBody>
          <a:bodyPr>
            <a:normAutofit fontScale="92500" lnSpcReduction="10000"/>
          </a:bodyPr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אכזריות</a:t>
            </a:r>
            <a:r>
              <a:rPr lang="he-IL" dirty="0"/>
              <a:t>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לשמה ?</a:t>
            </a:r>
            <a:r>
              <a:rPr lang="he-IL" dirty="0"/>
              <a:t> 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4586" y="1965552"/>
            <a:ext cx="7597901" cy="292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בראשית ל"ז 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977582" y="1185681"/>
            <a:ext cx="6047110" cy="540000"/>
          </a:xfrm>
        </p:spPr>
        <p:txBody>
          <a:bodyPr>
            <a:normAutofit fontScale="92500" lnSpcReduction="10000"/>
          </a:bodyPr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שכם – זוכרים את שמעון ולוי ? </a:t>
            </a:r>
          </a:p>
        </p:txBody>
      </p:sp>
      <p:pic>
        <p:nvPicPr>
          <p:cNvPr id="9" name="Picture 4" descr="Terrifying hands realistic halloween background Free Vector"/>
          <p:cNvPicPr>
            <a:picLocks noChangeAspect="1" noChangeArrowheads="1"/>
          </p:cNvPicPr>
          <p:nvPr/>
        </p:nvPicPr>
        <p:blipFill>
          <a:blip r:embed="rId3" cstate="print"/>
          <a:srcRect b="9392"/>
          <a:stretch>
            <a:fillRect/>
          </a:stretch>
        </p:blipFill>
        <p:spPr bwMode="auto">
          <a:xfrm>
            <a:off x="3071102" y="1885251"/>
            <a:ext cx="6615530" cy="3992947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בראשית ל"ז 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720129" y="1523032"/>
            <a:ext cx="6047110" cy="540000"/>
          </a:xfrm>
        </p:spPr>
        <p:txBody>
          <a:bodyPr>
            <a:normAutofit fontScale="92500" lnSpcReduction="10000"/>
          </a:bodyPr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האכזריות</a:t>
            </a:r>
            <a:r>
              <a:rPr lang="he-IL" dirty="0"/>
              <a:t>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749" y="2416630"/>
            <a:ext cx="8540948" cy="27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בראשית ל"ז 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977582" y="1455681"/>
            <a:ext cx="6047110" cy="540000"/>
          </a:xfrm>
        </p:spPr>
        <p:txBody>
          <a:bodyPr>
            <a:normAutofit fontScale="92500" lnSpcReduction="10000"/>
          </a:bodyPr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אכזריות לשמה ? </a:t>
            </a:r>
          </a:p>
          <a:p>
            <a:endParaRPr lang="he-IL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7211" y="1725681"/>
            <a:ext cx="8317481" cy="371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Blood stains on a white background Free 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094"/>
            <a:ext cx="3540860" cy="2358688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1787452" cy="1260000"/>
          </a:xfrm>
        </p:spPr>
        <p:txBody>
          <a:bodyPr/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  <a:sym typeface="Varela Round"/>
              </a:rPr>
              <a:t>בראשית פרק ל"ז – חלומות יוסף 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968937" y="2270910"/>
            <a:ext cx="10872000" cy="3704467"/>
          </a:xfrm>
        </p:spPr>
        <p:txBody>
          <a:bodyPr/>
          <a:lstStyle/>
          <a:p>
            <a:br>
              <a:rPr lang="en-US" dirty="0">
                <a:sym typeface="Varela Round"/>
              </a:rPr>
            </a:br>
            <a:r>
              <a:rPr lang="he-IL" dirty="0">
                <a:sym typeface="Varela Round"/>
              </a:rPr>
              <a:t>התכנית החדשה: כיתה י"א </a:t>
            </a:r>
          </a:p>
          <a:p>
            <a:r>
              <a:rPr lang="he-IL" dirty="0">
                <a:sym typeface="Varela Round"/>
              </a:rPr>
              <a:t> </a:t>
            </a:r>
          </a:p>
          <a:p>
            <a:endParaRPr lang="he-IL" dirty="0">
              <a:sym typeface="Varela Round"/>
            </a:endParaRPr>
          </a:p>
          <a:p>
            <a:r>
              <a:rPr lang="he-IL" dirty="0">
                <a:sym typeface="Varela Round"/>
              </a:rPr>
              <a:t> </a:t>
            </a:r>
            <a:br>
              <a:rPr lang="en-US" dirty="0">
                <a:sym typeface="Varela Round"/>
              </a:rPr>
            </a:b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796921" y="3530910"/>
            <a:ext cx="10872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רויטמן אלכס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בראשית ל"ז 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977582" y="1185681"/>
            <a:ext cx="6047110" cy="540000"/>
          </a:xfrm>
        </p:spPr>
        <p:txBody>
          <a:bodyPr>
            <a:normAutofit fontScale="92500" lnSpcReduction="10000"/>
          </a:bodyPr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יוסף הביא את זה על עצמו ?</a:t>
            </a:r>
            <a:r>
              <a:rPr lang="he-IL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-107605" y="1832213"/>
            <a:ext cx="11160000" cy="4152517"/>
          </a:xfrm>
        </p:spPr>
        <p:txBody>
          <a:bodyPr/>
          <a:lstStyle/>
          <a:p>
            <a:endParaRPr lang="he-IL" dirty="0"/>
          </a:p>
          <a:p>
            <a:pPr>
              <a:lnSpc>
                <a:spcPct val="200000"/>
              </a:lnSpc>
            </a:pPr>
            <a:r>
              <a:rPr lang="he-IL" dirty="0"/>
              <a:t>נרקסיסט חסר תקנה ? </a:t>
            </a:r>
          </a:p>
          <a:p>
            <a:pPr>
              <a:lnSpc>
                <a:spcPct val="200000"/>
              </a:lnSpc>
            </a:pPr>
            <a:r>
              <a:rPr lang="he-IL" dirty="0"/>
              <a:t>ילד דחוי שמחפש קבלה ?  </a:t>
            </a:r>
          </a:p>
          <a:p>
            <a:pPr>
              <a:lnSpc>
                <a:spcPct val="200000"/>
              </a:lnSpc>
            </a:pPr>
            <a:r>
              <a:rPr lang="he-IL" dirty="0"/>
              <a:t>גיבור טראגי לא מובן 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בראשית ל"ז 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384988" y="1321602"/>
            <a:ext cx="6047110" cy="540000"/>
          </a:xfrm>
        </p:spPr>
        <p:txBody>
          <a:bodyPr>
            <a:normAutofit fontScale="92500" lnSpcReduction="10000"/>
          </a:bodyPr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יוסף הביא את זה על עצמו 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  <a:p>
            <a:r>
              <a:rPr lang="he-IL" dirty="0"/>
              <a:t>נרקסיסט חסר תקנה ?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" name="מדיה מקוונת 1" title="ￗﾔￗﾙￗﾔￗﾕￗﾓￗﾙￗﾝ ￗﾑￗﾐￗﾙￗﾝ - ￗﾙￗﾕￗﾡￗﾣ ￗﾕￗﾐￗﾗￗﾙￗﾕ | ￗﾛￗﾐￗﾟ 11 ￗﾜￗﾩￗﾢￗﾑￗﾨ ￗﾨￗﾩￗﾕￗﾪ ￗﾔￗﾩￗﾙￗﾓￗﾕￗﾨ">
            <a:hlinkClick r:id="" action="ppaction://media"/>
            <a:extLst>
              <a:ext uri="{FF2B5EF4-FFF2-40B4-BE49-F238E27FC236}">
                <a16:creationId xmlns:a16="http://schemas.microsoft.com/office/drawing/2014/main" id="{973B2BF0-F3A6-44A9-8E7B-9814B1F2DD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877" y="2243319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בראשית ל"ז 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628096" y="1380990"/>
            <a:ext cx="6047110" cy="540000"/>
          </a:xfrm>
        </p:spPr>
        <p:txBody>
          <a:bodyPr>
            <a:normAutofit fontScale="92500" lnSpcReduction="10000"/>
          </a:bodyPr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יוסף הביא את זה על עצמו 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he-IL" dirty="0"/>
          </a:p>
          <a:p>
            <a:pPr>
              <a:lnSpc>
                <a:spcPct val="150000"/>
              </a:lnSpc>
              <a:buNone/>
            </a:pPr>
            <a:r>
              <a:rPr lang="he-IL" dirty="0"/>
              <a:t>ההפרעה מתבטאת בדפוס מתמשך של התנהגות חריגה המאופיינת </a:t>
            </a:r>
            <a:endParaRPr lang="en-US" dirty="0"/>
          </a:p>
          <a:p>
            <a:pPr>
              <a:lnSpc>
                <a:spcPct val="150000"/>
              </a:lnSpc>
              <a:buNone/>
            </a:pPr>
            <a:r>
              <a:rPr lang="he-IL" dirty="0"/>
              <a:t>ברגשות מוגזמים של חשיבות עצמית,</a:t>
            </a:r>
          </a:p>
          <a:p>
            <a:pPr>
              <a:lnSpc>
                <a:spcPct val="150000"/>
              </a:lnSpc>
              <a:buNone/>
            </a:pPr>
            <a:r>
              <a:rPr lang="he-IL" dirty="0"/>
              <a:t>צורך מוגזם בהערצה ויכולת נמוכה לגלות אמפתיה כלפי אחרים. </a:t>
            </a:r>
          </a:p>
          <a:p>
            <a:pPr>
              <a:lnSpc>
                <a:spcPct val="150000"/>
              </a:lnSpc>
              <a:buNone/>
            </a:pPr>
            <a:r>
              <a:rPr lang="he-IL" dirty="0"/>
              <a:t>הלוקים בהפרעה משקיעים זמן רב בחשיבה ובפנטזיות על השגת כוח </a:t>
            </a:r>
          </a:p>
          <a:p>
            <a:pPr>
              <a:lnSpc>
                <a:spcPct val="150000"/>
              </a:lnSpc>
              <a:buNone/>
            </a:pPr>
            <a:r>
              <a:rPr lang="he-IL" dirty="0"/>
              <a:t>או הצלחה, או על המראה שלהם.</a:t>
            </a:r>
            <a:r>
              <a:rPr lang="he-IL" baseline="30000" dirty="0">
                <a:hlinkClick r:id="rId3"/>
              </a:rPr>
              <a:t>[1]</a:t>
            </a:r>
            <a:r>
              <a:rPr lang="he-IL" dirty="0"/>
              <a:t> </a:t>
            </a:r>
          </a:p>
          <a:p>
            <a:pPr>
              <a:lnSpc>
                <a:spcPct val="150000"/>
              </a:lnSpc>
              <a:buNone/>
            </a:pPr>
            <a:r>
              <a:rPr lang="he-IL" dirty="0"/>
              <a:t>לעיתים קרובות הם מנצלים את האנשים הסובבים אותם </a:t>
            </a:r>
            <a:r>
              <a:rPr lang="he-IL" sz="1800" dirty="0"/>
              <a:t>(ויקיפדיה 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בראשית ל"ז 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332689" y="1185681"/>
            <a:ext cx="6047110" cy="540000"/>
          </a:xfrm>
        </p:spPr>
        <p:txBody>
          <a:bodyPr>
            <a:normAutofit fontScale="92500" lnSpcReduction="10000"/>
          </a:bodyPr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יוסף הביא את זה על עצמו 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     </a:t>
            </a:r>
            <a:r>
              <a:rPr lang="he-IL" dirty="0" err="1"/>
              <a:t>נרקסיסט</a:t>
            </a:r>
            <a:r>
              <a:rPr lang="he-IL" dirty="0"/>
              <a:t> חסר תקנה ?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10" descr="Portrait of happy businessman in glasses dreaming Free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206" y="1725681"/>
            <a:ext cx="5209810" cy="347043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9522" y="2756220"/>
            <a:ext cx="5952218" cy="187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בראשית ל"ז 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341566" y="1391886"/>
            <a:ext cx="6047110" cy="540000"/>
          </a:xfrm>
        </p:spPr>
        <p:txBody>
          <a:bodyPr>
            <a:normAutofit fontScale="92500" lnSpcReduction="10000"/>
          </a:bodyPr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יוסף הביא את זה על עצמו 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     </a:t>
            </a:r>
            <a:r>
              <a:rPr lang="he-IL" dirty="0" err="1"/>
              <a:t>נרקסיסט</a:t>
            </a:r>
            <a:r>
              <a:rPr lang="he-IL" dirty="0"/>
              <a:t> חסר תקנה ?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10" descr="Portrait of happy businessman in glasses dreaming Free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28648" y="1968806"/>
            <a:ext cx="5209810" cy="347043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3746" y="3262313"/>
            <a:ext cx="7852915" cy="62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בראשית ל"ז 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536875" y="1081197"/>
            <a:ext cx="6047110" cy="540000"/>
          </a:xfrm>
        </p:spPr>
        <p:txBody>
          <a:bodyPr>
            <a:normAutofit fontScale="92500" lnSpcReduction="10000"/>
          </a:bodyPr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יוסף הביא את זה על עצמו 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נרקסיסט חסר תקנה ?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10" descr="Portrait of happy businessman in glasses dreaming Free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1835" y="2843281"/>
            <a:ext cx="5209810" cy="347043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9156" name="Picture 4" descr="Image result for כותנת הפסי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6000" y="1185681"/>
            <a:ext cx="2977631" cy="4588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בראשית ל"ז 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977582" y="1185681"/>
            <a:ext cx="6047110" cy="540000"/>
          </a:xfrm>
        </p:spPr>
        <p:txBody>
          <a:bodyPr>
            <a:normAutofit fontScale="92500" lnSpcReduction="10000"/>
          </a:bodyPr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יוסף הביא את זה על עצמו 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-135308" y="1978268"/>
            <a:ext cx="11160000" cy="4152517"/>
          </a:xfrm>
        </p:spPr>
        <p:txBody>
          <a:bodyPr/>
          <a:lstStyle/>
          <a:p>
            <a:pPr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ילד דחוי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he-IL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בראשית ל"ז 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977582" y="1185681"/>
            <a:ext cx="6047110" cy="540000"/>
          </a:xfrm>
        </p:spPr>
        <p:txBody>
          <a:bodyPr>
            <a:normAutofit fontScale="92500" lnSpcReduction="10000"/>
          </a:bodyPr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יוסף הביא את זה על עצמו ?</a:t>
            </a:r>
            <a:r>
              <a:rPr lang="he-IL" dirty="0"/>
              <a:t> </a:t>
            </a:r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256" y="2159570"/>
            <a:ext cx="8932966" cy="297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בראשית ל"ז 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977582" y="1185681"/>
            <a:ext cx="6047110" cy="540000"/>
          </a:xfrm>
        </p:spPr>
        <p:txBody>
          <a:bodyPr>
            <a:normAutofit fontScale="92500" lnSpcReduction="10000"/>
          </a:bodyPr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יוסף הביא את זה על עצמו 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-134238" y="1519802"/>
            <a:ext cx="11160000" cy="4152517"/>
          </a:xfrm>
        </p:spPr>
        <p:txBody>
          <a:bodyPr/>
          <a:lstStyle/>
          <a:p>
            <a:endParaRPr lang="he-IL" dirty="0"/>
          </a:p>
          <a:p>
            <a:pPr marL="0" indent="0">
              <a:buNone/>
            </a:pPr>
            <a:r>
              <a:rPr lang="he-IL" dirty="0"/>
              <a:t>דמות טראגית </a:t>
            </a:r>
            <a:endParaRPr lang="en-US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3760" y="2662128"/>
            <a:ext cx="9815118" cy="253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בראשית ל"ז 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312560" y="915681"/>
            <a:ext cx="6047110" cy="540000"/>
          </a:xfrm>
        </p:spPr>
        <p:txBody>
          <a:bodyPr>
            <a:normAutofit fontScale="92500" lnSpcReduction="10000"/>
          </a:bodyPr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יעקב – אהבה המקלקלת את השורה </a:t>
            </a:r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0895" y="1635681"/>
            <a:ext cx="7200666" cy="419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1595206" y="1565883"/>
            <a:ext cx="9000000" cy="415251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e-IL" dirty="0"/>
              <a:t>נכיר היום את תחילת סיפורו של יוסף </a:t>
            </a:r>
          </a:p>
          <a:p>
            <a:pPr>
              <a:lnSpc>
                <a:spcPct val="200000"/>
              </a:lnSpc>
            </a:pPr>
            <a:r>
              <a:rPr lang="he-IL" dirty="0"/>
              <a:t>נכיר מקרוב את אחת הדמויות המורכבות ביותר במקרא </a:t>
            </a:r>
          </a:p>
          <a:p>
            <a:pPr>
              <a:lnSpc>
                <a:spcPct val="200000"/>
              </a:lnSpc>
            </a:pPr>
            <a:r>
              <a:rPr lang="he-IL" dirty="0"/>
              <a:t>ננסה להבין מה הסיבות שדחפו את יוסף ואת המשפחה אל הבור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בראשית ל"ז 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493629" y="1161880"/>
            <a:ext cx="6047110" cy="540000"/>
          </a:xfrm>
        </p:spPr>
        <p:txBody>
          <a:bodyPr>
            <a:normAutofit fontScale="92500" lnSpcReduction="10000"/>
          </a:bodyPr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משימה לתלמידים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15206" y="1973943"/>
            <a:ext cx="11160000" cy="4152517"/>
          </a:xfrm>
        </p:spPr>
        <p:txBody>
          <a:bodyPr/>
          <a:lstStyle/>
          <a:p>
            <a:r>
              <a:rPr lang="he-IL" dirty="0"/>
              <a:t>במהלך השיעור ניסינו להבין את הכוחות השונים שהביאו לטראגדיה גדולה במשפחתו של יעקב. </a:t>
            </a:r>
            <a:br>
              <a:rPr lang="en-US" dirty="0"/>
            </a:br>
            <a:endParaRPr lang="he-IL" dirty="0"/>
          </a:p>
          <a:p>
            <a:r>
              <a:rPr lang="he-IL" dirty="0"/>
              <a:t>א. בחרו טיעון אחד מכל נקודת מבט שהוצגה (יעקב, יוסף, אחים ) שלדעתכם הוא החזק ביותר. הסבירו מדוע בחרתם בו. </a:t>
            </a:r>
            <a:br>
              <a:rPr lang="en-US" dirty="0"/>
            </a:br>
            <a:br>
              <a:rPr lang="en-US" dirty="0"/>
            </a:br>
            <a:r>
              <a:rPr lang="he-IL" dirty="0"/>
              <a:t>ב. במקרא מתואר עוד דיאלוג אחד חשוב בין אב לבנו שבו מופיע מילה "הנני" (בראשית כ"ב ). מהו לדעתך הקשר בין שני הסיפורים. </a:t>
            </a:r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בראשית ל"ז </a:t>
            </a:r>
          </a:p>
        </p:txBody>
      </p:sp>
      <p:pic>
        <p:nvPicPr>
          <p:cNvPr id="3" name="מדיה מקוונת 2" title="929 ￗﾡￗﾙￗﾛￗﾕￗﾝ ￗﾩￗﾑￗﾕￗﾢￗﾙ- ￗﾑￗﾨￗﾐￗﾩￗﾙￗﾪ ￗﾤￗﾨￗﾧￗﾙￗﾝ ￗﾜￗﾕ-ￗﾞ">
            <a:hlinkClick r:id="" action="ppaction://media"/>
            <a:extLst>
              <a:ext uri="{FF2B5EF4-FFF2-40B4-BE49-F238E27FC236}">
                <a16:creationId xmlns:a16="http://schemas.microsoft.com/office/drawing/2014/main" id="{F85EBE0C-0599-42ED-8158-85FBE3817C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00207" y="879661"/>
            <a:ext cx="8726364" cy="4908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Portrait of happy businessman in glasses dreaming Free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9467" y="2240938"/>
            <a:ext cx="5209810" cy="347043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בראשית ל"ז 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1264201" y="1059388"/>
            <a:ext cx="9000000" cy="540000"/>
          </a:xfrm>
        </p:spPr>
        <p:txBody>
          <a:bodyPr/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ועשה לו כתונת פסים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3410" y="1725681"/>
            <a:ext cx="6195222" cy="450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eat close-up. Free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319" y="2979464"/>
            <a:ext cx="3630362" cy="241830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בראשית ל"ז 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1179621" y="1109459"/>
            <a:ext cx="9000000" cy="540000"/>
          </a:xfrm>
        </p:spPr>
        <p:txBody>
          <a:bodyPr/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חלומות יוסף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6871" y="1573236"/>
            <a:ext cx="5764699" cy="445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Portrait of happy businessman in glasses dreaming Free 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5775" y="1460228"/>
            <a:ext cx="2381724" cy="1586548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pace sky background with solar eclipse Free V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676" y="2755347"/>
            <a:ext cx="3358883" cy="237697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בראשית ל"ז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-461337" y="1034220"/>
            <a:ext cx="11159999" cy="540000"/>
          </a:xfrm>
        </p:spPr>
        <p:txBody>
          <a:bodyPr/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ועוד חלום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9088" y="1487714"/>
            <a:ext cx="6639574" cy="418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Portrait of happy businessman in glasses dreaming Free 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344" y="825383"/>
            <a:ext cx="2598057" cy="173065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בראשית ל"ז 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1760806" y="1023597"/>
            <a:ext cx="9000000" cy="540000"/>
          </a:xfrm>
        </p:spPr>
        <p:txBody>
          <a:bodyPr/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את אחיי אנוכי מבקש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4182" y="1464336"/>
            <a:ext cx="6703572" cy="441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A male traveler holding map in hand finding the way on city street Free 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234" y="3495465"/>
            <a:ext cx="3424365" cy="2281086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בראשית לז 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1458432" y="965282"/>
            <a:ext cx="9000000" cy="540000"/>
          </a:xfrm>
        </p:spPr>
        <p:txBody>
          <a:bodyPr/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בעל החלומות הלזה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9747" y="1579034"/>
            <a:ext cx="5268685" cy="450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Aggression arguing conflict stress fight Free 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465" y="3042602"/>
            <a:ext cx="3656710" cy="259941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" name="Picture 10" descr="Portrait of happy businessman in glasses dreaming Free 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737" y="785282"/>
            <a:ext cx="2823451" cy="1880798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796</Words>
  <Application>Microsoft Office PowerPoint</Application>
  <PresentationFormat>מותאם אישית</PresentationFormat>
  <Paragraphs>109</Paragraphs>
  <Slides>30</Slides>
  <Notes>28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4" baseType="lpstr">
      <vt:lpstr>Arial</vt:lpstr>
      <vt:lpstr>Calibri</vt:lpstr>
      <vt:lpstr>Varela Round</vt:lpstr>
      <vt:lpstr>ערכת נושא Office</vt:lpstr>
      <vt:lpstr>מערכת שידורים לאומית</vt:lpstr>
      <vt:lpstr>בראשית פרק ל"ז – חלומות יוסף </vt:lpstr>
      <vt:lpstr>מה נלמד היום </vt:lpstr>
      <vt:lpstr>בראשית ל"ז </vt:lpstr>
      <vt:lpstr>בראשית ל"ז </vt:lpstr>
      <vt:lpstr>בראשית ל"ז </vt:lpstr>
      <vt:lpstr>בראשית ל"ז </vt:lpstr>
      <vt:lpstr>בראשית ל"ז </vt:lpstr>
      <vt:lpstr>בראשית לז </vt:lpstr>
      <vt:lpstr>בראשית ל"ז </vt:lpstr>
      <vt:lpstr>בראשית ל"ז </vt:lpstr>
      <vt:lpstr>בראשית ל"ז </vt:lpstr>
      <vt:lpstr>אז מי דחף את יוסף אל הבור </vt:lpstr>
      <vt:lpstr>אז מי דחף את יוסף אל הבור </vt:lpstr>
      <vt:lpstr>אז מי דחף את יוסף אל הבור </vt:lpstr>
      <vt:lpstr>בראשית ל"ז </vt:lpstr>
      <vt:lpstr>בראשית ל"ז </vt:lpstr>
      <vt:lpstr>בראשית ל"ז </vt:lpstr>
      <vt:lpstr>בראשית ל"ז </vt:lpstr>
      <vt:lpstr>בראשית ל"ז </vt:lpstr>
      <vt:lpstr>בראשית ל"ז </vt:lpstr>
      <vt:lpstr>בראשית ל"ז </vt:lpstr>
      <vt:lpstr>בראשית ל"ז </vt:lpstr>
      <vt:lpstr>בראשית ל"ז </vt:lpstr>
      <vt:lpstr>בראשית ל"ז </vt:lpstr>
      <vt:lpstr>בראשית ל"ז </vt:lpstr>
      <vt:lpstr>בראשית ל"ז </vt:lpstr>
      <vt:lpstr>בראשית ל"ז </vt:lpstr>
      <vt:lpstr>בראשית ל"ז </vt:lpstr>
      <vt:lpstr>בראשית ל"ז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Kaldaron</cp:lastModifiedBy>
  <cp:revision>36</cp:revision>
  <dcterms:created xsi:type="dcterms:W3CDTF">2020-03-15T19:13:03Z</dcterms:created>
  <dcterms:modified xsi:type="dcterms:W3CDTF">2020-03-21T22:06:19Z</dcterms:modified>
</cp:coreProperties>
</file>