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58"/>
  </p:notesMasterIdLst>
  <p:sldIdLst>
    <p:sldId id="256" r:id="rId2"/>
    <p:sldId id="299" r:id="rId3"/>
    <p:sldId id="300" r:id="rId4"/>
    <p:sldId id="301" r:id="rId5"/>
    <p:sldId id="302" r:id="rId6"/>
    <p:sldId id="303" r:id="rId7"/>
    <p:sldId id="304" r:id="rId8"/>
    <p:sldId id="305" r:id="rId9"/>
    <p:sldId id="306" r:id="rId10"/>
    <p:sldId id="307" r:id="rId11"/>
    <p:sldId id="308" r:id="rId12"/>
    <p:sldId id="309" r:id="rId13"/>
    <p:sldId id="310" r:id="rId14"/>
    <p:sldId id="311" r:id="rId15"/>
    <p:sldId id="312" r:id="rId16"/>
    <p:sldId id="313" r:id="rId17"/>
    <p:sldId id="314" r:id="rId18"/>
    <p:sldId id="315" r:id="rId19"/>
    <p:sldId id="316" r:id="rId20"/>
    <p:sldId id="257" r:id="rId21"/>
    <p:sldId id="296" r:id="rId22"/>
    <p:sldId id="261" r:id="rId23"/>
    <p:sldId id="262" r:id="rId24"/>
    <p:sldId id="298" r:id="rId25"/>
    <p:sldId id="263" r:id="rId26"/>
    <p:sldId id="264" r:id="rId27"/>
    <p:sldId id="265" r:id="rId28"/>
    <p:sldId id="266" r:id="rId29"/>
    <p:sldId id="267" r:id="rId30"/>
    <p:sldId id="268" r:id="rId31"/>
    <p:sldId id="269" r:id="rId32"/>
    <p:sldId id="270" r:id="rId33"/>
    <p:sldId id="271" r:id="rId34"/>
    <p:sldId id="272" r:id="rId35"/>
    <p:sldId id="273" r:id="rId36"/>
    <p:sldId id="274" r:id="rId37"/>
    <p:sldId id="275" r:id="rId38"/>
    <p:sldId id="276" r:id="rId39"/>
    <p:sldId id="277" r:id="rId40"/>
    <p:sldId id="278" r:id="rId41"/>
    <p:sldId id="279" r:id="rId42"/>
    <p:sldId id="280" r:id="rId43"/>
    <p:sldId id="281" r:id="rId44"/>
    <p:sldId id="282" r:id="rId45"/>
    <p:sldId id="283" r:id="rId46"/>
    <p:sldId id="284" r:id="rId47"/>
    <p:sldId id="285" r:id="rId48"/>
    <p:sldId id="286" r:id="rId49"/>
    <p:sldId id="289" r:id="rId50"/>
    <p:sldId id="290" r:id="rId51"/>
    <p:sldId id="291" r:id="rId52"/>
    <p:sldId id="292" r:id="rId53"/>
    <p:sldId id="297" r:id="rId54"/>
    <p:sldId id="294" r:id="rId55"/>
    <p:sldId id="317" r:id="rId56"/>
    <p:sldId id="259" r:id="rId57"/>
  </p:sldIdLst>
  <p:sldSz cx="12192000" cy="6858000"/>
  <p:notesSz cx="6858000" cy="9144000"/>
  <p:embeddedFontLst>
    <p:embeddedFont>
      <p:font typeface="Calibri" panose="020F0502020204030204" pitchFamily="34" charset="0"/>
      <p:regular r:id="rId59"/>
      <p:bold r:id="rId60"/>
      <p:italic r:id="rId61"/>
      <p:boldItalic r:id="rId62"/>
    </p:embeddedFont>
    <p:embeddedFont>
      <p:font typeface="Simplified Arabic" panose="02020603050405020304" pitchFamily="18" charset="-78"/>
      <p:regular r:id="rId63"/>
      <p:bold r:id="rId64"/>
    </p:embeddedFont>
    <p:embeddedFont>
      <p:font typeface="Varela Round" panose="00000500000000000000" pitchFamily="2" charset="-79"/>
      <p:regular r:id="rId6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536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r:id="rId67" roundtripDataSignature="AMtx7mjtg3gtNdZ/aPyMRq5xetoR8rXT9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936" y="67"/>
      </p:cViewPr>
      <p:guideLst>
        <p:guide orient="horz" pos="1536"/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5.fntdata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font" Target="fonts/font3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6.fntdata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.fntdata"/><Relationship Id="rId67" Type="http://customschemas.google.com/relationships/presentationmetadata" Target="meta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4.fntdata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2.fntdata"/><Relationship Id="rId65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388620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spcBef>
                <a:spcPts val="60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Varela Round" panose="00000500000000000000" pitchFamily="2" charset="-79"/>
                <a:ea typeface="Varela Round" panose="00000500000000000000" pitchFamily="2" charset="-79"/>
                <a:cs typeface="Varela Round" panose="00000500000000000000" pitchFamily="2" charset="-79"/>
                <a:sym typeface="Times New Roman"/>
              </a:defRPr>
            </a:lvl1pPr>
            <a:lvl2pPr marR="0" lvl="1" algn="r" rtl="1">
              <a:spcBef>
                <a:spcPts val="120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r" rtl="1">
              <a:spcBef>
                <a:spcPts val="120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r" rtl="1">
              <a:spcBef>
                <a:spcPts val="120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r" rtl="1">
              <a:spcBef>
                <a:spcPts val="120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 lang="he-IL"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1588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1">
              <a:spcBef>
                <a:spcPts val="60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Varela Round" panose="00000500000000000000" pitchFamily="2" charset="-79"/>
                <a:ea typeface="Varela Round" panose="00000500000000000000" pitchFamily="2" charset="-79"/>
                <a:cs typeface="Varela Round" panose="00000500000000000000" pitchFamily="2" charset="-79"/>
                <a:sym typeface="Times New Roman"/>
              </a:defRPr>
            </a:lvl1pPr>
            <a:lvl2pPr marR="0" lvl="1" algn="r" rtl="1">
              <a:spcBef>
                <a:spcPts val="120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r" rtl="1">
              <a:spcBef>
                <a:spcPts val="120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r" rtl="1">
              <a:spcBef>
                <a:spcPts val="120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r" rtl="1">
              <a:spcBef>
                <a:spcPts val="120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 lang="he-IL"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r" rtl="1">
              <a:spcBef>
                <a:spcPts val="60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Varela Round" panose="00000500000000000000" pitchFamily="2" charset="-79"/>
                <a:ea typeface="Varela Round" panose="00000500000000000000" pitchFamily="2" charset="-79"/>
                <a:cs typeface="Varela Round" panose="00000500000000000000" pitchFamily="2" charset="-79"/>
                <a:sym typeface="Times New Roman"/>
              </a:defRPr>
            </a:lvl1pPr>
            <a:lvl2pPr marR="0" lvl="1" algn="r" rtl="1">
              <a:spcBef>
                <a:spcPts val="120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r" rtl="1">
              <a:spcBef>
                <a:spcPts val="120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r" rtl="1">
              <a:spcBef>
                <a:spcPts val="120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r" rtl="1">
              <a:spcBef>
                <a:spcPts val="120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 lang="he-IL"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>
              <a:defRPr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pPr rtl="1"/>
            <a:fld id="{00000000-1234-1234-1234-123412341234}" type="slidenum">
              <a:rPr lang="x-none" sz="1200" smtClean="0">
                <a:solidFill>
                  <a:schemeClr val="dk1"/>
                </a:solidFill>
                <a:ea typeface="Times New Roman"/>
                <a:sym typeface="Times New Roman"/>
              </a:rPr>
              <a:pPr rtl="1"/>
              <a:t>‹#›</a:t>
            </a:fld>
            <a:endParaRPr lang="x-none" sz="1200" dirty="0">
              <a:solidFill>
                <a:schemeClr val="dk1"/>
              </a:solidFill>
              <a:ea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4774128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Varela Round" panose="00000500000000000000" pitchFamily="2" charset="-79"/>
        <a:ea typeface="Varela Round" panose="00000500000000000000" pitchFamily="2" charset="-79"/>
        <a:cs typeface="Varela Round" panose="00000500000000000000" pitchFamily="2" charset="-79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he.wikipedia.org/wiki/%D7%93%D7%91%D7%A8_(%D7%9E%D7%97%D7%9C%D7%94)" TargetMode="External"/><Relationship Id="rId3" Type="http://schemas.openxmlformats.org/officeDocument/2006/relationships/hyperlink" Target="https://he.wikipedia.org/wiki/%D7%90%D7%99%D7%98%D7%9C%D7%99%D7%94" TargetMode="External"/><Relationship Id="rId7" Type="http://schemas.openxmlformats.org/officeDocument/2006/relationships/hyperlink" Target="https://he.wikipedia.org/wiki/%D7%9B%D7%95%D7%9C%D7%A8%D7%94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he.wikipedia.org/wiki/%D7%90%D7%99%D7%A8%D7%95%D7%A4%D7%94" TargetMode="External"/><Relationship Id="rId5" Type="http://schemas.openxmlformats.org/officeDocument/2006/relationships/hyperlink" Target="https://he.wikipedia.org/w/index.php?title=%D7%AA%D7%A7%D7%95%D7%A4%D7%AA_%D7%93%D7%92%D7%99%D7%A8%D7%94&amp;action=edit&amp;redlink=1" TargetMode="External"/><Relationship Id="rId10" Type="http://schemas.openxmlformats.org/officeDocument/2006/relationships/hyperlink" Target="https://he.wikipedia.org/wiki/%D7%A8%D7%95%D7%A4%D7%90" TargetMode="External"/><Relationship Id="rId4" Type="http://schemas.openxmlformats.org/officeDocument/2006/relationships/hyperlink" Target="https://he.wikipedia.org/wiki/%D7%9E%D7%92%D7%A4%D7%94" TargetMode="External"/><Relationship Id="rId9" Type="http://schemas.openxmlformats.org/officeDocument/2006/relationships/hyperlink" Target="https://he.wikipedia.org/wiki/%D7%90%D7%91%D7%A2%D7%91%D7%95%D7%A2%D7%95%D7%AA_%D7%A9%D7%97%D7%95%D7%A8%D7%95%D7%AA" TargetMode="Externa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01" name="Google Shape;10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557314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234" name="Google Shape;23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53656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indent="-228600" algn="r" rtl="1" eaLnBrk="1" hangingPunct="1">
              <a:buFont typeface="Arial" pitchFamily="34" charset="0"/>
              <a:buAutoNum type="arabicPeriod"/>
              <a:defRPr/>
            </a:pPr>
            <a:r>
              <a:rPr lang="he-IL" alt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לאחר ההדבקה (ישירה/ עקיפה), מתחילה </a:t>
            </a:r>
          </a:p>
          <a:p>
            <a:pPr marL="228600" indent="-228600" algn="r" rtl="1" eaLnBrk="1" hangingPunct="1">
              <a:buFont typeface="Arial" pitchFamily="34" charset="0"/>
              <a:buAutoNum type="arabicPeriod"/>
              <a:defRPr/>
            </a:pPr>
            <a:r>
              <a:rPr lang="he-IL" alt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2.תקופת </a:t>
            </a:r>
            <a:r>
              <a:rPr lang="he-IL" altLang="he-IL" b="1" dirty="0">
                <a:solidFill>
                  <a:srgbClr val="FF00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הדגירה</a:t>
            </a:r>
            <a:r>
              <a:rPr lang="he-IL" alt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 הנמשכת עד להופעה של סימני </a:t>
            </a:r>
            <a:endParaRPr lang="en-US" altLang="he-IL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algn="r" rtl="1" eaLnBrk="1" fontAlgn="auto" hangingPunct="1">
              <a:spcAft>
                <a:spcPts val="0"/>
              </a:spcAft>
              <a:defRPr/>
            </a:pPr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לא כל הדבקה מתפתחת למצב בו הגורם הפתוגני מתיישב ברקמות ומתרבה. כבר בשלב זה עשוי הגוף להדביר את הגורם, במיוחד המקרים בהם:</a:t>
            </a:r>
          </a:p>
          <a:p>
            <a:pPr marL="0" indent="0" algn="r" rtl="1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1. אלימותו נמוכה. </a:t>
            </a:r>
          </a:p>
          <a:p>
            <a:pPr marL="0" indent="0" algn="r" rtl="1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2. כמות </a:t>
            </a:r>
            <a:r>
              <a:rPr lang="he-IL" dirty="0" err="1">
                <a:latin typeface="Varela Round" panose="00000500000000000000" pitchFamily="2" charset="-79"/>
                <a:cs typeface="Varela Round" panose="00000500000000000000" pitchFamily="2" charset="-79"/>
              </a:rPr>
              <a:t>הפתוגנים</a:t>
            </a:r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 קטנה </a:t>
            </a:r>
          </a:p>
          <a:p>
            <a:pPr marL="0" indent="0" algn="r" rtl="1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3. מערכת החיסונית של בעל החיים ערוכה להגנה.</a:t>
            </a:r>
          </a:p>
          <a:p>
            <a:pPr algn="r" rtl="1" eaLnBrk="1" hangingPunct="1">
              <a:defRPr/>
            </a:pPr>
            <a:r>
              <a:rPr lang="he-IL" altLang="he-IL" sz="1200" b="1" dirty="0">
                <a:latin typeface="Varela Round" panose="00000500000000000000" pitchFamily="2" charset="-79"/>
                <a:cs typeface="Varela Round" panose="00000500000000000000" pitchFamily="2" charset="-79"/>
              </a:rPr>
              <a:t>משמעות חשובה לתקופת הדגירה. </a:t>
            </a:r>
          </a:p>
          <a:p>
            <a:pPr marL="0" indent="0" algn="r" rtl="1" eaLnBrk="1" hangingPunct="1">
              <a:buFont typeface="Arial" pitchFamily="34" charset="0"/>
              <a:buNone/>
              <a:defRPr/>
            </a:pPr>
            <a:r>
              <a:rPr lang="he-IL" altLang="he-IL" sz="1200" b="1" dirty="0">
                <a:latin typeface="Varela Round" panose="00000500000000000000" pitchFamily="2" charset="-79"/>
                <a:cs typeface="Varela Round" panose="00000500000000000000" pitchFamily="2" charset="-79"/>
              </a:rPr>
              <a:t>משמשת לקביעת נהלים בין לאומיים לאישורי </a:t>
            </a:r>
          </a:p>
          <a:p>
            <a:pPr marL="0" indent="0" algn="r" rtl="1" eaLnBrk="1" hangingPunct="1">
              <a:buFont typeface="Arial" pitchFamily="34" charset="0"/>
              <a:buNone/>
              <a:defRPr/>
            </a:pPr>
            <a:r>
              <a:rPr lang="he-IL" altLang="he-IL" sz="1200" b="1" dirty="0">
                <a:latin typeface="Varela Round" panose="00000500000000000000" pitchFamily="2" charset="-79"/>
                <a:cs typeface="Varela Round" panose="00000500000000000000" pitchFamily="2" charset="-79"/>
              </a:rPr>
              <a:t>מעבר בע"ח כולל ייבוא וייצוא.</a:t>
            </a:r>
          </a:p>
          <a:p>
            <a:pPr marL="0" indent="0" algn="r" rtl="1" eaLnBrk="1" hangingPunct="1">
              <a:buFont typeface="Arial" pitchFamily="34" charset="0"/>
              <a:buNone/>
              <a:defRPr/>
            </a:pPr>
            <a:r>
              <a:rPr lang="he-IL" altLang="he-IL" sz="1200" b="1" dirty="0">
                <a:latin typeface="Varela Round" panose="00000500000000000000" pitchFamily="2" charset="-79"/>
                <a:cs typeface="Varela Round" panose="00000500000000000000" pitchFamily="2" charset="-79"/>
              </a:rPr>
              <a:t>    למשל, עדר שנפגע ממחלה שבה תקופת הדגירה נמדדת בשנים, לא יכול להיחשב נקי מהמחלה זמן רב לאחר ההתפרצות. </a:t>
            </a:r>
          </a:p>
          <a:p>
            <a:pPr marL="0" indent="0" algn="r" rtl="1" eaLnBrk="1" hangingPunct="1">
              <a:buFont typeface="Arial" pitchFamily="34" charset="0"/>
              <a:buNone/>
              <a:defRPr/>
            </a:pPr>
            <a:r>
              <a:rPr lang="he-IL" altLang="he-IL" sz="1200" b="1" dirty="0">
                <a:latin typeface="Varela Round" panose="00000500000000000000" pitchFamily="2" charset="-79"/>
                <a:cs typeface="Varela Round" panose="00000500000000000000" pitchFamily="2" charset="-79"/>
              </a:rPr>
              <a:t>     לעומת זאת במקרה של מחלה שתקופת הדגירה נמשכת מספר ימים וגורם המחלה אינו שורד בגוף בע"ח לאחר החלמה, לא צריכה להיות עילה (סיבה) לסגר ממושך על העדר. </a:t>
            </a:r>
          </a:p>
          <a:p>
            <a:pPr marL="228600" indent="-228600" algn="r" rtl="1" eaLnBrk="1" hangingPunct="1">
              <a:buFont typeface="Arial" pitchFamily="34" charset="0"/>
              <a:buAutoNum type="arabicPeriod"/>
              <a:defRPr/>
            </a:pPr>
            <a:endParaRPr lang="en-US" altLang="he-IL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marL="228600" indent="-228600" algn="r" rtl="1" eaLnBrk="1" hangingPunct="1">
              <a:buFont typeface="Arial" pitchFamily="34" charset="0"/>
              <a:buAutoNum type="arabicPeriod"/>
              <a:defRPr/>
            </a:pPr>
            <a:r>
              <a:rPr lang="he-IL" alt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המחלה הראשוניים (סימנים קליניים).</a:t>
            </a:r>
          </a:p>
          <a:p>
            <a:pPr marL="0" indent="0" algn="r" rtl="1" eaLnBrk="1" hangingPunct="1">
              <a:buFont typeface="Arial" pitchFamily="34" charset="0"/>
              <a:buNone/>
              <a:defRPr/>
            </a:pPr>
            <a:r>
              <a:rPr lang="he-IL" alt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3. תקופת </a:t>
            </a:r>
            <a:r>
              <a:rPr lang="he-IL" altLang="he-IL" b="1" dirty="0">
                <a:solidFill>
                  <a:srgbClr val="FF00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המחלה</a:t>
            </a:r>
            <a:r>
              <a:rPr lang="he-IL" alt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 בה מופיעים הסימנים במלואם. </a:t>
            </a:r>
          </a:p>
          <a:p>
            <a:pPr marL="0" indent="0" algn="r" rtl="1" eaLnBrk="1" hangingPunct="1">
              <a:buFont typeface="Arial" pitchFamily="34" charset="0"/>
              <a:buNone/>
              <a:defRPr/>
            </a:pPr>
            <a:r>
              <a:rPr lang="he-IL" alt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4. השלב האחרון- שלב </a:t>
            </a:r>
            <a:r>
              <a:rPr lang="he-IL" altLang="he-IL" b="1" dirty="0">
                <a:solidFill>
                  <a:srgbClr val="FF00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החלמה.</a:t>
            </a:r>
            <a:r>
              <a:rPr lang="he-IL" alt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 דועכים הסימנים הקליניים עד שבע"ח חוזר לאיתנו.</a:t>
            </a:r>
            <a:endParaRPr lang="en-US" altLang="he-IL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marL="0" indent="0" algn="r" rtl="1" eaLnBrk="1" hangingPunct="1">
              <a:buFont typeface="Arial" pitchFamily="34" charset="0"/>
              <a:buNone/>
              <a:defRPr/>
            </a:pPr>
            <a:r>
              <a:rPr lang="he-IL" alt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לעיתים המחלה נותרת רדומה ומתפרצת בשלב מוקדם יותר</a:t>
            </a: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234" name="Google Shape;23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829505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r" rtl="1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he-IL" altLang="he-IL" b="1" u="sng" dirty="0">
                <a:latin typeface="Varela Round" panose="00000500000000000000" pitchFamily="2" charset="-79"/>
                <a:cs typeface="Varela Round" panose="00000500000000000000" pitchFamily="2" charset="-79"/>
              </a:rPr>
              <a:t>ייבוא בעלי חיים או מוצריהם</a:t>
            </a:r>
          </a:p>
          <a:p>
            <a:pPr algn="r" rtl="1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he-IL" alt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כל ייבוא של בעל חיים או מוצר מבעל חיים חייב באישור </a:t>
            </a:r>
          </a:p>
          <a:p>
            <a:pPr algn="r" rtl="1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he-IL" alt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(היתר) ממשלתי (מהשירותים הווטרינרים)הניתן רק לאחר </a:t>
            </a:r>
          </a:p>
          <a:p>
            <a:pPr algn="r" rtl="1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he-IL" alt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שנבדקו הסיכונים להחדרת מחלות חדשות למשק הישראלי.</a:t>
            </a:r>
          </a:p>
        </p:txBody>
      </p:sp>
      <p:sp>
        <p:nvSpPr>
          <p:cNvPr id="234" name="Google Shape;23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582716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 algn="r" rtl="1">
              <a:lnSpc>
                <a:spcPct val="150000"/>
              </a:lnSpc>
              <a:buFontTx/>
              <a:buNone/>
              <a:defRPr/>
            </a:pPr>
            <a:r>
              <a:rPr lang="he-IL" altLang="he-IL" sz="1200" dirty="0">
                <a:latin typeface="Varela Round" panose="00000500000000000000" pitchFamily="2" charset="-79"/>
                <a:cs typeface="Varela Round" panose="00000500000000000000" pitchFamily="2" charset="-79"/>
              </a:rPr>
              <a:t>התנהגות נכונה בעת התפרצות מחלה מדבקת</a:t>
            </a:r>
            <a:endParaRPr lang="he-IL" sz="1200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marL="514350" indent="-514350" algn="r" rtl="1">
              <a:lnSpc>
                <a:spcPct val="150000"/>
              </a:lnSpc>
              <a:buFontTx/>
              <a:buAutoNum type="arabicPeriod"/>
              <a:defRPr/>
            </a:pPr>
            <a:r>
              <a:rPr lang="he-IL" sz="1200" dirty="0">
                <a:latin typeface="Varela Round" panose="00000500000000000000" pitchFamily="2" charset="-79"/>
                <a:cs typeface="Varela Round" panose="00000500000000000000" pitchFamily="2" charset="-79"/>
              </a:rPr>
              <a:t>זיהוי פרטים חולים.</a:t>
            </a:r>
          </a:p>
          <a:p>
            <a:pPr marL="514350" indent="-514350" algn="r" rtl="1">
              <a:lnSpc>
                <a:spcPct val="150000"/>
              </a:lnSpc>
              <a:buFontTx/>
              <a:buAutoNum type="arabicPeriod"/>
              <a:defRPr/>
            </a:pPr>
            <a:r>
              <a:rPr lang="he-IL" sz="1200" dirty="0">
                <a:latin typeface="Varela Round" panose="00000500000000000000" pitchFamily="2" charset="-79"/>
                <a:cs typeface="Varela Round" panose="00000500000000000000" pitchFamily="2" charset="-79"/>
              </a:rPr>
              <a:t>בידוד</a:t>
            </a:r>
            <a:r>
              <a:rPr lang="en-US" sz="1200" dirty="0">
                <a:latin typeface="Varela Round" panose="00000500000000000000" pitchFamily="2" charset="-79"/>
                <a:cs typeface="Varela Round" panose="00000500000000000000" pitchFamily="2" charset="-79"/>
              </a:rPr>
              <a:t> </a:t>
            </a:r>
            <a:r>
              <a:rPr lang="he-IL" sz="1200" dirty="0">
                <a:latin typeface="Varela Round" panose="00000500000000000000" pitchFamily="2" charset="-79"/>
                <a:cs typeface="Varela Round" panose="00000500000000000000" pitchFamily="2" charset="-79"/>
              </a:rPr>
              <a:t>משאר העדר וטיפול בפרטים חולים </a:t>
            </a:r>
            <a:endParaRPr lang="en-US" sz="1200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marL="514350" indent="-514350" algn="r" rtl="1">
              <a:lnSpc>
                <a:spcPct val="150000"/>
              </a:lnSpc>
              <a:buFontTx/>
              <a:buAutoNum type="arabicPeriod"/>
              <a:defRPr/>
            </a:pPr>
            <a:r>
              <a:rPr lang="he-IL" sz="1200" dirty="0">
                <a:latin typeface="Varela Round" panose="00000500000000000000" pitchFamily="2" charset="-79"/>
                <a:cs typeface="Varela Round" panose="00000500000000000000" pitchFamily="2" charset="-79"/>
              </a:rPr>
              <a:t>שמירה על היגיינה בבית הגידול כדי למנוע העברה של </a:t>
            </a:r>
          </a:p>
          <a:p>
            <a:pPr algn="r" rtl="1">
              <a:lnSpc>
                <a:spcPct val="150000"/>
              </a:lnSpc>
              <a:defRPr/>
            </a:pPr>
            <a:r>
              <a:rPr lang="he-IL" sz="1200" dirty="0">
                <a:latin typeface="Varela Round" panose="00000500000000000000" pitchFamily="2" charset="-79"/>
                <a:cs typeface="Varela Round" panose="00000500000000000000" pitchFamily="2" charset="-79"/>
              </a:rPr>
              <a:t>     המחלה הלאה.</a:t>
            </a:r>
          </a:p>
          <a:p>
            <a:pPr algn="r" rtl="1">
              <a:lnSpc>
                <a:spcPct val="150000"/>
              </a:lnSpc>
              <a:defRPr/>
            </a:pPr>
            <a:r>
              <a:rPr lang="he-IL" sz="1200" dirty="0">
                <a:latin typeface="Varela Round" panose="00000500000000000000" pitchFamily="2" charset="-79"/>
                <a:cs typeface="Varela Round" panose="00000500000000000000" pitchFamily="2" charset="-79"/>
              </a:rPr>
              <a:t>3. שיפור תנאי האחזקה: </a:t>
            </a:r>
          </a:p>
          <a:p>
            <a:pPr algn="r" rtl="1">
              <a:lnSpc>
                <a:spcPct val="150000"/>
              </a:lnSpc>
              <a:defRPr/>
            </a:pPr>
            <a:r>
              <a:rPr lang="he-IL" sz="1200" dirty="0">
                <a:latin typeface="Varela Round" panose="00000500000000000000" pitchFamily="2" charset="-79"/>
                <a:cs typeface="Varela Round" panose="00000500000000000000" pitchFamily="2" charset="-79"/>
              </a:rPr>
              <a:t>    מרחב מחייה, אוורור והזנה נאותים.</a:t>
            </a:r>
          </a:p>
          <a:p>
            <a:pPr algn="r" rtl="1">
              <a:lnSpc>
                <a:spcPct val="150000"/>
              </a:lnSpc>
              <a:defRPr/>
            </a:pPr>
            <a:r>
              <a:rPr lang="he-IL" sz="1200" dirty="0">
                <a:latin typeface="Varela Round" panose="00000500000000000000" pitchFamily="2" charset="-79"/>
                <a:cs typeface="Varela Round" panose="00000500000000000000" pitchFamily="2" charset="-79"/>
              </a:rPr>
              <a:t>4. חיסונים.</a:t>
            </a: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234" name="Google Shape;23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237256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234" name="Google Shape;23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297710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he-IL" sz="1200" b="0" i="0" u="none" strike="noStrike" cap="none" dirty="0">
                <a:solidFill>
                  <a:schemeClr val="dk1"/>
                </a:solidFill>
                <a:effectLst/>
                <a:latin typeface="Varela Round" panose="00000500000000000000" pitchFamily="2" charset="-79"/>
                <a:cs typeface="Varela Round" panose="00000500000000000000" pitchFamily="2" charset="-79"/>
                <a:sym typeface="Calibri"/>
              </a:rPr>
              <a:t>המונח "קרנטינה" נגזר מהמילה האיטלקית "</a:t>
            </a:r>
            <a:r>
              <a:rPr lang="he-IL" sz="1200" b="0" i="0" u="none" strike="noStrike" cap="none" dirty="0" err="1">
                <a:solidFill>
                  <a:schemeClr val="dk1"/>
                </a:solidFill>
                <a:effectLst/>
                <a:latin typeface="Varela Round" panose="00000500000000000000" pitchFamily="2" charset="-79"/>
                <a:cs typeface="Varela Round" panose="00000500000000000000" pitchFamily="2" charset="-79"/>
                <a:sym typeface="Calibri"/>
              </a:rPr>
              <a:t>קוורנטה</a:t>
            </a:r>
            <a:r>
              <a:rPr lang="he-IL" sz="1200" b="0" i="0" u="none" strike="noStrike" cap="none" dirty="0">
                <a:solidFill>
                  <a:schemeClr val="dk1"/>
                </a:solidFill>
                <a:effectLst/>
                <a:latin typeface="Varela Round" panose="00000500000000000000" pitchFamily="2" charset="-79"/>
                <a:cs typeface="Varela Round" panose="00000500000000000000" pitchFamily="2" charset="-79"/>
                <a:sym typeface="Calibri"/>
              </a:rPr>
              <a:t>", שפירושה "ארבעים" – ארבעים ימי ההסגר שהוטלו בעבר על כלי שיט שהגיעו לחופי </a:t>
            </a:r>
            <a:r>
              <a:rPr lang="he-IL" sz="1200" b="0" i="0" u="none" strike="noStrike" cap="none" dirty="0">
                <a:solidFill>
                  <a:schemeClr val="dk1"/>
                </a:solidFill>
                <a:effectLst/>
                <a:latin typeface="Varela Round" panose="00000500000000000000" pitchFamily="2" charset="-79"/>
                <a:cs typeface="Varela Round" panose="00000500000000000000" pitchFamily="2" charset="-79"/>
                <a:sym typeface="Calibri"/>
                <a:hlinkClick r:id="rId3" tooltip="איטליה"/>
              </a:rPr>
              <a:t>איטליה</a:t>
            </a:r>
            <a:r>
              <a:rPr lang="he-IL" sz="1200" b="0" i="0" u="none" strike="noStrike" cap="none" dirty="0">
                <a:solidFill>
                  <a:schemeClr val="dk1"/>
                </a:solidFill>
                <a:effectLst/>
                <a:latin typeface="Varela Round" panose="00000500000000000000" pitchFamily="2" charset="-79"/>
                <a:cs typeface="Varela Round" panose="00000500000000000000" pitchFamily="2" charset="-79"/>
                <a:sym typeface="Calibri"/>
              </a:rPr>
              <a:t> ממקומות שבהם היו </a:t>
            </a:r>
            <a:r>
              <a:rPr lang="he-IL" sz="1200" b="0" i="0" u="none" strike="noStrike" cap="none" dirty="0">
                <a:solidFill>
                  <a:schemeClr val="dk1"/>
                </a:solidFill>
                <a:effectLst/>
                <a:latin typeface="Varela Round" panose="00000500000000000000" pitchFamily="2" charset="-79"/>
                <a:cs typeface="Varela Round" panose="00000500000000000000" pitchFamily="2" charset="-79"/>
                <a:sym typeface="Calibri"/>
                <a:hlinkClick r:id="rId4" tooltip="מגפה"/>
              </a:rPr>
              <a:t>מגפות</a:t>
            </a:r>
            <a:r>
              <a:rPr lang="he-IL" sz="1200" b="0" i="0" u="none" strike="noStrike" cap="none" dirty="0">
                <a:solidFill>
                  <a:schemeClr val="dk1"/>
                </a:solidFill>
                <a:effectLst/>
                <a:latin typeface="Varela Round" panose="00000500000000000000" pitchFamily="2" charset="-79"/>
                <a:cs typeface="Varela Round" panose="00000500000000000000" pitchFamily="2" charset="-79"/>
                <a:sym typeface="Calibri"/>
              </a:rPr>
              <a:t>. ארבעים הימים נספרו מהעת בה הפסיקו אנשים להידבק במחלה על כלי השיט. אורכה של התקופה נגזר מאורך </a:t>
            </a:r>
            <a:r>
              <a:rPr lang="he-IL" sz="1200" b="0" i="0" u="none" strike="noStrike" cap="none" dirty="0">
                <a:solidFill>
                  <a:schemeClr val="dk1"/>
                </a:solidFill>
                <a:effectLst/>
                <a:latin typeface="Varela Round" panose="00000500000000000000" pitchFamily="2" charset="-79"/>
                <a:cs typeface="Varela Round" panose="00000500000000000000" pitchFamily="2" charset="-79"/>
                <a:sym typeface="Calibri"/>
                <a:hlinkClick r:id="rId5" tooltip="תקופת דגירה (הדף אינו קיים)"/>
              </a:rPr>
              <a:t>תקופת הדגירה</a:t>
            </a:r>
            <a:r>
              <a:rPr lang="he-IL" sz="1200" b="0" i="0" u="none" strike="noStrike" cap="none" dirty="0">
                <a:solidFill>
                  <a:schemeClr val="dk1"/>
                </a:solidFill>
                <a:effectLst/>
                <a:latin typeface="Varela Round" panose="00000500000000000000" pitchFamily="2" charset="-79"/>
                <a:cs typeface="Varela Round" panose="00000500000000000000" pitchFamily="2" charset="-79"/>
                <a:sym typeface="Calibri"/>
              </a:rPr>
              <a:t> של המגפות הנוראות שהגיעו ל</a:t>
            </a:r>
            <a:r>
              <a:rPr lang="he-IL" sz="1200" b="0" i="0" u="none" strike="noStrike" cap="none" dirty="0">
                <a:solidFill>
                  <a:schemeClr val="dk1"/>
                </a:solidFill>
                <a:effectLst/>
                <a:latin typeface="Varela Round" panose="00000500000000000000" pitchFamily="2" charset="-79"/>
                <a:cs typeface="Varela Round" panose="00000500000000000000" pitchFamily="2" charset="-79"/>
                <a:sym typeface="Calibri"/>
                <a:hlinkClick r:id="rId6" tooltip="אירופה"/>
              </a:rPr>
              <a:t>אירופה</a:t>
            </a:r>
            <a:r>
              <a:rPr lang="he-IL" sz="1200" b="0" i="0" u="none" strike="noStrike" cap="none" dirty="0">
                <a:solidFill>
                  <a:schemeClr val="dk1"/>
                </a:solidFill>
                <a:effectLst/>
                <a:latin typeface="Varela Round" panose="00000500000000000000" pitchFamily="2" charset="-79"/>
                <a:cs typeface="Varela Round" panose="00000500000000000000" pitchFamily="2" charset="-79"/>
                <a:sym typeface="Calibri"/>
              </a:rPr>
              <a:t> – </a:t>
            </a:r>
            <a:r>
              <a:rPr lang="he-IL" sz="1200" b="0" i="0" u="none" strike="noStrike" cap="none" dirty="0">
                <a:solidFill>
                  <a:schemeClr val="dk1"/>
                </a:solidFill>
                <a:effectLst/>
                <a:latin typeface="Varela Round" panose="00000500000000000000" pitchFamily="2" charset="-79"/>
                <a:cs typeface="Varela Round" panose="00000500000000000000" pitchFamily="2" charset="-79"/>
                <a:sym typeface="Calibri"/>
                <a:hlinkClick r:id="rId7" tooltip="כולרה"/>
              </a:rPr>
              <a:t>כולרה</a:t>
            </a:r>
            <a:r>
              <a:rPr lang="he-IL" sz="1200" b="0" i="0" u="none" strike="noStrike" cap="none" dirty="0">
                <a:solidFill>
                  <a:schemeClr val="dk1"/>
                </a:solidFill>
                <a:effectLst/>
                <a:latin typeface="Varela Round" panose="00000500000000000000" pitchFamily="2" charset="-79"/>
                <a:cs typeface="Varela Round" panose="00000500000000000000" pitchFamily="2" charset="-79"/>
                <a:sym typeface="Calibri"/>
              </a:rPr>
              <a:t>, </a:t>
            </a:r>
            <a:r>
              <a:rPr lang="he-IL" sz="1200" b="0" i="0" u="none" strike="noStrike" cap="none" dirty="0">
                <a:solidFill>
                  <a:schemeClr val="dk1"/>
                </a:solidFill>
                <a:effectLst/>
                <a:latin typeface="Varela Round" panose="00000500000000000000" pitchFamily="2" charset="-79"/>
                <a:cs typeface="Varela Round" panose="00000500000000000000" pitchFamily="2" charset="-79"/>
                <a:sym typeface="Calibri"/>
                <a:hlinkClick r:id="rId8" tooltip="דבר (מחלה)"/>
              </a:rPr>
              <a:t>דבר</a:t>
            </a:r>
            <a:r>
              <a:rPr lang="he-IL" sz="1200" b="0" i="0" u="none" strike="noStrike" cap="none" dirty="0">
                <a:solidFill>
                  <a:schemeClr val="dk1"/>
                </a:solidFill>
                <a:effectLst/>
                <a:latin typeface="Varela Round" panose="00000500000000000000" pitchFamily="2" charset="-79"/>
                <a:cs typeface="Varela Round" panose="00000500000000000000" pitchFamily="2" charset="-79"/>
                <a:sym typeface="Calibri"/>
              </a:rPr>
              <a:t>, </a:t>
            </a:r>
            <a:r>
              <a:rPr lang="he-IL" sz="1200" b="0" i="0" u="none" strike="noStrike" cap="none" dirty="0">
                <a:solidFill>
                  <a:schemeClr val="dk1"/>
                </a:solidFill>
                <a:effectLst/>
                <a:latin typeface="Varela Round" panose="00000500000000000000" pitchFamily="2" charset="-79"/>
                <a:cs typeface="Varela Round" panose="00000500000000000000" pitchFamily="2" charset="-79"/>
                <a:sym typeface="Calibri"/>
                <a:hlinkClick r:id="rId9" tooltip="אבעבועות שחורות"/>
              </a:rPr>
              <a:t>אבעבועות שחורות</a:t>
            </a:r>
            <a:r>
              <a:rPr lang="he-IL" sz="1200" b="0" i="0" u="none" strike="noStrike" cap="none" dirty="0">
                <a:solidFill>
                  <a:schemeClr val="dk1"/>
                </a:solidFill>
                <a:effectLst/>
                <a:latin typeface="Varela Round" panose="00000500000000000000" pitchFamily="2" charset="-79"/>
                <a:cs typeface="Varela Round" panose="00000500000000000000" pitchFamily="2" charset="-79"/>
                <a:sym typeface="Calibri"/>
              </a:rPr>
              <a:t> ועוד. בתום ארבעים הימים היה עולה על כלי השיט </a:t>
            </a:r>
            <a:r>
              <a:rPr lang="he-IL" sz="1200" b="0" i="0" u="none" strike="noStrike" cap="none" dirty="0">
                <a:solidFill>
                  <a:schemeClr val="dk1"/>
                </a:solidFill>
                <a:effectLst/>
                <a:latin typeface="Varela Round" panose="00000500000000000000" pitchFamily="2" charset="-79"/>
                <a:cs typeface="Varela Round" panose="00000500000000000000" pitchFamily="2" charset="-79"/>
                <a:sym typeface="Calibri"/>
                <a:hlinkClick r:id="rId10" tooltip="רופא"/>
              </a:rPr>
              <a:t>רופא</a:t>
            </a:r>
            <a:r>
              <a:rPr lang="he-IL" sz="1200" b="0" i="0" u="none" strike="noStrike" cap="none" dirty="0">
                <a:solidFill>
                  <a:schemeClr val="dk1"/>
                </a:solidFill>
                <a:effectLst/>
                <a:latin typeface="Varela Round" panose="00000500000000000000" pitchFamily="2" charset="-79"/>
                <a:cs typeface="Varela Round" panose="00000500000000000000" pitchFamily="2" charset="-79"/>
                <a:sym typeface="Calibri"/>
              </a:rPr>
              <a:t> ובודק אם יש חולים, ואם לא היו, ניתן אישור למלחים לבוא בקשר עם תושבי המקום.</a:t>
            </a:r>
            <a:endParaRPr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294" name="Google Shape;294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117707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234" name="Google Shape;23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973370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294" name="Google Shape;294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091115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294" name="Google Shape;294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546705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294" name="Google Shape;294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960392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" name="Google Shape;10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2228989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" name="Google Shape;10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4903945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" name="Google Shape;11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2312535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294" name="Google Shape;294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294" name="Google Shape;294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Varela Round" panose="00000500000000000000" pitchFamily="2" charset="-79"/>
                <a:ea typeface="Calibri"/>
                <a:cs typeface="Varela Round" panose="00000500000000000000" pitchFamily="2" charset="-79"/>
                <a:sym typeface="Calibri"/>
              </a:rPr>
              <a:t>24</a:t>
            </a:fld>
            <a:endParaRPr lang="x-none" sz="1200" b="0" i="0" u="none" strike="noStrike" cap="none" dirty="0">
              <a:solidFill>
                <a:schemeClr val="dk1"/>
              </a:solidFill>
              <a:latin typeface="Varela Round" panose="00000500000000000000" pitchFamily="2" charset="-79"/>
              <a:ea typeface="Calibri"/>
              <a:cs typeface="Varela Round" panose="00000500000000000000" pitchFamily="2" charset="-79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328310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Varela Round" panose="00000500000000000000" pitchFamily="2" charset="-79"/>
                <a:ea typeface="Calibri"/>
                <a:cs typeface="Varela Round" panose="00000500000000000000" pitchFamily="2" charset="-79"/>
                <a:sym typeface="Calibri"/>
              </a:rPr>
              <a:t>25</a:t>
            </a:fld>
            <a:endParaRPr lang="x-none" sz="1200" b="0" i="0" u="none" strike="noStrike" cap="none" dirty="0">
              <a:solidFill>
                <a:schemeClr val="dk1"/>
              </a:solidFill>
              <a:latin typeface="Varela Round" panose="00000500000000000000" pitchFamily="2" charset="-79"/>
              <a:ea typeface="Calibri"/>
              <a:cs typeface="Varela Round" panose="00000500000000000000" pitchFamily="2" charset="-79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32831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294" name="Google Shape;294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294" name="Google Shape;294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294" name="Google Shape;294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294" name="Google Shape;294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 </a:t>
            </a:r>
            <a:endParaRPr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234" name="Google Shape;23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3046175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294" name="Google Shape;294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294" name="Google Shape;294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294" name="Google Shape;294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294" name="Google Shape;294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294" name="Google Shape;294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294" name="Google Shape;294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294" name="Google Shape;294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294" name="Google Shape;294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294" name="Google Shape;294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294" name="Google Shape;294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" name="Google Shape;11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57665213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20" name="Google Shape;12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149444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" name="Google Shape;11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5865368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 </a:t>
            </a:r>
            <a:endParaRPr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234" name="Google Shape;23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891734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234" name="Google Shape;23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362324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234" name="Google Shape;23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290574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 algn="r" rtl="1">
              <a:buFont typeface="Arial" pitchFamily="34" charset="0"/>
              <a:buNone/>
              <a:defRPr/>
            </a:pPr>
            <a:r>
              <a:rPr lang="he-IL" b="1" u="sng" dirty="0">
                <a:latin typeface="Varela Round" panose="00000500000000000000" pitchFamily="2" charset="-79"/>
                <a:cs typeface="Varela Round" panose="00000500000000000000" pitchFamily="2" charset="-79"/>
              </a:rPr>
              <a:t>מחלות    זואונוטיות</a:t>
            </a:r>
            <a:endParaRPr lang="en-US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marL="0" indent="0" algn="r" rtl="1">
              <a:buFont typeface="Arial" pitchFamily="34" charset="0"/>
              <a:buNone/>
              <a:defRPr/>
            </a:pPr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קבוצת מחלות המועברות בין בעלי חוליות ובני אדם</a:t>
            </a:r>
            <a:endParaRPr lang="en-US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marL="0" indent="0" algn="r" rtl="1">
              <a:buFont typeface="Arial" pitchFamily="34" charset="0"/>
              <a:buNone/>
              <a:defRPr/>
            </a:pPr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המשותף לכולן- העברה מבעלי חיים לאדם.</a:t>
            </a:r>
            <a:endParaRPr lang="en-US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marL="0" indent="0" algn="r" rtl="1">
              <a:buFont typeface="Arial" pitchFamily="34" charset="0"/>
              <a:buNone/>
              <a:defRPr/>
            </a:pPr>
            <a:endParaRPr lang="he-IL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marL="0" indent="0" algn="r" rtl="1">
              <a:buFont typeface="Arial" pitchFamily="34" charset="0"/>
              <a:buNone/>
              <a:defRPr/>
            </a:pPr>
            <a:r>
              <a:rPr lang="he-IL" u="sng" dirty="0">
                <a:latin typeface="Varela Round" panose="00000500000000000000" pitchFamily="2" charset="-79"/>
                <a:cs typeface="Varela Round" panose="00000500000000000000" pitchFamily="2" charset="-79"/>
              </a:rPr>
              <a:t>המחלה יכולה להיות: </a:t>
            </a:r>
            <a:endParaRPr lang="en-US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marL="0" indent="0" algn="r" rtl="1">
              <a:buFont typeface="Arial" pitchFamily="34" charset="0"/>
              <a:buNone/>
              <a:defRPr/>
            </a:pPr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א. גלויה באדם וסמויה בבעל החיים</a:t>
            </a:r>
            <a:endParaRPr lang="en-US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marL="0" indent="0" algn="r" rtl="1">
              <a:buFont typeface="Arial" pitchFamily="34" charset="0"/>
              <a:buNone/>
              <a:defRPr/>
            </a:pPr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ב. סמויה באדם וגלויה בבעל החיים</a:t>
            </a:r>
            <a:endParaRPr lang="en-US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marL="0" indent="0" algn="r" rtl="1">
              <a:buFont typeface="Arial" pitchFamily="34" charset="0"/>
              <a:buNone/>
              <a:defRPr/>
            </a:pPr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ג. גלויה באדם ובבעל החיים</a:t>
            </a:r>
            <a:endParaRPr lang="en-US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b="1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234" name="Google Shape;23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01766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שער">
  <p:cSld name="שער">
    <p:bg>
      <p:bgPr>
        <a:solidFill>
          <a:schemeClr val="lt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6"/>
          <p:cNvSpPr txBox="1">
            <a:spLocks noGrp="1"/>
          </p:cNvSpPr>
          <p:nvPr>
            <p:ph type="ctrTitle"/>
          </p:nvPr>
        </p:nvSpPr>
        <p:spPr>
          <a:xfrm>
            <a:off x="1" y="2693991"/>
            <a:ext cx="121920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4951"/>
              <a:buFont typeface="Varela Round"/>
              <a:buNone/>
              <a:defRPr sz="4951" b="1" i="0" u="none" strike="noStrike" cap="none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6"/>
          <p:cNvSpPr/>
          <p:nvPr/>
        </p:nvSpPr>
        <p:spPr>
          <a:xfrm>
            <a:off x="-670069" y="6569428"/>
            <a:ext cx="2623961" cy="45910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 dirty="0">
              <a:solidFill>
                <a:schemeClr val="lt1"/>
              </a:solidFill>
              <a:latin typeface="Varela Round" panose="00000500000000000000" pitchFamily="2" charset="-79"/>
              <a:ea typeface="Times New Roman"/>
              <a:cs typeface="Varela Round" panose="00000500000000000000" pitchFamily="2" charset="-79"/>
              <a:sym typeface="Times New Roman"/>
            </a:endParaRPr>
          </a:p>
        </p:txBody>
      </p:sp>
      <p:sp>
        <p:nvSpPr>
          <p:cNvPr id="18" name="Google Shape;18;p6"/>
          <p:cNvSpPr/>
          <p:nvPr/>
        </p:nvSpPr>
        <p:spPr>
          <a:xfrm>
            <a:off x="-1488811" y="6304088"/>
            <a:ext cx="3246400" cy="192925"/>
          </a:xfrm>
          <a:prstGeom prst="roundRect">
            <a:avLst>
              <a:gd name="adj" fmla="val 49359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 dirty="0">
              <a:solidFill>
                <a:schemeClr val="lt1"/>
              </a:solidFill>
              <a:latin typeface="Varela Round" panose="00000500000000000000" pitchFamily="2" charset="-79"/>
              <a:ea typeface="Times New Roman"/>
              <a:cs typeface="Varela Round" panose="00000500000000000000" pitchFamily="2" charset="-79"/>
              <a:sym typeface="Times New Roman"/>
            </a:endParaRPr>
          </a:p>
        </p:txBody>
      </p:sp>
      <p:sp>
        <p:nvSpPr>
          <p:cNvPr id="19" name="Google Shape;19;p6"/>
          <p:cNvSpPr/>
          <p:nvPr/>
        </p:nvSpPr>
        <p:spPr>
          <a:xfrm>
            <a:off x="9986483" y="-439221"/>
            <a:ext cx="4205647" cy="63186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 dirty="0">
              <a:solidFill>
                <a:schemeClr val="lt1"/>
              </a:solidFill>
              <a:latin typeface="Varela Round" panose="00000500000000000000" pitchFamily="2" charset="-79"/>
              <a:ea typeface="Times New Roman"/>
              <a:cs typeface="Varela Round" panose="00000500000000000000" pitchFamily="2" charset="-79"/>
              <a:sym typeface="Times New Roman"/>
            </a:endParaRPr>
          </a:p>
        </p:txBody>
      </p:sp>
      <p:sp>
        <p:nvSpPr>
          <p:cNvPr id="20" name="Google Shape;20;p6"/>
          <p:cNvSpPr/>
          <p:nvPr/>
        </p:nvSpPr>
        <p:spPr>
          <a:xfrm>
            <a:off x="8259471" y="6565100"/>
            <a:ext cx="4434215" cy="79653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 dirty="0">
              <a:solidFill>
                <a:schemeClr val="lt1"/>
              </a:solidFill>
              <a:latin typeface="Varela Round" panose="00000500000000000000" pitchFamily="2" charset="-79"/>
              <a:ea typeface="Times New Roman"/>
              <a:cs typeface="Varela Round" panose="00000500000000000000" pitchFamily="2" charset="-79"/>
              <a:sym typeface="Times New Roman"/>
            </a:endParaRPr>
          </a:p>
        </p:txBody>
      </p:sp>
      <p:pic>
        <p:nvPicPr>
          <p:cNvPr id="21" name="Google Shape;21;p6"/>
          <p:cNvPicPr preferRelativeResize="0"/>
          <p:nvPr/>
        </p:nvPicPr>
        <p:blipFill rotWithShape="1">
          <a:blip r:embed="rId2">
            <a:alphaModFix/>
          </a:blip>
          <a:srcRect l="33058" r="33511" b="26248"/>
          <a:stretch/>
        </p:blipFill>
        <p:spPr>
          <a:xfrm>
            <a:off x="5445286" y="369916"/>
            <a:ext cx="1301431" cy="15974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הקניית ידע">
  <p:cSld name="הקניית ידע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29;p14"/>
          <p:cNvPicPr preferRelativeResize="0"/>
          <p:nvPr/>
        </p:nvPicPr>
        <p:blipFill rotWithShape="1">
          <a:blip r:embed="rId2">
            <a:alphaModFix/>
          </a:blip>
          <a:srcRect t="12244" b="63870"/>
          <a:stretch/>
        </p:blipFill>
        <p:spPr>
          <a:xfrm>
            <a:off x="0" y="0"/>
            <a:ext cx="12192000" cy="16380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" name="Google Shape;30;p14"/>
          <p:cNvGrpSpPr/>
          <p:nvPr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31" name="Google Shape;31;p14"/>
            <p:cNvCxnSpPr/>
            <p:nvPr/>
          </p:nvCxnSpPr>
          <p:spPr>
            <a:xfrm>
              <a:off x="865046" y="6434480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32" name="Google Shape;32;p14"/>
            <p:cNvSpPr/>
            <p:nvPr/>
          </p:nvSpPr>
          <p:spPr>
            <a:xfrm rot="-54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Varela Round" panose="00000500000000000000" pitchFamily="2" charset="-79"/>
                <a:ea typeface="Calibri"/>
                <a:cs typeface="Varela Round" panose="00000500000000000000" pitchFamily="2" charset="-79"/>
                <a:sym typeface="Calibri"/>
              </a:endParaRPr>
            </a:p>
          </p:txBody>
        </p:sp>
        <p:sp>
          <p:nvSpPr>
            <p:cNvPr id="33" name="Google Shape;33;p14"/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Varela Round" panose="00000500000000000000" pitchFamily="2" charset="-79"/>
                <a:ea typeface="Calibri"/>
                <a:cs typeface="Varela Round" panose="00000500000000000000" pitchFamily="2" charset="-79"/>
                <a:sym typeface="Calibri"/>
              </a:endParaRPr>
            </a:p>
          </p:txBody>
        </p:sp>
      </p:grpSp>
      <p:sp>
        <p:nvSpPr>
          <p:cNvPr id="34" name="Google Shape;34;p14"/>
          <p:cNvSpPr txBox="1">
            <a:spLocks noGrp="1"/>
          </p:cNvSpPr>
          <p:nvPr>
            <p:ph type="title"/>
          </p:nvPr>
        </p:nvSpPr>
        <p:spPr>
          <a:xfrm>
            <a:off x="3081590" y="663126"/>
            <a:ext cx="828000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>
                <a:solidFill>
                  <a:schemeClr val="lt1"/>
                </a:solidFill>
                <a:latin typeface="Varela Round" panose="00000500000000000000" pitchFamily="2" charset="-79"/>
                <a:ea typeface="Varela Round" panose="00000500000000000000" pitchFamily="2" charset="-79"/>
                <a:cs typeface="Varela Round" panose="00000500000000000000" pitchFamily="2" charset="-79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5" name="Google Shape;35;p14"/>
          <p:cNvSpPr txBox="1">
            <a:spLocks noGrp="1"/>
          </p:cNvSpPr>
          <p:nvPr>
            <p:ph type="body" idx="1"/>
          </p:nvPr>
        </p:nvSpPr>
        <p:spPr>
          <a:xfrm>
            <a:off x="1671638" y="1928813"/>
            <a:ext cx="9572625" cy="3844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latin typeface="Varela Round" panose="00000500000000000000" pitchFamily="2" charset="-79"/>
                <a:ea typeface="Varela Round" panose="00000500000000000000" pitchFamily="2" charset="-79"/>
                <a:cs typeface="Varela Round" panose="00000500000000000000" pitchFamily="2" charset="-79"/>
                <a:sym typeface="Calibri"/>
              </a:defRPr>
            </a:lvl1pPr>
            <a:lvl2pPr marL="914400" lvl="1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36" name="Google Shape;36;p14"/>
          <p:cNvSpPr/>
          <p:nvPr/>
        </p:nvSpPr>
        <p:spPr>
          <a:xfrm rot="-54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Varela Round" panose="00000500000000000000" pitchFamily="2" charset="-79"/>
              <a:ea typeface="Calibri"/>
              <a:cs typeface="Varela Round" panose="00000500000000000000" pitchFamily="2" charset="-79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0913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F2B6256-F33A-457C-BBA4-6E03F12529F4}" type="datetimeFigureOut">
              <a:rPr lang="he-IL" smtClean="0"/>
              <a:t>י"א/אייר/תש"ף</a:t>
            </a:fld>
            <a:endParaRPr lang="he-IL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2C0D480-E64B-4487-86A9-07254C5BE33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13454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מה נלמד היום" type="obj">
  <p:cSld name="מה נלמד היום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>
                <a:latin typeface="Varela Round" panose="00000500000000000000" pitchFamily="2" charset="-79"/>
                <a:ea typeface="Varela Round" panose="00000500000000000000" pitchFamily="2" charset="-79"/>
                <a:cs typeface="Varela Round" panose="00000500000000000000" pitchFamily="2" charset="-79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9" name="Google Shape;39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Char char="•"/>
              <a:defRPr>
                <a:latin typeface="Varela Round" panose="00000500000000000000" pitchFamily="2" charset="-79"/>
                <a:ea typeface="Varela Round" panose="00000500000000000000" pitchFamily="2" charset="-79"/>
                <a:cs typeface="Varela Round" panose="00000500000000000000" pitchFamily="2" charset="-79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grpSp>
        <p:nvGrpSpPr>
          <p:cNvPr id="40" name="Google Shape;40;p15"/>
          <p:cNvGrpSpPr/>
          <p:nvPr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41" name="Google Shape;41;p15"/>
            <p:cNvCxnSpPr/>
            <p:nvPr/>
          </p:nvCxnSpPr>
          <p:spPr>
            <a:xfrm>
              <a:off x="865046" y="6434480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42" name="Google Shape;42;p15"/>
            <p:cNvSpPr/>
            <p:nvPr/>
          </p:nvSpPr>
          <p:spPr>
            <a:xfrm rot="-54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Varela Round" panose="00000500000000000000" pitchFamily="2" charset="-79"/>
                <a:ea typeface="Calibri"/>
                <a:cs typeface="Varela Round" panose="00000500000000000000" pitchFamily="2" charset="-79"/>
                <a:sym typeface="Calibri"/>
              </a:endParaRPr>
            </a:p>
          </p:txBody>
        </p:sp>
        <p:sp>
          <p:nvSpPr>
            <p:cNvPr id="43" name="Google Shape;43;p15"/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Varela Round" panose="00000500000000000000" pitchFamily="2" charset="-79"/>
                <a:ea typeface="Calibri"/>
                <a:cs typeface="Varela Round" panose="00000500000000000000" pitchFamily="2" charset="-79"/>
                <a:sym typeface="Calibri"/>
              </a:endParaRPr>
            </a:p>
          </p:txBody>
        </p:sp>
      </p:grpSp>
      <p:grpSp>
        <p:nvGrpSpPr>
          <p:cNvPr id="44" name="Google Shape;44;p15"/>
          <p:cNvGrpSpPr/>
          <p:nvPr/>
        </p:nvGrpSpPr>
        <p:grpSpPr>
          <a:xfrm rot="10800000">
            <a:off x="8177063" y="106239"/>
            <a:ext cx="3913243" cy="506326"/>
            <a:chOff x="358720" y="6187719"/>
            <a:chExt cx="3913243" cy="506326"/>
          </a:xfrm>
        </p:grpSpPr>
        <p:cxnSp>
          <p:nvCxnSpPr>
            <p:cNvPr id="45" name="Google Shape;45;p15"/>
            <p:cNvCxnSpPr/>
            <p:nvPr/>
          </p:nvCxnSpPr>
          <p:spPr>
            <a:xfrm>
              <a:off x="865046" y="6434480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46" name="Google Shape;46;p15"/>
            <p:cNvSpPr/>
            <p:nvPr/>
          </p:nvSpPr>
          <p:spPr>
            <a:xfrm rot="-5400000">
              <a:off x="358720" y="6187719"/>
              <a:ext cx="506326" cy="50632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Varela Round" panose="00000500000000000000" pitchFamily="2" charset="-79"/>
                <a:ea typeface="Calibri"/>
                <a:cs typeface="Varela Round" panose="00000500000000000000" pitchFamily="2" charset="-79"/>
                <a:sym typeface="Calibri"/>
              </a:endParaRPr>
            </a:p>
          </p:txBody>
        </p:sp>
        <p:sp>
          <p:nvSpPr>
            <p:cNvPr id="47" name="Google Shape;47;p15"/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Varela Round" panose="00000500000000000000" pitchFamily="2" charset="-79"/>
                <a:ea typeface="Calibri"/>
                <a:cs typeface="Varela Round" panose="00000500000000000000" pitchFamily="2" charset="-79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36242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כותרת ראשית">
  <p:cSld name="1_כותרת ראשית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6"/>
          <p:cNvPicPr preferRelativeResize="0"/>
          <p:nvPr/>
        </p:nvPicPr>
        <p:blipFill rotWithShape="1">
          <a:blip r:embed="rId2">
            <a:alphaModFix amt="54000"/>
          </a:blip>
          <a:srcRect/>
          <a:stretch/>
        </p:blipFill>
        <p:spPr>
          <a:xfrm>
            <a:off x="-7354566" y="2026507"/>
            <a:ext cx="5045676" cy="5028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16"/>
          <p:cNvPicPr preferRelativeResize="0"/>
          <p:nvPr/>
        </p:nvPicPr>
        <p:blipFill rotWithShape="1">
          <a:blip r:embed="rId2">
            <a:alphaModFix amt="54000"/>
          </a:blip>
          <a:srcRect/>
          <a:stretch/>
        </p:blipFill>
        <p:spPr>
          <a:xfrm>
            <a:off x="12947248" y="-3969273"/>
            <a:ext cx="5045676" cy="5028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2" name="Google Shape;52;p16"/>
          <p:cNvCxnSpPr/>
          <p:nvPr/>
        </p:nvCxnSpPr>
        <p:spPr>
          <a:xfrm>
            <a:off x="7156173" y="1639956"/>
            <a:ext cx="4005469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3" name="Google Shape;53;p16"/>
          <p:cNvSpPr/>
          <p:nvPr/>
        </p:nvSpPr>
        <p:spPr>
          <a:xfrm rot="-5400000">
            <a:off x="7721222" y="1537008"/>
            <a:ext cx="205896" cy="20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Varela Round" panose="00000500000000000000" pitchFamily="2" charset="-79"/>
              <a:ea typeface="Calibri"/>
              <a:cs typeface="Varela Round" panose="00000500000000000000" pitchFamily="2" charset="-79"/>
              <a:sym typeface="Calibri"/>
            </a:endParaRPr>
          </a:p>
        </p:txBody>
      </p:sp>
      <p:cxnSp>
        <p:nvCxnSpPr>
          <p:cNvPr id="54" name="Google Shape;54;p16"/>
          <p:cNvCxnSpPr/>
          <p:nvPr/>
        </p:nvCxnSpPr>
        <p:spPr>
          <a:xfrm>
            <a:off x="4093266" y="4984979"/>
            <a:ext cx="4005469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5" name="Google Shape;55;p16"/>
          <p:cNvCxnSpPr/>
          <p:nvPr/>
        </p:nvCxnSpPr>
        <p:spPr>
          <a:xfrm>
            <a:off x="4093266" y="2035982"/>
            <a:ext cx="4005469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56" name="Google Shape;56;p16"/>
          <p:cNvGrpSpPr/>
          <p:nvPr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57" name="Google Shape;57;p16"/>
            <p:cNvPicPr preferRelativeResize="0"/>
            <p:nvPr/>
          </p:nvPicPr>
          <p:blipFill rotWithShape="1">
            <a:blip r:embed="rId4">
              <a:alphaModFix/>
            </a:blip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8" name="Google Shape;58;p16"/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x-none" sz="1200" b="0" i="0" u="none" strike="noStrike" cap="none" dirty="0">
                  <a:solidFill>
                    <a:schemeClr val="lt1"/>
                  </a:solidFill>
                  <a:latin typeface="Varela Round" panose="00000500000000000000" pitchFamily="2" charset="-79"/>
                  <a:ea typeface="Arial"/>
                  <a:cs typeface="Varela Round" panose="00000500000000000000" pitchFamily="2" charset="-79"/>
                  <a:sym typeface="Arial"/>
                </a:rPr>
                <a:t>מדינת ישראל</a:t>
              </a:r>
              <a:endParaRPr sz="1400" b="0" i="0" u="none" strike="noStrike" cap="none" dirty="0">
                <a:solidFill>
                  <a:srgbClr val="000000"/>
                </a:solidFill>
                <a:latin typeface="Varela Round" panose="00000500000000000000" pitchFamily="2" charset="-79"/>
                <a:ea typeface="Arial"/>
                <a:cs typeface="Varela Round" panose="00000500000000000000" pitchFamily="2" charset="-79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x-none" sz="1200" b="0" i="0" u="none" strike="noStrike" cap="none" dirty="0">
                  <a:solidFill>
                    <a:schemeClr val="lt1"/>
                  </a:solidFill>
                  <a:latin typeface="Varela Round" panose="00000500000000000000" pitchFamily="2" charset="-79"/>
                  <a:ea typeface="Arial"/>
                  <a:cs typeface="Varela Round" panose="00000500000000000000" pitchFamily="2" charset="-79"/>
                  <a:sym typeface="Arial"/>
                </a:rPr>
                <a:t>משרד החינוך</a:t>
              </a:r>
              <a:endParaRPr sz="1400" b="0" i="0" u="none" strike="noStrike" cap="none" dirty="0">
                <a:solidFill>
                  <a:srgbClr val="000000"/>
                </a:solidFill>
                <a:latin typeface="Varela Round" panose="00000500000000000000" pitchFamily="2" charset="-79"/>
                <a:ea typeface="Arial"/>
                <a:cs typeface="Varela Round" panose="00000500000000000000" pitchFamily="2" charset="-79"/>
                <a:sym typeface="Arial"/>
              </a:endParaRPr>
            </a:p>
          </p:txBody>
        </p:sp>
      </p:grpSp>
      <p:sp>
        <p:nvSpPr>
          <p:cNvPr id="59" name="Google Shape;59;p16"/>
          <p:cNvSpPr txBox="1"/>
          <p:nvPr/>
        </p:nvSpPr>
        <p:spPr>
          <a:xfrm>
            <a:off x="2210656" y="1787455"/>
            <a:ext cx="7770689" cy="32830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251975" tIns="251975" rIns="251975" bIns="251975" anchor="ctr" anchorCtr="0">
            <a:spAutoFit/>
          </a:bodyPr>
          <a:lstStyle/>
          <a:p>
            <a:pPr marL="0" marR="0" lvl="0" indent="0" algn="ctr" rtl="1">
              <a:lnSpc>
                <a:spcPct val="9090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lang="x-none" sz="6600" b="0" i="0" u="none" strike="noStrike" cap="none" dirty="0">
                <a:solidFill>
                  <a:schemeClr val="lt1"/>
                </a:solidFill>
                <a:latin typeface="Varela Round" panose="00000500000000000000" pitchFamily="2" charset="-79"/>
                <a:ea typeface="Calibri"/>
                <a:cs typeface="Varela Round" panose="00000500000000000000" pitchFamily="2" charset="-79"/>
                <a:sym typeface="Calibri"/>
              </a:rPr>
              <a:t>תודה שצפיתם בשידור</a:t>
            </a:r>
            <a:endParaRPr sz="1400" b="0" i="0" u="none" strike="noStrike" cap="none" dirty="0">
              <a:solidFill>
                <a:srgbClr val="000000"/>
              </a:solidFill>
              <a:latin typeface="Varela Round" panose="00000500000000000000" pitchFamily="2" charset="-79"/>
              <a:ea typeface="Arial"/>
              <a:cs typeface="Varela Round" panose="00000500000000000000" pitchFamily="2" charset="-79"/>
              <a:sym typeface="Arial"/>
            </a:endParaRPr>
          </a:p>
          <a:p>
            <a:pPr marL="0" marR="0" lvl="0" indent="0" algn="ctr" rtl="1">
              <a:lnSpc>
                <a:spcPct val="18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x-none" sz="3200" b="0" i="0" u="none" strike="noStrike" cap="none" dirty="0">
                <a:solidFill>
                  <a:schemeClr val="lt1"/>
                </a:solidFill>
                <a:latin typeface="Varela Round" panose="00000500000000000000" pitchFamily="2" charset="-79"/>
                <a:ea typeface="Calibri"/>
                <a:cs typeface="Varela Round" panose="00000500000000000000" pitchFamily="2" charset="-79"/>
                <a:sym typeface="Calibri"/>
              </a:rPr>
              <a:t>הופק עבור משרד החינוך ע״י מטח</a:t>
            </a:r>
            <a:endParaRPr sz="3200" b="0" i="0" u="none" strike="noStrike" cap="none" dirty="0">
              <a:solidFill>
                <a:schemeClr val="lt1"/>
              </a:solidFill>
              <a:latin typeface="Varela Round" panose="00000500000000000000" pitchFamily="2" charset="-79"/>
              <a:ea typeface="Calibri"/>
              <a:cs typeface="Varela Round" panose="00000500000000000000" pitchFamily="2" charset="-79"/>
              <a:sym typeface="Calibri"/>
            </a:endParaRPr>
          </a:p>
        </p:txBody>
      </p:sp>
      <p:sp>
        <p:nvSpPr>
          <p:cNvPr id="60" name="Google Shape;60;p16"/>
          <p:cNvSpPr/>
          <p:nvPr/>
        </p:nvSpPr>
        <p:spPr>
          <a:xfrm>
            <a:off x="6692900" y="4828833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Varela Round" panose="00000500000000000000" pitchFamily="2" charset="-79"/>
              <a:ea typeface="Calibri"/>
              <a:cs typeface="Varela Round" panose="00000500000000000000" pitchFamily="2" charset="-79"/>
              <a:sym typeface="Calibri"/>
            </a:endParaRPr>
          </a:p>
        </p:txBody>
      </p:sp>
      <p:sp>
        <p:nvSpPr>
          <p:cNvPr id="61" name="Google Shape;61;p16"/>
          <p:cNvSpPr/>
          <p:nvPr/>
        </p:nvSpPr>
        <p:spPr>
          <a:xfrm>
            <a:off x="2431342" y="2371058"/>
            <a:ext cx="152400" cy="15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Varela Round" panose="00000500000000000000" pitchFamily="2" charset="-79"/>
              <a:ea typeface="Calibri"/>
              <a:cs typeface="Varela Round" panose="00000500000000000000" pitchFamily="2" charset="-79"/>
              <a:sym typeface="Calibri"/>
            </a:endParaRPr>
          </a:p>
        </p:txBody>
      </p:sp>
      <p:sp>
        <p:nvSpPr>
          <p:cNvPr id="62" name="Google Shape;62;p16"/>
          <p:cNvSpPr/>
          <p:nvPr/>
        </p:nvSpPr>
        <p:spPr>
          <a:xfrm>
            <a:off x="9905144" y="4005877"/>
            <a:ext cx="152400" cy="15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Varela Round" panose="00000500000000000000" pitchFamily="2" charset="-79"/>
              <a:ea typeface="Calibri"/>
              <a:cs typeface="Varela Round" panose="00000500000000000000" pitchFamily="2" charset="-79"/>
              <a:sym typeface="Calibri"/>
            </a:endParaRPr>
          </a:p>
        </p:txBody>
      </p:sp>
      <p:sp>
        <p:nvSpPr>
          <p:cNvPr id="63" name="Google Shape;63;p16"/>
          <p:cNvSpPr txBox="1"/>
          <p:nvPr/>
        </p:nvSpPr>
        <p:spPr>
          <a:xfrm>
            <a:off x="3870376" y="6424726"/>
            <a:ext cx="4451248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x-none" sz="1500" b="0" i="0" u="none" strike="noStrike" cap="none" dirty="0">
                <a:solidFill>
                  <a:schemeClr val="lt1"/>
                </a:solidFill>
                <a:latin typeface="Varela Round" panose="00000500000000000000" pitchFamily="2" charset="-79"/>
                <a:ea typeface="Arial"/>
                <a:cs typeface="Varela Round" panose="00000500000000000000" pitchFamily="2" charset="-79"/>
                <a:sym typeface="Arial"/>
              </a:rPr>
              <a:t>shutterstock/com איורים: </a:t>
            </a:r>
            <a:endParaRPr sz="1500" b="0" i="0" u="none" strike="noStrike" cap="none" dirty="0">
              <a:solidFill>
                <a:schemeClr val="lt1"/>
              </a:solidFill>
              <a:latin typeface="Varela Round" panose="00000500000000000000" pitchFamily="2" charset="-79"/>
              <a:ea typeface="Arial"/>
              <a:cs typeface="Varela Round" panose="00000500000000000000" pitchFamily="2" charset="-79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50194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כותרות ותוכן">
  <p:cSld name="2 כותרות ותוכן">
    <p:bg>
      <p:bgPr>
        <a:solidFill>
          <a:schemeClr val="lt1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>
            <a:spLocks noGrp="1"/>
          </p:cNvSpPr>
          <p:nvPr>
            <p:ph type="title"/>
          </p:nvPr>
        </p:nvSpPr>
        <p:spPr>
          <a:xfrm>
            <a:off x="2549770" y="213094"/>
            <a:ext cx="9642231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300"/>
              <a:buFont typeface="Varela Round"/>
              <a:buNone/>
              <a:defRPr sz="3300" b="1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8"/>
          <p:cNvSpPr txBox="1">
            <a:spLocks noGrp="1"/>
          </p:cNvSpPr>
          <p:nvPr>
            <p:ph type="body" idx="1"/>
          </p:nvPr>
        </p:nvSpPr>
        <p:spPr>
          <a:xfrm>
            <a:off x="515275" y="1185681"/>
            <a:ext cx="8306992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2B4BC"/>
              </a:buClr>
              <a:buSzPts val="2100"/>
              <a:buNone/>
              <a:defRPr sz="2100" b="1">
                <a:solidFill>
                  <a:srgbClr val="12B4BC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body" idx="2"/>
          </p:nvPr>
        </p:nvSpPr>
        <p:spPr>
          <a:xfrm>
            <a:off x="515273" y="1725684"/>
            <a:ext cx="8031963" cy="4152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 sz="1800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42900" algn="r" rtl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 sz="1800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14325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3pPr>
            <a:lvl4pPr marL="182880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4pPr>
            <a:lvl5pPr marL="228600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5pPr>
            <a:lvl6pPr marL="2743200" lvl="5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marL="3200400" lvl="6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marL="3657600" lvl="7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marL="4114800" lvl="8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35" name="Google Shape;35;p8"/>
          <p:cNvSpPr/>
          <p:nvPr/>
        </p:nvSpPr>
        <p:spPr>
          <a:xfrm>
            <a:off x="9664805" y="5699024"/>
            <a:ext cx="476681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 dirty="0">
              <a:solidFill>
                <a:schemeClr val="lt1"/>
              </a:solidFill>
              <a:latin typeface="Varela Round" panose="00000500000000000000" pitchFamily="2" charset="-79"/>
              <a:ea typeface="Times New Roman"/>
              <a:cs typeface="Varela Round" panose="00000500000000000000" pitchFamily="2" charset="-79"/>
              <a:sym typeface="Times New Roman"/>
            </a:endParaRPr>
          </a:p>
        </p:txBody>
      </p:sp>
      <p:sp>
        <p:nvSpPr>
          <p:cNvPr id="36" name="Google Shape;36;p8"/>
          <p:cNvSpPr/>
          <p:nvPr/>
        </p:nvSpPr>
        <p:spPr>
          <a:xfrm>
            <a:off x="-260562" y="181686"/>
            <a:ext cx="2598823" cy="216817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 dirty="0">
              <a:solidFill>
                <a:schemeClr val="lt1"/>
              </a:solidFill>
              <a:latin typeface="Varela Round" panose="00000500000000000000" pitchFamily="2" charset="-79"/>
              <a:ea typeface="Times New Roman"/>
              <a:cs typeface="Varela Round" panose="00000500000000000000" pitchFamily="2" charset="-79"/>
              <a:sym typeface="Times New Roman"/>
            </a:endParaRPr>
          </a:p>
        </p:txBody>
      </p:sp>
      <p:sp>
        <p:nvSpPr>
          <p:cNvPr id="37" name="Google Shape;37;p8"/>
          <p:cNvSpPr/>
          <p:nvPr/>
        </p:nvSpPr>
        <p:spPr>
          <a:xfrm>
            <a:off x="-488825" y="468418"/>
            <a:ext cx="2969303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 dirty="0">
              <a:solidFill>
                <a:schemeClr val="lt1"/>
              </a:solidFill>
              <a:latin typeface="Varela Round" panose="00000500000000000000" pitchFamily="2" charset="-79"/>
              <a:ea typeface="Times New Roman"/>
              <a:cs typeface="Varela Round" panose="00000500000000000000" pitchFamily="2" charset="-79"/>
              <a:sym typeface="Times New Roman"/>
            </a:endParaRPr>
          </a:p>
        </p:txBody>
      </p:sp>
      <p:sp>
        <p:nvSpPr>
          <p:cNvPr id="38" name="Google Shape;38;p8"/>
          <p:cNvSpPr/>
          <p:nvPr/>
        </p:nvSpPr>
        <p:spPr>
          <a:xfrm>
            <a:off x="9010093" y="6104089"/>
            <a:ext cx="3755593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 dirty="0">
              <a:solidFill>
                <a:schemeClr val="lt1"/>
              </a:solidFill>
              <a:latin typeface="Varela Round" panose="00000500000000000000" pitchFamily="2" charset="-79"/>
              <a:ea typeface="Times New Roman"/>
              <a:cs typeface="Varela Round" panose="00000500000000000000" pitchFamily="2" charset="-79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94208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כותרת בלבד">
  <p:cSld name="1_כותרת בלבד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 txBox="1">
            <a:spLocks noGrp="1"/>
          </p:cNvSpPr>
          <p:nvPr>
            <p:ph type="title"/>
          </p:nvPr>
        </p:nvSpPr>
        <p:spPr>
          <a:xfrm>
            <a:off x="2" y="213094"/>
            <a:ext cx="12191999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Varela Round"/>
              <a:buNone/>
              <a:defRPr sz="3600" b="1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9"/>
          <p:cNvSpPr/>
          <p:nvPr/>
        </p:nvSpPr>
        <p:spPr>
          <a:xfrm>
            <a:off x="2" y="5878201"/>
            <a:ext cx="476619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42" name="Google Shape;42;p9"/>
          <p:cNvSpPr/>
          <p:nvPr/>
        </p:nvSpPr>
        <p:spPr>
          <a:xfrm>
            <a:off x="8667717" y="-110812"/>
            <a:ext cx="530011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43" name="Google Shape;43;p9"/>
          <p:cNvSpPr/>
          <p:nvPr/>
        </p:nvSpPr>
        <p:spPr>
          <a:xfrm>
            <a:off x="2" y="6306751"/>
            <a:ext cx="7724431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  <p:extLst>
      <p:ext uri="{BB962C8B-B14F-4D97-AF65-F5344CB8AC3E}">
        <p14:creationId xmlns:p14="http://schemas.microsoft.com/office/powerpoint/2010/main" val="1495444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וידאו על מסך מלא">
  <p:cSld name="וידאו על מסך מלא">
    <p:bg>
      <p:bgPr>
        <a:solidFill>
          <a:schemeClr val="lt1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3"/>
          <p:cNvSpPr/>
          <p:nvPr/>
        </p:nvSpPr>
        <p:spPr>
          <a:xfrm>
            <a:off x="2" y="5878201"/>
            <a:ext cx="476619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61" name="Google Shape;61;p13"/>
          <p:cNvSpPr/>
          <p:nvPr/>
        </p:nvSpPr>
        <p:spPr>
          <a:xfrm>
            <a:off x="8667717" y="66851"/>
            <a:ext cx="530011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62" name="Google Shape;62;p13"/>
          <p:cNvSpPr/>
          <p:nvPr/>
        </p:nvSpPr>
        <p:spPr>
          <a:xfrm>
            <a:off x="2" y="6306751"/>
            <a:ext cx="7724431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63" name="Google Shape;63;p13"/>
          <p:cNvSpPr>
            <a:spLocks noGrp="1"/>
          </p:cNvSpPr>
          <p:nvPr>
            <p:ph type="media" idx="2"/>
          </p:nvPr>
        </p:nvSpPr>
        <p:spPr>
          <a:xfrm>
            <a:off x="363416" y="639719"/>
            <a:ext cx="11465168" cy="6122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92A72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body" idx="1"/>
          </p:nvPr>
        </p:nvSpPr>
        <p:spPr>
          <a:xfrm>
            <a:off x="363418" y="95349"/>
            <a:ext cx="8074879" cy="40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92A72"/>
              </a:buClr>
              <a:buSzPts val="1800"/>
              <a:buFont typeface="Varela Round"/>
              <a:buNone/>
              <a:defRPr sz="1800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0228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השיעור שכבה ושם המורה">
  <p:cSld name="השיעור שכבה ושם המורה">
    <p:bg>
      <p:bgPr>
        <a:solidFill>
          <a:schemeClr val="lt1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7"/>
          <p:cNvSpPr/>
          <p:nvPr/>
        </p:nvSpPr>
        <p:spPr>
          <a:xfrm>
            <a:off x="212944" y="1396872"/>
            <a:ext cx="13177381" cy="2978963"/>
          </a:xfrm>
          <a:prstGeom prst="roundRect">
            <a:avLst>
              <a:gd name="adj" fmla="val 50000"/>
            </a:avLst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350" b="0" i="0" u="none" strike="noStrike" cap="none" dirty="0">
                <a:solidFill>
                  <a:schemeClr val="lt1"/>
                </a:solidFill>
                <a:latin typeface="Varela Round" panose="00000500000000000000" pitchFamily="2" charset="-79"/>
                <a:ea typeface="Times New Roman"/>
                <a:cs typeface="Varela Round" panose="00000500000000000000" pitchFamily="2" charset="-79"/>
                <a:sym typeface="Times New Roman"/>
              </a:rPr>
              <a:t>  </a:t>
            </a:r>
            <a:endParaRPr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24" name="Google Shape;24;p7"/>
          <p:cNvSpPr txBox="1">
            <a:spLocks noGrp="1"/>
          </p:cNvSpPr>
          <p:nvPr>
            <p:ph type="ctrTitle"/>
          </p:nvPr>
        </p:nvSpPr>
        <p:spPr>
          <a:xfrm>
            <a:off x="1" y="1640910"/>
            <a:ext cx="12192000" cy="12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4951"/>
              <a:buFont typeface="Varela Round"/>
              <a:buNone/>
              <a:defRPr sz="4951" b="1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7"/>
          <p:cNvSpPr/>
          <p:nvPr/>
        </p:nvSpPr>
        <p:spPr>
          <a:xfrm>
            <a:off x="7329949" y="6155858"/>
            <a:ext cx="5333867" cy="5576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 dirty="0">
              <a:solidFill>
                <a:schemeClr val="lt1"/>
              </a:solidFill>
              <a:latin typeface="Varela Round" panose="00000500000000000000" pitchFamily="2" charset="-79"/>
              <a:ea typeface="Times New Roman"/>
              <a:cs typeface="Varela Round" panose="00000500000000000000" pitchFamily="2" charset="-79"/>
              <a:sym typeface="Times New Roman"/>
            </a:endParaRPr>
          </a:p>
        </p:txBody>
      </p:sp>
      <p:sp>
        <p:nvSpPr>
          <p:cNvPr id="26" name="Google Shape;26;p7"/>
          <p:cNvSpPr/>
          <p:nvPr/>
        </p:nvSpPr>
        <p:spPr>
          <a:xfrm>
            <a:off x="9501144" y="5870970"/>
            <a:ext cx="3049656" cy="205899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 dirty="0">
              <a:solidFill>
                <a:schemeClr val="lt1"/>
              </a:solidFill>
              <a:latin typeface="Varela Round" panose="00000500000000000000" pitchFamily="2" charset="-79"/>
              <a:ea typeface="Times New Roman"/>
              <a:cs typeface="Varela Round" panose="00000500000000000000" pitchFamily="2" charset="-79"/>
              <a:sym typeface="Times New Roman"/>
            </a:endParaRPr>
          </a:p>
        </p:txBody>
      </p:sp>
      <p:sp>
        <p:nvSpPr>
          <p:cNvPr id="27" name="Google Shape;27;p7"/>
          <p:cNvSpPr/>
          <p:nvPr/>
        </p:nvSpPr>
        <p:spPr>
          <a:xfrm>
            <a:off x="-501113" y="163632"/>
            <a:ext cx="1428111" cy="322428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 dirty="0">
              <a:solidFill>
                <a:schemeClr val="lt1"/>
              </a:solidFill>
              <a:latin typeface="Varela Round" panose="00000500000000000000" pitchFamily="2" charset="-79"/>
              <a:ea typeface="Times New Roman"/>
              <a:cs typeface="Varela Round" panose="00000500000000000000" pitchFamily="2" charset="-79"/>
              <a:sym typeface="Times New Roman"/>
            </a:endParaRPr>
          </a:p>
        </p:txBody>
      </p:sp>
      <p:sp>
        <p:nvSpPr>
          <p:cNvPr id="28" name="Google Shape;28;p7"/>
          <p:cNvSpPr txBox="1">
            <a:spLocks noGrp="1"/>
          </p:cNvSpPr>
          <p:nvPr>
            <p:ph type="subTitle" idx="1"/>
          </p:nvPr>
        </p:nvSpPr>
        <p:spPr>
          <a:xfrm>
            <a:off x="1" y="3002331"/>
            <a:ext cx="12192000" cy="552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spAutoFit/>
          </a:bodyPr>
          <a:lstStyle>
            <a:lvl1pPr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None/>
              <a:defRPr sz="2700" b="1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 algn="ctr" rtl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775"/>
            </a:lvl2pPr>
            <a:lvl3pPr lvl="2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775"/>
            </a:lvl3pPr>
            <a:lvl4pPr lvl="3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775"/>
            </a:lvl4pPr>
            <a:lvl5pPr lvl="4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775"/>
            </a:lvl5pPr>
            <a:lvl6pPr lvl="5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775"/>
            </a:lvl6pPr>
            <a:lvl7pPr lvl="6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775"/>
            </a:lvl7pPr>
            <a:lvl8pPr lvl="7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775"/>
            </a:lvl8pPr>
            <a:lvl9pPr lvl="8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775"/>
            </a:lvl9pPr>
          </a:lstStyle>
          <a:p>
            <a:endParaRPr/>
          </a:p>
        </p:txBody>
      </p:sp>
      <p:sp>
        <p:nvSpPr>
          <p:cNvPr id="29" name="Google Shape;29;p7"/>
          <p:cNvSpPr txBox="1">
            <a:spLocks noGrp="1"/>
          </p:cNvSpPr>
          <p:nvPr>
            <p:ph type="body" idx="2"/>
          </p:nvPr>
        </p:nvSpPr>
        <p:spPr>
          <a:xfrm>
            <a:off x="2" y="3734824"/>
            <a:ext cx="12191999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None/>
              <a:defRPr sz="2100" b="1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228600" algn="ctr" rtl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None/>
              <a:defRPr sz="2400" b="1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55600" algn="r" rtl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000"/>
              <a:buChar char="•"/>
              <a:defRPr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lvl="3" indent="-342900" algn="r" rtl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lvl="4" indent="-342900" algn="r" rtl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lvl="5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7"/>
          <p:cNvSpPr/>
          <p:nvPr/>
        </p:nvSpPr>
        <p:spPr>
          <a:xfrm>
            <a:off x="10059466" y="87234"/>
            <a:ext cx="2768857" cy="451249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 dirty="0">
              <a:solidFill>
                <a:schemeClr val="lt1"/>
              </a:solidFill>
              <a:latin typeface="Varela Round" panose="00000500000000000000" pitchFamily="2" charset="-79"/>
              <a:ea typeface="Times New Roman"/>
              <a:cs typeface="Varela Round" panose="00000500000000000000" pitchFamily="2" charset="-79"/>
              <a:sym typeface="Times New Roman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פרק חדש">
  <p:cSld name="פרק חדש">
    <p:bg>
      <p:bgPr>
        <a:solidFill>
          <a:schemeClr val="lt1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/>
          <p:nvPr/>
        </p:nvSpPr>
        <p:spPr>
          <a:xfrm>
            <a:off x="9664805" y="5699024"/>
            <a:ext cx="476681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 dirty="0">
              <a:solidFill>
                <a:schemeClr val="lt1"/>
              </a:solidFill>
              <a:latin typeface="Varela Round" panose="00000500000000000000" pitchFamily="2" charset="-79"/>
              <a:ea typeface="Times New Roman"/>
              <a:cs typeface="Varela Round" panose="00000500000000000000" pitchFamily="2" charset="-79"/>
              <a:sym typeface="Times New Roman"/>
            </a:endParaRPr>
          </a:p>
        </p:txBody>
      </p:sp>
      <p:sp>
        <p:nvSpPr>
          <p:cNvPr id="50" name="Google Shape;50;p11"/>
          <p:cNvSpPr/>
          <p:nvPr/>
        </p:nvSpPr>
        <p:spPr>
          <a:xfrm>
            <a:off x="-260562" y="181686"/>
            <a:ext cx="2598823" cy="216817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 dirty="0">
              <a:solidFill>
                <a:schemeClr val="lt1"/>
              </a:solidFill>
              <a:latin typeface="Varela Round" panose="00000500000000000000" pitchFamily="2" charset="-79"/>
              <a:ea typeface="Times New Roman"/>
              <a:cs typeface="Varela Round" panose="00000500000000000000" pitchFamily="2" charset="-79"/>
              <a:sym typeface="Times New Roman"/>
            </a:endParaRPr>
          </a:p>
        </p:txBody>
      </p:sp>
      <p:sp>
        <p:nvSpPr>
          <p:cNvPr id="51" name="Google Shape;51;p11"/>
          <p:cNvSpPr/>
          <p:nvPr/>
        </p:nvSpPr>
        <p:spPr>
          <a:xfrm>
            <a:off x="-488825" y="468418"/>
            <a:ext cx="2969303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 dirty="0">
              <a:solidFill>
                <a:schemeClr val="lt1"/>
              </a:solidFill>
              <a:latin typeface="Varela Round" panose="00000500000000000000" pitchFamily="2" charset="-79"/>
              <a:ea typeface="Times New Roman"/>
              <a:cs typeface="Varela Round" panose="00000500000000000000" pitchFamily="2" charset="-79"/>
              <a:sym typeface="Times New Roman"/>
            </a:endParaRPr>
          </a:p>
        </p:txBody>
      </p:sp>
      <p:sp>
        <p:nvSpPr>
          <p:cNvPr id="52" name="Google Shape;52;p11"/>
          <p:cNvSpPr/>
          <p:nvPr/>
        </p:nvSpPr>
        <p:spPr>
          <a:xfrm>
            <a:off x="9010093" y="6104089"/>
            <a:ext cx="3755593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 dirty="0">
              <a:solidFill>
                <a:schemeClr val="lt1"/>
              </a:solidFill>
              <a:latin typeface="Varela Round" panose="00000500000000000000" pitchFamily="2" charset="-79"/>
              <a:ea typeface="Times New Roman"/>
              <a:cs typeface="Varela Round" panose="00000500000000000000" pitchFamily="2" charset="-79"/>
              <a:sym typeface="Times New Roman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טקסט גדול-X2">
  <p:cSld name="5_טקסט גדול-X2">
    <p:bg>
      <p:bgPr>
        <a:solidFill>
          <a:schemeClr val="lt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>
            <a:spLocks noGrp="1"/>
          </p:cNvSpPr>
          <p:nvPr>
            <p:ph type="ctrTitle"/>
          </p:nvPr>
        </p:nvSpPr>
        <p:spPr>
          <a:xfrm>
            <a:off x="234417" y="1312990"/>
            <a:ext cx="7910519" cy="52244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2400"/>
              <a:buFont typeface="Varela Round"/>
              <a:buNone/>
              <a:defRPr sz="2400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2"/>
          <p:cNvSpPr/>
          <p:nvPr/>
        </p:nvSpPr>
        <p:spPr>
          <a:xfrm>
            <a:off x="-910416" y="6189198"/>
            <a:ext cx="3068595" cy="1189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 dirty="0">
              <a:solidFill>
                <a:schemeClr val="lt1"/>
              </a:solidFill>
              <a:latin typeface="Varela Round" panose="00000500000000000000" pitchFamily="2" charset="-79"/>
              <a:ea typeface="Times New Roman"/>
              <a:cs typeface="Varela Round" panose="00000500000000000000" pitchFamily="2" charset="-79"/>
              <a:sym typeface="Times New Roman"/>
            </a:endParaRPr>
          </a:p>
        </p:txBody>
      </p:sp>
      <p:sp>
        <p:nvSpPr>
          <p:cNvPr id="56" name="Google Shape;56;p12"/>
          <p:cNvSpPr/>
          <p:nvPr/>
        </p:nvSpPr>
        <p:spPr>
          <a:xfrm>
            <a:off x="10082354" y="81724"/>
            <a:ext cx="530011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 dirty="0">
              <a:solidFill>
                <a:schemeClr val="lt1"/>
              </a:solidFill>
              <a:latin typeface="Varela Round" panose="00000500000000000000" pitchFamily="2" charset="-79"/>
              <a:ea typeface="Times New Roman"/>
              <a:cs typeface="Varela Round" panose="00000500000000000000" pitchFamily="2" charset="-79"/>
              <a:sym typeface="Times New Roman"/>
            </a:endParaRPr>
          </a:p>
        </p:txBody>
      </p:sp>
      <p:sp>
        <p:nvSpPr>
          <p:cNvPr id="57" name="Google Shape;57;p12"/>
          <p:cNvSpPr/>
          <p:nvPr/>
        </p:nvSpPr>
        <p:spPr>
          <a:xfrm>
            <a:off x="-2155687" y="6347806"/>
            <a:ext cx="5559136" cy="47051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 dirty="0">
              <a:solidFill>
                <a:schemeClr val="lt1"/>
              </a:solidFill>
              <a:latin typeface="Varela Round" panose="00000500000000000000" pitchFamily="2" charset="-79"/>
              <a:ea typeface="Times New Roman"/>
              <a:cs typeface="Varela Round" panose="00000500000000000000" pitchFamily="2" charset="-79"/>
              <a:sym typeface="Times New Roman"/>
            </a:endParaRPr>
          </a:p>
        </p:txBody>
      </p:sp>
      <p:sp>
        <p:nvSpPr>
          <p:cNvPr id="58" name="Google Shape;58;p12"/>
          <p:cNvSpPr txBox="1">
            <a:spLocks noGrp="1"/>
          </p:cNvSpPr>
          <p:nvPr>
            <p:ph type="body" idx="1"/>
          </p:nvPr>
        </p:nvSpPr>
        <p:spPr>
          <a:xfrm>
            <a:off x="0" y="192531"/>
            <a:ext cx="12192000" cy="1009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92A72"/>
              </a:buClr>
              <a:buSzPts val="3600"/>
              <a:buNone/>
              <a:defRPr sz="3600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ותמונה">
  <p:cSld name="כותרת ותמונה">
    <p:bg>
      <p:bgPr>
        <a:solidFill>
          <a:schemeClr val="lt1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>
            <a:spLocks noGrp="1"/>
          </p:cNvSpPr>
          <p:nvPr>
            <p:ph type="pic" idx="2"/>
          </p:nvPr>
        </p:nvSpPr>
        <p:spPr>
          <a:xfrm>
            <a:off x="161149" y="964353"/>
            <a:ext cx="8483175" cy="5721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Varela Round" panose="00000500000000000000" pitchFamily="2" charset="-79"/>
                <a:ea typeface="Varela Round" panose="00000500000000000000" pitchFamily="2" charset="-79"/>
                <a:cs typeface="Varela Round" panose="00000500000000000000" pitchFamily="2" charset="-79"/>
                <a:sym typeface="Calibri"/>
              </a:defRPr>
            </a:lvl1pPr>
            <a:lvl2pPr marR="0" lvl="1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7" name="Google Shape;67;p14"/>
          <p:cNvSpPr txBox="1">
            <a:spLocks noGrp="1"/>
          </p:cNvSpPr>
          <p:nvPr>
            <p:ph type="ctrTitle"/>
          </p:nvPr>
        </p:nvSpPr>
        <p:spPr>
          <a:xfrm>
            <a:off x="1733910" y="186260"/>
            <a:ext cx="10247689" cy="637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3000"/>
              <a:buFont typeface="Varela Round"/>
              <a:buNone/>
              <a:defRPr sz="3000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4"/>
          <p:cNvSpPr/>
          <p:nvPr/>
        </p:nvSpPr>
        <p:spPr>
          <a:xfrm>
            <a:off x="11186074" y="5980332"/>
            <a:ext cx="1591052" cy="15568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 dirty="0">
              <a:solidFill>
                <a:schemeClr val="lt1"/>
              </a:solidFill>
              <a:latin typeface="Varela Round" panose="00000500000000000000" pitchFamily="2" charset="-79"/>
              <a:ea typeface="Times New Roman"/>
              <a:cs typeface="Varela Round" panose="00000500000000000000" pitchFamily="2" charset="-79"/>
              <a:sym typeface="Times New Roman"/>
            </a:endParaRPr>
          </a:p>
        </p:txBody>
      </p:sp>
      <p:sp>
        <p:nvSpPr>
          <p:cNvPr id="69" name="Google Shape;69;p14"/>
          <p:cNvSpPr/>
          <p:nvPr/>
        </p:nvSpPr>
        <p:spPr>
          <a:xfrm>
            <a:off x="11032901" y="950191"/>
            <a:ext cx="1159099" cy="347376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350" b="0" i="0" u="none" strike="noStrike" cap="none" dirty="0">
                <a:solidFill>
                  <a:schemeClr val="lt1"/>
                </a:solidFill>
                <a:latin typeface="Varela Round" panose="00000500000000000000" pitchFamily="2" charset="-79"/>
                <a:ea typeface="Times New Roman"/>
                <a:cs typeface="Varela Round" panose="00000500000000000000" pitchFamily="2" charset="-79"/>
                <a:sym typeface="Times New Roman"/>
              </a:rPr>
              <a:t> </a:t>
            </a:r>
            <a:endParaRPr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70" name="Google Shape;70;p14"/>
          <p:cNvSpPr/>
          <p:nvPr/>
        </p:nvSpPr>
        <p:spPr>
          <a:xfrm>
            <a:off x="-484994" y="320177"/>
            <a:ext cx="2095644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 dirty="0">
              <a:solidFill>
                <a:schemeClr val="lt1"/>
              </a:solidFill>
              <a:latin typeface="Varela Round" panose="00000500000000000000" pitchFamily="2" charset="-79"/>
              <a:ea typeface="Times New Roman"/>
              <a:cs typeface="Varela Round" panose="00000500000000000000" pitchFamily="2" charset="-79"/>
              <a:sym typeface="Times New Roman"/>
            </a:endParaRPr>
          </a:p>
        </p:txBody>
      </p:sp>
      <p:sp>
        <p:nvSpPr>
          <p:cNvPr id="71" name="Google Shape;71;p14"/>
          <p:cNvSpPr/>
          <p:nvPr/>
        </p:nvSpPr>
        <p:spPr>
          <a:xfrm>
            <a:off x="10586241" y="6268720"/>
            <a:ext cx="2190883" cy="41718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 dirty="0">
              <a:solidFill>
                <a:schemeClr val="lt1"/>
              </a:solidFill>
              <a:latin typeface="Varela Round" panose="00000500000000000000" pitchFamily="2" charset="-79"/>
              <a:ea typeface="Times New Roman"/>
              <a:cs typeface="Varela Round" panose="00000500000000000000" pitchFamily="2" charset="-79"/>
              <a:sym typeface="Times New Roman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כותרת ושתי תמונות">
  <p:cSld name="1_כותרת ושתי תמונות">
    <p:bg>
      <p:bgPr>
        <a:solidFill>
          <a:schemeClr val="lt1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5"/>
          <p:cNvSpPr>
            <a:spLocks noGrp="1"/>
          </p:cNvSpPr>
          <p:nvPr>
            <p:ph type="pic" idx="2"/>
          </p:nvPr>
        </p:nvSpPr>
        <p:spPr>
          <a:xfrm>
            <a:off x="6444697" y="978203"/>
            <a:ext cx="5395321" cy="3638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Varela Round" panose="00000500000000000000" pitchFamily="2" charset="-79"/>
                <a:ea typeface="Varela Round" panose="00000500000000000000" pitchFamily="2" charset="-79"/>
                <a:cs typeface="Varela Round" panose="00000500000000000000" pitchFamily="2" charset="-79"/>
                <a:sym typeface="Calibri"/>
              </a:defRPr>
            </a:lvl1pPr>
            <a:lvl2pPr marR="0" lvl="1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4" name="Google Shape;74;p15"/>
          <p:cNvSpPr txBox="1">
            <a:spLocks noGrp="1"/>
          </p:cNvSpPr>
          <p:nvPr>
            <p:ph type="ctrTitle"/>
          </p:nvPr>
        </p:nvSpPr>
        <p:spPr>
          <a:xfrm>
            <a:off x="1733911" y="186260"/>
            <a:ext cx="10221024" cy="637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3000"/>
              <a:buFont typeface="Varela Round"/>
              <a:buNone/>
              <a:defRPr sz="3000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5"/>
          <p:cNvSpPr/>
          <p:nvPr/>
        </p:nvSpPr>
        <p:spPr>
          <a:xfrm>
            <a:off x="11186074" y="5980332"/>
            <a:ext cx="1591052" cy="15568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 dirty="0">
              <a:solidFill>
                <a:schemeClr val="lt1"/>
              </a:solidFill>
              <a:latin typeface="Varela Round" panose="00000500000000000000" pitchFamily="2" charset="-79"/>
              <a:ea typeface="Times New Roman"/>
              <a:cs typeface="Varela Round" panose="00000500000000000000" pitchFamily="2" charset="-79"/>
              <a:sym typeface="Times New Roman"/>
            </a:endParaRPr>
          </a:p>
        </p:txBody>
      </p:sp>
      <p:sp>
        <p:nvSpPr>
          <p:cNvPr id="76" name="Google Shape;76;p15"/>
          <p:cNvSpPr/>
          <p:nvPr/>
        </p:nvSpPr>
        <p:spPr>
          <a:xfrm>
            <a:off x="-413012" y="764744"/>
            <a:ext cx="1159099" cy="426915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350" b="0" i="0" u="none" strike="noStrike" cap="none" dirty="0">
                <a:solidFill>
                  <a:schemeClr val="lt1"/>
                </a:solidFill>
                <a:latin typeface="Varela Round" panose="00000500000000000000" pitchFamily="2" charset="-79"/>
                <a:ea typeface="Times New Roman"/>
                <a:cs typeface="Varela Round" panose="00000500000000000000" pitchFamily="2" charset="-79"/>
                <a:sym typeface="Times New Roman"/>
              </a:rPr>
              <a:t> </a:t>
            </a:r>
            <a:endParaRPr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77" name="Google Shape;77;p15"/>
          <p:cNvSpPr/>
          <p:nvPr/>
        </p:nvSpPr>
        <p:spPr>
          <a:xfrm>
            <a:off x="-484994" y="320177"/>
            <a:ext cx="2095644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 dirty="0">
              <a:solidFill>
                <a:schemeClr val="lt1"/>
              </a:solidFill>
              <a:latin typeface="Varela Round" panose="00000500000000000000" pitchFamily="2" charset="-79"/>
              <a:ea typeface="Times New Roman"/>
              <a:cs typeface="Varela Round" panose="00000500000000000000" pitchFamily="2" charset="-79"/>
              <a:sym typeface="Times New Roman"/>
            </a:endParaRPr>
          </a:p>
        </p:txBody>
      </p:sp>
      <p:sp>
        <p:nvSpPr>
          <p:cNvPr id="78" name="Google Shape;78;p15"/>
          <p:cNvSpPr/>
          <p:nvPr/>
        </p:nvSpPr>
        <p:spPr>
          <a:xfrm>
            <a:off x="10586241" y="6268720"/>
            <a:ext cx="2190883" cy="41718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 dirty="0">
              <a:solidFill>
                <a:schemeClr val="lt1"/>
              </a:solidFill>
              <a:latin typeface="Varela Round" panose="00000500000000000000" pitchFamily="2" charset="-79"/>
              <a:ea typeface="Times New Roman"/>
              <a:cs typeface="Varela Round" panose="00000500000000000000" pitchFamily="2" charset="-79"/>
              <a:sym typeface="Times New Roman"/>
            </a:endParaRPr>
          </a:p>
        </p:txBody>
      </p:sp>
      <p:sp>
        <p:nvSpPr>
          <p:cNvPr id="79" name="Google Shape;79;p15"/>
          <p:cNvSpPr>
            <a:spLocks noGrp="1"/>
          </p:cNvSpPr>
          <p:nvPr>
            <p:ph type="pic" idx="3"/>
          </p:nvPr>
        </p:nvSpPr>
        <p:spPr>
          <a:xfrm>
            <a:off x="843276" y="978203"/>
            <a:ext cx="5395321" cy="3638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Varela Round" panose="00000500000000000000" pitchFamily="2" charset="-79"/>
                <a:ea typeface="Varela Round" panose="00000500000000000000" pitchFamily="2" charset="-79"/>
                <a:cs typeface="Varela Round" panose="00000500000000000000" pitchFamily="2" charset="-79"/>
                <a:sym typeface="Calibri"/>
              </a:defRPr>
            </a:lvl1pPr>
            <a:lvl2pPr marR="0" lvl="1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ושלוש תמונות">
  <p:cSld name="כותרת ושלוש תמונות">
    <p:bg>
      <p:bgPr>
        <a:solidFill>
          <a:schemeClr val="lt1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>
            <a:spLocks noGrp="1"/>
          </p:cNvSpPr>
          <p:nvPr>
            <p:ph type="pic" idx="2"/>
          </p:nvPr>
        </p:nvSpPr>
        <p:spPr>
          <a:xfrm>
            <a:off x="5513041" y="1030564"/>
            <a:ext cx="5395321" cy="3638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Varela Round" panose="00000500000000000000" pitchFamily="2" charset="-79"/>
                <a:ea typeface="Varela Round" panose="00000500000000000000" pitchFamily="2" charset="-79"/>
                <a:cs typeface="Varela Round" panose="00000500000000000000" pitchFamily="2" charset="-79"/>
                <a:sym typeface="Calibri"/>
              </a:defRPr>
            </a:lvl1pPr>
            <a:lvl2pPr marR="0" lvl="1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2" name="Google Shape;82;p16"/>
          <p:cNvSpPr txBox="1">
            <a:spLocks noGrp="1"/>
          </p:cNvSpPr>
          <p:nvPr>
            <p:ph type="ctrTitle"/>
          </p:nvPr>
        </p:nvSpPr>
        <p:spPr>
          <a:xfrm>
            <a:off x="1733910" y="186260"/>
            <a:ext cx="10247689" cy="637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3000"/>
              <a:buFont typeface="Varela Round"/>
              <a:buNone/>
              <a:defRPr sz="3000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6"/>
          <p:cNvSpPr/>
          <p:nvPr/>
        </p:nvSpPr>
        <p:spPr>
          <a:xfrm>
            <a:off x="11186074" y="5980332"/>
            <a:ext cx="1591052" cy="15568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 dirty="0">
              <a:solidFill>
                <a:schemeClr val="lt1"/>
              </a:solidFill>
              <a:latin typeface="Varela Round" panose="00000500000000000000" pitchFamily="2" charset="-79"/>
              <a:ea typeface="Times New Roman"/>
              <a:cs typeface="Varela Round" panose="00000500000000000000" pitchFamily="2" charset="-79"/>
              <a:sym typeface="Times New Roman"/>
            </a:endParaRPr>
          </a:p>
        </p:txBody>
      </p:sp>
      <p:sp>
        <p:nvSpPr>
          <p:cNvPr id="84" name="Google Shape;84;p16"/>
          <p:cNvSpPr/>
          <p:nvPr/>
        </p:nvSpPr>
        <p:spPr>
          <a:xfrm>
            <a:off x="-413012" y="764744"/>
            <a:ext cx="1159099" cy="426915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350" b="0" i="0" u="none" strike="noStrike" cap="none" dirty="0">
                <a:solidFill>
                  <a:schemeClr val="lt1"/>
                </a:solidFill>
                <a:latin typeface="Varela Round" panose="00000500000000000000" pitchFamily="2" charset="-79"/>
                <a:ea typeface="Times New Roman"/>
                <a:cs typeface="Varela Round" panose="00000500000000000000" pitchFamily="2" charset="-79"/>
                <a:sym typeface="Times New Roman"/>
              </a:rPr>
              <a:t> </a:t>
            </a:r>
            <a:endParaRPr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85" name="Google Shape;85;p16"/>
          <p:cNvSpPr/>
          <p:nvPr/>
        </p:nvSpPr>
        <p:spPr>
          <a:xfrm>
            <a:off x="-484994" y="320177"/>
            <a:ext cx="2095644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 dirty="0">
              <a:solidFill>
                <a:schemeClr val="lt1"/>
              </a:solidFill>
              <a:latin typeface="Varela Round" panose="00000500000000000000" pitchFamily="2" charset="-79"/>
              <a:ea typeface="Times New Roman"/>
              <a:cs typeface="Varela Round" panose="00000500000000000000" pitchFamily="2" charset="-79"/>
              <a:sym typeface="Times New Roman"/>
            </a:endParaRPr>
          </a:p>
        </p:txBody>
      </p:sp>
      <p:sp>
        <p:nvSpPr>
          <p:cNvPr id="86" name="Google Shape;86;p16"/>
          <p:cNvSpPr/>
          <p:nvPr/>
        </p:nvSpPr>
        <p:spPr>
          <a:xfrm>
            <a:off x="10586241" y="6268720"/>
            <a:ext cx="2190883" cy="41718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 dirty="0">
              <a:solidFill>
                <a:schemeClr val="lt1"/>
              </a:solidFill>
              <a:latin typeface="Varela Round" panose="00000500000000000000" pitchFamily="2" charset="-79"/>
              <a:ea typeface="Times New Roman"/>
              <a:cs typeface="Varela Round" panose="00000500000000000000" pitchFamily="2" charset="-79"/>
              <a:sym typeface="Times New Roman"/>
            </a:endParaRPr>
          </a:p>
        </p:txBody>
      </p:sp>
      <p:sp>
        <p:nvSpPr>
          <p:cNvPr id="87" name="Google Shape;87;p16"/>
          <p:cNvSpPr>
            <a:spLocks noGrp="1"/>
          </p:cNvSpPr>
          <p:nvPr>
            <p:ph type="pic" idx="3"/>
          </p:nvPr>
        </p:nvSpPr>
        <p:spPr>
          <a:xfrm>
            <a:off x="1241441" y="1030562"/>
            <a:ext cx="4114651" cy="27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Varela Round" panose="00000500000000000000" pitchFamily="2" charset="-79"/>
                <a:ea typeface="Varela Round" panose="00000500000000000000" pitchFamily="2" charset="-79"/>
                <a:cs typeface="Varela Round" panose="00000500000000000000" pitchFamily="2" charset="-79"/>
                <a:sym typeface="Calibri"/>
              </a:defRPr>
            </a:lvl1pPr>
            <a:lvl2pPr marR="0" lvl="1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8" name="Google Shape;88;p16"/>
          <p:cNvSpPr>
            <a:spLocks noGrp="1"/>
          </p:cNvSpPr>
          <p:nvPr>
            <p:ph type="pic" idx="4"/>
          </p:nvPr>
        </p:nvSpPr>
        <p:spPr>
          <a:xfrm>
            <a:off x="1241441" y="3932962"/>
            <a:ext cx="4114651" cy="27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Varela Round" panose="00000500000000000000" pitchFamily="2" charset="-79"/>
                <a:ea typeface="Varela Round" panose="00000500000000000000" pitchFamily="2" charset="-79"/>
                <a:cs typeface="Varela Round" panose="00000500000000000000" pitchFamily="2" charset="-79"/>
                <a:sym typeface="Calibri"/>
              </a:defRPr>
            </a:lvl1pPr>
            <a:lvl2pPr marR="0" lvl="1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וארבע תמונות">
  <p:cSld name="כותרת וארבע תמונות"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7"/>
          <p:cNvSpPr txBox="1">
            <a:spLocks noGrp="1"/>
          </p:cNvSpPr>
          <p:nvPr>
            <p:ph type="ctrTitle"/>
          </p:nvPr>
        </p:nvSpPr>
        <p:spPr>
          <a:xfrm>
            <a:off x="1733910" y="186260"/>
            <a:ext cx="10247689" cy="637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3000"/>
              <a:buFont typeface="Varela Round"/>
              <a:buNone/>
              <a:defRPr sz="3000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7"/>
          <p:cNvSpPr/>
          <p:nvPr/>
        </p:nvSpPr>
        <p:spPr>
          <a:xfrm>
            <a:off x="11186074" y="5980332"/>
            <a:ext cx="1591052" cy="15568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 dirty="0">
              <a:solidFill>
                <a:schemeClr val="lt1"/>
              </a:solidFill>
              <a:latin typeface="Varela Round" panose="00000500000000000000" pitchFamily="2" charset="-79"/>
              <a:ea typeface="Times New Roman"/>
              <a:cs typeface="Varela Round" panose="00000500000000000000" pitchFamily="2" charset="-79"/>
              <a:sym typeface="Times New Roman"/>
            </a:endParaRPr>
          </a:p>
        </p:txBody>
      </p:sp>
      <p:sp>
        <p:nvSpPr>
          <p:cNvPr id="92" name="Google Shape;92;p17"/>
          <p:cNvSpPr/>
          <p:nvPr/>
        </p:nvSpPr>
        <p:spPr>
          <a:xfrm>
            <a:off x="10171544" y="938560"/>
            <a:ext cx="2190883" cy="426915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350" b="0" i="0" u="none" strike="noStrike" cap="none" dirty="0">
                <a:solidFill>
                  <a:schemeClr val="lt1"/>
                </a:solidFill>
                <a:latin typeface="Varela Round" panose="00000500000000000000" pitchFamily="2" charset="-79"/>
                <a:ea typeface="Times New Roman"/>
                <a:cs typeface="Varela Round" panose="00000500000000000000" pitchFamily="2" charset="-79"/>
                <a:sym typeface="Times New Roman"/>
              </a:rPr>
              <a:t> </a:t>
            </a:r>
            <a:endParaRPr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93" name="Google Shape;93;p17"/>
          <p:cNvSpPr/>
          <p:nvPr/>
        </p:nvSpPr>
        <p:spPr>
          <a:xfrm>
            <a:off x="-484994" y="320177"/>
            <a:ext cx="2095644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 dirty="0">
              <a:solidFill>
                <a:schemeClr val="lt1"/>
              </a:solidFill>
              <a:latin typeface="Varela Round" panose="00000500000000000000" pitchFamily="2" charset="-79"/>
              <a:ea typeface="Times New Roman"/>
              <a:cs typeface="Varela Round" panose="00000500000000000000" pitchFamily="2" charset="-79"/>
              <a:sym typeface="Times New Roman"/>
            </a:endParaRPr>
          </a:p>
        </p:txBody>
      </p:sp>
      <p:sp>
        <p:nvSpPr>
          <p:cNvPr id="94" name="Google Shape;94;p17"/>
          <p:cNvSpPr/>
          <p:nvPr/>
        </p:nvSpPr>
        <p:spPr>
          <a:xfrm>
            <a:off x="10586241" y="6268720"/>
            <a:ext cx="2190883" cy="41718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 dirty="0">
              <a:solidFill>
                <a:schemeClr val="lt1"/>
              </a:solidFill>
              <a:latin typeface="Varela Round" panose="00000500000000000000" pitchFamily="2" charset="-79"/>
              <a:ea typeface="Times New Roman"/>
              <a:cs typeface="Varela Round" panose="00000500000000000000" pitchFamily="2" charset="-79"/>
              <a:sym typeface="Times New Roman"/>
            </a:endParaRPr>
          </a:p>
        </p:txBody>
      </p:sp>
      <p:sp>
        <p:nvSpPr>
          <p:cNvPr id="95" name="Google Shape;95;p17"/>
          <p:cNvSpPr>
            <a:spLocks noGrp="1"/>
          </p:cNvSpPr>
          <p:nvPr>
            <p:ph type="pic" idx="2"/>
          </p:nvPr>
        </p:nvSpPr>
        <p:spPr>
          <a:xfrm>
            <a:off x="154519" y="1073695"/>
            <a:ext cx="4114651" cy="27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Varela Round" panose="00000500000000000000" pitchFamily="2" charset="-79"/>
                <a:ea typeface="Varela Round" panose="00000500000000000000" pitchFamily="2" charset="-79"/>
                <a:cs typeface="Varela Round" panose="00000500000000000000" pitchFamily="2" charset="-79"/>
                <a:sym typeface="Calibri"/>
              </a:defRPr>
            </a:lvl1pPr>
            <a:lvl2pPr marR="0" lvl="1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6" name="Google Shape;96;p17"/>
          <p:cNvSpPr>
            <a:spLocks noGrp="1"/>
          </p:cNvSpPr>
          <p:nvPr>
            <p:ph type="pic" idx="3"/>
          </p:nvPr>
        </p:nvSpPr>
        <p:spPr>
          <a:xfrm>
            <a:off x="154519" y="3976095"/>
            <a:ext cx="4114651" cy="27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Varela Round" panose="00000500000000000000" pitchFamily="2" charset="-79"/>
                <a:ea typeface="Varela Round" panose="00000500000000000000" pitchFamily="2" charset="-79"/>
                <a:cs typeface="Varela Round" panose="00000500000000000000" pitchFamily="2" charset="-79"/>
                <a:sym typeface="Calibri"/>
              </a:defRPr>
            </a:lvl1pPr>
            <a:lvl2pPr marR="0" lvl="1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7" name="Google Shape;97;p17"/>
          <p:cNvSpPr>
            <a:spLocks noGrp="1"/>
          </p:cNvSpPr>
          <p:nvPr>
            <p:ph type="pic" idx="4"/>
          </p:nvPr>
        </p:nvSpPr>
        <p:spPr>
          <a:xfrm>
            <a:off x="4414861" y="1073695"/>
            <a:ext cx="4114651" cy="27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Varela Round" panose="00000500000000000000" pitchFamily="2" charset="-79"/>
                <a:ea typeface="Varela Round" panose="00000500000000000000" pitchFamily="2" charset="-79"/>
                <a:cs typeface="Varela Round" panose="00000500000000000000" pitchFamily="2" charset="-79"/>
                <a:sym typeface="Calibri"/>
              </a:defRPr>
            </a:lvl1pPr>
            <a:lvl2pPr marR="0" lvl="1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8" name="Google Shape;98;p17"/>
          <p:cNvSpPr>
            <a:spLocks noGrp="1"/>
          </p:cNvSpPr>
          <p:nvPr>
            <p:ph type="pic" idx="5"/>
          </p:nvPr>
        </p:nvSpPr>
        <p:spPr>
          <a:xfrm>
            <a:off x="4414861" y="3976095"/>
            <a:ext cx="4114651" cy="27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Varela Round" panose="00000500000000000000" pitchFamily="2" charset="-79"/>
                <a:ea typeface="Varela Round" panose="00000500000000000000" pitchFamily="2" charset="-79"/>
                <a:cs typeface="Varela Round" panose="00000500000000000000" pitchFamily="2" charset="-79"/>
                <a:sym typeface="Calibri"/>
              </a:defRPr>
            </a:lvl1pPr>
            <a:lvl2pPr marR="0" lvl="1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ראשית">
  <p:cSld name="כותרת ראשית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13"/>
          <p:cNvPicPr preferRelativeResize="0"/>
          <p:nvPr/>
        </p:nvPicPr>
        <p:blipFill rotWithShape="1">
          <a:blip r:embed="rId2">
            <a:alphaModFix amt="54000"/>
          </a:blip>
          <a:srcRect/>
          <a:stretch/>
        </p:blipFill>
        <p:spPr>
          <a:xfrm>
            <a:off x="-7354566" y="2026507"/>
            <a:ext cx="5045676" cy="5028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13"/>
          <p:cNvPicPr preferRelativeResize="0"/>
          <p:nvPr/>
        </p:nvPicPr>
        <p:blipFill rotWithShape="1">
          <a:blip r:embed="rId2">
            <a:alphaModFix amt="54000"/>
          </a:blip>
          <a:srcRect/>
          <a:stretch/>
        </p:blipFill>
        <p:spPr>
          <a:xfrm>
            <a:off x="12947248" y="-3969273"/>
            <a:ext cx="5045676" cy="5028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270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13"/>
          <p:cNvSpPr/>
          <p:nvPr/>
        </p:nvSpPr>
        <p:spPr>
          <a:xfrm>
            <a:off x="2090531" y="2902421"/>
            <a:ext cx="8636822" cy="12179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Varela Round" panose="00000500000000000000" pitchFamily="2" charset="-79"/>
              <a:ea typeface="Calibri"/>
              <a:cs typeface="Varela Round" panose="00000500000000000000" pitchFamily="2" charset="-79"/>
              <a:sym typeface="Calibri"/>
            </a:endParaRPr>
          </a:p>
        </p:txBody>
      </p:sp>
      <p:sp>
        <p:nvSpPr>
          <p:cNvPr id="17" name="Google Shape;17;p13"/>
          <p:cNvSpPr/>
          <p:nvPr/>
        </p:nvSpPr>
        <p:spPr>
          <a:xfrm>
            <a:off x="5098472" y="1831503"/>
            <a:ext cx="5884533" cy="10709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Varela Round" panose="00000500000000000000" pitchFamily="2" charset="-79"/>
              <a:ea typeface="Calibri"/>
              <a:cs typeface="Varela Round" panose="00000500000000000000" pitchFamily="2" charset="-79"/>
              <a:sym typeface="Calibri"/>
            </a:endParaRPr>
          </a:p>
        </p:txBody>
      </p:sp>
      <p:cxnSp>
        <p:nvCxnSpPr>
          <p:cNvPr id="18" name="Google Shape;18;p13"/>
          <p:cNvCxnSpPr/>
          <p:nvPr/>
        </p:nvCxnSpPr>
        <p:spPr>
          <a:xfrm>
            <a:off x="7156173" y="1639956"/>
            <a:ext cx="4005469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" name="Google Shape;19;p13"/>
          <p:cNvSpPr/>
          <p:nvPr/>
        </p:nvSpPr>
        <p:spPr>
          <a:xfrm rot="-5400000">
            <a:off x="10880058" y="2083803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Varela Round" panose="00000500000000000000" pitchFamily="2" charset="-79"/>
              <a:ea typeface="Calibri"/>
              <a:cs typeface="Varela Round" panose="00000500000000000000" pitchFamily="2" charset="-79"/>
              <a:sym typeface="Calibri"/>
            </a:endParaRPr>
          </a:p>
        </p:txBody>
      </p:sp>
      <p:cxnSp>
        <p:nvCxnSpPr>
          <p:cNvPr id="20" name="Google Shape;20;p13"/>
          <p:cNvCxnSpPr/>
          <p:nvPr/>
        </p:nvCxnSpPr>
        <p:spPr>
          <a:xfrm>
            <a:off x="2090531" y="4989650"/>
            <a:ext cx="5065642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" name="Google Shape;21;p13"/>
          <p:cNvSpPr txBox="1">
            <a:spLocks noGrp="1"/>
          </p:cNvSpPr>
          <p:nvPr>
            <p:ph type="body" idx="1"/>
          </p:nvPr>
        </p:nvSpPr>
        <p:spPr>
          <a:xfrm>
            <a:off x="2565199" y="3025258"/>
            <a:ext cx="7816850" cy="1067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  <a:latin typeface="Varela Round" panose="00000500000000000000" pitchFamily="2" charset="-79"/>
                <a:ea typeface="Varela Round" panose="00000500000000000000" pitchFamily="2" charset="-79"/>
                <a:cs typeface="Varela Round" panose="00000500000000000000" pitchFamily="2" charset="-79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grpSp>
        <p:nvGrpSpPr>
          <p:cNvPr id="22" name="Google Shape;22;p13"/>
          <p:cNvGrpSpPr/>
          <p:nvPr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23" name="Google Shape;23;p13"/>
            <p:cNvPicPr preferRelativeResize="0"/>
            <p:nvPr/>
          </p:nvPicPr>
          <p:blipFill rotWithShape="1">
            <a:blip r:embed="rId4">
              <a:alphaModFix/>
            </a:blip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" name="Google Shape;24;p13"/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x-none" sz="1200" b="0" i="0" u="none" strike="noStrike" cap="none" dirty="0">
                  <a:solidFill>
                    <a:schemeClr val="lt1"/>
                  </a:solidFill>
                  <a:latin typeface="Varela Round" panose="00000500000000000000" pitchFamily="2" charset="-79"/>
                  <a:ea typeface="Arial"/>
                  <a:cs typeface="Varela Round" panose="00000500000000000000" pitchFamily="2" charset="-79"/>
                  <a:sym typeface="Arial"/>
                </a:rPr>
                <a:t>מדינת ישראל</a:t>
              </a:r>
              <a:endParaRPr sz="1400" b="0" i="0" u="none" strike="noStrike" cap="none" dirty="0">
                <a:solidFill>
                  <a:srgbClr val="000000"/>
                </a:solidFill>
                <a:latin typeface="Varela Round" panose="00000500000000000000" pitchFamily="2" charset="-79"/>
                <a:ea typeface="Arial"/>
                <a:cs typeface="Varela Round" panose="00000500000000000000" pitchFamily="2" charset="-79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x-none" sz="1200" b="0" i="0" u="none" strike="noStrike" cap="none" dirty="0">
                  <a:solidFill>
                    <a:schemeClr val="lt1"/>
                  </a:solidFill>
                  <a:latin typeface="Varela Round" panose="00000500000000000000" pitchFamily="2" charset="-79"/>
                  <a:ea typeface="Arial"/>
                  <a:cs typeface="Varela Round" panose="00000500000000000000" pitchFamily="2" charset="-79"/>
                  <a:sym typeface="Arial"/>
                </a:rPr>
                <a:t>משרד החינוך</a:t>
              </a:r>
              <a:endParaRPr sz="1400" b="0" i="0" u="none" strike="noStrike" cap="none" dirty="0">
                <a:solidFill>
                  <a:srgbClr val="000000"/>
                </a:solidFill>
                <a:latin typeface="Varela Round" panose="00000500000000000000" pitchFamily="2" charset="-79"/>
                <a:ea typeface="Arial"/>
                <a:cs typeface="Varela Round" panose="00000500000000000000" pitchFamily="2" charset="-79"/>
                <a:sym typeface="Arial"/>
              </a:endParaRPr>
            </a:p>
          </p:txBody>
        </p:sp>
      </p:grpSp>
      <p:sp>
        <p:nvSpPr>
          <p:cNvPr id="25" name="Google Shape;25;p13"/>
          <p:cNvSpPr/>
          <p:nvPr/>
        </p:nvSpPr>
        <p:spPr>
          <a:xfrm>
            <a:off x="3332187" y="886221"/>
            <a:ext cx="9150178" cy="2791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Varela Round" panose="00000500000000000000" pitchFamily="2" charset="-79"/>
              <a:ea typeface="Arial"/>
              <a:cs typeface="Varela Round" panose="00000500000000000000" pitchFamily="2" charset="-79"/>
              <a:sym typeface="Arial"/>
            </a:endParaRPr>
          </a:p>
        </p:txBody>
      </p:sp>
      <p:sp>
        <p:nvSpPr>
          <p:cNvPr id="26" name="Google Shape;26;p13"/>
          <p:cNvSpPr txBox="1">
            <a:spLocks noGrp="1"/>
          </p:cNvSpPr>
          <p:nvPr>
            <p:ph type="body" idx="2"/>
          </p:nvPr>
        </p:nvSpPr>
        <p:spPr>
          <a:xfrm>
            <a:off x="2030833" y="4419771"/>
            <a:ext cx="6411268" cy="649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 b="0" i="0">
                <a:solidFill>
                  <a:schemeClr val="lt1"/>
                </a:solidFill>
                <a:latin typeface="Varela Round" panose="00000500000000000000" pitchFamily="2" charset="-79"/>
                <a:ea typeface="Varela Round" panose="00000500000000000000" pitchFamily="2" charset="-79"/>
                <a:cs typeface="Varela Round" panose="00000500000000000000" pitchFamily="2" charset="-79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27" name="Google Shape;27;p13"/>
          <p:cNvSpPr txBox="1">
            <a:spLocks noGrp="1"/>
          </p:cNvSpPr>
          <p:nvPr>
            <p:ph type="body" idx="3"/>
          </p:nvPr>
        </p:nvSpPr>
        <p:spPr>
          <a:xfrm>
            <a:off x="416891" y="6148563"/>
            <a:ext cx="5099050" cy="560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Varela Round" panose="00000500000000000000" pitchFamily="2" charset="-79"/>
                <a:ea typeface="Varela Round" panose="00000500000000000000" pitchFamily="2" charset="-79"/>
                <a:cs typeface="Varela Round" panose="00000500000000000000" pitchFamily="2" charset="-79"/>
                <a:sym typeface="Calibri"/>
              </a:defRPr>
            </a:lvl1pPr>
            <a:lvl2pPr marL="914400" lvl="1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59356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1" name="Google Shape;11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" name="Google Shape;12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1">
              <a:spcBef>
                <a:spcPts val="60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Varela Round" panose="00000500000000000000" pitchFamily="2" charset="-79"/>
                <a:ea typeface="Varela Round" panose="00000500000000000000" pitchFamily="2" charset="-79"/>
                <a:cs typeface="Varela Round" panose="00000500000000000000" pitchFamily="2" charset="-79"/>
                <a:sym typeface="Times New Roman"/>
              </a:defRPr>
            </a:lvl1pPr>
            <a:lvl2pPr marR="0" lvl="1" algn="r" rtl="1">
              <a:spcBef>
                <a:spcPts val="120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r" rtl="1">
              <a:spcBef>
                <a:spcPts val="120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r" rtl="1">
              <a:spcBef>
                <a:spcPts val="120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r" rtl="1">
              <a:spcBef>
                <a:spcPts val="120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 lang="he-IL" dirty="0"/>
          </a:p>
        </p:txBody>
      </p:sp>
      <p:sp>
        <p:nvSpPr>
          <p:cNvPr id="13" name="Google Shape;13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spcBef>
                <a:spcPts val="60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Varela Round" panose="00000500000000000000" pitchFamily="2" charset="-79"/>
                <a:ea typeface="Varela Round" panose="00000500000000000000" pitchFamily="2" charset="-79"/>
                <a:cs typeface="Varela Round" panose="00000500000000000000" pitchFamily="2" charset="-79"/>
                <a:sym typeface="Times New Roman"/>
              </a:defRPr>
            </a:lvl1pPr>
            <a:lvl2pPr marR="0" lvl="1" algn="r" rtl="1">
              <a:spcBef>
                <a:spcPts val="120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r" rtl="1">
              <a:spcBef>
                <a:spcPts val="120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r" rtl="1">
              <a:spcBef>
                <a:spcPts val="120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r" rtl="1">
              <a:spcBef>
                <a:spcPts val="120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 lang="he-IL" dirty="0"/>
          </a:p>
        </p:txBody>
      </p:sp>
      <p:sp>
        <p:nvSpPr>
          <p:cNvPr id="14" name="Google Shape;14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1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Varela Round" panose="00000500000000000000" pitchFamily="2" charset="-79"/>
                <a:ea typeface="Varela Round" panose="00000500000000000000" pitchFamily="2" charset="-79"/>
                <a:cs typeface="Varela Round" panose="00000500000000000000" pitchFamily="2" charset="-79"/>
                <a:sym typeface="Times New Roman"/>
              </a:defRPr>
            </a:lvl1pPr>
            <a:lvl2pPr marL="0" marR="0" lvl="1" indent="0" algn="r" rtl="1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 rtl="1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 rtl="1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 rtl="1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 rtl="1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 rtl="1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 rtl="1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 rtl="1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fld id="{00000000-1234-1234-1234-123412341234}" type="slidenum">
              <a:rPr lang="x-none" smtClean="0"/>
              <a:pPr/>
              <a:t>‹#›</a:t>
            </a:fld>
            <a:endParaRPr lang="x-none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5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68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Varela Round" panose="00000500000000000000" pitchFamily="2" charset="-79"/>
          <a:ea typeface="Varela Round" panose="00000500000000000000" pitchFamily="2" charset="-79"/>
          <a:cs typeface="Varela Round" panose="00000500000000000000" pitchFamily="2" charset="-79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Varela Round" panose="00000500000000000000" pitchFamily="2" charset="-79"/>
          <a:ea typeface="Varela Round" panose="00000500000000000000" pitchFamily="2" charset="-79"/>
          <a:cs typeface="Varela Round" panose="00000500000000000000" pitchFamily="2" charset="-79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he.wikiquote.org/wiki/%D7%91%D7%A0%D7%92'%D7%9E%D7%99%D7%9F_%D7%A4%D7%A8%D7%A0%D7%A7%D7%9C%D7%99%D7%9F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0.png"/><Relationship Id="rId4" Type="http://schemas.openxmlformats.org/officeDocument/2006/relationships/image" Target="../media/image49.gif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fomed.co.il/definition-2117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ccabi4u.co.il/19121-he/Maccabi.aspx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milog.co.il/%D7%94%D7%A1%D7%92%D7%A8" TargetMode="External"/><Relationship Id="rId5" Type="http://schemas.openxmlformats.org/officeDocument/2006/relationships/hyperlink" Target="https://www.moag.gov.il/pages/results.aspx?k=%D7%94%D7%A1%D7%92%D7%A8#k=%D7%94%D7%A1%D7%92%D7%A8" TargetMode="External"/><Relationship Id="rId4" Type="http://schemas.openxmlformats.org/officeDocument/2006/relationships/hyperlink" Target="https://he.wikipedia.org/wiki/%D7%9E%D7%92%D7%A4%D7%94" TargetMode="Externa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"/>
          <p:cNvSpPr txBox="1">
            <a:spLocks noGrp="1"/>
          </p:cNvSpPr>
          <p:nvPr>
            <p:ph type="ctrTitle"/>
          </p:nvPr>
        </p:nvSpPr>
        <p:spPr>
          <a:xfrm>
            <a:off x="1" y="2693893"/>
            <a:ext cx="12192000" cy="1470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6600"/>
              <a:buFont typeface="Varela Round"/>
              <a:buNone/>
            </a:pPr>
            <a:r>
              <a:rPr lang="x-none" sz="6600"/>
              <a:t>מערכת שידורים לאומית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4"/>
          <p:cNvSpPr txBox="1">
            <a:spLocks noGrp="1"/>
          </p:cNvSpPr>
          <p:nvPr>
            <p:ph type="title" idx="4294967295"/>
          </p:nvPr>
        </p:nvSpPr>
        <p:spPr>
          <a:xfrm>
            <a:off x="4318781" y="66084"/>
            <a:ext cx="7873218" cy="5144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algn="ctr"/>
            <a:r>
              <a:rPr lang="he-IL" sz="3600" dirty="0">
                <a:solidFill>
                  <a:schemeClr val="tx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דרכי הדבקה</a:t>
            </a:r>
            <a:endParaRPr sz="3600" dirty="0">
              <a:solidFill>
                <a:schemeClr val="tx2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237" name="Google Shape;237;p4"/>
          <p:cNvSpPr txBox="1">
            <a:spLocks noGrp="1"/>
          </p:cNvSpPr>
          <p:nvPr>
            <p:ph type="body" idx="4294967295"/>
          </p:nvPr>
        </p:nvSpPr>
        <p:spPr>
          <a:xfrm>
            <a:off x="2581700" y="689713"/>
            <a:ext cx="7028599" cy="4478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0800" indent="0" algn="r">
              <a:lnSpc>
                <a:spcPct val="170000"/>
              </a:lnSpc>
              <a:buNone/>
            </a:pPr>
            <a:r>
              <a:rPr lang="he-IL" sz="2000" u="sng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הדבקה ישירה</a:t>
            </a:r>
            <a:r>
              <a:rPr lang="he-IL" sz="20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:</a:t>
            </a:r>
            <a:br>
              <a:rPr lang="en-US" sz="20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</a:br>
            <a:r>
              <a:rPr lang="he-IL" sz="20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מגע ישיר עם נוזלי גוף של אדם או חיה הנושאים את מחולל המחלה . כגון רוק, דם, זרע, נזלת,  צואה.</a:t>
            </a:r>
          </a:p>
          <a:p>
            <a:pPr marL="50800" indent="0" algn="r">
              <a:lnSpc>
                <a:spcPct val="170000"/>
              </a:lnSpc>
              <a:buNone/>
            </a:pPr>
            <a:r>
              <a:rPr lang="he-IL" sz="2000" u="sng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הדבקה עקיפה</a:t>
            </a:r>
            <a:r>
              <a:rPr lang="he-IL" sz="20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: </a:t>
            </a:r>
            <a:br>
              <a:rPr lang="en-US" sz="20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</a:br>
            <a:r>
              <a:rPr lang="he-IL" sz="20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שאיפת אוויר המזוהם ברסס המכיל מחוללי מחלה, מגע עם חפצים מזוהמים בנוזלי גוף מזוהמים, צריכת מזון מזוהם.</a:t>
            </a:r>
            <a:br>
              <a:rPr lang="en-US" sz="20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</a:br>
            <a:r>
              <a:rPr lang="he-IL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rela Round" panose="00000500000000000000" pitchFamily="2" charset="-79"/>
                <a:cs typeface="Varela Round" panose="00000500000000000000" pitchFamily="2" charset="-79"/>
              </a:rPr>
              <a:t>יכולת ההדבקה של מחולל המחלה נקבעת על ידי יכולתו לחדור, לשרוד ולהתרבות בגוף ובנוזלי הגוף.</a:t>
            </a:r>
          </a:p>
        </p:txBody>
      </p:sp>
      <p:sp>
        <p:nvSpPr>
          <p:cNvPr id="239" name="Google Shape;239;p4"/>
          <p:cNvSpPr txBox="1"/>
          <p:nvPr/>
        </p:nvSpPr>
        <p:spPr>
          <a:xfrm>
            <a:off x="656823" y="1725769"/>
            <a:ext cx="1102431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>
              <a:buSzPts val="3600"/>
            </a:pPr>
            <a:r>
              <a:rPr lang="en-US" sz="2800" dirty="0">
                <a:latin typeface="Varela Round" panose="00000500000000000000" pitchFamily="2" charset="-79"/>
                <a:cs typeface="Varela Round" panose="00000500000000000000" pitchFamily="2" charset="-79"/>
              </a:rPr>
              <a:t>.</a:t>
            </a:r>
            <a:endParaRPr sz="2800" b="0" i="0" u="none" strike="noStrike" cap="none" dirty="0">
              <a:solidFill>
                <a:schemeClr val="dk1"/>
              </a:solidFill>
              <a:latin typeface="Varela Round" panose="00000500000000000000" pitchFamily="2" charset="-79"/>
              <a:ea typeface="Calibri"/>
              <a:cs typeface="Varela Round" panose="00000500000000000000" pitchFamily="2" charset="-79"/>
              <a:sym typeface="Calibri"/>
            </a:endParaRPr>
          </a:p>
        </p:txBody>
      </p:sp>
      <p:sp>
        <p:nvSpPr>
          <p:cNvPr id="2" name="מלבן 1"/>
          <p:cNvSpPr/>
          <p:nvPr/>
        </p:nvSpPr>
        <p:spPr>
          <a:xfrm>
            <a:off x="656823" y="1987359"/>
            <a:ext cx="2270975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Varela Round" panose="00000500000000000000" pitchFamily="2" charset="-79"/>
                <a:cs typeface="Varela Round" panose="00000500000000000000" pitchFamily="2" charset="-79"/>
              </a:rPr>
              <a:t>https://</a:t>
            </a:r>
            <a:r>
              <a:rPr lang="en-US" sz="800" dirty="0">
                <a:latin typeface="Varela Round" panose="00000500000000000000" pitchFamily="2" charset="-79"/>
                <a:cs typeface="Varela Round" panose="00000500000000000000" pitchFamily="2" charset="-79"/>
              </a:rPr>
              <a:t>www.google.com/url?sa=i&amp;url=https%3A%2F%2Fwww.dmnews.com%2Fmarketing-channels%2Fsocial%2Fblog%2F13042504%2Fis-your-brand-contagious&amp;psig=AOvVaw2Nm256WugxTGF2gaBZnx33&amp;ust=1584820379073000&amp;source=images&amp;cd=vfe&amp;ved=0CAIQjRxqFwoTCKjv353qqegCFQAAAAAdAAAAABAD</a:t>
            </a:r>
            <a:br>
              <a:rPr lang="he-IL" sz="800" dirty="0">
                <a:latin typeface="Varela Round" panose="00000500000000000000" pitchFamily="2" charset="-79"/>
                <a:cs typeface="Varela Round" panose="00000500000000000000" pitchFamily="2" charset="-79"/>
              </a:rPr>
            </a:br>
            <a:br>
              <a:rPr lang="he-IL" sz="800" dirty="0">
                <a:latin typeface="Varela Round" panose="00000500000000000000" pitchFamily="2" charset="-79"/>
                <a:cs typeface="Varela Round" panose="00000500000000000000" pitchFamily="2" charset="-79"/>
              </a:rPr>
            </a:br>
            <a:br>
              <a:rPr lang="he-IL" sz="800" dirty="0">
                <a:latin typeface="Varela Round" panose="00000500000000000000" pitchFamily="2" charset="-79"/>
                <a:cs typeface="Varela Round" panose="00000500000000000000" pitchFamily="2" charset="-79"/>
              </a:rPr>
            </a:br>
            <a:r>
              <a:rPr lang="he-IL" sz="800" dirty="0">
                <a:latin typeface="Varela Round" panose="00000500000000000000" pitchFamily="2" charset="-79"/>
                <a:cs typeface="Varela Round" panose="00000500000000000000" pitchFamily="2" charset="-79"/>
              </a:rPr>
              <a:t>מחלה מדבקת -</a:t>
            </a:r>
            <a:r>
              <a:rPr lang="en-US" sz="800" b="1" dirty="0">
                <a:latin typeface="Varela Round" panose="00000500000000000000" pitchFamily="2" charset="-79"/>
                <a:cs typeface="Varela Round" panose="00000500000000000000" pitchFamily="2" charset="-79"/>
              </a:rPr>
              <a:t>contagious disease</a:t>
            </a:r>
            <a:endParaRPr lang="en-US" sz="800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endParaRPr lang="he-IL" sz="800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86" y="1883294"/>
            <a:ext cx="2270976" cy="1454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מלבן 2"/>
          <p:cNvSpPr/>
          <p:nvPr/>
        </p:nvSpPr>
        <p:spPr>
          <a:xfrm>
            <a:off x="294941" y="4858021"/>
            <a:ext cx="288916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Varela Round" panose="00000500000000000000" pitchFamily="2" charset="-79"/>
                <a:cs typeface="Varela Round" panose="00000500000000000000" pitchFamily="2" charset="-79"/>
              </a:rPr>
              <a:t>https://www.google.com/url?sa=i&amp;url=https%3A%2F%2Fstuartstotts.com%2Fcontagious%2F&amp;psig=AOvVaw2Nm256WugxTGF2gaBZnx33&amp;ust=1584820379073000&amp;source=images&amp;cd=vfe&amp;ved=0CAIQjRxqFwoTCKjv353qqegCFQAAAAAdAAAAABAP</a:t>
            </a:r>
            <a:endParaRPr lang="he-IL" sz="800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51" y="4609052"/>
            <a:ext cx="2835351" cy="1954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מלבן 3"/>
          <p:cNvSpPr/>
          <p:nvPr/>
        </p:nvSpPr>
        <p:spPr>
          <a:xfrm>
            <a:off x="3384298" y="5566069"/>
            <a:ext cx="61776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Varela Round" panose="00000500000000000000" pitchFamily="2" charset="-79"/>
                <a:cs typeface="Varela Round" panose="00000500000000000000" pitchFamily="2" charset="-79"/>
              </a:rPr>
              <a:t>https://www.google.com/url?sa=i&amp;url=https%3A%2F%2Fwww.thesun.co.uk%2Fnews%2F11185025%2Fcoronavirus-patients-contagious-two-weeks-symptoms-disappear%2F&amp;psig=AOvVaw2Nm256WugxTGF2gaBZnx33&amp;ust=1584820379073000&amp;source=images&amp;cd=vfe&amp;ved=0CAIQjRxqFwoTCKjv353qqegCFQAAAAAdAAAAABAq</a:t>
            </a:r>
            <a:endParaRPr lang="he-IL" sz="800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768" y="5190979"/>
            <a:ext cx="6187119" cy="1478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מלבן 4"/>
          <p:cNvSpPr/>
          <p:nvPr/>
        </p:nvSpPr>
        <p:spPr>
          <a:xfrm>
            <a:off x="9703836" y="1987359"/>
            <a:ext cx="248816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Varela Round" panose="00000500000000000000" pitchFamily="2" charset="-79"/>
                <a:cs typeface="Varela Round" panose="00000500000000000000" pitchFamily="2" charset="-79"/>
              </a:rPr>
              <a:t>https://www.google.com/url?sa=i&amp;url=https%3A%2F%2Fkidspot.co.nz%2Fschool-age%2Fhow-contagious-is-it%2F&amp;psig=AOvVaw2Nm256WugxTGF2gaBZnx33&amp;ust=1584820379073000&amp;source=images&amp;cd=vfe&amp;ved=0CAIQjRxqFwoTCKjv353qqegCFQAAAAAdAAAAABA9</a:t>
            </a:r>
            <a:endParaRPr lang="he-IL" sz="800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pic>
        <p:nvPicPr>
          <p:cNvPr id="1030" name="Picture 6" descr="Image result for contagiou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1906" y="1374240"/>
            <a:ext cx="2630093" cy="2054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14237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4"/>
          <p:cNvSpPr txBox="1">
            <a:spLocks noGrp="1"/>
          </p:cNvSpPr>
          <p:nvPr>
            <p:ph type="title" idx="4294967295"/>
          </p:nvPr>
        </p:nvSpPr>
        <p:spPr>
          <a:xfrm>
            <a:off x="3911600" y="299890"/>
            <a:ext cx="8280400" cy="7191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he-IL" dirty="0">
                <a:solidFill>
                  <a:schemeClr val="tx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שלבי המחלה</a:t>
            </a:r>
            <a:endParaRPr dirty="0">
              <a:solidFill>
                <a:schemeClr val="tx2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237" name="Google Shape;237;p4"/>
          <p:cNvSpPr txBox="1">
            <a:spLocks noGrp="1"/>
          </p:cNvSpPr>
          <p:nvPr>
            <p:ph type="body" idx="4294967295"/>
          </p:nvPr>
        </p:nvSpPr>
        <p:spPr>
          <a:xfrm>
            <a:off x="2619375" y="1565128"/>
            <a:ext cx="9572625" cy="3844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x-none" dirty="0">
                <a:latin typeface="Varela Round" panose="00000500000000000000" pitchFamily="2" charset="-79"/>
                <a:cs typeface="Varela Round" panose="00000500000000000000" pitchFamily="2" charset="-79"/>
              </a:rPr>
              <a:t>         </a:t>
            </a:r>
            <a:endParaRPr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239" name="Google Shape;239;p4"/>
          <p:cNvSpPr txBox="1"/>
          <p:nvPr/>
        </p:nvSpPr>
        <p:spPr>
          <a:xfrm>
            <a:off x="656823" y="1362084"/>
            <a:ext cx="1102431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>
              <a:buSzPts val="3600"/>
            </a:pPr>
            <a:r>
              <a:rPr lang="en-US" sz="2800" dirty="0">
                <a:latin typeface="Varela Round" panose="00000500000000000000" pitchFamily="2" charset="-79"/>
                <a:cs typeface="Varela Round" panose="00000500000000000000" pitchFamily="2" charset="-79"/>
              </a:rPr>
              <a:t>.</a:t>
            </a:r>
            <a:endParaRPr sz="2800" b="0" i="0" u="none" strike="noStrike" cap="none" dirty="0">
              <a:solidFill>
                <a:schemeClr val="dk1"/>
              </a:solidFill>
              <a:latin typeface="Varela Round" panose="00000500000000000000" pitchFamily="2" charset="-79"/>
              <a:ea typeface="Calibri"/>
              <a:cs typeface="Varela Round" panose="00000500000000000000" pitchFamily="2" charset="-79"/>
              <a:sym typeface="Calibri"/>
            </a:endParaRPr>
          </a:p>
        </p:txBody>
      </p:sp>
      <p:sp>
        <p:nvSpPr>
          <p:cNvPr id="5" name="Google Shape;237;p4"/>
          <p:cNvSpPr txBox="1">
            <a:spLocks/>
          </p:cNvSpPr>
          <p:nvPr/>
        </p:nvSpPr>
        <p:spPr>
          <a:xfrm>
            <a:off x="7055832" y="925803"/>
            <a:ext cx="2933700" cy="441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742950" indent="-742950" algn="r">
              <a:lnSpc>
                <a:spcPct val="2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he-IL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הדבקה </a:t>
            </a:r>
          </a:p>
          <a:p>
            <a:pPr marL="742950" indent="-742950" algn="r">
              <a:lnSpc>
                <a:spcPct val="2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he-IL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דגירה </a:t>
            </a:r>
          </a:p>
          <a:p>
            <a:pPr marL="742950" indent="-742950" algn="r">
              <a:lnSpc>
                <a:spcPct val="2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he-IL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מחלה     </a:t>
            </a:r>
          </a:p>
          <a:p>
            <a:pPr marL="742950" indent="-742950" algn="r">
              <a:lnSpc>
                <a:spcPct val="2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he-IL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החלמה                                                                       </a:t>
            </a:r>
          </a:p>
        </p:txBody>
      </p:sp>
      <p:sp>
        <p:nvSpPr>
          <p:cNvPr id="2" name="מלבן 1"/>
          <p:cNvSpPr/>
          <p:nvPr/>
        </p:nvSpPr>
        <p:spPr>
          <a:xfrm>
            <a:off x="3015597" y="2251082"/>
            <a:ext cx="44659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Varela Round" panose="00000500000000000000" pitchFamily="2" charset="-79"/>
                <a:cs typeface="Varela Round" panose="00000500000000000000" pitchFamily="2" charset="-79"/>
              </a:rPr>
              <a:t>https://www.google.com/url?sa=i&amp;url=https%3A%2F%2Fwww.zhk.co.il%2F%25D7%2594%25D7%25AA%25D7%25A4%25D7%25A8%25D7%25A6%25D7%2595%25D7%25AA-%25D7%2597%25D7%25A8%25D7%2599%25D7%25A4%25D7%2594-%25D7%25A9%25D7%259C-%25D7%259E%25D7%2597%25D7%259C%25D7%25AA-%25D7%2590%25D7%2591%25D7%25A2%25D7%2591%25D7%2595%25D7%25A2%25D7%2595%25D7%25AA-%25D7%25A8%25D7%2595%25D7%2597-%25D7%2591%25D7%2591%25D7%2599%2F&amp;psig=AOvVaw26csX3KeIPofiv456siEBh&amp;ust=1584977276443000&amp;source=images&amp;cd=vfe&amp;ved=0CAI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QjRxqFwoTCKCL0d6yrugCFQAAAAAdAAAAABAL</a:t>
            </a:r>
            <a:endParaRPr lang="he-IL" sz="800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629" y="1001172"/>
            <a:ext cx="4961902" cy="2480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מלבן 2"/>
          <p:cNvSpPr/>
          <p:nvPr/>
        </p:nvSpPr>
        <p:spPr>
          <a:xfrm>
            <a:off x="619025" y="4947656"/>
            <a:ext cx="30132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Varela Round" panose="00000500000000000000" pitchFamily="2" charset="-79"/>
                <a:cs typeface="Varela Round" panose="00000500000000000000" pitchFamily="2" charset="-79"/>
              </a:rPr>
              <a:t>https://www.google.com/url?sa=i&amp;url=http%3A%2F%2Fyaziv.co.il%2Fimages%2Fbanners%2F2016.pdf&amp;psig=AOvVaw0JVO-CK-ILNoY_rEyoLTNY&amp;ust=1584991459253000&amp;source=images&amp;cd=vfe&amp;ved=0CAIQjRxqFwoTCMjzjcHnrugCFQAAAAAdAAAAABAD</a:t>
            </a:r>
            <a:endParaRPr lang="he-IL" sz="800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23" y="1885264"/>
            <a:ext cx="3033279" cy="4324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65101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4"/>
          <p:cNvSpPr txBox="1">
            <a:spLocks noGrp="1"/>
          </p:cNvSpPr>
          <p:nvPr>
            <p:ph type="title" idx="4294967295"/>
          </p:nvPr>
        </p:nvSpPr>
        <p:spPr>
          <a:xfrm>
            <a:off x="3911600" y="663575"/>
            <a:ext cx="8280400" cy="7191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he-IL" dirty="0">
                <a:solidFill>
                  <a:schemeClr val="tx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דרכי טיפול ומניעה</a:t>
            </a:r>
            <a:endParaRPr dirty="0">
              <a:solidFill>
                <a:schemeClr val="tx2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237" name="Google Shape;237;p4"/>
          <p:cNvSpPr txBox="1">
            <a:spLocks noGrp="1"/>
          </p:cNvSpPr>
          <p:nvPr>
            <p:ph type="body" idx="4294967295"/>
          </p:nvPr>
        </p:nvSpPr>
        <p:spPr>
          <a:xfrm>
            <a:off x="7829725" y="1443177"/>
            <a:ext cx="3760126" cy="3971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571500" lvl="0" indent="-57150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 pitchFamily="34" charset="0"/>
              <a:buChar char="•"/>
            </a:pPr>
            <a:r>
              <a:rPr lang="he-IL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חיסון </a:t>
            </a:r>
          </a:p>
          <a:p>
            <a:pPr marL="571500" lvl="0" indent="-57150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 pitchFamily="34" charset="0"/>
              <a:buChar char="•"/>
            </a:pPr>
            <a:r>
              <a:rPr lang="he-IL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בידוד</a:t>
            </a:r>
          </a:p>
          <a:p>
            <a:pPr marL="571500" lvl="0" indent="-57150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 pitchFamily="34" charset="0"/>
              <a:buChar char="•"/>
            </a:pPr>
            <a:r>
              <a:rPr lang="he-IL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טיפול תומך</a:t>
            </a:r>
            <a:r>
              <a:rPr lang="x-none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       </a:t>
            </a:r>
            <a:endParaRPr lang="he-IL" dirty="0">
              <a:solidFill>
                <a:srgbClr val="00206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marL="571500" lvl="0" indent="-57150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 pitchFamily="34" charset="0"/>
              <a:buChar char="•"/>
            </a:pPr>
            <a:r>
              <a:rPr lang="he-IL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תרופות וחיסון סביל</a:t>
            </a:r>
          </a:p>
          <a:p>
            <a:pPr marL="571500" lvl="0" indent="-571500" algn="r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x-none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 </a:t>
            </a:r>
            <a:r>
              <a:rPr lang="he-IL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השמדה</a:t>
            </a:r>
            <a:endParaRPr dirty="0">
              <a:solidFill>
                <a:srgbClr val="00206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239" name="Google Shape;239;p4"/>
          <p:cNvSpPr txBox="1"/>
          <p:nvPr/>
        </p:nvSpPr>
        <p:spPr>
          <a:xfrm>
            <a:off x="656823" y="1725769"/>
            <a:ext cx="1102431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>
              <a:buSzPts val="3600"/>
            </a:pPr>
            <a:r>
              <a:rPr lang="en-US" sz="2800" dirty="0">
                <a:latin typeface="Varela Round" panose="00000500000000000000" pitchFamily="2" charset="-79"/>
                <a:cs typeface="Varela Round" panose="00000500000000000000" pitchFamily="2" charset="-79"/>
              </a:rPr>
              <a:t>.</a:t>
            </a:r>
            <a:endParaRPr sz="2800" b="0" i="0" u="none" strike="noStrike" cap="none" dirty="0">
              <a:solidFill>
                <a:schemeClr val="dk1"/>
              </a:solidFill>
              <a:latin typeface="Varela Round" panose="00000500000000000000" pitchFamily="2" charset="-79"/>
              <a:ea typeface="Calibri"/>
              <a:cs typeface="Varela Round" panose="00000500000000000000" pitchFamily="2" charset="-79"/>
              <a:sym typeface="Calibri"/>
            </a:endParaRPr>
          </a:p>
        </p:txBody>
      </p:sp>
      <p:sp>
        <p:nvSpPr>
          <p:cNvPr id="3" name="מלבן 2"/>
          <p:cNvSpPr/>
          <p:nvPr/>
        </p:nvSpPr>
        <p:spPr>
          <a:xfrm>
            <a:off x="1593562" y="5091251"/>
            <a:ext cx="255036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Varela Round" panose="00000500000000000000" pitchFamily="2" charset="-79"/>
                <a:cs typeface="Varela Round" panose="00000500000000000000" pitchFamily="2" charset="-79"/>
              </a:rPr>
              <a:t>https://www.google.com/url?sa=i&amp;url=https%3A%2F%2Fwww.alamy.com%2Fanimal-love-animal-shelter-cage-care-cats-quarantine-rabies-richardson-texas-usa-image277613827.html&amp;psig=AOvVaw0jxSN714NAvkoF823ogC8h&amp;ust=1585038396650000&amp;source=images&amp;cd=vfe&amp;ved=0CAIQjRxqFwoTCLC32bKWsOgCFQAAAAAdAAAAABAD</a:t>
            </a:r>
            <a:endParaRPr lang="he-IL" sz="800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32969" b="41527"/>
          <a:stretch/>
        </p:blipFill>
        <p:spPr bwMode="auto">
          <a:xfrm>
            <a:off x="745595" y="4233767"/>
            <a:ext cx="4090772" cy="2624233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מלבן 3"/>
          <p:cNvSpPr/>
          <p:nvPr/>
        </p:nvSpPr>
        <p:spPr>
          <a:xfrm>
            <a:off x="3048000" y="2951947"/>
            <a:ext cx="3576735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Varela Round" panose="00000500000000000000" pitchFamily="2" charset="-79"/>
                <a:cs typeface="Varela Round" panose="00000500000000000000" pitchFamily="2" charset="-79"/>
              </a:rPr>
              <a:t>https://</a:t>
            </a:r>
            <a:r>
              <a:rPr lang="en-US" sz="800" dirty="0">
                <a:latin typeface="Varela Round" panose="00000500000000000000" pitchFamily="2" charset="-79"/>
                <a:cs typeface="Varela Round" panose="00000500000000000000" pitchFamily="2" charset="-79"/>
              </a:rPr>
              <a:t>www.google.com/url?sa=i&amp;url=https%3A%2F%2Fwww.letlive.org.il%2F%3Fp%3D3672&amp;psig=AOvVaw2cQDAm6YX5jp2xBN3AsssN&amp;ust=1585038645003000&amp;source=images&amp;cd=vfe&amp;ved=0CAIQjRxqFwoTCPCW2KyXsOgCFQAAAAAdAAAAABAb</a:t>
            </a:r>
            <a:endParaRPr lang="he-IL" sz="800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307" y="663575"/>
            <a:ext cx="4179230" cy="3134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81994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4"/>
          <p:cNvSpPr txBox="1">
            <a:spLocks noGrp="1"/>
          </p:cNvSpPr>
          <p:nvPr>
            <p:ph type="title" idx="4294967295"/>
          </p:nvPr>
        </p:nvSpPr>
        <p:spPr>
          <a:xfrm>
            <a:off x="3911600" y="663575"/>
            <a:ext cx="8280400" cy="7191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he-IL" dirty="0">
                <a:solidFill>
                  <a:schemeClr val="tx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דרכי טיפול ומניעה</a:t>
            </a:r>
            <a:endParaRPr dirty="0">
              <a:solidFill>
                <a:schemeClr val="tx2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237" name="Google Shape;237;p4"/>
          <p:cNvSpPr txBox="1">
            <a:spLocks noGrp="1"/>
          </p:cNvSpPr>
          <p:nvPr>
            <p:ph type="body" idx="4294967295"/>
          </p:nvPr>
        </p:nvSpPr>
        <p:spPr>
          <a:xfrm>
            <a:off x="7620000" y="1540375"/>
            <a:ext cx="3915177" cy="3733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571500" lvl="0" indent="-57150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 pitchFamily="34" charset="0"/>
              <a:buChar char="•"/>
            </a:pPr>
            <a:r>
              <a:rPr lang="he-IL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חיסון </a:t>
            </a:r>
          </a:p>
          <a:p>
            <a:pPr marL="571500" lvl="0" indent="-57150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 pitchFamily="34" charset="0"/>
              <a:buChar char="•"/>
            </a:pPr>
            <a:r>
              <a:rPr lang="he-IL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בידוד</a:t>
            </a:r>
          </a:p>
          <a:p>
            <a:pPr marL="571500" lvl="0" indent="-57150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 pitchFamily="34" charset="0"/>
              <a:buChar char="•"/>
            </a:pPr>
            <a:r>
              <a:rPr lang="he-IL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טיפול תומך</a:t>
            </a:r>
            <a:r>
              <a:rPr lang="x-none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       </a:t>
            </a:r>
            <a:endParaRPr lang="he-IL" dirty="0">
              <a:solidFill>
                <a:srgbClr val="00206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marL="571500" lvl="0" indent="-57150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 pitchFamily="34" charset="0"/>
              <a:buChar char="•"/>
            </a:pPr>
            <a:r>
              <a:rPr lang="he-IL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תרופות</a:t>
            </a:r>
          </a:p>
          <a:p>
            <a:pPr marL="571500" lvl="0" indent="-571500" algn="r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x-none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 </a:t>
            </a:r>
            <a:r>
              <a:rPr lang="he-IL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השמדה</a:t>
            </a:r>
            <a:endParaRPr dirty="0">
              <a:solidFill>
                <a:srgbClr val="00206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239" name="Google Shape;239;p4"/>
          <p:cNvSpPr txBox="1"/>
          <p:nvPr/>
        </p:nvSpPr>
        <p:spPr>
          <a:xfrm>
            <a:off x="656823" y="1725769"/>
            <a:ext cx="1102431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>
              <a:buSzPts val="3600"/>
            </a:pPr>
            <a:r>
              <a:rPr lang="en-US" sz="2800" dirty="0">
                <a:latin typeface="Varela Round" panose="00000500000000000000" pitchFamily="2" charset="-79"/>
                <a:cs typeface="Varela Round" panose="00000500000000000000" pitchFamily="2" charset="-79"/>
              </a:rPr>
              <a:t>.</a:t>
            </a:r>
            <a:endParaRPr sz="2800" b="0" i="0" u="none" strike="noStrike" cap="none" dirty="0">
              <a:solidFill>
                <a:schemeClr val="dk1"/>
              </a:solidFill>
              <a:latin typeface="Varela Round" panose="00000500000000000000" pitchFamily="2" charset="-79"/>
              <a:ea typeface="Calibri"/>
              <a:cs typeface="Varela Round" panose="00000500000000000000" pitchFamily="2" charset="-79"/>
              <a:sym typeface="Calibri"/>
            </a:endParaRPr>
          </a:p>
        </p:txBody>
      </p:sp>
      <p:sp>
        <p:nvSpPr>
          <p:cNvPr id="2" name="מלבן 1"/>
          <p:cNvSpPr/>
          <p:nvPr/>
        </p:nvSpPr>
        <p:spPr>
          <a:xfrm>
            <a:off x="672499" y="5273652"/>
            <a:ext cx="27587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Varela Round" panose="00000500000000000000" pitchFamily="2" charset="-79"/>
                <a:cs typeface="Varela Round" panose="00000500000000000000" pitchFamily="2" charset="-79"/>
              </a:rPr>
              <a:t>https://www.google.com/url?sa=i&amp;url=https%3A%2F%2Fwww.thesun.co.uk%2Fnews%2F7525384%2Fmad-cow-disease-bse-outbreak-dangerous-humans-vcjd%2F&amp;psig=AOvVaw0JSKApL6ON5nUx7a5g03aU&amp;ust=1585039075152000&amp;source=images&amp;cd=vfe&amp;ved=0CAIQjRxqFwoTCNCN1e2YsOgCFQAAAAAdAAAAABAL</a:t>
            </a:r>
            <a:endParaRPr lang="he-IL" sz="800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4" b="8002"/>
          <a:stretch/>
        </p:blipFill>
        <p:spPr bwMode="auto">
          <a:xfrm>
            <a:off x="358244" y="3977270"/>
            <a:ext cx="3073006" cy="2127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450" y="1540375"/>
            <a:ext cx="5694027" cy="3202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מלבן 5"/>
          <p:cNvSpPr/>
          <p:nvPr/>
        </p:nvSpPr>
        <p:spPr>
          <a:xfrm>
            <a:off x="672499" y="1264084"/>
            <a:ext cx="169195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Varela Round" panose="00000500000000000000" pitchFamily="2" charset="-79"/>
                <a:cs typeface="Varela Round" panose="00000500000000000000" pitchFamily="2" charset="-79"/>
              </a:rPr>
              <a:t>https://www.google.com/url?sa=i&amp;url=https%3A%2F%2Fwww.zmescience.com%2Fresearch%2Fmad-cow-disease-carriers-are-twice-as-many-than-previous-estimates%2F&amp;psig=AOvVaw2X0uCTaQeGLJIhjmCcxh60&amp;ust=1585039609940000&amp;source=images&amp;cd=vfe&amp;ved=0CAIQjRxqFwoTCICG2_KasOgCFQAAAAAdAAAAABAb</a:t>
            </a:r>
            <a:endParaRPr lang="he-IL" sz="800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69101">
            <a:off x="230915" y="755324"/>
            <a:ext cx="3080777" cy="1940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28484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4"/>
          <p:cNvSpPr txBox="1">
            <a:spLocks noGrp="1"/>
          </p:cNvSpPr>
          <p:nvPr>
            <p:ph type="title" idx="4294967295"/>
          </p:nvPr>
        </p:nvSpPr>
        <p:spPr>
          <a:xfrm>
            <a:off x="3911600" y="663575"/>
            <a:ext cx="8280400" cy="7191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he-IL" dirty="0">
                <a:solidFill>
                  <a:schemeClr val="tx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דרכי טיפול ומניעה</a:t>
            </a:r>
            <a:endParaRPr dirty="0">
              <a:solidFill>
                <a:schemeClr val="tx2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237" name="Google Shape;237;p4"/>
          <p:cNvSpPr txBox="1">
            <a:spLocks noGrp="1"/>
          </p:cNvSpPr>
          <p:nvPr>
            <p:ph type="body" idx="4294967295"/>
          </p:nvPr>
        </p:nvSpPr>
        <p:spPr>
          <a:xfrm>
            <a:off x="8242300" y="1725769"/>
            <a:ext cx="3438838" cy="4176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571500" lvl="0" indent="-57150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 pitchFamily="34" charset="0"/>
              <a:buChar char="•"/>
            </a:pPr>
            <a:r>
              <a:rPr lang="he-IL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חיסון </a:t>
            </a:r>
          </a:p>
          <a:p>
            <a:pPr marL="571500" lvl="0" indent="-571500" algn="r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he-IL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בידוד והסגר</a:t>
            </a:r>
          </a:p>
          <a:p>
            <a:pPr marL="571500" lvl="0" indent="-57150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 pitchFamily="34" charset="0"/>
              <a:buChar char="•"/>
            </a:pPr>
            <a:r>
              <a:rPr lang="he-IL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טיפול תומך</a:t>
            </a:r>
            <a:r>
              <a:rPr lang="x-none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       </a:t>
            </a:r>
            <a:endParaRPr lang="he-IL" dirty="0">
              <a:solidFill>
                <a:srgbClr val="00206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marL="571500" lvl="0" indent="-57150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 pitchFamily="34" charset="0"/>
              <a:buChar char="•"/>
            </a:pPr>
            <a:r>
              <a:rPr lang="he-IL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תרופות</a:t>
            </a:r>
          </a:p>
          <a:p>
            <a:pPr marL="571500" lvl="0" indent="-571500" algn="r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he-IL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השמדה</a:t>
            </a:r>
            <a:endParaRPr dirty="0">
              <a:solidFill>
                <a:srgbClr val="00206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239" name="Google Shape;239;p4"/>
          <p:cNvSpPr txBox="1"/>
          <p:nvPr/>
        </p:nvSpPr>
        <p:spPr>
          <a:xfrm>
            <a:off x="656823" y="1725769"/>
            <a:ext cx="1102431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>
              <a:buSzPts val="3600"/>
            </a:pPr>
            <a:r>
              <a:rPr lang="en-US" sz="2800" dirty="0">
                <a:latin typeface="Varela Round" panose="00000500000000000000" pitchFamily="2" charset="-79"/>
                <a:cs typeface="Varela Round" panose="00000500000000000000" pitchFamily="2" charset="-79"/>
              </a:rPr>
              <a:t>.</a:t>
            </a:r>
            <a:endParaRPr sz="2800" b="0" i="0" u="none" strike="noStrike" cap="none" dirty="0">
              <a:solidFill>
                <a:schemeClr val="dk1"/>
              </a:solidFill>
              <a:latin typeface="Varela Round" panose="00000500000000000000" pitchFamily="2" charset="-79"/>
              <a:ea typeface="Calibri"/>
              <a:cs typeface="Varela Round" panose="00000500000000000000" pitchFamily="2" charset="-79"/>
              <a:sym typeface="Calibri"/>
            </a:endParaRPr>
          </a:p>
        </p:txBody>
      </p:sp>
      <p:sp>
        <p:nvSpPr>
          <p:cNvPr id="3" name="מלבן 2"/>
          <p:cNvSpPr/>
          <p:nvPr/>
        </p:nvSpPr>
        <p:spPr>
          <a:xfrm>
            <a:off x="3048000" y="2589007"/>
            <a:ext cx="406192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Varela Round" panose="00000500000000000000" pitchFamily="2" charset="-79"/>
                <a:cs typeface="Varela Round" panose="00000500000000000000" pitchFamily="2" charset="-79"/>
              </a:rPr>
              <a:t>https://www.google.com/url?sa=i&amp;url=https%3A%2F%2Fwww.beit-hakelev.co.il%2F%25D7%2597%25D7%2599%25D7%25A1%25D7%2595%25D7%25A0%25D7%2599%25D7%259D-%25D7%259C%25D7%259B%25D7%259C%25D7%2591%25D7%2599%25D7%259D%2F&amp;psig=AOvVaw2yqpjfZvbYoQUm4GGsY50H&amp;ust=1585040210157000&amp;source=images&amp;cd=vfe&amp;ved=0CAIQjRxqFwoTCKDCiZKdsOgCFQAAAAAdAAAAABAI</a:t>
            </a:r>
            <a:endParaRPr lang="he-IL" sz="800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369" y="1725769"/>
            <a:ext cx="6261618" cy="4176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מלבן 3"/>
          <p:cNvSpPr/>
          <p:nvPr/>
        </p:nvSpPr>
        <p:spPr>
          <a:xfrm>
            <a:off x="803495" y="5155556"/>
            <a:ext cx="19557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Varela Round" panose="00000500000000000000" pitchFamily="2" charset="-79"/>
                <a:cs typeface="Varela Round" panose="00000500000000000000" pitchFamily="2" charset="-79"/>
              </a:rPr>
              <a:t>https://www.google.com/url?sa=i&amp;url=http%3A%2F%2Fmayer-vet.com%2Fwordpress-he%2F%3Fpage_id%3D172&amp;psig=AOvVaw2yqpjfZvbYoQUm4GGsY50H&amp;ust=1585040210157000&amp;source=images&amp;cd=vfe&amp;ved=0CAIQjRxqFwoTCKDCiZKdsOgCFQAAAAAdAAAAABAN</a:t>
            </a:r>
            <a:endParaRPr lang="he-IL" sz="800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825" y="4586833"/>
            <a:ext cx="2089175" cy="168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71361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/>
          <p:cNvSpPr/>
          <p:nvPr/>
        </p:nvSpPr>
        <p:spPr>
          <a:xfrm>
            <a:off x="342900" y="4204217"/>
            <a:ext cx="46291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800" dirty="0">
                <a:latin typeface="Varela Round" panose="00000500000000000000" pitchFamily="2" charset="-79"/>
                <a:cs typeface="Varela Round" panose="00000500000000000000" pitchFamily="2" charset="-79"/>
              </a:rPr>
              <a:t>https://www.google.com/url?sa=i&amp;url=https%3A%2F%2Fwww.israelhayom.co.il%2Farticle%2F732887&amp;psig=AOvVaw23FSzkocFRZUAAsjCBFpQ6&amp;ust=1585680034306000&amp;source=images&amp;cd=vfe&amp;ved=0CAIQjRxqFwoTCOi-jNjswugCFQAAAAAdAAAAABAD</a:t>
            </a:r>
            <a:endParaRPr lang="he-IL" sz="800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296" name="Google Shape;296;p32"/>
          <p:cNvSpPr txBox="1">
            <a:spLocks noGrp="1"/>
          </p:cNvSpPr>
          <p:nvPr>
            <p:ph type="title" idx="4294967295"/>
          </p:nvPr>
        </p:nvSpPr>
        <p:spPr>
          <a:xfrm>
            <a:off x="3568700" y="0"/>
            <a:ext cx="8280400" cy="7191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he-IL" dirty="0">
                <a:solidFill>
                  <a:schemeClr val="tx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מהו הסגר?</a:t>
            </a:r>
            <a:endParaRPr dirty="0">
              <a:solidFill>
                <a:schemeClr val="tx2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297" name="Google Shape;297;p32"/>
          <p:cNvSpPr txBox="1">
            <a:spLocks noGrp="1"/>
          </p:cNvSpPr>
          <p:nvPr>
            <p:ph type="body" idx="4294967295"/>
          </p:nvPr>
        </p:nvSpPr>
        <p:spPr>
          <a:xfrm>
            <a:off x="6623957" y="923187"/>
            <a:ext cx="5225143" cy="477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algn="r">
              <a:lnSpc>
                <a:spcPct val="120000"/>
              </a:lnSpc>
            </a:pPr>
            <a:r>
              <a:rPr lang="he-IL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הסגר = "קרנטינה"</a:t>
            </a:r>
            <a:br>
              <a:rPr lang="en-US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</a:br>
            <a:r>
              <a:rPr lang="he-IL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משמעותו כליאה בבידוד.</a:t>
            </a:r>
            <a:br>
              <a:rPr lang="en-US" sz="16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</a:br>
            <a:r>
              <a:rPr lang="he-IL" sz="20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"הכלב שנשך אותי הוכנס להסגר."</a:t>
            </a:r>
          </a:p>
          <a:p>
            <a:pPr marL="50800" lvl="0" indent="0" algn="r">
              <a:lnSpc>
                <a:spcPct val="120000"/>
              </a:lnSpc>
              <a:spcBef>
                <a:spcPts val="600"/>
              </a:spcBef>
              <a:buNone/>
            </a:pPr>
            <a:endParaRPr lang="he-IL" sz="1600" dirty="0">
              <a:solidFill>
                <a:srgbClr val="00206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lvl="0" algn="r">
              <a:lnSpc>
                <a:spcPct val="120000"/>
              </a:lnSpc>
              <a:spcBef>
                <a:spcPts val="600"/>
              </a:spcBef>
            </a:pP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לפי "תקנות מחלות בעלי-חיים (יבוא בעלי חיים), משרד החקלאות. תשל"ד-1974 , כל בעל חי שמיובא לארץ חייב בהסגר של מינימום 8 ימים בתחנת הסגר ממשלתית.</a:t>
            </a:r>
          </a:p>
          <a:p>
            <a:pPr lvl="0" algn="r">
              <a:lnSpc>
                <a:spcPct val="120000"/>
              </a:lnSpc>
              <a:spcBef>
                <a:spcPts val="600"/>
              </a:spcBef>
            </a:pP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צמחים מיובאים גם כן מחויבים בהסגר.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1766889"/>
            <a:ext cx="5012687" cy="309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60027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4"/>
          <p:cNvSpPr txBox="1">
            <a:spLocks noGrp="1"/>
          </p:cNvSpPr>
          <p:nvPr>
            <p:ph type="body" idx="4294967295"/>
          </p:nvPr>
        </p:nvSpPr>
        <p:spPr>
          <a:xfrm>
            <a:off x="2619375" y="1928813"/>
            <a:ext cx="9572625" cy="3844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x-none" dirty="0">
                <a:latin typeface="Varela Round" panose="00000500000000000000" pitchFamily="2" charset="-79"/>
                <a:cs typeface="Varela Round" panose="00000500000000000000" pitchFamily="2" charset="-79"/>
              </a:rPr>
              <a:t>         </a:t>
            </a:r>
            <a:endParaRPr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236" name="Google Shape;236;p4"/>
          <p:cNvSpPr txBox="1">
            <a:spLocks noGrp="1"/>
          </p:cNvSpPr>
          <p:nvPr>
            <p:ph type="title" idx="4294967295"/>
          </p:nvPr>
        </p:nvSpPr>
        <p:spPr>
          <a:xfrm>
            <a:off x="3708399" y="161549"/>
            <a:ext cx="8280400" cy="7191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he-IL" dirty="0">
                <a:solidFill>
                  <a:schemeClr val="tx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מגפה</a:t>
            </a:r>
            <a:endParaRPr dirty="0">
              <a:solidFill>
                <a:schemeClr val="tx2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54761" y="880687"/>
            <a:ext cx="11872685" cy="13211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he-IL" sz="28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התפשטות  מהירה של מחלה מדבקת בקרב האוכלוסיה . </a:t>
            </a:r>
            <a:br>
              <a:rPr lang="en-US" sz="28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</a:br>
            <a:r>
              <a:rPr lang="he-IL" sz="28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פנדמיה – מגפה כלל עולמית.</a:t>
            </a:r>
          </a:p>
        </p:txBody>
      </p:sp>
      <p:sp>
        <p:nvSpPr>
          <p:cNvPr id="13" name="Google Shape;239;p4"/>
          <p:cNvSpPr txBox="1"/>
          <p:nvPr/>
        </p:nvSpPr>
        <p:spPr>
          <a:xfrm>
            <a:off x="832516" y="2326510"/>
            <a:ext cx="8948086" cy="3293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 rtl="1">
              <a:buSzPts val="3600"/>
            </a:pPr>
            <a:r>
              <a:rPr lang="he-IL" sz="26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"המגפה אינה כשיעור מידתו של אדם, לפיכך אומר אדם בלבו כי המגפה נעדרת ממשות היא. זה חלום רע שעתיד לחלוף.</a:t>
            </a:r>
            <a:br>
              <a:rPr lang="en-US" sz="26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</a:br>
            <a:r>
              <a:rPr lang="he-IL" sz="26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אבל לא תמיד הוא חולף, ומחלום רע לחלום רע בני האדם הם שחולפים. הם סברו כי עדיין הכול אפשר להם, ובזה כלולה ההנחה כי המגפות הן מחוץ לגדר האפשר.</a:t>
            </a:r>
          </a:p>
          <a:p>
            <a:pPr lvl="0" algn="r" rtl="1">
              <a:buSzPts val="3600"/>
            </a:pPr>
            <a:r>
              <a:rPr lang="he-IL" sz="26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הם המשיכו בעשיית עסקים, התכוננו לנסיעות והחזיקו בהשקפות. כיצד יכלו לחשוב על הדֶבֶר, השם קץ לעתיד?" </a:t>
            </a:r>
          </a:p>
          <a:p>
            <a:pPr lvl="0" algn="r" rtl="1">
              <a:buSzPts val="3600"/>
            </a:pPr>
            <a:r>
              <a:rPr lang="he-IL" sz="26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(אלבר קאמי "הדֶבֶר", תרגם: יונתן רטוש. הוצאת עם עובד)</a:t>
            </a:r>
            <a:r>
              <a:rPr lang="en-US" sz="26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.</a:t>
            </a:r>
            <a:endParaRPr sz="2600" b="0" i="0" u="none" strike="noStrike" cap="none" dirty="0">
              <a:solidFill>
                <a:srgbClr val="002060"/>
              </a:solidFill>
              <a:latin typeface="Varela Round" panose="00000500000000000000" pitchFamily="2" charset="-79"/>
              <a:ea typeface="Calibri"/>
              <a:cs typeface="Varela Round" panose="00000500000000000000" pitchFamily="2" charset="-79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85712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2"/>
          <p:cNvSpPr txBox="1">
            <a:spLocks noGrp="1"/>
          </p:cNvSpPr>
          <p:nvPr>
            <p:ph type="title" idx="4294967295"/>
          </p:nvPr>
        </p:nvSpPr>
        <p:spPr>
          <a:xfrm>
            <a:off x="3745345" y="663575"/>
            <a:ext cx="8280400" cy="7191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he-IL" dirty="0">
                <a:solidFill>
                  <a:schemeClr val="tx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שאלות</a:t>
            </a:r>
            <a:endParaRPr dirty="0">
              <a:solidFill>
                <a:schemeClr val="tx2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297" name="Google Shape;297;p32"/>
          <p:cNvSpPr txBox="1">
            <a:spLocks noGrp="1"/>
          </p:cNvSpPr>
          <p:nvPr>
            <p:ph type="body" idx="4294967295"/>
          </p:nvPr>
        </p:nvSpPr>
        <p:spPr>
          <a:xfrm>
            <a:off x="434975" y="1474520"/>
            <a:ext cx="8922781" cy="44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r"/>
            <a:r>
              <a:rPr lang="he-IL" b="1" u="sng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שאלה מבגרות</a:t>
            </a:r>
            <a:endParaRPr lang="en-US" dirty="0">
              <a:solidFill>
                <a:srgbClr val="00206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algn="r"/>
            <a:r>
              <a:rPr lang="he-IL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בחר 3 פעולות שעושה החקלאי כדי לשמור על תברואה והיגיינה בחווה. </a:t>
            </a:r>
            <a:endParaRPr lang="en-US" dirty="0">
              <a:solidFill>
                <a:srgbClr val="00206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algn="r"/>
            <a:r>
              <a:rPr lang="he-IL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הסבר מדוע מבצעים כל אחת מן הפעולות שבחרת  (מה היא מונעת).</a:t>
            </a:r>
          </a:p>
          <a:p>
            <a:pPr lvl="0" algn="r"/>
            <a:r>
              <a:rPr lang="he-IL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מהן הפעולות שעושים למניעת מחלות, ברמה הלאומית, הרמה המקומית? הסבר/י.</a:t>
            </a:r>
            <a:endParaRPr lang="en-US" dirty="0">
              <a:solidFill>
                <a:srgbClr val="00206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lvl="0" algn="r"/>
            <a:r>
              <a:rPr lang="he-IL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מהו הסגר ולמה הוא נועד?</a:t>
            </a:r>
            <a:endParaRPr lang="en-US" dirty="0">
              <a:solidFill>
                <a:srgbClr val="00206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2705490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2"/>
          <p:cNvSpPr txBox="1">
            <a:spLocks noGrp="1"/>
          </p:cNvSpPr>
          <p:nvPr>
            <p:ph type="title" idx="4294967295"/>
          </p:nvPr>
        </p:nvSpPr>
        <p:spPr>
          <a:xfrm>
            <a:off x="3662219" y="654782"/>
            <a:ext cx="8280400" cy="7191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he-IL" dirty="0">
                <a:solidFill>
                  <a:schemeClr val="tx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שאלות הרחבה</a:t>
            </a:r>
            <a:endParaRPr dirty="0">
              <a:solidFill>
                <a:schemeClr val="tx2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297" name="Google Shape;297;p32"/>
          <p:cNvSpPr txBox="1">
            <a:spLocks noGrp="1"/>
          </p:cNvSpPr>
          <p:nvPr>
            <p:ph type="body" idx="4294967295"/>
          </p:nvPr>
        </p:nvSpPr>
        <p:spPr>
          <a:xfrm>
            <a:off x="1279038" y="1803010"/>
            <a:ext cx="9195912" cy="3667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457200" lvl="0" indent="-228600" rtl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3600"/>
              <a:buNone/>
            </a:pPr>
            <a:r>
              <a:rPr lang="he-IL" dirty="0">
                <a:solidFill>
                  <a:srgbClr val="002060"/>
                </a:solidFill>
                <a:latin typeface="Simplified Arabic"/>
                <a:ea typeface="Simplified Arabic"/>
                <a:cs typeface="Varela Round" panose="00000500000000000000" pitchFamily="2" charset="-79"/>
                <a:sym typeface="Simplified Arabic"/>
              </a:rPr>
              <a:t>סרוק/סרקי את הקוד</a:t>
            </a:r>
            <a:br>
              <a:rPr lang="en-US" dirty="0">
                <a:solidFill>
                  <a:srgbClr val="002060"/>
                </a:solidFill>
                <a:latin typeface="Simplified Arabic"/>
                <a:ea typeface="Simplified Arabic"/>
                <a:cs typeface="Varela Round" panose="00000500000000000000" pitchFamily="2" charset="-79"/>
                <a:sym typeface="Simplified Arabic"/>
              </a:rPr>
            </a:br>
            <a:r>
              <a:rPr lang="he-IL" dirty="0">
                <a:solidFill>
                  <a:srgbClr val="002060"/>
                </a:solidFill>
                <a:latin typeface="Simplified Arabic"/>
                <a:ea typeface="Simplified Arabic"/>
                <a:cs typeface="Varela Round" panose="00000500000000000000" pitchFamily="2" charset="-79"/>
                <a:sym typeface="Simplified Arabic"/>
              </a:rPr>
              <a:t>קרא/י על נגיף הקורונה וענה/י על השאלות:</a:t>
            </a:r>
          </a:p>
          <a:p>
            <a:pPr marL="800100" lvl="0" indent="-571500" rtl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3600"/>
              <a:buFont typeface="Arial" panose="020B0604020202020204" pitchFamily="34" charset="0"/>
              <a:buChar char="•"/>
            </a:pPr>
            <a:r>
              <a:rPr lang="he-IL" dirty="0">
                <a:solidFill>
                  <a:srgbClr val="002060"/>
                </a:solidFill>
                <a:latin typeface="Simplified Arabic"/>
                <a:ea typeface="Simplified Arabic"/>
                <a:cs typeface="Varela Round" panose="00000500000000000000" pitchFamily="2" charset="-79"/>
                <a:sym typeface="Simplified Arabic"/>
              </a:rPr>
              <a:t>הקורונה נחשב לנגיף בעל יכולת הדבקה גבוהה מאוד. כיצד הנגיף מועבר? </a:t>
            </a:r>
          </a:p>
          <a:p>
            <a:pPr marL="800100" lvl="0" indent="-571500" rtl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3600"/>
              <a:buFont typeface="Arial" panose="020B0604020202020204" pitchFamily="34" charset="0"/>
              <a:buChar char="•"/>
            </a:pPr>
            <a:r>
              <a:rPr lang="he-IL" dirty="0">
                <a:solidFill>
                  <a:srgbClr val="002060"/>
                </a:solidFill>
                <a:latin typeface="Simplified Arabic"/>
                <a:ea typeface="Simplified Arabic"/>
                <a:cs typeface="Varela Round" panose="00000500000000000000" pitchFamily="2" charset="-79"/>
                <a:sym typeface="Simplified Arabic"/>
              </a:rPr>
              <a:t>מדענים מעריכים כי תיתכן התפרצות נוספת של המחלה בחורף הבא. מה בתכונות הנגיף יכול לגרום לזה?</a:t>
            </a:r>
            <a:r>
              <a:rPr lang="x-none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	</a:t>
            </a:r>
            <a:endParaRPr dirty="0">
              <a:solidFill>
                <a:srgbClr val="00206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pic>
        <p:nvPicPr>
          <p:cNvPr id="2050" name="Picture 2" descr="C:\Users\yael.golvardi\Desktop\char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530" y="1038101"/>
            <a:ext cx="2042556" cy="2042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9276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2"/>
          <p:cNvSpPr txBox="1">
            <a:spLocks noGrp="1"/>
          </p:cNvSpPr>
          <p:nvPr>
            <p:ph type="title" idx="4294967295"/>
          </p:nvPr>
        </p:nvSpPr>
        <p:spPr>
          <a:xfrm>
            <a:off x="3662219" y="139700"/>
            <a:ext cx="8280400" cy="12342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he-IL" dirty="0">
                <a:solidFill>
                  <a:schemeClr val="tx2"/>
                </a:solidFill>
                <a:latin typeface="Wingdings" panose="05000000000000000000" pitchFamily="2" charset="2"/>
                <a:cs typeface="Varela Round" panose="00000500000000000000" pitchFamily="2" charset="-79"/>
              </a:rPr>
              <a:t>רוצים תשובות ? </a:t>
            </a:r>
            <a:br>
              <a:rPr lang="en-US" dirty="0">
                <a:solidFill>
                  <a:schemeClr val="tx2"/>
                </a:solidFill>
                <a:latin typeface="Wingdings" panose="05000000000000000000" pitchFamily="2" charset="2"/>
                <a:cs typeface="Varela Round" panose="00000500000000000000" pitchFamily="2" charset="-79"/>
              </a:rPr>
            </a:br>
            <a:r>
              <a:rPr lang="he-IL" dirty="0">
                <a:solidFill>
                  <a:schemeClr val="tx2"/>
                </a:solidFill>
                <a:latin typeface="Wingdings" panose="05000000000000000000" pitchFamily="2" charset="2"/>
                <a:cs typeface="Varela Round" panose="00000500000000000000" pitchFamily="2" charset="-79"/>
              </a:rPr>
              <a:t>לאחר שפתרתם, סירקו את הקוד הבא</a:t>
            </a:r>
            <a:endParaRPr dirty="0">
              <a:solidFill>
                <a:schemeClr val="tx2"/>
              </a:solidFill>
              <a:latin typeface="Wingdings" panose="05000000000000000000" pitchFamily="2" charset="2"/>
              <a:cs typeface="Varela Round" panose="00000500000000000000" pitchFamily="2" charset="-79"/>
            </a:endParaRPr>
          </a:p>
        </p:txBody>
      </p:sp>
      <p:pic>
        <p:nvPicPr>
          <p:cNvPr id="4098" name="Picture 2" descr="C:\Users\yael.golvardi\Downloads\מחלה וחיסון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2476500"/>
            <a:ext cx="2368648" cy="2368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28997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"/>
          <p:cNvSpPr txBox="1"/>
          <p:nvPr/>
        </p:nvSpPr>
        <p:spPr>
          <a:xfrm>
            <a:off x="1629534" y="2695671"/>
            <a:ext cx="9208400" cy="1924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600" marR="0" lvl="0" indent="0" algn="r" rtl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2400" b="0" i="0" u="none" strike="noStrike" cap="none" dirty="0">
              <a:solidFill>
                <a:schemeClr val="dk1"/>
              </a:solidFill>
              <a:latin typeface="Varela Round" panose="00000500000000000000" pitchFamily="2" charset="-79"/>
              <a:ea typeface="Times New Roman"/>
              <a:cs typeface="Varela Round" panose="00000500000000000000" pitchFamily="2" charset="-79"/>
              <a:sym typeface="Times New Roman"/>
            </a:endParaRPr>
          </a:p>
        </p:txBody>
      </p:sp>
      <p:sp>
        <p:nvSpPr>
          <p:cNvPr id="109" name="Google Shape;109;p2"/>
          <p:cNvSpPr txBox="1">
            <a:spLocks noGrp="1"/>
          </p:cNvSpPr>
          <p:nvPr>
            <p:ph type="ctrTitle"/>
          </p:nvPr>
        </p:nvSpPr>
        <p:spPr>
          <a:xfrm>
            <a:off x="1" y="1640677"/>
            <a:ext cx="12192000" cy="126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4900"/>
              <a:buFont typeface="Varela Round"/>
              <a:buNone/>
            </a:pPr>
            <a:r>
              <a:rPr lang="he-IL" dirty="0"/>
              <a:t>מחלה מדבקת</a:t>
            </a:r>
            <a:endParaRPr dirty="0"/>
          </a:p>
        </p:txBody>
      </p:sp>
      <p:sp>
        <p:nvSpPr>
          <p:cNvPr id="110" name="Google Shape;110;p2"/>
          <p:cNvSpPr txBox="1">
            <a:spLocks noGrp="1"/>
          </p:cNvSpPr>
          <p:nvPr>
            <p:ph type="subTitle" idx="1"/>
          </p:nvPr>
        </p:nvSpPr>
        <p:spPr>
          <a:xfrm>
            <a:off x="-1" y="2667678"/>
            <a:ext cx="12192000" cy="552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spAutoFit/>
          </a:bodyPr>
          <a:lstStyle/>
          <a:p>
            <a:pPr marL="0" lvl="0" indent="0" rtl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rgbClr val="192A72"/>
              </a:buClr>
              <a:buSzPts val="2800"/>
              <a:buNone/>
            </a:pPr>
            <a:r>
              <a:rPr lang="he-IL" dirty="0">
                <a:solidFill>
                  <a:srgbClr val="192A72"/>
                </a:solidFill>
              </a:rPr>
              <a:t>או ,למה הפכה הקורונה למלכת המגיפות</a:t>
            </a:r>
            <a:endParaRPr dirty="0"/>
          </a:p>
        </p:txBody>
      </p:sp>
      <p:sp>
        <p:nvSpPr>
          <p:cNvPr id="111" name="Google Shape;111;p2"/>
          <p:cNvSpPr txBox="1">
            <a:spLocks noGrp="1"/>
          </p:cNvSpPr>
          <p:nvPr>
            <p:ph type="body" idx="2"/>
          </p:nvPr>
        </p:nvSpPr>
        <p:spPr>
          <a:xfrm>
            <a:off x="137734" y="3273562"/>
            <a:ext cx="12192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None/>
            </a:pPr>
            <a:r>
              <a:rPr lang="he-IL" sz="3200" dirty="0"/>
              <a:t>חקלאות</a:t>
            </a:r>
          </a:p>
          <a:p>
            <a:pPr marL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None/>
            </a:pPr>
            <a:r>
              <a:rPr lang="x-none" dirty="0"/>
              <a:t>שם המורה:</a:t>
            </a:r>
            <a:r>
              <a:rPr lang="he-IL" dirty="0"/>
              <a:t> יעל רוגל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135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"/>
          <p:cNvSpPr txBox="1"/>
          <p:nvPr/>
        </p:nvSpPr>
        <p:spPr>
          <a:xfrm>
            <a:off x="1629534" y="2695671"/>
            <a:ext cx="9208400" cy="1924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600" marR="0" lvl="0" indent="0" algn="r" rtl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2400" b="0" i="0" u="none" strike="noStrike" cap="none" dirty="0">
              <a:solidFill>
                <a:schemeClr val="dk1"/>
              </a:solidFill>
              <a:latin typeface="Varela Round" panose="00000500000000000000" pitchFamily="2" charset="-79"/>
              <a:ea typeface="Times New Roman"/>
              <a:cs typeface="Varela Round" panose="00000500000000000000" pitchFamily="2" charset="-79"/>
              <a:sym typeface="Times New Roman"/>
            </a:endParaRPr>
          </a:p>
        </p:txBody>
      </p:sp>
      <p:sp>
        <p:nvSpPr>
          <p:cNvPr id="109" name="Google Shape;109;p2"/>
          <p:cNvSpPr txBox="1">
            <a:spLocks noGrp="1"/>
          </p:cNvSpPr>
          <p:nvPr>
            <p:ph type="ctrTitle"/>
          </p:nvPr>
        </p:nvSpPr>
        <p:spPr>
          <a:xfrm>
            <a:off x="1" y="1640677"/>
            <a:ext cx="12192000" cy="126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4900"/>
              <a:buFont typeface="Varela Round"/>
              <a:buNone/>
            </a:pPr>
            <a:r>
              <a:rPr lang="he-IL" dirty="0"/>
              <a:t>חיסון בבעלי חיים</a:t>
            </a:r>
            <a:endParaRPr dirty="0"/>
          </a:p>
        </p:txBody>
      </p:sp>
      <p:sp>
        <p:nvSpPr>
          <p:cNvPr id="110" name="Google Shape;110;p2"/>
          <p:cNvSpPr txBox="1">
            <a:spLocks noGrp="1"/>
          </p:cNvSpPr>
          <p:nvPr>
            <p:ph type="subTitle" idx="1"/>
          </p:nvPr>
        </p:nvSpPr>
        <p:spPr>
          <a:xfrm>
            <a:off x="1" y="2909936"/>
            <a:ext cx="12192000" cy="552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spAutoFit/>
          </a:bodyPr>
          <a:lstStyle/>
          <a:p>
            <a:pPr marL="0" lvl="0" indent="0" algn="ctr" rtl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rgbClr val="192A72"/>
              </a:buClr>
              <a:buSzPts val="2800"/>
              <a:buNone/>
            </a:pPr>
            <a:r>
              <a:rPr lang="he-IL" dirty="0">
                <a:solidFill>
                  <a:srgbClr val="192A72"/>
                </a:solidFill>
              </a:rPr>
              <a:t>חקלאות</a:t>
            </a:r>
            <a:endParaRPr dirty="0"/>
          </a:p>
        </p:txBody>
      </p:sp>
      <p:sp>
        <p:nvSpPr>
          <p:cNvPr id="111" name="Google Shape;111;p2"/>
          <p:cNvSpPr txBox="1">
            <a:spLocks noGrp="1"/>
          </p:cNvSpPr>
          <p:nvPr>
            <p:ph type="body" idx="2"/>
          </p:nvPr>
        </p:nvSpPr>
        <p:spPr>
          <a:xfrm>
            <a:off x="137734" y="3472959"/>
            <a:ext cx="12192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None/>
            </a:pPr>
            <a:r>
              <a:rPr lang="x-none" dirty="0"/>
              <a:t>שם המורה: </a:t>
            </a:r>
            <a:r>
              <a:rPr lang="he-IL" dirty="0"/>
              <a:t>יעל רוגל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"/>
          <p:cNvSpPr txBox="1">
            <a:spLocks noGrp="1"/>
          </p:cNvSpPr>
          <p:nvPr>
            <p:ph type="title"/>
          </p:nvPr>
        </p:nvSpPr>
        <p:spPr>
          <a:xfrm>
            <a:off x="2549770" y="213094"/>
            <a:ext cx="9642231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41935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3600"/>
              <a:buFont typeface="Varela Round"/>
              <a:buNone/>
            </a:pPr>
            <a:r>
              <a:rPr lang="x-none" sz="3600">
                <a:solidFill>
                  <a:srgbClr val="192A72"/>
                </a:solidFill>
              </a:rPr>
              <a:t>מה נלמד היום / במה נעסוק </a:t>
            </a:r>
            <a:endParaRPr/>
          </a:p>
        </p:txBody>
      </p:sp>
      <p:sp>
        <p:nvSpPr>
          <p:cNvPr id="117" name="Google Shape;117;p3"/>
          <p:cNvSpPr txBox="1">
            <a:spLocks noGrp="1"/>
          </p:cNvSpPr>
          <p:nvPr>
            <p:ph type="body" idx="2"/>
          </p:nvPr>
        </p:nvSpPr>
        <p:spPr>
          <a:xfrm>
            <a:off x="-213623" y="1276374"/>
            <a:ext cx="9642231" cy="4153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29837" lvl="0" indent="-257200" algn="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2800"/>
              <a:buChar char="•"/>
            </a:pPr>
            <a:r>
              <a:rPr lang="he-IL" sz="2800" dirty="0"/>
              <a:t>מבנה מערכת החיסון</a:t>
            </a:r>
            <a:endParaRPr dirty="0"/>
          </a:p>
          <a:p>
            <a:pPr marL="329837" lvl="0" indent="-257200" algn="r" rtl="1">
              <a:lnSpc>
                <a:spcPct val="200000"/>
              </a:lnSpc>
              <a:spcBef>
                <a:spcPts val="450"/>
              </a:spcBef>
              <a:spcAft>
                <a:spcPts val="0"/>
              </a:spcAft>
              <a:buClr>
                <a:srgbClr val="192A72"/>
              </a:buClr>
              <a:buSzPts val="2800"/>
              <a:buChar char="•"/>
            </a:pPr>
            <a:r>
              <a:rPr lang="he-IL" sz="2800" dirty="0"/>
              <a:t>אופן פעולת מערכת החיסון</a:t>
            </a:r>
            <a:endParaRPr dirty="0"/>
          </a:p>
          <a:p>
            <a:pPr marL="329837" lvl="0" indent="-257200" algn="r" rtl="1">
              <a:lnSpc>
                <a:spcPct val="200000"/>
              </a:lnSpc>
              <a:spcBef>
                <a:spcPts val="450"/>
              </a:spcBef>
              <a:spcAft>
                <a:spcPts val="0"/>
              </a:spcAft>
              <a:buClr>
                <a:srgbClr val="192A72"/>
              </a:buClr>
              <a:buSzPts val="2800"/>
              <a:buChar char="•"/>
            </a:pPr>
            <a:r>
              <a:rPr lang="he-IL" sz="2800" dirty="0"/>
              <a:t>חיסון פעיל וחיסון סביל טבעי</a:t>
            </a:r>
          </a:p>
          <a:p>
            <a:pPr marL="329837" lvl="0" indent="-257200" algn="r" rtl="1">
              <a:lnSpc>
                <a:spcPct val="200000"/>
              </a:lnSpc>
              <a:spcBef>
                <a:spcPts val="450"/>
              </a:spcBef>
              <a:spcAft>
                <a:spcPts val="0"/>
              </a:spcAft>
              <a:buClr>
                <a:srgbClr val="192A72"/>
              </a:buClr>
              <a:buSzPts val="2800"/>
              <a:buChar char="•"/>
            </a:pPr>
            <a:r>
              <a:rPr lang="he-IL" sz="2800" dirty="0"/>
              <a:t>חיסון פעיל וסביל מושרה</a:t>
            </a:r>
            <a:endParaRPr dirty="0"/>
          </a:p>
        </p:txBody>
      </p:sp>
      <p:sp>
        <p:nvSpPr>
          <p:cNvPr id="2" name="מלבן 1"/>
          <p:cNvSpPr/>
          <p:nvPr/>
        </p:nvSpPr>
        <p:spPr>
          <a:xfrm rot="20135006">
            <a:off x="-74721" y="2033597"/>
            <a:ext cx="521675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SzPts val="5550"/>
            </a:pPr>
            <a:r>
              <a:rPr lang="he-IL" sz="28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"אלוהים עוזר לאלו שעוזרים לעצמם." ~ </a:t>
            </a:r>
            <a:r>
              <a:rPr lang="he-IL" sz="2800" dirty="0">
                <a:latin typeface="Varela Round" panose="00000500000000000000" pitchFamily="2" charset="-79"/>
                <a:cs typeface="Varela Round" panose="00000500000000000000" pitchFamily="2" charset="-79"/>
                <a:hlinkClick r:id="rId3" tooltip="בנג'מין פרנקלין"/>
              </a:rPr>
              <a:t>בנג'מין פרנקלין</a:t>
            </a:r>
            <a:endParaRPr lang="he-IL" sz="2800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936887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2"/>
          <p:cNvSpPr txBox="1">
            <a:spLocks noGrp="1"/>
          </p:cNvSpPr>
          <p:nvPr>
            <p:ph type="title" idx="4294967295"/>
          </p:nvPr>
        </p:nvSpPr>
        <p:spPr>
          <a:xfrm>
            <a:off x="3911600" y="492125"/>
            <a:ext cx="8280400" cy="7191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he-IL" dirty="0">
                <a:solidFill>
                  <a:schemeClr val="tx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קו ההגנה הראשון – מערכות פתוחות</a:t>
            </a:r>
            <a:endParaRPr dirty="0">
              <a:solidFill>
                <a:schemeClr val="tx2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297" name="Google Shape;297;p32"/>
          <p:cNvSpPr txBox="1">
            <a:spLocks noGrp="1"/>
          </p:cNvSpPr>
          <p:nvPr>
            <p:ph type="body" idx="4294967295"/>
          </p:nvPr>
        </p:nvSpPr>
        <p:spPr>
          <a:xfrm>
            <a:off x="434975" y="1676400"/>
            <a:ext cx="11757025" cy="5126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3600"/>
              <a:buNone/>
            </a:pPr>
            <a:r>
              <a:rPr lang="x-none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		</a:t>
            </a:r>
            <a:endParaRPr dirty="0">
              <a:solidFill>
                <a:srgbClr val="00206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marL="457200" lvl="0" indent="-2286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x-none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	</a:t>
            </a:r>
            <a:endParaRPr dirty="0">
              <a:solidFill>
                <a:srgbClr val="00206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958850" y="1870076"/>
            <a:ext cx="5473700" cy="8302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>
              <a:spcBef>
                <a:spcPct val="50000"/>
              </a:spcBef>
              <a:defRPr/>
            </a:pPr>
            <a:r>
              <a:rPr lang="he-IL" sz="3600" b="1" dirty="0">
                <a:solidFill>
                  <a:srgbClr val="CC66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ריריות</a:t>
            </a:r>
            <a:r>
              <a:rPr lang="he-IL" sz="4800" b="1" dirty="0">
                <a:solidFill>
                  <a:srgbClr val="7030A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</a:t>
            </a:r>
            <a:r>
              <a:rPr lang="he-IL" sz="3600" b="1" dirty="0">
                <a:solidFill>
                  <a:srgbClr val="CC66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בפתחי הגוף</a:t>
            </a:r>
            <a:endParaRPr lang="en-US" sz="3600" b="1" dirty="0">
              <a:solidFill>
                <a:srgbClr val="CC660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6" name="Line 6"/>
          <p:cNvSpPr>
            <a:spLocks noChangeShapeType="1"/>
          </p:cNvSpPr>
          <p:nvPr/>
        </p:nvSpPr>
        <p:spPr bwMode="auto">
          <a:xfrm>
            <a:off x="8015818" y="1412876"/>
            <a:ext cx="1223433" cy="373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rtl="1"/>
            <a:endParaRPr lang="he-IL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7905752" y="1928814"/>
            <a:ext cx="3600449" cy="169277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>
              <a:spcBef>
                <a:spcPts val="0"/>
              </a:spcBef>
              <a:defRPr/>
            </a:pPr>
            <a:r>
              <a:rPr lang="he-IL" sz="3200" b="1" dirty="0">
                <a:solidFill>
                  <a:srgbClr val="CC33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מערכת העיכול</a:t>
            </a:r>
          </a:p>
          <a:p>
            <a:pPr algn="ctr" rtl="1">
              <a:spcBef>
                <a:spcPts val="0"/>
              </a:spcBef>
              <a:defRPr/>
            </a:pP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מיצי העיכול החומציים בקיבה הורגים גורמים זרים.</a:t>
            </a:r>
            <a:endParaRPr lang="en-US" sz="2400" dirty="0">
              <a:solidFill>
                <a:srgbClr val="00206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5232402" y="3842406"/>
            <a:ext cx="3649133" cy="27392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>
              <a:spcBef>
                <a:spcPts val="0"/>
              </a:spcBef>
              <a:defRPr/>
            </a:pPr>
            <a:r>
              <a:rPr lang="he-IL" sz="2800" b="1" dirty="0">
                <a:solidFill>
                  <a:srgbClr val="0066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מערכת נשימה</a:t>
            </a:r>
          </a:p>
          <a:p>
            <a:pPr algn="ctr" rtl="1">
              <a:spcBef>
                <a:spcPts val="0"/>
              </a:spcBef>
              <a:defRPr/>
            </a:pP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תאי אפיתל </a:t>
            </a:r>
            <a:r>
              <a:rPr lang="he-IL" sz="2400" dirty="0" err="1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ריסניים</a:t>
            </a: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המונעים כנגד זרם האוויר ומפרישים ריר.</a:t>
            </a:r>
          </a:p>
          <a:p>
            <a:pPr algn="ctr" rtl="1">
              <a:spcBef>
                <a:spcPts val="0"/>
              </a:spcBef>
              <a:defRPr/>
            </a:pP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הריסים מסננים והריר מדביק את הגורם הזר ובכך מונע את כניסתו לגוף.</a:t>
            </a:r>
            <a:endParaRPr lang="en-US" sz="2400" dirty="0">
              <a:solidFill>
                <a:srgbClr val="00206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95247" y="3716338"/>
            <a:ext cx="2639484" cy="16312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>
              <a:spcBef>
                <a:spcPts val="0"/>
              </a:spcBef>
              <a:defRPr/>
            </a:pPr>
            <a:r>
              <a:rPr lang="he-IL" sz="2800" b="1" dirty="0">
                <a:solidFill>
                  <a:srgbClr val="0066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פה ודמעות</a:t>
            </a:r>
          </a:p>
          <a:p>
            <a:pPr algn="ctr" rtl="1">
              <a:spcBef>
                <a:spcPts val="0"/>
              </a:spcBef>
              <a:defRPr/>
            </a:pP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ברוק ובדמעות מצוי אנזים המפרק את החיידקים.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2832100" y="3716338"/>
            <a:ext cx="2302933" cy="16312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>
              <a:spcBef>
                <a:spcPts val="0"/>
              </a:spcBef>
              <a:defRPr/>
            </a:pPr>
            <a:r>
              <a:rPr lang="he-IL" sz="2800" b="1" dirty="0">
                <a:solidFill>
                  <a:srgbClr val="0066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מערכת רבייה</a:t>
            </a:r>
          </a:p>
          <a:p>
            <a:pPr algn="ctr" rtl="1">
              <a:spcBef>
                <a:spcPts val="0"/>
              </a:spcBef>
              <a:defRPr/>
            </a:pP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הפרשת ריר המנטרל גורמים זרים.</a:t>
            </a:r>
            <a:endParaRPr lang="en-US" sz="2400" dirty="0">
              <a:solidFill>
                <a:srgbClr val="00206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1" name="Line 12"/>
          <p:cNvSpPr>
            <a:spLocks noChangeShapeType="1"/>
          </p:cNvSpPr>
          <p:nvPr/>
        </p:nvSpPr>
        <p:spPr bwMode="auto">
          <a:xfrm flipH="1">
            <a:off x="1200151" y="2708275"/>
            <a:ext cx="2495549" cy="8651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rtl="1"/>
            <a:endParaRPr lang="he-IL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2" name="Line 13"/>
          <p:cNvSpPr>
            <a:spLocks noChangeShapeType="1"/>
          </p:cNvSpPr>
          <p:nvPr/>
        </p:nvSpPr>
        <p:spPr bwMode="auto">
          <a:xfrm>
            <a:off x="3695700" y="2708276"/>
            <a:ext cx="0" cy="936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rtl="1"/>
            <a:endParaRPr lang="he-IL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3" name="Line 14"/>
          <p:cNvSpPr>
            <a:spLocks noChangeShapeType="1"/>
          </p:cNvSpPr>
          <p:nvPr/>
        </p:nvSpPr>
        <p:spPr bwMode="auto">
          <a:xfrm>
            <a:off x="3695701" y="2708276"/>
            <a:ext cx="3162300" cy="10064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rtl="1"/>
            <a:endParaRPr lang="he-IL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4" name="Line 8"/>
          <p:cNvSpPr>
            <a:spLocks noChangeShapeType="1"/>
          </p:cNvSpPr>
          <p:nvPr/>
        </p:nvSpPr>
        <p:spPr bwMode="auto">
          <a:xfrm flipH="1">
            <a:off x="3215216" y="1211264"/>
            <a:ext cx="1536700" cy="574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775686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2"/>
          <p:cNvSpPr txBox="1">
            <a:spLocks noGrp="1"/>
          </p:cNvSpPr>
          <p:nvPr>
            <p:ph type="title" idx="4294967295"/>
          </p:nvPr>
        </p:nvSpPr>
        <p:spPr>
          <a:xfrm>
            <a:off x="8008889" y="90113"/>
            <a:ext cx="4084637" cy="7191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he-IL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קו ההגנה השני</a:t>
            </a:r>
            <a:endParaRPr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297" name="Google Shape;297;p32"/>
          <p:cNvSpPr txBox="1">
            <a:spLocks noGrp="1"/>
          </p:cNvSpPr>
          <p:nvPr>
            <p:ph type="body" idx="4294967295"/>
          </p:nvPr>
        </p:nvSpPr>
        <p:spPr>
          <a:xfrm>
            <a:off x="434975" y="1676400"/>
            <a:ext cx="11757025" cy="5126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r" rtl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3600"/>
              <a:buNone/>
            </a:pPr>
            <a:r>
              <a:rPr lang="x-none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		</a:t>
            </a:r>
            <a:endParaRPr dirty="0">
              <a:solidFill>
                <a:srgbClr val="00206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marL="457200" lvl="0" indent="-228600" algn="ctr" rtl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x-none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	</a:t>
            </a:r>
            <a:endParaRPr dirty="0">
              <a:solidFill>
                <a:srgbClr val="00206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4" name="Google Shape;296;p32"/>
          <p:cNvSpPr txBox="1">
            <a:spLocks/>
          </p:cNvSpPr>
          <p:nvPr/>
        </p:nvSpPr>
        <p:spPr>
          <a:xfrm>
            <a:off x="2272405" y="727271"/>
            <a:ext cx="669106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 fontScale="7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e-IL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תאים בולעניים - הגנה לא ספציפית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81" y="1585952"/>
            <a:ext cx="8262064" cy="518193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92056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מלבן 2"/>
          <p:cNvSpPr>
            <a:spLocks noChangeArrowheads="1"/>
          </p:cNvSpPr>
          <p:nvPr/>
        </p:nvSpPr>
        <p:spPr bwMode="auto">
          <a:xfrm>
            <a:off x="1967541" y="5618163"/>
            <a:ext cx="787287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he-IL" altLang="he-IL" sz="1050" b="1" dirty="0">
                <a:solidFill>
                  <a:srgbClr val="FF00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צילום בלענות</a:t>
            </a:r>
          </a:p>
          <a:p>
            <a:pPr eaLnBrk="1" hangingPunct="1"/>
            <a:r>
              <a:rPr lang="en-US" altLang="he-IL" sz="1050" dirty="0">
                <a:latin typeface="Varela Round" panose="00000500000000000000" pitchFamily="2" charset="-79"/>
                <a:cs typeface="Varela Round" panose="00000500000000000000" pitchFamily="2" charset="-79"/>
              </a:rPr>
              <a:t>http://he.wikipedia.org/wiki/%D7%A4%D7%92%D7%95%D7%A6%D7%99%D7%98</a:t>
            </a:r>
            <a:endParaRPr lang="he-IL" altLang="he-IL" sz="1050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30722" name="AutoShape 2" descr="https://encrypted-tbn2.gstatic.com/images?q=tbn:ANd9GcR5kehW6CkiA4Sm3qk4rvZwb2vz6ql6dVtIJg186-HKnt2EYWIzKw"/>
          <p:cNvSpPr>
            <a:spLocks noChangeAspect="1" noChangeArrowheads="1"/>
          </p:cNvSpPr>
          <p:nvPr/>
        </p:nvSpPr>
        <p:spPr bwMode="auto">
          <a:xfrm>
            <a:off x="11563351" y="-884238"/>
            <a:ext cx="3289300" cy="1847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he-IL" altLang="he-IL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03446" y="260649"/>
            <a:ext cx="9342967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4400" dirty="0" err="1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פאגוציטוזיס</a:t>
            </a:r>
            <a:r>
              <a:rPr lang="he-IL" sz="4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= בלענות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49" y="1030090"/>
            <a:ext cx="8885325" cy="4997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294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מלבן 2"/>
          <p:cNvSpPr>
            <a:spLocks noChangeArrowheads="1"/>
          </p:cNvSpPr>
          <p:nvPr/>
        </p:nvSpPr>
        <p:spPr bwMode="auto">
          <a:xfrm>
            <a:off x="1967541" y="5618163"/>
            <a:ext cx="787287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he-IL" altLang="he-IL" sz="1050" b="1" dirty="0">
                <a:solidFill>
                  <a:srgbClr val="FF00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צילום בלענות</a:t>
            </a:r>
          </a:p>
          <a:p>
            <a:pPr eaLnBrk="1" hangingPunct="1"/>
            <a:r>
              <a:rPr lang="en-US" altLang="he-IL" sz="1050" dirty="0">
                <a:latin typeface="Varela Round" panose="00000500000000000000" pitchFamily="2" charset="-79"/>
                <a:cs typeface="Varela Round" panose="00000500000000000000" pitchFamily="2" charset="-79"/>
              </a:rPr>
              <a:t>http://he.wikipedia.org/wiki/%D7%A4%D7%92%D7%95%D7%A6%D7%99%D7%98</a:t>
            </a:r>
            <a:endParaRPr lang="he-IL" altLang="he-IL" sz="1050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30722" name="AutoShape 2" descr="https://encrypted-tbn2.gstatic.com/images?q=tbn:ANd9GcR5kehW6CkiA4Sm3qk4rvZwb2vz6ql6dVtIJg186-HKnt2EYWIzKw"/>
          <p:cNvSpPr>
            <a:spLocks noChangeAspect="1" noChangeArrowheads="1"/>
          </p:cNvSpPr>
          <p:nvPr/>
        </p:nvSpPr>
        <p:spPr bwMode="auto">
          <a:xfrm>
            <a:off x="11563351" y="-884238"/>
            <a:ext cx="3289300" cy="1847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he-IL" altLang="he-IL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pic>
        <p:nvPicPr>
          <p:cNvPr id="30723" name="Picture 4" descr="https://encrypted-tbn2.gstatic.com/images?q=tbn:ANd9GcR5kehW6CkiA4Sm3qk4rvZwb2vz6ql6dVtIJg186-HKnt2EYWIzK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984" y="824339"/>
            <a:ext cx="9342967" cy="524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24516" y="54898"/>
            <a:ext cx="9342967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4400" dirty="0" err="1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פאגוציטוזיס</a:t>
            </a:r>
            <a:r>
              <a:rPr lang="he-IL" sz="4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= בלענות</a:t>
            </a:r>
          </a:p>
        </p:txBody>
      </p:sp>
    </p:spTree>
    <p:extLst>
      <p:ext uri="{BB962C8B-B14F-4D97-AF65-F5344CB8AC3E}">
        <p14:creationId xmlns:p14="http://schemas.microsoft.com/office/powerpoint/2010/main" val="32821890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2"/>
          <p:cNvSpPr txBox="1">
            <a:spLocks noGrp="1"/>
          </p:cNvSpPr>
          <p:nvPr>
            <p:ph type="title" idx="4294967295"/>
          </p:nvPr>
        </p:nvSpPr>
        <p:spPr>
          <a:xfrm>
            <a:off x="3911600" y="663575"/>
            <a:ext cx="8280400" cy="7191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he-IL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קו ההגנה השני</a:t>
            </a:r>
            <a:endParaRPr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297" name="Google Shape;297;p32"/>
          <p:cNvSpPr txBox="1">
            <a:spLocks noGrp="1"/>
          </p:cNvSpPr>
          <p:nvPr>
            <p:ph type="body" idx="4294967295"/>
          </p:nvPr>
        </p:nvSpPr>
        <p:spPr>
          <a:xfrm>
            <a:off x="434975" y="1676400"/>
            <a:ext cx="11757025" cy="5126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r" rtl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3600"/>
              <a:buNone/>
            </a:pPr>
            <a:r>
              <a:rPr lang="x-none" dirty="0">
                <a:latin typeface="Varela Round" panose="00000500000000000000" pitchFamily="2" charset="-79"/>
                <a:cs typeface="Varela Round" panose="00000500000000000000" pitchFamily="2" charset="-79"/>
              </a:rPr>
              <a:t>		</a:t>
            </a:r>
            <a:endParaRPr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marL="457200" lvl="0" indent="-228600" algn="ctr" rtl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x-none" dirty="0">
                <a:latin typeface="Varela Round" panose="00000500000000000000" pitchFamily="2" charset="-79"/>
                <a:cs typeface="Varela Round" panose="00000500000000000000" pitchFamily="2" charset="-79"/>
              </a:rPr>
              <a:t>	</a:t>
            </a:r>
            <a:endParaRPr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4" name="Google Shape;296;p32"/>
          <p:cNvSpPr txBox="1">
            <a:spLocks/>
          </p:cNvSpPr>
          <p:nvPr/>
        </p:nvSpPr>
        <p:spPr>
          <a:xfrm>
            <a:off x="3233990" y="1520376"/>
            <a:ext cx="669106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 fontScale="7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תאים בולעניים - הגנה לא ספציפית</a:t>
            </a:r>
          </a:p>
        </p:txBody>
      </p:sp>
      <p:pic>
        <p:nvPicPr>
          <p:cNvPr id="5" name="Picture 5" descr="מ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383" y="2940436"/>
            <a:ext cx="6792607" cy="37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67548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מ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1200" y="0"/>
            <a:ext cx="12903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5726373"/>
      </p:ext>
    </p:extLst>
  </p:cSld>
  <p:clrMapOvr>
    <a:masterClrMapping/>
  </p:clrMapOvr>
  <p:transition spd="med" advClick="0" advTm="1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מ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9866880"/>
      </p:ext>
    </p:extLst>
  </p:cSld>
  <p:clrMapOvr>
    <a:masterClrMapping/>
  </p:clrMapOvr>
  <p:transition spd="med" advClick="0" advTm="1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מ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6933798"/>
      </p:ext>
    </p:extLst>
  </p:cSld>
  <p:clrMapOvr>
    <a:masterClrMapping/>
  </p:clrMapOvr>
  <p:transition spd="med" advClick="0" advTm="1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x-none"/>
              <a:t>         </a:t>
            </a:r>
            <a:endParaRPr/>
          </a:p>
        </p:txBody>
      </p:sp>
      <p:sp>
        <p:nvSpPr>
          <p:cNvPr id="239" name="Google Shape;239;p4"/>
          <p:cNvSpPr txBox="1"/>
          <p:nvPr/>
        </p:nvSpPr>
        <p:spPr>
          <a:xfrm>
            <a:off x="1574138" y="1554886"/>
            <a:ext cx="9670200" cy="723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96000" marR="0" lvl="0" indent="-571500" algn="r" rtl="1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 panose="020B0604020202020204" pitchFamily="34" charset="0"/>
              <a:buChar char="•"/>
            </a:pPr>
            <a:endParaRPr lang="he-IL" sz="3600" dirty="0">
              <a:solidFill>
                <a:schemeClr val="dk1"/>
              </a:solidFill>
              <a:latin typeface="Varela Round" panose="00000500000000000000" pitchFamily="2" charset="-79"/>
              <a:ea typeface="Calibri"/>
              <a:cs typeface="Varela Round" panose="00000500000000000000" pitchFamily="2" charset="-79"/>
              <a:sym typeface="Calibri"/>
            </a:endParaRPr>
          </a:p>
        </p:txBody>
      </p:sp>
      <p:pic>
        <p:nvPicPr>
          <p:cNvPr id="1026" name="Picture 2" descr="C:\Users\yael.golvardi\Pictures\יעל וגדיה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596" y="916830"/>
            <a:ext cx="6025662" cy="4519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מלבן 2"/>
          <p:cNvSpPr/>
          <p:nvPr/>
        </p:nvSpPr>
        <p:spPr>
          <a:xfrm>
            <a:off x="5896956" y="2714788"/>
            <a:ext cx="9460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24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מי אני</a:t>
            </a:r>
          </a:p>
        </p:txBody>
      </p:sp>
      <p:sp>
        <p:nvSpPr>
          <p:cNvPr id="9" name="Google Shape;110;p2">
            <a:extLst>
              <a:ext uri="{FF2B5EF4-FFF2-40B4-BE49-F238E27FC236}">
                <a16:creationId xmlns:a16="http://schemas.microsoft.com/office/drawing/2014/main" id="{7930050A-DE7F-4B33-B37B-BCB92B49AAEE}"/>
              </a:ext>
            </a:extLst>
          </p:cNvPr>
          <p:cNvSpPr txBox="1">
            <a:spLocks/>
          </p:cNvSpPr>
          <p:nvPr/>
        </p:nvSpPr>
        <p:spPr>
          <a:xfrm>
            <a:off x="-750715" y="2008721"/>
            <a:ext cx="12192000" cy="813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92A72"/>
              </a:buClr>
              <a:buSzPts val="1800"/>
              <a:buFont typeface="Varela Round"/>
              <a:buNone/>
              <a:defRPr sz="1800" b="0" i="0" u="none" strike="noStrike" cap="none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SzPts val="2800"/>
            </a:pPr>
            <a:r>
              <a:rPr lang="he-IL" sz="4400" dirty="0"/>
              <a:t>קצת עלי</a:t>
            </a:r>
          </a:p>
        </p:txBody>
      </p:sp>
    </p:spTree>
    <p:extLst>
      <p:ext uri="{BB962C8B-B14F-4D97-AF65-F5344CB8AC3E}">
        <p14:creationId xmlns:p14="http://schemas.microsoft.com/office/powerpoint/2010/main" val="24155470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מ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4939222"/>
      </p:ext>
    </p:extLst>
  </p:cSld>
  <p:clrMapOvr>
    <a:masterClrMapping/>
  </p:clrMapOvr>
  <p:transition spd="med" advClick="0" advTm="100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מ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598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1981421"/>
      </p:ext>
    </p:extLst>
  </p:cSld>
  <p:clrMapOvr>
    <a:masterClrMapping/>
  </p:clrMapOvr>
  <p:transition spd="slow" advClick="0" advTm="100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מ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5811283"/>
      </p:ext>
    </p:extLst>
  </p:cSld>
  <p:clrMapOvr>
    <a:masterClrMapping/>
  </p:clrMapOvr>
  <p:transition spd="slow" advClick="0" advTm="100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מ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0"/>
            <a:ext cx="12496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8188064"/>
      </p:ext>
    </p:extLst>
  </p:cSld>
  <p:clrMapOvr>
    <a:masterClrMapping/>
  </p:clrMapOvr>
  <p:transition spd="slow" advClick="0" advTm="1000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מ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9282476"/>
      </p:ext>
    </p:extLst>
  </p:cSld>
  <p:clrMapOvr>
    <a:masterClrMapping/>
  </p:clrMapOvr>
  <p:transition spd="slow" advClick="0" advTm="100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מ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3964877"/>
      </p:ext>
    </p:extLst>
  </p:cSld>
  <p:clrMapOvr>
    <a:masterClrMapping/>
  </p:clrMapOvr>
  <p:transition spd="slow" advClick="0" advTm="1000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מ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6558117"/>
      </p:ext>
    </p:extLst>
  </p:cSld>
  <p:clrMapOvr>
    <a:masterClrMapping/>
  </p:clrMapOvr>
  <p:transition spd="slow" advClick="0" advTm="1000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מ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1744118"/>
      </p:ext>
    </p:extLst>
  </p:cSld>
  <p:clrMapOvr>
    <a:masterClrMapping/>
  </p:clrMapOvr>
  <p:transition spd="slow" advClick="0" advTm="1000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מ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5303903"/>
      </p:ext>
    </p:extLst>
  </p:cSld>
  <p:clrMapOvr>
    <a:masterClrMapping/>
  </p:clrMapOvr>
  <p:transition spd="slow" advClick="0" advTm="1000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מ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5937713"/>
      </p:ext>
    </p:extLst>
  </p:cSld>
  <p:clrMapOvr>
    <a:masterClrMapping/>
  </p:clrMapOvr>
  <p:transition spd="slow" advClick="0" advTm="1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"/>
          <p:cNvSpPr txBox="1">
            <a:spLocks noGrp="1"/>
          </p:cNvSpPr>
          <p:nvPr>
            <p:ph type="body" idx="4294967295"/>
          </p:nvPr>
        </p:nvSpPr>
        <p:spPr>
          <a:xfrm>
            <a:off x="0" y="1341438"/>
            <a:ext cx="9642475" cy="41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29837" lvl="0" indent="-257200" algn="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2800"/>
              <a:buChar char="•"/>
            </a:pPr>
            <a:r>
              <a:rPr lang="he-IL" sz="2800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מהי מחלה</a:t>
            </a:r>
            <a:endParaRPr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marL="329837" lvl="0" indent="-257200" algn="r" rtl="1">
              <a:lnSpc>
                <a:spcPct val="200000"/>
              </a:lnSpc>
              <a:spcBef>
                <a:spcPts val="450"/>
              </a:spcBef>
              <a:spcAft>
                <a:spcPts val="0"/>
              </a:spcAft>
              <a:buClr>
                <a:srgbClr val="192A72"/>
              </a:buClr>
              <a:buSzPts val="2800"/>
              <a:buChar char="•"/>
            </a:pPr>
            <a:r>
              <a:rPr lang="he-IL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גורמי מחלה מדבקת</a:t>
            </a:r>
            <a:endParaRPr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marL="329837" lvl="0" indent="-257200" algn="r" rtl="1">
              <a:lnSpc>
                <a:spcPct val="200000"/>
              </a:lnSpc>
              <a:spcBef>
                <a:spcPts val="450"/>
              </a:spcBef>
              <a:spcAft>
                <a:spcPts val="0"/>
              </a:spcAft>
              <a:buClr>
                <a:srgbClr val="192A72"/>
              </a:buClr>
              <a:buSzPts val="2800"/>
              <a:buChar char="•"/>
            </a:pPr>
            <a:r>
              <a:rPr lang="he-IL" sz="2800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דרכים של החקלאי להתמודד עם מחלות בעדר/במכלאה</a:t>
            </a:r>
            <a:endParaRPr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5" name="Google Shape;109;p2">
            <a:extLst>
              <a:ext uri="{FF2B5EF4-FFF2-40B4-BE49-F238E27FC236}">
                <a16:creationId xmlns:a16="http://schemas.microsoft.com/office/drawing/2014/main" id="{F374E541-544A-4CE2-8280-28F56B12A9B3}"/>
              </a:ext>
            </a:extLst>
          </p:cNvPr>
          <p:cNvSpPr txBox="1">
            <a:spLocks/>
          </p:cNvSpPr>
          <p:nvPr/>
        </p:nvSpPr>
        <p:spPr>
          <a:xfrm>
            <a:off x="1730327" y="81274"/>
            <a:ext cx="12192000" cy="126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Varela Round" panose="00000500000000000000" pitchFamily="2" charset="-79"/>
                <a:ea typeface="Varela Round" panose="00000500000000000000" pitchFamily="2" charset="-79"/>
                <a:cs typeface="Varela Round" panose="00000500000000000000" pitchFamily="2" charset="-79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rtl="1">
              <a:lnSpc>
                <a:spcPct val="90000"/>
              </a:lnSpc>
              <a:buClr>
                <a:srgbClr val="192A72"/>
              </a:buClr>
              <a:buSzPts val="4900"/>
              <a:buFont typeface="Varela Round"/>
              <a:buNone/>
            </a:pPr>
            <a:r>
              <a:rPr lang="he-IL" sz="4800" dirty="0">
                <a:solidFill>
                  <a:srgbClr val="002060"/>
                </a:solidFill>
              </a:rPr>
              <a:t>במה נעסוק היום?</a:t>
            </a:r>
          </a:p>
        </p:txBody>
      </p:sp>
    </p:spTree>
    <p:extLst>
      <p:ext uri="{BB962C8B-B14F-4D97-AF65-F5344CB8AC3E}">
        <p14:creationId xmlns:p14="http://schemas.microsoft.com/office/powerpoint/2010/main" val="149606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מ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4804327"/>
      </p:ext>
    </p:extLst>
  </p:cSld>
  <p:clrMapOvr>
    <a:masterClrMapping/>
  </p:clrMapOvr>
  <p:transition spd="slow" advClick="0" advTm="1000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מ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6587870"/>
      </p:ext>
    </p:extLst>
  </p:cSld>
  <p:clrMapOvr>
    <a:masterClrMapping/>
  </p:clrMapOvr>
  <p:transition spd="slow" advClick="0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2"/>
          <p:cNvSpPr txBox="1">
            <a:spLocks noGrp="1"/>
          </p:cNvSpPr>
          <p:nvPr>
            <p:ph type="title" idx="4294967295"/>
          </p:nvPr>
        </p:nvSpPr>
        <p:spPr>
          <a:xfrm>
            <a:off x="3625849" y="340533"/>
            <a:ext cx="8280400" cy="7191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he-IL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קו ההגנה השלישי: חיסון פעיל טבעי</a:t>
            </a:r>
            <a:endParaRPr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5" name="מציין מיקום תוכן 2"/>
          <p:cNvSpPr txBox="1">
            <a:spLocks/>
          </p:cNvSpPr>
          <p:nvPr/>
        </p:nvSpPr>
        <p:spPr>
          <a:xfrm>
            <a:off x="7011925" y="3449137"/>
            <a:ext cx="5453935" cy="1602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571500" indent="-342900" algn="r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נוגדן – סוג של חלבון הנוצר על ידי תאי דם לבנים בתגובה לחשיפה לאנטיגן. הנוגדן נקשר לאנטיגן ומנטרל אותו.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003575"/>
            <a:ext cx="7071653" cy="3534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892670" y="1569933"/>
            <a:ext cx="4174099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 algn="r" rtl="1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אנטיגן – חומר או תא זרים לגוף (לא-עצמיים) הגורמים להפעלת המערכת  החיסונית נגדם, כלומר הפעלה של תגובת חיסון ייחודית כלפיו.</a:t>
            </a:r>
          </a:p>
        </p:txBody>
      </p:sp>
    </p:spTree>
    <p:extLst>
      <p:ext uri="{BB962C8B-B14F-4D97-AF65-F5344CB8AC3E}">
        <p14:creationId xmlns:p14="http://schemas.microsoft.com/office/powerpoint/2010/main" val="1216419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2"/>
          <p:cNvSpPr txBox="1">
            <a:spLocks noGrp="1"/>
          </p:cNvSpPr>
          <p:nvPr>
            <p:ph type="title" idx="4294967295"/>
          </p:nvPr>
        </p:nvSpPr>
        <p:spPr>
          <a:xfrm>
            <a:off x="3767402" y="98599"/>
            <a:ext cx="8280400" cy="7191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he-IL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קו ההגנה השלישי: חיסון פעיל טבעי</a:t>
            </a:r>
            <a:endParaRPr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297" name="Google Shape;297;p32"/>
          <p:cNvSpPr txBox="1">
            <a:spLocks noGrp="1"/>
          </p:cNvSpPr>
          <p:nvPr>
            <p:ph type="body" idx="4294967295"/>
          </p:nvPr>
        </p:nvSpPr>
        <p:spPr>
          <a:xfrm>
            <a:off x="434975" y="1676400"/>
            <a:ext cx="11757025" cy="5126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r" rtl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3600"/>
              <a:buNone/>
            </a:pPr>
            <a:r>
              <a:rPr lang="x-none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		</a:t>
            </a:r>
            <a:endParaRPr dirty="0">
              <a:solidFill>
                <a:srgbClr val="00206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marL="457200" lvl="0" indent="-228600" algn="ctr" rtl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x-none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	</a:t>
            </a:r>
            <a:endParaRPr dirty="0">
              <a:solidFill>
                <a:srgbClr val="00206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04" y="817737"/>
            <a:ext cx="7442793" cy="5582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907602" y="1009353"/>
            <a:ext cx="4128459" cy="230832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sz="2400" u="sng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תגובה חיסונית ראשונית</a:t>
            </a:r>
          </a:p>
          <a:p>
            <a:pPr algn="r" rtl="1"/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שכפול נוגדנים מתאימים בעקבות חשיפה ראשונית לאנטיגן חדש לגוף. </a:t>
            </a:r>
            <a:b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</a:br>
            <a:r>
              <a:rPr lang="he-IL" sz="2400" b="1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לאחר החשיפה </a:t>
            </a:r>
            <a:r>
              <a:rPr lang="he-IL" sz="2400" b="1" dirty="0" err="1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ישארו</a:t>
            </a:r>
            <a:r>
              <a:rPr lang="he-IL" sz="2400" b="1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בדם נוגדני זיכרון</a:t>
            </a: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499056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2"/>
          <p:cNvSpPr txBox="1">
            <a:spLocks noGrp="1"/>
          </p:cNvSpPr>
          <p:nvPr>
            <p:ph type="title" idx="4294967295"/>
          </p:nvPr>
        </p:nvSpPr>
        <p:spPr>
          <a:xfrm>
            <a:off x="3433298" y="221456"/>
            <a:ext cx="8280400" cy="7191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he-IL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קו ההגנה השלישי: חיסון פעיל טבעי</a:t>
            </a:r>
            <a:endParaRPr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297" name="Google Shape;297;p32"/>
          <p:cNvSpPr txBox="1">
            <a:spLocks noGrp="1"/>
          </p:cNvSpPr>
          <p:nvPr>
            <p:ph type="body" idx="4294967295"/>
          </p:nvPr>
        </p:nvSpPr>
        <p:spPr>
          <a:xfrm>
            <a:off x="434975" y="1676400"/>
            <a:ext cx="11757025" cy="5126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r" rtl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3600"/>
              <a:buNone/>
            </a:pPr>
            <a:r>
              <a:rPr lang="x-none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		</a:t>
            </a:r>
            <a:endParaRPr dirty="0">
              <a:solidFill>
                <a:srgbClr val="00206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marL="457200" lvl="0" indent="-228600" algn="ctr" rtl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x-none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	</a:t>
            </a:r>
            <a:endParaRPr dirty="0">
              <a:solidFill>
                <a:srgbClr val="00206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0" y="998386"/>
            <a:ext cx="11963400" cy="2114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lnSpc>
                <a:spcPct val="120000"/>
              </a:lnSpc>
              <a:spcBef>
                <a:spcPts val="0"/>
              </a:spcBef>
            </a:pPr>
            <a:r>
              <a:rPr lang="he-IL" altLang="he-IL" sz="2000" b="1" u="sng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הזיכרון החיסוני – תגובת חיסון שניונית</a:t>
            </a:r>
          </a:p>
          <a:p>
            <a:pPr algn="r">
              <a:lnSpc>
                <a:spcPct val="120000"/>
              </a:lnSpc>
              <a:spcBef>
                <a:spcPts val="0"/>
              </a:spcBef>
            </a:pPr>
            <a:r>
              <a:rPr lang="he-IL" altLang="he-IL" sz="20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עם פלישת האנטיגן בפעם השנייה לגוף, הוא פוגש לימפוציטים עם נוגדני זיכרון ואלו “מתעוררים” מהר ומתחילים לייצר נוגדנים זהים.</a:t>
            </a:r>
          </a:p>
          <a:p>
            <a:pPr algn="r">
              <a:lnSpc>
                <a:spcPct val="120000"/>
              </a:lnSpc>
              <a:spcBef>
                <a:spcPts val="0"/>
              </a:spcBef>
            </a:pPr>
            <a:r>
              <a:rPr lang="he-IL" altLang="he-IL" sz="20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הנוגדנים נקשרים מיד לאנטיגן ומנטרלים אותו. תאי הזיכרון מפעילים את מערכת החיסון</a:t>
            </a:r>
          </a:p>
          <a:p>
            <a:pPr algn="r">
              <a:lnSpc>
                <a:spcPct val="120000"/>
              </a:lnSpc>
              <a:spcBef>
                <a:spcPts val="0"/>
              </a:spcBef>
            </a:pPr>
            <a:r>
              <a:rPr lang="he-IL" altLang="he-IL" sz="20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התגובה השניונית מהירה וחזקה יותר מתגובת החיסון הראשונית</a:t>
            </a:r>
          </a:p>
          <a:p>
            <a:pPr algn="r">
              <a:lnSpc>
                <a:spcPct val="120000"/>
              </a:lnSpc>
              <a:spcBef>
                <a:spcPts val="0"/>
              </a:spcBef>
            </a:pPr>
            <a:endParaRPr lang="en-US" altLang="he-IL" sz="2000" dirty="0">
              <a:solidFill>
                <a:srgbClr val="00206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algn="r">
              <a:lnSpc>
                <a:spcPct val="120000"/>
              </a:lnSpc>
              <a:spcBef>
                <a:spcPts val="0"/>
              </a:spcBef>
            </a:pPr>
            <a:endParaRPr lang="en-US" altLang="he-IL" sz="2000" dirty="0">
              <a:solidFill>
                <a:srgbClr val="00206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912" y="3175282"/>
            <a:ext cx="7302647" cy="287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0" y="3500755"/>
            <a:ext cx="1904911" cy="14773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sz="1800" b="1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בגרף: עוצמת המחלה והתגובה החיסונית לפי ימים מזמן ההידבקות</a:t>
            </a:r>
          </a:p>
        </p:txBody>
      </p:sp>
    </p:spTree>
    <p:extLst>
      <p:ext uri="{BB962C8B-B14F-4D97-AF65-F5344CB8AC3E}">
        <p14:creationId xmlns:p14="http://schemas.microsoft.com/office/powerpoint/2010/main" val="31656278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2"/>
          <p:cNvSpPr txBox="1">
            <a:spLocks noGrp="1"/>
          </p:cNvSpPr>
          <p:nvPr>
            <p:ph type="title" idx="4294967295"/>
          </p:nvPr>
        </p:nvSpPr>
        <p:spPr>
          <a:xfrm>
            <a:off x="3588043" y="488900"/>
            <a:ext cx="8280400" cy="7191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he-IL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חיסון פעיל מושרה (מלאכותי)</a:t>
            </a:r>
            <a:endParaRPr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297" name="Google Shape;297;p32"/>
          <p:cNvSpPr txBox="1">
            <a:spLocks noGrp="1"/>
          </p:cNvSpPr>
          <p:nvPr>
            <p:ph type="body" idx="4294967295"/>
          </p:nvPr>
        </p:nvSpPr>
        <p:spPr>
          <a:xfrm>
            <a:off x="434975" y="1676400"/>
            <a:ext cx="11757025" cy="5126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r" rtl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3600"/>
              <a:buNone/>
            </a:pPr>
            <a:r>
              <a:rPr lang="x-none" dirty="0">
                <a:latin typeface="Varela Round" panose="00000500000000000000" pitchFamily="2" charset="-79"/>
                <a:cs typeface="Varela Round" panose="00000500000000000000" pitchFamily="2" charset="-79"/>
              </a:rPr>
              <a:t>		</a:t>
            </a:r>
            <a:endParaRPr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marL="457200" lvl="0" indent="-228600" algn="ctr" rtl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x-none" dirty="0">
                <a:latin typeface="Varela Round" panose="00000500000000000000" pitchFamily="2" charset="-79"/>
                <a:cs typeface="Varela Round" panose="00000500000000000000" pitchFamily="2" charset="-79"/>
              </a:rPr>
              <a:t>	</a:t>
            </a:r>
            <a:endParaRPr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9034" y="1408671"/>
            <a:ext cx="10953751" cy="46038"/>
          </a:xfrm>
          <a:prstGeom prst="rect">
            <a:avLst/>
          </a:prstGeom>
          <a:blipFill dpi="0" rotWithShape="1">
            <a:blip r:embed="rId3" cstate="print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e-IL" sz="1800" dirty="0">
              <a:solidFill>
                <a:prstClr val="white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2" name="Slide Number Placeholder 8"/>
          <p:cNvSpPr txBox="1">
            <a:spLocks/>
          </p:cNvSpPr>
          <p:nvPr/>
        </p:nvSpPr>
        <p:spPr bwMode="auto">
          <a:xfrm>
            <a:off x="309034" y="7482447"/>
            <a:ext cx="794412" cy="3651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BA13D4C-67EF-42D4-8870-AE7735189949}" type="slidenum">
              <a:rPr lang="he-IL" sz="1200" smtClean="0">
                <a:solidFill>
                  <a:prstClr val="white">
                    <a:lumMod val="75000"/>
                  </a:prst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45</a:t>
            </a:fld>
            <a:endParaRPr lang="he-IL" sz="1200" dirty="0">
              <a:solidFill>
                <a:prstClr val="white">
                  <a:lumMod val="75000"/>
                </a:prstClr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2909" y="2351368"/>
            <a:ext cx="5844116" cy="319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0810" y="1556793"/>
            <a:ext cx="7501225" cy="4227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963462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2"/>
          <p:cNvSpPr txBox="1">
            <a:spLocks noGrp="1"/>
          </p:cNvSpPr>
          <p:nvPr>
            <p:ph type="title" idx="4294967295"/>
          </p:nvPr>
        </p:nvSpPr>
        <p:spPr>
          <a:xfrm>
            <a:off x="3606086" y="413543"/>
            <a:ext cx="8280400" cy="7191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he-IL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חיסון פעיל מושרה (מלאכותי)</a:t>
            </a:r>
            <a:endParaRPr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297" name="Google Shape;297;p32"/>
          <p:cNvSpPr txBox="1">
            <a:spLocks noGrp="1"/>
          </p:cNvSpPr>
          <p:nvPr>
            <p:ph type="body" idx="4294967295"/>
          </p:nvPr>
        </p:nvSpPr>
        <p:spPr>
          <a:xfrm>
            <a:off x="434975" y="1676400"/>
            <a:ext cx="11757025" cy="5126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r" rtl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3600"/>
              <a:buNone/>
            </a:pPr>
            <a:r>
              <a:rPr lang="x-none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		</a:t>
            </a:r>
            <a:endParaRPr dirty="0">
              <a:solidFill>
                <a:srgbClr val="00206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marL="457200" lvl="0" indent="-228600" algn="ctr" rtl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x-none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	</a:t>
            </a:r>
            <a:endParaRPr dirty="0">
              <a:solidFill>
                <a:srgbClr val="00206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9034" y="1408671"/>
            <a:ext cx="10953751" cy="46038"/>
          </a:xfrm>
          <a:prstGeom prst="rect">
            <a:avLst/>
          </a:prstGeom>
          <a:blipFill dpi="0" rotWithShape="1">
            <a:blip r:embed="rId3" cstate="print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e-IL" sz="1800" dirty="0">
              <a:solidFill>
                <a:srgbClr val="00206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pic>
        <p:nvPicPr>
          <p:cNvPr id="6" name="תמונה 5" descr="http://upload.wikimedia.org/wikipedia/commons/9/95/Smallpox_vaccin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234" y="1598037"/>
            <a:ext cx="5488517" cy="277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Hospital Corpsman 3rd Class Tiffany Long of San Diego, Calif., administers the influenza vaccination to a crew member aboard USS Kitty Hawk (CV 63)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1" y="1598037"/>
            <a:ext cx="5753100" cy="279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885201" y="4791826"/>
            <a:ext cx="2550584" cy="368300"/>
          </a:xfrm>
          <a:prstGeom prst="rect">
            <a:avLst/>
          </a:prstGeom>
          <a:noFill/>
          <a:ln w="19050">
            <a:noFill/>
          </a:ln>
          <a:effectLst>
            <a:outerShdw sx="102000" sy="102000" algn="tl" rotWithShape="0">
              <a:sysClr val="window" lastClr="FFFFFF">
                <a:lumMod val="65000"/>
                <a:alpha val="0"/>
              </a:sysClr>
            </a:outerShdw>
          </a:effectLst>
        </p:spPr>
        <p:txBody>
          <a:bodyPr rtlCol="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e-IL" sz="1800" u="sng" kern="0" dirty="0">
                <a:solidFill>
                  <a:srgbClr val="002060"/>
                </a:solidFill>
                <a:latin typeface="Varela Round" panose="00000500000000000000" pitchFamily="2" charset="-79"/>
                <a:ea typeface="+mn-ea"/>
                <a:cs typeface="Varela Round" panose="00000500000000000000" pitchFamily="2" charset="-79"/>
              </a:rPr>
              <a:t>חיסון נגד שפעת</a:t>
            </a:r>
            <a:endParaRPr lang="he-IL" sz="1200" u="sng" kern="0" dirty="0">
              <a:solidFill>
                <a:srgbClr val="002060"/>
              </a:solidFill>
              <a:latin typeface="Varela Round" panose="00000500000000000000" pitchFamily="2" charset="-79"/>
              <a:ea typeface="+mn-ea"/>
              <a:cs typeface="Varela Round" panose="00000500000000000000" pitchFamily="2" charset="-79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38284" y="4687181"/>
            <a:ext cx="5444067" cy="922337"/>
          </a:xfrm>
          <a:prstGeom prst="rect">
            <a:avLst/>
          </a:prstGeom>
          <a:noFill/>
          <a:ln w="19050">
            <a:noFill/>
          </a:ln>
          <a:effectLst>
            <a:outerShdw sx="102000" sy="102000" algn="tl" rotWithShape="0">
              <a:sysClr val="window" lastClr="FFFFFF">
                <a:lumMod val="65000"/>
                <a:alpha val="0"/>
              </a:sysClr>
            </a:outerShdw>
          </a:effectLst>
        </p:spPr>
        <p:txBody>
          <a:bodyPr rtlCol="1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e-IL" sz="1800" u="sng" kern="0" dirty="0">
                <a:solidFill>
                  <a:srgbClr val="002060"/>
                </a:solidFill>
                <a:latin typeface="Varela Round" panose="00000500000000000000" pitchFamily="2" charset="-79"/>
                <a:ea typeface="+mn-ea"/>
                <a:cs typeface="Varela Round" panose="00000500000000000000" pitchFamily="2" charset="-79"/>
              </a:rPr>
              <a:t>חיסון \נגד אבעבועות שחורות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e-IL" sz="1800" kern="0" dirty="0">
                <a:solidFill>
                  <a:srgbClr val="002060"/>
                </a:solidFill>
                <a:latin typeface="Varela Round" panose="00000500000000000000" pitchFamily="2" charset="-79"/>
                <a:ea typeface="+mn-ea"/>
                <a:cs typeface="Varela Round" panose="00000500000000000000" pitchFamily="2" charset="-79"/>
              </a:rPr>
              <a:t>מחלה שכמעט נכחדה בעולם עקב מבצע חיסון בין-לאומי נרחב</a:t>
            </a:r>
            <a:endParaRPr lang="he-IL" sz="1200" kern="0" dirty="0">
              <a:solidFill>
                <a:srgbClr val="002060"/>
              </a:solidFill>
              <a:latin typeface="Varela Round" panose="00000500000000000000" pitchFamily="2" charset="-79"/>
              <a:ea typeface="+mn-ea"/>
              <a:cs typeface="Varela Round" panose="00000500000000000000" pitchFamily="2" charset="-79"/>
            </a:endParaRPr>
          </a:p>
        </p:txBody>
      </p:sp>
      <p:sp>
        <p:nvSpPr>
          <p:cNvPr id="10" name="מלבן 1"/>
          <p:cNvSpPr>
            <a:spLocks noChangeArrowheads="1"/>
          </p:cNvSpPr>
          <p:nvPr/>
        </p:nvSpPr>
        <p:spPr bwMode="auto">
          <a:xfrm>
            <a:off x="8240184" y="4377749"/>
            <a:ext cx="360256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12750" algn="just">
              <a:lnSpc>
                <a:spcPct val="115000"/>
              </a:lnSpc>
              <a:spcAft>
                <a:spcPts val="1000"/>
              </a:spcAft>
            </a:pPr>
            <a:r>
              <a:rPr lang="en-US" sz="1200" dirty="0">
                <a:solidFill>
                  <a:srgbClr val="002060"/>
                </a:solidFill>
                <a:latin typeface="Varela Round" panose="00000500000000000000" pitchFamily="2" charset="-79"/>
                <a:ea typeface="Calibri" pitchFamily="34" charset="0"/>
                <a:cs typeface="Varela Round" panose="00000500000000000000" pitchFamily="2" charset="-79"/>
              </a:rPr>
              <a:t>PHIL/CDC</a:t>
            </a:r>
            <a:r>
              <a:rPr lang="he-IL" sz="1200" dirty="0">
                <a:solidFill>
                  <a:srgbClr val="002060"/>
                </a:solidFill>
                <a:latin typeface="Varela Round" panose="00000500000000000000" pitchFamily="2" charset="-79"/>
                <a:ea typeface="Calibri" pitchFamily="34" charset="0"/>
                <a:cs typeface="Varela Round" panose="00000500000000000000" pitchFamily="2" charset="-79"/>
              </a:rPr>
              <a:t>/ </a:t>
            </a:r>
            <a:r>
              <a:rPr lang="en-US" sz="1200" dirty="0">
                <a:solidFill>
                  <a:srgbClr val="002060"/>
                </a:solidFill>
                <a:latin typeface="Varela Round" panose="00000500000000000000" pitchFamily="2" charset="-79"/>
                <a:ea typeface="Calibri" pitchFamily="34" charset="0"/>
                <a:cs typeface="Varela Round" panose="00000500000000000000" pitchFamily="2" charset="-79"/>
              </a:rPr>
              <a:t>James </a:t>
            </a:r>
            <a:r>
              <a:rPr lang="en-US" sz="1200" dirty="0" err="1">
                <a:solidFill>
                  <a:srgbClr val="002060"/>
                </a:solidFill>
                <a:latin typeface="Varela Round" panose="00000500000000000000" pitchFamily="2" charset="-79"/>
                <a:ea typeface="Calibri" pitchFamily="34" charset="0"/>
                <a:cs typeface="Varela Round" panose="00000500000000000000" pitchFamily="2" charset="-79"/>
              </a:rPr>
              <a:t>Gathany</a:t>
            </a:r>
            <a:r>
              <a:rPr lang="he-IL" sz="1200" dirty="0">
                <a:solidFill>
                  <a:srgbClr val="002060"/>
                </a:solidFill>
                <a:latin typeface="Varela Round" panose="00000500000000000000" pitchFamily="2" charset="-79"/>
                <a:ea typeface="Calibri" pitchFamily="34" charset="0"/>
                <a:cs typeface="Varela Round" panose="00000500000000000000" pitchFamily="2" charset="-79"/>
              </a:rPr>
              <a:t> ©</a:t>
            </a:r>
            <a:endParaRPr lang="en-US" sz="1200" dirty="0">
              <a:solidFill>
                <a:srgbClr val="002060"/>
              </a:solidFill>
              <a:latin typeface="Varela Round" panose="00000500000000000000" pitchFamily="2" charset="-79"/>
              <a:ea typeface="Calibri" pitchFamily="34" charset="0"/>
              <a:cs typeface="Varela Round" panose="00000500000000000000" pitchFamily="2" charset="-79"/>
            </a:endParaRPr>
          </a:p>
        </p:txBody>
      </p:sp>
      <p:sp>
        <p:nvSpPr>
          <p:cNvPr id="11" name="מלבן 2"/>
          <p:cNvSpPr>
            <a:spLocks noChangeArrowheads="1"/>
          </p:cNvSpPr>
          <p:nvPr/>
        </p:nvSpPr>
        <p:spPr bwMode="auto">
          <a:xfrm>
            <a:off x="230718" y="4456322"/>
            <a:ext cx="619336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2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U.S. Navy photo by Photographer's Mate Airman Joseph R Schmitt </a:t>
            </a:r>
            <a:r>
              <a:rPr lang="en-US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</a:t>
            </a:r>
            <a:r>
              <a:rPr lang="he-IL" sz="12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©</a:t>
            </a:r>
          </a:p>
        </p:txBody>
      </p:sp>
      <p:sp>
        <p:nvSpPr>
          <p:cNvPr id="12" name="Slide Number Placeholder 8"/>
          <p:cNvSpPr txBox="1">
            <a:spLocks/>
          </p:cNvSpPr>
          <p:nvPr/>
        </p:nvSpPr>
        <p:spPr bwMode="auto">
          <a:xfrm>
            <a:off x="309034" y="7482447"/>
            <a:ext cx="794412" cy="3651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BA13D4C-67EF-42D4-8870-AE7735189949}" type="slidenum">
              <a:rPr lang="he-IL" sz="1200" smtClean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46</a:t>
            </a:fld>
            <a:endParaRPr lang="he-IL" sz="1200" dirty="0">
              <a:solidFill>
                <a:srgbClr val="00206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0820332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2"/>
          <p:cNvSpPr txBox="1">
            <a:spLocks noGrp="1"/>
          </p:cNvSpPr>
          <p:nvPr>
            <p:ph type="title" idx="4294967295"/>
          </p:nvPr>
        </p:nvSpPr>
        <p:spPr>
          <a:xfrm>
            <a:off x="3435622" y="528453"/>
            <a:ext cx="8280400" cy="7191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he-IL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חיסון סביל</a:t>
            </a:r>
            <a:endParaRPr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297" name="Google Shape;297;p32"/>
          <p:cNvSpPr txBox="1">
            <a:spLocks noGrp="1"/>
          </p:cNvSpPr>
          <p:nvPr>
            <p:ph type="body" idx="4294967295"/>
          </p:nvPr>
        </p:nvSpPr>
        <p:spPr>
          <a:xfrm>
            <a:off x="434975" y="1676400"/>
            <a:ext cx="11757025" cy="5126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r" rtl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3600"/>
              <a:buNone/>
            </a:pPr>
            <a:r>
              <a:rPr lang="x-none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		</a:t>
            </a:r>
            <a:endParaRPr dirty="0">
              <a:solidFill>
                <a:srgbClr val="00206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marL="457200" lvl="0" indent="-228600" algn="ctr" rtl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x-none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	</a:t>
            </a:r>
            <a:endParaRPr dirty="0">
              <a:solidFill>
                <a:srgbClr val="00206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grpSp>
        <p:nvGrpSpPr>
          <p:cNvPr id="4" name="קבוצה 15"/>
          <p:cNvGrpSpPr>
            <a:grpSpLocks/>
          </p:cNvGrpSpPr>
          <p:nvPr/>
        </p:nvGrpSpPr>
        <p:grpSpPr bwMode="auto">
          <a:xfrm>
            <a:off x="1088837" y="1428677"/>
            <a:ext cx="8321899" cy="4967945"/>
            <a:chOff x="207613" y="553045"/>
            <a:chExt cx="7699807" cy="5835865"/>
          </a:xfrm>
        </p:grpSpPr>
        <p:sp>
          <p:nvSpPr>
            <p:cNvPr id="5" name="TextBox 4"/>
            <p:cNvSpPr txBox="1"/>
            <p:nvPr/>
          </p:nvSpPr>
          <p:spPr>
            <a:xfrm>
              <a:off x="207613" y="3160314"/>
              <a:ext cx="2572951" cy="759248"/>
            </a:xfrm>
            <a:prstGeom prst="rect">
              <a:avLst/>
            </a:prstGeom>
            <a:noFill/>
            <a:ln w="19050">
              <a:noFill/>
            </a:ln>
            <a:effectLst>
              <a:outerShdw sx="102000" sy="102000" algn="tl" rotWithShape="0">
                <a:sysClr val="window" lastClr="FFFFFF">
                  <a:lumMod val="65000"/>
                  <a:alpha val="0"/>
                </a:sysClr>
              </a:outerShdw>
            </a:effectLst>
          </p:spPr>
          <p:txBody>
            <a:bodyPr rtlCol="1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e-IL" sz="1800" kern="0" dirty="0">
                  <a:solidFill>
                    <a:srgbClr val="002060"/>
                  </a:solidFill>
                  <a:latin typeface="Varela Round" panose="00000500000000000000" pitchFamily="2" charset="-79"/>
                  <a:ea typeface="+mn-ea"/>
                  <a:cs typeface="Varela Round" panose="00000500000000000000" pitchFamily="2" charset="-79"/>
                </a:rPr>
                <a:t>מזריקים אנטיגן מוחלש לבעל חיים</a:t>
              </a:r>
            </a:p>
          </p:txBody>
        </p:sp>
        <p:pic>
          <p:nvPicPr>
            <p:cNvPr id="6" name="תמונה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9021" y="553045"/>
              <a:ext cx="2455939" cy="24559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תמונה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2783" y="914366"/>
              <a:ext cx="1733296" cy="1733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תמונה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7563" y="892338"/>
              <a:ext cx="1733296" cy="1733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תמונה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9672" y="4445933"/>
              <a:ext cx="1368152" cy="1504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תמונה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584" y="3871507"/>
              <a:ext cx="2310508" cy="23105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5761442" y="2868148"/>
              <a:ext cx="2145978" cy="759248"/>
            </a:xfrm>
            <a:prstGeom prst="rect">
              <a:avLst/>
            </a:prstGeom>
            <a:noFill/>
            <a:ln w="19050">
              <a:noFill/>
            </a:ln>
            <a:effectLst>
              <a:outerShdw sx="102000" sy="102000" algn="tl" rotWithShape="0">
                <a:sysClr val="window" lastClr="FFFFFF">
                  <a:lumMod val="65000"/>
                  <a:alpha val="0"/>
                </a:sysClr>
              </a:outerShdw>
            </a:effectLst>
          </p:spPr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e-IL" sz="1800" kern="0" dirty="0">
                  <a:solidFill>
                    <a:srgbClr val="002060"/>
                  </a:solidFill>
                  <a:latin typeface="Varela Round" panose="00000500000000000000" pitchFamily="2" charset="-79"/>
                  <a:ea typeface="+mn-ea"/>
                  <a:cs typeface="Varela Round" panose="00000500000000000000" pitchFamily="2" charset="-79"/>
                </a:rPr>
                <a:t>מפרידים מן הדם את הנוזל שמכיל נוגדנים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939291" y="2925312"/>
              <a:ext cx="2676123" cy="1084639"/>
            </a:xfrm>
            <a:prstGeom prst="rect">
              <a:avLst/>
            </a:prstGeom>
            <a:noFill/>
            <a:ln w="19050">
              <a:noFill/>
            </a:ln>
            <a:effectLst>
              <a:outerShdw sx="102000" sy="102000" algn="tl" rotWithShape="0">
                <a:sysClr val="window" lastClr="FFFFFF">
                  <a:lumMod val="65000"/>
                  <a:alpha val="0"/>
                </a:sysClr>
              </a:outerShdw>
            </a:effectLst>
          </p:spPr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e-IL" sz="1800" kern="0" dirty="0">
                  <a:solidFill>
                    <a:srgbClr val="002060"/>
                  </a:solidFill>
                  <a:latin typeface="Varela Round" panose="00000500000000000000" pitchFamily="2" charset="-79"/>
                  <a:ea typeface="+mn-ea"/>
                  <a:cs typeface="Varela Round" panose="00000500000000000000" pitchFamily="2" charset="-79"/>
                </a:rPr>
                <a:t>לאחר כעשרה ימים מוציאים מבעל החיים דם שמכיל נוגדנים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399521" y="5955054"/>
              <a:ext cx="869819" cy="433856"/>
            </a:xfrm>
            <a:prstGeom prst="rect">
              <a:avLst/>
            </a:prstGeom>
            <a:noFill/>
            <a:ln w="19050">
              <a:noFill/>
            </a:ln>
            <a:effectLst>
              <a:outerShdw sx="102000" sy="102000" algn="tl" rotWithShape="0">
                <a:sysClr val="window" lastClr="FFFFFF">
                  <a:lumMod val="65000"/>
                  <a:alpha val="0"/>
                </a:sysClr>
              </a:outerShdw>
            </a:effectLst>
          </p:spPr>
          <p:txBody>
            <a:bodyPr rtlCol="1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e-IL" sz="1800" kern="0" dirty="0">
                  <a:solidFill>
                    <a:srgbClr val="002060"/>
                  </a:solidFill>
                  <a:latin typeface="Varela Round" panose="00000500000000000000" pitchFamily="2" charset="-79"/>
                  <a:ea typeface="+mn-ea"/>
                  <a:cs typeface="Varela Round" panose="00000500000000000000" pitchFamily="2" charset="-79"/>
                </a:rPr>
                <a:t>נוגדנים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751994" y="4764055"/>
              <a:ext cx="2147564" cy="795402"/>
            </a:xfrm>
            <a:prstGeom prst="rect">
              <a:avLst/>
            </a:prstGeom>
            <a:noFill/>
            <a:ln w="19050">
              <a:noFill/>
            </a:ln>
            <a:effectLst>
              <a:outerShdw sx="102000" sy="102000" algn="tl" rotWithShape="0">
                <a:sysClr val="window" lastClr="FFFFFF">
                  <a:lumMod val="65000"/>
                  <a:alpha val="0"/>
                </a:sysClr>
              </a:outerShdw>
            </a:effectLst>
          </p:spPr>
          <p:txBody>
            <a:bodyPr rtlCol="1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e-IL" sz="2000" kern="0" dirty="0">
                  <a:solidFill>
                    <a:srgbClr val="002060"/>
                  </a:solidFill>
                  <a:latin typeface="Varela Round" panose="00000500000000000000" pitchFamily="2" charset="-79"/>
                  <a:ea typeface="+mn-ea"/>
                  <a:cs typeface="Varela Round" panose="00000500000000000000" pitchFamily="2" charset="-79"/>
                </a:rPr>
                <a:t>מ</a:t>
              </a:r>
              <a:r>
                <a:rPr lang="he-IL" sz="1800" kern="0" dirty="0">
                  <a:solidFill>
                    <a:srgbClr val="002060"/>
                  </a:solidFill>
                  <a:latin typeface="Varela Round" panose="00000500000000000000" pitchFamily="2" charset="-79"/>
                  <a:ea typeface="+mn-ea"/>
                  <a:cs typeface="Varela Round" panose="00000500000000000000" pitchFamily="2" charset="-79"/>
                </a:rPr>
                <a:t>זריקים את הנוגדנים לאדם שזקוק לחיסון</a:t>
              </a:r>
            </a:p>
          </p:txBody>
        </p:sp>
        <p:sp>
          <p:nvSpPr>
            <p:cNvPr id="15" name="חץ ימינה 14"/>
            <p:cNvSpPr/>
            <p:nvPr/>
          </p:nvSpPr>
          <p:spPr>
            <a:xfrm>
              <a:off x="3347216" y="1780462"/>
              <a:ext cx="288882" cy="352505"/>
            </a:xfrm>
            <a:prstGeom prst="rightArrow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endParaRPr>
            </a:p>
          </p:txBody>
        </p:sp>
        <p:sp>
          <p:nvSpPr>
            <p:cNvPr id="16" name="חץ ימינה 15"/>
            <p:cNvSpPr/>
            <p:nvPr/>
          </p:nvSpPr>
          <p:spPr>
            <a:xfrm>
              <a:off x="5605890" y="1758232"/>
              <a:ext cx="288882" cy="350918"/>
            </a:xfrm>
            <a:prstGeom prst="rightArrow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endParaRPr>
            </a:p>
          </p:txBody>
        </p:sp>
        <p:sp>
          <p:nvSpPr>
            <p:cNvPr id="17" name="חץ ימינה 16"/>
            <p:cNvSpPr/>
            <p:nvPr/>
          </p:nvSpPr>
          <p:spPr>
            <a:xfrm rot="5400000">
              <a:off x="6750251" y="3871743"/>
              <a:ext cx="287403" cy="350785"/>
            </a:xfrm>
            <a:prstGeom prst="rightArrow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endParaRPr>
            </a:p>
          </p:txBody>
        </p:sp>
        <p:sp>
          <p:nvSpPr>
            <p:cNvPr id="18" name="חץ ימינה 17"/>
            <p:cNvSpPr/>
            <p:nvPr/>
          </p:nvSpPr>
          <p:spPr>
            <a:xfrm flipH="1">
              <a:off x="5477321" y="4873617"/>
              <a:ext cx="287295" cy="352505"/>
            </a:xfrm>
            <a:prstGeom prst="rightArrow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27429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2"/>
          <p:cNvSpPr txBox="1">
            <a:spLocks noGrp="1"/>
          </p:cNvSpPr>
          <p:nvPr>
            <p:ph type="title" idx="4294967295"/>
          </p:nvPr>
        </p:nvSpPr>
        <p:spPr>
          <a:xfrm>
            <a:off x="3911600" y="663575"/>
            <a:ext cx="8280400" cy="719138"/>
          </a:xfrm>
        </p:spPr>
        <p:txBody>
          <a:bodyPr/>
          <a:lstStyle/>
          <a:p>
            <a:pPr lvl="0"/>
            <a:r>
              <a:rPr lang="he-IL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דוגמאות לחיסון סביל טבעי</a:t>
            </a:r>
          </a:p>
        </p:txBody>
      </p:sp>
      <p:sp>
        <p:nvSpPr>
          <p:cNvPr id="297" name="Google Shape;297;p32"/>
          <p:cNvSpPr txBox="1">
            <a:spLocks noGrp="1"/>
          </p:cNvSpPr>
          <p:nvPr>
            <p:ph type="body" idx="4294967295"/>
          </p:nvPr>
        </p:nvSpPr>
        <p:spPr>
          <a:xfrm>
            <a:off x="2619376" y="1928813"/>
            <a:ext cx="8482214" cy="3844925"/>
          </a:xfrm>
        </p:spPr>
        <p:txBody>
          <a:bodyPr/>
          <a:lstStyle/>
          <a:p>
            <a:pPr lvl="0"/>
            <a:r>
              <a:rPr lang="x-none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		</a:t>
            </a:r>
          </a:p>
          <a:p>
            <a:pPr lvl="0"/>
            <a:r>
              <a:rPr lang="x-none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	</a:t>
            </a:r>
          </a:p>
        </p:txBody>
      </p:sp>
      <p:grpSp>
        <p:nvGrpSpPr>
          <p:cNvPr id="4" name="קבוצה 9"/>
          <p:cNvGrpSpPr>
            <a:grpSpLocks/>
          </p:cNvGrpSpPr>
          <p:nvPr/>
        </p:nvGrpSpPr>
        <p:grpSpPr bwMode="auto">
          <a:xfrm>
            <a:off x="0" y="1279565"/>
            <a:ext cx="4068233" cy="4583113"/>
            <a:chOff x="693099" y="1604803"/>
            <a:chExt cx="3051175" cy="4583272"/>
          </a:xfrm>
        </p:grpSpPr>
        <p:pic>
          <p:nvPicPr>
            <p:cNvPr id="5" name="תמונה 9" descr="iStock_000008548670Small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099" y="1604803"/>
              <a:ext cx="3051175" cy="457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/>
            <p:cNvSpPr txBox="1"/>
            <p:nvPr/>
          </p:nvSpPr>
          <p:spPr bwMode="auto">
            <a:xfrm>
              <a:off x="1142361" y="5857864"/>
              <a:ext cx="2071688" cy="330211"/>
            </a:xfrm>
            <a:prstGeom prst="rect">
              <a:avLst/>
            </a:prstGeom>
            <a:noFill/>
            <a:ln w="22225">
              <a:noFill/>
            </a:ln>
            <a:effectLst/>
          </p:spPr>
          <p:txBody>
            <a:bodyPr rtlCol="1" anchor="ctr"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00" dirty="0">
                  <a:solidFill>
                    <a:srgbClr val="002060"/>
                  </a:solidFill>
                  <a:latin typeface="Varela Round" panose="00000500000000000000" pitchFamily="2" charset="-79"/>
                  <a:cs typeface="Varela Round" panose="00000500000000000000" pitchFamily="2" charset="-79"/>
                </a:rPr>
                <a:t>© istockphoto.com/ Kais </a:t>
              </a:r>
              <a:r>
                <a:rPr lang="en-US" sz="1000" dirty="0" err="1">
                  <a:solidFill>
                    <a:srgbClr val="002060"/>
                  </a:solidFill>
                  <a:latin typeface="Varela Round" panose="00000500000000000000" pitchFamily="2" charset="-79"/>
                  <a:cs typeface="Varela Round" panose="00000500000000000000" pitchFamily="2" charset="-79"/>
                </a:rPr>
                <a:t>Tolmats</a:t>
              </a:r>
              <a:endParaRPr lang="he-IL" sz="10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endParaRPr>
            </a:p>
          </p:txBody>
        </p:sp>
      </p:grpSp>
      <p:sp>
        <p:nvSpPr>
          <p:cNvPr id="8" name="Rectangle 3"/>
          <p:cNvSpPr/>
          <p:nvPr/>
        </p:nvSpPr>
        <p:spPr>
          <a:xfrm>
            <a:off x="309034" y="419100"/>
            <a:ext cx="10953751" cy="46038"/>
          </a:xfrm>
          <a:prstGeom prst="rect">
            <a:avLst/>
          </a:prstGeom>
          <a:blipFill dpi="0" rotWithShape="1">
            <a:blip r:embed="rId4" cstate="print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e-IL" sz="1800" dirty="0">
              <a:solidFill>
                <a:srgbClr val="00206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19500" y="1438947"/>
            <a:ext cx="7198754" cy="1938992"/>
          </a:xfrm>
          <a:prstGeom prst="rect">
            <a:avLst/>
          </a:prstGeom>
          <a:noFill/>
          <a:ln w="19050">
            <a:noFill/>
          </a:ln>
          <a:effectLst>
            <a:outerShdw sx="102000" sy="102000" algn="tl" rotWithShape="0">
              <a:sysClr val="window" lastClr="FFFFFF">
                <a:lumMod val="65000"/>
                <a:alpha val="0"/>
              </a:sysClr>
            </a:outerShdw>
          </a:effectLst>
        </p:spPr>
        <p:txBody>
          <a:bodyPr wrap="square" rtlCol="1">
            <a:spAutoFit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e-IL" sz="2400" kern="0" dirty="0">
                <a:solidFill>
                  <a:srgbClr val="002060"/>
                </a:solidFill>
                <a:latin typeface="Varela Round" panose="00000500000000000000" pitchFamily="2" charset="-79"/>
                <a:ea typeface="+mn-ea"/>
                <a:cs typeface="Varela Round" panose="00000500000000000000" pitchFamily="2" charset="-79"/>
              </a:rPr>
              <a:t>כל תינוק מחוסן בחיסון סביל טבעי כבר בלידתו</a:t>
            </a:r>
            <a:r>
              <a:rPr lang="en-US" sz="2400" kern="0" dirty="0">
                <a:solidFill>
                  <a:srgbClr val="002060"/>
                </a:solidFill>
                <a:latin typeface="Varela Round" panose="00000500000000000000" pitchFamily="2" charset="-79"/>
                <a:ea typeface="+mn-ea"/>
                <a:cs typeface="Varela Round" panose="00000500000000000000" pitchFamily="2" charset="-79"/>
              </a:rPr>
              <a:t>;</a:t>
            </a:r>
            <a:r>
              <a:rPr lang="he-IL" sz="2400" kern="0" dirty="0">
                <a:solidFill>
                  <a:srgbClr val="002060"/>
                </a:solidFill>
                <a:latin typeface="Varela Round" panose="00000500000000000000" pitchFamily="2" charset="-79"/>
                <a:ea typeface="+mn-ea"/>
                <a:cs typeface="Varela Round" panose="00000500000000000000" pitchFamily="2" charset="-79"/>
              </a:rPr>
              <a:t> </a:t>
            </a:r>
            <a:r>
              <a:rPr lang="he-IL" sz="2400" b="1" kern="0" dirty="0">
                <a:solidFill>
                  <a:srgbClr val="002060"/>
                </a:solidFill>
                <a:latin typeface="Varela Round" panose="00000500000000000000" pitchFamily="2" charset="-79"/>
                <a:ea typeface="+mn-ea"/>
                <a:cs typeface="Varela Round" panose="00000500000000000000" pitchFamily="2" charset="-79"/>
              </a:rPr>
              <a:t>בזמן ההיריון </a:t>
            </a:r>
            <a:r>
              <a:rPr lang="he-IL" sz="2400" kern="0" dirty="0">
                <a:solidFill>
                  <a:srgbClr val="002060"/>
                </a:solidFill>
                <a:latin typeface="Varela Round" panose="00000500000000000000" pitchFamily="2" charset="-79"/>
                <a:ea typeface="+mn-ea"/>
                <a:cs typeface="Varela Round" panose="00000500000000000000" pitchFamily="2" charset="-79"/>
              </a:rPr>
              <a:t>עוברים נוגדנים מן האם לעובר דרך </a:t>
            </a:r>
            <a:r>
              <a:rPr lang="he-IL" sz="2400" b="1" kern="0" dirty="0">
                <a:solidFill>
                  <a:srgbClr val="002060"/>
                </a:solidFill>
                <a:latin typeface="Varela Round" panose="00000500000000000000" pitchFamily="2" charset="-79"/>
                <a:ea typeface="+mn-ea"/>
                <a:cs typeface="Varela Round" panose="00000500000000000000" pitchFamily="2" charset="-79"/>
              </a:rPr>
              <a:t>השיליה</a:t>
            </a:r>
            <a:r>
              <a:rPr lang="he-IL" sz="2400" kern="0" dirty="0">
                <a:solidFill>
                  <a:srgbClr val="002060"/>
                </a:solidFill>
                <a:latin typeface="Varela Round" panose="00000500000000000000" pitchFamily="2" charset="-79"/>
                <a:ea typeface="+mn-ea"/>
                <a:cs typeface="Varela Round" panose="00000500000000000000" pitchFamily="2" charset="-79"/>
              </a:rPr>
              <a:t>. </a:t>
            </a:r>
          </a:p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e-IL" sz="2400" kern="0" dirty="0">
                <a:solidFill>
                  <a:srgbClr val="002060"/>
                </a:solidFill>
                <a:latin typeface="Varela Round" panose="00000500000000000000" pitchFamily="2" charset="-79"/>
                <a:ea typeface="+mn-ea"/>
                <a:cs typeface="Varela Round" panose="00000500000000000000" pitchFamily="2" charset="-79"/>
              </a:rPr>
              <a:t>כמו כן, כאשר האם </a:t>
            </a:r>
            <a:r>
              <a:rPr lang="he-IL" sz="2400" b="1" kern="0" dirty="0">
                <a:solidFill>
                  <a:srgbClr val="002060"/>
                </a:solidFill>
                <a:latin typeface="Varela Round" panose="00000500000000000000" pitchFamily="2" charset="-79"/>
                <a:ea typeface="+mn-ea"/>
                <a:cs typeface="Varela Round" panose="00000500000000000000" pitchFamily="2" charset="-79"/>
              </a:rPr>
              <a:t>מניקה </a:t>
            </a:r>
            <a:r>
              <a:rPr lang="he-IL" sz="2400" kern="0" dirty="0">
                <a:solidFill>
                  <a:srgbClr val="002060"/>
                </a:solidFill>
                <a:latin typeface="Varela Round" panose="00000500000000000000" pitchFamily="2" charset="-79"/>
                <a:ea typeface="+mn-ea"/>
                <a:cs typeface="Varela Round" panose="00000500000000000000" pitchFamily="2" charset="-79"/>
              </a:rPr>
              <a:t>את התינוק, נוגדנים </a:t>
            </a:r>
            <a:r>
              <a:rPr lang="he-IL" sz="2400" kern="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עוברים </a:t>
            </a:r>
            <a:r>
              <a:rPr lang="he-IL" sz="2400" kern="0" dirty="0">
                <a:solidFill>
                  <a:srgbClr val="002060"/>
                </a:solidFill>
                <a:latin typeface="Varela Round" panose="00000500000000000000" pitchFamily="2" charset="-79"/>
                <a:ea typeface="+mn-ea"/>
                <a:cs typeface="Varela Round" panose="00000500000000000000" pitchFamily="2" charset="-79"/>
              </a:rPr>
              <a:t>ממנה אליו דרך </a:t>
            </a:r>
            <a:r>
              <a:rPr lang="he-IL" sz="2400" b="1" kern="0" dirty="0">
                <a:solidFill>
                  <a:srgbClr val="002060"/>
                </a:solidFill>
                <a:latin typeface="Varela Round" panose="00000500000000000000" pitchFamily="2" charset="-79"/>
                <a:ea typeface="+mn-ea"/>
                <a:cs typeface="Varela Round" panose="00000500000000000000" pitchFamily="2" charset="-79"/>
              </a:rPr>
              <a:t>החלב הראשוני הנקרא "קולוסטרום".</a:t>
            </a:r>
            <a:r>
              <a:rPr lang="he-IL" sz="2400" kern="0" dirty="0">
                <a:solidFill>
                  <a:srgbClr val="002060"/>
                </a:solidFill>
                <a:latin typeface="Varela Round" panose="00000500000000000000" pitchFamily="2" charset="-79"/>
                <a:ea typeface="+mn-ea"/>
                <a:cs typeface="Varela Round" panose="00000500000000000000" pitchFamily="2" charset="-79"/>
              </a:rPr>
              <a:t> </a:t>
            </a:r>
          </a:p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e-IL" sz="2400" kern="0" dirty="0">
                <a:solidFill>
                  <a:srgbClr val="002060"/>
                </a:solidFill>
                <a:latin typeface="Varela Round" panose="00000500000000000000" pitchFamily="2" charset="-79"/>
                <a:ea typeface="+mn-ea"/>
                <a:cs typeface="Varela Round" panose="00000500000000000000" pitchFamily="2" charset="-79"/>
              </a:rPr>
              <a:t>לכן הנקה מומלצת מאוד!</a:t>
            </a:r>
          </a:p>
        </p:txBody>
      </p:sp>
      <p:pic>
        <p:nvPicPr>
          <p:cNvPr id="11" name="Picture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3377939"/>
            <a:ext cx="5676900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מלבן 1"/>
          <p:cNvSpPr>
            <a:spLocks noChangeArrowheads="1"/>
          </p:cNvSpPr>
          <p:nvPr/>
        </p:nvSpPr>
        <p:spPr bwMode="auto">
          <a:xfrm>
            <a:off x="5784851" y="6116639"/>
            <a:ext cx="30480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100" dirty="0">
                <a:solidFill>
                  <a:srgbClr val="002060"/>
                </a:solidFill>
                <a:latin typeface="Varela Round" panose="00000500000000000000" pitchFamily="2" charset="-79"/>
                <a:ea typeface="Calibri" pitchFamily="34" charset="0"/>
                <a:cs typeface="Varela Round" panose="00000500000000000000" pitchFamily="2" charset="-79"/>
              </a:rPr>
              <a:t>© istockphoto.com/Tiburon Studios</a:t>
            </a:r>
          </a:p>
        </p:txBody>
      </p:sp>
      <p:sp>
        <p:nvSpPr>
          <p:cNvPr id="13" name="Slide Number Placeholder 8"/>
          <p:cNvSpPr txBox="1">
            <a:spLocks/>
          </p:cNvSpPr>
          <p:nvPr/>
        </p:nvSpPr>
        <p:spPr bwMode="auto">
          <a:xfrm>
            <a:off x="309033" y="6492876"/>
            <a:ext cx="2844800" cy="3651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08DA4CE-DBD4-42DA-BC1A-E4E9E48AF90B}" type="slidenum">
              <a:rPr lang="he-IL" sz="1200" smtClean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48</a:t>
            </a:fld>
            <a:endParaRPr lang="he-IL" sz="1200" dirty="0">
              <a:solidFill>
                <a:srgbClr val="00206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01902991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2"/>
          <p:cNvSpPr txBox="1">
            <a:spLocks noGrp="1"/>
          </p:cNvSpPr>
          <p:nvPr>
            <p:ph type="title" idx="4294967295"/>
          </p:nvPr>
        </p:nvSpPr>
        <p:spPr>
          <a:xfrm>
            <a:off x="3911600" y="663575"/>
            <a:ext cx="8280400" cy="7191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he-IL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שאלות</a:t>
            </a:r>
            <a:endParaRPr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idx="4294967295"/>
          </p:nvPr>
        </p:nvSpPr>
        <p:spPr>
          <a:xfrm>
            <a:off x="2619375" y="1928813"/>
            <a:ext cx="9572625" cy="3844925"/>
          </a:xfrm>
        </p:spPr>
        <p:txBody>
          <a:bodyPr>
            <a:normAutofit/>
          </a:bodyPr>
          <a:lstStyle/>
          <a:p>
            <a:pPr algn="r"/>
            <a:r>
              <a:rPr lang="he-IL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מחלת הפרו ווירוס היא מחלה נפוצה שעלולה להיות קטלנית:</a:t>
            </a:r>
            <a:endParaRPr lang="en-US" dirty="0">
              <a:solidFill>
                <a:srgbClr val="00206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algn="r"/>
            <a:r>
              <a:rPr lang="he-IL" b="1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א1.</a:t>
            </a:r>
            <a:r>
              <a:rPr lang="he-IL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תאר שני סימנים למחלה בכלבים בוגרים </a:t>
            </a:r>
            <a:endParaRPr lang="en-US" dirty="0">
              <a:solidFill>
                <a:srgbClr val="00206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algn="r"/>
            <a:r>
              <a:rPr lang="he-IL" b="1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א2.</a:t>
            </a:r>
            <a:r>
              <a:rPr lang="he-IL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תאר  שני סימנים למחלה בגורים מתחת לגיל 3 חודשים </a:t>
            </a:r>
            <a:endParaRPr lang="en-US" dirty="0">
              <a:solidFill>
                <a:srgbClr val="00206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algn="r"/>
            <a:r>
              <a:rPr lang="he-IL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 </a:t>
            </a:r>
            <a:endParaRPr lang="en-US" dirty="0">
              <a:solidFill>
                <a:srgbClr val="00206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lvl="0" algn="r"/>
            <a:r>
              <a:rPr lang="he-IL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תאר שתי דרכים, בהם יכול מגדל כלבים לצמצם את סכנת התחלואה </a:t>
            </a:r>
            <a:r>
              <a:rPr lang="he-IL" dirty="0" err="1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בפרוויורוס</a:t>
            </a:r>
            <a:r>
              <a:rPr lang="he-IL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(4 נק')</a:t>
            </a:r>
            <a:endParaRPr lang="en-US" dirty="0">
              <a:solidFill>
                <a:srgbClr val="00206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algn="r"/>
            <a:endParaRPr lang="he-IL" dirty="0">
              <a:solidFill>
                <a:srgbClr val="00206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8264003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"/>
          <p:cNvSpPr txBox="1">
            <a:spLocks noGrp="1"/>
          </p:cNvSpPr>
          <p:nvPr>
            <p:ph type="title" idx="4294967295"/>
          </p:nvPr>
        </p:nvSpPr>
        <p:spPr>
          <a:xfrm>
            <a:off x="6139543" y="212725"/>
            <a:ext cx="6052457" cy="7207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419350" lvl="0" algn="r">
              <a:lnSpc>
                <a:spcPct val="100000"/>
              </a:lnSpc>
              <a:buClr>
                <a:srgbClr val="192A72"/>
              </a:buClr>
              <a:buSzPts val="3600"/>
            </a:pPr>
            <a:r>
              <a:rPr lang="he-IL" sz="4000" dirty="0">
                <a:solidFill>
                  <a:schemeClr val="tx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מהי מחלה?</a:t>
            </a:r>
            <a:endParaRPr sz="4000" dirty="0">
              <a:solidFill>
                <a:schemeClr val="tx2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17" name="Google Shape;117;p3"/>
          <p:cNvSpPr txBox="1">
            <a:spLocks noGrp="1"/>
          </p:cNvSpPr>
          <p:nvPr>
            <p:ph type="body" idx="4294967295"/>
          </p:nvPr>
        </p:nvSpPr>
        <p:spPr>
          <a:xfrm>
            <a:off x="239150" y="933450"/>
            <a:ext cx="9867900" cy="2062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0800" indent="0">
              <a:lnSpc>
                <a:spcPct val="120000"/>
              </a:lnSpc>
              <a:buNone/>
            </a:pPr>
            <a:r>
              <a:rPr lang="he-IL" sz="2400" b="1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מחלה </a:t>
            </a:r>
            <a:r>
              <a:rPr lang="en-US" sz="2400" b="1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disease, sickness, illness ) </a:t>
            </a:r>
            <a:r>
              <a:rPr lang="he-IL" sz="2400" b="1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)</a:t>
            </a:r>
            <a:endParaRPr lang="en-US" sz="2400" b="1" dirty="0">
              <a:solidFill>
                <a:srgbClr val="00206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marL="50800" indent="0">
              <a:lnSpc>
                <a:spcPct val="120000"/>
              </a:lnSpc>
              <a:buNone/>
            </a:pP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הפרעה שיש לה סיבה ספציפית עם סימנים ותסמינים שניתן לזהותם; כל מצב לא תקין או כשל תפקודי של הגוף, מלבד אלה הנובעים מפציעה (שגם הם עשויים להתפתח למחלה). </a:t>
            </a:r>
            <a:r>
              <a:rPr lang="he-IL" sz="16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(</a:t>
            </a:r>
            <a:r>
              <a:rPr lang="en-US" sz="16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https://www.infomed.co.il/definition-2117/</a:t>
            </a: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)</a:t>
            </a:r>
          </a:p>
          <a:p>
            <a:pPr marL="50800" indent="0">
              <a:buNone/>
            </a:pPr>
            <a:endParaRPr lang="he-IL" sz="2400" dirty="0">
              <a:solidFill>
                <a:srgbClr val="00206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3056463"/>
            <a:ext cx="6426200" cy="3454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מלבן 1"/>
          <p:cNvSpPr/>
          <p:nvPr/>
        </p:nvSpPr>
        <p:spPr>
          <a:xfrm>
            <a:off x="6896100" y="5588204"/>
            <a:ext cx="188545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Illustration:</a:t>
            </a:r>
            <a:br>
              <a:rPr lang="en-US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</a:br>
            <a:r>
              <a:rPr lang="en-US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Kelly Leigh Miller.</a:t>
            </a:r>
            <a:br>
              <a:rPr lang="en-US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</a:br>
            <a:r>
              <a:rPr lang="en-US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© The Spruce, 2018</a:t>
            </a:r>
            <a:endParaRPr lang="he-IL" dirty="0">
              <a:solidFill>
                <a:srgbClr val="00206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93004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2"/>
          <p:cNvSpPr txBox="1">
            <a:spLocks noGrp="1"/>
          </p:cNvSpPr>
          <p:nvPr>
            <p:ph type="title" idx="4294967295"/>
          </p:nvPr>
        </p:nvSpPr>
        <p:spPr>
          <a:xfrm>
            <a:off x="4220308" y="0"/>
            <a:ext cx="7971692" cy="57438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he-IL" sz="36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שאלה מבגרות</a:t>
            </a:r>
            <a:endParaRPr sz="3600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idx="4294967295"/>
          </p:nvPr>
        </p:nvSpPr>
        <p:spPr>
          <a:xfrm>
            <a:off x="2751163" y="449374"/>
            <a:ext cx="9572625" cy="2806472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he-IL" sz="22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לאחרונה פותח חיסון חדש נגד </a:t>
            </a:r>
            <a:r>
              <a:rPr lang="he-IL" sz="2200" dirty="0" err="1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פרוווירוס</a:t>
            </a:r>
            <a:r>
              <a:rPr lang="he-IL" sz="22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.  יעילות החיסון נבדקה בניסוי הבא.</a:t>
            </a:r>
          </a:p>
          <a:p>
            <a:pPr algn="r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he-IL" sz="22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נלקחו  עשרה כלבי ביגל בגילאי 6-8 שבועות. הכלבים נבדקו ונמצא שאין בדמם את </a:t>
            </a:r>
            <a:r>
              <a:rPr lang="he-IL" sz="2200" dirty="0" err="1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הפרווירוס</a:t>
            </a:r>
            <a:r>
              <a:rPr lang="he-IL" sz="22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וכמו כן אין להם נוגדנים  (ממקור אימהי) </a:t>
            </a:r>
            <a:r>
              <a:rPr lang="he-IL" sz="2200" dirty="0" err="1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לוירוס</a:t>
            </a:r>
            <a:r>
              <a:rPr lang="he-IL" sz="22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. הכלבים חולקו ל- 2 קבוצות: לקבוצה </a:t>
            </a:r>
            <a:r>
              <a:rPr lang="en-US" sz="22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A</a:t>
            </a:r>
            <a:r>
              <a:rPr lang="he-IL" sz="22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הזריקו את החיסון החדש (באמצעות </a:t>
            </a:r>
            <a:r>
              <a:rPr lang="he-IL" sz="2200" dirty="0" err="1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הוירוס</a:t>
            </a:r>
            <a:r>
              <a:rPr lang="he-IL" sz="22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המוחלש). לקבוצה </a:t>
            </a:r>
            <a:r>
              <a:rPr lang="en-US" sz="22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B</a:t>
            </a:r>
            <a:r>
              <a:rPr lang="he-IL" sz="22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הזריקו תמיסה מלחית בלבד. שתי הקבוצות נחשפו </a:t>
            </a:r>
            <a:r>
              <a:rPr lang="he-IL" sz="2200" dirty="0" err="1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לפרווירוס</a:t>
            </a:r>
            <a:r>
              <a:rPr lang="he-IL" sz="22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(שבודד מצואת כלבים חולים) שבועיים לאחר ההזרקה. </a:t>
            </a:r>
          </a:p>
          <a:p>
            <a:pPr lvl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he-IL" sz="20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רמת הנוגדנים כנגד </a:t>
            </a:r>
            <a:r>
              <a:rPr lang="he-IL" sz="2000" dirty="0" err="1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הפרווירוס</a:t>
            </a:r>
            <a:r>
              <a:rPr lang="he-IL" sz="20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, </a:t>
            </a:r>
            <a:r>
              <a:rPr lang="he-IL" sz="2000" dirty="0" err="1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ניבדקה</a:t>
            </a:r>
            <a:r>
              <a:rPr lang="he-IL" sz="20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לאורך זמן. </a:t>
            </a:r>
            <a:br>
              <a:rPr lang="en-US" sz="20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</a:br>
            <a:r>
              <a:rPr lang="he-IL" sz="20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התוצאות מוצגות בגרף שלפניכם:</a:t>
            </a:r>
            <a:endParaRPr lang="en-US" sz="2000" dirty="0">
              <a:solidFill>
                <a:srgbClr val="00206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algn="r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he-IL" sz="2200" dirty="0">
              <a:solidFill>
                <a:srgbClr val="00206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7"/>
          <a:stretch/>
        </p:blipFill>
        <p:spPr bwMode="auto">
          <a:xfrm>
            <a:off x="310271" y="3165274"/>
            <a:ext cx="4852572" cy="3714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982974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2"/>
          <p:cNvSpPr txBox="1">
            <a:spLocks noGrp="1"/>
          </p:cNvSpPr>
          <p:nvPr>
            <p:ph type="title" idx="4294967295"/>
          </p:nvPr>
        </p:nvSpPr>
        <p:spPr>
          <a:xfrm>
            <a:off x="3911600" y="199342"/>
            <a:ext cx="8280400" cy="7191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he-IL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קריאת גרף – מרכיבי הגרף</a:t>
            </a:r>
            <a:endParaRPr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7"/>
          <a:stretch/>
        </p:blipFill>
        <p:spPr bwMode="auto">
          <a:xfrm>
            <a:off x="543462" y="1489889"/>
            <a:ext cx="6200322" cy="474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608619" y="918480"/>
            <a:ext cx="5208732" cy="34163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כותרת/ שם הגרף: </a:t>
            </a:r>
            <a:br>
              <a:rPr lang="en-US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</a:b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גורם משפיע וגורם מושפע.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כותרת ציר </a:t>
            </a:r>
            <a:r>
              <a:rPr lang="en-US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X</a:t>
            </a: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= גורם משפיע </a:t>
            </a:r>
            <a:br>
              <a:rPr lang="en-US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</a:b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(משתנה בלתי תלוי)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כותרת ציר </a:t>
            </a:r>
            <a:r>
              <a:rPr lang="en-US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Y</a:t>
            </a: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= גורם מושפע (משתנה תלוי)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מקרא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יחידות מדידה (משתנה רציף/ בדיד)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סיפור </a:t>
            </a:r>
            <a:r>
              <a:rPr lang="he-IL" sz="2400" dirty="0" err="1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המיקרה</a:t>
            </a: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כמתואר בשאלה.</a:t>
            </a:r>
          </a:p>
        </p:txBody>
      </p:sp>
    </p:spTree>
    <p:extLst>
      <p:ext uri="{BB962C8B-B14F-4D97-AF65-F5344CB8AC3E}">
        <p14:creationId xmlns:p14="http://schemas.microsoft.com/office/powerpoint/2010/main" val="299719757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7"/>
          <a:stretch/>
        </p:blipFill>
        <p:spPr bwMode="auto">
          <a:xfrm>
            <a:off x="571596" y="1422846"/>
            <a:ext cx="5706649" cy="4368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6" name="Google Shape;296;p32"/>
          <p:cNvSpPr txBox="1">
            <a:spLocks noGrp="1"/>
          </p:cNvSpPr>
          <p:nvPr>
            <p:ph type="title" idx="4294967295"/>
          </p:nvPr>
        </p:nvSpPr>
        <p:spPr>
          <a:xfrm>
            <a:off x="3424920" y="187559"/>
            <a:ext cx="8280400" cy="7191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he-IL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שאלות</a:t>
            </a:r>
            <a:endParaRPr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idx="4294967295"/>
          </p:nvPr>
        </p:nvSpPr>
        <p:spPr>
          <a:xfrm>
            <a:off x="6278244" y="1076746"/>
            <a:ext cx="5706649" cy="4884948"/>
          </a:xfrm>
        </p:spPr>
        <p:txBody>
          <a:bodyPr>
            <a:normAutofit/>
          </a:bodyPr>
          <a:lstStyle/>
          <a:p>
            <a:pPr marL="971550" indent="-742950" algn="r">
              <a:buClr>
                <a:srgbClr val="002060"/>
              </a:buClr>
              <a:buFont typeface="+mj-lt"/>
              <a:buAutoNum type="arabicPeriod"/>
            </a:pPr>
            <a:r>
              <a:rPr lang="he-IL" sz="22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רמת נוגדנים של מעל ל- 4 (יחידות שרירותיות) נחשבת כמעניקה הגנה חיסונית. תוך כמה זמן מהחיסון יפתח הכלב חסינות? </a:t>
            </a:r>
            <a:endParaRPr lang="en-US" sz="2200" dirty="0">
              <a:solidFill>
                <a:srgbClr val="00206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marL="971550" indent="-742950" algn="r">
              <a:buClr>
                <a:srgbClr val="002060"/>
              </a:buClr>
              <a:buFont typeface="+mj-lt"/>
              <a:buAutoNum type="arabicPeriod"/>
            </a:pPr>
            <a:r>
              <a:rPr lang="he-IL" sz="22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לאור תוצאות הניסוי שבדק רמת נוגדנים (המבוטאות בגרף) . מה צפוי להיות מצב התחלואה/תמותה של הכלבים בשתי הקבוצות כשבוע לאחר ההדבקה </a:t>
            </a:r>
            <a:r>
              <a:rPr lang="he-IL" sz="2200" dirty="0" err="1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בוירוס</a:t>
            </a:r>
            <a:r>
              <a:rPr lang="he-IL" sz="22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? הסבר. </a:t>
            </a:r>
            <a:endParaRPr lang="en-US" sz="2200" dirty="0">
              <a:solidFill>
                <a:srgbClr val="00206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marL="971550" indent="-742950" algn="r">
              <a:buClr>
                <a:srgbClr val="002060"/>
              </a:buClr>
              <a:buFont typeface="+mj-lt"/>
              <a:buAutoNum type="arabicPeriod"/>
            </a:pPr>
            <a:r>
              <a:rPr lang="he-IL" sz="22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מה החשיבות בהכללת קבוצה </a:t>
            </a:r>
            <a:r>
              <a:rPr lang="en-US" sz="22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B</a:t>
            </a:r>
            <a:r>
              <a:rPr lang="he-IL" sz="22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בניסוי? </a:t>
            </a:r>
            <a:endParaRPr lang="en-US" sz="2200" dirty="0">
              <a:solidFill>
                <a:srgbClr val="00206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37043752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2"/>
          <p:cNvSpPr txBox="1">
            <a:spLocks noGrp="1"/>
          </p:cNvSpPr>
          <p:nvPr>
            <p:ph type="title" idx="4294967295"/>
          </p:nvPr>
        </p:nvSpPr>
        <p:spPr>
          <a:xfrm>
            <a:off x="2874429" y="575798"/>
            <a:ext cx="8280400" cy="12342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he-IL" dirty="0">
                <a:solidFill>
                  <a:schemeClr val="tx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רוצים תשובות ? </a:t>
            </a:r>
            <a:br>
              <a:rPr lang="en-US" dirty="0">
                <a:solidFill>
                  <a:schemeClr val="tx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</a:br>
            <a:r>
              <a:rPr lang="he-IL" dirty="0">
                <a:solidFill>
                  <a:schemeClr val="tx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לאחר שפתרתם, סירקו את הקוד הבא</a:t>
            </a:r>
            <a:endParaRPr dirty="0">
              <a:solidFill>
                <a:schemeClr val="tx2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pic>
        <p:nvPicPr>
          <p:cNvPr id="4098" name="Picture 2" descr="C:\Users\yael.golvardi\Downloads\מחלה וחיסון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499" y="2476499"/>
            <a:ext cx="2410851" cy="2410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47494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2"/>
          <p:cNvSpPr txBox="1">
            <a:spLocks noGrp="1"/>
          </p:cNvSpPr>
          <p:nvPr>
            <p:ph type="title" idx="4294967295"/>
          </p:nvPr>
        </p:nvSpPr>
        <p:spPr>
          <a:xfrm>
            <a:off x="3911600" y="663575"/>
            <a:ext cx="8280400" cy="7191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he-IL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מקורות</a:t>
            </a:r>
            <a:endParaRPr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5" name="Google Shape;230;p3"/>
          <p:cNvSpPr txBox="1">
            <a:spLocks/>
          </p:cNvSpPr>
          <p:nvPr/>
        </p:nvSpPr>
        <p:spPr>
          <a:xfrm>
            <a:off x="647700" y="1635125"/>
            <a:ext cx="7915729" cy="2460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228600" algn="r">
              <a:lnSpc>
                <a:spcPct val="115000"/>
              </a:lnSpc>
              <a:spcBef>
                <a:spcPts val="0"/>
              </a:spcBef>
              <a:buClr>
                <a:schemeClr val="accent2"/>
              </a:buClr>
              <a:buSzPts val="2800"/>
              <a:buFont typeface="Arial"/>
              <a:buChar char="•"/>
            </a:pPr>
            <a:r>
              <a:rPr lang="he-IL" sz="2800" dirty="0">
                <a:solidFill>
                  <a:schemeClr val="accent1"/>
                </a:solidFill>
                <a:latin typeface="Varela Round" panose="00000500000000000000" pitchFamily="2" charset="-79"/>
                <a:cs typeface="Varela Round" panose="00000500000000000000" pitchFamily="2" charset="-79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אתר מכבי שרותי בריאות</a:t>
            </a:r>
            <a:endParaRPr lang="he-IL" sz="2800" dirty="0">
              <a:solidFill>
                <a:schemeClr val="accent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marL="228600" algn="r">
              <a:lnSpc>
                <a:spcPct val="115000"/>
              </a:lnSpc>
              <a:spcBef>
                <a:spcPts val="0"/>
              </a:spcBef>
              <a:buClr>
                <a:schemeClr val="accent2"/>
              </a:buClr>
              <a:buSzPts val="2800"/>
              <a:buFont typeface="Arial"/>
              <a:buChar char="•"/>
            </a:pPr>
            <a:r>
              <a:rPr lang="he-IL" sz="2800" dirty="0">
                <a:solidFill>
                  <a:schemeClr val="accent1"/>
                </a:solidFill>
                <a:latin typeface="Varela Round" panose="00000500000000000000" pitchFamily="2" charset="-79"/>
                <a:cs typeface="Varela Round" panose="00000500000000000000" pitchFamily="2" charset="-79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ויקיפדיה</a:t>
            </a:r>
            <a:endParaRPr lang="he-IL" sz="2800" dirty="0">
              <a:solidFill>
                <a:schemeClr val="accent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marL="228600" algn="r">
              <a:lnSpc>
                <a:spcPct val="115000"/>
              </a:lnSpc>
              <a:spcBef>
                <a:spcPts val="0"/>
              </a:spcBef>
              <a:buClr>
                <a:schemeClr val="accent2"/>
              </a:buClr>
              <a:buSzPts val="2800"/>
              <a:buFont typeface="Arial"/>
              <a:buChar char="•"/>
            </a:pPr>
            <a:r>
              <a:rPr lang="he-IL" sz="2800" dirty="0">
                <a:solidFill>
                  <a:schemeClr val="accent1"/>
                </a:solidFill>
                <a:latin typeface="Varela Round" panose="00000500000000000000" pitchFamily="2" charset="-79"/>
                <a:cs typeface="Varela Round" panose="00000500000000000000" pitchFamily="2" charset="-79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אתר משרד </a:t>
            </a:r>
            <a:r>
              <a:rPr lang="he-IL" sz="2800" dirty="0">
                <a:solidFill>
                  <a:srgbClr val="0563C1"/>
                </a:solidFill>
                <a:latin typeface="Varela Round" panose="00000500000000000000" pitchFamily="2" charset="-79"/>
                <a:cs typeface="Varela Round" panose="00000500000000000000" pitchFamily="2" charset="-79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החקלאות</a:t>
            </a:r>
            <a:endParaRPr lang="he-IL" sz="2800" dirty="0">
              <a:solidFill>
                <a:schemeClr val="accent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marL="228600" algn="r">
              <a:lnSpc>
                <a:spcPct val="115000"/>
              </a:lnSpc>
              <a:spcBef>
                <a:spcPts val="0"/>
              </a:spcBef>
              <a:buClr>
                <a:schemeClr val="accent2"/>
              </a:buClr>
              <a:buSzPts val="2800"/>
              <a:buFont typeface="Arial"/>
              <a:buChar char="•"/>
            </a:pPr>
            <a:r>
              <a:rPr lang="he-IL" sz="2800" u="sng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מילוג</a:t>
            </a:r>
            <a:endParaRPr lang="he-IL" sz="2800" u="sng" dirty="0">
              <a:solidFill>
                <a:srgbClr val="0070C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marL="228600" algn="r">
              <a:lnSpc>
                <a:spcPct val="115000"/>
              </a:lnSpc>
              <a:spcBef>
                <a:spcPts val="0"/>
              </a:spcBef>
              <a:buClr>
                <a:schemeClr val="accent2"/>
              </a:buClr>
              <a:buSzPts val="2800"/>
              <a:buFont typeface="Arial"/>
              <a:buChar char="•"/>
            </a:pPr>
            <a:endParaRPr lang="he-IL" sz="2800" dirty="0">
              <a:solidFill>
                <a:schemeClr val="accent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marL="228600" algn="r">
              <a:lnSpc>
                <a:spcPct val="115000"/>
              </a:lnSpc>
              <a:spcBef>
                <a:spcPts val="0"/>
              </a:spcBef>
            </a:pPr>
            <a:endParaRPr lang="he-IL" sz="2800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marL="0" indent="0" algn="r">
              <a:lnSpc>
                <a:spcPct val="115000"/>
              </a:lnSpc>
              <a:spcBef>
                <a:spcPts val="0"/>
              </a:spcBef>
              <a:buClr>
                <a:schemeClr val="accent2"/>
              </a:buClr>
              <a:buSzPts val="2800"/>
            </a:pPr>
            <a:endParaRPr lang="he-IL" sz="2800" dirty="0">
              <a:solidFill>
                <a:schemeClr val="tx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67588031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0;p2">
            <a:extLst>
              <a:ext uri="{FF2B5EF4-FFF2-40B4-BE49-F238E27FC236}">
                <a16:creationId xmlns:a16="http://schemas.microsoft.com/office/drawing/2014/main" id="{84310BDB-32E5-4456-A3A0-F472FF807467}"/>
              </a:ext>
            </a:extLst>
          </p:cNvPr>
          <p:cNvSpPr txBox="1">
            <a:spLocks/>
          </p:cNvSpPr>
          <p:nvPr/>
        </p:nvSpPr>
        <p:spPr>
          <a:xfrm>
            <a:off x="-2917139" y="2852782"/>
            <a:ext cx="12192000" cy="813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92A72"/>
              </a:buClr>
              <a:buSzPts val="1800"/>
              <a:buFont typeface="Varela Round"/>
              <a:buNone/>
              <a:defRPr sz="1800" b="0" i="0" u="none" strike="noStrike" cap="none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SzPts val="2800"/>
            </a:pPr>
            <a:r>
              <a:rPr lang="he-IL" sz="4400" dirty="0"/>
              <a:t>תודה שהשתתפתם בשיעור </a:t>
            </a:r>
          </a:p>
        </p:txBody>
      </p:sp>
    </p:spTree>
    <p:extLst>
      <p:ext uri="{BB962C8B-B14F-4D97-AF65-F5344CB8AC3E}">
        <p14:creationId xmlns:p14="http://schemas.microsoft.com/office/powerpoint/2010/main" val="248861441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4"/>
          <p:cNvPicPr preferRelativeResize="0"/>
          <p:nvPr/>
        </p:nvPicPr>
        <p:blipFill rotWithShape="1">
          <a:blip r:embed="rId3">
            <a:alphaModFix/>
          </a:blip>
          <a:srcRect l="39172" r="34233" b="66411"/>
          <a:stretch/>
        </p:blipFill>
        <p:spPr>
          <a:xfrm>
            <a:off x="4775994" y="0"/>
            <a:ext cx="3241964" cy="1838476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4"/>
          <p:cNvSpPr txBox="1"/>
          <p:nvPr/>
        </p:nvSpPr>
        <p:spPr>
          <a:xfrm>
            <a:off x="887486" y="3663537"/>
            <a:ext cx="11174412" cy="1815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89535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2800" b="0" i="0" u="none" strike="noStrike" cap="none" dirty="0">
                <a:solidFill>
                  <a:srgbClr val="192A72"/>
                </a:solidFill>
                <a:latin typeface="Varela Round"/>
                <a:ea typeface="Varela Round"/>
                <a:cs typeface="Varela Round" panose="00000500000000000000" pitchFamily="2" charset="-79"/>
                <a:sym typeface="Varela Round"/>
              </a:rPr>
              <a:t>השימוש ביצירות במהלך שידור זה נעשה לפי סעיף 27א לחוק זכות יוצרים, תשס"ח-2007. אם הינך בעל הזכויות באחת היצירות, באפשרותך לבקש מאיתנו לחדול מהשימוש ביצירה, זאת באמצעות פנייה לדוא"ל rights@education.gov.il</a:t>
            </a:r>
            <a:endParaRPr sz="2800" b="0" i="0" u="none" strike="noStrike" cap="none" dirty="0">
              <a:solidFill>
                <a:srgbClr val="192A72"/>
              </a:solidFill>
              <a:latin typeface="Varela Round"/>
              <a:ea typeface="Varela Round"/>
              <a:cs typeface="Varela Round" panose="00000500000000000000" pitchFamily="2" charset="-79"/>
              <a:sym typeface="Varela Round"/>
            </a:endParaRPr>
          </a:p>
        </p:txBody>
      </p:sp>
      <p:sp>
        <p:nvSpPr>
          <p:cNvPr id="124" name="Google Shape;124;p4"/>
          <p:cNvSpPr/>
          <p:nvPr/>
        </p:nvSpPr>
        <p:spPr>
          <a:xfrm>
            <a:off x="795" y="1838476"/>
            <a:ext cx="12190413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3200" b="1" i="0" u="none" strike="noStrike" cap="none" dirty="0">
                <a:solidFill>
                  <a:srgbClr val="192A72"/>
                </a:solidFill>
                <a:latin typeface="Varela Round" panose="00000500000000000000" pitchFamily="2" charset="-79"/>
                <a:ea typeface="Varela Round"/>
                <a:cs typeface="Varela Round"/>
                <a:sym typeface="Varela Round"/>
              </a:rPr>
              <a:t>נוהל שימוש ביצירות מוגנות בזכויות יוצרים ואיתור בעלי זכויות </a:t>
            </a:r>
            <a:endParaRPr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4"/>
          <p:cNvSpPr txBox="1">
            <a:spLocks noGrp="1"/>
          </p:cNvSpPr>
          <p:nvPr>
            <p:ph type="title" idx="4294967295"/>
          </p:nvPr>
        </p:nvSpPr>
        <p:spPr>
          <a:xfrm>
            <a:off x="3911600" y="663575"/>
            <a:ext cx="8280400" cy="7191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he-IL" dirty="0">
                <a:solidFill>
                  <a:schemeClr val="tx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סוגי מחלות</a:t>
            </a:r>
            <a:endParaRPr dirty="0">
              <a:solidFill>
                <a:schemeClr val="tx2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237" name="Google Shape;237;p4"/>
          <p:cNvSpPr txBox="1">
            <a:spLocks noGrp="1"/>
          </p:cNvSpPr>
          <p:nvPr>
            <p:ph type="body" idx="4294967295"/>
          </p:nvPr>
        </p:nvSpPr>
        <p:spPr>
          <a:xfrm>
            <a:off x="2619375" y="1928813"/>
            <a:ext cx="9572625" cy="3844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x-none" dirty="0">
                <a:latin typeface="Varela Round" panose="00000500000000000000" pitchFamily="2" charset="-79"/>
                <a:cs typeface="Varela Round" panose="00000500000000000000" pitchFamily="2" charset="-79"/>
              </a:rPr>
              <a:t>         </a:t>
            </a:r>
            <a:endParaRPr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239" name="Google Shape;239;p4"/>
          <p:cNvSpPr txBox="1"/>
          <p:nvPr/>
        </p:nvSpPr>
        <p:spPr>
          <a:xfrm>
            <a:off x="1574138" y="1554886"/>
            <a:ext cx="8011822" cy="4077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96000" marR="0" lvl="0" indent="-571500" algn="r" rtl="1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 panose="020B0604020202020204" pitchFamily="34" charset="0"/>
              <a:buChar char="•"/>
            </a:pPr>
            <a:r>
              <a:rPr lang="he-IL" sz="2800" b="0" i="0" u="none" strike="noStrike" cap="none" dirty="0">
                <a:solidFill>
                  <a:srgbClr val="002060"/>
                </a:solidFill>
                <a:latin typeface="Varela Round" panose="00000500000000000000" pitchFamily="2" charset="-79"/>
                <a:ea typeface="Calibri"/>
                <a:cs typeface="Varela Round" panose="00000500000000000000" pitchFamily="2" charset="-79"/>
                <a:sym typeface="Calibri"/>
              </a:rPr>
              <a:t>תורשתיות – חך שסוע בפרות, חירשות </a:t>
            </a:r>
            <a:r>
              <a:rPr lang="he-IL" sz="2800" b="0" i="0" u="none" strike="noStrike" cap="none" dirty="0" err="1">
                <a:solidFill>
                  <a:srgbClr val="002060"/>
                </a:solidFill>
                <a:latin typeface="Varela Round" panose="00000500000000000000" pitchFamily="2" charset="-79"/>
                <a:ea typeface="Calibri"/>
                <a:cs typeface="Varela Round" panose="00000500000000000000" pitchFamily="2" charset="-79"/>
                <a:sym typeface="Calibri"/>
              </a:rPr>
              <a:t>בדלמטים</a:t>
            </a:r>
            <a:endParaRPr lang="he-IL" sz="2800" b="0" i="0" u="none" strike="noStrike" cap="none" dirty="0">
              <a:solidFill>
                <a:srgbClr val="002060"/>
              </a:solidFill>
              <a:latin typeface="Varela Round" panose="00000500000000000000" pitchFamily="2" charset="-79"/>
              <a:ea typeface="Calibri"/>
              <a:cs typeface="Varela Round" panose="00000500000000000000" pitchFamily="2" charset="-79"/>
              <a:sym typeface="Calibri"/>
            </a:endParaRPr>
          </a:p>
          <a:p>
            <a:pPr marL="396000" marR="0" lvl="0" indent="-571500" algn="r" rtl="1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 panose="020B0604020202020204" pitchFamily="34" charset="0"/>
              <a:buChar char="•"/>
            </a:pPr>
            <a:r>
              <a:rPr lang="he-IL" sz="2800" dirty="0">
                <a:solidFill>
                  <a:srgbClr val="002060"/>
                </a:solidFill>
                <a:latin typeface="Varela Round" panose="00000500000000000000" pitchFamily="2" charset="-79"/>
                <a:ea typeface="Calibri"/>
                <a:cs typeface="Varela Round" panose="00000500000000000000" pitchFamily="2" charset="-79"/>
                <a:sym typeface="Calibri"/>
              </a:rPr>
              <a:t>מולדות שאינן תורשתיות - אפילפסיה, תסמונת דאון</a:t>
            </a:r>
          </a:p>
          <a:p>
            <a:pPr marL="396000" marR="0" lvl="0" indent="-571500" algn="r" rtl="1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 panose="020B0604020202020204" pitchFamily="34" charset="0"/>
              <a:buChar char="•"/>
            </a:pPr>
            <a:r>
              <a:rPr lang="he-IL" sz="2800" b="0" i="0" u="none" strike="noStrike" cap="none" dirty="0">
                <a:solidFill>
                  <a:srgbClr val="002060"/>
                </a:solidFill>
                <a:latin typeface="Varela Round" panose="00000500000000000000" pitchFamily="2" charset="-79"/>
                <a:ea typeface="Calibri"/>
                <a:cs typeface="Varela Round" panose="00000500000000000000" pitchFamily="2" charset="-79"/>
                <a:sym typeface="Calibri"/>
              </a:rPr>
              <a:t>ניווניות – צניחת אגן</a:t>
            </a:r>
          </a:p>
          <a:p>
            <a:pPr marL="396000" marR="0" lvl="0" indent="-571500" algn="r" rtl="1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 panose="020B0604020202020204" pitchFamily="34" charset="0"/>
              <a:buChar char="•"/>
            </a:pPr>
            <a:r>
              <a:rPr lang="he-IL" sz="2800" dirty="0">
                <a:solidFill>
                  <a:srgbClr val="002060"/>
                </a:solidFill>
                <a:latin typeface="Varela Round" panose="00000500000000000000" pitchFamily="2" charset="-79"/>
                <a:ea typeface="Calibri"/>
                <a:cs typeface="Varela Round" panose="00000500000000000000" pitchFamily="2" charset="-79"/>
                <a:sym typeface="Calibri"/>
              </a:rPr>
              <a:t>תזונתיות –חסר ויטמין </a:t>
            </a:r>
            <a:r>
              <a:rPr lang="en-US" sz="2800" dirty="0">
                <a:solidFill>
                  <a:srgbClr val="002060"/>
                </a:solidFill>
                <a:latin typeface="Varela Round" panose="00000500000000000000" pitchFamily="2" charset="-79"/>
                <a:ea typeface="Calibri"/>
                <a:cs typeface="Varela Round" panose="00000500000000000000" pitchFamily="2" charset="-79"/>
                <a:sym typeface="Calibri"/>
              </a:rPr>
              <a:t>B1</a:t>
            </a:r>
            <a:r>
              <a:rPr lang="he-IL" sz="2800" dirty="0">
                <a:solidFill>
                  <a:srgbClr val="002060"/>
                </a:solidFill>
                <a:latin typeface="Varela Round" panose="00000500000000000000" pitchFamily="2" charset="-79"/>
                <a:ea typeface="Calibri"/>
                <a:cs typeface="Varela Round" panose="00000500000000000000" pitchFamily="2" charset="-79"/>
                <a:sym typeface="Calibri"/>
              </a:rPr>
              <a:t>, חסר בברזל</a:t>
            </a:r>
          </a:p>
          <a:p>
            <a:pPr marL="396000" marR="0" lvl="0" indent="-571500" algn="r" rtl="1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 panose="020B0604020202020204" pitchFamily="34" charset="0"/>
              <a:buChar char="•"/>
            </a:pPr>
            <a:r>
              <a:rPr lang="he-IL" sz="2800" b="0" i="0" u="none" strike="noStrike" cap="none" dirty="0">
                <a:solidFill>
                  <a:srgbClr val="002060"/>
                </a:solidFill>
                <a:latin typeface="Varela Round" panose="00000500000000000000" pitchFamily="2" charset="-79"/>
                <a:ea typeface="Calibri"/>
                <a:cs typeface="Varela Round" panose="00000500000000000000" pitchFamily="2" charset="-79"/>
                <a:sym typeface="Calibri"/>
              </a:rPr>
              <a:t>רעילות – חשיפה לחומרי הדברה וריסוסים</a:t>
            </a:r>
          </a:p>
          <a:p>
            <a:pPr marL="396000" indent="-571500" algn="r" rtl="1">
              <a:spcBef>
                <a:spcPts val="600"/>
              </a:spcBef>
              <a:buSzPts val="3600"/>
              <a:buFont typeface="Arial" panose="020B0604020202020204" pitchFamily="34" charset="0"/>
              <a:buChar char="•"/>
            </a:pPr>
            <a:r>
              <a:rPr lang="he-IL" sz="2800" dirty="0">
                <a:solidFill>
                  <a:srgbClr val="002060"/>
                </a:solidFill>
                <a:latin typeface="Varela Round" panose="00000500000000000000" pitchFamily="2" charset="-79"/>
                <a:ea typeface="Calibri"/>
                <a:cs typeface="Varela Round" panose="00000500000000000000" pitchFamily="2" charset="-79"/>
                <a:sym typeface="Calibri"/>
              </a:rPr>
              <a:t>מטבוליות – קדחת חלב</a:t>
            </a:r>
          </a:p>
          <a:p>
            <a:pPr marL="396000" marR="0" lvl="0" indent="-571500" algn="r" rtl="1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 panose="020B0604020202020204" pitchFamily="34" charset="0"/>
              <a:buChar char="•"/>
            </a:pPr>
            <a:r>
              <a:rPr lang="he-IL" sz="2800" dirty="0">
                <a:solidFill>
                  <a:srgbClr val="002060"/>
                </a:solidFill>
                <a:latin typeface="Varela Round" panose="00000500000000000000" pitchFamily="2" charset="-79"/>
                <a:ea typeface="Calibri"/>
                <a:cs typeface="Varela Round" panose="00000500000000000000" pitchFamily="2" charset="-79"/>
                <a:sym typeface="Calibri"/>
              </a:rPr>
              <a:t>מדבקות – כלבת, שעלת מכלאות, פה וטלפיים</a:t>
            </a:r>
          </a:p>
        </p:txBody>
      </p:sp>
    </p:spTree>
    <p:extLst>
      <p:ext uri="{BB962C8B-B14F-4D97-AF65-F5344CB8AC3E}">
        <p14:creationId xmlns:p14="http://schemas.microsoft.com/office/powerpoint/2010/main" val="42504247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23" y="1987359"/>
            <a:ext cx="5476875" cy="3805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6" name="Google Shape;236;p4"/>
          <p:cNvSpPr txBox="1">
            <a:spLocks noGrp="1"/>
          </p:cNvSpPr>
          <p:nvPr>
            <p:ph type="title" idx="4294967295"/>
          </p:nvPr>
        </p:nvSpPr>
        <p:spPr>
          <a:xfrm>
            <a:off x="3911600" y="247936"/>
            <a:ext cx="8280400" cy="7191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algn="r"/>
            <a:br>
              <a:rPr lang="he-IL" dirty="0">
                <a:solidFill>
                  <a:schemeClr val="tx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</a:br>
            <a:br>
              <a:rPr lang="he-IL" dirty="0">
                <a:solidFill>
                  <a:schemeClr val="tx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</a:br>
            <a:br>
              <a:rPr lang="en-US" dirty="0">
                <a:solidFill>
                  <a:schemeClr val="tx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</a:br>
            <a:r>
              <a:rPr lang="he-IL" dirty="0">
                <a:solidFill>
                  <a:schemeClr val="tx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מחלה מדבקת -</a:t>
            </a:r>
            <a:r>
              <a:rPr lang="en-US" b="1" dirty="0">
                <a:solidFill>
                  <a:schemeClr val="tx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contagious disease</a:t>
            </a:r>
            <a:endParaRPr dirty="0">
              <a:solidFill>
                <a:schemeClr val="tx2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237" name="Google Shape;237;p4"/>
          <p:cNvSpPr txBox="1">
            <a:spLocks noGrp="1"/>
          </p:cNvSpPr>
          <p:nvPr>
            <p:ph type="body" idx="4294967295"/>
          </p:nvPr>
        </p:nvSpPr>
        <p:spPr>
          <a:xfrm>
            <a:off x="6133698" y="1021956"/>
            <a:ext cx="5706279" cy="4304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algn="r">
              <a:lnSpc>
                <a:spcPct val="170000"/>
              </a:lnSpc>
            </a:pP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"מחלה הנגרמת על ידי מיקרואורגניזמים</a:t>
            </a:r>
            <a:br>
              <a:rPr lang="en-US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</a:b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</a:t>
            </a:r>
            <a:r>
              <a:rPr lang="he-IL" sz="2400" b="1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מחוללי מחלה (=</a:t>
            </a:r>
            <a:r>
              <a:rPr lang="he-IL" sz="2400" b="1" dirty="0" err="1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פאתוגנים</a:t>
            </a:r>
            <a:r>
              <a:rPr lang="he-IL" sz="2400" b="1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) </a:t>
            </a: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אשר מועברים מאדם לאדם ישירות או בעקיפין.</a:t>
            </a:r>
            <a:br>
              <a:rPr lang="en-US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</a:br>
            <a:r>
              <a:rPr lang="he-IL" sz="2400" b="1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גורמי מחלה</a:t>
            </a: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: חיידק, נבג, נגיף, רעלן, טפיל, פטריה"</a:t>
            </a:r>
          </a:p>
          <a:p>
            <a:pPr algn="r">
              <a:lnSpc>
                <a:spcPct val="170000"/>
              </a:lnSpc>
            </a:pPr>
            <a:r>
              <a:rPr lang="he-IL" sz="2400" u="sng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לדוגמא</a:t>
            </a: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: שפעת, אנגינה, כלבת, קורונה, אבעבועות רוח, איידס ועוד).</a:t>
            </a:r>
          </a:p>
        </p:txBody>
      </p:sp>
      <p:sp>
        <p:nvSpPr>
          <p:cNvPr id="239" name="Google Shape;239;p4"/>
          <p:cNvSpPr txBox="1"/>
          <p:nvPr/>
        </p:nvSpPr>
        <p:spPr>
          <a:xfrm>
            <a:off x="656823" y="1725769"/>
            <a:ext cx="1102431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>
              <a:buSzPts val="3600"/>
            </a:pPr>
            <a:r>
              <a:rPr lang="en-US" sz="2800" dirty="0">
                <a:latin typeface="Varela Round" panose="00000500000000000000" pitchFamily="2" charset="-79"/>
                <a:cs typeface="Varela Round" panose="00000500000000000000" pitchFamily="2" charset="-79"/>
              </a:rPr>
              <a:t>.</a:t>
            </a:r>
            <a:endParaRPr sz="2800" b="0" i="0" u="none" strike="noStrike" cap="none" dirty="0">
              <a:solidFill>
                <a:schemeClr val="dk1"/>
              </a:solidFill>
              <a:latin typeface="Varela Round" panose="00000500000000000000" pitchFamily="2" charset="-79"/>
              <a:ea typeface="Calibri"/>
              <a:cs typeface="Varela Round" panose="00000500000000000000" pitchFamily="2" charset="-79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368276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4"/>
          <p:cNvSpPr txBox="1">
            <a:spLocks noGrp="1"/>
          </p:cNvSpPr>
          <p:nvPr>
            <p:ph type="title" idx="4294967295"/>
          </p:nvPr>
        </p:nvSpPr>
        <p:spPr>
          <a:xfrm>
            <a:off x="3911600" y="320673"/>
            <a:ext cx="8280400" cy="7191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algn="r"/>
            <a:br>
              <a:rPr lang="he-IL" dirty="0">
                <a:solidFill>
                  <a:schemeClr val="tx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</a:br>
            <a:br>
              <a:rPr lang="he-IL" dirty="0">
                <a:solidFill>
                  <a:schemeClr val="tx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</a:br>
            <a:br>
              <a:rPr lang="en-US" dirty="0">
                <a:solidFill>
                  <a:schemeClr val="tx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</a:br>
            <a:r>
              <a:rPr lang="he-IL" dirty="0" err="1">
                <a:solidFill>
                  <a:schemeClr val="tx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פאתוגנים</a:t>
            </a:r>
            <a:r>
              <a:rPr lang="he-IL" dirty="0">
                <a:solidFill>
                  <a:schemeClr val="tx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– סוגי מיקרואורגניזמים</a:t>
            </a:r>
            <a:endParaRPr dirty="0">
              <a:solidFill>
                <a:schemeClr val="tx2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237" name="Google Shape;237;p4"/>
          <p:cNvSpPr txBox="1">
            <a:spLocks noGrp="1"/>
          </p:cNvSpPr>
          <p:nvPr>
            <p:ph type="body" idx="4294967295"/>
          </p:nvPr>
        </p:nvSpPr>
        <p:spPr>
          <a:xfrm>
            <a:off x="966959" y="1039811"/>
            <a:ext cx="10258082" cy="4260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>
              <a:lnSpc>
                <a:spcPct val="170000"/>
              </a:lnSpc>
            </a:pP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פריון – </a:t>
            </a:r>
            <a:r>
              <a:rPr lang="he-IL" sz="2400" dirty="0" err="1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פפטיד</a:t>
            </a: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(חלבון) קצר העלול לגרום למחלה.</a:t>
            </a:r>
          </a:p>
          <a:p>
            <a:pPr>
              <a:lnSpc>
                <a:spcPct val="170000"/>
              </a:lnSpc>
            </a:pP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וירוס - וירוסים (נגיפים) הם מזהמים זעירים שיכולים להתרבות אך ורק בתוך תאים של יצורים חיים. הם בנויים חומר תורשתי וחלבונים.</a:t>
            </a:r>
          </a:p>
          <a:p>
            <a:pPr algn="r">
              <a:lnSpc>
                <a:spcPct val="170000"/>
              </a:lnSpc>
            </a:pP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חיידק – יצור חד תאי מיקרוסקופי זעיר. המסוגל להתרבות ומקיים את כל מאפייני החיים.</a:t>
            </a:r>
          </a:p>
          <a:p>
            <a:pPr algn="r">
              <a:lnSpc>
                <a:spcPct val="170000"/>
              </a:lnSpc>
            </a:pP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פטריות</a:t>
            </a:r>
          </a:p>
          <a:p>
            <a:pPr algn="r">
              <a:lnSpc>
                <a:spcPct val="170000"/>
              </a:lnSpc>
            </a:pP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טפיל – חד תא, קרציות, פרעושים, </a:t>
            </a:r>
            <a:r>
              <a:rPr lang="he-IL" sz="2400" dirty="0" err="1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קרדיות</a:t>
            </a: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.</a:t>
            </a:r>
          </a:p>
        </p:txBody>
      </p:sp>
      <p:sp>
        <p:nvSpPr>
          <p:cNvPr id="239" name="Google Shape;239;p4"/>
          <p:cNvSpPr txBox="1"/>
          <p:nvPr/>
        </p:nvSpPr>
        <p:spPr>
          <a:xfrm>
            <a:off x="656823" y="1382867"/>
            <a:ext cx="1102431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>
              <a:buSzPts val="3600"/>
            </a:pPr>
            <a:r>
              <a:rPr lang="en-US" sz="2800" dirty="0">
                <a:latin typeface="Varela Round" panose="00000500000000000000" pitchFamily="2" charset="-79"/>
                <a:cs typeface="Varela Round" panose="00000500000000000000" pitchFamily="2" charset="-79"/>
              </a:rPr>
              <a:t>.</a:t>
            </a:r>
            <a:endParaRPr sz="2800" b="0" i="0" u="none" strike="noStrike" cap="none" dirty="0">
              <a:solidFill>
                <a:schemeClr val="dk1"/>
              </a:solidFill>
              <a:latin typeface="Varela Round" panose="00000500000000000000" pitchFamily="2" charset="-79"/>
              <a:ea typeface="Calibri"/>
              <a:cs typeface="Varela Round" panose="00000500000000000000" pitchFamily="2" charset="-79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109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4"/>
          <p:cNvSpPr txBox="1">
            <a:spLocks noGrp="1"/>
          </p:cNvSpPr>
          <p:nvPr>
            <p:ph type="title" idx="4294967295"/>
          </p:nvPr>
        </p:nvSpPr>
        <p:spPr>
          <a:xfrm>
            <a:off x="3799059" y="207960"/>
            <a:ext cx="8280400" cy="7191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algn="ctr"/>
            <a:br>
              <a:rPr lang="he-IL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</a:br>
            <a:br>
              <a:rPr lang="he-IL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</a:br>
            <a:br>
              <a:rPr lang="en-US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</a:br>
            <a:r>
              <a:rPr lang="he-IL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מחלה זואונוטית </a:t>
            </a:r>
            <a:endParaRPr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237" name="Google Shape;237;p4"/>
          <p:cNvSpPr txBox="1">
            <a:spLocks noGrp="1"/>
          </p:cNvSpPr>
          <p:nvPr>
            <p:ph type="body" idx="4294967295"/>
          </p:nvPr>
        </p:nvSpPr>
        <p:spPr>
          <a:xfrm>
            <a:off x="2506834" y="1201706"/>
            <a:ext cx="9572625" cy="1360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r>
              <a:rPr lang="he-IL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מחלה מדבקת המועברת בין בעלי חיים ובני אדם (למשל: כלבת, קורונה, </a:t>
            </a:r>
            <a:r>
              <a:rPr lang="he-IL" dirty="0" err="1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עכברת</a:t>
            </a:r>
            <a:r>
              <a:rPr lang="he-IL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, דבר) . </a:t>
            </a:r>
          </a:p>
          <a:p>
            <a:pPr algn="r"/>
            <a:endParaRPr lang="he-IL" dirty="0">
              <a:solidFill>
                <a:srgbClr val="00206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239" name="Google Shape;239;p4"/>
          <p:cNvSpPr txBox="1"/>
          <p:nvPr/>
        </p:nvSpPr>
        <p:spPr>
          <a:xfrm>
            <a:off x="1022719" y="1225773"/>
            <a:ext cx="1102431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>
              <a:buSzPts val="3600"/>
            </a:pPr>
            <a:r>
              <a:rPr lang="en-US" sz="28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.</a:t>
            </a:r>
            <a:endParaRPr sz="2800" b="0" i="0" u="none" strike="noStrike" cap="none" dirty="0">
              <a:solidFill>
                <a:srgbClr val="002060"/>
              </a:solidFill>
              <a:latin typeface="Varela Round" panose="00000500000000000000" pitchFamily="2" charset="-79"/>
              <a:ea typeface="Calibri"/>
              <a:cs typeface="Varela Round" panose="00000500000000000000" pitchFamily="2" charset="-79"/>
              <a:sym typeface="Calibri"/>
            </a:endParaRPr>
          </a:p>
        </p:txBody>
      </p:sp>
      <p:sp>
        <p:nvSpPr>
          <p:cNvPr id="2" name="מלבן 1"/>
          <p:cNvSpPr/>
          <p:nvPr/>
        </p:nvSpPr>
        <p:spPr>
          <a:xfrm>
            <a:off x="739373" y="3263325"/>
            <a:ext cx="22479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https://www.google.com/url?sa=i&amp;url=https%3A%2F%2Fwww.makorrishon.co.il%2Fnrg%2Fonline%2F1%2FART2%2F824%2F016.html&amp;psig=AOvVaw3D-pWReyP4e2OSR38xozkX&amp;ust=1584969879399000&amp;source=images&amp;cd=vfe&amp;ved=0CAIQjRxqFwoTCPjn2o-XrugCFQAAAAAdAAAAABAD</a:t>
            </a:r>
            <a:endParaRPr lang="he-IL" sz="800" dirty="0">
              <a:solidFill>
                <a:srgbClr val="00206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6" r="11864" b="16124"/>
          <a:stretch/>
        </p:blipFill>
        <p:spPr bwMode="auto">
          <a:xfrm>
            <a:off x="381003" y="1769475"/>
            <a:ext cx="2921000" cy="2780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מלבן 2"/>
          <p:cNvSpPr/>
          <p:nvPr/>
        </p:nvSpPr>
        <p:spPr>
          <a:xfrm>
            <a:off x="2816180" y="6118127"/>
            <a:ext cx="3352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https://www.google.com/url?sa=i&amp;url=https%3A%2F%2Fwww.youtube.com%2Fwatch%3Fv%3DwyiJdEEiy0Q&amp;psig=AOvVaw0O1JxpCLSqQuSoEXwvT5_S&amp;ust=1584971200253000&amp;source=images&amp;cd=vfe&amp;ved=0CAIQjRxqFwoTCMCjv46crugCFQAAAAAdAAAAABAI</a:t>
            </a:r>
            <a:endParaRPr lang="he-IL" sz="800" dirty="0">
              <a:solidFill>
                <a:srgbClr val="00206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016"/>
          <a:stretch/>
        </p:blipFill>
        <p:spPr bwMode="auto">
          <a:xfrm>
            <a:off x="2506834" y="4280397"/>
            <a:ext cx="5729676" cy="2545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מלבן 3"/>
          <p:cNvSpPr/>
          <p:nvPr/>
        </p:nvSpPr>
        <p:spPr>
          <a:xfrm>
            <a:off x="5720675" y="3254276"/>
            <a:ext cx="24765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https://www.google.com/url?sa=i&amp;url=https%3A%2F%2Ftechcrunch.com%2F2020%2F02%2F02%2Feveryone-loves-the-coronapocalypse%2F&amp;psig=AOvVaw0EXm81XtnTVXW7VjjNdOPX&amp;ust=1584971367906000&amp;source=images&amp;cd=vfe&amp;ved=0CAIQjRxqFwoTCIDpvtOcrugCFQAAAAAdAAAAABAD</a:t>
            </a:r>
            <a:endParaRPr lang="he-IL" sz="800" dirty="0">
              <a:solidFill>
                <a:srgbClr val="00206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549" y="2334371"/>
            <a:ext cx="3346450" cy="187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9271987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ערכת נושא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ערכת נושא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2591</TotalTime>
  <Words>2866</Words>
  <Application>Microsoft Office PowerPoint</Application>
  <PresentationFormat>Widescreen</PresentationFormat>
  <Paragraphs>263</Paragraphs>
  <Slides>56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3" baseType="lpstr">
      <vt:lpstr>Calibri</vt:lpstr>
      <vt:lpstr>Varela Round</vt:lpstr>
      <vt:lpstr>Wingdings</vt:lpstr>
      <vt:lpstr>Simplified Arabic</vt:lpstr>
      <vt:lpstr>Arial</vt:lpstr>
      <vt:lpstr>Times New Roman</vt:lpstr>
      <vt:lpstr>Default Design</vt:lpstr>
      <vt:lpstr>מערכת שידורים לאומית</vt:lpstr>
      <vt:lpstr>מחלה מדבקת</vt:lpstr>
      <vt:lpstr>PowerPoint Presentation</vt:lpstr>
      <vt:lpstr>PowerPoint Presentation</vt:lpstr>
      <vt:lpstr>מהי מחלה?</vt:lpstr>
      <vt:lpstr>סוגי מחלות</vt:lpstr>
      <vt:lpstr>   מחלה מדבקת -contagious disease</vt:lpstr>
      <vt:lpstr>   פאתוגנים – סוגי מיקרואורגניזמים</vt:lpstr>
      <vt:lpstr>   מחלה זואונוטית </vt:lpstr>
      <vt:lpstr>דרכי הדבקה</vt:lpstr>
      <vt:lpstr>שלבי המחלה</vt:lpstr>
      <vt:lpstr>דרכי טיפול ומניעה</vt:lpstr>
      <vt:lpstr>דרכי טיפול ומניעה</vt:lpstr>
      <vt:lpstr>דרכי טיפול ומניעה</vt:lpstr>
      <vt:lpstr>מהו הסגר?</vt:lpstr>
      <vt:lpstr>מגפה</vt:lpstr>
      <vt:lpstr>שאלות</vt:lpstr>
      <vt:lpstr>שאלות הרחבה</vt:lpstr>
      <vt:lpstr>רוצים תשובות ?  לאחר שפתרתם, סירקו את הקוד הבא</vt:lpstr>
      <vt:lpstr>חיסון בבעלי חיים</vt:lpstr>
      <vt:lpstr>מה נלמד היום / במה נעסוק </vt:lpstr>
      <vt:lpstr>קו ההגנה הראשון – מערכות פתוחות</vt:lpstr>
      <vt:lpstr>קו ההגנה השני</vt:lpstr>
      <vt:lpstr>PowerPoint Presentation</vt:lpstr>
      <vt:lpstr>PowerPoint Presentation</vt:lpstr>
      <vt:lpstr>קו ההגנה השני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קו ההגנה השלישי: חיסון פעיל טבעי</vt:lpstr>
      <vt:lpstr>קו ההגנה השלישי: חיסון פעיל טבעי</vt:lpstr>
      <vt:lpstr>קו ההגנה השלישי: חיסון פעיל טבעי</vt:lpstr>
      <vt:lpstr>חיסון פעיל מושרה (מלאכותי)</vt:lpstr>
      <vt:lpstr>חיסון פעיל מושרה (מלאכותי)</vt:lpstr>
      <vt:lpstr>חיסון סביל</vt:lpstr>
      <vt:lpstr>דוגמאות לחיסון סביל טבעי</vt:lpstr>
      <vt:lpstr>שאלות</vt:lpstr>
      <vt:lpstr>שאלה מבגרות</vt:lpstr>
      <vt:lpstr>קריאת גרף – מרכיבי הגרף</vt:lpstr>
      <vt:lpstr>שאלות</vt:lpstr>
      <vt:lpstr>רוצים תשובות ?  לאחר שפתרתם, סירקו את הקוד הבא</vt:lpstr>
      <vt:lpstr>מקורות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מערכת שידורים לאומית</dc:title>
  <dc:creator>oferm</dc:creator>
  <cp:lastModifiedBy>Sivan Shimshila</cp:lastModifiedBy>
  <cp:revision>23</cp:revision>
  <dcterms:created xsi:type="dcterms:W3CDTF">2001-07-19T09:13:26Z</dcterms:created>
  <dcterms:modified xsi:type="dcterms:W3CDTF">2020-05-05T20:48:47Z</dcterms:modified>
</cp:coreProperties>
</file>