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8"/>
  </p:notesMasterIdLst>
  <p:sldIdLst>
    <p:sldId id="257" r:id="rId2"/>
    <p:sldId id="262" r:id="rId3"/>
    <p:sldId id="263" r:id="rId4"/>
    <p:sldId id="301" r:id="rId5"/>
    <p:sldId id="307" r:id="rId6"/>
    <p:sldId id="302" r:id="rId7"/>
    <p:sldId id="308" r:id="rId8"/>
    <p:sldId id="310" r:id="rId9"/>
    <p:sldId id="311" r:id="rId10"/>
    <p:sldId id="313" r:id="rId11"/>
    <p:sldId id="288" r:id="rId12"/>
    <p:sldId id="334" r:id="rId13"/>
    <p:sldId id="336" r:id="rId14"/>
    <p:sldId id="337" r:id="rId15"/>
    <p:sldId id="335" r:id="rId16"/>
    <p:sldId id="309" r:id="rId17"/>
    <p:sldId id="314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8" r:id="rId36"/>
    <p:sldId id="339" r:id="rId3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A4AB"/>
    <a:srgbClr val="192A72"/>
    <a:srgbClr val="92D050"/>
    <a:srgbClr val="6CF0FF"/>
    <a:srgbClr val="E0E0E0"/>
    <a:srgbClr val="E6E6E6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06" autoAdjust="0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1096" y="1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983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605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79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121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2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4994A32-8E87-4A82-B8EF-A2A91A3F2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969" y="155448"/>
            <a:ext cx="9802368" cy="720000"/>
          </a:xfrm>
        </p:spPr>
        <p:txBody>
          <a:bodyPr/>
          <a:lstStyle/>
          <a:p>
            <a:r>
              <a:rPr lang="he-IL" dirty="0"/>
              <a:t>בעלי חיים - פעולות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95EB089-CFB7-439D-8705-D1B2F9FBC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055043" y="1216058"/>
            <a:ext cx="8738348" cy="3883528"/>
          </a:xfrm>
        </p:spPr>
        <p:txBody>
          <a:bodyPr>
            <a:normAutofit/>
          </a:bodyPr>
          <a:lstStyle/>
          <a:p>
            <a:r>
              <a:rPr lang="he-IL" dirty="0"/>
              <a:t>פעולות קובעות (</a:t>
            </a:r>
            <a:r>
              <a:rPr lang="en-US" dirty="0"/>
              <a:t>set/setters</a:t>
            </a:r>
            <a:r>
              <a:rPr lang="he-IL" dirty="0"/>
              <a:t>) </a:t>
            </a:r>
            <a:br>
              <a:rPr lang="en-US" dirty="0"/>
            </a:br>
            <a:r>
              <a:rPr lang="he-IL" dirty="0"/>
              <a:t>לכל תכונה בדרך כלל נכתוב פעולה המאפשרת קבלת ערך חדש לתכונה ושינוי הערך השמור בהתאם (לדוגמא נרצה לשנות את התכונה הבולטת של בעל החיים).</a:t>
            </a:r>
          </a:p>
          <a:p>
            <a:endParaRPr lang="he-IL" dirty="0"/>
          </a:p>
          <a:p>
            <a:r>
              <a:rPr lang="he-IL" dirty="0"/>
              <a:t>פעולה המתארת את העצם (</a:t>
            </a:r>
            <a:r>
              <a:rPr lang="en-US" dirty="0" err="1"/>
              <a:t>toString</a:t>
            </a:r>
            <a:r>
              <a:rPr lang="he-IL" dirty="0"/>
              <a:t>) פעולה המחזירה את כל התכונות של בעל החיים (את השם שלו, הגזע, התכונה הבולטת שלו).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8122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1478D223-9A2D-41B0-B337-7BB44F70A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שימוש שעשינו בעצמים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6997"/>
            <a:ext cx="8031962" cy="461155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  </a:t>
            </a:r>
            <a:r>
              <a:rPr lang="en-US" b="1" dirty="0">
                <a:solidFill>
                  <a:srgbClr val="11A4AB"/>
                </a:solidFill>
              </a:rPr>
              <a:t>Random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random1</a:t>
            </a:r>
            <a:r>
              <a:rPr lang="en-US" b="1" dirty="0"/>
              <a:t> =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new</a:t>
            </a:r>
            <a:r>
              <a:rPr lang="en-US" b="1" dirty="0"/>
              <a:t> Random();</a:t>
            </a:r>
          </a:p>
          <a:p>
            <a:pPr marL="0" indent="0" algn="l" rtl="0">
              <a:buNone/>
            </a:pPr>
            <a:r>
              <a:rPr lang="en-US" b="1" dirty="0"/>
              <a:t>  int </a:t>
            </a:r>
            <a:r>
              <a:rPr lang="en-US" b="1" dirty="0" err="1"/>
              <a:t>randomNumber</a:t>
            </a:r>
            <a:r>
              <a:rPr lang="en-US" b="1" dirty="0"/>
              <a:t> = random1.nextInt(20);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  </a:t>
            </a:r>
            <a:r>
              <a:rPr lang="en-US" b="1" dirty="0">
                <a:solidFill>
                  <a:srgbClr val="11A4AB"/>
                </a:solidFill>
              </a:rPr>
              <a:t>Scanner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input</a:t>
            </a:r>
            <a:r>
              <a:rPr lang="en-US" b="1" dirty="0"/>
              <a:t> =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new</a:t>
            </a:r>
            <a:r>
              <a:rPr lang="en-US" b="1" dirty="0"/>
              <a:t> Scanner(System.in);</a:t>
            </a:r>
          </a:p>
          <a:p>
            <a:pPr marL="0" indent="0" algn="l" rtl="0">
              <a:buNone/>
            </a:pPr>
            <a:r>
              <a:rPr lang="en-US" b="1" dirty="0"/>
              <a:t>  </a:t>
            </a:r>
            <a:r>
              <a:rPr lang="en-US" b="1" dirty="0" err="1"/>
              <a:t>System.out.print</a:t>
            </a:r>
            <a:r>
              <a:rPr lang="en-US" b="1" dirty="0"/>
              <a:t>("Enter an integer: ");</a:t>
            </a:r>
          </a:p>
          <a:p>
            <a:pPr marL="0" indent="0" algn="l" rtl="0">
              <a:buNone/>
            </a:pPr>
            <a:r>
              <a:rPr lang="en-US" b="1" dirty="0"/>
              <a:t>  int number = </a:t>
            </a:r>
            <a:r>
              <a:rPr lang="en-US" b="1" dirty="0" err="1"/>
              <a:t>input.nextInt</a:t>
            </a:r>
            <a:r>
              <a:rPr lang="en-US" b="1" dirty="0"/>
              <a:t>();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E8E31CF2-C945-45BE-9F35-87EBBEA02B62}"/>
              </a:ext>
            </a:extLst>
          </p:cNvPr>
          <p:cNvCxnSpPr/>
          <p:nvPr/>
        </p:nvCxnSpPr>
        <p:spPr>
          <a:xfrm>
            <a:off x="4095946" y="119725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8E78CCC2-6A90-4972-8291-51CAEFE39700}"/>
              </a:ext>
            </a:extLst>
          </p:cNvPr>
          <p:cNvSpPr txBox="1"/>
          <p:nvPr/>
        </p:nvSpPr>
        <p:spPr>
          <a:xfrm>
            <a:off x="7130717" y="1681942"/>
            <a:ext cx="2554003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יצירת העצם</a:t>
            </a:r>
          </a:p>
          <a:p>
            <a:endParaRPr lang="he-IL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he-IL" dirty="0">
                <a:solidFill>
                  <a:srgbClr val="0070C0"/>
                </a:solidFill>
              </a:rPr>
              <a:t>שם העצם (לבחירתנו)</a:t>
            </a:r>
          </a:p>
          <a:p>
            <a:endParaRPr lang="he-IL" dirty="0">
              <a:solidFill>
                <a:srgbClr val="0070C0"/>
              </a:solidFill>
            </a:endParaRPr>
          </a:p>
          <a:p>
            <a:r>
              <a:rPr lang="he-IL" dirty="0">
                <a:solidFill>
                  <a:srgbClr val="11A4AB"/>
                </a:solidFill>
              </a:rPr>
              <a:t>שם המחלקה ממנה </a:t>
            </a:r>
          </a:p>
          <a:p>
            <a:r>
              <a:rPr lang="he-IL" dirty="0">
                <a:solidFill>
                  <a:srgbClr val="11A4AB"/>
                </a:solidFill>
              </a:rPr>
              <a:t>יצרנו את העצם</a:t>
            </a:r>
          </a:p>
          <a:p>
            <a:endParaRPr lang="he-IL" dirty="0">
              <a:solidFill>
                <a:srgbClr val="0070C0"/>
              </a:solidFill>
            </a:endParaRPr>
          </a:p>
          <a:p>
            <a:endParaRPr lang="he-IL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he-IL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088A22A-D6FE-41F3-90CB-AE6AD8352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מאפיינים של תכנה טובה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CC97B4E-D3E6-4AD5-B2B0-DB94EAAF47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57600" y="2017153"/>
            <a:ext cx="5163631" cy="2474638"/>
          </a:xfrm>
        </p:spPr>
        <p:txBody>
          <a:bodyPr/>
          <a:lstStyle/>
          <a:p>
            <a:r>
              <a:rPr lang="he-IL" dirty="0"/>
              <a:t>קל/מהיר לקודד אותה.</a:t>
            </a:r>
          </a:p>
          <a:p>
            <a:r>
              <a:rPr lang="he-IL" dirty="0"/>
              <a:t>קל לבדוק אותה ולדבג אותה.</a:t>
            </a:r>
          </a:p>
          <a:p>
            <a:r>
              <a:rPr lang="he-IL" dirty="0"/>
              <a:t>קל להבין אותה.</a:t>
            </a:r>
          </a:p>
          <a:p>
            <a:r>
              <a:rPr lang="he-IL" dirty="0"/>
              <a:t>קל לעשות בה שימוש חוזר.</a:t>
            </a:r>
          </a:p>
          <a:p>
            <a:r>
              <a:rPr lang="he-IL" dirty="0"/>
              <a:t>קל לעדכן אותה ולשדרג אותה.</a:t>
            </a:r>
          </a:p>
        </p:txBody>
      </p:sp>
    </p:spTree>
    <p:extLst>
      <p:ext uri="{BB962C8B-B14F-4D97-AF65-F5344CB8AC3E}">
        <p14:creationId xmlns:p14="http://schemas.microsoft.com/office/powerpoint/2010/main" val="395363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E3295F-B5A3-4CD4-8E23-BF7CB240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</a:t>
            </a:r>
            <a:r>
              <a:rPr lang="en-US" dirty="0"/>
              <a:t>Object Oriented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173D70D-9F38-44BF-96CE-52F9B6398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860885" y="1667906"/>
            <a:ext cx="7634115" cy="3522187"/>
          </a:xfrm>
        </p:spPr>
        <p:txBody>
          <a:bodyPr/>
          <a:lstStyle/>
          <a:p>
            <a:r>
              <a:rPr lang="he-IL" dirty="0"/>
              <a:t>תכנות מונחה עצמים זו פרדיגמה שטובה למערכות גדולות.</a:t>
            </a:r>
          </a:p>
          <a:p>
            <a:r>
              <a:rPr lang="he-IL" dirty="0"/>
              <a:t>קל להבין אותה.</a:t>
            </a:r>
          </a:p>
          <a:p>
            <a:r>
              <a:rPr lang="he-IL" dirty="0"/>
              <a:t>קל לבצע בה שימוש חוזר.</a:t>
            </a:r>
          </a:p>
          <a:p>
            <a:r>
              <a:rPr lang="he-IL" dirty="0"/>
              <a:t>קל לעדכן ולשדרג אותה.</a:t>
            </a:r>
          </a:p>
        </p:txBody>
      </p:sp>
    </p:spTree>
    <p:extLst>
      <p:ext uri="{BB962C8B-B14F-4D97-AF65-F5344CB8AC3E}">
        <p14:creationId xmlns:p14="http://schemas.microsoft.com/office/powerpoint/2010/main" val="146820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4A14C6D-2AA9-491F-AF56-63A5673E2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תכנות מונחה עצמים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8667720-70CE-45B9-B603-359E4E74D4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84295" y="1567973"/>
            <a:ext cx="6992431" cy="3522187"/>
          </a:xfrm>
        </p:spPr>
        <p:txBody>
          <a:bodyPr/>
          <a:lstStyle/>
          <a:p>
            <a:r>
              <a:rPr lang="he-IL" dirty="0"/>
              <a:t>פרדיגמה שבה התכנה מוגדרת כסט של קשרים בין עצמים.</a:t>
            </a:r>
          </a:p>
          <a:p>
            <a:r>
              <a:rPr lang="he-IL" dirty="0"/>
              <a:t>המחלקה </a:t>
            </a:r>
            <a:r>
              <a:rPr lang="en-US" dirty="0"/>
              <a:t>class </a:t>
            </a:r>
            <a:r>
              <a:rPr lang="he-IL" dirty="0"/>
              <a:t> מאפשרת לנו להגדיר קבוצה של עצמים שלכולם אותם תכונות וניתן להפעיל עליהם אותם פעולות.</a:t>
            </a:r>
          </a:p>
        </p:txBody>
      </p:sp>
    </p:spTree>
    <p:extLst>
      <p:ext uri="{BB962C8B-B14F-4D97-AF65-F5344CB8AC3E}">
        <p14:creationId xmlns:p14="http://schemas.microsoft.com/office/powerpoint/2010/main" val="2854621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EA5068-062A-4535-92EE-0D39CEF7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עצם - מופע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DA46904-D2D4-42AD-B65E-F41196C59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832395" y="2049237"/>
            <a:ext cx="6527210" cy="1704616"/>
          </a:xfrm>
        </p:spPr>
        <p:txBody>
          <a:bodyPr>
            <a:normAutofit lnSpcReduction="10000"/>
          </a:bodyPr>
          <a:lstStyle/>
          <a:p>
            <a:r>
              <a:rPr lang="he-IL" dirty="0"/>
              <a:t>עצם מטיפוס מחלקה נקרא גם מופע של המחלקה.</a:t>
            </a:r>
          </a:p>
          <a:p>
            <a:r>
              <a:rPr lang="he-IL" dirty="0"/>
              <a:t>כל עצם יכול לתת ערכים שונים לתכונות שלו.</a:t>
            </a:r>
          </a:p>
          <a:p>
            <a:r>
              <a:rPr lang="he-IL" dirty="0"/>
              <a:t>ועל כך אחרי ההפסקה.</a:t>
            </a:r>
          </a:p>
        </p:txBody>
      </p:sp>
    </p:spTree>
    <p:extLst>
      <p:ext uri="{BB962C8B-B14F-4D97-AF65-F5344CB8AC3E}">
        <p14:creationId xmlns:p14="http://schemas.microsoft.com/office/powerpoint/2010/main" val="178561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E4C1C7-9FC1-4725-BE32-FA6A3FF25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שמות המצלמים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86A5F8B-0669-4A82-9D1E-FA9B53D1EAB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Image by Igor </a:t>
            </a:r>
            <a:r>
              <a:rPr lang="en-US" dirty="0" err="1"/>
              <a:t>Ovsyannykov</a:t>
            </a:r>
            <a:r>
              <a:rPr lang="en-US" dirty="0"/>
              <a:t> </a:t>
            </a:r>
            <a:r>
              <a:rPr lang="en-US" dirty="0" err="1"/>
              <a:t>Pixabay</a:t>
            </a:r>
            <a:r>
              <a:rPr lang="en-US" dirty="0"/>
              <a:t> </a:t>
            </a:r>
            <a:r>
              <a:rPr lang="he-IL" dirty="0"/>
              <a:t>מוצרים -</a:t>
            </a:r>
            <a:endParaRPr lang="en-US" dirty="0"/>
          </a:p>
          <a:p>
            <a:pPr algn="l" rtl="0"/>
            <a:r>
              <a:rPr lang="en-US" dirty="0"/>
              <a:t>Image by </a:t>
            </a:r>
            <a:r>
              <a:rPr lang="en-US" dirty="0" err="1"/>
              <a:t>OpenClipart</a:t>
            </a:r>
            <a:r>
              <a:rPr lang="en-US" dirty="0"/>
              <a:t>-Vectors-</a:t>
            </a:r>
            <a:r>
              <a:rPr lang="en-US" dirty="0" err="1"/>
              <a:t>Pixabay</a:t>
            </a:r>
            <a:r>
              <a:rPr lang="en-US" dirty="0"/>
              <a:t> </a:t>
            </a:r>
            <a:r>
              <a:rPr lang="he-IL" dirty="0"/>
              <a:t>ברקוד -</a:t>
            </a:r>
            <a:endParaRPr lang="en-US" dirty="0"/>
          </a:p>
          <a:p>
            <a:pPr algn="l" rtl="0"/>
            <a:r>
              <a:rPr lang="en-US" dirty="0"/>
              <a:t>Image by </a:t>
            </a:r>
            <a:r>
              <a:rPr lang="en-US" dirty="0" err="1"/>
              <a:t>LoveYouAll</a:t>
            </a:r>
            <a:r>
              <a:rPr lang="en-US" dirty="0"/>
              <a:t> –</a:t>
            </a:r>
            <a:r>
              <a:rPr lang="en-US" dirty="0" err="1"/>
              <a:t>Pixabay</a:t>
            </a:r>
            <a:r>
              <a:rPr lang="en-US" dirty="0"/>
              <a:t> </a:t>
            </a:r>
            <a:r>
              <a:rPr lang="he-IL" dirty="0"/>
              <a:t>חלב – </a:t>
            </a:r>
            <a:endParaRPr lang="en-US" dirty="0"/>
          </a:p>
          <a:p>
            <a:pPr algn="l" rtl="0"/>
            <a:r>
              <a:rPr lang="en-US" dirty="0"/>
              <a:t>Image by Sasin </a:t>
            </a:r>
            <a:r>
              <a:rPr lang="en-US" dirty="0" err="1"/>
              <a:t>Tipchai</a:t>
            </a:r>
            <a:r>
              <a:rPr lang="en-US" dirty="0"/>
              <a:t> </a:t>
            </a:r>
            <a:r>
              <a:rPr lang="en-US" dirty="0" err="1"/>
              <a:t>Pixabay</a:t>
            </a:r>
            <a:r>
              <a:rPr lang="en-US" dirty="0"/>
              <a:t> </a:t>
            </a:r>
            <a:r>
              <a:rPr lang="he-IL" dirty="0"/>
              <a:t>חניך בתנועת נוער –</a:t>
            </a:r>
          </a:p>
          <a:p>
            <a:pPr algn="l" rtl="0"/>
            <a:r>
              <a:rPr lang="en-US" dirty="0"/>
              <a:t>Image by </a:t>
            </a:r>
            <a:r>
              <a:rPr lang="en-US" dirty="0" err="1"/>
              <a:t>StockSnap</a:t>
            </a:r>
            <a:r>
              <a:rPr lang="en-US" dirty="0"/>
              <a:t> –</a:t>
            </a:r>
            <a:r>
              <a:rPr lang="en-US" dirty="0" err="1"/>
              <a:t>Pixabay</a:t>
            </a:r>
            <a:r>
              <a:rPr lang="en-US" dirty="0"/>
              <a:t> </a:t>
            </a:r>
            <a:r>
              <a:rPr lang="he-IL" dirty="0"/>
              <a:t>כלב וחתול - </a:t>
            </a:r>
          </a:p>
        </p:txBody>
      </p:sp>
    </p:spTree>
    <p:extLst>
      <p:ext uri="{BB962C8B-B14F-4D97-AF65-F5344CB8AC3E}">
        <p14:creationId xmlns:p14="http://schemas.microsoft.com/office/powerpoint/2010/main" val="1230221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שקופי</a:t>
            </a:r>
            <a:r>
              <a:rPr lang="he-IL" b="1" dirty="0">
                <a:solidFill>
                  <a:srgbClr val="002060"/>
                </a:solidFill>
              </a:rPr>
              <a:t>תחילת העבודה.</a:t>
            </a:r>
          </a:p>
          <a:p>
            <a:pPr lvl="0" algn="ctr">
              <a:defRPr/>
            </a:pPr>
            <a:r>
              <a:rPr lang="he-IL" dirty="0">
                <a:solidFill>
                  <a:srgbClr val="002060"/>
                </a:solidFill>
              </a:rPr>
              <a:t>אם ברצונכם ת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זו היא חובה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עליכם להתקין את הפונט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Round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לפני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לצפות בהנחיות להתקנת פונט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 Round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, תוכלו לעשות זאת בקלות.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צפו בסרטון הבא: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2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3"/>
              </a:rPr>
              <a:t>https://www.youtube.com/watch?v=NN9IgGTwbF0&amp;feature=youtu.be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4"/>
              </a:rPr>
              <a:t>קישור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להורדת הפונט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(אשרו את הודעת האבטחה)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815150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היום נלמד ליצור מחלקות בעצמינו ומהן נייצר עצמים. בשיעור זה מומלץ להקשיב ולא לבצע תוך כדי השיעור, בשיעור הבא נחזור על התהליך.</a:t>
            </a:r>
          </a:p>
          <a:p>
            <a:r>
              <a:rPr lang="he-IL" dirty="0">
                <a:sym typeface="Varela Round"/>
              </a:rPr>
              <a:t>השנה נקבל את דרישות המחלקה בתרגילים שנבצע.</a:t>
            </a:r>
          </a:p>
          <a:p>
            <a:r>
              <a:rPr lang="he-IL" dirty="0">
                <a:sym typeface="Varela Round"/>
              </a:rPr>
              <a:t>היום נבנה מחלקת </a:t>
            </a:r>
            <a:r>
              <a:rPr lang="en-US" dirty="0">
                <a:sym typeface="Varela Round"/>
              </a:rPr>
              <a:t>Product  </a:t>
            </a:r>
            <a:r>
              <a:rPr lang="he-IL" dirty="0">
                <a:sym typeface="Varela Round"/>
              </a:rPr>
              <a:t>.</a:t>
            </a: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פרטו בשקופית זו את נושאי הלימוד של השיעור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Product</a:t>
            </a:r>
            <a:endParaRPr lang="he-I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1" y="3409122"/>
            <a:ext cx="10034949" cy="804863"/>
          </a:xfrm>
        </p:spPr>
        <p:txBody>
          <a:bodyPr>
            <a:normAutofit/>
          </a:bodyPr>
          <a:lstStyle/>
          <a:p>
            <a:pPr rtl="1"/>
            <a:r>
              <a:rPr lang="he-IL" sz="2600" b="1" dirty="0"/>
              <a:t>נפתח מחלקה חדשה בדומה למה שעשינו השנה רק ללא הפעולה </a:t>
            </a:r>
            <a:r>
              <a:rPr lang="en-US" sz="2600" b="1" dirty="0"/>
              <a:t>main</a:t>
            </a:r>
            <a:r>
              <a:rPr lang="he-IL" sz="2600" b="1" dirty="0"/>
              <a:t> </a:t>
            </a:r>
            <a:endParaRPr lang="en-US" sz="2600" b="1" dirty="0"/>
          </a:p>
          <a:p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(אין צורך להשאיר את הכיתובים "שם הפרק" , "כותרת משנה", מחקו אותם וכתבו רק את הפרטים עצמם).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עצמים ומחלקות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 יסודות1 - </a:t>
            </a:r>
            <a:r>
              <a:rPr lang="en-US" dirty="0">
                <a:sym typeface="Varela Round"/>
              </a:rPr>
              <a:t>Java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אורנה אברך שטיין</a:t>
            </a:r>
          </a:p>
          <a:p>
            <a:r>
              <a:rPr lang="he-IL" dirty="0">
                <a:sym typeface="Varela Round"/>
              </a:rPr>
              <a:t>בודקת: נורית </a:t>
            </a:r>
            <a:r>
              <a:rPr lang="he-IL" dirty="0" err="1">
                <a:sym typeface="Varela Round"/>
              </a:rPr>
              <a:t>קרצר</a:t>
            </a:r>
            <a:endParaRPr lang="he-IL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</p:spPr>
        <p:txBody>
          <a:bodyPr anchor="ctr">
            <a:normAutofit/>
          </a:bodyPr>
          <a:lstStyle/>
          <a:p>
            <a:r>
              <a:rPr lang="he-IL" dirty="0"/>
              <a:t>תכונות המוצר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00E2EE5-6BB1-4C8F-B807-39E212C4AA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2628" y="1212161"/>
            <a:ext cx="4914062" cy="4090988"/>
          </a:xfrm>
        </p:spPr>
        <p:txBody>
          <a:bodyPr/>
          <a:lstStyle/>
          <a:p>
            <a:pPr algn="l" rtl="0"/>
            <a:r>
              <a:rPr lang="en-US" dirty="0"/>
              <a:t>int id </a:t>
            </a:r>
          </a:p>
          <a:p>
            <a:pPr algn="l" rtl="0"/>
            <a:r>
              <a:rPr lang="en-US" dirty="0"/>
              <a:t>double weight </a:t>
            </a:r>
            <a:endParaRPr lang="he-IL" dirty="0"/>
          </a:p>
          <a:p>
            <a:pPr algn="l" rtl="0"/>
            <a:r>
              <a:rPr lang="en-US" dirty="0"/>
              <a:t>double price </a:t>
            </a:r>
          </a:p>
          <a:p>
            <a:pPr algn="l" rtl="0"/>
            <a:r>
              <a:rPr lang="en-US" dirty="0"/>
              <a:t>String </a:t>
            </a:r>
            <a:r>
              <a:rPr lang="en-US" dirty="0" err="1"/>
              <a:t>shortDescription</a:t>
            </a:r>
            <a:endParaRPr lang="en-US" dirty="0"/>
          </a:p>
          <a:p>
            <a:pPr algn="l" rtl="0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1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FE5A7272-529A-465D-85FC-7ABA05BED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877" y="1123870"/>
            <a:ext cx="3066554" cy="426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30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7409" y="1402817"/>
            <a:ext cx="11161453" cy="4062435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נפתח פרויקט חדש - </a:t>
            </a:r>
            <a:r>
              <a:rPr lang="en-US" dirty="0"/>
              <a:t>MyProduct</a:t>
            </a:r>
            <a:endParaRPr lang="he-IL" dirty="0"/>
          </a:p>
          <a:p>
            <a:pPr marL="0" indent="0">
              <a:buNone/>
            </a:pPr>
            <a:r>
              <a:rPr lang="he-IL" dirty="0"/>
              <a:t>נפתח שתי מחלקות באותו הפרויקט.</a:t>
            </a:r>
          </a:p>
          <a:p>
            <a:pPr marL="0" indent="0">
              <a:buNone/>
            </a:pPr>
            <a:r>
              <a:rPr lang="he-IL" dirty="0"/>
              <a:t>מחלקה אחת בשם </a:t>
            </a:r>
            <a:r>
              <a:rPr lang="en-US" dirty="0"/>
              <a:t>Product </a:t>
            </a:r>
            <a:r>
              <a:rPr lang="he-IL" dirty="0"/>
              <a:t> שממנה נייצר עצמים.</a:t>
            </a:r>
          </a:p>
          <a:p>
            <a:pPr marL="0" indent="0">
              <a:buNone/>
            </a:pPr>
            <a:r>
              <a:rPr lang="he-IL" dirty="0"/>
              <a:t>מחלקה שנייה שבה תהיה הפעולה </a:t>
            </a:r>
            <a:r>
              <a:rPr lang="en-US" dirty="0"/>
              <a:t> public static void main(String[] </a:t>
            </a:r>
            <a:r>
              <a:rPr lang="en-US" dirty="0" err="1"/>
              <a:t>args</a:t>
            </a:r>
            <a:r>
              <a:rPr lang="en-US" dirty="0"/>
              <a:t>) </a:t>
            </a:r>
            <a:endParaRPr lang="he-IL" dirty="0"/>
          </a:p>
          <a:p>
            <a:pPr marL="0" indent="0">
              <a:buNone/>
            </a:pPr>
            <a:r>
              <a:rPr lang="he-IL" dirty="0"/>
              <a:t>ופעולות נוספות כרצוננו.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Product</a:t>
            </a: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2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F400C391-5E62-4770-B9A3-BE9AD8047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847" y="3347623"/>
            <a:ext cx="2441542" cy="279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008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Product</a:t>
            </a:r>
            <a:endParaRPr lang="he-IL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8F83690-40FC-43AA-8A61-4707C7515151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515273" y="952584"/>
            <a:ext cx="4398127" cy="41549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b="0" i="0" u="none" strike="noStrike" cap="none" normalizeH="0" baseline="0" dirty="0">
              <a:ln>
                <a:noFill/>
              </a:ln>
              <a:solidFill>
                <a:srgbClr val="0033B3"/>
              </a:solidFill>
              <a:effectLst/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he-IL" dirty="0">
              <a:solidFill>
                <a:srgbClr val="0033B3"/>
              </a:solidFill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class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Prod</a:t>
            </a:r>
            <a:r>
              <a:rPr kumimoji="0" lang="en-US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u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} 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lang="he-IL" altLang="he-IL" sz="1800" dirty="0">
                <a:solidFill>
                  <a:srgbClr val="080808"/>
                </a:solidFill>
                <a:latin typeface="JetBrains Mono"/>
              </a:rPr>
              <a:t>תכונות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//   </a:t>
            </a:r>
            <a:endParaRPr kumimoji="0" lang="en-US" altLang="he-IL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JetBrains Mono"/>
              </a:rPr>
              <a:t>int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weig</a:t>
            </a:r>
            <a:r>
              <a:rPr kumimoji="0" lang="en-US" altLang="he-IL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h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price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en-US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 </a:t>
            </a:r>
            <a:r>
              <a:rPr kumimoji="0" lang="en-US" altLang="he-IL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JetBrains Mono"/>
              </a:rPr>
              <a:t>String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shortDescription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{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endParaRPr kumimoji="0" lang="he-IL" altLang="he-I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10DB0927-5EE6-484F-90CD-C88599E6C4D1}"/>
              </a:ext>
            </a:extLst>
          </p:cNvPr>
          <p:cNvSpPr txBox="1"/>
          <p:nvPr/>
        </p:nvSpPr>
        <p:spPr>
          <a:xfrm>
            <a:off x="6513920" y="1587573"/>
            <a:ext cx="49773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כותרת המחלקה – זהה למה שעשינו עד היום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8938C585-52D1-485B-AD1C-07BC7C9E2C49}"/>
              </a:ext>
            </a:extLst>
          </p:cNvPr>
          <p:cNvSpPr txBox="1"/>
          <p:nvPr/>
        </p:nvSpPr>
        <p:spPr>
          <a:xfrm rot="10800000" flipH="1" flipV="1">
            <a:off x="5494411" y="2099525"/>
            <a:ext cx="599686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Varela Round"/>
              </a:rPr>
              <a:t>הרשאת הגישה של התכונות –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Varela Round"/>
              </a:rPr>
              <a:t>private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Varela Round"/>
              </a:rPr>
              <a:t>– הסבר יורחב בהמשך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ea typeface="+mn-ea"/>
                <a:cs typeface="Varela Round"/>
              </a:rPr>
              <a:t>טיפוס התכונה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871094"/>
                </a:solidFill>
                <a:effectLst/>
                <a:uLnTx/>
                <a:uFillTx/>
                <a:ea typeface="+mn-ea"/>
                <a:cs typeface="Varela Round"/>
              </a:rPr>
              <a:t>שם התכונה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7082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4128" y="1179682"/>
            <a:ext cx="7249212" cy="4062435"/>
          </a:xfrm>
        </p:spPr>
        <p:txBody>
          <a:bodyPr/>
          <a:lstStyle/>
          <a:p>
            <a:r>
              <a:rPr lang="he-IL" dirty="0"/>
              <a:t>אפשרות הגישה </a:t>
            </a:r>
            <a:r>
              <a:rPr lang="en-US" dirty="0"/>
              <a:t>private</a:t>
            </a:r>
            <a:r>
              <a:rPr lang="he-IL" dirty="0"/>
              <a:t> של התכונות גורמת לכך שרק בתוך המחלקה ניתן לגשת לתכונות.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 כדי שניתן יהיה לקבל את ערכן מחוץ למחלקה יהיה צורך בפעולות מיוחדות , בהרשאת גישה </a:t>
            </a:r>
            <a:r>
              <a:rPr lang="en-US" dirty="0"/>
              <a:t>public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כדי לשנות את ערכן מחוץ למחלקה יהיה צורך בפעולות מיוחדות בתוך המחלקה שבהן תהא הרשאת גישה </a:t>
            </a:r>
            <a:r>
              <a:rPr lang="en-US" dirty="0"/>
              <a:t>public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הרשאת הגישה לתכונות -  </a:t>
            </a:r>
            <a:r>
              <a:rPr lang="en-US" dirty="0"/>
              <a:t>private</a:t>
            </a: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2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07534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יצירת עצם מטיפוס </a:t>
            </a:r>
            <a:r>
              <a:rPr lang="en-US" dirty="0"/>
              <a:t>Product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7902" y="1025601"/>
            <a:ext cx="10605154" cy="2585323"/>
          </a:xfrm>
        </p:spPr>
        <p:txBody>
          <a:bodyPr/>
          <a:lstStyle/>
          <a:p>
            <a:pPr marL="96848" indent="0" algn="l" rtl="0">
              <a:buNone/>
            </a:pPr>
            <a:r>
              <a:rPr lang="en-US" dirty="0"/>
              <a:t>public class Main1 {</a:t>
            </a:r>
          </a:p>
          <a:p>
            <a:pPr marL="96848" indent="0" algn="l" rtl="0">
              <a:buNone/>
            </a:pPr>
            <a:r>
              <a:rPr lang="en-US" dirty="0"/>
              <a:t>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96848" indent="0" algn="l" rtl="0">
              <a:buNone/>
            </a:pPr>
            <a:r>
              <a:rPr lang="en-US" dirty="0"/>
              <a:t>       Product myProduct = new Product(10013, 1.5, 15.70, "shampoo");</a:t>
            </a:r>
          </a:p>
          <a:p>
            <a:pPr marL="96848" indent="0" algn="l" rtl="0">
              <a:buNone/>
            </a:pPr>
            <a:r>
              <a:rPr lang="en-US" dirty="0"/>
              <a:t>      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myProduct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setPrice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21.30</a:t>
            </a:r>
            <a:r>
              <a:rPr lang="en-US" dirty="0"/>
              <a:t>);</a:t>
            </a:r>
          </a:p>
          <a:p>
            <a:pPr marL="96848" indent="0" algn="l" rtl="0">
              <a:buNone/>
            </a:pP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3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34D26B69-6281-4D20-BF66-FBBBE86CAC96}"/>
              </a:ext>
            </a:extLst>
          </p:cNvPr>
          <p:cNvSpPr txBox="1"/>
          <p:nvPr/>
        </p:nvSpPr>
        <p:spPr>
          <a:xfrm>
            <a:off x="1646302" y="3793306"/>
            <a:ext cx="4894823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he-IL" dirty="0">
                <a:solidFill>
                  <a:srgbClr val="ED7D31">
                    <a:lumMod val="75000"/>
                  </a:srgbClr>
                </a:solidFill>
              </a:rPr>
              <a:t>על העצם שלנו </a:t>
            </a:r>
            <a:r>
              <a:rPr lang="en-US" dirty="0">
                <a:solidFill>
                  <a:srgbClr val="ED7D31">
                    <a:lumMod val="75000"/>
                  </a:srgbClr>
                </a:solidFill>
              </a:rPr>
              <a:t>myProduct</a:t>
            </a:r>
            <a:endParaRPr lang="he-IL" dirty="0">
              <a:solidFill>
                <a:srgbClr val="ED7D31">
                  <a:lumMod val="75000"/>
                </a:srgbClr>
              </a:solidFill>
            </a:endParaRPr>
          </a:p>
          <a:p>
            <a:pPr>
              <a:defRPr/>
            </a:pPr>
            <a:endParaRPr lang="he-IL" dirty="0">
              <a:solidFill>
                <a:srgbClr val="ED7D31">
                  <a:lumMod val="75000"/>
                </a:srgbClr>
              </a:solidFill>
            </a:endParaRPr>
          </a:p>
          <a:p>
            <a:pPr lvl="0">
              <a:defRPr/>
            </a:pPr>
            <a:r>
              <a:rPr lang="he-IL" dirty="0">
                <a:solidFill>
                  <a:srgbClr val="70AD47">
                    <a:lumMod val="75000"/>
                  </a:srgbClr>
                </a:solidFill>
              </a:rPr>
              <a:t>נקודה</a:t>
            </a:r>
          </a:p>
          <a:p>
            <a:pPr lvl="0">
              <a:defRPr/>
            </a:pPr>
            <a:endParaRPr lang="he-IL" dirty="0">
              <a:solidFill>
                <a:srgbClr val="70AD47">
                  <a:lumMod val="75000"/>
                </a:srgbClr>
              </a:solidFill>
            </a:endParaRPr>
          </a:p>
          <a:p>
            <a:pPr>
              <a:defRPr/>
            </a:pPr>
            <a:r>
              <a:rPr lang="he-IL" dirty="0">
                <a:solidFill>
                  <a:srgbClr val="002060">
                    <a:lumMod val="75000"/>
                    <a:lumOff val="25000"/>
                  </a:srgbClr>
                </a:solidFill>
              </a:rPr>
              <a:t>תופעל הפעולה </a:t>
            </a:r>
            <a:r>
              <a:rPr lang="en-US" dirty="0" err="1">
                <a:solidFill>
                  <a:srgbClr val="002060">
                    <a:lumMod val="75000"/>
                    <a:lumOff val="25000"/>
                  </a:srgbClr>
                </a:solidFill>
              </a:rPr>
              <a:t>setPrice</a:t>
            </a:r>
            <a:r>
              <a:rPr lang="he-IL" dirty="0">
                <a:solidFill>
                  <a:srgbClr val="002060">
                    <a:lumMod val="75000"/>
                    <a:lumOff val="25000"/>
                  </a:srgbClr>
                </a:solidFill>
              </a:rPr>
              <a:t> שנמצאת במחלקה </a:t>
            </a:r>
            <a:r>
              <a:rPr lang="en-US" dirty="0">
                <a:solidFill>
                  <a:srgbClr val="002060">
                    <a:lumMod val="75000"/>
                    <a:lumOff val="25000"/>
                  </a:srgbClr>
                </a:solidFill>
              </a:rPr>
              <a:t>Product</a:t>
            </a:r>
            <a:endParaRPr lang="he-IL" dirty="0">
              <a:solidFill>
                <a:srgbClr val="002060">
                  <a:lumMod val="75000"/>
                  <a:lumOff val="25000"/>
                </a:srgbClr>
              </a:solidFill>
            </a:endParaRPr>
          </a:p>
          <a:p>
            <a:pPr lvl="0"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Varela Round"/>
              </a:rPr>
              <a:t>המחיר החדש של  המוצר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161087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dirty="0"/>
              <a:t>   public void </a:t>
            </a:r>
            <a:r>
              <a:rPr lang="en-US" dirty="0" err="1"/>
              <a:t>setId</a:t>
            </a:r>
            <a:r>
              <a:rPr lang="en-US" dirty="0"/>
              <a:t>(int id) {</a:t>
            </a:r>
          </a:p>
          <a:p>
            <a:pPr marL="0" indent="0" algn="l" rtl="0">
              <a:buNone/>
            </a:pPr>
            <a:r>
              <a:rPr lang="en-US" dirty="0"/>
              <a:t>      this.id = id;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l" rtl="0">
              <a:buNone/>
            </a:pPr>
            <a:r>
              <a:rPr lang="en-US" dirty="0"/>
              <a:t>   public void </a:t>
            </a:r>
            <a:r>
              <a:rPr lang="en-US" dirty="0" err="1"/>
              <a:t>setWeigt</a:t>
            </a:r>
            <a:r>
              <a:rPr lang="en-US" dirty="0"/>
              <a:t>(double weight) {</a:t>
            </a:r>
          </a:p>
          <a:p>
            <a:pPr marL="0" indent="0" algn="l" rtl="0">
              <a:buNone/>
            </a:pPr>
            <a:r>
              <a:rPr lang="en-US" dirty="0"/>
              <a:t>      </a:t>
            </a:r>
            <a:r>
              <a:rPr lang="en-US" dirty="0" err="1"/>
              <a:t>this.weight</a:t>
            </a:r>
            <a:r>
              <a:rPr lang="en-US" dirty="0"/>
              <a:t> = weight;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l" rtl="0">
              <a:buNone/>
            </a:pPr>
            <a:r>
              <a:rPr lang="en-US" dirty="0"/>
              <a:t>   public void </a:t>
            </a:r>
            <a:r>
              <a:rPr lang="en-US" dirty="0" err="1"/>
              <a:t>setPrice</a:t>
            </a:r>
            <a:r>
              <a:rPr lang="en-US" dirty="0"/>
              <a:t>(double price) {</a:t>
            </a:r>
          </a:p>
          <a:p>
            <a:pPr marL="0" indent="0" algn="l" rtl="0">
              <a:buNone/>
            </a:pPr>
            <a:r>
              <a:rPr lang="en-US" dirty="0"/>
              <a:t>      </a:t>
            </a:r>
            <a:r>
              <a:rPr lang="en-US" dirty="0" err="1"/>
              <a:t>this.price</a:t>
            </a:r>
            <a:r>
              <a:rPr lang="en-US" dirty="0"/>
              <a:t> = price;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l" rtl="0">
              <a:buNone/>
            </a:pPr>
            <a:r>
              <a:rPr lang="en-US" dirty="0"/>
              <a:t>   public void </a:t>
            </a:r>
            <a:r>
              <a:rPr lang="en-US" dirty="0" err="1"/>
              <a:t>setShortDescription</a:t>
            </a:r>
            <a:r>
              <a:rPr lang="en-US" dirty="0"/>
              <a:t>(String </a:t>
            </a:r>
            <a:r>
              <a:rPr lang="en-US" dirty="0" err="1"/>
              <a:t>shortDescription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</a:t>
            </a:r>
            <a:r>
              <a:rPr lang="en-US" dirty="0" err="1"/>
              <a:t>this.shortDescription</a:t>
            </a:r>
            <a:r>
              <a:rPr lang="en-US" dirty="0"/>
              <a:t> = </a:t>
            </a:r>
            <a:r>
              <a:rPr lang="en-US" dirty="0" err="1"/>
              <a:t>shortDescription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פעולות המחלקה המאפשרות שינוי תכונות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2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3D7DE246-9D3D-4861-BE2C-44F9D72DCB00}"/>
              </a:ext>
            </a:extLst>
          </p:cNvPr>
          <p:cNvSpPr/>
          <p:nvPr/>
        </p:nvSpPr>
        <p:spPr>
          <a:xfrm>
            <a:off x="5623383" y="2206505"/>
            <a:ext cx="725721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פעולות אלו נקראות פעולות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 קובעות / מקבעות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set / setters </a:t>
            </a:r>
          </a:p>
        </p:txBody>
      </p:sp>
    </p:spTree>
    <p:extLst>
      <p:ext uri="{BB962C8B-B14F-4D97-AF65-F5344CB8AC3E}">
        <p14:creationId xmlns:p14="http://schemas.microsoft.com/office/powerpoint/2010/main" val="451502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BFF12AFF-BEFB-44FB-8229-202E8CF9350B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236643" y="243512"/>
            <a:ext cx="8380428" cy="63709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void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setId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int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} (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this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.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id 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=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{</a:t>
            </a:r>
            <a:endParaRPr kumimoji="0" lang="en-US" altLang="he-IL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JetBrains Mono"/>
            </a:endParaRPr>
          </a:p>
          <a:p>
            <a:pPr marR="0" lvl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תפקיד הפעולה לאפשר למשתמש מחוץ למחלקה לשנות את התכונה של העצם עליו ענו פועלים – בדוגמא הזו לשנות את ה - </a:t>
            </a:r>
            <a:r>
              <a:rPr kumimoji="0" lang="en-US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id</a:t>
            </a:r>
          </a:p>
          <a:p>
            <a:pPr marR="0" lvl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חותמת הפעולה (הכותרת  שלה):</a:t>
            </a:r>
            <a:endParaRPr kumimoji="0" lang="en-US" altLang="he-IL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JetBrains Mono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dirty="0">
                <a:solidFill>
                  <a:srgbClr val="080808"/>
                </a:solidFill>
                <a:latin typeface="JetBrains Mono"/>
              </a:rPr>
              <a:t>public 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- הרשאת הגישה הזו מאפשר לזמן את הפעולה מחוץ למחלקה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dirty="0">
                <a:solidFill>
                  <a:srgbClr val="080808"/>
                </a:solidFill>
                <a:latin typeface="JetBrains Mono"/>
              </a:rPr>
              <a:t>void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– הפעולה שלא מחזירה ערך.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נהוג ששם פעולה המשנה את ערך התכונה יתחיל במילה </a:t>
            </a:r>
            <a:r>
              <a:rPr lang="en-US" altLang="he-IL" dirty="0">
                <a:solidFill>
                  <a:srgbClr val="080808"/>
                </a:solidFill>
                <a:latin typeface="JetBrains Mono"/>
              </a:rPr>
              <a:t>set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וימשיך בשם התכונה.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הפרמטר המתקבל – הערך החדש של התכונה.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he-IL" altLang="he-IL" dirty="0">
              <a:solidFill>
                <a:srgbClr val="080808"/>
              </a:solidFill>
              <a:latin typeface="JetBrains Mono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he-IL" dirty="0">
                <a:solidFill>
                  <a:srgbClr val="080808"/>
                </a:solidFill>
                <a:latin typeface="JetBrains Mono"/>
              </a:rPr>
              <a:t>this 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- העצם עליו מופעלת הפעולה. בדוגמא זו </a:t>
            </a:r>
            <a:r>
              <a:rPr lang="en-US" altLang="he-IL" dirty="0">
                <a:solidFill>
                  <a:srgbClr val="080808"/>
                </a:solidFill>
                <a:latin typeface="JetBrains Mono"/>
              </a:rPr>
              <a:t>this.id 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. המילה </a:t>
            </a:r>
            <a:r>
              <a:rPr lang="en-US" altLang="he-IL" dirty="0">
                <a:solidFill>
                  <a:srgbClr val="080808"/>
                </a:solidFill>
                <a:latin typeface="JetBrains Mono"/>
              </a:rPr>
              <a:t>this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אינה חובה, מדגישה שאנו פועלים על תכונה של עצם.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פעולות ה </a:t>
            </a:r>
            <a:r>
              <a:rPr lang="en-US" altLang="he-IL" dirty="0">
                <a:solidFill>
                  <a:srgbClr val="080808"/>
                </a:solidFill>
                <a:latin typeface="JetBrains Mono"/>
              </a:rPr>
              <a:t>set 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נקראות לרוב פעולות קובעות.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e-IL" altLang="he-I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5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14D0993A-252A-4238-AC18-5C210AF076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54773" y="1093128"/>
            <a:ext cx="9140916" cy="3742822"/>
          </a:xfrm>
        </p:spPr>
        <p:txBody>
          <a:bodyPr>
            <a:normAutofit fontScale="92500" lnSpcReduction="10000"/>
          </a:bodyPr>
          <a:lstStyle/>
          <a:p>
            <a:r>
              <a:rPr lang="he-IL" dirty="0"/>
              <a:t>בעל המרכול מעונין לספור את הפריטים שמחירם גבוהה מ – 100ש"ח.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לכן אנו חייבים לרשום פעולה במחלקה </a:t>
            </a:r>
            <a:r>
              <a:rPr lang="en-US" dirty="0"/>
              <a:t>Product </a:t>
            </a:r>
            <a:r>
              <a:rPr lang="he-IL" dirty="0"/>
              <a:t> שתחזיר את מחירו של העצם עליו אנו עובדים כעת. (בגלל הרשאת הגישה </a:t>
            </a:r>
            <a:r>
              <a:rPr lang="en-US" dirty="0"/>
              <a:t>private </a:t>
            </a:r>
            <a:r>
              <a:rPr lang="he-IL" dirty="0"/>
              <a:t> של התכונות).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 באופן כללי נרצה לכל תכונה במחלקה </a:t>
            </a:r>
            <a:r>
              <a:rPr lang="en-US" dirty="0"/>
              <a:t>Product</a:t>
            </a:r>
            <a:r>
              <a:rPr lang="he-IL" dirty="0"/>
              <a:t>, פעולה המחזירה את ערכה.</a:t>
            </a:r>
          </a:p>
          <a:p>
            <a:endParaRPr lang="he-IL" dirty="0"/>
          </a:p>
          <a:p>
            <a:r>
              <a:rPr lang="he-IL" dirty="0"/>
              <a:t>כדי </a:t>
            </a:r>
            <a:r>
              <a:rPr lang="he-IL" dirty="0" err="1"/>
              <a:t>שבתכנית</a:t>
            </a:r>
            <a:r>
              <a:rPr lang="he-IL" dirty="0"/>
              <a:t> שלנו (מחוץ למחלקה </a:t>
            </a:r>
            <a:r>
              <a:rPr lang="en-US" dirty="0"/>
              <a:t>Product</a:t>
            </a:r>
            <a:r>
              <a:rPr lang="he-IL" dirty="0"/>
              <a:t>) נוכל לקבל את מחיר המוצר:</a:t>
            </a:r>
          </a:p>
          <a:p>
            <a:pPr marL="0" indent="0" rtl="0">
              <a:buNone/>
            </a:pPr>
            <a:r>
              <a:rPr lang="en-US" dirty="0"/>
              <a:t>	double price1 = </a:t>
            </a:r>
            <a:r>
              <a:rPr lang="en-US" dirty="0" err="1"/>
              <a:t>myProduct.getPrice</a:t>
            </a:r>
            <a:r>
              <a:rPr lang="en-US" dirty="0"/>
              <a:t>(); </a:t>
            </a:r>
            <a:endParaRPr lang="he-IL" dirty="0"/>
          </a:p>
        </p:txBody>
      </p:sp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קבלת ערך תכונה של עצם</a:t>
            </a:r>
          </a:p>
        </p:txBody>
      </p:sp>
    </p:spTree>
    <p:extLst>
      <p:ext uri="{BB962C8B-B14F-4D97-AF65-F5344CB8AC3E}">
        <p14:creationId xmlns:p14="http://schemas.microsoft.com/office/powerpoint/2010/main" val="287868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3AA8D66D-6473-4210-BF8B-A8062B09A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5147417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   public int </a:t>
            </a:r>
            <a:r>
              <a:rPr lang="en-US" dirty="0" err="1"/>
              <a:t>getId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return this.id;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l" rtl="0">
              <a:buNone/>
            </a:pPr>
            <a:r>
              <a:rPr lang="en-US" dirty="0"/>
              <a:t>   public double </a:t>
            </a:r>
            <a:r>
              <a:rPr lang="en-US" dirty="0" err="1"/>
              <a:t>getWeight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return </a:t>
            </a:r>
            <a:r>
              <a:rPr lang="en-US" dirty="0" err="1"/>
              <a:t>this.weight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l" rtl="0">
              <a:buNone/>
            </a:pPr>
            <a:r>
              <a:rPr lang="en-US" dirty="0"/>
              <a:t>   public double </a:t>
            </a:r>
            <a:r>
              <a:rPr lang="en-US" dirty="0" err="1"/>
              <a:t>getPrice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return </a:t>
            </a:r>
            <a:r>
              <a:rPr lang="en-US" dirty="0" err="1"/>
              <a:t>this.price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r>
              <a:rPr lang="en-US" dirty="0"/>
              <a:t>   public String </a:t>
            </a:r>
            <a:r>
              <a:rPr lang="en-US" dirty="0" err="1"/>
              <a:t>getShortDescription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return </a:t>
            </a:r>
            <a:r>
              <a:rPr lang="en-US" dirty="0" err="1"/>
              <a:t>this.shortDescription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פעולות המחלקה המאפשרות קבלת תכונות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4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059AE3DF-802E-4C8F-8A2F-53369C325D97}"/>
              </a:ext>
            </a:extLst>
          </p:cNvPr>
          <p:cNvSpPr/>
          <p:nvPr/>
        </p:nvSpPr>
        <p:spPr>
          <a:xfrm>
            <a:off x="5623383" y="2206505"/>
            <a:ext cx="725721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פעולות אלו נקראות פעולות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 מאחזרות / מחזירות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get / getters </a:t>
            </a:r>
          </a:p>
        </p:txBody>
      </p:sp>
    </p:spTree>
    <p:extLst>
      <p:ext uri="{BB962C8B-B14F-4D97-AF65-F5344CB8AC3E}">
        <p14:creationId xmlns:p14="http://schemas.microsoft.com/office/powerpoint/2010/main" val="2204250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70B6D94E-B2A1-49D8-B1FF-51BD8FA7F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875448"/>
            <a:ext cx="11161453" cy="406243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 public double </a:t>
            </a:r>
            <a:r>
              <a:rPr lang="en-US" dirty="0" err="1"/>
              <a:t>getPrice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return </a:t>
            </a:r>
            <a:r>
              <a:rPr lang="en-US" dirty="0" err="1"/>
              <a:t>this.price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</a:p>
          <a:p>
            <a:pPr marL="0" indent="0" algn="r">
              <a:buNone/>
            </a:pPr>
            <a:r>
              <a:rPr lang="en-US" dirty="0"/>
              <a:t>public</a:t>
            </a:r>
            <a:r>
              <a:rPr lang="he-IL" dirty="0"/>
              <a:t>- הפעולה כתובה במחלקה </a:t>
            </a:r>
            <a:r>
              <a:rPr lang="en-US" dirty="0"/>
              <a:t>Product</a:t>
            </a:r>
            <a:r>
              <a:rPr lang="he-IL" dirty="0"/>
              <a:t>, משתמשים בה מחוץ למחלקה זו לכן  חייבים בהרשאה המאפשרת זאת.</a:t>
            </a:r>
          </a:p>
          <a:p>
            <a:pPr marL="0" indent="0" algn="r">
              <a:buNone/>
            </a:pPr>
            <a:r>
              <a:rPr lang="en-US" dirty="0"/>
              <a:t>double</a:t>
            </a:r>
            <a:r>
              <a:rPr lang="he-IL" dirty="0"/>
              <a:t>- סוג הטיפוס המוחזר מהפעולה הוא כטיפוס התכונה, במקרה שלנו המחיר הוא מספר ממשי.</a:t>
            </a:r>
          </a:p>
          <a:p>
            <a:pPr marL="0" indent="0" algn="r">
              <a:buNone/>
            </a:pPr>
            <a:r>
              <a:rPr lang="he-IL" dirty="0"/>
              <a:t>נהוג ששם הפעולה המחזירה ערך יתחיל ב </a:t>
            </a:r>
            <a:r>
              <a:rPr lang="en-US" dirty="0"/>
              <a:t>get</a:t>
            </a:r>
            <a:r>
              <a:rPr lang="he-IL" dirty="0"/>
              <a:t> ואז את שם התכונה.</a:t>
            </a:r>
          </a:p>
          <a:p>
            <a:pPr marL="0" indent="0" algn="r">
              <a:buNone/>
            </a:pPr>
            <a:r>
              <a:rPr lang="he-IL" dirty="0"/>
              <a:t>פעולת </a:t>
            </a:r>
            <a:r>
              <a:rPr lang="en-US" dirty="0"/>
              <a:t>get</a:t>
            </a:r>
            <a:r>
              <a:rPr lang="he-IL" dirty="0"/>
              <a:t> חייבת כמו כל פעולה שלמדתם שמחזירה ערך </a:t>
            </a:r>
            <a:r>
              <a:rPr lang="en-US" dirty="0"/>
              <a:t>return</a:t>
            </a:r>
            <a:r>
              <a:rPr lang="he-IL" dirty="0"/>
              <a:t> אחד לפחות.</a:t>
            </a:r>
          </a:p>
        </p:txBody>
      </p:sp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הסבר לפעולה </a:t>
            </a:r>
            <a:r>
              <a:rPr lang="en-US" dirty="0"/>
              <a:t>get</a:t>
            </a: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4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46548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נרחיב את עולמנו ונלמד לכתוב מחלקות שישמשו אותנו כתבנית ליצירת עצמים:</a:t>
            </a:r>
          </a:p>
          <a:p>
            <a:r>
              <a:rPr lang="he-IL" dirty="0">
                <a:sym typeface="Varela Round"/>
              </a:rPr>
              <a:t>נרצה לעבד מידע אודות החניכים שלנו בתנועת הנוער.</a:t>
            </a:r>
          </a:p>
          <a:p>
            <a:r>
              <a:rPr lang="he-IL" dirty="0">
                <a:sym typeface="Varela Round"/>
              </a:rPr>
              <a:t>נאפשר לבעלי מרכולים לנהל את המלאי שלהם.</a:t>
            </a:r>
          </a:p>
          <a:p>
            <a:r>
              <a:rPr lang="he-IL" dirty="0">
                <a:sym typeface="Varela Round"/>
              </a:rPr>
              <a:t>נעזור לצער בעלי חיים לעקוב אחר בעלי החיים הנמצאים אצלם.</a:t>
            </a:r>
          </a:p>
          <a:p>
            <a:r>
              <a:rPr lang="he-IL" dirty="0">
                <a:sym typeface="Varela Round"/>
              </a:rPr>
              <a:t>ועוד </a:t>
            </a:r>
            <a:r>
              <a:rPr lang="he-IL" dirty="0" err="1">
                <a:sym typeface="Varela Round"/>
              </a:rPr>
              <a:t>ועוד</a:t>
            </a:r>
            <a:r>
              <a:rPr lang="he-IL" dirty="0">
                <a:sym typeface="Varela Round"/>
              </a:rPr>
              <a:t>.</a:t>
            </a:r>
          </a:p>
          <a:p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32303A40-1CC0-41CB-9318-59344C67D6A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איזו פעולה תזמן השורה:</a:t>
            </a:r>
          </a:p>
          <a:p>
            <a:pPr marL="0" indent="0" algn="l" rtl="0">
              <a:buNone/>
            </a:pPr>
            <a:r>
              <a:rPr lang="en-US" dirty="0"/>
              <a:t>Product myProduct = new Product(10013, 1.5, 15.70, "shampoo");</a:t>
            </a:r>
          </a:p>
          <a:p>
            <a:pPr algn="r"/>
            <a:r>
              <a:rPr lang="he-IL" dirty="0"/>
              <a:t>במחלקה  </a:t>
            </a:r>
            <a:r>
              <a:rPr lang="en-US" dirty="0"/>
              <a:t>product</a:t>
            </a:r>
            <a:r>
              <a:rPr lang="he-IL" dirty="0"/>
              <a:t> :</a:t>
            </a:r>
          </a:p>
          <a:p>
            <a:pPr marL="0" indent="0" algn="l" rtl="0">
              <a:buNone/>
            </a:pPr>
            <a:r>
              <a:rPr lang="en-US" dirty="0"/>
              <a:t> public </a:t>
            </a:r>
            <a:r>
              <a:rPr lang="en-US" dirty="0" err="1"/>
              <a:t>Prodct</a:t>
            </a:r>
            <a:r>
              <a:rPr lang="en-US" dirty="0"/>
              <a:t>(int id, double weight, double price, String </a:t>
            </a:r>
            <a:r>
              <a:rPr lang="en-US" dirty="0" err="1"/>
              <a:t>shortDescription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this.id = id;</a:t>
            </a:r>
          </a:p>
          <a:p>
            <a:pPr marL="0" indent="0" algn="l" rtl="0">
              <a:buNone/>
            </a:pPr>
            <a:r>
              <a:rPr lang="en-US" dirty="0"/>
              <a:t>      </a:t>
            </a:r>
            <a:r>
              <a:rPr lang="en-US" dirty="0" err="1"/>
              <a:t>this.weight</a:t>
            </a:r>
            <a:r>
              <a:rPr lang="en-US" dirty="0"/>
              <a:t> = weight;</a:t>
            </a:r>
          </a:p>
          <a:p>
            <a:pPr marL="0" indent="0" algn="l" rtl="0">
              <a:buNone/>
            </a:pPr>
            <a:r>
              <a:rPr lang="en-US" dirty="0"/>
              <a:t>      </a:t>
            </a:r>
            <a:r>
              <a:rPr lang="en-US" dirty="0" err="1"/>
              <a:t>this.price</a:t>
            </a:r>
            <a:r>
              <a:rPr lang="en-US" dirty="0"/>
              <a:t> = price;</a:t>
            </a:r>
          </a:p>
          <a:p>
            <a:pPr marL="0" indent="0" algn="l" rtl="0">
              <a:buNone/>
            </a:pPr>
            <a:r>
              <a:rPr lang="en-US" dirty="0"/>
              <a:t>     </a:t>
            </a:r>
            <a:r>
              <a:rPr lang="en-US" dirty="0" err="1"/>
              <a:t>this.shortDescription</a:t>
            </a:r>
            <a:r>
              <a:rPr lang="en-US" dirty="0"/>
              <a:t> = </a:t>
            </a:r>
            <a:r>
              <a:rPr lang="en-US" dirty="0" err="1"/>
              <a:t>shortDescription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  <a:endParaRPr lang="he-IL" dirty="0"/>
          </a:p>
        </p:txBody>
      </p:sp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בנאי </a:t>
            </a:r>
            <a:r>
              <a:rPr lang="en-US" dirty="0"/>
              <a:t>constructor</a:t>
            </a: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4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172683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487C93FE-94AD-47B9-A492-9C722C4CAD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חותמת הפעולה:</a:t>
            </a:r>
          </a:p>
          <a:p>
            <a:pPr marL="0" indent="0" algn="l" rtl="0">
              <a:buNone/>
            </a:pPr>
            <a:r>
              <a:rPr lang="en-US" dirty="0"/>
              <a:t> public Product(int id, double weight, double price, String </a:t>
            </a:r>
            <a:r>
              <a:rPr lang="en-US" dirty="0" err="1"/>
              <a:t>shortDescription</a:t>
            </a:r>
            <a:r>
              <a:rPr lang="en-US" dirty="0"/>
              <a:t>) {</a:t>
            </a:r>
            <a:endParaRPr lang="he-IL" dirty="0"/>
          </a:p>
          <a:p>
            <a:r>
              <a:rPr lang="he-IL" dirty="0"/>
              <a:t>שמה כשם המחלקה, ייחודה אין לה טיפוס של ערך מוחזרה ולא את המילה </a:t>
            </a:r>
            <a:r>
              <a:rPr lang="en-US" dirty="0"/>
              <a:t>void</a:t>
            </a:r>
            <a:r>
              <a:rPr lang="he-IL" dirty="0"/>
              <a:t> ניתן לכתוב מספר פרמטרים כרצוננו, וניתן לכתוב מספר בנאים באותה מחלקה ועל כך בשיעורים הבאים.</a:t>
            </a:r>
          </a:p>
          <a:p>
            <a:r>
              <a:rPr lang="he-IL" dirty="0"/>
              <a:t>הפעולה מאתחלת את תכונות העצם בהתאם לפרמטרים שהיא מקבלת. לדוגמא: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err="1"/>
              <a:t>this.price</a:t>
            </a:r>
            <a:r>
              <a:rPr lang="en-US" dirty="0"/>
              <a:t> = price;</a:t>
            </a:r>
          </a:p>
          <a:p>
            <a:r>
              <a:rPr lang="he-IL" dirty="0"/>
              <a:t>הפרמטר שהתקבל מופיע מימין לסימן </a:t>
            </a:r>
            <a:r>
              <a:rPr lang="he-IL" dirty="0" err="1"/>
              <a:t>השיוויון</a:t>
            </a:r>
            <a:r>
              <a:rPr lang="he-IL" dirty="0"/>
              <a:t> מוכנס לתוך התכונה שמופיעה משמאל לסימן </a:t>
            </a:r>
            <a:r>
              <a:rPr lang="he-IL" dirty="0" err="1"/>
              <a:t>השיוויון</a:t>
            </a:r>
            <a:r>
              <a:rPr lang="he-IL" dirty="0"/>
              <a:t>.</a:t>
            </a:r>
          </a:p>
        </p:txBody>
      </p:sp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</a:t>
            </a: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4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5238354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91E2263-DA18-4030-8E58-DA75C5E5C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487541"/>
          </a:xfrm>
        </p:spPr>
        <p:txBody>
          <a:bodyPr/>
          <a:lstStyle/>
          <a:p>
            <a:r>
              <a:rPr lang="he-IL" dirty="0"/>
              <a:t>במחלקה הראשית (או בכל מקום אחר ) נרצה להדפיס את כל תכונות העצם ע"י ציון שמו בלבד.</a:t>
            </a:r>
          </a:p>
          <a:p>
            <a:pPr marL="0" indent="0" algn="l" rtl="0">
              <a:buNone/>
            </a:pPr>
            <a:r>
              <a:rPr lang="en-US" dirty="0" err="1"/>
              <a:t>System.out.println</a:t>
            </a:r>
            <a:r>
              <a:rPr lang="en-US" dirty="0"/>
              <a:t>(myProduct);</a:t>
            </a:r>
          </a:p>
          <a:p>
            <a:pPr algn="r"/>
            <a:endParaRPr lang="he-IL" dirty="0"/>
          </a:p>
          <a:p>
            <a:pPr algn="r"/>
            <a:r>
              <a:rPr lang="he-IL" dirty="0"/>
              <a:t>לשם כך נכתוב פעולה שחותמתה כבכותרת הדף ותוכנה כרצוננו, נשים לב שכשנרשום את כותרת הפעולה יופיע מצד שמאל שלה הסימון:       ויופיע הכיתוב </a:t>
            </a:r>
            <a:r>
              <a:rPr lang="en-US" dirty="0"/>
              <a:t>override</a:t>
            </a:r>
            <a:r>
              <a:rPr lang="he-IL" dirty="0"/>
              <a:t>. המשמעות השיטה שנכתוב דורסת שיטה שתפקידה להיות מזומנת כאשר כותבים רק את שם העצם, ללא ציון נוסף.</a:t>
            </a:r>
          </a:p>
          <a:p>
            <a:pPr algn="r"/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774CFAA1-0370-4C32-8143-A3CFD475B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he-IL" dirty="0"/>
              <a:t> פעולת תיאור העצם</a:t>
            </a:r>
            <a:r>
              <a:rPr lang="en-US" dirty="0" err="1"/>
              <a:t>toString</a:t>
            </a:r>
            <a:r>
              <a:rPr lang="en-US" dirty="0"/>
              <a:t>() </a:t>
            </a: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4CEC10DB-BAAF-4973-8601-D8AE52232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4593" y="3242629"/>
            <a:ext cx="30465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40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91E2263-DA18-4030-8E58-DA75C5E5C7F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public String </a:t>
            </a:r>
            <a:r>
              <a:rPr lang="en-US" dirty="0" err="1"/>
              <a:t>toString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return "product{" +</a:t>
            </a:r>
          </a:p>
          <a:p>
            <a:pPr marL="0" indent="0" algn="l" rtl="0">
              <a:buNone/>
            </a:pPr>
            <a:r>
              <a:rPr lang="en-US" dirty="0"/>
              <a:t>              "id=" + this.id +</a:t>
            </a:r>
          </a:p>
          <a:p>
            <a:pPr marL="0" indent="0" algn="l" rtl="0">
              <a:buNone/>
            </a:pPr>
            <a:r>
              <a:rPr lang="en-US" dirty="0"/>
              <a:t>              ", weight=" + </a:t>
            </a:r>
            <a:r>
              <a:rPr lang="en-US" dirty="0" err="1"/>
              <a:t>this.weight</a:t>
            </a:r>
            <a:r>
              <a:rPr lang="en-US" dirty="0"/>
              <a:t> +</a:t>
            </a:r>
          </a:p>
          <a:p>
            <a:pPr marL="0" indent="0" algn="l" rtl="0">
              <a:buNone/>
            </a:pPr>
            <a:r>
              <a:rPr lang="en-US" dirty="0"/>
              <a:t>              ", price=" + </a:t>
            </a:r>
            <a:r>
              <a:rPr lang="en-US" dirty="0" err="1"/>
              <a:t>this.price</a:t>
            </a:r>
            <a:r>
              <a:rPr lang="en-US" dirty="0"/>
              <a:t> +</a:t>
            </a:r>
          </a:p>
          <a:p>
            <a:pPr marL="0" indent="0" algn="l" rtl="0">
              <a:buNone/>
            </a:pPr>
            <a:r>
              <a:rPr lang="en-US" dirty="0"/>
              <a:t>              ", </a:t>
            </a:r>
            <a:r>
              <a:rPr lang="en-US" dirty="0" err="1"/>
              <a:t>shortDescription</a:t>
            </a:r>
            <a:r>
              <a:rPr lang="en-US" dirty="0"/>
              <a:t>='" + </a:t>
            </a:r>
            <a:r>
              <a:rPr lang="en-US" dirty="0" err="1"/>
              <a:t>this.shortDescription</a:t>
            </a:r>
            <a:r>
              <a:rPr lang="en-US" dirty="0"/>
              <a:t> + '\'' +</a:t>
            </a:r>
          </a:p>
          <a:p>
            <a:pPr marL="0" indent="0" algn="l" rtl="0">
              <a:buNone/>
            </a:pPr>
            <a:r>
              <a:rPr lang="en-US" dirty="0"/>
              <a:t>              '}';</a:t>
            </a:r>
          </a:p>
          <a:p>
            <a:pPr marL="0" indent="0" algn="l" rtl="0">
              <a:buNone/>
            </a:pPr>
            <a:r>
              <a:rPr lang="en-US" dirty="0"/>
              <a:t>   }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774CFAA1-0370-4C32-8143-A3CFD475B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74089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4D01D7AF-4FE2-4924-908F-1763C17964B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יצרנו מחלקה בשם </a:t>
            </a:r>
            <a:r>
              <a:rPr lang="en-US" dirty="0"/>
              <a:t>Product</a:t>
            </a:r>
          </a:p>
          <a:p>
            <a:r>
              <a:rPr lang="he-IL" dirty="0"/>
              <a:t>רשמנו בה תכונות בהרשאת גישה </a:t>
            </a:r>
            <a:r>
              <a:rPr lang="en-US" dirty="0"/>
              <a:t>private</a:t>
            </a:r>
            <a:r>
              <a:rPr lang="he-IL" dirty="0"/>
              <a:t>.</a:t>
            </a:r>
          </a:p>
          <a:p>
            <a:r>
              <a:rPr lang="he-IL" dirty="0"/>
              <a:t>כתבנו פעולות </a:t>
            </a:r>
            <a:r>
              <a:rPr lang="en-US" dirty="0"/>
              <a:t>get  </a:t>
            </a:r>
            <a:r>
              <a:rPr lang="he-IL" dirty="0"/>
              <a:t> לכל תכונה.</a:t>
            </a:r>
          </a:p>
          <a:p>
            <a:r>
              <a:rPr lang="he-IL" dirty="0"/>
              <a:t>כתבנו פעולות </a:t>
            </a:r>
            <a:r>
              <a:rPr lang="en-US" dirty="0"/>
              <a:t>set</a:t>
            </a:r>
            <a:r>
              <a:rPr lang="he-IL" dirty="0"/>
              <a:t> </a:t>
            </a:r>
            <a:r>
              <a:rPr lang="en-US" dirty="0"/>
              <a:t>   </a:t>
            </a:r>
            <a:r>
              <a:rPr lang="he-IL" dirty="0"/>
              <a:t>לכל תכונה.</a:t>
            </a:r>
          </a:p>
          <a:p>
            <a:r>
              <a:rPr lang="he-IL" dirty="0"/>
              <a:t>כתבנו בנאי.</a:t>
            </a:r>
          </a:p>
          <a:p>
            <a:r>
              <a:rPr lang="he-IL" dirty="0"/>
              <a:t>כתבנו </a:t>
            </a:r>
            <a:r>
              <a:rPr lang="en-US" dirty="0" err="1"/>
              <a:t>toString</a:t>
            </a:r>
            <a:r>
              <a:rPr lang="he-IL" dirty="0"/>
              <a:t>.</a:t>
            </a:r>
          </a:p>
          <a:p>
            <a:r>
              <a:rPr lang="he-IL" dirty="0"/>
              <a:t>יצרנו עצם במחלקה אחרת מטיפוס </a:t>
            </a:r>
            <a:r>
              <a:rPr lang="en-US" dirty="0"/>
              <a:t>Product </a:t>
            </a:r>
            <a:r>
              <a:rPr lang="he-IL" dirty="0"/>
              <a:t> וזימנו עליו שתי פעולות.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7E7DAA7E-DF74-4260-B627-70B0D6C9B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היה לנו היום:</a:t>
            </a:r>
          </a:p>
        </p:txBody>
      </p:sp>
    </p:spTree>
    <p:extLst>
      <p:ext uri="{BB962C8B-B14F-4D97-AF65-F5344CB8AC3E}">
        <p14:creationId xmlns:p14="http://schemas.microsoft.com/office/powerpoint/2010/main" val="103523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C7B4FB1-FFBE-4403-BBB4-F728CCE6F892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452388" y="487025"/>
            <a:ext cx="10420952" cy="63709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algn="l" defTabSz="914400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class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lang="en-US" altLang="he-IL" dirty="0">
                <a:solidFill>
                  <a:srgbClr val="000000"/>
                </a:solidFill>
                <a:latin typeface="JetBrains Mono"/>
              </a:rPr>
              <a:t>P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rod</a:t>
            </a:r>
            <a:r>
              <a:rPr kumimoji="0" lang="en-US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u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ct</a:t>
            </a:r>
            <a:r>
              <a:rPr lang="he-IL" altLang="he-IL" dirty="0">
                <a:solidFill>
                  <a:srgbClr val="000000"/>
                </a:solidFill>
                <a:latin typeface="JetBrains Mono"/>
              </a:rPr>
              <a:t>}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int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weigt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price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private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String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JetBrains Mono"/>
              </a:rPr>
              <a:t>shortDescription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;</a:t>
            </a:r>
          </a:p>
          <a:p>
            <a:pPr marL="0" lvl="0" indent="0" algn="l" defTabSz="914400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  </a:t>
            </a:r>
            <a:r>
              <a:rPr lang="he-IL" altLang="he-IL" dirty="0" err="1">
                <a:solidFill>
                  <a:srgbClr val="0033B3"/>
                </a:solidFill>
                <a:latin typeface="JetBrains Mono"/>
              </a:rPr>
              <a:t>public</a:t>
            </a:r>
            <a:r>
              <a:rPr lang="he-IL" altLang="he-IL" dirty="0">
                <a:solidFill>
                  <a:srgbClr val="0033B3"/>
                </a:solidFill>
                <a:latin typeface="JetBrains Mono"/>
              </a:rPr>
              <a:t> </a:t>
            </a:r>
            <a:r>
              <a:rPr lang="en-US" altLang="he-IL" dirty="0">
                <a:solidFill>
                  <a:srgbClr val="0033B3"/>
                </a:solidFill>
                <a:latin typeface="JetBrains Mono"/>
              </a:rPr>
              <a:t>P</a:t>
            </a:r>
            <a:r>
              <a:rPr lang="he-IL" altLang="he-IL" dirty="0" err="1">
                <a:solidFill>
                  <a:srgbClr val="00627A"/>
                </a:solidFill>
                <a:latin typeface="JetBrains Mono"/>
              </a:rPr>
              <a:t>rod</a:t>
            </a:r>
            <a:r>
              <a:rPr lang="en-US" altLang="he-IL" dirty="0">
                <a:solidFill>
                  <a:srgbClr val="00627A"/>
                </a:solidFill>
                <a:latin typeface="JetBrains Mono"/>
              </a:rPr>
              <a:t>u</a:t>
            </a:r>
            <a:r>
              <a:rPr lang="he-IL" altLang="he-IL" dirty="0" err="1">
                <a:solidFill>
                  <a:srgbClr val="00627A"/>
                </a:solidFill>
                <a:latin typeface="JetBrains Mono"/>
              </a:rPr>
              <a:t>ct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(</a:t>
            </a:r>
            <a:r>
              <a:rPr lang="he-IL" altLang="he-IL" dirty="0" err="1">
                <a:solidFill>
                  <a:srgbClr val="0033B3"/>
                </a:solidFill>
                <a:latin typeface="JetBrains Mono"/>
              </a:rPr>
              <a:t>int</a:t>
            </a:r>
            <a:r>
              <a:rPr lang="he-IL" altLang="he-IL" dirty="0">
                <a:solidFill>
                  <a:srgbClr val="0033B3"/>
                </a:solidFill>
                <a:latin typeface="JetBrains Mono"/>
              </a:rPr>
              <a:t> </a:t>
            </a:r>
            <a:r>
              <a:rPr lang="he-IL" altLang="he-IL" dirty="0" err="1">
                <a:solidFill>
                  <a:srgbClr val="080808"/>
                </a:solidFill>
                <a:latin typeface="JetBrains Mono"/>
              </a:rPr>
              <a:t>id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, </a:t>
            </a:r>
            <a:r>
              <a:rPr lang="he-IL" altLang="he-IL" dirty="0" err="1">
                <a:solidFill>
                  <a:srgbClr val="0033B3"/>
                </a:solidFill>
                <a:latin typeface="JetBrains Mono"/>
              </a:rPr>
              <a:t>double</a:t>
            </a:r>
            <a:r>
              <a:rPr lang="he-IL" altLang="he-IL" dirty="0">
                <a:solidFill>
                  <a:srgbClr val="0033B3"/>
                </a:solidFill>
                <a:latin typeface="JetBrains Mono"/>
              </a:rPr>
              <a:t> </a:t>
            </a:r>
            <a:r>
              <a:rPr lang="he-IL" altLang="he-IL" dirty="0" err="1">
                <a:solidFill>
                  <a:srgbClr val="080808"/>
                </a:solidFill>
                <a:latin typeface="JetBrains Mono"/>
              </a:rPr>
              <a:t>weigt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, </a:t>
            </a:r>
            <a:r>
              <a:rPr lang="he-IL" altLang="he-IL" dirty="0" err="1">
                <a:solidFill>
                  <a:srgbClr val="0033B3"/>
                </a:solidFill>
                <a:latin typeface="JetBrains Mono"/>
              </a:rPr>
              <a:t>double</a:t>
            </a:r>
            <a:r>
              <a:rPr lang="he-IL" altLang="he-IL" dirty="0">
                <a:solidFill>
                  <a:srgbClr val="0033B3"/>
                </a:solidFill>
                <a:latin typeface="JetBrains Mono"/>
              </a:rPr>
              <a:t> </a:t>
            </a:r>
            <a:r>
              <a:rPr lang="he-IL" altLang="he-IL" dirty="0" err="1">
                <a:solidFill>
                  <a:srgbClr val="080808"/>
                </a:solidFill>
                <a:latin typeface="JetBrains Mono"/>
              </a:rPr>
              <a:t>price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, </a:t>
            </a:r>
            <a:r>
              <a:rPr lang="he-IL" altLang="he-IL" dirty="0" err="1">
                <a:solidFill>
                  <a:srgbClr val="000000"/>
                </a:solidFill>
                <a:latin typeface="JetBrains Mono"/>
              </a:rPr>
              <a:t>String</a:t>
            </a:r>
            <a:r>
              <a:rPr lang="he-IL" altLang="he-IL" dirty="0">
                <a:solidFill>
                  <a:srgbClr val="000000"/>
                </a:solidFill>
                <a:latin typeface="JetBrains Mono"/>
              </a:rPr>
              <a:t> </a:t>
            </a:r>
            <a:r>
              <a:rPr lang="he-IL" altLang="he-IL" dirty="0" err="1">
                <a:solidFill>
                  <a:srgbClr val="080808"/>
                </a:solidFill>
                <a:latin typeface="JetBrains Mono"/>
              </a:rPr>
              <a:t>shortDescription</a:t>
            </a: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(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void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setId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int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</a:t>
            </a:r>
          </a:p>
          <a:p>
            <a:pPr marL="0" lvl="0" indent="0" algn="l" defTabSz="914400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void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setWeigt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weigt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   (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en-US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void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setPrice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price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(</a:t>
            </a:r>
          </a:p>
          <a:p>
            <a:pPr marL="0" lvl="0" indent="0" algn="l" defTabSz="914400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void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setShortDescription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String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shortDescription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(</a:t>
            </a:r>
          </a:p>
          <a:p>
            <a:pPr marL="0" lvl="0" indent="0" algn="l" defTabSz="914400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int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getId</a:t>
            </a:r>
            <a:r>
              <a:rPr lang="he-IL" altLang="he-IL" dirty="0">
                <a:solidFill>
                  <a:srgbClr val="00627A"/>
                </a:solidFill>
                <a:latin typeface="JetBrains Mono"/>
              </a:rPr>
              <a:t>()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getWeigt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()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double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getPrice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()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String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getShortDescription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()</a:t>
            </a:r>
          </a:p>
          <a:p>
            <a:pPr marL="0" lvl="0" indent="0" algn="l" defTabSz="914400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he-IL" altLang="he-IL" dirty="0">
                <a:solidFill>
                  <a:srgbClr val="080808"/>
                </a:solidFill>
                <a:latin typeface="JetBrains Mono"/>
              </a:rPr>
              <a:t>  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public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String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</a:t>
            </a:r>
            <a:r>
              <a:rPr kumimoji="0" lang="he-IL" altLang="he-IL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JetBrains Mono"/>
              </a:rPr>
              <a:t>toString</a:t>
            </a: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()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{   </a:t>
            </a:r>
            <a:b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</a:br>
            <a:r>
              <a:rPr kumimoji="0" lang="he-IL" altLang="he-IL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JetBrains Mono"/>
              </a:rPr>
              <a:t>    </a:t>
            </a:r>
            <a:endParaRPr kumimoji="0" lang="he-IL" altLang="he-I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80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A1B5F10E-C970-4B83-8681-0C362736B7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620891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dirty="0"/>
              <a:t>public class </a:t>
            </a:r>
            <a:r>
              <a:rPr lang="en-US" dirty="0" err="1"/>
              <a:t>TestProduct</a:t>
            </a:r>
            <a:r>
              <a:rPr lang="en-US" dirty="0"/>
              <a:t>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Product </a:t>
            </a:r>
            <a:r>
              <a:rPr lang="en-US" dirty="0" err="1"/>
              <a:t>myFirstProduct</a:t>
            </a:r>
            <a:r>
              <a:rPr lang="en-US" dirty="0"/>
              <a:t> 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myFirstProduct</a:t>
            </a:r>
            <a:r>
              <a:rPr lang="en-US" dirty="0"/>
              <a:t> = new Product(20113,15.5,100.70,"table");</a:t>
            </a:r>
          </a:p>
          <a:p>
            <a:pPr marL="0" indent="0" algn="l" rtl="0">
              <a:buNone/>
            </a:pPr>
            <a:r>
              <a:rPr lang="en-US" dirty="0"/>
              <a:t>        Product </a:t>
            </a:r>
            <a:r>
              <a:rPr lang="en-US" dirty="0" err="1"/>
              <a:t>mySecondProduct</a:t>
            </a:r>
            <a:r>
              <a:rPr lang="en-US" dirty="0"/>
              <a:t> = new Product(20113,15.5,100.70,"table");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myFirstProduct.setPrice</a:t>
            </a:r>
            <a:r>
              <a:rPr lang="en-US" dirty="0"/>
              <a:t>(110);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myFirstProduct.setPrice</a:t>
            </a:r>
            <a:r>
              <a:rPr lang="en-US" dirty="0"/>
              <a:t>(115);</a:t>
            </a:r>
          </a:p>
          <a:p>
            <a:pPr marL="0" indent="0" algn="l" rtl="0">
              <a:buNone/>
            </a:pPr>
            <a:r>
              <a:rPr lang="en-US" dirty="0"/>
              <a:t>        double </a:t>
            </a:r>
            <a:r>
              <a:rPr lang="en-US" dirty="0" err="1"/>
              <a:t>weihtFirstProduct</a:t>
            </a:r>
            <a:r>
              <a:rPr lang="en-US" dirty="0"/>
              <a:t> = </a:t>
            </a:r>
            <a:r>
              <a:rPr lang="en-US" dirty="0" err="1"/>
              <a:t>myFirstProduct.getWeigt</a:t>
            </a:r>
            <a:r>
              <a:rPr lang="en-US" dirty="0"/>
              <a:t>();</a:t>
            </a:r>
          </a:p>
          <a:p>
            <a:pPr marL="0" indent="0" algn="l" rtl="0">
              <a:buNone/>
            </a:pPr>
            <a:r>
              <a:rPr lang="en-US" dirty="0"/>
              <a:t>   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283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</p:spPr>
        <p:txBody>
          <a:bodyPr anchor="ctr">
            <a:normAutofit/>
          </a:bodyPr>
          <a:lstStyle/>
          <a:p>
            <a:r>
              <a:rPr lang="he-IL" dirty="0"/>
              <a:t>עצמים בחיי יום יום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anchor="ctr">
            <a:norm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4" name="מציין מיקום תוכן 3" descr="תמונה שמכילה סצינה, ספריה, חדר&#10;&#10;התיאור נוצר באופן אוטומטי">
            <a:extLst>
              <a:ext uri="{FF2B5EF4-FFF2-40B4-BE49-F238E27FC236}">
                <a16:creationId xmlns:a16="http://schemas.microsoft.com/office/drawing/2014/main" id="{5CB8C330-B6A2-4883-BD51-D37E22E5EF0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2" r="1" b="48775"/>
          <a:stretch/>
        </p:blipFill>
        <p:spPr>
          <a:xfrm>
            <a:off x="515273" y="1252728"/>
            <a:ext cx="11161453" cy="3522187"/>
          </a:xfrm>
          <a:noFill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  <a:endParaRPr lang="he-IL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endParaRPr lang="he-IL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  <a:endParaRPr lang="he-IL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מוצר מאופיין ע"י תכונות: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ברקוד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מחלקה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מחיר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תאריך תפוגה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(ועוד תכונות רבות בהתאם לנדרש) 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מוצר - תכונות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AE1E3F45-4FD9-4C0A-B31B-FEA0C71CE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623" y="1302258"/>
            <a:ext cx="2700394" cy="910554"/>
          </a:xfrm>
          <a:prstGeom prst="rect">
            <a:avLst/>
          </a:prstGeom>
        </p:spPr>
      </p:pic>
      <p:pic>
        <p:nvPicPr>
          <p:cNvPr id="7" name="תמונה 6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E223FFC3-0C43-4116-928B-23C154785F1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4" t="24361" r="824" b="6482"/>
          <a:stretch/>
        </p:blipFill>
        <p:spPr>
          <a:xfrm>
            <a:off x="711639" y="2318994"/>
            <a:ext cx="4680294" cy="323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מוצר - פעולות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6926" y="1352741"/>
            <a:ext cx="8212766" cy="4152517"/>
          </a:xfrm>
        </p:spPr>
        <p:txBody>
          <a:bodyPr/>
          <a:lstStyle/>
          <a:p>
            <a:r>
              <a:rPr lang="he-IL" dirty="0"/>
              <a:t>קביעת מחיר חדש למוצר.</a:t>
            </a:r>
          </a:p>
          <a:p>
            <a:r>
              <a:rPr lang="he-IL" dirty="0"/>
              <a:t>העלאת (או הורדת) מחיר המוצר באחוז מסוים.</a:t>
            </a:r>
          </a:p>
          <a:p>
            <a:r>
              <a:rPr lang="he-IL" dirty="0"/>
              <a:t>קבלת תיאור המוצר.</a:t>
            </a:r>
          </a:p>
          <a:p>
            <a:r>
              <a:rPr lang="he-IL" dirty="0"/>
              <a:t>קבלת הברקוד של המוצר.</a:t>
            </a:r>
          </a:p>
          <a:p>
            <a:r>
              <a:rPr lang="he-IL" dirty="0"/>
              <a:t>קבלת מחיר המוצר.</a:t>
            </a:r>
          </a:p>
          <a:p>
            <a:r>
              <a:rPr lang="he-IL" dirty="0"/>
              <a:t>קבלת שם המחלקה אליה שייך המוצר.</a:t>
            </a:r>
          </a:p>
          <a:p>
            <a:r>
              <a:rPr lang="he-IL" dirty="0"/>
              <a:t>ועוד </a:t>
            </a:r>
            <a:r>
              <a:rPr lang="he-IL" dirty="0" err="1"/>
              <a:t>ועוד</a:t>
            </a:r>
            <a:r>
              <a:rPr lang="he-IL" dirty="0"/>
              <a:t> בהתאם לצורך.</a:t>
            </a:r>
          </a:p>
          <a:p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e-IL" dirty="0"/>
              <a:t>חניך / חניכה בתנועת נוער</a:t>
            </a:r>
            <a:endParaRPr lang="he-IL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278926A-4CFD-40A8-9D91-130316F262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endParaRPr lang="he-IL" sz="2300"/>
          </a:p>
          <a:p>
            <a:pPr>
              <a:lnSpc>
                <a:spcPct val="90000"/>
              </a:lnSpc>
            </a:pPr>
            <a:endParaRPr lang="en-US" sz="230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DEAF8966-8FFA-417C-AECA-304A1F679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תכונות:</a:t>
            </a:r>
          </a:p>
          <a:p>
            <a:r>
              <a:rPr lang="he-IL" dirty="0"/>
              <a:t>שם פרטי</a:t>
            </a:r>
          </a:p>
          <a:p>
            <a:r>
              <a:rPr lang="he-IL" dirty="0"/>
              <a:t>שם משפחה</a:t>
            </a:r>
          </a:p>
          <a:p>
            <a:r>
              <a:rPr lang="he-IL" dirty="0"/>
              <a:t>שנת לידה</a:t>
            </a:r>
          </a:p>
          <a:p>
            <a:r>
              <a:rPr lang="he-IL" dirty="0"/>
              <a:t>שנת הצטרפות לתנועה.</a:t>
            </a:r>
          </a:p>
          <a:p>
            <a:r>
              <a:rPr lang="he-IL" dirty="0"/>
              <a:t>ועוד </a:t>
            </a:r>
            <a:r>
              <a:rPr lang="he-IL" dirty="0" err="1"/>
              <a:t>ועוד</a:t>
            </a:r>
            <a:r>
              <a:rPr lang="he-IL" dirty="0"/>
              <a:t> לפי הנדרש.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  <a:endParaRPr lang="he-IL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endParaRPr lang="he-IL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  <a:endParaRPr lang="he-IL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>
              <a:solidFill>
                <a:srgbClr val="002060"/>
              </a:solidFill>
            </a:endParaRPr>
          </a:p>
        </p:txBody>
      </p:sp>
      <p:pic>
        <p:nvPicPr>
          <p:cNvPr id="6" name="תמונה 5" descr="תמונה שמכילה דשא, חוץ, שדה, עמידה&#10;&#10;התיאור נוצר באופן אוטומטי">
            <a:extLst>
              <a:ext uri="{FF2B5EF4-FFF2-40B4-BE49-F238E27FC236}">
                <a16:creationId xmlns:a16="http://schemas.microsoft.com/office/drawing/2014/main" id="{2A3C3172-8EB5-4222-907A-1C3C2F0FE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75" y="1977704"/>
            <a:ext cx="4381271" cy="290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2E59E4D-ED84-41B0-9384-9DBD6A2D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חניך / חניכה - פעולות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AFC0EBC-3D9E-40B7-8072-304ED9ED29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578" y="1023475"/>
            <a:ext cx="7885112" cy="4090988"/>
          </a:xfrm>
        </p:spPr>
        <p:txBody>
          <a:bodyPr>
            <a:normAutofit fontScale="92500"/>
          </a:bodyPr>
          <a:lstStyle/>
          <a:p>
            <a:r>
              <a:rPr lang="he-IL" dirty="0"/>
              <a:t>לכל תכונה פעולה המחזירה את המידע שבה – פעולה שמחזירה את השם הפרטי, פעולה שמחזירה את שם המשפחה, פעולה שמחזירה את שנת הלידה...</a:t>
            </a:r>
          </a:p>
          <a:p>
            <a:r>
              <a:rPr lang="he-IL" dirty="0"/>
              <a:t>לכל תכונה פעולה המאפשרת לשנות אותה – פעולה המקבלת שם פרטי ומשנה את השם בהתאם...</a:t>
            </a:r>
          </a:p>
          <a:p>
            <a:r>
              <a:rPr lang="he-IL" dirty="0"/>
              <a:t>פעולה המחזירה את התכונות של החניך או החניכה (שם פרטי, שם משפחה... ).</a:t>
            </a:r>
          </a:p>
          <a:p>
            <a:r>
              <a:rPr lang="he-IL" dirty="0"/>
              <a:t>פעולה המחזירה את מספר השנים של החניך בתנועה.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761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C31F56E-83AF-4CD3-9F2D-E7A09656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בעל חיים -תכונות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F92886E-8F87-4CE3-A2B8-FB4DE76F06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3377" y="875448"/>
            <a:ext cx="7885112" cy="4090988"/>
          </a:xfrm>
        </p:spPr>
        <p:txBody>
          <a:bodyPr/>
          <a:lstStyle/>
          <a:p>
            <a:endParaRPr lang="he-IL" dirty="0"/>
          </a:p>
          <a:p>
            <a:r>
              <a:rPr lang="he-IL" dirty="0"/>
              <a:t>סוג</a:t>
            </a:r>
          </a:p>
          <a:p>
            <a:r>
              <a:rPr lang="he-IL" dirty="0"/>
              <a:t>תכונה בולטת </a:t>
            </a:r>
          </a:p>
          <a:p>
            <a:r>
              <a:rPr lang="he-IL" dirty="0"/>
              <a:t>שם</a:t>
            </a:r>
          </a:p>
          <a:p>
            <a:r>
              <a:rPr lang="he-IL" dirty="0"/>
              <a:t>שנת הגעה לצער בעלי חיים</a:t>
            </a:r>
          </a:p>
          <a:p>
            <a:r>
              <a:rPr lang="he-IL" dirty="0"/>
              <a:t>היה מאומץ בעבר - כן/לא</a:t>
            </a:r>
          </a:p>
        </p:txBody>
      </p:sp>
      <p:pic>
        <p:nvPicPr>
          <p:cNvPr id="5" name="תמונה 4" descr="תמונה שמכילה מקורה, חתול, יונק, שוכב&#10;&#10;התיאור נוצר באופן אוטומטי">
            <a:extLst>
              <a:ext uri="{FF2B5EF4-FFF2-40B4-BE49-F238E27FC236}">
                <a16:creationId xmlns:a16="http://schemas.microsoft.com/office/drawing/2014/main" id="{96F24453-F498-4561-82F2-D9B8F2C5D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76" y="1671648"/>
            <a:ext cx="2915921" cy="207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3900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2877</Words>
  <Application>Microsoft Macintosh PowerPoint</Application>
  <PresentationFormat>Widescreen</PresentationFormat>
  <Paragraphs>348</Paragraphs>
  <Slides>36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JetBrains Mono</vt:lpstr>
      <vt:lpstr>Arial</vt:lpstr>
      <vt:lpstr>Calibri</vt:lpstr>
      <vt:lpstr>Varela Round</vt:lpstr>
      <vt:lpstr>Wingdings</vt:lpstr>
      <vt:lpstr>ערכת נושא Office</vt:lpstr>
      <vt:lpstr>מערכת שידורים לאומית</vt:lpstr>
      <vt:lpstr>עצמים ומחלקות</vt:lpstr>
      <vt:lpstr>מה נלמד היום </vt:lpstr>
      <vt:lpstr>עצמים בחיי יום יום</vt:lpstr>
      <vt:lpstr>מוצר - תכונות</vt:lpstr>
      <vt:lpstr>מוצר - פעולות</vt:lpstr>
      <vt:lpstr>חניך / חניכה בתנועת נוער</vt:lpstr>
      <vt:lpstr>חניך / חניכה - פעולות</vt:lpstr>
      <vt:lpstr>בעל חיים -תכונות</vt:lpstr>
      <vt:lpstr>בעלי חיים - פעולות</vt:lpstr>
      <vt:lpstr>שימוש שעשינו בעצמים</vt:lpstr>
      <vt:lpstr>מאפיינים של תכנה טובה</vt:lpstr>
      <vt:lpstr>למה Object Oriented</vt:lpstr>
      <vt:lpstr>תכנות מונחה עצמים</vt:lpstr>
      <vt:lpstr>עצם - מופע</vt:lpstr>
      <vt:lpstr>שמות המצלמים</vt:lpstr>
      <vt:lpstr>מערכת שידורים לאומית</vt:lpstr>
      <vt:lpstr>מה נלמד  </vt:lpstr>
      <vt:lpstr>class Product</vt:lpstr>
      <vt:lpstr>תכונות המוצר</vt:lpstr>
      <vt:lpstr>המחלקה Product</vt:lpstr>
      <vt:lpstr>המחלקה Product</vt:lpstr>
      <vt:lpstr>הרשאת הגישה לתכונות -  private</vt:lpstr>
      <vt:lpstr>יצירת עצם מטיפוס Product</vt:lpstr>
      <vt:lpstr>פעולות המחלקה המאפשרות שינוי תכונות</vt:lpstr>
      <vt:lpstr>PowerPoint Presentation</vt:lpstr>
      <vt:lpstr>קבלת ערך תכונה של עצם</vt:lpstr>
      <vt:lpstr>פעולות המחלקה המאפשרות קבלת תכונות</vt:lpstr>
      <vt:lpstr>הסבר לפעולה get</vt:lpstr>
      <vt:lpstr>בנאי constructor</vt:lpstr>
      <vt:lpstr>constructor</vt:lpstr>
      <vt:lpstr>  פעולת תיאור העצםtoString() </vt:lpstr>
      <vt:lpstr>toString()</vt:lpstr>
      <vt:lpstr>מה היה לנו היום: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אורנה אברך</dc:creator>
  <cp:lastModifiedBy>Yuval Yadai</cp:lastModifiedBy>
  <cp:revision>47</cp:revision>
  <dcterms:created xsi:type="dcterms:W3CDTF">2020-08-02T09:17:31Z</dcterms:created>
  <dcterms:modified xsi:type="dcterms:W3CDTF">2020-08-16T16:38:44Z</dcterms:modified>
</cp:coreProperties>
</file>