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638" r:id="rId2"/>
    <p:sldId id="639" r:id="rId3"/>
    <p:sldId id="640" r:id="rId4"/>
    <p:sldId id="602" r:id="rId5"/>
    <p:sldId id="634" r:id="rId6"/>
    <p:sldId id="626" r:id="rId7"/>
    <p:sldId id="635" r:id="rId8"/>
    <p:sldId id="701" r:id="rId9"/>
    <p:sldId id="702" r:id="rId10"/>
    <p:sldId id="703" r:id="rId11"/>
    <p:sldId id="708" r:id="rId12"/>
    <p:sldId id="709" r:id="rId13"/>
    <p:sldId id="673" r:id="rId14"/>
    <p:sldId id="697" r:id="rId15"/>
    <p:sldId id="698" r:id="rId16"/>
    <p:sldId id="545" r:id="rId17"/>
    <p:sldId id="533" r:id="rId18"/>
    <p:sldId id="548" r:id="rId19"/>
    <p:sldId id="546" r:id="rId20"/>
    <p:sldId id="658" r:id="rId21"/>
    <p:sldId id="699" r:id="rId22"/>
    <p:sldId id="870" r:id="rId23"/>
    <p:sldId id="867" r:id="rId24"/>
    <p:sldId id="550" r:id="rId25"/>
    <p:sldId id="659" r:id="rId26"/>
    <p:sldId id="710" r:id="rId27"/>
    <p:sldId id="683" r:id="rId28"/>
    <p:sldId id="704" r:id="rId29"/>
    <p:sldId id="682" r:id="rId30"/>
    <p:sldId id="648" r:id="rId31"/>
    <p:sldId id="660" r:id="rId32"/>
    <p:sldId id="551" r:id="rId33"/>
    <p:sldId id="705" r:id="rId34"/>
    <p:sldId id="871" r:id="rId35"/>
    <p:sldId id="706" r:id="rId36"/>
    <p:sldId id="552" r:id="rId37"/>
    <p:sldId id="869" r:id="rId38"/>
    <p:sldId id="553" r:id="rId39"/>
    <p:sldId id="661" r:id="rId40"/>
    <p:sldId id="554" r:id="rId41"/>
    <p:sldId id="555" r:id="rId42"/>
    <p:sldId id="662" r:id="rId43"/>
    <p:sldId id="868" r:id="rId44"/>
    <p:sldId id="671" r:id="rId45"/>
    <p:sldId id="67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32"/>
    <a:srgbClr val="FFE990"/>
    <a:srgbClr val="FFD036"/>
    <a:srgbClr val="E4A101"/>
    <a:srgbClr val="0E71B9"/>
    <a:srgbClr val="D7B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952218-F4B2-4E81-A99B-44BBAF426993}" v="196" dt="2020-05-17T17:00:38.7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arela Round" panose="00000500000000000000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arela Round" panose="00000500000000000000" pitchFamily="2" charset="-79"/>
              </a:defRPr>
            </a:lvl1pPr>
          </a:lstStyle>
          <a:p>
            <a:fld id="{249768EC-E5D7-4C20-8F39-A7946608DD30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arela Round" panose="00000500000000000000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arela Round" panose="00000500000000000000" pitchFamily="2" charset="-79"/>
              </a:defRPr>
            </a:lvl1pPr>
          </a:lstStyle>
          <a:p>
            <a:fld id="{A2535EEF-86C0-4685-B249-299697803E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4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4317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488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111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600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9244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0817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406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243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553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680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71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344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4394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801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176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105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039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07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425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902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5158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07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8394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6747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94480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201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445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8107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3837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38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6431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392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15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8654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4558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76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92556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9759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2334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80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153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520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36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27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B86A-E15B-434C-8E85-6925B7B3F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8F93D-C58A-475A-B9D5-E7229513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763C7-73BD-45BF-839D-2F8B8A8C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962C7-52C5-42E7-85F5-C34E8A63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9518E-D0CA-4E09-BA7E-366CB474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21AB8-057B-457B-9FC6-CE3458C9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77842-1557-428E-A4E5-350F232D7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82773-D15F-4BE1-85EB-1FF319D6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50A4B-AC15-4F09-A69C-0552B5E9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348F9-1495-4BE2-82B4-22450AC6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3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6705D-E835-4994-802C-2DEB32851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9CCE3-82C4-410D-939F-9B897881B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CCCC2-CAD9-4F24-B36D-D5810FE1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5A73-EBF8-449B-B796-63EBDAA6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DFC15-8DF1-403B-A3D8-CF74215B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2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 dirty="0">
              <a:latin typeface="Varela Round" panose="00000500000000000000" pitchFamily="2" charset="-79"/>
            </a:endParaRPr>
          </a:p>
        </p:txBody>
      </p:sp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מציין מיקום של מספר שקופית 22">
            <a:extLst>
              <a:ext uri="{FF2B5EF4-FFF2-40B4-BE49-F238E27FC236}">
                <a16:creationId xmlns:a16="http://schemas.microsoft.com/office/drawing/2014/main" id="{9BAFAFD7-004F-42F0-A4BC-ADBB515A29BE}"/>
              </a:ext>
            </a:extLst>
          </p:cNvPr>
          <p:cNvSpPr txBox="1">
            <a:spLocks/>
          </p:cNvSpPr>
          <p:nvPr userDrawn="1"/>
        </p:nvSpPr>
        <p:spPr>
          <a:xfrm>
            <a:off x="212942" y="6209122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371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2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מציין מיקום של מספר שקופית 22">
            <a:extLst>
              <a:ext uri="{FF2B5EF4-FFF2-40B4-BE49-F238E27FC236}">
                <a16:creationId xmlns:a16="http://schemas.microsoft.com/office/drawing/2014/main" id="{DD08CF3D-6CC1-4F01-B251-45DEE7FA5EFC}"/>
              </a:ext>
            </a:extLst>
          </p:cNvPr>
          <p:cNvSpPr txBox="1">
            <a:spLocks/>
          </p:cNvSpPr>
          <p:nvPr userDrawn="1"/>
        </p:nvSpPr>
        <p:spPr>
          <a:xfrm>
            <a:off x="212942" y="6209122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5707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 dirty="0">
              <a:latin typeface="Varela Round" panose="00000500000000000000" pitchFamily="2" charset="-79"/>
            </a:endParaRPr>
          </a:p>
        </p:txBody>
      </p:sp>
      <p:sp>
        <p:nvSpPr>
          <p:cNvPr id="41" name="Google Shape;41;p19"/>
          <p:cNvSpPr txBox="1"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None/>
              <a:defRPr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3" name="Google Shape;43;p19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4" name="Google Shape;44;p19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" name="Google Shape;45;p19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6" name="Google Shape;46;p19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מציין מיקום של מספר שקופית 22">
            <a:extLst>
              <a:ext uri="{FF2B5EF4-FFF2-40B4-BE49-F238E27FC236}">
                <a16:creationId xmlns:a16="http://schemas.microsoft.com/office/drawing/2014/main" id="{187B1B0D-E10B-42A6-8399-0D1150F9B074}"/>
              </a:ext>
            </a:extLst>
          </p:cNvPr>
          <p:cNvSpPr txBox="1">
            <a:spLocks/>
          </p:cNvSpPr>
          <p:nvPr userDrawn="1"/>
        </p:nvSpPr>
        <p:spPr>
          <a:xfrm>
            <a:off x="212942" y="6209122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73915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20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20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" name="מציין מיקום של מספר שקופית 22">
            <a:extLst>
              <a:ext uri="{FF2B5EF4-FFF2-40B4-BE49-F238E27FC236}">
                <a16:creationId xmlns:a16="http://schemas.microsoft.com/office/drawing/2014/main" id="{2F2A3FE4-697D-4BD3-A804-EF33BEA711B1}"/>
              </a:ext>
            </a:extLst>
          </p:cNvPr>
          <p:cNvSpPr txBox="1">
            <a:spLocks/>
          </p:cNvSpPr>
          <p:nvPr userDrawn="1"/>
        </p:nvSpPr>
        <p:spPr>
          <a:xfrm>
            <a:off x="212942" y="6209122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777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53C7-79BB-451C-89FB-06D6D13C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2D2C-C816-4A81-97A2-E4BC2C18E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D102A-F68C-45FF-90D3-C1D5B34D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9B2FD-E996-484A-B766-C0D6EFFF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12E2E-58EE-4196-A30C-3B38873B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7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CF05-8C55-4598-B5B2-9D15DB1B2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A3AF8-C54F-4BF3-A985-9DF0B1848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36790-022F-43AD-91F0-B61F5E07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0BEA8-122C-4E2A-80D2-ADDA2A96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102EF-D427-4A28-A164-75074417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6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B434-A15C-449A-81C3-67058F88D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7B2FB-82DE-4E0C-8B3B-9C908E96D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AA549-C4B0-4733-B03E-B728C7110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4B274-A540-4CDA-B446-B5CFD3EB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25B83-2A8F-4B39-85BE-FEBF7975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6731F-1923-4EF3-9106-014CA49B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0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19713-DC94-40D4-9050-01A890E6D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0CD75-BC80-4FB7-BBD2-7286E994D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E97A9-919F-46F0-A84B-ADD5379F7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D8808-6B20-4C88-A004-BB3A0C80D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CF79D-4620-48BA-8ECF-DA1DC4DAB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48EB8-2553-494E-9238-6D636E8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0FBC4-93C3-41AB-A6AD-0945752B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58843-BA99-4682-A71E-FA425656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4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56B0-1664-4040-80FC-89CDEA7B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7DBA95-89A6-43F6-A1CC-A228BB6D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18E03-0284-42D5-91C7-96F7F1DDC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4A6BB-F657-4721-A824-93AE41986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5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47C35-A5A7-4CBF-9E20-D775814A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8BDE0-E04C-4E8B-BD5F-A4AD5A3D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9FCA3-BF2D-458C-A506-03A156F8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4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C5C09-C1D0-451B-BBB2-AB53DBFC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30809-86D4-4EB3-9977-309D2BFB5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A65C5-AF3E-42E9-9936-B0E0FA2AE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85EF2-345E-4137-A727-700CD3F1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98E7B-3BD6-41C2-A2D8-43B6B946C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09FD8-9604-4B89-BBDD-AC74A213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6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34D6-B2A1-4401-A926-823AC86F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EC4F69-A1EB-4687-A684-AC0554AA18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7A9E6-C114-450A-A3AE-F823A8B19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9CC68-15AD-4FD8-B225-56F706F1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8B62-418E-4EF4-B241-0876D866497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C1ED8-FBE8-4B18-9E47-A4CB1ACC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00A07-510F-4B98-B4E7-6A04533D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0522-5697-455D-9CE3-424400DD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8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FC4B5-9A18-4CC4-8206-30E747C3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66073-D772-4B0B-8389-1B3D7D96B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09C7-D3B1-41CA-A502-5F84FEFB9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</a:defRPr>
            </a:lvl1pPr>
          </a:lstStyle>
          <a:p>
            <a:fld id="{19538B62-418E-4EF4-B241-0876D8664974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429D0-9C3C-4899-B13A-5E30695F0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F59D4-3610-4C06-85B3-B5EDC2A09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</a:defRPr>
            </a:lvl1pPr>
          </a:lstStyle>
          <a:p>
            <a:fld id="{4F750522-5697-455D-9CE3-424400DD2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1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arela Round" panose="00000500000000000000" pitchFamily="2" charset="-79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needpix.com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edpix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edpix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needpix.com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needpix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leanpng.com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needpix.com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hyperlink" Target="https://www.cleanpng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anpng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anpng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faCIPydkEXc?start=14&amp;feature=oembed" TargetMode="External"/><Relationship Id="rId5" Type="http://schemas.openxmlformats.org/officeDocument/2006/relationships/hyperlink" Target="https://www.youtube.com/channel/UCxcp32mk2J1U-1Mux81NpOg" TargetMode="Externa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anpng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hyperlink" Target="https://www.cleanpng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hyperlink" Target="https://www.cleanpng.com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hyperlink" Target="https://www.cleanpng.com/" TargetMode="Externa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anpng.com/" TargetMode="Externa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anpng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hyperlink" Target="https://www.cleanpng.com/" TargetMode="Externa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_FhvHeJilK8?feature=oembed" TargetMode="External"/><Relationship Id="rId5" Type="http://schemas.openxmlformats.org/officeDocument/2006/relationships/hyperlink" Target="https://www.youtube.com/channel/UCP926AKuhsPeSAnqf8avq7w" TargetMode="Externa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hyperlink" Target="https://www.cleanpng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hyperlink" Target="https://www.cleanpng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hyperlink" Target="https://www.cleanpng.com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leanpng.com/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hyperlink" Target="https://www.cleanpng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needpix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needpix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Og5xAdC8EUI?feature=oembed" TargetMode="External"/><Relationship Id="rId4" Type="http://schemas.openxmlformats.org/officeDocument/2006/relationships/hyperlink" Target="https://www.youtube.com/channel/UCsooa4yRKGN_zEE8iknghZ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needpix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edpix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needpix.com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/>
              <a:t>מערכת שידורים לאומית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9759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769" y="3938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מה נלמד בשיעורים הבאים ?</a:t>
            </a:r>
            <a:endParaRPr lang="he-I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F1CB2-BF56-45BB-9F26-BD73985B943C}"/>
              </a:ext>
            </a:extLst>
          </p:cNvPr>
          <p:cNvSpPr/>
          <p:nvPr/>
        </p:nvSpPr>
        <p:spPr>
          <a:xfrm>
            <a:off x="1596087" y="519767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Picture 5" descr="A picture containing cup, table, sitting, cake&#10;&#10;Description automatically generated">
            <a:extLst>
              <a:ext uri="{FF2B5EF4-FFF2-40B4-BE49-F238E27FC236}">
                <a16:creationId xmlns:a16="http://schemas.microsoft.com/office/drawing/2014/main" id="{4E4B34C7-FF68-464A-9A80-379915347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338" y="3602956"/>
            <a:ext cx="4244019" cy="3331255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E5E3AB83-3137-470A-B22D-FC2E2B32A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7" y="1276350"/>
            <a:ext cx="3048006" cy="1828804"/>
          </a:xfrm>
          <a:prstGeom prst="rect">
            <a:avLst/>
          </a:prstGeom>
        </p:spPr>
      </p:pic>
      <p:pic>
        <p:nvPicPr>
          <p:cNvPr id="10" name="Picture 9" descr="A piece of food on a plate&#10;&#10;Description automatically generated">
            <a:extLst>
              <a:ext uri="{FF2B5EF4-FFF2-40B4-BE49-F238E27FC236}">
                <a16:creationId xmlns:a16="http://schemas.microsoft.com/office/drawing/2014/main" id="{85389A9C-9E18-4D7E-AB15-C28EBC5D7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2" y="645448"/>
            <a:ext cx="6591244" cy="4389769"/>
          </a:xfrm>
          <a:prstGeom prst="rect">
            <a:avLst/>
          </a:prstGeom>
        </p:spPr>
      </p:pic>
      <p:pic>
        <p:nvPicPr>
          <p:cNvPr id="12" name="Picture 11" descr="A group of orange fruit&#10;&#10;Description automatically generated">
            <a:extLst>
              <a:ext uri="{FF2B5EF4-FFF2-40B4-BE49-F238E27FC236}">
                <a16:creationId xmlns:a16="http://schemas.microsoft.com/office/drawing/2014/main" id="{1D211383-DF70-44BF-81C7-3DAA72B10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6" y="3420730"/>
            <a:ext cx="4862457" cy="3228975"/>
          </a:xfrm>
          <a:prstGeom prst="rect">
            <a:avLst/>
          </a:prstGeom>
        </p:spPr>
      </p:pic>
      <p:sp>
        <p:nvSpPr>
          <p:cNvPr id="15" name="Google Shape;136;p5">
            <a:extLst>
              <a:ext uri="{FF2B5EF4-FFF2-40B4-BE49-F238E27FC236}">
                <a16:creationId xmlns:a16="http://schemas.microsoft.com/office/drawing/2014/main" id="{648EFB6A-FE6D-43ED-8A80-D61C82A4DD85}"/>
              </a:ext>
            </a:extLst>
          </p:cNvPr>
          <p:cNvSpPr txBox="1">
            <a:spLocks/>
          </p:cNvSpPr>
          <p:nvPr/>
        </p:nvSpPr>
        <p:spPr>
          <a:xfrm>
            <a:off x="6929773" y="1722898"/>
            <a:ext cx="4887405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762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9pPr>
          </a:lstStyle>
          <a:p>
            <a:pPr algn="ctr"/>
            <a:r>
              <a:rPr lang="he-IL" dirty="0"/>
              <a:t>החומרים מהם אנו ניזונים – </a:t>
            </a:r>
            <a:r>
              <a:rPr lang="he-IL" sz="5000" dirty="0"/>
              <a:t>פחמימות.</a:t>
            </a:r>
          </a:p>
        </p:txBody>
      </p:sp>
      <p:pic>
        <p:nvPicPr>
          <p:cNvPr id="14" name="Picture 13" descr="A group of fruit and vegetable salad&#10;&#10;Description automatically generated">
            <a:extLst>
              <a:ext uri="{FF2B5EF4-FFF2-40B4-BE49-F238E27FC236}">
                <a16:creationId xmlns:a16="http://schemas.microsoft.com/office/drawing/2014/main" id="{3E89163F-97E8-4454-8D79-BD3333CD7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3" y="3050981"/>
            <a:ext cx="5410979" cy="28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8885" y="667552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"אם אין לחם תאכלו עוגות"</a:t>
            </a:r>
            <a:endParaRPr lang="he-I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F1CB2-BF56-45BB-9F26-BD73985B943C}"/>
              </a:ext>
            </a:extLst>
          </p:cNvPr>
          <p:cNvSpPr/>
          <p:nvPr/>
        </p:nvSpPr>
        <p:spPr>
          <a:xfrm>
            <a:off x="1596087" y="519767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Google Shape;136;p5">
            <a:extLst>
              <a:ext uri="{FF2B5EF4-FFF2-40B4-BE49-F238E27FC236}">
                <a16:creationId xmlns:a16="http://schemas.microsoft.com/office/drawing/2014/main" id="{648EFB6A-FE6D-43ED-8A80-D61C82A4DD85}"/>
              </a:ext>
            </a:extLst>
          </p:cNvPr>
          <p:cNvSpPr txBox="1">
            <a:spLocks/>
          </p:cNvSpPr>
          <p:nvPr/>
        </p:nvSpPr>
        <p:spPr>
          <a:xfrm>
            <a:off x="5342562" y="2682672"/>
            <a:ext cx="6585734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762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9pPr>
          </a:lstStyle>
          <a:p>
            <a:pPr algn="ctr"/>
            <a:r>
              <a:rPr lang="he-IL" sz="4000" dirty="0"/>
              <a:t>מה מקור הביטוי?</a:t>
            </a:r>
          </a:p>
        </p:txBody>
      </p:sp>
      <p:pic>
        <p:nvPicPr>
          <p:cNvPr id="3" name="Picture 2" descr="A person making a funny face&#10;&#10;Description automatically generated">
            <a:extLst>
              <a:ext uri="{FF2B5EF4-FFF2-40B4-BE49-F238E27FC236}">
                <a16:creationId xmlns:a16="http://schemas.microsoft.com/office/drawing/2014/main" id="{6EED5D61-2D8F-40D7-AECA-8B01DADCF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63" y="1352550"/>
            <a:ext cx="5063451" cy="48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10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769" y="3938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מקור הביטוי</a:t>
            </a:r>
            <a:endParaRPr lang="he-I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F1CB2-BF56-45BB-9F26-BD73985B943C}"/>
              </a:ext>
            </a:extLst>
          </p:cNvPr>
          <p:cNvSpPr/>
          <p:nvPr/>
        </p:nvSpPr>
        <p:spPr>
          <a:xfrm>
            <a:off x="1596087" y="519767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E65252D-9388-4A94-9969-92924A63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9" y="1465566"/>
            <a:ext cx="3659251" cy="45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704BE5-BCF1-4A3D-9443-34D21427E90D}"/>
              </a:ext>
            </a:extLst>
          </p:cNvPr>
          <p:cNvSpPr/>
          <p:nvPr/>
        </p:nvSpPr>
        <p:spPr>
          <a:xfrm>
            <a:off x="5571200" y="953626"/>
            <a:ext cx="6519867" cy="439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700" dirty="0">
                <a:solidFill>
                  <a:srgbClr val="002060"/>
                </a:solidFill>
                <a:latin typeface="Varela Round"/>
                <a:cs typeface="Varela Round"/>
              </a:rPr>
              <a:t>מארי אנטואנט הייתה אשתו של  ללואי ה- 16. היא הוצאה להורג לאחר "המהפכה הצרפתית".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700" dirty="0">
                <a:solidFill>
                  <a:srgbClr val="002060"/>
                </a:solidFill>
                <a:latin typeface="Varela Round"/>
                <a:cs typeface="Varela Round"/>
              </a:rPr>
              <a:t> זכורה בעיקר בשל האמרה המפורסמת המיוחסת לה, "</a:t>
            </a:r>
            <a:r>
              <a:rPr lang="he-IL" sz="2700" b="1" dirty="0">
                <a:solidFill>
                  <a:srgbClr val="002060"/>
                </a:solidFill>
                <a:latin typeface="Varela Round"/>
                <a:cs typeface="Varela Round"/>
              </a:rPr>
              <a:t>אם אין להם לחם, שיאכלו עוגות (בריוש)</a:t>
            </a:r>
            <a:r>
              <a:rPr lang="he-IL" sz="2700" dirty="0">
                <a:solidFill>
                  <a:srgbClr val="002060"/>
                </a:solidFill>
                <a:latin typeface="Varela Round"/>
                <a:cs typeface="Varela Round"/>
              </a:rPr>
              <a:t>", שהציגה אותה כשליטה מפונקת ומנותקת מהעם. </a:t>
            </a:r>
            <a:endParaRPr lang="en-US" sz="2700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4964C-D356-4BF0-95FE-5BD7C1838826}"/>
              </a:ext>
            </a:extLst>
          </p:cNvPr>
          <p:cNvSpPr txBox="1"/>
          <p:nvPr/>
        </p:nvSpPr>
        <p:spPr>
          <a:xfrm flipH="1">
            <a:off x="2312906" y="5672456"/>
            <a:ext cx="198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1755-1793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25582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 dirty="0">
                <a:solidFill>
                  <a:srgbClr val="192A72"/>
                </a:solidFill>
              </a:rPr>
              <a:t>מה נלמד היום </a:t>
            </a:r>
            <a:r>
              <a:rPr lang="he-IL" dirty="0">
                <a:solidFill>
                  <a:srgbClr val="192A72"/>
                </a:solidFill>
              </a:rPr>
              <a:t>?</a:t>
            </a:r>
            <a:endParaRPr dirty="0"/>
          </a:p>
        </p:txBody>
      </p:sp>
      <p:pic>
        <p:nvPicPr>
          <p:cNvPr id="20" name="Picture 2" descr="סיכום תרגיל למידה מרחוק בשעת חירום.... - כיתה ו1 ניצן ראביד">
            <a:extLst>
              <a:ext uri="{FF2B5EF4-FFF2-40B4-BE49-F238E27FC236}">
                <a16:creationId xmlns:a16="http://schemas.microsoft.com/office/drawing/2014/main" id="{C1E3760C-3012-4C1D-87C5-2B80E00FA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9" y="1606136"/>
            <a:ext cx="4161514" cy="346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4709063" y="1434488"/>
            <a:ext cx="6864895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762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9pPr>
          </a:lstStyle>
          <a:p>
            <a:r>
              <a:rPr lang="he-IL" dirty="0"/>
              <a:t>החומרים מהם אנו ניזונים – פחמימות.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F1CB2-BF56-45BB-9F26-BD73985B943C}"/>
              </a:ext>
            </a:extLst>
          </p:cNvPr>
          <p:cNvSpPr/>
          <p:nvPr/>
        </p:nvSpPr>
        <p:spPr>
          <a:xfrm>
            <a:off x="1507922" y="454743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A27164-1993-4265-B942-75A2C1E254E0}"/>
              </a:ext>
            </a:extLst>
          </p:cNvPr>
          <p:cNvSpPr/>
          <p:nvPr/>
        </p:nvSpPr>
        <p:spPr>
          <a:xfrm>
            <a:off x="5252720" y="2208355"/>
            <a:ext cx="6096000" cy="19721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פחמימות</a:t>
            </a:r>
            <a:r>
              <a:rPr lang="en-US" sz="2800" dirty="0">
                <a:solidFill>
                  <a:srgbClr val="002060"/>
                </a:solidFill>
                <a:latin typeface="Varela Round"/>
                <a:cs typeface="Varela Round"/>
              </a:rPr>
              <a:t> – </a:t>
            </a: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תעודת זהות.</a:t>
            </a:r>
            <a:endParaRPr lang="en-US" sz="2800" dirty="0">
              <a:solidFill>
                <a:srgbClr val="002060"/>
              </a:solidFill>
              <a:latin typeface="Varela Round"/>
              <a:cs typeface="Varela Round"/>
            </a:endParaRP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מקור הפחמימות בתזונת האדם.</a:t>
            </a:r>
            <a:endParaRPr lang="en-US" sz="2800" dirty="0">
              <a:solidFill>
                <a:srgbClr val="002060"/>
              </a:solidFill>
              <a:latin typeface="Varela Round"/>
              <a:cs typeface="Varela Round"/>
            </a:endParaRP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תפקידי הפחמימות.</a:t>
            </a:r>
            <a:endParaRPr lang="en-US" sz="2800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156709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/>
              <a:t>חידה</a:t>
            </a:r>
            <a:endParaRPr dirty="0"/>
          </a:p>
        </p:txBody>
      </p:sp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2428875" y="1434488"/>
            <a:ext cx="9145084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lnSpc>
                <a:spcPct val="150000"/>
              </a:lnSpc>
              <a:buNone/>
            </a:pPr>
            <a:r>
              <a:rPr lang="he-IL" sz="3200" b="1" dirty="0">
                <a:solidFill>
                  <a:srgbClr val="12B4BC"/>
                </a:solidFill>
              </a:rPr>
              <a:t>מילים רבות בשפה העברית הן הֶלְחֵם של שתי מילים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FC02C6-AEBD-4F5B-9B3C-C2B75C79EE6A}"/>
              </a:ext>
            </a:extLst>
          </p:cNvPr>
          <p:cNvSpPr/>
          <p:nvPr/>
        </p:nvSpPr>
        <p:spPr>
          <a:xfrm>
            <a:off x="4864217" y="3778879"/>
            <a:ext cx="1540078" cy="679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b="1" dirty="0">
                <a:solidFill>
                  <a:srgbClr val="002060"/>
                </a:solidFill>
                <a:latin typeface="Varela Round"/>
                <a:cs typeface="Varela Round"/>
              </a:rPr>
              <a:t>קול-נוע</a:t>
            </a:r>
            <a:endParaRPr lang="en-US" sz="2800" b="1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D7D75C-F68A-41A8-B240-54AA37D56D2C}"/>
              </a:ext>
            </a:extLst>
          </p:cNvPr>
          <p:cNvSpPr/>
          <p:nvPr/>
        </p:nvSpPr>
        <p:spPr>
          <a:xfrm>
            <a:off x="1507922" y="2341712"/>
            <a:ext cx="1773758" cy="679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b="1" dirty="0" err="1">
                <a:solidFill>
                  <a:srgbClr val="002060"/>
                </a:solidFill>
                <a:latin typeface="Varela Round"/>
                <a:cs typeface="Varela Round"/>
              </a:rPr>
              <a:t>רשמ</a:t>
            </a:r>
            <a:r>
              <a:rPr lang="he-IL" sz="2800" b="1" dirty="0">
                <a:solidFill>
                  <a:srgbClr val="002060"/>
                </a:solidFill>
                <a:latin typeface="Varela Round"/>
                <a:cs typeface="Varela Round"/>
              </a:rPr>
              <a:t>-קול</a:t>
            </a:r>
            <a:endParaRPr lang="en-US" sz="2800" b="1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0C94B8-73E0-44E8-9149-F8417B8AC747}"/>
              </a:ext>
            </a:extLst>
          </p:cNvPr>
          <p:cNvSpPr/>
          <p:nvPr/>
        </p:nvSpPr>
        <p:spPr>
          <a:xfrm>
            <a:off x="2155082" y="3793049"/>
            <a:ext cx="1773758" cy="679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b="1" dirty="0">
                <a:solidFill>
                  <a:srgbClr val="002060"/>
                </a:solidFill>
                <a:latin typeface="Varela Round"/>
                <a:cs typeface="Varela Round"/>
              </a:rPr>
              <a:t>כדור-סל</a:t>
            </a:r>
            <a:endParaRPr lang="en-US" sz="2800" b="1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E899A-39B2-4F6B-9E13-E2F478EC2846}"/>
              </a:ext>
            </a:extLst>
          </p:cNvPr>
          <p:cNvSpPr/>
          <p:nvPr/>
        </p:nvSpPr>
        <p:spPr>
          <a:xfrm>
            <a:off x="7204182" y="4226860"/>
            <a:ext cx="2675039" cy="679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b="1" dirty="0">
                <a:solidFill>
                  <a:srgbClr val="002060"/>
                </a:solidFill>
                <a:latin typeface="Varela Round"/>
                <a:cs typeface="Varela Round"/>
              </a:rPr>
              <a:t>קר-נף (</a:t>
            </a:r>
            <a:r>
              <a:rPr lang="he-IL" sz="2800" b="1" dirty="0" err="1">
                <a:solidFill>
                  <a:srgbClr val="002060"/>
                </a:solidFill>
                <a:latin typeface="Varela Round"/>
                <a:cs typeface="Varela Round"/>
              </a:rPr>
              <a:t>קרן+אף</a:t>
            </a:r>
            <a:r>
              <a:rPr lang="he-IL" sz="2800" b="1" dirty="0">
                <a:solidFill>
                  <a:srgbClr val="002060"/>
                </a:solidFill>
                <a:latin typeface="Varela Round"/>
                <a:cs typeface="Varela Round"/>
              </a:rPr>
              <a:t>)</a:t>
            </a:r>
            <a:endParaRPr lang="en-US" sz="2800" b="1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7D636-132A-41BA-B6DA-0EDFA8F6D77C}"/>
              </a:ext>
            </a:extLst>
          </p:cNvPr>
          <p:cNvSpPr/>
          <p:nvPr/>
        </p:nvSpPr>
        <p:spPr>
          <a:xfrm>
            <a:off x="2873546" y="5067464"/>
            <a:ext cx="3682419" cy="13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b="1" dirty="0">
                <a:solidFill>
                  <a:srgbClr val="002060"/>
                </a:solidFill>
                <a:latin typeface="Varela Round"/>
                <a:cs typeface="Varela Round"/>
              </a:rPr>
              <a:t> מצפור (מצפה + ציפור)</a:t>
            </a:r>
            <a:endParaRPr lang="en-US" sz="2800" b="1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FBBEF-025B-4753-B8E4-87A830CAA800}"/>
              </a:ext>
            </a:extLst>
          </p:cNvPr>
          <p:cNvSpPr/>
          <p:nvPr/>
        </p:nvSpPr>
        <p:spPr>
          <a:xfrm>
            <a:off x="7858125" y="3082867"/>
            <a:ext cx="3474681" cy="679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b="1" dirty="0">
                <a:solidFill>
                  <a:srgbClr val="002060"/>
                </a:solidFill>
                <a:latin typeface="Varela Round"/>
                <a:cs typeface="Varela Round"/>
              </a:rPr>
              <a:t>מחזמֵר (מחזה + זֶמֶר)</a:t>
            </a:r>
            <a:endParaRPr lang="en-US" sz="2800" b="1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57D66-9771-46D2-BFC7-D0006F9EF3DB}"/>
              </a:ext>
            </a:extLst>
          </p:cNvPr>
          <p:cNvSpPr/>
          <p:nvPr/>
        </p:nvSpPr>
        <p:spPr>
          <a:xfrm>
            <a:off x="4231893" y="2542847"/>
            <a:ext cx="2972289" cy="67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b="1" dirty="0">
                <a:solidFill>
                  <a:srgbClr val="002060"/>
                </a:solidFill>
                <a:latin typeface="Varela Round"/>
                <a:cs typeface="Varela Round"/>
              </a:rPr>
              <a:t>רמזור (רמז + אור)</a:t>
            </a:r>
            <a:endParaRPr lang="en-US" sz="2800" b="1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275597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sz="6000" dirty="0">
                <a:solidFill>
                  <a:srgbClr val="192A72"/>
                </a:solidFill>
              </a:rPr>
              <a:t>חידה</a:t>
            </a:r>
            <a:endParaRPr sz="6000" dirty="0"/>
          </a:p>
        </p:txBody>
      </p:sp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1187860" y="2470808"/>
            <a:ext cx="10049100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lnSpc>
                <a:spcPct val="150000"/>
              </a:lnSpc>
              <a:buNone/>
            </a:pPr>
            <a:r>
              <a:rPr lang="he-IL" sz="4000" dirty="0"/>
              <a:t>מאילו שתי מילים מורכבת המילה </a:t>
            </a:r>
            <a:r>
              <a:rPr lang="he-IL" sz="5000" b="1" dirty="0"/>
              <a:t>פַּחְמֵימָה</a:t>
            </a:r>
            <a:r>
              <a:rPr lang="he-IL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8553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702973" y="1059190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he-IL" sz="3200" dirty="0"/>
              <a:t>כמה שאלות לפני שנתחיל -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C266818-57BF-4DB5-98A8-D910D5C9F18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844800" y="1735941"/>
            <a:ext cx="8737737" cy="38409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האם אתם צורכים פחמימות במשך היום?</a:t>
            </a:r>
          </a:p>
          <a:p>
            <a:pPr>
              <a:lnSpc>
                <a:spcPct val="150000"/>
              </a:lnSpc>
            </a:pPr>
            <a:r>
              <a:rPr lang="he-IL" dirty="0"/>
              <a:t>אילו מזונות המכילים פחמימות אתם  צורכים?</a:t>
            </a:r>
          </a:p>
          <a:p>
            <a:pPr>
              <a:lnSpc>
                <a:spcPct val="150000"/>
              </a:lnSpc>
            </a:pPr>
            <a:r>
              <a:rPr lang="he-IL" dirty="0"/>
              <a:t>האם אתם יודעים אילו סוגי פחמימות אתם צורכים?</a:t>
            </a:r>
          </a:p>
          <a:p>
            <a:pPr>
              <a:lnSpc>
                <a:spcPct val="150000"/>
              </a:lnSpc>
            </a:pPr>
            <a:r>
              <a:rPr lang="he-IL" dirty="0"/>
              <a:t>מה הקשר בין סוכר, מתיקות ופחמימות?</a:t>
            </a:r>
          </a:p>
          <a:p>
            <a:pPr>
              <a:lnSpc>
                <a:spcPct val="150000"/>
              </a:lnSpc>
            </a:pPr>
            <a:r>
              <a:rPr lang="he-IL" dirty="0"/>
              <a:t>מדוע תפוח אדמה שלא בושל טעמו תפל ואילו תפוח אדמה שבושל טעמו מתוק?</a:t>
            </a:r>
            <a:endParaRPr lang="en-US" dirty="0"/>
          </a:p>
        </p:txBody>
      </p:sp>
      <p:pic>
        <p:nvPicPr>
          <p:cNvPr id="5" name="Picture 2" descr="Thinking girl vector image | Free SVG">
            <a:extLst>
              <a:ext uri="{FF2B5EF4-FFF2-40B4-BE49-F238E27FC236}">
                <a16:creationId xmlns:a16="http://schemas.microsoft.com/office/drawing/2014/main" id="{193C50E7-94FA-4ADA-8190-FD923719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095641"/>
            <a:ext cx="2971800" cy="319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806A4B-94E1-49BC-95D7-E43922CFCB88}"/>
              </a:ext>
            </a:extLst>
          </p:cNvPr>
          <p:cNvSpPr/>
          <p:nvPr/>
        </p:nvSpPr>
        <p:spPr>
          <a:xfrm>
            <a:off x="1248479" y="6137236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28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296573" y="1019280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r>
              <a:rPr lang="he-IL" sz="3200" dirty="0"/>
              <a:t>תעודת זהות</a:t>
            </a:r>
            <a:endParaRPr sz="32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C266818-57BF-4DB5-98A8-D910D5C9F18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45000" y="1598460"/>
            <a:ext cx="7315336" cy="394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sz="2800" b="1" dirty="0"/>
              <a:t>ערך קלורי: </a:t>
            </a:r>
            <a:r>
              <a:rPr lang="he-IL" sz="2800" dirty="0"/>
              <a:t>גרם פחמימה אחד מכיל 4 קלוריות.</a:t>
            </a:r>
          </a:p>
          <a:p>
            <a:pPr>
              <a:lnSpc>
                <a:spcPct val="150000"/>
              </a:lnSpc>
            </a:pPr>
            <a:r>
              <a:rPr lang="he-IL" sz="2800" b="1" dirty="0"/>
              <a:t>הרכב כימי: </a:t>
            </a:r>
            <a:r>
              <a:rPr lang="he-IL" sz="2800" dirty="0"/>
              <a:t>בדומה לחלבונים ולשומנים, גם הפחמימות מורכבות מאטומי פחמן (</a:t>
            </a:r>
            <a:r>
              <a:rPr lang="en-US" sz="2800" dirty="0"/>
              <a:t>C</a:t>
            </a:r>
            <a:r>
              <a:rPr lang="he-IL" sz="2800" dirty="0"/>
              <a:t>), מימן (</a:t>
            </a:r>
            <a:r>
              <a:rPr lang="en-US" sz="2800" dirty="0"/>
              <a:t>H</a:t>
            </a:r>
            <a:r>
              <a:rPr lang="he-IL" sz="2800" dirty="0"/>
              <a:t>) וחמצן (</a:t>
            </a:r>
            <a:r>
              <a:rPr lang="en-US" sz="2800" dirty="0"/>
              <a:t>O</a:t>
            </a:r>
            <a:r>
              <a:rPr lang="he-IL" sz="2800" dirty="0"/>
              <a:t>). </a:t>
            </a:r>
            <a:endParaRPr lang="en-US" sz="2800" dirty="0"/>
          </a:p>
        </p:txBody>
      </p:sp>
      <p:pic>
        <p:nvPicPr>
          <p:cNvPr id="16386" name="Picture 2" descr="White Sweet Calories Sugar In - Free photo on Pixabay">
            <a:extLst>
              <a:ext uri="{FF2B5EF4-FFF2-40B4-BE49-F238E27FC236}">
                <a16:creationId xmlns:a16="http://schemas.microsoft.com/office/drawing/2014/main" id="{0C1FEDE0-3063-4039-8A14-8D55ECBE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51805"/>
            <a:ext cx="4254500" cy="36583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lucose – Wikipedia">
            <a:extLst>
              <a:ext uri="{FF2B5EF4-FFF2-40B4-BE49-F238E27FC236}">
                <a16:creationId xmlns:a16="http://schemas.microsoft.com/office/drawing/2014/main" id="{406290EB-B854-4B71-832F-39594B704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1130" r="49877" b="29652"/>
          <a:stretch/>
        </p:blipFill>
        <p:spPr bwMode="auto">
          <a:xfrm>
            <a:off x="165100" y="3130409"/>
            <a:ext cx="2819400" cy="2401711"/>
          </a:xfrm>
          <a:prstGeom prst="rect">
            <a:avLst/>
          </a:prstGeom>
          <a:noFill/>
          <a:effectLst>
            <a:reflection endPos="0" dist="50800" dir="5400000" sy="-100000" algn="bl" rotWithShape="0"/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53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409276" y="1059079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r>
              <a:rPr lang="he-IL" sz="3200" dirty="0"/>
              <a:t>מהן פחמימות?</a:t>
            </a:r>
            <a:endParaRPr sz="32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C266818-57BF-4DB5-98A8-D910D5C9F18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67820" y="1725460"/>
            <a:ext cx="10906469" cy="257009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he-IL" sz="2800" dirty="0"/>
              <a:t>משפחה של מולקולות המורכבות מיחידות של "סוכרים"  שונים.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he-IL" sz="2800" dirty="0"/>
              <a:t>המרכיב העיקרי בתזונת האדם.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he-IL" sz="2800" dirty="0"/>
              <a:t>התפקיד המרכזי של הפחמימה הוא לשמש מקור אנרגיה לגוף.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he-IL" sz="2800" dirty="0"/>
              <a:t>פחמימות עודפות אשר לא שימשו כמקור לאנרגיה, ייאגרו ברובן כמולקולות שומן.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8" name="Picture 7" descr="A picture containing cup, table, sitting, cake&#10;&#10;Description automatically generated">
            <a:extLst>
              <a:ext uri="{FF2B5EF4-FFF2-40B4-BE49-F238E27FC236}">
                <a16:creationId xmlns:a16="http://schemas.microsoft.com/office/drawing/2014/main" id="{8FDF4366-28D9-440B-907A-AAF73B9F7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276" y="4706774"/>
            <a:ext cx="2261123" cy="1774822"/>
          </a:xfrm>
          <a:prstGeom prst="rect">
            <a:avLst/>
          </a:prstGeom>
        </p:spPr>
      </p:pic>
      <p:pic>
        <p:nvPicPr>
          <p:cNvPr id="10" name="Picture 9" descr="A group of orange fruit&#10;&#10;Description automatically generated">
            <a:extLst>
              <a:ext uri="{FF2B5EF4-FFF2-40B4-BE49-F238E27FC236}">
                <a16:creationId xmlns:a16="http://schemas.microsoft.com/office/drawing/2014/main" id="{7AA54866-F4BE-43E5-AF70-D8BFEDDEB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410" y="4485627"/>
            <a:ext cx="3329558" cy="2217117"/>
          </a:xfrm>
          <a:prstGeom prst="rect">
            <a:avLst/>
          </a:prstGeom>
        </p:spPr>
      </p:pic>
      <p:pic>
        <p:nvPicPr>
          <p:cNvPr id="12" name="Picture 11" descr="A close up of food&#10;&#10;Description automatically generated">
            <a:extLst>
              <a:ext uri="{FF2B5EF4-FFF2-40B4-BE49-F238E27FC236}">
                <a16:creationId xmlns:a16="http://schemas.microsoft.com/office/drawing/2014/main" id="{372D5871-8344-4ACA-B9BB-086B52677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64" y="4295554"/>
            <a:ext cx="3565206" cy="2407190"/>
          </a:xfrm>
          <a:prstGeom prst="rect">
            <a:avLst/>
          </a:prstGeom>
        </p:spPr>
      </p:pic>
      <p:pic>
        <p:nvPicPr>
          <p:cNvPr id="9" name="Picture 2">
            <a:hlinkClick r:id="rId6"/>
            <a:extLst>
              <a:ext uri="{FF2B5EF4-FFF2-40B4-BE49-F238E27FC236}">
                <a16:creationId xmlns:a16="http://schemas.microsoft.com/office/drawing/2014/main" id="{D0D367F3-0914-430B-A0B2-0AF1F54B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656023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26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09CACB4-C93A-46FF-9280-7673AC9A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5" y="2763971"/>
            <a:ext cx="9618705" cy="3509904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802091" y="1192116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>
              <a:spcBef>
                <a:spcPts val="0"/>
              </a:spcBef>
            </a:pPr>
            <a:r>
              <a:rPr lang="he-IL" sz="3200" dirty="0"/>
              <a:t>מקור הפחמימות בתזונת האדם</a:t>
            </a:r>
            <a:endParaRPr sz="32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C266818-57BF-4DB5-98A8-D910D5C9F18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69951" y="1867861"/>
            <a:ext cx="6845866" cy="2621945"/>
          </a:xfrm>
        </p:spPr>
        <p:txBody>
          <a:bodyPr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he-IL" sz="2800" dirty="0"/>
              <a:t>מקור הפחמימות בתזונת האדם הם </a:t>
            </a:r>
            <a:r>
              <a:rPr lang="he-IL" sz="2800" b="1" dirty="0"/>
              <a:t>הצמחים</a:t>
            </a:r>
            <a:r>
              <a:rPr lang="he-IL" sz="2800" dirty="0"/>
              <a:t> אשר יוצרים גלוקוז (פחמימה) </a:t>
            </a:r>
            <a:r>
              <a:rPr lang="he-IL" sz="2900" b="1" dirty="0"/>
              <a:t>מפחמן דו חמצני ומים </a:t>
            </a:r>
            <a:r>
              <a:rPr lang="he-IL" sz="2800" dirty="0"/>
              <a:t>בתהליך הפוטוסינתזה</a:t>
            </a:r>
            <a:r>
              <a:rPr lang="he-IL" sz="2800" b="1" dirty="0"/>
              <a:t> </a:t>
            </a:r>
            <a:r>
              <a:rPr lang="he-IL" sz="2800" dirty="0"/>
              <a:t>(פוטו- אור</a:t>
            </a:r>
            <a:r>
              <a:rPr lang="en-US" sz="2800" dirty="0"/>
              <a:t>;</a:t>
            </a:r>
            <a:r>
              <a:rPr lang="he-IL" sz="2800" dirty="0"/>
              <a:t> </a:t>
            </a:r>
            <a:r>
              <a:rPr lang="he-IL" sz="2800" dirty="0" err="1"/>
              <a:t>סינטזה</a:t>
            </a:r>
            <a:r>
              <a:rPr lang="he-IL" sz="2800" dirty="0"/>
              <a:t> – יצירה).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3216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" y="16406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מדעי התזונה</a:t>
            </a:r>
            <a:endParaRPr dirty="0"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803497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>
              <a:spcAft>
                <a:spcPts val="600"/>
              </a:spcAft>
            </a:pPr>
            <a:r>
              <a:rPr lang="he-IL" b="0" dirty="0"/>
              <a:t>תזונה ותורת המזון בעידן המודרני י'-</a:t>
            </a:r>
            <a:r>
              <a:rPr lang="he-IL" b="0" dirty="0" err="1"/>
              <a:t>יב</a:t>
            </a:r>
            <a:r>
              <a:rPr lang="he-IL" b="0" dirty="0"/>
              <a:t>'</a:t>
            </a:r>
            <a:endParaRPr dirty="0"/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>
          <a:xfrm>
            <a:off x="1" y="3655861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iw-IL" sz="3200" dirty="0"/>
              <a:t>שם המורה:</a:t>
            </a:r>
            <a:r>
              <a:rPr lang="he-IL" sz="3200" dirty="0"/>
              <a:t> דר' חכים יניב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7793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09CACB4-C93A-46FF-9280-7673AC9A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2" y="1906473"/>
            <a:ext cx="11720116" cy="427671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802091" y="1192116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>
              <a:spcBef>
                <a:spcPts val="0"/>
              </a:spcBef>
            </a:pPr>
            <a:r>
              <a:rPr lang="he-IL" sz="3200" dirty="0"/>
              <a:t>מקור הפחמימות בתזונת האדם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2CDB9-A689-41A9-86CF-4319C351F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78" y="2705890"/>
            <a:ext cx="1613861" cy="146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94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sz="6000" dirty="0">
                <a:solidFill>
                  <a:srgbClr val="192A72"/>
                </a:solidFill>
              </a:rPr>
              <a:t>יש לכם תשובה?</a:t>
            </a:r>
            <a:endParaRPr sz="6000" dirty="0"/>
          </a:p>
        </p:txBody>
      </p:sp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0" y="1761892"/>
            <a:ext cx="12192000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lnSpc>
                <a:spcPct val="150000"/>
              </a:lnSpc>
              <a:buNone/>
            </a:pPr>
            <a:r>
              <a:rPr lang="he-IL" sz="4000" dirty="0"/>
              <a:t>מאילו שתי מילים מורכבת המילה </a:t>
            </a:r>
            <a:r>
              <a:rPr lang="he-IL" sz="5000" b="1" dirty="0"/>
              <a:t>פַּחְמֵימָה</a:t>
            </a:r>
            <a:r>
              <a:rPr lang="he-IL" sz="4000" dirty="0"/>
              <a:t>?</a:t>
            </a:r>
          </a:p>
        </p:txBody>
      </p:sp>
      <p:sp>
        <p:nvSpPr>
          <p:cNvPr id="4" name="Google Shape;136;p5">
            <a:extLst>
              <a:ext uri="{FF2B5EF4-FFF2-40B4-BE49-F238E27FC236}">
                <a16:creationId xmlns:a16="http://schemas.microsoft.com/office/drawing/2014/main" id="{05DE03C9-7832-4F36-865F-7108FE98B4C1}"/>
              </a:ext>
            </a:extLst>
          </p:cNvPr>
          <p:cNvSpPr txBox="1">
            <a:spLocks/>
          </p:cNvSpPr>
          <p:nvPr/>
        </p:nvSpPr>
        <p:spPr>
          <a:xfrm>
            <a:off x="0" y="2824440"/>
            <a:ext cx="12192000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 algn="ctr">
              <a:lnSpc>
                <a:spcPct val="150000"/>
              </a:lnSpc>
              <a:buNone/>
            </a:pPr>
            <a:r>
              <a:rPr lang="he-IL" sz="4000" dirty="0"/>
              <a:t>המילה </a:t>
            </a:r>
            <a:r>
              <a:rPr lang="he-IL" sz="5000" b="1" dirty="0"/>
              <a:t>פַּחְמֵימָה</a:t>
            </a:r>
            <a:r>
              <a:rPr lang="he-IL" sz="4000" dirty="0"/>
              <a:t> היא הֶלְחֵם של המילים</a:t>
            </a:r>
          </a:p>
        </p:txBody>
      </p:sp>
      <p:sp>
        <p:nvSpPr>
          <p:cNvPr id="5" name="Google Shape;136;p5">
            <a:extLst>
              <a:ext uri="{FF2B5EF4-FFF2-40B4-BE49-F238E27FC236}">
                <a16:creationId xmlns:a16="http://schemas.microsoft.com/office/drawing/2014/main" id="{21E6A887-78A7-4159-8E4B-ADB9CAA6B8D1}"/>
              </a:ext>
            </a:extLst>
          </p:cNvPr>
          <p:cNvSpPr txBox="1">
            <a:spLocks/>
          </p:cNvSpPr>
          <p:nvPr/>
        </p:nvSpPr>
        <p:spPr>
          <a:xfrm>
            <a:off x="6400801" y="4179191"/>
            <a:ext cx="2696966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 algn="ctr">
              <a:lnSpc>
                <a:spcPct val="150000"/>
              </a:lnSpc>
              <a:buNone/>
            </a:pPr>
            <a:r>
              <a:rPr lang="he-IL" sz="5000" b="1" dirty="0"/>
              <a:t>פַּחְמָן</a:t>
            </a:r>
            <a:endParaRPr lang="he-IL" sz="4000" dirty="0"/>
          </a:p>
        </p:txBody>
      </p:sp>
      <p:sp>
        <p:nvSpPr>
          <p:cNvPr id="6" name="Google Shape;136;p5">
            <a:extLst>
              <a:ext uri="{FF2B5EF4-FFF2-40B4-BE49-F238E27FC236}">
                <a16:creationId xmlns:a16="http://schemas.microsoft.com/office/drawing/2014/main" id="{7C7EC8BD-3B84-453D-849F-02FA26312243}"/>
              </a:ext>
            </a:extLst>
          </p:cNvPr>
          <p:cNvSpPr txBox="1">
            <a:spLocks/>
          </p:cNvSpPr>
          <p:nvPr/>
        </p:nvSpPr>
        <p:spPr>
          <a:xfrm>
            <a:off x="3896843" y="4179192"/>
            <a:ext cx="2199157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 algn="ctr">
              <a:lnSpc>
                <a:spcPct val="150000"/>
              </a:lnSpc>
              <a:buNone/>
            </a:pPr>
            <a:r>
              <a:rPr lang="he-IL" sz="5000" b="1" dirty="0"/>
              <a:t>מַיִם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524249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3F1CB2-BF56-45BB-9F26-BD73985B943C}"/>
              </a:ext>
            </a:extLst>
          </p:cNvPr>
          <p:cNvSpPr/>
          <p:nvPr/>
        </p:nvSpPr>
        <p:spPr>
          <a:xfrm>
            <a:off x="1596087" y="519767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Picture 5" descr="A picture containing cup, table, sitting, cake&#10;&#10;Description automatically generated">
            <a:extLst>
              <a:ext uri="{FF2B5EF4-FFF2-40B4-BE49-F238E27FC236}">
                <a16:creationId xmlns:a16="http://schemas.microsoft.com/office/drawing/2014/main" id="{4E4B34C7-FF68-464A-9A80-379915347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338" y="3602956"/>
            <a:ext cx="4244019" cy="3331255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E5E3AB83-3137-470A-B22D-FC2E2B32A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7" y="1276350"/>
            <a:ext cx="3048006" cy="1828804"/>
          </a:xfrm>
          <a:prstGeom prst="rect">
            <a:avLst/>
          </a:prstGeom>
        </p:spPr>
      </p:pic>
      <p:pic>
        <p:nvPicPr>
          <p:cNvPr id="10" name="Picture 9" descr="A piece of food on a plate&#10;&#10;Description automatically generated">
            <a:extLst>
              <a:ext uri="{FF2B5EF4-FFF2-40B4-BE49-F238E27FC236}">
                <a16:creationId xmlns:a16="http://schemas.microsoft.com/office/drawing/2014/main" id="{85389A9C-9E18-4D7E-AB15-C28EBC5D7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2" y="645448"/>
            <a:ext cx="6591244" cy="4389769"/>
          </a:xfrm>
          <a:prstGeom prst="rect">
            <a:avLst/>
          </a:prstGeom>
        </p:spPr>
      </p:pic>
      <p:pic>
        <p:nvPicPr>
          <p:cNvPr id="12" name="Picture 11" descr="A group of orange fruit&#10;&#10;Description automatically generated">
            <a:extLst>
              <a:ext uri="{FF2B5EF4-FFF2-40B4-BE49-F238E27FC236}">
                <a16:creationId xmlns:a16="http://schemas.microsoft.com/office/drawing/2014/main" id="{1D211383-DF70-44BF-81C7-3DAA72B10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6" y="3420730"/>
            <a:ext cx="4862457" cy="3228975"/>
          </a:xfrm>
          <a:prstGeom prst="rect">
            <a:avLst/>
          </a:prstGeom>
        </p:spPr>
      </p:pic>
      <p:pic>
        <p:nvPicPr>
          <p:cNvPr id="14" name="Picture 13" descr="A group of fruit and vegetable salad&#10;&#10;Description automatically generated">
            <a:extLst>
              <a:ext uri="{FF2B5EF4-FFF2-40B4-BE49-F238E27FC236}">
                <a16:creationId xmlns:a16="http://schemas.microsoft.com/office/drawing/2014/main" id="{3E89163F-97E8-4454-8D79-BD3333CD7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3" y="3050981"/>
            <a:ext cx="5410979" cy="2867819"/>
          </a:xfrm>
          <a:prstGeom prst="rect">
            <a:avLst/>
          </a:prstGeom>
        </p:spPr>
      </p:pic>
      <p:sp>
        <p:nvSpPr>
          <p:cNvPr id="11" name="Google Shape;135;p5">
            <a:extLst>
              <a:ext uri="{FF2B5EF4-FFF2-40B4-BE49-F238E27FC236}">
                <a16:creationId xmlns:a16="http://schemas.microsoft.com/office/drawing/2014/main" id="{CECF8470-602F-4DAA-B4E6-BF04D3560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43188" y="1391370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>
              <a:lnSpc>
                <a:spcPct val="150000"/>
              </a:lnSpc>
              <a:spcBef>
                <a:spcPts val="0"/>
              </a:spcBef>
            </a:pPr>
            <a:r>
              <a:rPr lang="he-IL" sz="5000" dirty="0"/>
              <a:t>מהו מקור הפחמימות בתזונת האדם?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82637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7818633" y="1192116"/>
            <a:ext cx="4056003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>
              <a:spcBef>
                <a:spcPts val="0"/>
              </a:spcBef>
            </a:pPr>
            <a:r>
              <a:rPr lang="he-IL" sz="5000" dirty="0"/>
              <a:t>צמחים</a:t>
            </a:r>
            <a:endParaRPr sz="5000" dirty="0"/>
          </a:p>
        </p:txBody>
      </p:sp>
      <p:pic>
        <p:nvPicPr>
          <p:cNvPr id="3" name="Picture 2" descr="A piece of fruit&#10;&#10;Description automatically generated">
            <a:extLst>
              <a:ext uri="{FF2B5EF4-FFF2-40B4-BE49-F238E27FC236}">
                <a16:creationId xmlns:a16="http://schemas.microsoft.com/office/drawing/2014/main" id="{E7558483-0C84-43C7-A4E4-D8284065E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10" y="1578117"/>
            <a:ext cx="5306415" cy="5279883"/>
          </a:xfrm>
          <a:prstGeom prst="rect">
            <a:avLst/>
          </a:prstGeom>
        </p:spPr>
      </p:pic>
      <p:pic>
        <p:nvPicPr>
          <p:cNvPr id="6" name="Picture 5" descr="A group of fruit and vegetable salad&#10;&#10;Description automatically generated">
            <a:extLst>
              <a:ext uri="{FF2B5EF4-FFF2-40B4-BE49-F238E27FC236}">
                <a16:creationId xmlns:a16="http://schemas.microsoft.com/office/drawing/2014/main" id="{8F3B0793-8164-4A4B-8D5E-ABF0FCE01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97" y="3922154"/>
            <a:ext cx="6736134" cy="3570151"/>
          </a:xfrm>
          <a:prstGeom prst="rect">
            <a:avLst/>
          </a:prstGeom>
        </p:spPr>
      </p:pic>
      <p:pic>
        <p:nvPicPr>
          <p:cNvPr id="8" name="Picture 7" descr="Food on a table&#10;&#10;Description automatically generated">
            <a:extLst>
              <a:ext uri="{FF2B5EF4-FFF2-40B4-BE49-F238E27FC236}">
                <a16:creationId xmlns:a16="http://schemas.microsoft.com/office/drawing/2014/main" id="{CFF7EB06-17F6-4423-BC0A-E4F018800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53" y="2704762"/>
            <a:ext cx="6215553" cy="2266605"/>
          </a:xfrm>
          <a:prstGeom prst="rect">
            <a:avLst/>
          </a:prstGeom>
        </p:spPr>
      </p:pic>
      <p:pic>
        <p:nvPicPr>
          <p:cNvPr id="10" name="Picture 9" descr="A bunch of fruit sitting on a table&#10;&#10;Description automatically generated">
            <a:extLst>
              <a:ext uri="{FF2B5EF4-FFF2-40B4-BE49-F238E27FC236}">
                <a16:creationId xmlns:a16="http://schemas.microsoft.com/office/drawing/2014/main" id="{F1864F56-502A-41CD-9299-51736DBAA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44" y="1086016"/>
            <a:ext cx="3424380" cy="2387811"/>
          </a:xfrm>
          <a:prstGeom prst="rect">
            <a:avLst/>
          </a:prstGeom>
        </p:spPr>
      </p:pic>
      <p:pic>
        <p:nvPicPr>
          <p:cNvPr id="12" name="Picture 11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BFE7FC43-AB1D-46AA-AF32-A030F469C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61" y="2105338"/>
            <a:ext cx="2520198" cy="2997262"/>
          </a:xfrm>
          <a:prstGeom prst="rect">
            <a:avLst/>
          </a:prstGeom>
        </p:spPr>
      </p:pic>
      <p:pic>
        <p:nvPicPr>
          <p:cNvPr id="14" name="Picture 13" descr="A group of orange fruit&#10;&#10;Description automatically generated">
            <a:extLst>
              <a:ext uri="{FF2B5EF4-FFF2-40B4-BE49-F238E27FC236}">
                <a16:creationId xmlns:a16="http://schemas.microsoft.com/office/drawing/2014/main" id="{EAFB5F2B-585D-4D32-B843-FE854CA46A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2" y="302715"/>
            <a:ext cx="4009541" cy="26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76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045822" y="1238552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sz="3200" dirty="0"/>
              <a:t>תפקידי הפחמימות בגוף האדם</a:t>
            </a:r>
            <a:endParaRPr sz="3200" dirty="0"/>
          </a:p>
        </p:txBody>
      </p:sp>
      <p:sp>
        <p:nvSpPr>
          <p:cNvPr id="4" name="מציין מיקום טקסט 2">
            <a:extLst>
              <a:ext uri="{FF2B5EF4-FFF2-40B4-BE49-F238E27FC236}">
                <a16:creationId xmlns:a16="http://schemas.microsoft.com/office/drawing/2014/main" id="{E4C15A65-C2D2-469C-9767-8E8FB43A6CF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386401" y="1963277"/>
            <a:ext cx="9391387" cy="3211517"/>
          </a:xfrm>
        </p:spPr>
        <p:txBody>
          <a:bodyPr>
            <a:noAutofit/>
          </a:bodyPr>
          <a:lstStyle/>
          <a:p>
            <a:pPr marL="533400" indent="-457200">
              <a:lnSpc>
                <a:spcPct val="170000"/>
              </a:lnSpc>
              <a:buAutoNum type="arabicPeriod"/>
            </a:pPr>
            <a:r>
              <a:rPr lang="he-IL" sz="2800" dirty="0"/>
              <a:t>אספקת אנרגיה.</a:t>
            </a:r>
          </a:p>
          <a:p>
            <a:pPr marL="533400" indent="-457200">
              <a:lnSpc>
                <a:spcPct val="170000"/>
              </a:lnSpc>
              <a:buAutoNum type="arabicPeriod"/>
            </a:pPr>
            <a:r>
              <a:rPr lang="he-IL" sz="2800" dirty="0"/>
              <a:t>משמשמות כמרכיב בחומר התורשתי (</a:t>
            </a:r>
            <a:r>
              <a:rPr lang="en-US" sz="2800" dirty="0"/>
              <a:t>DNA</a:t>
            </a:r>
            <a:r>
              <a:rPr lang="he-IL" sz="2800" dirty="0"/>
              <a:t> </a:t>
            </a:r>
            <a:r>
              <a:rPr lang="he-IL" sz="2200" dirty="0"/>
              <a:t>וגם ב </a:t>
            </a:r>
            <a:r>
              <a:rPr lang="en-US" sz="2200" dirty="0"/>
              <a:t>RNA</a:t>
            </a:r>
            <a:r>
              <a:rPr lang="he-IL" sz="2800" dirty="0"/>
              <a:t>).</a:t>
            </a:r>
          </a:p>
          <a:p>
            <a:pPr marL="533400" indent="-457200">
              <a:lnSpc>
                <a:spcPct val="170000"/>
              </a:lnSpc>
              <a:buAutoNum type="arabicPeriod"/>
            </a:pPr>
            <a:r>
              <a:rPr lang="he-IL" sz="2800" dirty="0"/>
              <a:t>עוזרות למערכת החיסונית לזהות את תאי הגוף.</a:t>
            </a:r>
          </a:p>
          <a:p>
            <a:pPr marL="533400" indent="-457200">
              <a:lnSpc>
                <a:spcPct val="170000"/>
              </a:lnSpc>
              <a:buAutoNum type="arabicPeriod"/>
            </a:pPr>
            <a:r>
              <a:rPr lang="he-IL" sz="2800" dirty="0"/>
              <a:t>חלק מקבוצות הפחמימות עוזרות בניקוי מערכת העיכול.</a:t>
            </a:r>
            <a:endParaRPr lang="en-US" sz="2800" dirty="0"/>
          </a:p>
        </p:txBody>
      </p:sp>
      <p:pic>
        <p:nvPicPr>
          <p:cNvPr id="3" name="Picture 2" descr="A picture containing person, holding, hand, man&#10;&#10;Description automatically generated">
            <a:extLst>
              <a:ext uri="{FF2B5EF4-FFF2-40B4-BE49-F238E27FC236}">
                <a16:creationId xmlns:a16="http://schemas.microsoft.com/office/drawing/2014/main" id="{3C11AC35-B26F-4A2E-913B-C5B3A505B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7" y="1238552"/>
            <a:ext cx="2900155" cy="2716987"/>
          </a:xfrm>
          <a:prstGeom prst="rect">
            <a:avLst/>
          </a:prstGeom>
        </p:spPr>
      </p:pic>
      <p:pic>
        <p:nvPicPr>
          <p:cNvPr id="8" name="Picture 2">
            <a:hlinkClick r:id="rId4"/>
            <a:extLst>
              <a:ext uri="{FF2B5EF4-FFF2-40B4-BE49-F238E27FC236}">
                <a16:creationId xmlns:a16="http://schemas.microsoft.com/office/drawing/2014/main" id="{63921E4A-19E4-4E7D-AFA7-A64AD8F33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3" y="368495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3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2047875" y="1238552"/>
            <a:ext cx="9070493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sz="3200" dirty="0"/>
              <a:t>תפקידי הפחמימות בגוף האדם – אספקת אנרגיה</a:t>
            </a:r>
            <a:endParaRPr sz="3200" dirty="0"/>
          </a:p>
        </p:txBody>
      </p:sp>
      <p:pic>
        <p:nvPicPr>
          <p:cNvPr id="8" name="Picture 2">
            <a:hlinkClick r:id="rId3"/>
            <a:extLst>
              <a:ext uri="{FF2B5EF4-FFF2-40B4-BE49-F238E27FC236}">
                <a16:creationId xmlns:a16="http://schemas.microsoft.com/office/drawing/2014/main" id="{1E6DBAE3-80FD-475E-95B3-7D9DF72C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656023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B80C20-A891-42E8-A534-5DE93CBEA5D8}"/>
              </a:ext>
            </a:extLst>
          </p:cNvPr>
          <p:cNvSpPr/>
          <p:nvPr/>
        </p:nvSpPr>
        <p:spPr>
          <a:xfrm>
            <a:off x="4914443" y="2460905"/>
            <a:ext cx="6381947" cy="26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גופינו זקוק לאנרגיה כל הזמן: לשמירת חום הגוף, לתנועה, לפעילות מערכת העצבים, השרירים, המוח ולכל פעילות המתבצעת בגופינו. </a:t>
            </a:r>
            <a:endParaRPr lang="en-US" sz="2800" dirty="0">
              <a:solidFill>
                <a:srgbClr val="002060"/>
              </a:solidFill>
              <a:latin typeface="Varela Round"/>
              <a:cs typeface="Varela Round"/>
              <a:sym typeface="Varela Round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8D6F755-1AE9-41B7-B30D-34820697A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85" y="2329528"/>
            <a:ext cx="3059080" cy="30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8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045821" y="1238552"/>
            <a:ext cx="8679453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r>
              <a:rPr lang="he-IL" sz="3200" dirty="0"/>
              <a:t>תפקידי הפחמימות בגוף האדם </a:t>
            </a:r>
            <a:r>
              <a:rPr lang="he-IL" sz="3200" b="0" dirty="0"/>
              <a:t>–</a:t>
            </a:r>
            <a:r>
              <a:rPr lang="he-IL" sz="3200" dirty="0"/>
              <a:t> אספקת אנרגיה</a:t>
            </a:r>
            <a:endParaRPr sz="3200" dirty="0"/>
          </a:p>
        </p:txBody>
      </p:sp>
      <p:pic>
        <p:nvPicPr>
          <p:cNvPr id="8" name="Picture 2">
            <a:hlinkClick r:id="rId3"/>
            <a:extLst>
              <a:ext uri="{FF2B5EF4-FFF2-40B4-BE49-F238E27FC236}">
                <a16:creationId xmlns:a16="http://schemas.microsoft.com/office/drawing/2014/main" id="{1E6DBAE3-80FD-475E-95B3-7D9DF72C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656023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366A24-C6B9-4B6A-AEA3-9AF94C752BE9}"/>
              </a:ext>
            </a:extLst>
          </p:cNvPr>
          <p:cNvSpPr/>
          <p:nvPr/>
        </p:nvSpPr>
        <p:spPr>
          <a:xfrm>
            <a:off x="4903662" y="2861325"/>
            <a:ext cx="6467041" cy="679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האם גם בזמן השינה אנו זקוקים לאנרגיה?</a:t>
            </a:r>
            <a:endParaRPr lang="en-US" sz="2800" dirty="0">
              <a:solidFill>
                <a:srgbClr val="002060"/>
              </a:solidFill>
              <a:latin typeface="Varela Round"/>
              <a:cs typeface="Varela Round"/>
              <a:sym typeface="Varela Round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69237E-D872-49DA-9417-AD7639005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1979824"/>
            <a:ext cx="39814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19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Of Anatomy and Physiology (2013 - 3D Animation)">
            <a:hlinkClick r:id="" action="ppaction://media"/>
            <a:extLst>
              <a:ext uri="{FF2B5EF4-FFF2-40B4-BE49-F238E27FC236}">
                <a16:creationId xmlns:a16="http://schemas.microsoft.com/office/drawing/2014/main" id="{74D64AC3-4555-4BAC-BCE6-A49EFD64E8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3D2B14-440A-4378-AEFE-BFC39791CDF6}"/>
              </a:ext>
            </a:extLst>
          </p:cNvPr>
          <p:cNvSpPr/>
          <p:nvPr/>
        </p:nvSpPr>
        <p:spPr>
          <a:xfrm>
            <a:off x="132079" y="6471920"/>
            <a:ext cx="80117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Varela Round" panose="00000500000000000000" pitchFamily="2" charset="-79"/>
              </a:rPr>
              <a:t>Of Anatomy and Physiology (2013 - 3D Animation) – </a:t>
            </a:r>
            <a:r>
              <a:rPr lang="en-US" dirty="0" err="1">
                <a:latin typeface="Varela Round" panose="00000500000000000000" pitchFamily="2" charset="-79"/>
                <a:hlinkClick r:id="rId5"/>
              </a:rPr>
              <a:t>wwwThunderossa</a:t>
            </a:r>
            <a:r>
              <a:rPr lang="en-US" dirty="0">
                <a:latin typeface="Varela Round" panose="00000500000000000000" pitchFamily="2" charset="-79"/>
              </a:rPr>
              <a:t> </a:t>
            </a:r>
            <a:r>
              <a:rPr lang="en-US" dirty="0">
                <a:latin typeface="Roboto" panose="02000000000000000000" pitchFamily="2" charset="0"/>
              </a:rPr>
              <a:t>0:1</a:t>
            </a:r>
            <a:r>
              <a:rPr lang="he-IL" dirty="0">
                <a:latin typeface="Roboto" panose="02000000000000000000" pitchFamily="2" charset="0"/>
                <a:cs typeface="Varela Round" panose="00000500000000000000" pitchFamily="2" charset="-79"/>
              </a:rPr>
              <a:t>4</a:t>
            </a:r>
            <a:r>
              <a:rPr lang="en-US" dirty="0">
                <a:latin typeface="Roboto" panose="02000000000000000000" pitchFamily="2" charset="0"/>
              </a:rPr>
              <a:t> - 1:</a:t>
            </a:r>
            <a:r>
              <a:rPr lang="he-IL" dirty="0">
                <a:latin typeface="Roboto" panose="02000000000000000000" pitchFamily="2" charset="0"/>
                <a:cs typeface="Varela Round" panose="00000500000000000000" pitchFamily="2" charset="-79"/>
              </a:rPr>
              <a:t>07</a:t>
            </a:r>
            <a:endParaRPr lang="en-US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58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045821" y="1238552"/>
            <a:ext cx="8679453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endParaRPr lang="he-IL" sz="3200" dirty="0"/>
          </a:p>
          <a:p>
            <a:pPr marL="185757" indent="0">
              <a:spcBef>
                <a:spcPts val="0"/>
              </a:spcBef>
            </a:pPr>
            <a:r>
              <a:rPr lang="he-IL" sz="3200" dirty="0"/>
              <a:t>האם גם בזמן השינה אנו זקוקים לאנרגיה</a:t>
            </a:r>
            <a:r>
              <a:rPr lang="he-IL" sz="3200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endParaRPr sz="3200" dirty="0"/>
          </a:p>
        </p:txBody>
      </p:sp>
      <p:pic>
        <p:nvPicPr>
          <p:cNvPr id="8" name="Picture 2">
            <a:hlinkClick r:id="rId3"/>
            <a:extLst>
              <a:ext uri="{FF2B5EF4-FFF2-40B4-BE49-F238E27FC236}">
                <a16:creationId xmlns:a16="http://schemas.microsoft.com/office/drawing/2014/main" id="{1E6DBAE3-80FD-475E-95B3-7D9DF72C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656023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366A24-C6B9-4B6A-AEA3-9AF94C752BE9}"/>
              </a:ext>
            </a:extLst>
          </p:cNvPr>
          <p:cNvSpPr/>
          <p:nvPr/>
        </p:nvSpPr>
        <p:spPr>
          <a:xfrm>
            <a:off x="5057775" y="2512003"/>
            <a:ext cx="6467041" cy="19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כמובן שגם בשינה</a:t>
            </a: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, כאשר אנחנו כמעט שלא נמצאים בתנועה, גופינו זקוק לאנרגיה לפעילות האיברים החיוניים בגוף.</a:t>
            </a:r>
            <a:endParaRPr lang="en-US" sz="2800" dirty="0">
              <a:solidFill>
                <a:srgbClr val="002060"/>
              </a:solidFill>
              <a:latin typeface="Varela Round"/>
              <a:cs typeface="Varela Round"/>
              <a:sym typeface="Varela Round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69237E-D872-49DA-9417-AD7639005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1979824"/>
            <a:ext cx="39814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2228850" y="1238552"/>
            <a:ext cx="8889518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r>
              <a:rPr lang="he-IL" sz="3200" dirty="0"/>
              <a:t>תפקידי הפחמימות בגוף האדם – אספקת אנרגיה</a:t>
            </a:r>
            <a:endParaRPr sz="3200" dirty="0"/>
          </a:p>
        </p:txBody>
      </p:sp>
      <p:sp>
        <p:nvSpPr>
          <p:cNvPr id="4" name="מציין מיקום טקסט 2">
            <a:extLst>
              <a:ext uri="{FF2B5EF4-FFF2-40B4-BE49-F238E27FC236}">
                <a16:creationId xmlns:a16="http://schemas.microsoft.com/office/drawing/2014/main" id="{E4C15A65-C2D2-469C-9767-8E8FB43A6CF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40960" y="2084405"/>
            <a:ext cx="6570125" cy="3862729"/>
          </a:xfrm>
        </p:spPr>
        <p:txBody>
          <a:bodyPr>
            <a:noAutofit/>
          </a:bodyPr>
          <a:lstStyle/>
          <a:p>
            <a:pPr marL="533400" indent="-457200">
              <a:lnSpc>
                <a:spcPct val="150000"/>
              </a:lnSpc>
              <a:buFont typeface="+mj-lt"/>
              <a:buAutoNum type="arabicPeriod"/>
            </a:pPr>
            <a:r>
              <a:rPr lang="he-IL" dirty="0"/>
              <a:t>יחידות הבסיס של גופינו הם טריליוני התאים המרכיבים אותו.</a:t>
            </a:r>
          </a:p>
          <a:p>
            <a:pPr marL="533400" indent="-457200">
              <a:lnSpc>
                <a:spcPct val="150000"/>
              </a:lnSpc>
              <a:buFont typeface="+mj-lt"/>
              <a:buAutoNum type="arabicPeriod"/>
            </a:pPr>
            <a:r>
              <a:rPr lang="he-IL" dirty="0"/>
              <a:t>האנרגיה מופקת בתאים והם אלו אשר משתמשים בה לצורך מטבוליזם (פירוק ובנייה של חומרים), הכנסת חומרים לתא, תנועה של אברונים בתוך התא ועוד</a:t>
            </a:r>
            <a:r>
              <a:rPr lang="en-US" dirty="0"/>
              <a:t>.</a:t>
            </a:r>
            <a:endParaRPr lang="he-IL" dirty="0"/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endParaRPr lang="en-US" dirty="0"/>
          </a:p>
        </p:txBody>
      </p:sp>
      <p:pic>
        <p:nvPicPr>
          <p:cNvPr id="3" name="Picture 2" descr="A picture containing plate, food&#10;&#10;Description automatically generated">
            <a:extLst>
              <a:ext uri="{FF2B5EF4-FFF2-40B4-BE49-F238E27FC236}">
                <a16:creationId xmlns:a16="http://schemas.microsoft.com/office/drawing/2014/main" id="{08D5032C-E5B6-44E4-A578-78D006A1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84" y="2221124"/>
            <a:ext cx="4682960" cy="3988845"/>
          </a:xfrm>
          <a:prstGeom prst="rect">
            <a:avLst/>
          </a:prstGeom>
        </p:spPr>
      </p:pic>
      <p:pic>
        <p:nvPicPr>
          <p:cNvPr id="8" name="Picture 2">
            <a:hlinkClick r:id="rId4"/>
            <a:extLst>
              <a:ext uri="{FF2B5EF4-FFF2-40B4-BE49-F238E27FC236}">
                <a16:creationId xmlns:a16="http://schemas.microsoft.com/office/drawing/2014/main" id="{1E6DBAE3-80FD-475E-95B3-7D9DF72C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656023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55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חשוב לדעת !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6698974" y="1340273"/>
            <a:ext cx="5026677" cy="3360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r>
              <a:rPr lang="he-IL" sz="3600" dirty="0"/>
              <a:t>ההרצאות המתוקשבות תומכות בספר הלימוד אך לא מהוות לו תחליף</a:t>
            </a:r>
            <a:endParaRPr sz="3600" dirty="0"/>
          </a:p>
        </p:txBody>
      </p:sp>
      <p:pic>
        <p:nvPicPr>
          <p:cNvPr id="5122" name="Picture 2" descr="פוסט זה הודעה | וקטורים לשימוש ציבורי">
            <a:extLst>
              <a:ext uri="{FF2B5EF4-FFF2-40B4-BE49-F238E27FC236}">
                <a16:creationId xmlns:a16="http://schemas.microsoft.com/office/drawing/2014/main" id="{5E09A312-C027-4B41-83DA-C92F4897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04" y="1246161"/>
            <a:ext cx="5884110" cy="465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944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2066925" y="1238552"/>
            <a:ext cx="9051443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sz="3200" dirty="0"/>
              <a:t>תפקידי הפחמימות בגוף האדם – אספקת אנרגיה</a:t>
            </a:r>
            <a:endParaRPr sz="3200" dirty="0"/>
          </a:p>
        </p:txBody>
      </p:sp>
      <p:sp>
        <p:nvSpPr>
          <p:cNvPr id="4" name="מציין מיקום טקסט 2">
            <a:extLst>
              <a:ext uri="{FF2B5EF4-FFF2-40B4-BE49-F238E27FC236}">
                <a16:creationId xmlns:a16="http://schemas.microsoft.com/office/drawing/2014/main" id="{E4C15A65-C2D2-469C-9767-8E8FB43A6CF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72175" y="2637576"/>
            <a:ext cx="6115715" cy="2363897"/>
          </a:xfrm>
        </p:spPr>
        <p:txBody>
          <a:bodyPr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he-IL" sz="2800" dirty="0"/>
              <a:t>מקור האנרגיה הכימית בתאי גוף האדם הוא ברובו מפירוק גלוקוז בתהליך הנשימה התאית בנוכחות חמצן.</a:t>
            </a:r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endParaRPr lang="en-US" dirty="0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D2D5E3E-3843-4F0B-9B15-473D111E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74" y="2084405"/>
            <a:ext cx="5290891" cy="4208934"/>
          </a:xfrm>
          <a:prstGeom prst="rect">
            <a:avLst/>
          </a:prstGeom>
        </p:spPr>
      </p:pic>
      <p:pic>
        <p:nvPicPr>
          <p:cNvPr id="7" name="Picture 2">
            <a:hlinkClick r:id="rId4"/>
            <a:extLst>
              <a:ext uri="{FF2B5EF4-FFF2-40B4-BE49-F238E27FC236}">
                <a16:creationId xmlns:a16="http://schemas.microsoft.com/office/drawing/2014/main" id="{6DE0C571-B4D7-4B6E-99AA-AB37B353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15" y="6082628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65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2324100" y="1156360"/>
            <a:ext cx="8794268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r>
              <a:rPr lang="he-IL" sz="3200" dirty="0"/>
              <a:t>תפקידי הפחמימות בגוף האדם – אספקת אנרגיה</a:t>
            </a:r>
            <a:endParaRPr sz="3200" dirty="0"/>
          </a:p>
        </p:txBody>
      </p:sp>
      <p:sp>
        <p:nvSpPr>
          <p:cNvPr id="4" name="מציין מיקום טקסט 2">
            <a:extLst>
              <a:ext uri="{FF2B5EF4-FFF2-40B4-BE49-F238E27FC236}">
                <a16:creationId xmlns:a16="http://schemas.microsoft.com/office/drawing/2014/main" id="{E4C15A65-C2D2-469C-9767-8E8FB43A6CF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07213" y="1696211"/>
            <a:ext cx="11377573" cy="868274"/>
          </a:xfrm>
        </p:spPr>
        <p:txBody>
          <a:bodyPr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he-IL" dirty="0"/>
              <a:t>הפקת אנרגיה מפירוק גלוקוז בתהליך הנשימה התאית בנוכחות חמצן (נשימה אירובית).</a:t>
            </a:r>
          </a:p>
          <a:p>
            <a:pPr marL="76200" indent="0">
              <a:buNone/>
            </a:pP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A2065E-BADE-4F78-B442-B1AB13DC213F}"/>
              </a:ext>
            </a:extLst>
          </p:cNvPr>
          <p:cNvGrpSpPr/>
          <p:nvPr/>
        </p:nvGrpSpPr>
        <p:grpSpPr>
          <a:xfrm>
            <a:off x="310550" y="2640442"/>
            <a:ext cx="1693180" cy="2109935"/>
            <a:chOff x="310550" y="2640442"/>
            <a:chExt cx="1693180" cy="2109935"/>
          </a:xfrm>
        </p:grpSpPr>
        <p:pic>
          <p:nvPicPr>
            <p:cNvPr id="11" name="Picture 10" descr="A picture containing cup, table, sitting, cake&#10;&#10;Description automatically generated">
              <a:extLst>
                <a:ext uri="{FF2B5EF4-FFF2-40B4-BE49-F238E27FC236}">
                  <a16:creationId xmlns:a16="http://schemas.microsoft.com/office/drawing/2014/main" id="{2D6EA293-6618-45F5-8FFE-2DF60235E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550" y="2640442"/>
              <a:ext cx="1693180" cy="1329026"/>
            </a:xfrm>
            <a:prstGeom prst="rect">
              <a:avLst/>
            </a:prstGeom>
          </p:spPr>
        </p:pic>
        <p:sp>
          <p:nvSpPr>
            <p:cNvPr id="16" name="מציין מיקום טקסט 2">
              <a:extLst>
                <a:ext uri="{FF2B5EF4-FFF2-40B4-BE49-F238E27FC236}">
                  <a16:creationId xmlns:a16="http://schemas.microsoft.com/office/drawing/2014/main" id="{8B53B4FF-1DAC-47A9-8588-D320CB65E2DE}"/>
                </a:ext>
              </a:extLst>
            </p:cNvPr>
            <p:cNvSpPr txBox="1">
              <a:spLocks/>
            </p:cNvSpPr>
            <p:nvPr/>
          </p:nvSpPr>
          <p:spPr>
            <a:xfrm>
              <a:off x="684409" y="4221032"/>
              <a:ext cx="945462" cy="529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00206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L="914400" marR="0" lvl="1" indent="-38100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206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L="1371600" marR="0" lvl="2" indent="-34290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L="1828800" marR="0" lvl="3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–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L="2286000" marR="0" lvl="4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»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L="2743200" marR="0" lvl="5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L="3200400" marR="0" lvl="6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L="3657600" marR="0" lvl="7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L="4114800" marR="0" lvl="8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 marL="76200" indent="0">
                <a:lnSpc>
                  <a:spcPct val="150000"/>
                </a:lnSpc>
                <a:buFont typeface="Arial"/>
                <a:buNone/>
              </a:pPr>
              <a:r>
                <a:rPr lang="he-IL" sz="2000" dirty="0"/>
                <a:t>גלוקוז</a:t>
              </a:r>
            </a:p>
            <a:p>
              <a:pPr marL="76200" indent="0">
                <a:buFont typeface="Arial"/>
                <a:buNone/>
              </a:pPr>
              <a:endParaRPr lang="he-IL" dirty="0"/>
            </a:p>
            <a:p>
              <a:pPr marL="76200" indent="0">
                <a:buFont typeface="Arial"/>
                <a:buNone/>
              </a:pPr>
              <a:endParaRPr lang="en-US" dirty="0"/>
            </a:p>
          </p:txBody>
        </p:sp>
      </p:grpSp>
      <p:sp>
        <p:nvSpPr>
          <p:cNvPr id="19" name="Google Shape;154;p6">
            <a:extLst>
              <a:ext uri="{FF2B5EF4-FFF2-40B4-BE49-F238E27FC236}">
                <a16:creationId xmlns:a16="http://schemas.microsoft.com/office/drawing/2014/main" id="{E5CA5A4C-85D7-4D4D-868B-D9B389C62A84}"/>
              </a:ext>
            </a:extLst>
          </p:cNvPr>
          <p:cNvSpPr/>
          <p:nvPr/>
        </p:nvSpPr>
        <p:spPr>
          <a:xfrm rot="16200000">
            <a:off x="5020340" y="2453726"/>
            <a:ext cx="554182" cy="1838038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4DDBEE3-42B3-413D-B21C-09501636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75" y="4045387"/>
            <a:ext cx="2666830" cy="206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7F9FCC2-B3C6-43D1-9DF4-18AD4B8BA838}"/>
              </a:ext>
            </a:extLst>
          </p:cNvPr>
          <p:cNvGrpSpPr/>
          <p:nvPr/>
        </p:nvGrpSpPr>
        <p:grpSpPr>
          <a:xfrm>
            <a:off x="7017663" y="2701352"/>
            <a:ext cx="2076272" cy="1999036"/>
            <a:chOff x="7017663" y="2701352"/>
            <a:chExt cx="2076272" cy="1999036"/>
          </a:xfrm>
        </p:grpSpPr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AB1CAAE4-B648-451C-8EBF-EF20A66A5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7663" y="2701352"/>
              <a:ext cx="1870957" cy="1344035"/>
            </a:xfrm>
            <a:prstGeom prst="rect">
              <a:avLst/>
            </a:prstGeom>
          </p:spPr>
        </p:pic>
        <p:sp>
          <p:nvSpPr>
            <p:cNvPr id="21" name="מציין מיקום טקסט 2">
              <a:extLst>
                <a:ext uri="{FF2B5EF4-FFF2-40B4-BE49-F238E27FC236}">
                  <a16:creationId xmlns:a16="http://schemas.microsoft.com/office/drawing/2014/main" id="{05384413-84FB-4E7E-9EDB-C701D7A35467}"/>
                </a:ext>
              </a:extLst>
            </p:cNvPr>
            <p:cNvSpPr txBox="1">
              <a:spLocks/>
            </p:cNvSpPr>
            <p:nvPr/>
          </p:nvSpPr>
          <p:spPr>
            <a:xfrm>
              <a:off x="7045285" y="4198561"/>
              <a:ext cx="2048650" cy="501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00206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L="914400" marR="0" lvl="1" indent="-38100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206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L="1371600" marR="0" lvl="2" indent="-34290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L="1828800" marR="0" lvl="3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–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L="2286000" marR="0" lvl="4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»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L="2743200" marR="0" lvl="5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L="3200400" marR="0" lvl="6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L="3657600" marR="0" lvl="7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L="4114800" marR="0" lvl="8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 marL="76200" indent="0">
                <a:lnSpc>
                  <a:spcPct val="150000"/>
                </a:lnSpc>
                <a:buFont typeface="Arial"/>
                <a:buNone/>
              </a:pPr>
              <a:r>
                <a:rPr lang="he-IL" sz="2000" dirty="0"/>
                <a:t>פחמן דו חמצני</a:t>
              </a:r>
            </a:p>
            <a:p>
              <a:pPr marL="76200" indent="0">
                <a:buFont typeface="Arial"/>
                <a:buNone/>
              </a:pPr>
              <a:endParaRPr lang="he-IL" dirty="0"/>
            </a:p>
            <a:p>
              <a:pPr marL="76200" indent="0">
                <a:buFont typeface="Arial"/>
                <a:buNone/>
              </a:pPr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39E0F8-1D28-4737-8168-78AEE9AB76A8}"/>
              </a:ext>
            </a:extLst>
          </p:cNvPr>
          <p:cNvGrpSpPr/>
          <p:nvPr/>
        </p:nvGrpSpPr>
        <p:grpSpPr>
          <a:xfrm>
            <a:off x="2090446" y="2640442"/>
            <a:ext cx="2178188" cy="2050690"/>
            <a:chOff x="2090446" y="2640442"/>
            <a:chExt cx="2178188" cy="2050690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5D3EE831-90B8-47E4-97DD-BED053AB0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140" y="2640442"/>
              <a:ext cx="1607494" cy="1580590"/>
            </a:xfrm>
            <a:prstGeom prst="rect">
              <a:avLst/>
            </a:prstGeom>
          </p:spPr>
        </p:pic>
        <p:sp>
          <p:nvSpPr>
            <p:cNvPr id="17" name="מציין מיקום טקסט 2">
              <a:extLst>
                <a:ext uri="{FF2B5EF4-FFF2-40B4-BE49-F238E27FC236}">
                  <a16:creationId xmlns:a16="http://schemas.microsoft.com/office/drawing/2014/main" id="{C4BF2562-1D0F-4C60-BB6C-2DB9792B2DBD}"/>
                </a:ext>
              </a:extLst>
            </p:cNvPr>
            <p:cNvSpPr txBox="1">
              <a:spLocks/>
            </p:cNvSpPr>
            <p:nvPr/>
          </p:nvSpPr>
          <p:spPr>
            <a:xfrm>
              <a:off x="2937148" y="4189305"/>
              <a:ext cx="945462" cy="501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00206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L="914400" marR="0" lvl="1" indent="-38100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206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L="1371600" marR="0" lvl="2" indent="-34290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L="1828800" marR="0" lvl="3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–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L="2286000" marR="0" lvl="4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»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L="2743200" marR="0" lvl="5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L="3200400" marR="0" lvl="6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L="3657600" marR="0" lvl="7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L="4114800" marR="0" lvl="8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 marL="76200" indent="0">
                <a:lnSpc>
                  <a:spcPct val="150000"/>
                </a:lnSpc>
                <a:buFont typeface="Arial"/>
                <a:buNone/>
              </a:pPr>
              <a:r>
                <a:rPr lang="he-IL" sz="2000" dirty="0"/>
                <a:t>חמצן</a:t>
              </a:r>
            </a:p>
            <a:p>
              <a:pPr marL="76200" indent="0">
                <a:buFont typeface="Arial"/>
                <a:buNone/>
              </a:pPr>
              <a:endParaRPr lang="he-IL" dirty="0"/>
            </a:p>
            <a:p>
              <a:pPr marL="76200" indent="0">
                <a:buFont typeface="Arial"/>
                <a:buNone/>
              </a:pPr>
              <a:endParaRPr lang="en-US" dirty="0"/>
            </a:p>
          </p:txBody>
        </p:sp>
        <p:pic>
          <p:nvPicPr>
            <p:cNvPr id="15" name="Picture 14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A39E52AD-6079-4082-BDCE-02808F489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0446" y="3022144"/>
              <a:ext cx="552141" cy="55777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91A86B-73CA-4728-8E86-98D219DD83BC}"/>
              </a:ext>
            </a:extLst>
          </p:cNvPr>
          <p:cNvGrpSpPr/>
          <p:nvPr/>
        </p:nvGrpSpPr>
        <p:grpSpPr>
          <a:xfrm>
            <a:off x="9254789" y="2631380"/>
            <a:ext cx="2047458" cy="2066535"/>
            <a:chOff x="9254789" y="2631380"/>
            <a:chExt cx="2047458" cy="2066535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3362872-01B5-468D-A2F2-A76727D67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7539" y="2631380"/>
              <a:ext cx="1564708" cy="1564708"/>
            </a:xfrm>
            <a:prstGeom prst="rect">
              <a:avLst/>
            </a:prstGeom>
          </p:spPr>
        </p:pic>
        <p:sp>
          <p:nvSpPr>
            <p:cNvPr id="22" name="מציין מיקום טקסט 2">
              <a:extLst>
                <a:ext uri="{FF2B5EF4-FFF2-40B4-BE49-F238E27FC236}">
                  <a16:creationId xmlns:a16="http://schemas.microsoft.com/office/drawing/2014/main" id="{56A65B0D-CE4D-47A9-A01C-83487E71EB59}"/>
                </a:ext>
              </a:extLst>
            </p:cNvPr>
            <p:cNvSpPr txBox="1">
              <a:spLocks/>
            </p:cNvSpPr>
            <p:nvPr/>
          </p:nvSpPr>
          <p:spPr>
            <a:xfrm>
              <a:off x="10133688" y="4196088"/>
              <a:ext cx="848115" cy="501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00206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L="914400" marR="0" lvl="1" indent="-38100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206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L="1371600" marR="0" lvl="2" indent="-34290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L="1828800" marR="0" lvl="3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–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L="2286000" marR="0" lvl="4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»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L="2743200" marR="0" lvl="5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L="3200400" marR="0" lvl="6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L="3657600" marR="0" lvl="7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L="4114800" marR="0" lvl="8" indent="-330200" algn="r" rtl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 marL="76200" indent="0">
                <a:lnSpc>
                  <a:spcPct val="150000"/>
                </a:lnSpc>
                <a:buFont typeface="Arial"/>
                <a:buNone/>
              </a:pPr>
              <a:r>
                <a:rPr lang="he-IL" sz="2000" dirty="0"/>
                <a:t>מים</a:t>
              </a:r>
            </a:p>
            <a:p>
              <a:pPr marL="76200" indent="0">
                <a:buFont typeface="Arial"/>
                <a:buNone/>
              </a:pPr>
              <a:endParaRPr lang="he-IL" dirty="0"/>
            </a:p>
            <a:p>
              <a:pPr marL="76200" indent="0">
                <a:buFont typeface="Arial"/>
                <a:buNone/>
              </a:pPr>
              <a:endParaRPr lang="en-US" dirty="0"/>
            </a:p>
          </p:txBody>
        </p:sp>
        <p:pic>
          <p:nvPicPr>
            <p:cNvPr id="25" name="Picture 24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3EBEEBAF-4732-43C9-9CF4-F0A03CE10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54789" y="2959859"/>
              <a:ext cx="552141" cy="557776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8C051E2-47F6-4EC8-8F5D-49EE7F32D537}"/>
              </a:ext>
            </a:extLst>
          </p:cNvPr>
          <p:cNvSpPr txBox="1"/>
          <p:nvPr/>
        </p:nvSpPr>
        <p:spPr>
          <a:xfrm>
            <a:off x="563897" y="5677141"/>
            <a:ext cx="850790" cy="23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CLEANPNG</a:t>
            </a: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8584F647-7C64-494E-B37A-633BC373F7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4" y="2887117"/>
            <a:ext cx="839502" cy="8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0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30912 0.254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694408" y="1059190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sz="3200" dirty="0"/>
              <a:t>הפקת אנרגיה – נשימה תאית בנוכחות חמצן</a:t>
            </a:r>
            <a:endParaRPr sz="32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C266818-57BF-4DB5-98A8-D910D5C9F18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08954" y="1980340"/>
            <a:ext cx="5258000" cy="2580846"/>
          </a:xfrm>
        </p:spPr>
        <p:txBody>
          <a:bodyPr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he-IL" sz="2600" dirty="0"/>
              <a:t>מולקולת ה-</a:t>
            </a:r>
            <a:r>
              <a:rPr lang="en-US" sz="2600" dirty="0"/>
              <a:t>ATP</a:t>
            </a:r>
            <a:r>
              <a:rPr lang="he-IL" sz="2600" dirty="0"/>
              <a:t> </a:t>
            </a:r>
            <a:r>
              <a:rPr lang="en-US" sz="2600" dirty="0"/>
              <a:t> </a:t>
            </a:r>
            <a:r>
              <a:rPr lang="he-IL" sz="2600" dirty="0"/>
              <a:t>יכולה לנוע בתא ולשמש אברונים שונים בתהליכים בהם נדרשת  אנרגיה מיידית.</a:t>
            </a:r>
            <a:endParaRPr lang="en-US" sz="2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F105E4-DBD8-4A5C-BB26-BBC0EB1DBE06}"/>
              </a:ext>
            </a:extLst>
          </p:cNvPr>
          <p:cNvGrpSpPr/>
          <p:nvPr/>
        </p:nvGrpSpPr>
        <p:grpSpPr>
          <a:xfrm rot="1960095">
            <a:off x="818158" y="1415545"/>
            <a:ext cx="6389519" cy="5442455"/>
            <a:chOff x="1732558" y="1791023"/>
            <a:chExt cx="6389519" cy="5442455"/>
          </a:xfrm>
        </p:grpSpPr>
        <p:pic>
          <p:nvPicPr>
            <p:cNvPr id="6" name="Picture 5" descr="A picture containing plate, food&#10;&#10;Description automatically generated">
              <a:extLst>
                <a:ext uri="{FF2B5EF4-FFF2-40B4-BE49-F238E27FC236}">
                  <a16:creationId xmlns:a16="http://schemas.microsoft.com/office/drawing/2014/main" id="{9E5F0F43-2425-43A1-A23E-5FEB928CC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65041">
              <a:off x="1732558" y="1791023"/>
              <a:ext cx="6389519" cy="5442455"/>
            </a:xfrm>
            <a:prstGeom prst="rect">
              <a:avLst/>
            </a:prstGeom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6A69ABC-6C96-4AA1-AE6E-B77553CC0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074" y="3959749"/>
              <a:ext cx="634443" cy="492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F65DDB5-C387-48F0-991D-9DABD105F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3803" y="4451901"/>
              <a:ext cx="634443" cy="492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1F20BE6-7E15-4C65-9A91-0DD1F2F60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874" y="2936848"/>
              <a:ext cx="634443" cy="492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7DE48E4-7580-4ABA-9CE8-3D059B25B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431" y="4112149"/>
              <a:ext cx="634443" cy="492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CB9A574-8018-4058-A645-F69572901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988" y="5746093"/>
              <a:ext cx="634443" cy="492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>
            <a:hlinkClick r:id="rId5"/>
            <a:extLst>
              <a:ext uri="{FF2B5EF4-FFF2-40B4-BE49-F238E27FC236}">
                <a16:creationId xmlns:a16="http://schemas.microsoft.com/office/drawing/2014/main" id="{AA55E2BA-BC45-43FC-AC7C-D9214C4E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29" y="527836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24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694408" y="1059190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sz="3200" dirty="0"/>
              <a:t>מהו </a:t>
            </a:r>
            <a:r>
              <a:rPr lang="en-US" sz="3200" dirty="0"/>
              <a:t>ATP</a:t>
            </a:r>
            <a:r>
              <a:rPr lang="he-IL" sz="3200" dirty="0"/>
              <a:t>?</a:t>
            </a:r>
            <a:endParaRPr sz="3200" dirty="0"/>
          </a:p>
        </p:txBody>
      </p:sp>
      <p:pic>
        <p:nvPicPr>
          <p:cNvPr id="14" name="Picture 2">
            <a:hlinkClick r:id="rId3"/>
            <a:extLst>
              <a:ext uri="{FF2B5EF4-FFF2-40B4-BE49-F238E27FC236}">
                <a16:creationId xmlns:a16="http://schemas.microsoft.com/office/drawing/2014/main" id="{AA55E2BA-BC45-43FC-AC7C-D9214C4E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29" y="527836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941E6AFB-7625-4DA4-8C77-1E81D28A4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661" y="2375687"/>
            <a:ext cx="2706689" cy="2706689"/>
          </a:xfrm>
          <a:prstGeom prst="rect">
            <a:avLst/>
          </a:prstGeom>
        </p:spPr>
      </p:pic>
      <p:pic>
        <p:nvPicPr>
          <p:cNvPr id="16" name="Picture 15" descr="A picture containing cup, table&#10;&#10;Description automatically generated">
            <a:extLst>
              <a:ext uri="{FF2B5EF4-FFF2-40B4-BE49-F238E27FC236}">
                <a16:creationId xmlns:a16="http://schemas.microsoft.com/office/drawing/2014/main" id="{82FE03AC-2E0E-40AB-939E-1545FF094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19" y="2724251"/>
            <a:ext cx="2706689" cy="2377080"/>
          </a:xfrm>
          <a:prstGeom prst="rect">
            <a:avLst/>
          </a:prstGeom>
        </p:spPr>
      </p:pic>
      <p:pic>
        <p:nvPicPr>
          <p:cNvPr id="2050" name="Picture 2" descr="15 Best New Products You Don't Know About in 2020">
            <a:extLst>
              <a:ext uri="{FF2B5EF4-FFF2-40B4-BE49-F238E27FC236}">
                <a16:creationId xmlns:a16="http://schemas.microsoft.com/office/drawing/2014/main" id="{33D0D97C-C6E1-4431-A2F8-93E630C2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7" y="2724251"/>
            <a:ext cx="3209515" cy="20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Google Shape;163;p6">
            <a:extLst>
              <a:ext uri="{FF2B5EF4-FFF2-40B4-BE49-F238E27FC236}">
                <a16:creationId xmlns:a16="http://schemas.microsoft.com/office/drawing/2014/main" id="{0402D296-1E7C-4CF9-BDB4-652397BA2CA1}"/>
              </a:ext>
            </a:extLst>
          </p:cNvPr>
          <p:cNvCxnSpPr>
            <a:cxnSpLocks/>
          </p:cNvCxnSpPr>
          <p:nvPr/>
        </p:nvCxnSpPr>
        <p:spPr>
          <a:xfrm flipH="1">
            <a:off x="7326608" y="3759356"/>
            <a:ext cx="1334655" cy="0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" name="Google Shape;163;p6">
            <a:extLst>
              <a:ext uri="{FF2B5EF4-FFF2-40B4-BE49-F238E27FC236}">
                <a16:creationId xmlns:a16="http://schemas.microsoft.com/office/drawing/2014/main" id="{42A6E6B1-77ED-4ED5-96C9-EB159BE1731A}"/>
              </a:ext>
            </a:extLst>
          </p:cNvPr>
          <p:cNvCxnSpPr>
            <a:cxnSpLocks/>
          </p:cNvCxnSpPr>
          <p:nvPr/>
        </p:nvCxnSpPr>
        <p:spPr>
          <a:xfrm flipH="1">
            <a:off x="3567408" y="3729032"/>
            <a:ext cx="1334655" cy="0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0168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256854" y="1059190"/>
            <a:ext cx="11510100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dirty="0"/>
              <a:t>מדוע הפקת האנרגיה בגופינו (נשימה תאית)</a:t>
            </a:r>
            <a:r>
              <a:rPr lang="en-US" dirty="0"/>
              <a:t> </a:t>
            </a:r>
            <a:r>
              <a:rPr lang="he-IL" dirty="0"/>
              <a:t>היא בעיקר בנוכחות חמצן?</a:t>
            </a:r>
            <a:endParaRPr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C266818-57BF-4DB5-98A8-D910D5C9F18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311739" y="2083080"/>
            <a:ext cx="6455215" cy="912927"/>
          </a:xfrm>
        </p:spPr>
        <p:txBody>
          <a:bodyPr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he-IL" sz="2600" dirty="0"/>
              <a:t>נשימה תאית ללא חמצן (תסיסה) </a:t>
            </a:r>
            <a:r>
              <a:rPr lang="en-US" sz="2600" dirty="0"/>
              <a:t> </a:t>
            </a:r>
            <a:r>
              <a:rPr lang="he-IL" sz="2600" dirty="0"/>
              <a:t>- </a:t>
            </a:r>
            <a:r>
              <a:rPr lang="en-US" sz="2600" dirty="0"/>
              <a:t>2 ATP</a:t>
            </a:r>
          </a:p>
        </p:txBody>
      </p:sp>
      <p:pic>
        <p:nvPicPr>
          <p:cNvPr id="14" name="Picture 2">
            <a:hlinkClick r:id="rId3"/>
            <a:extLst>
              <a:ext uri="{FF2B5EF4-FFF2-40B4-BE49-F238E27FC236}">
                <a16:creationId xmlns:a16="http://schemas.microsoft.com/office/drawing/2014/main" id="{AA55E2BA-BC45-43FC-AC7C-D9214C4E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94" y="648472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food, plate&#10;&#10;Description automatically generated">
            <a:extLst>
              <a:ext uri="{FF2B5EF4-FFF2-40B4-BE49-F238E27FC236}">
                <a16:creationId xmlns:a16="http://schemas.microsoft.com/office/drawing/2014/main" id="{C50F29AF-CA03-4DB3-A372-ADB949DA0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43" y="2167554"/>
            <a:ext cx="1054449" cy="752028"/>
          </a:xfrm>
          <a:prstGeom prst="rect">
            <a:avLst/>
          </a:prstGeom>
        </p:spPr>
      </p:pic>
      <p:pic>
        <p:nvPicPr>
          <p:cNvPr id="13" name="Picture 12" descr="A picture containing cup, orange, food, table&#10;&#10;Description automatically generated">
            <a:extLst>
              <a:ext uri="{FF2B5EF4-FFF2-40B4-BE49-F238E27FC236}">
                <a16:creationId xmlns:a16="http://schemas.microsoft.com/office/drawing/2014/main" id="{ED0A5F0D-61CD-4F67-82F6-95D14BD44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5" y="3576560"/>
            <a:ext cx="2020203" cy="2160063"/>
          </a:xfrm>
          <a:prstGeom prst="rect">
            <a:avLst/>
          </a:prstGeom>
        </p:spPr>
      </p:pic>
      <p:pic>
        <p:nvPicPr>
          <p:cNvPr id="17" name="Picture 16" descr="A picture containing cup, orange, food, table&#10;&#10;Description automatically generated">
            <a:extLst>
              <a:ext uri="{FF2B5EF4-FFF2-40B4-BE49-F238E27FC236}">
                <a16:creationId xmlns:a16="http://schemas.microsoft.com/office/drawing/2014/main" id="{7AD9E539-D412-4CCD-BF1C-BEA0AE4FD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06" y="3620124"/>
            <a:ext cx="2140447" cy="2288632"/>
          </a:xfrm>
          <a:prstGeom prst="rect">
            <a:avLst/>
          </a:prstGeom>
        </p:spPr>
      </p:pic>
      <p:pic>
        <p:nvPicPr>
          <p:cNvPr id="18" name="Picture 17" descr="A picture containing cup, orange, food, table&#10;&#10;Description automatically generated">
            <a:extLst>
              <a:ext uri="{FF2B5EF4-FFF2-40B4-BE49-F238E27FC236}">
                <a16:creationId xmlns:a16="http://schemas.microsoft.com/office/drawing/2014/main" id="{98867E71-48C2-4551-A7A8-88849ECEA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17" y="3649585"/>
            <a:ext cx="2140448" cy="2288633"/>
          </a:xfrm>
          <a:prstGeom prst="rect">
            <a:avLst/>
          </a:prstGeom>
        </p:spPr>
      </p:pic>
      <p:pic>
        <p:nvPicPr>
          <p:cNvPr id="19" name="Picture 18" descr="A picture containing food, plate&#10;&#10;Description automatically generated">
            <a:extLst>
              <a:ext uri="{FF2B5EF4-FFF2-40B4-BE49-F238E27FC236}">
                <a16:creationId xmlns:a16="http://schemas.microsoft.com/office/drawing/2014/main" id="{F225F1D6-A031-4DEC-B74B-8BFF99F63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42" y="2141239"/>
            <a:ext cx="1054449" cy="752028"/>
          </a:xfrm>
          <a:prstGeom prst="rect">
            <a:avLst/>
          </a:prstGeom>
        </p:spPr>
      </p:pic>
      <p:sp>
        <p:nvSpPr>
          <p:cNvPr id="20" name="מציין מיקום טקסט 2">
            <a:extLst>
              <a:ext uri="{FF2B5EF4-FFF2-40B4-BE49-F238E27FC236}">
                <a16:creationId xmlns:a16="http://schemas.microsoft.com/office/drawing/2014/main" id="{3DAACA2C-6225-4A1A-BA55-C546023E8C74}"/>
              </a:ext>
            </a:extLst>
          </p:cNvPr>
          <p:cNvSpPr txBox="1">
            <a:spLocks/>
          </p:cNvSpPr>
          <p:nvPr/>
        </p:nvSpPr>
        <p:spPr>
          <a:xfrm>
            <a:off x="5311739" y="4249216"/>
            <a:ext cx="6455215" cy="9129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81000" algn="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defTabSz="914400" rtl="1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–"/>
              <a:defRPr sz="2400" kern="12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defTabSz="914400" rtl="1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0200" algn="r" defTabSz="914400" rtl="1" eaLnBrk="1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30200" algn="r" defTabSz="914400" rtl="1" eaLnBrk="1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30200" algn="r" defTabSz="914400" rtl="1" eaLnBrk="1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30200" algn="r" defTabSz="914400" rtl="1" eaLnBrk="1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30200" algn="r" defTabSz="914400" rtl="1" eaLnBrk="1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30200" algn="r" defTabSz="914400" rtl="1" eaLnBrk="1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e-IL" sz="2600" dirty="0"/>
              <a:t>נשימה תאית בנוכחות חמצן</a:t>
            </a:r>
            <a:r>
              <a:rPr lang="en-US" sz="2600" dirty="0"/>
              <a:t> </a:t>
            </a:r>
            <a:r>
              <a:rPr lang="he-IL" sz="2600" dirty="0"/>
              <a:t>- </a:t>
            </a:r>
            <a:r>
              <a:rPr lang="en-US" sz="2600" dirty="0"/>
              <a:t>30 ATP</a:t>
            </a:r>
          </a:p>
        </p:txBody>
      </p:sp>
    </p:spTree>
    <p:extLst>
      <p:ext uri="{BB962C8B-B14F-4D97-AF65-F5344CB8AC3E}">
        <p14:creationId xmlns:p14="http://schemas.microsoft.com/office/powerpoint/2010/main" val="6580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E4B88EB0-2B8A-4C99-BA15-E31A2F128EF4}"/>
              </a:ext>
            </a:extLst>
          </p:cNvPr>
          <p:cNvGrpSpPr/>
          <p:nvPr/>
        </p:nvGrpSpPr>
        <p:grpSpPr>
          <a:xfrm>
            <a:off x="1139450" y="1439126"/>
            <a:ext cx="9913099" cy="1645920"/>
            <a:chOff x="1111687" y="4300654"/>
            <a:chExt cx="9913099" cy="16459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B741C8-7854-4124-8449-6729684941E6}"/>
                </a:ext>
              </a:extLst>
            </p:cNvPr>
            <p:cNvGrpSpPr/>
            <p:nvPr/>
          </p:nvGrpSpPr>
          <p:grpSpPr>
            <a:xfrm>
              <a:off x="1111687" y="4300654"/>
              <a:ext cx="9913099" cy="1645920"/>
              <a:chOff x="1041845" y="3782771"/>
              <a:chExt cx="9913099" cy="1645920"/>
            </a:xfrm>
          </p:grpSpPr>
          <p:pic>
            <p:nvPicPr>
              <p:cNvPr id="25" name="תמונה 4">
                <a:extLst>
                  <a:ext uri="{FF2B5EF4-FFF2-40B4-BE49-F238E27FC236}">
                    <a16:creationId xmlns:a16="http://schemas.microsoft.com/office/drawing/2014/main" id="{1CDB516E-C001-4874-88D0-B4B9265B70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4501" b="-6"/>
              <a:stretch/>
            </p:blipFill>
            <p:spPr>
              <a:xfrm>
                <a:off x="1041845" y="3782771"/>
                <a:ext cx="9913099" cy="1645920"/>
              </a:xfrm>
              <a:prstGeom prst="rect">
                <a:avLst/>
              </a:prstGeom>
              <a:effectLst>
                <a:softEdge rad="88900"/>
              </a:effectLst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2A94735-C51D-4793-93AB-3F0BCDE08E96}"/>
                  </a:ext>
                </a:extLst>
              </p:cNvPr>
              <p:cNvGrpSpPr/>
              <p:nvPr/>
            </p:nvGrpSpPr>
            <p:grpSpPr>
              <a:xfrm>
                <a:off x="4756935" y="3893906"/>
                <a:ext cx="1952089" cy="1146715"/>
                <a:chOff x="4869951" y="1211413"/>
                <a:chExt cx="1952089" cy="1143219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6787B7E2-C60E-4E18-9AC7-8D67AE348CD5}"/>
                    </a:ext>
                  </a:extLst>
                </p:cNvPr>
                <p:cNvSpPr/>
                <p:nvPr/>
              </p:nvSpPr>
              <p:spPr>
                <a:xfrm>
                  <a:off x="4869951" y="1541915"/>
                  <a:ext cx="1952089" cy="317707"/>
                </a:xfrm>
                <a:prstGeom prst="rect">
                  <a:avLst/>
                </a:prstGeom>
                <a:solidFill>
                  <a:srgbClr val="0E71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Varela Round" panose="00000500000000000000" pitchFamily="2" charset="-79"/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BB9AF48-0F63-405F-B87B-029DC51D4B74}"/>
                    </a:ext>
                  </a:extLst>
                </p:cNvPr>
                <p:cNvSpPr/>
                <p:nvPr/>
              </p:nvSpPr>
              <p:spPr>
                <a:xfrm>
                  <a:off x="4869951" y="2036925"/>
                  <a:ext cx="1952089" cy="317707"/>
                </a:xfrm>
                <a:prstGeom prst="rect">
                  <a:avLst/>
                </a:prstGeom>
                <a:solidFill>
                  <a:srgbClr val="0E71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Varela Round" panose="00000500000000000000" pitchFamily="2" charset="-79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E207866-5108-4C77-9D28-EBE62C39B7B5}"/>
                    </a:ext>
                  </a:extLst>
                </p:cNvPr>
                <p:cNvSpPr/>
                <p:nvPr/>
              </p:nvSpPr>
              <p:spPr>
                <a:xfrm>
                  <a:off x="4869951" y="1211413"/>
                  <a:ext cx="1952089" cy="317707"/>
                </a:xfrm>
                <a:prstGeom prst="rect">
                  <a:avLst/>
                </a:prstGeom>
                <a:solidFill>
                  <a:srgbClr val="0E71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Varela Round" panose="00000500000000000000" pitchFamily="2" charset="-79"/>
                  </a:endParaRPr>
                </a:p>
              </p:txBody>
            </p:sp>
          </p:grp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C30CBA2-9054-4E19-8656-01002B42C7C7}"/>
                </a:ext>
              </a:extLst>
            </p:cNvPr>
            <p:cNvSpPr txBox="1"/>
            <p:nvPr/>
          </p:nvSpPr>
          <p:spPr>
            <a:xfrm>
              <a:off x="4485417" y="4469714"/>
              <a:ext cx="2634807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פוטוסינתזה</a:t>
              </a:r>
              <a:endParaRPr lang="en-US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3801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cxnSp>
        <p:nvCxnSpPr>
          <p:cNvPr id="47" name="Google Shape;163;p6">
            <a:extLst>
              <a:ext uri="{FF2B5EF4-FFF2-40B4-BE49-F238E27FC236}">
                <a16:creationId xmlns:a16="http://schemas.microsoft.com/office/drawing/2014/main" id="{E4372B30-DDDB-4E24-AD3E-EAED133BC170}"/>
              </a:ext>
            </a:extLst>
          </p:cNvPr>
          <p:cNvCxnSpPr>
            <a:cxnSpLocks/>
          </p:cNvCxnSpPr>
          <p:nvPr/>
        </p:nvCxnSpPr>
        <p:spPr>
          <a:xfrm>
            <a:off x="2750644" y="3319163"/>
            <a:ext cx="0" cy="981491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triangle" w="sm" len="sm"/>
            <a:tailEnd type="none" w="med" len="med"/>
          </a:ln>
        </p:spPr>
      </p:cxnSp>
      <p:cxnSp>
        <p:nvCxnSpPr>
          <p:cNvPr id="48" name="Google Shape;163;p6">
            <a:extLst>
              <a:ext uri="{FF2B5EF4-FFF2-40B4-BE49-F238E27FC236}">
                <a16:creationId xmlns:a16="http://schemas.microsoft.com/office/drawing/2014/main" id="{DF82CFC6-E78B-4FC6-A98C-AE3A0EE547C6}"/>
              </a:ext>
            </a:extLst>
          </p:cNvPr>
          <p:cNvCxnSpPr>
            <a:cxnSpLocks/>
          </p:cNvCxnSpPr>
          <p:nvPr/>
        </p:nvCxnSpPr>
        <p:spPr>
          <a:xfrm flipV="1">
            <a:off x="9591521" y="3319163"/>
            <a:ext cx="0" cy="981491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triangle" w="sm" len="sm"/>
            <a:tailEnd type="none" w="med" len="med"/>
          </a:ln>
        </p:spPr>
      </p:cxnSp>
      <p:sp>
        <p:nvSpPr>
          <p:cNvPr id="50" name="Google Shape;135;p5">
            <a:extLst>
              <a:ext uri="{FF2B5EF4-FFF2-40B4-BE49-F238E27FC236}">
                <a16:creationId xmlns:a16="http://schemas.microsoft.com/office/drawing/2014/main" id="{25E28F42-3129-4EEA-87AA-FB457D4C69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6327" y="790337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sz="3200" dirty="0"/>
              <a:t>נשימה תאית ופוטוסינתזה – תהליך מחזורי</a:t>
            </a:r>
            <a:endParaRPr sz="3200" dirty="0"/>
          </a:p>
        </p:txBody>
      </p: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3E51C912-5C6B-4ECB-B40C-34E29C3B1954}"/>
              </a:ext>
            </a:extLst>
          </p:cNvPr>
          <p:cNvGrpSpPr/>
          <p:nvPr/>
        </p:nvGrpSpPr>
        <p:grpSpPr>
          <a:xfrm>
            <a:off x="1139449" y="4397330"/>
            <a:ext cx="9913099" cy="1645920"/>
            <a:chOff x="1139449" y="1513479"/>
            <a:chExt cx="9913099" cy="1645920"/>
          </a:xfrm>
        </p:grpSpPr>
        <p:pic>
          <p:nvPicPr>
            <p:cNvPr id="52" name="תמונה 4">
              <a:extLst>
                <a:ext uri="{FF2B5EF4-FFF2-40B4-BE49-F238E27FC236}">
                  <a16:creationId xmlns:a16="http://schemas.microsoft.com/office/drawing/2014/main" id="{B6E64632-C092-429E-9D4C-C49C946F8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501" b="-6"/>
            <a:stretch/>
          </p:blipFill>
          <p:spPr>
            <a:xfrm>
              <a:off x="1139449" y="1513479"/>
              <a:ext cx="9913099" cy="1645920"/>
            </a:xfrm>
            <a:prstGeom prst="rect">
              <a:avLst/>
            </a:prstGeom>
            <a:effectLst>
              <a:softEdge rad="88900"/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8D1C70-C2AE-4783-B9CA-E5BC215E02AB}"/>
                </a:ext>
              </a:extLst>
            </p:cNvPr>
            <p:cNvSpPr/>
            <p:nvPr/>
          </p:nvSpPr>
          <p:spPr>
            <a:xfrm>
              <a:off x="4485417" y="1643865"/>
              <a:ext cx="2511284" cy="1243173"/>
            </a:xfrm>
            <a:prstGeom prst="rect">
              <a:avLst/>
            </a:prstGeom>
            <a:solidFill>
              <a:srgbClr val="0E7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Varela Round" panose="00000500000000000000" pitchFamily="2" charset="-79"/>
              </a:endParaRPr>
            </a:p>
          </p:txBody>
        </p:sp>
        <p:cxnSp>
          <p:nvCxnSpPr>
            <p:cNvPr id="54" name="Google Shape;163;p6">
              <a:extLst>
                <a:ext uri="{FF2B5EF4-FFF2-40B4-BE49-F238E27FC236}">
                  <a16:creationId xmlns:a16="http://schemas.microsoft.com/office/drawing/2014/main" id="{C9DABD29-0B81-4CD4-898C-B15C48E633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0416" y="2339442"/>
              <a:ext cx="2649808" cy="0"/>
            </a:xfrm>
            <a:prstGeom prst="straightConnector1">
              <a:avLst/>
            </a:prstGeom>
            <a:noFill/>
            <a:ln w="38100" cap="flat" cmpd="sng">
              <a:solidFill>
                <a:srgbClr val="D7B52A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01626A-C89F-4AE8-B23B-4C46F16B38C2}"/>
                </a:ext>
              </a:extLst>
            </p:cNvPr>
            <p:cNvSpPr txBox="1"/>
            <p:nvPr/>
          </p:nvSpPr>
          <p:spPr>
            <a:xfrm>
              <a:off x="4562839" y="1664031"/>
              <a:ext cx="2634807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נשימה תאית (חמצן)</a:t>
              </a:r>
              <a:endParaRPr lang="en-US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pic>
        <p:nvPicPr>
          <p:cNvPr id="2056" name="Picture 2055" descr="A close up of a cactus&#10;&#10;Description automatically generated">
            <a:extLst>
              <a:ext uri="{FF2B5EF4-FFF2-40B4-BE49-F238E27FC236}">
                <a16:creationId xmlns:a16="http://schemas.microsoft.com/office/drawing/2014/main" id="{56879F73-58F2-40B1-BD1E-B0E4373EF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44" y="117178"/>
            <a:ext cx="1396780" cy="1455949"/>
          </a:xfrm>
          <a:prstGeom prst="rect">
            <a:avLst/>
          </a:prstGeom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7934F438-B586-4AC0-9BCC-09861EB4B598}"/>
              </a:ext>
            </a:extLst>
          </p:cNvPr>
          <p:cNvGrpSpPr/>
          <p:nvPr/>
        </p:nvGrpSpPr>
        <p:grpSpPr>
          <a:xfrm>
            <a:off x="5167901" y="5478225"/>
            <a:ext cx="1363337" cy="972325"/>
            <a:chOff x="5167901" y="5478225"/>
            <a:chExt cx="1363337" cy="972325"/>
          </a:xfrm>
        </p:grpSpPr>
        <p:pic>
          <p:nvPicPr>
            <p:cNvPr id="63" name="Picture 62" descr="A picture containing food, plate&#10;&#10;Description automatically generated">
              <a:extLst>
                <a:ext uri="{FF2B5EF4-FFF2-40B4-BE49-F238E27FC236}">
                  <a16:creationId xmlns:a16="http://schemas.microsoft.com/office/drawing/2014/main" id="{1905A459-94AD-4A00-AED3-471EDFA0B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901" y="5478225"/>
              <a:ext cx="1363337" cy="972325"/>
            </a:xfrm>
            <a:prstGeom prst="rect">
              <a:avLst/>
            </a:prstGeom>
          </p:spPr>
        </p:pic>
        <p:sp>
          <p:nvSpPr>
            <p:cNvPr id="2058" name="Oval 2057">
              <a:extLst>
                <a:ext uri="{FF2B5EF4-FFF2-40B4-BE49-F238E27FC236}">
                  <a16:creationId xmlns:a16="http://schemas.microsoft.com/office/drawing/2014/main" id="{6A6035C7-1371-40A7-A617-EB333752FE79}"/>
                </a:ext>
              </a:extLst>
            </p:cNvPr>
            <p:cNvSpPr/>
            <p:nvPr/>
          </p:nvSpPr>
          <p:spPr>
            <a:xfrm>
              <a:off x="5373384" y="5581512"/>
              <a:ext cx="924674" cy="665388"/>
            </a:xfrm>
            <a:prstGeom prst="ellipse">
              <a:avLst/>
            </a:prstGeom>
            <a:solidFill>
              <a:srgbClr val="FFC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dirty="0">
                  <a:solidFill>
                    <a:schemeClr val="tx1"/>
                  </a:solidFill>
                  <a:latin typeface="Varela Round" panose="00000500000000000000" pitchFamily="2" charset="-79"/>
                </a:rPr>
                <a:t>ATP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6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ABD4862-DBE2-4AF5-A147-15D0D5574499}"/>
              </a:ext>
            </a:extLst>
          </p:cNvPr>
          <p:cNvGrpSpPr/>
          <p:nvPr/>
        </p:nvGrpSpPr>
        <p:grpSpPr>
          <a:xfrm>
            <a:off x="658763" y="-95142"/>
            <a:ext cx="10176385" cy="6643426"/>
            <a:chOff x="658763" y="-95142"/>
            <a:chExt cx="10176385" cy="664342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57ADE5-E3E3-4D0A-B86F-AD00775C8F8C}"/>
                </a:ext>
              </a:extLst>
            </p:cNvPr>
            <p:cNvGrpSpPr/>
            <p:nvPr/>
          </p:nvGrpSpPr>
          <p:grpSpPr>
            <a:xfrm>
              <a:off x="658763" y="-95142"/>
              <a:ext cx="10176385" cy="6643426"/>
              <a:chOff x="2163097" y="254426"/>
              <a:chExt cx="8849032" cy="6177369"/>
            </a:xfrm>
          </p:grpSpPr>
          <p:pic>
            <p:nvPicPr>
              <p:cNvPr id="17" name="Picture 16" descr="A close up of text on a white surface&#10;&#10;Description automatically generated">
                <a:extLst>
                  <a:ext uri="{FF2B5EF4-FFF2-40B4-BE49-F238E27FC236}">
                    <a16:creationId xmlns:a16="http://schemas.microsoft.com/office/drawing/2014/main" id="{BE5F45D0-FF87-4732-80E9-0969ED1143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151" r="16158" b="7718"/>
              <a:stretch/>
            </p:blipFill>
            <p:spPr>
              <a:xfrm>
                <a:off x="2163097" y="1008195"/>
                <a:ext cx="8849032" cy="5423600"/>
              </a:xfrm>
              <a:prstGeom prst="rect">
                <a:avLst/>
              </a:prstGeom>
              <a:effectLst>
                <a:softEdge rad="165100"/>
              </a:effectLst>
            </p:spPr>
          </p:pic>
          <p:pic>
            <p:nvPicPr>
              <p:cNvPr id="18" name="Picture 17" descr="A picture containing shirt&#10;&#10;Description automatically generated">
                <a:extLst>
                  <a:ext uri="{FF2B5EF4-FFF2-40B4-BE49-F238E27FC236}">
                    <a16:creationId xmlns:a16="http://schemas.microsoft.com/office/drawing/2014/main" id="{F3964B38-423A-4BA0-AEB7-E580D4B23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916153">
                <a:off x="2920469" y="-213301"/>
                <a:ext cx="1599394" cy="253484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FC04B1-021A-4431-83AE-087D2A6491C1}"/>
                  </a:ext>
                </a:extLst>
              </p:cNvPr>
              <p:cNvSpPr txBox="1"/>
              <p:nvPr/>
            </p:nvSpPr>
            <p:spPr>
              <a:xfrm>
                <a:off x="8891996" y="3121222"/>
                <a:ext cx="1573160" cy="357732"/>
              </a:xfrm>
              <a:prstGeom prst="rect">
                <a:avLst/>
              </a:prstGeom>
              <a:solidFill>
                <a:schemeClr val="bg1"/>
              </a:solidFill>
              <a:ln w="25400" cap="sq" cmpd="thickThin"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1900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גלוקוז +</a:t>
                </a:r>
                <a:r>
                  <a:rPr lang="en-US" sz="1900" dirty="0">
                    <a:latin typeface="Varela Round" panose="00000500000000000000" pitchFamily="2" charset="-79"/>
                  </a:rPr>
                  <a:t> </a:t>
                </a:r>
                <a:r>
                  <a:rPr lang="he-IL" sz="1900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חמצן</a:t>
                </a:r>
                <a:endParaRPr lang="en-US" sz="1900" dirty="0">
                  <a:latin typeface="Varela Round" panose="00000500000000000000" pitchFamily="2" charset="-79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38093E-8666-42E0-8FBD-3324F8612A7F}"/>
                  </a:ext>
                </a:extLst>
              </p:cNvPr>
              <p:cNvSpPr txBox="1"/>
              <p:nvPr/>
            </p:nvSpPr>
            <p:spPr>
              <a:xfrm>
                <a:off x="2494564" y="3084351"/>
                <a:ext cx="1573160" cy="357732"/>
              </a:xfrm>
              <a:prstGeom prst="rect">
                <a:avLst/>
              </a:prstGeom>
              <a:solidFill>
                <a:schemeClr val="bg1"/>
              </a:solidFill>
              <a:ln w="25400" cap="sq" cmpd="thickThin"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1900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 מים + </a:t>
                </a:r>
                <a:r>
                  <a:rPr lang="he-IL" sz="1900" dirty="0" err="1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פד"ח</a:t>
                </a:r>
                <a:endParaRPr lang="en-US" sz="1900" dirty="0">
                  <a:latin typeface="Varela Round" panose="00000500000000000000" pitchFamily="2" charset="-79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79178EC-B286-47EA-80BA-B61E07228A58}"/>
                  </a:ext>
                </a:extLst>
              </p:cNvPr>
              <p:cNvSpPr/>
              <p:nvPr/>
            </p:nvSpPr>
            <p:spPr>
              <a:xfrm>
                <a:off x="5277235" y="2023708"/>
                <a:ext cx="2509913" cy="4718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e-IL" sz="2000" dirty="0">
                    <a:solidFill>
                      <a:schemeClr val="tx1"/>
                    </a:solidFill>
                    <a:latin typeface="Varela Round" panose="00000500000000000000" pitchFamily="2" charset="-79"/>
                    <a:cs typeface="Varela Round" panose="00000500000000000000" pitchFamily="2" charset="-79"/>
                  </a:rPr>
                  <a:t>פוטוסינתזה</a:t>
                </a:r>
                <a:endParaRPr lang="en-US" sz="2000" dirty="0">
                  <a:solidFill>
                    <a:schemeClr val="tx1"/>
                  </a:solidFill>
                  <a:latin typeface="Varela Round" panose="00000500000000000000" pitchFamily="2" charset="-79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1F81DD9-1889-4C9A-AC0F-A2C980ED5EBF}"/>
                  </a:ext>
                </a:extLst>
              </p:cNvPr>
              <p:cNvSpPr/>
              <p:nvPr/>
            </p:nvSpPr>
            <p:spPr>
              <a:xfrm>
                <a:off x="4902855" y="5184779"/>
                <a:ext cx="2953120" cy="471836"/>
              </a:xfrm>
              <a:prstGeom prst="ellipse">
                <a:avLst/>
              </a:prstGeom>
              <a:solidFill>
                <a:srgbClr val="B686D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e-IL" sz="2000" dirty="0">
                    <a:solidFill>
                      <a:schemeClr val="tx1"/>
                    </a:solidFill>
                    <a:latin typeface="Varela Round" panose="00000500000000000000" pitchFamily="2" charset="-79"/>
                    <a:cs typeface="Varela Round" panose="00000500000000000000" pitchFamily="2" charset="-79"/>
                  </a:rPr>
                  <a:t>נשימה תאית</a:t>
                </a:r>
                <a:endParaRPr lang="en-US" sz="2000" dirty="0">
                  <a:solidFill>
                    <a:schemeClr val="tx1"/>
                  </a:solidFill>
                  <a:latin typeface="Varela Round" panose="00000500000000000000" pitchFamily="2" charset="-79"/>
                </a:endParaRPr>
              </a:p>
            </p:txBody>
          </p:sp>
        </p:grpSp>
        <p:sp>
          <p:nvSpPr>
            <p:cNvPr id="27" name="Google Shape;145;p6">
              <a:extLst>
                <a:ext uri="{FF2B5EF4-FFF2-40B4-BE49-F238E27FC236}">
                  <a16:creationId xmlns:a16="http://schemas.microsoft.com/office/drawing/2014/main" id="{FC3FCE3D-7528-4E85-B91D-2FCED74D3138}"/>
                </a:ext>
              </a:extLst>
            </p:cNvPr>
            <p:cNvSpPr/>
            <p:nvPr/>
          </p:nvSpPr>
          <p:spPr>
            <a:xfrm>
              <a:off x="4670322" y="4320372"/>
              <a:ext cx="1691149" cy="389280"/>
            </a:xfrm>
            <a:prstGeom prst="flowChartTerminator">
              <a:avLst/>
            </a:prstGeom>
            <a:solidFill>
              <a:srgbClr val="12B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e-IL" sz="1500" b="0" i="0" u="none" strike="noStrike" cap="none" dirty="0">
                  <a:solidFill>
                    <a:srgbClr val="192A72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מיטוכונדריון</a:t>
              </a:r>
              <a:endParaRPr sz="15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8" name="Google Shape;145;p6">
              <a:extLst>
                <a:ext uri="{FF2B5EF4-FFF2-40B4-BE49-F238E27FC236}">
                  <a16:creationId xmlns:a16="http://schemas.microsoft.com/office/drawing/2014/main" id="{C30D2BA5-9607-4A0D-8D5D-2EAECAF0BE60}"/>
                </a:ext>
              </a:extLst>
            </p:cNvPr>
            <p:cNvSpPr/>
            <p:nvPr/>
          </p:nvSpPr>
          <p:spPr>
            <a:xfrm>
              <a:off x="4748980" y="897371"/>
              <a:ext cx="1612491" cy="338227"/>
            </a:xfrm>
            <a:prstGeom prst="flowChartTerminator">
              <a:avLst/>
            </a:prstGeom>
            <a:solidFill>
              <a:srgbClr val="12B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e-IL" sz="1500" b="0" i="0" u="none" strike="noStrike" cap="none" dirty="0">
                  <a:solidFill>
                    <a:srgbClr val="192A72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כלורופלסט</a:t>
              </a:r>
              <a:endParaRPr sz="15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</p:grpSp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0" y="117828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24" name="Google Shape;135;p5">
            <a:extLst>
              <a:ext uri="{FF2B5EF4-FFF2-40B4-BE49-F238E27FC236}">
                <a16:creationId xmlns:a16="http://schemas.microsoft.com/office/drawing/2014/main" id="{ED5D880D-2A51-4127-B38A-AB127E8C89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40079" y="3382626"/>
            <a:ext cx="6115663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r>
              <a:rPr lang="he-IL" sz="2700" dirty="0"/>
              <a:t>נשימה תאית </a:t>
            </a:r>
            <a:r>
              <a:rPr lang="he-IL" sz="1700" dirty="0"/>
              <a:t>(בנוכחות חמצן) </a:t>
            </a:r>
            <a:r>
              <a:rPr lang="he-IL" sz="2700" dirty="0"/>
              <a:t>ופוטוסינתזה</a:t>
            </a:r>
            <a:endParaRPr sz="2700" dirty="0"/>
          </a:p>
        </p:txBody>
      </p:sp>
      <p:pic>
        <p:nvPicPr>
          <p:cNvPr id="15" name="Picture 2">
            <a:hlinkClick r:id="rId5"/>
            <a:extLst>
              <a:ext uri="{FF2B5EF4-FFF2-40B4-BE49-F238E27FC236}">
                <a16:creationId xmlns:a16="http://schemas.microsoft.com/office/drawing/2014/main" id="{B8B725AF-14C3-4F81-9E3A-0C60BDFB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15" y="6142504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B93629C-A8AD-465E-B670-6504DD35E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02" y="1327169"/>
            <a:ext cx="1091380" cy="1091380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666AF3B6-5DBC-4067-8DF3-FB7E78E595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589" y="3774682"/>
            <a:ext cx="1091380" cy="1091380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BA0D2079-CDEF-48CD-89CD-607876E22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47" y="5940881"/>
            <a:ext cx="1091380" cy="109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60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ￗﾢￗﾛￗﾩￗﾙￗﾕ ￗﾐￗﾪￗﾝ ￗﾙￗﾕￗﾓￗﾢￗﾙￗﾝ - ￗﾜￗﾙￗﾩￗﾕￗﾟ ￗﾢￗﾝ ￗﾦￗﾞￗﾗￗﾙￗﾝ">
            <a:hlinkClick r:id="" action="ppaction://media"/>
            <a:extLst>
              <a:ext uri="{FF2B5EF4-FFF2-40B4-BE49-F238E27FC236}">
                <a16:creationId xmlns:a16="http://schemas.microsoft.com/office/drawing/2014/main" id="{F22862C1-4AB5-4949-92D4-5E3F55D387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274" y="0"/>
            <a:ext cx="12192000" cy="6867631"/>
          </a:xfrm>
          <a:prstGeom prst="rect">
            <a:avLst/>
          </a:prstGeom>
        </p:spPr>
      </p:pic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0" y="19906"/>
            <a:ext cx="12192000" cy="81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he-IL" dirty="0">
                <a:solidFill>
                  <a:schemeClr val="tx1"/>
                </a:solidFill>
              </a:rPr>
              <a:t>האם מותר לישון עם צמחים בלילה?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7CDD8-FD95-4DC8-ADF7-94225C809733}"/>
              </a:ext>
            </a:extLst>
          </p:cNvPr>
          <p:cNvSpPr txBox="1"/>
          <p:nvPr/>
        </p:nvSpPr>
        <p:spPr>
          <a:xfrm>
            <a:off x="5044611" y="5964040"/>
            <a:ext cx="6775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עכשיו אתם יודעים - לישון עם צמחים - 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מכון דוידסון - סרטוני מדע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 rtl="1"/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96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174661" y="979801"/>
            <a:ext cx="11392332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sz="3200" dirty="0"/>
              <a:t>תפקידי הפחמימות – מרכיב בחומר התורשתי (</a:t>
            </a:r>
            <a:r>
              <a:rPr lang="en-US" sz="3200" dirty="0"/>
              <a:t>DNA</a:t>
            </a:r>
            <a:r>
              <a:rPr lang="he-IL" sz="3200" dirty="0"/>
              <a:t>ׂ </a:t>
            </a:r>
            <a:r>
              <a:rPr lang="he-IL" sz="1700" dirty="0"/>
              <a:t>וגם ב </a:t>
            </a:r>
            <a:r>
              <a:rPr lang="en-US" sz="1700" dirty="0"/>
              <a:t>RNA</a:t>
            </a:r>
            <a:r>
              <a:rPr lang="he-IL" sz="3200" dirty="0"/>
              <a:t>)</a:t>
            </a:r>
            <a:endParaRPr sz="3200" dirty="0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35BA8B29-E0B1-49B8-B0D3-12B59C414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213231">
            <a:off x="1729619" y="243319"/>
            <a:ext cx="7164465" cy="7164465"/>
          </a:xfrm>
          <a:prstGeom prst="rect">
            <a:avLst/>
          </a:prstGeom>
        </p:spPr>
      </p:pic>
      <p:pic>
        <p:nvPicPr>
          <p:cNvPr id="6" name="Picture 2">
            <a:hlinkClick r:id="rId4"/>
            <a:extLst>
              <a:ext uri="{FF2B5EF4-FFF2-40B4-BE49-F238E27FC236}">
                <a16:creationId xmlns:a16="http://schemas.microsoft.com/office/drawing/2014/main" id="{7C3D2DEF-8A50-4A33-B6C1-A20BF28B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59" y="621479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07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82E97FB-03FD-41B2-BCA0-1EDF4357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07" y="919051"/>
            <a:ext cx="4955458" cy="57830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AC1397A-D8DA-42F4-AF93-F4888CEA5E38}"/>
              </a:ext>
            </a:extLst>
          </p:cNvPr>
          <p:cNvSpPr/>
          <p:nvPr/>
        </p:nvSpPr>
        <p:spPr>
          <a:xfrm>
            <a:off x="1641987" y="1096298"/>
            <a:ext cx="1258529" cy="4424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arela Round" panose="00000500000000000000" pitchFamily="2" charset="-79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DF3116-0791-41A6-AD42-CD5C6598CD4E}"/>
              </a:ext>
            </a:extLst>
          </p:cNvPr>
          <p:cNvSpPr/>
          <p:nvPr/>
        </p:nvSpPr>
        <p:spPr>
          <a:xfrm>
            <a:off x="2787445" y="876370"/>
            <a:ext cx="1258529" cy="4424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arela Round" panose="00000500000000000000" pitchFamily="2" charset="-79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6E4FA1-AD95-41AD-95C5-7188C81783B0}"/>
              </a:ext>
            </a:extLst>
          </p:cNvPr>
          <p:cNvSpPr/>
          <p:nvPr/>
        </p:nvSpPr>
        <p:spPr>
          <a:xfrm>
            <a:off x="3062748" y="6202873"/>
            <a:ext cx="1258529" cy="4424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arela Round" panose="00000500000000000000" pitchFamily="2" charset="-79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930260-AF4C-4C87-BEEF-4113F4990A7D}"/>
              </a:ext>
            </a:extLst>
          </p:cNvPr>
          <p:cNvSpPr/>
          <p:nvPr/>
        </p:nvSpPr>
        <p:spPr>
          <a:xfrm>
            <a:off x="4114800" y="5969744"/>
            <a:ext cx="1258529" cy="4424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arela Round" panose="00000500000000000000" pitchFamily="2" charset="-79"/>
            </a:endParaRPr>
          </a:p>
        </p:txBody>
      </p:sp>
      <p:pic>
        <p:nvPicPr>
          <p:cNvPr id="11" name="Picture 2">
            <a:hlinkClick r:id="rId4"/>
            <a:extLst>
              <a:ext uri="{FF2B5EF4-FFF2-40B4-BE49-F238E27FC236}">
                <a16:creationId xmlns:a16="http://schemas.microsoft.com/office/drawing/2014/main" id="{ADBD510B-8BF8-4733-8613-85BCF89D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20" y="6122575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C66F4FC9-B203-4EDD-A8E5-99159F2F2B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10276" y="1798951"/>
            <a:ext cx="5693140" cy="152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lnSpc>
                <a:spcPct val="150000"/>
              </a:lnSpc>
              <a:spcBef>
                <a:spcPts val="0"/>
              </a:spcBef>
            </a:pPr>
            <a:r>
              <a:rPr lang="he-IL" sz="3200" dirty="0"/>
              <a:t>תפקידי הפחמימות – </a:t>
            </a:r>
          </a:p>
          <a:p>
            <a:pPr marL="185757" indent="0">
              <a:lnSpc>
                <a:spcPct val="150000"/>
              </a:lnSpc>
              <a:spcBef>
                <a:spcPts val="0"/>
              </a:spcBef>
            </a:pPr>
            <a:r>
              <a:rPr lang="he-IL" sz="3200" dirty="0"/>
              <a:t>מרכיב בחומר התורשתי (</a:t>
            </a:r>
            <a:r>
              <a:rPr lang="en-US" sz="3200" dirty="0"/>
              <a:t>DNA</a:t>
            </a:r>
            <a:r>
              <a:rPr lang="he-IL" sz="3200" dirty="0"/>
              <a:t>ׂ)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9033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ctrTitle"/>
          </p:nvPr>
        </p:nvSpPr>
        <p:spPr>
          <a:xfrm>
            <a:off x="495301" y="19073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6600"/>
            </a:pPr>
            <a:r>
              <a:rPr lang="he-IL" sz="6000" dirty="0"/>
              <a:t>חלק </a:t>
            </a:r>
            <a:r>
              <a:rPr lang="en-US" sz="6000" dirty="0"/>
              <a:t>2</a:t>
            </a:r>
            <a:r>
              <a:rPr lang="he-IL" sz="6000" dirty="0"/>
              <a:t>- החומרים מהם אנו ניזונים</a:t>
            </a:r>
            <a:br>
              <a:rPr lang="he-IL" dirty="0"/>
            </a:br>
            <a:r>
              <a:rPr lang="he-IL" sz="5000" dirty="0"/>
              <a:t>פרק 1 – פחמימות (שיעור 1)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623068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730421" y="1059190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sz="3200" dirty="0"/>
              <a:t>תפקידי הפחמימות – זיהוי עצמי של תאי הגוף.</a:t>
            </a:r>
          </a:p>
        </p:txBody>
      </p:sp>
      <p:pic>
        <p:nvPicPr>
          <p:cNvPr id="4" name="Picture 3" descr="A picture containing birthday, cake, room&#10;&#10;Description automatically generated">
            <a:extLst>
              <a:ext uri="{FF2B5EF4-FFF2-40B4-BE49-F238E27FC236}">
                <a16:creationId xmlns:a16="http://schemas.microsoft.com/office/drawing/2014/main" id="{B6DFA092-0EF9-48DD-B301-FE102673E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67" y="2205527"/>
            <a:ext cx="8321778" cy="3436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F503A-3F7B-43AF-8AF7-2E227C3974E1}"/>
              </a:ext>
            </a:extLst>
          </p:cNvPr>
          <p:cNvSpPr txBox="1"/>
          <p:nvPr/>
        </p:nvSpPr>
        <p:spPr>
          <a:xfrm>
            <a:off x="2546555" y="5447072"/>
            <a:ext cx="3398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תוך התא</a:t>
            </a:r>
            <a:endParaRPr lang="en-US" sz="3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1465B-C1BF-41F8-B169-FBBE6773FE9B}"/>
              </a:ext>
            </a:extLst>
          </p:cNvPr>
          <p:cNvSpPr txBox="1"/>
          <p:nvPr/>
        </p:nvSpPr>
        <p:spPr>
          <a:xfrm>
            <a:off x="847295" y="1402515"/>
            <a:ext cx="3398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חוץ התא</a:t>
            </a:r>
            <a:endParaRPr lang="en-US" sz="3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cxnSp>
        <p:nvCxnSpPr>
          <p:cNvPr id="9" name="Google Shape;163;p6">
            <a:extLst>
              <a:ext uri="{FF2B5EF4-FFF2-40B4-BE49-F238E27FC236}">
                <a16:creationId xmlns:a16="http://schemas.microsoft.com/office/drawing/2014/main" id="{3FA909D4-C53B-4B72-AA69-FAD7CA3F56E5}"/>
              </a:ext>
            </a:extLst>
          </p:cNvPr>
          <p:cNvCxnSpPr>
            <a:cxnSpLocks/>
          </p:cNvCxnSpPr>
          <p:nvPr/>
        </p:nvCxnSpPr>
        <p:spPr>
          <a:xfrm>
            <a:off x="1160206" y="2048846"/>
            <a:ext cx="426959" cy="805535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" name="Google Shape;163;p6">
            <a:extLst>
              <a:ext uri="{FF2B5EF4-FFF2-40B4-BE49-F238E27FC236}">
                <a16:creationId xmlns:a16="http://schemas.microsoft.com/office/drawing/2014/main" id="{64A08F1A-3D0F-4439-BF90-B44FB45DF548}"/>
              </a:ext>
            </a:extLst>
          </p:cNvPr>
          <p:cNvCxnSpPr>
            <a:cxnSpLocks/>
          </p:cNvCxnSpPr>
          <p:nvPr/>
        </p:nvCxnSpPr>
        <p:spPr>
          <a:xfrm flipH="1">
            <a:off x="4985684" y="1754546"/>
            <a:ext cx="194072" cy="930288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" name="Google Shape;163;p6">
            <a:extLst>
              <a:ext uri="{FF2B5EF4-FFF2-40B4-BE49-F238E27FC236}">
                <a16:creationId xmlns:a16="http://schemas.microsoft.com/office/drawing/2014/main" id="{14499043-68D2-4D24-BD0A-443BDFF36168}"/>
              </a:ext>
            </a:extLst>
          </p:cNvPr>
          <p:cNvCxnSpPr>
            <a:cxnSpLocks/>
          </p:cNvCxnSpPr>
          <p:nvPr/>
        </p:nvCxnSpPr>
        <p:spPr>
          <a:xfrm flipH="1">
            <a:off x="9254356" y="2311788"/>
            <a:ext cx="227628" cy="746092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F9A34FF-7034-4108-B207-2C9407E1EE18}"/>
              </a:ext>
            </a:extLst>
          </p:cNvPr>
          <p:cNvSpPr txBox="1"/>
          <p:nvPr/>
        </p:nvSpPr>
        <p:spPr>
          <a:xfrm>
            <a:off x="8793481" y="3546935"/>
            <a:ext cx="3398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קרום התא</a:t>
            </a:r>
            <a:endParaRPr lang="en-US" sz="3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3" name="Picture 2">
            <a:hlinkClick r:id="rId4"/>
            <a:extLst>
              <a:ext uri="{FF2B5EF4-FFF2-40B4-BE49-F238E27FC236}">
                <a16:creationId xmlns:a16="http://schemas.microsoft.com/office/drawing/2014/main" id="{CA36D95F-B990-4D11-BB14-71FF94AE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35" y="6013105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1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lice of cake on a plate&#10;&#10;Description automatically generated">
            <a:extLst>
              <a:ext uri="{FF2B5EF4-FFF2-40B4-BE49-F238E27FC236}">
                <a16:creationId xmlns:a16="http://schemas.microsoft.com/office/drawing/2014/main" id="{333553FE-1DFF-47A4-8B58-AB30D5AA8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62" y="545701"/>
            <a:ext cx="6496664" cy="6496664"/>
          </a:xfrm>
          <a:prstGeom prst="rect">
            <a:avLst/>
          </a:prstGeom>
        </p:spPr>
      </p:pic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6600676" y="1142995"/>
            <a:ext cx="5296355" cy="2199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>
              <a:lnSpc>
                <a:spcPct val="150000"/>
              </a:lnSpc>
              <a:spcBef>
                <a:spcPts val="0"/>
              </a:spcBef>
            </a:pPr>
            <a:r>
              <a:rPr lang="he-IL" sz="3200" dirty="0"/>
              <a:t>תפקידי הפחמימות – סיבים תזונתיים עוזרים בניקוי מערכת העיכול.</a:t>
            </a:r>
            <a:endParaRPr sz="3200" dirty="0"/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C3193E81-BAD2-4CD1-9BA3-79588F831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29438">
            <a:off x="3160269" y="2164819"/>
            <a:ext cx="774202" cy="774202"/>
          </a:xfrm>
          <a:prstGeom prst="rect">
            <a:avLst/>
          </a:prstGeom>
        </p:spPr>
      </p:pic>
      <p:pic>
        <p:nvPicPr>
          <p:cNvPr id="6" name="Picture 5" descr="A picture containing animal, basketball, coral, game&#10;&#10;Description automatically generated">
            <a:extLst>
              <a:ext uri="{FF2B5EF4-FFF2-40B4-BE49-F238E27FC236}">
                <a16:creationId xmlns:a16="http://schemas.microsoft.com/office/drawing/2014/main" id="{4D1F21AB-699C-4CDA-9A86-60077A3BA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242" y="1655727"/>
            <a:ext cx="1084635" cy="818203"/>
          </a:xfrm>
          <a:prstGeom prst="rect">
            <a:avLst/>
          </a:prstGeom>
        </p:spPr>
      </p:pic>
      <p:pic>
        <p:nvPicPr>
          <p:cNvPr id="9" name="Picture 2">
            <a:hlinkClick r:id="rId6"/>
            <a:extLst>
              <a:ext uri="{FF2B5EF4-FFF2-40B4-BE49-F238E27FC236}">
                <a16:creationId xmlns:a16="http://schemas.microsoft.com/office/drawing/2014/main" id="{DE7AA080-9D35-4AFC-9B99-707DBB8B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15" y="599127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פחמימות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3045822" y="1238552"/>
            <a:ext cx="8072546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indent="0">
              <a:spcBef>
                <a:spcPts val="0"/>
              </a:spcBef>
            </a:pPr>
            <a:r>
              <a:rPr lang="he-IL" sz="3200" dirty="0"/>
              <a:t>תפקידי הפחמימות בגוף האדם</a:t>
            </a:r>
            <a:endParaRPr sz="3200" dirty="0"/>
          </a:p>
        </p:txBody>
      </p:sp>
      <p:sp>
        <p:nvSpPr>
          <p:cNvPr id="4" name="מציין מיקום טקסט 2">
            <a:extLst>
              <a:ext uri="{FF2B5EF4-FFF2-40B4-BE49-F238E27FC236}">
                <a16:creationId xmlns:a16="http://schemas.microsoft.com/office/drawing/2014/main" id="{E4C15A65-C2D2-469C-9767-8E8FB43A6CF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386401" y="1963277"/>
            <a:ext cx="9391387" cy="3211517"/>
          </a:xfrm>
        </p:spPr>
        <p:txBody>
          <a:bodyPr>
            <a:noAutofit/>
          </a:bodyPr>
          <a:lstStyle/>
          <a:p>
            <a:pPr marL="533400" indent="-457200">
              <a:lnSpc>
                <a:spcPct val="170000"/>
              </a:lnSpc>
              <a:buAutoNum type="arabicPeriod"/>
            </a:pPr>
            <a:r>
              <a:rPr lang="he-IL" sz="2800" dirty="0"/>
              <a:t>אספקת אנרגיה.</a:t>
            </a:r>
          </a:p>
          <a:p>
            <a:pPr marL="533400" indent="-457200">
              <a:lnSpc>
                <a:spcPct val="170000"/>
              </a:lnSpc>
              <a:buAutoNum type="arabicPeriod"/>
            </a:pPr>
            <a:r>
              <a:rPr lang="he-IL" sz="2800" dirty="0"/>
              <a:t>משמשמות כמרכיב בחומר התורשתי ( </a:t>
            </a:r>
            <a:r>
              <a:rPr lang="en-US" sz="2800" dirty="0"/>
              <a:t>DNA</a:t>
            </a:r>
            <a:r>
              <a:rPr lang="he-IL" sz="2800" dirty="0"/>
              <a:t> </a:t>
            </a:r>
            <a:r>
              <a:rPr lang="he-IL" sz="2200" dirty="0"/>
              <a:t>וגם ב </a:t>
            </a:r>
            <a:r>
              <a:rPr lang="en-US" sz="2200" dirty="0"/>
              <a:t>RNA</a:t>
            </a:r>
            <a:r>
              <a:rPr lang="he-IL" sz="2800" dirty="0"/>
              <a:t>).</a:t>
            </a:r>
          </a:p>
          <a:p>
            <a:pPr marL="533400" indent="-457200">
              <a:lnSpc>
                <a:spcPct val="170000"/>
              </a:lnSpc>
              <a:buAutoNum type="arabicPeriod"/>
            </a:pPr>
            <a:r>
              <a:rPr lang="he-IL" sz="2800" dirty="0"/>
              <a:t>עוזרות למערכת החיסונית לזהות את תאי הגוף.</a:t>
            </a:r>
          </a:p>
          <a:p>
            <a:pPr marL="533400" indent="-457200">
              <a:lnSpc>
                <a:spcPct val="170000"/>
              </a:lnSpc>
              <a:buAutoNum type="arabicPeriod"/>
            </a:pPr>
            <a:r>
              <a:rPr lang="he-IL" sz="2800" dirty="0"/>
              <a:t>חלק מקבוצות הפחמימות עוזרות בניקוי מערכת העיכול.</a:t>
            </a:r>
            <a:endParaRPr lang="en-US" sz="2800" dirty="0"/>
          </a:p>
        </p:txBody>
      </p:sp>
      <p:pic>
        <p:nvPicPr>
          <p:cNvPr id="3" name="Picture 2" descr="A picture containing person, holding, hand, man&#10;&#10;Description automatically generated">
            <a:extLst>
              <a:ext uri="{FF2B5EF4-FFF2-40B4-BE49-F238E27FC236}">
                <a16:creationId xmlns:a16="http://schemas.microsoft.com/office/drawing/2014/main" id="{3C11AC35-B26F-4A2E-913B-C5B3A505B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63" y="1963277"/>
            <a:ext cx="2900155" cy="2716987"/>
          </a:xfrm>
          <a:prstGeom prst="rect">
            <a:avLst/>
          </a:prstGeom>
        </p:spPr>
      </p:pic>
      <p:pic>
        <p:nvPicPr>
          <p:cNvPr id="8" name="Picture 2">
            <a:hlinkClick r:id="rId4"/>
            <a:extLst>
              <a:ext uri="{FF2B5EF4-FFF2-40B4-BE49-F238E27FC236}">
                <a16:creationId xmlns:a16="http://schemas.microsoft.com/office/drawing/2014/main" id="{A367F1CA-8182-46D8-92F9-1FFC2503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09" y="4406319"/>
            <a:ext cx="1016231" cy="1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48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 dirty="0">
                <a:solidFill>
                  <a:srgbClr val="192A72"/>
                </a:solidFill>
              </a:rPr>
              <a:t>מה נלמד היום </a:t>
            </a:r>
            <a:r>
              <a:rPr lang="he-IL" dirty="0">
                <a:solidFill>
                  <a:srgbClr val="192A72"/>
                </a:solidFill>
              </a:rPr>
              <a:t>?</a:t>
            </a:r>
            <a:endParaRPr dirty="0"/>
          </a:p>
        </p:txBody>
      </p:sp>
      <p:pic>
        <p:nvPicPr>
          <p:cNvPr id="20" name="Picture 2" descr="סיכום תרגיל למידה מרחוק בשעת חירום.... - כיתה ו1 ניצן ראביד">
            <a:extLst>
              <a:ext uri="{FF2B5EF4-FFF2-40B4-BE49-F238E27FC236}">
                <a16:creationId xmlns:a16="http://schemas.microsoft.com/office/drawing/2014/main" id="{C1E3760C-3012-4C1D-87C5-2B80E00FA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9" y="1606136"/>
            <a:ext cx="4161514" cy="346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4709063" y="1434488"/>
            <a:ext cx="6864895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762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9pPr>
          </a:lstStyle>
          <a:p>
            <a:r>
              <a:rPr lang="he-IL" dirty="0"/>
              <a:t>החומרים מהם אנו ניזונים – פחמימות.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F1CB2-BF56-45BB-9F26-BD73985B943C}"/>
              </a:ext>
            </a:extLst>
          </p:cNvPr>
          <p:cNvSpPr/>
          <p:nvPr/>
        </p:nvSpPr>
        <p:spPr>
          <a:xfrm>
            <a:off x="1507922" y="454743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A27164-1993-4265-B942-75A2C1E254E0}"/>
              </a:ext>
            </a:extLst>
          </p:cNvPr>
          <p:cNvSpPr/>
          <p:nvPr/>
        </p:nvSpPr>
        <p:spPr>
          <a:xfrm>
            <a:off x="5252720" y="2208355"/>
            <a:ext cx="6096000" cy="19721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פחמימות</a:t>
            </a:r>
            <a:r>
              <a:rPr lang="en-US" sz="2800" dirty="0">
                <a:solidFill>
                  <a:srgbClr val="002060"/>
                </a:solidFill>
                <a:latin typeface="Varela Round"/>
                <a:cs typeface="Varela Round"/>
              </a:rPr>
              <a:t> – </a:t>
            </a: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תעודת זהות.</a:t>
            </a:r>
            <a:endParaRPr lang="en-US" sz="2800" dirty="0">
              <a:solidFill>
                <a:srgbClr val="002060"/>
              </a:solidFill>
              <a:latin typeface="Varela Round"/>
              <a:cs typeface="Varela Round"/>
            </a:endParaRP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מקור הפחמימות בתזונת האדם.</a:t>
            </a:r>
            <a:endParaRPr lang="en-US" sz="2800" dirty="0">
              <a:solidFill>
                <a:srgbClr val="002060"/>
              </a:solidFill>
              <a:latin typeface="Varela Round"/>
              <a:cs typeface="Varela Round"/>
            </a:endParaRP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</a:rPr>
              <a:t>תפקידי הפחמימות.</a:t>
            </a:r>
            <a:endParaRPr lang="en-US" sz="2800" dirty="0">
              <a:solidFill>
                <a:srgbClr val="002060"/>
              </a:solidFill>
              <a:latin typeface="Varela Round"/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572706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410621" y="6325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/>
              <a:t>מה נלמד בשיעור הבא</a:t>
            </a:r>
            <a:endParaRPr dirty="0"/>
          </a:p>
        </p:txBody>
      </p:sp>
      <p:sp>
        <p:nvSpPr>
          <p:cNvPr id="5" name="Google Shape;136;p5">
            <a:extLst>
              <a:ext uri="{FF2B5EF4-FFF2-40B4-BE49-F238E27FC236}">
                <a16:creationId xmlns:a16="http://schemas.microsoft.com/office/drawing/2014/main" id="{887E5EBB-CDE3-49D1-BEDE-164F3F80EE7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064000" y="1581150"/>
            <a:ext cx="7593151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he-IL" sz="3200" dirty="0"/>
              <a:t>מיון הפחמימות לקבוצות.</a:t>
            </a:r>
          </a:p>
          <a:p>
            <a:pPr marL="76200" indent="0">
              <a:lnSpc>
                <a:spcPct val="150000"/>
              </a:lnSpc>
              <a:buNone/>
            </a:pPr>
            <a:endParaRPr lang="en-US" sz="2800" dirty="0"/>
          </a:p>
          <a:p>
            <a:pPr marL="76200" indent="0">
              <a:lnSpc>
                <a:spcPct val="150000"/>
              </a:lnSpc>
              <a:buNone/>
            </a:pPr>
            <a:endParaRPr lang="he-IL" sz="2800" dirty="0"/>
          </a:p>
        </p:txBody>
      </p:sp>
      <p:pic>
        <p:nvPicPr>
          <p:cNvPr id="45058" name="Picture 2" descr="What'S Next, Yellow Sticker, Note, Post Note, Reminder">
            <a:extLst>
              <a:ext uri="{FF2B5EF4-FFF2-40B4-BE49-F238E27FC236}">
                <a16:creationId xmlns:a16="http://schemas.microsoft.com/office/drawing/2014/main" id="{EE87BA24-B010-4F7D-B4AB-24D8100F5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326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795" y="1838476"/>
            <a:ext cx="121904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 b="1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3875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מה למדנו בשיעור הקודם?</a:t>
            </a:r>
            <a:endParaRPr dirty="0"/>
          </a:p>
        </p:txBody>
      </p:sp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3136900" y="1352550"/>
            <a:ext cx="8507551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50000"/>
              </a:lnSpc>
            </a:pPr>
            <a:r>
              <a:rPr lang="he-IL" sz="3200" dirty="0"/>
              <a:t>מבנה מערכת העיכול ותפקודה.</a:t>
            </a:r>
          </a:p>
        </p:txBody>
      </p:sp>
      <p:pic>
        <p:nvPicPr>
          <p:cNvPr id="5" name="Picture 2" descr="Video Conference E-Learning - Free vector graphic on Pixabay">
            <a:extLst>
              <a:ext uri="{FF2B5EF4-FFF2-40B4-BE49-F238E27FC236}">
                <a16:creationId xmlns:a16="http://schemas.microsoft.com/office/drawing/2014/main" id="{C2863EF6-147C-4D15-9CA9-BC395AF9E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5" y="2294145"/>
            <a:ext cx="4375654" cy="297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D9D121-94D0-489A-B5AF-304E54F88742}"/>
              </a:ext>
            </a:extLst>
          </p:cNvPr>
          <p:cNvSpPr/>
          <p:nvPr/>
        </p:nvSpPr>
        <p:spPr>
          <a:xfrm>
            <a:off x="727483" y="4954960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017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5BFD-E21A-4EF2-A85D-3F53A9A7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How your digestive system works - Emma Bryce">
            <a:hlinkClick r:id="" action="ppaction://media"/>
            <a:extLst>
              <a:ext uri="{FF2B5EF4-FFF2-40B4-BE49-F238E27FC236}">
                <a16:creationId xmlns:a16="http://schemas.microsoft.com/office/drawing/2014/main" id="{BA3B9DE7-A6D3-4EF1-A7BD-AE606611BC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9633F7-7C90-4BF6-8691-B0D8E1E7DB3C}"/>
              </a:ext>
            </a:extLst>
          </p:cNvPr>
          <p:cNvSpPr/>
          <p:nvPr/>
        </p:nvSpPr>
        <p:spPr>
          <a:xfrm>
            <a:off x="406009" y="213094"/>
            <a:ext cx="6584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BFBFB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How your digestive system works - Emma Bryce  - </a:t>
            </a:r>
            <a:r>
              <a:rPr lang="en-US" dirty="0">
                <a:highlight>
                  <a:srgbClr val="FBFBFB"/>
                </a:highlight>
                <a:latin typeface="Varela Round" panose="00000500000000000000" pitchFamily="2" charset="-79"/>
                <a:hlinkClick r:id="rId4"/>
              </a:rPr>
              <a:t>TED-Ed</a:t>
            </a:r>
            <a:endParaRPr lang="en-US" dirty="0">
              <a:highlight>
                <a:srgbClr val="FBFBFB"/>
              </a:highlight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42537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>
                <a:solidFill>
                  <a:srgbClr val="192A72"/>
                </a:solidFill>
              </a:rPr>
              <a:t>מה נלמד בשיעורים הבאים ?</a:t>
            </a:r>
            <a:endParaRPr lang="he-IL" dirty="0"/>
          </a:p>
        </p:txBody>
      </p:sp>
      <p:pic>
        <p:nvPicPr>
          <p:cNvPr id="20" name="Picture 2" descr="סיכום תרגיל למידה מרחוק בשעת חירום.... - כיתה ו1 ניצן ראביד">
            <a:extLst>
              <a:ext uri="{FF2B5EF4-FFF2-40B4-BE49-F238E27FC236}">
                <a16:creationId xmlns:a16="http://schemas.microsoft.com/office/drawing/2014/main" id="{C1E3760C-3012-4C1D-87C5-2B80E00FA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99" y="2037522"/>
            <a:ext cx="4161514" cy="346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3F1CB2-BF56-45BB-9F26-BD73985B943C}"/>
              </a:ext>
            </a:extLst>
          </p:cNvPr>
          <p:cNvSpPr/>
          <p:nvPr/>
        </p:nvSpPr>
        <p:spPr>
          <a:xfrm>
            <a:off x="1310337" y="496907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92A542-5664-432A-8248-4F625F113AE4}"/>
              </a:ext>
            </a:extLst>
          </p:cNvPr>
          <p:cNvSpPr/>
          <p:nvPr/>
        </p:nvSpPr>
        <p:spPr>
          <a:xfrm>
            <a:off x="5134527" y="2037522"/>
            <a:ext cx="6362700" cy="2576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700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החומרים האורגנים והאי-אורגנים המרכיבים את גופינו, מהם אנו גם ניזונים.</a:t>
            </a:r>
          </a:p>
        </p:txBody>
      </p:sp>
    </p:spTree>
    <p:extLst>
      <p:ext uri="{BB962C8B-B14F-4D97-AF65-F5344CB8AC3E}">
        <p14:creationId xmlns:p14="http://schemas.microsoft.com/office/powerpoint/2010/main" val="81436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>
                <a:solidFill>
                  <a:srgbClr val="192A72"/>
                </a:solidFill>
              </a:rPr>
              <a:t>מה נלמד בשיעורים הבאים ?</a:t>
            </a:r>
            <a:endParaRPr lang="he-I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F1CB2-BF56-45BB-9F26-BD73985B943C}"/>
              </a:ext>
            </a:extLst>
          </p:cNvPr>
          <p:cNvSpPr/>
          <p:nvPr/>
        </p:nvSpPr>
        <p:spPr>
          <a:xfrm>
            <a:off x="1596087" y="519767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92A542-5664-432A-8248-4F625F113AE4}"/>
              </a:ext>
            </a:extLst>
          </p:cNvPr>
          <p:cNvSpPr/>
          <p:nvPr/>
        </p:nvSpPr>
        <p:spPr>
          <a:xfrm>
            <a:off x="4966238" y="1618185"/>
            <a:ext cx="6096000" cy="33401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אבות המזון – פחמימות, שומנים, חלבונים, ויטמינים ומינרלים.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 בסוף נדון במים.</a:t>
            </a:r>
            <a:endParaRPr lang="en-US" sz="3600" dirty="0">
              <a:solidFill>
                <a:srgbClr val="002060"/>
              </a:solidFill>
              <a:latin typeface="Varela Round"/>
              <a:cs typeface="Varela Round"/>
              <a:sym typeface="Varela Round"/>
            </a:endParaRPr>
          </a:p>
        </p:txBody>
      </p:sp>
      <p:pic>
        <p:nvPicPr>
          <p:cNvPr id="1026" name="Picture 2" descr="פרמידת המזון - תרגול/יודר">
            <a:extLst>
              <a:ext uri="{FF2B5EF4-FFF2-40B4-BE49-F238E27FC236}">
                <a16:creationId xmlns:a16="http://schemas.microsoft.com/office/drawing/2014/main" id="{CAABE2CC-96FD-4D4D-B426-26B8E05E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833563"/>
            <a:ext cx="4200525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0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769" y="3938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מה נלמד בשיעורים הבאים ?</a:t>
            </a:r>
            <a:endParaRPr lang="he-I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F1CB2-BF56-45BB-9F26-BD73985B943C}"/>
              </a:ext>
            </a:extLst>
          </p:cNvPr>
          <p:cNvSpPr/>
          <p:nvPr/>
        </p:nvSpPr>
        <p:spPr>
          <a:xfrm>
            <a:off x="1596087" y="519767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Picture 5" descr="A picture containing cup, table, sitting, cake&#10;&#10;Description automatically generated">
            <a:extLst>
              <a:ext uri="{FF2B5EF4-FFF2-40B4-BE49-F238E27FC236}">
                <a16:creationId xmlns:a16="http://schemas.microsoft.com/office/drawing/2014/main" id="{4E4B34C7-FF68-464A-9A80-379915347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338" y="3602956"/>
            <a:ext cx="4244019" cy="3331255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E5E3AB83-3137-470A-B22D-FC2E2B32A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7" y="1276350"/>
            <a:ext cx="3048006" cy="1828804"/>
          </a:xfrm>
          <a:prstGeom prst="rect">
            <a:avLst/>
          </a:prstGeom>
        </p:spPr>
      </p:pic>
      <p:pic>
        <p:nvPicPr>
          <p:cNvPr id="10" name="Picture 9" descr="A piece of food on a plate&#10;&#10;Description automatically generated">
            <a:extLst>
              <a:ext uri="{FF2B5EF4-FFF2-40B4-BE49-F238E27FC236}">
                <a16:creationId xmlns:a16="http://schemas.microsoft.com/office/drawing/2014/main" id="{85389A9C-9E18-4D7E-AB15-C28EBC5D7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2" y="645448"/>
            <a:ext cx="6591244" cy="4389769"/>
          </a:xfrm>
          <a:prstGeom prst="rect">
            <a:avLst/>
          </a:prstGeom>
        </p:spPr>
      </p:pic>
      <p:pic>
        <p:nvPicPr>
          <p:cNvPr id="12" name="Picture 11" descr="A group of orange fruit&#10;&#10;Description automatically generated">
            <a:extLst>
              <a:ext uri="{FF2B5EF4-FFF2-40B4-BE49-F238E27FC236}">
                <a16:creationId xmlns:a16="http://schemas.microsoft.com/office/drawing/2014/main" id="{1D211383-DF70-44BF-81C7-3DAA72B10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6" y="3420730"/>
            <a:ext cx="4862457" cy="3228975"/>
          </a:xfrm>
          <a:prstGeom prst="rect">
            <a:avLst/>
          </a:prstGeom>
        </p:spPr>
      </p:pic>
      <p:sp>
        <p:nvSpPr>
          <p:cNvPr id="15" name="Google Shape;136;p5">
            <a:extLst>
              <a:ext uri="{FF2B5EF4-FFF2-40B4-BE49-F238E27FC236}">
                <a16:creationId xmlns:a16="http://schemas.microsoft.com/office/drawing/2014/main" id="{648EFB6A-FE6D-43ED-8A80-D61C82A4DD85}"/>
              </a:ext>
            </a:extLst>
          </p:cNvPr>
          <p:cNvSpPr txBox="1">
            <a:spLocks/>
          </p:cNvSpPr>
          <p:nvPr/>
        </p:nvSpPr>
        <p:spPr>
          <a:xfrm>
            <a:off x="6929773" y="1722898"/>
            <a:ext cx="4887405" cy="108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762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</a:defRPr>
            </a:lvl9pPr>
          </a:lstStyle>
          <a:p>
            <a:r>
              <a:rPr lang="he-IL" dirty="0"/>
              <a:t>החומרים מהם אנו ניזונים – </a:t>
            </a:r>
            <a:r>
              <a:rPr lang="he-IL" sz="3000" dirty="0"/>
              <a:t>פחמימות</a:t>
            </a:r>
            <a:r>
              <a:rPr lang="he-IL" dirty="0"/>
              <a:t>.</a:t>
            </a:r>
          </a:p>
        </p:txBody>
      </p:sp>
      <p:pic>
        <p:nvPicPr>
          <p:cNvPr id="14" name="Picture 13" descr="A group of fruit and vegetable salad&#10;&#10;Description automatically generated">
            <a:extLst>
              <a:ext uri="{FF2B5EF4-FFF2-40B4-BE49-F238E27FC236}">
                <a16:creationId xmlns:a16="http://schemas.microsoft.com/office/drawing/2014/main" id="{3E89163F-97E8-4454-8D79-BD3333CD7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3" y="3050981"/>
            <a:ext cx="5410979" cy="28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46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3258</TotalTime>
  <Words>989</Words>
  <Application>Microsoft Office PowerPoint</Application>
  <PresentationFormat>מסך רחב</PresentationFormat>
  <Paragraphs>165</Paragraphs>
  <Slides>45</Slides>
  <Notes>44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45</vt:i4>
      </vt:variant>
    </vt:vector>
  </HeadingPairs>
  <TitlesOfParts>
    <vt:vector size="50" baseType="lpstr">
      <vt:lpstr>Arial</vt:lpstr>
      <vt:lpstr>Calibri</vt:lpstr>
      <vt:lpstr>Roboto</vt:lpstr>
      <vt:lpstr>Varela Round</vt:lpstr>
      <vt:lpstr>Office Theme</vt:lpstr>
      <vt:lpstr>מערכת שידורים לאומית</vt:lpstr>
      <vt:lpstr>מדעי התזונה</vt:lpstr>
      <vt:lpstr>חשוב לדעת !</vt:lpstr>
      <vt:lpstr>חלק 2- החומרים מהם אנו ניזונים פרק 1 – פחמימות (שיעור 1)</vt:lpstr>
      <vt:lpstr>מה למדנו בשיעור הקודם?</vt:lpstr>
      <vt:lpstr>מצגת של PowerPoint‏</vt:lpstr>
      <vt:lpstr>מה נלמד בשיעורים הבאים ?</vt:lpstr>
      <vt:lpstr>מה נלמד בשיעורים הבאים ?</vt:lpstr>
      <vt:lpstr>מה נלמד בשיעורים הבאים ?</vt:lpstr>
      <vt:lpstr>מה נלמד בשיעורים הבאים ?</vt:lpstr>
      <vt:lpstr>"אם אין לחם תאכלו עוגות"</vt:lpstr>
      <vt:lpstr>מקור הביטוי</vt:lpstr>
      <vt:lpstr>מה נלמד היום ?</vt:lpstr>
      <vt:lpstr>חידה</vt:lpstr>
      <vt:lpstr>חידה</vt:lpstr>
      <vt:lpstr>פחמימות</vt:lpstr>
      <vt:lpstr>פחמימות</vt:lpstr>
      <vt:lpstr>פחמימות</vt:lpstr>
      <vt:lpstr>פחמימות</vt:lpstr>
      <vt:lpstr>פחמימות</vt:lpstr>
      <vt:lpstr>יש לכם תשובה?</vt:lpstr>
      <vt:lpstr>מצגת של PowerPoint‏</vt:lpstr>
      <vt:lpstr>פחמימות</vt:lpstr>
      <vt:lpstr>פחמימות</vt:lpstr>
      <vt:lpstr>פחמימות</vt:lpstr>
      <vt:lpstr>פחמימות</vt:lpstr>
      <vt:lpstr>מצגת של PowerPoint‏</vt:lpstr>
      <vt:lpstr>פחמימות</vt:lpstr>
      <vt:lpstr>פחמימות</vt:lpstr>
      <vt:lpstr>פחמימות</vt:lpstr>
      <vt:lpstr>פחמימות</vt:lpstr>
      <vt:lpstr>פחמימות</vt:lpstr>
      <vt:lpstr>פחמימות</vt:lpstr>
      <vt:lpstr>פחמימות</vt:lpstr>
      <vt:lpstr>פחמימות</vt:lpstr>
      <vt:lpstr>פחמימות</vt:lpstr>
      <vt:lpstr>האם מותר לישון עם צמחים בלילה?</vt:lpstr>
      <vt:lpstr>פחמימות</vt:lpstr>
      <vt:lpstr>פחמימות</vt:lpstr>
      <vt:lpstr>פחמימות</vt:lpstr>
      <vt:lpstr>פחמימות</vt:lpstr>
      <vt:lpstr>פחמימות</vt:lpstr>
      <vt:lpstr>מה נלמד היום ?</vt:lpstr>
      <vt:lpstr>מה נלמד בשיעור הבא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yaniv hakim</dc:creator>
  <cp:lastModifiedBy>בן שושן חגי</cp:lastModifiedBy>
  <cp:revision>7</cp:revision>
  <dcterms:created xsi:type="dcterms:W3CDTF">2020-05-09T18:13:51Z</dcterms:created>
  <dcterms:modified xsi:type="dcterms:W3CDTF">2020-05-18T11:37:18Z</dcterms:modified>
</cp:coreProperties>
</file>