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4" r:id="rId41"/>
    <p:sldId id="295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Varela Round" panose="00000500000000000000" pitchFamily="2" charset="-79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502E72-F2BB-4ED7-9828-A82AA6E2F564}">
  <a:tblStyle styleId="{46502E72-F2BB-4ED7-9828-A82AA6E2F564}" styleName="Table_0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tcBdr/>
        <a:fill>
          <a:solidFill>
            <a:srgbClr val="355A9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355A9B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355A9B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355A9B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C4B81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1297F44B-0096-47A6-BDE5-DB01A8BC855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DE3A6EB-7BDF-4E10-9C14-82A67B09A50B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60"/>
      </p:cViewPr>
      <p:guideLst>
        <p:guide orient="horz" pos="153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4T06:50:00.846" idx="1">
    <p:pos x="6000" y="0"/>
    <p:text>-קרן דמלין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arela Round" panose="00000500000000000000" pitchFamily="2" charset="-79"/>
        <a:ea typeface="Varela Round" panose="00000500000000000000" pitchFamily="2" charset="-79"/>
        <a:cs typeface="Varela Round" panose="00000500000000000000" pitchFamily="2" charset="-79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8000457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78000457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1" name="Google Shape;2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16" name="Google Shape;3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4" name="Google Shape;3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3" name="Google Shape;333;p2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45" name="Google Shape;3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59" name="Google Shape;3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77" name="Google Shape;3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83" name="Google Shape;3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91" name="Google Shape;3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98" name="Google Shape;39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21" name="Google Shape;42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27" name="Google Shape;42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33" name="Google Shape;4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38" name="Google Shape;43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45" name="Google Shape;4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91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  <a:defRPr sz="495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1" y="6304088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3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5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6444697" y="978203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>
            <a:off x="1733911" y="186260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1"/>
          <p:cNvSpPr>
            <a:spLocks noGrp="1"/>
          </p:cNvSpPr>
          <p:nvPr>
            <p:ph type="pic" idx="3"/>
          </p:nvPr>
        </p:nvSpPr>
        <p:spPr>
          <a:xfrm>
            <a:off x="843276" y="978203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5513041" y="1030564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2"/>
          <p:cNvSpPr>
            <a:spLocks noGrp="1"/>
          </p:cNvSpPr>
          <p:nvPr>
            <p:ph type="pic" idx="3"/>
          </p:nvPr>
        </p:nvSpPr>
        <p:spPr>
          <a:xfrm>
            <a:off x="1241441" y="1030562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12"/>
          <p:cNvSpPr>
            <a:spLocks noGrp="1"/>
          </p:cNvSpPr>
          <p:nvPr>
            <p:ph type="pic" idx="4"/>
          </p:nvPr>
        </p:nvSpPr>
        <p:spPr>
          <a:xfrm>
            <a:off x="1241441" y="3932962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0171544" y="938560"/>
            <a:ext cx="2190883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7" name="Google Shape;97;p13"/>
          <p:cNvSpPr>
            <a:spLocks noGrp="1"/>
          </p:cNvSpPr>
          <p:nvPr>
            <p:ph type="pic" idx="4"/>
          </p:nvPr>
        </p:nvSpPr>
        <p:spPr>
          <a:xfrm>
            <a:off x="4414861" y="10736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8" name="Google Shape;98;p13"/>
          <p:cNvSpPr>
            <a:spLocks noGrp="1"/>
          </p:cNvSpPr>
          <p:nvPr>
            <p:ph type="pic" idx="5"/>
          </p:nvPr>
        </p:nvSpPr>
        <p:spPr>
          <a:xfrm>
            <a:off x="4414861" y="39760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4" y="1396872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  <a:defRPr sz="495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70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3002331"/>
            <a:ext cx="12192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2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  <a:defRPr sz="33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  <a:defRPr sz="21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432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6"/>
            <a:ext cx="2598823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3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3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8667717" y="66851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2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5"/>
          <p:cNvSpPr>
            <a:spLocks noGrp="1"/>
          </p:cNvSpPr>
          <p:nvPr>
            <p:ph type="media" idx="2"/>
          </p:nvPr>
        </p:nvSpPr>
        <p:spPr>
          <a:xfrm>
            <a:off x="363416" y="639719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363418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  <a:defRPr sz="1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בלבד">
  <p:cSld name="1_כותרת בלבד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36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8667717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2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-260562" y="181686"/>
            <a:ext cx="2598823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-488825" y="468418"/>
            <a:ext cx="2969303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9010093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ctrTitle"/>
          </p:nvPr>
        </p:nvSpPr>
        <p:spPr>
          <a:xfrm>
            <a:off x="234417" y="1312990"/>
            <a:ext cx="7910519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10082354" y="81724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-2155687" y="6347806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3600"/>
              <a:buNone/>
              <a:defRPr sz="36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61149" y="964353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w-IL" sz="135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vo7PwTl9aY?feature=oembed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2H2Jn1eRuI?feature=oembed" TargetMode="Externa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5pMHRXCTQg?feature=oembed" TargetMode="Externa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II3LYENJV4?feature=oembed" TargetMode="Externa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LmGzTJYFvE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jxxYoL7nSU?feature=oembed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6600"/>
              <a:t>מערכת שידורים לאומית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2549775" y="213108"/>
            <a:ext cx="9642300" cy="1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הניעה להישגים 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515275" y="1595126"/>
            <a:ext cx="83070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900"/>
              <a:t>הצורך בהישג -</a:t>
            </a:r>
            <a:endParaRPr sz="2600"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2"/>
          </p:nvPr>
        </p:nvSpPr>
        <p:spPr>
          <a:xfrm>
            <a:off x="652800" y="2810477"/>
            <a:ext cx="8031900" cy="3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w-IL" sz="2400" b="1" dirty="0"/>
              <a:t>לפי הצורך בהישג ניתן להבין התנהגויות קיצוניות כגון: תחרויות, התנהגות של מאמן שרואה בגביע הגשמת כל שאיפותיו ואת האימונים המפרכים של רץ מרתון, איש ברזל וכו'. </a:t>
            </a:r>
            <a:endParaRPr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4"/>
          <p:cNvGrpSpPr/>
          <p:nvPr/>
        </p:nvGrpSpPr>
        <p:grpSpPr>
          <a:xfrm>
            <a:off x="1117903" y="526308"/>
            <a:ext cx="9666438" cy="4491640"/>
            <a:chOff x="125125" y="3590"/>
            <a:chExt cx="9666438" cy="4491640"/>
          </a:xfrm>
        </p:grpSpPr>
        <p:sp>
          <p:nvSpPr>
            <p:cNvPr id="193" name="Google Shape;193;p24"/>
            <p:cNvSpPr/>
            <p:nvPr/>
          </p:nvSpPr>
          <p:spPr>
            <a:xfrm>
              <a:off x="2041031" y="3590"/>
              <a:ext cx="5749467" cy="1878616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94" name="Google Shape;194;p24"/>
            <p:cNvSpPr txBox="1"/>
            <p:nvPr/>
          </p:nvSpPr>
          <p:spPr>
            <a:xfrm>
              <a:off x="2096054" y="58613"/>
              <a:ext cx="5639421" cy="1768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lang="iw-IL" sz="4100" b="1" i="0" u="none" strike="noStrike" cap="none" dirty="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תוצאות ההתנהגות במצבים הכרוכים בהישג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1534087" y="1882206"/>
              <a:ext cx="3381678" cy="7344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6" name="Google Shape;196;p24"/>
            <p:cNvSpPr/>
            <p:nvPr/>
          </p:nvSpPr>
          <p:spPr>
            <a:xfrm>
              <a:off x="125125" y="2616614"/>
              <a:ext cx="2817924" cy="1878616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97" name="Google Shape;197;p24"/>
            <p:cNvSpPr txBox="1"/>
            <p:nvPr/>
          </p:nvSpPr>
          <p:spPr>
            <a:xfrm>
              <a:off x="180148" y="2671637"/>
              <a:ext cx="2707878" cy="1768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lang="iw-IL" sz="4100" b="1" i="0" u="none" strike="noStrike" cap="none" dirty="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הצלחה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4915765" y="1882206"/>
              <a:ext cx="3466835" cy="7344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9" name="Google Shape;199;p24"/>
            <p:cNvSpPr/>
            <p:nvPr/>
          </p:nvSpPr>
          <p:spPr>
            <a:xfrm>
              <a:off x="6973639" y="2616614"/>
              <a:ext cx="2817924" cy="1878616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7028662" y="2671637"/>
              <a:ext cx="2707878" cy="1768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lang="iw-IL" sz="4100" b="1" i="0" u="none" strike="noStrike" cap="none" dirty="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כישלון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פחד מפני כישלון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923238" y="933094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/>
              <a:t>התנהגות אדם בעל פחד גדול מכישלון</a:t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1254419" y="1985697"/>
            <a:ext cx="8128000" cy="604800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3D6EC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1660819" y="1631457"/>
            <a:ext cx="5689600" cy="708480"/>
          </a:xfrm>
          <a:custGeom>
            <a:avLst/>
            <a:gdLst/>
            <a:ahLst/>
            <a:cxnLst/>
            <a:rect l="l" t="t" r="r" b="b"/>
            <a:pathLst>
              <a:path w="5689600" h="708480" extrusionOk="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5571518" y="0"/>
                </a:lnTo>
                <a:cubicBezTo>
                  <a:pt x="5636733" y="0"/>
                  <a:pt x="5689600" y="52867"/>
                  <a:pt x="5689600" y="118082"/>
                </a:cubicBezTo>
                <a:lnTo>
                  <a:pt x="5689600" y="590398"/>
                </a:lnTo>
                <a:cubicBezTo>
                  <a:pt x="5689600" y="655613"/>
                  <a:pt x="5636733" y="708480"/>
                  <a:pt x="557151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gradFill>
            <a:gsLst>
              <a:gs pos="0">
                <a:srgbClr val="2F6CD6"/>
              </a:gs>
              <a:gs pos="100000">
                <a:srgbClr val="8FB2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249625" tIns="34575" rIns="249625" bIns="34575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ישקיע יותר מאמץ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1254419" y="3074337"/>
            <a:ext cx="8128000" cy="604800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3D6EC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1660819" y="2720097"/>
            <a:ext cx="5689600" cy="708480"/>
          </a:xfrm>
          <a:custGeom>
            <a:avLst/>
            <a:gdLst/>
            <a:ahLst/>
            <a:cxnLst/>
            <a:rect l="l" t="t" r="r" b="b"/>
            <a:pathLst>
              <a:path w="5689600" h="708480" extrusionOk="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5571518" y="0"/>
                </a:lnTo>
                <a:cubicBezTo>
                  <a:pt x="5636733" y="0"/>
                  <a:pt x="5689600" y="52867"/>
                  <a:pt x="5689600" y="118082"/>
                </a:cubicBezTo>
                <a:lnTo>
                  <a:pt x="5689600" y="590398"/>
                </a:lnTo>
                <a:cubicBezTo>
                  <a:pt x="5689600" y="655613"/>
                  <a:pt x="5636733" y="708480"/>
                  <a:pt x="557151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gradFill>
            <a:gsLst>
              <a:gs pos="0">
                <a:srgbClr val="2F6CD6"/>
              </a:gs>
              <a:gs pos="100000">
                <a:srgbClr val="8FB2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249625" tIns="34575" rIns="249625" bIns="34575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יציב רף נמוך להצלחה ורף גבוה לכישלון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1254419" y="4162977"/>
            <a:ext cx="8128000" cy="604800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3D6EC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1660819" y="3808737"/>
            <a:ext cx="5689600" cy="708480"/>
          </a:xfrm>
          <a:custGeom>
            <a:avLst/>
            <a:gdLst/>
            <a:ahLst/>
            <a:cxnLst/>
            <a:rect l="l" t="t" r="r" b="b"/>
            <a:pathLst>
              <a:path w="5689600" h="708480" extrusionOk="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5571518" y="0"/>
                </a:lnTo>
                <a:cubicBezTo>
                  <a:pt x="5636733" y="0"/>
                  <a:pt x="5689600" y="52867"/>
                  <a:pt x="5689600" y="118082"/>
                </a:cubicBezTo>
                <a:lnTo>
                  <a:pt x="5689600" y="590398"/>
                </a:lnTo>
                <a:cubicBezTo>
                  <a:pt x="5689600" y="655613"/>
                  <a:pt x="5636733" y="708480"/>
                  <a:pt x="557151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gradFill>
            <a:gsLst>
              <a:gs pos="0">
                <a:srgbClr val="2F6CD6"/>
              </a:gs>
              <a:gs pos="100000">
                <a:srgbClr val="8FB2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249625" tIns="34575" rIns="249625" bIns="34575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ימנע ממצב שבו עלול להיכשל.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1254419" y="5251617"/>
            <a:ext cx="8128000" cy="604800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3D6EC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1660819" y="4897377"/>
            <a:ext cx="5689600" cy="708480"/>
          </a:xfrm>
          <a:custGeom>
            <a:avLst/>
            <a:gdLst/>
            <a:ahLst/>
            <a:cxnLst/>
            <a:rect l="l" t="t" r="r" b="b"/>
            <a:pathLst>
              <a:path w="5689600" h="708480" extrusionOk="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5571518" y="0"/>
                </a:lnTo>
                <a:cubicBezTo>
                  <a:pt x="5636733" y="0"/>
                  <a:pt x="5689600" y="52867"/>
                  <a:pt x="5689600" y="118082"/>
                </a:cubicBezTo>
                <a:lnTo>
                  <a:pt x="5689600" y="590398"/>
                </a:lnTo>
                <a:cubicBezTo>
                  <a:pt x="5689600" y="655613"/>
                  <a:pt x="5636733" y="708480"/>
                  <a:pt x="557151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gradFill>
            <a:gsLst>
              <a:gs pos="0">
                <a:srgbClr val="2F6CD6"/>
              </a:gs>
              <a:gs pos="100000">
                <a:srgbClr val="8FB2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249625" tIns="34575" rIns="249625" bIns="34575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יבחר מצב שהסיכוי להצליח בו הוא מזערי, כך שהכישלון יאבד מערכו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1254419" y="6340257"/>
            <a:ext cx="8128000" cy="604800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3D6EC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1660819" y="5986017"/>
            <a:ext cx="5689600" cy="708480"/>
          </a:xfrm>
          <a:custGeom>
            <a:avLst/>
            <a:gdLst/>
            <a:ahLst/>
            <a:cxnLst/>
            <a:rect l="l" t="t" r="r" b="b"/>
            <a:pathLst>
              <a:path w="5689600" h="708480" extrusionOk="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5571518" y="0"/>
                </a:lnTo>
                <a:cubicBezTo>
                  <a:pt x="5636733" y="0"/>
                  <a:pt x="5689600" y="52867"/>
                  <a:pt x="5689600" y="118082"/>
                </a:cubicBezTo>
                <a:lnTo>
                  <a:pt x="5689600" y="590398"/>
                </a:lnTo>
                <a:cubicBezTo>
                  <a:pt x="5689600" y="655613"/>
                  <a:pt x="5636733" y="708480"/>
                  <a:pt x="5571518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gradFill>
            <a:gsLst>
              <a:gs pos="0">
                <a:srgbClr val="2F6CD6"/>
              </a:gs>
              <a:gs pos="100000">
                <a:srgbClr val="8FB2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249625" tIns="34575" rIns="249625" bIns="34575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ינשור מעיסוק בספורט תחרותי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פחד מכישלון</a:t>
            </a: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2"/>
          </p:nvPr>
        </p:nvSpPr>
        <p:spPr>
          <a:xfrm>
            <a:off x="2192250" y="1155800"/>
            <a:ext cx="86547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iw-IL" sz="2000"/>
              <a:t>פחד מכישלון= זו נטייה שמעכבת התנהגות הישגית. </a:t>
            </a:r>
            <a:endParaRPr/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iw-IL" sz="2000"/>
              <a:t>הימנעות מכישלון מונעת בד"כ משני גורמי מצב:</a:t>
            </a:r>
            <a:endParaRPr/>
          </a:p>
          <a:p>
            <a:pPr marL="4572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/>
              <a:t>       </a:t>
            </a:r>
            <a:r>
              <a:rPr lang="iw-IL" sz="2000" b="1"/>
              <a:t>1.</a:t>
            </a:r>
            <a:r>
              <a:rPr lang="iw-IL" sz="2000"/>
              <a:t> הערכה כי קיים סיכוי להיכשל בביצוע המשימה.</a:t>
            </a:r>
            <a:endParaRPr/>
          </a:p>
          <a:p>
            <a:pPr marL="4572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/>
              <a:t>       </a:t>
            </a:r>
            <a:r>
              <a:rPr lang="iw-IL" sz="2000" b="1"/>
              <a:t>2. </a:t>
            </a:r>
            <a:r>
              <a:rPr lang="iw-IL" sz="2000"/>
              <a:t>התגמול השלילי הצפוי על ביצוע כושל.</a:t>
            </a:r>
            <a:endParaRPr/>
          </a:p>
          <a:p>
            <a:pPr marL="457200" lvl="0" indent="-2286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2286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900" y="3212650"/>
            <a:ext cx="3850875" cy="279852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363425" y="95352"/>
            <a:ext cx="7908378" cy="54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lang="iw-IL" sz="3000" b="1" dirty="0"/>
              <a:t>איך להתגבר על פחד מכישלון</a:t>
            </a:r>
            <a:endParaRPr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63263-E9F5-42C7-823B-4D6580486B4C}"/>
              </a:ext>
            </a:extLst>
          </p:cNvPr>
          <p:cNvSpPr/>
          <p:nvPr/>
        </p:nvSpPr>
        <p:spPr>
          <a:xfrm>
            <a:off x="-281354" y="5781822"/>
            <a:ext cx="8384345" cy="1547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Online Media 3" title="ￗﾐￗﾙￗﾚ ￗﾜￗﾔￗﾪￗﾒￗﾑￗﾨ ￗﾢￗﾜ ￗﾤￗﾗￗﾓ ￗﾞￗﾛￗﾙￗﾩￗﾜￗﾕￗﾟ">
            <a:hlinkClick r:id="" action="ppaction://media"/>
            <a:extLst>
              <a:ext uri="{FF2B5EF4-FFF2-40B4-BE49-F238E27FC236}">
                <a16:creationId xmlns:a16="http://schemas.microsoft.com/office/drawing/2014/main" id="{A341E4A7-6E3A-4C5C-B8D4-E2434BB04310}"/>
              </a:ext>
            </a:extLst>
          </p:cNvPr>
          <p:cNvPicPr>
            <a:picLocks noGrp="1" noRot="1" noChangeAspect="1"/>
          </p:cNvPicPr>
          <p:nvPr>
            <p:ph type="media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4050" y="639763"/>
            <a:ext cx="10885488" cy="612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2549769" y="64568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endParaRPr sz="280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 sz="3200"/>
              <a:t>אז מה מניע ילדים/ אנשים לעסוק בספורט?</a:t>
            </a:r>
            <a:br>
              <a:rPr lang="iw-IL" sz="2800"/>
            </a:br>
            <a:br>
              <a:rPr lang="iw-IL" sz="2800"/>
            </a:br>
            <a:endParaRPr sz="2800"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491828" y="1095683"/>
            <a:ext cx="8804571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600"/>
              <a:t>מי לא מכיר את המשפטים הבאים?</a:t>
            </a:r>
            <a:endParaRPr sz="2600"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2"/>
          </p:nvPr>
        </p:nvSpPr>
        <p:spPr>
          <a:xfrm>
            <a:off x="1605519" y="1739793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55600">
              <a:lnSpc>
                <a:spcPct val="150000"/>
              </a:lnSpc>
              <a:buClr>
                <a:srgbClr val="FF0000"/>
              </a:buClr>
              <a:buSzPts val="2000"/>
            </a:pPr>
            <a:r>
              <a:rPr lang="he-IL" sz="2000" dirty="0"/>
              <a:t>למי אכפת ששיפרתי את התוצאה אם לא קיבלתי מדליה??</a:t>
            </a:r>
          </a:p>
          <a:p>
            <a:pPr lvl="0" indent="-355600">
              <a:lnSpc>
                <a:spcPct val="150000"/>
              </a:lnSpc>
              <a:buClr>
                <a:srgbClr val="FF0000"/>
              </a:buClr>
              <a:buSzPts val="2000"/>
            </a:pPr>
            <a:r>
              <a:rPr lang="he-IL" sz="2000" dirty="0"/>
              <a:t>ברור שאני שמח על הניצחון, אבל הרבה יותר שמח מהשיפור בתוצאה. </a:t>
            </a:r>
          </a:p>
          <a:p>
            <a:pPr lvl="0" indent="-355600">
              <a:lnSpc>
                <a:spcPct val="150000"/>
              </a:lnSpc>
              <a:buClr>
                <a:srgbClr val="FF0000"/>
              </a:buClr>
              <a:buSzPts val="2000"/>
            </a:pPr>
            <a:r>
              <a:rPr lang="he-IL" sz="2000" dirty="0"/>
              <a:t>אני אוהב להתאמן ונהנה מהחברים ומהקבוצה, ובכלל, להרגיש את כל הגוף אחרי אימון טוב, זה מה שמשמח אותי באמת.</a:t>
            </a:r>
          </a:p>
          <a:p>
            <a:pPr lvl="0" indent="-355600">
              <a:lnSpc>
                <a:spcPct val="150000"/>
              </a:lnSpc>
              <a:buClr>
                <a:srgbClr val="FF0000"/>
              </a:buClr>
              <a:buSzPts val="2000"/>
            </a:pPr>
            <a:r>
              <a:rPr lang="he-IL" sz="2000" dirty="0"/>
              <a:t>לא יקרה שום דבר אם לא אגיע היום לאימון, גם ככה בעוד יומיים יש לי עוד אחד. קצת חופש לא מזיק לאף אחד.</a:t>
            </a:r>
          </a:p>
          <a:p>
            <a:pPr lvl="0" indent="-355600">
              <a:lnSpc>
                <a:spcPct val="150000"/>
              </a:lnSpc>
              <a:buClr>
                <a:srgbClr val="FF0000"/>
              </a:buClr>
              <a:buSzPts val="2000"/>
            </a:pPr>
            <a:r>
              <a:rPr lang="he-IL" sz="2000" dirty="0"/>
              <a:t>כולם יוצאים ביום שישי בא לי גם לצאת איתם, בא לי שיהיו לי חיים. אני כבר אסתדר עם המשחק מחר.</a:t>
            </a:r>
          </a:p>
          <a:p>
            <a:pPr marL="457200" lvl="0" indent="-355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endParaRPr sz="2000" dirty="0"/>
          </a:p>
        </p:txBody>
      </p:sp>
      <p:sp>
        <p:nvSpPr>
          <p:cNvPr id="237" name="Google Shape;237;p28"/>
          <p:cNvSpPr txBox="1"/>
          <p:nvPr/>
        </p:nvSpPr>
        <p:spPr>
          <a:xfrm>
            <a:off x="815231" y="6058670"/>
            <a:ext cx="761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חישבו מהו המניע של כל אחד מהם? פנימי או חיצוני?</a:t>
            </a:r>
            <a:endParaRPr sz="17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2362201" y="-13707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 dirty="0"/>
              <a:t>הסברים נוספים להתנהגות הישגית בספורט</a:t>
            </a:r>
            <a:endParaRPr dirty="0"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1608036" y="831145"/>
            <a:ext cx="8975927" cy="62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iw-IL" sz="2000" dirty="0"/>
              <a:t>המרכיב המשותף לכל התגובות ואחראי על התקדמותם והצלחתם של ספורטאים בתחרויות ובחיים, הוא המקור והסיבה לעשיית הדברים, המוטיבציה.</a:t>
            </a:r>
            <a:endParaRPr dirty="0"/>
          </a:p>
        </p:txBody>
      </p:sp>
      <p:sp>
        <p:nvSpPr>
          <p:cNvPr id="244" name="Google Shape;244;p29"/>
          <p:cNvSpPr/>
          <p:nvPr/>
        </p:nvSpPr>
        <p:spPr>
          <a:xfrm>
            <a:off x="2689695" y="1860012"/>
            <a:ext cx="6235312" cy="2283236"/>
          </a:xfrm>
          <a:custGeom>
            <a:avLst/>
            <a:gdLst/>
            <a:ahLst/>
            <a:cxnLst/>
            <a:rect l="l" t="t" r="r" b="b"/>
            <a:pathLst>
              <a:path w="5341255" h="1805191" extrusionOk="0">
                <a:moveTo>
                  <a:pt x="5341255" y="1805190"/>
                </a:moveTo>
                <a:lnTo>
                  <a:pt x="902595" y="1805190"/>
                </a:lnTo>
                <a:lnTo>
                  <a:pt x="0" y="902595"/>
                </a:lnTo>
                <a:lnTo>
                  <a:pt x="902595" y="1"/>
                </a:lnTo>
                <a:lnTo>
                  <a:pt x="5341255" y="1"/>
                </a:lnTo>
                <a:lnTo>
                  <a:pt x="5341255" y="1805190"/>
                </a:lnTo>
                <a:close/>
              </a:path>
            </a:pathLst>
          </a:custGeom>
          <a:solidFill>
            <a:srgbClr val="4372C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7325" tIns="57150" rIns="106675" bIns="57150" anchor="ctr" anchorCtr="0">
            <a:noAutofit/>
          </a:bodyPr>
          <a:lstStyle/>
          <a:p>
            <a:pPr lvl="0" algn="ctr" rtl="1">
              <a:lnSpc>
                <a:spcPct val="150000"/>
              </a:lnSpc>
              <a:buSzPts val="2400"/>
            </a:pPr>
            <a:r>
              <a:rPr lang="he-IL" sz="2400" b="1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מוטיבציה פנימית- </a:t>
            </a: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 algn="ctr" rtl="1">
              <a:spcBef>
                <a:spcPts val="840"/>
              </a:spcBef>
              <a:buSzPts val="2000"/>
            </a:pPr>
            <a:r>
              <a:rPr lang="he-IL" sz="20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נובעת מגורם פנימי בתוך האדם. כמו סקרנות , סיפוק אישי והנאה מבלי לצפות לתגמול חיצוני. </a:t>
            </a:r>
            <a:br>
              <a:rPr lang="he-IL" sz="20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he-IL" sz="20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(כדורגלן שמשחק להנאתו).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5" name="Google Shape;245;p29" descr="דיוקן של רץ נחוש"/>
          <p:cNvSpPr/>
          <p:nvPr/>
        </p:nvSpPr>
        <p:spPr>
          <a:xfrm>
            <a:off x="1132113" y="1860013"/>
            <a:ext cx="2460177" cy="223160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l="-17999" r="-17997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2689695" y="4091621"/>
            <a:ext cx="6235312" cy="2689320"/>
          </a:xfrm>
          <a:custGeom>
            <a:avLst/>
            <a:gdLst/>
            <a:ahLst/>
            <a:cxnLst/>
            <a:rect l="l" t="t" r="r" b="b"/>
            <a:pathLst>
              <a:path w="5341255" h="1805191" extrusionOk="0">
                <a:moveTo>
                  <a:pt x="5341255" y="1805190"/>
                </a:moveTo>
                <a:lnTo>
                  <a:pt x="902595" y="1805190"/>
                </a:lnTo>
                <a:lnTo>
                  <a:pt x="0" y="902595"/>
                </a:lnTo>
                <a:lnTo>
                  <a:pt x="902595" y="1"/>
                </a:lnTo>
                <a:lnTo>
                  <a:pt x="5341255" y="1"/>
                </a:lnTo>
                <a:lnTo>
                  <a:pt x="5341255" y="1805190"/>
                </a:lnTo>
                <a:close/>
              </a:path>
            </a:pathLst>
          </a:custGeom>
          <a:solidFill>
            <a:srgbClr val="4372C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7325" tIns="57150" rIns="106675" bIns="57150" anchor="ctr" anchorCtr="0">
            <a:noAutofit/>
          </a:bodyPr>
          <a:lstStyle/>
          <a:p>
            <a:pPr lvl="0" algn="ctr" rtl="1">
              <a:lnSpc>
                <a:spcPct val="150000"/>
              </a:lnSpc>
              <a:buSzPts val="2400"/>
            </a:pPr>
            <a:r>
              <a:rPr lang="he-IL" sz="2400" b="1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מוטיבציה חיצונית- </a:t>
            </a: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 algn="ctr" rtl="1">
              <a:spcBef>
                <a:spcPts val="840"/>
              </a:spcBef>
              <a:buSzPts val="2000"/>
            </a:pPr>
            <a:r>
              <a:rPr lang="he-IL" sz="20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מניע שמעודד לפעול כדי להשיג רווח כספי, פרס או חיזוק מגורם חיצוני. הסיבה להשתתפות בתחרות היא בגלל ההורים, המאמן או החברים.</a:t>
            </a:r>
            <a:br>
              <a:rPr lang="he-IL" sz="20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he-IL" sz="20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(כדורגלן שמשחק כדי להתפרסם ולהיות נערץ).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7" name="Google Shape;247;p29" descr="מעריץ מניף ידיים בהופעה"/>
          <p:cNvSpPr/>
          <p:nvPr/>
        </p:nvSpPr>
        <p:spPr>
          <a:xfrm>
            <a:off x="1132114" y="4397829"/>
            <a:ext cx="2627086" cy="209673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l="-24998" r="-24998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הניעה להישגים-המשך</a:t>
            </a: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515275" y="866633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dirty="0"/>
              <a:t>ההבדלים בין מוטיבציה פנימית וחיצונית על פי חיגר (2006)</a:t>
            </a:r>
            <a:endParaRPr dirty="0"/>
          </a:p>
        </p:txBody>
      </p:sp>
      <p:graphicFrame>
        <p:nvGraphicFramePr>
          <p:cNvPr id="254" name="Google Shape;254;p30"/>
          <p:cNvGraphicFramePr/>
          <p:nvPr>
            <p:extLst>
              <p:ext uri="{D42A27DB-BD31-4B8C-83A1-F6EECF244321}">
                <p14:modId xmlns:p14="http://schemas.microsoft.com/office/powerpoint/2010/main" val="964751576"/>
              </p:ext>
            </p:extLst>
          </p:nvPr>
        </p:nvGraphicFramePr>
        <p:xfrm>
          <a:off x="711993" y="1623861"/>
          <a:ext cx="8127975" cy="4998672"/>
        </p:xfrm>
        <a:graphic>
          <a:graphicData uri="http://schemas.openxmlformats.org/drawingml/2006/table">
            <a:tbl>
              <a:tblPr firstRow="1" bandRow="1">
                <a:noFill/>
                <a:tableStyleId>{46502E72-F2BB-4ED7-9828-A82AA6E2F564}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869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מוטיבציה פנימית</a:t>
                      </a:r>
                      <a:endParaRPr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מוטיבציה חיצונית</a:t>
                      </a:r>
                      <a:endParaRPr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07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457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5" name="Google Shape;255;p30"/>
          <p:cNvSpPr txBox="1"/>
          <p:nvPr/>
        </p:nvSpPr>
        <p:spPr>
          <a:xfrm>
            <a:off x="10222523" y="1524000"/>
            <a:ext cx="148883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A8AE0-F170-4485-8636-1CCEBD49C0E1}"/>
              </a:ext>
            </a:extLst>
          </p:cNvPr>
          <p:cNvSpPr txBox="1"/>
          <p:nvPr/>
        </p:nvSpPr>
        <p:spPr>
          <a:xfrm>
            <a:off x="6225402" y="2360653"/>
            <a:ext cx="2576212" cy="15358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600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הניצחון הוא המטרה!</a:t>
            </a:r>
            <a:br>
              <a:rPr lang="he-IL" sz="1600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he-IL" sz="1600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יהיה מוכן להחליף את העיסוק כדי להשיג את המטרה, הנשארת קבועה.</a:t>
            </a:r>
            <a:endParaRPr lang="he-IL" sz="16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E9233-5BEE-4733-92D0-2A97BA93FA5D}"/>
              </a:ext>
            </a:extLst>
          </p:cNvPr>
          <p:cNvSpPr txBox="1"/>
          <p:nvPr/>
        </p:nvSpPr>
        <p:spPr>
          <a:xfrm>
            <a:off x="3445365" y="2478184"/>
            <a:ext cx="2576212" cy="13007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800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שיפור מיומנות אישית ו/או קבוצתית, שיפור תוצאה, התקדמות.</a:t>
            </a:r>
            <a:endParaRPr lang="he-IL" sz="1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E322D-52A0-4C13-BAA9-B7A87784E6D7}"/>
              </a:ext>
            </a:extLst>
          </p:cNvPr>
          <p:cNvSpPr txBox="1"/>
          <p:nvPr/>
        </p:nvSpPr>
        <p:spPr>
          <a:xfrm>
            <a:off x="1014840" y="3013501"/>
            <a:ext cx="21101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הגדרת מטרה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3F874-AADB-4CCD-9F69-8A2E5CC40EA4}"/>
              </a:ext>
            </a:extLst>
          </p:cNvPr>
          <p:cNvSpPr txBox="1"/>
          <p:nvPr/>
        </p:nvSpPr>
        <p:spPr>
          <a:xfrm>
            <a:off x="1125415" y="4276578"/>
            <a:ext cx="1999579" cy="5116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20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חויית התחרות</a:t>
            </a:r>
            <a:endParaRPr lang="he-IL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A6DE-2021-4455-807D-6CF3F44E37F4}"/>
              </a:ext>
            </a:extLst>
          </p:cNvPr>
          <p:cNvSpPr txBox="1"/>
          <p:nvPr/>
        </p:nvSpPr>
        <p:spPr>
          <a:xfrm>
            <a:off x="1014840" y="5428281"/>
            <a:ext cx="2110154" cy="9733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2000" b="1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ציפיות לאחר הצלחות</a:t>
            </a:r>
            <a:endParaRPr lang="he-IL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34797-9B8F-44A9-8315-3171CA5D4FCA}"/>
              </a:ext>
            </a:extLst>
          </p:cNvPr>
          <p:cNvSpPr txBox="1"/>
          <p:nvPr/>
        </p:nvSpPr>
        <p:spPr>
          <a:xfrm>
            <a:off x="3445365" y="4089796"/>
            <a:ext cx="2625827" cy="8852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חווית הנאה מעצם התחרות, מיקוד במשימה</a:t>
            </a:r>
            <a:endParaRPr lang="he-IL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D24C4-A6CB-4ECB-B649-E8E737C71C80}"/>
              </a:ext>
            </a:extLst>
          </p:cNvPr>
          <p:cNvSpPr txBox="1"/>
          <p:nvPr/>
        </p:nvSpPr>
        <p:spPr>
          <a:xfrm>
            <a:off x="6386732" y="3954363"/>
            <a:ext cx="2285480" cy="13007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תחושת לחץ הנובע מהרצון להוכיח את עצמו</a:t>
            </a:r>
            <a:endParaRPr lang="he-IL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07433A-D5C8-493D-A74E-B5EB09A73A3C}"/>
              </a:ext>
            </a:extLst>
          </p:cNvPr>
          <p:cNvSpPr txBox="1"/>
          <p:nvPr/>
        </p:nvSpPr>
        <p:spPr>
          <a:xfrm>
            <a:off x="3615397" y="5472332"/>
            <a:ext cx="2321169" cy="8852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תחושת סיפוק והנאה לאחר תחרות</a:t>
            </a:r>
            <a:endParaRPr lang="he-IL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AFF53-590F-40E3-9B10-183810EC6D8D}"/>
              </a:ext>
            </a:extLst>
          </p:cNvPr>
          <p:cNvSpPr txBox="1"/>
          <p:nvPr/>
        </p:nvSpPr>
        <p:spPr>
          <a:xfrm>
            <a:off x="6443916" y="5330097"/>
            <a:ext cx="2171112" cy="13007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ציפייה לקבלת התגמול: חומרי, כסף ו/או הערכה חברתית</a:t>
            </a:r>
            <a:endParaRPr lang="he-IL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2549770" y="60959"/>
            <a:ext cx="96423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 dirty="0"/>
              <a:t>לסיכום</a:t>
            </a:r>
            <a:endParaRPr dirty="0"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2"/>
          </p:nvPr>
        </p:nvSpPr>
        <p:spPr>
          <a:xfrm>
            <a:off x="2916159" y="714566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•"/>
            </a:pPr>
            <a:r>
              <a:rPr lang="iw-IL" sz="2000" dirty="0"/>
              <a:t>קשה לקבוע בצורה מדויקת מה מניע ספורטאי להתנהג בדרך מסוימת.</a:t>
            </a:r>
            <a:endParaRPr sz="2000" dirty="0"/>
          </a:p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•"/>
            </a:pPr>
            <a:r>
              <a:rPr lang="iw-IL" sz="2000" dirty="0"/>
              <a:t>ניתן להסיק על פי ההתנהגות הגלויה על מניעיו.</a:t>
            </a:r>
            <a:endParaRPr sz="2000" dirty="0"/>
          </a:p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•"/>
            </a:pPr>
            <a:r>
              <a:rPr lang="iw-IL" sz="2000" dirty="0"/>
              <a:t>עפ"י מחקר Ames 1992 נמצא שתלמיד בעל מוטיבציה פנימית ייקח על עצמו יותר משימות מאתגרות</a:t>
            </a:r>
            <a:endParaRPr sz="2000" dirty="0"/>
          </a:p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•"/>
            </a:pPr>
            <a:r>
              <a:rPr lang="iw-IL" sz="2000" dirty="0"/>
              <a:t>תלמיד בעל מוטיבציה חיצונית ייקח על עצמו משימות יותר פשוטות.</a:t>
            </a:r>
            <a:endParaRPr sz="2000" dirty="0"/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270" y="4067175"/>
            <a:ext cx="4191000" cy="266187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-IL"/>
              <a:t>שאלת חשיבה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body" idx="1"/>
          </p:nvPr>
        </p:nvSpPr>
        <p:spPr>
          <a:xfrm>
            <a:off x="515273" y="933094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/>
              <a:t>מוטיבציה חיצונית או פנימית?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body" idx="2"/>
          </p:nvPr>
        </p:nvSpPr>
        <p:spPr>
          <a:xfrm>
            <a:off x="515273" y="147309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לשפר מיומנות אישית?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לנצח? 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כדורסלן שרוצה לרצות את הוריו?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רץ שנהנה מריצת מרתון?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ספורטאי שממוקד במשימה?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ספורטאי שמרגיש לחץ לקראת התחרות? 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אצן שרוצה לזכות בכסף רב עבור הריצה?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ספורטאי שחש סיפוק לאחר התחרות?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•"/>
            </a:pPr>
            <a:r>
              <a:rPr lang="iw-IL" sz="2000" dirty="0"/>
              <a:t>ספורטאי שמבקש את כספו לאחר התחרות? </a:t>
            </a:r>
            <a:endParaRPr sz="2000" dirty="0"/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ctrTitle"/>
          </p:nvPr>
        </p:nvSpPr>
        <p:spPr>
          <a:xfrm>
            <a:off x="0" y="1599182"/>
            <a:ext cx="12192000" cy="198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00"/>
              <a:buFont typeface="Varela Round"/>
              <a:buNone/>
            </a:pPr>
            <a:r>
              <a:rPr lang="he-IL" sz="5400" dirty="0"/>
              <a:t>חינוך גופני </a:t>
            </a:r>
            <a:br>
              <a:rPr lang="he-IL" dirty="0"/>
            </a:br>
            <a:r>
              <a:rPr lang="he-IL" dirty="0"/>
              <a:t>מקצוע מוגבר לבגרות 5 </a:t>
            </a:r>
            <a:r>
              <a:rPr lang="he-IL" dirty="0" err="1"/>
              <a:t>יח"ל</a:t>
            </a:r>
            <a:br>
              <a:rPr lang="he-IL" dirty="0"/>
            </a:br>
            <a:r>
              <a:rPr lang="he-IL" dirty="0"/>
              <a:t> </a:t>
            </a:r>
            <a:r>
              <a:rPr lang="he-IL" sz="3600" dirty="0"/>
              <a:t>חלק א'- מוטיבציה ועולם הספורט</a:t>
            </a:r>
            <a:endParaRPr lang="he-IL"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1350499" y="376233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 dirty="0"/>
              <a:t>                              שם המורה:  קרן ברנר דמלין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ctrTitle"/>
          </p:nvPr>
        </p:nvSpPr>
        <p:spPr>
          <a:xfrm>
            <a:off x="0" y="1599182"/>
            <a:ext cx="12192000" cy="19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00"/>
              <a:buFont typeface="Varela Round"/>
              <a:buNone/>
            </a:pPr>
            <a:r>
              <a:rPr lang="iw-IL" sz="5400" dirty="0"/>
              <a:t>חינוך גופני </a:t>
            </a:r>
            <a:br>
              <a:rPr lang="iw-IL" dirty="0"/>
            </a:br>
            <a:r>
              <a:rPr lang="iw-IL" dirty="0"/>
              <a:t>מקצוע מוגבר לבגרות 5 יח"ל</a:t>
            </a:r>
            <a:br>
              <a:rPr lang="iw-IL" dirty="0"/>
            </a:br>
            <a:r>
              <a:rPr lang="iw-IL" dirty="0"/>
              <a:t> </a:t>
            </a:r>
            <a:r>
              <a:rPr lang="iw-IL" sz="3600" dirty="0"/>
              <a:t>חלק ב</a:t>
            </a:r>
            <a:r>
              <a:rPr lang="he-IL" sz="3600" dirty="0"/>
              <a:t>'</a:t>
            </a:r>
            <a:r>
              <a:rPr lang="iw-IL" sz="3600" dirty="0"/>
              <a:t>- מוטיבציה ועולם הספורט</a:t>
            </a:r>
            <a:endParaRPr dirty="0"/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2"/>
          </p:nvPr>
        </p:nvSpPr>
        <p:spPr>
          <a:xfrm>
            <a:off x="-239150" y="358548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/>
            <a:r>
              <a:rPr lang="iw-IL" sz="2400" dirty="0"/>
              <a:t> שם המורה</a:t>
            </a:r>
            <a:r>
              <a:rPr lang="he-IL" sz="2400" dirty="0"/>
              <a:t>:</a:t>
            </a:r>
            <a:r>
              <a:rPr lang="iw-IL" sz="2400" dirty="0"/>
              <a:t> </a:t>
            </a:r>
            <a:r>
              <a:rPr lang="en-US" sz="2400" dirty="0"/>
              <a:t> </a:t>
            </a:r>
            <a:r>
              <a:rPr lang="iw-IL" sz="2400" dirty="0"/>
              <a:t>קרן ברנר דמלין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2549775" y="540851"/>
            <a:ext cx="96423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iw-IL" sz="3600">
                <a:solidFill>
                  <a:srgbClr val="192A72"/>
                </a:solidFill>
              </a:rPr>
              <a:t>מה נלמד היום</a:t>
            </a:r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body" idx="2"/>
          </p:nvPr>
        </p:nvSpPr>
        <p:spPr>
          <a:xfrm>
            <a:off x="224250" y="2195850"/>
            <a:ext cx="96423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7" lvl="0" indent="-327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00"/>
              <a:buChar char="•"/>
            </a:pPr>
            <a:r>
              <a:rPr lang="iw-IL" sz="2900" dirty="0"/>
              <a:t>גישת הייחוס הסיבתי</a:t>
            </a:r>
            <a:endParaRPr sz="2900" dirty="0"/>
          </a:p>
          <a:p>
            <a:pPr marL="329837" lvl="0" indent="-327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00"/>
              <a:buChar char="•"/>
            </a:pPr>
            <a:r>
              <a:rPr lang="iw-IL" sz="2900" dirty="0"/>
              <a:t>הצבת מטרות והקשרן למוטיבציה</a:t>
            </a:r>
            <a:endParaRPr sz="2900" dirty="0"/>
          </a:p>
          <a:p>
            <a:pPr marL="329837" lvl="0" indent="-3270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00"/>
              <a:buChar char="•"/>
            </a:pPr>
            <a:r>
              <a:rPr lang="iw-IL" sz="2900" dirty="0"/>
              <a:t>סיכום</a:t>
            </a:r>
            <a:endParaRPr sz="2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body" idx="1"/>
          </p:nvPr>
        </p:nvSpPr>
        <p:spPr>
          <a:xfrm>
            <a:off x="515274" y="1185681"/>
            <a:ext cx="881629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1800"/>
              <a:t>מכירים את המשפטים?</a:t>
            </a:r>
            <a:endParaRPr/>
          </a:p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endParaRPr sz="1800"/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2"/>
          </p:nvPr>
        </p:nvSpPr>
        <p:spPr>
          <a:xfrm>
            <a:off x="515273" y="172568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המורה לא לימדה כמו שצריך בגלל זה נכשלתי.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היה רעש לא יכולתי להתרכז במבחן.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לא הרגשתי טוב בתחרות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לא ישנתי טוב בלילה.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נתפסו לי השרירים.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היה חם/קר מדיי.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המבחן היה קשה מאוד.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הצלחתי, כי השקעתי כל העונה.</a:t>
            </a:r>
            <a:endParaRPr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w-IL" sz="2000" dirty="0"/>
              <a:t>איזה מזל היה לי היום בגלל זה ניצחתי.</a:t>
            </a:r>
            <a:endParaRPr sz="2000" dirty="0"/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  <p:sp>
        <p:nvSpPr>
          <p:cNvPr id="288" name="Google Shape;288;p35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title"/>
          </p:nvPr>
        </p:nvSpPr>
        <p:spPr>
          <a:xfrm>
            <a:off x="2549775" y="213102"/>
            <a:ext cx="96423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גישת הייחוס הסיבתי</a:t>
            </a:r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1"/>
          </p:nvPr>
        </p:nvSpPr>
        <p:spPr>
          <a:xfrm>
            <a:off x="187575" y="979801"/>
            <a:ext cx="99642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000"/>
              <a:t>מתמקדת בסיבות שלהן מייחסים בני אדם את תוצאות פעולותיהם ובדרך ההנמקה שלהם.</a:t>
            </a:r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2"/>
          </p:nvPr>
        </p:nvSpPr>
        <p:spPr>
          <a:xfrm>
            <a:off x="3024187" y="1755418"/>
            <a:ext cx="8031900" cy="3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  <a:buClr>
                <a:srgbClr val="FF0000"/>
              </a:buClr>
            </a:pPr>
            <a:r>
              <a:rPr lang="he-IL" sz="2000" dirty="0"/>
              <a:t>גישה שמייחסת את הסיבה שבתוצאה (ניצחתי\ הפסדתי במשחק כי..)</a:t>
            </a:r>
            <a:endParaRPr lang="he-IL" dirty="0"/>
          </a:p>
          <a:p>
            <a:pPr lvl="0">
              <a:lnSpc>
                <a:spcPct val="200000"/>
              </a:lnSpc>
              <a:buClr>
                <a:srgbClr val="FF0000"/>
              </a:buClr>
            </a:pPr>
            <a:r>
              <a:rPr lang="he-IL" sz="2000" dirty="0"/>
              <a:t>יש חשיבות גם להצלחה או לכישלון וגם לדרך שבה האדם מסביר את ההצלחה או הכישלון שלו.</a:t>
            </a:r>
            <a:endParaRPr lang="he-IL" dirty="0"/>
          </a:p>
          <a:p>
            <a:pPr lvl="0" indent="-228600">
              <a:lnSpc>
                <a:spcPct val="200000"/>
              </a:lnSpc>
              <a:buNone/>
            </a:pPr>
            <a:endParaRPr lang="he-IL" sz="2000" dirty="0"/>
          </a:p>
          <a:p>
            <a:pPr marL="457200" lvl="0" indent="-2286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455" y="4275959"/>
            <a:ext cx="3187945" cy="207560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7"/>
          <p:cNvGrpSpPr/>
          <p:nvPr/>
        </p:nvGrpSpPr>
        <p:grpSpPr>
          <a:xfrm>
            <a:off x="650470" y="1302074"/>
            <a:ext cx="8872138" cy="3937327"/>
            <a:chOff x="5701" y="293889"/>
            <a:chExt cx="8872138" cy="3937327"/>
          </a:xfrm>
        </p:grpSpPr>
        <p:sp>
          <p:nvSpPr>
            <p:cNvPr id="302" name="Google Shape;302;p37"/>
            <p:cNvSpPr/>
            <p:nvPr/>
          </p:nvSpPr>
          <p:spPr>
            <a:xfrm>
              <a:off x="4322268" y="1659805"/>
              <a:ext cx="2200525" cy="6255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3" name="Google Shape;303;p37"/>
            <p:cNvSpPr/>
            <p:nvPr/>
          </p:nvSpPr>
          <p:spPr>
            <a:xfrm>
              <a:off x="1967222" y="1659805"/>
              <a:ext cx="2355046" cy="6255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4" name="Google Shape;304;p37"/>
            <p:cNvSpPr/>
            <p:nvPr/>
          </p:nvSpPr>
          <p:spPr>
            <a:xfrm>
              <a:off x="2981293" y="293889"/>
              <a:ext cx="2681949" cy="136591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3220298" y="520944"/>
              <a:ext cx="2681949" cy="13659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06" name="Google Shape;306;p37"/>
            <p:cNvSpPr txBox="1"/>
            <p:nvPr/>
          </p:nvSpPr>
          <p:spPr>
            <a:xfrm>
              <a:off x="3260304" y="560950"/>
              <a:ext cx="2601937" cy="1285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מיקוד הסיבתיות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5701" y="2285402"/>
              <a:ext cx="3923040" cy="171875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244707" y="2512457"/>
              <a:ext cx="3923040" cy="171875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09" name="Google Shape;309;p37"/>
            <p:cNvSpPr txBox="1"/>
            <p:nvPr/>
          </p:nvSpPr>
          <p:spPr>
            <a:xfrm>
              <a:off x="295048" y="2562798"/>
              <a:ext cx="3822358" cy="1618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סיבות חיצוניות להצלחה:</a:t>
              </a:r>
              <a:b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סיבות </a:t>
              </a: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הנתפסות כקשורות לגורמים שמחוץ לפרט עצמו:</a:t>
              </a:r>
              <a:br>
                <a:rPr lang="iw-IL" sz="2000" b="0" i="0" u="none" strike="noStrike" cap="none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</a:b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 </a:t>
              </a:r>
              <a:r>
                <a:rPr lang="iw-IL" sz="18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מזל, דרישות התפקיד, עונש/חיזוק</a:t>
              </a:r>
              <a:endParaRPr sz="20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4406753" y="2285402"/>
              <a:ext cx="4232081" cy="171489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4645758" y="2512457"/>
              <a:ext cx="4232081" cy="171489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12" name="Google Shape;312;p37"/>
            <p:cNvSpPr txBox="1"/>
            <p:nvPr/>
          </p:nvSpPr>
          <p:spPr>
            <a:xfrm>
              <a:off x="4695986" y="2562685"/>
              <a:ext cx="4131625" cy="1614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סיבות פנימיות להצלחה:</a:t>
              </a:r>
              <a:b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סיבות הקשורות למעשיו או לתכונותיו של הפרט</a:t>
              </a: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:</a:t>
              </a:r>
              <a:b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</a:b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יכולת, מאמץ, השקעה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תיאוריית הייחוס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תיאוריית הייחוס הסיבתי</a:t>
            </a:r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/>
              <a:t>אני ואחרים</a:t>
            </a:r>
            <a:endParaRPr/>
          </a:p>
        </p:txBody>
      </p:sp>
      <p:graphicFrame>
        <p:nvGraphicFramePr>
          <p:cNvPr id="320" name="Google Shape;320;p38"/>
          <p:cNvGraphicFramePr/>
          <p:nvPr>
            <p:extLst>
              <p:ext uri="{D42A27DB-BD31-4B8C-83A1-F6EECF244321}">
                <p14:modId xmlns:p14="http://schemas.microsoft.com/office/powerpoint/2010/main" val="1022160697"/>
              </p:ext>
            </p:extLst>
          </p:nvPr>
        </p:nvGraphicFramePr>
        <p:xfrm>
          <a:off x="1125417" y="1978268"/>
          <a:ext cx="8510025" cy="1112550"/>
        </p:xfrm>
        <a:graphic>
          <a:graphicData uri="http://schemas.openxmlformats.org/drawingml/2006/table">
            <a:tbl>
              <a:tblPr firstRow="1" bandRow="1">
                <a:noFill/>
                <a:tableStyleId>{1297F44B-0096-47A6-BDE5-DB01A8BC8558}</a:tableStyleId>
              </a:tblPr>
              <a:tblGrid>
                <a:gridCol w="283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הצלחה </a:t>
                      </a:r>
                      <a:endParaRPr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כישלון</a:t>
                      </a:r>
                      <a:endParaRPr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 dirty="0">
                          <a:solidFill>
                            <a:srgbClr val="00206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אני</a:t>
                      </a:r>
                      <a:endParaRPr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rgbClr val="00206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פנימי</a:t>
                      </a:r>
                      <a:endParaRPr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rgbClr val="00206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חיצוני</a:t>
                      </a:r>
                      <a:endParaRPr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 dirty="0">
                          <a:solidFill>
                            <a:srgbClr val="00206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אחרים</a:t>
                      </a:r>
                      <a:endParaRPr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rgbClr val="00206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חיצוני</a:t>
                      </a:r>
                      <a:endParaRPr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rgbClr val="00206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פנימי</a:t>
                      </a:r>
                      <a:endParaRPr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1" name="Google Shape;321;p38"/>
          <p:cNvSpPr txBox="1"/>
          <p:nvPr/>
        </p:nvSpPr>
        <p:spPr>
          <a:xfrm>
            <a:off x="1125425" y="4021038"/>
            <a:ext cx="87687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כספורטאים צריך לקחת את האחריות גם במקרה של הצלחה ובמיוחד במקרה של כישלון</a:t>
            </a:r>
            <a:endParaRPr sz="2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גישת היחוס הסיבתי</a:t>
            </a:r>
            <a:endParaRPr/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500"/>
              <a:t>מידת היציבות של התנהגות</a:t>
            </a:r>
            <a:endParaRPr sz="2500"/>
          </a:p>
        </p:txBody>
      </p:sp>
      <p:graphicFrame>
        <p:nvGraphicFramePr>
          <p:cNvPr id="328" name="Google Shape;328;p39"/>
          <p:cNvGraphicFramePr/>
          <p:nvPr>
            <p:extLst>
              <p:ext uri="{D42A27DB-BD31-4B8C-83A1-F6EECF244321}">
                <p14:modId xmlns:p14="http://schemas.microsoft.com/office/powerpoint/2010/main" val="2446207023"/>
              </p:ext>
            </p:extLst>
          </p:nvPr>
        </p:nvGraphicFramePr>
        <p:xfrm>
          <a:off x="2032000" y="1978268"/>
          <a:ext cx="8127975" cy="2229640"/>
        </p:xfrm>
        <a:graphic>
          <a:graphicData uri="http://schemas.openxmlformats.org/drawingml/2006/table">
            <a:tbl>
              <a:tblPr firstRow="1" bandRow="1">
                <a:noFill/>
                <a:tableStyleId>{3DE3A6EB-7BDF-4E10-9C14-82A67B09A50B}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600">
                <a:tc row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מידת יציבות</a:t>
                      </a:r>
                      <a:endParaRPr sz="1800" u="none" strike="noStrike" cap="none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תוצאה</a:t>
                      </a:r>
                      <a:endParaRPr sz="1800" u="none" strike="noStrike" cap="none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00">
                <a:tc v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הצלחה</a:t>
                      </a:r>
                      <a:endParaRPr sz="1800" b="1" u="none" strike="noStrike" cap="none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כישלון</a:t>
                      </a:r>
                      <a:endParaRPr sz="1800" b="1" u="none" strike="noStrike" cap="none" dirty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יציב (יכולת)</a:t>
                      </a:r>
                      <a:endParaRPr lang="he-IL" sz="1800" u="none" strike="noStrike" cap="none" dirty="0">
                        <a:solidFill>
                          <a:srgbClr val="00206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00206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מצפה להצליח גם בעתיד</a:t>
                      </a:r>
                      <a:endParaRPr sz="1800" u="none" strike="noStrike" cap="none" dirty="0">
                        <a:solidFill>
                          <a:srgbClr val="00206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מצפה להיכשל גם בעתיד</a:t>
                      </a:r>
                      <a:endParaRPr sz="1800" u="none" strike="noStrike" cap="none" dirty="0">
                        <a:solidFill>
                          <a:srgbClr val="00206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משתנה (מאמץ, מזל)</a:t>
                      </a:r>
                      <a:endParaRPr lang="he-IL" sz="1800" u="none" strike="noStrike" cap="none" dirty="0">
                        <a:solidFill>
                          <a:srgbClr val="00206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חוסר ביטחון לגבי ההצלחה בעתיד</a:t>
                      </a:r>
                      <a:endParaRPr sz="1800" u="none" strike="noStrike" cap="none" dirty="0">
                        <a:solidFill>
                          <a:srgbClr val="00206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לא בהכרח מצפה לכישלון גם בעתיד</a:t>
                      </a:r>
                      <a:endParaRPr sz="1800" u="none" strike="noStrike" cap="none" dirty="0">
                        <a:solidFill>
                          <a:srgbClr val="00206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9" name="Google Shape;329;p39"/>
          <p:cNvSpPr txBox="1"/>
          <p:nvPr/>
        </p:nvSpPr>
        <p:spPr>
          <a:xfrm>
            <a:off x="1168374" y="4207908"/>
            <a:ext cx="8991601" cy="88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1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התנהגות יציבה במקרה של הצלחה יש להעצים אותה.</a:t>
            </a:r>
            <a:endParaRPr sz="17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1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התנהגות יציבה במקרה של כישלון יש לעשות הכל על מנת לשנות אותה</a:t>
            </a:r>
            <a:r>
              <a:rPr lang="iw-IL" sz="18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גישת הייחוס הסיבתי</a:t>
            </a:r>
            <a:endParaRPr/>
          </a:p>
        </p:txBody>
      </p:sp>
      <p:sp>
        <p:nvSpPr>
          <p:cNvPr id="336" name="Google Shape;336;p40"/>
          <p:cNvSpPr txBox="1">
            <a:spLocks noGrp="1"/>
          </p:cNvSpPr>
          <p:nvPr>
            <p:ph type="body" idx="1"/>
          </p:nvPr>
        </p:nvSpPr>
        <p:spPr>
          <a:xfrm>
            <a:off x="515275" y="1059400"/>
            <a:ext cx="92799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iw-IL" sz="2300"/>
              <a:t>מידת השליטה- עד כמה האדם מאמין שיש ביכולתו להשפיע על הגורמים להצלחה ולכישלון</a:t>
            </a:r>
            <a:endParaRPr sz="2300"/>
          </a:p>
        </p:txBody>
      </p:sp>
      <p:sp>
        <p:nvSpPr>
          <p:cNvPr id="337" name="Google Shape;337;p40"/>
          <p:cNvSpPr/>
          <p:nvPr/>
        </p:nvSpPr>
        <p:spPr>
          <a:xfrm>
            <a:off x="3200684" y="2350477"/>
            <a:ext cx="2661139" cy="1078523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3A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מידת השליטה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8" name="Google Shape;338;p40"/>
          <p:cNvSpPr/>
          <p:nvPr/>
        </p:nvSpPr>
        <p:spPr>
          <a:xfrm rot="2008180">
            <a:off x="5368469" y="3654733"/>
            <a:ext cx="1312984" cy="8088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39" name="Google Shape;339;p40"/>
          <p:cNvSpPr/>
          <p:nvPr/>
        </p:nvSpPr>
        <p:spPr>
          <a:xfrm>
            <a:off x="5426822" y="4768136"/>
            <a:ext cx="3154470" cy="996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נשלט </a:t>
            </a:r>
            <a:br>
              <a:rPr lang="iw-IL" sz="20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0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(תוכנית אימונים טובה, נעליים טובות שינה)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40" name="Google Shape;340;p40"/>
          <p:cNvSpPr/>
          <p:nvPr/>
        </p:nvSpPr>
        <p:spPr>
          <a:xfrm>
            <a:off x="1164420" y="4809168"/>
            <a:ext cx="3337242" cy="95532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לא נשלט</a:t>
            </a:r>
            <a:br>
              <a:rPr lang="iw-IL" sz="20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0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(מזג אוויר, שופט, מסלול)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41" name="Google Shape;341;p40"/>
          <p:cNvSpPr/>
          <p:nvPr/>
        </p:nvSpPr>
        <p:spPr>
          <a:xfrm rot="-2138116">
            <a:off x="2098431" y="3669323"/>
            <a:ext cx="1348154" cy="75027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B0F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299222" y="5951416"/>
            <a:ext cx="84640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חשוב שספורטאים ידעו להבחין מה בשליטתם ומה לא, על מנת למנוע מצבי משבר במהלך אימון או תחרות</a:t>
            </a:r>
            <a:endParaRPr sz="16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>
            <a:spLocks noGrp="1"/>
          </p:cNvSpPr>
          <p:nvPr>
            <p:ph type="title"/>
          </p:nvPr>
        </p:nvSpPr>
        <p:spPr>
          <a:xfrm>
            <a:off x="1518139" y="1959833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w-IL"/>
              <a:t>מה המטרה שלכם?</a:t>
            </a:r>
            <a:br>
              <a:rPr lang="iw-IL"/>
            </a:br>
            <a:r>
              <a:rPr lang="iw-IL"/>
              <a:t>לאן אתם רוצים להגיע?</a:t>
            </a:r>
            <a:endParaRPr/>
          </a:p>
        </p:txBody>
      </p:sp>
      <p:pic>
        <p:nvPicPr>
          <p:cNvPr id="348" name="Google Shape;34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503" y="3282461"/>
            <a:ext cx="3720200" cy="278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2549775" y="213104"/>
            <a:ext cx="96423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הצבת מטרות והקשרן לספורט</a:t>
            </a:r>
            <a:endParaRPr/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1"/>
          </p:nvPr>
        </p:nvSpPr>
        <p:spPr>
          <a:xfrm>
            <a:off x="515275" y="1185671"/>
            <a:ext cx="83070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400"/>
              <a:t>מטרה היא מכשיר מוטיבציה יעיל</a:t>
            </a:r>
            <a:endParaRPr/>
          </a:p>
        </p:txBody>
      </p:sp>
      <p:sp>
        <p:nvSpPr>
          <p:cNvPr id="355" name="Google Shape;355;p42"/>
          <p:cNvSpPr txBox="1">
            <a:spLocks noGrp="1"/>
          </p:cNvSpPr>
          <p:nvPr>
            <p:ph type="body" idx="2"/>
          </p:nvPr>
        </p:nvSpPr>
        <p:spPr>
          <a:xfrm>
            <a:off x="515275" y="2224500"/>
            <a:ext cx="8031900" cy="3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iw-IL" sz="2000" dirty="0"/>
              <a:t>חשוב לקבוע מטרה יעילה כדי ליישם אותה. </a:t>
            </a:r>
            <a:endParaRPr dirty="0"/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iw-IL" sz="2000" dirty="0"/>
              <a:t>הצבת מטרה משפרת את הביצוע על ידי שיפור ההישגים בתהליך האימון. </a:t>
            </a:r>
            <a:endParaRPr dirty="0"/>
          </a:p>
          <a:p>
            <a:pPr marL="457200" lvl="0" indent="-2286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  <p:pic>
        <p:nvPicPr>
          <p:cNvPr id="356" name="Google Shape;35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8019" y="3485965"/>
            <a:ext cx="2840982" cy="284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2549775" y="540851"/>
            <a:ext cx="96423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iw-IL" sz="3600">
                <a:solidFill>
                  <a:srgbClr val="192A72"/>
                </a:solidFill>
              </a:rPr>
              <a:t>מה נלמד היום  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2"/>
          </p:nvPr>
        </p:nvSpPr>
        <p:spPr>
          <a:xfrm>
            <a:off x="224250" y="1838900"/>
            <a:ext cx="96423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7" lvl="0" indent="-2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iw-IL" sz="2800">
                <a:solidFill>
                  <a:srgbClr val="192A72"/>
                </a:solidFill>
              </a:rPr>
              <a:t>הניעה להישגים</a:t>
            </a:r>
            <a:endParaRPr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iw-IL" sz="2800">
                <a:solidFill>
                  <a:srgbClr val="192A72"/>
                </a:solidFill>
              </a:rPr>
              <a:t>הפחד מפני כישלון</a:t>
            </a:r>
            <a:endParaRPr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iw-IL" sz="2800">
                <a:solidFill>
                  <a:srgbClr val="192A72"/>
                </a:solidFill>
              </a:rPr>
              <a:t>מוטיבציה פנימית</a:t>
            </a:r>
            <a:endParaRPr/>
          </a:p>
          <a:p>
            <a:pPr marL="329837" lvl="0" indent="-2572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iw-IL" sz="2800">
                <a:solidFill>
                  <a:srgbClr val="192A72"/>
                </a:solidFill>
              </a:rPr>
              <a:t>מוטיבציה חיצונית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הצבת מטרות והקשרן למוטיבציה</a:t>
            </a:r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/>
              <a:t>מודל חמשת הצעדים על פי רובסון 2001</a:t>
            </a:r>
            <a:endParaRPr/>
          </a:p>
        </p:txBody>
      </p:sp>
      <p:grpSp>
        <p:nvGrpSpPr>
          <p:cNvPr id="363" name="Google Shape;363;p43"/>
          <p:cNvGrpSpPr/>
          <p:nvPr/>
        </p:nvGrpSpPr>
        <p:grpSpPr>
          <a:xfrm>
            <a:off x="1776047" y="1814528"/>
            <a:ext cx="8128000" cy="3857407"/>
            <a:chOff x="0" y="383"/>
            <a:chExt cx="8128000" cy="3857407"/>
          </a:xfrm>
        </p:grpSpPr>
        <p:sp>
          <p:nvSpPr>
            <p:cNvPr id="364" name="Google Shape;364;p43"/>
            <p:cNvSpPr/>
            <p:nvPr/>
          </p:nvSpPr>
          <p:spPr>
            <a:xfrm>
              <a:off x="0" y="383"/>
              <a:ext cx="8128000" cy="76379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65" name="Google Shape;365;p43"/>
            <p:cNvSpPr txBox="1"/>
            <p:nvPr/>
          </p:nvSpPr>
          <p:spPr>
            <a:xfrm>
              <a:off x="37285" y="37668"/>
              <a:ext cx="8053430" cy="68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מטרה ייחודית- </a:t>
              </a: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לבחור מטרה ממוקדת וספציפית ככל האפשר.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66" name="Google Shape;366;p43"/>
            <p:cNvSpPr/>
            <p:nvPr/>
          </p:nvSpPr>
          <p:spPr>
            <a:xfrm>
              <a:off x="0" y="774262"/>
              <a:ext cx="8128000" cy="763797"/>
            </a:xfrm>
            <a:prstGeom prst="roundRect">
              <a:avLst>
                <a:gd name="adj" fmla="val 16667"/>
              </a:avLst>
            </a:prstGeom>
            <a:solidFill>
              <a:srgbClr val="93F316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67" name="Google Shape;367;p43"/>
            <p:cNvSpPr txBox="1"/>
            <p:nvPr/>
          </p:nvSpPr>
          <p:spPr>
            <a:xfrm>
              <a:off x="37285" y="811547"/>
              <a:ext cx="8053430" cy="68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חלוקת המטרה הסופית לתתי מטרות- </a:t>
              </a: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לכל מטרה יקבע לוח זמנים ומועד אחרון להשגתו. כולל סדרי עדיפויות של כל המטרות.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0" y="1547188"/>
              <a:ext cx="8128000" cy="763797"/>
            </a:xfrm>
            <a:prstGeom prst="roundRect">
              <a:avLst>
                <a:gd name="adj" fmla="val 16667"/>
              </a:avLst>
            </a:prstGeom>
            <a:solidFill>
              <a:srgbClr val="2EE844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69" name="Google Shape;369;p43"/>
            <p:cNvSpPr txBox="1"/>
            <p:nvPr/>
          </p:nvSpPr>
          <p:spPr>
            <a:xfrm>
              <a:off x="37285" y="1584473"/>
              <a:ext cx="8053430" cy="68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מדידת המטרה- </a:t>
              </a: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אילו מדדים ישתמשו לבדיקת המטרות.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0" y="2320590"/>
              <a:ext cx="8128000" cy="763797"/>
            </a:xfrm>
            <a:prstGeom prst="roundRect">
              <a:avLst>
                <a:gd name="adj" fmla="val 16667"/>
              </a:avLst>
            </a:prstGeom>
            <a:solidFill>
              <a:srgbClr val="44DEBE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71" name="Google Shape;371;p43"/>
            <p:cNvSpPr txBox="1"/>
            <p:nvPr/>
          </p:nvSpPr>
          <p:spPr>
            <a:xfrm>
              <a:off x="37285" y="2357875"/>
              <a:ext cx="8053430" cy="68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מטרה צריכה להיות ריאלית וברת ביצוע.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72" name="Google Shape;372;p43"/>
            <p:cNvSpPr/>
            <p:nvPr/>
          </p:nvSpPr>
          <p:spPr>
            <a:xfrm>
              <a:off x="0" y="3093993"/>
              <a:ext cx="8128000" cy="763797"/>
            </a:xfrm>
            <a:prstGeom prst="roundRect">
              <a:avLst>
                <a:gd name="adj" fmla="val 16667"/>
              </a:avLst>
            </a:prstGeom>
            <a:solidFill>
              <a:srgbClr val="5999D5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73" name="Google Shape;373;p43"/>
            <p:cNvSpPr txBox="1"/>
            <p:nvPr/>
          </p:nvSpPr>
          <p:spPr>
            <a:xfrm>
              <a:off x="37285" y="3131278"/>
              <a:ext cx="8053430" cy="68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0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קביעת לוחות זמנים.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374" name="Google Shape;374;p43"/>
          <p:cNvSpPr txBox="1"/>
          <p:nvPr/>
        </p:nvSpPr>
        <p:spPr>
          <a:xfrm>
            <a:off x="1078100" y="6131175"/>
            <a:ext cx="578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1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דרך נוחה לזכור את המודל נקראת SMART </a:t>
            </a:r>
            <a:endParaRPr sz="19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4"/>
          <p:cNvSpPr txBox="1">
            <a:spLocks noGrp="1"/>
          </p:cNvSpPr>
          <p:nvPr>
            <p:ph type="body" idx="1"/>
          </p:nvPr>
        </p:nvSpPr>
        <p:spPr>
          <a:xfrm>
            <a:off x="363418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e-IL" sz="2000" b="1" dirty="0">
                <a:solidFill>
                  <a:srgbClr val="002060"/>
                </a:solidFill>
              </a:rPr>
              <a:t>מודל </a:t>
            </a:r>
            <a:r>
              <a:rPr lang="en-US" sz="2000" b="1" dirty="0">
                <a:solidFill>
                  <a:srgbClr val="002060"/>
                </a:solidFill>
              </a:rPr>
              <a:t>SMART  </a:t>
            </a:r>
            <a:r>
              <a:rPr lang="he-IL" sz="2000" b="1" dirty="0">
                <a:solidFill>
                  <a:srgbClr val="002060"/>
                </a:solidFill>
              </a:rPr>
              <a:t> להצבת מטרות</a:t>
            </a:r>
            <a:endParaRPr lang="he-IL" sz="20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C1828-567D-4E8E-81CE-69BFE2B1028D}"/>
              </a:ext>
            </a:extLst>
          </p:cNvPr>
          <p:cNvSpPr/>
          <p:nvPr/>
        </p:nvSpPr>
        <p:spPr>
          <a:xfrm>
            <a:off x="-126609" y="5345723"/>
            <a:ext cx="7948246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Online Media 3" title="ￗﾐￗﾙￗﾚ ￗﾜￗﾧￗﾑￗﾕￗﾢ ￗﾞￗﾘￗﾨￗﾕￗﾪ ￗﾠￗﾛￗﾕￗﾟ - ￗﾜￗﾔￗﾦￗﾙￗﾑ ￗﾞￗﾘￗﾨￗﾕￗﾪ ￗﾕￗﾙￗﾢￗﾓￗﾙￗﾝ ￗﾕￗﾜￗﾔￗﾒￗﾙￗﾢ ￗﾐￗﾜￗﾙￗﾔￗﾝ | ￗﾔￗﾦￗﾑￗﾪ ￗﾞￗﾘￗﾨￗﾕￗﾪ ￗﾢￗﾜ ￗﾤￗﾙ ￗﾞￗﾕￗﾓￗﾜ SMART">
            <a:hlinkClick r:id="" action="ppaction://media"/>
            <a:extLst>
              <a:ext uri="{FF2B5EF4-FFF2-40B4-BE49-F238E27FC236}">
                <a16:creationId xmlns:a16="http://schemas.microsoft.com/office/drawing/2014/main" id="{B68BC530-5151-498C-BC38-99F95C623ABC}"/>
              </a:ext>
            </a:extLst>
          </p:cNvPr>
          <p:cNvPicPr>
            <a:picLocks noGrp="1" noRot="1" noChangeAspect="1"/>
          </p:cNvPicPr>
          <p:nvPr>
            <p:ph type="media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4050" y="639763"/>
            <a:ext cx="10885488" cy="612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הצבת מטרות והקשרן למוטיבציה</a:t>
            </a:r>
            <a:endParaRPr/>
          </a:p>
        </p:txBody>
      </p:sp>
      <p:sp>
        <p:nvSpPr>
          <p:cNvPr id="386" name="Google Shape;386;p45"/>
          <p:cNvSpPr txBox="1">
            <a:spLocks noGrp="1"/>
          </p:cNvSpPr>
          <p:nvPr>
            <p:ph type="body" idx="1"/>
          </p:nvPr>
        </p:nvSpPr>
        <p:spPr>
          <a:xfrm>
            <a:off x="1218659" y="997782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500" dirty="0"/>
              <a:t>תהליך השגת המטרות חייב לכלול:</a:t>
            </a:r>
            <a:endParaRPr sz="2500" dirty="0"/>
          </a:p>
        </p:txBody>
      </p:sp>
      <p:sp>
        <p:nvSpPr>
          <p:cNvPr id="387" name="Google Shape;387;p45"/>
          <p:cNvSpPr txBox="1">
            <a:spLocks noGrp="1"/>
          </p:cNvSpPr>
          <p:nvPr>
            <p:ph type="body" idx="2"/>
          </p:nvPr>
        </p:nvSpPr>
        <p:spPr>
          <a:xfrm>
            <a:off x="128950" y="1622550"/>
            <a:ext cx="91917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61950">
              <a:lnSpc>
                <a:spcPct val="150000"/>
              </a:lnSpc>
              <a:buClr>
                <a:srgbClr val="FF0000"/>
              </a:buClr>
              <a:buSzPts val="2100"/>
            </a:pPr>
            <a:r>
              <a:rPr lang="he-IL" sz="2000" dirty="0"/>
              <a:t>מטרות טכניות וטקטיקות (מרחק הרגליים בעמדת המוצא </a:t>
            </a:r>
            <a:br>
              <a:rPr lang="he-IL" sz="2000" dirty="0"/>
            </a:br>
            <a:r>
              <a:rPr lang="he-IL" sz="2000" dirty="0"/>
              <a:t>אצל מרים משקולות).</a:t>
            </a:r>
          </a:p>
          <a:p>
            <a:pPr lvl="0" indent="-361950">
              <a:lnSpc>
                <a:spcPct val="150000"/>
              </a:lnSpc>
              <a:buClr>
                <a:srgbClr val="FF0000"/>
              </a:buClr>
              <a:buSzPts val="2100"/>
            </a:pPr>
            <a:r>
              <a:rPr lang="he-IL" sz="2000" dirty="0"/>
              <a:t>מטרות פיזיולוגיות – ניתנות לביצוע בעזרת אנשי מקצוע מדעיים: תזונאית, פיזיולוג של המאמץ</a:t>
            </a:r>
          </a:p>
          <a:p>
            <a:pPr lvl="0" indent="-361950">
              <a:lnSpc>
                <a:spcPct val="150000"/>
              </a:lnSpc>
              <a:buClr>
                <a:srgbClr val="FF0000"/>
              </a:buClr>
              <a:buSzPts val="2100"/>
            </a:pPr>
            <a:r>
              <a:rPr lang="he-IL" sz="2000" dirty="0"/>
              <a:t>מטרות פסיכולוגיות -להיות ברמת עוררות מיטבית- </a:t>
            </a:r>
            <a:br>
              <a:rPr lang="he-IL" sz="2000" dirty="0"/>
            </a:br>
            <a:r>
              <a:rPr lang="he-IL" sz="2000" dirty="0"/>
              <a:t>(להיות ברגש הנכון לאורך כל התחרות).</a:t>
            </a:r>
          </a:p>
          <a:p>
            <a:pPr lvl="0" indent="-228600">
              <a:lnSpc>
                <a:spcPct val="200000"/>
              </a:lnSpc>
              <a:buNone/>
            </a:pPr>
            <a:endParaRPr lang="he-IL" dirty="0"/>
          </a:p>
          <a:p>
            <a:pPr marL="457200" lvl="0" indent="-2286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  <p:pic>
        <p:nvPicPr>
          <p:cNvPr id="388" name="Google Shape;38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488" y="5330456"/>
            <a:ext cx="3476625" cy="13144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הצבת מטרות והקשרן למוטיבציה</a:t>
            </a:r>
            <a:endParaRPr/>
          </a:p>
        </p:txBody>
      </p:sp>
      <p:sp>
        <p:nvSpPr>
          <p:cNvPr id="394" name="Google Shape;394;p46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500"/>
              <a:t>טיפים לכתיבת מטרות בשיטת חמשת הצעדים</a:t>
            </a:r>
            <a:endParaRPr sz="2500"/>
          </a:p>
        </p:txBody>
      </p:sp>
      <p:sp>
        <p:nvSpPr>
          <p:cNvPr id="395" name="Google Shape;395;p46"/>
          <p:cNvSpPr txBox="1">
            <a:spLocks noGrp="1"/>
          </p:cNvSpPr>
          <p:nvPr>
            <p:ph type="body" idx="2"/>
          </p:nvPr>
        </p:nvSpPr>
        <p:spPr>
          <a:xfrm>
            <a:off x="515275" y="2322175"/>
            <a:ext cx="80319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55600">
              <a:lnSpc>
                <a:spcPct val="150000"/>
              </a:lnSpc>
              <a:buClr>
                <a:srgbClr val="5999D5"/>
              </a:buClr>
              <a:buSzPts val="2000"/>
              <a:buAutoNum type="arabicPeriod"/>
            </a:pPr>
            <a:r>
              <a:rPr lang="he-IL" sz="2000" dirty="0"/>
              <a:t>רשמו את המטרות שלכם- כאשר המטרות כתובות הן מחייבות.</a:t>
            </a:r>
          </a:p>
          <a:p>
            <a:pPr lvl="0" indent="-355600">
              <a:lnSpc>
                <a:spcPct val="150000"/>
              </a:lnSpc>
              <a:buClr>
                <a:srgbClr val="5999D5"/>
              </a:buClr>
              <a:buSzPts val="2000"/>
              <a:buAutoNum type="arabicPeriod"/>
            </a:pPr>
            <a:r>
              <a:rPr lang="he-IL" sz="2000" dirty="0"/>
              <a:t>שתפו אחרים במה שכתבתם והתחייבתם- כלי יעיל להשגת המטרה.</a:t>
            </a:r>
          </a:p>
          <a:p>
            <a:pPr lvl="0" indent="-355600">
              <a:lnSpc>
                <a:spcPct val="150000"/>
              </a:lnSpc>
              <a:buClr>
                <a:srgbClr val="5999D5"/>
              </a:buClr>
              <a:buSzPts val="2000"/>
              <a:buAutoNum type="arabicPeriod"/>
            </a:pPr>
            <a:r>
              <a:rPr lang="he-IL" sz="2000" dirty="0"/>
              <a:t>השתמשו ביומן אימונים- מקום אידיאלי לרשום את מטרותיכם.</a:t>
            </a:r>
          </a:p>
          <a:p>
            <a:pPr lvl="0" indent="-355600">
              <a:lnSpc>
                <a:spcPct val="150000"/>
              </a:lnSpc>
              <a:buClr>
                <a:srgbClr val="5999D5"/>
              </a:buClr>
              <a:buSzPts val="2000"/>
              <a:buAutoNum type="arabicPeriod"/>
            </a:pPr>
            <a:r>
              <a:rPr lang="he-IL" sz="2000" dirty="0"/>
              <a:t>שאלו את עצמכם: כיצד אשיג את מטרתי? התשובה תייצר תהליך ותהווה בסיס לקביעת אבני דרך</a:t>
            </a:r>
          </a:p>
          <a:p>
            <a:pPr lvl="0" indent="-355600">
              <a:lnSpc>
                <a:spcPct val="150000"/>
              </a:lnSpc>
              <a:buClr>
                <a:srgbClr val="5999D5"/>
              </a:buClr>
              <a:buSzPts val="2000"/>
              <a:buAutoNum type="arabicPeriod"/>
            </a:pPr>
            <a:r>
              <a:rPr lang="he-IL" sz="2000" dirty="0"/>
              <a:t>תשאלו את עצמכם: למה המטרה חשובה לי? איך ארגיש שאשיג את המטרה? איך המטרה תקדם אותי בהמשך?</a:t>
            </a:r>
          </a:p>
          <a:p>
            <a:pPr marL="457200" lvl="0" indent="-355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99D5"/>
              </a:buClr>
              <a:buSzPts val="2000"/>
              <a:buAutoNum type="arabicPeriod"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500"/>
              <a:t>תיאורית השגת המטרות-(1995) על פי Duda  </a:t>
            </a:r>
            <a:endParaRPr sz="2500"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2"/>
          </p:nvPr>
        </p:nvSpPr>
        <p:spPr>
          <a:xfrm>
            <a:off x="515273" y="172568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365125">
              <a:lnSpc>
                <a:spcPct val="150000"/>
              </a:lnSpc>
              <a:spcBef>
                <a:spcPts val="400"/>
              </a:spcBef>
              <a:buClr>
                <a:srgbClr val="FE8637"/>
              </a:buClr>
              <a:buSzPts val="2000"/>
              <a:buFont typeface="Noto Sans Symbols"/>
              <a:buChar char="🙣"/>
            </a:pPr>
            <a:r>
              <a:rPr lang="he-IL" sz="2000" dirty="0"/>
              <a:t>המטרה שאדם מציב לעצמו קובעת איך הוא יחשוב מה הוא ירגיש וכיצד ינהג. </a:t>
            </a:r>
          </a:p>
          <a:p>
            <a:pPr marL="365125" lvl="0" indent="-365125">
              <a:lnSpc>
                <a:spcPct val="150000"/>
              </a:lnSpc>
              <a:spcBef>
                <a:spcPts val="400"/>
              </a:spcBef>
              <a:buClr>
                <a:srgbClr val="FE8637"/>
              </a:buClr>
              <a:buSzPts val="2000"/>
              <a:buFont typeface="Noto Sans Symbols"/>
              <a:buChar char="🙣"/>
            </a:pPr>
            <a:r>
              <a:rPr lang="he-IL" sz="2000" dirty="0"/>
              <a:t>בתחרות יש ספורטאים שיהיו ממוקדים במשימה המיקוד יהיה יותר בתהליך ולא בתוצאה.</a:t>
            </a:r>
          </a:p>
          <a:p>
            <a:pPr marL="365125" lvl="0" indent="-365125">
              <a:lnSpc>
                <a:spcPct val="150000"/>
              </a:lnSpc>
              <a:spcBef>
                <a:spcPts val="400"/>
              </a:spcBef>
              <a:buClr>
                <a:srgbClr val="FE8637"/>
              </a:buClr>
              <a:buSzPts val="2000"/>
              <a:buFont typeface="Noto Sans Symbols"/>
              <a:buChar char="🙣"/>
            </a:pPr>
            <a:r>
              <a:rPr lang="he-IL" sz="2000" dirty="0"/>
              <a:t> ויש ספורטאים שהאגו מניע אותם ולכן ירצו להיראות טוב יותר מאחרים ופחות חשוב להם ההנאה והסיפוק. </a:t>
            </a:r>
          </a:p>
          <a:p>
            <a:pPr lvl="0" indent="-228600">
              <a:buNone/>
            </a:pPr>
            <a:endParaRPr lang="he-IL" sz="2000"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משפטי מוטיבציה</a:t>
            </a:r>
            <a:endParaRPr/>
          </a:p>
        </p:txBody>
      </p:sp>
      <p:sp>
        <p:nvSpPr>
          <p:cNvPr id="407" name="Google Shape;407;p48"/>
          <p:cNvSpPr txBox="1">
            <a:spLocks noGrp="1"/>
          </p:cNvSpPr>
          <p:nvPr>
            <p:ph type="body" idx="1"/>
          </p:nvPr>
        </p:nvSpPr>
        <p:spPr>
          <a:xfrm>
            <a:off x="444937" y="789387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/>
              <a:t>מתוך הספר:" פריצת גבולות" אלון אולמן</a:t>
            </a:r>
            <a:endParaRPr/>
          </a:p>
        </p:txBody>
      </p:sp>
      <p:grpSp>
        <p:nvGrpSpPr>
          <p:cNvPr id="408" name="Google Shape;408;p48"/>
          <p:cNvGrpSpPr/>
          <p:nvPr/>
        </p:nvGrpSpPr>
        <p:grpSpPr>
          <a:xfrm>
            <a:off x="1137545" y="1510029"/>
            <a:ext cx="9082590" cy="4730400"/>
            <a:chOff x="0" y="642"/>
            <a:chExt cx="9082590" cy="4730400"/>
          </a:xfrm>
        </p:grpSpPr>
        <p:sp>
          <p:nvSpPr>
            <p:cNvPr id="409" name="Google Shape;409;p48"/>
            <p:cNvSpPr/>
            <p:nvPr/>
          </p:nvSpPr>
          <p:spPr>
            <a:xfrm>
              <a:off x="0" y="642"/>
              <a:ext cx="9082590" cy="84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ED74"/>
                </a:gs>
                <a:gs pos="35000">
                  <a:srgbClr val="FFF09F"/>
                </a:gs>
                <a:gs pos="100000">
                  <a:srgbClr val="FFF9D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0" name="Google Shape;410;p48"/>
            <p:cNvSpPr txBox="1"/>
            <p:nvPr/>
          </p:nvSpPr>
          <p:spPr>
            <a:xfrm>
              <a:off x="41123" y="41765"/>
              <a:ext cx="9000344" cy="76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תחיו בעוצמה ובתשוקה!!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1" name="Google Shape;411;p48"/>
            <p:cNvSpPr/>
            <p:nvPr/>
          </p:nvSpPr>
          <p:spPr>
            <a:xfrm>
              <a:off x="0" y="972642"/>
              <a:ext cx="9082590" cy="84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0FF7B"/>
                </a:gs>
                <a:gs pos="35000">
                  <a:srgbClr val="CFFFA2"/>
                </a:gs>
                <a:gs pos="100000">
                  <a:srgbClr val="EAFFD9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2" name="Google Shape;412;p48"/>
            <p:cNvSpPr txBox="1"/>
            <p:nvPr/>
          </p:nvSpPr>
          <p:spPr>
            <a:xfrm>
              <a:off x="41123" y="1013765"/>
              <a:ext cx="9000344" cy="76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תשקיעו בעצמכם, כי אתם הפרוייקט המרכזי של חייכם.</a:t>
              </a:r>
              <a:endParaRPr sz="20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413" name="Google Shape;413;p48"/>
            <p:cNvSpPr/>
            <p:nvPr/>
          </p:nvSpPr>
          <p:spPr>
            <a:xfrm>
              <a:off x="0" y="1944642"/>
              <a:ext cx="9082590" cy="84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4FF8D"/>
                </a:gs>
                <a:gs pos="35000">
                  <a:srgbClr val="A8FFAE"/>
                </a:gs>
                <a:gs pos="100000">
                  <a:srgbClr val="DAFFDD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4" name="Google Shape;414;p48"/>
            <p:cNvSpPr txBox="1"/>
            <p:nvPr/>
          </p:nvSpPr>
          <p:spPr>
            <a:xfrm>
              <a:off x="41123" y="1985765"/>
              <a:ext cx="9000344" cy="76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 dirty="0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הכל אפשרי- השאלה אילו ויתורים אתה מוכן לעשות בשביל זה.</a:t>
              </a: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5" name="Google Shape;415;p48"/>
            <p:cNvSpPr/>
            <p:nvPr/>
          </p:nvSpPr>
          <p:spPr>
            <a:xfrm>
              <a:off x="0" y="2916642"/>
              <a:ext cx="9082590" cy="84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EFFF4"/>
                </a:gs>
                <a:gs pos="35000">
                  <a:srgbClr val="B1FFF6"/>
                </a:gs>
                <a:gs pos="100000">
                  <a:srgbClr val="DFFFFE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6" name="Google Shape;416;p48"/>
            <p:cNvSpPr txBox="1"/>
            <p:nvPr/>
          </p:nvSpPr>
          <p:spPr>
            <a:xfrm>
              <a:off x="41123" y="2957765"/>
              <a:ext cx="9000344" cy="76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הצלחה היא לא פוקס!</a:t>
              </a:r>
              <a:endParaRPr sz="20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417" name="Google Shape;417;p48"/>
            <p:cNvSpPr/>
            <p:nvPr/>
          </p:nvSpPr>
          <p:spPr>
            <a:xfrm>
              <a:off x="0" y="3888642"/>
              <a:ext cx="9082590" cy="84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9CCFF"/>
                </a:gs>
                <a:gs pos="35000">
                  <a:srgbClr val="B8DCFF"/>
                </a:gs>
                <a:gs pos="100000">
                  <a:srgbClr val="E2F0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8" name="Google Shape;418;p48"/>
            <p:cNvSpPr txBox="1"/>
            <p:nvPr/>
          </p:nvSpPr>
          <p:spPr>
            <a:xfrm>
              <a:off x="41123" y="3929765"/>
              <a:ext cx="9000344" cy="76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w-IL" sz="2000" b="1" i="0" u="none" strike="noStrike" cap="non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זיכרו: גם אנשים רגילים יכולים להשיג תוצאות לא רגילות.</a:t>
              </a:r>
              <a:endParaRPr sz="20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9"/>
          <p:cNvSpPr txBox="1">
            <a:spLocks noGrp="1"/>
          </p:cNvSpPr>
          <p:nvPr>
            <p:ph type="title"/>
          </p:nvPr>
        </p:nvSpPr>
        <p:spPr>
          <a:xfrm>
            <a:off x="2549775" y="213099"/>
            <a:ext cx="96423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לסיכום</a:t>
            </a:r>
            <a:endParaRPr/>
          </a:p>
        </p:txBody>
      </p:sp>
      <p:sp>
        <p:nvSpPr>
          <p:cNvPr id="424" name="Google Shape;424;p49"/>
          <p:cNvSpPr txBox="1">
            <a:spLocks noGrp="1"/>
          </p:cNvSpPr>
          <p:nvPr>
            <p:ph type="body" idx="2"/>
          </p:nvPr>
        </p:nvSpPr>
        <p:spPr>
          <a:xfrm>
            <a:off x="556375" y="2141773"/>
            <a:ext cx="80319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•"/>
            </a:pPr>
            <a:r>
              <a:rPr lang="iw-IL" sz="2500" b="1"/>
              <a:t>כל אדם כדי להצליח חייב למצוא את הכוחות הפנימיים שיחזקו אותו בזמנים הקשים וימריצו אותו עוד יותר כשהוא מצליח. </a:t>
            </a:r>
            <a:endParaRPr sz="2500" b="1"/>
          </a:p>
          <a:p>
            <a:pPr marL="457200" lvl="0" indent="-3873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•"/>
            </a:pPr>
            <a:r>
              <a:rPr lang="iw-IL" sz="2500" b="1"/>
              <a:t>זה התפקיד של המוטיבציה ולכן חשוב לחזק אותה.</a:t>
            </a:r>
            <a:endParaRPr sz="2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"/>
          <p:cNvSpPr txBox="1">
            <a:spLocks noGrp="1"/>
          </p:cNvSpPr>
          <p:nvPr>
            <p:ph type="body" idx="1"/>
          </p:nvPr>
        </p:nvSpPr>
        <p:spPr>
          <a:xfrm>
            <a:off x="262037" y="95350"/>
            <a:ext cx="10885488" cy="54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lang="iw-IL" b="1" dirty="0"/>
              <a:t>The Incredible Weightlifter Who Wouldn't Give Up 16 Years for him Dreams | Against All Odds</a:t>
            </a:r>
            <a:endParaRPr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22E9E-E042-46D9-A3EC-B4E844C178B2}"/>
              </a:ext>
            </a:extLst>
          </p:cNvPr>
          <p:cNvSpPr/>
          <p:nvPr/>
        </p:nvSpPr>
        <p:spPr>
          <a:xfrm>
            <a:off x="-267286" y="5458265"/>
            <a:ext cx="8060788" cy="1955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Online Media 3" title="The Incredible Weightlifter Who Wouldn't Give Up 16 Years for him Dreams | Against All Odds">
            <a:hlinkClick r:id="" action="ppaction://media"/>
            <a:extLst>
              <a:ext uri="{FF2B5EF4-FFF2-40B4-BE49-F238E27FC236}">
                <a16:creationId xmlns:a16="http://schemas.microsoft.com/office/drawing/2014/main" id="{B16C7535-9DBB-479A-A83F-3955769E6626}"/>
              </a:ext>
            </a:extLst>
          </p:cNvPr>
          <p:cNvPicPr>
            <a:picLocks noGrp="1" noRot="1" noChangeAspect="1"/>
          </p:cNvPicPr>
          <p:nvPr>
            <p:ph type="media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4050" y="639763"/>
            <a:ext cx="10885488" cy="612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A0CA61-DA67-414D-8FC4-D2B2E6864405}"/>
              </a:ext>
            </a:extLst>
          </p:cNvPr>
          <p:cNvSpPr/>
          <p:nvPr/>
        </p:nvSpPr>
        <p:spPr>
          <a:xfrm>
            <a:off x="0" y="5801710"/>
            <a:ext cx="9033641" cy="1466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Online Media 3" title="Never Give Up. | Olympic">
            <a:hlinkClick r:id="" action="ppaction://media"/>
            <a:extLst>
              <a:ext uri="{FF2B5EF4-FFF2-40B4-BE49-F238E27FC236}">
                <a16:creationId xmlns:a16="http://schemas.microsoft.com/office/drawing/2014/main" id="{FF2E3C61-E326-4776-81CF-9036B7456ED4}"/>
              </a:ext>
            </a:extLst>
          </p:cNvPr>
          <p:cNvPicPr>
            <a:picLocks noGrp="1" noRot="1" noChangeAspect="1"/>
          </p:cNvPicPr>
          <p:nvPr>
            <p:ph type="media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3256" y="597561"/>
            <a:ext cx="10885488" cy="612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0B7B2-E678-422C-BFF6-5F060179E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CC374-7474-4C1A-972C-09CD4AB9C6A5}"/>
              </a:ext>
            </a:extLst>
          </p:cNvPr>
          <p:cNvSpPr/>
          <p:nvPr/>
        </p:nvSpPr>
        <p:spPr>
          <a:xfrm>
            <a:off x="0" y="5801710"/>
            <a:ext cx="9033641" cy="1466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Online Media 3" title="Rise after falling">
            <a:hlinkClick r:id="" action="ppaction://media"/>
            <a:extLst>
              <a:ext uri="{FF2B5EF4-FFF2-40B4-BE49-F238E27FC236}">
                <a16:creationId xmlns:a16="http://schemas.microsoft.com/office/drawing/2014/main" id="{BF7A5871-436F-47CE-A7F7-E5318E92156E}"/>
              </a:ext>
            </a:extLst>
          </p:cNvPr>
          <p:cNvPicPr>
            <a:picLocks noGrp="1" noRot="1" noChangeAspect="1"/>
          </p:cNvPicPr>
          <p:nvPr>
            <p:ph type="media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9221" y="295374"/>
            <a:ext cx="8666470" cy="64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2549775" y="213100"/>
            <a:ext cx="96423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Ironman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2"/>
          </p:nvPr>
        </p:nvSpPr>
        <p:spPr>
          <a:xfrm>
            <a:off x="1920350" y="1877276"/>
            <a:ext cx="8031900" cy="2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200000"/>
              </a:lnSpc>
              <a:buClr>
                <a:srgbClr val="FF0000"/>
              </a:buClr>
              <a:buSzPts val="2400"/>
            </a:pPr>
            <a:r>
              <a:rPr lang="he-IL" sz="2800" dirty="0"/>
              <a:t>3.8</a:t>
            </a:r>
            <a:r>
              <a:rPr lang="he-IL" sz="2800" b="1" dirty="0"/>
              <a:t>  ק"מ שחייה</a:t>
            </a:r>
          </a:p>
          <a:p>
            <a:pPr lvl="0" indent="-381000">
              <a:lnSpc>
                <a:spcPct val="200000"/>
              </a:lnSpc>
              <a:buClr>
                <a:srgbClr val="FF0000"/>
              </a:buClr>
              <a:buSzPts val="2400"/>
            </a:pPr>
            <a:r>
              <a:rPr lang="he-IL" sz="2800" b="1" dirty="0"/>
              <a:t>180 ק"מ אופניים</a:t>
            </a:r>
          </a:p>
          <a:p>
            <a:pPr lvl="0" indent="-381000">
              <a:lnSpc>
                <a:spcPct val="200000"/>
              </a:lnSpc>
              <a:buClr>
                <a:srgbClr val="FF0000"/>
              </a:buClr>
              <a:buSzPts val="2400"/>
            </a:pPr>
            <a:r>
              <a:rPr lang="he-IL" sz="2800" b="1" dirty="0"/>
              <a:t>42.2 ק"מ ריצה</a:t>
            </a:r>
          </a:p>
          <a:p>
            <a:pPr marL="114300" lvl="0" indent="0">
              <a:lnSpc>
                <a:spcPct val="300000"/>
              </a:lnSpc>
              <a:buNone/>
            </a:pPr>
            <a:r>
              <a:rPr lang="he-IL" sz="3200" b="1" dirty="0"/>
              <a:t>מה גורם לאנשים מן השורה לעשות את זה?</a:t>
            </a:r>
            <a:endParaRPr lang="he-IL" sz="2800" b="1" dirty="0"/>
          </a:p>
          <a:p>
            <a:pPr marL="45720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endParaRPr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שאלות לסיכום</a:t>
            </a:r>
            <a:endParaRPr/>
          </a:p>
        </p:txBody>
      </p:sp>
      <p:sp>
        <p:nvSpPr>
          <p:cNvPr id="441" name="Google Shape;441;p52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/>
              <a:t>שאלות מבגרויות</a:t>
            </a:r>
            <a:endParaRPr/>
          </a:p>
        </p:txBody>
      </p:sp>
      <p:sp>
        <p:nvSpPr>
          <p:cNvPr id="442" name="Google Shape;442;p52"/>
          <p:cNvSpPr txBox="1">
            <a:spLocks noGrp="1"/>
          </p:cNvSpPr>
          <p:nvPr>
            <p:ph type="body" idx="2"/>
          </p:nvPr>
        </p:nvSpPr>
        <p:spPr>
          <a:xfrm>
            <a:off x="515273" y="172568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iw-IL" dirty="0"/>
              <a:t>הסבר את גישת "הייחוס הסיבתי" בנוגע למוטיבציה בספורט. </a:t>
            </a:r>
            <a:endParaRPr dirty="0"/>
          </a:p>
          <a:p>
            <a:pPr marL="4572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iw-IL" dirty="0"/>
              <a:t>הסבר מה הן סיבות "פנימיות" להצלחה, ומה הן סיבות "חיצוניות" להצלחה.</a:t>
            </a:r>
            <a:endParaRPr dirty="0"/>
          </a:p>
          <a:p>
            <a:pPr marL="4572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iw-IL" dirty="0"/>
              <a:t>הדגם סיבה פנימית אחת וסיבה חיצונית אחת. </a:t>
            </a:r>
            <a:endParaRPr dirty="0"/>
          </a:p>
          <a:p>
            <a:pPr marL="4572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iw-IL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ציין שני גורמי מצב להתפתחות פחד מכישלון.</a:t>
            </a:r>
            <a:endParaRPr dirty="0"/>
          </a:p>
          <a:p>
            <a:pPr marL="4572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iw-IL" dirty="0"/>
              <a:t>הסבר מהי החשיבות של הצבת מטרות יעילה בספורט. </a:t>
            </a:r>
            <a:endParaRPr dirty="0"/>
          </a:p>
          <a:p>
            <a:pPr marL="4572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iw-IL" dirty="0"/>
              <a:t>על פי רובסון  Robson, 2001, הצבת מטרות יעילה בספורט מתבססת על חמישה צעדים. ציין שלושה מן הצעדים האלה</a:t>
            </a:r>
            <a:endParaRPr dirty="0"/>
          </a:p>
          <a:p>
            <a:pPr marL="4572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iw-IL" dirty="0"/>
              <a:t>הבא דוגמה אחת להצבת מטרה יעילה על פי אחד מ"חמשת הצעדים" שהצבת או היית רוצה להציב לעצמך, בתחום הספורט והפעילות הגופנית.</a:t>
            </a:r>
            <a:endParaRPr dirty="0"/>
          </a:p>
          <a:p>
            <a:pPr marL="4572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iw-IL" dirty="0"/>
              <a:t>הסבר כיצד הצבַת מטרה זו יכולה לסייע בהגברת המוטיבציה שלך.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3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3"/>
          <p:cNvSpPr txBox="1"/>
          <p:nvPr/>
        </p:nvSpPr>
        <p:spPr>
          <a:xfrm>
            <a:off x="887486" y="3663537"/>
            <a:ext cx="111744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9" name="Google Shape;449;p53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743469" y="0"/>
            <a:ext cx="807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lang="iw-IL" sz="2000" b="1" dirty="0">
                <a:latin typeface="Varela Round" panose="00000500000000000000" pitchFamily="2" charset="-79"/>
                <a:ea typeface="Roboto"/>
                <a:cs typeface="Varela Round" panose="00000500000000000000" pitchFamily="2" charset="-79"/>
                <a:sym typeface="Roboto"/>
              </a:rPr>
              <a:t>IRONMAN -- Anything Is Possible</a:t>
            </a:r>
            <a:br>
              <a:rPr lang="iw-IL" sz="2000" b="1" dirty="0">
                <a:solidFill>
                  <a:srgbClr val="000000"/>
                </a:solidFill>
                <a:latin typeface="Varela Round" panose="00000500000000000000" pitchFamily="2" charset="-79"/>
                <a:ea typeface="Roboto"/>
                <a:cs typeface="Varela Round" panose="00000500000000000000" pitchFamily="2" charset="-79"/>
                <a:sym typeface="Roboto"/>
              </a:rPr>
            </a:br>
            <a:endParaRPr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7E9A1-41AB-4853-AE87-ED5D7BC9D830}"/>
              </a:ext>
            </a:extLst>
          </p:cNvPr>
          <p:cNvSpPr/>
          <p:nvPr/>
        </p:nvSpPr>
        <p:spPr>
          <a:xfrm>
            <a:off x="-98474" y="5753686"/>
            <a:ext cx="8637563" cy="1871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Online Media 3" title="IRONMAN -- Anything Is Possible">
            <a:hlinkClick r:id="" action="ppaction://media"/>
            <a:extLst>
              <a:ext uri="{FF2B5EF4-FFF2-40B4-BE49-F238E27FC236}">
                <a16:creationId xmlns:a16="http://schemas.microsoft.com/office/drawing/2014/main" id="{40E64F10-FB4F-45CD-9245-33B5AF463F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5697" y="745588"/>
            <a:ext cx="10366325" cy="583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2549775" y="213105"/>
            <a:ext cx="96423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 sz="3200">
                <a:latin typeface="Varela Round"/>
                <a:ea typeface="Varela Round"/>
                <a:cs typeface="Varela Round"/>
                <a:sym typeface="Varela Round"/>
              </a:rPr>
              <a:t>מה מניע ילדים/אנשים לעסוק בספורט תחרותי?</a:t>
            </a:r>
            <a:endParaRPr sz="5400"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669150" y="1600525"/>
            <a:ext cx="104931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800"/>
              <a:t>הניעה = מוטיבציה= </a:t>
            </a:r>
            <a:r>
              <a:rPr lang="iw-IL" sz="2400"/>
              <a:t>תהליך שמעורר התנהגות לעבר מטרה מסוימת.</a:t>
            </a:r>
            <a:endParaRPr/>
          </a:p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endParaRPr sz="240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980175" y="2745376"/>
            <a:ext cx="8031000" cy="3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iw-IL" sz="2400">
                <a:latin typeface="Varela Round"/>
                <a:ea typeface="Varela Round"/>
                <a:cs typeface="Varela Round"/>
                <a:sym typeface="Varela Round"/>
              </a:rPr>
              <a:t>צורך חברתי</a:t>
            </a:r>
            <a:endParaRPr/>
          </a:p>
          <a:p>
            <a:pPr marL="57150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iw-IL" sz="2400">
                <a:latin typeface="Varela Round"/>
                <a:ea typeface="Varela Round"/>
                <a:cs typeface="Varela Round"/>
                <a:sym typeface="Varela Round"/>
              </a:rPr>
              <a:t>שיפור יכולת אישית</a:t>
            </a:r>
            <a:endParaRPr/>
          </a:p>
          <a:p>
            <a:pPr marL="57150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iw-IL" sz="2400">
                <a:latin typeface="Varela Round"/>
                <a:ea typeface="Varela Round"/>
                <a:cs typeface="Varela Round"/>
                <a:sym typeface="Varela Round"/>
              </a:rPr>
              <a:t> צורך לחוות מתח התרגשות והנאה.</a:t>
            </a:r>
            <a:endParaRPr/>
          </a:p>
          <a:p>
            <a:pPr marL="57150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iw-IL" sz="2400">
                <a:latin typeface="Varela Round"/>
                <a:ea typeface="Varela Round"/>
                <a:cs typeface="Varela Round"/>
                <a:sym typeface="Varela Round"/>
              </a:rPr>
              <a:t>הצורך בהישג</a:t>
            </a:r>
            <a:endParaRPr/>
          </a:p>
          <a:p>
            <a:pPr marL="1143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494061" y="323494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3500"/>
              <a:t>הניעה להישגים</a:t>
            </a:r>
            <a:endParaRPr sz="2800"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2583870" y="1125248"/>
            <a:ext cx="6159298" cy="4045217"/>
            <a:chOff x="1741466" y="2031"/>
            <a:chExt cx="6159298" cy="4045217"/>
          </a:xfrm>
        </p:grpSpPr>
        <p:sp>
          <p:nvSpPr>
            <p:cNvPr id="141" name="Google Shape;141;p20"/>
            <p:cNvSpPr/>
            <p:nvPr/>
          </p:nvSpPr>
          <p:spPr>
            <a:xfrm>
              <a:off x="3556985" y="2031"/>
              <a:ext cx="2528260" cy="168550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42" name="Google Shape;142;p20"/>
            <p:cNvSpPr txBox="1"/>
            <p:nvPr/>
          </p:nvSpPr>
          <p:spPr>
            <a:xfrm>
              <a:off x="3606352" y="51398"/>
              <a:ext cx="2429526" cy="1586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iw-IL" sz="3000" b="1" i="0" u="none" strike="noStrike" cap="none" dirty="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המניעים בסביבה הישגית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3091671" y="1687538"/>
              <a:ext cx="1729444" cy="6742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4" name="Google Shape;144;p20"/>
            <p:cNvSpPr/>
            <p:nvPr/>
          </p:nvSpPr>
          <p:spPr>
            <a:xfrm>
              <a:off x="1741466" y="2361741"/>
              <a:ext cx="2700410" cy="168550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45" name="Google Shape;145;p20"/>
            <p:cNvSpPr txBox="1"/>
            <p:nvPr/>
          </p:nvSpPr>
          <p:spPr>
            <a:xfrm>
              <a:off x="1790833" y="2411108"/>
              <a:ext cx="2601676" cy="1586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algn="ctr" rtl="1">
                <a:lnSpc>
                  <a:spcPct val="90000"/>
                </a:lnSpc>
                <a:buSzPts val="3000"/>
              </a:pPr>
              <a:r>
                <a:rPr lang="he-IL" sz="2400" b="1" dirty="0">
                  <a:solidFill>
                    <a:srgbClr val="1F3864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הפחד מכישלון </a:t>
              </a:r>
              <a:r>
                <a:rPr lang="he-IL" sz="2400" b="1" dirty="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(מניע בעל מטען שלילי)</a:t>
              </a:r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4821115" y="1687538"/>
              <a:ext cx="1729444" cy="6742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7" name="Google Shape;147;p20"/>
            <p:cNvSpPr/>
            <p:nvPr/>
          </p:nvSpPr>
          <p:spPr>
            <a:xfrm>
              <a:off x="5200354" y="2361741"/>
              <a:ext cx="2700410" cy="168550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48" name="Google Shape;148;p20"/>
            <p:cNvSpPr txBox="1"/>
            <p:nvPr/>
          </p:nvSpPr>
          <p:spPr>
            <a:xfrm>
              <a:off x="5249721" y="2411108"/>
              <a:ext cx="2601676" cy="1586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algn="ctr" rtl="1">
                <a:lnSpc>
                  <a:spcPct val="90000"/>
                </a:lnSpc>
                <a:buSzPts val="3000"/>
              </a:pPr>
              <a:r>
                <a:rPr lang="he-IL" sz="2400" b="1" dirty="0">
                  <a:solidFill>
                    <a:srgbClr val="1F3864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הצורך בהישג </a:t>
              </a:r>
              <a:r>
                <a:rPr lang="he-IL" sz="2400" b="1" dirty="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(מניע בעל מטען חיובי)</a:t>
              </a:r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149" name="Google Shape;149;p20"/>
          <p:cNvSpPr txBox="1"/>
          <p:nvPr/>
        </p:nvSpPr>
        <p:spPr>
          <a:xfrm>
            <a:off x="1364918" y="5410118"/>
            <a:ext cx="7590395" cy="143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1800" b="1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מניעים אלה מופעלים בו זמנית.</a:t>
            </a:r>
            <a:endParaRPr lang="he-IL" sz="18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 algn="ctr" rtl="1">
              <a:lnSpc>
                <a:spcPct val="150000"/>
              </a:lnSpc>
            </a:pPr>
            <a:r>
              <a:rPr lang="he-IL" sz="1800" b="1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לנבא הישג של ספורטאי צריך לראות איזה עוצמה יש לכל גורם ההניעה (הישג או כישלון) </a:t>
            </a:r>
            <a:endParaRPr lang="he-IL" sz="18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</a:pPr>
            <a:r>
              <a:rPr lang="iw-IL"/>
              <a:t>הניעה להישגים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459005" y="979799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</a:pPr>
            <a:r>
              <a:rPr lang="iw-IL" sz="2800"/>
              <a:t>הצורך בהישג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345370" y="1725684"/>
            <a:ext cx="8420627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he-IL" dirty="0"/>
              <a:t>זהו צורך פנימי של מצוינות.</a:t>
            </a:r>
          </a:p>
          <a:p>
            <a:pPr lvl="0">
              <a:lnSpc>
                <a:spcPct val="200000"/>
              </a:lnSpc>
            </a:pPr>
            <a:r>
              <a:rPr lang="he-IL" dirty="0"/>
              <a:t>צורך שמניע את הספורטאי להגשים דברים קשים.</a:t>
            </a:r>
          </a:p>
          <a:p>
            <a:pPr lvl="0">
              <a:lnSpc>
                <a:spcPct val="200000"/>
              </a:lnSpc>
            </a:pPr>
            <a:r>
              <a:rPr lang="he-IL" dirty="0"/>
              <a:t>התגברות על מכשולים והשגת דברים גדולים . </a:t>
            </a:r>
          </a:p>
          <a:p>
            <a:pPr lvl="0">
              <a:lnSpc>
                <a:spcPct val="200000"/>
              </a:lnSpc>
            </a:pPr>
            <a:r>
              <a:rPr lang="he-IL" dirty="0"/>
              <a:t>זהו מניע נרכש (לא נולדים עם זה) חברתית ופסיכולוגית. </a:t>
            </a:r>
          </a:p>
          <a:p>
            <a:pPr lvl="0">
              <a:lnSpc>
                <a:spcPct val="200000"/>
              </a:lnSpc>
            </a:pPr>
            <a:r>
              <a:rPr lang="he-IL" dirty="0"/>
              <a:t>מתגבש בהשפעת ההורים והתרבות שבה חי האדם. </a:t>
            </a:r>
          </a:p>
          <a:p>
            <a:pPr marL="4572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363418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lang="iw-IL" sz="3200" b="1"/>
              <a:t>בני אדם בעלי צורך בהישג</a:t>
            </a:r>
            <a:endParaRPr sz="3200" b="1"/>
          </a:p>
        </p:txBody>
      </p:sp>
      <p:grpSp>
        <p:nvGrpSpPr>
          <p:cNvPr id="162" name="Google Shape;162;p22"/>
          <p:cNvGrpSpPr/>
          <p:nvPr/>
        </p:nvGrpSpPr>
        <p:grpSpPr>
          <a:xfrm>
            <a:off x="1762975" y="1285766"/>
            <a:ext cx="8671266" cy="4861383"/>
            <a:chOff x="1399559" y="646047"/>
            <a:chExt cx="8671266" cy="4861383"/>
          </a:xfrm>
        </p:grpSpPr>
        <p:sp>
          <p:nvSpPr>
            <p:cNvPr id="163" name="Google Shape;163;p22"/>
            <p:cNvSpPr/>
            <p:nvPr/>
          </p:nvSpPr>
          <p:spPr>
            <a:xfrm>
              <a:off x="1484596" y="3308753"/>
              <a:ext cx="2172865" cy="134242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488212" y="4682703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65" name="Google Shape;165;p22"/>
            <p:cNvSpPr txBox="1"/>
            <p:nvPr/>
          </p:nvSpPr>
          <p:spPr>
            <a:xfrm>
              <a:off x="1488212" y="4682703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iw-IL" sz="2300" b="1" i="0" u="none" strike="noStrike" cap="none" dirty="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עצמאות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1399559" y="646047"/>
              <a:ext cx="2172865" cy="134242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1589294" y="2109643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1589294" y="2109643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iw-IL" sz="2300" b="1" i="0" u="none" strike="noStrike" cap="none" dirty="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אחריות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4571375" y="669760"/>
              <a:ext cx="2172865" cy="134242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4771863" y="2109643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1" name="Google Shape;171;p22"/>
            <p:cNvSpPr txBox="1"/>
            <p:nvPr/>
          </p:nvSpPr>
          <p:spPr>
            <a:xfrm>
              <a:off x="4771863" y="2109643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iw-IL" sz="2300" b="1" i="0" u="none" strike="noStrike" cap="none" dirty="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תחושת יכולת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7848808" y="669760"/>
              <a:ext cx="2172865" cy="134242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8049297" y="2109643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4" name="Google Shape;174;p22"/>
            <p:cNvSpPr txBox="1"/>
            <p:nvPr/>
          </p:nvSpPr>
          <p:spPr>
            <a:xfrm>
              <a:off x="8049297" y="2109643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iw-IL" sz="2300" b="1" i="0" u="none" strike="noStrike" cap="none" dirty="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מיקוד שליטה פנימי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4812771" y="3257176"/>
              <a:ext cx="1839631" cy="150178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029114" y="4761148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5029114" y="4761148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iw-IL" sz="2300" b="1" i="0" u="none" strike="noStrike" cap="none" dirty="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בוחרים אתגרים קשים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8245838" y="3443641"/>
              <a:ext cx="1758637" cy="120613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8298950" y="4798680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80" name="Google Shape;180;p22"/>
            <p:cNvSpPr txBox="1"/>
            <p:nvPr/>
          </p:nvSpPr>
          <p:spPr>
            <a:xfrm>
              <a:off x="8298950" y="4798680"/>
              <a:ext cx="1771875" cy="7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iw-IL" sz="2300" b="1" i="0" u="none" strike="noStrike" cap="none" dirty="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מתכנן לטווח ארוך</a:t>
              </a:r>
              <a:endParaRPr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1624</Words>
  <Application>Microsoft Office PowerPoint</Application>
  <PresentationFormat>Widescreen</PresentationFormat>
  <Paragraphs>216</Paragraphs>
  <Slides>41</Slides>
  <Notes>40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Varela Round</vt:lpstr>
      <vt:lpstr>Arial</vt:lpstr>
      <vt:lpstr>Times New Roman</vt:lpstr>
      <vt:lpstr>Noto Sans Symbols</vt:lpstr>
      <vt:lpstr>Calibri</vt:lpstr>
      <vt:lpstr>Default Design</vt:lpstr>
      <vt:lpstr>מערכת שידורים לאומית</vt:lpstr>
      <vt:lpstr>חינוך גופני  מקצוע מוגבר לבגרות 5 יח"ל  חלק א'- מוטיבציה ועולם הספורט</vt:lpstr>
      <vt:lpstr>מה נלמד היום  </vt:lpstr>
      <vt:lpstr>Ironman</vt:lpstr>
      <vt:lpstr>PowerPoint Presentation</vt:lpstr>
      <vt:lpstr>מה מניע ילדים/אנשים לעסוק בספורט תחרותי?</vt:lpstr>
      <vt:lpstr>PowerPoint Presentation</vt:lpstr>
      <vt:lpstr>הניעה להישגים</vt:lpstr>
      <vt:lpstr>PowerPoint Presentation</vt:lpstr>
      <vt:lpstr>הניעה להישגים </vt:lpstr>
      <vt:lpstr>PowerPoint Presentation</vt:lpstr>
      <vt:lpstr>פחד מפני כישלון</vt:lpstr>
      <vt:lpstr>פחד מכישלון</vt:lpstr>
      <vt:lpstr>PowerPoint Presentation</vt:lpstr>
      <vt:lpstr> אז מה מניע ילדים/ אנשים לעסוק בספורט?  </vt:lpstr>
      <vt:lpstr>הסברים נוספים להתנהגות הישגית בספורט</vt:lpstr>
      <vt:lpstr>הניעה להישגים-המשך</vt:lpstr>
      <vt:lpstr>לסיכום</vt:lpstr>
      <vt:lpstr>שאלת חשיבה</vt:lpstr>
      <vt:lpstr>חינוך גופני  מקצוע מוגבר לבגרות 5 יח"ל  חלק ב'- מוטיבציה ועולם הספורט</vt:lpstr>
      <vt:lpstr>מה נלמד היום</vt:lpstr>
      <vt:lpstr>PowerPoint Presentation</vt:lpstr>
      <vt:lpstr>גישת הייחוס הסיבתי</vt:lpstr>
      <vt:lpstr>תיאוריית הייחוס</vt:lpstr>
      <vt:lpstr>תיאוריית הייחוס הסיבתי</vt:lpstr>
      <vt:lpstr>גישת היחוס הסיבתי</vt:lpstr>
      <vt:lpstr>גישת הייחוס הסיבתי</vt:lpstr>
      <vt:lpstr>מה המטרה שלכם? לאן אתם רוצים להגיע?</vt:lpstr>
      <vt:lpstr>הצבת מטרות והקשרן לספורט</vt:lpstr>
      <vt:lpstr>הצבת מטרות והקשרן למוטיבציה</vt:lpstr>
      <vt:lpstr>PowerPoint Presentation</vt:lpstr>
      <vt:lpstr>הצבת מטרות והקשרן למוטיבציה</vt:lpstr>
      <vt:lpstr>הצבת מטרות והקשרן למוטיבציה</vt:lpstr>
      <vt:lpstr>PowerPoint Presentation</vt:lpstr>
      <vt:lpstr>משפטי מוטיבציה</vt:lpstr>
      <vt:lpstr>לסיכום</vt:lpstr>
      <vt:lpstr>PowerPoint Presentation</vt:lpstr>
      <vt:lpstr>PowerPoint Presentation</vt:lpstr>
      <vt:lpstr>PowerPoint Presentation</vt:lpstr>
      <vt:lpstr>שאלות לסיכום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cp:lastModifiedBy>Anat</cp:lastModifiedBy>
  <cp:revision>7</cp:revision>
  <dcterms:modified xsi:type="dcterms:W3CDTF">2020-05-17T13:34:32Z</dcterms:modified>
</cp:coreProperties>
</file>