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7"/>
  </p:notesMasterIdLst>
  <p:sldIdLst>
    <p:sldId id="398" r:id="rId2"/>
    <p:sldId id="473" r:id="rId3"/>
    <p:sldId id="400" r:id="rId4"/>
    <p:sldId id="380" r:id="rId5"/>
    <p:sldId id="263" r:id="rId6"/>
    <p:sldId id="531" r:id="rId7"/>
    <p:sldId id="401" r:id="rId8"/>
    <p:sldId id="382" r:id="rId9"/>
    <p:sldId id="384" r:id="rId10"/>
    <p:sldId id="383" r:id="rId11"/>
    <p:sldId id="336" r:id="rId12"/>
    <p:sldId id="385" r:id="rId13"/>
    <p:sldId id="386" r:id="rId14"/>
    <p:sldId id="402" r:id="rId15"/>
    <p:sldId id="341" r:id="rId16"/>
    <p:sldId id="387" r:id="rId17"/>
    <p:sldId id="524" r:id="rId18"/>
    <p:sldId id="525" r:id="rId19"/>
    <p:sldId id="532" r:id="rId20"/>
    <p:sldId id="533" r:id="rId21"/>
    <p:sldId id="520" r:id="rId22"/>
    <p:sldId id="526" r:id="rId23"/>
    <p:sldId id="522" r:id="rId24"/>
    <p:sldId id="474" r:id="rId25"/>
    <p:sldId id="465" r:id="rId26"/>
    <p:sldId id="521" r:id="rId27"/>
    <p:sldId id="527" r:id="rId28"/>
    <p:sldId id="529" r:id="rId29"/>
    <p:sldId id="462" r:id="rId30"/>
    <p:sldId id="334" r:id="rId31"/>
    <p:sldId id="343" r:id="rId32"/>
    <p:sldId id="403" r:id="rId33"/>
    <p:sldId id="390" r:id="rId34"/>
    <p:sldId id="391" r:id="rId35"/>
    <p:sldId id="392" r:id="rId36"/>
    <p:sldId id="393" r:id="rId37"/>
    <p:sldId id="394" r:id="rId38"/>
    <p:sldId id="397" r:id="rId39"/>
    <p:sldId id="351" r:id="rId40"/>
    <p:sldId id="530" r:id="rId41"/>
    <p:sldId id="355" r:id="rId42"/>
    <p:sldId id="463" r:id="rId43"/>
    <p:sldId id="395" r:id="rId44"/>
    <p:sldId id="534" r:id="rId45"/>
    <p:sldId id="517" r:id="rId46"/>
  </p:sldIdLst>
  <p:sldSz cx="12190413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E61A"/>
    <a:srgbClr val="F3FCBA"/>
    <a:srgbClr val="EBFA90"/>
    <a:srgbClr val="EAFA8A"/>
    <a:srgbClr val="56E8FC"/>
    <a:srgbClr val="9DF2FD"/>
    <a:srgbClr val="5AE9FC"/>
    <a:srgbClr val="04D0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סגנון בהיר 1 - הדגשה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ללא סגנון, ללא רשת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397" autoAdjust="0"/>
    <p:restoredTop sz="94259" autoAdjust="0"/>
  </p:normalViewPr>
  <p:slideViewPr>
    <p:cSldViewPr snapToGrid="0" snapToObjects="1">
      <p:cViewPr varScale="1">
        <p:scale>
          <a:sx n="101" d="100"/>
          <a:sy n="101" d="100"/>
        </p:scale>
        <p:origin x="378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ט'/סיון/תש"ף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90901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שיניתי את הסדר של המשפט הראשון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8518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57269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94591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70169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880223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91217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01563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44701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41616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2127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לא נתת שיעורי בית...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96619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85006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46545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שים לב שאלה זו היא לא בסילבוס. אם אתה בכל זאת רוצה להשאיר אותה יש לציין שזו העשרה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323510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35015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79656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31699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23496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56419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68593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או שאתה מגדיר הכל עם המילה מול או הכל בלי מול. ההגדרה </a:t>
            </a:r>
            <a:r>
              <a:rPr lang="he-IL" dirty="0" err="1"/>
              <a:t>שהיתה</a:t>
            </a:r>
            <a:r>
              <a:rPr lang="he-IL" dirty="0"/>
              <a:t> כתובה פה </a:t>
            </a:r>
            <a:r>
              <a:rPr lang="he-IL" dirty="0" err="1"/>
              <a:t>היתה</a:t>
            </a:r>
            <a:r>
              <a:rPr lang="he-IL" dirty="0"/>
              <a:t> חצי חצי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38834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03566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704247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653891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42871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56154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תיקנתי גודל פונטים. צריך להקפיד על 24. אם אי אפשר אז מינימום 20. לא 14 כפי שזה היה פה.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88949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37665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982231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049610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576560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2414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8883F-238C-4AB9-A8A4-2D8C7644DB5E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526161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045617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57307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חסר שקף הפנייה לתרגול שיעורי בית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8905327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792266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זה שקף שצריך להופיע בסוף כל אחד מהשיעורים</a:t>
            </a: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25446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8883F-238C-4AB9-A8A4-2D8C7644DB5E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12397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4056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696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74513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301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281" y="2693988"/>
            <a:ext cx="10361851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69982" y="6569428"/>
            <a:ext cx="2623619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616" y="6410587"/>
            <a:ext cx="3245977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5182" y="-439221"/>
            <a:ext cx="4205100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8395" y="6565100"/>
            <a:ext cx="4433637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4576" y="369916"/>
            <a:ext cx="1301261" cy="15974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ם השיעו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117" y="2918492"/>
            <a:ext cx="10872000" cy="72000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738117" y="3655832"/>
            <a:ext cx="10872000" cy="720000"/>
          </a:xfrm>
        </p:spPr>
        <p:txBody>
          <a:bodyPr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117" y="2918493"/>
            <a:ext cx="10872000" cy="64209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200" b="1"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890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</p:spPr>
        <p:txBody>
          <a:bodyPr lIns="36000" tIns="0" rIns="36000" bIns="0">
            <a:noAutofit/>
          </a:bodyPr>
          <a:lstStyle>
            <a:lvl1pPr>
              <a:defRPr sz="48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06" y="1195757"/>
            <a:ext cx="11160000" cy="468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06" y="1185681"/>
            <a:ext cx="11159999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06" y="1725681"/>
            <a:ext cx="11160000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ט'/סיון/תש"ף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1" r:id="rId3"/>
    <p:sldLayoutId id="2147483650" r:id="rId4"/>
    <p:sldLayoutId id="2147483653" r:id="rId5"/>
    <p:sldLayoutId id="2147483663" r:id="rId6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40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40.png"/><Relationship Id="rId7" Type="http://schemas.openxmlformats.org/officeDocument/2006/relationships/image" Target="../media/image12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</p:spTree>
    <p:extLst>
      <p:ext uri="{BB962C8B-B14F-4D97-AF65-F5344CB8AC3E}">
        <p14:creationId xmlns:p14="http://schemas.microsoft.com/office/powerpoint/2010/main" val="841866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רדיוס אטומי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351061" y="1361276"/>
            <a:ext cx="11159989" cy="53993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e-IL" dirty="0"/>
              <a:t>שאלה</a:t>
            </a:r>
            <a:br>
              <a:rPr lang="en-US" dirty="0"/>
            </a:br>
            <a:r>
              <a:rPr lang="he-IL" sz="2400" dirty="0"/>
              <a:t>לאטום ליתיום, </a:t>
            </a:r>
            <a:r>
              <a:rPr lang="en-US" sz="2400" dirty="0"/>
              <a:t>Li</a:t>
            </a:r>
            <a:r>
              <a:rPr lang="he-IL" sz="2400" dirty="0"/>
              <a:t>, רדיוס אטומי גדול יותר מלאטום מימן, </a:t>
            </a:r>
            <a:r>
              <a:rPr lang="en-US" sz="2400" dirty="0"/>
              <a:t>H</a:t>
            </a:r>
            <a:r>
              <a:rPr lang="he-IL" sz="2400" dirty="0"/>
              <a:t>. הסבירו.</a:t>
            </a:r>
          </a:p>
        </p:txBody>
      </p:sp>
      <p:grpSp>
        <p:nvGrpSpPr>
          <p:cNvPr id="26" name="קבוצה 25">
            <a:extLst>
              <a:ext uri="{FF2B5EF4-FFF2-40B4-BE49-F238E27FC236}">
                <a16:creationId xmlns:a16="http://schemas.microsoft.com/office/drawing/2014/main" id="{0E38B4F7-E0D8-4377-A6B3-A1A9C9490848}"/>
              </a:ext>
            </a:extLst>
          </p:cNvPr>
          <p:cNvGrpSpPr/>
          <p:nvPr/>
        </p:nvGrpSpPr>
        <p:grpSpPr>
          <a:xfrm>
            <a:off x="3051515" y="2088060"/>
            <a:ext cx="2430234" cy="1678679"/>
            <a:chOff x="3514830" y="2097753"/>
            <a:chExt cx="2430550" cy="1678898"/>
          </a:xfrm>
        </p:grpSpPr>
        <p:pic>
          <p:nvPicPr>
            <p:cNvPr id="1034" name="Picture 10" descr="Scientific Explorer: Atoms Part 1: How Atoms Are Made">
              <a:extLst>
                <a:ext uri="{FF2B5EF4-FFF2-40B4-BE49-F238E27FC236}">
                  <a16:creationId xmlns:a16="http://schemas.microsoft.com/office/drawing/2014/main" id="{7B5FB418-21B9-422B-AABD-3B90230B3A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444" b="47778" l="10667" r="41167">
                          <a14:foregroundMark x1="30333" y1="23111" x2="30333" y2="23111"/>
                          <a14:foregroundMark x1="29000" y1="21778" x2="29000" y2="21778"/>
                          <a14:foregroundMark x1="25167" y1="20889" x2="24333" y2="20889"/>
                          <a14:foregroundMark x1="20000" y1="22444" x2="16667" y2="24667"/>
                          <a14:foregroundMark x1="14333" y1="28667" x2="14333" y2="28667"/>
                          <a14:foregroundMark x1="15167" y1="33333" x2="16167" y2="34889"/>
                          <a14:foregroundMark x1="17500" y1="38889" x2="17500" y2="38889"/>
                          <a14:foregroundMark x1="20167" y1="40889" x2="21167" y2="41111"/>
                          <a14:foregroundMark x1="22333" y1="41778" x2="23167" y2="42222"/>
                          <a14:foregroundMark x1="23167" y1="42222" x2="23167" y2="42222"/>
                          <a14:foregroundMark x1="16500" y1="40222" x2="16667" y2="35556"/>
                          <a14:foregroundMark x1="17000" y1="30667" x2="18500" y2="27333"/>
                          <a14:foregroundMark x1="20833" y1="20889" x2="21667" y2="19111"/>
                          <a14:foregroundMark x1="21833" y1="17556" x2="21833" y2="17556"/>
                          <a14:foregroundMark x1="21667" y1="17111" x2="21667" y2="17111"/>
                          <a14:foregroundMark x1="21333" y1="17111" x2="21333" y2="17111"/>
                          <a14:foregroundMark x1="20667" y1="17111" x2="20667" y2="17111"/>
                          <a14:foregroundMark x1="22333" y1="17111" x2="22333" y2="17111"/>
                          <a14:foregroundMark x1="24833" y1="17111" x2="24833" y2="17111"/>
                          <a14:foregroundMark x1="26000" y1="17111" x2="27500" y2="17556"/>
                          <a14:foregroundMark x1="30000" y1="18444" x2="30833" y2="18889"/>
                          <a14:foregroundMark x1="31667" y1="20222" x2="31667" y2="20222"/>
                          <a14:foregroundMark x1="32167" y1="23333" x2="33000" y2="24444"/>
                          <a14:foregroundMark x1="33000" y1="26667" x2="33000" y2="26667"/>
                          <a14:foregroundMark x1="33000" y1="29333" x2="33667" y2="30000"/>
                          <a14:foregroundMark x1="32667" y1="32000" x2="32667" y2="32000"/>
                          <a14:foregroundMark x1="32000" y1="32000" x2="31167" y2="28222"/>
                          <a14:foregroundMark x1="30500" y1="24444" x2="30500" y2="24444"/>
                          <a14:foregroundMark x1="26833" y1="22667" x2="23833" y2="25111"/>
                          <a14:foregroundMark x1="19500" y1="27778" x2="19500" y2="27778"/>
                          <a14:foregroundMark x1="16667" y1="30000" x2="16667" y2="30000"/>
                          <a14:foregroundMark x1="16667" y1="37111" x2="17000" y2="38444"/>
                          <a14:foregroundMark x1="20500" y1="44444" x2="22167" y2="44444"/>
                          <a14:foregroundMark x1="24333" y1="44667" x2="25167" y2="44667"/>
                          <a14:foregroundMark x1="26333" y1="44667" x2="28833" y2="42222"/>
                          <a14:foregroundMark x1="29000" y1="41556" x2="29000" y2="41556"/>
                          <a14:foregroundMark x1="29500" y1="40444" x2="29500" y2="40444"/>
                          <a14:foregroundMark x1="29500" y1="40444" x2="29500" y2="42222"/>
                          <a14:foregroundMark x1="28500" y1="43111" x2="27000" y2="43333"/>
                          <a14:foregroundMark x1="22833" y1="38889" x2="22833" y2="37111"/>
                          <a14:foregroundMark x1="22833" y1="36444" x2="23167" y2="38222"/>
                          <a14:foregroundMark x1="23833" y1="39556" x2="24667" y2="39556"/>
                          <a14:foregroundMark x1="26833" y1="39778" x2="26833" y2="39778"/>
                          <a14:foregroundMark x1="32500" y1="32000" x2="32500" y2="32000"/>
                          <a14:foregroundMark x1="31500" y1="34222" x2="31500" y2="35111"/>
                          <a14:foregroundMark x1="31500" y1="35778" x2="32167" y2="36222"/>
                          <a14:foregroundMark x1="32667" y1="36222" x2="32667" y2="36222"/>
                          <a14:foregroundMark x1="30000" y1="34000" x2="30000" y2="31556"/>
                          <a14:foregroundMark x1="30000" y1="29333" x2="30000" y2="29333"/>
                          <a14:foregroundMark x1="28000" y1="26000" x2="28000" y2="26000"/>
                          <a14:foregroundMark x1="27333" y1="24444" x2="26333" y2="23333"/>
                          <a14:foregroundMark x1="23667" y1="21111" x2="22333" y2="18889"/>
                          <a14:foregroundMark x1="18000" y1="16444" x2="15500" y2="17556"/>
                          <a14:foregroundMark x1="13833" y1="20222" x2="13833" y2="20222"/>
                          <a14:foregroundMark x1="14833" y1="22000" x2="15500" y2="23333"/>
                          <a14:foregroundMark x1="15667" y1="27778" x2="16167" y2="28889"/>
                          <a14:foregroundMark x1="16167" y1="31556" x2="16167" y2="32889"/>
                          <a14:foregroundMark x1="14500" y1="34667" x2="14500" y2="34667"/>
                          <a14:foregroundMark x1="13833" y1="31333" x2="13833" y2="30222"/>
                          <a14:foregroundMark x1="12333" y1="30000" x2="14833" y2="36889"/>
                          <a14:foregroundMark x1="14833" y1="37111" x2="15667" y2="38444"/>
                          <a14:foregroundMark x1="16167" y1="40444" x2="17500" y2="40889"/>
                          <a14:foregroundMark x1="20167" y1="41778" x2="23333" y2="43111"/>
                          <a14:foregroundMark x1="25833" y1="43778" x2="25833" y2="43778"/>
                          <a14:foregroundMark x1="26000" y1="44444" x2="26000" y2="44444"/>
                          <a14:foregroundMark x1="23833" y1="45333" x2="22167" y2="46000"/>
                          <a14:foregroundMark x1="21167" y1="46000" x2="21167" y2="46000"/>
                          <a14:foregroundMark x1="20833" y1="46000" x2="20833" y2="46000"/>
                          <a14:foregroundMark x1="19000" y1="43333" x2="17667" y2="40222"/>
                          <a14:foregroundMark x1="17500" y1="38889" x2="17000" y2="34889"/>
                          <a14:foregroundMark x1="17000" y1="34889" x2="17000" y2="34889"/>
                          <a14:foregroundMark x1="18000" y1="35556" x2="18000" y2="35556"/>
                          <a14:foregroundMark x1="19000" y1="37111" x2="20500" y2="38889"/>
                          <a14:foregroundMark x1="21833" y1="41111" x2="23333" y2="41556"/>
                          <a14:foregroundMark x1="25333" y1="41556" x2="25333" y2="41556"/>
                          <a14:foregroundMark x1="26333" y1="41556" x2="27000" y2="41778"/>
                          <a14:foregroundMark x1="27000" y1="41778" x2="28500" y2="44000"/>
                          <a14:foregroundMark x1="28833" y1="43778" x2="29500" y2="44000"/>
                          <a14:foregroundMark x1="29500" y1="45111" x2="28333" y2="46000"/>
                          <a14:foregroundMark x1="25333" y1="46444" x2="25333" y2="46444"/>
                          <a14:foregroundMark x1="23667" y1="46444" x2="22833" y2="46444"/>
                          <a14:foregroundMark x1="20167" y1="45111" x2="20167" y2="45111"/>
                          <a14:foregroundMark x1="16167" y1="42444" x2="16167" y2="42444"/>
                          <a14:foregroundMark x1="15000" y1="40444" x2="15000" y2="40444"/>
                          <a14:foregroundMark x1="13833" y1="39111" x2="13833" y2="39111"/>
                          <a14:foregroundMark x1="13500" y1="36444" x2="14500" y2="34889"/>
                          <a14:foregroundMark x1="14333" y1="33556" x2="18500" y2="25333"/>
                          <a14:foregroundMark x1="19500" y1="25333" x2="22333" y2="26444"/>
                          <a14:foregroundMark x1="26000" y1="28000" x2="26833" y2="28222"/>
                          <a14:foregroundMark x1="28333" y1="30667" x2="29000" y2="30889"/>
                          <a14:foregroundMark x1="29000" y1="30889" x2="29000" y2="30889"/>
                          <a14:foregroundMark x1="33667" y1="30222" x2="33667" y2="30222"/>
                          <a14:foregroundMark x1="34000" y1="29556" x2="34000" y2="29556"/>
                          <a14:foregroundMark x1="34000" y1="28222" x2="33167" y2="25111"/>
                          <a14:foregroundMark x1="32667" y1="23778" x2="32667" y2="23778"/>
                          <a14:foregroundMark x1="32167" y1="22444" x2="32167" y2="22444"/>
                          <a14:foregroundMark x1="29833" y1="21111" x2="29833" y2="21111"/>
                          <a14:foregroundMark x1="26000" y1="18889" x2="26000" y2="18889"/>
                          <a14:foregroundMark x1="21833" y1="19111" x2="21167" y2="19556"/>
                          <a14:foregroundMark x1="17667" y1="20444" x2="22333" y2="19778"/>
                          <a14:foregroundMark x1="25333" y1="18889" x2="27333" y2="18889"/>
                          <a14:foregroundMark x1="29500" y1="21333" x2="30833" y2="22667"/>
                          <a14:foregroundMark x1="33500" y1="28222" x2="33500" y2="28222"/>
                          <a14:foregroundMark x1="35167" y1="32000" x2="35167" y2="32000"/>
                          <a14:foregroundMark x1="35500" y1="34000" x2="35500" y2="34000"/>
                          <a14:foregroundMark x1="35667" y1="34222" x2="35500" y2="32667"/>
                          <a14:foregroundMark x1="35000" y1="30000" x2="34167" y2="27778"/>
                          <a14:foregroundMark x1="34000" y1="25778" x2="33000" y2="24444"/>
                          <a14:foregroundMark x1="29833" y1="21111" x2="29833" y2="21111"/>
                          <a14:foregroundMark x1="27333" y1="20444" x2="26000" y2="20444"/>
                          <a14:foregroundMark x1="19167" y1="21778" x2="17167" y2="22667"/>
                          <a14:foregroundMark x1="14833" y1="23111" x2="14833" y2="23111"/>
                          <a14:foregroundMark x1="14833" y1="23111" x2="14833" y2="23111"/>
                          <a14:foregroundMark x1="15167" y1="23111" x2="16167" y2="22667"/>
                          <a14:foregroundMark x1="19000" y1="20889" x2="20000" y2="19778"/>
                          <a14:foregroundMark x1="20167" y1="19556" x2="20833" y2="19111"/>
                          <a14:foregroundMark x1="20833" y1="18222" x2="20833" y2="18222"/>
                          <a14:foregroundMark x1="21667" y1="16222" x2="21667" y2="16222"/>
                          <a14:foregroundMark x1="21667" y1="16222" x2="21667" y2="16222"/>
                          <a14:foregroundMark x1="21333" y1="15778" x2="21333" y2="15778"/>
                          <a14:foregroundMark x1="20833" y1="15778" x2="20833" y2="15778"/>
                          <a14:foregroundMark x1="20833" y1="14444" x2="20833" y2="14444"/>
                          <a14:foregroundMark x1="21167" y1="14444" x2="21167" y2="14444"/>
                          <a14:foregroundMark x1="15000" y1="21111" x2="15000" y2="21111"/>
                          <a14:foregroundMark x1="12833" y1="24000" x2="12833" y2="24000"/>
                          <a14:backgroundMark x1="25833" y1="34000" x2="25833" y2="34000"/>
                          <a14:backgroundMark x1="27833" y1="35778" x2="27833" y2="35778"/>
                          <a14:backgroundMark x1="23667" y1="34000" x2="23667" y2="34000"/>
                          <a14:backgroundMark x1="23333" y1="33556" x2="23333" y2="33556"/>
                          <a14:backgroundMark x1="23333" y1="32222" x2="23333" y2="32222"/>
                          <a14:backgroundMark x1="23833" y1="31556" x2="23833" y2="31556"/>
                          <a14:backgroundMark x1="26333" y1="34667" x2="26333" y2="34667"/>
                          <a14:backgroundMark x1="28500" y1="35778" x2="28500" y2="35778"/>
                          <a14:backgroundMark x1="29833" y1="37556" x2="29833" y2="37556"/>
                          <a14:backgroundMark x1="30833" y1="37556" x2="30833" y2="37556"/>
                          <a14:backgroundMark x1="32000" y1="38889" x2="32000" y2="38889"/>
                          <a14:backgroundMark x1="33167" y1="39111" x2="33167" y2="39111"/>
                          <a14:backgroundMark x1="34000" y1="39778" x2="34000" y2="39778"/>
                          <a14:backgroundMark x1="24333" y1="32667" x2="24333" y2="32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5" t="12615" r="54921" b="48216"/>
            <a:stretch/>
          </p:blipFill>
          <p:spPr bwMode="auto">
            <a:xfrm>
              <a:off x="3514830" y="2097753"/>
              <a:ext cx="2174198" cy="1678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מלבן 14">
              <a:extLst>
                <a:ext uri="{FF2B5EF4-FFF2-40B4-BE49-F238E27FC236}">
                  <a16:creationId xmlns:a16="http://schemas.microsoft.com/office/drawing/2014/main" id="{EA67B9D8-3FD1-4A53-B2A2-EB3B6923D823}"/>
                </a:ext>
              </a:extLst>
            </p:cNvPr>
            <p:cNvSpPr/>
            <p:nvPr/>
          </p:nvSpPr>
          <p:spPr>
            <a:xfrm rot="765973">
              <a:off x="5128162" y="3260360"/>
              <a:ext cx="817218" cy="2735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cxnSp>
          <p:nvCxnSpPr>
            <p:cNvPr id="16" name="מחבר ישר 15">
              <a:extLst>
                <a:ext uri="{FF2B5EF4-FFF2-40B4-BE49-F238E27FC236}">
                  <a16:creationId xmlns:a16="http://schemas.microsoft.com/office/drawing/2014/main" id="{B42DFB14-DFA8-4EA2-8DCB-A84A9A749266}"/>
                </a:ext>
              </a:extLst>
            </p:cNvPr>
            <p:cNvCxnSpPr>
              <a:cxnSpLocks/>
            </p:cNvCxnSpPr>
            <p:nvPr/>
          </p:nvCxnSpPr>
          <p:spPr>
            <a:xfrm>
              <a:off x="4524925" y="2976703"/>
              <a:ext cx="583111" cy="309836"/>
            </a:xfrm>
            <a:prstGeom prst="line">
              <a:avLst/>
            </a:prstGeom>
            <a:ln w="635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3" name="טבלה 23">
            <a:extLst>
              <a:ext uri="{FF2B5EF4-FFF2-40B4-BE49-F238E27FC236}">
                <a16:creationId xmlns:a16="http://schemas.microsoft.com/office/drawing/2014/main" id="{CEBFCF18-5AED-47DB-BAA7-FBC13F05D8D9}"/>
              </a:ext>
            </a:extLst>
          </p:cNvPr>
          <p:cNvGraphicFramePr>
            <a:graphicFrameLocks noGrp="1"/>
          </p:cNvGraphicFramePr>
          <p:nvPr/>
        </p:nvGraphicFramePr>
        <p:xfrm>
          <a:off x="285730" y="4110193"/>
          <a:ext cx="6457285" cy="175244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960623">
                  <a:extLst>
                    <a:ext uri="{9D8B030D-6E8A-4147-A177-3AD203B41FA5}">
                      <a16:colId xmlns:a16="http://schemas.microsoft.com/office/drawing/2014/main" val="574976807"/>
                    </a:ext>
                  </a:extLst>
                </a:gridCol>
                <a:gridCol w="1392520">
                  <a:extLst>
                    <a:ext uri="{9D8B030D-6E8A-4147-A177-3AD203B41FA5}">
                      <a16:colId xmlns:a16="http://schemas.microsoft.com/office/drawing/2014/main" val="43020763"/>
                    </a:ext>
                  </a:extLst>
                </a:gridCol>
                <a:gridCol w="3104142">
                  <a:extLst>
                    <a:ext uri="{9D8B030D-6E8A-4147-A177-3AD203B41FA5}">
                      <a16:colId xmlns:a16="http://schemas.microsoft.com/office/drawing/2014/main" val="4190939100"/>
                    </a:ext>
                  </a:extLst>
                </a:gridCol>
              </a:tblGrid>
              <a:tr h="370792"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Li</a:t>
                      </a:r>
                      <a:endParaRPr lang="he-IL" sz="1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H</a:t>
                      </a:r>
                      <a:endParaRPr lang="he-IL" sz="1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1634230048"/>
                  </a:ext>
                </a:extLst>
              </a:tr>
              <a:tr h="370792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3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1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מספר אלקטרונים כולל</a:t>
                      </a: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2638644728"/>
                  </a:ext>
                </a:extLst>
              </a:tr>
              <a:tr h="370792"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2 , 1</a:t>
                      </a:r>
                      <a:endParaRPr lang="he-IL" sz="1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1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היערכות אלקטרונים</a:t>
                      </a: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3061893817"/>
                  </a:ext>
                </a:extLst>
              </a:tr>
              <a:tr h="639997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highlight>
                            <a:srgbClr val="FFFF00"/>
                          </a:highlight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2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highlight>
                            <a:srgbClr val="FFFF00"/>
                          </a:highlight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1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dirty="0">
                          <a:highlight>
                            <a:srgbClr val="FFFF00"/>
                          </a:highlight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מספר רמות אנרגיה </a:t>
                      </a:r>
                      <a:br>
                        <a:rPr lang="en-US" sz="1800" b="1" dirty="0">
                          <a:highlight>
                            <a:srgbClr val="FFFF00"/>
                          </a:highlight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</a:br>
                      <a:r>
                        <a:rPr lang="he-IL" sz="1800" b="1" dirty="0">
                          <a:highlight>
                            <a:srgbClr val="FFFF00"/>
                          </a:highlight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המאוכלסות באלקטרונים</a:t>
                      </a: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3889461469"/>
                  </a:ext>
                </a:extLst>
              </a:tr>
            </a:tbl>
          </a:graphicData>
        </a:graphic>
      </p:graphicFrame>
      <p:cxnSp>
        <p:nvCxnSpPr>
          <p:cNvPr id="29" name="מחבר ישר 28">
            <a:extLst>
              <a:ext uri="{FF2B5EF4-FFF2-40B4-BE49-F238E27FC236}">
                <a16:creationId xmlns:a16="http://schemas.microsoft.com/office/drawing/2014/main" id="{50D119A5-3E8A-47BA-9103-8F26A93E0B42}"/>
              </a:ext>
            </a:extLst>
          </p:cNvPr>
          <p:cNvCxnSpPr>
            <a:cxnSpLocks/>
          </p:cNvCxnSpPr>
          <p:nvPr/>
        </p:nvCxnSpPr>
        <p:spPr>
          <a:xfrm>
            <a:off x="4780145" y="2088060"/>
            <a:ext cx="0" cy="2022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קבוצה 26">
            <a:extLst>
              <a:ext uri="{FF2B5EF4-FFF2-40B4-BE49-F238E27FC236}">
                <a16:creationId xmlns:a16="http://schemas.microsoft.com/office/drawing/2014/main" id="{08649D63-4052-44AD-AB8E-E6117176F16D}"/>
              </a:ext>
            </a:extLst>
          </p:cNvPr>
          <p:cNvGrpSpPr/>
          <p:nvPr/>
        </p:nvGrpSpPr>
        <p:grpSpPr>
          <a:xfrm>
            <a:off x="4795289" y="1930835"/>
            <a:ext cx="2592960" cy="2072121"/>
            <a:chOff x="6320134" y="1901007"/>
            <a:chExt cx="2593298" cy="2072391"/>
          </a:xfrm>
        </p:grpSpPr>
        <p:pic>
          <p:nvPicPr>
            <p:cNvPr id="1032" name="Picture 8" descr="Scientific Explorer: Atoms Part 1: How Atoms Are Made">
              <a:extLst>
                <a:ext uri="{FF2B5EF4-FFF2-40B4-BE49-F238E27FC236}">
                  <a16:creationId xmlns:a16="http://schemas.microsoft.com/office/drawing/2014/main" id="{02B521A7-91A3-4C66-A9E2-08702B2051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4000" b="96222" l="36000" r="75167">
                          <a14:foregroundMark x1="50000" y1="63333" x2="50000" y2="63333"/>
                          <a14:foregroundMark x1="50500" y1="62667" x2="52167" y2="62000"/>
                          <a14:foregroundMark x1="54167" y1="60889" x2="54167" y2="60889"/>
                          <a14:foregroundMark x1="55667" y1="59111" x2="55667" y2="59111"/>
                          <a14:foregroundMark x1="55000" y1="57111" x2="53167" y2="57111"/>
                          <a14:foregroundMark x1="49333" y1="57111" x2="48000" y2="57111"/>
                          <a14:foregroundMark x1="48500" y1="55333" x2="48500" y2="55333"/>
                          <a14:foregroundMark x1="49833" y1="54667" x2="49833" y2="54667"/>
                          <a14:foregroundMark x1="49833" y1="54667" x2="49833" y2="54667"/>
                          <a14:foregroundMark x1="52000" y1="54667" x2="52000" y2="54667"/>
                          <a14:foregroundMark x1="52667" y1="54667" x2="53500" y2="54667"/>
                          <a14:foregroundMark x1="55667" y1="55778" x2="56500" y2="56000"/>
                          <a14:foregroundMark x1="57167" y1="56000" x2="57167" y2="56000"/>
                          <a14:foregroundMark x1="49833" y1="54667" x2="49833" y2="54667"/>
                          <a14:foregroundMark x1="49333" y1="54000" x2="49333" y2="54000"/>
                          <a14:foregroundMark x1="49333" y1="54000" x2="49333" y2="54000"/>
                          <a14:foregroundMark x1="48833" y1="54000" x2="46833" y2="57333"/>
                          <a14:foregroundMark x1="46833" y1="57333" x2="46167" y2="57778"/>
                          <a14:foregroundMark x1="44667" y1="59111" x2="43167" y2="60222"/>
                          <a14:foregroundMark x1="40500" y1="62000" x2="40000" y2="63333"/>
                          <a14:foregroundMark x1="39167" y1="64889" x2="38667" y2="68222"/>
                          <a14:foregroundMark x1="38000" y1="69556" x2="37167" y2="71556"/>
                          <a14:foregroundMark x1="37000" y1="72222" x2="37000" y2="73778"/>
                          <a14:foregroundMark x1="37000" y1="73778" x2="37000" y2="73778"/>
                          <a14:foregroundMark x1="37167" y1="72889" x2="37167" y2="72889"/>
                          <a14:foregroundMark x1="37167" y1="72889" x2="37167" y2="76667"/>
                          <a14:foregroundMark x1="37167" y1="79333" x2="37167" y2="79333"/>
                          <a14:foregroundMark x1="38000" y1="81111" x2="38667" y2="82000"/>
                          <a14:foregroundMark x1="38667" y1="82222" x2="38667" y2="83333"/>
                          <a14:foregroundMark x1="39667" y1="86667" x2="39667" y2="86667"/>
                          <a14:foregroundMark x1="40167" y1="88444" x2="40167" y2="88444"/>
                          <a14:foregroundMark x1="40667" y1="89111" x2="40667" y2="89111"/>
                          <a14:foregroundMark x1="43333" y1="90889" x2="43333" y2="90889"/>
                          <a14:foregroundMark x1="46167" y1="92889" x2="46167" y2="92889"/>
                          <a14:foregroundMark x1="48333" y1="93556" x2="50333" y2="94889"/>
                          <a14:foregroundMark x1="51667" y1="95111" x2="54500" y2="95333"/>
                          <a14:foregroundMark x1="57667" y1="94889" x2="60333" y2="94889"/>
                          <a14:foregroundMark x1="63000" y1="93778" x2="63000" y2="93778"/>
                          <a14:foregroundMark x1="60333" y1="89778" x2="60333" y2="89778"/>
                          <a14:foregroundMark x1="59333" y1="89778" x2="59333" y2="89778"/>
                          <a14:foregroundMark x1="59667" y1="89778" x2="59667" y2="89778"/>
                          <a14:foregroundMark x1="60167" y1="89778" x2="60167" y2="89778"/>
                          <a14:foregroundMark x1="60333" y1="89556" x2="60333" y2="89556"/>
                          <a14:foregroundMark x1="64500" y1="80444" x2="64500" y2="80444"/>
                          <a14:foregroundMark x1="65833" y1="79111" x2="65833" y2="79111"/>
                          <a14:foregroundMark x1="66333" y1="76444" x2="66500" y2="74444"/>
                          <a14:foregroundMark x1="67000" y1="70222" x2="67000" y2="70222"/>
                          <a14:foregroundMark x1="65500" y1="66889" x2="64833" y2="66000"/>
                          <a14:foregroundMark x1="56000" y1="68222" x2="56000" y2="68222"/>
                          <a14:foregroundMark x1="55000" y1="68444" x2="53667" y2="67778"/>
                          <a14:foregroundMark x1="51500" y1="64667" x2="51500" y2="64667"/>
                          <a14:foregroundMark x1="48833" y1="64667" x2="46833" y2="66667"/>
                          <a14:foregroundMark x1="44833" y1="67778" x2="44833" y2="69111"/>
                          <a14:foregroundMark x1="43833" y1="73111" x2="43667" y2="74667"/>
                          <a14:foregroundMark x1="43667" y1="77111" x2="43833" y2="79111"/>
                          <a14:foregroundMark x1="45833" y1="81556" x2="46333" y2="82667"/>
                          <a14:foregroundMark x1="61667" y1="57333" x2="61667" y2="57333"/>
                          <a14:foregroundMark x1="61667" y1="57333" x2="61667" y2="57333"/>
                          <a14:foregroundMark x1="62500" y1="58000" x2="63333" y2="59111"/>
                          <a14:foregroundMark x1="64333" y1="60000" x2="64500" y2="60889"/>
                          <a14:foregroundMark x1="65833" y1="62889" x2="65833" y2="62889"/>
                          <a14:foregroundMark x1="66000" y1="64222" x2="66333" y2="66000"/>
                          <a14:foregroundMark x1="66333" y1="68889" x2="66833" y2="70889"/>
                          <a14:foregroundMark x1="67333" y1="72444" x2="67500" y2="73778"/>
                          <a14:foregroundMark x1="68167" y1="75333" x2="68167" y2="75333"/>
                          <a14:foregroundMark x1="68667" y1="76667" x2="68667" y2="77778"/>
                          <a14:foregroundMark x1="68667" y1="79111" x2="68667" y2="80667"/>
                          <a14:foregroundMark x1="68667" y1="82667" x2="68500" y2="83556"/>
                          <a14:foregroundMark x1="67500" y1="84667" x2="67500" y2="84667"/>
                          <a14:foregroundMark x1="63000" y1="90889" x2="63000" y2="90889"/>
                          <a14:foregroundMark x1="63000" y1="90889" x2="63000" y2="90889"/>
                          <a14:foregroundMark x1="63000" y1="90889" x2="63000" y2="90889"/>
                          <a14:foregroundMark x1="64000" y1="90444" x2="64000" y2="90444"/>
                          <a14:foregroundMark x1="64333" y1="89778" x2="64333" y2="89778"/>
                          <a14:foregroundMark x1="64333" y1="89778" x2="62500" y2="89778"/>
                          <a14:foregroundMark x1="61833" y1="89778" x2="59167" y2="91556"/>
                          <a14:foregroundMark x1="55667" y1="93556" x2="55000" y2="93778"/>
                          <a14:foregroundMark x1="52000" y1="94889" x2="51500" y2="95778"/>
                          <a14:foregroundMark x1="56000" y1="96444" x2="56000" y2="96444"/>
                          <a14:foregroundMark x1="56000" y1="96444" x2="53667" y2="96000"/>
                          <a14:foregroundMark x1="48833" y1="95111" x2="48000" y2="95111"/>
                          <a14:foregroundMark x1="45667" y1="94222" x2="44167" y2="93778"/>
                          <a14:foregroundMark x1="41833" y1="91778" x2="40667" y2="91556"/>
                          <a14:foregroundMark x1="40167" y1="90444" x2="40167" y2="90444"/>
                          <a14:foregroundMark x1="40000" y1="90889" x2="40000" y2="90889"/>
                          <a14:foregroundMark x1="40500" y1="89778" x2="40000" y2="88889"/>
                          <a14:foregroundMark x1="38500" y1="86667" x2="38500" y2="86667"/>
                          <a14:foregroundMark x1="38500" y1="85333" x2="38167" y2="83556"/>
                          <a14:foregroundMark x1="37500" y1="82222" x2="37500" y2="82222"/>
                          <a14:foregroundMark x1="37500" y1="82000" x2="37167" y2="86000"/>
                          <a14:foregroundMark x1="37167" y1="86222" x2="37167" y2="86222"/>
                          <a14:foregroundMark x1="37667" y1="87556" x2="37667" y2="87556"/>
                          <a14:foregroundMark x1="37667" y1="85333" x2="37667" y2="85333"/>
                          <a14:foregroundMark x1="37000" y1="80444" x2="37000" y2="80444"/>
                          <a14:foregroundMark x1="37000" y1="78667" x2="37000" y2="76667"/>
                          <a14:foregroundMark x1="36000" y1="74444" x2="36000" y2="71111"/>
                          <a14:foregroundMark x1="36000" y1="67778" x2="36167" y2="66222"/>
                          <a14:foregroundMark x1="37667" y1="64222" x2="38667" y2="63333"/>
                          <a14:foregroundMark x1="39500" y1="62000" x2="39500" y2="62000"/>
                          <a14:foregroundMark x1="40167" y1="61333" x2="41833" y2="59778"/>
                          <a14:foregroundMark x1="42667" y1="59111" x2="42667" y2="59111"/>
                          <a14:foregroundMark x1="43833" y1="58667" x2="43833" y2="58667"/>
                          <a14:foregroundMark x1="44667" y1="57111" x2="44667" y2="57111"/>
                          <a14:foregroundMark x1="46167" y1="54667" x2="46167" y2="54667"/>
                          <a14:foregroundMark x1="44833" y1="56000" x2="44833" y2="57111"/>
                          <a14:foregroundMark x1="65000" y1="68222" x2="65000" y2="68222"/>
                          <a14:foregroundMark x1="65000" y1="69111" x2="65000" y2="69111"/>
                          <a14:foregroundMark x1="40167" y1="64889" x2="40167" y2="64889"/>
                          <a14:foregroundMark x1="41833" y1="61556" x2="41833" y2="61556"/>
                          <a14:foregroundMark x1="42667" y1="59333" x2="45667" y2="57111"/>
                          <a14:foregroundMark x1="47833" y1="55111" x2="54167" y2="54667"/>
                          <a14:foregroundMark x1="56500" y1="54444" x2="59167" y2="55111"/>
                          <a14:foregroundMark x1="60167" y1="55778" x2="60167" y2="55778"/>
                          <a14:foregroundMark x1="50333" y1="87333" x2="50333" y2="87333"/>
                          <a14:foregroundMark x1="49333" y1="92222" x2="48833" y2="94444"/>
                          <a14:foregroundMark x1="48000" y1="95333" x2="48000" y2="95333"/>
                          <a14:foregroundMark x1="47333" y1="95333" x2="46167" y2="95333"/>
                          <a14:foregroundMark x1="43833" y1="94889" x2="43833" y2="94889"/>
                          <a14:backgroundMark x1="52667" y1="76667" x2="52667" y2="76667"/>
                          <a14:backgroundMark x1="52500" y1="72444" x2="52500" y2="72444"/>
                          <a14:backgroundMark x1="50000" y1="74000" x2="50000" y2="74000"/>
                          <a14:backgroundMark x1="48833" y1="73778" x2="48833" y2="73778"/>
                          <a14:backgroundMark x1="55500" y1="72889" x2="55500" y2="72889"/>
                          <a14:backgroundMark x1="52000" y1="79111" x2="52000" y2="79111"/>
                          <a14:backgroundMark x1="52167" y1="79111" x2="52167" y2="79111"/>
                          <a14:backgroundMark x1="51500" y1="79333" x2="51500" y2="79333"/>
                          <a14:backgroundMark x1="58333" y1="79778" x2="58333" y2="79778"/>
                          <a14:backgroundMark x1="58333" y1="80000" x2="58333" y2="80000"/>
                          <a14:backgroundMark x1="60333" y1="81333" x2="60333" y2="8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2" t="50000" r="20011" b="1650"/>
            <a:stretch/>
          </p:blipFill>
          <p:spPr bwMode="auto">
            <a:xfrm>
              <a:off x="6320134" y="1901007"/>
              <a:ext cx="2593298" cy="2072391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מלבן 2">
              <a:extLst>
                <a:ext uri="{FF2B5EF4-FFF2-40B4-BE49-F238E27FC236}">
                  <a16:creationId xmlns:a16="http://schemas.microsoft.com/office/drawing/2014/main" id="{D170D0B1-68F4-4AB3-818A-C9D353532DDD}"/>
                </a:ext>
              </a:extLst>
            </p:cNvPr>
            <p:cNvSpPr/>
            <p:nvPr/>
          </p:nvSpPr>
          <p:spPr>
            <a:xfrm>
              <a:off x="8096214" y="3429000"/>
              <a:ext cx="817218" cy="2735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22" name="מחבר ישר 21">
              <a:extLst>
                <a:ext uri="{FF2B5EF4-FFF2-40B4-BE49-F238E27FC236}">
                  <a16:creationId xmlns:a16="http://schemas.microsoft.com/office/drawing/2014/main" id="{B2A7B9E3-0B8F-4F6C-887B-249EF926869F}"/>
                </a:ext>
              </a:extLst>
            </p:cNvPr>
            <p:cNvCxnSpPr>
              <a:cxnSpLocks/>
            </p:cNvCxnSpPr>
            <p:nvPr/>
          </p:nvCxnSpPr>
          <p:spPr>
            <a:xfrm>
              <a:off x="7341570" y="2991364"/>
              <a:ext cx="735934" cy="450888"/>
            </a:xfrm>
            <a:prstGeom prst="line">
              <a:avLst/>
            </a:prstGeom>
            <a:ln w="635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מציין מיקום תוכן 10">
            <a:extLst>
              <a:ext uri="{FF2B5EF4-FFF2-40B4-BE49-F238E27FC236}">
                <a16:creationId xmlns:a16="http://schemas.microsoft.com/office/drawing/2014/main" id="{85ADB124-E10D-4BD7-A708-E922BEE91F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18429" y="1930835"/>
            <a:ext cx="4989253" cy="415197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e-IL" dirty="0"/>
              <a:t>לאטום ליתיום יש יותר רמות אנרגיה המאוכלסות באלקטרונים, כלומר </a:t>
            </a:r>
            <a:r>
              <a:rPr lang="he-IL" b="1" dirty="0">
                <a:highlight>
                  <a:srgbClr val="00FFFF"/>
                </a:highlight>
              </a:rPr>
              <a:t>רמת הערכיות של ליתיום רחוקה יותר מגרעין האטום</a:t>
            </a:r>
          </a:p>
        </p:txBody>
      </p:sp>
      <p:sp>
        <p:nvSpPr>
          <p:cNvPr id="31" name="מלבן 30">
            <a:extLst>
              <a:ext uri="{FF2B5EF4-FFF2-40B4-BE49-F238E27FC236}">
                <a16:creationId xmlns:a16="http://schemas.microsoft.com/office/drawing/2014/main" id="{C3ABFCFE-8C33-4455-82A6-742C7AEE1065}"/>
              </a:ext>
            </a:extLst>
          </p:cNvPr>
          <p:cNvSpPr/>
          <p:nvPr/>
        </p:nvSpPr>
        <p:spPr>
          <a:xfrm>
            <a:off x="515206" y="4543280"/>
            <a:ext cx="6055930" cy="26120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7" name="מלבן 36">
            <a:extLst>
              <a:ext uri="{FF2B5EF4-FFF2-40B4-BE49-F238E27FC236}">
                <a16:creationId xmlns:a16="http://schemas.microsoft.com/office/drawing/2014/main" id="{E536C1E5-4BE1-4201-BFB7-065498FCB323}"/>
              </a:ext>
            </a:extLst>
          </p:cNvPr>
          <p:cNvSpPr/>
          <p:nvPr/>
        </p:nvSpPr>
        <p:spPr>
          <a:xfrm>
            <a:off x="536553" y="4909829"/>
            <a:ext cx="6055930" cy="2612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8" name="מלבן 37">
            <a:extLst>
              <a:ext uri="{FF2B5EF4-FFF2-40B4-BE49-F238E27FC236}">
                <a16:creationId xmlns:a16="http://schemas.microsoft.com/office/drawing/2014/main" id="{00B43CB0-C02A-4D8B-9D39-DF1DECB5244C}"/>
              </a:ext>
            </a:extLst>
          </p:cNvPr>
          <p:cNvSpPr/>
          <p:nvPr/>
        </p:nvSpPr>
        <p:spPr>
          <a:xfrm>
            <a:off x="629500" y="5276377"/>
            <a:ext cx="6055930" cy="5435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1256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31" grpId="0" animBg="1"/>
      <p:bldP spid="37" grpId="0" animBg="1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רדיוס אטומי</a:t>
            </a:r>
          </a:p>
        </p:txBody>
      </p:sp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938DCAC5-E051-4DF5-93E8-94F068D5C138}"/>
              </a:ext>
            </a:extLst>
          </p:cNvPr>
          <p:cNvGrpSpPr/>
          <p:nvPr/>
        </p:nvGrpSpPr>
        <p:grpSpPr>
          <a:xfrm>
            <a:off x="3825854" y="3728638"/>
            <a:ext cx="4336734" cy="2072121"/>
            <a:chOff x="3051913" y="1930639"/>
            <a:chExt cx="4337299" cy="2072391"/>
          </a:xfrm>
        </p:grpSpPr>
        <p:grpSp>
          <p:nvGrpSpPr>
            <p:cNvPr id="26" name="קבוצה 25">
              <a:extLst>
                <a:ext uri="{FF2B5EF4-FFF2-40B4-BE49-F238E27FC236}">
                  <a16:creationId xmlns:a16="http://schemas.microsoft.com/office/drawing/2014/main" id="{0E38B4F7-E0D8-4377-A6B3-A1A9C9490848}"/>
                </a:ext>
              </a:extLst>
            </p:cNvPr>
            <p:cNvGrpSpPr/>
            <p:nvPr/>
          </p:nvGrpSpPr>
          <p:grpSpPr>
            <a:xfrm>
              <a:off x="3051913" y="2087885"/>
              <a:ext cx="2430550" cy="1678898"/>
              <a:chOff x="3514830" y="2097753"/>
              <a:chExt cx="2430550" cy="1678898"/>
            </a:xfrm>
          </p:grpSpPr>
          <p:pic>
            <p:nvPicPr>
              <p:cNvPr id="1034" name="Picture 10" descr="Scientific Explorer: Atoms Part 1: How Atoms Are Made">
                <a:extLst>
                  <a:ext uri="{FF2B5EF4-FFF2-40B4-BE49-F238E27FC236}">
                    <a16:creationId xmlns:a16="http://schemas.microsoft.com/office/drawing/2014/main" id="{7B5FB418-21B9-422B-AABD-3B90230B3A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4444" b="47778" l="10667" r="41167">
                            <a14:foregroundMark x1="30333" y1="23111" x2="30333" y2="23111"/>
                            <a14:foregroundMark x1="29000" y1="21778" x2="29000" y2="21778"/>
                            <a14:foregroundMark x1="25167" y1="20889" x2="24333" y2="20889"/>
                            <a14:foregroundMark x1="20000" y1="22444" x2="16667" y2="24667"/>
                            <a14:foregroundMark x1="14333" y1="28667" x2="14333" y2="28667"/>
                            <a14:foregroundMark x1="15167" y1="33333" x2="16167" y2="34889"/>
                            <a14:foregroundMark x1="17500" y1="38889" x2="17500" y2="38889"/>
                            <a14:foregroundMark x1="20167" y1="40889" x2="21167" y2="41111"/>
                            <a14:foregroundMark x1="22333" y1="41778" x2="23167" y2="42222"/>
                            <a14:foregroundMark x1="23167" y1="42222" x2="23167" y2="42222"/>
                            <a14:foregroundMark x1="16500" y1="40222" x2="16667" y2="35556"/>
                            <a14:foregroundMark x1="17000" y1="30667" x2="18500" y2="27333"/>
                            <a14:foregroundMark x1="20833" y1="20889" x2="21667" y2="19111"/>
                            <a14:foregroundMark x1="21833" y1="17556" x2="21833" y2="17556"/>
                            <a14:foregroundMark x1="21667" y1="17111" x2="21667" y2="17111"/>
                            <a14:foregroundMark x1="21333" y1="17111" x2="21333" y2="17111"/>
                            <a14:foregroundMark x1="20667" y1="17111" x2="20667" y2="17111"/>
                            <a14:foregroundMark x1="22333" y1="17111" x2="22333" y2="17111"/>
                            <a14:foregroundMark x1="24833" y1="17111" x2="24833" y2="17111"/>
                            <a14:foregroundMark x1="26000" y1="17111" x2="27500" y2="17556"/>
                            <a14:foregroundMark x1="30000" y1="18444" x2="30833" y2="18889"/>
                            <a14:foregroundMark x1="31667" y1="20222" x2="31667" y2="20222"/>
                            <a14:foregroundMark x1="32167" y1="23333" x2="33000" y2="24444"/>
                            <a14:foregroundMark x1="33000" y1="26667" x2="33000" y2="26667"/>
                            <a14:foregroundMark x1="33000" y1="29333" x2="33667" y2="30000"/>
                            <a14:foregroundMark x1="32667" y1="32000" x2="32667" y2="32000"/>
                            <a14:foregroundMark x1="32000" y1="32000" x2="31167" y2="28222"/>
                            <a14:foregroundMark x1="30500" y1="24444" x2="30500" y2="24444"/>
                            <a14:foregroundMark x1="26833" y1="22667" x2="23833" y2="25111"/>
                            <a14:foregroundMark x1="19500" y1="27778" x2="19500" y2="27778"/>
                            <a14:foregroundMark x1="16667" y1="30000" x2="16667" y2="30000"/>
                            <a14:foregroundMark x1="16667" y1="37111" x2="17000" y2="38444"/>
                            <a14:foregroundMark x1="20500" y1="44444" x2="22167" y2="44444"/>
                            <a14:foregroundMark x1="24333" y1="44667" x2="25167" y2="44667"/>
                            <a14:foregroundMark x1="26333" y1="44667" x2="28833" y2="42222"/>
                            <a14:foregroundMark x1="29000" y1="41556" x2="29000" y2="41556"/>
                            <a14:foregroundMark x1="29500" y1="40444" x2="29500" y2="40444"/>
                            <a14:foregroundMark x1="29500" y1="40444" x2="29500" y2="42222"/>
                            <a14:foregroundMark x1="28500" y1="43111" x2="27000" y2="43333"/>
                            <a14:foregroundMark x1="22833" y1="38889" x2="22833" y2="37111"/>
                            <a14:foregroundMark x1="22833" y1="36444" x2="23167" y2="38222"/>
                            <a14:foregroundMark x1="23833" y1="39556" x2="24667" y2="39556"/>
                            <a14:foregroundMark x1="26833" y1="39778" x2="26833" y2="39778"/>
                            <a14:foregroundMark x1="32500" y1="32000" x2="32500" y2="32000"/>
                            <a14:foregroundMark x1="31500" y1="34222" x2="31500" y2="35111"/>
                            <a14:foregroundMark x1="31500" y1="35778" x2="32167" y2="36222"/>
                            <a14:foregroundMark x1="32667" y1="36222" x2="32667" y2="36222"/>
                            <a14:foregroundMark x1="30000" y1="34000" x2="30000" y2="31556"/>
                            <a14:foregroundMark x1="30000" y1="29333" x2="30000" y2="29333"/>
                            <a14:foregroundMark x1="28000" y1="26000" x2="28000" y2="26000"/>
                            <a14:foregroundMark x1="27333" y1="24444" x2="26333" y2="23333"/>
                            <a14:foregroundMark x1="23667" y1="21111" x2="22333" y2="18889"/>
                            <a14:foregroundMark x1="18000" y1="16444" x2="15500" y2="17556"/>
                            <a14:foregroundMark x1="13833" y1="20222" x2="13833" y2="20222"/>
                            <a14:foregroundMark x1="14833" y1="22000" x2="15500" y2="23333"/>
                            <a14:foregroundMark x1="15667" y1="27778" x2="16167" y2="28889"/>
                            <a14:foregroundMark x1="16167" y1="31556" x2="16167" y2="32889"/>
                            <a14:foregroundMark x1="14500" y1="34667" x2="14500" y2="34667"/>
                            <a14:foregroundMark x1="13833" y1="31333" x2="13833" y2="30222"/>
                            <a14:foregroundMark x1="12333" y1="30000" x2="14833" y2="36889"/>
                            <a14:foregroundMark x1="14833" y1="37111" x2="15667" y2="38444"/>
                            <a14:foregroundMark x1="16167" y1="40444" x2="17500" y2="40889"/>
                            <a14:foregroundMark x1="20167" y1="41778" x2="23333" y2="43111"/>
                            <a14:foregroundMark x1="25833" y1="43778" x2="25833" y2="43778"/>
                            <a14:foregroundMark x1="26000" y1="44444" x2="26000" y2="44444"/>
                            <a14:foregroundMark x1="23833" y1="45333" x2="22167" y2="46000"/>
                            <a14:foregroundMark x1="21167" y1="46000" x2="21167" y2="46000"/>
                            <a14:foregroundMark x1="20833" y1="46000" x2="20833" y2="46000"/>
                            <a14:foregroundMark x1="19000" y1="43333" x2="17667" y2="40222"/>
                            <a14:foregroundMark x1="17500" y1="38889" x2="17000" y2="34889"/>
                            <a14:foregroundMark x1="17000" y1="34889" x2="17000" y2="34889"/>
                            <a14:foregroundMark x1="18000" y1="35556" x2="18000" y2="35556"/>
                            <a14:foregroundMark x1="19000" y1="37111" x2="20500" y2="38889"/>
                            <a14:foregroundMark x1="21833" y1="41111" x2="23333" y2="41556"/>
                            <a14:foregroundMark x1="25333" y1="41556" x2="25333" y2="41556"/>
                            <a14:foregroundMark x1="26333" y1="41556" x2="27000" y2="41778"/>
                            <a14:foregroundMark x1="27000" y1="41778" x2="28500" y2="44000"/>
                            <a14:foregroundMark x1="28833" y1="43778" x2="29500" y2="44000"/>
                            <a14:foregroundMark x1="29500" y1="45111" x2="28333" y2="46000"/>
                            <a14:foregroundMark x1="25333" y1="46444" x2="25333" y2="46444"/>
                            <a14:foregroundMark x1="23667" y1="46444" x2="22833" y2="46444"/>
                            <a14:foregroundMark x1="20167" y1="45111" x2="20167" y2="45111"/>
                            <a14:foregroundMark x1="16167" y1="42444" x2="16167" y2="42444"/>
                            <a14:foregroundMark x1="15000" y1="40444" x2="15000" y2="40444"/>
                            <a14:foregroundMark x1="13833" y1="39111" x2="13833" y2="39111"/>
                            <a14:foregroundMark x1="13500" y1="36444" x2="14500" y2="34889"/>
                            <a14:foregroundMark x1="14333" y1="33556" x2="18500" y2="25333"/>
                            <a14:foregroundMark x1="19500" y1="25333" x2="22333" y2="26444"/>
                            <a14:foregroundMark x1="26000" y1="28000" x2="26833" y2="28222"/>
                            <a14:foregroundMark x1="28333" y1="30667" x2="29000" y2="30889"/>
                            <a14:foregroundMark x1="29000" y1="30889" x2="29000" y2="30889"/>
                            <a14:foregroundMark x1="33667" y1="30222" x2="33667" y2="30222"/>
                            <a14:foregroundMark x1="34000" y1="29556" x2="34000" y2="29556"/>
                            <a14:foregroundMark x1="34000" y1="28222" x2="33167" y2="25111"/>
                            <a14:foregroundMark x1="32667" y1="23778" x2="32667" y2="23778"/>
                            <a14:foregroundMark x1="32167" y1="22444" x2="32167" y2="22444"/>
                            <a14:foregroundMark x1="29833" y1="21111" x2="29833" y2="21111"/>
                            <a14:foregroundMark x1="26000" y1="18889" x2="26000" y2="18889"/>
                            <a14:foregroundMark x1="21833" y1="19111" x2="21167" y2="19556"/>
                            <a14:foregroundMark x1="17667" y1="20444" x2="22333" y2="19778"/>
                            <a14:foregroundMark x1="25333" y1="18889" x2="27333" y2="18889"/>
                            <a14:foregroundMark x1="29500" y1="21333" x2="30833" y2="22667"/>
                            <a14:foregroundMark x1="33500" y1="28222" x2="33500" y2="28222"/>
                            <a14:foregroundMark x1="35167" y1="32000" x2="35167" y2="32000"/>
                            <a14:foregroundMark x1="35500" y1="34000" x2="35500" y2="34000"/>
                            <a14:foregroundMark x1="35667" y1="34222" x2="35500" y2="32667"/>
                            <a14:foregroundMark x1="35000" y1="30000" x2="34167" y2="27778"/>
                            <a14:foregroundMark x1="34000" y1="25778" x2="33000" y2="24444"/>
                            <a14:foregroundMark x1="29833" y1="21111" x2="29833" y2="21111"/>
                            <a14:foregroundMark x1="27333" y1="20444" x2="26000" y2="20444"/>
                            <a14:foregroundMark x1="19167" y1="21778" x2="17167" y2="22667"/>
                            <a14:foregroundMark x1="14833" y1="23111" x2="14833" y2="23111"/>
                            <a14:foregroundMark x1="14833" y1="23111" x2="14833" y2="23111"/>
                            <a14:foregroundMark x1="15167" y1="23111" x2="16167" y2="22667"/>
                            <a14:foregroundMark x1="19000" y1="20889" x2="20000" y2="19778"/>
                            <a14:foregroundMark x1="20167" y1="19556" x2="20833" y2="19111"/>
                            <a14:foregroundMark x1="20833" y1="18222" x2="20833" y2="18222"/>
                            <a14:foregroundMark x1="21667" y1="16222" x2="21667" y2="16222"/>
                            <a14:foregroundMark x1="21667" y1="16222" x2="21667" y2="16222"/>
                            <a14:foregroundMark x1="21333" y1="15778" x2="21333" y2="15778"/>
                            <a14:foregroundMark x1="20833" y1="15778" x2="20833" y2="15778"/>
                            <a14:foregroundMark x1="20833" y1="14444" x2="20833" y2="14444"/>
                            <a14:foregroundMark x1="21167" y1="14444" x2="21167" y2="14444"/>
                            <a14:foregroundMark x1="15000" y1="21111" x2="15000" y2="21111"/>
                            <a14:foregroundMark x1="12833" y1="24000" x2="12833" y2="24000"/>
                            <a14:backgroundMark x1="25833" y1="34000" x2="25833" y2="34000"/>
                            <a14:backgroundMark x1="27833" y1="35778" x2="27833" y2="35778"/>
                            <a14:backgroundMark x1="23667" y1="34000" x2="23667" y2="34000"/>
                            <a14:backgroundMark x1="23333" y1="33556" x2="23333" y2="33556"/>
                            <a14:backgroundMark x1="23333" y1="32222" x2="23333" y2="32222"/>
                            <a14:backgroundMark x1="23833" y1="31556" x2="23833" y2="31556"/>
                            <a14:backgroundMark x1="26333" y1="34667" x2="26333" y2="34667"/>
                            <a14:backgroundMark x1="28500" y1="35778" x2="28500" y2="35778"/>
                            <a14:backgroundMark x1="29833" y1="37556" x2="29833" y2="37556"/>
                            <a14:backgroundMark x1="30833" y1="37556" x2="30833" y2="37556"/>
                            <a14:backgroundMark x1="32000" y1="38889" x2="32000" y2="38889"/>
                            <a14:backgroundMark x1="33167" y1="39111" x2="33167" y2="39111"/>
                            <a14:backgroundMark x1="34000" y1="39778" x2="34000" y2="39778"/>
                            <a14:backgroundMark x1="24333" y1="32667" x2="24333" y2="3266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35" t="12615" r="54921" b="48216"/>
              <a:stretch/>
            </p:blipFill>
            <p:spPr bwMode="auto">
              <a:xfrm>
                <a:off x="3514830" y="2097753"/>
                <a:ext cx="2174198" cy="16788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מלבן 14">
                <a:extLst>
                  <a:ext uri="{FF2B5EF4-FFF2-40B4-BE49-F238E27FC236}">
                    <a16:creationId xmlns:a16="http://schemas.microsoft.com/office/drawing/2014/main" id="{EA67B9D8-3FD1-4A53-B2A2-EB3B6923D823}"/>
                  </a:ext>
                </a:extLst>
              </p:cNvPr>
              <p:cNvSpPr/>
              <p:nvPr/>
            </p:nvSpPr>
            <p:spPr>
              <a:xfrm rot="765973">
                <a:off x="5128162" y="3260360"/>
                <a:ext cx="817218" cy="2735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cxnSp>
            <p:nvCxnSpPr>
              <p:cNvPr id="16" name="מחבר ישר 15">
                <a:extLst>
                  <a:ext uri="{FF2B5EF4-FFF2-40B4-BE49-F238E27FC236}">
                    <a16:creationId xmlns:a16="http://schemas.microsoft.com/office/drawing/2014/main" id="{B42DFB14-DFA8-4EA2-8DCB-A84A9A7492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24925" y="2976703"/>
                <a:ext cx="583111" cy="309836"/>
              </a:xfrm>
              <a:prstGeom prst="line">
                <a:avLst/>
              </a:prstGeom>
              <a:ln w="635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קבוצה 26">
              <a:extLst>
                <a:ext uri="{FF2B5EF4-FFF2-40B4-BE49-F238E27FC236}">
                  <a16:creationId xmlns:a16="http://schemas.microsoft.com/office/drawing/2014/main" id="{08649D63-4052-44AD-AB8E-E6117176F16D}"/>
                </a:ext>
              </a:extLst>
            </p:cNvPr>
            <p:cNvGrpSpPr/>
            <p:nvPr/>
          </p:nvGrpSpPr>
          <p:grpSpPr>
            <a:xfrm>
              <a:off x="4795914" y="1930639"/>
              <a:ext cx="2593298" cy="2072391"/>
              <a:chOff x="6320134" y="1901007"/>
              <a:chExt cx="2593298" cy="2072391"/>
            </a:xfrm>
          </p:grpSpPr>
          <p:pic>
            <p:nvPicPr>
              <p:cNvPr id="1032" name="Picture 8" descr="Scientific Explorer: Atoms Part 1: How Atoms Are Made">
                <a:extLst>
                  <a:ext uri="{FF2B5EF4-FFF2-40B4-BE49-F238E27FC236}">
                    <a16:creationId xmlns:a16="http://schemas.microsoft.com/office/drawing/2014/main" id="{02B521A7-91A3-4C66-A9E2-08702B2051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54000" b="96222" l="36000" r="75167">
                            <a14:foregroundMark x1="50000" y1="63333" x2="50000" y2="63333"/>
                            <a14:foregroundMark x1="50500" y1="62667" x2="52167" y2="62000"/>
                            <a14:foregroundMark x1="54167" y1="60889" x2="54167" y2="60889"/>
                            <a14:foregroundMark x1="55667" y1="59111" x2="55667" y2="59111"/>
                            <a14:foregroundMark x1="55000" y1="57111" x2="53167" y2="57111"/>
                            <a14:foregroundMark x1="49333" y1="57111" x2="48000" y2="57111"/>
                            <a14:foregroundMark x1="48500" y1="55333" x2="48500" y2="55333"/>
                            <a14:foregroundMark x1="49833" y1="54667" x2="49833" y2="54667"/>
                            <a14:foregroundMark x1="49833" y1="54667" x2="49833" y2="54667"/>
                            <a14:foregroundMark x1="52000" y1="54667" x2="52000" y2="54667"/>
                            <a14:foregroundMark x1="52667" y1="54667" x2="53500" y2="54667"/>
                            <a14:foregroundMark x1="55667" y1="55778" x2="56500" y2="56000"/>
                            <a14:foregroundMark x1="57167" y1="56000" x2="57167" y2="56000"/>
                            <a14:foregroundMark x1="49833" y1="54667" x2="49833" y2="54667"/>
                            <a14:foregroundMark x1="49333" y1="54000" x2="49333" y2="54000"/>
                            <a14:foregroundMark x1="49333" y1="54000" x2="49333" y2="54000"/>
                            <a14:foregroundMark x1="48833" y1="54000" x2="46833" y2="57333"/>
                            <a14:foregroundMark x1="46833" y1="57333" x2="46167" y2="57778"/>
                            <a14:foregroundMark x1="44667" y1="59111" x2="43167" y2="60222"/>
                            <a14:foregroundMark x1="40500" y1="62000" x2="40000" y2="63333"/>
                            <a14:foregroundMark x1="39167" y1="64889" x2="38667" y2="68222"/>
                            <a14:foregroundMark x1="38000" y1="69556" x2="37167" y2="71556"/>
                            <a14:foregroundMark x1="37000" y1="72222" x2="37000" y2="73778"/>
                            <a14:foregroundMark x1="37000" y1="73778" x2="37000" y2="73778"/>
                            <a14:foregroundMark x1="37167" y1="72889" x2="37167" y2="72889"/>
                            <a14:foregroundMark x1="37167" y1="72889" x2="37167" y2="76667"/>
                            <a14:foregroundMark x1="37167" y1="79333" x2="37167" y2="79333"/>
                            <a14:foregroundMark x1="38000" y1="81111" x2="38667" y2="82000"/>
                            <a14:foregroundMark x1="38667" y1="82222" x2="38667" y2="83333"/>
                            <a14:foregroundMark x1="39667" y1="86667" x2="39667" y2="86667"/>
                            <a14:foregroundMark x1="40167" y1="88444" x2="40167" y2="88444"/>
                            <a14:foregroundMark x1="40667" y1="89111" x2="40667" y2="89111"/>
                            <a14:foregroundMark x1="43333" y1="90889" x2="43333" y2="90889"/>
                            <a14:foregroundMark x1="46167" y1="92889" x2="46167" y2="92889"/>
                            <a14:foregroundMark x1="48333" y1="93556" x2="50333" y2="94889"/>
                            <a14:foregroundMark x1="51667" y1="95111" x2="54500" y2="95333"/>
                            <a14:foregroundMark x1="57667" y1="94889" x2="60333" y2="94889"/>
                            <a14:foregroundMark x1="63000" y1="93778" x2="63000" y2="93778"/>
                            <a14:foregroundMark x1="60333" y1="89778" x2="60333" y2="89778"/>
                            <a14:foregroundMark x1="59333" y1="89778" x2="59333" y2="89778"/>
                            <a14:foregroundMark x1="59667" y1="89778" x2="59667" y2="89778"/>
                            <a14:foregroundMark x1="60167" y1="89778" x2="60167" y2="89778"/>
                            <a14:foregroundMark x1="60333" y1="89556" x2="60333" y2="89556"/>
                            <a14:foregroundMark x1="64500" y1="80444" x2="64500" y2="80444"/>
                            <a14:foregroundMark x1="65833" y1="79111" x2="65833" y2="79111"/>
                            <a14:foregroundMark x1="66333" y1="76444" x2="66500" y2="74444"/>
                            <a14:foregroundMark x1="67000" y1="70222" x2="67000" y2="70222"/>
                            <a14:foregroundMark x1="65500" y1="66889" x2="64833" y2="66000"/>
                            <a14:foregroundMark x1="56000" y1="68222" x2="56000" y2="68222"/>
                            <a14:foregroundMark x1="55000" y1="68444" x2="53667" y2="67778"/>
                            <a14:foregroundMark x1="51500" y1="64667" x2="51500" y2="64667"/>
                            <a14:foregroundMark x1="48833" y1="64667" x2="46833" y2="66667"/>
                            <a14:foregroundMark x1="44833" y1="67778" x2="44833" y2="69111"/>
                            <a14:foregroundMark x1="43833" y1="73111" x2="43667" y2="74667"/>
                            <a14:foregroundMark x1="43667" y1="77111" x2="43833" y2="79111"/>
                            <a14:foregroundMark x1="45833" y1="81556" x2="46333" y2="82667"/>
                            <a14:foregroundMark x1="61667" y1="57333" x2="61667" y2="57333"/>
                            <a14:foregroundMark x1="61667" y1="57333" x2="61667" y2="57333"/>
                            <a14:foregroundMark x1="62500" y1="58000" x2="63333" y2="59111"/>
                            <a14:foregroundMark x1="64333" y1="60000" x2="64500" y2="60889"/>
                            <a14:foregroundMark x1="65833" y1="62889" x2="65833" y2="62889"/>
                            <a14:foregroundMark x1="66000" y1="64222" x2="66333" y2="66000"/>
                            <a14:foregroundMark x1="66333" y1="68889" x2="66833" y2="70889"/>
                            <a14:foregroundMark x1="67333" y1="72444" x2="67500" y2="73778"/>
                            <a14:foregroundMark x1="68167" y1="75333" x2="68167" y2="75333"/>
                            <a14:foregroundMark x1="68667" y1="76667" x2="68667" y2="77778"/>
                            <a14:foregroundMark x1="68667" y1="79111" x2="68667" y2="80667"/>
                            <a14:foregroundMark x1="68667" y1="82667" x2="68500" y2="83556"/>
                            <a14:foregroundMark x1="67500" y1="84667" x2="67500" y2="84667"/>
                            <a14:foregroundMark x1="63000" y1="90889" x2="63000" y2="90889"/>
                            <a14:foregroundMark x1="63000" y1="90889" x2="63000" y2="90889"/>
                            <a14:foregroundMark x1="63000" y1="90889" x2="63000" y2="90889"/>
                            <a14:foregroundMark x1="64000" y1="90444" x2="64000" y2="90444"/>
                            <a14:foregroundMark x1="64333" y1="89778" x2="64333" y2="89778"/>
                            <a14:foregroundMark x1="64333" y1="89778" x2="62500" y2="89778"/>
                            <a14:foregroundMark x1="61833" y1="89778" x2="59167" y2="91556"/>
                            <a14:foregroundMark x1="55667" y1="93556" x2="55000" y2="93778"/>
                            <a14:foregroundMark x1="52000" y1="94889" x2="51500" y2="95778"/>
                            <a14:foregroundMark x1="56000" y1="96444" x2="56000" y2="96444"/>
                            <a14:foregroundMark x1="56000" y1="96444" x2="53667" y2="96000"/>
                            <a14:foregroundMark x1="48833" y1="95111" x2="48000" y2="95111"/>
                            <a14:foregroundMark x1="45667" y1="94222" x2="44167" y2="93778"/>
                            <a14:foregroundMark x1="41833" y1="91778" x2="40667" y2="91556"/>
                            <a14:foregroundMark x1="40167" y1="90444" x2="40167" y2="90444"/>
                            <a14:foregroundMark x1="40000" y1="90889" x2="40000" y2="90889"/>
                            <a14:foregroundMark x1="40500" y1="89778" x2="40000" y2="88889"/>
                            <a14:foregroundMark x1="38500" y1="86667" x2="38500" y2="86667"/>
                            <a14:foregroundMark x1="38500" y1="85333" x2="38167" y2="83556"/>
                            <a14:foregroundMark x1="37500" y1="82222" x2="37500" y2="82222"/>
                            <a14:foregroundMark x1="37500" y1="82000" x2="37167" y2="86000"/>
                            <a14:foregroundMark x1="37167" y1="86222" x2="37167" y2="86222"/>
                            <a14:foregroundMark x1="37667" y1="87556" x2="37667" y2="87556"/>
                            <a14:foregroundMark x1="37667" y1="85333" x2="37667" y2="85333"/>
                            <a14:foregroundMark x1="37000" y1="80444" x2="37000" y2="80444"/>
                            <a14:foregroundMark x1="37000" y1="78667" x2="37000" y2="76667"/>
                            <a14:foregroundMark x1="36000" y1="74444" x2="36000" y2="71111"/>
                            <a14:foregroundMark x1="36000" y1="67778" x2="36167" y2="66222"/>
                            <a14:foregroundMark x1="37667" y1="64222" x2="38667" y2="63333"/>
                            <a14:foregroundMark x1="39500" y1="62000" x2="39500" y2="62000"/>
                            <a14:foregroundMark x1="40167" y1="61333" x2="41833" y2="59778"/>
                            <a14:foregroundMark x1="42667" y1="59111" x2="42667" y2="59111"/>
                            <a14:foregroundMark x1="43833" y1="58667" x2="43833" y2="58667"/>
                            <a14:foregroundMark x1="44667" y1="57111" x2="44667" y2="57111"/>
                            <a14:foregroundMark x1="46167" y1="54667" x2="46167" y2="54667"/>
                            <a14:foregroundMark x1="44833" y1="56000" x2="44833" y2="57111"/>
                            <a14:foregroundMark x1="65000" y1="68222" x2="65000" y2="68222"/>
                            <a14:foregroundMark x1="65000" y1="69111" x2="65000" y2="69111"/>
                            <a14:foregroundMark x1="40167" y1="64889" x2="40167" y2="64889"/>
                            <a14:foregroundMark x1="41833" y1="61556" x2="41833" y2="61556"/>
                            <a14:foregroundMark x1="42667" y1="59333" x2="45667" y2="57111"/>
                            <a14:foregroundMark x1="47833" y1="55111" x2="54167" y2="54667"/>
                            <a14:foregroundMark x1="56500" y1="54444" x2="59167" y2="55111"/>
                            <a14:foregroundMark x1="60167" y1="55778" x2="60167" y2="55778"/>
                            <a14:foregroundMark x1="50333" y1="87333" x2="50333" y2="87333"/>
                            <a14:foregroundMark x1="49333" y1="92222" x2="48833" y2="94444"/>
                            <a14:foregroundMark x1="48000" y1="95333" x2="48000" y2="95333"/>
                            <a14:foregroundMark x1="47333" y1="95333" x2="46167" y2="95333"/>
                            <a14:foregroundMark x1="43833" y1="94889" x2="43833" y2="94889"/>
                            <a14:backgroundMark x1="52667" y1="76667" x2="52667" y2="76667"/>
                            <a14:backgroundMark x1="52500" y1="72444" x2="52500" y2="72444"/>
                            <a14:backgroundMark x1="50000" y1="74000" x2="50000" y2="74000"/>
                            <a14:backgroundMark x1="48833" y1="73778" x2="48833" y2="73778"/>
                            <a14:backgroundMark x1="55500" y1="72889" x2="55500" y2="72889"/>
                            <a14:backgroundMark x1="52000" y1="79111" x2="52000" y2="79111"/>
                            <a14:backgroundMark x1="52167" y1="79111" x2="52167" y2="79111"/>
                            <a14:backgroundMark x1="51500" y1="79333" x2="51500" y2="79333"/>
                            <a14:backgroundMark x1="58333" y1="79778" x2="58333" y2="79778"/>
                            <a14:backgroundMark x1="58333" y1="80000" x2="58333" y2="80000"/>
                            <a14:backgroundMark x1="60333" y1="81333" x2="60333" y2="8133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612" t="50000" r="20011" b="1650"/>
              <a:stretch/>
            </p:blipFill>
            <p:spPr bwMode="auto">
              <a:xfrm>
                <a:off x="6320134" y="1901007"/>
                <a:ext cx="2593298" cy="2072391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מלבן 2">
                <a:extLst>
                  <a:ext uri="{FF2B5EF4-FFF2-40B4-BE49-F238E27FC236}">
                    <a16:creationId xmlns:a16="http://schemas.microsoft.com/office/drawing/2014/main" id="{D170D0B1-68F4-4AB3-818A-C9D353532DDD}"/>
                  </a:ext>
                </a:extLst>
              </p:cNvPr>
              <p:cNvSpPr/>
              <p:nvPr/>
            </p:nvSpPr>
            <p:spPr>
              <a:xfrm>
                <a:off x="8096214" y="3429000"/>
                <a:ext cx="817218" cy="2735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cxnSp>
            <p:nvCxnSpPr>
              <p:cNvPr id="22" name="מחבר ישר 21">
                <a:extLst>
                  <a:ext uri="{FF2B5EF4-FFF2-40B4-BE49-F238E27FC236}">
                    <a16:creationId xmlns:a16="http://schemas.microsoft.com/office/drawing/2014/main" id="{B2A7B9E3-0B8F-4F6C-887B-249EF92686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41570" y="2991364"/>
                <a:ext cx="735934" cy="450888"/>
              </a:xfrm>
              <a:prstGeom prst="line">
                <a:avLst/>
              </a:prstGeom>
              <a:ln w="635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מציין מיקום תוכן 10">
            <a:extLst>
              <a:ext uri="{FF2B5EF4-FFF2-40B4-BE49-F238E27FC236}">
                <a16:creationId xmlns:a16="http://schemas.microsoft.com/office/drawing/2014/main" id="{85ADB124-E10D-4BD7-A708-E922BEE91F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-26464" y="1090320"/>
            <a:ext cx="11562642" cy="415197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e-IL" b="1" dirty="0">
                <a:highlight>
                  <a:srgbClr val="FFFF00"/>
                </a:highlight>
              </a:rPr>
              <a:t>כאשר משווים שני אטומים בעלי מספר </a:t>
            </a:r>
            <a:r>
              <a:rPr lang="he-IL" b="1" dirty="0">
                <a:solidFill>
                  <a:schemeClr val="bg1"/>
                </a:solidFill>
                <a:highlight>
                  <a:srgbClr val="FF0000"/>
                </a:highlight>
              </a:rPr>
              <a:t>שונה  </a:t>
            </a:r>
            <a:r>
              <a:rPr lang="he-IL" b="1" dirty="0">
                <a:highlight>
                  <a:srgbClr val="FFFF00"/>
                </a:highlight>
              </a:rPr>
              <a:t>של רמות אנרגיה מאוכלסות באלקטרונים </a:t>
            </a:r>
            <a:r>
              <a:rPr lang="he-IL" sz="3200" b="1" dirty="0">
                <a:highlight>
                  <a:srgbClr val="00FFFF"/>
                </a:highlight>
              </a:rPr>
              <a:t>לאטום בעל מספר רמות אנרגיה </a:t>
            </a:r>
            <a:r>
              <a:rPr lang="he-IL" sz="3200" b="1" dirty="0">
                <a:solidFill>
                  <a:schemeClr val="bg1"/>
                </a:solidFill>
                <a:highlight>
                  <a:srgbClr val="800080"/>
                </a:highlight>
              </a:rPr>
              <a:t>גדול יותר </a:t>
            </a:r>
            <a:br>
              <a:rPr lang="en-US" sz="3200" b="1" dirty="0">
                <a:highlight>
                  <a:srgbClr val="00FFFF"/>
                </a:highlight>
              </a:rPr>
            </a:br>
            <a:r>
              <a:rPr lang="he-IL" sz="3200" b="1" dirty="0">
                <a:highlight>
                  <a:srgbClr val="00FFFF"/>
                </a:highlight>
              </a:rPr>
              <a:t>רדיוס אטומי </a:t>
            </a:r>
            <a:r>
              <a:rPr lang="he-IL" sz="3200" b="1" dirty="0">
                <a:solidFill>
                  <a:schemeClr val="bg1"/>
                </a:solidFill>
                <a:highlight>
                  <a:srgbClr val="800080"/>
                </a:highlight>
              </a:rPr>
              <a:t>גדול יותר</a:t>
            </a:r>
          </a:p>
        </p:txBody>
      </p:sp>
    </p:spTree>
    <p:extLst>
      <p:ext uri="{BB962C8B-B14F-4D97-AF65-F5344CB8AC3E}">
        <p14:creationId xmlns:p14="http://schemas.microsoft.com/office/powerpoint/2010/main" val="1649623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רדיוס אטומי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351061" y="1361276"/>
            <a:ext cx="11032555" cy="53993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e-IL" dirty="0"/>
              <a:t>שאלה</a:t>
            </a:r>
            <a:br>
              <a:rPr lang="en-US" dirty="0"/>
            </a:br>
            <a:r>
              <a:rPr lang="he-IL" sz="2400" dirty="0"/>
              <a:t>לאטום ליתיום, </a:t>
            </a:r>
            <a:r>
              <a:rPr lang="en-US" sz="2400" dirty="0"/>
              <a:t>Li</a:t>
            </a:r>
            <a:r>
              <a:rPr lang="he-IL" sz="2400" dirty="0"/>
              <a:t>, רדיוס אטומי גדול יותר מלאטום פלואור, </a:t>
            </a:r>
            <a:r>
              <a:rPr lang="en-US" sz="2400" dirty="0"/>
              <a:t>F</a:t>
            </a:r>
            <a:r>
              <a:rPr lang="he-IL" sz="2400" dirty="0"/>
              <a:t>. הסבירו.</a:t>
            </a:r>
          </a:p>
        </p:txBody>
      </p:sp>
      <p:graphicFrame>
        <p:nvGraphicFramePr>
          <p:cNvPr id="23" name="טבלה 23">
            <a:extLst>
              <a:ext uri="{FF2B5EF4-FFF2-40B4-BE49-F238E27FC236}">
                <a16:creationId xmlns:a16="http://schemas.microsoft.com/office/drawing/2014/main" id="{CEBFCF18-5AED-47DB-BAA7-FBC13F05D8D9}"/>
              </a:ext>
            </a:extLst>
          </p:cNvPr>
          <p:cNvGraphicFramePr>
            <a:graphicFrameLocks noGrp="1"/>
          </p:cNvGraphicFramePr>
          <p:nvPr/>
        </p:nvGraphicFramePr>
        <p:xfrm>
          <a:off x="285730" y="4110193"/>
          <a:ext cx="6457285" cy="175244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960623">
                  <a:extLst>
                    <a:ext uri="{9D8B030D-6E8A-4147-A177-3AD203B41FA5}">
                      <a16:colId xmlns:a16="http://schemas.microsoft.com/office/drawing/2014/main" val="574976807"/>
                    </a:ext>
                  </a:extLst>
                </a:gridCol>
                <a:gridCol w="1392520">
                  <a:extLst>
                    <a:ext uri="{9D8B030D-6E8A-4147-A177-3AD203B41FA5}">
                      <a16:colId xmlns:a16="http://schemas.microsoft.com/office/drawing/2014/main" val="43020763"/>
                    </a:ext>
                  </a:extLst>
                </a:gridCol>
                <a:gridCol w="3104142">
                  <a:extLst>
                    <a:ext uri="{9D8B030D-6E8A-4147-A177-3AD203B41FA5}">
                      <a16:colId xmlns:a16="http://schemas.microsoft.com/office/drawing/2014/main" val="4190939100"/>
                    </a:ext>
                  </a:extLst>
                </a:gridCol>
              </a:tblGrid>
              <a:tr h="370792"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Li</a:t>
                      </a:r>
                      <a:endParaRPr lang="he-IL" sz="1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F</a:t>
                      </a:r>
                      <a:endParaRPr lang="he-IL" sz="1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1634230048"/>
                  </a:ext>
                </a:extLst>
              </a:tr>
              <a:tr h="370792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3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9</a:t>
                      </a:r>
                      <a:endParaRPr lang="he-IL" sz="1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מספר אלקטרונים כולל</a:t>
                      </a: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2638644728"/>
                  </a:ext>
                </a:extLst>
              </a:tr>
              <a:tr h="370792"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2 , 1</a:t>
                      </a:r>
                      <a:endParaRPr lang="he-IL" sz="1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2 , 7</a:t>
                      </a:r>
                      <a:endParaRPr lang="he-IL" sz="1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היערכות אלקטרונים</a:t>
                      </a: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3061893817"/>
                  </a:ext>
                </a:extLst>
              </a:tr>
              <a:tr h="639997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2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2</a:t>
                      </a:r>
                      <a:endParaRPr lang="he-IL" sz="1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מספר רמות אנרגיה </a:t>
                      </a:r>
                      <a:br>
                        <a:rPr lang="en-US" sz="1800" b="1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</a:br>
                      <a:r>
                        <a:rPr lang="he-IL" sz="1800" b="1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המאוכלסות באלקטרונים</a:t>
                      </a: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3889461469"/>
                  </a:ext>
                </a:extLst>
              </a:tr>
            </a:tbl>
          </a:graphicData>
        </a:graphic>
      </p:graphicFrame>
      <p:grpSp>
        <p:nvGrpSpPr>
          <p:cNvPr id="6" name="קבוצה 5">
            <a:extLst>
              <a:ext uri="{FF2B5EF4-FFF2-40B4-BE49-F238E27FC236}">
                <a16:creationId xmlns:a16="http://schemas.microsoft.com/office/drawing/2014/main" id="{F0033321-B3B8-4F05-B433-C0B4F1253975}"/>
              </a:ext>
            </a:extLst>
          </p:cNvPr>
          <p:cNvGrpSpPr/>
          <p:nvPr/>
        </p:nvGrpSpPr>
        <p:grpSpPr>
          <a:xfrm>
            <a:off x="3263758" y="2167006"/>
            <a:ext cx="3396513" cy="1868621"/>
            <a:chOff x="3264183" y="2166842"/>
            <a:chExt cx="3396955" cy="1868864"/>
          </a:xfrm>
        </p:grpSpPr>
        <p:pic>
          <p:nvPicPr>
            <p:cNvPr id="2050" name="Picture 2" descr="Transparent atom neon, Picture #2447376 transparent atom neon">
              <a:extLst>
                <a:ext uri="{FF2B5EF4-FFF2-40B4-BE49-F238E27FC236}">
                  <a16:creationId xmlns:a16="http://schemas.microsoft.com/office/drawing/2014/main" id="{93B0320B-0C79-43C8-B191-AB0A5BB313C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316" r="52103"/>
            <a:stretch/>
          </p:blipFill>
          <p:spPr bwMode="auto">
            <a:xfrm>
              <a:off x="3264183" y="2376411"/>
              <a:ext cx="1586925" cy="15319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Transparent atom neon, Picture #2447376 transparent atom neon">
              <a:extLst>
                <a:ext uri="{FF2B5EF4-FFF2-40B4-BE49-F238E27FC236}">
                  <a16:creationId xmlns:a16="http://schemas.microsoft.com/office/drawing/2014/main" id="{306A6902-1E27-4055-B3AA-F53C1711648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218" t="15316"/>
            <a:stretch/>
          </p:blipFill>
          <p:spPr bwMode="auto">
            <a:xfrm>
              <a:off x="4851108" y="2166842"/>
              <a:ext cx="1810030" cy="1868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8" name="מחבר ישר 17">
              <a:extLst>
                <a:ext uri="{FF2B5EF4-FFF2-40B4-BE49-F238E27FC236}">
                  <a16:creationId xmlns:a16="http://schemas.microsoft.com/office/drawing/2014/main" id="{0566C792-4255-4FF3-965A-596681F8C5F0}"/>
                </a:ext>
              </a:extLst>
            </p:cNvPr>
            <p:cNvCxnSpPr>
              <a:cxnSpLocks/>
            </p:cNvCxnSpPr>
            <p:nvPr/>
          </p:nvCxnSpPr>
          <p:spPr>
            <a:xfrm>
              <a:off x="5728032" y="3061489"/>
              <a:ext cx="771242" cy="450888"/>
            </a:xfrm>
            <a:prstGeom prst="line">
              <a:avLst/>
            </a:prstGeom>
            <a:ln w="635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מחבר ישר 18">
              <a:extLst>
                <a:ext uri="{FF2B5EF4-FFF2-40B4-BE49-F238E27FC236}">
                  <a16:creationId xmlns:a16="http://schemas.microsoft.com/office/drawing/2014/main" id="{D371EB23-343A-4E8A-B1F1-107CC6349A2D}"/>
                </a:ext>
              </a:extLst>
            </p:cNvPr>
            <p:cNvCxnSpPr>
              <a:cxnSpLocks/>
            </p:cNvCxnSpPr>
            <p:nvPr/>
          </p:nvCxnSpPr>
          <p:spPr>
            <a:xfrm>
              <a:off x="4036084" y="3101274"/>
              <a:ext cx="617852" cy="411103"/>
            </a:xfrm>
            <a:prstGeom prst="line">
              <a:avLst/>
            </a:prstGeom>
            <a:ln w="635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מלבן 23">
            <a:extLst>
              <a:ext uri="{FF2B5EF4-FFF2-40B4-BE49-F238E27FC236}">
                <a16:creationId xmlns:a16="http://schemas.microsoft.com/office/drawing/2014/main" id="{85E026AA-BF6A-437A-9DEE-9AEEF20D0DD6}"/>
              </a:ext>
            </a:extLst>
          </p:cNvPr>
          <p:cNvSpPr/>
          <p:nvPr/>
        </p:nvSpPr>
        <p:spPr>
          <a:xfrm>
            <a:off x="515206" y="4543280"/>
            <a:ext cx="6055930" cy="26120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מלבן 24">
            <a:extLst>
              <a:ext uri="{FF2B5EF4-FFF2-40B4-BE49-F238E27FC236}">
                <a16:creationId xmlns:a16="http://schemas.microsoft.com/office/drawing/2014/main" id="{511E4E5D-2E97-4B26-8202-35CE0A5E402E}"/>
              </a:ext>
            </a:extLst>
          </p:cNvPr>
          <p:cNvSpPr/>
          <p:nvPr/>
        </p:nvSpPr>
        <p:spPr>
          <a:xfrm>
            <a:off x="536553" y="4909829"/>
            <a:ext cx="6055930" cy="2612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מלבן 27">
            <a:extLst>
              <a:ext uri="{FF2B5EF4-FFF2-40B4-BE49-F238E27FC236}">
                <a16:creationId xmlns:a16="http://schemas.microsoft.com/office/drawing/2014/main" id="{6CB11E2B-F76C-4B4D-9A35-8878971529E6}"/>
              </a:ext>
            </a:extLst>
          </p:cNvPr>
          <p:cNvSpPr/>
          <p:nvPr/>
        </p:nvSpPr>
        <p:spPr>
          <a:xfrm>
            <a:off x="629500" y="5276377"/>
            <a:ext cx="6055930" cy="5435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30" name="מחבר ישר 29">
            <a:extLst>
              <a:ext uri="{FF2B5EF4-FFF2-40B4-BE49-F238E27FC236}">
                <a16:creationId xmlns:a16="http://schemas.microsoft.com/office/drawing/2014/main" id="{B8FC2555-6ED5-45F7-8C18-246FA379F642}"/>
              </a:ext>
            </a:extLst>
          </p:cNvPr>
          <p:cNvCxnSpPr>
            <a:cxnSpLocks/>
          </p:cNvCxnSpPr>
          <p:nvPr/>
        </p:nvCxnSpPr>
        <p:spPr>
          <a:xfrm>
            <a:off x="4780145" y="2088060"/>
            <a:ext cx="0" cy="2022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663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רדיוס אטומי</a:t>
            </a:r>
          </a:p>
        </p:txBody>
      </p:sp>
      <p:graphicFrame>
        <p:nvGraphicFramePr>
          <p:cNvPr id="23" name="טבלה 23">
            <a:extLst>
              <a:ext uri="{FF2B5EF4-FFF2-40B4-BE49-F238E27FC236}">
                <a16:creationId xmlns:a16="http://schemas.microsoft.com/office/drawing/2014/main" id="{CEBFCF18-5AED-47DB-BAA7-FBC13F05D8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94990"/>
              </p:ext>
            </p:extLst>
          </p:nvPr>
        </p:nvGraphicFramePr>
        <p:xfrm>
          <a:off x="1819595" y="3716965"/>
          <a:ext cx="6457285" cy="212323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960623">
                  <a:extLst>
                    <a:ext uri="{9D8B030D-6E8A-4147-A177-3AD203B41FA5}">
                      <a16:colId xmlns:a16="http://schemas.microsoft.com/office/drawing/2014/main" val="574976807"/>
                    </a:ext>
                  </a:extLst>
                </a:gridCol>
                <a:gridCol w="1392520">
                  <a:extLst>
                    <a:ext uri="{9D8B030D-6E8A-4147-A177-3AD203B41FA5}">
                      <a16:colId xmlns:a16="http://schemas.microsoft.com/office/drawing/2014/main" val="43020763"/>
                    </a:ext>
                  </a:extLst>
                </a:gridCol>
                <a:gridCol w="3104142">
                  <a:extLst>
                    <a:ext uri="{9D8B030D-6E8A-4147-A177-3AD203B41FA5}">
                      <a16:colId xmlns:a16="http://schemas.microsoft.com/office/drawing/2014/main" val="4190939100"/>
                    </a:ext>
                  </a:extLst>
                </a:gridCol>
              </a:tblGrid>
              <a:tr h="370792"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Li</a:t>
                      </a:r>
                      <a:endParaRPr lang="he-IL" sz="1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F</a:t>
                      </a:r>
                      <a:endParaRPr lang="he-IL" sz="1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1634230048"/>
                  </a:ext>
                </a:extLst>
              </a:tr>
              <a:tr h="370792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3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9</a:t>
                      </a:r>
                      <a:endParaRPr lang="he-IL" sz="1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מספר אלקטרונים כולל</a:t>
                      </a: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2638644728"/>
                  </a:ext>
                </a:extLst>
              </a:tr>
              <a:tr h="370792"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2 , 1</a:t>
                      </a:r>
                      <a:endParaRPr lang="he-IL" sz="1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2 , 7</a:t>
                      </a:r>
                      <a:endParaRPr lang="he-IL" sz="1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היערכות אלקטרונים</a:t>
                      </a: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3061893817"/>
                  </a:ext>
                </a:extLst>
              </a:tr>
              <a:tr h="639997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2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2</a:t>
                      </a:r>
                      <a:endParaRPr lang="he-IL" sz="1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מספר רמות אנרגיה </a:t>
                      </a:r>
                      <a:br>
                        <a:rPr lang="en-US" sz="1800" b="1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</a:br>
                      <a:r>
                        <a:rPr lang="he-IL" sz="1800" b="1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המאוכלסות באלקטרונים</a:t>
                      </a: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3889461469"/>
                  </a:ext>
                </a:extLst>
              </a:tr>
              <a:tr h="370792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highlight>
                            <a:srgbClr val="FFFF00"/>
                          </a:highlight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3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highlight>
                            <a:srgbClr val="FFFF00"/>
                          </a:highlight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9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dirty="0">
                          <a:highlight>
                            <a:srgbClr val="FFFF00"/>
                          </a:highlight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מספר פרוטונים</a:t>
                      </a: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1118005408"/>
                  </a:ext>
                </a:extLst>
              </a:tr>
            </a:tbl>
          </a:graphicData>
        </a:graphic>
      </p:graphicFrame>
      <p:grpSp>
        <p:nvGrpSpPr>
          <p:cNvPr id="10" name="קבוצה 9">
            <a:extLst>
              <a:ext uri="{FF2B5EF4-FFF2-40B4-BE49-F238E27FC236}">
                <a16:creationId xmlns:a16="http://schemas.microsoft.com/office/drawing/2014/main" id="{2BA7F0CD-20A5-4402-9A9F-A87C2792602B}"/>
              </a:ext>
            </a:extLst>
          </p:cNvPr>
          <p:cNvGrpSpPr/>
          <p:nvPr/>
        </p:nvGrpSpPr>
        <p:grpSpPr>
          <a:xfrm>
            <a:off x="4780145" y="1901206"/>
            <a:ext cx="3396513" cy="1868621"/>
            <a:chOff x="3264183" y="2166842"/>
            <a:chExt cx="3396955" cy="1868864"/>
          </a:xfrm>
        </p:grpSpPr>
        <p:pic>
          <p:nvPicPr>
            <p:cNvPr id="11" name="Picture 2" descr="Transparent atom neon, Picture #2447376 transparent atom neon">
              <a:extLst>
                <a:ext uri="{FF2B5EF4-FFF2-40B4-BE49-F238E27FC236}">
                  <a16:creationId xmlns:a16="http://schemas.microsoft.com/office/drawing/2014/main" id="{839B8383-6FD6-4D3F-877F-D82E1C3CFF0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316" r="52103"/>
            <a:stretch/>
          </p:blipFill>
          <p:spPr bwMode="auto">
            <a:xfrm>
              <a:off x="3264183" y="2376411"/>
              <a:ext cx="1586925" cy="15319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Transparent atom neon, Picture #2447376 transparent atom neon">
              <a:extLst>
                <a:ext uri="{FF2B5EF4-FFF2-40B4-BE49-F238E27FC236}">
                  <a16:creationId xmlns:a16="http://schemas.microsoft.com/office/drawing/2014/main" id="{7C9F9883-D11F-4C84-9F85-BCA3B39781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218" t="15316"/>
            <a:stretch/>
          </p:blipFill>
          <p:spPr bwMode="auto">
            <a:xfrm>
              <a:off x="4851108" y="2166842"/>
              <a:ext cx="1810030" cy="1868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מחבר ישר 12">
              <a:extLst>
                <a:ext uri="{FF2B5EF4-FFF2-40B4-BE49-F238E27FC236}">
                  <a16:creationId xmlns:a16="http://schemas.microsoft.com/office/drawing/2014/main" id="{E1B27A70-3CBD-4D39-A073-EC712AA9D56D}"/>
                </a:ext>
              </a:extLst>
            </p:cNvPr>
            <p:cNvCxnSpPr>
              <a:cxnSpLocks/>
            </p:cNvCxnSpPr>
            <p:nvPr/>
          </p:nvCxnSpPr>
          <p:spPr>
            <a:xfrm>
              <a:off x="5728032" y="3061489"/>
              <a:ext cx="799377" cy="450888"/>
            </a:xfrm>
            <a:prstGeom prst="line">
              <a:avLst/>
            </a:prstGeom>
            <a:ln w="635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מחבר ישר 14">
              <a:extLst>
                <a:ext uri="{FF2B5EF4-FFF2-40B4-BE49-F238E27FC236}">
                  <a16:creationId xmlns:a16="http://schemas.microsoft.com/office/drawing/2014/main" id="{D4D83FE5-E4EF-4AF4-A719-020C1A9FCF01}"/>
                </a:ext>
              </a:extLst>
            </p:cNvPr>
            <p:cNvCxnSpPr>
              <a:cxnSpLocks/>
            </p:cNvCxnSpPr>
            <p:nvPr/>
          </p:nvCxnSpPr>
          <p:spPr>
            <a:xfrm>
              <a:off x="4036084" y="3101274"/>
              <a:ext cx="617852" cy="411103"/>
            </a:xfrm>
            <a:prstGeom prst="line">
              <a:avLst/>
            </a:prstGeom>
            <a:ln w="635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מחבר ישר 15">
            <a:extLst>
              <a:ext uri="{FF2B5EF4-FFF2-40B4-BE49-F238E27FC236}">
                <a16:creationId xmlns:a16="http://schemas.microsoft.com/office/drawing/2014/main" id="{EFF30939-5784-4DE0-A571-C2BEDF7DC1B3}"/>
              </a:ext>
            </a:extLst>
          </p:cNvPr>
          <p:cNvCxnSpPr>
            <a:cxnSpLocks/>
          </p:cNvCxnSpPr>
          <p:nvPr/>
        </p:nvCxnSpPr>
        <p:spPr>
          <a:xfrm>
            <a:off x="6311601" y="2029975"/>
            <a:ext cx="0" cy="2022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מלבן 16">
            <a:extLst>
              <a:ext uri="{FF2B5EF4-FFF2-40B4-BE49-F238E27FC236}">
                <a16:creationId xmlns:a16="http://schemas.microsoft.com/office/drawing/2014/main" id="{2BD62205-59A3-4010-875F-F4E2AE25FEBF}"/>
              </a:ext>
            </a:extLst>
          </p:cNvPr>
          <p:cNvSpPr/>
          <p:nvPr/>
        </p:nvSpPr>
        <p:spPr>
          <a:xfrm>
            <a:off x="4982823" y="5496724"/>
            <a:ext cx="3190488" cy="3186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ציין מיקום טקסט 13">
            <a:extLst>
              <a:ext uri="{FF2B5EF4-FFF2-40B4-BE49-F238E27FC236}">
                <a16:creationId xmlns:a16="http://schemas.microsoft.com/office/drawing/2014/main" id="{F2C591E8-903C-46E3-82DD-BE85CE4C8A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51061" y="1361276"/>
            <a:ext cx="11032555" cy="53993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e-IL" dirty="0"/>
              <a:t>שאלה</a:t>
            </a:r>
            <a:br>
              <a:rPr lang="en-US" dirty="0"/>
            </a:br>
            <a:r>
              <a:rPr lang="he-IL" sz="2400" dirty="0"/>
              <a:t>לאטום ליתיום, </a:t>
            </a:r>
            <a:r>
              <a:rPr lang="en-US" sz="2400" dirty="0"/>
              <a:t>Li</a:t>
            </a:r>
            <a:r>
              <a:rPr lang="he-IL" sz="2400" dirty="0"/>
              <a:t>, רדיוס אטומי גדול יותר מלאטום פלואור, </a:t>
            </a:r>
            <a:r>
              <a:rPr lang="en-US" sz="2400" dirty="0"/>
              <a:t>F</a:t>
            </a:r>
            <a:r>
              <a:rPr lang="he-IL" sz="2400" dirty="0"/>
              <a:t>. הסבירו.</a:t>
            </a:r>
          </a:p>
        </p:txBody>
      </p:sp>
    </p:spTree>
    <p:extLst>
      <p:ext uri="{BB962C8B-B14F-4D97-AF65-F5344CB8AC3E}">
        <p14:creationId xmlns:p14="http://schemas.microsoft.com/office/powerpoint/2010/main" val="13435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רדיוס אטומי</a:t>
            </a:r>
          </a:p>
        </p:txBody>
      </p:sp>
      <p:graphicFrame>
        <p:nvGraphicFramePr>
          <p:cNvPr id="23" name="טבלה 23">
            <a:extLst>
              <a:ext uri="{FF2B5EF4-FFF2-40B4-BE49-F238E27FC236}">
                <a16:creationId xmlns:a16="http://schemas.microsoft.com/office/drawing/2014/main" id="{CEBFCF18-5AED-47DB-BAA7-FBC13F05D8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364803"/>
              </p:ext>
            </p:extLst>
          </p:nvPr>
        </p:nvGraphicFramePr>
        <p:xfrm>
          <a:off x="189032" y="4427135"/>
          <a:ext cx="6457285" cy="138165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960623">
                  <a:extLst>
                    <a:ext uri="{9D8B030D-6E8A-4147-A177-3AD203B41FA5}">
                      <a16:colId xmlns:a16="http://schemas.microsoft.com/office/drawing/2014/main" val="574976807"/>
                    </a:ext>
                  </a:extLst>
                </a:gridCol>
                <a:gridCol w="1392520">
                  <a:extLst>
                    <a:ext uri="{9D8B030D-6E8A-4147-A177-3AD203B41FA5}">
                      <a16:colId xmlns:a16="http://schemas.microsoft.com/office/drawing/2014/main" val="43020763"/>
                    </a:ext>
                  </a:extLst>
                </a:gridCol>
                <a:gridCol w="3104142">
                  <a:extLst>
                    <a:ext uri="{9D8B030D-6E8A-4147-A177-3AD203B41FA5}">
                      <a16:colId xmlns:a16="http://schemas.microsoft.com/office/drawing/2014/main" val="4190939100"/>
                    </a:ext>
                  </a:extLst>
                </a:gridCol>
              </a:tblGrid>
              <a:tr h="370792"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Li</a:t>
                      </a:r>
                      <a:endParaRPr lang="he-IL" sz="1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F</a:t>
                      </a:r>
                      <a:endParaRPr lang="he-IL" sz="1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1634230048"/>
                  </a:ext>
                </a:extLst>
              </a:tr>
              <a:tr h="639997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2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2</a:t>
                      </a:r>
                      <a:endParaRPr lang="he-IL" sz="1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מספר רמות אנרגיה </a:t>
                      </a:r>
                      <a:br>
                        <a:rPr lang="en-US" sz="1800" b="1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</a:br>
                      <a:r>
                        <a:rPr lang="he-IL" sz="1800" b="1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המאוכלסות באלקטרונים</a:t>
                      </a: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3889461469"/>
                  </a:ext>
                </a:extLst>
              </a:tr>
              <a:tr h="370792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highlight>
                            <a:srgbClr val="FFFF00"/>
                          </a:highlight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3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highlight>
                            <a:srgbClr val="FFFF00"/>
                          </a:highlight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9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dirty="0">
                          <a:highlight>
                            <a:srgbClr val="FFFF00"/>
                          </a:highlight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מספר פרוטונים</a:t>
                      </a: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1118005408"/>
                  </a:ext>
                </a:extLst>
              </a:tr>
            </a:tbl>
          </a:graphicData>
        </a:graphic>
      </p:graphicFrame>
      <p:sp>
        <p:nvSpPr>
          <p:cNvPr id="9" name="מציין מיקום תוכן 10">
            <a:extLst>
              <a:ext uri="{FF2B5EF4-FFF2-40B4-BE49-F238E27FC236}">
                <a16:creationId xmlns:a16="http://schemas.microsoft.com/office/drawing/2014/main" id="{85ADB124-E10D-4BD7-A708-E922BEE91F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85730" y="815250"/>
            <a:ext cx="11715651" cy="44133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dirty="0"/>
              <a:t>לפלואור יש </a:t>
            </a:r>
            <a:r>
              <a:rPr lang="he-IL" b="1" dirty="0"/>
              <a:t>יותר פרוטונים בגרעין </a:t>
            </a:r>
            <a:r>
              <a:rPr lang="he-IL" b="1" dirty="0">
                <a:solidFill>
                  <a:srgbClr val="FF0000"/>
                </a:solidFill>
              </a:rPr>
              <a:t>כלומר מטען גרעיני גדול יותר  </a:t>
            </a:r>
            <a:r>
              <a:rPr lang="he-IL" dirty="0"/>
              <a:t>ולכן, לפי חוק קולון,</a:t>
            </a:r>
            <a:br>
              <a:rPr lang="en-US" dirty="0"/>
            </a:br>
            <a:r>
              <a:rPr lang="he-IL" dirty="0"/>
              <a:t>כוחות המשיכה בין הפרוטונים לאלקטרוני הערכיות חזקים יותר</a:t>
            </a:r>
          </a:p>
          <a:p>
            <a:pPr>
              <a:lnSpc>
                <a:spcPct val="150000"/>
              </a:lnSpc>
            </a:pPr>
            <a:r>
              <a:rPr lang="he-IL" dirty="0"/>
              <a:t>מה שגורם לרמת הערכיות של פלואור להיות קרובה יותר לגרעין האטום </a:t>
            </a:r>
          </a:p>
        </p:txBody>
      </p:sp>
      <p:grpSp>
        <p:nvGrpSpPr>
          <p:cNvPr id="10" name="קבוצה 9">
            <a:extLst>
              <a:ext uri="{FF2B5EF4-FFF2-40B4-BE49-F238E27FC236}">
                <a16:creationId xmlns:a16="http://schemas.microsoft.com/office/drawing/2014/main" id="{2BA7F0CD-20A5-4402-9A9F-A87C2792602B}"/>
              </a:ext>
            </a:extLst>
          </p:cNvPr>
          <p:cNvGrpSpPr/>
          <p:nvPr/>
        </p:nvGrpSpPr>
        <p:grpSpPr>
          <a:xfrm>
            <a:off x="3113750" y="2573583"/>
            <a:ext cx="3396513" cy="1868621"/>
            <a:chOff x="3264183" y="2166842"/>
            <a:chExt cx="3396955" cy="1868864"/>
          </a:xfrm>
        </p:grpSpPr>
        <p:pic>
          <p:nvPicPr>
            <p:cNvPr id="11" name="Picture 2" descr="Transparent atom neon, Picture #2447376 transparent atom neon">
              <a:extLst>
                <a:ext uri="{FF2B5EF4-FFF2-40B4-BE49-F238E27FC236}">
                  <a16:creationId xmlns:a16="http://schemas.microsoft.com/office/drawing/2014/main" id="{839B8383-6FD6-4D3F-877F-D82E1C3CFF0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316" r="52103"/>
            <a:stretch/>
          </p:blipFill>
          <p:spPr bwMode="auto">
            <a:xfrm>
              <a:off x="3264183" y="2376411"/>
              <a:ext cx="1586925" cy="15319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Transparent atom neon, Picture #2447376 transparent atom neon">
              <a:extLst>
                <a:ext uri="{FF2B5EF4-FFF2-40B4-BE49-F238E27FC236}">
                  <a16:creationId xmlns:a16="http://schemas.microsoft.com/office/drawing/2014/main" id="{7C9F9883-D11F-4C84-9F85-BCA3B39781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218" t="15316"/>
            <a:stretch/>
          </p:blipFill>
          <p:spPr bwMode="auto">
            <a:xfrm>
              <a:off x="4851108" y="2166842"/>
              <a:ext cx="1810030" cy="1868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מחבר ישר 12">
              <a:extLst>
                <a:ext uri="{FF2B5EF4-FFF2-40B4-BE49-F238E27FC236}">
                  <a16:creationId xmlns:a16="http://schemas.microsoft.com/office/drawing/2014/main" id="{E1B27A70-3CBD-4D39-A073-EC712AA9D56D}"/>
                </a:ext>
              </a:extLst>
            </p:cNvPr>
            <p:cNvCxnSpPr>
              <a:cxnSpLocks/>
            </p:cNvCxnSpPr>
            <p:nvPr/>
          </p:nvCxnSpPr>
          <p:spPr>
            <a:xfrm>
              <a:off x="5728032" y="3061489"/>
              <a:ext cx="799377" cy="450888"/>
            </a:xfrm>
            <a:prstGeom prst="line">
              <a:avLst/>
            </a:prstGeom>
            <a:ln w="635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מחבר ישר 14">
              <a:extLst>
                <a:ext uri="{FF2B5EF4-FFF2-40B4-BE49-F238E27FC236}">
                  <a16:creationId xmlns:a16="http://schemas.microsoft.com/office/drawing/2014/main" id="{D4D83FE5-E4EF-4AF4-A719-020C1A9FCF01}"/>
                </a:ext>
              </a:extLst>
            </p:cNvPr>
            <p:cNvCxnSpPr>
              <a:cxnSpLocks/>
            </p:cNvCxnSpPr>
            <p:nvPr/>
          </p:nvCxnSpPr>
          <p:spPr>
            <a:xfrm>
              <a:off x="4036084" y="3101274"/>
              <a:ext cx="617852" cy="411103"/>
            </a:xfrm>
            <a:prstGeom prst="line">
              <a:avLst/>
            </a:prstGeom>
            <a:ln w="635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מחבר ישר 15">
            <a:extLst>
              <a:ext uri="{FF2B5EF4-FFF2-40B4-BE49-F238E27FC236}">
                <a16:creationId xmlns:a16="http://schemas.microsoft.com/office/drawing/2014/main" id="{EFF30939-5784-4DE0-A571-C2BEDF7DC1B3}"/>
              </a:ext>
            </a:extLst>
          </p:cNvPr>
          <p:cNvCxnSpPr>
            <a:cxnSpLocks/>
          </p:cNvCxnSpPr>
          <p:nvPr/>
        </p:nvCxnSpPr>
        <p:spPr>
          <a:xfrm>
            <a:off x="4675244" y="2573583"/>
            <a:ext cx="0" cy="18535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52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רדיוס אטומי</a:t>
            </a:r>
          </a:p>
        </p:txBody>
      </p:sp>
      <p:sp>
        <p:nvSpPr>
          <p:cNvPr id="9" name="מציין מיקום תוכן 10">
            <a:extLst>
              <a:ext uri="{FF2B5EF4-FFF2-40B4-BE49-F238E27FC236}">
                <a16:creationId xmlns:a16="http://schemas.microsoft.com/office/drawing/2014/main" id="{85ADB124-E10D-4BD7-A708-E922BEE91F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24852" y="1145645"/>
            <a:ext cx="10965100" cy="415197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e-IL" b="1" dirty="0">
                <a:highlight>
                  <a:srgbClr val="FFFF00"/>
                </a:highlight>
              </a:rPr>
              <a:t>כאשר משווים שני אטומים בעלי מספר </a:t>
            </a:r>
            <a:r>
              <a:rPr lang="he-IL" b="1" dirty="0">
                <a:solidFill>
                  <a:schemeClr val="bg1"/>
                </a:solidFill>
                <a:highlight>
                  <a:srgbClr val="FF0000"/>
                </a:highlight>
              </a:rPr>
              <a:t>שווה </a:t>
            </a:r>
            <a:r>
              <a:rPr lang="he-IL" b="1" dirty="0">
                <a:highlight>
                  <a:srgbClr val="FFFF00"/>
                </a:highlight>
              </a:rPr>
              <a:t>של רמות אנרגיה מאוכלסות באלקטרונים </a:t>
            </a:r>
            <a:r>
              <a:rPr lang="he-IL" sz="3200" b="1" dirty="0">
                <a:highlight>
                  <a:srgbClr val="00FFFF"/>
                </a:highlight>
              </a:rPr>
              <a:t>לאטום בעל מספר פרוטונים </a:t>
            </a:r>
            <a:r>
              <a:rPr lang="he-IL" sz="3200" b="1" dirty="0">
                <a:solidFill>
                  <a:schemeClr val="bg1"/>
                </a:solidFill>
                <a:highlight>
                  <a:srgbClr val="800080"/>
                </a:highlight>
              </a:rPr>
              <a:t>גדול יותר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sz="3200" b="1" dirty="0">
                <a:highlight>
                  <a:srgbClr val="00FFFF"/>
                </a:highlight>
              </a:rPr>
              <a:t>(כלומר מטען גרעיני גדול יותר</a:t>
            </a:r>
            <a:r>
              <a:rPr lang="en-US" sz="3200" b="1" dirty="0">
                <a:highlight>
                  <a:srgbClr val="00FFFF"/>
                </a:highlight>
              </a:rPr>
              <a:t>(</a:t>
            </a:r>
            <a:br>
              <a:rPr lang="en-US" sz="3200" b="1" dirty="0">
                <a:highlight>
                  <a:srgbClr val="00FFFF"/>
                </a:highlight>
              </a:rPr>
            </a:br>
            <a:r>
              <a:rPr lang="he-IL" sz="3200" b="1" dirty="0">
                <a:highlight>
                  <a:srgbClr val="00FFFF"/>
                </a:highlight>
              </a:rPr>
              <a:t>רדיוס אטומי </a:t>
            </a:r>
            <a:r>
              <a:rPr lang="he-IL" sz="3200" b="1" dirty="0">
                <a:solidFill>
                  <a:schemeClr val="bg1"/>
                </a:solidFill>
                <a:highlight>
                  <a:srgbClr val="000000"/>
                </a:highlight>
              </a:rPr>
              <a:t>קטן יותר</a:t>
            </a:r>
          </a:p>
        </p:txBody>
      </p:sp>
      <p:grpSp>
        <p:nvGrpSpPr>
          <p:cNvPr id="17" name="קבוצה 16">
            <a:extLst>
              <a:ext uri="{FF2B5EF4-FFF2-40B4-BE49-F238E27FC236}">
                <a16:creationId xmlns:a16="http://schemas.microsoft.com/office/drawing/2014/main" id="{D6030512-F1F7-4432-AFFA-BE1A333C099F}"/>
              </a:ext>
            </a:extLst>
          </p:cNvPr>
          <p:cNvGrpSpPr/>
          <p:nvPr/>
        </p:nvGrpSpPr>
        <p:grpSpPr>
          <a:xfrm>
            <a:off x="4009145" y="3791827"/>
            <a:ext cx="3396513" cy="1868621"/>
            <a:chOff x="3264183" y="2166842"/>
            <a:chExt cx="3396955" cy="1868864"/>
          </a:xfrm>
        </p:grpSpPr>
        <p:pic>
          <p:nvPicPr>
            <p:cNvPr id="18" name="Picture 2" descr="Transparent atom neon, Picture #2447376 transparent atom neon">
              <a:extLst>
                <a:ext uri="{FF2B5EF4-FFF2-40B4-BE49-F238E27FC236}">
                  <a16:creationId xmlns:a16="http://schemas.microsoft.com/office/drawing/2014/main" id="{057CE8AB-6838-4B6B-B1B4-7814C4A2452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316" r="52103"/>
            <a:stretch/>
          </p:blipFill>
          <p:spPr bwMode="auto">
            <a:xfrm>
              <a:off x="3264183" y="2376411"/>
              <a:ext cx="1586925" cy="15319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Transparent atom neon, Picture #2447376 transparent atom neon">
              <a:extLst>
                <a:ext uri="{FF2B5EF4-FFF2-40B4-BE49-F238E27FC236}">
                  <a16:creationId xmlns:a16="http://schemas.microsoft.com/office/drawing/2014/main" id="{EA8F4C03-F678-4E1D-818E-B2221D95539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218" t="15316"/>
            <a:stretch/>
          </p:blipFill>
          <p:spPr bwMode="auto">
            <a:xfrm>
              <a:off x="4851108" y="2166842"/>
              <a:ext cx="1810030" cy="1868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0" name="מחבר ישר 19">
              <a:extLst>
                <a:ext uri="{FF2B5EF4-FFF2-40B4-BE49-F238E27FC236}">
                  <a16:creationId xmlns:a16="http://schemas.microsoft.com/office/drawing/2014/main" id="{07388F43-7EAE-4100-A7D5-02D1DF8FA5D2}"/>
                </a:ext>
              </a:extLst>
            </p:cNvPr>
            <p:cNvCxnSpPr>
              <a:cxnSpLocks/>
            </p:cNvCxnSpPr>
            <p:nvPr/>
          </p:nvCxnSpPr>
          <p:spPr>
            <a:xfrm>
              <a:off x="5728032" y="3061489"/>
              <a:ext cx="799377" cy="450888"/>
            </a:xfrm>
            <a:prstGeom prst="line">
              <a:avLst/>
            </a:prstGeom>
            <a:ln w="635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מחבר ישר 20">
              <a:extLst>
                <a:ext uri="{FF2B5EF4-FFF2-40B4-BE49-F238E27FC236}">
                  <a16:creationId xmlns:a16="http://schemas.microsoft.com/office/drawing/2014/main" id="{EF5369CF-DA96-4DBF-A58B-3872F1B923B5}"/>
                </a:ext>
              </a:extLst>
            </p:cNvPr>
            <p:cNvCxnSpPr>
              <a:cxnSpLocks/>
            </p:cNvCxnSpPr>
            <p:nvPr/>
          </p:nvCxnSpPr>
          <p:spPr>
            <a:xfrm>
              <a:off x="4036084" y="3101274"/>
              <a:ext cx="617852" cy="411103"/>
            </a:xfrm>
            <a:prstGeom prst="line">
              <a:avLst/>
            </a:prstGeom>
            <a:ln w="635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50911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רדיוס אטומי</a:t>
            </a:r>
          </a:p>
        </p:txBody>
      </p:sp>
      <p:grpSp>
        <p:nvGrpSpPr>
          <p:cNvPr id="4" name="קבוצה 3">
            <a:extLst>
              <a:ext uri="{FF2B5EF4-FFF2-40B4-BE49-F238E27FC236}">
                <a16:creationId xmlns:a16="http://schemas.microsoft.com/office/drawing/2014/main" id="{EEEDE684-D31E-459C-871B-5E1A827B7BFC}"/>
              </a:ext>
            </a:extLst>
          </p:cNvPr>
          <p:cNvGrpSpPr/>
          <p:nvPr/>
        </p:nvGrpSpPr>
        <p:grpSpPr>
          <a:xfrm>
            <a:off x="344528" y="1086079"/>
            <a:ext cx="8176620" cy="4387069"/>
            <a:chOff x="212007" y="1250724"/>
            <a:chExt cx="5657941" cy="3145225"/>
          </a:xfrm>
        </p:grpSpPr>
        <p:pic>
          <p:nvPicPr>
            <p:cNvPr id="6" name="תמונה 5">
              <a:extLst>
                <a:ext uri="{FF2B5EF4-FFF2-40B4-BE49-F238E27FC236}">
                  <a16:creationId xmlns:a16="http://schemas.microsoft.com/office/drawing/2014/main" id="{B4F1E86F-D574-47CF-B69D-9C28FB0D5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2007" y="1250724"/>
              <a:ext cx="5657941" cy="3145225"/>
            </a:xfrm>
            <a:prstGeom prst="rect">
              <a:avLst/>
            </a:prstGeom>
          </p:spPr>
        </p:pic>
        <p:sp>
          <p:nvSpPr>
            <p:cNvPr id="7" name="מלבן 6">
              <a:extLst>
                <a:ext uri="{FF2B5EF4-FFF2-40B4-BE49-F238E27FC236}">
                  <a16:creationId xmlns:a16="http://schemas.microsoft.com/office/drawing/2014/main" id="{C96585A0-4461-422D-B0B6-5FC6CE794D45}"/>
                </a:ext>
              </a:extLst>
            </p:cNvPr>
            <p:cNvSpPr/>
            <p:nvPr/>
          </p:nvSpPr>
          <p:spPr>
            <a:xfrm>
              <a:off x="1215071" y="1364374"/>
              <a:ext cx="2083362" cy="17367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1400" b="1" dirty="0"/>
                <a:t>רדיוס אטומי קטן</a:t>
              </a:r>
            </a:p>
          </p:txBody>
        </p:sp>
        <p:sp>
          <p:nvSpPr>
            <p:cNvPr id="16" name="מלבן 15">
              <a:extLst>
                <a:ext uri="{FF2B5EF4-FFF2-40B4-BE49-F238E27FC236}">
                  <a16:creationId xmlns:a16="http://schemas.microsoft.com/office/drawing/2014/main" id="{01C157A9-B3DF-4FC4-A0EE-74D82AC7A916}"/>
                </a:ext>
              </a:extLst>
            </p:cNvPr>
            <p:cNvSpPr/>
            <p:nvPr/>
          </p:nvSpPr>
          <p:spPr>
            <a:xfrm rot="16200000">
              <a:off x="-526475" y="2860371"/>
              <a:ext cx="2083362" cy="17367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1400" b="1" dirty="0"/>
                <a:t>רדיוס אטומי גדל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8645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רדיוס אטומי - שאלה</a:t>
            </a:r>
          </a:p>
        </p:txBody>
      </p:sp>
      <p:sp>
        <p:nvSpPr>
          <p:cNvPr id="9" name="מציין מיקום תוכן 10">
            <a:extLst>
              <a:ext uri="{FF2B5EF4-FFF2-40B4-BE49-F238E27FC236}">
                <a16:creationId xmlns:a16="http://schemas.microsoft.com/office/drawing/2014/main" id="{85ADB124-E10D-4BD7-A708-E922BEE91F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85730" y="815250"/>
            <a:ext cx="11715651" cy="44133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dirty="0"/>
              <a:t>לאיזה אטום יש רדיוס אטומי גדול יותר, לאטום החמצן,</a:t>
            </a:r>
            <a:r>
              <a:rPr lang="en-US" dirty="0"/>
              <a:t>O </a:t>
            </a:r>
            <a:r>
              <a:rPr lang="he-IL" dirty="0"/>
              <a:t> או לאטום הסלניום, </a:t>
            </a:r>
            <a:r>
              <a:rPr lang="en-US" dirty="0"/>
              <a:t>Se</a:t>
            </a:r>
            <a:r>
              <a:rPr lang="he-IL" dirty="0"/>
              <a:t>?</a:t>
            </a:r>
          </a:p>
        </p:txBody>
      </p:sp>
      <p:graphicFrame>
        <p:nvGraphicFramePr>
          <p:cNvPr id="4" name="טבלה 23">
            <a:extLst>
              <a:ext uri="{FF2B5EF4-FFF2-40B4-BE49-F238E27FC236}">
                <a16:creationId xmlns:a16="http://schemas.microsoft.com/office/drawing/2014/main" id="{CEE992B7-3EB5-4B80-8C13-A93F547DD8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354980"/>
              </p:ext>
            </p:extLst>
          </p:nvPr>
        </p:nvGraphicFramePr>
        <p:xfrm>
          <a:off x="5447398" y="1691676"/>
          <a:ext cx="6457285" cy="173732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98456">
                  <a:extLst>
                    <a:ext uri="{9D8B030D-6E8A-4147-A177-3AD203B41FA5}">
                      <a16:colId xmlns:a16="http://schemas.microsoft.com/office/drawing/2014/main" val="574976807"/>
                    </a:ext>
                  </a:extLst>
                </a:gridCol>
                <a:gridCol w="1484243">
                  <a:extLst>
                    <a:ext uri="{9D8B030D-6E8A-4147-A177-3AD203B41FA5}">
                      <a16:colId xmlns:a16="http://schemas.microsoft.com/office/drawing/2014/main" val="43020763"/>
                    </a:ext>
                  </a:extLst>
                </a:gridCol>
                <a:gridCol w="3574586">
                  <a:extLst>
                    <a:ext uri="{9D8B030D-6E8A-4147-A177-3AD203B41FA5}">
                      <a16:colId xmlns:a16="http://schemas.microsoft.com/office/drawing/2014/main" val="4190939100"/>
                    </a:ext>
                  </a:extLst>
                </a:gridCol>
              </a:tblGrid>
              <a:tr h="239179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Se</a:t>
                      </a:r>
                      <a:endParaRPr lang="he-IL" sz="2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O</a:t>
                      </a:r>
                      <a:endParaRPr lang="he-IL" sz="2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1634230048"/>
                  </a:ext>
                </a:extLst>
              </a:tr>
              <a:tr h="639997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4</a:t>
                      </a:r>
                      <a:endParaRPr lang="he-IL" sz="2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2</a:t>
                      </a:r>
                      <a:endParaRPr lang="he-IL" sz="2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b="1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מספר רמות אנרגיה </a:t>
                      </a:r>
                      <a:br>
                        <a:rPr lang="en-US" sz="2400" b="1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</a:br>
                      <a:r>
                        <a:rPr lang="he-IL" sz="2400" b="1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המאוכלסות באלקטרונים</a:t>
                      </a: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3889461469"/>
                  </a:ext>
                </a:extLst>
              </a:tr>
              <a:tr h="370792">
                <a:tc>
                  <a:txBody>
                    <a:bodyPr/>
                    <a:lstStyle/>
                    <a:p>
                      <a:pPr algn="ctr" rtl="1"/>
                      <a:endParaRPr lang="he-IL" sz="2400" dirty="0">
                        <a:highlight>
                          <a:srgbClr val="FFFF00"/>
                        </a:highlight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>
                        <a:highlight>
                          <a:srgbClr val="FFFF00"/>
                        </a:highlight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b="1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מספר פרוטונים</a:t>
                      </a: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1118005408"/>
                  </a:ext>
                </a:extLst>
              </a:tr>
            </a:tbl>
          </a:graphicData>
        </a:graphic>
      </p:graphicFrame>
      <p:pic>
        <p:nvPicPr>
          <p:cNvPr id="7" name="תמונה 6">
            <a:extLst>
              <a:ext uri="{FF2B5EF4-FFF2-40B4-BE49-F238E27FC236}">
                <a16:creationId xmlns:a16="http://schemas.microsoft.com/office/drawing/2014/main" id="{2050A288-E759-4583-AE7B-E6E930CBD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9719"/>
            <a:ext cx="5447398" cy="3368055"/>
          </a:xfrm>
          <a:prstGeom prst="rect">
            <a:avLst/>
          </a:prstGeom>
        </p:spPr>
      </p:pic>
      <p:sp>
        <p:nvSpPr>
          <p:cNvPr id="10" name="מלבן 9">
            <a:extLst>
              <a:ext uri="{FF2B5EF4-FFF2-40B4-BE49-F238E27FC236}">
                <a16:creationId xmlns:a16="http://schemas.microsoft.com/office/drawing/2014/main" id="{C7E39FFC-4C6E-4ACC-A706-CD0875CFEEE8}"/>
              </a:ext>
            </a:extLst>
          </p:cNvPr>
          <p:cNvSpPr/>
          <p:nvPr/>
        </p:nvSpPr>
        <p:spPr>
          <a:xfrm>
            <a:off x="4465982" y="2517913"/>
            <a:ext cx="251792" cy="3180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DF861410-84DF-4F80-8687-03E0478C03C4}"/>
              </a:ext>
            </a:extLst>
          </p:cNvPr>
          <p:cNvSpPr/>
          <p:nvPr/>
        </p:nvSpPr>
        <p:spPr>
          <a:xfrm>
            <a:off x="4478198" y="1927974"/>
            <a:ext cx="251792" cy="3180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6CE95D85-3364-48E7-A886-50D6DBB401EC}"/>
              </a:ext>
            </a:extLst>
          </p:cNvPr>
          <p:cNvSpPr/>
          <p:nvPr/>
        </p:nvSpPr>
        <p:spPr>
          <a:xfrm>
            <a:off x="9298983" y="2199258"/>
            <a:ext cx="867906" cy="3186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4BB2BBB1-5C21-4E04-8DB4-09EA752BA540}"/>
              </a:ext>
            </a:extLst>
          </p:cNvPr>
          <p:cNvSpPr/>
          <p:nvPr/>
        </p:nvSpPr>
        <p:spPr>
          <a:xfrm>
            <a:off x="10884297" y="2199257"/>
            <a:ext cx="867906" cy="3186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943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רדיוס אטומי - שאלה</a:t>
            </a:r>
          </a:p>
        </p:txBody>
      </p:sp>
      <p:sp>
        <p:nvSpPr>
          <p:cNvPr id="9" name="מציין מיקום תוכן 10">
            <a:extLst>
              <a:ext uri="{FF2B5EF4-FFF2-40B4-BE49-F238E27FC236}">
                <a16:creationId xmlns:a16="http://schemas.microsoft.com/office/drawing/2014/main" id="{85ADB124-E10D-4BD7-A708-E922BEE91F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85730" y="815250"/>
            <a:ext cx="11715651" cy="44133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dirty="0"/>
              <a:t>לאיזה אטום יש רדיוס אטומי גדול יותר, לאטום החמצן,</a:t>
            </a:r>
            <a:r>
              <a:rPr lang="en-US" dirty="0"/>
              <a:t>O </a:t>
            </a:r>
            <a:r>
              <a:rPr lang="he-IL" dirty="0"/>
              <a:t> או לאטום הסלניום, </a:t>
            </a:r>
            <a:r>
              <a:rPr lang="en-US" dirty="0"/>
              <a:t>Se</a:t>
            </a:r>
            <a:r>
              <a:rPr lang="he-IL" dirty="0"/>
              <a:t>?</a:t>
            </a:r>
          </a:p>
        </p:txBody>
      </p:sp>
      <p:graphicFrame>
        <p:nvGraphicFramePr>
          <p:cNvPr id="4" name="טבלה 23">
            <a:extLst>
              <a:ext uri="{FF2B5EF4-FFF2-40B4-BE49-F238E27FC236}">
                <a16:creationId xmlns:a16="http://schemas.microsoft.com/office/drawing/2014/main" id="{CEE992B7-3EB5-4B80-8C13-A93F547DD8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554282"/>
              </p:ext>
            </p:extLst>
          </p:nvPr>
        </p:nvGraphicFramePr>
        <p:xfrm>
          <a:off x="5447398" y="1691676"/>
          <a:ext cx="6457285" cy="128013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98456">
                  <a:extLst>
                    <a:ext uri="{9D8B030D-6E8A-4147-A177-3AD203B41FA5}">
                      <a16:colId xmlns:a16="http://schemas.microsoft.com/office/drawing/2014/main" val="574976807"/>
                    </a:ext>
                  </a:extLst>
                </a:gridCol>
                <a:gridCol w="1484243">
                  <a:extLst>
                    <a:ext uri="{9D8B030D-6E8A-4147-A177-3AD203B41FA5}">
                      <a16:colId xmlns:a16="http://schemas.microsoft.com/office/drawing/2014/main" val="43020763"/>
                    </a:ext>
                  </a:extLst>
                </a:gridCol>
                <a:gridCol w="3574586">
                  <a:extLst>
                    <a:ext uri="{9D8B030D-6E8A-4147-A177-3AD203B41FA5}">
                      <a16:colId xmlns:a16="http://schemas.microsoft.com/office/drawing/2014/main" val="4190939100"/>
                    </a:ext>
                  </a:extLst>
                </a:gridCol>
              </a:tblGrid>
              <a:tr h="239179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Se</a:t>
                      </a:r>
                      <a:endParaRPr lang="he-IL" sz="2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O</a:t>
                      </a:r>
                      <a:endParaRPr lang="he-IL" sz="2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1634230048"/>
                  </a:ext>
                </a:extLst>
              </a:tr>
              <a:tr h="639997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4</a:t>
                      </a:r>
                      <a:endParaRPr lang="he-IL" sz="2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2</a:t>
                      </a:r>
                      <a:endParaRPr lang="he-IL" sz="2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b="1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מספר רמות אנרגיה </a:t>
                      </a:r>
                      <a:br>
                        <a:rPr lang="en-US" sz="2400" b="1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</a:br>
                      <a:r>
                        <a:rPr lang="he-IL" sz="2400" b="1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המאוכלסות באלקטרונים</a:t>
                      </a: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3889461469"/>
                  </a:ext>
                </a:extLst>
              </a:tr>
            </a:tbl>
          </a:graphicData>
        </a:graphic>
      </p:graphicFrame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D5F3E1F1-E93E-4E9A-867C-4855704F578F}"/>
              </a:ext>
            </a:extLst>
          </p:cNvPr>
          <p:cNvSpPr txBox="1"/>
          <p:nvPr/>
        </p:nvSpPr>
        <p:spPr>
          <a:xfrm>
            <a:off x="-154567" y="3174621"/>
            <a:ext cx="6652592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r(Se) &gt; r(O)</a:t>
            </a:r>
          </a:p>
          <a:p>
            <a:pPr algn="ctr"/>
            <a:r>
              <a:rPr lang="he-IL" sz="2400" dirty="0">
                <a:solidFill>
                  <a:srgbClr val="002060"/>
                </a:solidFill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רדיוס אטום הסלניום גדול מרדיוס אטום החמצן</a:t>
            </a:r>
            <a:br>
              <a:rPr lang="en-US" sz="2400" dirty="0">
                <a:solidFill>
                  <a:srgbClr val="002060"/>
                </a:solidFill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</a:br>
            <a:endParaRPr lang="he-IL" sz="2400" dirty="0">
              <a:solidFill>
                <a:srgbClr val="002060"/>
              </a:solidFill>
              <a:highlight>
                <a:srgbClr val="00FFFF"/>
              </a:highlight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/>
            <a:r>
              <a:rPr lang="he-IL" sz="2400" dirty="0">
                <a:solidFill>
                  <a:srgbClr val="002060"/>
                </a:solidFill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כי באטום הסלניום </a:t>
            </a:r>
            <a:br>
              <a:rPr lang="en-US" sz="2400" dirty="0">
                <a:solidFill>
                  <a:srgbClr val="002060"/>
                </a:solidFill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2400" dirty="0">
                <a:solidFill>
                  <a:srgbClr val="002060"/>
                </a:solidFill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רמת הערכיות רחוקה יותר מגרעין האטום</a:t>
            </a:r>
          </a:p>
        </p:txBody>
      </p:sp>
    </p:spTree>
    <p:extLst>
      <p:ext uri="{BB962C8B-B14F-4D97-AF65-F5344CB8AC3E}">
        <p14:creationId xmlns:p14="http://schemas.microsoft.com/office/powerpoint/2010/main" val="1174369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רדיוס אטומי - שאלה</a:t>
            </a:r>
          </a:p>
        </p:txBody>
      </p:sp>
      <p:sp>
        <p:nvSpPr>
          <p:cNvPr id="9" name="מציין מיקום תוכן 10">
            <a:extLst>
              <a:ext uri="{FF2B5EF4-FFF2-40B4-BE49-F238E27FC236}">
                <a16:creationId xmlns:a16="http://schemas.microsoft.com/office/drawing/2014/main" id="{85ADB124-E10D-4BD7-A708-E922BEE91F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85730" y="815250"/>
            <a:ext cx="11715651" cy="44133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dirty="0"/>
              <a:t>לאיזה אטום יש רדיוס אטומי גדול יותר, לאטום החמצן,</a:t>
            </a:r>
            <a:r>
              <a:rPr lang="en-US" dirty="0"/>
              <a:t>O </a:t>
            </a:r>
            <a:r>
              <a:rPr lang="he-IL" dirty="0"/>
              <a:t> או לאטום </a:t>
            </a:r>
            <a:r>
              <a:rPr lang="he-IL" dirty="0" err="1"/>
              <a:t>הבורון</a:t>
            </a:r>
            <a:r>
              <a:rPr lang="he-IL" dirty="0"/>
              <a:t>, </a:t>
            </a:r>
            <a:r>
              <a:rPr lang="en-US" dirty="0"/>
              <a:t>B</a:t>
            </a:r>
            <a:r>
              <a:rPr lang="he-IL" dirty="0"/>
              <a:t>?</a:t>
            </a:r>
          </a:p>
        </p:txBody>
      </p:sp>
      <p:graphicFrame>
        <p:nvGraphicFramePr>
          <p:cNvPr id="4" name="טבלה 23">
            <a:extLst>
              <a:ext uri="{FF2B5EF4-FFF2-40B4-BE49-F238E27FC236}">
                <a16:creationId xmlns:a16="http://schemas.microsoft.com/office/drawing/2014/main" id="{CEE992B7-3EB5-4B80-8C13-A93F547DD8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667297"/>
              </p:ext>
            </p:extLst>
          </p:nvPr>
        </p:nvGraphicFramePr>
        <p:xfrm>
          <a:off x="5447398" y="1691676"/>
          <a:ext cx="6457285" cy="173732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98456">
                  <a:extLst>
                    <a:ext uri="{9D8B030D-6E8A-4147-A177-3AD203B41FA5}">
                      <a16:colId xmlns:a16="http://schemas.microsoft.com/office/drawing/2014/main" val="574976807"/>
                    </a:ext>
                  </a:extLst>
                </a:gridCol>
                <a:gridCol w="1484243">
                  <a:extLst>
                    <a:ext uri="{9D8B030D-6E8A-4147-A177-3AD203B41FA5}">
                      <a16:colId xmlns:a16="http://schemas.microsoft.com/office/drawing/2014/main" val="43020763"/>
                    </a:ext>
                  </a:extLst>
                </a:gridCol>
                <a:gridCol w="3574586">
                  <a:extLst>
                    <a:ext uri="{9D8B030D-6E8A-4147-A177-3AD203B41FA5}">
                      <a16:colId xmlns:a16="http://schemas.microsoft.com/office/drawing/2014/main" val="4190939100"/>
                    </a:ext>
                  </a:extLst>
                </a:gridCol>
              </a:tblGrid>
              <a:tr h="239179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B</a:t>
                      </a:r>
                      <a:endParaRPr lang="he-IL" sz="2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O</a:t>
                      </a:r>
                      <a:endParaRPr lang="he-IL" sz="2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1634230048"/>
                  </a:ext>
                </a:extLst>
              </a:tr>
              <a:tr h="639997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2</a:t>
                      </a:r>
                      <a:endParaRPr lang="he-IL" sz="2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2</a:t>
                      </a:r>
                      <a:endParaRPr lang="he-IL" sz="2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b="1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מספר רמות אנרגיה </a:t>
                      </a:r>
                      <a:br>
                        <a:rPr lang="en-US" sz="2400" b="1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</a:br>
                      <a:r>
                        <a:rPr lang="he-IL" sz="2400" b="1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המאוכלסות באלקטרונים</a:t>
                      </a: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3889461469"/>
                  </a:ext>
                </a:extLst>
              </a:tr>
              <a:tr h="370792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5</a:t>
                      </a:r>
                      <a:endParaRPr lang="he-IL" sz="2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8</a:t>
                      </a:r>
                      <a:endParaRPr lang="he-IL" sz="2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b="1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מספר פרוטונים</a:t>
                      </a: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1118005408"/>
                  </a:ext>
                </a:extLst>
              </a:tr>
            </a:tbl>
          </a:graphicData>
        </a:graphic>
      </p:graphicFrame>
      <p:pic>
        <p:nvPicPr>
          <p:cNvPr id="7" name="תמונה 6">
            <a:extLst>
              <a:ext uri="{FF2B5EF4-FFF2-40B4-BE49-F238E27FC236}">
                <a16:creationId xmlns:a16="http://schemas.microsoft.com/office/drawing/2014/main" id="{2050A288-E759-4583-AE7B-E6E930CBD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9719"/>
            <a:ext cx="5447398" cy="3368055"/>
          </a:xfrm>
          <a:prstGeom prst="rect">
            <a:avLst/>
          </a:prstGeom>
        </p:spPr>
      </p:pic>
      <p:sp>
        <p:nvSpPr>
          <p:cNvPr id="10" name="מלבן 9">
            <a:extLst>
              <a:ext uri="{FF2B5EF4-FFF2-40B4-BE49-F238E27FC236}">
                <a16:creationId xmlns:a16="http://schemas.microsoft.com/office/drawing/2014/main" id="{C7E39FFC-4C6E-4ACC-A706-CD0875CFEEE8}"/>
              </a:ext>
            </a:extLst>
          </p:cNvPr>
          <p:cNvSpPr/>
          <p:nvPr/>
        </p:nvSpPr>
        <p:spPr>
          <a:xfrm>
            <a:off x="3602591" y="1927974"/>
            <a:ext cx="251792" cy="3180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DF861410-84DF-4F80-8687-03E0478C03C4}"/>
              </a:ext>
            </a:extLst>
          </p:cNvPr>
          <p:cNvSpPr/>
          <p:nvPr/>
        </p:nvSpPr>
        <p:spPr>
          <a:xfrm>
            <a:off x="4478198" y="1927974"/>
            <a:ext cx="251792" cy="3180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6CE95D85-3364-48E7-A886-50D6DBB401EC}"/>
              </a:ext>
            </a:extLst>
          </p:cNvPr>
          <p:cNvSpPr/>
          <p:nvPr/>
        </p:nvSpPr>
        <p:spPr>
          <a:xfrm>
            <a:off x="9298983" y="2199258"/>
            <a:ext cx="867906" cy="3186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4BB2BBB1-5C21-4E04-8DB4-09EA752BA540}"/>
              </a:ext>
            </a:extLst>
          </p:cNvPr>
          <p:cNvSpPr/>
          <p:nvPr/>
        </p:nvSpPr>
        <p:spPr>
          <a:xfrm>
            <a:off x="10807300" y="2199257"/>
            <a:ext cx="867906" cy="3186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88041F93-0F1E-4F70-9EB2-0DBB34E3E57B}"/>
              </a:ext>
            </a:extLst>
          </p:cNvPr>
          <p:cNvSpPr/>
          <p:nvPr/>
        </p:nvSpPr>
        <p:spPr>
          <a:xfrm>
            <a:off x="9298983" y="3040933"/>
            <a:ext cx="867906" cy="3186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 14">
            <a:extLst>
              <a:ext uri="{FF2B5EF4-FFF2-40B4-BE49-F238E27FC236}">
                <a16:creationId xmlns:a16="http://schemas.microsoft.com/office/drawing/2014/main" id="{847FDAE9-F80D-40C2-B23D-B462E74DB10E}"/>
              </a:ext>
            </a:extLst>
          </p:cNvPr>
          <p:cNvSpPr/>
          <p:nvPr/>
        </p:nvSpPr>
        <p:spPr>
          <a:xfrm>
            <a:off x="10747871" y="3002971"/>
            <a:ext cx="867906" cy="3186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7766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12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904" y="2695863"/>
            <a:ext cx="9206002" cy="1924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2" tIns="121872" rIns="121872" bIns="121872" anchor="t" anchorCtr="0">
            <a:noAutofit/>
          </a:bodyPr>
          <a:lstStyle/>
          <a:p>
            <a:pPr marL="609478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530088" y="1640910"/>
            <a:ext cx="11080030" cy="1260000"/>
          </a:xfrm>
        </p:spPr>
        <p:txBody>
          <a:bodyPr/>
          <a:lstStyle/>
          <a:p>
            <a:r>
              <a:rPr lang="he-IL" dirty="0"/>
              <a:t>שיעור 5 - תכונות מחזוריות 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כימיה 5 </a:t>
            </a:r>
            <a:r>
              <a:rPr lang="he-IL" dirty="0" err="1">
                <a:sym typeface="Varela Round"/>
              </a:rPr>
              <a:t>יח"ל</a:t>
            </a:r>
            <a:r>
              <a:rPr lang="he-IL" dirty="0">
                <a:sym typeface="Varela Round"/>
              </a:rPr>
              <a:t> לכיתות י'-</a:t>
            </a:r>
            <a:r>
              <a:rPr lang="he-IL" dirty="0" err="1">
                <a:sym typeface="Varela Round"/>
              </a:rPr>
              <a:t>יב</a:t>
            </a:r>
            <a:r>
              <a:rPr lang="he-IL" dirty="0">
                <a:sym typeface="Varela Round"/>
              </a:rPr>
              <a:t>'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>
          <a:xfrm>
            <a:off x="738117" y="3655832"/>
            <a:ext cx="10872000" cy="720000"/>
          </a:xfrm>
        </p:spPr>
        <p:txBody>
          <a:bodyPr/>
          <a:lstStyle/>
          <a:p>
            <a:r>
              <a:rPr lang="he-IL" dirty="0">
                <a:sym typeface="Varela Round"/>
              </a:rPr>
              <a:t>שם המורה: יגאל </a:t>
            </a:r>
            <a:r>
              <a:rPr lang="he-IL" dirty="0" err="1">
                <a:sym typeface="Varela Round"/>
              </a:rPr>
              <a:t>לינקובסקי</a:t>
            </a:r>
            <a:endParaRPr lang="he-IL" dirty="0"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15787875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רדיוס אטומי - שאלה</a:t>
            </a:r>
          </a:p>
        </p:txBody>
      </p:sp>
      <p:sp>
        <p:nvSpPr>
          <p:cNvPr id="9" name="מציין מיקום תוכן 10">
            <a:extLst>
              <a:ext uri="{FF2B5EF4-FFF2-40B4-BE49-F238E27FC236}">
                <a16:creationId xmlns:a16="http://schemas.microsoft.com/office/drawing/2014/main" id="{85ADB124-E10D-4BD7-A708-E922BEE91F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85730" y="815250"/>
            <a:ext cx="11715651" cy="44133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dirty="0"/>
              <a:t>לאיזה אטום יש רדיוס אטומי גדול יותר, לאטום החמצן,</a:t>
            </a:r>
            <a:r>
              <a:rPr lang="en-US" dirty="0"/>
              <a:t>O </a:t>
            </a:r>
            <a:r>
              <a:rPr lang="he-IL" dirty="0"/>
              <a:t> או לאטום </a:t>
            </a:r>
            <a:r>
              <a:rPr lang="he-IL" dirty="0" err="1"/>
              <a:t>הבורון</a:t>
            </a:r>
            <a:r>
              <a:rPr lang="he-IL" dirty="0"/>
              <a:t>, </a:t>
            </a:r>
            <a:r>
              <a:rPr lang="en-US" dirty="0"/>
              <a:t>B</a:t>
            </a:r>
            <a:r>
              <a:rPr lang="he-IL" dirty="0"/>
              <a:t>?</a:t>
            </a: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D5F3E1F1-E93E-4E9A-867C-4855704F578F}"/>
              </a:ext>
            </a:extLst>
          </p:cNvPr>
          <p:cNvSpPr txBox="1"/>
          <p:nvPr/>
        </p:nvSpPr>
        <p:spPr>
          <a:xfrm>
            <a:off x="15707" y="2322024"/>
            <a:ext cx="12035018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4800" dirty="0">
                <a:solidFill>
                  <a:srgbClr val="002060"/>
                </a:solidFill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r(B) &gt; r(O)</a:t>
            </a:r>
          </a:p>
          <a:p>
            <a:pPr algn="l"/>
            <a:br>
              <a:rPr lang="en-US" sz="2400" dirty="0">
                <a:solidFill>
                  <a:srgbClr val="002060"/>
                </a:solidFill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2400" dirty="0">
                <a:solidFill>
                  <a:srgbClr val="002060"/>
                </a:solidFill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רדיוס אטום </a:t>
            </a:r>
            <a:r>
              <a:rPr lang="he-IL" sz="2400" dirty="0" err="1">
                <a:solidFill>
                  <a:srgbClr val="002060"/>
                </a:solidFill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הבורון</a:t>
            </a:r>
            <a:r>
              <a:rPr lang="he-IL" sz="2400" dirty="0">
                <a:solidFill>
                  <a:srgbClr val="002060"/>
                </a:solidFill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 גדול מרדיוס אטום החמצן</a:t>
            </a:r>
          </a:p>
          <a:p>
            <a:pPr algn="l"/>
            <a:r>
              <a:rPr lang="he-IL" sz="2400" dirty="0">
                <a:solidFill>
                  <a:srgbClr val="002060"/>
                </a:solidFill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כי לשני האטומים אותו מספר רמות אנרגיה מאוכלסות כך שיש להם אותה רמת ערכיות</a:t>
            </a:r>
          </a:p>
          <a:p>
            <a:pPr algn="l"/>
            <a:r>
              <a:rPr lang="he-IL" sz="2400" dirty="0">
                <a:solidFill>
                  <a:srgbClr val="002060"/>
                </a:solidFill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אך </a:t>
            </a:r>
            <a:r>
              <a:rPr lang="he-IL" sz="2400" dirty="0" err="1">
                <a:solidFill>
                  <a:srgbClr val="002060"/>
                </a:solidFill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לבורון</a:t>
            </a:r>
            <a:r>
              <a:rPr lang="he-IL" sz="2400" dirty="0">
                <a:solidFill>
                  <a:srgbClr val="002060"/>
                </a:solidFill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 מספר פרוטונים קטן יותר- </a:t>
            </a:r>
            <a:r>
              <a:rPr lang="he-IL" sz="2400" dirty="0">
                <a:solidFill>
                  <a:srgbClr val="FF0000"/>
                </a:solidFill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כלומר מטען גרעיני קטן יותר</a:t>
            </a:r>
          </a:p>
          <a:p>
            <a:pPr algn="l"/>
            <a:r>
              <a:rPr lang="he-IL" sz="2400" dirty="0">
                <a:solidFill>
                  <a:srgbClr val="002060"/>
                </a:solidFill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ולכן לפי חוק קולון</a:t>
            </a:r>
            <a:br>
              <a:rPr lang="en-US" sz="2400" dirty="0">
                <a:solidFill>
                  <a:srgbClr val="002060"/>
                </a:solidFill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2400" dirty="0">
                <a:solidFill>
                  <a:srgbClr val="002060"/>
                </a:solidFill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הגרעין מושך פחות חזק את רמת הערכיות לכיוונו</a:t>
            </a:r>
          </a:p>
          <a:p>
            <a:pPr algn="l"/>
            <a:r>
              <a:rPr lang="he-IL" sz="2400" dirty="0">
                <a:solidFill>
                  <a:srgbClr val="002060"/>
                </a:solidFill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מה שגורם לכך שהיא רחוקה יותר</a:t>
            </a:r>
          </a:p>
        </p:txBody>
      </p:sp>
      <p:graphicFrame>
        <p:nvGraphicFramePr>
          <p:cNvPr id="6" name="טבלה 23">
            <a:extLst>
              <a:ext uri="{FF2B5EF4-FFF2-40B4-BE49-F238E27FC236}">
                <a16:creationId xmlns:a16="http://schemas.microsoft.com/office/drawing/2014/main" id="{D98C2CDE-5EDE-4E16-AEC9-B09E033899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588020"/>
              </p:ext>
            </p:extLst>
          </p:nvPr>
        </p:nvGraphicFramePr>
        <p:xfrm>
          <a:off x="5544096" y="1453362"/>
          <a:ext cx="6457285" cy="173732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98456">
                  <a:extLst>
                    <a:ext uri="{9D8B030D-6E8A-4147-A177-3AD203B41FA5}">
                      <a16:colId xmlns:a16="http://schemas.microsoft.com/office/drawing/2014/main" val="574976807"/>
                    </a:ext>
                  </a:extLst>
                </a:gridCol>
                <a:gridCol w="1484243">
                  <a:extLst>
                    <a:ext uri="{9D8B030D-6E8A-4147-A177-3AD203B41FA5}">
                      <a16:colId xmlns:a16="http://schemas.microsoft.com/office/drawing/2014/main" val="43020763"/>
                    </a:ext>
                  </a:extLst>
                </a:gridCol>
                <a:gridCol w="3574586">
                  <a:extLst>
                    <a:ext uri="{9D8B030D-6E8A-4147-A177-3AD203B41FA5}">
                      <a16:colId xmlns:a16="http://schemas.microsoft.com/office/drawing/2014/main" val="4190939100"/>
                    </a:ext>
                  </a:extLst>
                </a:gridCol>
              </a:tblGrid>
              <a:tr h="239179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B</a:t>
                      </a:r>
                      <a:endParaRPr lang="he-IL" sz="2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O</a:t>
                      </a:r>
                      <a:endParaRPr lang="he-IL" sz="2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1634230048"/>
                  </a:ext>
                </a:extLst>
              </a:tr>
              <a:tr h="639997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2</a:t>
                      </a:r>
                      <a:endParaRPr lang="he-IL" sz="2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2</a:t>
                      </a:r>
                      <a:endParaRPr lang="he-IL" sz="2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b="1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מספר רמות אנרגיה </a:t>
                      </a:r>
                      <a:br>
                        <a:rPr lang="en-US" sz="2400" b="1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</a:br>
                      <a:r>
                        <a:rPr lang="he-IL" sz="2400" b="1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המאוכלסות באלקטרונים</a:t>
                      </a: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3889461469"/>
                  </a:ext>
                </a:extLst>
              </a:tr>
              <a:tr h="370792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5</a:t>
                      </a:r>
                      <a:endParaRPr lang="he-IL" sz="2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8</a:t>
                      </a:r>
                      <a:endParaRPr lang="he-IL" sz="2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b="1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מספר פרוטונים</a:t>
                      </a: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11180054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28735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רדיוס אטומי - שאלה</a:t>
            </a:r>
          </a:p>
        </p:txBody>
      </p:sp>
      <p:sp>
        <p:nvSpPr>
          <p:cNvPr id="9" name="מציין מיקום תוכן 10">
            <a:extLst>
              <a:ext uri="{FF2B5EF4-FFF2-40B4-BE49-F238E27FC236}">
                <a16:creationId xmlns:a16="http://schemas.microsoft.com/office/drawing/2014/main" id="{85ADB124-E10D-4BD7-A708-E922BEE91F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85730" y="815250"/>
            <a:ext cx="11715651" cy="44133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dirty="0"/>
              <a:t>מהו הסדר הנכון של הרדיוס האטומי ביסודות הבאים: </a:t>
            </a:r>
            <a:r>
              <a:rPr lang="en-US" dirty="0"/>
              <a:t>Br, K, H</a:t>
            </a:r>
            <a:r>
              <a:rPr lang="he-IL" dirty="0"/>
              <a:t>?</a:t>
            </a:r>
          </a:p>
        </p:txBody>
      </p:sp>
      <p:graphicFrame>
        <p:nvGraphicFramePr>
          <p:cNvPr id="14" name="טבלה 23">
            <a:extLst>
              <a:ext uri="{FF2B5EF4-FFF2-40B4-BE49-F238E27FC236}">
                <a16:creationId xmlns:a16="http://schemas.microsoft.com/office/drawing/2014/main" id="{111C10ED-F672-4FB7-B233-D4FC92FFAF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615475"/>
              </p:ext>
            </p:extLst>
          </p:nvPr>
        </p:nvGraphicFramePr>
        <p:xfrm>
          <a:off x="5447398" y="1651338"/>
          <a:ext cx="6457285" cy="210308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49507">
                  <a:extLst>
                    <a:ext uri="{9D8B030D-6E8A-4147-A177-3AD203B41FA5}">
                      <a16:colId xmlns:a16="http://schemas.microsoft.com/office/drawing/2014/main" val="2074625561"/>
                    </a:ext>
                  </a:extLst>
                </a:gridCol>
                <a:gridCol w="1149507">
                  <a:extLst>
                    <a:ext uri="{9D8B030D-6E8A-4147-A177-3AD203B41FA5}">
                      <a16:colId xmlns:a16="http://schemas.microsoft.com/office/drawing/2014/main" val="574976807"/>
                    </a:ext>
                  </a:extLst>
                </a:gridCol>
                <a:gridCol w="1220022">
                  <a:extLst>
                    <a:ext uri="{9D8B030D-6E8A-4147-A177-3AD203B41FA5}">
                      <a16:colId xmlns:a16="http://schemas.microsoft.com/office/drawing/2014/main" val="43020763"/>
                    </a:ext>
                  </a:extLst>
                </a:gridCol>
                <a:gridCol w="2938249">
                  <a:extLst>
                    <a:ext uri="{9D8B030D-6E8A-4147-A177-3AD203B41FA5}">
                      <a16:colId xmlns:a16="http://schemas.microsoft.com/office/drawing/2014/main" val="4190939100"/>
                    </a:ext>
                  </a:extLst>
                </a:gridCol>
              </a:tblGrid>
              <a:tr h="239179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Br</a:t>
                      </a:r>
                      <a:endParaRPr lang="he-IL" sz="2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K</a:t>
                      </a:r>
                      <a:endParaRPr lang="he-IL" sz="2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H</a:t>
                      </a:r>
                      <a:endParaRPr lang="he-IL" sz="2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1634230048"/>
                  </a:ext>
                </a:extLst>
              </a:tr>
              <a:tr h="639997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4</a:t>
                      </a:r>
                      <a:endParaRPr lang="he-IL" sz="2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4</a:t>
                      </a:r>
                      <a:endParaRPr lang="he-IL" sz="2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1</a:t>
                      </a:r>
                      <a:endParaRPr lang="he-IL" sz="2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b="1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מספר רמות אנרגיה </a:t>
                      </a:r>
                      <a:br>
                        <a:rPr lang="en-US" sz="2400" b="1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</a:br>
                      <a:r>
                        <a:rPr lang="he-IL" sz="2400" b="1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המאוכלסות באלקטרונים</a:t>
                      </a: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3889461469"/>
                  </a:ext>
                </a:extLst>
              </a:tr>
              <a:tr h="370792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35</a:t>
                      </a:r>
                      <a:endParaRPr lang="he-IL" sz="2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19</a:t>
                      </a:r>
                      <a:endParaRPr lang="he-IL" sz="2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>
                        <a:highlight>
                          <a:srgbClr val="FFFF00"/>
                        </a:highlight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b="1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מספר פרוטונים</a:t>
                      </a: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1118005408"/>
                  </a:ext>
                </a:extLst>
              </a:tr>
            </a:tbl>
          </a:graphicData>
        </a:graphic>
      </p:graphicFrame>
      <p:pic>
        <p:nvPicPr>
          <p:cNvPr id="17" name="תמונה 16">
            <a:extLst>
              <a:ext uri="{FF2B5EF4-FFF2-40B4-BE49-F238E27FC236}">
                <a16:creationId xmlns:a16="http://schemas.microsoft.com/office/drawing/2014/main" id="{F1CD1B64-80C2-454C-A494-1C9174F29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9719"/>
            <a:ext cx="5447398" cy="3368055"/>
          </a:xfrm>
          <a:prstGeom prst="rect">
            <a:avLst/>
          </a:prstGeom>
        </p:spPr>
      </p:pic>
      <p:sp>
        <p:nvSpPr>
          <p:cNvPr id="18" name="מלבן 17">
            <a:extLst>
              <a:ext uri="{FF2B5EF4-FFF2-40B4-BE49-F238E27FC236}">
                <a16:creationId xmlns:a16="http://schemas.microsoft.com/office/drawing/2014/main" id="{3E092DF9-1817-4CB9-A923-DCC9D7D83408}"/>
              </a:ext>
            </a:extLst>
          </p:cNvPr>
          <p:cNvSpPr/>
          <p:nvPr/>
        </p:nvSpPr>
        <p:spPr>
          <a:xfrm>
            <a:off x="146582" y="1616183"/>
            <a:ext cx="251792" cy="3180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AF27A725-D523-4DA7-A1B8-A2A3D4F2F0A0}"/>
              </a:ext>
            </a:extLst>
          </p:cNvPr>
          <p:cNvSpPr/>
          <p:nvPr/>
        </p:nvSpPr>
        <p:spPr>
          <a:xfrm>
            <a:off x="144077" y="2494645"/>
            <a:ext cx="251792" cy="3180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19">
            <a:extLst>
              <a:ext uri="{FF2B5EF4-FFF2-40B4-BE49-F238E27FC236}">
                <a16:creationId xmlns:a16="http://schemas.microsoft.com/office/drawing/2014/main" id="{828CA7DC-7771-4319-90AA-C159159D1196}"/>
              </a:ext>
            </a:extLst>
          </p:cNvPr>
          <p:cNvSpPr/>
          <p:nvPr/>
        </p:nvSpPr>
        <p:spPr>
          <a:xfrm>
            <a:off x="4751712" y="2494645"/>
            <a:ext cx="251792" cy="3180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32DB860D-D2AB-4C70-BFE1-1A5B95102125}"/>
              </a:ext>
            </a:extLst>
          </p:cNvPr>
          <p:cNvSpPr/>
          <p:nvPr/>
        </p:nvSpPr>
        <p:spPr>
          <a:xfrm>
            <a:off x="8676040" y="2199258"/>
            <a:ext cx="867906" cy="3186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59E7F067-771E-47B8-962B-807756034676}"/>
              </a:ext>
            </a:extLst>
          </p:cNvPr>
          <p:cNvSpPr/>
          <p:nvPr/>
        </p:nvSpPr>
        <p:spPr>
          <a:xfrm>
            <a:off x="9791009" y="2179226"/>
            <a:ext cx="867906" cy="3186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4D6E688D-436A-41D1-B54F-1440369F06B3}"/>
              </a:ext>
            </a:extLst>
          </p:cNvPr>
          <p:cNvSpPr/>
          <p:nvPr/>
        </p:nvSpPr>
        <p:spPr>
          <a:xfrm>
            <a:off x="10823054" y="2199258"/>
            <a:ext cx="867906" cy="3186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815B1AE5-346A-49AC-ABF0-58A1BFA73781}"/>
              </a:ext>
            </a:extLst>
          </p:cNvPr>
          <p:cNvSpPr/>
          <p:nvPr/>
        </p:nvSpPr>
        <p:spPr>
          <a:xfrm>
            <a:off x="9731220" y="3333969"/>
            <a:ext cx="867906" cy="3186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 14">
            <a:extLst>
              <a:ext uri="{FF2B5EF4-FFF2-40B4-BE49-F238E27FC236}">
                <a16:creationId xmlns:a16="http://schemas.microsoft.com/office/drawing/2014/main" id="{D36C9E3C-06E3-42DE-88F6-E6BB8CCD5C89}"/>
              </a:ext>
            </a:extLst>
          </p:cNvPr>
          <p:cNvSpPr/>
          <p:nvPr/>
        </p:nvSpPr>
        <p:spPr>
          <a:xfrm>
            <a:off x="10823054" y="3354001"/>
            <a:ext cx="867906" cy="3186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8869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רדיוס אטומי -שאלה</a:t>
            </a:r>
          </a:p>
        </p:txBody>
      </p:sp>
      <p:sp>
        <p:nvSpPr>
          <p:cNvPr id="9" name="מציין מיקום תוכן 10">
            <a:extLst>
              <a:ext uri="{FF2B5EF4-FFF2-40B4-BE49-F238E27FC236}">
                <a16:creationId xmlns:a16="http://schemas.microsoft.com/office/drawing/2014/main" id="{85ADB124-E10D-4BD7-A708-E922BEE91F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85730" y="815250"/>
            <a:ext cx="11715651" cy="44133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dirty="0"/>
              <a:t>מהו הסדר הנכון של הרדיוס האטומי ביסודות הבאים: </a:t>
            </a:r>
            <a:r>
              <a:rPr lang="en-US" dirty="0"/>
              <a:t>Br, K, H</a:t>
            </a:r>
            <a:r>
              <a:rPr lang="he-IL" dirty="0"/>
              <a:t>?</a:t>
            </a:r>
          </a:p>
        </p:txBody>
      </p:sp>
      <p:graphicFrame>
        <p:nvGraphicFramePr>
          <p:cNvPr id="14" name="טבלה 23">
            <a:extLst>
              <a:ext uri="{FF2B5EF4-FFF2-40B4-BE49-F238E27FC236}">
                <a16:creationId xmlns:a16="http://schemas.microsoft.com/office/drawing/2014/main" id="{111C10ED-F672-4FB7-B233-D4FC92FFAF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264394"/>
              </p:ext>
            </p:extLst>
          </p:nvPr>
        </p:nvGraphicFramePr>
        <p:xfrm>
          <a:off x="5447398" y="1651338"/>
          <a:ext cx="6457285" cy="210308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49507">
                  <a:extLst>
                    <a:ext uri="{9D8B030D-6E8A-4147-A177-3AD203B41FA5}">
                      <a16:colId xmlns:a16="http://schemas.microsoft.com/office/drawing/2014/main" val="2074625561"/>
                    </a:ext>
                  </a:extLst>
                </a:gridCol>
                <a:gridCol w="1149507">
                  <a:extLst>
                    <a:ext uri="{9D8B030D-6E8A-4147-A177-3AD203B41FA5}">
                      <a16:colId xmlns:a16="http://schemas.microsoft.com/office/drawing/2014/main" val="574976807"/>
                    </a:ext>
                  </a:extLst>
                </a:gridCol>
                <a:gridCol w="1220022">
                  <a:extLst>
                    <a:ext uri="{9D8B030D-6E8A-4147-A177-3AD203B41FA5}">
                      <a16:colId xmlns:a16="http://schemas.microsoft.com/office/drawing/2014/main" val="43020763"/>
                    </a:ext>
                  </a:extLst>
                </a:gridCol>
                <a:gridCol w="2938249">
                  <a:extLst>
                    <a:ext uri="{9D8B030D-6E8A-4147-A177-3AD203B41FA5}">
                      <a16:colId xmlns:a16="http://schemas.microsoft.com/office/drawing/2014/main" val="4190939100"/>
                    </a:ext>
                  </a:extLst>
                </a:gridCol>
              </a:tblGrid>
              <a:tr h="239179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Br</a:t>
                      </a:r>
                      <a:endParaRPr lang="he-IL" sz="2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K</a:t>
                      </a:r>
                      <a:endParaRPr lang="he-IL" sz="2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H</a:t>
                      </a:r>
                      <a:endParaRPr lang="he-IL" sz="2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1634230048"/>
                  </a:ext>
                </a:extLst>
              </a:tr>
              <a:tr h="639997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4</a:t>
                      </a:r>
                      <a:endParaRPr lang="he-IL" sz="2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4</a:t>
                      </a:r>
                      <a:endParaRPr lang="he-IL" sz="2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1</a:t>
                      </a:r>
                      <a:endParaRPr lang="he-IL" sz="2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b="1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מספר רמות אנרגיה </a:t>
                      </a:r>
                      <a:br>
                        <a:rPr lang="en-US" sz="2400" b="1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</a:br>
                      <a:r>
                        <a:rPr lang="he-IL" sz="2400" b="1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המאוכלסות באלקטרונים</a:t>
                      </a: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3889461469"/>
                  </a:ext>
                </a:extLst>
              </a:tr>
              <a:tr h="370792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35</a:t>
                      </a:r>
                      <a:endParaRPr lang="he-IL" sz="2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19</a:t>
                      </a:r>
                      <a:endParaRPr lang="he-IL" sz="2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kern="1200" dirty="0">
                          <a:solidFill>
                            <a:schemeClr val="dk1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b="1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מספר פרוטונים</a:t>
                      </a: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1118005408"/>
                  </a:ext>
                </a:extLst>
              </a:tr>
            </a:tbl>
          </a:graphicData>
        </a:graphic>
      </p:graphicFrame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7C0BD7A3-9FF6-460E-B0EC-D885BEEFC9C8}"/>
              </a:ext>
            </a:extLst>
          </p:cNvPr>
          <p:cNvSpPr txBox="1"/>
          <p:nvPr/>
        </p:nvSpPr>
        <p:spPr>
          <a:xfrm>
            <a:off x="11797" y="1705958"/>
            <a:ext cx="10871201" cy="41549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4800" dirty="0">
                <a:solidFill>
                  <a:srgbClr val="002060"/>
                </a:solidFill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r(K) &gt; r(Br)&gt; r(H)</a:t>
            </a:r>
          </a:p>
          <a:p>
            <a:pPr algn="ctr"/>
            <a:endParaRPr lang="he-IL" sz="2400" dirty="0">
              <a:solidFill>
                <a:srgbClr val="002060"/>
              </a:solidFill>
              <a:highlight>
                <a:srgbClr val="00FFFF"/>
              </a:highlight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l"/>
            <a:r>
              <a:rPr lang="he-IL" sz="2400" dirty="0">
                <a:solidFill>
                  <a:srgbClr val="002060"/>
                </a:solidFill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לאטום </a:t>
            </a:r>
            <a:r>
              <a:rPr lang="en-US" sz="2400" dirty="0">
                <a:solidFill>
                  <a:srgbClr val="002060"/>
                </a:solidFill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H</a:t>
            </a:r>
            <a:r>
              <a:rPr lang="he-IL" sz="2400" dirty="0">
                <a:solidFill>
                  <a:srgbClr val="002060"/>
                </a:solidFill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 רמת הערכיות הקרובה ביותר </a:t>
            </a:r>
            <a:br>
              <a:rPr lang="en-US" sz="2400" dirty="0">
                <a:solidFill>
                  <a:srgbClr val="002060"/>
                </a:solidFill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2400" dirty="0">
                <a:solidFill>
                  <a:srgbClr val="002060"/>
                </a:solidFill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לגרעין ולכן הרדיוס האטומי הקטן ביותר</a:t>
            </a:r>
            <a:br>
              <a:rPr lang="en-US" sz="2400" dirty="0">
                <a:solidFill>
                  <a:srgbClr val="002060"/>
                </a:solidFill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</a:br>
            <a:endParaRPr lang="he-IL" sz="2400" dirty="0">
              <a:solidFill>
                <a:srgbClr val="002060"/>
              </a:solidFill>
              <a:highlight>
                <a:srgbClr val="00FFFF"/>
              </a:highlight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l"/>
            <a:r>
              <a:rPr lang="he-IL" sz="2400" dirty="0">
                <a:solidFill>
                  <a:srgbClr val="002060"/>
                </a:solidFill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לאטום </a:t>
            </a:r>
            <a:r>
              <a:rPr lang="en-US" sz="2400" dirty="0">
                <a:solidFill>
                  <a:srgbClr val="002060"/>
                </a:solidFill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K</a:t>
            </a:r>
            <a:r>
              <a:rPr lang="he-IL" sz="2400" dirty="0">
                <a:solidFill>
                  <a:srgbClr val="002060"/>
                </a:solidFill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 ולאטום </a:t>
            </a:r>
            <a:r>
              <a:rPr lang="en-US" sz="2400" dirty="0">
                <a:solidFill>
                  <a:srgbClr val="002060"/>
                </a:solidFill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Br</a:t>
            </a:r>
            <a:r>
              <a:rPr lang="he-IL" sz="2400" dirty="0">
                <a:solidFill>
                  <a:srgbClr val="002060"/>
                </a:solidFill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 אותו מספר רמות אנרגיה מאוכלסות לכן אותה רמת ערכיות  </a:t>
            </a:r>
            <a:br>
              <a:rPr lang="en-US" sz="2400" dirty="0">
                <a:solidFill>
                  <a:srgbClr val="002060"/>
                </a:solidFill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2400" dirty="0">
                <a:solidFill>
                  <a:srgbClr val="002060"/>
                </a:solidFill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אך ל- </a:t>
            </a:r>
            <a:r>
              <a:rPr lang="en-US" sz="2400" dirty="0">
                <a:solidFill>
                  <a:srgbClr val="002060"/>
                </a:solidFill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Br</a:t>
            </a:r>
            <a:r>
              <a:rPr lang="he-IL" sz="2400" dirty="0">
                <a:solidFill>
                  <a:srgbClr val="002060"/>
                </a:solidFill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 מספר הפרוטונים בגרעין גדול יותר </a:t>
            </a:r>
            <a:br>
              <a:rPr lang="en-US" sz="2400" dirty="0">
                <a:solidFill>
                  <a:srgbClr val="002060"/>
                </a:solidFill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2400" dirty="0">
                <a:solidFill>
                  <a:srgbClr val="002060"/>
                </a:solidFill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ולכן לפי חוק קולון </a:t>
            </a:r>
            <a:br>
              <a:rPr lang="en-US" sz="2400" dirty="0">
                <a:solidFill>
                  <a:srgbClr val="002060"/>
                </a:solidFill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2400" dirty="0">
                <a:solidFill>
                  <a:srgbClr val="002060"/>
                </a:solidFill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כוחות המשיכה בין הגרעין לאלקטרוני הערכיות חזקים יותר </a:t>
            </a:r>
            <a:br>
              <a:rPr lang="en-US" sz="2400" dirty="0">
                <a:solidFill>
                  <a:srgbClr val="002060"/>
                </a:solidFill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2400" dirty="0">
                <a:solidFill>
                  <a:srgbClr val="002060"/>
                </a:solidFill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מכאן שהרדיוס האטומי של </a:t>
            </a:r>
            <a:r>
              <a:rPr lang="en-US" sz="2400" dirty="0">
                <a:solidFill>
                  <a:srgbClr val="002060"/>
                </a:solidFill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Br</a:t>
            </a:r>
            <a:r>
              <a:rPr lang="he-IL" sz="2400" dirty="0">
                <a:solidFill>
                  <a:srgbClr val="002060"/>
                </a:solidFill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 קטן יותר מהרדיוס האטומי של </a:t>
            </a:r>
            <a:r>
              <a:rPr lang="en-US" sz="2400" dirty="0">
                <a:solidFill>
                  <a:srgbClr val="002060"/>
                </a:solidFill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K</a:t>
            </a:r>
            <a:endParaRPr lang="he-IL" sz="2400" dirty="0">
              <a:solidFill>
                <a:srgbClr val="002060"/>
              </a:solidFill>
              <a:highlight>
                <a:srgbClr val="00FFFF"/>
              </a:highlight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615921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רדיוס אטומי – שאלה  </a:t>
            </a:r>
            <a:r>
              <a:rPr lang="he-IL" dirty="0">
                <a:solidFill>
                  <a:srgbClr val="00B050"/>
                </a:solidFill>
              </a:rPr>
              <a:t>(העשרה)</a:t>
            </a:r>
          </a:p>
        </p:txBody>
      </p:sp>
      <p:sp>
        <p:nvSpPr>
          <p:cNvPr id="9" name="מציין מיקום תוכן 10">
            <a:extLst>
              <a:ext uri="{FF2B5EF4-FFF2-40B4-BE49-F238E27FC236}">
                <a16:creationId xmlns:a16="http://schemas.microsoft.com/office/drawing/2014/main" id="{85ADB124-E10D-4BD7-A708-E922BEE91F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85730" y="815250"/>
            <a:ext cx="11715651" cy="44133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dirty="0"/>
              <a:t>קבעו לאיזה אטום יש רדיוס גדול יותר: לאטום סידן , </a:t>
            </a:r>
            <a:r>
              <a:rPr lang="en-US" dirty="0"/>
              <a:t>Ca</a:t>
            </a:r>
            <a:r>
              <a:rPr lang="he-IL" dirty="0"/>
              <a:t> או ליון סידן?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טבלה 23">
                <a:extLst>
                  <a:ext uri="{FF2B5EF4-FFF2-40B4-BE49-F238E27FC236}">
                    <a16:creationId xmlns:a16="http://schemas.microsoft.com/office/drawing/2014/main" id="{805F6314-8F47-45D2-A013-FA08A73DD6E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7141925"/>
                  </p:ext>
                </p:extLst>
              </p:nvPr>
            </p:nvGraphicFramePr>
            <p:xfrm>
              <a:off x="5354633" y="1535250"/>
              <a:ext cx="6457285" cy="2587323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1398456">
                      <a:extLst>
                        <a:ext uri="{9D8B030D-6E8A-4147-A177-3AD203B41FA5}">
                          <a16:colId xmlns:a16="http://schemas.microsoft.com/office/drawing/2014/main" val="574976807"/>
                        </a:ext>
                      </a:extLst>
                    </a:gridCol>
                    <a:gridCol w="1759792">
                      <a:extLst>
                        <a:ext uri="{9D8B030D-6E8A-4147-A177-3AD203B41FA5}">
                          <a16:colId xmlns:a16="http://schemas.microsoft.com/office/drawing/2014/main" val="43020763"/>
                        </a:ext>
                      </a:extLst>
                    </a:gridCol>
                    <a:gridCol w="3299037">
                      <a:extLst>
                        <a:ext uri="{9D8B030D-6E8A-4147-A177-3AD203B41FA5}">
                          <a16:colId xmlns:a16="http://schemas.microsoft.com/office/drawing/2014/main" val="4190939100"/>
                        </a:ext>
                      </a:extLst>
                    </a:gridCol>
                  </a:tblGrid>
                  <a:tr h="239179">
                    <a:tc>
                      <a:txBody>
                        <a:bodyPr/>
                        <a:lstStyle/>
                        <a:p>
                          <a:pPr algn="l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he-IL" sz="2400" i="1" smtClean="0">
                                        <a:latin typeface="Cambria Math" panose="02040503050406030204" pitchFamily="18" charset="0"/>
                                        <a:cs typeface="Varela Round" panose="00000500000000000000" pitchFamily="2" charset="-79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he-IL" sz="2400" b="1" i="1" smtClean="0">
                                        <a:latin typeface="Cambria Math" panose="02040503050406030204" pitchFamily="18" charset="0"/>
                                        <a:cs typeface="Varela Round" panose="00000500000000000000" pitchFamily="2" charset="-79"/>
                                      </a:rPr>
                                      <m:t>𝟐𝟎</m:t>
                                    </m:r>
                                  </m:sub>
                                  <m:sup>
                                    <m:r>
                                      <a:rPr lang="he-IL" sz="2400" b="1" i="1" smtClean="0">
                                        <a:latin typeface="Cambria Math" panose="02040503050406030204" pitchFamily="18" charset="0"/>
                                      </a:rPr>
                                      <m:t>𝟒𝟎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he-IL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  <m:t>𝑪𝒂</m:t>
                                        </m:r>
                                      </m:e>
                                      <m:sup>
                                        <m: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  <m: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e>
                                </m:sPre>
                              </m:oMath>
                            </m:oMathPara>
                          </a14:m>
                          <a:endParaRPr lang="he-IL" sz="2400" dirty="0">
                            <a:latin typeface="Varela Round" panose="00000500000000000000" pitchFamily="2" charset="-79"/>
                            <a:cs typeface="Varela Round" panose="00000500000000000000" pitchFamily="2" charset="-79"/>
                          </a:endParaRPr>
                        </a:p>
                      </a:txBody>
                      <a:tcPr marL="91428" marR="91428" marT="45714" marB="45714"/>
                    </a:tc>
                    <a:tc>
                      <a:txBody>
                        <a:bodyPr/>
                        <a:lstStyle/>
                        <a:p>
                          <a:pPr algn="l" rtl="1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he-IL" sz="2400" i="1" smtClean="0">
                                        <a:latin typeface="Cambria Math" panose="02040503050406030204" pitchFamily="18" charset="0"/>
                                        <a:cs typeface="Varela Round" panose="00000500000000000000" pitchFamily="2" charset="-79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he-IL" sz="2400" b="1" i="1" smtClean="0">
                                        <a:latin typeface="Cambria Math" panose="02040503050406030204" pitchFamily="18" charset="0"/>
                                        <a:cs typeface="Varela Round" panose="00000500000000000000" pitchFamily="2" charset="-79"/>
                                      </a:rPr>
                                      <m:t>𝟐𝟎</m:t>
                                    </m:r>
                                  </m:sub>
                                  <m:sup>
                                    <m:r>
                                      <a:rPr lang="he-IL" sz="2400" b="1" i="1" smtClean="0">
                                        <a:latin typeface="Cambria Math" panose="02040503050406030204" pitchFamily="18" charset="0"/>
                                      </a:rPr>
                                      <m:t>𝟒𝟎</m:t>
                                    </m:r>
                                  </m:sup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𝑪𝒂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he-IL" sz="2400" dirty="0">
                            <a:latin typeface="Varela Round" panose="00000500000000000000" pitchFamily="2" charset="-79"/>
                            <a:cs typeface="Varela Round" panose="00000500000000000000" pitchFamily="2" charset="-79"/>
                          </a:endParaRPr>
                        </a:p>
                      </a:txBody>
                      <a:tcPr marL="91428" marR="91428" marT="45714" marB="45714"/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he-IL" sz="2400" dirty="0">
                            <a:latin typeface="Varela Round" panose="00000500000000000000" pitchFamily="2" charset="-79"/>
                            <a:cs typeface="Varela Round" panose="00000500000000000000" pitchFamily="2" charset="-79"/>
                          </a:endParaRPr>
                        </a:p>
                      </a:txBody>
                      <a:tcPr marL="91428" marR="91428" marT="45714" marB="45714"/>
                    </a:tc>
                    <a:extLst>
                      <a:ext uri="{0D108BD9-81ED-4DB2-BD59-A6C34878D82A}">
                        <a16:rowId xmlns:a16="http://schemas.microsoft.com/office/drawing/2014/main" val="1634230048"/>
                      </a:ext>
                    </a:extLst>
                  </a:tr>
                  <a:tr h="239179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400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18</a:t>
                          </a:r>
                          <a:endParaRPr lang="he-IL" sz="2400" dirty="0">
                            <a:latin typeface="Varela Round" panose="00000500000000000000" pitchFamily="2" charset="-79"/>
                            <a:cs typeface="Varela Round" panose="00000500000000000000" pitchFamily="2" charset="-79"/>
                          </a:endParaRPr>
                        </a:p>
                      </a:txBody>
                      <a:tcPr marL="91428" marR="91428" marT="45714" marB="45714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400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20</a:t>
                          </a:r>
                          <a:endParaRPr lang="he-IL" sz="2400" dirty="0">
                            <a:latin typeface="Varela Round" panose="00000500000000000000" pitchFamily="2" charset="-79"/>
                            <a:cs typeface="Varela Round" panose="00000500000000000000" pitchFamily="2" charset="-79"/>
                          </a:endParaRPr>
                        </a:p>
                      </a:txBody>
                      <a:tcPr marL="91428" marR="91428" marT="45714" marB="45714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sz="2400" b="1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מספר אלקטרונים</a:t>
                          </a:r>
                        </a:p>
                      </a:txBody>
                      <a:tcPr marL="91428" marR="91428" marT="45714" marB="45714"/>
                    </a:tc>
                    <a:extLst>
                      <a:ext uri="{0D108BD9-81ED-4DB2-BD59-A6C34878D82A}">
                        <a16:rowId xmlns:a16="http://schemas.microsoft.com/office/drawing/2014/main" val="1688669062"/>
                      </a:ext>
                    </a:extLst>
                  </a:tr>
                  <a:tr h="239179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400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2 , 8 , 8</a:t>
                          </a:r>
                          <a:endParaRPr lang="he-IL" sz="2400" dirty="0">
                            <a:latin typeface="Varela Round" panose="00000500000000000000" pitchFamily="2" charset="-79"/>
                            <a:cs typeface="Varela Round" panose="00000500000000000000" pitchFamily="2" charset="-79"/>
                          </a:endParaRPr>
                        </a:p>
                      </a:txBody>
                      <a:tcPr marL="91428" marR="91428" marT="45714" marB="45714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400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2 , 8 , 8 , 2</a:t>
                          </a:r>
                          <a:endParaRPr lang="he-IL" sz="2400" dirty="0">
                            <a:latin typeface="Varela Round" panose="00000500000000000000" pitchFamily="2" charset="-79"/>
                            <a:cs typeface="Varela Round" panose="00000500000000000000" pitchFamily="2" charset="-79"/>
                          </a:endParaRPr>
                        </a:p>
                      </a:txBody>
                      <a:tcPr marL="91428" marR="91428" marT="45714" marB="45714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sz="2400" b="1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הערכות אלקטרונים</a:t>
                          </a:r>
                        </a:p>
                      </a:txBody>
                      <a:tcPr marL="91428" marR="91428" marT="45714" marB="45714"/>
                    </a:tc>
                    <a:extLst>
                      <a:ext uri="{0D108BD9-81ED-4DB2-BD59-A6C34878D82A}">
                        <a16:rowId xmlns:a16="http://schemas.microsoft.com/office/drawing/2014/main" val="1153944894"/>
                      </a:ext>
                    </a:extLst>
                  </a:tr>
                  <a:tr h="639997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400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3</a:t>
                          </a:r>
                          <a:endParaRPr lang="he-IL" sz="2400" dirty="0">
                            <a:latin typeface="Varela Round" panose="00000500000000000000" pitchFamily="2" charset="-79"/>
                            <a:cs typeface="Varela Round" panose="00000500000000000000" pitchFamily="2" charset="-79"/>
                          </a:endParaRPr>
                        </a:p>
                      </a:txBody>
                      <a:tcPr marL="91428" marR="91428" marT="45714" marB="45714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400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4</a:t>
                          </a:r>
                          <a:endParaRPr lang="he-IL" sz="2400" dirty="0">
                            <a:latin typeface="Varela Round" panose="00000500000000000000" pitchFamily="2" charset="-79"/>
                            <a:cs typeface="Varela Round" panose="00000500000000000000" pitchFamily="2" charset="-79"/>
                          </a:endParaRPr>
                        </a:p>
                      </a:txBody>
                      <a:tcPr marL="91428" marR="91428" marT="45714" marB="45714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sz="2400" b="1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מספר רמות אנרגיה </a:t>
                          </a:r>
                          <a:br>
                            <a:rPr lang="en-US" sz="2400" b="1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</a:br>
                          <a:r>
                            <a:rPr lang="he-IL" sz="2400" b="1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המאוכלסות באלקטרונים</a:t>
                          </a:r>
                        </a:p>
                      </a:txBody>
                      <a:tcPr marL="91428" marR="91428" marT="45714" marB="45714"/>
                    </a:tc>
                    <a:extLst>
                      <a:ext uri="{0D108BD9-81ED-4DB2-BD59-A6C34878D82A}">
                        <a16:rowId xmlns:a16="http://schemas.microsoft.com/office/drawing/2014/main" val="388946146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טבלה 23">
                <a:extLst>
                  <a:ext uri="{FF2B5EF4-FFF2-40B4-BE49-F238E27FC236}">
                    <a16:creationId xmlns:a16="http://schemas.microsoft.com/office/drawing/2014/main" id="{805F6314-8F47-45D2-A013-FA08A73DD6E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7141925"/>
                  </p:ext>
                </p:extLst>
              </p:nvPr>
            </p:nvGraphicFramePr>
            <p:xfrm>
              <a:off x="5354633" y="1535250"/>
              <a:ext cx="6457285" cy="2587323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1398456">
                      <a:extLst>
                        <a:ext uri="{9D8B030D-6E8A-4147-A177-3AD203B41FA5}">
                          <a16:colId xmlns:a16="http://schemas.microsoft.com/office/drawing/2014/main" val="574976807"/>
                        </a:ext>
                      </a:extLst>
                    </a:gridCol>
                    <a:gridCol w="1759792">
                      <a:extLst>
                        <a:ext uri="{9D8B030D-6E8A-4147-A177-3AD203B41FA5}">
                          <a16:colId xmlns:a16="http://schemas.microsoft.com/office/drawing/2014/main" val="43020763"/>
                        </a:ext>
                      </a:extLst>
                    </a:gridCol>
                    <a:gridCol w="3299037">
                      <a:extLst>
                        <a:ext uri="{9D8B030D-6E8A-4147-A177-3AD203B41FA5}">
                          <a16:colId xmlns:a16="http://schemas.microsoft.com/office/drawing/2014/main" val="4190939100"/>
                        </a:ext>
                      </a:extLst>
                    </a:gridCol>
                  </a:tblGrid>
                  <a:tr h="484239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marL="91428" marR="91428" marT="45714" marB="45714">
                        <a:blipFill>
                          <a:blip r:embed="rId3"/>
                          <a:stretch>
                            <a:fillRect l="-435" t="-1250" r="-362609" b="-4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marL="91428" marR="91428" marT="45714" marB="45714">
                        <a:blipFill>
                          <a:blip r:embed="rId3"/>
                          <a:stretch>
                            <a:fillRect l="-80208" t="-1250" r="-189583" b="-4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he-IL" sz="2400" dirty="0">
                            <a:latin typeface="Varela Round" panose="00000500000000000000" pitchFamily="2" charset="-79"/>
                            <a:cs typeface="Varela Round" panose="00000500000000000000" pitchFamily="2" charset="-79"/>
                          </a:endParaRPr>
                        </a:p>
                      </a:txBody>
                      <a:tcPr marL="91428" marR="91428" marT="45714" marB="45714"/>
                    </a:tc>
                    <a:extLst>
                      <a:ext uri="{0D108BD9-81ED-4DB2-BD59-A6C34878D82A}">
                        <a16:rowId xmlns:a16="http://schemas.microsoft.com/office/drawing/2014/main" val="1634230048"/>
                      </a:ext>
                    </a:extLst>
                  </a:tr>
                  <a:tr h="457188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400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18</a:t>
                          </a:r>
                          <a:endParaRPr lang="he-IL" sz="2400" dirty="0">
                            <a:latin typeface="Varela Round" panose="00000500000000000000" pitchFamily="2" charset="-79"/>
                            <a:cs typeface="Varela Round" panose="00000500000000000000" pitchFamily="2" charset="-79"/>
                          </a:endParaRPr>
                        </a:p>
                      </a:txBody>
                      <a:tcPr marL="91428" marR="91428" marT="45714" marB="45714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400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20</a:t>
                          </a:r>
                          <a:endParaRPr lang="he-IL" sz="2400" dirty="0">
                            <a:latin typeface="Varela Round" panose="00000500000000000000" pitchFamily="2" charset="-79"/>
                            <a:cs typeface="Varela Round" panose="00000500000000000000" pitchFamily="2" charset="-79"/>
                          </a:endParaRPr>
                        </a:p>
                      </a:txBody>
                      <a:tcPr marL="91428" marR="91428" marT="45714" marB="45714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sz="2400" b="1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מספר אלקטרונים</a:t>
                          </a:r>
                        </a:p>
                      </a:txBody>
                      <a:tcPr marL="91428" marR="91428" marT="45714" marB="45714"/>
                    </a:tc>
                    <a:extLst>
                      <a:ext uri="{0D108BD9-81ED-4DB2-BD59-A6C34878D82A}">
                        <a16:rowId xmlns:a16="http://schemas.microsoft.com/office/drawing/2014/main" val="1688669062"/>
                      </a:ext>
                    </a:extLst>
                  </a:tr>
                  <a:tr h="457188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400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2 , 8 , 8</a:t>
                          </a:r>
                          <a:endParaRPr lang="he-IL" sz="2400" dirty="0">
                            <a:latin typeface="Varela Round" panose="00000500000000000000" pitchFamily="2" charset="-79"/>
                            <a:cs typeface="Varela Round" panose="00000500000000000000" pitchFamily="2" charset="-79"/>
                          </a:endParaRPr>
                        </a:p>
                      </a:txBody>
                      <a:tcPr marL="91428" marR="91428" marT="45714" marB="45714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400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2 , 8 , 8 , 2</a:t>
                          </a:r>
                          <a:endParaRPr lang="he-IL" sz="2400" dirty="0">
                            <a:latin typeface="Varela Round" panose="00000500000000000000" pitchFamily="2" charset="-79"/>
                            <a:cs typeface="Varela Round" panose="00000500000000000000" pitchFamily="2" charset="-79"/>
                          </a:endParaRPr>
                        </a:p>
                      </a:txBody>
                      <a:tcPr marL="91428" marR="91428" marT="45714" marB="45714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sz="2400" b="1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הערכות אלקטרונים</a:t>
                          </a:r>
                        </a:p>
                      </a:txBody>
                      <a:tcPr marL="91428" marR="91428" marT="45714" marB="45714"/>
                    </a:tc>
                    <a:extLst>
                      <a:ext uri="{0D108BD9-81ED-4DB2-BD59-A6C34878D82A}">
                        <a16:rowId xmlns:a16="http://schemas.microsoft.com/office/drawing/2014/main" val="1153944894"/>
                      </a:ext>
                    </a:extLst>
                  </a:tr>
                  <a:tr h="1188708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400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3</a:t>
                          </a:r>
                          <a:endParaRPr lang="he-IL" sz="2400" dirty="0">
                            <a:latin typeface="Varela Round" panose="00000500000000000000" pitchFamily="2" charset="-79"/>
                            <a:cs typeface="Varela Round" panose="00000500000000000000" pitchFamily="2" charset="-79"/>
                          </a:endParaRPr>
                        </a:p>
                      </a:txBody>
                      <a:tcPr marL="91428" marR="91428" marT="45714" marB="45714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400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4</a:t>
                          </a:r>
                          <a:endParaRPr lang="he-IL" sz="2400" dirty="0">
                            <a:latin typeface="Varela Round" panose="00000500000000000000" pitchFamily="2" charset="-79"/>
                            <a:cs typeface="Varela Round" panose="00000500000000000000" pitchFamily="2" charset="-79"/>
                          </a:endParaRPr>
                        </a:p>
                      </a:txBody>
                      <a:tcPr marL="91428" marR="91428" marT="45714" marB="45714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sz="2400" b="1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מספר רמות אנרגיה </a:t>
                          </a:r>
                          <a:br>
                            <a:rPr lang="en-US" sz="2400" b="1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</a:br>
                          <a:r>
                            <a:rPr lang="he-IL" sz="2400" b="1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המאוכלסות באלקטרונים</a:t>
                          </a:r>
                        </a:p>
                      </a:txBody>
                      <a:tcPr marL="91428" marR="91428" marT="45714" marB="45714"/>
                    </a:tc>
                    <a:extLst>
                      <a:ext uri="{0D108BD9-81ED-4DB2-BD59-A6C34878D82A}">
                        <a16:rowId xmlns:a16="http://schemas.microsoft.com/office/drawing/2014/main" val="388946146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D5CCF45B-53AF-4ACD-A4B4-FD89872DEA45}"/>
                  </a:ext>
                </a:extLst>
              </p:cNvPr>
              <p:cNvSpPr txBox="1"/>
              <p:nvPr/>
            </p:nvSpPr>
            <p:spPr>
              <a:xfrm>
                <a:off x="0" y="3214620"/>
                <a:ext cx="9837446" cy="261610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/>
                <a:r>
                  <a:rPr lang="en-US" sz="4400" dirty="0">
                    <a:solidFill>
                      <a:srgbClr val="002060"/>
                    </a:solidFill>
                    <a:highlight>
                      <a:srgbClr val="00FFFF"/>
                    </a:highlight>
                    <a:latin typeface="Varela Round" panose="00000500000000000000" pitchFamily="2" charset="-79"/>
                    <a:cs typeface="Varela Round" panose="00000500000000000000" pitchFamily="2" charset="-79"/>
                  </a:rPr>
                  <a:t>r(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dirty="0" smtClean="0">
                            <a:solidFill>
                              <a:srgbClr val="002060"/>
                            </a:solidFill>
                            <a:highlight>
                              <a:srgbClr val="00FFFF"/>
                            </a:highlight>
                            <a:latin typeface="Cambria Math" panose="02040503050406030204" pitchFamily="18" charset="0"/>
                            <a:cs typeface="Varela Round" panose="00000500000000000000" pitchFamily="2" charset="-79"/>
                          </a:rPr>
                        </m:ctrlPr>
                      </m:sSupPr>
                      <m:e>
                        <m:r>
                          <a:rPr lang="en-US" sz="4400" b="0" i="1" dirty="0" smtClean="0">
                            <a:solidFill>
                              <a:srgbClr val="002060"/>
                            </a:solidFill>
                            <a:highlight>
                              <a:srgbClr val="00FFFF"/>
                            </a:highlight>
                            <a:latin typeface="Cambria Math" panose="02040503050406030204" pitchFamily="18" charset="0"/>
                            <a:cs typeface="Varela Round" panose="00000500000000000000" pitchFamily="2" charset="-79"/>
                          </a:rPr>
                          <m:t>𝐶𝑎</m:t>
                        </m:r>
                      </m:e>
                      <m:sup>
                        <m:r>
                          <a:rPr lang="en-US" sz="4400" b="0" i="1" dirty="0" smtClean="0">
                            <a:solidFill>
                              <a:srgbClr val="002060"/>
                            </a:solidFill>
                            <a:highlight>
                              <a:srgbClr val="00FFFF"/>
                            </a:highlight>
                            <a:latin typeface="Cambria Math" panose="02040503050406030204" pitchFamily="18" charset="0"/>
                            <a:cs typeface="Varela Round" panose="00000500000000000000" pitchFamily="2" charset="-79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4400" dirty="0">
                    <a:solidFill>
                      <a:srgbClr val="002060"/>
                    </a:solidFill>
                    <a:highlight>
                      <a:srgbClr val="00FFFF"/>
                    </a:highlight>
                    <a:latin typeface="Varela Round" panose="00000500000000000000" pitchFamily="2" charset="-79"/>
                    <a:cs typeface="Varela Round" panose="00000500000000000000" pitchFamily="2" charset="-79"/>
                  </a:rPr>
                  <a:t>) &gt; r(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dirty="0" smtClean="0">
                            <a:solidFill>
                              <a:srgbClr val="002060"/>
                            </a:solidFill>
                            <a:highlight>
                              <a:srgbClr val="00FFFF"/>
                            </a:highlight>
                            <a:latin typeface="Cambria Math" panose="02040503050406030204" pitchFamily="18" charset="0"/>
                            <a:cs typeface="Varela Round" panose="00000500000000000000" pitchFamily="2" charset="-79"/>
                          </a:rPr>
                        </m:ctrlPr>
                      </m:sSupPr>
                      <m:e>
                        <m:r>
                          <a:rPr lang="en-US" sz="4400" b="0" i="1" dirty="0" smtClean="0">
                            <a:solidFill>
                              <a:srgbClr val="002060"/>
                            </a:solidFill>
                            <a:highlight>
                              <a:srgbClr val="00FFFF"/>
                            </a:highlight>
                            <a:latin typeface="Cambria Math" panose="02040503050406030204" pitchFamily="18" charset="0"/>
                            <a:cs typeface="Varela Round" panose="00000500000000000000" pitchFamily="2" charset="-79"/>
                          </a:rPr>
                          <m:t>𝐶𝑎</m:t>
                        </m:r>
                      </m:e>
                      <m:sup>
                        <m:r>
                          <a:rPr lang="en-US" sz="4400" b="0" i="1" dirty="0" smtClean="0">
                            <a:solidFill>
                              <a:srgbClr val="002060"/>
                            </a:solidFill>
                            <a:highlight>
                              <a:srgbClr val="00FFFF"/>
                            </a:highlight>
                            <a:latin typeface="Cambria Math" panose="02040503050406030204" pitchFamily="18" charset="0"/>
                            <a:cs typeface="Varela Round" panose="00000500000000000000" pitchFamily="2" charset="-79"/>
                          </a:rPr>
                          <m:t>2</m:t>
                        </m:r>
                        <m:r>
                          <a:rPr lang="en-US" sz="4400" b="0" i="1" dirty="0" smtClean="0">
                            <a:solidFill>
                              <a:srgbClr val="002060"/>
                            </a:solidFill>
                            <a:highlight>
                              <a:srgbClr val="00FFFF"/>
                            </a:highlight>
                            <a:latin typeface="Cambria Math" panose="02040503050406030204" pitchFamily="18" charset="0"/>
                            <a:cs typeface="Varela Round" panose="00000500000000000000" pitchFamily="2" charset="-79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4400" dirty="0">
                    <a:solidFill>
                      <a:srgbClr val="002060"/>
                    </a:solidFill>
                    <a:highlight>
                      <a:srgbClr val="00FFFF"/>
                    </a:highlight>
                    <a:latin typeface="Varela Round" panose="00000500000000000000" pitchFamily="2" charset="-79"/>
                    <a:cs typeface="Varela Round" panose="00000500000000000000" pitchFamily="2" charset="-79"/>
                  </a:rPr>
                  <a:t>)</a:t>
                </a:r>
              </a:p>
              <a:p>
                <a:pPr algn="l"/>
                <a:r>
                  <a:rPr lang="he-IL" sz="2400" dirty="0">
                    <a:solidFill>
                      <a:srgbClr val="002060"/>
                    </a:solidFill>
                    <a:highlight>
                      <a:srgbClr val="00FFFF"/>
                    </a:highlight>
                    <a:latin typeface="Varela Round" panose="00000500000000000000" pitchFamily="2" charset="-79"/>
                    <a:cs typeface="Varela Round" panose="00000500000000000000" pitchFamily="2" charset="-79"/>
                  </a:rPr>
                  <a:t>רדיוס אטום הסידן גדול מרדיוס יון הסידן</a:t>
                </a:r>
                <a:br>
                  <a:rPr lang="en-US" sz="2400" dirty="0">
                    <a:solidFill>
                      <a:srgbClr val="002060"/>
                    </a:solidFill>
                    <a:highlight>
                      <a:srgbClr val="00FFFF"/>
                    </a:highlight>
                    <a:latin typeface="Varela Round" panose="00000500000000000000" pitchFamily="2" charset="-79"/>
                    <a:cs typeface="Varela Round" panose="00000500000000000000" pitchFamily="2" charset="-79"/>
                  </a:rPr>
                </a:br>
                <a:endParaRPr lang="he-IL" sz="2400" dirty="0">
                  <a:solidFill>
                    <a:srgbClr val="002060"/>
                  </a:solidFill>
                  <a:highlight>
                    <a:srgbClr val="00FFFF"/>
                  </a:highlight>
                  <a:latin typeface="Varela Round" panose="00000500000000000000" pitchFamily="2" charset="-79"/>
                  <a:cs typeface="Varela Round" panose="00000500000000000000" pitchFamily="2" charset="-79"/>
                </a:endParaRPr>
              </a:p>
              <a:p>
                <a:pPr algn="l"/>
                <a:r>
                  <a:rPr lang="he-IL" sz="2400" dirty="0">
                    <a:solidFill>
                      <a:srgbClr val="002060"/>
                    </a:solidFill>
                    <a:highlight>
                      <a:srgbClr val="00FFFF"/>
                    </a:highlight>
                    <a:latin typeface="Varela Round" panose="00000500000000000000" pitchFamily="2" charset="-79"/>
                    <a:cs typeface="Varela Round" panose="00000500000000000000" pitchFamily="2" charset="-79"/>
                  </a:rPr>
                  <a:t>כי באטום הסידן </a:t>
                </a:r>
                <a:br>
                  <a:rPr lang="en-US" sz="2400" dirty="0">
                    <a:solidFill>
                      <a:srgbClr val="002060"/>
                    </a:solidFill>
                    <a:highlight>
                      <a:srgbClr val="00FFFF"/>
                    </a:highlight>
                    <a:latin typeface="Varela Round" panose="00000500000000000000" pitchFamily="2" charset="-79"/>
                    <a:cs typeface="Varela Round" panose="00000500000000000000" pitchFamily="2" charset="-79"/>
                  </a:rPr>
                </a:br>
                <a:r>
                  <a:rPr lang="he-IL" sz="2400" dirty="0">
                    <a:solidFill>
                      <a:srgbClr val="002060"/>
                    </a:solidFill>
                    <a:highlight>
                      <a:srgbClr val="00FFFF"/>
                    </a:highlight>
                    <a:latin typeface="Varela Round" panose="00000500000000000000" pitchFamily="2" charset="-79"/>
                    <a:cs typeface="Varela Round" panose="00000500000000000000" pitchFamily="2" charset="-79"/>
                  </a:rPr>
                  <a:t>הרמה האחרונה המאוכלסת באלקטרונים </a:t>
                </a:r>
                <a:br>
                  <a:rPr lang="en-US" sz="2400" dirty="0">
                    <a:solidFill>
                      <a:srgbClr val="002060"/>
                    </a:solidFill>
                    <a:highlight>
                      <a:srgbClr val="00FFFF"/>
                    </a:highlight>
                    <a:latin typeface="Varela Round" panose="00000500000000000000" pitchFamily="2" charset="-79"/>
                    <a:cs typeface="Varela Round" panose="00000500000000000000" pitchFamily="2" charset="-79"/>
                  </a:rPr>
                </a:br>
                <a:r>
                  <a:rPr lang="he-IL" sz="2400" dirty="0">
                    <a:solidFill>
                      <a:srgbClr val="002060"/>
                    </a:solidFill>
                    <a:highlight>
                      <a:srgbClr val="00FFFF"/>
                    </a:highlight>
                    <a:latin typeface="Varela Round" panose="00000500000000000000" pitchFamily="2" charset="-79"/>
                    <a:cs typeface="Varela Round" panose="00000500000000000000" pitchFamily="2" charset="-79"/>
                  </a:rPr>
                  <a:t>רחוקה יותר מגרעין האטום</a:t>
                </a:r>
              </a:p>
            </p:txBody>
          </p:sp>
        </mc:Choice>
        <mc:Fallback xmlns="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D5CCF45B-53AF-4ACD-A4B4-FD89872DEA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214620"/>
                <a:ext cx="9837446" cy="2616101"/>
              </a:xfrm>
              <a:prstGeom prst="rect">
                <a:avLst/>
              </a:prstGeom>
              <a:blipFill>
                <a:blip r:embed="rId4"/>
                <a:stretch>
                  <a:fillRect l="-2416" t="-4429" b="-442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מלבן 5">
            <a:extLst>
              <a:ext uri="{FF2B5EF4-FFF2-40B4-BE49-F238E27FC236}">
                <a16:creationId xmlns:a16="http://schemas.microsoft.com/office/drawing/2014/main" id="{AD646245-A6F8-49B2-95CC-DB21BCA42FCB}"/>
              </a:ext>
            </a:extLst>
          </p:cNvPr>
          <p:cNvSpPr/>
          <p:nvPr/>
        </p:nvSpPr>
        <p:spPr>
          <a:xfrm>
            <a:off x="9109993" y="1583658"/>
            <a:ext cx="867906" cy="391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FC82386B-EE7C-43ED-A252-897959FDEBE3}"/>
              </a:ext>
            </a:extLst>
          </p:cNvPr>
          <p:cNvSpPr/>
          <p:nvPr/>
        </p:nvSpPr>
        <p:spPr>
          <a:xfrm>
            <a:off x="10460954" y="1601880"/>
            <a:ext cx="1214251" cy="391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FB5979B0-4CF3-46EE-91DD-A8168E422C68}"/>
              </a:ext>
            </a:extLst>
          </p:cNvPr>
          <p:cNvSpPr/>
          <p:nvPr/>
        </p:nvSpPr>
        <p:spPr>
          <a:xfrm>
            <a:off x="9109993" y="2050051"/>
            <a:ext cx="867906" cy="3919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3EF78AFF-1F58-42A3-AA7A-B7EDB3E5E53A}"/>
              </a:ext>
            </a:extLst>
          </p:cNvPr>
          <p:cNvSpPr/>
          <p:nvPr/>
        </p:nvSpPr>
        <p:spPr>
          <a:xfrm>
            <a:off x="10683874" y="2070358"/>
            <a:ext cx="867906" cy="3919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B4D3AF90-C612-479C-B788-F6BEB816FE27}"/>
              </a:ext>
            </a:extLst>
          </p:cNvPr>
          <p:cNvSpPr/>
          <p:nvPr/>
        </p:nvSpPr>
        <p:spPr>
          <a:xfrm>
            <a:off x="8714170" y="2521590"/>
            <a:ext cx="1558544" cy="3919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B1A6AA72-C7C5-420A-9209-01C1B34AFB74}"/>
              </a:ext>
            </a:extLst>
          </p:cNvPr>
          <p:cNvSpPr/>
          <p:nvPr/>
        </p:nvSpPr>
        <p:spPr>
          <a:xfrm>
            <a:off x="10558444" y="2521590"/>
            <a:ext cx="1116762" cy="3919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 14">
            <a:extLst>
              <a:ext uri="{FF2B5EF4-FFF2-40B4-BE49-F238E27FC236}">
                <a16:creationId xmlns:a16="http://schemas.microsoft.com/office/drawing/2014/main" id="{9B773E0B-D38F-441F-892D-EA9B39952612}"/>
              </a:ext>
            </a:extLst>
          </p:cNvPr>
          <p:cNvSpPr/>
          <p:nvPr/>
        </p:nvSpPr>
        <p:spPr>
          <a:xfrm>
            <a:off x="9109993" y="3018644"/>
            <a:ext cx="867906" cy="3919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id="{711CEE8A-DB4B-44BE-A265-22AE792883F6}"/>
              </a:ext>
            </a:extLst>
          </p:cNvPr>
          <p:cNvSpPr/>
          <p:nvPr/>
        </p:nvSpPr>
        <p:spPr>
          <a:xfrm>
            <a:off x="10714482" y="3023504"/>
            <a:ext cx="867906" cy="3919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4816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738940" y="1905245"/>
            <a:ext cx="10871177" cy="1260000"/>
          </a:xfrm>
        </p:spPr>
        <p:txBody>
          <a:bodyPr/>
          <a:lstStyle/>
          <a:p>
            <a:r>
              <a:rPr lang="he-IL" sz="6000" dirty="0"/>
              <a:t>וכעת...</a:t>
            </a:r>
            <a:br>
              <a:rPr lang="en-US" sz="6000" dirty="0"/>
            </a:br>
            <a:r>
              <a:rPr lang="he-IL" sz="6000" dirty="0"/>
              <a:t>הפסקת תרגול  - רדיוס אטומי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738117" y="3634722"/>
            <a:ext cx="10872000" cy="642090"/>
          </a:xfrm>
        </p:spPr>
        <p:txBody>
          <a:bodyPr/>
          <a:lstStyle/>
          <a:p>
            <a:r>
              <a:rPr lang="he-IL" dirty="0">
                <a:sym typeface="Varela Round"/>
              </a:rPr>
              <a:t>סירקו את קוד ה – </a:t>
            </a:r>
            <a:r>
              <a:rPr lang="en-US" dirty="0">
                <a:sym typeface="Varela Round"/>
              </a:rPr>
              <a:t>QR</a:t>
            </a:r>
            <a:r>
              <a:rPr lang="he-IL" dirty="0">
                <a:sym typeface="Varela Round"/>
              </a:rPr>
              <a:t> שלפניכם לקבלת התרגיל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49E72224-CDBD-4C48-8263-EE8EBDD34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368" y="4389444"/>
            <a:ext cx="2432602" cy="243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2305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-623548" y="2900910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738940" y="2064980"/>
            <a:ext cx="10871177" cy="1260000"/>
          </a:xfrm>
        </p:spPr>
        <p:txBody>
          <a:bodyPr/>
          <a:lstStyle/>
          <a:p>
            <a:r>
              <a:rPr lang="he-IL" dirty="0"/>
              <a:t>פתרון התרגיל </a:t>
            </a:r>
            <a:br>
              <a:rPr lang="en-US" dirty="0"/>
            </a:br>
            <a:r>
              <a:rPr lang="he-IL" dirty="0"/>
              <a:t>רדיוס אטומי</a:t>
            </a:r>
            <a:br>
              <a:rPr lang="he-IL" dirty="0"/>
            </a:br>
            <a:r>
              <a:rPr lang="he-IL" sz="4000" dirty="0"/>
              <a:t>(תכונות מחזוריות)</a:t>
            </a:r>
          </a:p>
        </p:txBody>
      </p:sp>
    </p:spTree>
    <p:extLst>
      <p:ext uri="{BB962C8B-B14F-4D97-AF65-F5344CB8AC3E}">
        <p14:creationId xmlns:p14="http://schemas.microsoft.com/office/powerpoint/2010/main" val="26480622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ציין מיקום תוכן 10">
            <a:extLst>
              <a:ext uri="{FF2B5EF4-FFF2-40B4-BE49-F238E27FC236}">
                <a16:creationId xmlns:a16="http://schemas.microsoft.com/office/drawing/2014/main" id="{85ADB124-E10D-4BD7-A708-E922BEE91F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85730" y="815250"/>
            <a:ext cx="11715651" cy="44133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dirty="0"/>
              <a:t>מהו הסדר הנכון של הרדיוס האטומי של אטומי היסודות </a:t>
            </a:r>
            <a:r>
              <a:rPr lang="en-US" dirty="0"/>
              <a:t>Mg</a:t>
            </a:r>
            <a:r>
              <a:rPr lang="he-IL" dirty="0"/>
              <a:t> , </a:t>
            </a:r>
            <a:r>
              <a:rPr lang="en-US" dirty="0"/>
              <a:t>Ga </a:t>
            </a:r>
            <a:r>
              <a:rPr lang="he-IL" dirty="0"/>
              <a:t> , </a:t>
            </a:r>
            <a:r>
              <a:rPr lang="en-US" dirty="0"/>
              <a:t> Cl</a:t>
            </a:r>
            <a:r>
              <a:rPr lang="he-IL" dirty="0"/>
              <a:t>?</a:t>
            </a:r>
          </a:p>
        </p:txBody>
      </p:sp>
      <p:graphicFrame>
        <p:nvGraphicFramePr>
          <p:cNvPr id="4" name="טבלה 23">
            <a:extLst>
              <a:ext uri="{FF2B5EF4-FFF2-40B4-BE49-F238E27FC236}">
                <a16:creationId xmlns:a16="http://schemas.microsoft.com/office/drawing/2014/main" id="{EC968413-C916-40B1-A395-28C006794585}"/>
              </a:ext>
            </a:extLst>
          </p:cNvPr>
          <p:cNvGraphicFramePr>
            <a:graphicFrameLocks noGrp="1"/>
          </p:cNvGraphicFramePr>
          <p:nvPr/>
        </p:nvGraphicFramePr>
        <p:xfrm>
          <a:off x="5447398" y="1651338"/>
          <a:ext cx="6457285" cy="210308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49507">
                  <a:extLst>
                    <a:ext uri="{9D8B030D-6E8A-4147-A177-3AD203B41FA5}">
                      <a16:colId xmlns:a16="http://schemas.microsoft.com/office/drawing/2014/main" val="2074625561"/>
                    </a:ext>
                  </a:extLst>
                </a:gridCol>
                <a:gridCol w="1149507">
                  <a:extLst>
                    <a:ext uri="{9D8B030D-6E8A-4147-A177-3AD203B41FA5}">
                      <a16:colId xmlns:a16="http://schemas.microsoft.com/office/drawing/2014/main" val="574976807"/>
                    </a:ext>
                  </a:extLst>
                </a:gridCol>
                <a:gridCol w="1220022">
                  <a:extLst>
                    <a:ext uri="{9D8B030D-6E8A-4147-A177-3AD203B41FA5}">
                      <a16:colId xmlns:a16="http://schemas.microsoft.com/office/drawing/2014/main" val="43020763"/>
                    </a:ext>
                  </a:extLst>
                </a:gridCol>
                <a:gridCol w="2938249">
                  <a:extLst>
                    <a:ext uri="{9D8B030D-6E8A-4147-A177-3AD203B41FA5}">
                      <a16:colId xmlns:a16="http://schemas.microsoft.com/office/drawing/2014/main" val="4190939100"/>
                    </a:ext>
                  </a:extLst>
                </a:gridCol>
              </a:tblGrid>
              <a:tr h="239179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Cl</a:t>
                      </a:r>
                      <a:endParaRPr lang="he-IL" sz="2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Ga</a:t>
                      </a:r>
                      <a:endParaRPr lang="he-IL" sz="2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Mg</a:t>
                      </a:r>
                      <a:endParaRPr lang="he-IL" sz="2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1634230048"/>
                  </a:ext>
                </a:extLst>
              </a:tr>
              <a:tr h="639997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3</a:t>
                      </a:r>
                      <a:endParaRPr lang="he-IL" sz="2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4</a:t>
                      </a:r>
                      <a:endParaRPr lang="he-IL" sz="2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3</a:t>
                      </a:r>
                      <a:endParaRPr lang="he-IL" sz="2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b="1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מספר רמות אנרגיה </a:t>
                      </a:r>
                      <a:br>
                        <a:rPr lang="en-US" sz="2400" b="1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</a:br>
                      <a:r>
                        <a:rPr lang="he-IL" sz="2400" b="1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המאוכלסות באלקטרונים</a:t>
                      </a: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3889461469"/>
                  </a:ext>
                </a:extLst>
              </a:tr>
              <a:tr h="370792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17</a:t>
                      </a:r>
                      <a:endParaRPr lang="he-IL" sz="2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12</a:t>
                      </a:r>
                      <a:endParaRPr lang="he-IL" sz="2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b="1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מספר פרוטונים</a:t>
                      </a: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1118005408"/>
                  </a:ext>
                </a:extLst>
              </a:tr>
            </a:tbl>
          </a:graphicData>
        </a:graphic>
      </p:graphicFrame>
      <p:pic>
        <p:nvPicPr>
          <p:cNvPr id="5" name="תמונה 4">
            <a:extLst>
              <a:ext uri="{FF2B5EF4-FFF2-40B4-BE49-F238E27FC236}">
                <a16:creationId xmlns:a16="http://schemas.microsoft.com/office/drawing/2014/main" id="{6527428E-8C29-4D25-AA54-B62B533B6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9719"/>
            <a:ext cx="5447398" cy="3368055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53A9E8C6-0E18-4827-8703-A34648F1E77F}"/>
              </a:ext>
            </a:extLst>
          </p:cNvPr>
          <p:cNvSpPr/>
          <p:nvPr/>
        </p:nvSpPr>
        <p:spPr>
          <a:xfrm>
            <a:off x="424878" y="2212531"/>
            <a:ext cx="251792" cy="3180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7474DE41-8D33-49BA-BD06-05B84CB895DA}"/>
              </a:ext>
            </a:extLst>
          </p:cNvPr>
          <p:cNvSpPr/>
          <p:nvPr/>
        </p:nvSpPr>
        <p:spPr>
          <a:xfrm>
            <a:off x="3598774" y="2504098"/>
            <a:ext cx="251792" cy="3180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AB628F2B-F8AF-4AC2-988C-005D42D94C44}"/>
              </a:ext>
            </a:extLst>
          </p:cNvPr>
          <p:cNvSpPr/>
          <p:nvPr/>
        </p:nvSpPr>
        <p:spPr>
          <a:xfrm>
            <a:off x="4764965" y="2212531"/>
            <a:ext cx="251792" cy="3180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כותרת 1">
            <a:extLst>
              <a:ext uri="{FF2B5EF4-FFF2-40B4-BE49-F238E27FC236}">
                <a16:creationId xmlns:a16="http://schemas.microsoft.com/office/drawing/2014/main" id="{6CA00F0A-618E-414E-B07F-6A64147492BA}"/>
              </a:ext>
            </a:extLst>
          </p:cNvPr>
          <p:cNvSpPr>
            <a:spLocks noGrp="1"/>
          </p:cNvSpPr>
          <p:nvPr/>
        </p:nvSpPr>
        <p:spPr>
          <a:xfrm>
            <a:off x="2455422" y="131345"/>
            <a:ext cx="11160000" cy="720000"/>
          </a:xfrm>
          <a:prstGeom prst="rect">
            <a:avLst/>
          </a:prstGeom>
        </p:spPr>
        <p:txBody>
          <a:bodyPr vert="horz" lIns="36000" tIns="0" rIns="36000" bIns="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800" b="1" kern="1200">
                <a:solidFill>
                  <a:srgbClr val="002060"/>
                </a:solidFill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r>
              <a:rPr lang="he-IL" sz="4000" dirty="0"/>
              <a:t>פתרון שאלה 1 בתרגול רדיוס אטומי</a:t>
            </a:r>
            <a:endParaRPr lang="en-US" sz="4000" dirty="0"/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23339F0D-520E-4309-9598-B0BDD43938D8}"/>
              </a:ext>
            </a:extLst>
          </p:cNvPr>
          <p:cNvSpPr/>
          <p:nvPr/>
        </p:nvSpPr>
        <p:spPr>
          <a:xfrm>
            <a:off x="9795204" y="2160399"/>
            <a:ext cx="867906" cy="3919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 14">
            <a:extLst>
              <a:ext uri="{FF2B5EF4-FFF2-40B4-BE49-F238E27FC236}">
                <a16:creationId xmlns:a16="http://schemas.microsoft.com/office/drawing/2014/main" id="{AEB93F4C-9F06-4588-B536-4421B153E0D6}"/>
              </a:ext>
            </a:extLst>
          </p:cNvPr>
          <p:cNvSpPr/>
          <p:nvPr/>
        </p:nvSpPr>
        <p:spPr>
          <a:xfrm>
            <a:off x="8578281" y="2160399"/>
            <a:ext cx="867906" cy="3919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id="{B5A595F4-189E-4C6E-88D7-8A5E1591C3D0}"/>
              </a:ext>
            </a:extLst>
          </p:cNvPr>
          <p:cNvSpPr/>
          <p:nvPr/>
        </p:nvSpPr>
        <p:spPr>
          <a:xfrm>
            <a:off x="10897629" y="2160399"/>
            <a:ext cx="867906" cy="3919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16">
            <a:extLst>
              <a:ext uri="{FF2B5EF4-FFF2-40B4-BE49-F238E27FC236}">
                <a16:creationId xmlns:a16="http://schemas.microsoft.com/office/drawing/2014/main" id="{0D784D25-73E8-467F-B4FB-9DED36B8895A}"/>
              </a:ext>
            </a:extLst>
          </p:cNvPr>
          <p:cNvSpPr/>
          <p:nvPr/>
        </p:nvSpPr>
        <p:spPr>
          <a:xfrm>
            <a:off x="8578281" y="3352344"/>
            <a:ext cx="867906" cy="3919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17">
            <a:extLst>
              <a:ext uri="{FF2B5EF4-FFF2-40B4-BE49-F238E27FC236}">
                <a16:creationId xmlns:a16="http://schemas.microsoft.com/office/drawing/2014/main" id="{3620FC6F-09B2-4B6E-BDE0-26A92BB84848}"/>
              </a:ext>
            </a:extLst>
          </p:cNvPr>
          <p:cNvSpPr/>
          <p:nvPr/>
        </p:nvSpPr>
        <p:spPr>
          <a:xfrm>
            <a:off x="10897629" y="3302122"/>
            <a:ext cx="867906" cy="3919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7101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ציין מיקום תוכן 10">
            <a:extLst>
              <a:ext uri="{FF2B5EF4-FFF2-40B4-BE49-F238E27FC236}">
                <a16:creationId xmlns:a16="http://schemas.microsoft.com/office/drawing/2014/main" id="{85ADB124-E10D-4BD7-A708-E922BEE91F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85730" y="815250"/>
            <a:ext cx="11715651" cy="44133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dirty="0"/>
              <a:t>מהו הסדר הנכון של הרדיוס האטומי של אטומי היסודות </a:t>
            </a:r>
            <a:r>
              <a:rPr lang="en-US" dirty="0"/>
              <a:t>Mg</a:t>
            </a:r>
            <a:r>
              <a:rPr lang="he-IL" dirty="0"/>
              <a:t> , </a:t>
            </a:r>
            <a:r>
              <a:rPr lang="en-US" dirty="0"/>
              <a:t>Ga </a:t>
            </a:r>
            <a:r>
              <a:rPr lang="he-IL" dirty="0"/>
              <a:t> , </a:t>
            </a:r>
            <a:r>
              <a:rPr lang="en-US" dirty="0"/>
              <a:t> Cl</a:t>
            </a:r>
            <a:r>
              <a:rPr lang="he-IL" dirty="0"/>
              <a:t>?</a:t>
            </a:r>
          </a:p>
        </p:txBody>
      </p:sp>
      <p:graphicFrame>
        <p:nvGraphicFramePr>
          <p:cNvPr id="4" name="טבלה 23">
            <a:extLst>
              <a:ext uri="{FF2B5EF4-FFF2-40B4-BE49-F238E27FC236}">
                <a16:creationId xmlns:a16="http://schemas.microsoft.com/office/drawing/2014/main" id="{EC968413-C916-40B1-A395-28C006794585}"/>
              </a:ext>
            </a:extLst>
          </p:cNvPr>
          <p:cNvGraphicFramePr>
            <a:graphicFrameLocks noGrp="1"/>
          </p:cNvGraphicFramePr>
          <p:nvPr/>
        </p:nvGraphicFramePr>
        <p:xfrm>
          <a:off x="5447398" y="1651338"/>
          <a:ext cx="6457285" cy="210308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49507">
                  <a:extLst>
                    <a:ext uri="{9D8B030D-6E8A-4147-A177-3AD203B41FA5}">
                      <a16:colId xmlns:a16="http://schemas.microsoft.com/office/drawing/2014/main" val="2074625561"/>
                    </a:ext>
                  </a:extLst>
                </a:gridCol>
                <a:gridCol w="1149507">
                  <a:extLst>
                    <a:ext uri="{9D8B030D-6E8A-4147-A177-3AD203B41FA5}">
                      <a16:colId xmlns:a16="http://schemas.microsoft.com/office/drawing/2014/main" val="574976807"/>
                    </a:ext>
                  </a:extLst>
                </a:gridCol>
                <a:gridCol w="1220022">
                  <a:extLst>
                    <a:ext uri="{9D8B030D-6E8A-4147-A177-3AD203B41FA5}">
                      <a16:colId xmlns:a16="http://schemas.microsoft.com/office/drawing/2014/main" val="43020763"/>
                    </a:ext>
                  </a:extLst>
                </a:gridCol>
                <a:gridCol w="2938249">
                  <a:extLst>
                    <a:ext uri="{9D8B030D-6E8A-4147-A177-3AD203B41FA5}">
                      <a16:colId xmlns:a16="http://schemas.microsoft.com/office/drawing/2014/main" val="4190939100"/>
                    </a:ext>
                  </a:extLst>
                </a:gridCol>
              </a:tblGrid>
              <a:tr h="239179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Cl</a:t>
                      </a:r>
                      <a:endParaRPr lang="he-IL" sz="2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Ga</a:t>
                      </a:r>
                      <a:endParaRPr lang="he-IL" sz="2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Mg</a:t>
                      </a:r>
                      <a:endParaRPr lang="he-IL" sz="2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1634230048"/>
                  </a:ext>
                </a:extLst>
              </a:tr>
              <a:tr h="639997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3</a:t>
                      </a:r>
                      <a:endParaRPr lang="he-IL" sz="2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4</a:t>
                      </a:r>
                      <a:endParaRPr lang="he-IL" sz="2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3</a:t>
                      </a:r>
                      <a:endParaRPr lang="he-IL" sz="2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b="1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מספר רמות אנרגיה </a:t>
                      </a:r>
                      <a:br>
                        <a:rPr lang="en-US" sz="2400" b="1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</a:br>
                      <a:r>
                        <a:rPr lang="he-IL" sz="2400" b="1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המאוכלסות באלקטרונים</a:t>
                      </a: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3889461469"/>
                  </a:ext>
                </a:extLst>
              </a:tr>
              <a:tr h="370792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17</a:t>
                      </a:r>
                      <a:endParaRPr lang="he-IL" sz="2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12</a:t>
                      </a:r>
                      <a:endParaRPr lang="he-IL" sz="2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b="1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מספר פרוטונים</a:t>
                      </a: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1118005408"/>
                  </a:ext>
                </a:extLst>
              </a:tr>
            </a:tbl>
          </a:graphicData>
        </a:graphic>
      </p:graphicFrame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20E272CA-A7D6-470F-80CB-9BB16009F76B}"/>
              </a:ext>
            </a:extLst>
          </p:cNvPr>
          <p:cNvSpPr txBox="1"/>
          <p:nvPr/>
        </p:nvSpPr>
        <p:spPr>
          <a:xfrm>
            <a:off x="0" y="1694736"/>
            <a:ext cx="8461612" cy="40934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4400" dirty="0">
                <a:solidFill>
                  <a:srgbClr val="002060"/>
                </a:solidFill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r(Ga) &gt; r(Mg)&gt; r(Cl)</a:t>
            </a:r>
          </a:p>
          <a:p>
            <a:pPr algn="ctr"/>
            <a:endParaRPr lang="he-IL" sz="2400" dirty="0">
              <a:solidFill>
                <a:srgbClr val="002060"/>
              </a:solidFill>
              <a:highlight>
                <a:srgbClr val="00FFFF"/>
              </a:highlight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l"/>
            <a:r>
              <a:rPr lang="he-IL" sz="2400" dirty="0">
                <a:solidFill>
                  <a:srgbClr val="002060"/>
                </a:solidFill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לאטום </a:t>
            </a:r>
            <a:r>
              <a:rPr lang="en-US" sz="2400" dirty="0">
                <a:solidFill>
                  <a:srgbClr val="002060"/>
                </a:solidFill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Ga</a:t>
            </a:r>
            <a:r>
              <a:rPr lang="he-IL" sz="2400" dirty="0">
                <a:solidFill>
                  <a:srgbClr val="002060"/>
                </a:solidFill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 רמת הערכיות הרחוקה ביותר </a:t>
            </a:r>
            <a:br>
              <a:rPr lang="en-US" sz="2400" dirty="0">
                <a:solidFill>
                  <a:srgbClr val="002060"/>
                </a:solidFill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2400" dirty="0">
                <a:solidFill>
                  <a:srgbClr val="002060"/>
                </a:solidFill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מהגרעין ולכן הרדיוס האטומי הגדול ביותר</a:t>
            </a:r>
            <a:br>
              <a:rPr lang="en-US" sz="2400" dirty="0">
                <a:solidFill>
                  <a:srgbClr val="002060"/>
                </a:solidFill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</a:br>
            <a:endParaRPr lang="he-IL" sz="2400" dirty="0">
              <a:solidFill>
                <a:srgbClr val="002060"/>
              </a:solidFill>
              <a:highlight>
                <a:srgbClr val="00FFFF"/>
              </a:highlight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/>
            <a:r>
              <a:rPr lang="he-IL" sz="2400" dirty="0">
                <a:solidFill>
                  <a:srgbClr val="002060"/>
                </a:solidFill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לאטום </a:t>
            </a:r>
            <a:r>
              <a:rPr lang="en-US" sz="2400" dirty="0">
                <a:solidFill>
                  <a:srgbClr val="002060"/>
                </a:solidFill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Mg</a:t>
            </a:r>
            <a:r>
              <a:rPr lang="he-IL" sz="2400" dirty="0">
                <a:solidFill>
                  <a:srgbClr val="002060"/>
                </a:solidFill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 ולאטום</a:t>
            </a:r>
            <a:r>
              <a:rPr lang="en-US" sz="2400" dirty="0">
                <a:solidFill>
                  <a:srgbClr val="002060"/>
                </a:solidFill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 Cl </a:t>
            </a:r>
            <a:r>
              <a:rPr lang="he-IL" sz="2400" dirty="0">
                <a:solidFill>
                  <a:srgbClr val="002060"/>
                </a:solidFill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אותה רמת ערכיות  </a:t>
            </a:r>
            <a:br>
              <a:rPr lang="en-US" sz="2400" dirty="0">
                <a:solidFill>
                  <a:srgbClr val="002060"/>
                </a:solidFill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2400" dirty="0">
                <a:solidFill>
                  <a:srgbClr val="002060"/>
                </a:solidFill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אך ל- </a:t>
            </a:r>
            <a:r>
              <a:rPr lang="en-US" sz="2400" dirty="0">
                <a:solidFill>
                  <a:srgbClr val="002060"/>
                </a:solidFill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Cl</a:t>
            </a:r>
            <a:r>
              <a:rPr lang="he-IL" sz="2400" dirty="0">
                <a:solidFill>
                  <a:srgbClr val="002060"/>
                </a:solidFill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 מספר הפרוטונים בגרעין גדול יותר </a:t>
            </a:r>
            <a:br>
              <a:rPr lang="en-US" sz="2400" dirty="0">
                <a:solidFill>
                  <a:srgbClr val="002060"/>
                </a:solidFill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2400" dirty="0">
                <a:solidFill>
                  <a:srgbClr val="002060"/>
                </a:solidFill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ולכן לפי חוק קולון </a:t>
            </a:r>
            <a:br>
              <a:rPr lang="en-US" sz="2400" dirty="0">
                <a:solidFill>
                  <a:srgbClr val="002060"/>
                </a:solidFill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2400" dirty="0">
                <a:solidFill>
                  <a:srgbClr val="002060"/>
                </a:solidFill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כוחות המשיכה בין הגרעין לאלקטרוני הערכיות חזקים יותר </a:t>
            </a:r>
            <a:br>
              <a:rPr lang="en-US" sz="2400" dirty="0">
                <a:solidFill>
                  <a:srgbClr val="002060"/>
                </a:solidFill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2400" dirty="0">
                <a:solidFill>
                  <a:srgbClr val="002060"/>
                </a:solidFill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מכאן שהרדיוס האטומי של </a:t>
            </a:r>
            <a:r>
              <a:rPr lang="en-US" sz="2400" dirty="0">
                <a:solidFill>
                  <a:srgbClr val="002060"/>
                </a:solidFill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Cl</a:t>
            </a:r>
            <a:r>
              <a:rPr lang="he-IL" sz="2400" dirty="0">
                <a:solidFill>
                  <a:srgbClr val="002060"/>
                </a:solidFill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 הקטן</a:t>
            </a:r>
          </a:p>
        </p:txBody>
      </p:sp>
      <p:sp>
        <p:nvSpPr>
          <p:cNvPr id="10" name="כותרת 1">
            <a:extLst>
              <a:ext uri="{FF2B5EF4-FFF2-40B4-BE49-F238E27FC236}">
                <a16:creationId xmlns:a16="http://schemas.microsoft.com/office/drawing/2014/main" id="{3592F622-B6FE-4B49-83E5-7A528819C97A}"/>
              </a:ext>
            </a:extLst>
          </p:cNvPr>
          <p:cNvSpPr>
            <a:spLocks noGrp="1"/>
          </p:cNvSpPr>
          <p:nvPr/>
        </p:nvSpPr>
        <p:spPr>
          <a:xfrm>
            <a:off x="2455422" y="131345"/>
            <a:ext cx="11160000" cy="720000"/>
          </a:xfrm>
          <a:prstGeom prst="rect">
            <a:avLst/>
          </a:prstGeom>
        </p:spPr>
        <p:txBody>
          <a:bodyPr vert="horz" lIns="36000" tIns="0" rIns="36000" bIns="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800" b="1" kern="1200">
                <a:solidFill>
                  <a:srgbClr val="002060"/>
                </a:solidFill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r>
              <a:rPr lang="he-IL" sz="4000" dirty="0"/>
              <a:t>פתרון שאלה 1 בתרגול רדיוס אטומי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902405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extLst>
              <a:ext uri="{FF2B5EF4-FFF2-40B4-BE49-F238E27FC236}">
                <a16:creationId xmlns:a16="http://schemas.microsoft.com/office/drawing/2014/main" id="{DE8A37A2-8AD5-4DC8-B2F4-0AC297849D01}"/>
              </a:ext>
            </a:extLst>
          </p:cNvPr>
          <p:cNvSpPr/>
          <p:nvPr/>
        </p:nvSpPr>
        <p:spPr>
          <a:xfrm>
            <a:off x="5028214" y="566090"/>
            <a:ext cx="6998491" cy="3919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4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מהי הקביעה הנכונה?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he-IL" sz="24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היסודות </a:t>
            </a:r>
            <a:r>
              <a:rPr lang="en-US" sz="24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v-z </a:t>
            </a:r>
            <a:r>
              <a:rPr lang="he-IL" sz="24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נמצאים באותה שורה בטבלה המחזורית.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he-IL" sz="24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היסוד </a:t>
            </a:r>
            <a:r>
              <a:rPr lang="en-US" sz="24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z </a:t>
            </a:r>
            <a:r>
              <a:rPr lang="he-IL" sz="24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הוא יסוד מטור 8 בטבלה המחזורית.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he-IL" sz="24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מספר אלקטרוני הערכיות באטום של יסוד </a:t>
            </a:r>
            <a:r>
              <a:rPr lang="en-US" sz="24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v </a:t>
            </a:r>
            <a:r>
              <a:rPr lang="he-IL" sz="24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קטן ממספר אלקטרוני הערכיות באטום של יסוד </a:t>
            </a:r>
            <a:r>
              <a:rPr lang="en-US" sz="24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z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he-IL" sz="24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היסוד </a:t>
            </a:r>
            <a:r>
              <a:rPr lang="en-US" sz="24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y </a:t>
            </a:r>
            <a:r>
              <a:rPr lang="he-IL" sz="24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הוא יסוד מטור 1 בטבלה המחזורית.</a:t>
            </a:r>
          </a:p>
        </p:txBody>
      </p:sp>
      <p:sp>
        <p:nvSpPr>
          <p:cNvPr id="9" name="מציין מיקום תוכן 10">
            <a:extLst>
              <a:ext uri="{FF2B5EF4-FFF2-40B4-BE49-F238E27FC236}">
                <a16:creationId xmlns:a16="http://schemas.microsoft.com/office/drawing/2014/main" id="{85ADB124-E10D-4BD7-A708-E922BEE91F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-356892" y="-135189"/>
            <a:ext cx="6118298" cy="44133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dirty="0"/>
              <a:t>חמישה יסודות שמספריהם האטומיים עוקבים מסומנים באותיות </a:t>
            </a:r>
            <a:r>
              <a:rPr lang="en-US" dirty="0"/>
              <a:t>v , w , x , y , z</a:t>
            </a:r>
            <a:r>
              <a:rPr lang="he-IL" dirty="0"/>
              <a:t>.</a:t>
            </a:r>
            <a:br>
              <a:rPr lang="en-US" dirty="0"/>
            </a:br>
            <a:r>
              <a:rPr lang="he-IL" dirty="0"/>
              <a:t>בדיאגרמה מוצגים הרדיוסים של אטומי היסודות האלה.</a:t>
            </a:r>
          </a:p>
        </p:txBody>
      </p:sp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387C0443-F605-40E2-A8B1-0BFE753974D3}"/>
              </a:ext>
            </a:extLst>
          </p:cNvPr>
          <p:cNvGrpSpPr/>
          <p:nvPr/>
        </p:nvGrpSpPr>
        <p:grpSpPr>
          <a:xfrm>
            <a:off x="220208" y="2206657"/>
            <a:ext cx="4192766" cy="3160845"/>
            <a:chOff x="220208" y="2716113"/>
            <a:chExt cx="4192766" cy="3160845"/>
          </a:xfrm>
        </p:grpSpPr>
        <p:pic>
          <p:nvPicPr>
            <p:cNvPr id="2" name="תמונה 1">
              <a:extLst>
                <a:ext uri="{FF2B5EF4-FFF2-40B4-BE49-F238E27FC236}">
                  <a16:creationId xmlns:a16="http://schemas.microsoft.com/office/drawing/2014/main" id="{67D20A9E-64C5-405A-A46A-2797B76526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8592" t="27619" r="39122" b="42499"/>
            <a:stretch/>
          </p:blipFill>
          <p:spPr>
            <a:xfrm>
              <a:off x="220208" y="2716113"/>
              <a:ext cx="4192766" cy="3160845"/>
            </a:xfrm>
            <a:prstGeom prst="rect">
              <a:avLst/>
            </a:prstGeom>
          </p:spPr>
        </p:pic>
        <p:sp>
          <p:nvSpPr>
            <p:cNvPr id="4" name="מלבן 3">
              <a:extLst>
                <a:ext uri="{FF2B5EF4-FFF2-40B4-BE49-F238E27FC236}">
                  <a16:creationId xmlns:a16="http://schemas.microsoft.com/office/drawing/2014/main" id="{A5984CCD-3BEC-49D8-8FFB-81F69E418B8A}"/>
                </a:ext>
              </a:extLst>
            </p:cNvPr>
            <p:cNvSpPr/>
            <p:nvPr/>
          </p:nvSpPr>
          <p:spPr>
            <a:xfrm>
              <a:off x="1078173" y="4995081"/>
              <a:ext cx="1624084" cy="881877"/>
            </a:xfrm>
            <a:prstGeom prst="rect">
              <a:avLst/>
            </a:prstGeom>
            <a:solidFill>
              <a:srgbClr val="FFFF00">
                <a:alpha val="2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" name="מלבן 5">
              <a:extLst>
                <a:ext uri="{FF2B5EF4-FFF2-40B4-BE49-F238E27FC236}">
                  <a16:creationId xmlns:a16="http://schemas.microsoft.com/office/drawing/2014/main" id="{A8D827D0-C08F-4B83-896A-5D2A0C7BA3E8}"/>
                </a:ext>
              </a:extLst>
            </p:cNvPr>
            <p:cNvSpPr/>
            <p:nvPr/>
          </p:nvSpPr>
          <p:spPr>
            <a:xfrm>
              <a:off x="2702257" y="3429000"/>
              <a:ext cx="1041068" cy="2447957"/>
            </a:xfrm>
            <a:prstGeom prst="rect">
              <a:avLst/>
            </a:prstGeom>
            <a:solidFill>
              <a:srgbClr val="FF0000">
                <a:alpha val="2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61516801-931C-45B4-81FC-6DBD0F32ABE3}"/>
              </a:ext>
            </a:extLst>
          </p:cNvPr>
          <p:cNvSpPr txBox="1"/>
          <p:nvPr/>
        </p:nvSpPr>
        <p:spPr>
          <a:xfrm>
            <a:off x="973934" y="5376332"/>
            <a:ext cx="166584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אותה שורה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6387C0E3-5492-4747-B408-23440184F2D9}"/>
              </a:ext>
            </a:extLst>
          </p:cNvPr>
          <p:cNvSpPr txBox="1"/>
          <p:nvPr/>
        </p:nvSpPr>
        <p:spPr>
          <a:xfrm>
            <a:off x="862397" y="3781621"/>
            <a:ext cx="104106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טור</a:t>
            </a:r>
          </a:p>
          <a:p>
            <a:pPr algn="ctr"/>
            <a:r>
              <a:rPr lang="he-IL" sz="24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6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6769FC36-8301-4F63-B67B-EE094C290D30}"/>
              </a:ext>
            </a:extLst>
          </p:cNvPr>
          <p:cNvSpPr txBox="1"/>
          <p:nvPr/>
        </p:nvSpPr>
        <p:spPr>
          <a:xfrm>
            <a:off x="1503470" y="3787079"/>
            <a:ext cx="77348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טור</a:t>
            </a:r>
          </a:p>
          <a:p>
            <a:pPr algn="ctr"/>
            <a:r>
              <a:rPr lang="he-IL" sz="24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7</a:t>
            </a: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6E25ABC7-6128-434D-BC84-3EE0C1D117F8}"/>
              </a:ext>
            </a:extLst>
          </p:cNvPr>
          <p:cNvSpPr txBox="1"/>
          <p:nvPr/>
        </p:nvSpPr>
        <p:spPr>
          <a:xfrm>
            <a:off x="1886333" y="3791141"/>
            <a:ext cx="104106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טור</a:t>
            </a:r>
          </a:p>
          <a:p>
            <a:pPr algn="ctr"/>
            <a:r>
              <a:rPr lang="he-IL" sz="24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8</a:t>
            </a: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96A7FB73-9CC2-4D6F-B891-A6743C37D929}"/>
              </a:ext>
            </a:extLst>
          </p:cNvPr>
          <p:cNvSpPr txBox="1"/>
          <p:nvPr/>
        </p:nvSpPr>
        <p:spPr>
          <a:xfrm>
            <a:off x="2443574" y="2167902"/>
            <a:ext cx="104106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טור</a:t>
            </a:r>
          </a:p>
          <a:p>
            <a:pPr algn="ctr"/>
            <a:r>
              <a:rPr lang="he-IL" sz="24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1</a:t>
            </a: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485D9B88-B898-4A2C-85AA-C348CC522B71}"/>
              </a:ext>
            </a:extLst>
          </p:cNvPr>
          <p:cNvSpPr txBox="1"/>
          <p:nvPr/>
        </p:nvSpPr>
        <p:spPr>
          <a:xfrm>
            <a:off x="3002314" y="2175670"/>
            <a:ext cx="104106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טור</a:t>
            </a:r>
          </a:p>
          <a:p>
            <a:pPr algn="ctr"/>
            <a:r>
              <a:rPr lang="he-IL" sz="24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2</a:t>
            </a:r>
          </a:p>
        </p:txBody>
      </p:sp>
      <p:cxnSp>
        <p:nvCxnSpPr>
          <p:cNvPr id="19" name="מחבר: מרפקי 18">
            <a:extLst>
              <a:ext uri="{FF2B5EF4-FFF2-40B4-BE49-F238E27FC236}">
                <a16:creationId xmlns:a16="http://schemas.microsoft.com/office/drawing/2014/main" id="{077DFB38-1F43-4414-9688-79442FAA9ECF}"/>
              </a:ext>
            </a:extLst>
          </p:cNvPr>
          <p:cNvCxnSpPr>
            <a:cxnSpLocks/>
          </p:cNvCxnSpPr>
          <p:nvPr/>
        </p:nvCxnSpPr>
        <p:spPr>
          <a:xfrm rot="5400000">
            <a:off x="3215925" y="2359956"/>
            <a:ext cx="3998793" cy="711214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כותרת 1">
            <a:extLst>
              <a:ext uri="{FF2B5EF4-FFF2-40B4-BE49-F238E27FC236}">
                <a16:creationId xmlns:a16="http://schemas.microsoft.com/office/drawing/2014/main" id="{B24DEE99-F1E0-424A-9A24-6DBB57700ACC}"/>
              </a:ext>
            </a:extLst>
          </p:cNvPr>
          <p:cNvSpPr>
            <a:spLocks noGrp="1"/>
          </p:cNvSpPr>
          <p:nvPr/>
        </p:nvSpPr>
        <p:spPr>
          <a:xfrm>
            <a:off x="3106134" y="73485"/>
            <a:ext cx="11160000" cy="720000"/>
          </a:xfrm>
          <a:prstGeom prst="rect">
            <a:avLst/>
          </a:prstGeom>
        </p:spPr>
        <p:txBody>
          <a:bodyPr vert="horz" lIns="36000" tIns="0" rIns="36000" bIns="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800" b="1" kern="1200">
                <a:solidFill>
                  <a:srgbClr val="002060"/>
                </a:solidFill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r>
              <a:rPr lang="he-IL" sz="3600" dirty="0"/>
              <a:t>פתרון שאלה 2 בתרגול רדיוס אטומי</a:t>
            </a:r>
            <a:endParaRPr lang="en-US" sz="3600" dirty="0"/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id="{E906EA65-D7E4-40AE-9D82-74B91EAB72A8}"/>
              </a:ext>
            </a:extLst>
          </p:cNvPr>
          <p:cNvSpPr/>
          <p:nvPr/>
        </p:nvSpPr>
        <p:spPr>
          <a:xfrm>
            <a:off x="5665405" y="4007694"/>
            <a:ext cx="6284399" cy="540863"/>
          </a:xfrm>
          <a:prstGeom prst="rect">
            <a:avLst/>
          </a:prstGeom>
          <a:solidFill>
            <a:srgbClr val="00B0F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6169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3" grpId="0"/>
      <p:bldP spid="14" grpId="0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904" y="2695863"/>
            <a:ext cx="9206002" cy="1924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2" tIns="121872" rIns="121872" bIns="121872" anchor="t" anchorCtr="0">
            <a:noAutofit/>
          </a:bodyPr>
          <a:lstStyle/>
          <a:p>
            <a:pPr marL="609478">
              <a:lnSpc>
                <a:spcPct val="150000"/>
              </a:lnSpc>
            </a:pP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כותרת 4"/>
              <p:cNvSpPr>
                <a:spLocks noGrp="1"/>
              </p:cNvSpPr>
              <p:nvPr>
                <p:ph type="ctrTitle"/>
              </p:nvPr>
            </p:nvSpPr>
            <p:spPr/>
            <p:txBody>
              <a:bodyPr/>
              <a:lstStyle/>
              <a:p>
                <a:r>
                  <a:rPr lang="he-IL" dirty="0"/>
                  <a:t>אנרגיית יינון ראשונה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e-I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𝑰</m:t>
                        </m:r>
                      </m:sub>
                    </m:sSub>
                  </m:oMath>
                </a14:m>
                <a:endParaRPr lang="he-IL" dirty="0">
                  <a:sym typeface="Varela Round"/>
                </a:endParaRPr>
              </a:p>
            </p:txBody>
          </p:sp>
        </mc:Choice>
        <mc:Fallback xmlns="">
          <p:sp>
            <p:nvSpPr>
              <p:cNvPr id="5" name="כותרת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blipFill>
                <a:blip r:embed="rId3"/>
                <a:stretch>
                  <a:fillRect t="-10145" b="-3091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5240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נלמד היום </a:t>
            </a:r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515933" y="1126736"/>
            <a:ext cx="8998828" cy="4751145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he-IL" b="1" dirty="0">
                <a:solidFill>
                  <a:srgbClr val="0070C0"/>
                </a:solidFill>
              </a:rPr>
              <a:t>חוק קולון</a:t>
            </a:r>
          </a:p>
          <a:p>
            <a:pPr>
              <a:lnSpc>
                <a:spcPct val="200000"/>
              </a:lnSpc>
            </a:pPr>
            <a:r>
              <a:rPr lang="he-IL" b="1" dirty="0">
                <a:solidFill>
                  <a:srgbClr val="0070C0"/>
                </a:solidFill>
              </a:rPr>
              <a:t>רדיוס אטומי</a:t>
            </a:r>
          </a:p>
          <a:p>
            <a:pPr>
              <a:lnSpc>
                <a:spcPct val="200000"/>
              </a:lnSpc>
            </a:pPr>
            <a:r>
              <a:rPr lang="he-IL" b="1" dirty="0">
                <a:solidFill>
                  <a:srgbClr val="0070C0"/>
                </a:solidFill>
              </a:rPr>
              <a:t>אנרגיית יינון ראשונה</a:t>
            </a:r>
          </a:p>
          <a:p>
            <a:pPr>
              <a:lnSpc>
                <a:spcPct val="200000"/>
              </a:lnSpc>
            </a:pPr>
            <a:r>
              <a:rPr lang="he-IL" b="1" dirty="0">
                <a:solidFill>
                  <a:srgbClr val="0070C0"/>
                </a:solidFill>
              </a:rPr>
              <a:t>תרגול לסיכום הפרק</a:t>
            </a:r>
          </a:p>
          <a:p>
            <a:pPr>
              <a:lnSpc>
                <a:spcPct val="200000"/>
              </a:lnSpc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402062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כותרת 7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he-IL" dirty="0"/>
                  <a:t>אנרגיית יינון ראשונה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e-I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𝑰</m:t>
                        </m:r>
                      </m:sub>
                    </m:sSub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8" name="כותרת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25424" b="-5339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מציין מיקום תוכן 10">
            <a:extLst>
              <a:ext uri="{FF2B5EF4-FFF2-40B4-BE49-F238E27FC236}">
                <a16:creationId xmlns:a16="http://schemas.microsoft.com/office/drawing/2014/main" id="{85ADB124-E10D-4BD7-A708-E922BEE91F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463031" y="933094"/>
            <a:ext cx="9251632" cy="469190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b="1" dirty="0"/>
              <a:t>האנרגיה המינימלית הדרושה </a:t>
            </a:r>
            <a:br>
              <a:rPr lang="en-US" b="1" dirty="0"/>
            </a:br>
            <a:r>
              <a:rPr lang="he-IL" b="1" dirty="0"/>
              <a:t>כדי להוציא את האלקטרון הראשון מרמת הערכיות </a:t>
            </a:r>
            <a:br>
              <a:rPr lang="en-US" b="1" dirty="0"/>
            </a:br>
            <a:r>
              <a:rPr lang="he-IL" b="1" dirty="0"/>
              <a:t>של אטום במצב צבירה גז.</a:t>
            </a:r>
          </a:p>
        </p:txBody>
      </p:sp>
      <p:sp>
        <p:nvSpPr>
          <p:cNvPr id="11" name="חץ: מכופף 10">
            <a:extLst>
              <a:ext uri="{FF2B5EF4-FFF2-40B4-BE49-F238E27FC236}">
                <a16:creationId xmlns:a16="http://schemas.microsoft.com/office/drawing/2014/main" id="{4B3C7BCE-AB8B-464A-A8D3-3DFF53556658}"/>
              </a:ext>
            </a:extLst>
          </p:cNvPr>
          <p:cNvSpPr/>
          <p:nvPr/>
        </p:nvSpPr>
        <p:spPr>
          <a:xfrm>
            <a:off x="6051319" y="3184431"/>
            <a:ext cx="1103488" cy="539930"/>
          </a:xfrm>
          <a:prstGeom prst="bentArrow">
            <a:avLst>
              <a:gd name="adj1" fmla="val 25000"/>
              <a:gd name="adj2" fmla="val 47321"/>
              <a:gd name="adj3" fmla="val 25000"/>
              <a:gd name="adj4" fmla="val 4375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מציין מיקום תוכן 10">
                <a:extLst>
                  <a:ext uri="{FF2B5EF4-FFF2-40B4-BE49-F238E27FC236}">
                    <a16:creationId xmlns:a16="http://schemas.microsoft.com/office/drawing/2014/main" id="{FB0BEEFD-AB49-434D-9C7F-1966210CF8C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4706" y="3429000"/>
                <a:ext cx="6586674" cy="2243026"/>
              </a:xfrm>
              <a:prstGeom prst="rect">
                <a:avLst/>
              </a:prstGeom>
            </p:spPr>
            <p:txBody>
              <a:bodyPr vert="horz" lIns="91428" tIns="45714" rIns="91428" bIns="45714" rtlCol="1">
                <a:normAutofit/>
              </a:bodyPr>
              <a:lstStyle>
                <a:lvl1pPr marL="228600" indent="-228600" algn="r" defTabSz="914400" rtl="1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lang="he-IL" sz="2400" kern="1200" dirty="0" smtClean="0">
                    <a:solidFill>
                      <a:srgbClr val="002060"/>
                    </a:solidFill>
                    <a:latin typeface="Varela Round" pitchFamily="2" charset="-79"/>
                    <a:ea typeface="+mn-ea"/>
                    <a:cs typeface="Varela Round" pitchFamily="2" charset="-79"/>
                  </a:defRPr>
                </a:lvl1pPr>
                <a:lvl2pPr marL="685800" indent="-228600" algn="r" defTabSz="914400" rtl="1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lang="he-IL" sz="2400" kern="1200" dirty="0" smtClean="0">
                    <a:solidFill>
                      <a:srgbClr val="002060"/>
                    </a:solidFill>
                    <a:latin typeface="Varela Round" pitchFamily="2" charset="-79"/>
                    <a:ea typeface="+mn-ea"/>
                    <a:cs typeface="Varela Round" pitchFamily="2" charset="-79"/>
                  </a:defRPr>
                </a:lvl2pPr>
                <a:lvl3pPr marL="11430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sz="3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𝑯𝒆</m:t>
                          </m:r>
                        </m:e>
                        <m:sub>
                          <m:d>
                            <m:dPr>
                              <m:ctrlPr>
                                <a:rPr lang="en-US" sz="32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e>
                          </m:d>
                          <m:r>
                            <a:rPr lang="he-IL" sz="3200" b="1" i="1">
                              <a:latin typeface="Cambria Math" panose="02040503050406030204" pitchFamily="18" charset="0"/>
                            </a:rPr>
                            <m:t>         </m:t>
                          </m:r>
                        </m:sub>
                      </m:sSub>
                      <m:r>
                        <a:rPr lang="en-US" sz="3200" b="1" i="1">
                          <a:latin typeface="Cambria Math" panose="02040503050406030204" pitchFamily="18" charset="0"/>
                        </a:rPr>
                        <m:t>→            </m:t>
                      </m:r>
                      <m:sSub>
                        <m:sSub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32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latin typeface="Cambria Math" panose="02040503050406030204" pitchFamily="18" charset="0"/>
                                </a:rPr>
                                <m:t>𝑯𝒆</m:t>
                              </m:r>
                            </m:e>
                            <m:sup>
                              <m:r>
                                <a:rPr lang="en-US" sz="32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  <m:sub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𝒈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sz="32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he-IL" sz="3200" b="1" dirty="0"/>
              </a:p>
            </p:txBody>
          </p:sp>
        </mc:Choice>
        <mc:Fallback xmlns="">
          <p:sp>
            <p:nvSpPr>
              <p:cNvPr id="15" name="מציין מיקום תוכן 10">
                <a:extLst>
                  <a:ext uri="{FF2B5EF4-FFF2-40B4-BE49-F238E27FC236}">
                    <a16:creationId xmlns:a16="http://schemas.microsoft.com/office/drawing/2014/main" id="{FB0BEEFD-AB49-434D-9C7F-1966210CF8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06" y="3429000"/>
                <a:ext cx="6586674" cy="22430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טבלה 12">
            <a:extLst>
              <a:ext uri="{FF2B5EF4-FFF2-40B4-BE49-F238E27FC236}">
                <a16:creationId xmlns:a16="http://schemas.microsoft.com/office/drawing/2014/main" id="{B4D56A46-BF28-42FC-8FE9-118E07C520D5}"/>
              </a:ext>
            </a:extLst>
          </p:cNvPr>
          <p:cNvGraphicFramePr>
            <a:graphicFrameLocks noGrp="1"/>
          </p:cNvGraphicFramePr>
          <p:nvPr/>
        </p:nvGraphicFramePr>
        <p:xfrm>
          <a:off x="263128" y="4559651"/>
          <a:ext cx="8126940" cy="1112376"/>
        </p:xfrm>
        <a:graphic>
          <a:graphicData uri="http://schemas.openxmlformats.org/drawingml/2006/table">
            <a:tbl>
              <a:tblPr rtl="1" firstRow="1" bandRow="1">
                <a:tableStyleId>{327F97BB-C833-4FB7-BDE5-3F7075034690}</a:tableStyleId>
              </a:tblPr>
              <a:tblGrid>
                <a:gridCol w="2708980">
                  <a:extLst>
                    <a:ext uri="{9D8B030D-6E8A-4147-A177-3AD203B41FA5}">
                      <a16:colId xmlns:a16="http://schemas.microsoft.com/office/drawing/2014/main" val="2468128826"/>
                    </a:ext>
                  </a:extLst>
                </a:gridCol>
                <a:gridCol w="2708980">
                  <a:extLst>
                    <a:ext uri="{9D8B030D-6E8A-4147-A177-3AD203B41FA5}">
                      <a16:colId xmlns:a16="http://schemas.microsoft.com/office/drawing/2014/main" val="1994818880"/>
                    </a:ext>
                  </a:extLst>
                </a:gridCol>
                <a:gridCol w="2708980">
                  <a:extLst>
                    <a:ext uri="{9D8B030D-6E8A-4147-A177-3AD203B41FA5}">
                      <a16:colId xmlns:a16="http://schemas.microsoft.com/office/drawing/2014/main" val="1917238606"/>
                    </a:ext>
                  </a:extLst>
                </a:gridCol>
              </a:tblGrid>
              <a:tr h="370792"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מספר פרוטונים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2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2</a:t>
                      </a: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4002484303"/>
                  </a:ext>
                </a:extLst>
              </a:tr>
              <a:tr h="370792"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מספר אלקטרונים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1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2</a:t>
                      </a: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2737576864"/>
                  </a:ext>
                </a:extLst>
              </a:tr>
              <a:tr h="370792"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מטען חשמלי כולל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1+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0</a:t>
                      </a: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892452022"/>
                  </a:ext>
                </a:extLst>
              </a:tr>
            </a:tbl>
          </a:graphicData>
        </a:graphic>
      </p:graphicFrame>
      <p:pic>
        <p:nvPicPr>
          <p:cNvPr id="8194" name="Picture 2" descr="Atoms That are Ionized - A Number of Ionization Examples">
            <a:extLst>
              <a:ext uri="{FF2B5EF4-FFF2-40B4-BE49-F238E27FC236}">
                <a16:creationId xmlns:a16="http://schemas.microsoft.com/office/drawing/2014/main" id="{C5733FA9-1318-41C9-9403-ED5F89634D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490" b="80280" l="26969" r="93069">
                        <a14:foregroundMark x1="39572" y1="50629" x2="39572" y2="50629"/>
                        <a14:foregroundMark x1="38248" y1="47273" x2="37240" y2="44056"/>
                        <a14:foregroundMark x1="36610" y1="41259" x2="36610" y2="40559"/>
                        <a14:foregroundMark x1="36988" y1="39161" x2="37744" y2="38881"/>
                        <a14:foregroundMark x1="40454" y1="38322" x2="42029" y2="39720"/>
                        <a14:foregroundMark x1="42533" y1="41818" x2="42533" y2="43776"/>
                        <a14:foregroundMark x1="42029" y1="36643" x2="42029" y2="36643"/>
                        <a14:foregroundMark x1="37744" y1="32867" x2="37744" y2="32867"/>
                        <a14:foregroundMark x1="36169" y1="34825" x2="36169" y2="34825"/>
                        <a14:foregroundMark x1="34909" y1="36923" x2="34909" y2="36923"/>
                        <a14:foregroundMark x1="33711" y1="39161" x2="33207" y2="40699"/>
                        <a14:foregroundMark x1="32199" y1="44336" x2="31947" y2="45455"/>
                        <a14:foregroundMark x1="31947" y1="46713" x2="31821" y2="48951"/>
                        <a14:foregroundMark x1="31821" y1="49510" x2="31695" y2="53287"/>
                        <a14:foregroundMark x1="33207" y1="52727" x2="34405" y2="54685"/>
                        <a14:foregroundMark x1="36421" y1="55245" x2="37366" y2="56643"/>
                        <a14:foregroundMark x1="40328" y1="56364" x2="41462" y2="56364"/>
                        <a14:foregroundMark x1="43919" y1="49231" x2="44486" y2="48112"/>
                        <a14:foregroundMark x1="44991" y1="43217" x2="45117" y2="38881"/>
                        <a14:foregroundMark x1="45117" y1="36643" x2="44612" y2="35804"/>
                        <a14:foregroundMark x1="40454" y1="33986" x2="39193" y2="33706"/>
                        <a14:foregroundMark x1="36610" y1="33147" x2="33585" y2="33986"/>
                        <a14:foregroundMark x1="31821" y1="34825" x2="31002" y2="36364"/>
                        <a14:foregroundMark x1="31002" y1="38042" x2="31002" y2="40280"/>
                        <a14:foregroundMark x1="31380" y1="44056" x2="31380" y2="44056"/>
                        <a14:foregroundMark x1="31380" y1="45734" x2="31380" y2="47273"/>
                        <a14:foregroundMark x1="31695" y1="50350" x2="33711" y2="52168"/>
                        <a14:foregroundMark x1="36547" y1="53566" x2="38626" y2="54965"/>
                        <a14:foregroundMark x1="41462" y1="54126" x2="43541" y2="50629"/>
                        <a14:foregroundMark x1="45369" y1="46014" x2="45999" y2="41259"/>
                        <a14:foregroundMark x1="45999" y1="38601" x2="44739" y2="36923"/>
                        <a14:foregroundMark x1="43289" y1="35245" x2="40454" y2="32867"/>
                        <a14:foregroundMark x1="39004" y1="31748" x2="37870" y2="31469"/>
                        <a14:foregroundMark x1="35665" y1="30629" x2="35035" y2="30629"/>
                        <a14:foregroundMark x1="34152" y1="31189" x2="34152" y2="31189"/>
                        <a14:foregroundMark x1="34405" y1="30070" x2="38878" y2="29091"/>
                        <a14:foregroundMark x1="38878" y1="29091" x2="38878" y2="29091"/>
                        <a14:foregroundMark x1="39193" y1="29091" x2="39193" y2="29091"/>
                        <a14:foregroundMark x1="41084" y1="29091" x2="42155" y2="29510"/>
                        <a14:foregroundMark x1="43919" y1="31189" x2="44108" y2="33147"/>
                        <a14:foregroundMark x1="45243" y1="36084" x2="46125" y2="39720"/>
                        <a14:foregroundMark x1="46692" y1="44336" x2="46377" y2="46993"/>
                        <a14:foregroundMark x1="45243" y1="54685" x2="44234" y2="57622"/>
                        <a14:foregroundMark x1="43289" y1="59301" x2="41210" y2="61818"/>
                        <a14:foregroundMark x1="39572" y1="63636" x2="36295" y2="65874"/>
                        <a14:foregroundMark x1="34026" y1="63916" x2="32829" y2="62378"/>
                        <a14:foregroundMark x1="31947" y1="57203" x2="31947" y2="55245"/>
                        <a14:foregroundMark x1="32073" y1="49231" x2="32073" y2="46154"/>
                        <a14:foregroundMark x1="32073" y1="39161" x2="33459" y2="34825"/>
                        <a14:foregroundMark x1="35413" y1="28531" x2="36169" y2="26853"/>
                        <a14:foregroundMark x1="36988" y1="25175" x2="37618" y2="24615"/>
                        <a14:foregroundMark x1="40706" y1="24336" x2="42281" y2="25455"/>
                        <a14:foregroundMark x1="43415" y1="26014" x2="44486" y2="27692"/>
                        <a14:foregroundMark x1="42659" y1="23077" x2="41903" y2="23077"/>
                        <a14:foregroundMark x1="39950" y1="22797" x2="39445" y2="22797"/>
                        <a14:foregroundMark x1="37744" y1="23357" x2="36547" y2="24336"/>
                        <a14:foregroundMark x1="36421" y1="24336" x2="36421" y2="24336"/>
                        <a14:foregroundMark x1="38122" y1="24336" x2="43037" y2="24895"/>
                        <a14:foregroundMark x1="45243" y1="24895" x2="45243" y2="24895"/>
                        <a14:foregroundMark x1="41588" y1="23077" x2="39698" y2="22797"/>
                        <a14:foregroundMark x1="35539" y1="21678" x2="34531" y2="21678"/>
                        <a14:foregroundMark x1="33459" y1="21678" x2="33459" y2="21678"/>
                        <a14:foregroundMark x1="33081" y1="21678" x2="32325" y2="23636"/>
                        <a14:foregroundMark x1="32199" y1="26294" x2="31821" y2="29510"/>
                        <a14:foregroundMark x1="31821" y1="33986" x2="31569" y2="36643"/>
                        <a14:foregroundMark x1="30750" y1="38881" x2="29994" y2="40979"/>
                        <a14:foregroundMark x1="29616" y1="42098" x2="29616" y2="42098"/>
                        <a14:foregroundMark x1="29490" y1="45734" x2="29364" y2="51748"/>
                        <a14:foregroundMark x1="29994" y1="53007" x2="30372" y2="55245"/>
                        <a14:foregroundMark x1="30876" y1="57343" x2="31569" y2="60699"/>
                        <a14:foregroundMark x1="37366" y1="63916" x2="41462" y2="65315"/>
                        <a14:foregroundMark x1="41462" y1="65315" x2="41462" y2="65315"/>
                        <a14:foregroundMark x1="43289" y1="65594" x2="43289" y2="66434"/>
                        <a14:foregroundMark x1="43415" y1="66993" x2="43415" y2="66993"/>
                        <a14:foregroundMark x1="39067" y1="68531" x2="38374" y2="68811"/>
                        <a14:foregroundMark x1="35917" y1="68811" x2="35917" y2="68811"/>
                        <a14:foregroundMark x1="34909" y1="68112" x2="33963" y2="66154"/>
                        <a14:foregroundMark x1="32577" y1="63636" x2="31254" y2="56923"/>
                        <a14:foregroundMark x1="30372" y1="48671" x2="30372" y2="44895"/>
                        <a14:foregroundMark x1="30246" y1="40559" x2="29994" y2="37203"/>
                        <a14:foregroundMark x1="29868" y1="31469" x2="29868" y2="31469"/>
                        <a14:foregroundMark x1="31002" y1="30629" x2="33081" y2="29371"/>
                        <a14:foregroundMark x1="33837" y1="28531" x2="41462" y2="27972"/>
                        <a14:foregroundMark x1="44865" y1="30909" x2="45621" y2="32587"/>
                        <a14:foregroundMark x1="47952" y1="34545" x2="49086" y2="38042"/>
                        <a14:foregroundMark x1="49653" y1="40280" x2="49653" y2="40280"/>
                        <a14:foregroundMark x1="49401" y1="47273" x2="49401" y2="47273"/>
                        <a14:foregroundMark x1="49086" y1="49231" x2="48078" y2="51469"/>
                        <a14:foregroundMark x1="47196" y1="53287" x2="45495" y2="54685"/>
                        <a14:foregroundMark x1="42785" y1="57902" x2="42029" y2="60140"/>
                        <a14:foregroundMark x1="39004" y1="62937" x2="37240" y2="62937"/>
                        <a14:foregroundMark x1="34405" y1="62937" x2="32955" y2="63077"/>
                        <a14:foregroundMark x1="31569" y1="60140" x2="31128" y2="56923"/>
                        <a14:foregroundMark x1="29490" y1="50909" x2="29490" y2="46713"/>
                        <a14:foregroundMark x1="29742" y1="38042" x2="30120" y2="35245"/>
                        <a14:foregroundMark x1="30372" y1="28811" x2="30372" y2="27972"/>
                        <a14:foregroundMark x1="30372" y1="25455" x2="30372" y2="25455"/>
                        <a14:foregroundMark x1="30372" y1="24615" x2="30372" y2="24615"/>
                        <a14:foregroundMark x1="30120" y1="25175" x2="29994" y2="26294"/>
                        <a14:foregroundMark x1="29994" y1="28811" x2="29994" y2="30909"/>
                        <a14:foregroundMark x1="29994" y1="32028" x2="29994" y2="32028"/>
                        <a14:foregroundMark x1="29616" y1="26853" x2="29616" y2="26853"/>
                        <a14:foregroundMark x1="29742" y1="24615" x2="29742" y2="24615"/>
                        <a14:foregroundMark x1="29742" y1="24056" x2="29742" y2="24056"/>
                        <a14:foregroundMark x1="29364" y1="24615" x2="29238" y2="26014"/>
                        <a14:foregroundMark x1="29238" y1="28252" x2="29238" y2="30629"/>
                        <a14:foregroundMark x1="29364" y1="34545" x2="29112" y2="36923"/>
                        <a14:foregroundMark x1="29112" y1="41538" x2="29112" y2="46713"/>
                        <a14:foregroundMark x1="29490" y1="52727" x2="29490" y2="60699"/>
                        <a14:foregroundMark x1="29742" y1="66434" x2="29742" y2="69091"/>
                        <a14:foregroundMark x1="29742" y1="69091" x2="30624" y2="70490"/>
                        <a14:foregroundMark x1="37366" y1="70210" x2="39950" y2="71049"/>
                        <a14:foregroundMark x1="44991" y1="71049" x2="46125" y2="71049"/>
                        <a14:foregroundMark x1="48582" y1="68531" x2="48582" y2="68531"/>
                        <a14:foregroundMark x1="49653" y1="61259" x2="49779" y2="55524"/>
                        <a14:foregroundMark x1="49275" y1="47832" x2="48582" y2="41818"/>
                        <a14:foregroundMark x1="47448" y1="33986" x2="47448" y2="33986"/>
                        <a14:foregroundMark x1="47448" y1="30629" x2="47448" y2="30629"/>
                        <a14:foregroundMark x1="48582" y1="32028" x2="48582" y2="33147"/>
                        <a14:foregroundMark x1="49401" y1="40280" x2="49527" y2="46713"/>
                        <a14:foregroundMark x1="49653" y1="48392" x2="49527" y2="52168"/>
                        <a14:foregroundMark x1="49149" y1="53566" x2="48708" y2="55524"/>
                        <a14:foregroundMark x1="47700" y1="57203" x2="46251" y2="59021"/>
                        <a14:foregroundMark x1="45873" y1="59301" x2="44739" y2="61259"/>
                        <a14:foregroundMark x1="44739" y1="61259" x2="44360" y2="61538"/>
                        <a14:foregroundMark x1="41777" y1="62657" x2="40202" y2="63077"/>
                        <a14:foregroundMark x1="37240" y1="63077" x2="36547" y2="64476"/>
                        <a14:foregroundMark x1="35413" y1="63357" x2="34152" y2="61818"/>
                        <a14:foregroundMark x1="31947" y1="51748" x2="31569" y2="46713"/>
                        <a14:foregroundMark x1="30624" y1="29371" x2="30624" y2="29371"/>
                        <a14:foregroundMark x1="30624" y1="28531" x2="30624" y2="28531"/>
                        <a14:foregroundMark x1="30498" y1="27972" x2="30246" y2="26014"/>
                        <a14:foregroundMark x1="30120" y1="23776" x2="29742" y2="24056"/>
                        <a14:foregroundMark x1="29238" y1="30629" x2="28922" y2="33986"/>
                        <a14:foregroundMark x1="28544" y1="35524" x2="28166" y2="38322"/>
                        <a14:foregroundMark x1="28166" y1="40979" x2="28166" y2="43217"/>
                        <a14:foregroundMark x1="28292" y1="44336" x2="28418" y2="45455"/>
                        <a14:foregroundMark x1="28986" y1="45734" x2="28986" y2="44056"/>
                        <a14:foregroundMark x1="28796" y1="40000" x2="28544" y2="38881"/>
                        <a14:foregroundMark x1="28418" y1="36084" x2="28418" y2="35245"/>
                        <a14:foregroundMark x1="28418" y1="33986" x2="28418" y2="33986"/>
                        <a14:foregroundMark x1="28418" y1="33986" x2="28418" y2="33986"/>
                        <a14:foregroundMark x1="28418" y1="35804" x2="28418" y2="36643"/>
                        <a14:foregroundMark x1="28418" y1="39441" x2="28796" y2="41538"/>
                        <a14:foregroundMark x1="28986" y1="46014" x2="29112" y2="50629"/>
                        <a14:foregroundMark x1="29238" y1="53287" x2="29490" y2="58182"/>
                        <a14:foregroundMark x1="30498" y1="61538" x2="31254" y2="65035"/>
                        <a14:foregroundMark x1="31695" y1="65874" x2="32325" y2="69650"/>
                        <a14:foregroundMark x1="35413" y1="69650" x2="37240" y2="69650"/>
                        <a14:foregroundMark x1="37996" y1="69371" x2="39193" y2="69371"/>
                        <a14:foregroundMark x1="39950" y1="69091" x2="40328" y2="69091"/>
                        <a14:foregroundMark x1="41651" y1="68392" x2="42785" y2="67552"/>
                        <a14:foregroundMark x1="45117" y1="65315" x2="45747" y2="64476"/>
                        <a14:foregroundMark x1="46692" y1="60140" x2="46818" y2="57203"/>
                        <a14:foregroundMark x1="47070" y1="55804" x2="47070" y2="55804"/>
                        <a14:foregroundMark x1="47448" y1="54965" x2="47448" y2="54965"/>
                        <a14:foregroundMark x1="47448" y1="54965" x2="47448" y2="54965"/>
                        <a14:foregroundMark x1="47826" y1="57622" x2="47826" y2="58741"/>
                        <a14:foregroundMark x1="47952" y1="60699" x2="47952" y2="62937"/>
                        <a14:foregroundMark x1="48078" y1="63077" x2="48078" y2="63077"/>
                        <a14:foregroundMark x1="48078" y1="63077" x2="47322" y2="63077"/>
                        <a14:foregroundMark x1="45873" y1="64196" x2="44739" y2="65035"/>
                        <a14:foregroundMark x1="44612" y1="65035" x2="44612" y2="65035"/>
                        <a14:foregroundMark x1="44612" y1="65035" x2="44612" y2="65035"/>
                        <a14:foregroundMark x1="44486" y1="65594" x2="44234" y2="66434"/>
                        <a14:foregroundMark x1="44108" y1="67552" x2="43919" y2="69091"/>
                        <a14:foregroundMark x1="43919" y1="69371" x2="43541" y2="69930"/>
                        <a14:foregroundMark x1="43541" y1="69930" x2="42911" y2="71329"/>
                        <a14:foregroundMark x1="42911" y1="71329" x2="42911" y2="71329"/>
                        <a14:foregroundMark x1="42911" y1="71329" x2="42911" y2="71329"/>
                        <a14:foregroundMark x1="42659" y1="71888" x2="42659" y2="71888"/>
                        <a14:foregroundMark x1="42029" y1="72168" x2="41588" y2="72168"/>
                        <a14:foregroundMark x1="39067" y1="72168" x2="39067" y2="72168"/>
                        <a14:foregroundMark x1="36295" y1="72168" x2="36295" y2="72168"/>
                        <a14:foregroundMark x1="35917" y1="72168" x2="35917" y2="72168"/>
                        <a14:foregroundMark x1="35917" y1="72168" x2="35917" y2="72168"/>
                        <a14:foregroundMark x1="82105" y1="57343" x2="82861" y2="55524"/>
                        <a14:foregroundMark x1="82861" y1="41818" x2="81601" y2="29231"/>
                        <a14:foregroundMark x1="81601" y1="29231" x2="81159" y2="27413"/>
                        <a14:foregroundMark x1="75740" y1="20000" x2="73661" y2="19441"/>
                        <a14:foregroundMark x1="72905" y1="19161" x2="72905" y2="19161"/>
                        <a14:foregroundMark x1="72905" y1="19441" x2="72905" y2="19441"/>
                        <a14:foregroundMark x1="76875" y1="20280" x2="77694" y2="20280"/>
                        <a14:foregroundMark x1="81033" y1="20280" x2="81664" y2="20559"/>
                        <a14:foregroundMark x1="82483" y1="20559" x2="82483" y2="20559"/>
                        <a14:foregroundMark x1="82483" y1="20559" x2="81033" y2="21119"/>
                        <a14:foregroundMark x1="79332" y1="21119" x2="77568" y2="10490"/>
                        <a14:foregroundMark x1="77568" y1="10490" x2="77568" y2="10490"/>
                        <a14:foregroundMark x1="73031" y1="19161" x2="73031" y2="19161"/>
                        <a14:foregroundMark x1="73031" y1="19161" x2="73031" y2="19161"/>
                        <a14:foregroundMark x1="73031" y1="19441" x2="72275" y2="21678"/>
                        <a14:foregroundMark x1="71708" y1="22797" x2="71708" y2="22797"/>
                        <a14:foregroundMark x1="70447" y1="24336" x2="70447" y2="24336"/>
                        <a14:foregroundMark x1="70069" y1="24615" x2="69817" y2="26853"/>
                        <a14:foregroundMark x1="68998" y1="29091" x2="68116" y2="30629"/>
                        <a14:foregroundMark x1="67360" y1="32587" x2="67234" y2="33427"/>
                        <a14:foregroundMark x1="66982" y1="34545" x2="66982" y2="36084"/>
                        <a14:foregroundMark x1="66856" y1="40280" x2="66856" y2="40280"/>
                        <a14:foregroundMark x1="66856" y1="40979" x2="66856" y2="42657"/>
                        <a14:foregroundMark x1="66856" y1="45175" x2="66856" y2="47273"/>
                        <a14:foregroundMark x1="66856" y1="45734" x2="67234" y2="37483"/>
                        <a14:foregroundMark x1="67612" y1="33986" x2="67990" y2="32308"/>
                        <a14:foregroundMark x1="68116" y1="31469" x2="68116" y2="31469"/>
                        <a14:foregroundMark x1="68872" y1="31469" x2="68872" y2="31469"/>
                        <a14:foregroundMark x1="69817" y1="34545" x2="69817" y2="34545"/>
                        <a14:foregroundMark x1="69817" y1="34545" x2="69817" y2="34545"/>
                        <a14:foregroundMark x1="70069" y1="34825" x2="70069" y2="34825"/>
                        <a14:foregroundMark x1="70069" y1="34825" x2="70069" y2="34825"/>
                        <a14:foregroundMark x1="70069" y1="34825" x2="70069" y2="34825"/>
                        <a14:foregroundMark x1="71204" y1="34965" x2="71204" y2="34965"/>
                        <a14:foregroundMark x1="83743" y1="42657" x2="83995" y2="43497"/>
                        <a14:foregroundMark x1="87020" y1="50350" x2="87020" y2="51469"/>
                        <a14:foregroundMark x1="87398" y1="52168" x2="87398" y2="52168"/>
                        <a14:foregroundMark x1="87650" y1="53287" x2="87650" y2="54685"/>
                        <a14:foregroundMark x1="88028" y1="54685" x2="88028" y2="54685"/>
                        <a14:foregroundMark x1="88154" y1="53846" x2="88154" y2="53846"/>
                        <a14:foregroundMark x1="88154" y1="53846" x2="88154" y2="53846"/>
                        <a14:foregroundMark x1="88028" y1="49510" x2="87272" y2="47552"/>
                        <a14:foregroundMark x1="87146" y1="43217" x2="87146" y2="40979"/>
                        <a14:foregroundMark x1="87146" y1="36923" x2="87146" y2="35804"/>
                        <a14:foregroundMark x1="83617" y1="33147" x2="82735" y2="32867"/>
                        <a14:foregroundMark x1="80025" y1="32867" x2="79332" y2="32867"/>
                        <a14:foregroundMark x1="75110" y1="33706" x2="73283" y2="34965"/>
                        <a14:foregroundMark x1="71456" y1="34545" x2="71456" y2="34545"/>
                        <a14:foregroundMark x1="71330" y1="32587" x2="71330" y2="31469"/>
                        <a14:foregroundMark x1="72023" y1="28531" x2="72527" y2="27692"/>
                        <a14:foregroundMark x1="77442" y1="25734" x2="78576" y2="28252"/>
                        <a14:foregroundMark x1="81979" y1="32867" x2="81790" y2="37762"/>
                        <a14:foregroundMark x1="80025" y1="44895" x2="79647" y2="47552"/>
                        <a14:foregroundMark x1="79647" y1="50350" x2="79206" y2="54406"/>
                        <a14:foregroundMark x1="77694" y1="59860" x2="76875" y2="64196"/>
                        <a14:foregroundMark x1="75614" y1="65594" x2="73787" y2="67273"/>
                        <a14:foregroundMark x1="69691" y1="65594" x2="69313" y2="65035"/>
                        <a14:foregroundMark x1="67990" y1="58462" x2="67738" y2="56364"/>
                        <a14:foregroundMark x1="67738" y1="48112" x2="67738" y2="46993"/>
                        <a14:foregroundMark x1="68116" y1="41538" x2="68620" y2="41538"/>
                        <a14:foregroundMark x1="69817" y1="38881" x2="71708" y2="38601"/>
                        <a14:foregroundMark x1="78702" y1="38322" x2="81411" y2="38322"/>
                        <a14:foregroundMark x1="85192" y1="32308" x2="85066" y2="30909"/>
                        <a14:foregroundMark x1="89036" y1="54685" x2="89036" y2="54685"/>
                        <a14:foregroundMark x1="89036" y1="54406" x2="89036" y2="54406"/>
                        <a14:foregroundMark x1="88784" y1="53287" x2="88784" y2="53287"/>
                        <a14:foregroundMark x1="88784" y1="54965" x2="88784" y2="54965"/>
                        <a14:foregroundMark x1="88910" y1="60979" x2="88910" y2="60979"/>
                        <a14:foregroundMark x1="88910" y1="66993" x2="88910" y2="66993"/>
                        <a14:foregroundMark x1="89477" y1="53846" x2="89477" y2="53846"/>
                        <a14:foregroundMark x1="88784" y1="55804" x2="88784" y2="55804"/>
                        <a14:foregroundMark x1="89981" y1="60420" x2="89981" y2="60420"/>
                        <a14:foregroundMark x1="91241" y1="55245" x2="91241" y2="55245"/>
                        <a14:foregroundMark x1="90989" y1="49790" x2="90989" y2="49790"/>
                        <a14:foregroundMark x1="91367" y1="36084" x2="91367" y2="36084"/>
                        <a14:foregroundMark x1="89288" y1="25734" x2="88910" y2="25734"/>
                        <a14:foregroundMark x1="85192" y1="22797" x2="85192" y2="22797"/>
                        <a14:foregroundMark x1="87776" y1="22238" x2="88406" y2="22797"/>
                        <a14:foregroundMark x1="89477" y1="22797" x2="89729" y2="23776"/>
                        <a14:foregroundMark x1="91115" y1="27413" x2="91115" y2="28531"/>
                        <a14:foregroundMark x1="91619" y1="30629" x2="91619" y2="34266"/>
                        <a14:foregroundMark x1="91997" y1="38601" x2="91997" y2="41818"/>
                        <a14:foregroundMark x1="90107" y1="32028" x2="90107" y2="32028"/>
                        <a14:foregroundMark x1="86074" y1="21399" x2="86074" y2="21399"/>
                        <a14:foregroundMark x1="86957" y1="18881" x2="87524" y2="19441"/>
                        <a14:foregroundMark x1="90737" y1="20000" x2="90863" y2="20839"/>
                        <a14:foregroundMark x1="86074" y1="17902" x2="83617" y2="17343"/>
                        <a14:foregroundMark x1="82861" y1="16503" x2="82861" y2="16503"/>
                        <a14:foregroundMark x1="86957" y1="20000" x2="87650" y2="23357"/>
                        <a14:foregroundMark x1="90233" y1="40979" x2="90233" y2="43217"/>
                        <a14:foregroundMark x1="89162" y1="64755" x2="88154" y2="66993"/>
                        <a14:foregroundMark x1="82861" y1="73007" x2="81159" y2="74266"/>
                        <a14:foregroundMark x1="78702" y1="75385" x2="78198" y2="75944"/>
                        <a14:foregroundMark x1="73787" y1="78741" x2="72779" y2="78462"/>
                        <a14:foregroundMark x1="67738" y1="76224" x2="66982" y2="75385"/>
                        <a14:foregroundMark x1="64524" y1="70210" x2="64524" y2="70210"/>
                        <a14:foregroundMark x1="63831" y1="60699" x2="63831" y2="60699"/>
                        <a14:foregroundMark x1="64776" y1="57622" x2="65154" y2="58462"/>
                        <a14:foregroundMark x1="65406" y1="64755" x2="65406" y2="65874"/>
                        <a14:foregroundMark x1="66856" y1="67552" x2="67990" y2="68392"/>
                        <a14:foregroundMark x1="73661" y1="69091" x2="74606" y2="70210"/>
                        <a14:foregroundMark x1="81537" y1="72448" x2="82609" y2="74266"/>
                        <a14:foregroundMark x1="87902" y1="74825" x2="87902" y2="74825"/>
                        <a14:foregroundMark x1="88154" y1="75385" x2="88154" y2="75385"/>
                        <a14:foregroundMark x1="76938" y1="75385" x2="75362" y2="75105"/>
                        <a14:foregroundMark x1="72023" y1="72168" x2="72023" y2="72168"/>
                        <a14:foregroundMark x1="74165" y1="76224" x2="74480" y2="76224"/>
                        <a14:foregroundMark x1="77442" y1="77343" x2="77442" y2="77343"/>
                        <a14:foregroundMark x1="70699" y1="73566" x2="70699" y2="73566"/>
                        <a14:foregroundMark x1="78702" y1="72168" x2="79080" y2="72168"/>
                        <a14:foregroundMark x1="84436" y1="72448" x2="84436" y2="72448"/>
                        <a14:foregroundMark x1="87776" y1="72727" x2="87902" y2="74126"/>
                        <a14:foregroundMark x1="88406" y1="76783" x2="88406" y2="76783"/>
                        <a14:foregroundMark x1="88406" y1="76783" x2="88406" y2="76783"/>
                        <a14:foregroundMark x1="90233" y1="53007" x2="90485" y2="54685"/>
                        <a14:foregroundMark x1="91997" y1="62098" x2="92313" y2="65594"/>
                        <a14:foregroundMark x1="92313" y1="65594" x2="92313" y2="65594"/>
                        <a14:foregroundMark x1="93069" y1="53287" x2="93069" y2="53287"/>
                        <a14:foregroundMark x1="91997" y1="46154" x2="91997" y2="46154"/>
                        <a14:foregroundMark x1="92691" y1="46154" x2="92691" y2="46154"/>
                        <a14:foregroundMark x1="92817" y1="50909" x2="92691" y2="51888"/>
                        <a14:foregroundMark x1="92565" y1="63357" x2="92565" y2="63357"/>
                        <a14:foregroundMark x1="66163" y1="39301" x2="66163" y2="39301"/>
                        <a14:foregroundMark x1="66163" y1="39301" x2="66163" y2="39301"/>
                        <a14:foregroundMark x1="65658" y1="41538" x2="65658" y2="41538"/>
                        <a14:foregroundMark x1="65280" y1="44336" x2="65154" y2="46294"/>
                        <a14:foregroundMark x1="65154" y1="47273" x2="64965" y2="49510"/>
                        <a14:foregroundMark x1="64965" y1="51329" x2="64650" y2="52867"/>
                        <a14:foregroundMark x1="64650" y1="54685" x2="64650" y2="54685"/>
                        <a14:foregroundMark x1="64335" y1="54965" x2="64335" y2="54965"/>
                        <a14:foregroundMark x1="65280" y1="43636" x2="65280" y2="42517"/>
                        <a14:foregroundMark x1="66982" y1="28951" x2="66982" y2="28951"/>
                        <a14:foregroundMark x1="68620" y1="24615" x2="69124" y2="23497"/>
                        <a14:foregroundMark x1="72086" y1="20979" x2="73535" y2="20979"/>
                        <a14:foregroundMark x1="89540" y1="22098" x2="89540" y2="22098"/>
                        <a14:foregroundMark x1="91178" y1="26434" x2="91682" y2="28951"/>
                        <a14:foregroundMark x1="92502" y1="32308" x2="92880" y2="33846"/>
                        <a14:foregroundMark x1="93006" y1="35664" x2="93006" y2="37063"/>
                        <a14:foregroundMark x1="93006" y1="38881" x2="93006" y2="38881"/>
                        <a14:foregroundMark x1="92880" y1="41538" x2="92880" y2="42517"/>
                        <a14:foregroundMark x1="92880" y1="44336" x2="92880" y2="44336"/>
                        <a14:foregroundMark x1="92880" y1="45874" x2="92880" y2="45874"/>
                        <a14:foregroundMark x1="92880" y1="47692" x2="92502" y2="49930"/>
                        <a14:foregroundMark x1="92376" y1="53986" x2="92376" y2="53986"/>
                        <a14:foregroundMark x1="92880" y1="54965" x2="92880" y2="53147"/>
                        <a14:foregroundMark x1="93006" y1="45874" x2="93006" y2="43636"/>
                        <a14:foregroundMark x1="93006" y1="38601" x2="93006" y2="35944"/>
                        <a14:foregroundMark x1="92880" y1="31888" x2="92060" y2="29790"/>
                        <a14:foregroundMark x1="90863" y1="26154" x2="90863" y2="26154"/>
                        <a14:foregroundMark x1="92060" y1="31888" x2="92376" y2="42238"/>
                        <a14:foregroundMark x1="92691" y1="57902" x2="92187" y2="60559"/>
                        <a14:foregroundMark x1="90737" y1="67133" x2="90233" y2="68951"/>
                        <a14:foregroundMark x1="86894" y1="77762" x2="85759" y2="78881"/>
                        <a14:foregroundMark x1="83932" y1="79161" x2="82987" y2="79860"/>
                        <a14:foregroundMark x1="82105" y1="79860" x2="80466" y2="79860"/>
                        <a14:foregroundMark x1="78513" y1="78881" x2="78513" y2="78881"/>
                        <a14:foregroundMark x1="78009" y1="78881" x2="78009" y2="78881"/>
                        <a14:foregroundMark x1="78513" y1="78462" x2="78513" y2="78462"/>
                        <a14:foregroundMark x1="81159" y1="77762" x2="81159" y2="77762"/>
                        <a14:foregroundMark x1="80466" y1="79161" x2="79962" y2="79161"/>
                        <a14:foregroundMark x1="78513" y1="80280" x2="76497" y2="80280"/>
                        <a14:foregroundMark x1="73409" y1="79580" x2="72905" y2="79580"/>
                        <a14:foregroundMark x1="77820" y1="78881" x2="78513" y2="79161"/>
                        <a14:foregroundMark x1="82798" y1="80280" x2="82798" y2="80280"/>
                        <a14:foregroundMark x1="79836" y1="79860" x2="79143" y2="79860"/>
                        <a14:foregroundMark x1="77694" y1="79860" x2="77694" y2="79860"/>
                        <a14:foregroundMark x1="77379" y1="79860" x2="77379" y2="79860"/>
                        <a14:foregroundMark x1="78009" y1="79161" x2="78009" y2="79161"/>
                        <a14:foregroundMark x1="78198" y1="79161" x2="78198" y2="79161"/>
                        <a14:foregroundMark x1="80340" y1="78881" x2="80340" y2="78881"/>
                        <a14:foregroundMark x1="82798" y1="77762" x2="82798" y2="77762"/>
                        <a14:foregroundMark x1="82798" y1="77762" x2="81664" y2="77762"/>
                        <a14:foregroundMark x1="80151" y1="77343" x2="79143" y2="77343"/>
                        <a14:foregroundMark x1="78513" y1="77343" x2="78513" y2="77343"/>
                        <a14:foregroundMark x1="77820" y1="77343" x2="77379" y2="77343"/>
                        <a14:foregroundMark x1="77379" y1="77343" x2="77379" y2="77343"/>
                        <a14:foregroundMark x1="77694" y1="78462" x2="77694" y2="78462"/>
                        <a14:foregroundMark x1="78324" y1="78881" x2="78324" y2="78881"/>
                        <a14:foregroundMark x1="78828" y1="79161" x2="79332" y2="79161"/>
                        <a14:foregroundMark x1="81285" y1="78462" x2="81790" y2="78462"/>
                        <a14:foregroundMark x1="83428" y1="78042" x2="83428" y2="78042"/>
                        <a14:foregroundMark x1="82798" y1="78042" x2="81664" y2="78042"/>
                        <a14:foregroundMark x1="80970" y1="78042" x2="79836" y2="78042"/>
                        <a14:foregroundMark x1="79521" y1="78462" x2="78324" y2="79161"/>
                        <a14:foregroundMark x1="77820" y1="79860" x2="77820" y2="79860"/>
                        <a14:foregroundMark x1="77694" y1="79860" x2="77694" y2="79860"/>
                        <a14:foregroundMark x1="77001" y1="79860" x2="77001" y2="79860"/>
                        <a14:foregroundMark x1="76686" y1="79860" x2="76686" y2="79860"/>
                        <a14:foregroundMark x1="57719" y1="40000" x2="57719" y2="40000"/>
                        <a14:backgroundMark x1="62193" y1="48392" x2="62193" y2="48392"/>
                        <a14:backgroundMark x1="62067" y1="46993" x2="62067" y2="46993"/>
                        <a14:backgroundMark x1="60996" y1="46993" x2="60996" y2="46993"/>
                        <a14:backgroundMark x1="59483" y1="48112" x2="59483" y2="48112"/>
                        <a14:backgroundMark x1="58412" y1="47832" x2="58412" y2="47832"/>
                        <a14:backgroundMark x1="57026" y1="46993" x2="57026" y2="46993"/>
                        <a14:backgroundMark x1="55577" y1="46993" x2="55577" y2="46993"/>
                        <a14:backgroundMark x1="55451" y1="46993" x2="55451" y2="46993"/>
                        <a14:backgroundMark x1="54001" y1="47273" x2="54001" y2="47273"/>
                        <a14:backgroundMark x1="52993" y1="47273" x2="52993" y2="47273"/>
                        <a14:backgroundMark x1="62193" y1="48392" x2="62193" y2="48392"/>
                        <a14:backgroundMark x1="61941" y1="47273" x2="61941" y2="47273"/>
                        <a14:backgroundMark x1="61941" y1="47273" x2="61941" y2="47273"/>
                        <a14:backgroundMark x1="62319" y1="47552" x2="62319" y2="47552"/>
                        <a14:backgroundMark x1="61626" y1="47552" x2="61626" y2="47552"/>
                        <a14:backgroundMark x1="59042" y1="47273" x2="59042" y2="47273"/>
                        <a14:backgroundMark x1="57656" y1="46993" x2="57656" y2="46993"/>
                        <a14:backgroundMark x1="62445" y1="47552" x2="62445" y2="47552"/>
                        <a14:backgroundMark x1="62193" y1="47552" x2="62193" y2="47552"/>
                        <a14:backgroundMark x1="58160" y1="40420" x2="58160" y2="40420"/>
                        <a14:backgroundMark x1="57593" y1="41259" x2="57593" y2="41259"/>
                        <a14:backgroundMark x1="57593" y1="41259" x2="57593" y2="41259"/>
                        <a14:backgroundMark x1="57593" y1="41259" x2="57593" y2="41259"/>
                        <a14:backgroundMark x1="57404" y1="41259" x2="57404" y2="41259"/>
                        <a14:backgroundMark x1="56396" y1="41678" x2="56396" y2="41678"/>
                        <a14:backgroundMark x1="57404" y1="42238" x2="57404" y2="42238"/>
                        <a14:backgroundMark x1="57782" y1="42238" x2="57782" y2="42238"/>
                        <a14:backgroundMark x1="57971" y1="42238" x2="57971" y2="42238"/>
                        <a14:backgroundMark x1="57782" y1="40839" x2="57782" y2="40839"/>
                        <a14:backgroundMark x1="57782" y1="41678" x2="57782" y2="41678"/>
                        <a14:backgroundMark x1="57782" y1="41678" x2="57782" y2="41678"/>
                        <a14:backgroundMark x1="57782" y1="41678" x2="57782" y2="41678"/>
                        <a14:backgroundMark x1="57593" y1="40420" x2="57593" y2="40420"/>
                        <a14:backgroundMark x1="57593" y1="40420" x2="57593" y2="43077"/>
                        <a14:backgroundMark x1="57593" y1="43497" x2="57593" y2="43497"/>
                        <a14:backgroundMark x1="57593" y1="43497" x2="57593" y2="43497"/>
                        <a14:backgroundMark x1="57593" y1="43916" x2="57593" y2="43916"/>
                        <a14:backgroundMark x1="58160" y1="42238" x2="58160" y2="42238"/>
                        <a14:backgroundMark x1="58160" y1="42238" x2="58160" y2="42238"/>
                        <a14:backgroundMark x1="58160" y1="41678" x2="58160" y2="41678"/>
                        <a14:backgroundMark x1="58160" y1="40420" x2="58160" y2="40420"/>
                        <a14:backgroundMark x1="57593" y1="40839" x2="57593" y2="408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279" t="14045" r="5328" b="18990"/>
          <a:stretch/>
        </p:blipFill>
        <p:spPr bwMode="auto">
          <a:xfrm flipH="1">
            <a:off x="263128" y="790987"/>
            <a:ext cx="4685473" cy="233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ברק 9">
            <a:extLst>
              <a:ext uri="{FF2B5EF4-FFF2-40B4-BE49-F238E27FC236}">
                <a16:creationId xmlns:a16="http://schemas.microsoft.com/office/drawing/2014/main" id="{F9D06E76-3DA3-441C-8E62-68243100C35D}"/>
              </a:ext>
            </a:extLst>
          </p:cNvPr>
          <p:cNvSpPr/>
          <p:nvPr/>
        </p:nvSpPr>
        <p:spPr>
          <a:xfrm>
            <a:off x="263128" y="124832"/>
            <a:ext cx="905206" cy="1218807"/>
          </a:xfrm>
          <a:prstGeom prst="lightningBol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חץ: מכופף 16">
            <a:extLst>
              <a:ext uri="{FF2B5EF4-FFF2-40B4-BE49-F238E27FC236}">
                <a16:creationId xmlns:a16="http://schemas.microsoft.com/office/drawing/2014/main" id="{FE756D35-750E-4D6A-AC7F-B8EBA26CE330}"/>
              </a:ext>
            </a:extLst>
          </p:cNvPr>
          <p:cNvSpPr/>
          <p:nvPr/>
        </p:nvSpPr>
        <p:spPr>
          <a:xfrm>
            <a:off x="2068132" y="939604"/>
            <a:ext cx="1047444" cy="562895"/>
          </a:xfrm>
          <a:prstGeom prst="bentArrow">
            <a:avLst>
              <a:gd name="adj1" fmla="val 25000"/>
              <a:gd name="adj2" fmla="val 47321"/>
              <a:gd name="adj3" fmla="val 25000"/>
              <a:gd name="adj4" fmla="val 4375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22" name="מלבן 21">
            <a:extLst>
              <a:ext uri="{FF2B5EF4-FFF2-40B4-BE49-F238E27FC236}">
                <a16:creationId xmlns:a16="http://schemas.microsoft.com/office/drawing/2014/main" id="{A911128F-60BD-47AD-B293-057A3B79FC1B}"/>
              </a:ext>
            </a:extLst>
          </p:cNvPr>
          <p:cNvSpPr/>
          <p:nvPr/>
        </p:nvSpPr>
        <p:spPr>
          <a:xfrm>
            <a:off x="548112" y="4616594"/>
            <a:ext cx="7251847" cy="2384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מלבן 22">
            <a:extLst>
              <a:ext uri="{FF2B5EF4-FFF2-40B4-BE49-F238E27FC236}">
                <a16:creationId xmlns:a16="http://schemas.microsoft.com/office/drawing/2014/main" id="{8EF187EF-7F0E-44BC-B5F1-E10E83125A0A}"/>
              </a:ext>
            </a:extLst>
          </p:cNvPr>
          <p:cNvSpPr/>
          <p:nvPr/>
        </p:nvSpPr>
        <p:spPr>
          <a:xfrm>
            <a:off x="700673" y="5003716"/>
            <a:ext cx="7251847" cy="2384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מלבן 23">
            <a:extLst>
              <a:ext uri="{FF2B5EF4-FFF2-40B4-BE49-F238E27FC236}">
                <a16:creationId xmlns:a16="http://schemas.microsoft.com/office/drawing/2014/main" id="{A0C897EA-02AB-432F-8DA6-7684E8085EC7}"/>
              </a:ext>
            </a:extLst>
          </p:cNvPr>
          <p:cNvSpPr/>
          <p:nvPr/>
        </p:nvSpPr>
        <p:spPr>
          <a:xfrm>
            <a:off x="693514" y="5375480"/>
            <a:ext cx="7251847" cy="23841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4D038098-414C-4A32-9463-97AC8A68EC83}"/>
              </a:ext>
            </a:extLst>
          </p:cNvPr>
          <p:cNvSpPr/>
          <p:nvPr/>
        </p:nvSpPr>
        <p:spPr>
          <a:xfrm>
            <a:off x="39517" y="3114214"/>
            <a:ext cx="8574157" cy="1508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828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0" grpId="0" animBg="1"/>
      <p:bldP spid="17" grpId="0" animBg="1"/>
      <p:bldP spid="22" grpId="0" animBg="1"/>
      <p:bldP spid="23" grpId="0" animBg="1"/>
      <p:bldP spid="24" grpId="0" animBg="1"/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כותרת 7"/>
              <p:cNvSpPr>
                <a:spLocks noGrp="1"/>
              </p:cNvSpPr>
              <p:nvPr>
                <p:ph type="title"/>
              </p:nvPr>
            </p:nvSpPr>
            <p:spPr>
              <a:xfrm>
                <a:off x="515206" y="213094"/>
                <a:ext cx="11160000" cy="720000"/>
              </a:xfrm>
            </p:spPr>
            <p:txBody>
              <a:bodyPr/>
              <a:lstStyle/>
              <a:p>
                <a:r>
                  <a:rPr lang="he-IL" dirty="0"/>
                  <a:t>אנרגיית יינון ראשונה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e-I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𝑰</m:t>
                        </m:r>
                      </m:sub>
                    </m:sSub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8" name="כותרת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15206" y="213094"/>
                <a:ext cx="11160000" cy="720000"/>
              </a:xfrm>
              <a:blipFill>
                <a:blip r:embed="rId3"/>
                <a:stretch>
                  <a:fillRect t="-25424" b="-5339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307132" y="873254"/>
            <a:ext cx="11580067" cy="53993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e-IL" dirty="0"/>
              <a:t>שאלה – </a:t>
            </a:r>
            <a:r>
              <a:rPr lang="he-IL" sz="2400" dirty="0"/>
              <a:t>לאטום מימן, </a:t>
            </a:r>
            <a:r>
              <a:rPr lang="en-US" sz="2400" dirty="0"/>
              <a:t>H</a:t>
            </a:r>
            <a:r>
              <a:rPr lang="he-IL" sz="2400" dirty="0"/>
              <a:t>, אנרגיית יינון גבוהה יותר משל אטום ליתיום, </a:t>
            </a:r>
            <a:r>
              <a:rPr lang="en-US" sz="2400" dirty="0"/>
              <a:t>Li</a:t>
            </a:r>
            <a:r>
              <a:rPr lang="he-IL" sz="2400" dirty="0"/>
              <a:t>, הסבירו.</a:t>
            </a:r>
          </a:p>
        </p:txBody>
      </p:sp>
      <p:grpSp>
        <p:nvGrpSpPr>
          <p:cNvPr id="26" name="קבוצה 25">
            <a:extLst>
              <a:ext uri="{FF2B5EF4-FFF2-40B4-BE49-F238E27FC236}">
                <a16:creationId xmlns:a16="http://schemas.microsoft.com/office/drawing/2014/main" id="{0E38B4F7-E0D8-4377-A6B3-A1A9C9490848}"/>
              </a:ext>
            </a:extLst>
          </p:cNvPr>
          <p:cNvGrpSpPr/>
          <p:nvPr/>
        </p:nvGrpSpPr>
        <p:grpSpPr>
          <a:xfrm>
            <a:off x="3049433" y="1959069"/>
            <a:ext cx="2430234" cy="1678679"/>
            <a:chOff x="3514830" y="2097753"/>
            <a:chExt cx="2430550" cy="1678898"/>
          </a:xfrm>
        </p:grpSpPr>
        <p:pic>
          <p:nvPicPr>
            <p:cNvPr id="1034" name="Picture 10" descr="Scientific Explorer: Atoms Part 1: How Atoms Are Made">
              <a:extLst>
                <a:ext uri="{FF2B5EF4-FFF2-40B4-BE49-F238E27FC236}">
                  <a16:creationId xmlns:a16="http://schemas.microsoft.com/office/drawing/2014/main" id="{7B5FB418-21B9-422B-AABD-3B90230B3A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444" b="47778" l="10667" r="41167">
                          <a14:foregroundMark x1="30333" y1="23111" x2="30333" y2="23111"/>
                          <a14:foregroundMark x1="29000" y1="21778" x2="29000" y2="21778"/>
                          <a14:foregroundMark x1="25167" y1="20889" x2="24333" y2="20889"/>
                          <a14:foregroundMark x1="20000" y1="22444" x2="16667" y2="24667"/>
                          <a14:foregroundMark x1="14333" y1="28667" x2="14333" y2="28667"/>
                          <a14:foregroundMark x1="15167" y1="33333" x2="16167" y2="34889"/>
                          <a14:foregroundMark x1="17500" y1="38889" x2="17500" y2="38889"/>
                          <a14:foregroundMark x1="20167" y1="40889" x2="21167" y2="41111"/>
                          <a14:foregroundMark x1="22333" y1="41778" x2="23167" y2="42222"/>
                          <a14:foregroundMark x1="23167" y1="42222" x2="23167" y2="42222"/>
                          <a14:foregroundMark x1="16500" y1="40222" x2="16667" y2="35556"/>
                          <a14:foregroundMark x1="17000" y1="30667" x2="18500" y2="27333"/>
                          <a14:foregroundMark x1="20833" y1="20889" x2="21667" y2="19111"/>
                          <a14:foregroundMark x1="21833" y1="17556" x2="21833" y2="17556"/>
                          <a14:foregroundMark x1="21667" y1="17111" x2="21667" y2="17111"/>
                          <a14:foregroundMark x1="21333" y1="17111" x2="21333" y2="17111"/>
                          <a14:foregroundMark x1="20667" y1="17111" x2="20667" y2="17111"/>
                          <a14:foregroundMark x1="22333" y1="17111" x2="22333" y2="17111"/>
                          <a14:foregroundMark x1="24833" y1="17111" x2="24833" y2="17111"/>
                          <a14:foregroundMark x1="26000" y1="17111" x2="27500" y2="17556"/>
                          <a14:foregroundMark x1="30000" y1="18444" x2="30833" y2="18889"/>
                          <a14:foregroundMark x1="31667" y1="20222" x2="31667" y2="20222"/>
                          <a14:foregroundMark x1="32167" y1="23333" x2="33000" y2="24444"/>
                          <a14:foregroundMark x1="33000" y1="26667" x2="33000" y2="26667"/>
                          <a14:foregroundMark x1="33000" y1="29333" x2="33667" y2="30000"/>
                          <a14:foregroundMark x1="32667" y1="32000" x2="32667" y2="32000"/>
                          <a14:foregroundMark x1="32000" y1="32000" x2="31167" y2="28222"/>
                          <a14:foregroundMark x1="30500" y1="24444" x2="30500" y2="24444"/>
                          <a14:foregroundMark x1="26833" y1="22667" x2="23833" y2="25111"/>
                          <a14:foregroundMark x1="19500" y1="27778" x2="19500" y2="27778"/>
                          <a14:foregroundMark x1="16667" y1="30000" x2="16667" y2="30000"/>
                          <a14:foregroundMark x1="16667" y1="37111" x2="17000" y2="38444"/>
                          <a14:foregroundMark x1="20500" y1="44444" x2="22167" y2="44444"/>
                          <a14:foregroundMark x1="24333" y1="44667" x2="25167" y2="44667"/>
                          <a14:foregroundMark x1="26333" y1="44667" x2="28833" y2="42222"/>
                          <a14:foregroundMark x1="29000" y1="41556" x2="29000" y2="41556"/>
                          <a14:foregroundMark x1="29500" y1="40444" x2="29500" y2="40444"/>
                          <a14:foregroundMark x1="29500" y1="40444" x2="29500" y2="42222"/>
                          <a14:foregroundMark x1="28500" y1="43111" x2="27000" y2="43333"/>
                          <a14:foregroundMark x1="22833" y1="38889" x2="22833" y2="37111"/>
                          <a14:foregroundMark x1="22833" y1="36444" x2="23167" y2="38222"/>
                          <a14:foregroundMark x1="23833" y1="39556" x2="24667" y2="39556"/>
                          <a14:foregroundMark x1="26833" y1="39778" x2="26833" y2="39778"/>
                          <a14:foregroundMark x1="32500" y1="32000" x2="32500" y2="32000"/>
                          <a14:foregroundMark x1="31500" y1="34222" x2="31500" y2="35111"/>
                          <a14:foregroundMark x1="31500" y1="35778" x2="32167" y2="36222"/>
                          <a14:foregroundMark x1="32667" y1="36222" x2="32667" y2="36222"/>
                          <a14:foregroundMark x1="30000" y1="34000" x2="30000" y2="31556"/>
                          <a14:foregroundMark x1="30000" y1="29333" x2="30000" y2="29333"/>
                          <a14:foregroundMark x1="28000" y1="26000" x2="28000" y2="26000"/>
                          <a14:foregroundMark x1="27333" y1="24444" x2="26333" y2="23333"/>
                          <a14:foregroundMark x1="23667" y1="21111" x2="22333" y2="18889"/>
                          <a14:foregroundMark x1="18000" y1="16444" x2="15500" y2="17556"/>
                          <a14:foregroundMark x1="13833" y1="20222" x2="13833" y2="20222"/>
                          <a14:foregroundMark x1="14833" y1="22000" x2="15500" y2="23333"/>
                          <a14:foregroundMark x1="15667" y1="27778" x2="16167" y2="28889"/>
                          <a14:foregroundMark x1="16167" y1="31556" x2="16167" y2="32889"/>
                          <a14:foregroundMark x1="14500" y1="34667" x2="14500" y2="34667"/>
                          <a14:foregroundMark x1="13833" y1="31333" x2="13833" y2="30222"/>
                          <a14:foregroundMark x1="12333" y1="30000" x2="14833" y2="36889"/>
                          <a14:foregroundMark x1="14833" y1="37111" x2="15667" y2="38444"/>
                          <a14:foregroundMark x1="16167" y1="40444" x2="17500" y2="40889"/>
                          <a14:foregroundMark x1="20167" y1="41778" x2="23333" y2="43111"/>
                          <a14:foregroundMark x1="25833" y1="43778" x2="25833" y2="43778"/>
                          <a14:foregroundMark x1="26000" y1="44444" x2="26000" y2="44444"/>
                          <a14:foregroundMark x1="23833" y1="45333" x2="22167" y2="46000"/>
                          <a14:foregroundMark x1="21167" y1="46000" x2="21167" y2="46000"/>
                          <a14:foregroundMark x1="20833" y1="46000" x2="20833" y2="46000"/>
                          <a14:foregroundMark x1="19000" y1="43333" x2="17667" y2="40222"/>
                          <a14:foregroundMark x1="17500" y1="38889" x2="17000" y2="34889"/>
                          <a14:foregroundMark x1="17000" y1="34889" x2="17000" y2="34889"/>
                          <a14:foregroundMark x1="18000" y1="35556" x2="18000" y2="35556"/>
                          <a14:foregroundMark x1="19000" y1="37111" x2="20500" y2="38889"/>
                          <a14:foregroundMark x1="21833" y1="41111" x2="23333" y2="41556"/>
                          <a14:foregroundMark x1="25333" y1="41556" x2="25333" y2="41556"/>
                          <a14:foregroundMark x1="26333" y1="41556" x2="27000" y2="41778"/>
                          <a14:foregroundMark x1="27000" y1="41778" x2="28500" y2="44000"/>
                          <a14:foregroundMark x1="28833" y1="43778" x2="29500" y2="44000"/>
                          <a14:foregroundMark x1="29500" y1="45111" x2="28333" y2="46000"/>
                          <a14:foregroundMark x1="25333" y1="46444" x2="25333" y2="46444"/>
                          <a14:foregroundMark x1="23667" y1="46444" x2="22833" y2="46444"/>
                          <a14:foregroundMark x1="20167" y1="45111" x2="20167" y2="45111"/>
                          <a14:foregroundMark x1="16167" y1="42444" x2="16167" y2="42444"/>
                          <a14:foregroundMark x1="15000" y1="40444" x2="15000" y2="40444"/>
                          <a14:foregroundMark x1="13833" y1="39111" x2="13833" y2="39111"/>
                          <a14:foregroundMark x1="13500" y1="36444" x2="14500" y2="34889"/>
                          <a14:foregroundMark x1="14333" y1="33556" x2="18500" y2="25333"/>
                          <a14:foregroundMark x1="19500" y1="25333" x2="22333" y2="26444"/>
                          <a14:foregroundMark x1="26000" y1="28000" x2="26833" y2="28222"/>
                          <a14:foregroundMark x1="28333" y1="30667" x2="29000" y2="30889"/>
                          <a14:foregroundMark x1="29000" y1="30889" x2="29000" y2="30889"/>
                          <a14:foregroundMark x1="33667" y1="30222" x2="33667" y2="30222"/>
                          <a14:foregroundMark x1="34000" y1="29556" x2="34000" y2="29556"/>
                          <a14:foregroundMark x1="34000" y1="28222" x2="33167" y2="25111"/>
                          <a14:foregroundMark x1="32667" y1="23778" x2="32667" y2="23778"/>
                          <a14:foregroundMark x1="32167" y1="22444" x2="32167" y2="22444"/>
                          <a14:foregroundMark x1="29833" y1="21111" x2="29833" y2="21111"/>
                          <a14:foregroundMark x1="26000" y1="18889" x2="26000" y2="18889"/>
                          <a14:foregroundMark x1="21833" y1="19111" x2="21167" y2="19556"/>
                          <a14:foregroundMark x1="17667" y1="20444" x2="22333" y2="19778"/>
                          <a14:foregroundMark x1="25333" y1="18889" x2="27333" y2="18889"/>
                          <a14:foregroundMark x1="29500" y1="21333" x2="30833" y2="22667"/>
                          <a14:foregroundMark x1="33500" y1="28222" x2="33500" y2="28222"/>
                          <a14:foregroundMark x1="35167" y1="32000" x2="35167" y2="32000"/>
                          <a14:foregroundMark x1="35500" y1="34000" x2="35500" y2="34000"/>
                          <a14:foregroundMark x1="35667" y1="34222" x2="35500" y2="32667"/>
                          <a14:foregroundMark x1="35000" y1="30000" x2="34167" y2="27778"/>
                          <a14:foregroundMark x1="34000" y1="25778" x2="33000" y2="24444"/>
                          <a14:foregroundMark x1="29833" y1="21111" x2="29833" y2="21111"/>
                          <a14:foregroundMark x1="27333" y1="20444" x2="26000" y2="20444"/>
                          <a14:foregroundMark x1="19167" y1="21778" x2="17167" y2="22667"/>
                          <a14:foregroundMark x1="14833" y1="23111" x2="14833" y2="23111"/>
                          <a14:foregroundMark x1="14833" y1="23111" x2="14833" y2="23111"/>
                          <a14:foregroundMark x1="15167" y1="23111" x2="16167" y2="22667"/>
                          <a14:foregroundMark x1="19000" y1="20889" x2="20000" y2="19778"/>
                          <a14:foregroundMark x1="20167" y1="19556" x2="20833" y2="19111"/>
                          <a14:foregroundMark x1="20833" y1="18222" x2="20833" y2="18222"/>
                          <a14:foregroundMark x1="21667" y1="16222" x2="21667" y2="16222"/>
                          <a14:foregroundMark x1="21667" y1="16222" x2="21667" y2="16222"/>
                          <a14:foregroundMark x1="21333" y1="15778" x2="21333" y2="15778"/>
                          <a14:foregroundMark x1="20833" y1="15778" x2="20833" y2="15778"/>
                          <a14:foregroundMark x1="20833" y1="14444" x2="20833" y2="14444"/>
                          <a14:foregroundMark x1="21167" y1="14444" x2="21167" y2="14444"/>
                          <a14:foregroundMark x1="15000" y1="21111" x2="15000" y2="21111"/>
                          <a14:foregroundMark x1="12833" y1="24000" x2="12833" y2="24000"/>
                          <a14:backgroundMark x1="25833" y1="34000" x2="25833" y2="34000"/>
                          <a14:backgroundMark x1="27833" y1="35778" x2="27833" y2="35778"/>
                          <a14:backgroundMark x1="23667" y1="34000" x2="23667" y2="34000"/>
                          <a14:backgroundMark x1="23333" y1="33556" x2="23333" y2="33556"/>
                          <a14:backgroundMark x1="23333" y1="32222" x2="23333" y2="32222"/>
                          <a14:backgroundMark x1="23833" y1="31556" x2="23833" y2="31556"/>
                          <a14:backgroundMark x1="26333" y1="34667" x2="26333" y2="34667"/>
                          <a14:backgroundMark x1="28500" y1="35778" x2="28500" y2="35778"/>
                          <a14:backgroundMark x1="29833" y1="37556" x2="29833" y2="37556"/>
                          <a14:backgroundMark x1="30833" y1="37556" x2="30833" y2="37556"/>
                          <a14:backgroundMark x1="32000" y1="38889" x2="32000" y2="38889"/>
                          <a14:backgroundMark x1="33167" y1="39111" x2="33167" y2="39111"/>
                          <a14:backgroundMark x1="34000" y1="39778" x2="34000" y2="39778"/>
                          <a14:backgroundMark x1="24333" y1="32667" x2="24333" y2="32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5" t="12615" r="54921" b="48216"/>
            <a:stretch/>
          </p:blipFill>
          <p:spPr bwMode="auto">
            <a:xfrm>
              <a:off x="3514830" y="2097753"/>
              <a:ext cx="2174198" cy="1678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מלבן 14">
              <a:extLst>
                <a:ext uri="{FF2B5EF4-FFF2-40B4-BE49-F238E27FC236}">
                  <a16:creationId xmlns:a16="http://schemas.microsoft.com/office/drawing/2014/main" id="{EA67B9D8-3FD1-4A53-B2A2-EB3B6923D823}"/>
                </a:ext>
              </a:extLst>
            </p:cNvPr>
            <p:cNvSpPr/>
            <p:nvPr/>
          </p:nvSpPr>
          <p:spPr>
            <a:xfrm rot="765973">
              <a:off x="5128162" y="3260360"/>
              <a:ext cx="817218" cy="2735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</p:grpSp>
      <p:graphicFrame>
        <p:nvGraphicFramePr>
          <p:cNvPr id="23" name="טבלה 23">
            <a:extLst>
              <a:ext uri="{FF2B5EF4-FFF2-40B4-BE49-F238E27FC236}">
                <a16:creationId xmlns:a16="http://schemas.microsoft.com/office/drawing/2014/main" id="{CEBFCF18-5AED-47DB-BAA7-FBC13F05D8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485675"/>
              </p:ext>
            </p:extLst>
          </p:nvPr>
        </p:nvGraphicFramePr>
        <p:xfrm>
          <a:off x="285730" y="4110193"/>
          <a:ext cx="6457285" cy="1838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960623">
                  <a:extLst>
                    <a:ext uri="{9D8B030D-6E8A-4147-A177-3AD203B41FA5}">
                      <a16:colId xmlns:a16="http://schemas.microsoft.com/office/drawing/2014/main" val="574976807"/>
                    </a:ext>
                  </a:extLst>
                </a:gridCol>
                <a:gridCol w="1392520">
                  <a:extLst>
                    <a:ext uri="{9D8B030D-6E8A-4147-A177-3AD203B41FA5}">
                      <a16:colId xmlns:a16="http://schemas.microsoft.com/office/drawing/2014/main" val="43020763"/>
                    </a:ext>
                  </a:extLst>
                </a:gridCol>
                <a:gridCol w="3104142">
                  <a:extLst>
                    <a:ext uri="{9D8B030D-6E8A-4147-A177-3AD203B41FA5}">
                      <a16:colId xmlns:a16="http://schemas.microsoft.com/office/drawing/2014/main" val="4190939100"/>
                    </a:ext>
                  </a:extLst>
                </a:gridCol>
              </a:tblGrid>
              <a:tr h="370792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Li</a:t>
                      </a:r>
                      <a:endParaRPr lang="he-IL" sz="2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H</a:t>
                      </a:r>
                      <a:endParaRPr lang="he-IL" sz="2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1634230048"/>
                  </a:ext>
                </a:extLst>
              </a:tr>
              <a:tr h="370792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3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1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מספר אלקטרונים כולל</a:t>
                      </a: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2638644728"/>
                  </a:ext>
                </a:extLst>
              </a:tr>
              <a:tr h="370792"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2 , 1</a:t>
                      </a:r>
                      <a:endParaRPr lang="he-IL" sz="1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1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היערכות אלקטרונים</a:t>
                      </a: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3061893817"/>
                  </a:ext>
                </a:extLst>
              </a:tr>
              <a:tr h="639997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highlight>
                            <a:srgbClr val="FFFF00"/>
                          </a:highlight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2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highlight>
                            <a:srgbClr val="FFFF00"/>
                          </a:highlight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1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dirty="0">
                          <a:highlight>
                            <a:srgbClr val="FFFF00"/>
                          </a:highlight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מספר רמות אנרגיה </a:t>
                      </a:r>
                      <a:br>
                        <a:rPr lang="en-US" sz="1800" b="1" dirty="0">
                          <a:highlight>
                            <a:srgbClr val="FFFF00"/>
                          </a:highlight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</a:br>
                      <a:r>
                        <a:rPr lang="he-IL" sz="1800" b="1" dirty="0">
                          <a:highlight>
                            <a:srgbClr val="FFFF00"/>
                          </a:highlight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המאוכלסות באלקטרונים</a:t>
                      </a: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3889461469"/>
                  </a:ext>
                </a:extLst>
              </a:tr>
            </a:tbl>
          </a:graphicData>
        </a:graphic>
      </p:graphicFrame>
      <p:cxnSp>
        <p:nvCxnSpPr>
          <p:cNvPr id="29" name="מחבר ישר 28">
            <a:extLst>
              <a:ext uri="{FF2B5EF4-FFF2-40B4-BE49-F238E27FC236}">
                <a16:creationId xmlns:a16="http://schemas.microsoft.com/office/drawing/2014/main" id="{50D119A5-3E8A-47BA-9103-8F26A93E0B42}"/>
              </a:ext>
            </a:extLst>
          </p:cNvPr>
          <p:cNvCxnSpPr>
            <a:cxnSpLocks/>
          </p:cNvCxnSpPr>
          <p:nvPr/>
        </p:nvCxnSpPr>
        <p:spPr>
          <a:xfrm>
            <a:off x="4780145" y="2088060"/>
            <a:ext cx="0" cy="2022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מלבן 1">
                <a:extLst>
                  <a:ext uri="{FF2B5EF4-FFF2-40B4-BE49-F238E27FC236}">
                    <a16:creationId xmlns:a16="http://schemas.microsoft.com/office/drawing/2014/main" id="{164EF8F6-6697-4758-A955-1F1A8A728EEB}"/>
                  </a:ext>
                </a:extLst>
              </p:cNvPr>
              <p:cNvSpPr/>
              <p:nvPr/>
            </p:nvSpPr>
            <p:spPr>
              <a:xfrm>
                <a:off x="2055698" y="3488595"/>
                <a:ext cx="2624758" cy="6242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sz="2400" i="1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highlight>
                      <a:srgbClr val="FFFF00"/>
                    </a:highlight>
                    <a:latin typeface="Varela Round" panose="00000500000000000000" pitchFamily="2" charset="-79"/>
                    <a:cs typeface="Varela Round" panose="00000500000000000000" pitchFamily="2" charset="-79"/>
                  </a:rPr>
                  <a:t>1312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𝑘𝐽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𝑚𝑜𝑙</m:t>
                        </m:r>
                      </m:den>
                    </m:f>
                  </m:oMath>
                </a14:m>
                <a:endParaRPr lang="he-IL" sz="2400" dirty="0">
                  <a:highlight>
                    <a:srgbClr val="FFFF00"/>
                  </a:highlight>
                  <a:latin typeface="Varela Round" panose="00000500000000000000" pitchFamily="2" charset="-79"/>
                  <a:cs typeface="Varela Round" panose="00000500000000000000" pitchFamily="2" charset="-79"/>
                </a:endParaRPr>
              </a:p>
            </p:txBody>
          </p:sp>
        </mc:Choice>
        <mc:Fallback xmlns="">
          <p:sp>
            <p:nvSpPr>
              <p:cNvPr id="2" name="מלבן 1">
                <a:extLst>
                  <a:ext uri="{FF2B5EF4-FFF2-40B4-BE49-F238E27FC236}">
                    <a16:creationId xmlns:a16="http://schemas.microsoft.com/office/drawing/2014/main" id="{164EF8F6-6697-4758-A955-1F1A8A728E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698" y="3488595"/>
                <a:ext cx="2624758" cy="624273"/>
              </a:xfrm>
              <a:prstGeom prst="rect">
                <a:avLst/>
              </a:prstGeom>
              <a:blipFill>
                <a:blip r:embed="rId6"/>
                <a:stretch>
                  <a:fillRect b="-970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מלבן 16">
                <a:extLst>
                  <a:ext uri="{FF2B5EF4-FFF2-40B4-BE49-F238E27FC236}">
                    <a16:creationId xmlns:a16="http://schemas.microsoft.com/office/drawing/2014/main" id="{5C16B74E-A5F8-48BD-8A35-17E63C0D6960}"/>
                  </a:ext>
                </a:extLst>
              </p:cNvPr>
              <p:cNvSpPr/>
              <p:nvPr/>
            </p:nvSpPr>
            <p:spPr>
              <a:xfrm>
                <a:off x="4812542" y="3600738"/>
                <a:ext cx="2756332" cy="6242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𝐿𝑖</m:t>
                    </m:r>
                    <m:r>
                      <a:rPr lang="en-US" sz="2400" i="1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highlight>
                      <a:srgbClr val="FFFF00"/>
                    </a:highlight>
                    <a:latin typeface="Varela Round" panose="00000500000000000000" pitchFamily="2" charset="-79"/>
                    <a:cs typeface="Varela Round" panose="00000500000000000000" pitchFamily="2" charset="-79"/>
                  </a:rPr>
                  <a:t> 520.2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𝑘𝐽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𝑚𝑜𝑙</m:t>
                        </m:r>
                      </m:den>
                    </m:f>
                  </m:oMath>
                </a14:m>
                <a:endParaRPr lang="he-IL" sz="2400" dirty="0">
                  <a:highlight>
                    <a:srgbClr val="FFFF00"/>
                  </a:highlight>
                  <a:latin typeface="Varela Round" panose="00000500000000000000" pitchFamily="2" charset="-79"/>
                  <a:cs typeface="Varela Round" panose="00000500000000000000" pitchFamily="2" charset="-79"/>
                </a:endParaRPr>
              </a:p>
            </p:txBody>
          </p:sp>
        </mc:Choice>
        <mc:Fallback xmlns="">
          <p:sp>
            <p:nvSpPr>
              <p:cNvPr id="17" name="מלבן 16">
                <a:extLst>
                  <a:ext uri="{FF2B5EF4-FFF2-40B4-BE49-F238E27FC236}">
                    <a16:creationId xmlns:a16="http://schemas.microsoft.com/office/drawing/2014/main" id="{5C16B74E-A5F8-48BD-8A35-17E63C0D69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542" y="3600738"/>
                <a:ext cx="2756332" cy="624273"/>
              </a:xfrm>
              <a:prstGeom prst="rect">
                <a:avLst/>
              </a:prstGeom>
              <a:blipFill>
                <a:blip r:embed="rId7"/>
                <a:stretch>
                  <a:fillRect b="-1078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אליפסה 3">
            <a:extLst>
              <a:ext uri="{FF2B5EF4-FFF2-40B4-BE49-F238E27FC236}">
                <a16:creationId xmlns:a16="http://schemas.microsoft.com/office/drawing/2014/main" id="{FB00775F-0D4F-4CF8-A321-3CA0F94FD6B0}"/>
              </a:ext>
            </a:extLst>
          </p:cNvPr>
          <p:cNvSpPr/>
          <p:nvPr/>
        </p:nvSpPr>
        <p:spPr>
          <a:xfrm>
            <a:off x="3714015" y="1930835"/>
            <a:ext cx="340612" cy="398229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אליפסה 18">
            <a:extLst>
              <a:ext uri="{FF2B5EF4-FFF2-40B4-BE49-F238E27FC236}">
                <a16:creationId xmlns:a16="http://schemas.microsoft.com/office/drawing/2014/main" id="{CC209619-E017-44C9-9F0B-C4ED3F965FEA}"/>
              </a:ext>
            </a:extLst>
          </p:cNvPr>
          <p:cNvSpPr/>
          <p:nvPr/>
        </p:nvSpPr>
        <p:spPr>
          <a:xfrm>
            <a:off x="5499789" y="1759954"/>
            <a:ext cx="340612" cy="398229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61452805-A1CD-4EB5-A593-DCB7C4C65434}"/>
              </a:ext>
            </a:extLst>
          </p:cNvPr>
          <p:cNvSpPr txBox="1"/>
          <p:nvPr/>
        </p:nvSpPr>
        <p:spPr>
          <a:xfrm>
            <a:off x="956901" y="1825242"/>
            <a:ext cx="2167581" cy="7078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1">
            <a:spAutoFit/>
          </a:bodyPr>
          <a:lstStyle/>
          <a:p>
            <a:pPr algn="ctr"/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אלקטרון הערכיות </a:t>
            </a:r>
            <a:br>
              <a:rPr lang="en-US" sz="2000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של אטום המימן </a:t>
            </a:r>
          </a:p>
        </p:txBody>
      </p:sp>
      <p:cxnSp>
        <p:nvCxnSpPr>
          <p:cNvPr id="7" name="מחבר חץ ישר 6">
            <a:extLst>
              <a:ext uri="{FF2B5EF4-FFF2-40B4-BE49-F238E27FC236}">
                <a16:creationId xmlns:a16="http://schemas.microsoft.com/office/drawing/2014/main" id="{CE94587D-7C1D-4B35-95CF-C73ACE8EBEB9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3124482" y="2088060"/>
            <a:ext cx="498138" cy="91125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תיבת טקסט 23">
            <a:extLst>
              <a:ext uri="{FF2B5EF4-FFF2-40B4-BE49-F238E27FC236}">
                <a16:creationId xmlns:a16="http://schemas.microsoft.com/office/drawing/2014/main" id="{A4F8AD43-43C7-45D7-9C36-BC880356D909}"/>
              </a:ext>
            </a:extLst>
          </p:cNvPr>
          <p:cNvSpPr txBox="1"/>
          <p:nvPr/>
        </p:nvSpPr>
        <p:spPr>
          <a:xfrm>
            <a:off x="6350013" y="1390183"/>
            <a:ext cx="2170787" cy="7078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1">
            <a:spAutoFit/>
          </a:bodyPr>
          <a:lstStyle/>
          <a:p>
            <a:pPr algn="ctr"/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אלקטרון הערכיות </a:t>
            </a:r>
            <a:br>
              <a:rPr lang="en-US" sz="2000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של אטום הליתיום </a:t>
            </a:r>
          </a:p>
        </p:txBody>
      </p:sp>
      <p:cxnSp>
        <p:nvCxnSpPr>
          <p:cNvPr id="25" name="מחבר חץ ישר 24">
            <a:extLst>
              <a:ext uri="{FF2B5EF4-FFF2-40B4-BE49-F238E27FC236}">
                <a16:creationId xmlns:a16="http://schemas.microsoft.com/office/drawing/2014/main" id="{647A1598-A7B0-4C05-8F31-1348134FBA0E}"/>
              </a:ext>
            </a:extLst>
          </p:cNvPr>
          <p:cNvCxnSpPr>
            <a:cxnSpLocks/>
          </p:cNvCxnSpPr>
          <p:nvPr/>
        </p:nvCxnSpPr>
        <p:spPr>
          <a:xfrm flipH="1">
            <a:off x="5916462" y="1825242"/>
            <a:ext cx="503111" cy="90784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אליפסה 12">
            <a:extLst>
              <a:ext uri="{FF2B5EF4-FFF2-40B4-BE49-F238E27FC236}">
                <a16:creationId xmlns:a16="http://schemas.microsoft.com/office/drawing/2014/main" id="{0B29600D-EA31-4D18-9F15-F2B443736E48}"/>
              </a:ext>
            </a:extLst>
          </p:cNvPr>
          <p:cNvSpPr/>
          <p:nvPr/>
        </p:nvSpPr>
        <p:spPr>
          <a:xfrm>
            <a:off x="3975163" y="2798409"/>
            <a:ext cx="45713" cy="457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0" name="אליפסה 29">
            <a:extLst>
              <a:ext uri="{FF2B5EF4-FFF2-40B4-BE49-F238E27FC236}">
                <a16:creationId xmlns:a16="http://schemas.microsoft.com/office/drawing/2014/main" id="{9F7E7104-03F0-41B4-8D59-53F5B2CDE828}"/>
              </a:ext>
            </a:extLst>
          </p:cNvPr>
          <p:cNvSpPr/>
          <p:nvPr/>
        </p:nvSpPr>
        <p:spPr>
          <a:xfrm>
            <a:off x="5747994" y="2844122"/>
            <a:ext cx="45713" cy="457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3" name="מלבן 42">
            <a:extLst>
              <a:ext uri="{FF2B5EF4-FFF2-40B4-BE49-F238E27FC236}">
                <a16:creationId xmlns:a16="http://schemas.microsoft.com/office/drawing/2014/main" id="{DF5E30B5-1BF0-4B88-A6A7-E18F3AB4674C}"/>
              </a:ext>
            </a:extLst>
          </p:cNvPr>
          <p:cNvSpPr/>
          <p:nvPr/>
        </p:nvSpPr>
        <p:spPr>
          <a:xfrm>
            <a:off x="548112" y="4604287"/>
            <a:ext cx="5547095" cy="2819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4" name="מלבן 43">
            <a:extLst>
              <a:ext uri="{FF2B5EF4-FFF2-40B4-BE49-F238E27FC236}">
                <a16:creationId xmlns:a16="http://schemas.microsoft.com/office/drawing/2014/main" id="{1D34E26B-2546-43E8-8A8E-7BC704D9EBB6}"/>
              </a:ext>
            </a:extLst>
          </p:cNvPr>
          <p:cNvSpPr/>
          <p:nvPr/>
        </p:nvSpPr>
        <p:spPr>
          <a:xfrm>
            <a:off x="555838" y="4953487"/>
            <a:ext cx="5547095" cy="2916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5" name="מלבן 44">
            <a:extLst>
              <a:ext uri="{FF2B5EF4-FFF2-40B4-BE49-F238E27FC236}">
                <a16:creationId xmlns:a16="http://schemas.microsoft.com/office/drawing/2014/main" id="{6D6D9AC9-46F7-4804-86BA-1E200BBCB997}"/>
              </a:ext>
            </a:extLst>
          </p:cNvPr>
          <p:cNvSpPr/>
          <p:nvPr/>
        </p:nvSpPr>
        <p:spPr>
          <a:xfrm>
            <a:off x="594755" y="5338000"/>
            <a:ext cx="5547095" cy="568645"/>
          </a:xfrm>
          <a:prstGeom prst="rect">
            <a:avLst/>
          </a:prstGeom>
          <a:solidFill>
            <a:schemeClr val="accent1">
              <a:lumMod val="20000"/>
              <a:lumOff val="80000"/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1" name="Picture 4" descr="Transparent atom neon, Picture #2447376 transparent atom neon">
            <a:extLst>
              <a:ext uri="{FF2B5EF4-FFF2-40B4-BE49-F238E27FC236}">
                <a16:creationId xmlns:a16="http://schemas.microsoft.com/office/drawing/2014/main" id="{65DCB0BF-011F-4AC8-A2A8-1C56F36646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8" t="15316"/>
          <a:stretch/>
        </p:blipFill>
        <p:spPr bwMode="auto">
          <a:xfrm>
            <a:off x="4880722" y="1884787"/>
            <a:ext cx="1809794" cy="186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62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4" grpId="0" animBg="1"/>
      <p:bldP spid="19" grpId="0" animBg="1"/>
      <p:bldP spid="5" grpId="0" animBg="1"/>
      <p:bldP spid="24" grpId="0" animBg="1"/>
      <p:bldP spid="43" grpId="0" animBg="1"/>
      <p:bldP spid="44" grpId="0" animBg="1"/>
      <p:bldP spid="4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כותרת 7"/>
              <p:cNvSpPr>
                <a:spLocks noGrp="1"/>
              </p:cNvSpPr>
              <p:nvPr>
                <p:ph type="title"/>
              </p:nvPr>
            </p:nvSpPr>
            <p:spPr>
              <a:xfrm>
                <a:off x="515206" y="213094"/>
                <a:ext cx="11160000" cy="720000"/>
              </a:xfrm>
            </p:spPr>
            <p:txBody>
              <a:bodyPr/>
              <a:lstStyle/>
              <a:p>
                <a:r>
                  <a:rPr lang="he-IL" dirty="0"/>
                  <a:t>אנרגיית יינון ראשונה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e-I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𝑰</m:t>
                        </m:r>
                      </m:sub>
                    </m:sSub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8" name="כותרת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15206" y="213094"/>
                <a:ext cx="11160000" cy="720000"/>
              </a:xfrm>
              <a:blipFill>
                <a:blip r:embed="rId3"/>
                <a:stretch>
                  <a:fillRect t="-25424" b="-5339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קבוצה 5">
            <a:extLst>
              <a:ext uri="{FF2B5EF4-FFF2-40B4-BE49-F238E27FC236}">
                <a16:creationId xmlns:a16="http://schemas.microsoft.com/office/drawing/2014/main" id="{32D29F46-0BB4-4EFF-AF07-969BB650704F}"/>
              </a:ext>
            </a:extLst>
          </p:cNvPr>
          <p:cNvGrpSpPr/>
          <p:nvPr/>
        </p:nvGrpSpPr>
        <p:grpSpPr>
          <a:xfrm>
            <a:off x="464396" y="2163643"/>
            <a:ext cx="4690502" cy="2586839"/>
            <a:chOff x="2709000" y="1759954"/>
            <a:chExt cx="4690502" cy="2586839"/>
          </a:xfrm>
        </p:grpSpPr>
        <p:grpSp>
          <p:nvGrpSpPr>
            <p:cNvPr id="26" name="קבוצה 25">
              <a:extLst>
                <a:ext uri="{FF2B5EF4-FFF2-40B4-BE49-F238E27FC236}">
                  <a16:creationId xmlns:a16="http://schemas.microsoft.com/office/drawing/2014/main" id="{0E38B4F7-E0D8-4377-A6B3-A1A9C9490848}"/>
                </a:ext>
              </a:extLst>
            </p:cNvPr>
            <p:cNvGrpSpPr/>
            <p:nvPr/>
          </p:nvGrpSpPr>
          <p:grpSpPr>
            <a:xfrm>
              <a:off x="3049433" y="1959069"/>
              <a:ext cx="2430234" cy="1678679"/>
              <a:chOff x="3514830" y="2097753"/>
              <a:chExt cx="2430550" cy="1678898"/>
            </a:xfrm>
          </p:grpSpPr>
          <p:pic>
            <p:nvPicPr>
              <p:cNvPr id="1034" name="Picture 10" descr="Scientific Explorer: Atoms Part 1: How Atoms Are Made">
                <a:extLst>
                  <a:ext uri="{FF2B5EF4-FFF2-40B4-BE49-F238E27FC236}">
                    <a16:creationId xmlns:a16="http://schemas.microsoft.com/office/drawing/2014/main" id="{7B5FB418-21B9-422B-AABD-3B90230B3A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4444" b="47778" l="10667" r="41167">
                            <a14:foregroundMark x1="30333" y1="23111" x2="30333" y2="23111"/>
                            <a14:foregroundMark x1="29000" y1="21778" x2="29000" y2="21778"/>
                            <a14:foregroundMark x1="25167" y1="20889" x2="24333" y2="20889"/>
                            <a14:foregroundMark x1="20000" y1="22444" x2="16667" y2="24667"/>
                            <a14:foregroundMark x1="14333" y1="28667" x2="14333" y2="28667"/>
                            <a14:foregroundMark x1="15167" y1="33333" x2="16167" y2="34889"/>
                            <a14:foregroundMark x1="17500" y1="38889" x2="17500" y2="38889"/>
                            <a14:foregroundMark x1="20167" y1="40889" x2="21167" y2="41111"/>
                            <a14:foregroundMark x1="22333" y1="41778" x2="23167" y2="42222"/>
                            <a14:foregroundMark x1="23167" y1="42222" x2="23167" y2="42222"/>
                            <a14:foregroundMark x1="16500" y1="40222" x2="16667" y2="35556"/>
                            <a14:foregroundMark x1="17000" y1="30667" x2="18500" y2="27333"/>
                            <a14:foregroundMark x1="20833" y1="20889" x2="21667" y2="19111"/>
                            <a14:foregroundMark x1="21833" y1="17556" x2="21833" y2="17556"/>
                            <a14:foregroundMark x1="21667" y1="17111" x2="21667" y2="17111"/>
                            <a14:foregroundMark x1="21333" y1="17111" x2="21333" y2="17111"/>
                            <a14:foregroundMark x1="20667" y1="17111" x2="20667" y2="17111"/>
                            <a14:foregroundMark x1="22333" y1="17111" x2="22333" y2="17111"/>
                            <a14:foregroundMark x1="24833" y1="17111" x2="24833" y2="17111"/>
                            <a14:foregroundMark x1="26000" y1="17111" x2="27500" y2="17556"/>
                            <a14:foregroundMark x1="30000" y1="18444" x2="30833" y2="18889"/>
                            <a14:foregroundMark x1="31667" y1="20222" x2="31667" y2="20222"/>
                            <a14:foregroundMark x1="32167" y1="23333" x2="33000" y2="24444"/>
                            <a14:foregroundMark x1="33000" y1="26667" x2="33000" y2="26667"/>
                            <a14:foregroundMark x1="33000" y1="29333" x2="33667" y2="30000"/>
                            <a14:foregroundMark x1="32667" y1="32000" x2="32667" y2="32000"/>
                            <a14:foregroundMark x1="32000" y1="32000" x2="31167" y2="28222"/>
                            <a14:foregroundMark x1="30500" y1="24444" x2="30500" y2="24444"/>
                            <a14:foregroundMark x1="26833" y1="22667" x2="23833" y2="25111"/>
                            <a14:foregroundMark x1="19500" y1="27778" x2="19500" y2="27778"/>
                            <a14:foregroundMark x1="16667" y1="30000" x2="16667" y2="30000"/>
                            <a14:foregroundMark x1="16667" y1="37111" x2="17000" y2="38444"/>
                            <a14:foregroundMark x1="20500" y1="44444" x2="22167" y2="44444"/>
                            <a14:foregroundMark x1="24333" y1="44667" x2="25167" y2="44667"/>
                            <a14:foregroundMark x1="26333" y1="44667" x2="28833" y2="42222"/>
                            <a14:foregroundMark x1="29000" y1="41556" x2="29000" y2="41556"/>
                            <a14:foregroundMark x1="29500" y1="40444" x2="29500" y2="40444"/>
                            <a14:foregroundMark x1="29500" y1="40444" x2="29500" y2="42222"/>
                            <a14:foregroundMark x1="28500" y1="43111" x2="27000" y2="43333"/>
                            <a14:foregroundMark x1="22833" y1="38889" x2="22833" y2="37111"/>
                            <a14:foregroundMark x1="22833" y1="36444" x2="23167" y2="38222"/>
                            <a14:foregroundMark x1="23833" y1="39556" x2="24667" y2="39556"/>
                            <a14:foregroundMark x1="26833" y1="39778" x2="26833" y2="39778"/>
                            <a14:foregroundMark x1="32500" y1="32000" x2="32500" y2="32000"/>
                            <a14:foregroundMark x1="31500" y1="34222" x2="31500" y2="35111"/>
                            <a14:foregroundMark x1="31500" y1="35778" x2="32167" y2="36222"/>
                            <a14:foregroundMark x1="32667" y1="36222" x2="32667" y2="36222"/>
                            <a14:foregroundMark x1="30000" y1="34000" x2="30000" y2="31556"/>
                            <a14:foregroundMark x1="30000" y1="29333" x2="30000" y2="29333"/>
                            <a14:foregroundMark x1="28000" y1="26000" x2="28000" y2="26000"/>
                            <a14:foregroundMark x1="27333" y1="24444" x2="26333" y2="23333"/>
                            <a14:foregroundMark x1="23667" y1="21111" x2="22333" y2="18889"/>
                            <a14:foregroundMark x1="18000" y1="16444" x2="15500" y2="17556"/>
                            <a14:foregroundMark x1="13833" y1="20222" x2="13833" y2="20222"/>
                            <a14:foregroundMark x1="14833" y1="22000" x2="15500" y2="23333"/>
                            <a14:foregroundMark x1="15667" y1="27778" x2="16167" y2="28889"/>
                            <a14:foregroundMark x1="16167" y1="31556" x2="16167" y2="32889"/>
                            <a14:foregroundMark x1="14500" y1="34667" x2="14500" y2="34667"/>
                            <a14:foregroundMark x1="13833" y1="31333" x2="13833" y2="30222"/>
                            <a14:foregroundMark x1="12333" y1="30000" x2="14833" y2="36889"/>
                            <a14:foregroundMark x1="14833" y1="37111" x2="15667" y2="38444"/>
                            <a14:foregroundMark x1="16167" y1="40444" x2="17500" y2="40889"/>
                            <a14:foregroundMark x1="20167" y1="41778" x2="23333" y2="43111"/>
                            <a14:foregroundMark x1="25833" y1="43778" x2="25833" y2="43778"/>
                            <a14:foregroundMark x1="26000" y1="44444" x2="26000" y2="44444"/>
                            <a14:foregroundMark x1="23833" y1="45333" x2="22167" y2="46000"/>
                            <a14:foregroundMark x1="21167" y1="46000" x2="21167" y2="46000"/>
                            <a14:foregroundMark x1="20833" y1="46000" x2="20833" y2="46000"/>
                            <a14:foregroundMark x1="19000" y1="43333" x2="17667" y2="40222"/>
                            <a14:foregroundMark x1="17500" y1="38889" x2="17000" y2="34889"/>
                            <a14:foregroundMark x1="17000" y1="34889" x2="17000" y2="34889"/>
                            <a14:foregroundMark x1="18000" y1="35556" x2="18000" y2="35556"/>
                            <a14:foregroundMark x1="19000" y1="37111" x2="20500" y2="38889"/>
                            <a14:foregroundMark x1="21833" y1="41111" x2="23333" y2="41556"/>
                            <a14:foregroundMark x1="25333" y1="41556" x2="25333" y2="41556"/>
                            <a14:foregroundMark x1="26333" y1="41556" x2="27000" y2="41778"/>
                            <a14:foregroundMark x1="27000" y1="41778" x2="28500" y2="44000"/>
                            <a14:foregroundMark x1="28833" y1="43778" x2="29500" y2="44000"/>
                            <a14:foregroundMark x1="29500" y1="45111" x2="28333" y2="46000"/>
                            <a14:foregroundMark x1="25333" y1="46444" x2="25333" y2="46444"/>
                            <a14:foregroundMark x1="23667" y1="46444" x2="22833" y2="46444"/>
                            <a14:foregroundMark x1="20167" y1="45111" x2="20167" y2="45111"/>
                            <a14:foregroundMark x1="16167" y1="42444" x2="16167" y2="42444"/>
                            <a14:foregroundMark x1="15000" y1="40444" x2="15000" y2="40444"/>
                            <a14:foregroundMark x1="13833" y1="39111" x2="13833" y2="39111"/>
                            <a14:foregroundMark x1="13500" y1="36444" x2="14500" y2="34889"/>
                            <a14:foregroundMark x1="14333" y1="33556" x2="18500" y2="25333"/>
                            <a14:foregroundMark x1="19500" y1="25333" x2="22333" y2="26444"/>
                            <a14:foregroundMark x1="26000" y1="28000" x2="26833" y2="28222"/>
                            <a14:foregroundMark x1="28333" y1="30667" x2="29000" y2="30889"/>
                            <a14:foregroundMark x1="29000" y1="30889" x2="29000" y2="30889"/>
                            <a14:foregroundMark x1="33667" y1="30222" x2="33667" y2="30222"/>
                            <a14:foregroundMark x1="34000" y1="29556" x2="34000" y2="29556"/>
                            <a14:foregroundMark x1="34000" y1="28222" x2="33167" y2="25111"/>
                            <a14:foregroundMark x1="32667" y1="23778" x2="32667" y2="23778"/>
                            <a14:foregroundMark x1="32167" y1="22444" x2="32167" y2="22444"/>
                            <a14:foregroundMark x1="29833" y1="21111" x2="29833" y2="21111"/>
                            <a14:foregroundMark x1="26000" y1="18889" x2="26000" y2="18889"/>
                            <a14:foregroundMark x1="21833" y1="19111" x2="21167" y2="19556"/>
                            <a14:foregroundMark x1="17667" y1="20444" x2="22333" y2="19778"/>
                            <a14:foregroundMark x1="25333" y1="18889" x2="27333" y2="18889"/>
                            <a14:foregroundMark x1="29500" y1="21333" x2="30833" y2="22667"/>
                            <a14:foregroundMark x1="33500" y1="28222" x2="33500" y2="28222"/>
                            <a14:foregroundMark x1="35167" y1="32000" x2="35167" y2="32000"/>
                            <a14:foregroundMark x1="35500" y1="34000" x2="35500" y2="34000"/>
                            <a14:foregroundMark x1="35667" y1="34222" x2="35500" y2="32667"/>
                            <a14:foregroundMark x1="35000" y1="30000" x2="34167" y2="27778"/>
                            <a14:foregroundMark x1="34000" y1="25778" x2="33000" y2="24444"/>
                            <a14:foregroundMark x1="29833" y1="21111" x2="29833" y2="21111"/>
                            <a14:foregroundMark x1="27333" y1="20444" x2="26000" y2="20444"/>
                            <a14:foregroundMark x1="19167" y1="21778" x2="17167" y2="22667"/>
                            <a14:foregroundMark x1="14833" y1="23111" x2="14833" y2="23111"/>
                            <a14:foregroundMark x1="14833" y1="23111" x2="14833" y2="23111"/>
                            <a14:foregroundMark x1="15167" y1="23111" x2="16167" y2="22667"/>
                            <a14:foregroundMark x1="19000" y1="20889" x2="20000" y2="19778"/>
                            <a14:foregroundMark x1="20167" y1="19556" x2="20833" y2="19111"/>
                            <a14:foregroundMark x1="20833" y1="18222" x2="20833" y2="18222"/>
                            <a14:foregroundMark x1="21667" y1="16222" x2="21667" y2="16222"/>
                            <a14:foregroundMark x1="21667" y1="16222" x2="21667" y2="16222"/>
                            <a14:foregroundMark x1="21333" y1="15778" x2="21333" y2="15778"/>
                            <a14:foregroundMark x1="20833" y1="15778" x2="20833" y2="15778"/>
                            <a14:foregroundMark x1="20833" y1="14444" x2="20833" y2="14444"/>
                            <a14:foregroundMark x1="21167" y1="14444" x2="21167" y2="14444"/>
                            <a14:foregroundMark x1="15000" y1="21111" x2="15000" y2="21111"/>
                            <a14:foregroundMark x1="12833" y1="24000" x2="12833" y2="24000"/>
                            <a14:backgroundMark x1="25833" y1="34000" x2="25833" y2="34000"/>
                            <a14:backgroundMark x1="27833" y1="35778" x2="27833" y2="35778"/>
                            <a14:backgroundMark x1="23667" y1="34000" x2="23667" y2="34000"/>
                            <a14:backgroundMark x1="23333" y1="33556" x2="23333" y2="33556"/>
                            <a14:backgroundMark x1="23333" y1="32222" x2="23333" y2="32222"/>
                            <a14:backgroundMark x1="23833" y1="31556" x2="23833" y2="31556"/>
                            <a14:backgroundMark x1="26333" y1="34667" x2="26333" y2="34667"/>
                            <a14:backgroundMark x1="28500" y1="35778" x2="28500" y2="35778"/>
                            <a14:backgroundMark x1="29833" y1="37556" x2="29833" y2="37556"/>
                            <a14:backgroundMark x1="30833" y1="37556" x2="30833" y2="37556"/>
                            <a14:backgroundMark x1="32000" y1="38889" x2="32000" y2="38889"/>
                            <a14:backgroundMark x1="33167" y1="39111" x2="33167" y2="39111"/>
                            <a14:backgroundMark x1="34000" y1="39778" x2="34000" y2="39778"/>
                            <a14:backgroundMark x1="24333" y1="32667" x2="24333" y2="3266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35" t="12615" r="54921" b="48216"/>
              <a:stretch/>
            </p:blipFill>
            <p:spPr bwMode="auto">
              <a:xfrm>
                <a:off x="3514830" y="2097753"/>
                <a:ext cx="2174198" cy="16788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מלבן 14">
                <a:extLst>
                  <a:ext uri="{FF2B5EF4-FFF2-40B4-BE49-F238E27FC236}">
                    <a16:creationId xmlns:a16="http://schemas.microsoft.com/office/drawing/2014/main" id="{EA67B9D8-3FD1-4A53-B2A2-EB3B6923D823}"/>
                  </a:ext>
                </a:extLst>
              </p:cNvPr>
              <p:cNvSpPr/>
              <p:nvPr/>
            </p:nvSpPr>
            <p:spPr>
              <a:xfrm rot="765973">
                <a:off x="5128162" y="3260360"/>
                <a:ext cx="817218" cy="2735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</p:grpSp>
        <p:cxnSp>
          <p:nvCxnSpPr>
            <p:cNvPr id="29" name="מחבר ישר 28">
              <a:extLst>
                <a:ext uri="{FF2B5EF4-FFF2-40B4-BE49-F238E27FC236}">
                  <a16:creationId xmlns:a16="http://schemas.microsoft.com/office/drawing/2014/main" id="{50D119A5-3E8A-47BA-9103-8F26A93E0B42}"/>
                </a:ext>
              </a:extLst>
            </p:cNvPr>
            <p:cNvCxnSpPr>
              <a:cxnSpLocks/>
            </p:cNvCxnSpPr>
            <p:nvPr/>
          </p:nvCxnSpPr>
          <p:spPr>
            <a:xfrm>
              <a:off x="4780145" y="2088060"/>
              <a:ext cx="0" cy="2022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מלבן 2">
              <a:extLst>
                <a:ext uri="{FF2B5EF4-FFF2-40B4-BE49-F238E27FC236}">
                  <a16:creationId xmlns:a16="http://schemas.microsoft.com/office/drawing/2014/main" id="{D170D0B1-68F4-4AB3-818A-C9D353532DDD}"/>
                </a:ext>
              </a:extLst>
            </p:cNvPr>
            <p:cNvSpPr/>
            <p:nvPr/>
          </p:nvSpPr>
          <p:spPr>
            <a:xfrm>
              <a:off x="6582391" y="3296513"/>
              <a:ext cx="817111" cy="2735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מלבן 1">
                  <a:extLst>
                    <a:ext uri="{FF2B5EF4-FFF2-40B4-BE49-F238E27FC236}">
                      <a16:creationId xmlns:a16="http://schemas.microsoft.com/office/drawing/2014/main" id="{164EF8F6-6697-4758-A955-1F1A8A728EEB}"/>
                    </a:ext>
                  </a:extLst>
                </p:cNvPr>
                <p:cNvSpPr/>
                <p:nvPr/>
              </p:nvSpPr>
              <p:spPr>
                <a:xfrm>
                  <a:off x="2709000" y="3835780"/>
                  <a:ext cx="2010033" cy="49122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= </m:t>
                      </m:r>
                    </m:oMath>
                  </a14:m>
                  <a:r>
                    <a:rPr lang="en-US" dirty="0">
                      <a:solidFill>
                        <a:srgbClr val="000000"/>
                      </a:solidFill>
                      <a:highlight>
                        <a:srgbClr val="FFFF00"/>
                      </a:highlight>
                      <a:latin typeface="Varela Round" panose="00000500000000000000" pitchFamily="2" charset="-79"/>
                      <a:cs typeface="Varela Round" panose="00000500000000000000" pitchFamily="2" charset="-79"/>
                    </a:rPr>
                    <a:t>1312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𝑘𝐽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𝑚𝑜𝑙</m:t>
                          </m:r>
                        </m:den>
                      </m:f>
                    </m:oMath>
                  </a14:m>
                  <a:endParaRPr lang="he-IL" dirty="0">
                    <a:highlight>
                      <a:srgbClr val="FFFF00"/>
                    </a:highlight>
                    <a:latin typeface="Varela Round" panose="00000500000000000000" pitchFamily="2" charset="-79"/>
                    <a:cs typeface="Varela Round" panose="00000500000000000000" pitchFamily="2" charset="-79"/>
                  </a:endParaRPr>
                </a:p>
              </p:txBody>
            </p:sp>
          </mc:Choice>
          <mc:Fallback xmlns="">
            <p:sp>
              <p:nvSpPr>
                <p:cNvPr id="2" name="מלבן 1">
                  <a:extLst>
                    <a:ext uri="{FF2B5EF4-FFF2-40B4-BE49-F238E27FC236}">
                      <a16:creationId xmlns:a16="http://schemas.microsoft.com/office/drawing/2014/main" id="{164EF8F6-6697-4758-A955-1F1A8A728EE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9000" y="3835780"/>
                  <a:ext cx="2010033" cy="491224"/>
                </a:xfrm>
                <a:prstGeom prst="rect">
                  <a:avLst/>
                </a:prstGeom>
                <a:blipFill>
                  <a:blip r:embed="rId7"/>
                  <a:stretch>
                    <a:fillRect b="-8642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מלבן 16">
                  <a:extLst>
                    <a:ext uri="{FF2B5EF4-FFF2-40B4-BE49-F238E27FC236}">
                      <a16:creationId xmlns:a16="http://schemas.microsoft.com/office/drawing/2014/main" id="{5C16B74E-A5F8-48BD-8A35-17E63C0D6960}"/>
                    </a:ext>
                  </a:extLst>
                </p:cNvPr>
                <p:cNvSpPr/>
                <p:nvPr/>
              </p:nvSpPr>
              <p:spPr>
                <a:xfrm>
                  <a:off x="4745433" y="3855569"/>
                  <a:ext cx="2107547" cy="49122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𝑳𝒊</m:t>
                      </m:r>
                      <m:r>
                        <a:rPr lang="en-US" i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)=</m:t>
                      </m:r>
                    </m:oMath>
                  </a14:m>
                  <a:r>
                    <a:rPr lang="en-US" dirty="0">
                      <a:solidFill>
                        <a:srgbClr val="000000"/>
                      </a:solidFill>
                      <a:highlight>
                        <a:srgbClr val="FFFF00"/>
                      </a:highlight>
                      <a:latin typeface="Varela Round" panose="00000500000000000000" pitchFamily="2" charset="-79"/>
                      <a:cs typeface="Varela Round" panose="00000500000000000000" pitchFamily="2" charset="-79"/>
                    </a:rPr>
                    <a:t> 520.2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𝑘𝐽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𝑚𝑜𝑙</m:t>
                          </m:r>
                        </m:den>
                      </m:f>
                    </m:oMath>
                  </a14:m>
                  <a:endParaRPr lang="he-IL" dirty="0">
                    <a:highlight>
                      <a:srgbClr val="FFFF00"/>
                    </a:highlight>
                    <a:latin typeface="Varela Round" panose="00000500000000000000" pitchFamily="2" charset="-79"/>
                    <a:cs typeface="Varela Round" panose="00000500000000000000" pitchFamily="2" charset="-79"/>
                  </a:endParaRPr>
                </a:p>
              </p:txBody>
            </p:sp>
          </mc:Choice>
          <mc:Fallback xmlns="">
            <p:sp>
              <p:nvSpPr>
                <p:cNvPr id="17" name="מלבן 16">
                  <a:extLst>
                    <a:ext uri="{FF2B5EF4-FFF2-40B4-BE49-F238E27FC236}">
                      <a16:creationId xmlns:a16="http://schemas.microsoft.com/office/drawing/2014/main" id="{5C16B74E-A5F8-48BD-8A35-17E63C0D69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5433" y="3855569"/>
                  <a:ext cx="2107547" cy="491224"/>
                </a:xfrm>
                <a:prstGeom prst="rect">
                  <a:avLst/>
                </a:prstGeom>
                <a:blipFill>
                  <a:blip r:embed="rId8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אליפסה 3">
              <a:extLst>
                <a:ext uri="{FF2B5EF4-FFF2-40B4-BE49-F238E27FC236}">
                  <a16:creationId xmlns:a16="http://schemas.microsoft.com/office/drawing/2014/main" id="{FB00775F-0D4F-4CF8-A321-3CA0F94FD6B0}"/>
                </a:ext>
              </a:extLst>
            </p:cNvPr>
            <p:cNvSpPr/>
            <p:nvPr/>
          </p:nvSpPr>
          <p:spPr>
            <a:xfrm>
              <a:off x="3714015" y="1930835"/>
              <a:ext cx="340612" cy="398229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9" name="אליפסה 18">
              <a:extLst>
                <a:ext uri="{FF2B5EF4-FFF2-40B4-BE49-F238E27FC236}">
                  <a16:creationId xmlns:a16="http://schemas.microsoft.com/office/drawing/2014/main" id="{CC209619-E017-44C9-9F0B-C4ED3F965FEA}"/>
                </a:ext>
              </a:extLst>
            </p:cNvPr>
            <p:cNvSpPr/>
            <p:nvPr/>
          </p:nvSpPr>
          <p:spPr>
            <a:xfrm>
              <a:off x="5499789" y="1759954"/>
              <a:ext cx="340612" cy="398229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3" name="אליפסה 12">
              <a:extLst>
                <a:ext uri="{FF2B5EF4-FFF2-40B4-BE49-F238E27FC236}">
                  <a16:creationId xmlns:a16="http://schemas.microsoft.com/office/drawing/2014/main" id="{0B29600D-EA31-4D18-9F15-F2B443736E48}"/>
                </a:ext>
              </a:extLst>
            </p:cNvPr>
            <p:cNvSpPr/>
            <p:nvPr/>
          </p:nvSpPr>
          <p:spPr>
            <a:xfrm>
              <a:off x="3975163" y="2798409"/>
              <a:ext cx="45713" cy="4571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0" name="אליפסה 29">
              <a:extLst>
                <a:ext uri="{FF2B5EF4-FFF2-40B4-BE49-F238E27FC236}">
                  <a16:creationId xmlns:a16="http://schemas.microsoft.com/office/drawing/2014/main" id="{9F7E7104-03F0-41B4-8D59-53F5B2CDE828}"/>
                </a:ext>
              </a:extLst>
            </p:cNvPr>
            <p:cNvSpPr/>
            <p:nvPr/>
          </p:nvSpPr>
          <p:spPr>
            <a:xfrm>
              <a:off x="5747994" y="2844122"/>
              <a:ext cx="45713" cy="4571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D37A6986-CE15-4698-88EE-F8E859DE1336}"/>
              </a:ext>
            </a:extLst>
          </p:cNvPr>
          <p:cNvSpPr txBox="1"/>
          <p:nvPr/>
        </p:nvSpPr>
        <p:spPr>
          <a:xfrm>
            <a:off x="4848185" y="1459211"/>
            <a:ext cx="3951016" cy="1015663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לאטום מימן </a:t>
            </a:r>
            <a:br>
              <a:rPr lang="en-US" sz="2000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יש פחות רמות אנרגיה </a:t>
            </a:r>
            <a:br>
              <a:rPr lang="en-US" sz="2000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מאוכלסות באלקטרונים</a:t>
            </a:r>
          </a:p>
        </p:txBody>
      </p:sp>
      <p:sp>
        <p:nvSpPr>
          <p:cNvPr id="32" name="תיבת טקסט 31">
            <a:extLst>
              <a:ext uri="{FF2B5EF4-FFF2-40B4-BE49-F238E27FC236}">
                <a16:creationId xmlns:a16="http://schemas.microsoft.com/office/drawing/2014/main" id="{74A98223-88E3-470A-9779-D4BA18F9C39C}"/>
              </a:ext>
            </a:extLst>
          </p:cNvPr>
          <p:cNvSpPr txBox="1"/>
          <p:nvPr/>
        </p:nvSpPr>
        <p:spPr>
          <a:xfrm>
            <a:off x="4848185" y="2739373"/>
            <a:ext cx="3951016" cy="707886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אלקטרון הערכיות קרוב יותר </a:t>
            </a:r>
            <a:br>
              <a:rPr lang="en-US" sz="2000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לגרעין האטום</a:t>
            </a:r>
          </a:p>
        </p:txBody>
      </p:sp>
      <p:sp>
        <p:nvSpPr>
          <p:cNvPr id="33" name="תיבת טקסט 32">
            <a:extLst>
              <a:ext uri="{FF2B5EF4-FFF2-40B4-BE49-F238E27FC236}">
                <a16:creationId xmlns:a16="http://schemas.microsoft.com/office/drawing/2014/main" id="{C143A9E4-B526-43DC-AC7C-DBBCBB2B88C7}"/>
              </a:ext>
            </a:extLst>
          </p:cNvPr>
          <p:cNvSpPr txBox="1"/>
          <p:nvPr/>
        </p:nvSpPr>
        <p:spPr>
          <a:xfrm>
            <a:off x="4848185" y="3610424"/>
            <a:ext cx="3951016" cy="1015663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לפי חוק קולון,</a:t>
            </a:r>
          </a:p>
          <a:p>
            <a:pPr algn="ctr"/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קיימת משיכה חשמלית חזקה יותר בין הפרוטון לאלקטרון הערכיות</a:t>
            </a:r>
          </a:p>
        </p:txBody>
      </p:sp>
      <p:sp>
        <p:nvSpPr>
          <p:cNvPr id="34" name="תיבת טקסט 33">
            <a:extLst>
              <a:ext uri="{FF2B5EF4-FFF2-40B4-BE49-F238E27FC236}">
                <a16:creationId xmlns:a16="http://schemas.microsoft.com/office/drawing/2014/main" id="{1760DB86-4FA4-4DF2-97FE-F476BB67A370}"/>
              </a:ext>
            </a:extLst>
          </p:cNvPr>
          <p:cNvSpPr txBox="1"/>
          <p:nvPr/>
        </p:nvSpPr>
        <p:spPr>
          <a:xfrm>
            <a:off x="4848185" y="4891287"/>
            <a:ext cx="3951016" cy="1323439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דרושה אנרגיה רבה יותר</a:t>
            </a:r>
          </a:p>
          <a:p>
            <a:pPr algn="ctr"/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(אנרגיית יינון)</a:t>
            </a:r>
          </a:p>
          <a:p>
            <a:pPr algn="ctr"/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כדי להוציא את אלקטרון הערכיות מאטום המימן</a:t>
            </a:r>
          </a:p>
        </p:txBody>
      </p:sp>
      <p:sp>
        <p:nvSpPr>
          <p:cNvPr id="35" name="חץ: למטה 34">
            <a:extLst>
              <a:ext uri="{FF2B5EF4-FFF2-40B4-BE49-F238E27FC236}">
                <a16:creationId xmlns:a16="http://schemas.microsoft.com/office/drawing/2014/main" id="{92CCA585-0B18-4CDF-8AD5-0815F9A8D1DC}"/>
              </a:ext>
            </a:extLst>
          </p:cNvPr>
          <p:cNvSpPr/>
          <p:nvPr/>
        </p:nvSpPr>
        <p:spPr>
          <a:xfrm flipH="1">
            <a:off x="6507301" y="2474874"/>
            <a:ext cx="160618" cy="30425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8" name="חץ: למטה 37">
            <a:extLst>
              <a:ext uri="{FF2B5EF4-FFF2-40B4-BE49-F238E27FC236}">
                <a16:creationId xmlns:a16="http://schemas.microsoft.com/office/drawing/2014/main" id="{A61F5696-F7A9-4C06-B644-8B7B6CDE779D}"/>
              </a:ext>
            </a:extLst>
          </p:cNvPr>
          <p:cNvSpPr/>
          <p:nvPr/>
        </p:nvSpPr>
        <p:spPr>
          <a:xfrm flipH="1">
            <a:off x="6489777" y="3394917"/>
            <a:ext cx="160618" cy="30425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9" name="חץ: למטה 38">
            <a:extLst>
              <a:ext uri="{FF2B5EF4-FFF2-40B4-BE49-F238E27FC236}">
                <a16:creationId xmlns:a16="http://schemas.microsoft.com/office/drawing/2014/main" id="{F89BEEB0-F3B2-4969-AA06-09B382E49AB9}"/>
              </a:ext>
            </a:extLst>
          </p:cNvPr>
          <p:cNvSpPr/>
          <p:nvPr/>
        </p:nvSpPr>
        <p:spPr>
          <a:xfrm flipH="1">
            <a:off x="6489777" y="4626087"/>
            <a:ext cx="160618" cy="30425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6" name="מציין מיקום טקסט 13">
            <a:extLst>
              <a:ext uri="{FF2B5EF4-FFF2-40B4-BE49-F238E27FC236}">
                <a16:creationId xmlns:a16="http://schemas.microsoft.com/office/drawing/2014/main" id="{16E65838-4EDA-403D-8E3A-F673BBC00D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05172" y="900112"/>
            <a:ext cx="11580067" cy="53993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e-IL" dirty="0"/>
              <a:t>שאלה – </a:t>
            </a:r>
            <a:r>
              <a:rPr lang="he-IL" sz="2400" dirty="0"/>
              <a:t>לאטום מימן, </a:t>
            </a:r>
            <a:r>
              <a:rPr lang="en-US" sz="2400" dirty="0"/>
              <a:t>H</a:t>
            </a:r>
            <a:r>
              <a:rPr lang="he-IL" sz="2400" dirty="0"/>
              <a:t>, אנרגיית יינון גבוהה יותר משל אטום ליתיום, </a:t>
            </a:r>
            <a:r>
              <a:rPr lang="en-US" sz="2400" dirty="0"/>
              <a:t>Li</a:t>
            </a:r>
            <a:r>
              <a:rPr lang="he-IL" sz="2400" dirty="0"/>
              <a:t>, הסבירו.</a:t>
            </a:r>
          </a:p>
        </p:txBody>
      </p:sp>
      <p:pic>
        <p:nvPicPr>
          <p:cNvPr id="28" name="Picture 4" descr="Transparent atom neon, Picture #2447376 transparent atom neon">
            <a:extLst>
              <a:ext uri="{FF2B5EF4-FFF2-40B4-BE49-F238E27FC236}">
                <a16:creationId xmlns:a16="http://schemas.microsoft.com/office/drawing/2014/main" id="{B874DD5A-6A0F-4AAE-A0FC-DDD3127A20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8" t="15316"/>
          <a:stretch/>
        </p:blipFill>
        <p:spPr bwMode="auto">
          <a:xfrm>
            <a:off x="2667062" y="2346731"/>
            <a:ext cx="1809794" cy="186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41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8" grpId="0" animBg="1"/>
      <p:bldP spid="3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כותרת 7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he-IL" dirty="0"/>
                  <a:t>אנרגיית יינון ראשונה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e-I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𝑰</m:t>
                        </m:r>
                      </m:sub>
                    </m:sSub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8" name="כותרת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25424" b="-5339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מציין מיקום תוכן 10">
            <a:extLst>
              <a:ext uri="{FF2B5EF4-FFF2-40B4-BE49-F238E27FC236}">
                <a16:creationId xmlns:a16="http://schemas.microsoft.com/office/drawing/2014/main" id="{85ADB124-E10D-4BD7-A708-E922BEE91F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31367" y="840479"/>
            <a:ext cx="10981991" cy="415197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e-IL" b="1" dirty="0">
                <a:highlight>
                  <a:srgbClr val="FFFF00"/>
                </a:highlight>
              </a:rPr>
              <a:t>כאשר משווים שני אטומים בעלי מספר </a:t>
            </a:r>
            <a:r>
              <a:rPr lang="he-IL" b="1" dirty="0">
                <a:solidFill>
                  <a:schemeClr val="bg1"/>
                </a:solidFill>
                <a:highlight>
                  <a:srgbClr val="FF0000"/>
                </a:highlight>
              </a:rPr>
              <a:t>שונה</a:t>
            </a:r>
            <a:r>
              <a:rPr lang="he-IL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he-IL" b="1" dirty="0">
                <a:solidFill>
                  <a:schemeClr val="tx1"/>
                </a:solidFill>
                <a:highlight>
                  <a:srgbClr val="FFFF00"/>
                </a:highlight>
              </a:rPr>
              <a:t>של</a:t>
            </a:r>
            <a:r>
              <a:rPr lang="he-IL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he-IL" b="1" dirty="0">
                <a:highlight>
                  <a:srgbClr val="FFFF00"/>
                </a:highlight>
              </a:rPr>
              <a:t>רמות אנרגיה מאוכלסות באלקטרונים</a:t>
            </a:r>
            <a:endParaRPr lang="he-IL" sz="4000" b="1" dirty="0">
              <a:solidFill>
                <a:schemeClr val="bg1"/>
              </a:solidFill>
              <a:highlight>
                <a:srgbClr val="FF0000"/>
              </a:highlight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he-IL" sz="3200" b="1" dirty="0">
                <a:highlight>
                  <a:srgbClr val="00FFFF"/>
                </a:highlight>
              </a:rPr>
              <a:t>לאטום בעל מספר רמות האנרגיה ה</a:t>
            </a:r>
            <a:r>
              <a:rPr lang="he-IL" sz="3200" b="1" dirty="0">
                <a:solidFill>
                  <a:schemeClr val="bg1"/>
                </a:solidFill>
                <a:highlight>
                  <a:srgbClr val="800080"/>
                </a:highlight>
              </a:rPr>
              <a:t>גדול יותר </a:t>
            </a:r>
            <a:br>
              <a:rPr lang="en-US" sz="3200" b="1" dirty="0">
                <a:highlight>
                  <a:srgbClr val="00FFFF"/>
                </a:highlight>
              </a:rPr>
            </a:br>
            <a:r>
              <a:rPr lang="he-IL" sz="3200" b="1" dirty="0">
                <a:highlight>
                  <a:srgbClr val="00FFFF"/>
                </a:highlight>
              </a:rPr>
              <a:t>אנרגיית היינון </a:t>
            </a:r>
            <a:r>
              <a:rPr lang="he-IL" sz="3200" b="1" dirty="0">
                <a:solidFill>
                  <a:schemeClr val="bg1"/>
                </a:solidFill>
                <a:highlight>
                  <a:srgbClr val="000000"/>
                </a:highlight>
              </a:rPr>
              <a:t>נמוכה יותר</a:t>
            </a:r>
          </a:p>
        </p:txBody>
      </p:sp>
      <p:grpSp>
        <p:nvGrpSpPr>
          <p:cNvPr id="4" name="קבוצה 3">
            <a:extLst>
              <a:ext uri="{FF2B5EF4-FFF2-40B4-BE49-F238E27FC236}">
                <a16:creationId xmlns:a16="http://schemas.microsoft.com/office/drawing/2014/main" id="{FF5F7AAA-C895-4B2B-8EA8-063F9CBA75BE}"/>
              </a:ext>
            </a:extLst>
          </p:cNvPr>
          <p:cNvGrpSpPr/>
          <p:nvPr/>
        </p:nvGrpSpPr>
        <p:grpSpPr>
          <a:xfrm>
            <a:off x="3926839" y="3456856"/>
            <a:ext cx="4336734" cy="2151989"/>
            <a:chOff x="513742" y="853552"/>
            <a:chExt cx="4336734" cy="2151989"/>
          </a:xfrm>
        </p:grpSpPr>
        <p:grpSp>
          <p:nvGrpSpPr>
            <p:cNvPr id="2" name="קבוצה 1">
              <a:extLst>
                <a:ext uri="{FF2B5EF4-FFF2-40B4-BE49-F238E27FC236}">
                  <a16:creationId xmlns:a16="http://schemas.microsoft.com/office/drawing/2014/main" id="{938DCAC5-E051-4DF5-93E8-94F068D5C138}"/>
                </a:ext>
              </a:extLst>
            </p:cNvPr>
            <p:cNvGrpSpPr/>
            <p:nvPr/>
          </p:nvGrpSpPr>
          <p:grpSpPr>
            <a:xfrm>
              <a:off x="513742" y="933420"/>
              <a:ext cx="4336734" cy="2072121"/>
              <a:chOff x="3051913" y="1930639"/>
              <a:chExt cx="4337299" cy="2072391"/>
            </a:xfrm>
          </p:grpSpPr>
          <p:grpSp>
            <p:nvGrpSpPr>
              <p:cNvPr id="26" name="קבוצה 25">
                <a:extLst>
                  <a:ext uri="{FF2B5EF4-FFF2-40B4-BE49-F238E27FC236}">
                    <a16:creationId xmlns:a16="http://schemas.microsoft.com/office/drawing/2014/main" id="{0E38B4F7-E0D8-4377-A6B3-A1A9C9490848}"/>
                  </a:ext>
                </a:extLst>
              </p:cNvPr>
              <p:cNvGrpSpPr/>
              <p:nvPr/>
            </p:nvGrpSpPr>
            <p:grpSpPr>
              <a:xfrm>
                <a:off x="3051913" y="2087885"/>
                <a:ext cx="2430550" cy="1678898"/>
                <a:chOff x="3514830" y="2097753"/>
                <a:chExt cx="2430550" cy="1678898"/>
              </a:xfrm>
            </p:grpSpPr>
            <p:pic>
              <p:nvPicPr>
                <p:cNvPr id="1034" name="Picture 10" descr="Scientific Explorer: Atoms Part 1: How Atoms Are Made">
                  <a:extLst>
                    <a:ext uri="{FF2B5EF4-FFF2-40B4-BE49-F238E27FC236}">
                      <a16:creationId xmlns:a16="http://schemas.microsoft.com/office/drawing/2014/main" id="{7B5FB418-21B9-422B-AABD-3B90230B3A9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14444" b="47778" l="10667" r="41167">
                              <a14:foregroundMark x1="30333" y1="23111" x2="30333" y2="23111"/>
                              <a14:foregroundMark x1="29000" y1="21778" x2="29000" y2="21778"/>
                              <a14:foregroundMark x1="25167" y1="20889" x2="24333" y2="20889"/>
                              <a14:foregroundMark x1="20000" y1="22444" x2="16667" y2="24667"/>
                              <a14:foregroundMark x1="14333" y1="28667" x2="14333" y2="28667"/>
                              <a14:foregroundMark x1="15167" y1="33333" x2="16167" y2="34889"/>
                              <a14:foregroundMark x1="17500" y1="38889" x2="17500" y2="38889"/>
                              <a14:foregroundMark x1="20167" y1="40889" x2="21167" y2="41111"/>
                              <a14:foregroundMark x1="22333" y1="41778" x2="23167" y2="42222"/>
                              <a14:foregroundMark x1="23167" y1="42222" x2="23167" y2="42222"/>
                              <a14:foregroundMark x1="16500" y1="40222" x2="16667" y2="35556"/>
                              <a14:foregroundMark x1="17000" y1="30667" x2="18500" y2="27333"/>
                              <a14:foregroundMark x1="20833" y1="20889" x2="21667" y2="19111"/>
                              <a14:foregroundMark x1="21833" y1="17556" x2="21833" y2="17556"/>
                              <a14:foregroundMark x1="21667" y1="17111" x2="21667" y2="17111"/>
                              <a14:foregroundMark x1="21333" y1="17111" x2="21333" y2="17111"/>
                              <a14:foregroundMark x1="20667" y1="17111" x2="20667" y2="17111"/>
                              <a14:foregroundMark x1="22333" y1="17111" x2="22333" y2="17111"/>
                              <a14:foregroundMark x1="24833" y1="17111" x2="24833" y2="17111"/>
                              <a14:foregroundMark x1="26000" y1="17111" x2="27500" y2="17556"/>
                              <a14:foregroundMark x1="30000" y1="18444" x2="30833" y2="18889"/>
                              <a14:foregroundMark x1="31667" y1="20222" x2="31667" y2="20222"/>
                              <a14:foregroundMark x1="32167" y1="23333" x2="33000" y2="24444"/>
                              <a14:foregroundMark x1="33000" y1="26667" x2="33000" y2="26667"/>
                              <a14:foregroundMark x1="33000" y1="29333" x2="33667" y2="30000"/>
                              <a14:foregroundMark x1="32667" y1="32000" x2="32667" y2="32000"/>
                              <a14:foregroundMark x1="32000" y1="32000" x2="31167" y2="28222"/>
                              <a14:foregroundMark x1="30500" y1="24444" x2="30500" y2="24444"/>
                              <a14:foregroundMark x1="26833" y1="22667" x2="23833" y2="25111"/>
                              <a14:foregroundMark x1="19500" y1="27778" x2="19500" y2="27778"/>
                              <a14:foregroundMark x1="16667" y1="30000" x2="16667" y2="30000"/>
                              <a14:foregroundMark x1="16667" y1="37111" x2="17000" y2="38444"/>
                              <a14:foregroundMark x1="20500" y1="44444" x2="22167" y2="44444"/>
                              <a14:foregroundMark x1="24333" y1="44667" x2="25167" y2="44667"/>
                              <a14:foregroundMark x1="26333" y1="44667" x2="28833" y2="42222"/>
                              <a14:foregroundMark x1="29000" y1="41556" x2="29000" y2="41556"/>
                              <a14:foregroundMark x1="29500" y1="40444" x2="29500" y2="40444"/>
                              <a14:foregroundMark x1="29500" y1="40444" x2="29500" y2="42222"/>
                              <a14:foregroundMark x1="28500" y1="43111" x2="27000" y2="43333"/>
                              <a14:foregroundMark x1="22833" y1="38889" x2="22833" y2="37111"/>
                              <a14:foregroundMark x1="22833" y1="36444" x2="23167" y2="38222"/>
                              <a14:foregroundMark x1="23833" y1="39556" x2="24667" y2="39556"/>
                              <a14:foregroundMark x1="26833" y1="39778" x2="26833" y2="39778"/>
                              <a14:foregroundMark x1="32500" y1="32000" x2="32500" y2="32000"/>
                              <a14:foregroundMark x1="31500" y1="34222" x2="31500" y2="35111"/>
                              <a14:foregroundMark x1="31500" y1="35778" x2="32167" y2="36222"/>
                              <a14:foregroundMark x1="32667" y1="36222" x2="32667" y2="36222"/>
                              <a14:foregroundMark x1="30000" y1="34000" x2="30000" y2="31556"/>
                              <a14:foregroundMark x1="30000" y1="29333" x2="30000" y2="29333"/>
                              <a14:foregroundMark x1="28000" y1="26000" x2="28000" y2="26000"/>
                              <a14:foregroundMark x1="27333" y1="24444" x2="26333" y2="23333"/>
                              <a14:foregroundMark x1="23667" y1="21111" x2="22333" y2="18889"/>
                              <a14:foregroundMark x1="18000" y1="16444" x2="15500" y2="17556"/>
                              <a14:foregroundMark x1="13833" y1="20222" x2="13833" y2="20222"/>
                              <a14:foregroundMark x1="14833" y1="22000" x2="15500" y2="23333"/>
                              <a14:foregroundMark x1="15667" y1="27778" x2="16167" y2="28889"/>
                              <a14:foregroundMark x1="16167" y1="31556" x2="16167" y2="32889"/>
                              <a14:foregroundMark x1="14500" y1="34667" x2="14500" y2="34667"/>
                              <a14:foregroundMark x1="13833" y1="31333" x2="13833" y2="30222"/>
                              <a14:foregroundMark x1="12333" y1="30000" x2="14833" y2="36889"/>
                              <a14:foregroundMark x1="14833" y1="37111" x2="15667" y2="38444"/>
                              <a14:foregroundMark x1="16167" y1="40444" x2="17500" y2="40889"/>
                              <a14:foregroundMark x1="20167" y1="41778" x2="23333" y2="43111"/>
                              <a14:foregroundMark x1="25833" y1="43778" x2="25833" y2="43778"/>
                              <a14:foregroundMark x1="26000" y1="44444" x2="26000" y2="44444"/>
                              <a14:foregroundMark x1="23833" y1="45333" x2="22167" y2="46000"/>
                              <a14:foregroundMark x1="21167" y1="46000" x2="21167" y2="46000"/>
                              <a14:foregroundMark x1="20833" y1="46000" x2="20833" y2="46000"/>
                              <a14:foregroundMark x1="19000" y1="43333" x2="17667" y2="40222"/>
                              <a14:foregroundMark x1="17500" y1="38889" x2="17000" y2="34889"/>
                              <a14:foregroundMark x1="17000" y1="34889" x2="17000" y2="34889"/>
                              <a14:foregroundMark x1="18000" y1="35556" x2="18000" y2="35556"/>
                              <a14:foregroundMark x1="19000" y1="37111" x2="20500" y2="38889"/>
                              <a14:foregroundMark x1="21833" y1="41111" x2="23333" y2="41556"/>
                              <a14:foregroundMark x1="25333" y1="41556" x2="25333" y2="41556"/>
                              <a14:foregroundMark x1="26333" y1="41556" x2="27000" y2="41778"/>
                              <a14:foregroundMark x1="27000" y1="41778" x2="28500" y2="44000"/>
                              <a14:foregroundMark x1="28833" y1="43778" x2="29500" y2="44000"/>
                              <a14:foregroundMark x1="29500" y1="45111" x2="28333" y2="46000"/>
                              <a14:foregroundMark x1="25333" y1="46444" x2="25333" y2="46444"/>
                              <a14:foregroundMark x1="23667" y1="46444" x2="22833" y2="46444"/>
                              <a14:foregroundMark x1="20167" y1="45111" x2="20167" y2="45111"/>
                              <a14:foregroundMark x1="16167" y1="42444" x2="16167" y2="42444"/>
                              <a14:foregroundMark x1="15000" y1="40444" x2="15000" y2="40444"/>
                              <a14:foregroundMark x1="13833" y1="39111" x2="13833" y2="39111"/>
                              <a14:foregroundMark x1="13500" y1="36444" x2="14500" y2="34889"/>
                              <a14:foregroundMark x1="14333" y1="33556" x2="18500" y2="25333"/>
                              <a14:foregroundMark x1="19500" y1="25333" x2="22333" y2="26444"/>
                              <a14:foregroundMark x1="26000" y1="28000" x2="26833" y2="28222"/>
                              <a14:foregroundMark x1="28333" y1="30667" x2="29000" y2="30889"/>
                              <a14:foregroundMark x1="29000" y1="30889" x2="29000" y2="30889"/>
                              <a14:foregroundMark x1="33667" y1="30222" x2="33667" y2="30222"/>
                              <a14:foregroundMark x1="34000" y1="29556" x2="34000" y2="29556"/>
                              <a14:foregroundMark x1="34000" y1="28222" x2="33167" y2="25111"/>
                              <a14:foregroundMark x1="32667" y1="23778" x2="32667" y2="23778"/>
                              <a14:foregroundMark x1="32167" y1="22444" x2="32167" y2="22444"/>
                              <a14:foregroundMark x1="29833" y1="21111" x2="29833" y2="21111"/>
                              <a14:foregroundMark x1="26000" y1="18889" x2="26000" y2="18889"/>
                              <a14:foregroundMark x1="21833" y1="19111" x2="21167" y2="19556"/>
                              <a14:foregroundMark x1="17667" y1="20444" x2="22333" y2="19778"/>
                              <a14:foregroundMark x1="25333" y1="18889" x2="27333" y2="18889"/>
                              <a14:foregroundMark x1="29500" y1="21333" x2="30833" y2="22667"/>
                              <a14:foregroundMark x1="33500" y1="28222" x2="33500" y2="28222"/>
                              <a14:foregroundMark x1="35167" y1="32000" x2="35167" y2="32000"/>
                              <a14:foregroundMark x1="35500" y1="34000" x2="35500" y2="34000"/>
                              <a14:foregroundMark x1="35667" y1="34222" x2="35500" y2="32667"/>
                              <a14:foregroundMark x1="35000" y1="30000" x2="34167" y2="27778"/>
                              <a14:foregroundMark x1="34000" y1="25778" x2="33000" y2="24444"/>
                              <a14:foregroundMark x1="29833" y1="21111" x2="29833" y2="21111"/>
                              <a14:foregroundMark x1="27333" y1="20444" x2="26000" y2="20444"/>
                              <a14:foregroundMark x1="19167" y1="21778" x2="17167" y2="22667"/>
                              <a14:foregroundMark x1="14833" y1="23111" x2="14833" y2="23111"/>
                              <a14:foregroundMark x1="14833" y1="23111" x2="14833" y2="23111"/>
                              <a14:foregroundMark x1="15167" y1="23111" x2="16167" y2="22667"/>
                              <a14:foregroundMark x1="19000" y1="20889" x2="20000" y2="19778"/>
                              <a14:foregroundMark x1="20167" y1="19556" x2="20833" y2="19111"/>
                              <a14:foregroundMark x1="20833" y1="18222" x2="20833" y2="18222"/>
                              <a14:foregroundMark x1="21667" y1="16222" x2="21667" y2="16222"/>
                              <a14:foregroundMark x1="21667" y1="16222" x2="21667" y2="16222"/>
                              <a14:foregroundMark x1="21333" y1="15778" x2="21333" y2="15778"/>
                              <a14:foregroundMark x1="20833" y1="15778" x2="20833" y2="15778"/>
                              <a14:foregroundMark x1="20833" y1="14444" x2="20833" y2="14444"/>
                              <a14:foregroundMark x1="21167" y1="14444" x2="21167" y2="14444"/>
                              <a14:foregroundMark x1="15000" y1="21111" x2="15000" y2="21111"/>
                              <a14:foregroundMark x1="12833" y1="24000" x2="12833" y2="24000"/>
                              <a14:backgroundMark x1="25833" y1="34000" x2="25833" y2="34000"/>
                              <a14:backgroundMark x1="27833" y1="35778" x2="27833" y2="35778"/>
                              <a14:backgroundMark x1="23667" y1="34000" x2="23667" y2="34000"/>
                              <a14:backgroundMark x1="23333" y1="33556" x2="23333" y2="33556"/>
                              <a14:backgroundMark x1="23333" y1="32222" x2="23333" y2="32222"/>
                              <a14:backgroundMark x1="23833" y1="31556" x2="23833" y2="31556"/>
                              <a14:backgroundMark x1="26333" y1="34667" x2="26333" y2="34667"/>
                              <a14:backgroundMark x1="28500" y1="35778" x2="28500" y2="35778"/>
                              <a14:backgroundMark x1="29833" y1="37556" x2="29833" y2="37556"/>
                              <a14:backgroundMark x1="30833" y1="37556" x2="30833" y2="37556"/>
                              <a14:backgroundMark x1="32000" y1="38889" x2="32000" y2="38889"/>
                              <a14:backgroundMark x1="33167" y1="39111" x2="33167" y2="39111"/>
                              <a14:backgroundMark x1="34000" y1="39778" x2="34000" y2="39778"/>
                              <a14:backgroundMark x1="24333" y1="32667" x2="24333" y2="32667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035" t="12615" r="54921" b="48216"/>
                <a:stretch/>
              </p:blipFill>
              <p:spPr bwMode="auto">
                <a:xfrm>
                  <a:off x="3514830" y="2097753"/>
                  <a:ext cx="2174198" cy="167889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5" name="מלבן 14">
                  <a:extLst>
                    <a:ext uri="{FF2B5EF4-FFF2-40B4-BE49-F238E27FC236}">
                      <a16:creationId xmlns:a16="http://schemas.microsoft.com/office/drawing/2014/main" id="{EA67B9D8-3FD1-4A53-B2A2-EB3B6923D823}"/>
                    </a:ext>
                  </a:extLst>
                </p:cNvPr>
                <p:cNvSpPr/>
                <p:nvPr/>
              </p:nvSpPr>
              <p:spPr>
                <a:xfrm rot="765973">
                  <a:off x="5128162" y="3260360"/>
                  <a:ext cx="817218" cy="27357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dirty="0"/>
                </a:p>
              </p:txBody>
            </p:sp>
          </p:grpSp>
          <p:grpSp>
            <p:nvGrpSpPr>
              <p:cNvPr id="27" name="קבוצה 26">
                <a:extLst>
                  <a:ext uri="{FF2B5EF4-FFF2-40B4-BE49-F238E27FC236}">
                    <a16:creationId xmlns:a16="http://schemas.microsoft.com/office/drawing/2014/main" id="{08649D63-4052-44AD-AB8E-E6117176F16D}"/>
                  </a:ext>
                </a:extLst>
              </p:cNvPr>
              <p:cNvGrpSpPr/>
              <p:nvPr/>
            </p:nvGrpSpPr>
            <p:grpSpPr>
              <a:xfrm>
                <a:off x="4795914" y="1930639"/>
                <a:ext cx="2593298" cy="2072391"/>
                <a:chOff x="6320134" y="1901007"/>
                <a:chExt cx="2593298" cy="2072391"/>
              </a:xfrm>
            </p:grpSpPr>
            <p:pic>
              <p:nvPicPr>
                <p:cNvPr id="1032" name="Picture 8" descr="Scientific Explorer: Atoms Part 1: How Atoms Are Made">
                  <a:extLst>
                    <a:ext uri="{FF2B5EF4-FFF2-40B4-BE49-F238E27FC236}">
                      <a16:creationId xmlns:a16="http://schemas.microsoft.com/office/drawing/2014/main" id="{02B521A7-91A3-4C66-A9E2-08702B2051F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54000" b="96222" l="36000" r="75167">
                              <a14:foregroundMark x1="50000" y1="63333" x2="50000" y2="63333"/>
                              <a14:foregroundMark x1="50500" y1="62667" x2="52167" y2="62000"/>
                              <a14:foregroundMark x1="54167" y1="60889" x2="54167" y2="60889"/>
                              <a14:foregroundMark x1="55667" y1="59111" x2="55667" y2="59111"/>
                              <a14:foregroundMark x1="55000" y1="57111" x2="53167" y2="57111"/>
                              <a14:foregroundMark x1="49333" y1="57111" x2="48000" y2="57111"/>
                              <a14:foregroundMark x1="48500" y1="55333" x2="48500" y2="55333"/>
                              <a14:foregroundMark x1="49833" y1="54667" x2="49833" y2="54667"/>
                              <a14:foregroundMark x1="49833" y1="54667" x2="49833" y2="54667"/>
                              <a14:foregroundMark x1="52000" y1="54667" x2="52000" y2="54667"/>
                              <a14:foregroundMark x1="52667" y1="54667" x2="53500" y2="54667"/>
                              <a14:foregroundMark x1="55667" y1="55778" x2="56500" y2="56000"/>
                              <a14:foregroundMark x1="57167" y1="56000" x2="57167" y2="56000"/>
                              <a14:foregroundMark x1="49833" y1="54667" x2="49833" y2="54667"/>
                              <a14:foregroundMark x1="49333" y1="54000" x2="49333" y2="54000"/>
                              <a14:foregroundMark x1="49333" y1="54000" x2="49333" y2="54000"/>
                              <a14:foregroundMark x1="48833" y1="54000" x2="46833" y2="57333"/>
                              <a14:foregroundMark x1="46833" y1="57333" x2="46167" y2="57778"/>
                              <a14:foregroundMark x1="44667" y1="59111" x2="43167" y2="60222"/>
                              <a14:foregroundMark x1="40500" y1="62000" x2="40000" y2="63333"/>
                              <a14:foregroundMark x1="39167" y1="64889" x2="38667" y2="68222"/>
                              <a14:foregroundMark x1="38000" y1="69556" x2="37167" y2="71556"/>
                              <a14:foregroundMark x1="37000" y1="72222" x2="37000" y2="73778"/>
                              <a14:foregroundMark x1="37000" y1="73778" x2="37000" y2="73778"/>
                              <a14:foregroundMark x1="37167" y1="72889" x2="37167" y2="72889"/>
                              <a14:foregroundMark x1="37167" y1="72889" x2="37167" y2="76667"/>
                              <a14:foregroundMark x1="37167" y1="79333" x2="37167" y2="79333"/>
                              <a14:foregroundMark x1="38000" y1="81111" x2="38667" y2="82000"/>
                              <a14:foregroundMark x1="38667" y1="82222" x2="38667" y2="83333"/>
                              <a14:foregroundMark x1="39667" y1="86667" x2="39667" y2="86667"/>
                              <a14:foregroundMark x1="40167" y1="88444" x2="40167" y2="88444"/>
                              <a14:foregroundMark x1="40667" y1="89111" x2="40667" y2="89111"/>
                              <a14:foregroundMark x1="43333" y1="90889" x2="43333" y2="90889"/>
                              <a14:foregroundMark x1="46167" y1="92889" x2="46167" y2="92889"/>
                              <a14:foregroundMark x1="48333" y1="93556" x2="50333" y2="94889"/>
                              <a14:foregroundMark x1="51667" y1="95111" x2="54500" y2="95333"/>
                              <a14:foregroundMark x1="57667" y1="94889" x2="60333" y2="94889"/>
                              <a14:foregroundMark x1="63000" y1="93778" x2="63000" y2="93778"/>
                              <a14:foregroundMark x1="60333" y1="89778" x2="60333" y2="89778"/>
                              <a14:foregroundMark x1="59333" y1="89778" x2="59333" y2="89778"/>
                              <a14:foregroundMark x1="59667" y1="89778" x2="59667" y2="89778"/>
                              <a14:foregroundMark x1="60167" y1="89778" x2="60167" y2="89778"/>
                              <a14:foregroundMark x1="60333" y1="89556" x2="60333" y2="89556"/>
                              <a14:foregroundMark x1="64500" y1="80444" x2="64500" y2="80444"/>
                              <a14:foregroundMark x1="65833" y1="79111" x2="65833" y2="79111"/>
                              <a14:foregroundMark x1="66333" y1="76444" x2="66500" y2="74444"/>
                              <a14:foregroundMark x1="67000" y1="70222" x2="67000" y2="70222"/>
                              <a14:foregroundMark x1="65500" y1="66889" x2="64833" y2="66000"/>
                              <a14:foregroundMark x1="56000" y1="68222" x2="56000" y2="68222"/>
                              <a14:foregroundMark x1="55000" y1="68444" x2="53667" y2="67778"/>
                              <a14:foregroundMark x1="51500" y1="64667" x2="51500" y2="64667"/>
                              <a14:foregroundMark x1="48833" y1="64667" x2="46833" y2="66667"/>
                              <a14:foregroundMark x1="44833" y1="67778" x2="44833" y2="69111"/>
                              <a14:foregroundMark x1="43833" y1="73111" x2="43667" y2="74667"/>
                              <a14:foregroundMark x1="43667" y1="77111" x2="43833" y2="79111"/>
                              <a14:foregroundMark x1="45833" y1="81556" x2="46333" y2="82667"/>
                              <a14:foregroundMark x1="61667" y1="57333" x2="61667" y2="57333"/>
                              <a14:foregroundMark x1="61667" y1="57333" x2="61667" y2="57333"/>
                              <a14:foregroundMark x1="62500" y1="58000" x2="63333" y2="59111"/>
                              <a14:foregroundMark x1="64333" y1="60000" x2="64500" y2="60889"/>
                              <a14:foregroundMark x1="65833" y1="62889" x2="65833" y2="62889"/>
                              <a14:foregroundMark x1="66000" y1="64222" x2="66333" y2="66000"/>
                              <a14:foregroundMark x1="66333" y1="68889" x2="66833" y2="70889"/>
                              <a14:foregroundMark x1="67333" y1="72444" x2="67500" y2="73778"/>
                              <a14:foregroundMark x1="68167" y1="75333" x2="68167" y2="75333"/>
                              <a14:foregroundMark x1="68667" y1="76667" x2="68667" y2="77778"/>
                              <a14:foregroundMark x1="68667" y1="79111" x2="68667" y2="80667"/>
                              <a14:foregroundMark x1="68667" y1="82667" x2="68500" y2="83556"/>
                              <a14:foregroundMark x1="67500" y1="84667" x2="67500" y2="84667"/>
                              <a14:foregroundMark x1="63000" y1="90889" x2="63000" y2="90889"/>
                              <a14:foregroundMark x1="63000" y1="90889" x2="63000" y2="90889"/>
                              <a14:foregroundMark x1="63000" y1="90889" x2="63000" y2="90889"/>
                              <a14:foregroundMark x1="64000" y1="90444" x2="64000" y2="90444"/>
                              <a14:foregroundMark x1="64333" y1="89778" x2="64333" y2="89778"/>
                              <a14:foregroundMark x1="64333" y1="89778" x2="62500" y2="89778"/>
                              <a14:foregroundMark x1="61833" y1="89778" x2="59167" y2="91556"/>
                              <a14:foregroundMark x1="55667" y1="93556" x2="55000" y2="93778"/>
                              <a14:foregroundMark x1="52000" y1="94889" x2="51500" y2="95778"/>
                              <a14:foregroundMark x1="56000" y1="96444" x2="56000" y2="96444"/>
                              <a14:foregroundMark x1="56000" y1="96444" x2="53667" y2="96000"/>
                              <a14:foregroundMark x1="48833" y1="95111" x2="48000" y2="95111"/>
                              <a14:foregroundMark x1="45667" y1="94222" x2="44167" y2="93778"/>
                              <a14:foregroundMark x1="41833" y1="91778" x2="40667" y2="91556"/>
                              <a14:foregroundMark x1="40167" y1="90444" x2="40167" y2="90444"/>
                              <a14:foregroundMark x1="40000" y1="90889" x2="40000" y2="90889"/>
                              <a14:foregroundMark x1="40500" y1="89778" x2="40000" y2="88889"/>
                              <a14:foregroundMark x1="38500" y1="86667" x2="38500" y2="86667"/>
                              <a14:foregroundMark x1="38500" y1="85333" x2="38167" y2="83556"/>
                              <a14:foregroundMark x1="37500" y1="82222" x2="37500" y2="82222"/>
                              <a14:foregroundMark x1="37500" y1="82000" x2="37167" y2="86000"/>
                              <a14:foregroundMark x1="37167" y1="86222" x2="37167" y2="86222"/>
                              <a14:foregroundMark x1="37667" y1="87556" x2="37667" y2="87556"/>
                              <a14:foregroundMark x1="37667" y1="85333" x2="37667" y2="85333"/>
                              <a14:foregroundMark x1="37000" y1="80444" x2="37000" y2="80444"/>
                              <a14:foregroundMark x1="37000" y1="78667" x2="37000" y2="76667"/>
                              <a14:foregroundMark x1="36000" y1="74444" x2="36000" y2="71111"/>
                              <a14:foregroundMark x1="36000" y1="67778" x2="36167" y2="66222"/>
                              <a14:foregroundMark x1="37667" y1="64222" x2="38667" y2="63333"/>
                              <a14:foregroundMark x1="39500" y1="62000" x2="39500" y2="62000"/>
                              <a14:foregroundMark x1="40167" y1="61333" x2="41833" y2="59778"/>
                              <a14:foregroundMark x1="42667" y1="59111" x2="42667" y2="59111"/>
                              <a14:foregroundMark x1="43833" y1="58667" x2="43833" y2="58667"/>
                              <a14:foregroundMark x1="44667" y1="57111" x2="44667" y2="57111"/>
                              <a14:foregroundMark x1="46167" y1="54667" x2="46167" y2="54667"/>
                              <a14:foregroundMark x1="44833" y1="56000" x2="44833" y2="57111"/>
                              <a14:foregroundMark x1="65000" y1="68222" x2="65000" y2="68222"/>
                              <a14:foregroundMark x1="65000" y1="69111" x2="65000" y2="69111"/>
                              <a14:foregroundMark x1="40167" y1="64889" x2="40167" y2="64889"/>
                              <a14:foregroundMark x1="41833" y1="61556" x2="41833" y2="61556"/>
                              <a14:foregroundMark x1="42667" y1="59333" x2="45667" y2="57111"/>
                              <a14:foregroundMark x1="47833" y1="55111" x2="54167" y2="54667"/>
                              <a14:foregroundMark x1="56500" y1="54444" x2="59167" y2="55111"/>
                              <a14:foregroundMark x1="60167" y1="55778" x2="60167" y2="55778"/>
                              <a14:foregroundMark x1="50333" y1="87333" x2="50333" y2="87333"/>
                              <a14:foregroundMark x1="49333" y1="92222" x2="48833" y2="94444"/>
                              <a14:foregroundMark x1="48000" y1="95333" x2="48000" y2="95333"/>
                              <a14:foregroundMark x1="47333" y1="95333" x2="46167" y2="95333"/>
                              <a14:foregroundMark x1="43833" y1="94889" x2="43833" y2="94889"/>
                              <a14:backgroundMark x1="52667" y1="76667" x2="52667" y2="76667"/>
                              <a14:backgroundMark x1="52500" y1="72444" x2="52500" y2="72444"/>
                              <a14:backgroundMark x1="50000" y1="74000" x2="50000" y2="74000"/>
                              <a14:backgroundMark x1="48833" y1="73778" x2="48833" y2="73778"/>
                              <a14:backgroundMark x1="55500" y1="72889" x2="55500" y2="72889"/>
                              <a14:backgroundMark x1="52000" y1="79111" x2="52000" y2="79111"/>
                              <a14:backgroundMark x1="52167" y1="79111" x2="52167" y2="79111"/>
                              <a14:backgroundMark x1="51500" y1="79333" x2="51500" y2="79333"/>
                              <a14:backgroundMark x1="58333" y1="79778" x2="58333" y2="79778"/>
                              <a14:backgroundMark x1="58333" y1="80000" x2="58333" y2="80000"/>
                              <a14:backgroundMark x1="60333" y1="81333" x2="60333" y2="81333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612" t="50000" r="20011" b="1650"/>
                <a:stretch/>
              </p:blipFill>
              <p:spPr bwMode="auto">
                <a:xfrm>
                  <a:off x="6320134" y="1901007"/>
                  <a:ext cx="2593298" cy="2072391"/>
                </a:xfrm>
                <a:prstGeom prst="rect">
                  <a:avLst/>
                </a:prstGeom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" name="מלבן 2">
                  <a:extLst>
                    <a:ext uri="{FF2B5EF4-FFF2-40B4-BE49-F238E27FC236}">
                      <a16:creationId xmlns:a16="http://schemas.microsoft.com/office/drawing/2014/main" id="{D170D0B1-68F4-4AB3-818A-C9D353532DDD}"/>
                    </a:ext>
                  </a:extLst>
                </p:cNvPr>
                <p:cNvSpPr/>
                <p:nvPr/>
              </p:nvSpPr>
              <p:spPr>
                <a:xfrm>
                  <a:off x="8096214" y="3429000"/>
                  <a:ext cx="817218" cy="27357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</p:grpSp>
        </p:grpSp>
        <p:sp>
          <p:nvSpPr>
            <p:cNvPr id="17" name="אליפסה 16">
              <a:extLst>
                <a:ext uri="{FF2B5EF4-FFF2-40B4-BE49-F238E27FC236}">
                  <a16:creationId xmlns:a16="http://schemas.microsoft.com/office/drawing/2014/main" id="{D6379AA9-6608-4964-A7EE-D0BA2EB5CD53}"/>
                </a:ext>
              </a:extLst>
            </p:cNvPr>
            <p:cNvSpPr/>
            <p:nvPr/>
          </p:nvSpPr>
          <p:spPr>
            <a:xfrm>
              <a:off x="2937597" y="853552"/>
              <a:ext cx="340612" cy="398229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8" name="אליפסה 17">
              <a:extLst>
                <a:ext uri="{FF2B5EF4-FFF2-40B4-BE49-F238E27FC236}">
                  <a16:creationId xmlns:a16="http://schemas.microsoft.com/office/drawing/2014/main" id="{03726630-4525-4A95-BB32-653FA6AF3FAC}"/>
                </a:ext>
              </a:extLst>
            </p:cNvPr>
            <p:cNvSpPr/>
            <p:nvPr/>
          </p:nvSpPr>
          <p:spPr>
            <a:xfrm>
              <a:off x="1142023" y="1042915"/>
              <a:ext cx="340612" cy="398229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9" name="אליפסה 18">
              <a:extLst>
                <a:ext uri="{FF2B5EF4-FFF2-40B4-BE49-F238E27FC236}">
                  <a16:creationId xmlns:a16="http://schemas.microsoft.com/office/drawing/2014/main" id="{A32F1236-2A6B-4F2A-93D8-D96919DB6584}"/>
                </a:ext>
              </a:extLst>
            </p:cNvPr>
            <p:cNvSpPr/>
            <p:nvPr/>
          </p:nvSpPr>
          <p:spPr>
            <a:xfrm>
              <a:off x="3232496" y="1969480"/>
              <a:ext cx="45713" cy="4571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0" name="אליפסה 19">
              <a:extLst>
                <a:ext uri="{FF2B5EF4-FFF2-40B4-BE49-F238E27FC236}">
                  <a16:creationId xmlns:a16="http://schemas.microsoft.com/office/drawing/2014/main" id="{A40749DD-78D2-4C49-BF0F-EF940E351D33}"/>
                </a:ext>
              </a:extLst>
            </p:cNvPr>
            <p:cNvSpPr/>
            <p:nvPr/>
          </p:nvSpPr>
          <p:spPr>
            <a:xfrm>
              <a:off x="1459778" y="1951930"/>
              <a:ext cx="45713" cy="4571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173571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כותרת 7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he-IL" dirty="0"/>
                  <a:t>אנרגיית יינון ראשונה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e-I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𝑰</m:t>
                        </m:r>
                      </m:sub>
                    </m:sSub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8" name="כותרת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25424" b="-5339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385201" y="1038267"/>
            <a:ext cx="11501999" cy="53993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e-IL" dirty="0"/>
              <a:t>שאלה – </a:t>
            </a:r>
            <a:r>
              <a:rPr lang="he-IL" sz="2400" dirty="0"/>
              <a:t>לאטום פלואור, </a:t>
            </a:r>
            <a:r>
              <a:rPr lang="en-US" sz="2400" dirty="0"/>
              <a:t>F</a:t>
            </a:r>
            <a:r>
              <a:rPr lang="he-IL" sz="2400" dirty="0"/>
              <a:t>, אנרגיית יינון גבוהה יותר משל אטום ליתיום, </a:t>
            </a:r>
            <a:r>
              <a:rPr lang="en-US" sz="2400" dirty="0"/>
              <a:t>Li</a:t>
            </a:r>
            <a:r>
              <a:rPr lang="he-IL" sz="2400" dirty="0"/>
              <a:t>. הסבירו.</a:t>
            </a:r>
          </a:p>
        </p:txBody>
      </p:sp>
      <p:graphicFrame>
        <p:nvGraphicFramePr>
          <p:cNvPr id="23" name="טבלה 23">
            <a:extLst>
              <a:ext uri="{FF2B5EF4-FFF2-40B4-BE49-F238E27FC236}">
                <a16:creationId xmlns:a16="http://schemas.microsoft.com/office/drawing/2014/main" id="{CEBFCF18-5AED-47DB-BAA7-FBC13F05D8D9}"/>
              </a:ext>
            </a:extLst>
          </p:cNvPr>
          <p:cNvGraphicFramePr>
            <a:graphicFrameLocks noGrp="1"/>
          </p:cNvGraphicFramePr>
          <p:nvPr/>
        </p:nvGraphicFramePr>
        <p:xfrm>
          <a:off x="285730" y="4110193"/>
          <a:ext cx="6457285" cy="175244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960623">
                  <a:extLst>
                    <a:ext uri="{9D8B030D-6E8A-4147-A177-3AD203B41FA5}">
                      <a16:colId xmlns:a16="http://schemas.microsoft.com/office/drawing/2014/main" val="574976807"/>
                    </a:ext>
                  </a:extLst>
                </a:gridCol>
                <a:gridCol w="1392520">
                  <a:extLst>
                    <a:ext uri="{9D8B030D-6E8A-4147-A177-3AD203B41FA5}">
                      <a16:colId xmlns:a16="http://schemas.microsoft.com/office/drawing/2014/main" val="43020763"/>
                    </a:ext>
                  </a:extLst>
                </a:gridCol>
                <a:gridCol w="3104142">
                  <a:extLst>
                    <a:ext uri="{9D8B030D-6E8A-4147-A177-3AD203B41FA5}">
                      <a16:colId xmlns:a16="http://schemas.microsoft.com/office/drawing/2014/main" val="4190939100"/>
                    </a:ext>
                  </a:extLst>
                </a:gridCol>
              </a:tblGrid>
              <a:tr h="370792"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Li</a:t>
                      </a:r>
                      <a:endParaRPr lang="he-IL" sz="1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F</a:t>
                      </a:r>
                      <a:endParaRPr lang="he-IL" sz="1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1634230048"/>
                  </a:ext>
                </a:extLst>
              </a:tr>
              <a:tr h="370792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3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9</a:t>
                      </a:r>
                      <a:endParaRPr lang="he-IL" sz="1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מספר אלקטרונים כולל</a:t>
                      </a: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2638644728"/>
                  </a:ext>
                </a:extLst>
              </a:tr>
              <a:tr h="370792"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2 , 1</a:t>
                      </a:r>
                      <a:endParaRPr lang="he-IL" sz="1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2 , 7</a:t>
                      </a:r>
                      <a:endParaRPr lang="he-IL" sz="1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היערכות אלקטרונים</a:t>
                      </a: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3061893817"/>
                  </a:ext>
                </a:extLst>
              </a:tr>
              <a:tr h="639997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2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2</a:t>
                      </a:r>
                      <a:endParaRPr lang="he-IL" sz="1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מספר רמות אנרגיה </a:t>
                      </a:r>
                      <a:br>
                        <a:rPr lang="en-US" sz="1800" b="1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</a:br>
                      <a:r>
                        <a:rPr lang="he-IL" sz="1800" b="1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המאוכלסות באלקטרונים</a:t>
                      </a: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3889461469"/>
                  </a:ext>
                </a:extLst>
              </a:tr>
            </a:tbl>
          </a:graphicData>
        </a:graphic>
      </p:graphicFrame>
      <p:grpSp>
        <p:nvGrpSpPr>
          <p:cNvPr id="6" name="קבוצה 5">
            <a:extLst>
              <a:ext uri="{FF2B5EF4-FFF2-40B4-BE49-F238E27FC236}">
                <a16:creationId xmlns:a16="http://schemas.microsoft.com/office/drawing/2014/main" id="{F0033321-B3B8-4F05-B433-C0B4F1253975}"/>
              </a:ext>
            </a:extLst>
          </p:cNvPr>
          <p:cNvGrpSpPr/>
          <p:nvPr/>
        </p:nvGrpSpPr>
        <p:grpSpPr>
          <a:xfrm>
            <a:off x="3186359" y="1645521"/>
            <a:ext cx="3396513" cy="1868621"/>
            <a:chOff x="3264183" y="2166842"/>
            <a:chExt cx="3396955" cy="1868864"/>
          </a:xfrm>
        </p:grpSpPr>
        <p:pic>
          <p:nvPicPr>
            <p:cNvPr id="2050" name="Picture 2" descr="Transparent atom neon, Picture #2447376 transparent atom neon">
              <a:extLst>
                <a:ext uri="{FF2B5EF4-FFF2-40B4-BE49-F238E27FC236}">
                  <a16:creationId xmlns:a16="http://schemas.microsoft.com/office/drawing/2014/main" id="{93B0320B-0C79-43C8-B191-AB0A5BB313C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316" r="52103"/>
            <a:stretch/>
          </p:blipFill>
          <p:spPr bwMode="auto">
            <a:xfrm>
              <a:off x="3264183" y="2376411"/>
              <a:ext cx="1586925" cy="15319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Transparent atom neon, Picture #2447376 transparent atom neon">
              <a:extLst>
                <a:ext uri="{FF2B5EF4-FFF2-40B4-BE49-F238E27FC236}">
                  <a16:creationId xmlns:a16="http://schemas.microsoft.com/office/drawing/2014/main" id="{306A6902-1E27-4055-B3AA-F53C1711648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218" t="15316"/>
            <a:stretch/>
          </p:blipFill>
          <p:spPr bwMode="auto">
            <a:xfrm>
              <a:off x="4851108" y="2166842"/>
              <a:ext cx="1810030" cy="1868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מלבן 10">
                <a:extLst>
                  <a:ext uri="{FF2B5EF4-FFF2-40B4-BE49-F238E27FC236}">
                    <a16:creationId xmlns:a16="http://schemas.microsoft.com/office/drawing/2014/main" id="{BAC2504A-676D-43AD-AE4D-AC3CBFB7E3CD}"/>
                  </a:ext>
                </a:extLst>
              </p:cNvPr>
              <p:cNvSpPr/>
              <p:nvPr/>
            </p:nvSpPr>
            <p:spPr>
              <a:xfrm>
                <a:off x="4724767" y="3419299"/>
                <a:ext cx="2756332" cy="6242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𝐿𝑖</m:t>
                    </m:r>
                    <m:r>
                      <a:rPr lang="en-US" sz="2400" i="1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highlight>
                      <a:srgbClr val="FFFF00"/>
                    </a:highlight>
                    <a:latin typeface="Varela Round" panose="00000500000000000000" pitchFamily="2" charset="-79"/>
                    <a:cs typeface="Varela Round" panose="00000500000000000000" pitchFamily="2" charset="-79"/>
                  </a:rPr>
                  <a:t> 520.2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𝑘𝐽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𝑚𝑜𝑙</m:t>
                        </m:r>
                      </m:den>
                    </m:f>
                  </m:oMath>
                </a14:m>
                <a:endParaRPr lang="he-IL" sz="2400" dirty="0">
                  <a:highlight>
                    <a:srgbClr val="FFFF00"/>
                  </a:highlight>
                  <a:latin typeface="Varela Round" panose="00000500000000000000" pitchFamily="2" charset="-79"/>
                  <a:cs typeface="Varela Round" panose="00000500000000000000" pitchFamily="2" charset="-79"/>
                </a:endParaRPr>
              </a:p>
            </p:txBody>
          </p:sp>
        </mc:Choice>
        <mc:Fallback xmlns="">
          <p:sp>
            <p:nvSpPr>
              <p:cNvPr id="11" name="מלבן 10">
                <a:extLst>
                  <a:ext uri="{FF2B5EF4-FFF2-40B4-BE49-F238E27FC236}">
                    <a16:creationId xmlns:a16="http://schemas.microsoft.com/office/drawing/2014/main" id="{BAC2504A-676D-43AD-AE4D-AC3CBFB7E3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767" y="3419299"/>
                <a:ext cx="2756332" cy="624273"/>
              </a:xfrm>
              <a:prstGeom prst="rect">
                <a:avLst/>
              </a:prstGeom>
              <a:blipFill>
                <a:blip r:embed="rId5"/>
                <a:stretch>
                  <a:fillRect b="-1078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מלבן 11">
                <a:extLst>
                  <a:ext uri="{FF2B5EF4-FFF2-40B4-BE49-F238E27FC236}">
                    <a16:creationId xmlns:a16="http://schemas.microsoft.com/office/drawing/2014/main" id="{56B3CDD1-08B9-4786-A56C-511CC482C68C}"/>
                  </a:ext>
                </a:extLst>
              </p:cNvPr>
              <p:cNvSpPr/>
              <p:nvPr/>
            </p:nvSpPr>
            <p:spPr>
              <a:xfrm>
                <a:off x="1845901" y="3387574"/>
                <a:ext cx="2878866" cy="6242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i="1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highlight>
                      <a:srgbClr val="FFFF00"/>
                    </a:highlight>
                    <a:latin typeface="Varela Round" panose="00000500000000000000" pitchFamily="2" charset="-79"/>
                    <a:cs typeface="Varela Round" panose="00000500000000000000" pitchFamily="2" charset="-79"/>
                  </a:rPr>
                  <a:t> 1681.0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𝑘𝐽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𝑚𝑜𝑙</m:t>
                        </m:r>
                      </m:den>
                    </m:f>
                  </m:oMath>
                </a14:m>
                <a:endParaRPr lang="he-IL" sz="2400" dirty="0">
                  <a:highlight>
                    <a:srgbClr val="FFFF00"/>
                  </a:highlight>
                  <a:latin typeface="Varela Round" panose="00000500000000000000" pitchFamily="2" charset="-79"/>
                  <a:cs typeface="Varela Round" panose="00000500000000000000" pitchFamily="2" charset="-79"/>
                </a:endParaRPr>
              </a:p>
            </p:txBody>
          </p:sp>
        </mc:Choice>
        <mc:Fallback xmlns="">
          <p:sp>
            <p:nvSpPr>
              <p:cNvPr id="12" name="מלבן 11">
                <a:extLst>
                  <a:ext uri="{FF2B5EF4-FFF2-40B4-BE49-F238E27FC236}">
                    <a16:creationId xmlns:a16="http://schemas.microsoft.com/office/drawing/2014/main" id="{56B3CDD1-08B9-4786-A56C-511CC482C6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5901" y="3387574"/>
                <a:ext cx="2878866" cy="624273"/>
              </a:xfrm>
              <a:prstGeom prst="rect">
                <a:avLst/>
              </a:prstGeom>
              <a:blipFill>
                <a:blip r:embed="rId6"/>
                <a:stretch>
                  <a:fillRect b="-1078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מחבר ישר 12">
            <a:extLst>
              <a:ext uri="{FF2B5EF4-FFF2-40B4-BE49-F238E27FC236}">
                <a16:creationId xmlns:a16="http://schemas.microsoft.com/office/drawing/2014/main" id="{63413A08-F376-49BC-B8CB-E6953CFB365F}"/>
              </a:ext>
            </a:extLst>
          </p:cNvPr>
          <p:cNvCxnSpPr>
            <a:cxnSpLocks/>
          </p:cNvCxnSpPr>
          <p:nvPr/>
        </p:nvCxnSpPr>
        <p:spPr>
          <a:xfrm>
            <a:off x="4773078" y="1412926"/>
            <a:ext cx="7068" cy="26972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אליפסה 14">
            <a:extLst>
              <a:ext uri="{FF2B5EF4-FFF2-40B4-BE49-F238E27FC236}">
                <a16:creationId xmlns:a16="http://schemas.microsoft.com/office/drawing/2014/main" id="{60DD35E1-80EF-4B69-9FEB-91414BD46922}"/>
              </a:ext>
            </a:extLst>
          </p:cNvPr>
          <p:cNvSpPr/>
          <p:nvPr/>
        </p:nvSpPr>
        <p:spPr>
          <a:xfrm>
            <a:off x="5655118" y="2534119"/>
            <a:ext cx="45713" cy="457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אליפסה 15">
            <a:extLst>
              <a:ext uri="{FF2B5EF4-FFF2-40B4-BE49-F238E27FC236}">
                <a16:creationId xmlns:a16="http://schemas.microsoft.com/office/drawing/2014/main" id="{C8BA5493-8AB3-4969-89F0-7BF4627DF80D}"/>
              </a:ext>
            </a:extLst>
          </p:cNvPr>
          <p:cNvSpPr/>
          <p:nvPr/>
        </p:nvSpPr>
        <p:spPr>
          <a:xfrm>
            <a:off x="3956862" y="2579832"/>
            <a:ext cx="45713" cy="457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מלבן 20">
            <a:extLst>
              <a:ext uri="{FF2B5EF4-FFF2-40B4-BE49-F238E27FC236}">
                <a16:creationId xmlns:a16="http://schemas.microsoft.com/office/drawing/2014/main" id="{14351FCD-FFFB-462F-9805-31B04D5A1213}"/>
              </a:ext>
            </a:extLst>
          </p:cNvPr>
          <p:cNvSpPr/>
          <p:nvPr/>
        </p:nvSpPr>
        <p:spPr>
          <a:xfrm>
            <a:off x="548112" y="4514190"/>
            <a:ext cx="5547095" cy="2708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מלבן 21">
            <a:extLst>
              <a:ext uri="{FF2B5EF4-FFF2-40B4-BE49-F238E27FC236}">
                <a16:creationId xmlns:a16="http://schemas.microsoft.com/office/drawing/2014/main" id="{1593EEE0-F83C-4E82-A197-C0CD061A62BA}"/>
              </a:ext>
            </a:extLst>
          </p:cNvPr>
          <p:cNvSpPr/>
          <p:nvPr/>
        </p:nvSpPr>
        <p:spPr>
          <a:xfrm>
            <a:off x="555838" y="4897215"/>
            <a:ext cx="5547095" cy="2708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מלבן 23">
            <a:extLst>
              <a:ext uri="{FF2B5EF4-FFF2-40B4-BE49-F238E27FC236}">
                <a16:creationId xmlns:a16="http://schemas.microsoft.com/office/drawing/2014/main" id="{DC4CDBA6-C439-44CD-B854-D1A28D5403D1}"/>
              </a:ext>
            </a:extLst>
          </p:cNvPr>
          <p:cNvSpPr/>
          <p:nvPr/>
        </p:nvSpPr>
        <p:spPr>
          <a:xfrm>
            <a:off x="620922" y="5273269"/>
            <a:ext cx="5547095" cy="527381"/>
          </a:xfrm>
          <a:prstGeom prst="rect">
            <a:avLst/>
          </a:prstGeom>
          <a:solidFill>
            <a:schemeClr val="accent1">
              <a:lumMod val="20000"/>
              <a:lumOff val="80000"/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2990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1" grpId="0" animBg="1"/>
      <p:bldP spid="22" grpId="0" animBg="1"/>
      <p:bldP spid="2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4985829" y="181306"/>
            <a:ext cx="11160000" cy="720000"/>
          </a:xfrm>
        </p:spPr>
        <p:txBody>
          <a:bodyPr/>
          <a:lstStyle/>
          <a:p>
            <a:r>
              <a:rPr lang="he-IL" dirty="0"/>
              <a:t>אנרגיית יינון</a:t>
            </a:r>
          </a:p>
        </p:txBody>
      </p: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923265B3-3628-4DC4-98B2-6935FF39BEB9}"/>
              </a:ext>
            </a:extLst>
          </p:cNvPr>
          <p:cNvSpPr txBox="1"/>
          <p:nvPr/>
        </p:nvSpPr>
        <p:spPr>
          <a:xfrm>
            <a:off x="5590693" y="1084334"/>
            <a:ext cx="3115528" cy="1015663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לאטום פלואור </a:t>
            </a:r>
            <a:br>
              <a:rPr lang="en-US" sz="2000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יש יותר פרוטונים בגרעין האטום</a:t>
            </a:r>
          </a:p>
        </p:txBody>
      </p: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DF1C607A-E369-4A0E-8A82-3EBFD54429AD}"/>
              </a:ext>
            </a:extLst>
          </p:cNvPr>
          <p:cNvSpPr txBox="1"/>
          <p:nvPr/>
        </p:nvSpPr>
        <p:spPr>
          <a:xfrm>
            <a:off x="5590694" y="2502616"/>
            <a:ext cx="3115527" cy="1631216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לפי חוק קולון,</a:t>
            </a:r>
          </a:p>
          <a:p>
            <a:pPr algn="ctr"/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קיימת משיכה חשמלית </a:t>
            </a:r>
            <a:br>
              <a:rPr lang="en-US" sz="2000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חזקה יותר </a:t>
            </a:r>
            <a:br>
              <a:rPr lang="en-US" sz="2000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בין הפרוטונים</a:t>
            </a:r>
            <a:br>
              <a:rPr lang="en-US" sz="2000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לאלקטרוני הערכיות</a:t>
            </a:r>
          </a:p>
        </p:txBody>
      </p:sp>
      <p:sp>
        <p:nvSpPr>
          <p:cNvPr id="28" name="תיבת טקסט 27">
            <a:extLst>
              <a:ext uri="{FF2B5EF4-FFF2-40B4-BE49-F238E27FC236}">
                <a16:creationId xmlns:a16="http://schemas.microsoft.com/office/drawing/2014/main" id="{6D993028-8ACE-4DFB-AFA9-1429ED23F93E}"/>
              </a:ext>
            </a:extLst>
          </p:cNvPr>
          <p:cNvSpPr txBox="1"/>
          <p:nvPr/>
        </p:nvSpPr>
        <p:spPr>
          <a:xfrm>
            <a:off x="5590693" y="4574673"/>
            <a:ext cx="3151708" cy="1631216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דרושה אנרגיה רבה יותר</a:t>
            </a:r>
          </a:p>
          <a:p>
            <a:pPr algn="ctr"/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(אנרגיית יינון)</a:t>
            </a:r>
          </a:p>
          <a:p>
            <a:pPr algn="ctr"/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כדי להוציא את אלקטרון הערכיות</a:t>
            </a:r>
          </a:p>
          <a:p>
            <a:pPr algn="ctr"/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מאטום הפלואור</a:t>
            </a:r>
          </a:p>
        </p:txBody>
      </p:sp>
      <p:sp>
        <p:nvSpPr>
          <p:cNvPr id="30" name="חץ: למטה 29">
            <a:extLst>
              <a:ext uri="{FF2B5EF4-FFF2-40B4-BE49-F238E27FC236}">
                <a16:creationId xmlns:a16="http://schemas.microsoft.com/office/drawing/2014/main" id="{2BF1BEC8-D7A1-4360-A03A-AFC4D7F8C749}"/>
              </a:ext>
            </a:extLst>
          </p:cNvPr>
          <p:cNvSpPr/>
          <p:nvPr/>
        </p:nvSpPr>
        <p:spPr>
          <a:xfrm flipH="1">
            <a:off x="7079320" y="2134816"/>
            <a:ext cx="87227" cy="35145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1" name="חץ: למטה 30">
            <a:extLst>
              <a:ext uri="{FF2B5EF4-FFF2-40B4-BE49-F238E27FC236}">
                <a16:creationId xmlns:a16="http://schemas.microsoft.com/office/drawing/2014/main" id="{63510AA4-B672-4BE5-844F-D6F15C0A5FE8}"/>
              </a:ext>
            </a:extLst>
          </p:cNvPr>
          <p:cNvSpPr/>
          <p:nvPr/>
        </p:nvSpPr>
        <p:spPr>
          <a:xfrm flipH="1">
            <a:off x="7048508" y="4150181"/>
            <a:ext cx="118039" cy="44084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4" name="קבוצה 3">
            <a:extLst>
              <a:ext uri="{FF2B5EF4-FFF2-40B4-BE49-F238E27FC236}">
                <a16:creationId xmlns:a16="http://schemas.microsoft.com/office/drawing/2014/main" id="{35DDF093-BF18-4D9D-9005-5474293D97C8}"/>
              </a:ext>
            </a:extLst>
          </p:cNvPr>
          <p:cNvGrpSpPr/>
          <p:nvPr/>
        </p:nvGrpSpPr>
        <p:grpSpPr>
          <a:xfrm>
            <a:off x="626484" y="1426771"/>
            <a:ext cx="4359345" cy="2709565"/>
            <a:chOff x="2493635" y="1412926"/>
            <a:chExt cx="4359345" cy="27095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מלבן 19">
                  <a:extLst>
                    <a:ext uri="{FF2B5EF4-FFF2-40B4-BE49-F238E27FC236}">
                      <a16:creationId xmlns:a16="http://schemas.microsoft.com/office/drawing/2014/main" id="{99122756-30E6-4CA7-9365-B7EB44B5674B}"/>
                    </a:ext>
                  </a:extLst>
                </p:cNvPr>
                <p:cNvSpPr/>
                <p:nvPr/>
              </p:nvSpPr>
              <p:spPr>
                <a:xfrm>
                  <a:off x="4745433" y="3631267"/>
                  <a:ext cx="2107547" cy="49122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𝐿𝑖</m:t>
                      </m:r>
                      <m:r>
                        <a:rPr lang="en-US" i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)=</m:t>
                      </m:r>
                    </m:oMath>
                  </a14:m>
                  <a:r>
                    <a:rPr lang="en-US" dirty="0">
                      <a:solidFill>
                        <a:srgbClr val="000000"/>
                      </a:solidFill>
                      <a:highlight>
                        <a:srgbClr val="FFFF00"/>
                      </a:highlight>
                      <a:latin typeface="Varela Round" panose="00000500000000000000" pitchFamily="2" charset="-79"/>
                      <a:cs typeface="Varela Round" panose="00000500000000000000" pitchFamily="2" charset="-79"/>
                    </a:rPr>
                    <a:t> 520.2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𝑘𝐽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𝑚𝑜𝑙</m:t>
                          </m:r>
                        </m:den>
                      </m:f>
                    </m:oMath>
                  </a14:m>
                  <a:endParaRPr lang="he-IL" dirty="0">
                    <a:highlight>
                      <a:srgbClr val="FFFF00"/>
                    </a:highlight>
                    <a:latin typeface="Varela Round" panose="00000500000000000000" pitchFamily="2" charset="-79"/>
                    <a:cs typeface="Varela Round" panose="00000500000000000000" pitchFamily="2" charset="-79"/>
                  </a:endParaRPr>
                </a:p>
              </p:txBody>
            </p:sp>
          </mc:Choice>
          <mc:Fallback xmlns="">
            <p:sp>
              <p:nvSpPr>
                <p:cNvPr id="20" name="מלבן 19">
                  <a:extLst>
                    <a:ext uri="{FF2B5EF4-FFF2-40B4-BE49-F238E27FC236}">
                      <a16:creationId xmlns:a16="http://schemas.microsoft.com/office/drawing/2014/main" id="{99122756-30E6-4CA7-9365-B7EB44B5674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5433" y="3631267"/>
                  <a:ext cx="2107547" cy="491224"/>
                </a:xfrm>
                <a:prstGeom prst="rect">
                  <a:avLst/>
                </a:prstGeom>
                <a:blipFill>
                  <a:blip r:embed="rId3"/>
                  <a:stretch>
                    <a:fillRect b="-8642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מלבן 20">
                  <a:extLst>
                    <a:ext uri="{FF2B5EF4-FFF2-40B4-BE49-F238E27FC236}">
                      <a16:creationId xmlns:a16="http://schemas.microsoft.com/office/drawing/2014/main" id="{B4B54210-7719-461C-B514-B2C448833206}"/>
                    </a:ext>
                  </a:extLst>
                </p:cNvPr>
                <p:cNvSpPr/>
                <p:nvPr/>
              </p:nvSpPr>
              <p:spPr>
                <a:xfrm>
                  <a:off x="2493635" y="3631267"/>
                  <a:ext cx="2251798" cy="49122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)=</m:t>
                      </m:r>
                    </m:oMath>
                  </a14:m>
                  <a:r>
                    <a:rPr lang="en-US" dirty="0">
                      <a:solidFill>
                        <a:srgbClr val="000000"/>
                      </a:solidFill>
                      <a:highlight>
                        <a:srgbClr val="FFFF00"/>
                      </a:highlight>
                      <a:latin typeface="Varela Round" panose="00000500000000000000" pitchFamily="2" charset="-79"/>
                      <a:cs typeface="Varela Round" panose="00000500000000000000" pitchFamily="2" charset="-79"/>
                    </a:rPr>
                    <a:t> 1681.0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𝑘𝐽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𝑚𝑜𝑙</m:t>
                          </m:r>
                        </m:den>
                      </m:f>
                    </m:oMath>
                  </a14:m>
                  <a:endParaRPr lang="he-IL" dirty="0">
                    <a:highlight>
                      <a:srgbClr val="FFFF00"/>
                    </a:highlight>
                    <a:latin typeface="Varela Round" panose="00000500000000000000" pitchFamily="2" charset="-79"/>
                    <a:cs typeface="Varela Round" panose="00000500000000000000" pitchFamily="2" charset="-79"/>
                  </a:endParaRPr>
                </a:p>
              </p:txBody>
            </p:sp>
          </mc:Choice>
          <mc:Fallback xmlns="">
            <p:sp>
              <p:nvSpPr>
                <p:cNvPr id="21" name="מלבן 20">
                  <a:extLst>
                    <a:ext uri="{FF2B5EF4-FFF2-40B4-BE49-F238E27FC236}">
                      <a16:creationId xmlns:a16="http://schemas.microsoft.com/office/drawing/2014/main" id="{B4B54210-7719-461C-B514-B2C44883320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3635" y="3631267"/>
                  <a:ext cx="2251798" cy="491224"/>
                </a:xfrm>
                <a:prstGeom prst="rect">
                  <a:avLst/>
                </a:prstGeom>
                <a:blipFill>
                  <a:blip r:embed="rId4"/>
                  <a:stretch>
                    <a:fillRect b="-8642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מחבר ישר 21">
              <a:extLst>
                <a:ext uri="{FF2B5EF4-FFF2-40B4-BE49-F238E27FC236}">
                  <a16:creationId xmlns:a16="http://schemas.microsoft.com/office/drawing/2014/main" id="{694BCB3E-7A4A-405D-B875-AF82D8602518}"/>
                </a:ext>
              </a:extLst>
            </p:cNvPr>
            <p:cNvCxnSpPr>
              <a:cxnSpLocks/>
            </p:cNvCxnSpPr>
            <p:nvPr/>
          </p:nvCxnSpPr>
          <p:spPr>
            <a:xfrm>
              <a:off x="4773078" y="1412926"/>
              <a:ext cx="7068" cy="26972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קבוצה 5">
              <a:extLst>
                <a:ext uri="{FF2B5EF4-FFF2-40B4-BE49-F238E27FC236}">
                  <a16:creationId xmlns:a16="http://schemas.microsoft.com/office/drawing/2014/main" id="{4427423D-F5BE-4944-99A7-3CD20D7C3429}"/>
                </a:ext>
              </a:extLst>
            </p:cNvPr>
            <p:cNvGrpSpPr/>
            <p:nvPr/>
          </p:nvGrpSpPr>
          <p:grpSpPr>
            <a:xfrm>
              <a:off x="3186359" y="1645521"/>
              <a:ext cx="3396513" cy="1868621"/>
              <a:chOff x="3186774" y="1645289"/>
              <a:chExt cx="3396955" cy="1868864"/>
            </a:xfrm>
          </p:grpSpPr>
          <p:grpSp>
            <p:nvGrpSpPr>
              <p:cNvPr id="17" name="קבוצה 16">
                <a:extLst>
                  <a:ext uri="{FF2B5EF4-FFF2-40B4-BE49-F238E27FC236}">
                    <a16:creationId xmlns:a16="http://schemas.microsoft.com/office/drawing/2014/main" id="{7998F717-89BF-4847-AD26-DB77F52E63D3}"/>
                  </a:ext>
                </a:extLst>
              </p:cNvPr>
              <p:cNvGrpSpPr/>
              <p:nvPr/>
            </p:nvGrpSpPr>
            <p:grpSpPr>
              <a:xfrm>
                <a:off x="3186774" y="1645289"/>
                <a:ext cx="3396955" cy="1868864"/>
                <a:chOff x="3264183" y="2166842"/>
                <a:chExt cx="3396955" cy="1868864"/>
              </a:xfrm>
            </p:grpSpPr>
            <p:pic>
              <p:nvPicPr>
                <p:cNvPr id="18" name="Picture 2" descr="Transparent atom neon, Picture #2447376 transparent atom neon">
                  <a:extLst>
                    <a:ext uri="{FF2B5EF4-FFF2-40B4-BE49-F238E27FC236}">
                      <a16:creationId xmlns:a16="http://schemas.microsoft.com/office/drawing/2014/main" id="{A0517018-DD73-4A97-A81D-7DAA948F789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5316" r="52103"/>
                <a:stretch/>
              </p:blipFill>
              <p:spPr bwMode="auto">
                <a:xfrm>
                  <a:off x="3264183" y="2376411"/>
                  <a:ext cx="1586925" cy="153191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9" name="Picture 4" descr="Transparent atom neon, Picture #2447376 transparent atom neon">
                  <a:extLst>
                    <a:ext uri="{FF2B5EF4-FFF2-40B4-BE49-F238E27FC236}">
                      <a16:creationId xmlns:a16="http://schemas.microsoft.com/office/drawing/2014/main" id="{D8647275-4481-495E-A804-44F5D49A63A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5218" t="15316"/>
                <a:stretch/>
              </p:blipFill>
              <p:spPr bwMode="auto">
                <a:xfrm>
                  <a:off x="4851108" y="2166842"/>
                  <a:ext cx="1810030" cy="186886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2" name="אליפסה 31">
                <a:extLst>
                  <a:ext uri="{FF2B5EF4-FFF2-40B4-BE49-F238E27FC236}">
                    <a16:creationId xmlns:a16="http://schemas.microsoft.com/office/drawing/2014/main" id="{14637FD7-77B9-4D6E-9CB5-A074C1307B33}"/>
                  </a:ext>
                </a:extLst>
              </p:cNvPr>
              <p:cNvSpPr/>
              <p:nvPr/>
            </p:nvSpPr>
            <p:spPr>
              <a:xfrm>
                <a:off x="5655854" y="2534002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3" name="אליפסה 32">
                <a:extLst>
                  <a:ext uri="{FF2B5EF4-FFF2-40B4-BE49-F238E27FC236}">
                    <a16:creationId xmlns:a16="http://schemas.microsoft.com/office/drawing/2014/main" id="{C5C1FAC5-8A0F-4751-96B5-4A72F33AB485}"/>
                  </a:ext>
                </a:extLst>
              </p:cNvPr>
              <p:cNvSpPr/>
              <p:nvPr/>
            </p:nvSpPr>
            <p:spPr>
              <a:xfrm>
                <a:off x="3957377" y="2579721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</p:grpSp>
      <p:sp>
        <p:nvSpPr>
          <p:cNvPr id="24" name="מציין מיקום טקסט 13">
            <a:extLst>
              <a:ext uri="{FF2B5EF4-FFF2-40B4-BE49-F238E27FC236}">
                <a16:creationId xmlns:a16="http://schemas.microsoft.com/office/drawing/2014/main" id="{2E1088BD-69AB-4CA0-BA37-6B5E3BE927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-2274216" y="243722"/>
            <a:ext cx="11410289" cy="53993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e-IL" sz="2400" dirty="0"/>
              <a:t>לאטום פלואור, </a:t>
            </a:r>
            <a:r>
              <a:rPr lang="en-US" sz="2400" dirty="0"/>
              <a:t>F</a:t>
            </a:r>
            <a:r>
              <a:rPr lang="he-IL" sz="2400" dirty="0"/>
              <a:t>, אנרגיית יינון גבוהה יותר משל אטום ליתיום, </a:t>
            </a:r>
            <a:r>
              <a:rPr lang="en-US" sz="2400" dirty="0"/>
              <a:t>Li</a:t>
            </a:r>
            <a:r>
              <a:rPr lang="he-IL" sz="2400" dirty="0"/>
              <a:t>, הסבירו. </a:t>
            </a:r>
          </a:p>
        </p:txBody>
      </p:sp>
    </p:spTree>
    <p:extLst>
      <p:ext uri="{BB962C8B-B14F-4D97-AF65-F5344CB8AC3E}">
        <p14:creationId xmlns:p14="http://schemas.microsoft.com/office/powerpoint/2010/main" val="349330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0" grpId="0" animBg="1"/>
      <p:bldP spid="3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כותרת 7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he-IL" dirty="0"/>
                  <a:t>אנרגיית יינון ראשונה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e-I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𝑰</m:t>
                        </m:r>
                      </m:sub>
                    </m:sSub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8" name="כותרת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25424" b="-5339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מציין מיקום תוכן 10">
            <a:extLst>
              <a:ext uri="{FF2B5EF4-FFF2-40B4-BE49-F238E27FC236}">
                <a16:creationId xmlns:a16="http://schemas.microsoft.com/office/drawing/2014/main" id="{85ADB124-E10D-4BD7-A708-E922BEE91F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7342" y="964766"/>
            <a:ext cx="11009350" cy="415197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e-IL" b="1" dirty="0">
                <a:highlight>
                  <a:srgbClr val="FFFF00"/>
                </a:highlight>
              </a:rPr>
              <a:t>כאשר משווים שני אטומים בעלי מספר </a:t>
            </a:r>
            <a:r>
              <a:rPr lang="he-IL" b="1" dirty="0">
                <a:solidFill>
                  <a:schemeClr val="bg1"/>
                </a:solidFill>
                <a:highlight>
                  <a:srgbClr val="FF0000"/>
                </a:highlight>
              </a:rPr>
              <a:t>שווה </a:t>
            </a:r>
            <a:r>
              <a:rPr lang="he-IL" b="1" dirty="0">
                <a:highlight>
                  <a:srgbClr val="FFFF00"/>
                </a:highlight>
              </a:rPr>
              <a:t>של רמות אנרגיה מאוכלסות באלקטרונים</a:t>
            </a:r>
            <a:endParaRPr lang="he-IL" sz="4000" b="1" dirty="0">
              <a:solidFill>
                <a:schemeClr val="bg1"/>
              </a:solidFill>
              <a:highlight>
                <a:srgbClr val="FF0000"/>
              </a:highlight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he-IL" sz="3200" b="1" dirty="0">
                <a:highlight>
                  <a:srgbClr val="00FFFF"/>
                </a:highlight>
              </a:rPr>
              <a:t>לאטום בעל מספר פרוטונים </a:t>
            </a:r>
            <a:r>
              <a:rPr lang="he-IL" sz="3200" b="1" dirty="0">
                <a:solidFill>
                  <a:schemeClr val="bg1"/>
                </a:solidFill>
                <a:highlight>
                  <a:srgbClr val="800080"/>
                </a:highlight>
              </a:rPr>
              <a:t>גדול יותר </a:t>
            </a:r>
            <a:br>
              <a:rPr lang="en-US" sz="3200" b="1" dirty="0">
                <a:highlight>
                  <a:srgbClr val="00FFFF"/>
                </a:highlight>
              </a:rPr>
            </a:br>
            <a:r>
              <a:rPr lang="he-IL" sz="3200" b="1" dirty="0">
                <a:highlight>
                  <a:srgbClr val="00FFFF"/>
                </a:highlight>
              </a:rPr>
              <a:t>אנרגיית היינון </a:t>
            </a:r>
            <a:r>
              <a:rPr lang="he-IL" sz="3200" b="1" dirty="0">
                <a:solidFill>
                  <a:schemeClr val="bg1"/>
                </a:solidFill>
                <a:highlight>
                  <a:srgbClr val="000000"/>
                </a:highlight>
              </a:rPr>
              <a:t>גבוהה יותר</a:t>
            </a:r>
          </a:p>
        </p:txBody>
      </p:sp>
      <p:grpSp>
        <p:nvGrpSpPr>
          <p:cNvPr id="10" name="קבוצה 9">
            <a:extLst>
              <a:ext uri="{FF2B5EF4-FFF2-40B4-BE49-F238E27FC236}">
                <a16:creationId xmlns:a16="http://schemas.microsoft.com/office/drawing/2014/main" id="{2CE6B1CB-D74F-4E58-BCC2-384BAA961A6B}"/>
              </a:ext>
            </a:extLst>
          </p:cNvPr>
          <p:cNvGrpSpPr/>
          <p:nvPr/>
        </p:nvGrpSpPr>
        <p:grpSpPr>
          <a:xfrm>
            <a:off x="4303760" y="3700225"/>
            <a:ext cx="3396513" cy="1868621"/>
            <a:chOff x="3186774" y="1645289"/>
            <a:chExt cx="3396955" cy="1868864"/>
          </a:xfrm>
        </p:grpSpPr>
        <p:grpSp>
          <p:nvGrpSpPr>
            <p:cNvPr id="11" name="קבוצה 10">
              <a:extLst>
                <a:ext uri="{FF2B5EF4-FFF2-40B4-BE49-F238E27FC236}">
                  <a16:creationId xmlns:a16="http://schemas.microsoft.com/office/drawing/2014/main" id="{20F47D1C-3E25-4170-8D4D-73B23CE1BEBC}"/>
                </a:ext>
              </a:extLst>
            </p:cNvPr>
            <p:cNvGrpSpPr/>
            <p:nvPr/>
          </p:nvGrpSpPr>
          <p:grpSpPr>
            <a:xfrm>
              <a:off x="3186774" y="1645289"/>
              <a:ext cx="3396955" cy="1868864"/>
              <a:chOff x="3264183" y="2166842"/>
              <a:chExt cx="3396955" cy="1868864"/>
            </a:xfrm>
          </p:grpSpPr>
          <p:pic>
            <p:nvPicPr>
              <p:cNvPr id="15" name="Picture 2" descr="Transparent atom neon, Picture #2447376 transparent atom neon">
                <a:extLst>
                  <a:ext uri="{FF2B5EF4-FFF2-40B4-BE49-F238E27FC236}">
                    <a16:creationId xmlns:a16="http://schemas.microsoft.com/office/drawing/2014/main" id="{BDA6FCE0-A732-4797-B979-3F5EB3E03A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5316" r="52103"/>
              <a:stretch/>
            </p:blipFill>
            <p:spPr bwMode="auto">
              <a:xfrm>
                <a:off x="3264183" y="2376411"/>
                <a:ext cx="1586925" cy="15319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4" descr="Transparent atom neon, Picture #2447376 transparent atom neon">
                <a:extLst>
                  <a:ext uri="{FF2B5EF4-FFF2-40B4-BE49-F238E27FC236}">
                    <a16:creationId xmlns:a16="http://schemas.microsoft.com/office/drawing/2014/main" id="{9165F25B-790D-45A0-8BF0-72DBB6258C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218" t="15316"/>
              <a:stretch/>
            </p:blipFill>
            <p:spPr bwMode="auto">
              <a:xfrm>
                <a:off x="4851108" y="2166842"/>
                <a:ext cx="1810030" cy="18688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2" name="אליפסה 11">
              <a:extLst>
                <a:ext uri="{FF2B5EF4-FFF2-40B4-BE49-F238E27FC236}">
                  <a16:creationId xmlns:a16="http://schemas.microsoft.com/office/drawing/2014/main" id="{3565F916-9BF7-4DC1-AC59-2F5EB4A71ACF}"/>
                </a:ext>
              </a:extLst>
            </p:cNvPr>
            <p:cNvSpPr/>
            <p:nvPr/>
          </p:nvSpPr>
          <p:spPr>
            <a:xfrm>
              <a:off x="5655854" y="253400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3" name="אליפסה 12">
              <a:extLst>
                <a:ext uri="{FF2B5EF4-FFF2-40B4-BE49-F238E27FC236}">
                  <a16:creationId xmlns:a16="http://schemas.microsoft.com/office/drawing/2014/main" id="{0F353025-0843-4A4F-BE4D-CA6C899B31F4}"/>
                </a:ext>
              </a:extLst>
            </p:cNvPr>
            <p:cNvSpPr/>
            <p:nvPr/>
          </p:nvSpPr>
          <p:spPr>
            <a:xfrm>
              <a:off x="3957377" y="257972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312920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כותרת 7"/>
              <p:cNvSpPr>
                <a:spLocks noGrp="1"/>
              </p:cNvSpPr>
              <p:nvPr>
                <p:ph type="title"/>
              </p:nvPr>
            </p:nvSpPr>
            <p:spPr>
              <a:xfrm>
                <a:off x="515206" y="213094"/>
                <a:ext cx="11160000" cy="720000"/>
              </a:xfrm>
            </p:spPr>
            <p:txBody>
              <a:bodyPr/>
              <a:lstStyle/>
              <a:p>
                <a:r>
                  <a:rPr lang="he-IL" dirty="0"/>
                  <a:t>אנרגיית יינון ראשונה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e-I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𝑰</m:t>
                        </m:r>
                      </m:sub>
                    </m:sSub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8" name="כותרת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15206" y="213094"/>
                <a:ext cx="11160000" cy="720000"/>
              </a:xfrm>
              <a:blipFill>
                <a:blip r:embed="rId3"/>
                <a:stretch>
                  <a:fillRect t="-25424" b="-5339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קבוצה 3">
            <a:extLst>
              <a:ext uri="{FF2B5EF4-FFF2-40B4-BE49-F238E27FC236}">
                <a16:creationId xmlns:a16="http://schemas.microsoft.com/office/drawing/2014/main" id="{DB6A3EBA-98B0-4AE6-86C6-6C7E3FDA9E28}"/>
              </a:ext>
            </a:extLst>
          </p:cNvPr>
          <p:cNvGrpSpPr/>
          <p:nvPr/>
        </p:nvGrpSpPr>
        <p:grpSpPr>
          <a:xfrm>
            <a:off x="515206" y="1251201"/>
            <a:ext cx="7717790" cy="4355597"/>
            <a:chOff x="212007" y="1250724"/>
            <a:chExt cx="5657941" cy="3145225"/>
          </a:xfrm>
        </p:grpSpPr>
        <p:pic>
          <p:nvPicPr>
            <p:cNvPr id="6" name="תמונה 5">
              <a:extLst>
                <a:ext uri="{FF2B5EF4-FFF2-40B4-BE49-F238E27FC236}">
                  <a16:creationId xmlns:a16="http://schemas.microsoft.com/office/drawing/2014/main" id="{B4F1E86F-D574-47CF-B69D-9C28FB0D5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2007" y="1250724"/>
              <a:ext cx="5657941" cy="3145225"/>
            </a:xfrm>
            <a:prstGeom prst="rect">
              <a:avLst/>
            </a:prstGeom>
          </p:spPr>
        </p:pic>
        <p:sp>
          <p:nvSpPr>
            <p:cNvPr id="7" name="מלבן 6">
              <a:extLst>
                <a:ext uri="{FF2B5EF4-FFF2-40B4-BE49-F238E27FC236}">
                  <a16:creationId xmlns:a16="http://schemas.microsoft.com/office/drawing/2014/main" id="{C96585A0-4461-422D-B0B6-5FC6CE794D45}"/>
                </a:ext>
              </a:extLst>
            </p:cNvPr>
            <p:cNvSpPr/>
            <p:nvPr/>
          </p:nvSpPr>
          <p:spPr>
            <a:xfrm>
              <a:off x="1215071" y="1364374"/>
              <a:ext cx="2296298" cy="20365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1400" b="1" dirty="0"/>
                <a:t>אנרגיית יינון ראשונה גדלה</a:t>
              </a:r>
            </a:p>
          </p:txBody>
        </p:sp>
        <p:sp>
          <p:nvSpPr>
            <p:cNvPr id="16" name="מלבן 15">
              <a:extLst>
                <a:ext uri="{FF2B5EF4-FFF2-40B4-BE49-F238E27FC236}">
                  <a16:creationId xmlns:a16="http://schemas.microsoft.com/office/drawing/2014/main" id="{01C157A9-B3DF-4FC4-A0EE-74D82AC7A916}"/>
                </a:ext>
              </a:extLst>
            </p:cNvPr>
            <p:cNvSpPr/>
            <p:nvPr/>
          </p:nvSpPr>
          <p:spPr>
            <a:xfrm rot="16200000">
              <a:off x="-586798" y="2805820"/>
              <a:ext cx="2198238" cy="16790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1400" b="1" dirty="0"/>
                <a:t>אנרגיית יינון ראשונה קטנה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00022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אנרגיית יינון - שאלה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-30813" y="921808"/>
            <a:ext cx="12190412" cy="53993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e-IL" sz="2000" dirty="0"/>
              <a:t>שאלה – קבעו לאיזה אטום אנרגיית יינון ראשונה גבוהה יותר- לאטום נתרן, </a:t>
            </a:r>
            <a:r>
              <a:rPr lang="en-US" sz="2000" dirty="0"/>
              <a:t>Na</a:t>
            </a:r>
            <a:r>
              <a:rPr lang="he-IL" sz="2000" dirty="0"/>
              <a:t>, או לאטום אשלגן, </a:t>
            </a:r>
            <a:r>
              <a:rPr lang="en-US" sz="2000" dirty="0"/>
              <a:t>K</a:t>
            </a:r>
            <a:r>
              <a:rPr lang="he-IL" sz="2000" dirty="0"/>
              <a:t>? נמקו. </a:t>
            </a:r>
          </a:p>
        </p:txBody>
      </p:sp>
      <p:sp>
        <p:nvSpPr>
          <p:cNvPr id="9" name="מציין מיקום תוכן 10">
            <a:extLst>
              <a:ext uri="{FF2B5EF4-FFF2-40B4-BE49-F238E27FC236}">
                <a16:creationId xmlns:a16="http://schemas.microsoft.com/office/drawing/2014/main" id="{85ADB124-E10D-4BD7-A708-E922BEE91F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-1067317" y="2931889"/>
            <a:ext cx="7514315" cy="620888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he-IL" sz="2800" b="1" dirty="0">
                <a:highlight>
                  <a:srgbClr val="00FFFF"/>
                </a:highlight>
              </a:rPr>
              <a:t>אנרגיית היינון הראשונה של נתרן </a:t>
            </a:r>
            <a:br>
              <a:rPr lang="en-US" sz="2800" b="1" dirty="0">
                <a:highlight>
                  <a:srgbClr val="00FFFF"/>
                </a:highlight>
              </a:rPr>
            </a:br>
            <a:r>
              <a:rPr lang="he-IL" sz="2800" b="1" dirty="0">
                <a:highlight>
                  <a:srgbClr val="00FFFF"/>
                </a:highlight>
              </a:rPr>
              <a:t>גבוהה יותר </a:t>
            </a:r>
            <a:br>
              <a:rPr lang="en-US" sz="2800" b="1" dirty="0">
                <a:highlight>
                  <a:srgbClr val="00FFFF"/>
                </a:highlight>
              </a:rPr>
            </a:br>
            <a:r>
              <a:rPr lang="he-IL" sz="2800" b="1" dirty="0">
                <a:highlight>
                  <a:srgbClr val="00FFFF"/>
                </a:highlight>
              </a:rPr>
              <a:t>מאנרגיית היינון הראשונה של אשלגן</a:t>
            </a:r>
            <a:endParaRPr lang="he-IL" sz="2800" dirty="0">
              <a:solidFill>
                <a:srgbClr val="0070C0"/>
              </a:solidFill>
              <a:highlight>
                <a:srgbClr val="00FFFF"/>
              </a:highlight>
            </a:endParaRPr>
          </a:p>
        </p:txBody>
      </p:sp>
      <p:graphicFrame>
        <p:nvGraphicFramePr>
          <p:cNvPr id="2" name="טבלה 1">
            <a:extLst>
              <a:ext uri="{FF2B5EF4-FFF2-40B4-BE49-F238E27FC236}">
                <a16:creationId xmlns:a16="http://schemas.microsoft.com/office/drawing/2014/main" id="{1E22AB4D-B057-4481-81C9-BB61C76A39C6}"/>
              </a:ext>
            </a:extLst>
          </p:cNvPr>
          <p:cNvGraphicFramePr>
            <a:graphicFrameLocks noGrp="1"/>
          </p:cNvGraphicFramePr>
          <p:nvPr/>
        </p:nvGraphicFramePr>
        <p:xfrm>
          <a:off x="515205" y="1957952"/>
          <a:ext cx="4756911" cy="83058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666228">
                  <a:extLst>
                    <a:ext uri="{9D8B030D-6E8A-4147-A177-3AD203B41FA5}">
                      <a16:colId xmlns:a16="http://schemas.microsoft.com/office/drawing/2014/main" val="586460036"/>
                    </a:ext>
                  </a:extLst>
                </a:gridCol>
                <a:gridCol w="990084">
                  <a:extLst>
                    <a:ext uri="{9D8B030D-6E8A-4147-A177-3AD203B41FA5}">
                      <a16:colId xmlns:a16="http://schemas.microsoft.com/office/drawing/2014/main" val="3264108066"/>
                    </a:ext>
                  </a:extLst>
                </a:gridCol>
                <a:gridCol w="1100599">
                  <a:extLst>
                    <a:ext uri="{9D8B030D-6E8A-4147-A177-3AD203B41FA5}">
                      <a16:colId xmlns:a16="http://schemas.microsoft.com/office/drawing/2014/main" val="2880686184"/>
                    </a:ext>
                  </a:extLst>
                </a:gridCol>
              </a:tblGrid>
              <a:tr h="415236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היסוד</a:t>
                      </a:r>
                      <a:endParaRPr lang="en-US" sz="2000" dirty="0">
                        <a:effectLst/>
                        <a:latin typeface="Varela Round" panose="00000500000000000000" pitchFamily="2" charset="-79"/>
                        <a:ea typeface="Calibri" panose="020F0502020204030204" pitchFamily="34" charset="0"/>
                        <a:cs typeface="Varela Round" panose="00000500000000000000" pitchFamily="2" charset="-79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Na</a:t>
                      </a:r>
                      <a:endParaRPr lang="en-US" sz="2000" dirty="0">
                        <a:effectLst/>
                        <a:latin typeface="Varela Round" panose="00000500000000000000" pitchFamily="2" charset="-79"/>
                        <a:ea typeface="Calibri" panose="020F0502020204030204" pitchFamily="34" charset="0"/>
                        <a:cs typeface="Varela Round" panose="00000500000000000000" pitchFamily="2" charset="-79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K</a:t>
                      </a:r>
                      <a:endParaRPr lang="en-US" sz="2000" dirty="0">
                        <a:effectLst/>
                        <a:latin typeface="Varela Round" panose="00000500000000000000" pitchFamily="2" charset="-79"/>
                        <a:ea typeface="Calibri" panose="020F0502020204030204" pitchFamily="34" charset="0"/>
                        <a:cs typeface="Varela Round" panose="00000500000000000000" pitchFamily="2" charset="-79"/>
                      </a:endParaRPr>
                    </a:p>
                  </a:txBody>
                  <a:tcPr marL="68571" marR="68571" marT="0" marB="0"/>
                </a:tc>
                <a:extLst>
                  <a:ext uri="{0D108BD9-81ED-4DB2-BD59-A6C34878D82A}">
                    <a16:rowId xmlns:a16="http://schemas.microsoft.com/office/drawing/2014/main" val="2667817196"/>
                  </a:ext>
                </a:extLst>
              </a:tr>
              <a:tr h="415236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מספר רמות אנרגיה</a:t>
                      </a:r>
                      <a:endParaRPr lang="en-US" sz="2000" dirty="0">
                        <a:effectLst/>
                        <a:latin typeface="Varela Round" panose="00000500000000000000" pitchFamily="2" charset="-79"/>
                        <a:ea typeface="Calibri" panose="020F0502020204030204" pitchFamily="34" charset="0"/>
                        <a:cs typeface="Varela Round" panose="00000500000000000000" pitchFamily="2" charset="-79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3</a:t>
                      </a:r>
                      <a:endParaRPr lang="en-US" sz="2000" dirty="0">
                        <a:effectLst/>
                        <a:latin typeface="Varela Round" panose="00000500000000000000" pitchFamily="2" charset="-79"/>
                        <a:ea typeface="Calibri" panose="020F0502020204030204" pitchFamily="34" charset="0"/>
                        <a:cs typeface="Varela Round" panose="00000500000000000000" pitchFamily="2" charset="-79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4</a:t>
                      </a:r>
                      <a:endParaRPr lang="en-US" sz="2000" dirty="0">
                        <a:effectLst/>
                        <a:latin typeface="Varela Round" panose="00000500000000000000" pitchFamily="2" charset="-79"/>
                        <a:ea typeface="Calibri" panose="020F0502020204030204" pitchFamily="34" charset="0"/>
                        <a:cs typeface="Varela Round" panose="00000500000000000000" pitchFamily="2" charset="-79"/>
                      </a:endParaRPr>
                    </a:p>
                  </a:txBody>
                  <a:tcPr marL="68571" marR="68571" marT="0" marB="0"/>
                </a:tc>
                <a:extLst>
                  <a:ext uri="{0D108BD9-81ED-4DB2-BD59-A6C34878D82A}">
                    <a16:rowId xmlns:a16="http://schemas.microsoft.com/office/drawing/2014/main" val="3741990886"/>
                  </a:ext>
                </a:extLst>
              </a:tr>
            </a:tbl>
          </a:graphicData>
        </a:graphic>
      </p:graphicFrame>
      <p:sp>
        <p:nvSpPr>
          <p:cNvPr id="3" name="מלבן 2">
            <a:extLst>
              <a:ext uri="{FF2B5EF4-FFF2-40B4-BE49-F238E27FC236}">
                <a16:creationId xmlns:a16="http://schemas.microsoft.com/office/drawing/2014/main" id="{906F4F59-44D7-4BE1-8023-C022DEF43E7F}"/>
              </a:ext>
            </a:extLst>
          </p:cNvPr>
          <p:cNvSpPr/>
          <p:nvPr/>
        </p:nvSpPr>
        <p:spPr>
          <a:xfrm>
            <a:off x="2689841" y="2491532"/>
            <a:ext cx="2160636" cy="2517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A78F94BA-07B1-43D5-BF2E-E89822FA4D7E}"/>
              </a:ext>
            </a:extLst>
          </p:cNvPr>
          <p:cNvSpPr/>
          <p:nvPr/>
        </p:nvSpPr>
        <p:spPr>
          <a:xfrm>
            <a:off x="558135" y="2480308"/>
            <a:ext cx="920906" cy="248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D32E65F7-A03A-4C7B-8723-16DCDC5E353F}"/>
              </a:ext>
            </a:extLst>
          </p:cNvPr>
          <p:cNvSpPr txBox="1"/>
          <p:nvPr/>
        </p:nvSpPr>
        <p:spPr>
          <a:xfrm>
            <a:off x="5430159" y="1393870"/>
            <a:ext cx="3807837" cy="1015663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לאטום נתרן </a:t>
            </a:r>
            <a:br>
              <a:rPr lang="en-US" sz="2000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יש פחות רמות אנרגיה </a:t>
            </a:r>
            <a:br>
              <a:rPr lang="en-US" sz="2000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מאוכלסות באלקטרונים</a:t>
            </a:r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BB564A59-1D3B-4869-BF78-17177EBF3280}"/>
              </a:ext>
            </a:extLst>
          </p:cNvPr>
          <p:cNvSpPr txBox="1"/>
          <p:nvPr/>
        </p:nvSpPr>
        <p:spPr>
          <a:xfrm>
            <a:off x="5430159" y="2646747"/>
            <a:ext cx="3807835" cy="707886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אלקטרוני הערכיות קרובים יותר לגרעין האטום</a:t>
            </a:r>
          </a:p>
        </p:txBody>
      </p:sp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E38407DE-511B-4553-A31E-1479E67BC75D}"/>
              </a:ext>
            </a:extLst>
          </p:cNvPr>
          <p:cNvSpPr txBox="1"/>
          <p:nvPr/>
        </p:nvSpPr>
        <p:spPr>
          <a:xfrm>
            <a:off x="5430159" y="3591847"/>
            <a:ext cx="3807837" cy="1323439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לפי חוק קולון,</a:t>
            </a:r>
          </a:p>
          <a:p>
            <a:pPr algn="ctr"/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קיימת משיכה חשמלית חזקה יותר בין הפרוטונים </a:t>
            </a:r>
            <a:br>
              <a:rPr lang="en-US" sz="2000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לאלקטרוני הערכיות</a:t>
            </a:r>
          </a:p>
        </p:txBody>
      </p:sp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A2740312-A50A-4A86-9ED3-E893E9426637}"/>
              </a:ext>
            </a:extLst>
          </p:cNvPr>
          <p:cNvSpPr txBox="1"/>
          <p:nvPr/>
        </p:nvSpPr>
        <p:spPr>
          <a:xfrm>
            <a:off x="5403813" y="5260207"/>
            <a:ext cx="3834184" cy="1015663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דרושה אנרגיה רבה יותר </a:t>
            </a:r>
            <a:br>
              <a:rPr lang="en-US" sz="2000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(אנרגיית יינון) כדי להוציא את אלקטרון הערכיות מאטום הנתרן</a:t>
            </a:r>
          </a:p>
        </p:txBody>
      </p:sp>
      <p:sp>
        <p:nvSpPr>
          <p:cNvPr id="22" name="חץ: למטה 21">
            <a:extLst>
              <a:ext uri="{FF2B5EF4-FFF2-40B4-BE49-F238E27FC236}">
                <a16:creationId xmlns:a16="http://schemas.microsoft.com/office/drawing/2014/main" id="{B8D66AEC-F539-46F4-8655-18C3E50B3A40}"/>
              </a:ext>
            </a:extLst>
          </p:cNvPr>
          <p:cNvSpPr/>
          <p:nvPr/>
        </p:nvSpPr>
        <p:spPr>
          <a:xfrm flipH="1">
            <a:off x="7279989" y="2398147"/>
            <a:ext cx="160618" cy="30425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3" name="חץ: למטה 22">
            <a:extLst>
              <a:ext uri="{FF2B5EF4-FFF2-40B4-BE49-F238E27FC236}">
                <a16:creationId xmlns:a16="http://schemas.microsoft.com/office/drawing/2014/main" id="{7BF3D2B6-6F0E-444F-99F4-6A14D5213D29}"/>
              </a:ext>
            </a:extLst>
          </p:cNvPr>
          <p:cNvSpPr/>
          <p:nvPr/>
        </p:nvSpPr>
        <p:spPr>
          <a:xfrm flipH="1">
            <a:off x="7279989" y="3341296"/>
            <a:ext cx="160618" cy="30425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חץ: למטה 23">
            <a:extLst>
              <a:ext uri="{FF2B5EF4-FFF2-40B4-BE49-F238E27FC236}">
                <a16:creationId xmlns:a16="http://schemas.microsoft.com/office/drawing/2014/main" id="{84BAF16C-D0F6-46CD-9D07-700DB1E6FD04}"/>
              </a:ext>
            </a:extLst>
          </p:cNvPr>
          <p:cNvSpPr/>
          <p:nvPr/>
        </p:nvSpPr>
        <p:spPr>
          <a:xfrm flipH="1">
            <a:off x="7312223" y="4930924"/>
            <a:ext cx="160618" cy="30425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מלבן 24">
            <a:extLst>
              <a:ext uri="{FF2B5EF4-FFF2-40B4-BE49-F238E27FC236}">
                <a16:creationId xmlns:a16="http://schemas.microsoft.com/office/drawing/2014/main" id="{1708C55F-DB66-4CA8-9289-2086DDB854A2}"/>
              </a:ext>
            </a:extLst>
          </p:cNvPr>
          <p:cNvSpPr/>
          <p:nvPr/>
        </p:nvSpPr>
        <p:spPr>
          <a:xfrm>
            <a:off x="1637238" y="2473412"/>
            <a:ext cx="920906" cy="248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3352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3" grpId="0" animBg="1"/>
      <p:bldP spid="12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3770158" y="172420"/>
            <a:ext cx="11160000" cy="719906"/>
          </a:xfrm>
        </p:spPr>
        <p:txBody>
          <a:bodyPr/>
          <a:lstStyle/>
          <a:p>
            <a:r>
              <a:rPr lang="he-IL" dirty="0"/>
              <a:t>אנרגיית יינון - שאלה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1" y="1227455"/>
            <a:ext cx="12190412" cy="53993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e-IL" sz="2400" dirty="0"/>
              <a:t>קבעו לאיזה אטום אנרגיית יינון ראשונה גבוהה יותר- לאטום נתרן, </a:t>
            </a:r>
            <a:r>
              <a:rPr lang="en-US" sz="2400" dirty="0"/>
              <a:t>Na</a:t>
            </a:r>
            <a:r>
              <a:rPr lang="he-IL" sz="2400" dirty="0"/>
              <a:t>, או לאטום אשלגן, </a:t>
            </a:r>
            <a:r>
              <a:rPr lang="en-US" sz="2400" dirty="0"/>
              <a:t>Mg</a:t>
            </a:r>
            <a:r>
              <a:rPr lang="he-IL" sz="2400" dirty="0"/>
              <a:t>?                      נמקו. </a:t>
            </a:r>
          </a:p>
        </p:txBody>
      </p:sp>
      <p:sp>
        <p:nvSpPr>
          <p:cNvPr id="9" name="מציין מיקום תוכן 10">
            <a:extLst>
              <a:ext uri="{FF2B5EF4-FFF2-40B4-BE49-F238E27FC236}">
                <a16:creationId xmlns:a16="http://schemas.microsoft.com/office/drawing/2014/main" id="{85ADB124-E10D-4BD7-A708-E922BEE91F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-1097511" y="3479202"/>
            <a:ext cx="7514315" cy="620888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he-IL" sz="2800" b="1" dirty="0">
                <a:highlight>
                  <a:srgbClr val="00FFFF"/>
                </a:highlight>
              </a:rPr>
              <a:t>אנרגיית היינון הראשונה של מגנזיום </a:t>
            </a:r>
            <a:br>
              <a:rPr lang="en-US" sz="2800" b="1" dirty="0">
                <a:highlight>
                  <a:srgbClr val="00FFFF"/>
                </a:highlight>
              </a:rPr>
            </a:br>
            <a:r>
              <a:rPr lang="he-IL" sz="2800" b="1" dirty="0">
                <a:highlight>
                  <a:srgbClr val="00FFFF"/>
                </a:highlight>
              </a:rPr>
              <a:t>גבוהה יותר </a:t>
            </a:r>
            <a:br>
              <a:rPr lang="en-US" sz="2800" b="1" dirty="0">
                <a:highlight>
                  <a:srgbClr val="00FFFF"/>
                </a:highlight>
              </a:rPr>
            </a:br>
            <a:r>
              <a:rPr lang="he-IL" sz="2800" b="1" dirty="0">
                <a:highlight>
                  <a:srgbClr val="00FFFF"/>
                </a:highlight>
              </a:rPr>
              <a:t>מאנרגיית היינון הראשונה של נתרן</a:t>
            </a:r>
            <a:endParaRPr lang="he-IL" sz="2800" dirty="0">
              <a:solidFill>
                <a:srgbClr val="0070C0"/>
              </a:solidFill>
              <a:highlight>
                <a:srgbClr val="00FFFF"/>
              </a:highlight>
            </a:endParaRPr>
          </a:p>
        </p:txBody>
      </p:sp>
      <p:graphicFrame>
        <p:nvGraphicFramePr>
          <p:cNvPr id="2" name="טבלה 1">
            <a:extLst>
              <a:ext uri="{FF2B5EF4-FFF2-40B4-BE49-F238E27FC236}">
                <a16:creationId xmlns:a16="http://schemas.microsoft.com/office/drawing/2014/main" id="{1E22AB4D-B057-4481-81C9-BB61C76A39C6}"/>
              </a:ext>
            </a:extLst>
          </p:cNvPr>
          <p:cNvGraphicFramePr>
            <a:graphicFrameLocks noGrp="1"/>
          </p:cNvGraphicFramePr>
          <p:nvPr/>
        </p:nvGraphicFramePr>
        <p:xfrm>
          <a:off x="515205" y="1957952"/>
          <a:ext cx="4756911" cy="124587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666228">
                  <a:extLst>
                    <a:ext uri="{9D8B030D-6E8A-4147-A177-3AD203B41FA5}">
                      <a16:colId xmlns:a16="http://schemas.microsoft.com/office/drawing/2014/main" val="586460036"/>
                    </a:ext>
                  </a:extLst>
                </a:gridCol>
                <a:gridCol w="990084">
                  <a:extLst>
                    <a:ext uri="{9D8B030D-6E8A-4147-A177-3AD203B41FA5}">
                      <a16:colId xmlns:a16="http://schemas.microsoft.com/office/drawing/2014/main" val="3264108066"/>
                    </a:ext>
                  </a:extLst>
                </a:gridCol>
                <a:gridCol w="1100599">
                  <a:extLst>
                    <a:ext uri="{9D8B030D-6E8A-4147-A177-3AD203B41FA5}">
                      <a16:colId xmlns:a16="http://schemas.microsoft.com/office/drawing/2014/main" val="2880686184"/>
                    </a:ext>
                  </a:extLst>
                </a:gridCol>
              </a:tblGrid>
              <a:tr h="415236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היסוד</a:t>
                      </a:r>
                      <a:endParaRPr lang="en-US" sz="2000" dirty="0">
                        <a:effectLst/>
                        <a:latin typeface="Varela Round" panose="00000500000000000000" pitchFamily="2" charset="-79"/>
                        <a:ea typeface="Calibri" panose="020F0502020204030204" pitchFamily="34" charset="0"/>
                        <a:cs typeface="Varela Round" panose="00000500000000000000" pitchFamily="2" charset="-79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Na</a:t>
                      </a:r>
                      <a:endParaRPr lang="en-US" sz="2000" dirty="0">
                        <a:effectLst/>
                        <a:latin typeface="Varela Round" panose="00000500000000000000" pitchFamily="2" charset="-79"/>
                        <a:ea typeface="Calibri" panose="020F0502020204030204" pitchFamily="34" charset="0"/>
                        <a:cs typeface="Varela Round" panose="00000500000000000000" pitchFamily="2" charset="-79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Mg</a:t>
                      </a:r>
                      <a:endParaRPr lang="en-US" sz="2000" dirty="0">
                        <a:effectLst/>
                        <a:latin typeface="Varela Round" panose="00000500000000000000" pitchFamily="2" charset="-79"/>
                        <a:ea typeface="Calibri" panose="020F0502020204030204" pitchFamily="34" charset="0"/>
                        <a:cs typeface="Varela Round" panose="00000500000000000000" pitchFamily="2" charset="-79"/>
                      </a:endParaRPr>
                    </a:p>
                  </a:txBody>
                  <a:tcPr marL="68571" marR="68571" marT="0" marB="0"/>
                </a:tc>
                <a:extLst>
                  <a:ext uri="{0D108BD9-81ED-4DB2-BD59-A6C34878D82A}">
                    <a16:rowId xmlns:a16="http://schemas.microsoft.com/office/drawing/2014/main" val="2667817196"/>
                  </a:ext>
                </a:extLst>
              </a:tr>
              <a:tr h="415236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מספר רמות אנרגיה</a:t>
                      </a:r>
                      <a:endParaRPr lang="en-US" sz="2000" dirty="0">
                        <a:effectLst/>
                        <a:latin typeface="Varela Round" panose="00000500000000000000" pitchFamily="2" charset="-79"/>
                        <a:ea typeface="Calibri" panose="020F0502020204030204" pitchFamily="34" charset="0"/>
                        <a:cs typeface="Varela Round" panose="00000500000000000000" pitchFamily="2" charset="-79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3</a:t>
                      </a:r>
                      <a:endParaRPr lang="en-US" sz="2000" dirty="0">
                        <a:effectLst/>
                        <a:latin typeface="Varela Round" panose="00000500000000000000" pitchFamily="2" charset="-79"/>
                        <a:ea typeface="Calibri" panose="020F0502020204030204" pitchFamily="34" charset="0"/>
                        <a:cs typeface="Varela Round" panose="00000500000000000000" pitchFamily="2" charset="-79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3</a:t>
                      </a:r>
                      <a:endParaRPr lang="en-US" sz="2000" dirty="0">
                        <a:effectLst/>
                        <a:latin typeface="Varela Round" panose="00000500000000000000" pitchFamily="2" charset="-79"/>
                        <a:ea typeface="Calibri" panose="020F0502020204030204" pitchFamily="34" charset="0"/>
                        <a:cs typeface="Varela Round" panose="00000500000000000000" pitchFamily="2" charset="-79"/>
                      </a:endParaRPr>
                    </a:p>
                  </a:txBody>
                  <a:tcPr marL="68571" marR="68571" marT="0" marB="0"/>
                </a:tc>
                <a:extLst>
                  <a:ext uri="{0D108BD9-81ED-4DB2-BD59-A6C34878D82A}">
                    <a16:rowId xmlns:a16="http://schemas.microsoft.com/office/drawing/2014/main" val="3741990886"/>
                  </a:ext>
                </a:extLst>
              </a:tr>
              <a:tr h="415236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מספר פרוטונים</a:t>
                      </a:r>
                      <a:endParaRPr lang="en-US" sz="2000" dirty="0">
                        <a:effectLst/>
                        <a:latin typeface="Varela Round" panose="00000500000000000000" pitchFamily="2" charset="-79"/>
                        <a:ea typeface="Calibri" panose="020F0502020204030204" pitchFamily="34" charset="0"/>
                        <a:cs typeface="Varela Round" panose="00000500000000000000" pitchFamily="2" charset="-79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11</a:t>
                      </a:r>
                      <a:endParaRPr lang="en-US" sz="2000" dirty="0">
                        <a:effectLst/>
                        <a:latin typeface="Varela Round" panose="00000500000000000000" pitchFamily="2" charset="-79"/>
                        <a:ea typeface="Calibri" panose="020F0502020204030204" pitchFamily="34" charset="0"/>
                        <a:cs typeface="Varela Round" panose="00000500000000000000" pitchFamily="2" charset="-79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12</a:t>
                      </a:r>
                      <a:endParaRPr lang="en-US" sz="2000" dirty="0">
                        <a:effectLst/>
                        <a:latin typeface="Varela Round" panose="00000500000000000000" pitchFamily="2" charset="-79"/>
                        <a:ea typeface="Calibri" panose="020F0502020204030204" pitchFamily="34" charset="0"/>
                        <a:cs typeface="Varela Round" panose="00000500000000000000" pitchFamily="2" charset="-79"/>
                      </a:endParaRPr>
                    </a:p>
                  </a:txBody>
                  <a:tcPr marL="68571" marR="68571" marT="0" marB="0"/>
                </a:tc>
                <a:extLst>
                  <a:ext uri="{0D108BD9-81ED-4DB2-BD59-A6C34878D82A}">
                    <a16:rowId xmlns:a16="http://schemas.microsoft.com/office/drawing/2014/main" val="304614803"/>
                  </a:ext>
                </a:extLst>
              </a:tr>
            </a:tbl>
          </a:graphicData>
        </a:graphic>
      </p:graphicFrame>
      <p:sp>
        <p:nvSpPr>
          <p:cNvPr id="3" name="מלבן 2">
            <a:extLst>
              <a:ext uri="{FF2B5EF4-FFF2-40B4-BE49-F238E27FC236}">
                <a16:creationId xmlns:a16="http://schemas.microsoft.com/office/drawing/2014/main" id="{906F4F59-44D7-4BE1-8023-C022DEF43E7F}"/>
              </a:ext>
            </a:extLst>
          </p:cNvPr>
          <p:cNvSpPr/>
          <p:nvPr/>
        </p:nvSpPr>
        <p:spPr>
          <a:xfrm>
            <a:off x="2689841" y="2491532"/>
            <a:ext cx="2160636" cy="2517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ECE4D470-6035-47FB-90DE-69389E5E5CB3}"/>
              </a:ext>
            </a:extLst>
          </p:cNvPr>
          <p:cNvSpPr/>
          <p:nvPr/>
        </p:nvSpPr>
        <p:spPr>
          <a:xfrm>
            <a:off x="2689840" y="2902214"/>
            <a:ext cx="2160636" cy="2517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0799F607-BEED-4578-B4D8-8E3AC6334DDB}"/>
              </a:ext>
            </a:extLst>
          </p:cNvPr>
          <p:cNvSpPr/>
          <p:nvPr/>
        </p:nvSpPr>
        <p:spPr>
          <a:xfrm>
            <a:off x="1649682" y="2395465"/>
            <a:ext cx="920906" cy="3643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A78F94BA-07B1-43D5-BF2E-E89822FA4D7E}"/>
              </a:ext>
            </a:extLst>
          </p:cNvPr>
          <p:cNvSpPr/>
          <p:nvPr/>
        </p:nvSpPr>
        <p:spPr>
          <a:xfrm>
            <a:off x="568634" y="2491531"/>
            <a:ext cx="920906" cy="248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3CB451F1-990F-40FC-8EA3-8BE94CD532BE}"/>
              </a:ext>
            </a:extLst>
          </p:cNvPr>
          <p:cNvSpPr/>
          <p:nvPr/>
        </p:nvSpPr>
        <p:spPr>
          <a:xfrm>
            <a:off x="568634" y="2898537"/>
            <a:ext cx="920906" cy="248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 14">
            <a:extLst>
              <a:ext uri="{FF2B5EF4-FFF2-40B4-BE49-F238E27FC236}">
                <a16:creationId xmlns:a16="http://schemas.microsoft.com/office/drawing/2014/main" id="{F5EE4A49-7A14-4772-AB80-4F3A63584B28}"/>
              </a:ext>
            </a:extLst>
          </p:cNvPr>
          <p:cNvSpPr/>
          <p:nvPr/>
        </p:nvSpPr>
        <p:spPr>
          <a:xfrm>
            <a:off x="1629237" y="2881415"/>
            <a:ext cx="920906" cy="248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4B4FA93F-0CF9-443E-9F09-F656603511DB}"/>
              </a:ext>
            </a:extLst>
          </p:cNvPr>
          <p:cNvSpPr txBox="1"/>
          <p:nvPr/>
        </p:nvSpPr>
        <p:spPr>
          <a:xfrm>
            <a:off x="5615137" y="1265740"/>
            <a:ext cx="3587841" cy="1015663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לשני האטומים </a:t>
            </a:r>
            <a:br>
              <a:rPr lang="en-US" sz="2000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אותו מספר רמות אנרגיה </a:t>
            </a:r>
            <a:br>
              <a:rPr lang="en-US" sz="2000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המאוכלסות באלקטרונים</a:t>
            </a:r>
          </a:p>
        </p:txBody>
      </p: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78398517-A22E-4F18-BAD9-6D53F15EA8F8}"/>
              </a:ext>
            </a:extLst>
          </p:cNvPr>
          <p:cNvSpPr txBox="1"/>
          <p:nvPr/>
        </p:nvSpPr>
        <p:spPr>
          <a:xfrm>
            <a:off x="5615136" y="3612117"/>
            <a:ext cx="3587841" cy="1323439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לפי חוק קולון,</a:t>
            </a:r>
          </a:p>
          <a:p>
            <a:pPr algn="ctr"/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קיימת משיכה חשמלית חזקה יותר בין הפרוטונים</a:t>
            </a:r>
            <a:br>
              <a:rPr lang="en-US" sz="2000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לאלקטרוני הערכיות</a:t>
            </a:r>
          </a:p>
        </p:txBody>
      </p:sp>
      <p:sp>
        <p:nvSpPr>
          <p:cNvPr id="28" name="תיבת טקסט 27">
            <a:extLst>
              <a:ext uri="{FF2B5EF4-FFF2-40B4-BE49-F238E27FC236}">
                <a16:creationId xmlns:a16="http://schemas.microsoft.com/office/drawing/2014/main" id="{918F7BA4-6017-46EE-B866-053245751D1A}"/>
              </a:ext>
            </a:extLst>
          </p:cNvPr>
          <p:cNvSpPr txBox="1"/>
          <p:nvPr/>
        </p:nvSpPr>
        <p:spPr>
          <a:xfrm>
            <a:off x="5221408" y="5217727"/>
            <a:ext cx="4237058" cy="1015663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none" rtlCol="1">
            <a:spAutoFit/>
          </a:bodyPr>
          <a:lstStyle/>
          <a:p>
            <a:pPr algn="ctr"/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דרושה אנרגיה רבה יותר (אנרגיית יינון)</a:t>
            </a:r>
          </a:p>
          <a:p>
            <a:pPr algn="ctr"/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כדי להוציא את אלקטרון הערכיות</a:t>
            </a:r>
          </a:p>
          <a:p>
            <a:pPr algn="ctr"/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מאטום המגנזיום</a:t>
            </a:r>
          </a:p>
        </p:txBody>
      </p:sp>
      <p:sp>
        <p:nvSpPr>
          <p:cNvPr id="29" name="חץ: למטה 28">
            <a:extLst>
              <a:ext uri="{FF2B5EF4-FFF2-40B4-BE49-F238E27FC236}">
                <a16:creationId xmlns:a16="http://schemas.microsoft.com/office/drawing/2014/main" id="{F4B26CC5-1FF9-47C7-BBF5-0F913D395FBD}"/>
              </a:ext>
            </a:extLst>
          </p:cNvPr>
          <p:cNvSpPr/>
          <p:nvPr/>
        </p:nvSpPr>
        <p:spPr>
          <a:xfrm flipH="1">
            <a:off x="7328474" y="3329946"/>
            <a:ext cx="160617" cy="27493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0" name="חץ: למטה 29">
            <a:extLst>
              <a:ext uri="{FF2B5EF4-FFF2-40B4-BE49-F238E27FC236}">
                <a16:creationId xmlns:a16="http://schemas.microsoft.com/office/drawing/2014/main" id="{62B135EF-15D9-4D5E-82E7-619BD62E4F73}"/>
              </a:ext>
            </a:extLst>
          </p:cNvPr>
          <p:cNvSpPr/>
          <p:nvPr/>
        </p:nvSpPr>
        <p:spPr>
          <a:xfrm flipH="1">
            <a:off x="7328473" y="4935556"/>
            <a:ext cx="160617" cy="28217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64B01513-18F7-420B-B983-EDAE1FE25946}"/>
              </a:ext>
            </a:extLst>
          </p:cNvPr>
          <p:cNvSpPr txBox="1"/>
          <p:nvPr/>
        </p:nvSpPr>
        <p:spPr>
          <a:xfrm>
            <a:off x="5615138" y="2592817"/>
            <a:ext cx="3587842" cy="707886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none" rtlCol="1">
            <a:spAutoFit/>
          </a:bodyPr>
          <a:lstStyle/>
          <a:p>
            <a:pPr algn="ctr"/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לאטום מגנזיום </a:t>
            </a:r>
            <a:br>
              <a:rPr lang="en-US" sz="2000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יש יותר פרוטונים בגרעין האטום</a:t>
            </a:r>
          </a:p>
        </p:txBody>
      </p:sp>
      <p:sp>
        <p:nvSpPr>
          <p:cNvPr id="32" name="חץ: למטה 31">
            <a:extLst>
              <a:ext uri="{FF2B5EF4-FFF2-40B4-BE49-F238E27FC236}">
                <a16:creationId xmlns:a16="http://schemas.microsoft.com/office/drawing/2014/main" id="{52F2717F-A0CB-48EE-8DBE-B5AD9669F9B4}"/>
              </a:ext>
            </a:extLst>
          </p:cNvPr>
          <p:cNvSpPr/>
          <p:nvPr/>
        </p:nvSpPr>
        <p:spPr>
          <a:xfrm flipH="1">
            <a:off x="7328474" y="2304251"/>
            <a:ext cx="152881" cy="31296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6696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3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חוק קולון</a:t>
            </a:r>
          </a:p>
        </p:txBody>
      </p:sp>
    </p:spTree>
    <p:extLst>
      <p:ext uri="{BB962C8B-B14F-4D97-AF65-F5344CB8AC3E}">
        <p14:creationId xmlns:p14="http://schemas.microsoft.com/office/powerpoint/2010/main" val="33490873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אנרגיית יינון - שאלה</a:t>
            </a:r>
          </a:p>
        </p:txBody>
      </p:sp>
      <p:sp>
        <p:nvSpPr>
          <p:cNvPr id="9" name="מציין מיקום תוכן 10">
            <a:extLst>
              <a:ext uri="{FF2B5EF4-FFF2-40B4-BE49-F238E27FC236}">
                <a16:creationId xmlns:a16="http://schemas.microsoft.com/office/drawing/2014/main" id="{85ADB124-E10D-4BD7-A708-E922BEE91F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85730" y="815250"/>
            <a:ext cx="11715651" cy="44133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dirty="0"/>
              <a:t>סדרו את היסודות הבאים: </a:t>
            </a:r>
            <a:r>
              <a:rPr lang="en-US" dirty="0"/>
              <a:t>Li , C ,N ,K </a:t>
            </a:r>
            <a:r>
              <a:rPr lang="he-IL" dirty="0"/>
              <a:t> לפי אנרגיית יינון עולה. נמקו את הסידור שלכם.</a:t>
            </a:r>
          </a:p>
        </p:txBody>
      </p:sp>
      <p:graphicFrame>
        <p:nvGraphicFramePr>
          <p:cNvPr id="4" name="טבלה 23">
            <a:extLst>
              <a:ext uri="{FF2B5EF4-FFF2-40B4-BE49-F238E27FC236}">
                <a16:creationId xmlns:a16="http://schemas.microsoft.com/office/drawing/2014/main" id="{EC968413-C916-40B1-A395-28C0067945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650879"/>
              </p:ext>
            </p:extLst>
          </p:nvPr>
        </p:nvGraphicFramePr>
        <p:xfrm>
          <a:off x="5680900" y="1535250"/>
          <a:ext cx="6086979" cy="210308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75798">
                  <a:extLst>
                    <a:ext uri="{9D8B030D-6E8A-4147-A177-3AD203B41FA5}">
                      <a16:colId xmlns:a16="http://schemas.microsoft.com/office/drawing/2014/main" val="79969940"/>
                    </a:ext>
                  </a:extLst>
                </a:gridCol>
                <a:gridCol w="975798">
                  <a:extLst>
                    <a:ext uri="{9D8B030D-6E8A-4147-A177-3AD203B41FA5}">
                      <a16:colId xmlns:a16="http://schemas.microsoft.com/office/drawing/2014/main" val="574976807"/>
                    </a:ext>
                  </a:extLst>
                </a:gridCol>
                <a:gridCol w="1035657">
                  <a:extLst>
                    <a:ext uri="{9D8B030D-6E8A-4147-A177-3AD203B41FA5}">
                      <a16:colId xmlns:a16="http://schemas.microsoft.com/office/drawing/2014/main" val="43020763"/>
                    </a:ext>
                  </a:extLst>
                </a:gridCol>
                <a:gridCol w="3099726">
                  <a:extLst>
                    <a:ext uri="{9D8B030D-6E8A-4147-A177-3AD203B41FA5}">
                      <a16:colId xmlns:a16="http://schemas.microsoft.com/office/drawing/2014/main" val="4190939100"/>
                    </a:ext>
                  </a:extLst>
                </a:gridCol>
              </a:tblGrid>
              <a:tr h="239179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Li</a:t>
                      </a:r>
                      <a:endParaRPr lang="he-IL" sz="2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N</a:t>
                      </a:r>
                      <a:endParaRPr lang="he-IL" sz="2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K</a:t>
                      </a:r>
                      <a:endParaRPr lang="he-IL" sz="2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1634230048"/>
                  </a:ext>
                </a:extLst>
              </a:tr>
              <a:tr h="639997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2</a:t>
                      </a:r>
                      <a:endParaRPr lang="he-IL" sz="2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2</a:t>
                      </a:r>
                      <a:endParaRPr lang="he-IL" sz="2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4</a:t>
                      </a:r>
                      <a:endParaRPr lang="he-IL" sz="2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b="1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מספר רמות אנרגיה </a:t>
                      </a:r>
                      <a:br>
                        <a:rPr lang="en-US" sz="2400" b="1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</a:br>
                      <a:r>
                        <a:rPr lang="he-IL" sz="2400" b="1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המאוכלסות באלקטרונים</a:t>
                      </a: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3889461469"/>
                  </a:ext>
                </a:extLst>
              </a:tr>
              <a:tr h="370792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3</a:t>
                      </a:r>
                      <a:endParaRPr lang="he-IL" sz="2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7</a:t>
                      </a:r>
                      <a:endParaRPr lang="he-IL" sz="2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b="1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מספר פרוטונים</a:t>
                      </a: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1118005408"/>
                  </a:ext>
                </a:extLst>
              </a:tr>
            </a:tbl>
          </a:graphicData>
        </a:graphic>
      </p:graphicFrame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B1C6C505-E6AC-4CD9-8931-4DC4DF1298FE}"/>
              </a:ext>
            </a:extLst>
          </p:cNvPr>
          <p:cNvSpPr txBox="1"/>
          <p:nvPr/>
        </p:nvSpPr>
        <p:spPr>
          <a:xfrm>
            <a:off x="0" y="1694736"/>
            <a:ext cx="8461612" cy="42165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4400" dirty="0">
                <a:solidFill>
                  <a:srgbClr val="002060"/>
                </a:solidFill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E</a:t>
            </a:r>
            <a:r>
              <a:rPr lang="en-US" sz="2800" dirty="0">
                <a:solidFill>
                  <a:srgbClr val="002060"/>
                </a:solidFill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I</a:t>
            </a:r>
            <a:r>
              <a:rPr lang="en-US" sz="4400" dirty="0">
                <a:solidFill>
                  <a:srgbClr val="002060"/>
                </a:solidFill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(N) &gt; E</a:t>
            </a:r>
            <a:r>
              <a:rPr lang="en-US" sz="2800" dirty="0">
                <a:solidFill>
                  <a:srgbClr val="002060"/>
                </a:solidFill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I</a:t>
            </a:r>
            <a:r>
              <a:rPr lang="en-US" sz="4400" dirty="0">
                <a:solidFill>
                  <a:srgbClr val="002060"/>
                </a:solidFill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(Li)&gt; E</a:t>
            </a:r>
            <a:r>
              <a:rPr lang="en-US" sz="2800" dirty="0">
                <a:solidFill>
                  <a:srgbClr val="002060"/>
                </a:solidFill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I</a:t>
            </a:r>
            <a:r>
              <a:rPr lang="en-US" sz="4400" dirty="0">
                <a:solidFill>
                  <a:srgbClr val="002060"/>
                </a:solidFill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(K)</a:t>
            </a:r>
          </a:p>
          <a:p>
            <a:pPr algn="ctr"/>
            <a:endParaRPr lang="he-IL" sz="2400" dirty="0">
              <a:solidFill>
                <a:srgbClr val="002060"/>
              </a:solidFill>
              <a:highlight>
                <a:srgbClr val="00FFFF"/>
              </a:highlight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l"/>
            <a:r>
              <a:rPr lang="he-IL" sz="2000" dirty="0">
                <a:solidFill>
                  <a:srgbClr val="002060"/>
                </a:solidFill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לאטומי </a:t>
            </a:r>
            <a:r>
              <a:rPr lang="en-US" sz="2000" dirty="0">
                <a:solidFill>
                  <a:srgbClr val="002060"/>
                </a:solidFill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N</a:t>
            </a:r>
            <a:r>
              <a:rPr lang="he-IL" sz="2000" dirty="0">
                <a:solidFill>
                  <a:srgbClr val="002060"/>
                </a:solidFill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 ו- </a:t>
            </a:r>
            <a:r>
              <a:rPr lang="en-US" sz="2000" dirty="0">
                <a:solidFill>
                  <a:srgbClr val="002060"/>
                </a:solidFill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Li</a:t>
            </a:r>
            <a:r>
              <a:rPr lang="he-IL" sz="2000" dirty="0">
                <a:solidFill>
                  <a:srgbClr val="002060"/>
                </a:solidFill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 אותו מספר רמות אנרגיה מאוכלסות </a:t>
            </a:r>
            <a:br>
              <a:rPr lang="en-US" sz="2000" dirty="0">
                <a:solidFill>
                  <a:srgbClr val="002060"/>
                </a:solidFill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2000" dirty="0">
                <a:solidFill>
                  <a:srgbClr val="002060"/>
                </a:solidFill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אך לאטום </a:t>
            </a:r>
            <a:r>
              <a:rPr lang="en-US" sz="2000" dirty="0">
                <a:solidFill>
                  <a:srgbClr val="002060"/>
                </a:solidFill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N</a:t>
            </a:r>
            <a:r>
              <a:rPr lang="he-IL" sz="2000" dirty="0">
                <a:solidFill>
                  <a:srgbClr val="002060"/>
                </a:solidFill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 מספר הפרוטונים גדול יותר </a:t>
            </a:r>
            <a:br>
              <a:rPr lang="en-US" sz="2000" dirty="0">
                <a:solidFill>
                  <a:srgbClr val="002060"/>
                </a:solidFill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2000" dirty="0">
                <a:solidFill>
                  <a:srgbClr val="002060"/>
                </a:solidFill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ולכן לפי חוק קולון </a:t>
            </a:r>
            <a:br>
              <a:rPr lang="en-US" sz="2000" dirty="0">
                <a:solidFill>
                  <a:srgbClr val="002060"/>
                </a:solidFill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2000" dirty="0">
                <a:solidFill>
                  <a:srgbClr val="002060"/>
                </a:solidFill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המשיכה החשמלית בין הגרעין לאלקטרון הערכיות חזקה יותר </a:t>
            </a:r>
            <a:br>
              <a:rPr lang="en-US" sz="2000" dirty="0">
                <a:solidFill>
                  <a:srgbClr val="002060"/>
                </a:solidFill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2000" dirty="0">
                <a:solidFill>
                  <a:srgbClr val="002060"/>
                </a:solidFill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כך שנדרשת אנרגיה רבה יותר להוצאתו מהאטום</a:t>
            </a:r>
          </a:p>
          <a:p>
            <a:pPr algn="l"/>
            <a:endParaRPr lang="he-IL" sz="2000" dirty="0">
              <a:solidFill>
                <a:srgbClr val="002060"/>
              </a:solidFill>
              <a:highlight>
                <a:srgbClr val="00FFFF"/>
              </a:highlight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l"/>
            <a:r>
              <a:rPr lang="he-IL" sz="2000" dirty="0">
                <a:solidFill>
                  <a:srgbClr val="002060"/>
                </a:solidFill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לעומת זאת לאטום </a:t>
            </a:r>
            <a:r>
              <a:rPr lang="en-US" sz="2000" dirty="0">
                <a:solidFill>
                  <a:srgbClr val="002060"/>
                </a:solidFill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K</a:t>
            </a:r>
            <a:r>
              <a:rPr lang="he-IL" sz="2000" dirty="0">
                <a:solidFill>
                  <a:srgbClr val="002060"/>
                </a:solidFill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 רמה הערכיות הכי רחוקה מהגרעין </a:t>
            </a:r>
            <a:br>
              <a:rPr lang="en-US" sz="2000" dirty="0">
                <a:solidFill>
                  <a:srgbClr val="002060"/>
                </a:solidFill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2000" dirty="0">
                <a:solidFill>
                  <a:srgbClr val="002060"/>
                </a:solidFill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מבין שלושת האטומים ולכן לפי חוק קולון </a:t>
            </a:r>
            <a:br>
              <a:rPr lang="en-US" sz="2000" dirty="0">
                <a:solidFill>
                  <a:srgbClr val="002060"/>
                </a:solidFill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2000" dirty="0">
                <a:solidFill>
                  <a:srgbClr val="002060"/>
                </a:solidFill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המשיכה החשמלית של אלקטרון הערכיות לגרעין החלשה ביותר </a:t>
            </a:r>
            <a:br>
              <a:rPr lang="en-US" sz="2000" dirty="0">
                <a:solidFill>
                  <a:srgbClr val="002060"/>
                </a:solidFill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2000" dirty="0">
                <a:solidFill>
                  <a:srgbClr val="002060"/>
                </a:solidFill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כך שנדרשת הכי פחות אנרגיה להוצאתו מהאטום.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B459FB5D-A16A-46A5-A1C8-F0AA24C89423}"/>
              </a:ext>
            </a:extLst>
          </p:cNvPr>
          <p:cNvSpPr/>
          <p:nvPr/>
        </p:nvSpPr>
        <p:spPr>
          <a:xfrm>
            <a:off x="8850137" y="2031078"/>
            <a:ext cx="920906" cy="3643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7B8C21AF-C2CD-41E3-9E1A-FD860D6F3CD9}"/>
              </a:ext>
            </a:extLst>
          </p:cNvPr>
          <p:cNvSpPr/>
          <p:nvPr/>
        </p:nvSpPr>
        <p:spPr>
          <a:xfrm>
            <a:off x="9831583" y="2031078"/>
            <a:ext cx="920906" cy="3643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D39BF15E-94CA-4FAD-9954-48C6347AC83E}"/>
              </a:ext>
            </a:extLst>
          </p:cNvPr>
          <p:cNvSpPr/>
          <p:nvPr/>
        </p:nvSpPr>
        <p:spPr>
          <a:xfrm>
            <a:off x="10813029" y="2031077"/>
            <a:ext cx="920906" cy="3643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E9554FEE-0806-4F26-9759-C4ED39596315}"/>
              </a:ext>
            </a:extLst>
          </p:cNvPr>
          <p:cNvSpPr/>
          <p:nvPr/>
        </p:nvSpPr>
        <p:spPr>
          <a:xfrm>
            <a:off x="9849259" y="3232518"/>
            <a:ext cx="920906" cy="3643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B33F495F-8B17-4CC5-ACB6-226F8A588DB7}"/>
              </a:ext>
            </a:extLst>
          </p:cNvPr>
          <p:cNvSpPr/>
          <p:nvPr/>
        </p:nvSpPr>
        <p:spPr>
          <a:xfrm>
            <a:off x="10808569" y="3218985"/>
            <a:ext cx="920906" cy="3643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1265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 animBg="1"/>
      <p:bldP spid="7" grpId="0" animBg="1"/>
      <p:bldP spid="10" grpId="0" animBg="1"/>
      <p:bldP spid="11" grpId="0" animBg="1"/>
      <p:bldP spid="1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אנרגיית יינון -שאלה</a:t>
            </a:r>
          </a:p>
        </p:txBody>
      </p:sp>
      <p:sp>
        <p:nvSpPr>
          <p:cNvPr id="9" name="מציין מיקום תוכן 10">
            <a:extLst>
              <a:ext uri="{FF2B5EF4-FFF2-40B4-BE49-F238E27FC236}">
                <a16:creationId xmlns:a16="http://schemas.microsoft.com/office/drawing/2014/main" id="{85ADB124-E10D-4BD7-A708-E922BEE91F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996506" y="933094"/>
            <a:ext cx="8829758" cy="448320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e-IL" dirty="0"/>
              <a:t>נתונה עקומת אנרגיית היינון של חמישה אטומי יסודות עוקבים בטבלה המחזורית </a:t>
            </a:r>
            <a:r>
              <a:rPr lang="en-US" dirty="0"/>
              <a:t>A </a:t>
            </a:r>
            <a:r>
              <a:rPr lang="he-IL" dirty="0"/>
              <a:t>– </a:t>
            </a:r>
            <a:r>
              <a:rPr lang="en-US" dirty="0"/>
              <a:t>E</a:t>
            </a:r>
            <a:endParaRPr lang="he-IL" dirty="0"/>
          </a:p>
          <a:p>
            <a:pPr marL="0" indent="0">
              <a:lnSpc>
                <a:spcPct val="150000"/>
              </a:lnSpc>
              <a:buNone/>
            </a:pPr>
            <a:r>
              <a:rPr lang="he-IL" dirty="0"/>
              <a:t>בחרו 5 יסודות מהטבלה המחזורית אשר </a:t>
            </a:r>
            <a:r>
              <a:rPr lang="he-IL" u="sng" dirty="0"/>
              <a:t>עשויים</a:t>
            </a:r>
            <a:r>
              <a:rPr lang="he-IL" dirty="0"/>
              <a:t> להתאים לעקומה זו </a:t>
            </a:r>
            <a:br>
              <a:rPr lang="en-US" dirty="0"/>
            </a:br>
            <a:r>
              <a:rPr lang="he-IL" dirty="0"/>
              <a:t>הסבירו את הבחירה ואת המגמה.</a:t>
            </a:r>
            <a:endParaRPr lang="he-IL" dirty="0">
              <a:solidFill>
                <a:srgbClr val="0070C0"/>
              </a:solidFill>
            </a:endParaRP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6BE216D8-AF95-4DE8-8E86-60131BCCF9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56" t="45989" r="68696" b="14278"/>
          <a:stretch/>
        </p:blipFill>
        <p:spPr>
          <a:xfrm>
            <a:off x="172278" y="2985840"/>
            <a:ext cx="2838059" cy="272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0454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913849" y="186426"/>
            <a:ext cx="11160000" cy="720000"/>
          </a:xfrm>
        </p:spPr>
        <p:txBody>
          <a:bodyPr/>
          <a:lstStyle/>
          <a:p>
            <a:r>
              <a:rPr lang="he-IL" dirty="0"/>
              <a:t>אנרגיית יינון - שאלה</a:t>
            </a:r>
          </a:p>
        </p:txBody>
      </p:sp>
      <p:sp>
        <p:nvSpPr>
          <p:cNvPr id="12" name="מציין מיקום תוכן 10">
            <a:extLst>
              <a:ext uri="{FF2B5EF4-FFF2-40B4-BE49-F238E27FC236}">
                <a16:creationId xmlns:a16="http://schemas.microsoft.com/office/drawing/2014/main" id="{EAFFE4D4-C892-4D2F-9B70-10B9B096B4A7}"/>
              </a:ext>
            </a:extLst>
          </p:cNvPr>
          <p:cNvSpPr txBox="1">
            <a:spLocks/>
          </p:cNvSpPr>
          <p:nvPr/>
        </p:nvSpPr>
        <p:spPr>
          <a:xfrm>
            <a:off x="190168" y="979088"/>
            <a:ext cx="9031184" cy="5224859"/>
          </a:xfrm>
          <a:prstGeom prst="rect">
            <a:avLst/>
          </a:prstGeom>
        </p:spPr>
        <p:txBody>
          <a:bodyPr vert="horz" lIns="91428" tIns="45714" rIns="91428" bIns="45714" rtlCol="1">
            <a:normAutofit fontScale="70000" lnSpcReduction="20000"/>
          </a:bodyPr>
          <a:lstStyle>
            <a:lvl1pPr marL="228600" indent="-22860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685800" indent="-22860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he-IL" sz="3400" dirty="0"/>
              <a:t>ניתן לראות שקיימת מגמת עלייה באנרגיית היינון במעבר בין אטומי </a:t>
            </a:r>
            <a:r>
              <a:rPr lang="en-US" sz="3400" dirty="0"/>
              <a:t>A</a:t>
            </a:r>
            <a:r>
              <a:rPr lang="he-IL" sz="3400" dirty="0"/>
              <a:t> ל-</a:t>
            </a:r>
            <a:r>
              <a:rPr lang="en-US" sz="3400" dirty="0"/>
              <a:t>C</a:t>
            </a:r>
            <a:r>
              <a:rPr lang="he-IL" sz="3400" dirty="0"/>
              <a:t>. </a:t>
            </a:r>
            <a:r>
              <a:rPr lang="he-IL" sz="3400" b="1" dirty="0">
                <a:solidFill>
                  <a:schemeClr val="bg1"/>
                </a:solidFill>
                <a:highlight>
                  <a:srgbClr val="000000"/>
                </a:highlight>
              </a:rPr>
              <a:t>כלומר אנו מתקדמים ימינה באותה השורה.</a:t>
            </a:r>
          </a:p>
          <a:p>
            <a:pPr>
              <a:lnSpc>
                <a:spcPct val="150000"/>
              </a:lnSpc>
            </a:pPr>
            <a:r>
              <a:rPr lang="he-IL" sz="3400" dirty="0"/>
              <a:t>ליסוד </a:t>
            </a:r>
            <a:r>
              <a:rPr lang="en-US" sz="3400" dirty="0"/>
              <a:t>C</a:t>
            </a:r>
            <a:r>
              <a:rPr lang="he-IL" sz="3400" dirty="0"/>
              <a:t> אנרגיית היינון הגבוהה ביותר וליסוד </a:t>
            </a:r>
            <a:r>
              <a:rPr lang="en-US" sz="3400" dirty="0"/>
              <a:t>D</a:t>
            </a:r>
            <a:r>
              <a:rPr lang="he-IL" sz="3400" dirty="0"/>
              <a:t> אנרגיית היינון הנמוכה ביותר </a:t>
            </a:r>
            <a:br>
              <a:rPr lang="en-US" sz="3400" dirty="0"/>
            </a:br>
            <a:r>
              <a:rPr lang="he-IL" sz="3400" dirty="0"/>
              <a:t>כלומר </a:t>
            </a:r>
            <a:r>
              <a:rPr lang="he-IL" sz="3400" b="1" dirty="0">
                <a:highlight>
                  <a:srgbClr val="00FFFF"/>
                </a:highlight>
              </a:rPr>
              <a:t>יסוד </a:t>
            </a:r>
            <a:r>
              <a:rPr lang="en-US" sz="3400" b="1" dirty="0">
                <a:highlight>
                  <a:srgbClr val="00FFFF"/>
                </a:highlight>
              </a:rPr>
              <a:t>C</a:t>
            </a:r>
            <a:r>
              <a:rPr lang="he-IL" sz="3400" b="1" dirty="0">
                <a:highlight>
                  <a:srgbClr val="00FFFF"/>
                </a:highlight>
              </a:rPr>
              <a:t> נמצא בסוף השורה (מצד ימין) – גז אציל (טור 8)</a:t>
            </a:r>
            <a:r>
              <a:rPr lang="he-IL" sz="3400" b="1" dirty="0"/>
              <a:t> </a:t>
            </a:r>
            <a:br>
              <a:rPr lang="en-US" sz="3400" b="1" dirty="0"/>
            </a:br>
            <a:r>
              <a:rPr lang="he-IL" sz="3400" dirty="0"/>
              <a:t>ואילו </a:t>
            </a:r>
            <a:r>
              <a:rPr lang="he-IL" sz="3400" b="1" dirty="0"/>
              <a:t>יסוד </a:t>
            </a:r>
            <a:r>
              <a:rPr lang="en-US" sz="3400" b="1" dirty="0"/>
              <a:t>D</a:t>
            </a:r>
            <a:r>
              <a:rPr lang="he-IL" sz="3400" b="1" dirty="0"/>
              <a:t> מתחיל שורה חדשה</a:t>
            </a:r>
            <a:r>
              <a:rPr lang="he-IL" sz="3400" dirty="0"/>
              <a:t>, כלומר נוספת רמת אנרגיה נוספת, </a:t>
            </a:r>
            <a:br>
              <a:rPr lang="en-US" sz="3400" dirty="0"/>
            </a:br>
            <a:r>
              <a:rPr lang="he-IL" sz="3400" dirty="0"/>
              <a:t>אלקטרון הערכיות באטום </a:t>
            </a:r>
            <a:r>
              <a:rPr lang="en-US" sz="3400" dirty="0"/>
              <a:t>D</a:t>
            </a:r>
            <a:r>
              <a:rPr lang="he-IL" sz="3400" dirty="0"/>
              <a:t> רחוק יותר מגרעין האטום, כוחות המשיכה בינו לבין הגרעין נחלשים ולכן אנרגיית היינון יורדת מכאן כי </a:t>
            </a:r>
            <a:r>
              <a:rPr lang="he-IL" sz="3400" b="1" dirty="0">
                <a:highlight>
                  <a:srgbClr val="FFFF00"/>
                </a:highlight>
              </a:rPr>
              <a:t>אטום </a:t>
            </a:r>
            <a:r>
              <a:rPr lang="en-US" sz="3400" b="1" dirty="0">
                <a:highlight>
                  <a:srgbClr val="FFFF00"/>
                </a:highlight>
              </a:rPr>
              <a:t>D</a:t>
            </a:r>
            <a:r>
              <a:rPr lang="he-IL" sz="3400" b="1" dirty="0">
                <a:highlight>
                  <a:srgbClr val="FFFF00"/>
                </a:highlight>
              </a:rPr>
              <a:t> שייך למתכות </a:t>
            </a:r>
            <a:r>
              <a:rPr lang="he-IL" sz="3400" b="1" dirty="0" err="1">
                <a:highlight>
                  <a:srgbClr val="FFFF00"/>
                </a:highlight>
              </a:rPr>
              <a:t>האלקאליות</a:t>
            </a:r>
            <a:r>
              <a:rPr lang="he-IL" sz="3400" b="1" dirty="0">
                <a:highlight>
                  <a:srgbClr val="FFFF00"/>
                </a:highlight>
              </a:rPr>
              <a:t> (טור 1)</a:t>
            </a:r>
          </a:p>
        </p:txBody>
      </p:sp>
      <p:grpSp>
        <p:nvGrpSpPr>
          <p:cNvPr id="13" name="קבוצה 12">
            <a:extLst>
              <a:ext uri="{FF2B5EF4-FFF2-40B4-BE49-F238E27FC236}">
                <a16:creationId xmlns:a16="http://schemas.microsoft.com/office/drawing/2014/main" id="{612582F3-B92D-4758-BF41-53AC7D2A5577}"/>
              </a:ext>
            </a:extLst>
          </p:cNvPr>
          <p:cNvGrpSpPr/>
          <p:nvPr/>
        </p:nvGrpSpPr>
        <p:grpSpPr>
          <a:xfrm>
            <a:off x="9212028" y="779528"/>
            <a:ext cx="2840521" cy="2580587"/>
            <a:chOff x="0" y="3296637"/>
            <a:chExt cx="2840891" cy="2580923"/>
          </a:xfrm>
        </p:grpSpPr>
        <p:pic>
          <p:nvPicPr>
            <p:cNvPr id="15" name="תמונה 14">
              <a:extLst>
                <a:ext uri="{FF2B5EF4-FFF2-40B4-BE49-F238E27FC236}">
                  <a16:creationId xmlns:a16="http://schemas.microsoft.com/office/drawing/2014/main" id="{82A55DE2-B9E9-460E-93A1-412DE260ED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956" t="45989" r="68696" b="14278"/>
            <a:stretch/>
          </p:blipFill>
          <p:spPr>
            <a:xfrm>
              <a:off x="0" y="3296637"/>
              <a:ext cx="2840891" cy="2580923"/>
            </a:xfrm>
            <a:prstGeom prst="rect">
              <a:avLst/>
            </a:prstGeom>
          </p:spPr>
        </p:pic>
        <p:sp>
          <p:nvSpPr>
            <p:cNvPr id="16" name="תיבת טקסט 15">
              <a:extLst>
                <a:ext uri="{FF2B5EF4-FFF2-40B4-BE49-F238E27FC236}">
                  <a16:creationId xmlns:a16="http://schemas.microsoft.com/office/drawing/2014/main" id="{CE366BD5-FC34-4835-A059-536E411D6F22}"/>
                </a:ext>
              </a:extLst>
            </p:cNvPr>
            <p:cNvSpPr txBox="1"/>
            <p:nvPr/>
          </p:nvSpPr>
          <p:spPr>
            <a:xfrm>
              <a:off x="693511" y="4894612"/>
              <a:ext cx="340158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1">
              <a:spAutoFit/>
            </a:bodyPr>
            <a:lstStyle/>
            <a:p>
              <a:r>
                <a:rPr lang="en-US" b="1" dirty="0"/>
                <a:t>O</a:t>
              </a:r>
              <a:endParaRPr lang="he-IL" b="1" dirty="0"/>
            </a:p>
          </p:txBody>
        </p:sp>
        <p:sp>
          <p:nvSpPr>
            <p:cNvPr id="17" name="תיבת טקסט 16">
              <a:extLst>
                <a:ext uri="{FF2B5EF4-FFF2-40B4-BE49-F238E27FC236}">
                  <a16:creationId xmlns:a16="http://schemas.microsoft.com/office/drawing/2014/main" id="{1A108A3A-2B7F-4F2E-AF08-BEB8569879AA}"/>
                </a:ext>
              </a:extLst>
            </p:cNvPr>
            <p:cNvSpPr txBox="1"/>
            <p:nvPr/>
          </p:nvSpPr>
          <p:spPr>
            <a:xfrm>
              <a:off x="640968" y="4147542"/>
              <a:ext cx="290464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1">
              <a:spAutoFit/>
            </a:bodyPr>
            <a:lstStyle/>
            <a:p>
              <a:r>
                <a:rPr lang="en-US" b="1" dirty="0"/>
                <a:t>F</a:t>
              </a:r>
              <a:endParaRPr lang="he-IL" b="1" dirty="0"/>
            </a:p>
          </p:txBody>
        </p:sp>
        <p:sp>
          <p:nvSpPr>
            <p:cNvPr id="18" name="תיבת טקסט 17">
              <a:extLst>
                <a:ext uri="{FF2B5EF4-FFF2-40B4-BE49-F238E27FC236}">
                  <a16:creationId xmlns:a16="http://schemas.microsoft.com/office/drawing/2014/main" id="{C7F1CBF0-D8D6-447C-8DFD-E6BDC1922304}"/>
                </a:ext>
              </a:extLst>
            </p:cNvPr>
            <p:cNvSpPr txBox="1"/>
            <p:nvPr/>
          </p:nvSpPr>
          <p:spPr>
            <a:xfrm>
              <a:off x="1136925" y="3650411"/>
              <a:ext cx="449162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1">
              <a:spAutoFit/>
            </a:bodyPr>
            <a:lstStyle/>
            <a:p>
              <a:r>
                <a:rPr lang="en-US" b="1" dirty="0"/>
                <a:t>Ne</a:t>
              </a:r>
              <a:endParaRPr lang="he-IL" b="1" dirty="0"/>
            </a:p>
          </p:txBody>
        </p:sp>
        <p:sp>
          <p:nvSpPr>
            <p:cNvPr id="19" name="תיבת טקסט 18">
              <a:extLst>
                <a:ext uri="{FF2B5EF4-FFF2-40B4-BE49-F238E27FC236}">
                  <a16:creationId xmlns:a16="http://schemas.microsoft.com/office/drawing/2014/main" id="{91350153-EFA9-4059-976D-5D47FC5053F9}"/>
                </a:ext>
              </a:extLst>
            </p:cNvPr>
            <p:cNvSpPr txBox="1"/>
            <p:nvPr/>
          </p:nvSpPr>
          <p:spPr>
            <a:xfrm>
              <a:off x="1135323" y="5079278"/>
              <a:ext cx="450764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1">
              <a:spAutoFit/>
            </a:bodyPr>
            <a:lstStyle/>
            <a:p>
              <a:r>
                <a:rPr lang="en-US" b="1" dirty="0"/>
                <a:t>Na</a:t>
              </a:r>
              <a:endParaRPr lang="he-IL" b="1" dirty="0"/>
            </a:p>
          </p:txBody>
        </p:sp>
        <p:sp>
          <p:nvSpPr>
            <p:cNvPr id="20" name="תיבת טקסט 19">
              <a:extLst>
                <a:ext uri="{FF2B5EF4-FFF2-40B4-BE49-F238E27FC236}">
                  <a16:creationId xmlns:a16="http://schemas.microsoft.com/office/drawing/2014/main" id="{B806A371-40B8-4944-92B6-5A8FD826F745}"/>
                </a:ext>
              </a:extLst>
            </p:cNvPr>
            <p:cNvSpPr txBox="1"/>
            <p:nvPr/>
          </p:nvSpPr>
          <p:spPr>
            <a:xfrm>
              <a:off x="1846626" y="5075510"/>
              <a:ext cx="49565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1">
              <a:spAutoFit/>
            </a:bodyPr>
            <a:lstStyle/>
            <a:p>
              <a:r>
                <a:rPr lang="en-US" b="1" dirty="0"/>
                <a:t>Mg</a:t>
              </a:r>
              <a:endParaRPr lang="he-IL" b="1" dirty="0"/>
            </a:p>
          </p:txBody>
        </p:sp>
      </p:grpSp>
      <p:pic>
        <p:nvPicPr>
          <p:cNvPr id="21" name="תמונה 20">
            <a:extLst>
              <a:ext uri="{FF2B5EF4-FFF2-40B4-BE49-F238E27FC236}">
                <a16:creationId xmlns:a16="http://schemas.microsoft.com/office/drawing/2014/main" id="{4201A7C9-A3F6-4D32-8C63-7F93235789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56" t="45989" r="68696" b="14278"/>
          <a:stretch/>
        </p:blipFill>
        <p:spPr>
          <a:xfrm>
            <a:off x="9221352" y="753024"/>
            <a:ext cx="2838059" cy="272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81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חזרה על מושגי הבסיס המצגת נערכה ע&quot;י ויצמן אורית ממצגות נחשון ...">
            <a:extLst>
              <a:ext uri="{FF2B5EF4-FFF2-40B4-BE49-F238E27FC236}">
                <a16:creationId xmlns:a16="http://schemas.microsoft.com/office/drawing/2014/main" id="{0E9652D6-9745-4688-ADB2-544D23CAF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5" t="9082" r="14401" b="42029"/>
          <a:stretch/>
        </p:blipFill>
        <p:spPr bwMode="auto">
          <a:xfrm>
            <a:off x="0" y="3795494"/>
            <a:ext cx="4107305" cy="201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כותרת 7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he-IL" dirty="0"/>
                  <a:t>אנרגיית יינון ראשונה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e-I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𝑰</m:t>
                        </m:r>
                      </m:sub>
                    </m:sSub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8" name="כותרת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t="-25424" b="-5339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2866995" y="563394"/>
            <a:ext cx="8998828" cy="53993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e-IL" sz="2800" dirty="0"/>
              <a:t>שימו</a:t>
            </a:r>
            <a:r>
              <a:rPr lang="he-IL" sz="2000" dirty="0"/>
              <a:t> </a:t>
            </a:r>
          </a:p>
        </p:txBody>
      </p:sp>
      <p:sp>
        <p:nvSpPr>
          <p:cNvPr id="9" name="מציין מיקום תוכן 10">
            <a:extLst>
              <a:ext uri="{FF2B5EF4-FFF2-40B4-BE49-F238E27FC236}">
                <a16:creationId xmlns:a16="http://schemas.microsoft.com/office/drawing/2014/main" id="{85ADB124-E10D-4BD7-A708-E922BEE91F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0" y="892051"/>
            <a:ext cx="12056439" cy="361609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e-IL" dirty="0">
                <a:solidFill>
                  <a:srgbClr val="0070C0"/>
                </a:solidFill>
              </a:rPr>
              <a:t>ניתן לראות שבחלוקה גסה של הטבלה המחזורית למתכות ולא מתכות</a:t>
            </a:r>
          </a:p>
          <a:p>
            <a:pPr>
              <a:lnSpc>
                <a:spcPct val="150000"/>
              </a:lnSpc>
            </a:pPr>
            <a:r>
              <a:rPr lang="he-IL" dirty="0">
                <a:solidFill>
                  <a:schemeClr val="bg1"/>
                </a:solidFill>
                <a:highlight>
                  <a:srgbClr val="0000FF"/>
                </a:highlight>
              </a:rPr>
              <a:t>למתכות יש אנרגיית יינון נמוכה יותר ביחס לאל מתכות ולכן תהיה להן נטייה גבוהה יותר למסור אלקטרונים ולהפוך ליונים חיוביים.</a:t>
            </a:r>
          </a:p>
          <a:p>
            <a:pPr>
              <a:lnSpc>
                <a:spcPct val="150000"/>
              </a:lnSpc>
            </a:pPr>
            <a:r>
              <a:rPr lang="he-IL" dirty="0">
                <a:solidFill>
                  <a:schemeClr val="bg1"/>
                </a:solidFill>
                <a:highlight>
                  <a:srgbClr val="C9E61A"/>
                </a:highlight>
              </a:rPr>
              <a:t>ומכיוון שלאל מתכות יש אנרגיית יינון גבוהה יחסית, הן לא ימסרו בקלות אלקטרונים ולכן ביחס למתכות  תהיה להן נטייה גבוהה לקבל אלקטרונים ולהפוך ליונים שליליים.</a:t>
            </a:r>
          </a:p>
          <a:p>
            <a:pPr marL="0" indent="0">
              <a:lnSpc>
                <a:spcPct val="150000"/>
              </a:lnSpc>
              <a:buNone/>
            </a:pPr>
            <a:endParaRPr lang="he-IL" sz="1400" dirty="0">
              <a:solidFill>
                <a:srgbClr val="0070C0"/>
              </a:solidFill>
              <a:highlight>
                <a:srgbClr val="00FFFF"/>
              </a:highlight>
            </a:endParaRPr>
          </a:p>
        </p:txBody>
      </p:sp>
      <p:sp>
        <p:nvSpPr>
          <p:cNvPr id="2" name="לב 1">
            <a:extLst>
              <a:ext uri="{FF2B5EF4-FFF2-40B4-BE49-F238E27FC236}">
                <a16:creationId xmlns:a16="http://schemas.microsoft.com/office/drawing/2014/main" id="{1A884566-B8ED-4402-9DE9-DFCC446AE031}"/>
              </a:ext>
            </a:extLst>
          </p:cNvPr>
          <p:cNvSpPr/>
          <p:nvPr/>
        </p:nvSpPr>
        <p:spPr>
          <a:xfrm>
            <a:off x="10375984" y="554443"/>
            <a:ext cx="556519" cy="463766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964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738940" y="1905245"/>
            <a:ext cx="10871177" cy="1260000"/>
          </a:xfrm>
        </p:spPr>
        <p:txBody>
          <a:bodyPr/>
          <a:lstStyle/>
          <a:p>
            <a:r>
              <a:rPr lang="he-IL" sz="6000" dirty="0"/>
              <a:t>וכעת...</a:t>
            </a:r>
            <a:br>
              <a:rPr lang="en-US" sz="6000" dirty="0"/>
            </a:br>
            <a:r>
              <a:rPr lang="he-IL" sz="6000" dirty="0"/>
              <a:t>תרגול</a:t>
            </a:r>
            <a:r>
              <a:rPr lang="en-US" sz="6000" dirty="0"/>
              <a:t> </a:t>
            </a:r>
            <a:r>
              <a:rPr lang="he-IL" sz="6000" dirty="0"/>
              <a:t>לסיכום  תכונות מחזוריות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738117" y="3634722"/>
            <a:ext cx="10872000" cy="642090"/>
          </a:xfrm>
        </p:spPr>
        <p:txBody>
          <a:bodyPr/>
          <a:lstStyle/>
          <a:p>
            <a:r>
              <a:rPr lang="he-IL" dirty="0">
                <a:sym typeface="Varela Round"/>
              </a:rPr>
              <a:t>סירקו את קוד ה – </a:t>
            </a:r>
            <a:r>
              <a:rPr lang="en-US" dirty="0">
                <a:sym typeface="Varela Round"/>
              </a:rPr>
              <a:t>QR</a:t>
            </a:r>
            <a:r>
              <a:rPr lang="he-IL" dirty="0">
                <a:sym typeface="Varela Round"/>
              </a:rPr>
              <a:t> שלפניכם לקבלת התרגיל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172D66-AD57-40F7-AFC1-73ED65EF4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794" y="4569154"/>
            <a:ext cx="1927299" cy="192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6989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תמונה 1">
            <a:extLst>
              <a:ext uri="{FF2B5EF4-FFF2-40B4-BE49-F238E27FC236}">
                <a16:creationId xmlns:a16="http://schemas.microsoft.com/office/drawing/2014/main" id="{E5E5CB88-DEB9-4C9B-8BCD-36D491AD61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172" r="34234" b="66411"/>
          <a:stretch/>
        </p:blipFill>
        <p:spPr>
          <a:xfrm>
            <a:off x="4577969" y="73174"/>
            <a:ext cx="3241542" cy="1838237"/>
          </a:xfrm>
          <a:prstGeom prst="rect">
            <a:avLst/>
          </a:prstGeom>
        </p:spPr>
      </p:pic>
      <p:sp>
        <p:nvSpPr>
          <p:cNvPr id="12" name="תיבת טקסט 3">
            <a:extLst>
              <a:ext uri="{FF2B5EF4-FFF2-40B4-BE49-F238E27FC236}">
                <a16:creationId xmlns:a16="http://schemas.microsoft.com/office/drawing/2014/main" id="{774D7E25-FE6A-4E76-A6FE-B349BC389C68}"/>
              </a:ext>
            </a:extLst>
          </p:cNvPr>
          <p:cNvSpPr txBox="1"/>
          <p:nvPr/>
        </p:nvSpPr>
        <p:spPr>
          <a:xfrm>
            <a:off x="1234840" y="3088893"/>
            <a:ext cx="10387969" cy="18156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260" algn="just"/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4">
            <a:extLst>
              <a:ext uri="{FF2B5EF4-FFF2-40B4-BE49-F238E27FC236}">
                <a16:creationId xmlns:a16="http://schemas.microsoft.com/office/drawing/2014/main" id="{98DE0E04-16F6-44A8-BDE9-B0D6E705981A}"/>
              </a:ext>
            </a:extLst>
          </p:cNvPr>
          <p:cNvSpPr/>
          <p:nvPr/>
        </p:nvSpPr>
        <p:spPr>
          <a:xfrm>
            <a:off x="-196609" y="1911410"/>
            <a:ext cx="12188825" cy="76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שימוש ביצירות מוגנות בזכויות יוצרים ואיתור בעלי זכויות </a:t>
            </a:r>
          </a:p>
        </p:txBody>
      </p:sp>
    </p:spTree>
    <p:extLst>
      <p:ext uri="{BB962C8B-B14F-4D97-AF65-F5344CB8AC3E}">
        <p14:creationId xmlns:p14="http://schemas.microsoft.com/office/powerpoint/2010/main" val="3790986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sz="4000" b="1" dirty="0"/>
              <a:t>אילו כוחות מתקיימים בין מטענים חשמליים זהים?</a:t>
            </a:r>
          </a:p>
        </p:txBody>
      </p:sp>
      <p:grpSp>
        <p:nvGrpSpPr>
          <p:cNvPr id="7" name="קבוצה 6"/>
          <p:cNvGrpSpPr/>
          <p:nvPr/>
        </p:nvGrpSpPr>
        <p:grpSpPr>
          <a:xfrm>
            <a:off x="-465309" y="1374413"/>
            <a:ext cx="6703876" cy="2719360"/>
            <a:chOff x="2373328" y="2461144"/>
            <a:chExt cx="6704749" cy="2719714"/>
          </a:xfrm>
        </p:grpSpPr>
        <p:sp>
          <p:nvSpPr>
            <p:cNvPr id="3" name="אליפסה 2"/>
            <p:cNvSpPr/>
            <p:nvPr/>
          </p:nvSpPr>
          <p:spPr>
            <a:xfrm>
              <a:off x="4517409" y="2474792"/>
              <a:ext cx="1037230" cy="103723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/>
                <a:t>+</a:t>
              </a:r>
              <a:endParaRPr lang="he-IL" dirty="0"/>
            </a:p>
          </p:txBody>
        </p:sp>
        <p:sp>
          <p:nvSpPr>
            <p:cNvPr id="12" name="אליפסה 11"/>
            <p:cNvSpPr/>
            <p:nvPr/>
          </p:nvSpPr>
          <p:spPr>
            <a:xfrm>
              <a:off x="5948893" y="2461144"/>
              <a:ext cx="1037230" cy="103723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/>
                <a:t>+</a:t>
              </a:r>
              <a:endParaRPr lang="he-IL" dirty="0"/>
            </a:p>
          </p:txBody>
        </p:sp>
        <p:sp>
          <p:nvSpPr>
            <p:cNvPr id="4" name="חץ ימינה 3"/>
            <p:cNvSpPr/>
            <p:nvPr/>
          </p:nvSpPr>
          <p:spPr>
            <a:xfrm>
              <a:off x="7096834" y="2870574"/>
              <a:ext cx="832513" cy="247939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3" name="חץ ימינה 12"/>
            <p:cNvSpPr/>
            <p:nvPr/>
          </p:nvSpPr>
          <p:spPr>
            <a:xfrm rot="10800000">
              <a:off x="3657596" y="2870574"/>
              <a:ext cx="773978" cy="227465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5" name="Rectangle 9"/>
            <p:cNvSpPr/>
            <p:nvPr/>
          </p:nvSpPr>
          <p:spPr>
            <a:xfrm>
              <a:off x="2373328" y="4349753"/>
              <a:ext cx="6704749" cy="83110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 fontAlgn="base"/>
              <a:r>
                <a:rPr lang="he-IL" sz="2400" b="1" dirty="0">
                  <a:solidFill>
                    <a:srgbClr val="00206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בין חלקיקים הטעונים חיובית</a:t>
              </a:r>
            </a:p>
            <a:p>
              <a:pPr algn="ctr" fontAlgn="base"/>
              <a:r>
                <a:rPr lang="he-IL" sz="2400" b="1" dirty="0">
                  <a:solidFill>
                    <a:srgbClr val="00206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 קיימים כוחות דחייה חשמליים</a:t>
              </a:r>
            </a:p>
          </p:txBody>
        </p:sp>
        <p:sp>
          <p:nvSpPr>
            <p:cNvPr id="20" name="Rectangle 4"/>
            <p:cNvSpPr/>
            <p:nvPr/>
          </p:nvSpPr>
          <p:spPr>
            <a:xfrm>
              <a:off x="5643815" y="3403020"/>
              <a:ext cx="1714500" cy="95423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 fontAlgn="base"/>
              <a:r>
                <a:rPr lang="he-IL" sz="2800" b="1" dirty="0">
                  <a:solidFill>
                    <a:srgbClr val="00206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מטען חיובי</a:t>
              </a:r>
              <a:endParaRPr lang="he-IL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sp>
          <p:nvSpPr>
            <p:cNvPr id="22" name="Rectangle 4"/>
            <p:cNvSpPr/>
            <p:nvPr/>
          </p:nvSpPr>
          <p:spPr>
            <a:xfrm>
              <a:off x="4147683" y="3395522"/>
              <a:ext cx="1714500" cy="95423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 fontAlgn="base"/>
              <a:r>
                <a:rPr lang="he-IL" sz="2800" b="1" dirty="0">
                  <a:solidFill>
                    <a:srgbClr val="00206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מטען חיובי</a:t>
              </a:r>
            </a:p>
          </p:txBody>
        </p:sp>
      </p:grpSp>
      <p:sp>
        <p:nvSpPr>
          <p:cNvPr id="27" name="מלבן 26"/>
          <p:cNvSpPr/>
          <p:nvPr/>
        </p:nvSpPr>
        <p:spPr>
          <a:xfrm>
            <a:off x="6080595" y="2088282"/>
            <a:ext cx="5475466" cy="195137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4" name="מלבן 33"/>
          <p:cNvSpPr/>
          <p:nvPr/>
        </p:nvSpPr>
        <p:spPr>
          <a:xfrm>
            <a:off x="6099554" y="4412810"/>
            <a:ext cx="5475466" cy="195137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6" name="קבוצה 25">
            <a:extLst>
              <a:ext uri="{FF2B5EF4-FFF2-40B4-BE49-F238E27FC236}">
                <a16:creationId xmlns:a16="http://schemas.microsoft.com/office/drawing/2014/main" id="{649A6589-BE75-4D91-86EF-54AFEF7842D9}"/>
              </a:ext>
            </a:extLst>
          </p:cNvPr>
          <p:cNvGrpSpPr/>
          <p:nvPr/>
        </p:nvGrpSpPr>
        <p:grpSpPr>
          <a:xfrm>
            <a:off x="5326610" y="1372502"/>
            <a:ext cx="6703876" cy="2776249"/>
            <a:chOff x="2373328" y="2461144"/>
            <a:chExt cx="6704749" cy="2776611"/>
          </a:xfrm>
        </p:grpSpPr>
        <p:sp>
          <p:nvSpPr>
            <p:cNvPr id="28" name="אליפסה 27">
              <a:extLst>
                <a:ext uri="{FF2B5EF4-FFF2-40B4-BE49-F238E27FC236}">
                  <a16:creationId xmlns:a16="http://schemas.microsoft.com/office/drawing/2014/main" id="{EC9BD525-A3F0-4769-9F41-0602D5F4C0D1}"/>
                </a:ext>
              </a:extLst>
            </p:cNvPr>
            <p:cNvSpPr/>
            <p:nvPr/>
          </p:nvSpPr>
          <p:spPr>
            <a:xfrm>
              <a:off x="4517409" y="2474792"/>
              <a:ext cx="1037230" cy="103723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/>
                <a:t>-</a:t>
              </a:r>
              <a:endParaRPr lang="he-IL" dirty="0"/>
            </a:p>
          </p:txBody>
        </p:sp>
        <p:sp>
          <p:nvSpPr>
            <p:cNvPr id="29" name="אליפסה 28">
              <a:extLst>
                <a:ext uri="{FF2B5EF4-FFF2-40B4-BE49-F238E27FC236}">
                  <a16:creationId xmlns:a16="http://schemas.microsoft.com/office/drawing/2014/main" id="{4F75DCDD-725A-4C37-B657-715A5DF3434D}"/>
                </a:ext>
              </a:extLst>
            </p:cNvPr>
            <p:cNvSpPr/>
            <p:nvPr/>
          </p:nvSpPr>
          <p:spPr>
            <a:xfrm>
              <a:off x="5948893" y="2461144"/>
              <a:ext cx="1037230" cy="103723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/>
                <a:t>-</a:t>
              </a:r>
              <a:endParaRPr lang="he-IL" dirty="0"/>
            </a:p>
          </p:txBody>
        </p:sp>
        <p:sp>
          <p:nvSpPr>
            <p:cNvPr id="31" name="חץ ימינה 3">
              <a:extLst>
                <a:ext uri="{FF2B5EF4-FFF2-40B4-BE49-F238E27FC236}">
                  <a16:creationId xmlns:a16="http://schemas.microsoft.com/office/drawing/2014/main" id="{18FF673E-ADEA-44CE-B0B5-7AFD21E2D41D}"/>
                </a:ext>
              </a:extLst>
            </p:cNvPr>
            <p:cNvSpPr/>
            <p:nvPr/>
          </p:nvSpPr>
          <p:spPr>
            <a:xfrm>
              <a:off x="7096834" y="2870574"/>
              <a:ext cx="832513" cy="247939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3" name="חץ ימינה 12">
              <a:extLst>
                <a:ext uri="{FF2B5EF4-FFF2-40B4-BE49-F238E27FC236}">
                  <a16:creationId xmlns:a16="http://schemas.microsoft.com/office/drawing/2014/main" id="{ADC9A593-AA5E-437F-840E-F068B147D82A}"/>
                </a:ext>
              </a:extLst>
            </p:cNvPr>
            <p:cNvSpPr/>
            <p:nvPr/>
          </p:nvSpPr>
          <p:spPr>
            <a:xfrm rot="10800000">
              <a:off x="3657596" y="2870574"/>
              <a:ext cx="773978" cy="227465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5" name="Rectangle 9">
              <a:extLst>
                <a:ext uri="{FF2B5EF4-FFF2-40B4-BE49-F238E27FC236}">
                  <a16:creationId xmlns:a16="http://schemas.microsoft.com/office/drawing/2014/main" id="{B74D0CD9-296B-44C2-8AAD-4E99219424FE}"/>
                </a:ext>
              </a:extLst>
            </p:cNvPr>
            <p:cNvSpPr/>
            <p:nvPr/>
          </p:nvSpPr>
          <p:spPr>
            <a:xfrm>
              <a:off x="2373328" y="4406650"/>
              <a:ext cx="6704749" cy="8311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/>
              <a:r>
                <a:rPr lang="he-IL" sz="2400" b="1" dirty="0">
                  <a:solidFill>
                    <a:srgbClr val="00206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בין חלקיקים הטעונים שלילית</a:t>
              </a:r>
            </a:p>
            <a:p>
              <a:pPr algn="ctr" fontAlgn="base"/>
              <a:r>
                <a:rPr lang="he-IL" sz="2400" b="1" dirty="0">
                  <a:solidFill>
                    <a:srgbClr val="00206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 קיימים כוחות דחייה חשמליים</a:t>
              </a:r>
            </a:p>
          </p:txBody>
        </p:sp>
        <p:sp>
          <p:nvSpPr>
            <p:cNvPr id="36" name="Rectangle 4">
              <a:extLst>
                <a:ext uri="{FF2B5EF4-FFF2-40B4-BE49-F238E27FC236}">
                  <a16:creationId xmlns:a16="http://schemas.microsoft.com/office/drawing/2014/main" id="{7B5CBA95-2FE4-4EA7-835D-806326242BEC}"/>
                </a:ext>
              </a:extLst>
            </p:cNvPr>
            <p:cNvSpPr/>
            <p:nvPr/>
          </p:nvSpPr>
          <p:spPr>
            <a:xfrm>
              <a:off x="5643815" y="3403020"/>
              <a:ext cx="1714500" cy="9542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/>
              <a:r>
                <a:rPr lang="he-IL" sz="2800" b="1" dirty="0">
                  <a:solidFill>
                    <a:srgbClr val="00206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מטען שלילי</a:t>
              </a:r>
              <a:endParaRPr lang="he-IL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sp>
          <p:nvSpPr>
            <p:cNvPr id="37" name="Rectangle 4">
              <a:extLst>
                <a:ext uri="{FF2B5EF4-FFF2-40B4-BE49-F238E27FC236}">
                  <a16:creationId xmlns:a16="http://schemas.microsoft.com/office/drawing/2014/main" id="{15D265D3-38D5-4F63-A90E-A6ABFC1D5BDF}"/>
                </a:ext>
              </a:extLst>
            </p:cNvPr>
            <p:cNvSpPr/>
            <p:nvPr/>
          </p:nvSpPr>
          <p:spPr>
            <a:xfrm>
              <a:off x="4147683" y="3395522"/>
              <a:ext cx="1714500" cy="9542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/>
              <a:r>
                <a:rPr lang="he-IL" sz="2800" b="1" dirty="0">
                  <a:solidFill>
                    <a:srgbClr val="00206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מטען שלילי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920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sz="4000" b="1" dirty="0"/>
              <a:t>אילו כוחות מתקיימים בין מטענים חשמליים מנוגדים?</a:t>
            </a:r>
          </a:p>
        </p:txBody>
      </p:sp>
      <p:cxnSp>
        <p:nvCxnSpPr>
          <p:cNvPr id="23" name="מחבר ישר 22"/>
          <p:cNvCxnSpPr/>
          <p:nvPr/>
        </p:nvCxnSpPr>
        <p:spPr>
          <a:xfrm>
            <a:off x="95522" y="4249064"/>
            <a:ext cx="6156507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לבן 26"/>
          <p:cNvSpPr/>
          <p:nvPr/>
        </p:nvSpPr>
        <p:spPr>
          <a:xfrm>
            <a:off x="6080595" y="2088282"/>
            <a:ext cx="5475466" cy="195137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4" name="מלבן 33"/>
          <p:cNvSpPr/>
          <p:nvPr/>
        </p:nvSpPr>
        <p:spPr>
          <a:xfrm>
            <a:off x="6099554" y="4412810"/>
            <a:ext cx="5475466" cy="195137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5" name="קבוצה 24">
            <a:extLst>
              <a:ext uri="{FF2B5EF4-FFF2-40B4-BE49-F238E27FC236}">
                <a16:creationId xmlns:a16="http://schemas.microsoft.com/office/drawing/2014/main" id="{49C81D49-90F6-4BD4-A341-87CA72BFA59C}"/>
              </a:ext>
            </a:extLst>
          </p:cNvPr>
          <p:cNvGrpSpPr/>
          <p:nvPr/>
        </p:nvGrpSpPr>
        <p:grpSpPr>
          <a:xfrm>
            <a:off x="5376843" y="1038284"/>
            <a:ext cx="6704749" cy="3040530"/>
            <a:chOff x="6450104" y="3651253"/>
            <a:chExt cx="6704749" cy="3040530"/>
          </a:xfrm>
        </p:grpSpPr>
        <p:sp>
          <p:nvSpPr>
            <p:cNvPr id="30" name="Rectangle 4">
              <a:extLst>
                <a:ext uri="{FF2B5EF4-FFF2-40B4-BE49-F238E27FC236}">
                  <a16:creationId xmlns:a16="http://schemas.microsoft.com/office/drawing/2014/main" id="{57507CB0-886F-44F7-9701-6FA031293C5E}"/>
                </a:ext>
              </a:extLst>
            </p:cNvPr>
            <p:cNvSpPr/>
            <p:nvPr/>
          </p:nvSpPr>
          <p:spPr>
            <a:xfrm>
              <a:off x="10267778" y="4922349"/>
              <a:ext cx="17145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/>
              <a:r>
                <a:rPr lang="he-IL" sz="2800" b="1" dirty="0">
                  <a:solidFill>
                    <a:srgbClr val="00206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מטען שלילי</a:t>
              </a:r>
            </a:p>
          </p:txBody>
        </p:sp>
        <p:sp>
          <p:nvSpPr>
            <p:cNvPr id="32" name="Rectangle 8">
              <a:extLst>
                <a:ext uri="{FF2B5EF4-FFF2-40B4-BE49-F238E27FC236}">
                  <a16:creationId xmlns:a16="http://schemas.microsoft.com/office/drawing/2014/main" id="{9F4750D9-3D24-45EE-BA2B-BFA986554E69}"/>
                </a:ext>
              </a:extLst>
            </p:cNvPr>
            <p:cNvSpPr/>
            <p:nvPr/>
          </p:nvSpPr>
          <p:spPr>
            <a:xfrm>
              <a:off x="7614065" y="4922349"/>
              <a:ext cx="17145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/>
              <a:r>
                <a:rPr lang="he-IL" sz="2800" b="1" dirty="0">
                  <a:solidFill>
                    <a:srgbClr val="00206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מטען חיובי</a:t>
              </a:r>
            </a:p>
          </p:txBody>
        </p:sp>
        <p:sp>
          <p:nvSpPr>
            <p:cNvPr id="38" name="Rectangle 9">
              <a:extLst>
                <a:ext uri="{FF2B5EF4-FFF2-40B4-BE49-F238E27FC236}">
                  <a16:creationId xmlns:a16="http://schemas.microsoft.com/office/drawing/2014/main" id="{CB7C3149-925A-424D-AF87-A60459A5151F}"/>
                </a:ext>
              </a:extLst>
            </p:cNvPr>
            <p:cNvSpPr/>
            <p:nvPr/>
          </p:nvSpPr>
          <p:spPr>
            <a:xfrm>
              <a:off x="6450104" y="5860786"/>
              <a:ext cx="670474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/>
              <a:r>
                <a:rPr lang="he-IL" sz="2400" b="1" dirty="0">
                  <a:solidFill>
                    <a:srgbClr val="00206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בין חלקיק הטעון חיובית לחלקיק הטעון שלילית קיימים כוחות משיכה חשמליים</a:t>
              </a:r>
            </a:p>
          </p:txBody>
        </p:sp>
        <p:sp>
          <p:nvSpPr>
            <p:cNvPr id="39" name="אליפסה 38">
              <a:extLst>
                <a:ext uri="{FF2B5EF4-FFF2-40B4-BE49-F238E27FC236}">
                  <a16:creationId xmlns:a16="http://schemas.microsoft.com/office/drawing/2014/main" id="{B7408AB5-D1E6-428B-BD76-80F6EF816234}"/>
                </a:ext>
              </a:extLst>
            </p:cNvPr>
            <p:cNvSpPr/>
            <p:nvPr/>
          </p:nvSpPr>
          <p:spPr>
            <a:xfrm>
              <a:off x="7952700" y="3684808"/>
              <a:ext cx="1037230" cy="103723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/>
                <a:t>+</a:t>
              </a:r>
              <a:endParaRPr lang="he-IL" dirty="0"/>
            </a:p>
          </p:txBody>
        </p:sp>
        <p:sp>
          <p:nvSpPr>
            <p:cNvPr id="40" name="אליפסה 39">
              <a:extLst>
                <a:ext uri="{FF2B5EF4-FFF2-40B4-BE49-F238E27FC236}">
                  <a16:creationId xmlns:a16="http://schemas.microsoft.com/office/drawing/2014/main" id="{5B76E745-4D3A-4486-AC34-6C50F25B2481}"/>
                </a:ext>
              </a:extLst>
            </p:cNvPr>
            <p:cNvSpPr/>
            <p:nvPr/>
          </p:nvSpPr>
          <p:spPr>
            <a:xfrm>
              <a:off x="10606413" y="3651253"/>
              <a:ext cx="1037230" cy="103723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/>
                <a:t>-</a:t>
              </a:r>
              <a:endParaRPr lang="he-IL" dirty="0"/>
            </a:p>
          </p:txBody>
        </p:sp>
        <p:sp>
          <p:nvSpPr>
            <p:cNvPr id="41" name="חץ ימינה 17">
              <a:extLst>
                <a:ext uri="{FF2B5EF4-FFF2-40B4-BE49-F238E27FC236}">
                  <a16:creationId xmlns:a16="http://schemas.microsoft.com/office/drawing/2014/main" id="{A9988164-C177-4C54-8C55-0547C1E35E3E}"/>
                </a:ext>
              </a:extLst>
            </p:cNvPr>
            <p:cNvSpPr/>
            <p:nvPr/>
          </p:nvSpPr>
          <p:spPr>
            <a:xfrm>
              <a:off x="9078079" y="4017469"/>
              <a:ext cx="511789" cy="371908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2" name="חץ ימינה 18">
              <a:extLst>
                <a:ext uri="{FF2B5EF4-FFF2-40B4-BE49-F238E27FC236}">
                  <a16:creationId xmlns:a16="http://schemas.microsoft.com/office/drawing/2014/main" id="{67AD584F-D84D-48CA-81E3-67D4231862D6}"/>
                </a:ext>
              </a:extLst>
            </p:cNvPr>
            <p:cNvSpPr/>
            <p:nvPr/>
          </p:nvSpPr>
          <p:spPr>
            <a:xfrm rot="10800000">
              <a:off x="10001754" y="4024859"/>
              <a:ext cx="511789" cy="371908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5" name="מלבן 4">
            <a:extLst>
              <a:ext uri="{FF2B5EF4-FFF2-40B4-BE49-F238E27FC236}">
                <a16:creationId xmlns:a16="http://schemas.microsoft.com/office/drawing/2014/main" id="{C4F34772-6C8D-45B2-B7B6-2EB45BA2254E}"/>
              </a:ext>
            </a:extLst>
          </p:cNvPr>
          <p:cNvSpPr/>
          <p:nvPr/>
        </p:nvSpPr>
        <p:spPr>
          <a:xfrm>
            <a:off x="2840571" y="3696679"/>
            <a:ext cx="25362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48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חוק קולון</a:t>
            </a: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DD5B3FF1-5F76-4AFE-B9A4-C22D0C347402}"/>
              </a:ext>
            </a:extLst>
          </p:cNvPr>
          <p:cNvSpPr/>
          <p:nvPr/>
        </p:nvSpPr>
        <p:spPr>
          <a:xfrm>
            <a:off x="1" y="4555582"/>
            <a:ext cx="8640416" cy="1149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24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"חוק קולון" הינו משוואה מתמטית </a:t>
            </a:r>
            <a:br>
              <a:rPr lang="en-US" sz="24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24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המתארת חוקיות טבע העוסקת בכוחות בין מטענים חשמליים.</a:t>
            </a:r>
          </a:p>
        </p:txBody>
      </p:sp>
    </p:spTree>
    <p:extLst>
      <p:ext uri="{BB962C8B-B14F-4D97-AF65-F5344CB8AC3E}">
        <p14:creationId xmlns:p14="http://schemas.microsoft.com/office/powerpoint/2010/main" val="266289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515206" y="213513"/>
            <a:ext cx="11160000" cy="719906"/>
          </a:xfrm>
        </p:spPr>
        <p:txBody>
          <a:bodyPr/>
          <a:lstStyle/>
          <a:p>
            <a:r>
              <a:rPr lang="he-IL"/>
              <a:t>חוק קולון</a:t>
            </a:r>
            <a:endParaRPr lang="he-IL" dirty="0"/>
          </a:p>
        </p:txBody>
      </p:sp>
      <p:sp>
        <p:nvSpPr>
          <p:cNvPr id="39" name="מציין מיקום תוכן 10">
            <a:extLst>
              <a:ext uri="{FF2B5EF4-FFF2-40B4-BE49-F238E27FC236}">
                <a16:creationId xmlns:a16="http://schemas.microsoft.com/office/drawing/2014/main" id="{0EF3015C-790F-433A-B429-A3788FA0B7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302" y="933419"/>
            <a:ext cx="11608904" cy="198205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e-IL" dirty="0">
                <a:highlight>
                  <a:srgbClr val="C0C0C0"/>
                </a:highlight>
              </a:rPr>
              <a:t>אנו נעסוק בשלב זה בכוחות המשיכה בין מטען חשמלי חיובי למטען חשמלי שלילי</a:t>
            </a:r>
          </a:p>
          <a:p>
            <a:pPr>
              <a:lnSpc>
                <a:spcPct val="150000"/>
              </a:lnSpc>
            </a:pPr>
            <a:r>
              <a:rPr lang="he-IL" dirty="0"/>
              <a:t>משוואת "חוק קולון" המבטאת משיכה חשמלית זו היא:</a:t>
            </a:r>
            <a:br>
              <a:rPr lang="en-US" dirty="0"/>
            </a:b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לבן 2">
                <a:extLst>
                  <a:ext uri="{FF2B5EF4-FFF2-40B4-BE49-F238E27FC236}">
                    <a16:creationId xmlns:a16="http://schemas.microsoft.com/office/drawing/2014/main" id="{5335B4F1-F6DE-4E9B-9C5F-6CA7EB308102}"/>
                  </a:ext>
                </a:extLst>
              </p:cNvPr>
              <p:cNvSpPr/>
              <p:nvPr/>
            </p:nvSpPr>
            <p:spPr>
              <a:xfrm>
                <a:off x="1524478" y="1653325"/>
                <a:ext cx="292030" cy="10270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3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he-IL" sz="3200" b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e-IL" sz="32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𝑲</m:t>
                      </m:r>
                      <m:f>
                        <m:fPr>
                          <m:ctrlPr>
                            <a:rPr lang="he-IL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(+)(−)</m:t>
                          </m:r>
                          <m:r>
                            <a:rPr lang="he-IL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sSup>
                            <m:sSupPr>
                              <m:ctrlPr>
                                <a:rPr lang="he-IL" sz="32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e-IL" sz="32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he-IL" sz="3200" b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e-IL" sz="3200" b="1" dirty="0">
                  <a:solidFill>
                    <a:srgbClr val="00206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endParaRPr>
              </a:p>
            </p:txBody>
          </p:sp>
        </mc:Choice>
        <mc:Fallback xmlns="">
          <p:sp>
            <p:nvSpPr>
              <p:cNvPr id="3" name="מלבן 2">
                <a:extLst>
                  <a:ext uri="{FF2B5EF4-FFF2-40B4-BE49-F238E27FC236}">
                    <a16:creationId xmlns:a16="http://schemas.microsoft.com/office/drawing/2014/main" id="{5335B4F1-F6DE-4E9B-9C5F-6CA7EB3081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478" y="1653325"/>
                <a:ext cx="292030" cy="1027007"/>
              </a:xfrm>
              <a:prstGeom prst="rect">
                <a:avLst/>
              </a:prstGeom>
              <a:blipFill>
                <a:blip r:embed="rId3"/>
                <a:stretch>
                  <a:fillRect r="-8000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3986E16A-6844-450F-B84D-30385EEBEAC7}"/>
              </a:ext>
            </a:extLst>
          </p:cNvPr>
          <p:cNvSpPr txBox="1"/>
          <p:nvPr/>
        </p:nvSpPr>
        <p:spPr>
          <a:xfrm>
            <a:off x="8786191" y="2166828"/>
            <a:ext cx="2423083" cy="17543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he-IL" u="sng" dirty="0">
                <a:solidFill>
                  <a:schemeClr val="bg1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מקרא</a:t>
            </a:r>
            <a:r>
              <a:rPr lang="he-IL" dirty="0">
                <a:solidFill>
                  <a:schemeClr val="bg1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: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F</a:t>
            </a:r>
            <a:r>
              <a:rPr lang="he-IL" dirty="0">
                <a:solidFill>
                  <a:schemeClr val="bg1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כוח משיכה</a:t>
            </a:r>
            <a:r>
              <a:rPr lang="he-IL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חשמלי</a:t>
            </a:r>
            <a:endParaRPr lang="he-IL" dirty="0">
              <a:solidFill>
                <a:schemeClr val="bg1">
                  <a:lumMod val="50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K</a:t>
            </a:r>
            <a:r>
              <a:rPr lang="he-IL" dirty="0">
                <a:solidFill>
                  <a:schemeClr val="bg1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קבוע מספרי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(+)</a:t>
            </a:r>
            <a:r>
              <a:rPr lang="he-IL" dirty="0">
                <a:solidFill>
                  <a:schemeClr val="bg1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מטען חשמלי חיובי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(-)</a:t>
            </a:r>
            <a:r>
              <a:rPr lang="he-IL" dirty="0">
                <a:solidFill>
                  <a:schemeClr val="bg1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מטען חשמלי שלילי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</a:t>
            </a:r>
            <a:r>
              <a:rPr lang="he-IL" dirty="0">
                <a:solidFill>
                  <a:schemeClr val="bg1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המרחק בין המטענים</a:t>
            </a: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2373EBF3-6051-43B1-926C-D564D03E3EEA}"/>
              </a:ext>
            </a:extLst>
          </p:cNvPr>
          <p:cNvSpPr/>
          <p:nvPr/>
        </p:nvSpPr>
        <p:spPr>
          <a:xfrm>
            <a:off x="1524478" y="2822601"/>
            <a:ext cx="6092825" cy="22398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2400" dirty="0">
                <a:highlight>
                  <a:srgbClr val="00FFFF"/>
                </a:highlight>
              </a:rPr>
              <a:t>ככל שגודל המטענים המנוגדים גדול יותר </a:t>
            </a:r>
            <a:br>
              <a:rPr lang="en-US" sz="2400" dirty="0">
                <a:highlight>
                  <a:srgbClr val="00FFFF"/>
                </a:highlight>
              </a:rPr>
            </a:br>
            <a:r>
              <a:rPr lang="he-IL" sz="2400" dirty="0">
                <a:highlight>
                  <a:srgbClr val="00FFFF"/>
                </a:highlight>
              </a:rPr>
              <a:t>כך כוח המשיכה החשמלי חזק יותר.</a:t>
            </a:r>
          </a:p>
          <a:p>
            <a:pPr algn="ctr">
              <a:lnSpc>
                <a:spcPct val="150000"/>
              </a:lnSpc>
            </a:pPr>
            <a:r>
              <a:rPr lang="he-IL" sz="2400" dirty="0">
                <a:highlight>
                  <a:srgbClr val="FFFF00"/>
                </a:highlight>
              </a:rPr>
              <a:t>ככל שהמרחק בין המטענים המנוגדים קטן יותר </a:t>
            </a:r>
            <a:br>
              <a:rPr lang="en-US" sz="2400" dirty="0">
                <a:highlight>
                  <a:srgbClr val="FFFF00"/>
                </a:highlight>
              </a:rPr>
            </a:br>
            <a:r>
              <a:rPr lang="he-IL" sz="2400" dirty="0">
                <a:highlight>
                  <a:srgbClr val="FFFF00"/>
                </a:highlight>
              </a:rPr>
              <a:t>כך כוח המשיכה החשמלי חזק יותר.</a:t>
            </a:r>
          </a:p>
        </p:txBody>
      </p:sp>
    </p:spTree>
    <p:extLst>
      <p:ext uri="{BB962C8B-B14F-4D97-AF65-F5344CB8AC3E}">
        <p14:creationId xmlns:p14="http://schemas.microsoft.com/office/powerpoint/2010/main" val="213998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904" y="2695863"/>
            <a:ext cx="9206002" cy="1924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2" tIns="121872" rIns="121872" bIns="121872" anchor="t" anchorCtr="0">
            <a:noAutofit/>
          </a:bodyPr>
          <a:lstStyle/>
          <a:p>
            <a:pPr marL="609478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רדיוס אטומי</a:t>
            </a:r>
          </a:p>
        </p:txBody>
      </p:sp>
    </p:spTree>
    <p:extLst>
      <p:ext uri="{BB962C8B-B14F-4D97-AF65-F5344CB8AC3E}">
        <p14:creationId xmlns:p14="http://schemas.microsoft.com/office/powerpoint/2010/main" val="1692465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כותרת 7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he-IL" dirty="0"/>
                  <a:t>רדיוס אטומי (</a:t>
                </a:r>
                <a14:m>
                  <m:oMath xmlns:m="http://schemas.openxmlformats.org/officeDocument/2006/math">
                    <m:r>
                      <a:rPr lang="en-US" b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he-I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8" name="כותרת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25424" b="-5339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מציין מיקום תוכן 10">
                <a:extLst>
                  <a:ext uri="{FF2B5EF4-FFF2-40B4-BE49-F238E27FC236}">
                    <a16:creationId xmlns:a16="http://schemas.microsoft.com/office/drawing/2014/main" id="{85ADB124-E10D-4BD7-A708-E922BEE91F0D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5819730" y="1157585"/>
                <a:ext cx="5855476" cy="4925227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he-IL" dirty="0"/>
                  <a:t>צורתו המרחבית של אטום היא בקירוב כדור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he-IL" dirty="0"/>
                  <a:t>נתייחס לגרעין האטום ביחס לנפח האטום כנקודה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he-IL" b="1" dirty="0"/>
                  <a:t>וכך נוכל להגדיר את </a:t>
                </a:r>
                <a:br>
                  <a:rPr lang="en-US" b="1" dirty="0"/>
                </a:br>
                <a:r>
                  <a:rPr lang="he-IL" b="1" dirty="0"/>
                  <a:t>המרחק מגרעין האטום (הנמצא במרכזו) לרמת הערכיות </a:t>
                </a:r>
                <a:br>
                  <a:rPr lang="en-US" b="1" dirty="0"/>
                </a:br>
                <a:r>
                  <a:rPr lang="he-IL" b="1" dirty="0"/>
                  <a:t>כרדיוס אטומי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e-IL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he-IL" b="1" dirty="0"/>
                  <a:t>)</a:t>
                </a:r>
              </a:p>
            </p:txBody>
          </p:sp>
        </mc:Choice>
        <mc:Fallback>
          <p:sp>
            <p:nvSpPr>
              <p:cNvPr id="9" name="מציין מיקום תוכן 10">
                <a:extLst>
                  <a:ext uri="{FF2B5EF4-FFF2-40B4-BE49-F238E27FC236}">
                    <a16:creationId xmlns:a16="http://schemas.microsoft.com/office/drawing/2014/main" id="{85ADB124-E10D-4BD7-A708-E922BEE91F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5819730" y="1157585"/>
                <a:ext cx="5855476" cy="4925227"/>
              </a:xfrm>
              <a:blipFill>
                <a:blip r:embed="rId4"/>
                <a:stretch>
                  <a:fillRect l="-104" r="-156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6" name="Picture 12" descr="The Atom: A Visual Tour (The MIT Press): Challoner, Jack ...">
            <a:extLst>
              <a:ext uri="{FF2B5EF4-FFF2-40B4-BE49-F238E27FC236}">
                <a16:creationId xmlns:a16="http://schemas.microsoft.com/office/drawing/2014/main" id="{C7EB3CF3-9814-4B46-9798-BDC5FB619E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7" t="18181" r="10577" b="12627"/>
          <a:stretch/>
        </p:blipFill>
        <p:spPr bwMode="auto">
          <a:xfrm>
            <a:off x="414283" y="1930834"/>
            <a:ext cx="3114271" cy="3025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" name="מחבר ישר 41">
            <a:extLst>
              <a:ext uri="{FF2B5EF4-FFF2-40B4-BE49-F238E27FC236}">
                <a16:creationId xmlns:a16="http://schemas.microsoft.com/office/drawing/2014/main" id="{97169C01-6618-4154-B064-426B6F3FBC10}"/>
              </a:ext>
            </a:extLst>
          </p:cNvPr>
          <p:cNvCxnSpPr>
            <a:cxnSpLocks/>
          </p:cNvCxnSpPr>
          <p:nvPr/>
        </p:nvCxnSpPr>
        <p:spPr>
          <a:xfrm>
            <a:off x="2070544" y="3443794"/>
            <a:ext cx="1143725" cy="563028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תיבת טקסט 34">
                <a:extLst>
                  <a:ext uri="{FF2B5EF4-FFF2-40B4-BE49-F238E27FC236}">
                    <a16:creationId xmlns:a16="http://schemas.microsoft.com/office/drawing/2014/main" id="{8BEB2FB0-8F4E-4B93-9C59-157D4844BCFA}"/>
                  </a:ext>
                </a:extLst>
              </p:cNvPr>
              <p:cNvSpPr txBox="1"/>
              <p:nvPr/>
            </p:nvSpPr>
            <p:spPr>
              <a:xfrm rot="1646226">
                <a:off x="2095102" y="3129023"/>
                <a:ext cx="1298753" cy="584775"/>
              </a:xfrm>
              <a:prstGeom prst="rect">
                <a:avLst/>
              </a:prstGeom>
              <a:solidFill>
                <a:schemeClr val="tx1">
                  <a:alpha val="60000"/>
                </a:schemeClr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he-IL" sz="1600" dirty="0">
                    <a:solidFill>
                      <a:srgbClr val="FFFF00"/>
                    </a:solidFill>
                    <a:latin typeface="Varela Round" panose="00000500000000000000" pitchFamily="2" charset="-79"/>
                    <a:cs typeface="Varela Round" panose="00000500000000000000" pitchFamily="2" charset="-79"/>
                  </a:rPr>
                  <a:t>רדיוס אטומי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sz="1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he-IL" sz="1600" dirty="0">
                  <a:solidFill>
                    <a:srgbClr val="FFFF0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endParaRPr>
              </a:p>
            </p:txBody>
          </p:sp>
        </mc:Choice>
        <mc:Fallback xmlns="">
          <p:sp>
            <p:nvSpPr>
              <p:cNvPr id="35" name="תיבת טקסט 34">
                <a:extLst>
                  <a:ext uri="{FF2B5EF4-FFF2-40B4-BE49-F238E27FC236}">
                    <a16:creationId xmlns:a16="http://schemas.microsoft.com/office/drawing/2014/main" id="{8BEB2FB0-8F4E-4B93-9C59-157D4844B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46226">
                <a:off x="2095102" y="3129023"/>
                <a:ext cx="1298753" cy="584775"/>
              </a:xfrm>
              <a:prstGeom prst="rect">
                <a:avLst/>
              </a:prstGeom>
              <a:blipFill>
                <a:blip r:embed="rId6"/>
                <a:stretch>
                  <a:fillRect r="-256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04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35" grpId="0" animBg="1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9195</TotalTime>
  <Words>2294</Words>
  <Application>Microsoft Office PowerPoint</Application>
  <PresentationFormat>מותאם אישית</PresentationFormat>
  <Paragraphs>406</Paragraphs>
  <Slides>45</Slides>
  <Notes>44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45</vt:i4>
      </vt:variant>
    </vt:vector>
  </HeadingPairs>
  <TitlesOfParts>
    <vt:vector size="50" baseType="lpstr">
      <vt:lpstr>Arial</vt:lpstr>
      <vt:lpstr>Calibri</vt:lpstr>
      <vt:lpstr>Cambria Math</vt:lpstr>
      <vt:lpstr>Varela Round</vt:lpstr>
      <vt:lpstr>ערכת נושא Office</vt:lpstr>
      <vt:lpstr>מערכת שידורים לאומית</vt:lpstr>
      <vt:lpstr>שיעור 5 - תכונות מחזוריות </vt:lpstr>
      <vt:lpstr>מה נלמד היום </vt:lpstr>
      <vt:lpstr>חוק קולון</vt:lpstr>
      <vt:lpstr>אילו כוחות מתקיימים בין מטענים חשמליים זהים?</vt:lpstr>
      <vt:lpstr>אילו כוחות מתקיימים בין מטענים חשמליים מנוגדים?</vt:lpstr>
      <vt:lpstr>חוק קולון</vt:lpstr>
      <vt:lpstr>רדיוס אטומי</vt:lpstr>
      <vt:lpstr>רדיוס אטומי ((r_a</vt:lpstr>
      <vt:lpstr>רדיוס אטומי</vt:lpstr>
      <vt:lpstr>רדיוס אטומי</vt:lpstr>
      <vt:lpstr>רדיוס אטומי</vt:lpstr>
      <vt:lpstr>רדיוס אטומי</vt:lpstr>
      <vt:lpstr>רדיוס אטומי</vt:lpstr>
      <vt:lpstr>רדיוס אטומי</vt:lpstr>
      <vt:lpstr>רדיוס אטומי</vt:lpstr>
      <vt:lpstr>רדיוס אטומי - שאלה</vt:lpstr>
      <vt:lpstr>רדיוס אטומי - שאלה</vt:lpstr>
      <vt:lpstr>רדיוס אטומי - שאלה</vt:lpstr>
      <vt:lpstr>רדיוס אטומי - שאלה</vt:lpstr>
      <vt:lpstr>רדיוס אטומי - שאלה</vt:lpstr>
      <vt:lpstr>רדיוס אטומי -שאלה</vt:lpstr>
      <vt:lpstr>רדיוס אטומי – שאלה  (העשרה)</vt:lpstr>
      <vt:lpstr>וכעת... הפסקת תרגול  - רדיוס אטומי</vt:lpstr>
      <vt:lpstr>פתרון התרגיל  רדיוס אטומי (תכונות מחזוריות)</vt:lpstr>
      <vt:lpstr>מצגת של PowerPoint‏</vt:lpstr>
      <vt:lpstr>מצגת של PowerPoint‏</vt:lpstr>
      <vt:lpstr>מצגת של PowerPoint‏</vt:lpstr>
      <vt:lpstr>אנרגיית יינון ראשונה (〖(E〗_I</vt:lpstr>
      <vt:lpstr>אנרגיית יינון ראשונה (〖(E〗_I</vt:lpstr>
      <vt:lpstr>אנרגיית יינון ראשונה (〖(E〗_I</vt:lpstr>
      <vt:lpstr>אנרגיית יינון ראשונה (〖(E〗_I</vt:lpstr>
      <vt:lpstr>אנרגיית יינון ראשונה (〖(E〗_I</vt:lpstr>
      <vt:lpstr>אנרגיית יינון ראשונה (〖(E〗_I</vt:lpstr>
      <vt:lpstr>אנרגיית יינון</vt:lpstr>
      <vt:lpstr>אנרגיית יינון ראשונה (〖(E〗_I</vt:lpstr>
      <vt:lpstr>אנרגיית יינון ראשונה (〖(E〗_I</vt:lpstr>
      <vt:lpstr>אנרגיית יינון - שאלה</vt:lpstr>
      <vt:lpstr>אנרגיית יינון - שאלה</vt:lpstr>
      <vt:lpstr>אנרגיית יינון - שאלה</vt:lpstr>
      <vt:lpstr>אנרגיית יינון -שאלה</vt:lpstr>
      <vt:lpstr>אנרגיית יינון - שאלה</vt:lpstr>
      <vt:lpstr>אנרגיית יינון ראשונה (〖(E〗_I</vt:lpstr>
      <vt:lpstr>וכעת... תרגול לסיכום  תכונות מחזוריות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Anat Kaldaron</cp:lastModifiedBy>
  <cp:revision>488</cp:revision>
  <dcterms:created xsi:type="dcterms:W3CDTF">2020-03-15T19:13:03Z</dcterms:created>
  <dcterms:modified xsi:type="dcterms:W3CDTF">2020-06-01T07:12:41Z</dcterms:modified>
</cp:coreProperties>
</file>