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5"/>
  </p:notesMasterIdLst>
  <p:sldIdLst>
    <p:sldId id="257" r:id="rId2"/>
    <p:sldId id="379" r:id="rId3"/>
    <p:sldId id="380" r:id="rId4"/>
    <p:sldId id="394" r:id="rId5"/>
    <p:sldId id="393" r:id="rId6"/>
    <p:sldId id="392" r:id="rId7"/>
    <p:sldId id="391" r:id="rId8"/>
    <p:sldId id="262" r:id="rId9"/>
    <p:sldId id="263" r:id="rId10"/>
    <p:sldId id="319" r:id="rId11"/>
    <p:sldId id="398" r:id="rId12"/>
    <p:sldId id="375" r:id="rId13"/>
    <p:sldId id="301" r:id="rId14"/>
    <p:sldId id="322" r:id="rId15"/>
    <p:sldId id="323" r:id="rId16"/>
    <p:sldId id="370" r:id="rId17"/>
    <p:sldId id="358" r:id="rId18"/>
    <p:sldId id="376" r:id="rId19"/>
    <p:sldId id="381" r:id="rId20"/>
    <p:sldId id="333" r:id="rId21"/>
    <p:sldId id="331" r:id="rId22"/>
    <p:sldId id="339" r:id="rId23"/>
    <p:sldId id="354" r:id="rId24"/>
    <p:sldId id="353" r:id="rId25"/>
    <p:sldId id="355" r:id="rId26"/>
    <p:sldId id="356" r:id="rId27"/>
    <p:sldId id="384" r:id="rId28"/>
    <p:sldId id="374" r:id="rId29"/>
    <p:sldId id="386" r:id="rId30"/>
    <p:sldId id="387" r:id="rId31"/>
    <p:sldId id="425" r:id="rId32"/>
    <p:sldId id="368" r:id="rId33"/>
    <p:sldId id="399" r:id="rId34"/>
    <p:sldId id="352" r:id="rId35"/>
    <p:sldId id="424" r:id="rId36"/>
    <p:sldId id="426" r:id="rId37"/>
    <p:sldId id="344" r:id="rId38"/>
    <p:sldId id="373" r:id="rId39"/>
    <p:sldId id="364" r:id="rId40"/>
    <p:sldId id="401" r:id="rId41"/>
    <p:sldId id="371" r:id="rId42"/>
    <p:sldId id="365" r:id="rId43"/>
    <p:sldId id="367" r:id="rId44"/>
    <p:sldId id="414" r:id="rId45"/>
    <p:sldId id="427" r:id="rId46"/>
    <p:sldId id="416" r:id="rId47"/>
    <p:sldId id="418" r:id="rId48"/>
    <p:sldId id="415" r:id="rId49"/>
    <p:sldId id="420" r:id="rId50"/>
    <p:sldId id="417" r:id="rId51"/>
    <p:sldId id="332" r:id="rId52"/>
    <p:sldId id="383" r:id="rId53"/>
    <p:sldId id="291" r:id="rId5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4BC"/>
    <a:srgbClr val="92D050"/>
    <a:srgbClr val="6CF0FF"/>
    <a:srgbClr val="192A72"/>
    <a:srgbClr val="11A4AB"/>
    <a:srgbClr val="BE0A9C"/>
    <a:srgbClr val="FFEE88"/>
    <a:srgbClr val="8DD3D7"/>
    <a:srgbClr val="E0E0E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 autoAdjust="0"/>
    <p:restoredTop sz="87067" autoAdjust="0"/>
  </p:normalViewPr>
  <p:slideViewPr>
    <p:cSldViewPr snapToGrid="0" snapToObjects="1">
      <p:cViewPr varScale="1">
        <p:scale>
          <a:sx n="76" d="100"/>
          <a:sy n="76" d="100"/>
        </p:scale>
        <p:origin x="224" y="29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0731F-AF73-45D8-BCC8-EE790F13A91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F2F7EA4-87C4-4471-BD72-FB4CC194DC72}">
      <dgm:prSet/>
      <dgm:spPr/>
      <dgm:t>
        <a:bodyPr/>
        <a:lstStyle/>
        <a:p>
          <a:pPr rtl="0"/>
          <a:br>
            <a:rPr lang="en-US" dirty="0"/>
          </a:br>
          <a:r>
            <a:rPr lang="en-US" dirty="0"/>
            <a:t>int[][] </a:t>
          </a:r>
          <a:r>
            <a:rPr lang="en-US" dirty="0" err="1"/>
            <a:t>arr</a:t>
          </a:r>
          <a:r>
            <a:rPr lang="en-US" dirty="0"/>
            <a:t> = new int[3][4];</a:t>
          </a:r>
          <a:endParaRPr lang="he-IL" dirty="0"/>
        </a:p>
      </dgm:t>
    </dgm:pt>
    <dgm:pt modelId="{3E9E07BF-7E3B-4A38-9098-A0928227FB97}" type="parTrans" cxnId="{B02BA5B9-624D-4B58-9764-B1F43E14C79F}">
      <dgm:prSet/>
      <dgm:spPr/>
      <dgm:t>
        <a:bodyPr/>
        <a:lstStyle/>
        <a:p>
          <a:pPr rtl="0"/>
          <a:endParaRPr lang="he-IL"/>
        </a:p>
      </dgm:t>
    </dgm:pt>
    <dgm:pt modelId="{D78E09D1-4856-4D03-91E0-AF92B1043E19}" type="sibTrans" cxnId="{B02BA5B9-624D-4B58-9764-B1F43E14C79F}">
      <dgm:prSet/>
      <dgm:spPr/>
      <dgm:t>
        <a:bodyPr/>
        <a:lstStyle/>
        <a:p>
          <a:pPr rtl="0"/>
          <a:endParaRPr lang="he-IL"/>
        </a:p>
      </dgm:t>
    </dgm:pt>
    <dgm:pt modelId="{7C52BA63-A678-48EA-B689-E9B4FB86A972}">
      <dgm:prSet/>
      <dgm:spPr/>
      <dgm:t>
        <a:bodyPr/>
        <a:lstStyle/>
        <a:p>
          <a:pPr rtl="0"/>
          <a:r>
            <a:rPr lang="en-US" dirty="0"/>
            <a:t>double[][] </a:t>
          </a:r>
          <a:r>
            <a:rPr lang="en-US" dirty="0" err="1"/>
            <a:t>arrD</a:t>
          </a:r>
          <a:r>
            <a:rPr lang="en-US" dirty="0"/>
            <a:t> = new double [5][4];</a:t>
          </a:r>
          <a:br>
            <a:rPr lang="en-US" dirty="0"/>
          </a:br>
          <a:r>
            <a:rPr lang="en-US" dirty="0" err="1"/>
            <a:t>arrD</a:t>
          </a:r>
          <a:r>
            <a:rPr lang="en-US" dirty="0"/>
            <a:t>[1][2] = 0.5;</a:t>
          </a:r>
          <a:endParaRPr lang="he-IL" dirty="0"/>
        </a:p>
      </dgm:t>
    </dgm:pt>
    <dgm:pt modelId="{F048E748-3832-46C4-BD8F-833EB86A4321}" type="parTrans" cxnId="{A0279D27-6A2D-42FB-AF3E-343519E7E937}">
      <dgm:prSet/>
      <dgm:spPr/>
      <dgm:t>
        <a:bodyPr/>
        <a:lstStyle/>
        <a:p>
          <a:pPr rtl="0"/>
          <a:endParaRPr lang="he-IL"/>
        </a:p>
      </dgm:t>
    </dgm:pt>
    <dgm:pt modelId="{78BAA27C-643B-42CF-92E6-004FB25935D8}" type="sibTrans" cxnId="{A0279D27-6A2D-42FB-AF3E-343519E7E937}">
      <dgm:prSet/>
      <dgm:spPr/>
      <dgm:t>
        <a:bodyPr/>
        <a:lstStyle/>
        <a:p>
          <a:pPr rtl="0"/>
          <a:endParaRPr lang="he-IL"/>
        </a:p>
      </dgm:t>
    </dgm:pt>
    <dgm:pt modelId="{77F54314-8919-4635-BB4C-3036320D690C}">
      <dgm:prSet/>
      <dgm:spPr/>
      <dgm:t>
        <a:bodyPr/>
        <a:lstStyle/>
        <a:p>
          <a:pPr rtl="0"/>
          <a:r>
            <a:rPr lang="en-US" dirty="0"/>
            <a:t>char[][] </a:t>
          </a:r>
          <a:r>
            <a:rPr lang="en-US" dirty="0" err="1"/>
            <a:t>arrC</a:t>
          </a:r>
          <a:r>
            <a:rPr lang="en-US" dirty="0"/>
            <a:t> = new char [20][20]; </a:t>
          </a:r>
          <a:br>
            <a:rPr lang="en-US" dirty="0"/>
          </a:br>
          <a:r>
            <a:rPr lang="en-US" dirty="0" err="1"/>
            <a:t>arrC</a:t>
          </a:r>
          <a:r>
            <a:rPr lang="en-US" dirty="0"/>
            <a:t>[6][12] = ‘A’;</a:t>
          </a:r>
          <a:endParaRPr lang="he-IL" dirty="0"/>
        </a:p>
      </dgm:t>
    </dgm:pt>
    <dgm:pt modelId="{DFE9E7B3-CF2B-40E4-8455-CD1ED3698E7E}" type="parTrans" cxnId="{925BCEE9-F208-4E0F-ADA7-191C671B5216}">
      <dgm:prSet/>
      <dgm:spPr/>
      <dgm:t>
        <a:bodyPr/>
        <a:lstStyle/>
        <a:p>
          <a:pPr rtl="0"/>
          <a:endParaRPr lang="he-IL"/>
        </a:p>
      </dgm:t>
    </dgm:pt>
    <dgm:pt modelId="{FC06E5D4-E1C8-436B-937F-6A697460679F}" type="sibTrans" cxnId="{925BCEE9-F208-4E0F-ADA7-191C671B5216}">
      <dgm:prSet/>
      <dgm:spPr/>
      <dgm:t>
        <a:bodyPr/>
        <a:lstStyle/>
        <a:p>
          <a:pPr rtl="0"/>
          <a:endParaRPr lang="he-IL"/>
        </a:p>
      </dgm:t>
    </dgm:pt>
    <dgm:pt modelId="{878EA444-AE01-4479-99B7-F585D3043B15}">
      <dgm:prSet/>
      <dgm:spPr/>
      <dgm:t>
        <a:bodyPr/>
        <a:lstStyle/>
        <a:p>
          <a:pPr rtl="0"/>
          <a:r>
            <a:rPr lang="en-US" dirty="0"/>
            <a:t>Employee[][] </a:t>
          </a:r>
          <a:r>
            <a:rPr lang="en-US" dirty="0" err="1"/>
            <a:t>arrE</a:t>
          </a:r>
          <a:r>
            <a:rPr lang="en-US" dirty="0"/>
            <a:t> = new Employee[100][3] ;</a:t>
          </a:r>
          <a:endParaRPr lang="he-IL" dirty="0"/>
        </a:p>
      </dgm:t>
    </dgm:pt>
    <dgm:pt modelId="{AE5A7DF0-5306-4AD5-B4EB-D21B2547C772}" type="parTrans" cxnId="{B9057F0B-733D-48A5-8A74-05E84A7B43BD}">
      <dgm:prSet/>
      <dgm:spPr/>
      <dgm:t>
        <a:bodyPr/>
        <a:lstStyle/>
        <a:p>
          <a:pPr rtl="0"/>
          <a:endParaRPr lang="he-IL"/>
        </a:p>
      </dgm:t>
    </dgm:pt>
    <dgm:pt modelId="{AC577DA2-3E69-485B-A8D8-AE132180D8F2}" type="sibTrans" cxnId="{B9057F0B-733D-48A5-8A74-05E84A7B43BD}">
      <dgm:prSet/>
      <dgm:spPr/>
      <dgm:t>
        <a:bodyPr/>
        <a:lstStyle/>
        <a:p>
          <a:pPr rtl="0"/>
          <a:endParaRPr lang="he-IL"/>
        </a:p>
      </dgm:t>
    </dgm:pt>
    <dgm:pt modelId="{A8D86E6A-C6E5-468F-9097-895D8B52FD15}">
      <dgm:prSet/>
      <dgm:spPr/>
      <dgm:t>
        <a:bodyPr/>
        <a:lstStyle/>
        <a:p>
          <a:pPr rtl="0"/>
          <a:r>
            <a:rPr lang="en-US" dirty="0" err="1"/>
            <a:t>boolean</a:t>
          </a:r>
          <a:r>
            <a:rPr lang="en-US" dirty="0"/>
            <a:t> </a:t>
          </a:r>
          <a:r>
            <a:rPr lang="en-US" dirty="0" err="1"/>
            <a:t>arrB</a:t>
          </a:r>
          <a:r>
            <a:rPr lang="en-US" dirty="0"/>
            <a:t> = new </a:t>
          </a:r>
          <a:r>
            <a:rPr lang="en-US" dirty="0" err="1"/>
            <a:t>boolean</a:t>
          </a:r>
          <a:r>
            <a:rPr lang="en-US" dirty="0"/>
            <a:t>[3][5]</a:t>
          </a:r>
        </a:p>
        <a:p>
          <a:pPr rtl="0"/>
          <a:r>
            <a:rPr lang="en-US" dirty="0" err="1"/>
            <a:t>arrB</a:t>
          </a:r>
          <a:r>
            <a:rPr lang="en-US" dirty="0"/>
            <a:t>[1][2] = true;</a:t>
          </a:r>
          <a:endParaRPr lang="he-IL" dirty="0"/>
        </a:p>
      </dgm:t>
    </dgm:pt>
    <dgm:pt modelId="{2BC16116-D32A-4424-87A8-181CEE5BF441}" type="parTrans" cxnId="{902A2972-2444-4758-A24C-B6BA45B605C2}">
      <dgm:prSet/>
      <dgm:spPr/>
      <dgm:t>
        <a:bodyPr/>
        <a:lstStyle/>
        <a:p>
          <a:pPr rtl="1"/>
          <a:endParaRPr lang="he-IL"/>
        </a:p>
      </dgm:t>
    </dgm:pt>
    <dgm:pt modelId="{A3E7C378-45CD-4BDB-BFA2-A1AF1F151CA3}" type="sibTrans" cxnId="{902A2972-2444-4758-A24C-B6BA45B605C2}">
      <dgm:prSet/>
      <dgm:spPr/>
      <dgm:t>
        <a:bodyPr/>
        <a:lstStyle/>
        <a:p>
          <a:pPr rtl="1"/>
          <a:endParaRPr lang="he-IL"/>
        </a:p>
      </dgm:t>
    </dgm:pt>
    <dgm:pt modelId="{CEEA1005-0B09-4C8E-B174-FD22A856E43D}" type="pres">
      <dgm:prSet presAssocID="{F8E0731F-AF73-45D8-BCC8-EE790F13A91F}" presName="vert0" presStyleCnt="0">
        <dgm:presLayoutVars>
          <dgm:dir/>
          <dgm:animOne val="branch"/>
          <dgm:animLvl val="lvl"/>
        </dgm:presLayoutVars>
      </dgm:prSet>
      <dgm:spPr/>
    </dgm:pt>
    <dgm:pt modelId="{DFD89967-6E9C-4B54-98F3-7F33AA0A936F}" type="pres">
      <dgm:prSet presAssocID="{1F2F7EA4-87C4-4471-BD72-FB4CC194DC72}" presName="thickLine" presStyleLbl="alignNode1" presStyleIdx="0" presStyleCnt="5"/>
      <dgm:spPr/>
    </dgm:pt>
    <dgm:pt modelId="{50E00B29-336C-4EDA-9874-2B8A0C9199B1}" type="pres">
      <dgm:prSet presAssocID="{1F2F7EA4-87C4-4471-BD72-FB4CC194DC72}" presName="horz1" presStyleCnt="0"/>
      <dgm:spPr/>
    </dgm:pt>
    <dgm:pt modelId="{49B4D51C-CC1F-4AC8-AA82-6452B18DABA0}" type="pres">
      <dgm:prSet presAssocID="{1F2F7EA4-87C4-4471-BD72-FB4CC194DC72}" presName="tx1" presStyleLbl="revTx" presStyleIdx="0" presStyleCnt="5"/>
      <dgm:spPr/>
    </dgm:pt>
    <dgm:pt modelId="{AC9F4069-E09E-47ED-8609-3A7CFFB3DF78}" type="pres">
      <dgm:prSet presAssocID="{1F2F7EA4-87C4-4471-BD72-FB4CC194DC72}" presName="vert1" presStyleCnt="0"/>
      <dgm:spPr/>
    </dgm:pt>
    <dgm:pt modelId="{F77DDD28-3B2D-44C9-86AA-6304110AA8CD}" type="pres">
      <dgm:prSet presAssocID="{7C52BA63-A678-48EA-B689-E9B4FB86A972}" presName="thickLine" presStyleLbl="alignNode1" presStyleIdx="1" presStyleCnt="5"/>
      <dgm:spPr/>
    </dgm:pt>
    <dgm:pt modelId="{AAA60957-D1CE-425A-8BFE-4E3D7EA67F7E}" type="pres">
      <dgm:prSet presAssocID="{7C52BA63-A678-48EA-B689-E9B4FB86A972}" presName="horz1" presStyleCnt="0"/>
      <dgm:spPr/>
    </dgm:pt>
    <dgm:pt modelId="{A24FDED1-F256-47DF-ACC1-07A2B9D51D11}" type="pres">
      <dgm:prSet presAssocID="{7C52BA63-A678-48EA-B689-E9B4FB86A972}" presName="tx1" presStyleLbl="revTx" presStyleIdx="1" presStyleCnt="5"/>
      <dgm:spPr/>
    </dgm:pt>
    <dgm:pt modelId="{30908902-7DC1-4078-9DA6-506EF2255B91}" type="pres">
      <dgm:prSet presAssocID="{7C52BA63-A678-48EA-B689-E9B4FB86A972}" presName="vert1" presStyleCnt="0"/>
      <dgm:spPr/>
    </dgm:pt>
    <dgm:pt modelId="{E42ED1A9-E5F5-464A-AF9F-55D4562DBB17}" type="pres">
      <dgm:prSet presAssocID="{77F54314-8919-4635-BB4C-3036320D690C}" presName="thickLine" presStyleLbl="alignNode1" presStyleIdx="2" presStyleCnt="5"/>
      <dgm:spPr/>
    </dgm:pt>
    <dgm:pt modelId="{6B31F8A1-02C7-4412-8205-81F182F54E83}" type="pres">
      <dgm:prSet presAssocID="{77F54314-8919-4635-BB4C-3036320D690C}" presName="horz1" presStyleCnt="0"/>
      <dgm:spPr/>
    </dgm:pt>
    <dgm:pt modelId="{177624E7-FBC1-43DD-9D55-2554F2169128}" type="pres">
      <dgm:prSet presAssocID="{77F54314-8919-4635-BB4C-3036320D690C}" presName="tx1" presStyleLbl="revTx" presStyleIdx="2" presStyleCnt="5"/>
      <dgm:spPr/>
    </dgm:pt>
    <dgm:pt modelId="{900AAC6B-1678-4D35-9331-68E282440AA2}" type="pres">
      <dgm:prSet presAssocID="{77F54314-8919-4635-BB4C-3036320D690C}" presName="vert1" presStyleCnt="0"/>
      <dgm:spPr/>
    </dgm:pt>
    <dgm:pt modelId="{95E255CD-B7EA-44BA-BA8C-447273576AC5}" type="pres">
      <dgm:prSet presAssocID="{878EA444-AE01-4479-99B7-F585D3043B15}" presName="thickLine" presStyleLbl="alignNode1" presStyleIdx="3" presStyleCnt="5"/>
      <dgm:spPr/>
    </dgm:pt>
    <dgm:pt modelId="{80F7A661-FED8-4B9D-B6BE-2655B0DA3780}" type="pres">
      <dgm:prSet presAssocID="{878EA444-AE01-4479-99B7-F585D3043B15}" presName="horz1" presStyleCnt="0"/>
      <dgm:spPr/>
    </dgm:pt>
    <dgm:pt modelId="{3E34457B-4AC8-4FEB-B28E-44052D635215}" type="pres">
      <dgm:prSet presAssocID="{878EA444-AE01-4479-99B7-F585D3043B15}" presName="tx1" presStyleLbl="revTx" presStyleIdx="3" presStyleCnt="5"/>
      <dgm:spPr/>
    </dgm:pt>
    <dgm:pt modelId="{EB73114E-84C2-49C7-ABCE-F1246418B4F1}" type="pres">
      <dgm:prSet presAssocID="{878EA444-AE01-4479-99B7-F585D3043B15}" presName="vert1" presStyleCnt="0"/>
      <dgm:spPr/>
    </dgm:pt>
    <dgm:pt modelId="{F1CCA4A4-6F74-44D9-B0FF-B16D2AB6B224}" type="pres">
      <dgm:prSet presAssocID="{A8D86E6A-C6E5-468F-9097-895D8B52FD15}" presName="thickLine" presStyleLbl="alignNode1" presStyleIdx="4" presStyleCnt="5"/>
      <dgm:spPr/>
    </dgm:pt>
    <dgm:pt modelId="{99E995E2-7438-4FD0-97E6-77EEE047FF2B}" type="pres">
      <dgm:prSet presAssocID="{A8D86E6A-C6E5-468F-9097-895D8B52FD15}" presName="horz1" presStyleCnt="0"/>
      <dgm:spPr/>
    </dgm:pt>
    <dgm:pt modelId="{E76BEDC1-EA7C-4147-928E-805496FAEE40}" type="pres">
      <dgm:prSet presAssocID="{A8D86E6A-C6E5-468F-9097-895D8B52FD15}" presName="tx1" presStyleLbl="revTx" presStyleIdx="4" presStyleCnt="5"/>
      <dgm:spPr/>
    </dgm:pt>
    <dgm:pt modelId="{B55119B0-5EE4-423E-BF17-55E508984159}" type="pres">
      <dgm:prSet presAssocID="{A8D86E6A-C6E5-468F-9097-895D8B52FD15}" presName="vert1" presStyleCnt="0"/>
      <dgm:spPr/>
    </dgm:pt>
  </dgm:ptLst>
  <dgm:cxnLst>
    <dgm:cxn modelId="{B9057F0B-733D-48A5-8A74-05E84A7B43BD}" srcId="{F8E0731F-AF73-45D8-BCC8-EE790F13A91F}" destId="{878EA444-AE01-4479-99B7-F585D3043B15}" srcOrd="3" destOrd="0" parTransId="{AE5A7DF0-5306-4AD5-B4EB-D21B2547C772}" sibTransId="{AC577DA2-3E69-485B-A8D8-AE132180D8F2}"/>
    <dgm:cxn modelId="{A0279D27-6A2D-42FB-AF3E-343519E7E937}" srcId="{F8E0731F-AF73-45D8-BCC8-EE790F13A91F}" destId="{7C52BA63-A678-48EA-B689-E9B4FB86A972}" srcOrd="1" destOrd="0" parTransId="{F048E748-3832-46C4-BD8F-833EB86A4321}" sibTransId="{78BAA27C-643B-42CF-92E6-004FB25935D8}"/>
    <dgm:cxn modelId="{BDDCEC6C-9F61-4C76-BE9A-1010D1751C8D}" type="presOf" srcId="{878EA444-AE01-4479-99B7-F585D3043B15}" destId="{3E34457B-4AC8-4FEB-B28E-44052D635215}" srcOrd="0" destOrd="0" presId="urn:microsoft.com/office/officeart/2008/layout/LinedList"/>
    <dgm:cxn modelId="{902A2972-2444-4758-A24C-B6BA45B605C2}" srcId="{F8E0731F-AF73-45D8-BCC8-EE790F13A91F}" destId="{A8D86E6A-C6E5-468F-9097-895D8B52FD15}" srcOrd="4" destOrd="0" parTransId="{2BC16116-D32A-4424-87A8-181CEE5BF441}" sibTransId="{A3E7C378-45CD-4BDB-BFA2-A1AF1F151CA3}"/>
    <dgm:cxn modelId="{D7D1C092-61EF-4FB1-9DC3-5E5EB1CD1D62}" type="presOf" srcId="{A8D86E6A-C6E5-468F-9097-895D8B52FD15}" destId="{E76BEDC1-EA7C-4147-928E-805496FAEE40}" srcOrd="0" destOrd="0" presId="urn:microsoft.com/office/officeart/2008/layout/LinedList"/>
    <dgm:cxn modelId="{BA4FCB94-ABE9-4429-BDC2-0137F9E80A96}" type="presOf" srcId="{1F2F7EA4-87C4-4471-BD72-FB4CC194DC72}" destId="{49B4D51C-CC1F-4AC8-AA82-6452B18DABA0}" srcOrd="0" destOrd="0" presId="urn:microsoft.com/office/officeart/2008/layout/LinedList"/>
    <dgm:cxn modelId="{440331AB-7F7D-446F-A175-1F293D9B5CBD}" type="presOf" srcId="{7C52BA63-A678-48EA-B689-E9B4FB86A972}" destId="{A24FDED1-F256-47DF-ACC1-07A2B9D51D11}" srcOrd="0" destOrd="0" presId="urn:microsoft.com/office/officeart/2008/layout/LinedList"/>
    <dgm:cxn modelId="{B6B7B1AD-14F6-4BC6-9739-E08F8759FED2}" type="presOf" srcId="{F8E0731F-AF73-45D8-BCC8-EE790F13A91F}" destId="{CEEA1005-0B09-4C8E-B174-FD22A856E43D}" srcOrd="0" destOrd="0" presId="urn:microsoft.com/office/officeart/2008/layout/LinedList"/>
    <dgm:cxn modelId="{B02BA5B9-624D-4B58-9764-B1F43E14C79F}" srcId="{F8E0731F-AF73-45D8-BCC8-EE790F13A91F}" destId="{1F2F7EA4-87C4-4471-BD72-FB4CC194DC72}" srcOrd="0" destOrd="0" parTransId="{3E9E07BF-7E3B-4A38-9098-A0928227FB97}" sibTransId="{D78E09D1-4856-4D03-91E0-AF92B1043E19}"/>
    <dgm:cxn modelId="{2CC8FDCC-F656-4440-BB4D-180193E7BCB1}" type="presOf" srcId="{77F54314-8919-4635-BB4C-3036320D690C}" destId="{177624E7-FBC1-43DD-9D55-2554F2169128}" srcOrd="0" destOrd="0" presId="urn:microsoft.com/office/officeart/2008/layout/LinedList"/>
    <dgm:cxn modelId="{925BCEE9-F208-4E0F-ADA7-191C671B5216}" srcId="{F8E0731F-AF73-45D8-BCC8-EE790F13A91F}" destId="{77F54314-8919-4635-BB4C-3036320D690C}" srcOrd="2" destOrd="0" parTransId="{DFE9E7B3-CF2B-40E4-8455-CD1ED3698E7E}" sibTransId="{FC06E5D4-E1C8-436B-937F-6A697460679F}"/>
    <dgm:cxn modelId="{BDF41A4A-FD30-4675-A99B-94C688A06879}" type="presParOf" srcId="{CEEA1005-0B09-4C8E-B174-FD22A856E43D}" destId="{DFD89967-6E9C-4B54-98F3-7F33AA0A936F}" srcOrd="0" destOrd="0" presId="urn:microsoft.com/office/officeart/2008/layout/LinedList"/>
    <dgm:cxn modelId="{21104469-7BBB-457E-BF3F-E4207B7050AE}" type="presParOf" srcId="{CEEA1005-0B09-4C8E-B174-FD22A856E43D}" destId="{50E00B29-336C-4EDA-9874-2B8A0C9199B1}" srcOrd="1" destOrd="0" presId="urn:microsoft.com/office/officeart/2008/layout/LinedList"/>
    <dgm:cxn modelId="{5A08170C-2471-427D-B8CE-A09AD39D1973}" type="presParOf" srcId="{50E00B29-336C-4EDA-9874-2B8A0C9199B1}" destId="{49B4D51C-CC1F-4AC8-AA82-6452B18DABA0}" srcOrd="0" destOrd="0" presId="urn:microsoft.com/office/officeart/2008/layout/LinedList"/>
    <dgm:cxn modelId="{40F45EB0-EB2D-47AE-AE04-18481CBBF208}" type="presParOf" srcId="{50E00B29-336C-4EDA-9874-2B8A0C9199B1}" destId="{AC9F4069-E09E-47ED-8609-3A7CFFB3DF78}" srcOrd="1" destOrd="0" presId="urn:microsoft.com/office/officeart/2008/layout/LinedList"/>
    <dgm:cxn modelId="{CB1A3616-2CE6-4B57-BEC9-24416274FD53}" type="presParOf" srcId="{CEEA1005-0B09-4C8E-B174-FD22A856E43D}" destId="{F77DDD28-3B2D-44C9-86AA-6304110AA8CD}" srcOrd="2" destOrd="0" presId="urn:microsoft.com/office/officeart/2008/layout/LinedList"/>
    <dgm:cxn modelId="{CF04C6BE-79E3-4A7C-B627-CE7D45F83D83}" type="presParOf" srcId="{CEEA1005-0B09-4C8E-B174-FD22A856E43D}" destId="{AAA60957-D1CE-425A-8BFE-4E3D7EA67F7E}" srcOrd="3" destOrd="0" presId="urn:microsoft.com/office/officeart/2008/layout/LinedList"/>
    <dgm:cxn modelId="{56F77F46-B35D-42AD-A3D3-A2A7388365C6}" type="presParOf" srcId="{AAA60957-D1CE-425A-8BFE-4E3D7EA67F7E}" destId="{A24FDED1-F256-47DF-ACC1-07A2B9D51D11}" srcOrd="0" destOrd="0" presId="urn:microsoft.com/office/officeart/2008/layout/LinedList"/>
    <dgm:cxn modelId="{54FFEA5E-8287-4870-A631-5E0AE7DFD33C}" type="presParOf" srcId="{AAA60957-D1CE-425A-8BFE-4E3D7EA67F7E}" destId="{30908902-7DC1-4078-9DA6-506EF2255B91}" srcOrd="1" destOrd="0" presId="urn:microsoft.com/office/officeart/2008/layout/LinedList"/>
    <dgm:cxn modelId="{FB098C0C-3C52-4FA5-A4C4-6DB3BB0F05F2}" type="presParOf" srcId="{CEEA1005-0B09-4C8E-B174-FD22A856E43D}" destId="{E42ED1A9-E5F5-464A-AF9F-55D4562DBB17}" srcOrd="4" destOrd="0" presId="urn:microsoft.com/office/officeart/2008/layout/LinedList"/>
    <dgm:cxn modelId="{4D2DF081-E414-4284-80F0-9BB1E8DD65F5}" type="presParOf" srcId="{CEEA1005-0B09-4C8E-B174-FD22A856E43D}" destId="{6B31F8A1-02C7-4412-8205-81F182F54E83}" srcOrd="5" destOrd="0" presId="urn:microsoft.com/office/officeart/2008/layout/LinedList"/>
    <dgm:cxn modelId="{050FDFC7-2400-4823-AE41-44B4D1A1BDD7}" type="presParOf" srcId="{6B31F8A1-02C7-4412-8205-81F182F54E83}" destId="{177624E7-FBC1-43DD-9D55-2554F2169128}" srcOrd="0" destOrd="0" presId="urn:microsoft.com/office/officeart/2008/layout/LinedList"/>
    <dgm:cxn modelId="{B3DEB5D2-8C70-4018-976D-5D712809C88E}" type="presParOf" srcId="{6B31F8A1-02C7-4412-8205-81F182F54E83}" destId="{900AAC6B-1678-4D35-9331-68E282440AA2}" srcOrd="1" destOrd="0" presId="urn:microsoft.com/office/officeart/2008/layout/LinedList"/>
    <dgm:cxn modelId="{0E505338-6D66-4E9B-BF2D-3BF374C127BB}" type="presParOf" srcId="{CEEA1005-0B09-4C8E-B174-FD22A856E43D}" destId="{95E255CD-B7EA-44BA-BA8C-447273576AC5}" srcOrd="6" destOrd="0" presId="urn:microsoft.com/office/officeart/2008/layout/LinedList"/>
    <dgm:cxn modelId="{3E9107BF-EFDA-4EEC-BB0C-C4EA38A08D53}" type="presParOf" srcId="{CEEA1005-0B09-4C8E-B174-FD22A856E43D}" destId="{80F7A661-FED8-4B9D-B6BE-2655B0DA3780}" srcOrd="7" destOrd="0" presId="urn:microsoft.com/office/officeart/2008/layout/LinedList"/>
    <dgm:cxn modelId="{199328A9-C19E-4EBA-A5B0-0B395F426082}" type="presParOf" srcId="{80F7A661-FED8-4B9D-B6BE-2655B0DA3780}" destId="{3E34457B-4AC8-4FEB-B28E-44052D635215}" srcOrd="0" destOrd="0" presId="urn:microsoft.com/office/officeart/2008/layout/LinedList"/>
    <dgm:cxn modelId="{449C5D0F-8D5F-404C-B1AA-AA7E1432C48C}" type="presParOf" srcId="{80F7A661-FED8-4B9D-B6BE-2655B0DA3780}" destId="{EB73114E-84C2-49C7-ABCE-F1246418B4F1}" srcOrd="1" destOrd="0" presId="urn:microsoft.com/office/officeart/2008/layout/LinedList"/>
    <dgm:cxn modelId="{7C76FC70-ED6D-40F6-85E8-39F27F74829C}" type="presParOf" srcId="{CEEA1005-0B09-4C8E-B174-FD22A856E43D}" destId="{F1CCA4A4-6F74-44D9-B0FF-B16D2AB6B224}" srcOrd="8" destOrd="0" presId="urn:microsoft.com/office/officeart/2008/layout/LinedList"/>
    <dgm:cxn modelId="{F721CD6E-3265-47A6-A950-3E03868F47E8}" type="presParOf" srcId="{CEEA1005-0B09-4C8E-B174-FD22A856E43D}" destId="{99E995E2-7438-4FD0-97E6-77EEE047FF2B}" srcOrd="9" destOrd="0" presId="urn:microsoft.com/office/officeart/2008/layout/LinedList"/>
    <dgm:cxn modelId="{05F48AB3-D94A-4B36-84A0-A806C408D317}" type="presParOf" srcId="{99E995E2-7438-4FD0-97E6-77EEE047FF2B}" destId="{E76BEDC1-EA7C-4147-928E-805496FAEE40}" srcOrd="0" destOrd="0" presId="urn:microsoft.com/office/officeart/2008/layout/LinedList"/>
    <dgm:cxn modelId="{E80CEB28-1CC9-4D28-B726-0E071FE04FEA}" type="presParOf" srcId="{99E995E2-7438-4FD0-97E6-77EEE047FF2B}" destId="{B55119B0-5EE4-423E-BF17-55E5089841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60D2BB-B0D6-4101-8F6E-48E60BFF438C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he-IL"/>
        </a:p>
      </dgm:t>
    </dgm:pt>
    <dgm:pt modelId="{3AF4AF74-7157-438A-8ABA-97059E9809B3}">
      <dgm:prSet custT="1"/>
      <dgm:spPr/>
      <dgm:t>
        <a:bodyPr/>
        <a:lstStyle/>
        <a:p>
          <a:pPr rtl="1"/>
          <a:r>
            <a:rPr lang="he-IL" sz="2400" dirty="0"/>
            <a:t>כל האיברים הם מאותו טיפוס</a:t>
          </a:r>
        </a:p>
      </dgm:t>
    </dgm:pt>
    <dgm:pt modelId="{A751FD8C-9F49-4ECC-8A94-7FFE7E953CA1}" type="parTrans" cxnId="{44961BFB-FDDA-4321-B6E0-710F6D0B100F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B59DFAC9-2D0B-48B5-876E-B104BD44B7F1}" type="sibTrans" cxnId="{44961BFB-FDDA-4321-B6E0-710F6D0B100F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A43C3836-DAE3-40B4-850F-ED0A8CEBF074}">
      <dgm:prSet custT="1"/>
      <dgm:spPr/>
      <dgm:t>
        <a:bodyPr/>
        <a:lstStyle/>
        <a:p>
          <a:pPr rtl="1"/>
          <a:r>
            <a:rPr lang="he-IL" sz="2400" dirty="0"/>
            <a:t>מבנה סדור, עם מספר איברים קבוע.</a:t>
          </a:r>
        </a:p>
      </dgm:t>
    </dgm:pt>
    <dgm:pt modelId="{8F835C5E-FED2-4910-A01E-89A35CDB945A}" type="parTrans" cxnId="{3A22AC51-76EA-42E0-9006-DC73DB08BF1E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470A1893-20D2-40D3-B10D-15463F82C0B3}" type="sibTrans" cxnId="{3A22AC51-76EA-42E0-9006-DC73DB08BF1E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973A6C2D-F43A-480B-9630-CFA258C812F7}">
      <dgm:prSet custT="1"/>
      <dgm:spPr/>
      <dgm:t>
        <a:bodyPr/>
        <a:lstStyle/>
        <a:p>
          <a:pPr rtl="1"/>
          <a:r>
            <a:rPr lang="he-IL" sz="2400" dirty="0"/>
            <a:t>כל איבר בודד הוא משתנה</a:t>
          </a:r>
        </a:p>
      </dgm:t>
    </dgm:pt>
    <dgm:pt modelId="{B716FB32-4DC7-455A-9A94-9CE43A99D9F4}" type="parTrans" cxnId="{B08FCC76-EA76-4B11-AA68-A520014B99BF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457E71A3-088F-47D6-B93E-056425649FED}" type="sibTrans" cxnId="{B08FCC76-EA76-4B11-AA68-A520014B99BF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0143C58D-3A67-465B-BE0E-4353DAB94CB6}">
      <dgm:prSet custT="1"/>
      <dgm:spPr>
        <a:solidFill>
          <a:srgbClr val="92D050"/>
        </a:solidFill>
      </dgm:spPr>
      <dgm:t>
        <a:bodyPr/>
        <a:lstStyle/>
        <a:p>
          <a:pPr rtl="1"/>
          <a:r>
            <a:rPr lang="he-IL" sz="2400" b="1" dirty="0"/>
            <a:t>בדומה למערך חד ממדי:</a:t>
          </a:r>
        </a:p>
      </dgm:t>
    </dgm:pt>
    <dgm:pt modelId="{2BA2278D-D2F6-4E14-A665-C88C35D084B3}" type="parTrans" cxnId="{EBE71004-A24C-4DBC-9CA6-24FBEC0FA79D}">
      <dgm:prSet/>
      <dgm:spPr/>
      <dgm:t>
        <a:bodyPr/>
        <a:lstStyle/>
        <a:p>
          <a:pPr rtl="1"/>
          <a:endParaRPr lang="he-IL"/>
        </a:p>
      </dgm:t>
    </dgm:pt>
    <dgm:pt modelId="{D3890000-53BC-4236-8356-9A65CEA921ED}" type="sibTrans" cxnId="{EBE71004-A24C-4DBC-9CA6-24FBEC0FA79D}">
      <dgm:prSet/>
      <dgm:spPr/>
      <dgm:t>
        <a:bodyPr/>
        <a:lstStyle/>
        <a:p>
          <a:pPr rtl="1"/>
          <a:endParaRPr lang="he-IL"/>
        </a:p>
      </dgm:t>
    </dgm:pt>
    <dgm:pt modelId="{1C61026E-595B-489F-A989-30D57930D0BE}">
      <dgm:prSet custT="1"/>
      <dgm:spPr/>
      <dgm:t>
        <a:bodyPr/>
        <a:lstStyle/>
        <a:p>
          <a:pPr rtl="1"/>
          <a:r>
            <a:rPr lang="he-IL" sz="2400" dirty="0"/>
            <a:t>למערך כולו מזהה (שם) אחד</a:t>
          </a:r>
        </a:p>
      </dgm:t>
    </dgm:pt>
    <dgm:pt modelId="{44A5EC89-0C27-4B78-A4AC-8ADD1EAA57BF}" type="parTrans" cxnId="{B9528DAD-12C7-498D-9E9D-6D8DDAD3A472}">
      <dgm:prSet/>
      <dgm:spPr/>
      <dgm:t>
        <a:bodyPr/>
        <a:lstStyle/>
        <a:p>
          <a:pPr rtl="1"/>
          <a:endParaRPr lang="he-IL"/>
        </a:p>
      </dgm:t>
    </dgm:pt>
    <dgm:pt modelId="{0422B22F-9310-495B-801B-E019E39223BD}" type="sibTrans" cxnId="{B9528DAD-12C7-498D-9E9D-6D8DDAD3A472}">
      <dgm:prSet/>
      <dgm:spPr/>
      <dgm:t>
        <a:bodyPr/>
        <a:lstStyle/>
        <a:p>
          <a:pPr rtl="1"/>
          <a:endParaRPr lang="he-IL"/>
        </a:p>
      </dgm:t>
    </dgm:pt>
    <dgm:pt modelId="{72EAFBFE-CED7-410B-9A72-4B90B293BB42}">
      <dgm:prSet custT="1"/>
      <dgm:spPr/>
      <dgm:t>
        <a:bodyPr/>
        <a:lstStyle/>
        <a:p>
          <a:pPr rtl="1"/>
          <a:r>
            <a:rPr lang="he-IL" sz="2400" dirty="0"/>
            <a:t>מערך דו-ממדי הוא עצם</a:t>
          </a:r>
        </a:p>
      </dgm:t>
    </dgm:pt>
    <dgm:pt modelId="{95C47253-F0EB-4517-B435-A83F0ADAEABB}" type="parTrans" cxnId="{948905F2-20B4-4653-A7E2-48D40B101A93}">
      <dgm:prSet/>
      <dgm:spPr/>
      <dgm:t>
        <a:bodyPr/>
        <a:lstStyle/>
        <a:p>
          <a:pPr rtl="1"/>
          <a:endParaRPr lang="he-IL"/>
        </a:p>
      </dgm:t>
    </dgm:pt>
    <dgm:pt modelId="{8744AF0E-9AF5-4ABA-94A3-4BD127AE6ED4}" type="sibTrans" cxnId="{948905F2-20B4-4653-A7E2-48D40B101A93}">
      <dgm:prSet/>
      <dgm:spPr/>
      <dgm:t>
        <a:bodyPr/>
        <a:lstStyle/>
        <a:p>
          <a:pPr rtl="1"/>
          <a:endParaRPr lang="he-IL"/>
        </a:p>
      </dgm:t>
    </dgm:pt>
    <dgm:pt modelId="{B6B906F5-4AF0-464E-9AE0-672BA473AA94}" type="pres">
      <dgm:prSet presAssocID="{0960D2BB-B0D6-4101-8F6E-48E60BFF438C}" presName="linear" presStyleCnt="0">
        <dgm:presLayoutVars>
          <dgm:animLvl val="lvl"/>
          <dgm:resizeHandles val="exact"/>
        </dgm:presLayoutVars>
      </dgm:prSet>
      <dgm:spPr/>
    </dgm:pt>
    <dgm:pt modelId="{0FC64D7D-6C93-4D7A-9BB4-5B474B93AA08}" type="pres">
      <dgm:prSet presAssocID="{0143C58D-3A67-465B-BE0E-4353DAB94CB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4F25504-0453-4F2C-A5FC-D132ECA6E9A9}" type="pres">
      <dgm:prSet presAssocID="{D3890000-53BC-4236-8356-9A65CEA921ED}" presName="spacer" presStyleCnt="0"/>
      <dgm:spPr/>
    </dgm:pt>
    <dgm:pt modelId="{5DFC090E-E65C-41CC-9E20-6A3DD95A4DC2}" type="pres">
      <dgm:prSet presAssocID="{3AF4AF74-7157-438A-8ABA-97059E9809B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AC9CEC4-A55C-4366-9170-B348BAD7A995}" type="pres">
      <dgm:prSet presAssocID="{B59DFAC9-2D0B-48B5-876E-B104BD44B7F1}" presName="spacer" presStyleCnt="0"/>
      <dgm:spPr/>
    </dgm:pt>
    <dgm:pt modelId="{C373AC66-9984-452F-9B99-49B7068691AF}" type="pres">
      <dgm:prSet presAssocID="{1C61026E-595B-489F-A989-30D57930D0B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A92BFA3-8422-4C1D-822F-7A39303828A5}" type="pres">
      <dgm:prSet presAssocID="{0422B22F-9310-495B-801B-E019E39223BD}" presName="spacer" presStyleCnt="0"/>
      <dgm:spPr/>
    </dgm:pt>
    <dgm:pt modelId="{5011E105-7BAA-4776-B507-05C8E2EBA452}" type="pres">
      <dgm:prSet presAssocID="{72EAFBFE-CED7-410B-9A72-4B90B293BB4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1054CD9-C768-4A32-B7D2-3B8B9024FA58}" type="pres">
      <dgm:prSet presAssocID="{8744AF0E-9AF5-4ABA-94A3-4BD127AE6ED4}" presName="spacer" presStyleCnt="0"/>
      <dgm:spPr/>
    </dgm:pt>
    <dgm:pt modelId="{AAF51974-B949-4B12-A216-010B5324BE2A}" type="pres">
      <dgm:prSet presAssocID="{A43C3836-DAE3-40B4-850F-ED0A8CEBF07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D4A9C83-A6D3-4A9F-AC15-7744B9B12976}" type="pres">
      <dgm:prSet presAssocID="{470A1893-20D2-40D3-B10D-15463F82C0B3}" presName="spacer" presStyleCnt="0"/>
      <dgm:spPr/>
    </dgm:pt>
    <dgm:pt modelId="{DF0D4AD1-7A59-4D96-8E07-36EB6A6292B0}" type="pres">
      <dgm:prSet presAssocID="{973A6C2D-F43A-480B-9630-CFA258C812F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BE71004-A24C-4DBC-9CA6-24FBEC0FA79D}" srcId="{0960D2BB-B0D6-4101-8F6E-48E60BFF438C}" destId="{0143C58D-3A67-465B-BE0E-4353DAB94CB6}" srcOrd="0" destOrd="0" parTransId="{2BA2278D-D2F6-4E14-A665-C88C35D084B3}" sibTransId="{D3890000-53BC-4236-8356-9A65CEA921ED}"/>
    <dgm:cxn modelId="{3ADA8E05-11D9-46EB-AA47-D80577E10643}" type="presOf" srcId="{973A6C2D-F43A-480B-9630-CFA258C812F7}" destId="{DF0D4AD1-7A59-4D96-8E07-36EB6A6292B0}" srcOrd="0" destOrd="0" presId="urn:microsoft.com/office/officeart/2005/8/layout/vList2"/>
    <dgm:cxn modelId="{C3B04132-D052-4DFD-A8A6-E612C2367874}" type="presOf" srcId="{3AF4AF74-7157-438A-8ABA-97059E9809B3}" destId="{5DFC090E-E65C-41CC-9E20-6A3DD95A4DC2}" srcOrd="0" destOrd="0" presId="urn:microsoft.com/office/officeart/2005/8/layout/vList2"/>
    <dgm:cxn modelId="{3A22AC51-76EA-42E0-9006-DC73DB08BF1E}" srcId="{0960D2BB-B0D6-4101-8F6E-48E60BFF438C}" destId="{A43C3836-DAE3-40B4-850F-ED0A8CEBF074}" srcOrd="4" destOrd="0" parTransId="{8F835C5E-FED2-4910-A01E-89A35CDB945A}" sibTransId="{470A1893-20D2-40D3-B10D-15463F82C0B3}"/>
    <dgm:cxn modelId="{37560A60-A127-48B3-9459-7CE84753218D}" type="presOf" srcId="{A43C3836-DAE3-40B4-850F-ED0A8CEBF074}" destId="{AAF51974-B949-4B12-A216-010B5324BE2A}" srcOrd="0" destOrd="0" presId="urn:microsoft.com/office/officeart/2005/8/layout/vList2"/>
    <dgm:cxn modelId="{43609569-3477-4060-8814-9C50E9E95A3A}" type="presOf" srcId="{1C61026E-595B-489F-A989-30D57930D0BE}" destId="{C373AC66-9984-452F-9B99-49B7068691AF}" srcOrd="0" destOrd="0" presId="urn:microsoft.com/office/officeart/2005/8/layout/vList2"/>
    <dgm:cxn modelId="{2053C16B-776A-4BD5-876E-57AC32754805}" type="presOf" srcId="{0143C58D-3A67-465B-BE0E-4353DAB94CB6}" destId="{0FC64D7D-6C93-4D7A-9BB4-5B474B93AA08}" srcOrd="0" destOrd="0" presId="urn:microsoft.com/office/officeart/2005/8/layout/vList2"/>
    <dgm:cxn modelId="{B08FCC76-EA76-4B11-AA68-A520014B99BF}" srcId="{0960D2BB-B0D6-4101-8F6E-48E60BFF438C}" destId="{973A6C2D-F43A-480B-9630-CFA258C812F7}" srcOrd="5" destOrd="0" parTransId="{B716FB32-4DC7-455A-9A94-9CE43A99D9F4}" sibTransId="{457E71A3-088F-47D6-B93E-056425649FED}"/>
    <dgm:cxn modelId="{A31CAEA9-5713-4AB8-B619-E990D518F458}" type="presOf" srcId="{0960D2BB-B0D6-4101-8F6E-48E60BFF438C}" destId="{B6B906F5-4AF0-464E-9AE0-672BA473AA94}" srcOrd="0" destOrd="0" presId="urn:microsoft.com/office/officeart/2005/8/layout/vList2"/>
    <dgm:cxn modelId="{B9528DAD-12C7-498D-9E9D-6D8DDAD3A472}" srcId="{0960D2BB-B0D6-4101-8F6E-48E60BFF438C}" destId="{1C61026E-595B-489F-A989-30D57930D0BE}" srcOrd="2" destOrd="0" parTransId="{44A5EC89-0C27-4B78-A4AC-8ADD1EAA57BF}" sibTransId="{0422B22F-9310-495B-801B-E019E39223BD}"/>
    <dgm:cxn modelId="{EA7AF9AD-E689-47DF-B41F-219895C59D6F}" type="presOf" srcId="{72EAFBFE-CED7-410B-9A72-4B90B293BB42}" destId="{5011E105-7BAA-4776-B507-05C8E2EBA452}" srcOrd="0" destOrd="0" presId="urn:microsoft.com/office/officeart/2005/8/layout/vList2"/>
    <dgm:cxn modelId="{948905F2-20B4-4653-A7E2-48D40B101A93}" srcId="{0960D2BB-B0D6-4101-8F6E-48E60BFF438C}" destId="{72EAFBFE-CED7-410B-9A72-4B90B293BB42}" srcOrd="3" destOrd="0" parTransId="{95C47253-F0EB-4517-B435-A83F0ADAEABB}" sibTransId="{8744AF0E-9AF5-4ABA-94A3-4BD127AE6ED4}"/>
    <dgm:cxn modelId="{44961BFB-FDDA-4321-B6E0-710F6D0B100F}" srcId="{0960D2BB-B0D6-4101-8F6E-48E60BFF438C}" destId="{3AF4AF74-7157-438A-8ABA-97059E9809B3}" srcOrd="1" destOrd="0" parTransId="{A751FD8C-9F49-4ECC-8A94-7FFE7E953CA1}" sibTransId="{B59DFAC9-2D0B-48B5-876E-B104BD44B7F1}"/>
    <dgm:cxn modelId="{8AA00EAC-6C42-4A87-8597-B88386B4C48F}" type="presParOf" srcId="{B6B906F5-4AF0-464E-9AE0-672BA473AA94}" destId="{0FC64D7D-6C93-4D7A-9BB4-5B474B93AA08}" srcOrd="0" destOrd="0" presId="urn:microsoft.com/office/officeart/2005/8/layout/vList2"/>
    <dgm:cxn modelId="{F5BEB683-89E7-4000-9A7C-D0FAB37B76FC}" type="presParOf" srcId="{B6B906F5-4AF0-464E-9AE0-672BA473AA94}" destId="{04F25504-0453-4F2C-A5FC-D132ECA6E9A9}" srcOrd="1" destOrd="0" presId="urn:microsoft.com/office/officeart/2005/8/layout/vList2"/>
    <dgm:cxn modelId="{191EEABE-8CAF-47B6-A0C9-EFF4561082DF}" type="presParOf" srcId="{B6B906F5-4AF0-464E-9AE0-672BA473AA94}" destId="{5DFC090E-E65C-41CC-9E20-6A3DD95A4DC2}" srcOrd="2" destOrd="0" presId="urn:microsoft.com/office/officeart/2005/8/layout/vList2"/>
    <dgm:cxn modelId="{58CFC4E0-F375-4795-A2A5-F40828247ED0}" type="presParOf" srcId="{B6B906F5-4AF0-464E-9AE0-672BA473AA94}" destId="{5AC9CEC4-A55C-4366-9170-B348BAD7A995}" srcOrd="3" destOrd="0" presId="urn:microsoft.com/office/officeart/2005/8/layout/vList2"/>
    <dgm:cxn modelId="{FA0B109E-3B1F-4A3E-A318-E80DC9170FFA}" type="presParOf" srcId="{B6B906F5-4AF0-464E-9AE0-672BA473AA94}" destId="{C373AC66-9984-452F-9B99-49B7068691AF}" srcOrd="4" destOrd="0" presId="urn:microsoft.com/office/officeart/2005/8/layout/vList2"/>
    <dgm:cxn modelId="{C6EBC50C-1A4A-408C-98CA-58B086E50AA0}" type="presParOf" srcId="{B6B906F5-4AF0-464E-9AE0-672BA473AA94}" destId="{CA92BFA3-8422-4C1D-822F-7A39303828A5}" srcOrd="5" destOrd="0" presId="urn:microsoft.com/office/officeart/2005/8/layout/vList2"/>
    <dgm:cxn modelId="{23B26C66-12ED-43C6-BFB8-E1FD7AD90B43}" type="presParOf" srcId="{B6B906F5-4AF0-464E-9AE0-672BA473AA94}" destId="{5011E105-7BAA-4776-B507-05C8E2EBA452}" srcOrd="6" destOrd="0" presId="urn:microsoft.com/office/officeart/2005/8/layout/vList2"/>
    <dgm:cxn modelId="{48AC6A60-B7FF-4BCC-B41E-ED9941B35BEE}" type="presParOf" srcId="{B6B906F5-4AF0-464E-9AE0-672BA473AA94}" destId="{71054CD9-C768-4A32-B7D2-3B8B9024FA58}" srcOrd="7" destOrd="0" presId="urn:microsoft.com/office/officeart/2005/8/layout/vList2"/>
    <dgm:cxn modelId="{0A96849F-3E3E-45A8-92D0-86051205D6C0}" type="presParOf" srcId="{B6B906F5-4AF0-464E-9AE0-672BA473AA94}" destId="{AAF51974-B949-4B12-A216-010B5324BE2A}" srcOrd="8" destOrd="0" presId="urn:microsoft.com/office/officeart/2005/8/layout/vList2"/>
    <dgm:cxn modelId="{ACF11C67-A5A5-47C3-A525-4E0F67E675D1}" type="presParOf" srcId="{B6B906F5-4AF0-464E-9AE0-672BA473AA94}" destId="{DD4A9C83-A6D3-4A9F-AC15-7744B9B12976}" srcOrd="9" destOrd="0" presId="urn:microsoft.com/office/officeart/2005/8/layout/vList2"/>
    <dgm:cxn modelId="{3DDC1F7C-7C76-4E7C-BF88-DA55009477BD}" type="presParOf" srcId="{B6B906F5-4AF0-464E-9AE0-672BA473AA94}" destId="{DF0D4AD1-7A59-4D96-8E07-36EB6A6292B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2433FC-43AB-484B-98FA-21DD9F4A5E8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he-IL"/>
        </a:p>
      </dgm:t>
    </dgm:pt>
    <dgm:pt modelId="{DE065300-201E-4A90-8E59-E8DD6417B891}">
      <dgm:prSet custT="1"/>
      <dgm:spPr/>
      <dgm:t>
        <a:bodyPr/>
        <a:lstStyle/>
        <a:p>
          <a:pPr rtl="1"/>
          <a:r>
            <a:rPr lang="he-IL" sz="2400" dirty="0"/>
            <a:t>כאשר מספר האיברים בכל שורה זהה, ניתן להסתכל על המערך הדו-ממדי כטבלה, מטריצה</a:t>
          </a:r>
        </a:p>
      </dgm:t>
    </dgm:pt>
    <dgm:pt modelId="{A3976423-8AB3-4764-8086-678B05A47AA1}" type="parTrans" cxnId="{F357F6BB-9749-49F9-AA56-567CBAD6807B}">
      <dgm:prSet/>
      <dgm:spPr/>
      <dgm:t>
        <a:bodyPr/>
        <a:lstStyle/>
        <a:p>
          <a:pPr rtl="1"/>
          <a:endParaRPr lang="he-IL" sz="2400"/>
        </a:p>
      </dgm:t>
    </dgm:pt>
    <dgm:pt modelId="{F7ACAAD1-8283-481E-A071-0276F228754B}" type="sibTrans" cxnId="{F357F6BB-9749-49F9-AA56-567CBAD6807B}">
      <dgm:prSet/>
      <dgm:spPr/>
      <dgm:t>
        <a:bodyPr/>
        <a:lstStyle/>
        <a:p>
          <a:pPr rtl="1"/>
          <a:endParaRPr lang="he-IL" sz="2400"/>
        </a:p>
      </dgm:t>
    </dgm:pt>
    <dgm:pt modelId="{54D8A3AF-6434-410F-8232-32662EE5AF7B}">
      <dgm:prSet custT="1"/>
      <dgm:spPr/>
      <dgm:t>
        <a:bodyPr/>
        <a:lstStyle/>
        <a:p>
          <a:pPr rtl="1"/>
          <a:r>
            <a:rPr lang="he-IL" sz="2400" dirty="0"/>
            <a:t>הפנייה אל האיברים היא באמצעות שם המערך והמציינים - מספר השורה ומספר העמודה</a:t>
          </a:r>
        </a:p>
      </dgm:t>
    </dgm:pt>
    <dgm:pt modelId="{EA0C8131-E328-440E-9B37-1F3F3C16408F}" type="parTrans" cxnId="{B1054EB7-3C9E-4400-BB52-8B9E187C1D98}">
      <dgm:prSet/>
      <dgm:spPr/>
      <dgm:t>
        <a:bodyPr/>
        <a:lstStyle/>
        <a:p>
          <a:pPr rtl="1"/>
          <a:endParaRPr lang="he-IL" sz="2400"/>
        </a:p>
      </dgm:t>
    </dgm:pt>
    <dgm:pt modelId="{3909415F-73B6-4499-AF25-5E38A31FDF9A}" type="sibTrans" cxnId="{B1054EB7-3C9E-4400-BB52-8B9E187C1D98}">
      <dgm:prSet/>
      <dgm:spPr/>
      <dgm:t>
        <a:bodyPr/>
        <a:lstStyle/>
        <a:p>
          <a:pPr rtl="1"/>
          <a:endParaRPr lang="he-IL" sz="2400"/>
        </a:p>
      </dgm:t>
    </dgm:pt>
    <dgm:pt modelId="{EFB08AC6-884E-4D71-BED6-AA15C6DB0933}">
      <dgm:prSet custT="1"/>
      <dgm:spPr/>
      <dgm:t>
        <a:bodyPr/>
        <a:lstStyle/>
        <a:p>
          <a:pPr rtl="1"/>
          <a:r>
            <a:rPr lang="he-IL" sz="2400" dirty="0"/>
            <a:t>במערך שטרם הושמו ערכים לאיבריו, יש ערכי ברירת מחדל</a:t>
          </a:r>
        </a:p>
      </dgm:t>
    </dgm:pt>
    <dgm:pt modelId="{8E2B7FEC-E40C-4682-9F08-8A5C333D5ED2}" type="parTrans" cxnId="{8D463AAE-6FC0-4BAB-A32F-D96A1A0F67F9}">
      <dgm:prSet/>
      <dgm:spPr/>
      <dgm:t>
        <a:bodyPr/>
        <a:lstStyle/>
        <a:p>
          <a:pPr rtl="1"/>
          <a:endParaRPr lang="he-IL"/>
        </a:p>
      </dgm:t>
    </dgm:pt>
    <dgm:pt modelId="{57B914F7-0AE6-403A-83D7-B5BE341CB48E}" type="sibTrans" cxnId="{8D463AAE-6FC0-4BAB-A32F-D96A1A0F67F9}">
      <dgm:prSet/>
      <dgm:spPr/>
      <dgm:t>
        <a:bodyPr/>
        <a:lstStyle/>
        <a:p>
          <a:pPr rtl="1"/>
          <a:endParaRPr lang="he-IL"/>
        </a:p>
      </dgm:t>
    </dgm:pt>
    <dgm:pt modelId="{159512F0-E503-4C0A-8E15-CF7F7629DBCA}" type="pres">
      <dgm:prSet presAssocID="{582433FC-43AB-484B-98FA-21DD9F4A5E8A}" presName="linear" presStyleCnt="0">
        <dgm:presLayoutVars>
          <dgm:animLvl val="lvl"/>
          <dgm:resizeHandles val="exact"/>
        </dgm:presLayoutVars>
      </dgm:prSet>
      <dgm:spPr/>
    </dgm:pt>
    <dgm:pt modelId="{0F6ACFA0-80E4-43CE-BF71-775C2C078CAF}" type="pres">
      <dgm:prSet presAssocID="{DE065300-201E-4A90-8E59-E8DD6417B891}" presName="parentText" presStyleLbl="node1" presStyleIdx="0" presStyleCnt="3" custScaleY="141403" custLinFactY="-31208" custLinFactNeighborY="-100000">
        <dgm:presLayoutVars>
          <dgm:chMax val="0"/>
          <dgm:bulletEnabled val="1"/>
        </dgm:presLayoutVars>
      </dgm:prSet>
      <dgm:spPr/>
    </dgm:pt>
    <dgm:pt modelId="{7E3D3524-D567-4FA6-9714-26320427F8E7}" type="pres">
      <dgm:prSet presAssocID="{F7ACAAD1-8283-481E-A071-0276F228754B}" presName="spacer" presStyleCnt="0"/>
      <dgm:spPr/>
    </dgm:pt>
    <dgm:pt modelId="{39984684-1A01-4BDB-A21F-C5E7913C65C6}" type="pres">
      <dgm:prSet presAssocID="{54D8A3AF-6434-410F-8232-32662EE5AF7B}" presName="parentText" presStyleLbl="node1" presStyleIdx="1" presStyleCnt="3" custScaleY="126632" custLinFactY="-9703" custLinFactNeighborY="-100000">
        <dgm:presLayoutVars>
          <dgm:chMax val="0"/>
          <dgm:bulletEnabled val="1"/>
        </dgm:presLayoutVars>
      </dgm:prSet>
      <dgm:spPr/>
    </dgm:pt>
    <dgm:pt modelId="{ABAE7BBD-F79E-4713-B850-DF8C8913E0DE}" type="pres">
      <dgm:prSet presAssocID="{3909415F-73B6-4499-AF25-5E38A31FDF9A}" presName="spacer" presStyleCnt="0"/>
      <dgm:spPr/>
    </dgm:pt>
    <dgm:pt modelId="{5FD83016-363D-4434-846D-4A861EC44AAA}" type="pres">
      <dgm:prSet presAssocID="{EFB08AC6-884E-4D71-BED6-AA15C6DB0933}" presName="parentText" presStyleLbl="node1" presStyleIdx="2" presStyleCnt="3" custScaleY="115412">
        <dgm:presLayoutVars>
          <dgm:chMax val="0"/>
          <dgm:bulletEnabled val="1"/>
        </dgm:presLayoutVars>
      </dgm:prSet>
      <dgm:spPr/>
    </dgm:pt>
  </dgm:ptLst>
  <dgm:cxnLst>
    <dgm:cxn modelId="{24EE5F0F-D6D9-4BDB-9446-FB8D44032E59}" type="presOf" srcId="{54D8A3AF-6434-410F-8232-32662EE5AF7B}" destId="{39984684-1A01-4BDB-A21F-C5E7913C65C6}" srcOrd="0" destOrd="0" presId="urn:microsoft.com/office/officeart/2005/8/layout/vList2"/>
    <dgm:cxn modelId="{C2E8FC9C-69F1-42BF-8E2A-AB66D99F617E}" type="presOf" srcId="{582433FC-43AB-484B-98FA-21DD9F4A5E8A}" destId="{159512F0-E503-4C0A-8E15-CF7F7629DBCA}" srcOrd="0" destOrd="0" presId="urn:microsoft.com/office/officeart/2005/8/layout/vList2"/>
    <dgm:cxn modelId="{8D463AAE-6FC0-4BAB-A32F-D96A1A0F67F9}" srcId="{582433FC-43AB-484B-98FA-21DD9F4A5E8A}" destId="{EFB08AC6-884E-4D71-BED6-AA15C6DB0933}" srcOrd="2" destOrd="0" parTransId="{8E2B7FEC-E40C-4682-9F08-8A5C333D5ED2}" sibTransId="{57B914F7-0AE6-403A-83D7-B5BE341CB48E}"/>
    <dgm:cxn modelId="{627129B5-97EC-44B9-BDCA-6D8E0399DFD4}" type="presOf" srcId="{EFB08AC6-884E-4D71-BED6-AA15C6DB0933}" destId="{5FD83016-363D-4434-846D-4A861EC44AAA}" srcOrd="0" destOrd="0" presId="urn:microsoft.com/office/officeart/2005/8/layout/vList2"/>
    <dgm:cxn modelId="{B1054EB7-3C9E-4400-BB52-8B9E187C1D98}" srcId="{582433FC-43AB-484B-98FA-21DD9F4A5E8A}" destId="{54D8A3AF-6434-410F-8232-32662EE5AF7B}" srcOrd="1" destOrd="0" parTransId="{EA0C8131-E328-440E-9B37-1F3F3C16408F}" sibTransId="{3909415F-73B6-4499-AF25-5E38A31FDF9A}"/>
    <dgm:cxn modelId="{F357F6BB-9749-49F9-AA56-567CBAD6807B}" srcId="{582433FC-43AB-484B-98FA-21DD9F4A5E8A}" destId="{DE065300-201E-4A90-8E59-E8DD6417B891}" srcOrd="0" destOrd="0" parTransId="{A3976423-8AB3-4764-8086-678B05A47AA1}" sibTransId="{F7ACAAD1-8283-481E-A071-0276F228754B}"/>
    <dgm:cxn modelId="{9AF30FD7-30CB-42E1-AF56-13E9A0274841}" type="presOf" srcId="{DE065300-201E-4A90-8E59-E8DD6417B891}" destId="{0F6ACFA0-80E4-43CE-BF71-775C2C078CAF}" srcOrd="0" destOrd="0" presId="urn:microsoft.com/office/officeart/2005/8/layout/vList2"/>
    <dgm:cxn modelId="{7F203E01-ABD5-4C8B-A8E0-EC355B1EF3B1}" type="presParOf" srcId="{159512F0-E503-4C0A-8E15-CF7F7629DBCA}" destId="{0F6ACFA0-80E4-43CE-BF71-775C2C078CAF}" srcOrd="0" destOrd="0" presId="urn:microsoft.com/office/officeart/2005/8/layout/vList2"/>
    <dgm:cxn modelId="{CBBE413C-9B31-46FD-8978-0733E2BCE6F1}" type="presParOf" srcId="{159512F0-E503-4C0A-8E15-CF7F7629DBCA}" destId="{7E3D3524-D567-4FA6-9714-26320427F8E7}" srcOrd="1" destOrd="0" presId="urn:microsoft.com/office/officeart/2005/8/layout/vList2"/>
    <dgm:cxn modelId="{064D98DE-F4D2-492B-931E-0F7DAF1C8A2A}" type="presParOf" srcId="{159512F0-E503-4C0A-8E15-CF7F7629DBCA}" destId="{39984684-1A01-4BDB-A21F-C5E7913C65C6}" srcOrd="2" destOrd="0" presId="urn:microsoft.com/office/officeart/2005/8/layout/vList2"/>
    <dgm:cxn modelId="{B2DB0D70-5580-43C5-B49F-6B5C82EDF54E}" type="presParOf" srcId="{159512F0-E503-4C0A-8E15-CF7F7629DBCA}" destId="{ABAE7BBD-F79E-4713-B850-DF8C8913E0DE}" srcOrd="3" destOrd="0" presId="urn:microsoft.com/office/officeart/2005/8/layout/vList2"/>
    <dgm:cxn modelId="{1C54E6FE-9E8A-44C7-9C02-62376D2B9A63}" type="presParOf" srcId="{159512F0-E503-4C0A-8E15-CF7F7629DBCA}" destId="{5FD83016-363D-4434-846D-4A861EC44A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9650AE-184C-461E-8BDC-18A76008DA1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14BF0BAC-F2C6-4E11-BA88-6E13389522B4}">
      <dgm:prSet custT="1"/>
      <dgm:spPr>
        <a:solidFill>
          <a:srgbClr val="192A72"/>
        </a:solidFill>
      </dgm:spPr>
      <dgm:t>
        <a:bodyPr/>
        <a:lstStyle/>
        <a:p>
          <a:pPr rtl="1"/>
          <a:r>
            <a:rPr lang="he-IL" sz="2400" dirty="0"/>
            <a:t>50  תלמידי כיתה י' מבקשים להצטרף לנבחרת הקפיצה לגובה של ביה"ס. כל תלמיד קופץ 5 פעמים. יתקבלו לנבחרת רק תלמידים שהממוצע שלהם מעל 120 ס"מ</a:t>
          </a:r>
        </a:p>
      </dgm:t>
    </dgm:pt>
    <dgm:pt modelId="{4FC6EC1C-A0A2-47F1-843E-7CFB8AD1AAAF}" type="parTrans" cxnId="{0DE84FCF-8AAE-4FC9-89EF-5FC24FC15650}">
      <dgm:prSet/>
      <dgm:spPr/>
      <dgm:t>
        <a:bodyPr/>
        <a:lstStyle/>
        <a:p>
          <a:pPr rtl="1"/>
          <a:endParaRPr lang="he-IL" sz="3200"/>
        </a:p>
      </dgm:t>
    </dgm:pt>
    <dgm:pt modelId="{F2B82908-5B1D-4C4A-84A8-F35D98FF0A2E}" type="sibTrans" cxnId="{0DE84FCF-8AAE-4FC9-89EF-5FC24FC15650}">
      <dgm:prSet/>
      <dgm:spPr/>
      <dgm:t>
        <a:bodyPr/>
        <a:lstStyle/>
        <a:p>
          <a:pPr rtl="1"/>
          <a:endParaRPr lang="he-IL" sz="3200"/>
        </a:p>
      </dgm:t>
    </dgm:pt>
    <dgm:pt modelId="{23D43D79-CD08-4354-A66B-62F28D61F1EA}">
      <dgm:prSet custT="1"/>
      <dgm:spPr>
        <a:solidFill>
          <a:srgbClr val="92D050"/>
        </a:solidFill>
      </dgm:spPr>
      <dgm:t>
        <a:bodyPr/>
        <a:lstStyle/>
        <a:p>
          <a:pPr rtl="1"/>
          <a:r>
            <a:rPr lang="he-IL" sz="2400" dirty="0" err="1">
              <a:solidFill>
                <a:schemeClr val="tx1"/>
              </a:solidFill>
            </a:rPr>
            <a:t>בתכנית</a:t>
          </a:r>
          <a:r>
            <a:rPr lang="he-IL" sz="2400" dirty="0">
              <a:solidFill>
                <a:schemeClr val="tx1"/>
              </a:solidFill>
            </a:rPr>
            <a:t> הראשית  הדפס הודעה הכוללת את מספרי התלמידים שהתקבלו.</a:t>
          </a:r>
        </a:p>
      </dgm:t>
    </dgm:pt>
    <dgm:pt modelId="{EB1FDD70-93A1-44AB-9973-28BDADDA7288}" type="parTrans" cxnId="{5CBDAEC8-BC23-42DB-A882-A95CBE8606A1}">
      <dgm:prSet/>
      <dgm:spPr/>
      <dgm:t>
        <a:bodyPr/>
        <a:lstStyle/>
        <a:p>
          <a:pPr rtl="1"/>
          <a:endParaRPr lang="he-IL" sz="3200"/>
        </a:p>
      </dgm:t>
    </dgm:pt>
    <dgm:pt modelId="{62E30BEE-A4D4-431D-9CC6-385E6CD51779}" type="sibTrans" cxnId="{5CBDAEC8-BC23-42DB-A882-A95CBE8606A1}">
      <dgm:prSet/>
      <dgm:spPr/>
      <dgm:t>
        <a:bodyPr/>
        <a:lstStyle/>
        <a:p>
          <a:pPr rtl="1"/>
          <a:endParaRPr lang="he-IL" sz="3200"/>
        </a:p>
      </dgm:t>
    </dgm:pt>
    <dgm:pt modelId="{3B7C7193-EBBB-4DA6-B8EB-CE503910F4A3}">
      <dgm:prSet custT="1"/>
      <dgm:spPr>
        <a:solidFill>
          <a:srgbClr val="12B4BC"/>
        </a:solidFill>
      </dgm:spPr>
      <dgm:t>
        <a:bodyPr/>
        <a:lstStyle/>
        <a:p>
          <a:pPr rtl="1"/>
          <a:r>
            <a:rPr lang="he-IL" sz="2400" dirty="0"/>
            <a:t>כתוב פעולה המקבלת מערך דו-ממדי וקולטת אליו את</a:t>
          </a:r>
          <a:br>
            <a:rPr lang="en-US" sz="2400" dirty="0"/>
          </a:br>
          <a:r>
            <a:rPr lang="he-IL" sz="2400" dirty="0"/>
            <a:t> תוצאות הקפיצות</a:t>
          </a:r>
        </a:p>
      </dgm:t>
    </dgm:pt>
    <dgm:pt modelId="{6E529CC3-B70D-4EC6-BDC7-B1CA1A9F2127}" type="parTrans" cxnId="{EA31F0D2-7AEA-4D35-AF70-CE4A4477D405}">
      <dgm:prSet/>
      <dgm:spPr/>
      <dgm:t>
        <a:bodyPr/>
        <a:lstStyle/>
        <a:p>
          <a:pPr rtl="1"/>
          <a:endParaRPr lang="he-IL" sz="3200"/>
        </a:p>
      </dgm:t>
    </dgm:pt>
    <dgm:pt modelId="{2DFF47FC-023E-496A-9B66-FC47DC77C12B}" type="sibTrans" cxnId="{EA31F0D2-7AEA-4D35-AF70-CE4A4477D405}">
      <dgm:prSet/>
      <dgm:spPr/>
      <dgm:t>
        <a:bodyPr/>
        <a:lstStyle/>
        <a:p>
          <a:pPr rtl="1"/>
          <a:endParaRPr lang="he-IL" sz="3200"/>
        </a:p>
      </dgm:t>
    </dgm:pt>
    <dgm:pt modelId="{C36023CB-35D3-4D81-A232-FEC068F5C05A}" type="pres">
      <dgm:prSet presAssocID="{0E9650AE-184C-461E-8BDC-18A76008DA13}" presName="linear" presStyleCnt="0">
        <dgm:presLayoutVars>
          <dgm:animLvl val="lvl"/>
          <dgm:resizeHandles val="exact"/>
        </dgm:presLayoutVars>
      </dgm:prSet>
      <dgm:spPr/>
    </dgm:pt>
    <dgm:pt modelId="{00871EA6-4AE6-47CB-9FD3-A5C5B3354548}" type="pres">
      <dgm:prSet presAssocID="{14BF0BAC-F2C6-4E11-BA88-6E13389522B4}" presName="parentText" presStyleLbl="node1" presStyleIdx="0" presStyleCnt="3" custScaleY="118352">
        <dgm:presLayoutVars>
          <dgm:chMax val="0"/>
          <dgm:bulletEnabled val="1"/>
        </dgm:presLayoutVars>
      </dgm:prSet>
      <dgm:spPr/>
    </dgm:pt>
    <dgm:pt modelId="{21BDC922-560E-4C57-B969-D26117205135}" type="pres">
      <dgm:prSet presAssocID="{F2B82908-5B1D-4C4A-84A8-F35D98FF0A2E}" presName="spacer" presStyleCnt="0"/>
      <dgm:spPr/>
    </dgm:pt>
    <dgm:pt modelId="{82C1AF84-8374-4776-B46E-57056A02E3CE}" type="pres">
      <dgm:prSet presAssocID="{3B7C7193-EBBB-4DA6-B8EB-CE503910F4A3}" presName="parentText" presStyleLbl="node1" presStyleIdx="1" presStyleCnt="3" custScaleY="68365">
        <dgm:presLayoutVars>
          <dgm:chMax val="0"/>
          <dgm:bulletEnabled val="1"/>
        </dgm:presLayoutVars>
      </dgm:prSet>
      <dgm:spPr/>
    </dgm:pt>
    <dgm:pt modelId="{8E8C5E65-641C-4BA9-92BA-25D59A8D5CBA}" type="pres">
      <dgm:prSet presAssocID="{2DFF47FC-023E-496A-9B66-FC47DC77C12B}" presName="spacer" presStyleCnt="0"/>
      <dgm:spPr/>
    </dgm:pt>
    <dgm:pt modelId="{08163351-B6F0-40F4-A067-CF76264F0F96}" type="pres">
      <dgm:prSet presAssocID="{23D43D79-CD08-4354-A66B-62F28D61F1EA}" presName="parentText" presStyleLbl="node1" presStyleIdx="2" presStyleCnt="3" custScaleY="66966">
        <dgm:presLayoutVars>
          <dgm:chMax val="0"/>
          <dgm:bulletEnabled val="1"/>
        </dgm:presLayoutVars>
      </dgm:prSet>
      <dgm:spPr/>
    </dgm:pt>
  </dgm:ptLst>
  <dgm:cxnLst>
    <dgm:cxn modelId="{E3CDF011-9224-4C14-A386-8DCB5EFE58AE}" type="presOf" srcId="{3B7C7193-EBBB-4DA6-B8EB-CE503910F4A3}" destId="{82C1AF84-8374-4776-B46E-57056A02E3CE}" srcOrd="0" destOrd="0" presId="urn:microsoft.com/office/officeart/2005/8/layout/vList2"/>
    <dgm:cxn modelId="{02BF55B4-9501-4010-851E-8DBBA5001C7C}" type="presOf" srcId="{0E9650AE-184C-461E-8BDC-18A76008DA13}" destId="{C36023CB-35D3-4D81-A232-FEC068F5C05A}" srcOrd="0" destOrd="0" presId="urn:microsoft.com/office/officeart/2005/8/layout/vList2"/>
    <dgm:cxn modelId="{54BD4CBE-0459-42A9-BAAE-38AB9FCE4E37}" type="presOf" srcId="{14BF0BAC-F2C6-4E11-BA88-6E13389522B4}" destId="{00871EA6-4AE6-47CB-9FD3-A5C5B3354548}" srcOrd="0" destOrd="0" presId="urn:microsoft.com/office/officeart/2005/8/layout/vList2"/>
    <dgm:cxn modelId="{6A3679C8-6507-42AF-B3D6-98585F91FF80}" type="presOf" srcId="{23D43D79-CD08-4354-A66B-62F28D61F1EA}" destId="{08163351-B6F0-40F4-A067-CF76264F0F96}" srcOrd="0" destOrd="0" presId="urn:microsoft.com/office/officeart/2005/8/layout/vList2"/>
    <dgm:cxn modelId="{5CBDAEC8-BC23-42DB-A882-A95CBE8606A1}" srcId="{0E9650AE-184C-461E-8BDC-18A76008DA13}" destId="{23D43D79-CD08-4354-A66B-62F28D61F1EA}" srcOrd="2" destOrd="0" parTransId="{EB1FDD70-93A1-44AB-9973-28BDADDA7288}" sibTransId="{62E30BEE-A4D4-431D-9CC6-385E6CD51779}"/>
    <dgm:cxn modelId="{0DE84FCF-8AAE-4FC9-89EF-5FC24FC15650}" srcId="{0E9650AE-184C-461E-8BDC-18A76008DA13}" destId="{14BF0BAC-F2C6-4E11-BA88-6E13389522B4}" srcOrd="0" destOrd="0" parTransId="{4FC6EC1C-A0A2-47F1-843E-7CFB8AD1AAAF}" sibTransId="{F2B82908-5B1D-4C4A-84A8-F35D98FF0A2E}"/>
    <dgm:cxn modelId="{EA31F0D2-7AEA-4D35-AF70-CE4A4477D405}" srcId="{0E9650AE-184C-461E-8BDC-18A76008DA13}" destId="{3B7C7193-EBBB-4DA6-B8EB-CE503910F4A3}" srcOrd="1" destOrd="0" parTransId="{6E529CC3-B70D-4EC6-BDC7-B1CA1A9F2127}" sibTransId="{2DFF47FC-023E-496A-9B66-FC47DC77C12B}"/>
    <dgm:cxn modelId="{41A53D87-C76F-468D-9742-55DAE3B42079}" type="presParOf" srcId="{C36023CB-35D3-4D81-A232-FEC068F5C05A}" destId="{00871EA6-4AE6-47CB-9FD3-A5C5B3354548}" srcOrd="0" destOrd="0" presId="urn:microsoft.com/office/officeart/2005/8/layout/vList2"/>
    <dgm:cxn modelId="{BAA6BC61-E034-4FD2-9C50-50398B191FDE}" type="presParOf" srcId="{C36023CB-35D3-4D81-A232-FEC068F5C05A}" destId="{21BDC922-560E-4C57-B969-D26117205135}" srcOrd="1" destOrd="0" presId="urn:microsoft.com/office/officeart/2005/8/layout/vList2"/>
    <dgm:cxn modelId="{653DA8FC-1166-49D1-B2B7-7B6208BBF0CA}" type="presParOf" srcId="{C36023CB-35D3-4D81-A232-FEC068F5C05A}" destId="{82C1AF84-8374-4776-B46E-57056A02E3CE}" srcOrd="2" destOrd="0" presId="urn:microsoft.com/office/officeart/2005/8/layout/vList2"/>
    <dgm:cxn modelId="{4AEC8697-FD5F-469A-ABC6-32DAD81A0D27}" type="presParOf" srcId="{C36023CB-35D3-4D81-A232-FEC068F5C05A}" destId="{8E8C5E65-641C-4BA9-92BA-25D59A8D5CBA}" srcOrd="3" destOrd="0" presId="urn:microsoft.com/office/officeart/2005/8/layout/vList2"/>
    <dgm:cxn modelId="{A0424E5A-14D5-475D-9F15-AD111845E4CF}" type="presParOf" srcId="{C36023CB-35D3-4D81-A232-FEC068F5C05A}" destId="{08163351-B6F0-40F4-A067-CF76264F0F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C9DF5C-B0DD-4F02-A48B-8B97650859C8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pPr rtl="1"/>
          <a:endParaRPr lang="he-IL"/>
        </a:p>
      </dgm:t>
    </dgm:pt>
    <dgm:pt modelId="{982EAEB6-AA12-4801-AC72-AA29EC83F6E2}">
      <dgm:prSet custT="1"/>
      <dgm:spPr/>
      <dgm:t>
        <a:bodyPr/>
        <a:lstStyle/>
        <a:p>
          <a:pPr rtl="1"/>
          <a:r>
            <a:rPr lang="he-IL" sz="2000" dirty="0"/>
            <a:t>פניה באמצעות שם המערך והמציינים</a:t>
          </a:r>
        </a:p>
      </dgm:t>
    </dgm:pt>
    <dgm:pt modelId="{DF19CA5D-7322-412C-9E15-87FCBFDB4D68}" type="parTrans" cxnId="{488F3FBF-59A3-49CB-8BD5-D4EEFB00E50A}">
      <dgm:prSet/>
      <dgm:spPr/>
      <dgm:t>
        <a:bodyPr/>
        <a:lstStyle/>
        <a:p>
          <a:pPr rtl="1"/>
          <a:endParaRPr lang="he-IL" sz="2800"/>
        </a:p>
      </dgm:t>
    </dgm:pt>
    <dgm:pt modelId="{1C2BA3B1-7F3F-4F26-A4D3-99D857C6E694}" type="sibTrans" cxnId="{488F3FBF-59A3-49CB-8BD5-D4EEFB00E50A}">
      <dgm:prSet/>
      <dgm:spPr/>
      <dgm:t>
        <a:bodyPr/>
        <a:lstStyle/>
        <a:p>
          <a:pPr rtl="1"/>
          <a:endParaRPr lang="he-IL" sz="2800"/>
        </a:p>
      </dgm:t>
    </dgm:pt>
    <dgm:pt modelId="{2E4F60F7-FAE8-42AA-8FEA-404839025C45}">
      <dgm:prSet custT="1"/>
      <dgm:spPr/>
      <dgm:t>
        <a:bodyPr/>
        <a:lstStyle/>
        <a:p>
          <a:pPr rtl="1"/>
          <a:r>
            <a:rPr lang="he-IL" sz="2000" dirty="0"/>
            <a:t>כדי לסרוק את כל המטריצה יש צורך בלולאות מקוננות</a:t>
          </a:r>
        </a:p>
      </dgm:t>
    </dgm:pt>
    <dgm:pt modelId="{BDBF7238-D9E3-4284-A299-E9A98F0A756D}" type="parTrans" cxnId="{4285D0B7-1620-4467-AB57-3D50374975E6}">
      <dgm:prSet/>
      <dgm:spPr/>
      <dgm:t>
        <a:bodyPr/>
        <a:lstStyle/>
        <a:p>
          <a:pPr rtl="1"/>
          <a:endParaRPr lang="he-IL" sz="2800"/>
        </a:p>
      </dgm:t>
    </dgm:pt>
    <dgm:pt modelId="{C3A422DD-EEBD-4179-9C0C-102BD453BF91}" type="sibTrans" cxnId="{4285D0B7-1620-4467-AB57-3D50374975E6}">
      <dgm:prSet/>
      <dgm:spPr/>
      <dgm:t>
        <a:bodyPr/>
        <a:lstStyle/>
        <a:p>
          <a:pPr rtl="1"/>
          <a:endParaRPr lang="he-IL" sz="2800"/>
        </a:p>
      </dgm:t>
    </dgm:pt>
    <dgm:pt modelId="{4048B305-1F9D-43AE-A0C7-A70766C2889F}">
      <dgm:prSet custT="1"/>
      <dgm:spPr/>
      <dgm:t>
        <a:bodyPr/>
        <a:lstStyle/>
        <a:p>
          <a:pPr rtl="1"/>
          <a:r>
            <a:rPr lang="he-IL" sz="2000"/>
            <a:t>מספר השורות במטריצה </a:t>
          </a:r>
          <a:r>
            <a:rPr lang="en-US" sz="2000"/>
            <a:t>mat.length</a:t>
          </a:r>
          <a:endParaRPr lang="he-IL" sz="2000"/>
        </a:p>
      </dgm:t>
    </dgm:pt>
    <dgm:pt modelId="{9464F4E4-45CD-486C-9FE6-7B0EF71DBED6}" type="parTrans" cxnId="{A480FC91-58D7-4869-8041-2ED9273D248E}">
      <dgm:prSet/>
      <dgm:spPr/>
      <dgm:t>
        <a:bodyPr/>
        <a:lstStyle/>
        <a:p>
          <a:pPr rtl="1"/>
          <a:endParaRPr lang="he-IL" sz="2800"/>
        </a:p>
      </dgm:t>
    </dgm:pt>
    <dgm:pt modelId="{F1378403-EE68-476E-BED1-02EBAB20E309}" type="sibTrans" cxnId="{A480FC91-58D7-4869-8041-2ED9273D248E}">
      <dgm:prSet/>
      <dgm:spPr/>
      <dgm:t>
        <a:bodyPr/>
        <a:lstStyle/>
        <a:p>
          <a:pPr rtl="1"/>
          <a:endParaRPr lang="he-IL" sz="2800"/>
        </a:p>
      </dgm:t>
    </dgm:pt>
    <dgm:pt modelId="{08C61ACD-92CF-4772-8C3A-DFFAF4E174AD}">
      <dgm:prSet custT="1"/>
      <dgm:spPr/>
      <dgm:t>
        <a:bodyPr/>
        <a:lstStyle/>
        <a:p>
          <a:pPr rtl="1"/>
          <a:r>
            <a:rPr lang="he-IL" sz="2000" dirty="0"/>
            <a:t>מספר העמודות</a:t>
          </a:r>
          <a:r>
            <a:rPr lang="en-US" sz="2000" dirty="0"/>
            <a:t> mat[0].length </a:t>
          </a:r>
          <a:endParaRPr lang="he-IL" sz="2000" dirty="0"/>
        </a:p>
      </dgm:t>
    </dgm:pt>
    <dgm:pt modelId="{74545939-598F-47D1-842A-93FDF6B6045B}" type="parTrans" cxnId="{B2E5DED3-C996-4AD5-871F-BA8D80C83C18}">
      <dgm:prSet/>
      <dgm:spPr/>
      <dgm:t>
        <a:bodyPr/>
        <a:lstStyle/>
        <a:p>
          <a:pPr rtl="1"/>
          <a:endParaRPr lang="he-IL" sz="2800"/>
        </a:p>
      </dgm:t>
    </dgm:pt>
    <dgm:pt modelId="{FF6961B3-5649-4883-9E63-A70BFDBE5DE1}" type="sibTrans" cxnId="{B2E5DED3-C996-4AD5-871F-BA8D80C83C18}">
      <dgm:prSet/>
      <dgm:spPr/>
      <dgm:t>
        <a:bodyPr/>
        <a:lstStyle/>
        <a:p>
          <a:pPr rtl="1"/>
          <a:endParaRPr lang="he-IL" sz="2800"/>
        </a:p>
      </dgm:t>
    </dgm:pt>
    <dgm:pt modelId="{DF38810D-C1D6-4DEC-8D62-EAA9AC3AC4B3}">
      <dgm:prSet custT="1"/>
      <dgm:spPr/>
      <dgm:t>
        <a:bodyPr/>
        <a:lstStyle/>
        <a:p>
          <a:pPr rtl="1"/>
          <a:r>
            <a:rPr lang="he-IL" sz="2000"/>
            <a:t>כמו במערך חד מימדי – מספר האיברים קבוע מראש</a:t>
          </a:r>
        </a:p>
      </dgm:t>
    </dgm:pt>
    <dgm:pt modelId="{2163878D-6C18-4E01-875C-358FF269575F}" type="parTrans" cxnId="{F6128C7B-0ECD-4618-BF43-1212F4EE7AE9}">
      <dgm:prSet/>
      <dgm:spPr/>
      <dgm:t>
        <a:bodyPr/>
        <a:lstStyle/>
        <a:p>
          <a:pPr rtl="1"/>
          <a:endParaRPr lang="he-IL" sz="2800"/>
        </a:p>
      </dgm:t>
    </dgm:pt>
    <dgm:pt modelId="{28F7730E-16A2-4A34-A5A8-7432AAE60CA9}" type="sibTrans" cxnId="{F6128C7B-0ECD-4618-BF43-1212F4EE7AE9}">
      <dgm:prSet/>
      <dgm:spPr/>
      <dgm:t>
        <a:bodyPr/>
        <a:lstStyle/>
        <a:p>
          <a:pPr rtl="1"/>
          <a:endParaRPr lang="he-IL" sz="2800"/>
        </a:p>
      </dgm:t>
    </dgm:pt>
    <dgm:pt modelId="{780EFACA-C78A-44B9-8338-032EC43B6D02}">
      <dgm:prSet custT="1"/>
      <dgm:spPr/>
      <dgm:t>
        <a:bodyPr/>
        <a:lstStyle/>
        <a:p>
          <a:pPr rtl="1"/>
          <a:r>
            <a:rPr lang="he-IL" sz="2000" dirty="0"/>
            <a:t>כל איבר במערך מתפקד כמשתנה לכל דבר</a:t>
          </a:r>
        </a:p>
      </dgm:t>
    </dgm:pt>
    <dgm:pt modelId="{82714F02-56E2-4B37-935D-46840A036A3A}" type="parTrans" cxnId="{319DCCB2-0D73-4987-809B-FC83D0248448}">
      <dgm:prSet/>
      <dgm:spPr/>
      <dgm:t>
        <a:bodyPr/>
        <a:lstStyle/>
        <a:p>
          <a:pPr rtl="1"/>
          <a:endParaRPr lang="he-IL" sz="2800"/>
        </a:p>
      </dgm:t>
    </dgm:pt>
    <dgm:pt modelId="{6F428879-E954-40CF-9FF6-51B72B314824}" type="sibTrans" cxnId="{319DCCB2-0D73-4987-809B-FC83D0248448}">
      <dgm:prSet/>
      <dgm:spPr/>
      <dgm:t>
        <a:bodyPr/>
        <a:lstStyle/>
        <a:p>
          <a:pPr rtl="1"/>
          <a:endParaRPr lang="he-IL" sz="2800"/>
        </a:p>
      </dgm:t>
    </dgm:pt>
    <dgm:pt modelId="{71FD2B65-5A08-43AE-85F8-8F4470DE201C}">
      <dgm:prSet custT="1"/>
      <dgm:spPr/>
      <dgm:t>
        <a:bodyPr/>
        <a:lstStyle/>
        <a:p>
          <a:pPr rtl="1"/>
          <a:r>
            <a:rPr lang="he-IL" sz="2000" dirty="0"/>
            <a:t>במערך בעל </a:t>
          </a:r>
          <a:r>
            <a:rPr lang="en-US" sz="2000" dirty="0"/>
            <a:t>n</a:t>
          </a:r>
          <a:r>
            <a:rPr lang="he-IL" sz="2000" dirty="0"/>
            <a:t> שורות ועמודות:</a:t>
          </a:r>
          <a:br>
            <a:rPr lang="en-US" sz="2000" dirty="0"/>
          </a:br>
          <a:r>
            <a:rPr lang="he-IL" sz="2000" dirty="0"/>
            <a:t>המציין הראשון בכל עמודה ושורה הוא 0 והאחרון הוא </a:t>
          </a:r>
          <a:r>
            <a:rPr lang="en-US" sz="2000" dirty="0"/>
            <a:t>n-1</a:t>
          </a:r>
          <a:endParaRPr lang="he-IL" sz="2000" dirty="0"/>
        </a:p>
      </dgm:t>
    </dgm:pt>
    <dgm:pt modelId="{AE45C613-C52D-4E28-985F-EA4997D470BB}" type="parTrans" cxnId="{F1556BB6-BB20-4362-89A1-FE2379D20410}">
      <dgm:prSet/>
      <dgm:spPr/>
      <dgm:t>
        <a:bodyPr/>
        <a:lstStyle/>
        <a:p>
          <a:pPr rtl="1"/>
          <a:endParaRPr lang="he-IL" sz="2800"/>
        </a:p>
      </dgm:t>
    </dgm:pt>
    <dgm:pt modelId="{320F7227-3230-4282-A746-C6D08A9C6902}" type="sibTrans" cxnId="{F1556BB6-BB20-4362-89A1-FE2379D20410}">
      <dgm:prSet/>
      <dgm:spPr/>
      <dgm:t>
        <a:bodyPr/>
        <a:lstStyle/>
        <a:p>
          <a:pPr rtl="1"/>
          <a:endParaRPr lang="he-IL" sz="2800"/>
        </a:p>
      </dgm:t>
    </dgm:pt>
    <dgm:pt modelId="{F32E0460-838D-4798-A289-E842207457C0}">
      <dgm:prSet custT="1"/>
      <dgm:spPr/>
      <dgm:t>
        <a:bodyPr/>
        <a:lstStyle/>
        <a:p>
          <a:pPr rtl="1"/>
          <a:r>
            <a:rPr lang="he-IL" sz="2000" dirty="0"/>
            <a:t>אין לחרוג מגבולות המערך, זוהי שגיאה לוגית וגם שגיאת ביצוע שעליה נקבל הודעת שגיאה </a:t>
          </a:r>
        </a:p>
      </dgm:t>
    </dgm:pt>
    <dgm:pt modelId="{CD819535-4562-4B85-922E-846A8C7E1447}" type="parTrans" cxnId="{91462C4D-0D1E-43CB-8EF8-D1A56D4AFC3F}">
      <dgm:prSet/>
      <dgm:spPr/>
      <dgm:t>
        <a:bodyPr/>
        <a:lstStyle/>
        <a:p>
          <a:pPr rtl="1"/>
          <a:endParaRPr lang="he-IL"/>
        </a:p>
      </dgm:t>
    </dgm:pt>
    <dgm:pt modelId="{A7A0B7EB-C442-4F88-B18D-6D0B4D64FB4F}" type="sibTrans" cxnId="{91462C4D-0D1E-43CB-8EF8-D1A56D4AFC3F}">
      <dgm:prSet/>
      <dgm:spPr/>
      <dgm:t>
        <a:bodyPr/>
        <a:lstStyle/>
        <a:p>
          <a:pPr rtl="1"/>
          <a:endParaRPr lang="he-IL"/>
        </a:p>
      </dgm:t>
    </dgm:pt>
    <dgm:pt modelId="{DCE57D0C-E2F3-4C85-A057-81A02FE70778}" type="pres">
      <dgm:prSet presAssocID="{49C9DF5C-B0DD-4F02-A48B-8B97650859C8}" presName="linear" presStyleCnt="0">
        <dgm:presLayoutVars>
          <dgm:animLvl val="lvl"/>
          <dgm:resizeHandles val="exact"/>
        </dgm:presLayoutVars>
      </dgm:prSet>
      <dgm:spPr/>
    </dgm:pt>
    <dgm:pt modelId="{80AB3B50-7C0B-4952-9EF9-9DDC5ABE544E}" type="pres">
      <dgm:prSet presAssocID="{982EAEB6-AA12-4801-AC72-AA29EC83F6E2}" presName="parentText" presStyleLbl="node1" presStyleIdx="0" presStyleCnt="8" custScaleY="63167" custLinFactNeighborX="3337" custLinFactNeighborY="-5520">
        <dgm:presLayoutVars>
          <dgm:chMax val="0"/>
          <dgm:bulletEnabled val="1"/>
        </dgm:presLayoutVars>
      </dgm:prSet>
      <dgm:spPr/>
    </dgm:pt>
    <dgm:pt modelId="{9075E387-E8D5-46C3-BC8F-BA053D42D8FE}" type="pres">
      <dgm:prSet presAssocID="{1C2BA3B1-7F3F-4F26-A4D3-99D857C6E694}" presName="spacer" presStyleCnt="0"/>
      <dgm:spPr/>
    </dgm:pt>
    <dgm:pt modelId="{6D4341D3-583F-4B8B-A2A4-488F6E686714}" type="pres">
      <dgm:prSet presAssocID="{2E4F60F7-FAE8-42AA-8FEA-404839025C45}" presName="parentText" presStyleLbl="node1" presStyleIdx="1" presStyleCnt="8" custScaleY="52354">
        <dgm:presLayoutVars>
          <dgm:chMax val="0"/>
          <dgm:bulletEnabled val="1"/>
        </dgm:presLayoutVars>
      </dgm:prSet>
      <dgm:spPr/>
    </dgm:pt>
    <dgm:pt modelId="{A2D1BED8-5E7E-414F-89DF-68C86BE71D9C}" type="pres">
      <dgm:prSet presAssocID="{C3A422DD-EEBD-4179-9C0C-102BD453BF91}" presName="spacer" presStyleCnt="0"/>
      <dgm:spPr/>
    </dgm:pt>
    <dgm:pt modelId="{57E9EC66-52BB-46D6-AD1A-5B7287575914}" type="pres">
      <dgm:prSet presAssocID="{4048B305-1F9D-43AE-A0C7-A70766C2889F}" presName="parentText" presStyleLbl="node1" presStyleIdx="2" presStyleCnt="8" custScaleY="71731">
        <dgm:presLayoutVars>
          <dgm:chMax val="0"/>
          <dgm:bulletEnabled val="1"/>
        </dgm:presLayoutVars>
      </dgm:prSet>
      <dgm:spPr/>
    </dgm:pt>
    <dgm:pt modelId="{345F6E4A-9927-4280-99CF-EA748E997DE4}" type="pres">
      <dgm:prSet presAssocID="{F1378403-EE68-476E-BED1-02EBAB20E309}" presName="spacer" presStyleCnt="0"/>
      <dgm:spPr/>
    </dgm:pt>
    <dgm:pt modelId="{6A41A599-5363-4FEF-9640-CA0D2A87C42C}" type="pres">
      <dgm:prSet presAssocID="{08C61ACD-92CF-4772-8C3A-DFFAF4E174AD}" presName="parentText" presStyleLbl="node1" presStyleIdx="3" presStyleCnt="8" custScaleY="72789">
        <dgm:presLayoutVars>
          <dgm:chMax val="0"/>
          <dgm:bulletEnabled val="1"/>
        </dgm:presLayoutVars>
      </dgm:prSet>
      <dgm:spPr/>
    </dgm:pt>
    <dgm:pt modelId="{EF1E123C-CC4F-44E1-97E3-B101840FF4B0}" type="pres">
      <dgm:prSet presAssocID="{FF6961B3-5649-4883-9E63-A70BFDBE5DE1}" presName="spacer" presStyleCnt="0"/>
      <dgm:spPr/>
    </dgm:pt>
    <dgm:pt modelId="{1962BF15-D387-4582-8B9B-E00ECE5D8CCA}" type="pres">
      <dgm:prSet presAssocID="{DF38810D-C1D6-4DEC-8D62-EAA9AC3AC4B3}" presName="parentText" presStyleLbl="node1" presStyleIdx="4" presStyleCnt="8" custScaleY="75319">
        <dgm:presLayoutVars>
          <dgm:chMax val="0"/>
          <dgm:bulletEnabled val="1"/>
        </dgm:presLayoutVars>
      </dgm:prSet>
      <dgm:spPr/>
    </dgm:pt>
    <dgm:pt modelId="{EC8C7042-6DC6-43FF-84CB-09C86BAF4F07}" type="pres">
      <dgm:prSet presAssocID="{28F7730E-16A2-4A34-A5A8-7432AAE60CA9}" presName="spacer" presStyleCnt="0"/>
      <dgm:spPr/>
    </dgm:pt>
    <dgm:pt modelId="{5D9C2433-2379-4E55-84BD-A7EDA0B68C64}" type="pres">
      <dgm:prSet presAssocID="{780EFACA-C78A-44B9-8338-032EC43B6D02}" presName="parentText" presStyleLbl="node1" presStyleIdx="5" presStyleCnt="8" custScaleY="62906">
        <dgm:presLayoutVars>
          <dgm:chMax val="0"/>
          <dgm:bulletEnabled val="1"/>
        </dgm:presLayoutVars>
      </dgm:prSet>
      <dgm:spPr/>
    </dgm:pt>
    <dgm:pt modelId="{780283AB-A4C6-4012-9D47-5BC5717AF63B}" type="pres">
      <dgm:prSet presAssocID="{6F428879-E954-40CF-9FF6-51B72B314824}" presName="spacer" presStyleCnt="0"/>
      <dgm:spPr/>
    </dgm:pt>
    <dgm:pt modelId="{18C15228-9BD4-433D-A275-7298389046CC}" type="pres">
      <dgm:prSet presAssocID="{71FD2B65-5A08-43AE-85F8-8F4470DE201C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477EBD16-9127-4187-9660-B1AF8A31037B}" type="pres">
      <dgm:prSet presAssocID="{320F7227-3230-4282-A746-C6D08A9C6902}" presName="spacer" presStyleCnt="0"/>
      <dgm:spPr/>
    </dgm:pt>
    <dgm:pt modelId="{30825072-DFD4-427B-8152-E5D73000CA59}" type="pres">
      <dgm:prSet presAssocID="{F32E0460-838D-4798-A289-E842207457C0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794EA31-C433-4B37-B607-F81C3AAEE9C1}" type="presOf" srcId="{4048B305-1F9D-43AE-A0C7-A70766C2889F}" destId="{57E9EC66-52BB-46D6-AD1A-5B7287575914}" srcOrd="0" destOrd="0" presId="urn:microsoft.com/office/officeart/2005/8/layout/vList2"/>
    <dgm:cxn modelId="{91462C4D-0D1E-43CB-8EF8-D1A56D4AFC3F}" srcId="{49C9DF5C-B0DD-4F02-A48B-8B97650859C8}" destId="{F32E0460-838D-4798-A289-E842207457C0}" srcOrd="7" destOrd="0" parTransId="{CD819535-4562-4B85-922E-846A8C7E1447}" sibTransId="{A7A0B7EB-C442-4F88-B18D-6D0B4D64FB4F}"/>
    <dgm:cxn modelId="{11BD165D-78A8-444C-85F7-6C4A52D95217}" type="presOf" srcId="{982EAEB6-AA12-4801-AC72-AA29EC83F6E2}" destId="{80AB3B50-7C0B-4952-9EF9-9DDC5ABE544E}" srcOrd="0" destOrd="0" presId="urn:microsoft.com/office/officeart/2005/8/layout/vList2"/>
    <dgm:cxn modelId="{2C380666-F628-49A3-B4FC-47D07614D409}" type="presOf" srcId="{2E4F60F7-FAE8-42AA-8FEA-404839025C45}" destId="{6D4341D3-583F-4B8B-A2A4-488F6E686714}" srcOrd="0" destOrd="0" presId="urn:microsoft.com/office/officeart/2005/8/layout/vList2"/>
    <dgm:cxn modelId="{460EC86C-A473-4EE4-8EC3-4D1B722B244B}" type="presOf" srcId="{DF38810D-C1D6-4DEC-8D62-EAA9AC3AC4B3}" destId="{1962BF15-D387-4582-8B9B-E00ECE5D8CCA}" srcOrd="0" destOrd="0" presId="urn:microsoft.com/office/officeart/2005/8/layout/vList2"/>
    <dgm:cxn modelId="{987C6D75-B99A-4D0A-8B4A-4EF84AE6DC06}" type="presOf" srcId="{08C61ACD-92CF-4772-8C3A-DFFAF4E174AD}" destId="{6A41A599-5363-4FEF-9640-CA0D2A87C42C}" srcOrd="0" destOrd="0" presId="urn:microsoft.com/office/officeart/2005/8/layout/vList2"/>
    <dgm:cxn modelId="{34DF597A-F636-44C7-A26E-56752074A704}" type="presOf" srcId="{71FD2B65-5A08-43AE-85F8-8F4470DE201C}" destId="{18C15228-9BD4-433D-A275-7298389046CC}" srcOrd="0" destOrd="0" presId="urn:microsoft.com/office/officeart/2005/8/layout/vList2"/>
    <dgm:cxn modelId="{F6128C7B-0ECD-4618-BF43-1212F4EE7AE9}" srcId="{49C9DF5C-B0DD-4F02-A48B-8B97650859C8}" destId="{DF38810D-C1D6-4DEC-8D62-EAA9AC3AC4B3}" srcOrd="4" destOrd="0" parTransId="{2163878D-6C18-4E01-875C-358FF269575F}" sibTransId="{28F7730E-16A2-4A34-A5A8-7432AAE60CA9}"/>
    <dgm:cxn modelId="{A480FC91-58D7-4869-8041-2ED9273D248E}" srcId="{49C9DF5C-B0DD-4F02-A48B-8B97650859C8}" destId="{4048B305-1F9D-43AE-A0C7-A70766C2889F}" srcOrd="2" destOrd="0" parTransId="{9464F4E4-45CD-486C-9FE6-7B0EF71DBED6}" sibTransId="{F1378403-EE68-476E-BED1-02EBAB20E309}"/>
    <dgm:cxn modelId="{F1544BA3-FC14-4095-8862-231A0F604FBD}" type="presOf" srcId="{49C9DF5C-B0DD-4F02-A48B-8B97650859C8}" destId="{DCE57D0C-E2F3-4C85-A057-81A02FE70778}" srcOrd="0" destOrd="0" presId="urn:microsoft.com/office/officeart/2005/8/layout/vList2"/>
    <dgm:cxn modelId="{F58FFCB1-1BC0-4E73-9E25-07F819B66E23}" type="presOf" srcId="{780EFACA-C78A-44B9-8338-032EC43B6D02}" destId="{5D9C2433-2379-4E55-84BD-A7EDA0B68C64}" srcOrd="0" destOrd="0" presId="urn:microsoft.com/office/officeart/2005/8/layout/vList2"/>
    <dgm:cxn modelId="{319DCCB2-0D73-4987-809B-FC83D0248448}" srcId="{49C9DF5C-B0DD-4F02-A48B-8B97650859C8}" destId="{780EFACA-C78A-44B9-8338-032EC43B6D02}" srcOrd="5" destOrd="0" parTransId="{82714F02-56E2-4B37-935D-46840A036A3A}" sibTransId="{6F428879-E954-40CF-9FF6-51B72B314824}"/>
    <dgm:cxn modelId="{F1556BB6-BB20-4362-89A1-FE2379D20410}" srcId="{49C9DF5C-B0DD-4F02-A48B-8B97650859C8}" destId="{71FD2B65-5A08-43AE-85F8-8F4470DE201C}" srcOrd="6" destOrd="0" parTransId="{AE45C613-C52D-4E28-985F-EA4997D470BB}" sibTransId="{320F7227-3230-4282-A746-C6D08A9C6902}"/>
    <dgm:cxn modelId="{4285D0B7-1620-4467-AB57-3D50374975E6}" srcId="{49C9DF5C-B0DD-4F02-A48B-8B97650859C8}" destId="{2E4F60F7-FAE8-42AA-8FEA-404839025C45}" srcOrd="1" destOrd="0" parTransId="{BDBF7238-D9E3-4284-A299-E9A98F0A756D}" sibTransId="{C3A422DD-EEBD-4179-9C0C-102BD453BF91}"/>
    <dgm:cxn modelId="{488F3FBF-59A3-49CB-8BD5-D4EEFB00E50A}" srcId="{49C9DF5C-B0DD-4F02-A48B-8B97650859C8}" destId="{982EAEB6-AA12-4801-AC72-AA29EC83F6E2}" srcOrd="0" destOrd="0" parTransId="{DF19CA5D-7322-412C-9E15-87FCBFDB4D68}" sibTransId="{1C2BA3B1-7F3F-4F26-A4D3-99D857C6E694}"/>
    <dgm:cxn modelId="{CB1C74C4-857C-4D12-B6CB-2B73D4AE5FA2}" type="presOf" srcId="{F32E0460-838D-4798-A289-E842207457C0}" destId="{30825072-DFD4-427B-8152-E5D73000CA59}" srcOrd="0" destOrd="0" presId="urn:microsoft.com/office/officeart/2005/8/layout/vList2"/>
    <dgm:cxn modelId="{B2E5DED3-C996-4AD5-871F-BA8D80C83C18}" srcId="{49C9DF5C-B0DD-4F02-A48B-8B97650859C8}" destId="{08C61ACD-92CF-4772-8C3A-DFFAF4E174AD}" srcOrd="3" destOrd="0" parTransId="{74545939-598F-47D1-842A-93FDF6B6045B}" sibTransId="{FF6961B3-5649-4883-9E63-A70BFDBE5DE1}"/>
    <dgm:cxn modelId="{3684FFA4-0ECE-4A00-9DB1-6D02BC7274F6}" type="presParOf" srcId="{DCE57D0C-E2F3-4C85-A057-81A02FE70778}" destId="{80AB3B50-7C0B-4952-9EF9-9DDC5ABE544E}" srcOrd="0" destOrd="0" presId="urn:microsoft.com/office/officeart/2005/8/layout/vList2"/>
    <dgm:cxn modelId="{927DE8D2-55CE-4AE6-91A3-4027FA7619D0}" type="presParOf" srcId="{DCE57D0C-E2F3-4C85-A057-81A02FE70778}" destId="{9075E387-E8D5-46C3-BC8F-BA053D42D8FE}" srcOrd="1" destOrd="0" presId="urn:microsoft.com/office/officeart/2005/8/layout/vList2"/>
    <dgm:cxn modelId="{C82AEFA4-9396-4591-B6F3-F69F14CE0B5B}" type="presParOf" srcId="{DCE57D0C-E2F3-4C85-A057-81A02FE70778}" destId="{6D4341D3-583F-4B8B-A2A4-488F6E686714}" srcOrd="2" destOrd="0" presId="urn:microsoft.com/office/officeart/2005/8/layout/vList2"/>
    <dgm:cxn modelId="{82BC5AFA-02D0-498E-B86C-08FFDAC1C41A}" type="presParOf" srcId="{DCE57D0C-E2F3-4C85-A057-81A02FE70778}" destId="{A2D1BED8-5E7E-414F-89DF-68C86BE71D9C}" srcOrd="3" destOrd="0" presId="urn:microsoft.com/office/officeart/2005/8/layout/vList2"/>
    <dgm:cxn modelId="{8CD94D35-DF04-44C8-8192-556119647C0C}" type="presParOf" srcId="{DCE57D0C-E2F3-4C85-A057-81A02FE70778}" destId="{57E9EC66-52BB-46D6-AD1A-5B7287575914}" srcOrd="4" destOrd="0" presId="urn:microsoft.com/office/officeart/2005/8/layout/vList2"/>
    <dgm:cxn modelId="{3D61500F-229D-4BAA-BD19-5C30A595F9A3}" type="presParOf" srcId="{DCE57D0C-E2F3-4C85-A057-81A02FE70778}" destId="{345F6E4A-9927-4280-99CF-EA748E997DE4}" srcOrd="5" destOrd="0" presId="urn:microsoft.com/office/officeart/2005/8/layout/vList2"/>
    <dgm:cxn modelId="{CAD8C376-C9D7-4F70-9B45-0B52E2FBCC17}" type="presParOf" srcId="{DCE57D0C-E2F3-4C85-A057-81A02FE70778}" destId="{6A41A599-5363-4FEF-9640-CA0D2A87C42C}" srcOrd="6" destOrd="0" presId="urn:microsoft.com/office/officeart/2005/8/layout/vList2"/>
    <dgm:cxn modelId="{BB5F492B-F8B5-4596-B577-531B040AAB22}" type="presParOf" srcId="{DCE57D0C-E2F3-4C85-A057-81A02FE70778}" destId="{EF1E123C-CC4F-44E1-97E3-B101840FF4B0}" srcOrd="7" destOrd="0" presId="urn:microsoft.com/office/officeart/2005/8/layout/vList2"/>
    <dgm:cxn modelId="{C1C3427A-2549-4DC6-A1E4-E5D5FB00C9B6}" type="presParOf" srcId="{DCE57D0C-E2F3-4C85-A057-81A02FE70778}" destId="{1962BF15-D387-4582-8B9B-E00ECE5D8CCA}" srcOrd="8" destOrd="0" presId="urn:microsoft.com/office/officeart/2005/8/layout/vList2"/>
    <dgm:cxn modelId="{43473EDE-1C95-4F75-9EA7-8C00050FE42F}" type="presParOf" srcId="{DCE57D0C-E2F3-4C85-A057-81A02FE70778}" destId="{EC8C7042-6DC6-43FF-84CB-09C86BAF4F07}" srcOrd="9" destOrd="0" presId="urn:microsoft.com/office/officeart/2005/8/layout/vList2"/>
    <dgm:cxn modelId="{3306D93F-E45D-4F90-A788-B7AFE43F0C72}" type="presParOf" srcId="{DCE57D0C-E2F3-4C85-A057-81A02FE70778}" destId="{5D9C2433-2379-4E55-84BD-A7EDA0B68C64}" srcOrd="10" destOrd="0" presId="urn:microsoft.com/office/officeart/2005/8/layout/vList2"/>
    <dgm:cxn modelId="{83553A52-837A-4B33-B0CB-D980EEB04F80}" type="presParOf" srcId="{DCE57D0C-E2F3-4C85-A057-81A02FE70778}" destId="{780283AB-A4C6-4012-9D47-5BC5717AF63B}" srcOrd="11" destOrd="0" presId="urn:microsoft.com/office/officeart/2005/8/layout/vList2"/>
    <dgm:cxn modelId="{F7F5D3E2-7C46-4188-A01B-7CAE6E9353A1}" type="presParOf" srcId="{DCE57D0C-E2F3-4C85-A057-81A02FE70778}" destId="{18C15228-9BD4-433D-A275-7298389046CC}" srcOrd="12" destOrd="0" presId="urn:microsoft.com/office/officeart/2005/8/layout/vList2"/>
    <dgm:cxn modelId="{9AE3A0E0-6E77-470E-A098-52897F3FEEED}" type="presParOf" srcId="{DCE57D0C-E2F3-4C85-A057-81A02FE70778}" destId="{477EBD16-9127-4187-9660-B1AF8A31037B}" srcOrd="13" destOrd="0" presId="urn:microsoft.com/office/officeart/2005/8/layout/vList2"/>
    <dgm:cxn modelId="{025EE93E-7591-4DDB-9475-BADCAD773E38}" type="presParOf" srcId="{DCE57D0C-E2F3-4C85-A057-81A02FE70778}" destId="{30825072-DFD4-427B-8152-E5D73000CA5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89967-6E9C-4B54-98F3-7F33AA0A936F}">
      <dsp:nvSpPr>
        <dsp:cNvPr id="0" name=""/>
        <dsp:cNvSpPr/>
      </dsp:nvSpPr>
      <dsp:spPr>
        <a:xfrm>
          <a:off x="0" y="548"/>
          <a:ext cx="98023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4D51C-CC1F-4AC8-AA82-6452B18DABA0}">
      <dsp:nvSpPr>
        <dsp:cNvPr id="0" name=""/>
        <dsp:cNvSpPr/>
      </dsp:nvSpPr>
      <dsp:spPr>
        <a:xfrm>
          <a:off x="0" y="548"/>
          <a:ext cx="9802367" cy="89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200" kern="1200" dirty="0"/>
          </a:br>
          <a:r>
            <a:rPr lang="en-US" sz="2200" kern="1200" dirty="0"/>
            <a:t>int[][] </a:t>
          </a:r>
          <a:r>
            <a:rPr lang="en-US" sz="2200" kern="1200" dirty="0" err="1"/>
            <a:t>arr</a:t>
          </a:r>
          <a:r>
            <a:rPr lang="en-US" sz="2200" kern="1200" dirty="0"/>
            <a:t> = new int[3][4];</a:t>
          </a:r>
          <a:endParaRPr lang="he-IL" sz="2200" kern="1200" dirty="0"/>
        </a:p>
      </dsp:txBody>
      <dsp:txXfrm>
        <a:off x="0" y="548"/>
        <a:ext cx="9802367" cy="898870"/>
      </dsp:txXfrm>
    </dsp:sp>
    <dsp:sp modelId="{F77DDD28-3B2D-44C9-86AA-6304110AA8CD}">
      <dsp:nvSpPr>
        <dsp:cNvPr id="0" name=""/>
        <dsp:cNvSpPr/>
      </dsp:nvSpPr>
      <dsp:spPr>
        <a:xfrm>
          <a:off x="0" y="899418"/>
          <a:ext cx="98023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FDED1-F256-47DF-ACC1-07A2B9D51D11}">
      <dsp:nvSpPr>
        <dsp:cNvPr id="0" name=""/>
        <dsp:cNvSpPr/>
      </dsp:nvSpPr>
      <dsp:spPr>
        <a:xfrm>
          <a:off x="0" y="899418"/>
          <a:ext cx="9802367" cy="89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double[][] </a:t>
          </a:r>
          <a:r>
            <a:rPr lang="en-US" sz="2200" kern="1200" dirty="0" err="1"/>
            <a:t>arrD</a:t>
          </a:r>
          <a:r>
            <a:rPr lang="en-US" sz="2200" kern="1200" dirty="0"/>
            <a:t> = new double [5][4];</a:t>
          </a:r>
          <a:br>
            <a:rPr lang="en-US" sz="2200" kern="1200" dirty="0"/>
          </a:br>
          <a:r>
            <a:rPr lang="en-US" sz="2200" kern="1200" dirty="0" err="1"/>
            <a:t>arrD</a:t>
          </a:r>
          <a:r>
            <a:rPr lang="en-US" sz="2200" kern="1200" dirty="0"/>
            <a:t>[1][2] = 0.5;</a:t>
          </a:r>
          <a:endParaRPr lang="he-IL" sz="2200" kern="1200" dirty="0"/>
        </a:p>
      </dsp:txBody>
      <dsp:txXfrm>
        <a:off x="0" y="899418"/>
        <a:ext cx="9802367" cy="898870"/>
      </dsp:txXfrm>
    </dsp:sp>
    <dsp:sp modelId="{E42ED1A9-E5F5-464A-AF9F-55D4562DBB17}">
      <dsp:nvSpPr>
        <dsp:cNvPr id="0" name=""/>
        <dsp:cNvSpPr/>
      </dsp:nvSpPr>
      <dsp:spPr>
        <a:xfrm>
          <a:off x="0" y="1798288"/>
          <a:ext cx="98023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624E7-FBC1-43DD-9D55-2554F2169128}">
      <dsp:nvSpPr>
        <dsp:cNvPr id="0" name=""/>
        <dsp:cNvSpPr/>
      </dsp:nvSpPr>
      <dsp:spPr>
        <a:xfrm>
          <a:off x="0" y="1798288"/>
          <a:ext cx="9802367" cy="89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char[][] </a:t>
          </a:r>
          <a:r>
            <a:rPr lang="en-US" sz="2200" kern="1200" dirty="0" err="1"/>
            <a:t>arrC</a:t>
          </a:r>
          <a:r>
            <a:rPr lang="en-US" sz="2200" kern="1200" dirty="0"/>
            <a:t> = new char [20][20]; </a:t>
          </a:r>
          <a:br>
            <a:rPr lang="en-US" sz="2200" kern="1200" dirty="0"/>
          </a:br>
          <a:r>
            <a:rPr lang="en-US" sz="2200" kern="1200" dirty="0" err="1"/>
            <a:t>arrC</a:t>
          </a:r>
          <a:r>
            <a:rPr lang="en-US" sz="2200" kern="1200" dirty="0"/>
            <a:t>[6][12] = ‘A’;</a:t>
          </a:r>
          <a:endParaRPr lang="he-IL" sz="2200" kern="1200" dirty="0"/>
        </a:p>
      </dsp:txBody>
      <dsp:txXfrm>
        <a:off x="0" y="1798288"/>
        <a:ext cx="9802367" cy="898870"/>
      </dsp:txXfrm>
    </dsp:sp>
    <dsp:sp modelId="{95E255CD-B7EA-44BA-BA8C-447273576AC5}">
      <dsp:nvSpPr>
        <dsp:cNvPr id="0" name=""/>
        <dsp:cNvSpPr/>
      </dsp:nvSpPr>
      <dsp:spPr>
        <a:xfrm>
          <a:off x="0" y="2697159"/>
          <a:ext cx="98023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4457B-4AC8-4FEB-B28E-44052D635215}">
      <dsp:nvSpPr>
        <dsp:cNvPr id="0" name=""/>
        <dsp:cNvSpPr/>
      </dsp:nvSpPr>
      <dsp:spPr>
        <a:xfrm>
          <a:off x="0" y="2697159"/>
          <a:ext cx="9802367" cy="89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Employee[][] </a:t>
          </a:r>
          <a:r>
            <a:rPr lang="en-US" sz="2200" kern="1200" dirty="0" err="1"/>
            <a:t>arrE</a:t>
          </a:r>
          <a:r>
            <a:rPr lang="en-US" sz="2200" kern="1200" dirty="0"/>
            <a:t> = new Employee[100][3] ;</a:t>
          </a:r>
          <a:endParaRPr lang="he-IL" sz="2200" kern="1200" dirty="0"/>
        </a:p>
      </dsp:txBody>
      <dsp:txXfrm>
        <a:off x="0" y="2697159"/>
        <a:ext cx="9802367" cy="898870"/>
      </dsp:txXfrm>
    </dsp:sp>
    <dsp:sp modelId="{F1CCA4A4-6F74-44D9-B0FF-B16D2AB6B224}">
      <dsp:nvSpPr>
        <dsp:cNvPr id="0" name=""/>
        <dsp:cNvSpPr/>
      </dsp:nvSpPr>
      <dsp:spPr>
        <a:xfrm>
          <a:off x="0" y="3596029"/>
          <a:ext cx="98023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BEDC1-EA7C-4147-928E-805496FAEE40}">
      <dsp:nvSpPr>
        <dsp:cNvPr id="0" name=""/>
        <dsp:cNvSpPr/>
      </dsp:nvSpPr>
      <dsp:spPr>
        <a:xfrm>
          <a:off x="0" y="3596029"/>
          <a:ext cx="9802367" cy="898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boolean</a:t>
          </a:r>
          <a:r>
            <a:rPr lang="en-US" sz="2200" kern="1200" dirty="0"/>
            <a:t> </a:t>
          </a:r>
          <a:r>
            <a:rPr lang="en-US" sz="2200" kern="1200" dirty="0" err="1"/>
            <a:t>arrB</a:t>
          </a:r>
          <a:r>
            <a:rPr lang="en-US" sz="2200" kern="1200" dirty="0"/>
            <a:t> = new </a:t>
          </a:r>
          <a:r>
            <a:rPr lang="en-US" sz="2200" kern="1200" dirty="0" err="1"/>
            <a:t>boolean</a:t>
          </a:r>
          <a:r>
            <a:rPr lang="en-US" sz="2200" kern="1200" dirty="0"/>
            <a:t>[3][5]</a:t>
          </a:r>
        </a:p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arrB</a:t>
          </a:r>
          <a:r>
            <a:rPr lang="en-US" sz="2200" kern="1200" dirty="0"/>
            <a:t>[1][2] = true;</a:t>
          </a:r>
          <a:endParaRPr lang="he-IL" sz="2200" kern="1200" dirty="0"/>
        </a:p>
      </dsp:txBody>
      <dsp:txXfrm>
        <a:off x="0" y="3596029"/>
        <a:ext cx="9802367" cy="898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64D7D-6C93-4D7A-9BB4-5B474B93AA08}">
      <dsp:nvSpPr>
        <dsp:cNvPr id="0" name=""/>
        <dsp:cNvSpPr/>
      </dsp:nvSpPr>
      <dsp:spPr>
        <a:xfrm>
          <a:off x="0" y="471"/>
          <a:ext cx="5142051" cy="463886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/>
            <a:t>בדומה למערך חד ממדי:</a:t>
          </a:r>
        </a:p>
      </dsp:txBody>
      <dsp:txXfrm>
        <a:off x="22645" y="23116"/>
        <a:ext cx="5096761" cy="418596"/>
      </dsp:txXfrm>
    </dsp:sp>
    <dsp:sp modelId="{5DFC090E-E65C-41CC-9E20-6A3DD95A4DC2}">
      <dsp:nvSpPr>
        <dsp:cNvPr id="0" name=""/>
        <dsp:cNvSpPr/>
      </dsp:nvSpPr>
      <dsp:spPr>
        <a:xfrm>
          <a:off x="0" y="475777"/>
          <a:ext cx="5142051" cy="4638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כל האיברים הם מאותו טיפוס</a:t>
          </a:r>
        </a:p>
      </dsp:txBody>
      <dsp:txXfrm>
        <a:off x="22645" y="498422"/>
        <a:ext cx="5096761" cy="418596"/>
      </dsp:txXfrm>
    </dsp:sp>
    <dsp:sp modelId="{C373AC66-9984-452F-9B99-49B7068691AF}">
      <dsp:nvSpPr>
        <dsp:cNvPr id="0" name=""/>
        <dsp:cNvSpPr/>
      </dsp:nvSpPr>
      <dsp:spPr>
        <a:xfrm>
          <a:off x="0" y="951082"/>
          <a:ext cx="5142051" cy="4638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למערך כולו מזהה (שם) אחד</a:t>
          </a:r>
        </a:p>
      </dsp:txBody>
      <dsp:txXfrm>
        <a:off x="22645" y="973727"/>
        <a:ext cx="5096761" cy="418596"/>
      </dsp:txXfrm>
    </dsp:sp>
    <dsp:sp modelId="{5011E105-7BAA-4776-B507-05C8E2EBA452}">
      <dsp:nvSpPr>
        <dsp:cNvPr id="0" name=""/>
        <dsp:cNvSpPr/>
      </dsp:nvSpPr>
      <dsp:spPr>
        <a:xfrm>
          <a:off x="0" y="1426388"/>
          <a:ext cx="5142051" cy="4638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מערך דו-ממדי הוא עצם</a:t>
          </a:r>
        </a:p>
      </dsp:txBody>
      <dsp:txXfrm>
        <a:off x="22645" y="1449033"/>
        <a:ext cx="5096761" cy="418596"/>
      </dsp:txXfrm>
    </dsp:sp>
    <dsp:sp modelId="{AAF51974-B949-4B12-A216-010B5324BE2A}">
      <dsp:nvSpPr>
        <dsp:cNvPr id="0" name=""/>
        <dsp:cNvSpPr/>
      </dsp:nvSpPr>
      <dsp:spPr>
        <a:xfrm>
          <a:off x="0" y="1901693"/>
          <a:ext cx="5142051" cy="4638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מבנה סדור, עם מספר איברים קבוע.</a:t>
          </a:r>
        </a:p>
      </dsp:txBody>
      <dsp:txXfrm>
        <a:off x="22645" y="1924338"/>
        <a:ext cx="5096761" cy="418596"/>
      </dsp:txXfrm>
    </dsp:sp>
    <dsp:sp modelId="{DF0D4AD1-7A59-4D96-8E07-36EB6A6292B0}">
      <dsp:nvSpPr>
        <dsp:cNvPr id="0" name=""/>
        <dsp:cNvSpPr/>
      </dsp:nvSpPr>
      <dsp:spPr>
        <a:xfrm>
          <a:off x="0" y="2376999"/>
          <a:ext cx="5142051" cy="4638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כל איבר בודד הוא משתנה</a:t>
          </a:r>
        </a:p>
      </dsp:txBody>
      <dsp:txXfrm>
        <a:off x="22645" y="2399644"/>
        <a:ext cx="5096761" cy="418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ACFA0-80E4-43CE-BF71-775C2C078CAF}">
      <dsp:nvSpPr>
        <dsp:cNvPr id="0" name=""/>
        <dsp:cNvSpPr/>
      </dsp:nvSpPr>
      <dsp:spPr>
        <a:xfrm>
          <a:off x="0" y="405152"/>
          <a:ext cx="5590572" cy="10251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כאשר מספר האיברים בכל שורה זהה, ניתן להסתכל על המערך הדו-ממדי כטבלה, מטריצה</a:t>
          </a:r>
        </a:p>
      </dsp:txBody>
      <dsp:txXfrm>
        <a:off x="50045" y="455197"/>
        <a:ext cx="5490482" cy="925086"/>
      </dsp:txXfrm>
    </dsp:sp>
    <dsp:sp modelId="{39984684-1A01-4BDB-A21F-C5E7913C65C6}">
      <dsp:nvSpPr>
        <dsp:cNvPr id="0" name=""/>
        <dsp:cNvSpPr/>
      </dsp:nvSpPr>
      <dsp:spPr>
        <a:xfrm>
          <a:off x="0" y="1597884"/>
          <a:ext cx="5590572" cy="9180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הפנייה אל האיברים היא באמצעות שם המערך והמציינים - מספר השורה ומספר העמודה</a:t>
          </a:r>
        </a:p>
      </dsp:txBody>
      <dsp:txXfrm>
        <a:off x="44817" y="1642701"/>
        <a:ext cx="5500938" cy="828451"/>
      </dsp:txXfrm>
    </dsp:sp>
    <dsp:sp modelId="{5FD83016-363D-4434-846D-4A861EC44AAA}">
      <dsp:nvSpPr>
        <dsp:cNvPr id="0" name=""/>
        <dsp:cNvSpPr/>
      </dsp:nvSpPr>
      <dsp:spPr>
        <a:xfrm>
          <a:off x="0" y="2609604"/>
          <a:ext cx="5590572" cy="8367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במערך שטרם הושמו ערכים לאיבריו, יש ערכי ברירת מחדל</a:t>
          </a:r>
        </a:p>
      </dsp:txBody>
      <dsp:txXfrm>
        <a:off x="40846" y="2650450"/>
        <a:ext cx="5508880" cy="7550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71EA6-4AE6-47CB-9FD3-A5C5B3354548}">
      <dsp:nvSpPr>
        <dsp:cNvPr id="0" name=""/>
        <dsp:cNvSpPr/>
      </dsp:nvSpPr>
      <dsp:spPr>
        <a:xfrm>
          <a:off x="0" y="551022"/>
          <a:ext cx="8048572" cy="1550884"/>
        </a:xfrm>
        <a:prstGeom prst="roundRect">
          <a:avLst/>
        </a:prstGeom>
        <a:solidFill>
          <a:srgbClr val="192A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50  תלמידי כיתה י' מבקשים להצטרף לנבחרת הקפיצה לגובה של ביה"ס. כל תלמיד קופץ 5 פעמים. יתקבלו לנבחרת רק תלמידים שהממוצע שלהם מעל 120 ס"מ</a:t>
          </a:r>
        </a:p>
      </dsp:txBody>
      <dsp:txXfrm>
        <a:off x="75708" y="626730"/>
        <a:ext cx="7897156" cy="1399468"/>
      </dsp:txXfrm>
    </dsp:sp>
    <dsp:sp modelId="{82C1AF84-8374-4776-B46E-57056A02E3CE}">
      <dsp:nvSpPr>
        <dsp:cNvPr id="0" name=""/>
        <dsp:cNvSpPr/>
      </dsp:nvSpPr>
      <dsp:spPr>
        <a:xfrm>
          <a:off x="0" y="2286227"/>
          <a:ext cx="8048572" cy="895854"/>
        </a:xfrm>
        <a:prstGeom prst="roundRect">
          <a:avLst/>
        </a:prstGeom>
        <a:solidFill>
          <a:srgbClr val="12B4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כתוב פעולה המקבלת מערך דו-ממדי וקולטת אליו את</a:t>
          </a:r>
          <a:br>
            <a:rPr lang="en-US" sz="2400" kern="1200" dirty="0"/>
          </a:br>
          <a:r>
            <a:rPr lang="he-IL" sz="2400" kern="1200" dirty="0"/>
            <a:t> תוצאות הקפיצות</a:t>
          </a:r>
        </a:p>
      </dsp:txBody>
      <dsp:txXfrm>
        <a:off x="43732" y="2329959"/>
        <a:ext cx="7961108" cy="808390"/>
      </dsp:txXfrm>
    </dsp:sp>
    <dsp:sp modelId="{08163351-B6F0-40F4-A067-CF76264F0F96}">
      <dsp:nvSpPr>
        <dsp:cNvPr id="0" name=""/>
        <dsp:cNvSpPr/>
      </dsp:nvSpPr>
      <dsp:spPr>
        <a:xfrm>
          <a:off x="0" y="3366402"/>
          <a:ext cx="8048572" cy="87752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 err="1">
              <a:solidFill>
                <a:schemeClr val="tx1"/>
              </a:solidFill>
            </a:rPr>
            <a:t>בתכנית</a:t>
          </a:r>
          <a:r>
            <a:rPr lang="he-IL" sz="2400" kern="1200" dirty="0">
              <a:solidFill>
                <a:schemeClr val="tx1"/>
              </a:solidFill>
            </a:rPr>
            <a:t> הראשית  הדפס הודעה הכוללת את מספרי התלמידים שהתקבלו.</a:t>
          </a:r>
        </a:p>
      </dsp:txBody>
      <dsp:txXfrm>
        <a:off x="42837" y="3409239"/>
        <a:ext cx="7962898" cy="791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B3B50-7C0B-4952-9EF9-9DDC5ABE544E}">
      <dsp:nvSpPr>
        <dsp:cNvPr id="0" name=""/>
        <dsp:cNvSpPr/>
      </dsp:nvSpPr>
      <dsp:spPr>
        <a:xfrm>
          <a:off x="0" y="0"/>
          <a:ext cx="7743463" cy="5058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פניה באמצעות שם המערך והמציינים</a:t>
          </a:r>
        </a:p>
      </dsp:txBody>
      <dsp:txXfrm>
        <a:off x="24695" y="24695"/>
        <a:ext cx="7694073" cy="456492"/>
      </dsp:txXfrm>
    </dsp:sp>
    <dsp:sp modelId="{6D4341D3-583F-4B8B-A2A4-488F6E686714}">
      <dsp:nvSpPr>
        <dsp:cNvPr id="0" name=""/>
        <dsp:cNvSpPr/>
      </dsp:nvSpPr>
      <dsp:spPr>
        <a:xfrm>
          <a:off x="0" y="615967"/>
          <a:ext cx="7743463" cy="4192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כדי לסרוק את כל המטריצה יש צורך בלולאות מקוננות</a:t>
          </a:r>
        </a:p>
      </dsp:txBody>
      <dsp:txXfrm>
        <a:off x="20468" y="636435"/>
        <a:ext cx="7702527" cy="378348"/>
      </dsp:txXfrm>
    </dsp:sp>
    <dsp:sp modelId="{57E9EC66-52BB-46D6-AD1A-5B7287575914}">
      <dsp:nvSpPr>
        <dsp:cNvPr id="0" name=""/>
        <dsp:cNvSpPr/>
      </dsp:nvSpPr>
      <dsp:spPr>
        <a:xfrm>
          <a:off x="0" y="1141812"/>
          <a:ext cx="7743463" cy="5744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/>
            <a:t>מספר השורות במטריצה </a:t>
          </a:r>
          <a:r>
            <a:rPr lang="en-US" sz="2000" kern="1200"/>
            <a:t>mat.length</a:t>
          </a:r>
          <a:endParaRPr lang="he-IL" sz="2000" kern="1200"/>
        </a:p>
      </dsp:txBody>
      <dsp:txXfrm>
        <a:off x="28043" y="1169855"/>
        <a:ext cx="7687377" cy="518382"/>
      </dsp:txXfrm>
    </dsp:sp>
    <dsp:sp modelId="{6A41A599-5363-4FEF-9640-CA0D2A87C42C}">
      <dsp:nvSpPr>
        <dsp:cNvPr id="0" name=""/>
        <dsp:cNvSpPr/>
      </dsp:nvSpPr>
      <dsp:spPr>
        <a:xfrm>
          <a:off x="0" y="1822840"/>
          <a:ext cx="7743463" cy="5829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מספר העמודות</a:t>
          </a:r>
          <a:r>
            <a:rPr lang="en-US" sz="2000" kern="1200" dirty="0"/>
            <a:t> mat[0].length </a:t>
          </a:r>
          <a:endParaRPr lang="he-IL" sz="2000" kern="1200" dirty="0"/>
        </a:p>
      </dsp:txBody>
      <dsp:txXfrm>
        <a:off x="28457" y="1851297"/>
        <a:ext cx="7686549" cy="526027"/>
      </dsp:txXfrm>
    </dsp:sp>
    <dsp:sp modelId="{1962BF15-D387-4582-8B9B-E00ECE5D8CCA}">
      <dsp:nvSpPr>
        <dsp:cNvPr id="0" name=""/>
        <dsp:cNvSpPr/>
      </dsp:nvSpPr>
      <dsp:spPr>
        <a:xfrm>
          <a:off x="0" y="2512342"/>
          <a:ext cx="7743463" cy="6032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/>
            <a:t>כמו במערך חד מימדי – מספר האיברים קבוע מראש</a:t>
          </a:r>
        </a:p>
      </dsp:txBody>
      <dsp:txXfrm>
        <a:off x="29446" y="2541788"/>
        <a:ext cx="7684571" cy="544311"/>
      </dsp:txXfrm>
    </dsp:sp>
    <dsp:sp modelId="{5D9C2433-2379-4E55-84BD-A7EDA0B68C64}">
      <dsp:nvSpPr>
        <dsp:cNvPr id="0" name=""/>
        <dsp:cNvSpPr/>
      </dsp:nvSpPr>
      <dsp:spPr>
        <a:xfrm>
          <a:off x="0" y="3222105"/>
          <a:ext cx="7743463" cy="5037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כל איבר במערך מתפקד כמשתנה לכל דבר</a:t>
          </a:r>
        </a:p>
      </dsp:txBody>
      <dsp:txXfrm>
        <a:off x="24593" y="3246698"/>
        <a:ext cx="7694277" cy="454606"/>
      </dsp:txXfrm>
    </dsp:sp>
    <dsp:sp modelId="{18C15228-9BD4-433D-A275-7298389046CC}">
      <dsp:nvSpPr>
        <dsp:cNvPr id="0" name=""/>
        <dsp:cNvSpPr/>
      </dsp:nvSpPr>
      <dsp:spPr>
        <a:xfrm>
          <a:off x="0" y="3832458"/>
          <a:ext cx="7743463" cy="8008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במערך בעל </a:t>
          </a:r>
          <a:r>
            <a:rPr lang="en-US" sz="2000" kern="1200" dirty="0"/>
            <a:t>n</a:t>
          </a:r>
          <a:r>
            <a:rPr lang="he-IL" sz="2000" kern="1200" dirty="0"/>
            <a:t> שורות ועמודות:</a:t>
          </a:r>
          <a:br>
            <a:rPr lang="en-US" sz="2000" kern="1200" dirty="0"/>
          </a:br>
          <a:r>
            <a:rPr lang="he-IL" sz="2000" kern="1200" dirty="0"/>
            <a:t>המציין הראשון בכל עמודה ושורה הוא 0 והאחרון הוא </a:t>
          </a:r>
          <a:r>
            <a:rPr lang="en-US" sz="2000" kern="1200" dirty="0"/>
            <a:t>n-1</a:t>
          </a:r>
          <a:endParaRPr lang="he-IL" sz="2000" kern="1200" dirty="0"/>
        </a:p>
      </dsp:txBody>
      <dsp:txXfrm>
        <a:off x="39095" y="3871553"/>
        <a:ext cx="7665273" cy="722675"/>
      </dsp:txXfrm>
    </dsp:sp>
    <dsp:sp modelId="{30825072-DFD4-427B-8152-E5D73000CA59}">
      <dsp:nvSpPr>
        <dsp:cNvPr id="0" name=""/>
        <dsp:cNvSpPr/>
      </dsp:nvSpPr>
      <dsp:spPr>
        <a:xfrm>
          <a:off x="0" y="4739883"/>
          <a:ext cx="7743463" cy="8008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אין לחרוג מגבולות המערך, זוהי שגיאה לוגית וגם שגיאת ביצוע שעליה נקבל הודעת שגיאה </a:t>
          </a:r>
        </a:p>
      </dsp:txBody>
      <dsp:txXfrm>
        <a:off x="39095" y="4778978"/>
        <a:ext cx="7665273" cy="72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כ"ב.אב.תש"ף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הבנה של הצורך במערך דו ממדי.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2314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המערך הדו ממדי הוא בעצם מערך של הפניות למערכים חד-ממדיים, לכן מספר השורות הוא גודל המטריצה, ומספר העמודות בכל שורה הוא אורך המערך החד-ממדי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2732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>
                <a:solidFill>
                  <a:srgbClr val="FFFFFF"/>
                </a:solidFill>
                <a:latin typeface="Courier New" panose="02070309020205020404" pitchFamily="49" charset="0"/>
              </a:rPr>
              <a:t>74 65 86 65 73 83 70 85 78 </a:t>
            </a:r>
            <a:br>
              <a:rPr lang="en-US" sz="1800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ASCII stands for American Standard Code for Information Interchange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8806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800" dirty="0">
                <a:solidFill>
                  <a:srgbClr val="FFFFFF"/>
                </a:solidFill>
                <a:latin typeface="Courier New" panose="02070309020205020404" pitchFamily="49" charset="0"/>
              </a:rPr>
              <a:t>74 65 86 65 73 83 70 85 78 </a:t>
            </a:r>
            <a:br>
              <a:rPr lang="en-US" sz="1800" dirty="0">
                <a:solidFill>
                  <a:srgbClr val="FFFFFF"/>
                </a:solidFill>
                <a:latin typeface="Courier New" panose="02070309020205020404" pitchFamily="49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ASCII stands for American Standard Code for Information Interchange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7596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dirty="0" err="1"/>
              <a:t>בתכנית</a:t>
            </a:r>
            <a:r>
              <a:rPr lang="he-IL" sz="1200" dirty="0"/>
              <a:t> הראשית נקבע את מספר התלמידים ואת מספר הקפיצות לתלמיד, ונבנה את המערך הדו-ממדי</a:t>
            </a:r>
          </a:p>
          <a:p>
            <a:r>
              <a:rPr lang="he-IL" sz="1200" dirty="0"/>
              <a:t>נזמן את הפעולה שתקלוט את הקפיצות ותמלא את ערכי איברי הטבלה</a:t>
            </a:r>
          </a:p>
          <a:p>
            <a:r>
              <a:rPr lang="he-IL" sz="1200" dirty="0"/>
              <a:t>למה הפעולה אינה מחזירה את המערך? איך נקבל את המערך?</a:t>
            </a:r>
          </a:p>
          <a:p>
            <a:r>
              <a:rPr lang="he-IL" sz="1200" dirty="0"/>
              <a:t>ערך המשתנה </a:t>
            </a:r>
            <a:r>
              <a:rPr lang="en-US" sz="1200" dirty="0"/>
              <a:t>jumps</a:t>
            </a:r>
            <a:r>
              <a:rPr lang="he-IL" sz="1200" dirty="0"/>
              <a:t> הוא </a:t>
            </a:r>
            <a:r>
              <a:rPr lang="he-IL" sz="1200" b="1" dirty="0"/>
              <a:t>כתובת המערך </a:t>
            </a:r>
            <a:r>
              <a:rPr lang="he-IL" sz="1200" b="1" dirty="0" err="1"/>
              <a:t>בזכרון</a:t>
            </a:r>
            <a:r>
              <a:rPr lang="he-IL" sz="1200" dirty="0"/>
              <a:t>, ולכן אין צורך שהפעולה תחזיר אותו. </a:t>
            </a:r>
          </a:p>
          <a:p>
            <a:r>
              <a:rPr lang="he-IL" sz="1200" dirty="0"/>
              <a:t>נזמן את הפעולה שתדפיס את ההודעה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6110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278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הבנה של הצורך במערך דו ממדי.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6313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הבנה של הצורך במערך דו ממדי.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516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מתוך </a:t>
            </a:r>
            <a:r>
              <a:rPr lang="he-IL" dirty="0" err="1"/>
              <a:t>נסיוננו</a:t>
            </a:r>
            <a:r>
              <a:rPr lang="he-IL" dirty="0"/>
              <a:t> בשימוש בטבלאות, הפניה היא אינטואיטיבית</a:t>
            </a:r>
          </a:p>
          <a:p>
            <a:r>
              <a:rPr lang="he-IL" dirty="0"/>
              <a:t>ניתן גם לבצע פעולות תוך שימוש בערכים שאנחנו מפנים אליהם.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90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1718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124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410281" y="7187714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תאריך 3">
            <a:extLst>
              <a:ext uri="{FF2B5EF4-FFF2-40B4-BE49-F238E27FC236}">
                <a16:creationId xmlns:a16="http://schemas.microsoft.com/office/drawing/2014/main" id="{227111D5-53DF-4847-B986-69C1F43BF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כ"ב.אב.תש"ף</a:t>
            </a:fld>
            <a:endParaRPr lang="he-IL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5FB398F9-6812-4A42-AF13-BB43D101EBA3}"/>
              </a:ext>
            </a:extLst>
          </p:cNvPr>
          <p:cNvSpPr/>
          <p:nvPr userDrawn="1"/>
        </p:nvSpPr>
        <p:spPr>
          <a:xfrm>
            <a:off x="8366760" y="4760260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Rectangle 10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F3F79A-8E71-4179-BAED-EA87ABF6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 algn="r" rtl="1">
              <a:defRPr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58A1A77-F507-4ADB-BA19-F14D8CBAA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>
            <a:lvl1pPr marL="285750" indent="-285750" algn="r" rtl="1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/>
            </a:lvl1pPr>
            <a:lvl2pPr marL="742950" indent="-285750" algn="r" rtl="1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/>
            </a:lvl2pPr>
            <a:lvl3pPr marL="1200150" indent="-285750" algn="r" rtl="1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/>
            </a:lvl3pPr>
            <a:lvl4pPr marL="1543050" indent="-171450" algn="r" rtl="1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/>
            </a:lvl4pPr>
            <a:lvl5pPr marL="2000250" indent="-171450" algn="r" rtl="1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1376F4F-B8A5-40EA-ABF4-1D896DE55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>
            <a:lvl1pPr marL="342900" indent="-342900" algn="r" rtl="1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/>
            </a:lvl1pPr>
            <a:lvl2pPr marL="742950" indent="-285750" algn="r" rtl="1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/>
            </a:lvl2pPr>
            <a:lvl3pPr marL="1143000" indent="-228600" algn="r" rtl="1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/>
            </a:lvl3pPr>
            <a:lvl4pPr marL="1600200" indent="-228600" algn="r" rtl="1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/>
            </a:lvl4pPr>
            <a:lvl5pPr marL="2057400" indent="-228600" algn="r" rtl="1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68A3C129-1176-468B-AA48-37BF34A19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</p:spPr>
        <p:txBody>
          <a:bodyPr/>
          <a:lstStyle/>
          <a:p>
            <a:fld id="{F6FA2B21-3FCD-4721-B95C-427943F61125}" type="datetime1">
              <a:rPr lang="en-US" smtClean="0"/>
              <a:t>8/12/20</a:t>
            </a:fld>
            <a:endParaRPr lang="en-US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E3DB1427-19F9-4C09-B935-87246026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4894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-295273" y="5361751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9950415" y="251601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9722152" y="538335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-949986" y="5766816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82965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לבן מעוגל 6">
            <a:extLst>
              <a:ext uri="{FF2B5EF4-FFF2-40B4-BE49-F238E27FC236}">
                <a16:creationId xmlns:a16="http://schemas.microsoft.com/office/drawing/2014/main" id="{178C3FD2-B816-4FF9-A4DE-F668367B281B}"/>
              </a:ext>
            </a:extLst>
          </p:cNvPr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לבן מעוגל 8">
            <a:extLst>
              <a:ext uri="{FF2B5EF4-FFF2-40B4-BE49-F238E27FC236}">
                <a16:creationId xmlns:a16="http://schemas.microsoft.com/office/drawing/2014/main" id="{96B6C689-EDD3-47C9-8676-920212CDB7B3}"/>
              </a:ext>
            </a:extLst>
          </p:cNvPr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46401" y="133997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  <p:sldLayoutId id="2147483678" r:id="rId1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FEE7C34-A955-4E56-B538-8DA4DF48E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/>
          <a:lstStyle/>
          <a:p>
            <a:pPr algn="r"/>
            <a:r>
              <a:rPr lang="he-IL" dirty="0"/>
              <a:t>מהו מערך דו-ממדי?</a:t>
            </a:r>
          </a:p>
        </p:txBody>
      </p:sp>
      <p:graphicFrame>
        <p:nvGraphicFramePr>
          <p:cNvPr id="21" name="טבלה 2">
            <a:extLst>
              <a:ext uri="{FF2B5EF4-FFF2-40B4-BE49-F238E27FC236}">
                <a16:creationId xmlns:a16="http://schemas.microsoft.com/office/drawing/2014/main" id="{93BD6B4F-E934-4995-924C-11F67643E624}"/>
              </a:ext>
            </a:extLst>
          </p:cNvPr>
          <p:cNvGraphicFramePr>
            <a:graphicFrameLocks noGrp="1"/>
          </p:cNvGraphicFramePr>
          <p:nvPr/>
        </p:nvGraphicFramePr>
        <p:xfrm>
          <a:off x="6842411" y="3172360"/>
          <a:ext cx="4114800" cy="59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416321162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07976106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54468264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868924007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329968"/>
                  </a:ext>
                </a:extLst>
              </a:tr>
            </a:tbl>
          </a:graphicData>
        </a:graphic>
      </p:graphicFrame>
      <p:graphicFrame>
        <p:nvGraphicFramePr>
          <p:cNvPr id="22" name="טבלה 2">
            <a:extLst>
              <a:ext uri="{FF2B5EF4-FFF2-40B4-BE49-F238E27FC236}">
                <a16:creationId xmlns:a16="http://schemas.microsoft.com/office/drawing/2014/main" id="{ACCA622F-9AC1-4E40-BCAA-603B31EC421E}"/>
              </a:ext>
            </a:extLst>
          </p:cNvPr>
          <p:cNvGraphicFramePr>
            <a:graphicFrameLocks noGrp="1"/>
          </p:cNvGraphicFramePr>
          <p:nvPr/>
        </p:nvGraphicFramePr>
        <p:xfrm>
          <a:off x="6863675" y="3903187"/>
          <a:ext cx="4114800" cy="59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416321162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07976106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54468264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868924007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329968"/>
                  </a:ext>
                </a:extLst>
              </a:tr>
            </a:tbl>
          </a:graphicData>
        </a:graphic>
      </p:graphicFrame>
      <p:graphicFrame>
        <p:nvGraphicFramePr>
          <p:cNvPr id="23" name="טבלה 3">
            <a:extLst>
              <a:ext uri="{FF2B5EF4-FFF2-40B4-BE49-F238E27FC236}">
                <a16:creationId xmlns:a16="http://schemas.microsoft.com/office/drawing/2014/main" id="{862081C1-09CF-4C4C-AF28-A1FB72F0922C}"/>
              </a:ext>
            </a:extLst>
          </p:cNvPr>
          <p:cNvGraphicFramePr>
            <a:graphicFrameLocks noGrp="1"/>
          </p:cNvGraphicFramePr>
          <p:nvPr/>
        </p:nvGraphicFramePr>
        <p:xfrm>
          <a:off x="433137" y="3271573"/>
          <a:ext cx="1860705" cy="631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705">
                  <a:extLst>
                    <a:ext uri="{9D8B030D-6E8A-4147-A177-3AD203B41FA5}">
                      <a16:colId xmlns:a16="http://schemas.microsoft.com/office/drawing/2014/main" val="4265365888"/>
                    </a:ext>
                  </a:extLst>
                </a:gridCol>
              </a:tblGrid>
              <a:tr h="6316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twoDimArr</a:t>
                      </a:r>
                      <a:endParaRPr lang="en-US" sz="2800" dirty="0"/>
                    </a:p>
                  </a:txBody>
                  <a:tcPr>
                    <a:solidFill>
                      <a:srgbClr val="192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281447"/>
                  </a:ext>
                </a:extLst>
              </a:tr>
            </a:tbl>
          </a:graphicData>
        </a:graphic>
      </p:graphicFrame>
      <p:graphicFrame>
        <p:nvGraphicFramePr>
          <p:cNvPr id="24" name="טבלה 5">
            <a:extLst>
              <a:ext uri="{FF2B5EF4-FFF2-40B4-BE49-F238E27FC236}">
                <a16:creationId xmlns:a16="http://schemas.microsoft.com/office/drawing/2014/main" id="{E4EBBB7F-FD16-4CD6-9CDF-B3828E1F1485}"/>
              </a:ext>
            </a:extLst>
          </p:cNvPr>
          <p:cNvGraphicFramePr>
            <a:graphicFrameLocks noGrp="1"/>
          </p:cNvGraphicFramePr>
          <p:nvPr/>
        </p:nvGraphicFramePr>
        <p:xfrm>
          <a:off x="4098258" y="2785976"/>
          <a:ext cx="1026160" cy="1693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160">
                  <a:extLst>
                    <a:ext uri="{9D8B030D-6E8A-4147-A177-3AD203B41FA5}">
                      <a16:colId xmlns:a16="http://schemas.microsoft.com/office/drawing/2014/main" val="2903465595"/>
                    </a:ext>
                  </a:extLst>
                </a:gridCol>
              </a:tblGrid>
              <a:tr h="564442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[0]</a:t>
                      </a:r>
                    </a:p>
                  </a:txBody>
                  <a:tcPr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242838"/>
                  </a:ext>
                </a:extLst>
              </a:tr>
              <a:tr h="564442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[1]</a:t>
                      </a:r>
                    </a:p>
                  </a:txBody>
                  <a:tcPr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38717"/>
                  </a:ext>
                </a:extLst>
              </a:tr>
              <a:tr h="564442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[2]</a:t>
                      </a:r>
                    </a:p>
                  </a:txBody>
                  <a:tcPr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549143"/>
                  </a:ext>
                </a:extLst>
              </a:tr>
            </a:tbl>
          </a:graphicData>
        </a:graphic>
      </p:graphicFrame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D36299EC-F664-450F-9EA0-13123D007395}"/>
              </a:ext>
            </a:extLst>
          </p:cNvPr>
          <p:cNvCxnSpPr>
            <a:cxnSpLocks/>
          </p:cNvCxnSpPr>
          <p:nvPr/>
        </p:nvCxnSpPr>
        <p:spPr>
          <a:xfrm>
            <a:off x="2293842" y="3634363"/>
            <a:ext cx="12661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>
            <a:extLst>
              <a:ext uri="{FF2B5EF4-FFF2-40B4-BE49-F238E27FC236}">
                <a16:creationId xmlns:a16="http://schemas.microsoft.com/office/drawing/2014/main" id="{42A95D3A-4D18-44C0-BDF4-24C2BE782E47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5124418" y="2768323"/>
            <a:ext cx="1693187" cy="3698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>
            <a:extLst>
              <a:ext uri="{FF2B5EF4-FFF2-40B4-BE49-F238E27FC236}">
                <a16:creationId xmlns:a16="http://schemas.microsoft.com/office/drawing/2014/main" id="{139211A3-FC93-4433-BD1A-7E3695910C0D}"/>
              </a:ext>
            </a:extLst>
          </p:cNvPr>
          <p:cNvCxnSpPr>
            <a:cxnSpLocks/>
            <a:stCxn id="24" idx="3"/>
            <a:endCxn id="21" idx="1"/>
          </p:cNvCxnSpPr>
          <p:nvPr/>
        </p:nvCxnSpPr>
        <p:spPr>
          <a:xfrm flipV="1">
            <a:off x="5124418" y="3470810"/>
            <a:ext cx="1717993" cy="1618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EC6F5204-6FB9-453A-9C70-3495DE67FDA4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5124418" y="4201637"/>
            <a:ext cx="1739257" cy="24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בועת דיבור: מלבן עם פינות מעוגלות 28">
            <a:extLst>
              <a:ext uri="{FF2B5EF4-FFF2-40B4-BE49-F238E27FC236}">
                <a16:creationId xmlns:a16="http://schemas.microsoft.com/office/drawing/2014/main" id="{EB8D3299-07D3-468A-B8E4-9007FB864833}"/>
              </a:ext>
            </a:extLst>
          </p:cNvPr>
          <p:cNvSpPr/>
          <p:nvPr/>
        </p:nvSpPr>
        <p:spPr>
          <a:xfrm>
            <a:off x="891250" y="1568355"/>
            <a:ext cx="2039133" cy="631614"/>
          </a:xfrm>
          <a:prstGeom prst="wedgeRoundRectCallout">
            <a:avLst>
              <a:gd name="adj1" fmla="val -7054"/>
              <a:gd name="adj2" fmla="val 21847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שם המערך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בועת דיבור: מלבן עם פינות מעוגלות 29">
            <a:extLst>
              <a:ext uri="{FF2B5EF4-FFF2-40B4-BE49-F238E27FC236}">
                <a16:creationId xmlns:a16="http://schemas.microsoft.com/office/drawing/2014/main" id="{408A22C5-EC12-4149-8791-7D4243E56C3D}"/>
              </a:ext>
            </a:extLst>
          </p:cNvPr>
          <p:cNvSpPr/>
          <p:nvPr/>
        </p:nvSpPr>
        <p:spPr>
          <a:xfrm>
            <a:off x="3382114" y="1082658"/>
            <a:ext cx="3303705" cy="812861"/>
          </a:xfrm>
          <a:prstGeom prst="wedgeRoundRectCallout">
            <a:avLst>
              <a:gd name="adj1" fmla="val -14916"/>
              <a:gd name="adj2" fmla="val 15486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</a:rPr>
              <a:t>מערך של מערכים חד ממדיים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1" name="טבלה 2">
            <a:extLst>
              <a:ext uri="{FF2B5EF4-FFF2-40B4-BE49-F238E27FC236}">
                <a16:creationId xmlns:a16="http://schemas.microsoft.com/office/drawing/2014/main" id="{ABCA0A28-72E0-4CB2-8DA9-35B27C9A6D10}"/>
              </a:ext>
            </a:extLst>
          </p:cNvPr>
          <p:cNvGraphicFramePr>
            <a:graphicFrameLocks noGrp="1"/>
          </p:cNvGraphicFramePr>
          <p:nvPr/>
        </p:nvGraphicFramePr>
        <p:xfrm>
          <a:off x="6863675" y="1946178"/>
          <a:ext cx="4114800" cy="59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416321162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07976106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54468264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868924007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[0]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[1]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[2]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[3]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329968"/>
                  </a:ext>
                </a:extLst>
              </a:tr>
            </a:tbl>
          </a:graphicData>
        </a:graphic>
      </p:graphicFrame>
      <p:graphicFrame>
        <p:nvGraphicFramePr>
          <p:cNvPr id="33" name="טבלה 2">
            <a:extLst>
              <a:ext uri="{FF2B5EF4-FFF2-40B4-BE49-F238E27FC236}">
                <a16:creationId xmlns:a16="http://schemas.microsoft.com/office/drawing/2014/main" id="{B435024A-9DF4-425C-AB23-04152BA2D814}"/>
              </a:ext>
            </a:extLst>
          </p:cNvPr>
          <p:cNvGraphicFramePr>
            <a:graphicFrameLocks noGrp="1"/>
          </p:cNvGraphicFramePr>
          <p:nvPr/>
        </p:nvGraphicFramePr>
        <p:xfrm>
          <a:off x="6817605" y="2469873"/>
          <a:ext cx="4114800" cy="59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416321162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07976106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54468264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868924007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329968"/>
                  </a:ext>
                </a:extLst>
              </a:tr>
            </a:tbl>
          </a:graphicData>
        </a:graphic>
      </p:graphicFrame>
      <p:sp>
        <p:nvSpPr>
          <p:cNvPr id="11" name="מלבן 10">
            <a:extLst>
              <a:ext uri="{FF2B5EF4-FFF2-40B4-BE49-F238E27FC236}">
                <a16:creationId xmlns:a16="http://schemas.microsoft.com/office/drawing/2014/main" id="{C874A421-3CB2-4C93-A091-BED156C93621}"/>
              </a:ext>
            </a:extLst>
          </p:cNvPr>
          <p:cNvSpPr/>
          <p:nvPr/>
        </p:nvSpPr>
        <p:spPr>
          <a:xfrm>
            <a:off x="3382114" y="2701615"/>
            <a:ext cx="81948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1500" b="0" cap="none" spc="0" dirty="0">
                <a:ln w="0"/>
                <a:solidFill>
                  <a:schemeClr val="accent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30945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BE6FEC-3027-4191-A7A1-C3475FA4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828" y="286554"/>
            <a:ext cx="6354572" cy="720000"/>
          </a:xfrm>
        </p:spPr>
        <p:txBody>
          <a:bodyPr/>
          <a:lstStyle/>
          <a:p>
            <a:r>
              <a:rPr lang="he-IL" dirty="0"/>
              <a:t>מערך דו-ממדי</a:t>
            </a:r>
          </a:p>
        </p:txBody>
      </p:sp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AE3D504A-B3E6-4D5A-B9D4-B8EA93958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4382" y="1069644"/>
            <a:ext cx="6354572" cy="1773236"/>
          </a:xfrm>
        </p:spPr>
        <p:txBody>
          <a:bodyPr>
            <a:noAutofit/>
          </a:bodyPr>
          <a:lstStyle/>
          <a:p>
            <a:r>
              <a:rPr lang="he-IL" sz="2400" dirty="0"/>
              <a:t>במערך דו ממדי, כאשר מספר האיברים בכל שורה זהה, מתקבלת </a:t>
            </a:r>
            <a:r>
              <a:rPr lang="he-IL" b="1" dirty="0"/>
              <a:t>מטריצה</a:t>
            </a:r>
            <a:r>
              <a:rPr lang="he-IL" sz="2400" dirty="0"/>
              <a:t>,  </a:t>
            </a:r>
            <a:r>
              <a:rPr lang="he-IL" b="1" dirty="0"/>
              <a:t>טבלה</a:t>
            </a:r>
            <a:r>
              <a:rPr lang="he-IL" sz="2400" dirty="0"/>
              <a:t>. </a:t>
            </a:r>
          </a:p>
          <a:p>
            <a:r>
              <a:rPr lang="he-IL" sz="2400" dirty="0"/>
              <a:t>אפשר להתייחס למערך דו ממדי כאל מערך של מערכים חד ממדיים אך...</a:t>
            </a:r>
          </a:p>
          <a:p>
            <a:r>
              <a:rPr lang="he-IL" sz="2400" dirty="0"/>
              <a:t>הטבלה כולה היא מבנה נתונים אחד</a:t>
            </a:r>
          </a:p>
          <a:p>
            <a:endParaRPr lang="he-IL" sz="2400" dirty="0"/>
          </a:p>
        </p:txBody>
      </p:sp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AD9F2BCC-4210-44D4-BD8B-E207095EEA65}"/>
              </a:ext>
            </a:extLst>
          </p:cNvPr>
          <p:cNvGraphicFramePr>
            <a:graphicFrameLocks noGrp="1"/>
          </p:cNvGraphicFramePr>
          <p:nvPr/>
        </p:nvGraphicFramePr>
        <p:xfrm>
          <a:off x="733048" y="402486"/>
          <a:ext cx="4156587" cy="3200400"/>
        </p:xfrm>
        <a:graphic>
          <a:graphicData uri="http://schemas.openxmlformats.org/drawingml/2006/table">
            <a:tbl>
              <a:tblPr rtl="1" firstRow="1" lastCol="1" bandRow="1">
                <a:tableStyleId>{5C22544A-7EE6-4342-B048-85BDC9FD1C3A}</a:tableStyleId>
              </a:tblPr>
              <a:tblGrid>
                <a:gridCol w="719757">
                  <a:extLst>
                    <a:ext uri="{9D8B030D-6E8A-4147-A177-3AD203B41FA5}">
                      <a16:colId xmlns:a16="http://schemas.microsoft.com/office/drawing/2014/main" val="1579998003"/>
                    </a:ext>
                  </a:extLst>
                </a:gridCol>
                <a:gridCol w="687366">
                  <a:extLst>
                    <a:ext uri="{9D8B030D-6E8A-4147-A177-3AD203B41FA5}">
                      <a16:colId xmlns:a16="http://schemas.microsoft.com/office/drawing/2014/main" val="2044237088"/>
                    </a:ext>
                  </a:extLst>
                </a:gridCol>
                <a:gridCol w="687366">
                  <a:extLst>
                    <a:ext uri="{9D8B030D-6E8A-4147-A177-3AD203B41FA5}">
                      <a16:colId xmlns:a16="http://schemas.microsoft.com/office/drawing/2014/main" val="1135573305"/>
                    </a:ext>
                  </a:extLst>
                </a:gridCol>
                <a:gridCol w="687366">
                  <a:extLst>
                    <a:ext uri="{9D8B030D-6E8A-4147-A177-3AD203B41FA5}">
                      <a16:colId xmlns:a16="http://schemas.microsoft.com/office/drawing/2014/main" val="1121138777"/>
                    </a:ext>
                  </a:extLst>
                </a:gridCol>
                <a:gridCol w="687366">
                  <a:extLst>
                    <a:ext uri="{9D8B030D-6E8A-4147-A177-3AD203B41FA5}">
                      <a16:colId xmlns:a16="http://schemas.microsoft.com/office/drawing/2014/main" val="783697696"/>
                    </a:ext>
                  </a:extLst>
                </a:gridCol>
                <a:gridCol w="687366">
                  <a:extLst>
                    <a:ext uri="{9D8B030D-6E8A-4147-A177-3AD203B41FA5}">
                      <a16:colId xmlns:a16="http://schemas.microsoft.com/office/drawing/2014/main" val="428679764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[4]</a:t>
                      </a:r>
                      <a:endParaRPr lang="he-IL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[3]</a:t>
                      </a:r>
                      <a:endParaRPr lang="he-IL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[2]</a:t>
                      </a:r>
                      <a:endParaRPr lang="he-IL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[1]</a:t>
                      </a:r>
                      <a:endParaRPr lang="he-IL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[0]</a:t>
                      </a:r>
                      <a:endParaRPr lang="he-IL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29662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/>
                        <a:t>124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/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/>
                        <a:t>105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/>
                        <a:t>130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/>
                        <a:t>100</a:t>
                      </a:r>
                      <a:endParaRPr lang="he-IL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[0]</a:t>
                      </a:r>
                      <a:endParaRPr lang="he-IL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376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/>
                        <a:t>130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/>
                        <a:t>105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/>
                        <a:t>100</a:t>
                      </a:r>
                      <a:endParaRPr lang="he-IL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/>
                        <a:t>105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/>
                        <a:t>124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91" rtl="1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[1]</a:t>
                      </a:r>
                      <a:endParaRPr lang="he-IL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3736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/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/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/>
                        <a:t>124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/>
                        <a:t>124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/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91" rtl="1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[2]</a:t>
                      </a:r>
                      <a:endParaRPr lang="he-IL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9719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/>
                        <a:t>130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/>
                        <a:t>124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/>
                        <a:t>100</a:t>
                      </a:r>
                      <a:endParaRPr lang="he-IL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/>
                        <a:t>130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/>
                        <a:t>124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91" rtl="1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[3]</a:t>
                      </a:r>
                      <a:endParaRPr lang="he-IL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0684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/>
                        <a:t>105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/>
                        <a:t>100</a:t>
                      </a:r>
                      <a:endParaRPr lang="he-IL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/>
                        <a:t>124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/>
                        <a:t>105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/>
                        <a:t>105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91" rtl="1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[4]</a:t>
                      </a:r>
                      <a:endParaRPr lang="he-IL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67773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/>
                        <a:t>124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/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/>
                        <a:t>105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b="1" dirty="0"/>
                        <a:t>130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/>
                        <a:t>120</a:t>
                      </a:r>
                      <a:endParaRPr lang="he-IL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[5]</a:t>
                      </a:r>
                      <a:endParaRPr lang="he-IL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082236"/>
                  </a:ext>
                </a:extLst>
              </a:tr>
            </a:tbl>
          </a:graphicData>
        </a:graphic>
      </p:graphicFrame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818AF4CC-7C41-4539-88BD-954EB5F4D81D}"/>
              </a:ext>
            </a:extLst>
          </p:cNvPr>
          <p:cNvSpPr/>
          <p:nvPr/>
        </p:nvSpPr>
        <p:spPr>
          <a:xfrm>
            <a:off x="2811341" y="751971"/>
            <a:ext cx="673100" cy="2850915"/>
          </a:xfrm>
          <a:prstGeom prst="round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תרשים זרימה: מסיים 6">
            <a:extLst>
              <a:ext uri="{FF2B5EF4-FFF2-40B4-BE49-F238E27FC236}">
                <a16:creationId xmlns:a16="http://schemas.microsoft.com/office/drawing/2014/main" id="{F614AE75-C95E-4991-874E-4F438B832ACD}"/>
              </a:ext>
            </a:extLst>
          </p:cNvPr>
          <p:cNvSpPr/>
          <p:nvPr/>
        </p:nvSpPr>
        <p:spPr>
          <a:xfrm>
            <a:off x="985333" y="3874876"/>
            <a:ext cx="6833470" cy="191348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12B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1"/>
                </a:solidFill>
              </a:rPr>
              <a:t>בתרגיל שלנו, השורות מייצגות את התלמידים והעמודות את </a:t>
            </a:r>
            <a:r>
              <a:rPr lang="he-IL" sz="2000" dirty="0" err="1">
                <a:solidFill>
                  <a:schemeClr val="tx1"/>
                </a:solidFill>
              </a:rPr>
              <a:t>נסיונות</a:t>
            </a:r>
            <a:r>
              <a:rPr lang="he-IL" sz="2000" dirty="0">
                <a:solidFill>
                  <a:schemeClr val="tx1"/>
                </a:solidFill>
              </a:rPr>
              <a:t> הקפיצה.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chemeClr val="tx1"/>
                </a:solidFill>
              </a:rPr>
              <a:t>נוכל לחשב לא רק את הממוצע של כל תלמיד כפי שעשינו, אלא למשל את הממוצע של כל התלמידים בכל הקפיצות, או  בקפיצה השלישית.</a:t>
            </a:r>
          </a:p>
        </p:txBody>
      </p:sp>
    </p:spTree>
    <p:extLst>
      <p:ext uri="{BB962C8B-B14F-4D97-AF65-F5344CB8AC3E}">
        <p14:creationId xmlns:p14="http://schemas.microsoft.com/office/powerpoint/2010/main" val="119196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442BAE-2961-4B77-9AAA-9791D984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מערך דו-ממדי – לשם מה?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45FDA837-8A9E-43A7-960A-E816C4C3CA39}"/>
              </a:ext>
            </a:extLst>
          </p:cNvPr>
          <p:cNvSpPr/>
          <p:nvPr/>
        </p:nvSpPr>
        <p:spPr>
          <a:xfrm>
            <a:off x="6968005" y="503406"/>
            <a:ext cx="35221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Clr>
                <a:schemeClr val="bg1"/>
              </a:buClr>
              <a:buSzPct val="92000"/>
            </a:pPr>
            <a:r>
              <a:rPr lang="he-IL" sz="4800" dirty="0">
                <a:solidFill>
                  <a:schemeClr val="bg1"/>
                </a:solidFill>
              </a:rPr>
              <a:t>מערך דו ממדי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6" name="Picture 2" descr="Image result for plane seats">
            <a:extLst>
              <a:ext uri="{FF2B5EF4-FFF2-40B4-BE49-F238E27FC236}">
                <a16:creationId xmlns:a16="http://schemas.microsoft.com/office/drawing/2014/main" id="{AA6ACADF-C431-45E5-9985-397200E18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48" y="1223406"/>
            <a:ext cx="4691291" cy="352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boarding pass">
            <a:extLst>
              <a:ext uri="{FF2B5EF4-FFF2-40B4-BE49-F238E27FC236}">
                <a16:creationId xmlns:a16="http://schemas.microsoft.com/office/drawing/2014/main" id="{050C40D3-E63F-4241-9F1D-7F27CA7D7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68" y="1223406"/>
            <a:ext cx="5155262" cy="3032920"/>
          </a:xfrm>
          <a:prstGeom prst="rect">
            <a:avLst/>
          </a:prstGeom>
          <a:noFill/>
          <a:ln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אליפסה 7">
            <a:extLst>
              <a:ext uri="{FF2B5EF4-FFF2-40B4-BE49-F238E27FC236}">
                <a16:creationId xmlns:a16="http://schemas.microsoft.com/office/drawing/2014/main" id="{988E647B-BAF0-488B-8377-9E7F456439A6}"/>
              </a:ext>
            </a:extLst>
          </p:cNvPr>
          <p:cNvSpPr/>
          <p:nvPr/>
        </p:nvSpPr>
        <p:spPr>
          <a:xfrm>
            <a:off x="9555403" y="1820779"/>
            <a:ext cx="934720" cy="838200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97C2D174-0C55-48F2-8C58-78884753C1AA}"/>
              </a:ext>
            </a:extLst>
          </p:cNvPr>
          <p:cNvSpPr/>
          <p:nvPr/>
        </p:nvSpPr>
        <p:spPr>
          <a:xfrm>
            <a:off x="6631471" y="1752600"/>
            <a:ext cx="934720" cy="838200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0D70B718-768C-4BA2-8A06-44FF4BCDBC3D}"/>
              </a:ext>
            </a:extLst>
          </p:cNvPr>
          <p:cNvSpPr/>
          <p:nvPr/>
        </p:nvSpPr>
        <p:spPr>
          <a:xfrm>
            <a:off x="8033551" y="2393028"/>
            <a:ext cx="934720" cy="838200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מערך דו-ממדי – לשם מה?</a:t>
            </a: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F0B27C68-7C8E-40A4-9845-E81DC056C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80" b="95326" l="9947" r="91297">
                        <a14:foregroundMark x1="58792" y1="90484" x2="70160" y2="74457"/>
                        <a14:foregroundMark x1="48668" y1="93155" x2="61989" y2="95326"/>
                        <a14:foregroundMark x1="61989" y1="95326" x2="71048" y2="87813"/>
                        <a14:foregroundMark x1="57904" y1="89149" x2="62167" y2="85643"/>
                        <a14:foregroundMark x1="40675" y1="11352" x2="53286" y2="8347"/>
                        <a14:foregroundMark x1="53286" y1="8347" x2="53641" y2="8347"/>
                        <a14:foregroundMark x1="91297" y1="28047" x2="91297" y2="37396"/>
                        <a14:foregroundMark x1="28419" y1="74624" x2="39432" y2="84808"/>
                        <a14:foregroundMark x1="39432" y1="84808" x2="42096" y2="85977"/>
                        <a14:foregroundMark x1="61279" y1="88314" x2="72469" y2="81469"/>
                        <a14:foregroundMark x1="72469" y1="81469" x2="73535" y2="79800"/>
                        <a14:foregroundMark x1="56128" y1="91653" x2="66963" y2="75793"/>
                        <a14:foregroundMark x1="57549" y1="89482" x2="71226" y2="766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3950" y="2591827"/>
            <a:ext cx="3924100" cy="4175019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D3FC4A40-FCD6-4965-AAA5-866E628367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8" y="1217090"/>
            <a:ext cx="3661471" cy="4569516"/>
          </a:xfrm>
          <a:prstGeom prst="rect">
            <a:avLst/>
          </a:prstGeom>
        </p:spPr>
      </p:pic>
      <p:pic>
        <p:nvPicPr>
          <p:cNvPr id="3" name="Picture 2" descr="sudoku GIF by AARP">
            <a:extLst>
              <a:ext uri="{FF2B5EF4-FFF2-40B4-BE49-F238E27FC236}">
                <a16:creationId xmlns:a16="http://schemas.microsoft.com/office/drawing/2014/main" id="{D0F541C9-762B-474F-8B77-145B167016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43" y="1168350"/>
            <a:ext cx="3510987" cy="35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מלבן: פינות מעוגלות 1024">
            <a:extLst>
              <a:ext uri="{FF2B5EF4-FFF2-40B4-BE49-F238E27FC236}">
                <a16:creationId xmlns:a16="http://schemas.microsoft.com/office/drawing/2014/main" id="{F3900736-6F63-42AF-95CD-848AB784F071}"/>
              </a:ext>
            </a:extLst>
          </p:cNvPr>
          <p:cNvSpPr/>
          <p:nvPr/>
        </p:nvSpPr>
        <p:spPr>
          <a:xfrm>
            <a:off x="4308376" y="1137168"/>
            <a:ext cx="4524045" cy="1308208"/>
          </a:xfrm>
          <a:prstGeom prst="roundRect">
            <a:avLst/>
          </a:prstGeom>
          <a:solidFill>
            <a:srgbClr val="12B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בעיות שפתרונן דורש ייצוג טבלאי של נתונים</a:t>
            </a: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E8FEAB-59AB-4831-85B9-CCCCE4038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מערך דו-ממדי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FEA604E-B16B-4018-B166-19620951C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362182" y="875448"/>
            <a:ext cx="11161453" cy="457200"/>
          </a:xfrm>
        </p:spPr>
        <p:txBody>
          <a:bodyPr/>
          <a:lstStyle/>
          <a:p>
            <a:r>
              <a:rPr lang="he-IL" sz="3200" dirty="0"/>
              <a:t>כיצד נפנה לאברי המערך?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09F48B5-21CA-47DA-A335-B67F5B5CCF22}"/>
              </a:ext>
            </a:extLst>
          </p:cNvPr>
          <p:cNvSpPr/>
          <p:nvPr/>
        </p:nvSpPr>
        <p:spPr>
          <a:xfrm>
            <a:off x="143558" y="1163501"/>
            <a:ext cx="5724266" cy="34263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800" dirty="0">
                <a:latin typeface="+mj-lt"/>
              </a:rPr>
              <a:t>mat[2][3] = </a:t>
            </a:r>
          </a:p>
          <a:p>
            <a:pPr algn="l" rtl="0">
              <a:lnSpc>
                <a:spcPct val="200000"/>
              </a:lnSpc>
            </a:pPr>
            <a:r>
              <a:rPr lang="en-US" sz="2800" dirty="0">
                <a:latin typeface="+mj-lt"/>
              </a:rPr>
              <a:t>mat[0][0] = </a:t>
            </a:r>
          </a:p>
          <a:p>
            <a:pPr algn="l" rtl="0">
              <a:lnSpc>
                <a:spcPct val="200000"/>
              </a:lnSpc>
            </a:pPr>
            <a:r>
              <a:rPr lang="en-US" sz="2800" dirty="0">
                <a:latin typeface="+mj-lt"/>
              </a:rPr>
              <a:t>mat[1][2] = </a:t>
            </a:r>
            <a:endParaRPr lang="he-IL" sz="2800" dirty="0">
              <a:latin typeface="+mj-lt"/>
            </a:endParaRPr>
          </a:p>
          <a:p>
            <a:pPr algn="l" rtl="0">
              <a:lnSpc>
                <a:spcPct val="200000"/>
              </a:lnSpc>
            </a:pPr>
            <a:r>
              <a:rPr lang="en-US" sz="2800" dirty="0">
                <a:latin typeface="+mj-lt"/>
              </a:rPr>
              <a:t>mat[3][2] = </a:t>
            </a:r>
          </a:p>
        </p:txBody>
      </p:sp>
      <p:graphicFrame>
        <p:nvGraphicFramePr>
          <p:cNvPr id="8" name="מציין מיקום תוכן 11">
            <a:extLst>
              <a:ext uri="{FF2B5EF4-FFF2-40B4-BE49-F238E27FC236}">
                <a16:creationId xmlns:a16="http://schemas.microsoft.com/office/drawing/2014/main" id="{D6360E60-69EA-4123-AFBB-2C23971573D7}"/>
              </a:ext>
            </a:extLst>
          </p:cNvPr>
          <p:cNvGraphicFramePr>
            <a:graphicFrameLocks/>
          </p:cNvGraphicFramePr>
          <p:nvPr/>
        </p:nvGraphicFramePr>
        <p:xfrm>
          <a:off x="6898511" y="1477477"/>
          <a:ext cx="4602840" cy="240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568">
                  <a:extLst>
                    <a:ext uri="{9D8B030D-6E8A-4147-A177-3AD203B41FA5}">
                      <a16:colId xmlns:a16="http://schemas.microsoft.com/office/drawing/2014/main" val="1642702546"/>
                    </a:ext>
                  </a:extLst>
                </a:gridCol>
                <a:gridCol w="920568">
                  <a:extLst>
                    <a:ext uri="{9D8B030D-6E8A-4147-A177-3AD203B41FA5}">
                      <a16:colId xmlns:a16="http://schemas.microsoft.com/office/drawing/2014/main" val="4306913"/>
                    </a:ext>
                  </a:extLst>
                </a:gridCol>
                <a:gridCol w="920568">
                  <a:extLst>
                    <a:ext uri="{9D8B030D-6E8A-4147-A177-3AD203B41FA5}">
                      <a16:colId xmlns:a16="http://schemas.microsoft.com/office/drawing/2014/main" val="1486311946"/>
                    </a:ext>
                  </a:extLst>
                </a:gridCol>
                <a:gridCol w="920568">
                  <a:extLst>
                    <a:ext uri="{9D8B030D-6E8A-4147-A177-3AD203B41FA5}">
                      <a16:colId xmlns:a16="http://schemas.microsoft.com/office/drawing/2014/main" val="1238467229"/>
                    </a:ext>
                  </a:extLst>
                </a:gridCol>
                <a:gridCol w="920568">
                  <a:extLst>
                    <a:ext uri="{9D8B030D-6E8A-4147-A177-3AD203B41FA5}">
                      <a16:colId xmlns:a16="http://schemas.microsoft.com/office/drawing/2014/main" val="1942333176"/>
                    </a:ext>
                  </a:extLst>
                </a:gridCol>
              </a:tblGrid>
              <a:tr h="557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mat</a:t>
                      </a:r>
                      <a:endParaRPr lang="en-US" sz="2800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[0]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[1]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[2]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[3]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022398"/>
                  </a:ext>
                </a:extLst>
              </a:tr>
              <a:tr h="61458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8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[0]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66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01149"/>
                  </a:ext>
                </a:extLst>
              </a:tr>
              <a:tr h="61458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8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[1]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-39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-19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415015"/>
                  </a:ext>
                </a:extLst>
              </a:tr>
              <a:tr h="61458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8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[2]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54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45285"/>
                  </a:ext>
                </a:extLst>
              </a:tr>
            </a:tbl>
          </a:graphicData>
        </a:graphic>
      </p:graphicFrame>
      <p:sp>
        <p:nvSpPr>
          <p:cNvPr id="4" name="מלבן 3">
            <a:extLst>
              <a:ext uri="{FF2B5EF4-FFF2-40B4-BE49-F238E27FC236}">
                <a16:creationId xmlns:a16="http://schemas.microsoft.com/office/drawing/2014/main" id="{3E495EA8-D596-48B4-BBD9-3EBDE4B6D284}"/>
              </a:ext>
            </a:extLst>
          </p:cNvPr>
          <p:cNvSpPr/>
          <p:nvPr/>
        </p:nvSpPr>
        <p:spPr>
          <a:xfrm>
            <a:off x="2412712" y="1457167"/>
            <a:ext cx="6912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91</a:t>
            </a:r>
            <a:endParaRPr lang="he-IL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381ECB6-8EC5-445F-9C95-4986A5A9DF9B}"/>
              </a:ext>
            </a:extLst>
          </p:cNvPr>
          <p:cNvSpPr/>
          <p:nvPr/>
        </p:nvSpPr>
        <p:spPr>
          <a:xfrm>
            <a:off x="2512608" y="2372475"/>
            <a:ext cx="4379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</a:t>
            </a:r>
            <a:endParaRPr lang="he-IL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85A550DB-BBA4-4E09-AFAE-E9FFD5EFFE32}"/>
              </a:ext>
            </a:extLst>
          </p:cNvPr>
          <p:cNvSpPr/>
          <p:nvPr/>
        </p:nvSpPr>
        <p:spPr>
          <a:xfrm>
            <a:off x="2303416" y="3171299"/>
            <a:ext cx="8563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-19</a:t>
            </a:r>
            <a:endParaRPr lang="he-IL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1C5479B9-1397-4A9B-9E24-A61DE0528824}"/>
              </a:ext>
            </a:extLst>
          </p:cNvPr>
          <p:cNvSpPr/>
          <p:nvPr/>
        </p:nvSpPr>
        <p:spPr>
          <a:xfrm>
            <a:off x="2577529" y="3989572"/>
            <a:ext cx="68804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ArrayIndexOutOfBoundsException</a:t>
            </a:r>
            <a:endParaRPr lang="he-IL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" name="חץ: למטה 13">
            <a:extLst>
              <a:ext uri="{FF2B5EF4-FFF2-40B4-BE49-F238E27FC236}">
                <a16:creationId xmlns:a16="http://schemas.microsoft.com/office/drawing/2014/main" id="{611E6CFA-820D-4232-804A-FF968CD52A6B}"/>
              </a:ext>
            </a:extLst>
          </p:cNvPr>
          <p:cNvSpPr/>
          <p:nvPr/>
        </p:nvSpPr>
        <p:spPr>
          <a:xfrm>
            <a:off x="3958436" y="1104048"/>
            <a:ext cx="2461483" cy="2893695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אם ננסה לגשת לאיבר שהוא מחוץ למערך, נקבל הודעת שגיאה</a:t>
            </a:r>
          </a:p>
        </p:txBody>
      </p:sp>
    </p:spTree>
    <p:extLst>
      <p:ext uri="{BB962C8B-B14F-4D97-AF65-F5344CB8AC3E}">
        <p14:creationId xmlns:p14="http://schemas.microsoft.com/office/powerpoint/2010/main" val="377924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2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BD64605-898A-421B-92B2-41237B170A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בניית מערך דו-ממדי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18EB163-154A-4B50-A715-55471DCF80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7032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E39895-EDF5-47B7-A201-0E79F389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4400" dirty="0"/>
              <a:t>בניית מערך דו - ממדי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2E4DE4C-6A10-43A5-A914-1923D5FD1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57962" y="1213840"/>
            <a:ext cx="4020520" cy="457200"/>
          </a:xfrm>
        </p:spPr>
        <p:txBody>
          <a:bodyPr/>
          <a:lstStyle/>
          <a:p>
            <a:r>
              <a:rPr lang="he-IL" sz="3600" dirty="0"/>
              <a:t>שתי דרכים להגדרת מערך דו ממדי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CA93C7D-FA61-44C9-8F41-11224F59B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15376" y="2559197"/>
            <a:ext cx="5319814" cy="7763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2500"/>
          </a:bodyPr>
          <a:lstStyle/>
          <a:p>
            <a:pPr marL="0" indent="0" algn="l" defTabSz="914400"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int[][] mat = new int[rows][cols];</a:t>
            </a:r>
            <a:endParaRPr lang="he-IL" sz="2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בועת דיבור: מלבן עם פינות מעוגלות 5">
            <a:extLst>
              <a:ext uri="{FF2B5EF4-FFF2-40B4-BE49-F238E27FC236}">
                <a16:creationId xmlns:a16="http://schemas.microsoft.com/office/drawing/2014/main" id="{8CFBF142-7A5C-4480-9073-4DE6D99E4DF1}"/>
              </a:ext>
            </a:extLst>
          </p:cNvPr>
          <p:cNvSpPr/>
          <p:nvPr/>
        </p:nvSpPr>
        <p:spPr>
          <a:xfrm>
            <a:off x="512797" y="1285762"/>
            <a:ext cx="1624809" cy="706964"/>
          </a:xfrm>
          <a:prstGeom prst="wedgeRoundRectCallout">
            <a:avLst>
              <a:gd name="adj1" fmla="val 67845"/>
              <a:gd name="adj2" fmla="val 167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000" dirty="0"/>
              <a:t>סימון למערך </a:t>
            </a:r>
            <a:endParaRPr lang="en-US" sz="2000" dirty="0"/>
          </a:p>
          <a:p>
            <a:pPr algn="ctr"/>
            <a:r>
              <a:rPr lang="he-IL" sz="2000" dirty="0"/>
              <a:t>דו ממדי</a:t>
            </a:r>
            <a:endParaRPr lang="en-US" sz="2000" dirty="0"/>
          </a:p>
        </p:txBody>
      </p:sp>
      <p:sp>
        <p:nvSpPr>
          <p:cNvPr id="8" name="בועת דיבור: מלבן עם פינות מעוגלות 7">
            <a:extLst>
              <a:ext uri="{FF2B5EF4-FFF2-40B4-BE49-F238E27FC236}">
                <a16:creationId xmlns:a16="http://schemas.microsoft.com/office/drawing/2014/main" id="{6089402A-C970-4610-9D39-39250B05FD05}"/>
              </a:ext>
            </a:extLst>
          </p:cNvPr>
          <p:cNvSpPr/>
          <p:nvPr/>
        </p:nvSpPr>
        <p:spPr>
          <a:xfrm>
            <a:off x="3584369" y="549804"/>
            <a:ext cx="1872660" cy="776326"/>
          </a:xfrm>
          <a:prstGeom prst="wedgeRoundRectCallout">
            <a:avLst>
              <a:gd name="adj1" fmla="val -22013"/>
              <a:gd name="adj2" fmla="val 24232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000" dirty="0"/>
              <a:t>הקצאת מקום </a:t>
            </a:r>
            <a:endParaRPr lang="en-US" sz="2000" dirty="0"/>
          </a:p>
          <a:p>
            <a:pPr algn="ctr"/>
            <a:r>
              <a:rPr lang="he-IL" sz="2000" dirty="0" err="1"/>
              <a:t>בזכרון</a:t>
            </a:r>
            <a:endParaRPr lang="en-US" sz="2000" dirty="0"/>
          </a:p>
        </p:txBody>
      </p:sp>
      <p:sp>
        <p:nvSpPr>
          <p:cNvPr id="10" name="בועת דיבור: מלבן עם פינות מעוגלות 9">
            <a:extLst>
              <a:ext uri="{FF2B5EF4-FFF2-40B4-BE49-F238E27FC236}">
                <a16:creationId xmlns:a16="http://schemas.microsoft.com/office/drawing/2014/main" id="{F4ADC0F7-71C2-4F7A-8330-32E3CB464355}"/>
              </a:ext>
            </a:extLst>
          </p:cNvPr>
          <p:cNvSpPr/>
          <p:nvPr/>
        </p:nvSpPr>
        <p:spPr>
          <a:xfrm>
            <a:off x="4744510" y="1469362"/>
            <a:ext cx="2190680" cy="776326"/>
          </a:xfrm>
          <a:prstGeom prst="wedgeRoundRectCallout">
            <a:avLst>
              <a:gd name="adj1" fmla="val -5477"/>
              <a:gd name="adj2" fmla="val 11744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he-IL" sz="2000" dirty="0"/>
              <a:t>גודל המערך</a:t>
            </a:r>
          </a:p>
          <a:p>
            <a:pPr algn="ctr" rtl="0"/>
            <a:r>
              <a:rPr lang="en-US" sz="2000" dirty="0"/>
              <a:t>[</a:t>
            </a:r>
            <a:r>
              <a:rPr lang="he-IL" sz="2000" dirty="0"/>
              <a:t>שורות</a:t>
            </a:r>
            <a:r>
              <a:rPr lang="en-US" sz="2000" dirty="0"/>
              <a:t>][</a:t>
            </a:r>
            <a:r>
              <a:rPr lang="he-IL" sz="2000" dirty="0"/>
              <a:t>עמודות</a:t>
            </a:r>
            <a:r>
              <a:rPr lang="en-US" sz="2000" dirty="0"/>
              <a:t>]</a:t>
            </a:r>
          </a:p>
        </p:txBody>
      </p:sp>
      <p:sp>
        <p:nvSpPr>
          <p:cNvPr id="12" name="חץ: ימינה 11">
            <a:extLst>
              <a:ext uri="{FF2B5EF4-FFF2-40B4-BE49-F238E27FC236}">
                <a16:creationId xmlns:a16="http://schemas.microsoft.com/office/drawing/2014/main" id="{59694B16-10C5-4FB6-A383-35096E2D2F29}"/>
              </a:ext>
            </a:extLst>
          </p:cNvPr>
          <p:cNvSpPr/>
          <p:nvPr/>
        </p:nvSpPr>
        <p:spPr>
          <a:xfrm flipH="1">
            <a:off x="7031119" y="2461700"/>
            <a:ext cx="3795377" cy="1006178"/>
          </a:xfrm>
          <a:prstGeom prst="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>
                <a:solidFill>
                  <a:schemeClr val="tx1"/>
                </a:solidFill>
              </a:rPr>
              <a:t>בניית המערך תוך כדי הגדרתו</a:t>
            </a:r>
          </a:p>
        </p:txBody>
      </p:sp>
      <p:sp>
        <p:nvSpPr>
          <p:cNvPr id="14" name="בועת דיבור: מלבן עם פינות מעוגלות 13">
            <a:extLst>
              <a:ext uri="{FF2B5EF4-FFF2-40B4-BE49-F238E27FC236}">
                <a16:creationId xmlns:a16="http://schemas.microsoft.com/office/drawing/2014/main" id="{90A90724-D675-477F-A3C1-B2F518C41AFD}"/>
              </a:ext>
            </a:extLst>
          </p:cNvPr>
          <p:cNvSpPr/>
          <p:nvPr/>
        </p:nvSpPr>
        <p:spPr>
          <a:xfrm>
            <a:off x="2137606" y="583373"/>
            <a:ext cx="1339094" cy="652428"/>
          </a:xfrm>
          <a:prstGeom prst="wedgeRoundRectCallout">
            <a:avLst>
              <a:gd name="adj1" fmla="val 13356"/>
              <a:gd name="adj2" fmla="val 2904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000" dirty="0"/>
              <a:t>שם המערך</a:t>
            </a:r>
            <a:endParaRPr lang="en-US" sz="2000" dirty="0"/>
          </a:p>
        </p:txBody>
      </p:sp>
      <p:sp>
        <p:nvSpPr>
          <p:cNvPr id="15" name="בועת דיבור: מלבן עם פינות מעוגלות 14">
            <a:extLst>
              <a:ext uri="{FF2B5EF4-FFF2-40B4-BE49-F238E27FC236}">
                <a16:creationId xmlns:a16="http://schemas.microsoft.com/office/drawing/2014/main" id="{95FF632A-A08E-48C3-8AE8-3B27DD1D455A}"/>
              </a:ext>
            </a:extLst>
          </p:cNvPr>
          <p:cNvSpPr/>
          <p:nvPr/>
        </p:nvSpPr>
        <p:spPr>
          <a:xfrm>
            <a:off x="135292" y="2472263"/>
            <a:ext cx="1012067" cy="462273"/>
          </a:xfrm>
          <a:prstGeom prst="wedgeRoundRectCallout">
            <a:avLst>
              <a:gd name="adj1" fmla="val 107953"/>
              <a:gd name="adj2" fmla="val 470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000" dirty="0"/>
              <a:t>טיפוס</a:t>
            </a:r>
            <a:endParaRPr lang="en-US" sz="2000" dirty="0"/>
          </a:p>
        </p:txBody>
      </p:sp>
      <p:sp>
        <p:nvSpPr>
          <p:cNvPr id="11" name="מציין מיקום תוכן 3">
            <a:extLst>
              <a:ext uri="{FF2B5EF4-FFF2-40B4-BE49-F238E27FC236}">
                <a16:creationId xmlns:a16="http://schemas.microsoft.com/office/drawing/2014/main" id="{B11B1585-C6EF-43D0-9D29-F88D6A59812D}"/>
              </a:ext>
            </a:extLst>
          </p:cNvPr>
          <p:cNvSpPr txBox="1">
            <a:spLocks/>
          </p:cNvSpPr>
          <p:nvPr/>
        </p:nvSpPr>
        <p:spPr>
          <a:xfrm>
            <a:off x="1640225" y="3853517"/>
            <a:ext cx="2088627" cy="618913"/>
          </a:xfrm>
          <a:prstGeom prst="rect">
            <a:avLst/>
          </a:prstGeom>
          <a:solidFill>
            <a:srgbClr val="11A4AB"/>
          </a:solidFill>
          <a:ln>
            <a:solidFill>
              <a:srgbClr val="11A4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>
              <a:buFont typeface="Arial" pitchFamily="34" charset="0"/>
              <a:buNone/>
            </a:pPr>
            <a:r>
              <a:rPr lang="en-US" sz="2800" dirty="0">
                <a:solidFill>
                  <a:schemeClr val="tx1"/>
                </a:solidFill>
                <a:latin typeface="+mj-lt"/>
                <a:cs typeface="+mn-cs"/>
              </a:rPr>
              <a:t>int[][] mat; </a:t>
            </a:r>
          </a:p>
        </p:txBody>
      </p:sp>
      <p:sp>
        <p:nvSpPr>
          <p:cNvPr id="16" name="חץ: ימינה 15">
            <a:extLst>
              <a:ext uri="{FF2B5EF4-FFF2-40B4-BE49-F238E27FC236}">
                <a16:creationId xmlns:a16="http://schemas.microsoft.com/office/drawing/2014/main" id="{91C0D4D7-4509-4680-9A57-631F2297E7F4}"/>
              </a:ext>
            </a:extLst>
          </p:cNvPr>
          <p:cNvSpPr/>
          <p:nvPr/>
        </p:nvSpPr>
        <p:spPr>
          <a:xfrm flipH="1">
            <a:off x="6096000" y="3889547"/>
            <a:ext cx="3282756" cy="932264"/>
          </a:xfrm>
          <a:prstGeom prst="rightArrow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>
                <a:solidFill>
                  <a:schemeClr val="tx1"/>
                </a:solidFill>
              </a:rPr>
              <a:t>בניית מערך בשני שלבים</a:t>
            </a:r>
          </a:p>
        </p:txBody>
      </p:sp>
      <p:sp>
        <p:nvSpPr>
          <p:cNvPr id="18" name="מציין מיקום תוכן 3">
            <a:extLst>
              <a:ext uri="{FF2B5EF4-FFF2-40B4-BE49-F238E27FC236}">
                <a16:creationId xmlns:a16="http://schemas.microsoft.com/office/drawing/2014/main" id="{E951FF7D-01C1-45D3-8767-25771F669518}"/>
              </a:ext>
            </a:extLst>
          </p:cNvPr>
          <p:cNvSpPr txBox="1">
            <a:spLocks/>
          </p:cNvSpPr>
          <p:nvPr/>
        </p:nvSpPr>
        <p:spPr>
          <a:xfrm>
            <a:off x="1597282" y="4661237"/>
            <a:ext cx="4333618" cy="618913"/>
          </a:xfrm>
          <a:prstGeom prst="rect">
            <a:avLst/>
          </a:prstGeom>
          <a:solidFill>
            <a:srgbClr val="11A4AB"/>
          </a:solidFill>
          <a:ln>
            <a:solidFill>
              <a:srgbClr val="11A4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2500"/>
          </a:bodyPr>
          <a:lstStyle>
            <a:defPPr>
              <a:defRPr lang="he-IL"/>
            </a:defPPr>
            <a:lvl1pPr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743024" indent="-285779" defTabSz="9144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40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defRPr>
            </a:lvl2pPr>
            <a:lvl3pPr marL="1143114" indent="-228623" defTabSz="914491">
              <a:spcBef>
                <a:spcPct val="20000"/>
              </a:spcBef>
              <a:buFont typeface="Arial" pitchFamily="34" charset="0"/>
              <a:buChar char="•"/>
            </a:lvl3pPr>
            <a:lvl4pPr marL="1600360" indent="-228623" defTabSz="914491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606" indent="-228623" defTabSz="914491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851" indent="-228623" defTabSz="914491">
              <a:spcBef>
                <a:spcPct val="20000"/>
              </a:spcBef>
              <a:buFont typeface="Arial" pitchFamily="34" charset="0"/>
              <a:buChar char="•"/>
              <a:defRPr sz="1600"/>
            </a:lvl6pPr>
            <a:lvl7pPr marL="2972097" indent="-228623" defTabSz="914491">
              <a:spcBef>
                <a:spcPct val="20000"/>
              </a:spcBef>
              <a:buFont typeface="Arial" pitchFamily="34" charset="0"/>
              <a:buChar char="•"/>
              <a:defRPr sz="1600"/>
            </a:lvl7pPr>
            <a:lvl8pPr marL="3429343" indent="-228623" defTabSz="914491">
              <a:spcBef>
                <a:spcPct val="20000"/>
              </a:spcBef>
              <a:buFont typeface="Arial" pitchFamily="34" charset="0"/>
              <a:buChar char="•"/>
              <a:defRPr sz="1600"/>
            </a:lvl8pPr>
            <a:lvl9pPr marL="3886589" indent="-228623" defTabSz="914491">
              <a:spcBef>
                <a:spcPct val="20000"/>
              </a:spcBef>
              <a:buFont typeface="Arial" pitchFamily="34" charset="0"/>
              <a:buChar char="•"/>
              <a:defRPr sz="1600"/>
            </a:lvl9pPr>
          </a:lstStyle>
          <a:p>
            <a:r>
              <a:rPr lang="en-US" sz="2800" dirty="0"/>
              <a:t>mat = new int[rows][cols]; </a:t>
            </a:r>
          </a:p>
        </p:txBody>
      </p:sp>
    </p:spTree>
    <p:extLst>
      <p:ext uri="{BB962C8B-B14F-4D97-AF65-F5344CB8AC3E}">
        <p14:creationId xmlns:p14="http://schemas.microsoft.com/office/powerpoint/2010/main" val="143461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1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1BDA8F7A-79ED-4294-9F3D-620E0D87ADA8}"/>
              </a:ext>
            </a:extLst>
          </p:cNvPr>
          <p:cNvSpPr/>
          <p:nvPr/>
        </p:nvSpPr>
        <p:spPr>
          <a:xfrm>
            <a:off x="4051300" y="907148"/>
            <a:ext cx="7316619" cy="3838300"/>
          </a:xfrm>
          <a:prstGeom prst="rect">
            <a:avLst/>
          </a:prstGeom>
        </p:spPr>
        <p:txBody>
          <a:bodyPr/>
          <a:lstStyle/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מערך הוא עצם, לכן משתמשים ב</a:t>
            </a:r>
            <a:r>
              <a:rPr lang="en-US" sz="2000" b="1" dirty="0"/>
              <a:t>new-</a:t>
            </a:r>
            <a:r>
              <a:rPr lang="he-IL" sz="2000" b="1" dirty="0"/>
              <a:t> </a:t>
            </a:r>
            <a:r>
              <a:rPr lang="he-IL" sz="2000" dirty="0"/>
              <a:t>על מנת</a:t>
            </a:r>
            <a:br>
              <a:rPr lang="en-US" sz="2000" dirty="0"/>
            </a:br>
            <a:r>
              <a:rPr lang="he-IL" sz="2000" dirty="0"/>
              <a:t> להקצות לו מקום </a:t>
            </a:r>
            <a:r>
              <a:rPr lang="he-IL" sz="2000" dirty="0" err="1"/>
              <a:t>בזכרון</a:t>
            </a:r>
            <a:endParaRPr lang="he-IL" sz="2000" dirty="0"/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מצייני השורות והעמודות מתחילים ב-0 ומסתיימים ב </a:t>
            </a:r>
            <a:r>
              <a:rPr lang="en-US" sz="2000" dirty="0"/>
              <a:t>n-1</a:t>
            </a: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 למערך חדש שאיבריו טרם קיבלו ערכים יש ערכי ברירת מחדל</a:t>
            </a:r>
            <a:br>
              <a:rPr lang="en-US" sz="2000" dirty="0"/>
            </a:br>
            <a:r>
              <a:rPr lang="he-IL" sz="2000" dirty="0"/>
              <a:t>לדוגמא: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עבור: </a:t>
            </a:r>
            <a:r>
              <a:rPr lang="en-US" sz="2000" dirty="0"/>
              <a:t>int  </a:t>
            </a:r>
            <a:r>
              <a:rPr lang="he-IL" sz="2000" dirty="0"/>
              <a:t> ברירת המחדל היא 0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עבור </a:t>
            </a:r>
            <a:r>
              <a:rPr lang="en-US" sz="2000" dirty="0"/>
              <a:t>double</a:t>
            </a:r>
            <a:r>
              <a:rPr lang="he-IL" sz="2000" dirty="0"/>
              <a:t> ברירת המחדל היא 0</a:t>
            </a:r>
            <a:r>
              <a:rPr lang="en-US" sz="2000" dirty="0"/>
              <a:t>0.</a:t>
            </a:r>
            <a:r>
              <a:rPr lang="he-IL" sz="2000" dirty="0"/>
              <a:t>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000" dirty="0"/>
              <a:t>עבור </a:t>
            </a:r>
            <a:r>
              <a:rPr lang="en-US" sz="2000" dirty="0"/>
              <a:t>char</a:t>
            </a:r>
            <a:r>
              <a:rPr lang="he-IL" sz="2000" dirty="0"/>
              <a:t> ברירת המחדל היא התו </a:t>
            </a:r>
            <a:r>
              <a:rPr lang="en-US" sz="2000" dirty="0"/>
              <a:t>null</a:t>
            </a:r>
            <a:endParaRPr lang="he-IL" sz="2000" dirty="0"/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55D53268-D38C-4619-B22E-3F23DBC94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219" y="187148"/>
            <a:ext cx="9802368" cy="720000"/>
          </a:xfrm>
        </p:spPr>
        <p:txBody>
          <a:bodyPr/>
          <a:lstStyle/>
          <a:p>
            <a:pPr algn="r"/>
            <a:r>
              <a:rPr lang="he-IL" sz="4800" dirty="0"/>
              <a:t>בניית מערך דו - ממדי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78208FD-9926-49E8-9C89-8D8CD8AA03FC}"/>
              </a:ext>
            </a:extLst>
          </p:cNvPr>
          <p:cNvSpPr/>
          <p:nvPr/>
        </p:nvSpPr>
        <p:spPr>
          <a:xfrm>
            <a:off x="317132" y="1055307"/>
            <a:ext cx="4635868" cy="584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int[][] mat = new int[rows][cols];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E8C45C3E-212A-4E14-B6D0-18DEA8ACC910}"/>
              </a:ext>
            </a:extLst>
          </p:cNvPr>
          <p:cNvSpPr/>
          <p:nvPr/>
        </p:nvSpPr>
        <p:spPr>
          <a:xfrm>
            <a:off x="344970" y="1788241"/>
            <a:ext cx="3706330" cy="1154162"/>
          </a:xfrm>
          <a:prstGeom prst="rect">
            <a:avLst/>
          </a:prstGeom>
          <a:solidFill>
            <a:srgbClr val="11A4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92500"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int[][] mat;</a:t>
            </a:r>
            <a:r>
              <a:rPr lang="he-IL" sz="2400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mat = new int[rows][cols];</a:t>
            </a:r>
          </a:p>
        </p:txBody>
      </p:sp>
      <p:graphicFrame>
        <p:nvGraphicFramePr>
          <p:cNvPr id="9" name="מציין מיקום תוכן 11">
            <a:extLst>
              <a:ext uri="{FF2B5EF4-FFF2-40B4-BE49-F238E27FC236}">
                <a16:creationId xmlns:a16="http://schemas.microsoft.com/office/drawing/2014/main" id="{454099FA-4B4F-4D68-8A01-33935A28E0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440388"/>
              </p:ext>
            </p:extLst>
          </p:nvPr>
        </p:nvGraphicFramePr>
        <p:xfrm>
          <a:off x="344970" y="3244389"/>
          <a:ext cx="3316519" cy="2257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304">
                  <a:extLst>
                    <a:ext uri="{9D8B030D-6E8A-4147-A177-3AD203B41FA5}">
                      <a16:colId xmlns:a16="http://schemas.microsoft.com/office/drawing/2014/main" val="1642702546"/>
                    </a:ext>
                  </a:extLst>
                </a:gridCol>
                <a:gridCol w="561579">
                  <a:extLst>
                    <a:ext uri="{9D8B030D-6E8A-4147-A177-3AD203B41FA5}">
                      <a16:colId xmlns:a16="http://schemas.microsoft.com/office/drawing/2014/main" val="4306913"/>
                    </a:ext>
                  </a:extLst>
                </a:gridCol>
                <a:gridCol w="624938">
                  <a:extLst>
                    <a:ext uri="{9D8B030D-6E8A-4147-A177-3AD203B41FA5}">
                      <a16:colId xmlns:a16="http://schemas.microsoft.com/office/drawing/2014/main" val="1486311946"/>
                    </a:ext>
                  </a:extLst>
                </a:gridCol>
                <a:gridCol w="683172">
                  <a:extLst>
                    <a:ext uri="{9D8B030D-6E8A-4147-A177-3AD203B41FA5}">
                      <a16:colId xmlns:a16="http://schemas.microsoft.com/office/drawing/2014/main" val="1238467229"/>
                    </a:ext>
                  </a:extLst>
                </a:gridCol>
                <a:gridCol w="783526">
                  <a:extLst>
                    <a:ext uri="{9D8B030D-6E8A-4147-A177-3AD203B41FA5}">
                      <a16:colId xmlns:a16="http://schemas.microsoft.com/office/drawing/2014/main" val="1942333176"/>
                    </a:ext>
                  </a:extLst>
                </a:gridCol>
              </a:tblGrid>
              <a:tr h="512357">
                <a:tc>
                  <a:txBody>
                    <a:bodyPr/>
                    <a:lstStyle/>
                    <a:p>
                      <a:pPr algn="ctr" fontAlgn="b"/>
                      <a:endParaRPr lang="en-US" sz="2000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[0]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…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…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[c-1]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022398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[0]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01149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…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415015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[r-1]</a:t>
                      </a:r>
                    </a:p>
                    <a:p>
                      <a:pPr marL="0" algn="ctr" defTabSz="457200" rtl="0" eaLnBrk="1" fontAlgn="b" latinLnBrk="0" hangingPunct="1"/>
                      <a:endParaRPr lang="en-US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45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476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E3A60B-1D5E-4142-82E6-79B5C156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דוגמאות לטיפוס מערך</a:t>
            </a:r>
            <a:endParaRPr lang="he-IL" dirty="0">
              <a:cs typeface="+mn-cs"/>
            </a:endParaRPr>
          </a:p>
        </p:txBody>
      </p:sp>
      <p:graphicFrame>
        <p:nvGraphicFramePr>
          <p:cNvPr id="9" name="מציין מיקום תוכן 8">
            <a:extLst>
              <a:ext uri="{FF2B5EF4-FFF2-40B4-BE49-F238E27FC236}">
                <a16:creationId xmlns:a16="http://schemas.microsoft.com/office/drawing/2014/main" id="{F8BFD52E-03B8-4E7F-8AE4-35EF235ED3E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27508096"/>
              </p:ext>
            </p:extLst>
          </p:nvPr>
        </p:nvGraphicFramePr>
        <p:xfrm>
          <a:off x="585036" y="1096830"/>
          <a:ext cx="9802367" cy="449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9546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E0F9F1-FDB4-429A-B46B-2E944213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בניית מערך דו-ממדי והשמת ערכים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40A4741-40FE-4065-A9CE-F4AA5BB5A1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371"/>
          <a:stretch/>
        </p:blipFill>
        <p:spPr>
          <a:xfrm>
            <a:off x="175286" y="875298"/>
            <a:ext cx="6538666" cy="2298415"/>
          </a:xfrm>
          <a:prstGeom prst="rect">
            <a:avLst/>
          </a:prstGeom>
          <a:ln>
            <a:solidFill>
              <a:srgbClr val="92D050"/>
            </a:solidFill>
          </a:ln>
        </p:spPr>
      </p:pic>
      <p:graphicFrame>
        <p:nvGraphicFramePr>
          <p:cNvPr id="8" name="מציין מיקום תוכן 11">
            <a:extLst>
              <a:ext uri="{FF2B5EF4-FFF2-40B4-BE49-F238E27FC236}">
                <a16:creationId xmlns:a16="http://schemas.microsoft.com/office/drawing/2014/main" id="{D9721E6F-4F29-409C-B759-A753F73527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732746"/>
              </p:ext>
            </p:extLst>
          </p:nvPr>
        </p:nvGraphicFramePr>
        <p:xfrm>
          <a:off x="8527140" y="1134246"/>
          <a:ext cx="3316519" cy="220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304">
                  <a:extLst>
                    <a:ext uri="{9D8B030D-6E8A-4147-A177-3AD203B41FA5}">
                      <a16:colId xmlns:a16="http://schemas.microsoft.com/office/drawing/2014/main" val="1642702546"/>
                    </a:ext>
                  </a:extLst>
                </a:gridCol>
                <a:gridCol w="561579">
                  <a:extLst>
                    <a:ext uri="{9D8B030D-6E8A-4147-A177-3AD203B41FA5}">
                      <a16:colId xmlns:a16="http://schemas.microsoft.com/office/drawing/2014/main" val="4306913"/>
                    </a:ext>
                  </a:extLst>
                </a:gridCol>
                <a:gridCol w="624938">
                  <a:extLst>
                    <a:ext uri="{9D8B030D-6E8A-4147-A177-3AD203B41FA5}">
                      <a16:colId xmlns:a16="http://schemas.microsoft.com/office/drawing/2014/main" val="1486311946"/>
                    </a:ext>
                  </a:extLst>
                </a:gridCol>
                <a:gridCol w="683172">
                  <a:extLst>
                    <a:ext uri="{9D8B030D-6E8A-4147-A177-3AD203B41FA5}">
                      <a16:colId xmlns:a16="http://schemas.microsoft.com/office/drawing/2014/main" val="1238467229"/>
                    </a:ext>
                  </a:extLst>
                </a:gridCol>
                <a:gridCol w="783526">
                  <a:extLst>
                    <a:ext uri="{9D8B030D-6E8A-4147-A177-3AD203B41FA5}">
                      <a16:colId xmlns:a16="http://schemas.microsoft.com/office/drawing/2014/main" val="1942333176"/>
                    </a:ext>
                  </a:extLst>
                </a:gridCol>
              </a:tblGrid>
              <a:tr h="512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mat1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[0]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[1]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[2]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1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[3]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022398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[0]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01149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[1]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415015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[2]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45285"/>
                  </a:ext>
                </a:extLst>
              </a:tr>
            </a:tbl>
          </a:graphicData>
        </a:graphic>
      </p:graphicFrame>
      <p:graphicFrame>
        <p:nvGraphicFramePr>
          <p:cNvPr id="10" name="מציין מיקום תוכן 11">
            <a:extLst>
              <a:ext uri="{FF2B5EF4-FFF2-40B4-BE49-F238E27FC236}">
                <a16:creationId xmlns:a16="http://schemas.microsoft.com/office/drawing/2014/main" id="{599CF1F3-07AF-4B62-962D-69830A57A2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633935"/>
              </p:ext>
            </p:extLst>
          </p:nvPr>
        </p:nvGraphicFramePr>
        <p:xfrm>
          <a:off x="4736893" y="3212709"/>
          <a:ext cx="3316519" cy="2769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304">
                  <a:extLst>
                    <a:ext uri="{9D8B030D-6E8A-4147-A177-3AD203B41FA5}">
                      <a16:colId xmlns:a16="http://schemas.microsoft.com/office/drawing/2014/main" val="1642702546"/>
                    </a:ext>
                  </a:extLst>
                </a:gridCol>
                <a:gridCol w="561579">
                  <a:extLst>
                    <a:ext uri="{9D8B030D-6E8A-4147-A177-3AD203B41FA5}">
                      <a16:colId xmlns:a16="http://schemas.microsoft.com/office/drawing/2014/main" val="4306913"/>
                    </a:ext>
                  </a:extLst>
                </a:gridCol>
                <a:gridCol w="624938">
                  <a:extLst>
                    <a:ext uri="{9D8B030D-6E8A-4147-A177-3AD203B41FA5}">
                      <a16:colId xmlns:a16="http://schemas.microsoft.com/office/drawing/2014/main" val="1486311946"/>
                    </a:ext>
                  </a:extLst>
                </a:gridCol>
                <a:gridCol w="683172">
                  <a:extLst>
                    <a:ext uri="{9D8B030D-6E8A-4147-A177-3AD203B41FA5}">
                      <a16:colId xmlns:a16="http://schemas.microsoft.com/office/drawing/2014/main" val="1238467229"/>
                    </a:ext>
                  </a:extLst>
                </a:gridCol>
                <a:gridCol w="783526">
                  <a:extLst>
                    <a:ext uri="{9D8B030D-6E8A-4147-A177-3AD203B41FA5}">
                      <a16:colId xmlns:a16="http://schemas.microsoft.com/office/drawing/2014/main" val="1942333176"/>
                    </a:ext>
                  </a:extLst>
                </a:gridCol>
              </a:tblGrid>
              <a:tr h="512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mat2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[0]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[1]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[2]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1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[3]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022398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[0]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01149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[1]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415015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[2]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45285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[3]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347372"/>
                  </a:ext>
                </a:extLst>
              </a:tr>
            </a:tbl>
          </a:graphicData>
        </a:graphic>
      </p:graphicFrame>
      <p:graphicFrame>
        <p:nvGraphicFramePr>
          <p:cNvPr id="12" name="מציין מיקום תוכן 11">
            <a:extLst>
              <a:ext uri="{FF2B5EF4-FFF2-40B4-BE49-F238E27FC236}">
                <a16:creationId xmlns:a16="http://schemas.microsoft.com/office/drawing/2014/main" id="{98EABC28-ABDF-4175-A339-CA43421D56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143853"/>
              </p:ext>
            </p:extLst>
          </p:nvPr>
        </p:nvGraphicFramePr>
        <p:xfrm>
          <a:off x="4736893" y="3212709"/>
          <a:ext cx="3316519" cy="2769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304">
                  <a:extLst>
                    <a:ext uri="{9D8B030D-6E8A-4147-A177-3AD203B41FA5}">
                      <a16:colId xmlns:a16="http://schemas.microsoft.com/office/drawing/2014/main" val="1642702546"/>
                    </a:ext>
                  </a:extLst>
                </a:gridCol>
                <a:gridCol w="561579">
                  <a:extLst>
                    <a:ext uri="{9D8B030D-6E8A-4147-A177-3AD203B41FA5}">
                      <a16:colId xmlns:a16="http://schemas.microsoft.com/office/drawing/2014/main" val="4306913"/>
                    </a:ext>
                  </a:extLst>
                </a:gridCol>
                <a:gridCol w="624938">
                  <a:extLst>
                    <a:ext uri="{9D8B030D-6E8A-4147-A177-3AD203B41FA5}">
                      <a16:colId xmlns:a16="http://schemas.microsoft.com/office/drawing/2014/main" val="1486311946"/>
                    </a:ext>
                  </a:extLst>
                </a:gridCol>
                <a:gridCol w="683172">
                  <a:extLst>
                    <a:ext uri="{9D8B030D-6E8A-4147-A177-3AD203B41FA5}">
                      <a16:colId xmlns:a16="http://schemas.microsoft.com/office/drawing/2014/main" val="1238467229"/>
                    </a:ext>
                  </a:extLst>
                </a:gridCol>
                <a:gridCol w="783526">
                  <a:extLst>
                    <a:ext uri="{9D8B030D-6E8A-4147-A177-3AD203B41FA5}">
                      <a16:colId xmlns:a16="http://schemas.microsoft.com/office/drawing/2014/main" val="1942333176"/>
                    </a:ext>
                  </a:extLst>
                </a:gridCol>
              </a:tblGrid>
              <a:tr h="512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mat2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[0]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[1]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[2]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1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[3]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022398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[0]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01149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[1]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415015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[2]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45285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[3]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5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347372"/>
                  </a:ext>
                </a:extLst>
              </a:tr>
            </a:tbl>
          </a:graphicData>
        </a:graphic>
      </p:graphicFrame>
      <p:graphicFrame>
        <p:nvGraphicFramePr>
          <p:cNvPr id="14" name="מציין מיקום תוכן 11">
            <a:extLst>
              <a:ext uri="{FF2B5EF4-FFF2-40B4-BE49-F238E27FC236}">
                <a16:creationId xmlns:a16="http://schemas.microsoft.com/office/drawing/2014/main" id="{41ED5416-DA87-4AF9-9E61-E1E6E2BC9F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626978"/>
              </p:ext>
            </p:extLst>
          </p:nvPr>
        </p:nvGraphicFramePr>
        <p:xfrm>
          <a:off x="8527140" y="1134246"/>
          <a:ext cx="3316519" cy="220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304">
                  <a:extLst>
                    <a:ext uri="{9D8B030D-6E8A-4147-A177-3AD203B41FA5}">
                      <a16:colId xmlns:a16="http://schemas.microsoft.com/office/drawing/2014/main" val="1642702546"/>
                    </a:ext>
                  </a:extLst>
                </a:gridCol>
                <a:gridCol w="561579">
                  <a:extLst>
                    <a:ext uri="{9D8B030D-6E8A-4147-A177-3AD203B41FA5}">
                      <a16:colId xmlns:a16="http://schemas.microsoft.com/office/drawing/2014/main" val="4306913"/>
                    </a:ext>
                  </a:extLst>
                </a:gridCol>
                <a:gridCol w="624938">
                  <a:extLst>
                    <a:ext uri="{9D8B030D-6E8A-4147-A177-3AD203B41FA5}">
                      <a16:colId xmlns:a16="http://schemas.microsoft.com/office/drawing/2014/main" val="1486311946"/>
                    </a:ext>
                  </a:extLst>
                </a:gridCol>
                <a:gridCol w="683172">
                  <a:extLst>
                    <a:ext uri="{9D8B030D-6E8A-4147-A177-3AD203B41FA5}">
                      <a16:colId xmlns:a16="http://schemas.microsoft.com/office/drawing/2014/main" val="1238467229"/>
                    </a:ext>
                  </a:extLst>
                </a:gridCol>
                <a:gridCol w="783526">
                  <a:extLst>
                    <a:ext uri="{9D8B030D-6E8A-4147-A177-3AD203B41FA5}">
                      <a16:colId xmlns:a16="http://schemas.microsoft.com/office/drawing/2014/main" val="1942333176"/>
                    </a:ext>
                  </a:extLst>
                </a:gridCol>
              </a:tblGrid>
              <a:tr h="512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mat1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[0]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[1]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[2]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1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[3]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022398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[0]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01149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[1]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415015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[2]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45285"/>
                  </a:ext>
                </a:extLst>
              </a:tr>
            </a:tbl>
          </a:graphicData>
        </a:graphic>
      </p:graphicFrame>
      <p:graphicFrame>
        <p:nvGraphicFramePr>
          <p:cNvPr id="18" name="מציין מיקום תוכן 11">
            <a:extLst>
              <a:ext uri="{FF2B5EF4-FFF2-40B4-BE49-F238E27FC236}">
                <a16:creationId xmlns:a16="http://schemas.microsoft.com/office/drawing/2014/main" id="{43D5FBFB-6DBD-4A83-B9EE-C30EB28571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271721"/>
              </p:ext>
            </p:extLst>
          </p:nvPr>
        </p:nvGraphicFramePr>
        <p:xfrm>
          <a:off x="4736892" y="3212709"/>
          <a:ext cx="3316519" cy="2769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304">
                  <a:extLst>
                    <a:ext uri="{9D8B030D-6E8A-4147-A177-3AD203B41FA5}">
                      <a16:colId xmlns:a16="http://schemas.microsoft.com/office/drawing/2014/main" val="1642702546"/>
                    </a:ext>
                  </a:extLst>
                </a:gridCol>
                <a:gridCol w="561579">
                  <a:extLst>
                    <a:ext uri="{9D8B030D-6E8A-4147-A177-3AD203B41FA5}">
                      <a16:colId xmlns:a16="http://schemas.microsoft.com/office/drawing/2014/main" val="4306913"/>
                    </a:ext>
                  </a:extLst>
                </a:gridCol>
                <a:gridCol w="624938">
                  <a:extLst>
                    <a:ext uri="{9D8B030D-6E8A-4147-A177-3AD203B41FA5}">
                      <a16:colId xmlns:a16="http://schemas.microsoft.com/office/drawing/2014/main" val="1486311946"/>
                    </a:ext>
                  </a:extLst>
                </a:gridCol>
                <a:gridCol w="683172">
                  <a:extLst>
                    <a:ext uri="{9D8B030D-6E8A-4147-A177-3AD203B41FA5}">
                      <a16:colId xmlns:a16="http://schemas.microsoft.com/office/drawing/2014/main" val="1238467229"/>
                    </a:ext>
                  </a:extLst>
                </a:gridCol>
                <a:gridCol w="783526">
                  <a:extLst>
                    <a:ext uri="{9D8B030D-6E8A-4147-A177-3AD203B41FA5}">
                      <a16:colId xmlns:a16="http://schemas.microsoft.com/office/drawing/2014/main" val="1942333176"/>
                    </a:ext>
                  </a:extLst>
                </a:gridCol>
              </a:tblGrid>
              <a:tr h="512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mat2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[0]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[1]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[2]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1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[3]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022398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[0]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01149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[1]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415015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[2]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45285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[3]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347372"/>
                  </a:ext>
                </a:extLst>
              </a:tr>
            </a:tbl>
          </a:graphicData>
        </a:graphic>
      </p:graphicFrame>
      <p:graphicFrame>
        <p:nvGraphicFramePr>
          <p:cNvPr id="20" name="מציין מיקום תוכן 11">
            <a:extLst>
              <a:ext uri="{FF2B5EF4-FFF2-40B4-BE49-F238E27FC236}">
                <a16:creationId xmlns:a16="http://schemas.microsoft.com/office/drawing/2014/main" id="{62EC738A-6B56-42B4-A5E3-1775E1E3A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699069"/>
              </p:ext>
            </p:extLst>
          </p:nvPr>
        </p:nvGraphicFramePr>
        <p:xfrm>
          <a:off x="8527139" y="1109190"/>
          <a:ext cx="3316519" cy="220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304">
                  <a:extLst>
                    <a:ext uri="{9D8B030D-6E8A-4147-A177-3AD203B41FA5}">
                      <a16:colId xmlns:a16="http://schemas.microsoft.com/office/drawing/2014/main" val="1642702546"/>
                    </a:ext>
                  </a:extLst>
                </a:gridCol>
                <a:gridCol w="561579">
                  <a:extLst>
                    <a:ext uri="{9D8B030D-6E8A-4147-A177-3AD203B41FA5}">
                      <a16:colId xmlns:a16="http://schemas.microsoft.com/office/drawing/2014/main" val="4306913"/>
                    </a:ext>
                  </a:extLst>
                </a:gridCol>
                <a:gridCol w="624938">
                  <a:extLst>
                    <a:ext uri="{9D8B030D-6E8A-4147-A177-3AD203B41FA5}">
                      <a16:colId xmlns:a16="http://schemas.microsoft.com/office/drawing/2014/main" val="1486311946"/>
                    </a:ext>
                  </a:extLst>
                </a:gridCol>
                <a:gridCol w="683172">
                  <a:extLst>
                    <a:ext uri="{9D8B030D-6E8A-4147-A177-3AD203B41FA5}">
                      <a16:colId xmlns:a16="http://schemas.microsoft.com/office/drawing/2014/main" val="1238467229"/>
                    </a:ext>
                  </a:extLst>
                </a:gridCol>
                <a:gridCol w="783526">
                  <a:extLst>
                    <a:ext uri="{9D8B030D-6E8A-4147-A177-3AD203B41FA5}">
                      <a16:colId xmlns:a16="http://schemas.microsoft.com/office/drawing/2014/main" val="1942333176"/>
                    </a:ext>
                  </a:extLst>
                </a:gridCol>
              </a:tblGrid>
              <a:tr h="512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mat1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[0]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[1]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[2]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1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[3]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022398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[0]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3200" b="1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60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01149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[1]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415015"/>
                  </a:ext>
                </a:extLst>
              </a:tr>
              <a:tr h="56440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[2]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45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13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BE158A-BB7D-4477-BC41-A587BDC7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קפיצה לגובה – מערך חד-ממדי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6F065B-2837-406D-86AC-70CA4D928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8865" y="1171796"/>
            <a:ext cx="7820866" cy="2474952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he-IL" sz="2400" dirty="0"/>
              <a:t>תלמיד כיתה י' נבחן לנבחרת בית הספר קפיצה לגובה. עליו לבצע  5 קפיצות. אם ממוצע גובה הקפיצות מעל 120 ס"מ, התלמיד התקבל. כתוב תכנית שתקלוט את התוצאות למערך ותציג הודעה מתאימה אם התלמיד התקבל או לא.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9C4220F-7F2D-49D7-83A8-93498B7F859B}"/>
              </a:ext>
            </a:extLst>
          </p:cNvPr>
          <p:cNvSpPr txBox="1"/>
          <p:nvPr/>
        </p:nvSpPr>
        <p:spPr>
          <a:xfrm>
            <a:off x="1282535" y="3664897"/>
            <a:ext cx="6860742" cy="193899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/>
              <a:t>נכתוב פעלה שתקלוט</a:t>
            </a:r>
            <a:r>
              <a:rPr lang="he-IL" sz="2400" dirty="0"/>
              <a:t> את הקפיצות למערך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/>
              <a:t>נכתוב פעולה שתחשב את הממוצע -  </a:t>
            </a:r>
            <a:r>
              <a:rPr lang="he-IL" sz="2400" dirty="0"/>
              <a:t>אם הממוצע מעל 120 נדפיס הודעה שהתקבל </a:t>
            </a:r>
            <a:r>
              <a:rPr lang="he-IL" sz="2400" b="1" dirty="0"/>
              <a:t>אחרת</a:t>
            </a:r>
            <a:r>
              <a:rPr lang="he-IL" sz="2400" dirty="0"/>
              <a:t> נדפיס הודעה שלא התקבל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/>
              <a:t>בפעולה הראשית </a:t>
            </a:r>
            <a:r>
              <a:rPr lang="he-IL" sz="2400" dirty="0"/>
              <a:t>נזמן את הפעולות. </a:t>
            </a:r>
          </a:p>
        </p:txBody>
      </p:sp>
      <p:pic>
        <p:nvPicPr>
          <p:cNvPr id="12" name="תמונה 11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6587E0E8-637D-4C17-9F66-B838DEF3CE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2" y="609092"/>
            <a:ext cx="3079033" cy="258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38FD72-A67D-4530-B1EE-E7935A382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800" y="1909376"/>
            <a:ext cx="11648400" cy="1260000"/>
          </a:xfrm>
        </p:spPr>
        <p:txBody>
          <a:bodyPr/>
          <a:lstStyle/>
          <a:p>
            <a:r>
              <a:rPr lang="he-IL" sz="5400" dirty="0"/>
              <a:t>פעולות בסיסיות במערך דו-ממדי</a:t>
            </a:r>
          </a:p>
        </p:txBody>
      </p:sp>
    </p:spTree>
    <p:extLst>
      <p:ext uri="{BB962C8B-B14F-4D97-AF65-F5344CB8AC3E}">
        <p14:creationId xmlns:p14="http://schemas.microsoft.com/office/powerpoint/2010/main" val="234576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1FE4223-2D80-4C87-BAA8-2F06BB59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פעולות בסיסיות במערך דו-ממדי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D99E099-3AB7-479E-8C93-DB374B1F8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950796"/>
            <a:ext cx="11161453" cy="457200"/>
          </a:xfrm>
        </p:spPr>
        <p:txBody>
          <a:bodyPr/>
          <a:lstStyle/>
          <a:p>
            <a:r>
              <a:rPr lang="he-IL" sz="3600" dirty="0"/>
              <a:t>מספר השורות והעמודות במערך  - התכונה </a:t>
            </a:r>
            <a:r>
              <a:rPr lang="en-US" sz="3600" dirty="0"/>
              <a:t>length</a:t>
            </a:r>
            <a:endParaRPr lang="he-IL" sz="3600" dirty="0"/>
          </a:p>
        </p:txBody>
      </p:sp>
      <p:graphicFrame>
        <p:nvGraphicFramePr>
          <p:cNvPr id="8" name="טבלה 3">
            <a:extLst>
              <a:ext uri="{FF2B5EF4-FFF2-40B4-BE49-F238E27FC236}">
                <a16:creationId xmlns:a16="http://schemas.microsoft.com/office/drawing/2014/main" id="{1CFC7182-17FF-4937-A44E-B1D83DB0C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002732"/>
              </p:ext>
            </p:extLst>
          </p:nvPr>
        </p:nvGraphicFramePr>
        <p:xfrm>
          <a:off x="1440826" y="1780244"/>
          <a:ext cx="1765300" cy="737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300">
                  <a:extLst>
                    <a:ext uri="{9D8B030D-6E8A-4147-A177-3AD203B41FA5}">
                      <a16:colId xmlns:a16="http://schemas.microsoft.com/office/drawing/2014/main" val="4265365888"/>
                    </a:ext>
                  </a:extLst>
                </a:gridCol>
              </a:tblGrid>
              <a:tr h="73700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mat</a:t>
                      </a:r>
                    </a:p>
                  </a:txBody>
                  <a:tcPr>
                    <a:solidFill>
                      <a:srgbClr val="192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281447"/>
                  </a:ext>
                </a:extLst>
              </a:tr>
            </a:tbl>
          </a:graphicData>
        </a:graphic>
      </p:graphicFrame>
      <p:graphicFrame>
        <p:nvGraphicFramePr>
          <p:cNvPr id="9" name="טבלה 5">
            <a:extLst>
              <a:ext uri="{FF2B5EF4-FFF2-40B4-BE49-F238E27FC236}">
                <a16:creationId xmlns:a16="http://schemas.microsoft.com/office/drawing/2014/main" id="{F90E85C8-576A-4354-AF52-EBDCEA1BB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183027"/>
              </p:ext>
            </p:extLst>
          </p:nvPr>
        </p:nvGraphicFramePr>
        <p:xfrm>
          <a:off x="4275552" y="3603308"/>
          <a:ext cx="866201" cy="1693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201">
                  <a:extLst>
                    <a:ext uri="{9D8B030D-6E8A-4147-A177-3AD203B41FA5}">
                      <a16:colId xmlns:a16="http://schemas.microsoft.com/office/drawing/2014/main" val="2903465595"/>
                    </a:ext>
                  </a:extLst>
                </a:gridCol>
              </a:tblGrid>
              <a:tr h="564442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[0]</a:t>
                      </a:r>
                    </a:p>
                  </a:txBody>
                  <a:tcPr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242838"/>
                  </a:ext>
                </a:extLst>
              </a:tr>
              <a:tr h="564442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[1]</a:t>
                      </a:r>
                    </a:p>
                  </a:txBody>
                  <a:tcPr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38717"/>
                  </a:ext>
                </a:extLst>
              </a:tr>
              <a:tr h="564442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[2]</a:t>
                      </a:r>
                    </a:p>
                  </a:txBody>
                  <a:tcPr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549143"/>
                  </a:ext>
                </a:extLst>
              </a:tr>
            </a:tbl>
          </a:graphicData>
        </a:graphic>
      </p:graphicFrame>
      <p:graphicFrame>
        <p:nvGraphicFramePr>
          <p:cNvPr id="17" name="טבלה 2">
            <a:extLst>
              <a:ext uri="{FF2B5EF4-FFF2-40B4-BE49-F238E27FC236}">
                <a16:creationId xmlns:a16="http://schemas.microsoft.com/office/drawing/2014/main" id="{D1F51E17-458D-4C8F-BAE5-F687529C0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183617"/>
              </p:ext>
            </p:extLst>
          </p:nvPr>
        </p:nvGraphicFramePr>
        <p:xfrm>
          <a:off x="5141753" y="3100855"/>
          <a:ext cx="3101452" cy="2195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363">
                  <a:extLst>
                    <a:ext uri="{9D8B030D-6E8A-4147-A177-3AD203B41FA5}">
                      <a16:colId xmlns:a16="http://schemas.microsoft.com/office/drawing/2014/main" val="4163211627"/>
                    </a:ext>
                  </a:extLst>
                </a:gridCol>
                <a:gridCol w="775363">
                  <a:extLst>
                    <a:ext uri="{9D8B030D-6E8A-4147-A177-3AD203B41FA5}">
                      <a16:colId xmlns:a16="http://schemas.microsoft.com/office/drawing/2014/main" val="1079761066"/>
                    </a:ext>
                  </a:extLst>
                </a:gridCol>
                <a:gridCol w="775363">
                  <a:extLst>
                    <a:ext uri="{9D8B030D-6E8A-4147-A177-3AD203B41FA5}">
                      <a16:colId xmlns:a16="http://schemas.microsoft.com/office/drawing/2014/main" val="2544682640"/>
                    </a:ext>
                  </a:extLst>
                </a:gridCol>
                <a:gridCol w="775363">
                  <a:extLst>
                    <a:ext uri="{9D8B030D-6E8A-4147-A177-3AD203B41FA5}">
                      <a16:colId xmlns:a16="http://schemas.microsoft.com/office/drawing/2014/main" val="3868924007"/>
                    </a:ext>
                  </a:extLst>
                </a:gridCol>
              </a:tblGrid>
              <a:tr h="49487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[0]</a:t>
                      </a:r>
                    </a:p>
                  </a:txBody>
                  <a:tcPr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[2]</a:t>
                      </a:r>
                    </a:p>
                  </a:txBody>
                  <a:tcPr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[3]</a:t>
                      </a:r>
                    </a:p>
                  </a:txBody>
                  <a:tcPr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432429"/>
                  </a:ext>
                </a:extLst>
              </a:tr>
              <a:tr h="4948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329968"/>
                  </a:ext>
                </a:extLst>
              </a:tr>
              <a:tr h="5237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252937"/>
                  </a:ext>
                </a:extLst>
              </a:tr>
              <a:tr h="6822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44747"/>
                  </a:ext>
                </a:extLst>
              </a:tr>
            </a:tbl>
          </a:graphicData>
        </a:graphic>
      </p:graphicFrame>
      <p:cxnSp>
        <p:nvCxnSpPr>
          <p:cNvPr id="44" name="מחבר חץ ישר 43">
            <a:extLst>
              <a:ext uri="{FF2B5EF4-FFF2-40B4-BE49-F238E27FC236}">
                <a16:creationId xmlns:a16="http://schemas.microsoft.com/office/drawing/2014/main" id="{F3F11612-CC4D-47D3-99A1-205B2D58460B}"/>
              </a:ext>
            </a:extLst>
          </p:cNvPr>
          <p:cNvCxnSpPr>
            <a:cxnSpLocks/>
          </p:cNvCxnSpPr>
          <p:nvPr/>
        </p:nvCxnSpPr>
        <p:spPr>
          <a:xfrm>
            <a:off x="3111500" y="2363197"/>
            <a:ext cx="1164052" cy="1240111"/>
          </a:xfrm>
          <a:prstGeom prst="straightConnector1">
            <a:avLst/>
          </a:prstGeom>
          <a:ln w="762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מציין מיקום תוכן 3">
            <a:extLst>
              <a:ext uri="{FF2B5EF4-FFF2-40B4-BE49-F238E27FC236}">
                <a16:creationId xmlns:a16="http://schemas.microsoft.com/office/drawing/2014/main" id="{D3EB8650-7DD9-4A9C-8566-3EF89B49D9AD}"/>
              </a:ext>
            </a:extLst>
          </p:cNvPr>
          <p:cNvSpPr txBox="1">
            <a:spLocks/>
          </p:cNvSpPr>
          <p:nvPr/>
        </p:nvSpPr>
        <p:spPr>
          <a:xfrm>
            <a:off x="325852" y="3603308"/>
            <a:ext cx="3779349" cy="136071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sz="2800" dirty="0">
                <a:solidFill>
                  <a:schemeClr val="tx1"/>
                </a:solidFill>
              </a:rPr>
              <a:t>מספר </a:t>
            </a:r>
            <a:r>
              <a:rPr lang="he-IL" sz="2800" b="1" dirty="0">
                <a:solidFill>
                  <a:schemeClr val="tx1"/>
                </a:solidFill>
              </a:rPr>
              <a:t>השורות</a:t>
            </a:r>
            <a:r>
              <a:rPr lang="he-IL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 algn="ctr" rtl="1">
              <a:buNone/>
            </a:pPr>
            <a:r>
              <a:rPr lang="en-US" sz="3200" b="1" dirty="0">
                <a:solidFill>
                  <a:schemeClr val="tx1"/>
                </a:solidFill>
              </a:rPr>
              <a:t>= 3</a:t>
            </a:r>
            <a:r>
              <a:rPr lang="he-IL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mat.length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0" name="מציין מיקום תוכן 3">
            <a:extLst>
              <a:ext uri="{FF2B5EF4-FFF2-40B4-BE49-F238E27FC236}">
                <a16:creationId xmlns:a16="http://schemas.microsoft.com/office/drawing/2014/main" id="{0C1195A9-502E-4353-8230-9FC3E15A275D}"/>
              </a:ext>
            </a:extLst>
          </p:cNvPr>
          <p:cNvSpPr txBox="1">
            <a:spLocks/>
          </p:cNvSpPr>
          <p:nvPr/>
        </p:nvSpPr>
        <p:spPr>
          <a:xfrm>
            <a:off x="5141753" y="1682842"/>
            <a:ext cx="4480387" cy="136071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he-IL" sz="2800" dirty="0">
                <a:solidFill>
                  <a:schemeClr val="tx1"/>
                </a:solidFill>
              </a:rPr>
              <a:t>מספר </a:t>
            </a:r>
            <a:r>
              <a:rPr lang="he-IL" sz="2800" b="1" dirty="0">
                <a:solidFill>
                  <a:schemeClr val="tx1"/>
                </a:solidFill>
              </a:rPr>
              <a:t>העמודות</a:t>
            </a:r>
          </a:p>
          <a:p>
            <a:pPr marL="0" indent="0" algn="ctr" rtl="1">
              <a:buNone/>
            </a:pPr>
            <a:r>
              <a:rPr lang="en-US" sz="3200" b="1" dirty="0">
                <a:solidFill>
                  <a:schemeClr val="tx1"/>
                </a:solidFill>
              </a:rPr>
              <a:t>mat[0].length = 4</a:t>
            </a:r>
          </a:p>
        </p:txBody>
      </p:sp>
    </p:spTree>
    <p:extLst>
      <p:ext uri="{BB962C8B-B14F-4D97-AF65-F5344CB8AC3E}">
        <p14:creationId xmlns:p14="http://schemas.microsoft.com/office/powerpoint/2010/main" val="301628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8904669-F18F-470F-BAFC-A8966E63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דוגמאות לפעולות בסיסיות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52BADF4-6F54-43E9-A0ED-71EC62F71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63741" y="959092"/>
            <a:ext cx="11161453" cy="457200"/>
          </a:xfrm>
          <a:noFill/>
        </p:spPr>
        <p:txBody>
          <a:bodyPr vert="horz" lIns="0" tIns="0" rIns="0" bIns="0" rtlCol="1" anchor="ctr">
            <a:noAutofit/>
          </a:bodyPr>
          <a:lstStyle/>
          <a:p>
            <a:pPr defTabSz="914400">
              <a:spcBef>
                <a:spcPct val="0"/>
              </a:spcBef>
              <a:buFontTx/>
            </a:pPr>
            <a:r>
              <a:rPr lang="he-IL" sz="3600" dirty="0"/>
              <a:t>סריקת אברי המערך</a:t>
            </a:r>
            <a:r>
              <a:rPr lang="en-US" sz="3600" dirty="0"/>
              <a:t> </a:t>
            </a:r>
            <a:r>
              <a:rPr lang="he-IL" sz="3600" dirty="0"/>
              <a:t>שורה אחר שורה</a:t>
            </a:r>
          </a:p>
        </p:txBody>
      </p:sp>
      <p:graphicFrame>
        <p:nvGraphicFramePr>
          <p:cNvPr id="15" name="טבלה 18">
            <a:extLst>
              <a:ext uri="{FF2B5EF4-FFF2-40B4-BE49-F238E27FC236}">
                <a16:creationId xmlns:a16="http://schemas.microsoft.com/office/drawing/2014/main" id="{CD2F57C2-424B-4176-A9F2-049A31A51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365141"/>
              </p:ext>
            </p:extLst>
          </p:nvPr>
        </p:nvGraphicFramePr>
        <p:xfrm>
          <a:off x="1053348" y="2941800"/>
          <a:ext cx="5471266" cy="2781606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985584">
                  <a:extLst>
                    <a:ext uri="{9D8B030D-6E8A-4147-A177-3AD203B41FA5}">
                      <a16:colId xmlns:a16="http://schemas.microsoft.com/office/drawing/2014/main" val="3218517397"/>
                    </a:ext>
                  </a:extLst>
                </a:gridCol>
                <a:gridCol w="1189753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1141517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1077207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  <a:gridCol w="1077205">
                  <a:extLst>
                    <a:ext uri="{9D8B030D-6E8A-4147-A177-3AD203B41FA5}">
                      <a16:colId xmlns:a16="http://schemas.microsoft.com/office/drawing/2014/main" val="794179045"/>
                    </a:ext>
                  </a:extLst>
                </a:gridCol>
              </a:tblGrid>
              <a:tr h="502267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[ 3 ]</a:t>
                      </a:r>
                      <a:endParaRPr lang="he-IL" sz="20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[ 2 ]</a:t>
                      </a:r>
                      <a:endParaRPr lang="he-IL" sz="20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[ 1 ]</a:t>
                      </a:r>
                      <a:endParaRPr lang="he-IL" sz="20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[ 0 ]</a:t>
                      </a:r>
                      <a:endParaRPr lang="he-IL" sz="2000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419068"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[ 0 ]</a:t>
                      </a:r>
                      <a:endParaRPr lang="he-IL" sz="2000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419068"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[ 1 ]</a:t>
                      </a:r>
                      <a:endParaRPr lang="he-IL" sz="2000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419068"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[ 2 ]</a:t>
                      </a:r>
                      <a:endParaRPr lang="he-IL" sz="2000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  <a:tr h="419068"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[ 3 ]</a:t>
                      </a:r>
                      <a:endParaRPr lang="he-IL" sz="2000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255262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b="1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[ 4 ]</a:t>
                      </a:r>
                      <a:endParaRPr lang="he-IL" sz="2000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032467"/>
                  </a:ext>
                </a:extLst>
              </a:tr>
            </a:tbl>
          </a:graphicData>
        </a:graphic>
      </p:graphicFrame>
      <p:sp>
        <p:nvSpPr>
          <p:cNvPr id="4" name="חץ: ימינה 3">
            <a:extLst>
              <a:ext uri="{FF2B5EF4-FFF2-40B4-BE49-F238E27FC236}">
                <a16:creationId xmlns:a16="http://schemas.microsoft.com/office/drawing/2014/main" id="{C2A92098-03E9-40AA-9E3D-148C6BDA6E35}"/>
              </a:ext>
            </a:extLst>
          </p:cNvPr>
          <p:cNvSpPr/>
          <p:nvPr/>
        </p:nvSpPr>
        <p:spPr>
          <a:xfrm>
            <a:off x="2133600" y="34295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חץ: ימינה 18">
            <a:extLst>
              <a:ext uri="{FF2B5EF4-FFF2-40B4-BE49-F238E27FC236}">
                <a16:creationId xmlns:a16="http://schemas.microsoft.com/office/drawing/2014/main" id="{6C43012C-B173-4480-AE92-673A6A4833D7}"/>
              </a:ext>
            </a:extLst>
          </p:cNvPr>
          <p:cNvSpPr/>
          <p:nvPr/>
        </p:nvSpPr>
        <p:spPr>
          <a:xfrm>
            <a:off x="3243072" y="34295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חץ: ימינה 21">
            <a:extLst>
              <a:ext uri="{FF2B5EF4-FFF2-40B4-BE49-F238E27FC236}">
                <a16:creationId xmlns:a16="http://schemas.microsoft.com/office/drawing/2014/main" id="{CB90254C-7A3F-426A-955F-ABA2C35ED63C}"/>
              </a:ext>
            </a:extLst>
          </p:cNvPr>
          <p:cNvSpPr/>
          <p:nvPr/>
        </p:nvSpPr>
        <p:spPr>
          <a:xfrm>
            <a:off x="4380029" y="34295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חץ: ימינה 22">
            <a:extLst>
              <a:ext uri="{FF2B5EF4-FFF2-40B4-BE49-F238E27FC236}">
                <a16:creationId xmlns:a16="http://schemas.microsoft.com/office/drawing/2014/main" id="{D077BBFB-CA0D-4B17-B560-2E7F1DF27634}"/>
              </a:ext>
            </a:extLst>
          </p:cNvPr>
          <p:cNvSpPr/>
          <p:nvPr/>
        </p:nvSpPr>
        <p:spPr>
          <a:xfrm>
            <a:off x="5516986" y="34295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: למטה 5">
            <a:extLst>
              <a:ext uri="{FF2B5EF4-FFF2-40B4-BE49-F238E27FC236}">
                <a16:creationId xmlns:a16="http://schemas.microsoft.com/office/drawing/2014/main" id="{9F69C875-9053-4A8A-9113-159CAF048439}"/>
              </a:ext>
            </a:extLst>
          </p:cNvPr>
          <p:cNvSpPr/>
          <p:nvPr/>
        </p:nvSpPr>
        <p:spPr>
          <a:xfrm rot="18139371">
            <a:off x="414990" y="2863375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26" name="חץ: ימינה 25">
            <a:extLst>
              <a:ext uri="{FF2B5EF4-FFF2-40B4-BE49-F238E27FC236}">
                <a16:creationId xmlns:a16="http://schemas.microsoft.com/office/drawing/2014/main" id="{D30F7E8E-D40A-4939-B324-E63101E9081A}"/>
              </a:ext>
            </a:extLst>
          </p:cNvPr>
          <p:cNvSpPr/>
          <p:nvPr/>
        </p:nvSpPr>
        <p:spPr>
          <a:xfrm>
            <a:off x="2161874" y="38976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חץ: ימינה 26">
            <a:extLst>
              <a:ext uri="{FF2B5EF4-FFF2-40B4-BE49-F238E27FC236}">
                <a16:creationId xmlns:a16="http://schemas.microsoft.com/office/drawing/2014/main" id="{FE3E3408-9B71-4A64-B42B-8B7A0856BF9E}"/>
              </a:ext>
            </a:extLst>
          </p:cNvPr>
          <p:cNvSpPr/>
          <p:nvPr/>
        </p:nvSpPr>
        <p:spPr>
          <a:xfrm>
            <a:off x="3271346" y="39142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חץ: ימינה 27">
            <a:extLst>
              <a:ext uri="{FF2B5EF4-FFF2-40B4-BE49-F238E27FC236}">
                <a16:creationId xmlns:a16="http://schemas.microsoft.com/office/drawing/2014/main" id="{70CAD3B6-9D2B-4ACE-AEE3-7F9852E0CCEB}"/>
              </a:ext>
            </a:extLst>
          </p:cNvPr>
          <p:cNvSpPr/>
          <p:nvPr/>
        </p:nvSpPr>
        <p:spPr>
          <a:xfrm>
            <a:off x="4365892" y="39131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חץ: ימינה 28">
            <a:extLst>
              <a:ext uri="{FF2B5EF4-FFF2-40B4-BE49-F238E27FC236}">
                <a16:creationId xmlns:a16="http://schemas.microsoft.com/office/drawing/2014/main" id="{901AA56B-CF4F-48BD-818C-83EF960DE39D}"/>
              </a:ext>
            </a:extLst>
          </p:cNvPr>
          <p:cNvSpPr/>
          <p:nvPr/>
        </p:nvSpPr>
        <p:spPr>
          <a:xfrm>
            <a:off x="5545260" y="39454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חץ: ימינה 30">
            <a:extLst>
              <a:ext uri="{FF2B5EF4-FFF2-40B4-BE49-F238E27FC236}">
                <a16:creationId xmlns:a16="http://schemas.microsoft.com/office/drawing/2014/main" id="{9FAB70AF-F111-4823-A195-BE9B2A6FD58E}"/>
              </a:ext>
            </a:extLst>
          </p:cNvPr>
          <p:cNvSpPr/>
          <p:nvPr/>
        </p:nvSpPr>
        <p:spPr>
          <a:xfrm>
            <a:off x="2133600" y="43512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חץ: ימינה 31">
            <a:extLst>
              <a:ext uri="{FF2B5EF4-FFF2-40B4-BE49-F238E27FC236}">
                <a16:creationId xmlns:a16="http://schemas.microsoft.com/office/drawing/2014/main" id="{C24AC661-463A-455B-AFDB-902E57C4C360}"/>
              </a:ext>
            </a:extLst>
          </p:cNvPr>
          <p:cNvSpPr/>
          <p:nvPr/>
        </p:nvSpPr>
        <p:spPr>
          <a:xfrm>
            <a:off x="3243072" y="43677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חץ: ימינה 32">
            <a:extLst>
              <a:ext uri="{FF2B5EF4-FFF2-40B4-BE49-F238E27FC236}">
                <a16:creationId xmlns:a16="http://schemas.microsoft.com/office/drawing/2014/main" id="{D4AC2D91-D91C-400B-8496-336C5BD8B642}"/>
              </a:ext>
            </a:extLst>
          </p:cNvPr>
          <p:cNvSpPr/>
          <p:nvPr/>
        </p:nvSpPr>
        <p:spPr>
          <a:xfrm>
            <a:off x="4337618" y="43666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חץ: ימינה 33">
            <a:extLst>
              <a:ext uri="{FF2B5EF4-FFF2-40B4-BE49-F238E27FC236}">
                <a16:creationId xmlns:a16="http://schemas.microsoft.com/office/drawing/2014/main" id="{7893BC4D-43C0-4E99-8C03-2D39AB8A1AF0}"/>
              </a:ext>
            </a:extLst>
          </p:cNvPr>
          <p:cNvSpPr/>
          <p:nvPr/>
        </p:nvSpPr>
        <p:spPr>
          <a:xfrm>
            <a:off x="5516986" y="4399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חץ: ימינה 34">
            <a:extLst>
              <a:ext uri="{FF2B5EF4-FFF2-40B4-BE49-F238E27FC236}">
                <a16:creationId xmlns:a16="http://schemas.microsoft.com/office/drawing/2014/main" id="{5822AF57-D121-45E2-85CD-BD3E666F5427}"/>
              </a:ext>
            </a:extLst>
          </p:cNvPr>
          <p:cNvSpPr/>
          <p:nvPr/>
        </p:nvSpPr>
        <p:spPr>
          <a:xfrm>
            <a:off x="2133600" y="47456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חץ: ימינה 35">
            <a:extLst>
              <a:ext uri="{FF2B5EF4-FFF2-40B4-BE49-F238E27FC236}">
                <a16:creationId xmlns:a16="http://schemas.microsoft.com/office/drawing/2014/main" id="{830237E3-C7C0-45B1-9635-10438796E0B0}"/>
              </a:ext>
            </a:extLst>
          </p:cNvPr>
          <p:cNvSpPr/>
          <p:nvPr/>
        </p:nvSpPr>
        <p:spPr>
          <a:xfrm>
            <a:off x="3243072" y="47622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חץ: ימינה 36">
            <a:extLst>
              <a:ext uri="{FF2B5EF4-FFF2-40B4-BE49-F238E27FC236}">
                <a16:creationId xmlns:a16="http://schemas.microsoft.com/office/drawing/2014/main" id="{29DDA0C2-1079-4E71-83A5-E96FC02170BD}"/>
              </a:ext>
            </a:extLst>
          </p:cNvPr>
          <p:cNvSpPr/>
          <p:nvPr/>
        </p:nvSpPr>
        <p:spPr>
          <a:xfrm>
            <a:off x="4337618" y="47611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חץ: ימינה 37">
            <a:extLst>
              <a:ext uri="{FF2B5EF4-FFF2-40B4-BE49-F238E27FC236}">
                <a16:creationId xmlns:a16="http://schemas.microsoft.com/office/drawing/2014/main" id="{5D38E3E3-C64D-4E2B-946F-D294FD41BB7C}"/>
              </a:ext>
            </a:extLst>
          </p:cNvPr>
          <p:cNvSpPr/>
          <p:nvPr/>
        </p:nvSpPr>
        <p:spPr>
          <a:xfrm>
            <a:off x="5516986" y="47934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חץ: ימינה 38">
            <a:extLst>
              <a:ext uri="{FF2B5EF4-FFF2-40B4-BE49-F238E27FC236}">
                <a16:creationId xmlns:a16="http://schemas.microsoft.com/office/drawing/2014/main" id="{47E49305-17A2-426A-A07B-403457EDD92F}"/>
              </a:ext>
            </a:extLst>
          </p:cNvPr>
          <p:cNvSpPr/>
          <p:nvPr/>
        </p:nvSpPr>
        <p:spPr>
          <a:xfrm>
            <a:off x="2133600" y="52387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חץ: ימינה 39">
            <a:extLst>
              <a:ext uri="{FF2B5EF4-FFF2-40B4-BE49-F238E27FC236}">
                <a16:creationId xmlns:a16="http://schemas.microsoft.com/office/drawing/2014/main" id="{AA9AD570-C9FC-4603-AFD2-FA925ED4B92C}"/>
              </a:ext>
            </a:extLst>
          </p:cNvPr>
          <p:cNvSpPr/>
          <p:nvPr/>
        </p:nvSpPr>
        <p:spPr>
          <a:xfrm>
            <a:off x="3243072" y="52553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חץ: ימינה 40">
            <a:extLst>
              <a:ext uri="{FF2B5EF4-FFF2-40B4-BE49-F238E27FC236}">
                <a16:creationId xmlns:a16="http://schemas.microsoft.com/office/drawing/2014/main" id="{44CA0633-EB49-47D4-84FF-4E4473E35B6E}"/>
              </a:ext>
            </a:extLst>
          </p:cNvPr>
          <p:cNvSpPr/>
          <p:nvPr/>
        </p:nvSpPr>
        <p:spPr>
          <a:xfrm>
            <a:off x="4337618" y="52542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חץ: ימינה 41">
            <a:extLst>
              <a:ext uri="{FF2B5EF4-FFF2-40B4-BE49-F238E27FC236}">
                <a16:creationId xmlns:a16="http://schemas.microsoft.com/office/drawing/2014/main" id="{3C2797AB-7B1B-4115-A721-AE2D4B7BAE7F}"/>
              </a:ext>
            </a:extLst>
          </p:cNvPr>
          <p:cNvSpPr/>
          <p:nvPr/>
        </p:nvSpPr>
        <p:spPr>
          <a:xfrm>
            <a:off x="5516986" y="52865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חץ: למטה 44">
            <a:extLst>
              <a:ext uri="{FF2B5EF4-FFF2-40B4-BE49-F238E27FC236}">
                <a16:creationId xmlns:a16="http://schemas.microsoft.com/office/drawing/2014/main" id="{C8958EB6-B95A-427C-A4D0-E796103158C4}"/>
              </a:ext>
            </a:extLst>
          </p:cNvPr>
          <p:cNvSpPr/>
          <p:nvPr/>
        </p:nvSpPr>
        <p:spPr>
          <a:xfrm rot="18104487">
            <a:off x="395424" y="3368611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46" name="חץ: למטה 45">
            <a:extLst>
              <a:ext uri="{FF2B5EF4-FFF2-40B4-BE49-F238E27FC236}">
                <a16:creationId xmlns:a16="http://schemas.microsoft.com/office/drawing/2014/main" id="{FAC635D7-113B-4076-A93F-7907C6FB84D3}"/>
              </a:ext>
            </a:extLst>
          </p:cNvPr>
          <p:cNvSpPr/>
          <p:nvPr/>
        </p:nvSpPr>
        <p:spPr>
          <a:xfrm rot="17818304">
            <a:off x="342207" y="3817353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47" name="חץ: למטה 46">
            <a:extLst>
              <a:ext uri="{FF2B5EF4-FFF2-40B4-BE49-F238E27FC236}">
                <a16:creationId xmlns:a16="http://schemas.microsoft.com/office/drawing/2014/main" id="{C554E5FD-21C6-4EB3-AE9A-420E9DC614D6}"/>
              </a:ext>
            </a:extLst>
          </p:cNvPr>
          <p:cNvSpPr/>
          <p:nvPr/>
        </p:nvSpPr>
        <p:spPr>
          <a:xfrm rot="17834412">
            <a:off x="325579" y="4280045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48" name="חץ: למטה 47">
            <a:extLst>
              <a:ext uri="{FF2B5EF4-FFF2-40B4-BE49-F238E27FC236}">
                <a16:creationId xmlns:a16="http://schemas.microsoft.com/office/drawing/2014/main" id="{0C53432B-A1EA-4F37-B764-C9E8A2109493}"/>
              </a:ext>
            </a:extLst>
          </p:cNvPr>
          <p:cNvSpPr/>
          <p:nvPr/>
        </p:nvSpPr>
        <p:spPr>
          <a:xfrm rot="17825170">
            <a:off x="412823" y="4800436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"/>
                            </p:stCondLst>
                            <p:childTnLst>
                              <p:par>
                                <p:cTn id="5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"/>
                            </p:stCondLst>
                            <p:childTnLst>
                              <p:par>
                                <p:cTn id="5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5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5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5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5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7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5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25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300"/>
                            </p:stCondLst>
                            <p:childTnLst>
                              <p:par>
                                <p:cTn id="9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50"/>
                            </p:stCondLst>
                            <p:childTnLst>
                              <p:par>
                                <p:cTn id="10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50"/>
                            </p:stCondLst>
                            <p:childTnLst>
                              <p:par>
                                <p:cTn id="10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3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50"/>
                            </p:stCondLst>
                            <p:childTnLst>
                              <p:par>
                                <p:cTn id="1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800"/>
                            </p:stCondLst>
                            <p:childTnLst>
                              <p:par>
                                <p:cTn id="1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50"/>
                            </p:stCondLst>
                            <p:childTnLst>
                              <p:par>
                                <p:cTn id="1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3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35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400"/>
                            </p:stCondLst>
                            <p:childTnLst>
                              <p:par>
                                <p:cTn id="1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650"/>
                            </p:stCondLst>
                            <p:childTnLst>
                              <p:par>
                                <p:cTn id="1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900"/>
                            </p:stCondLst>
                            <p:childTnLst>
                              <p:par>
                                <p:cTn id="1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150"/>
                            </p:stCondLst>
                            <p:childTnLst>
                              <p:par>
                                <p:cTn id="1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400"/>
                            </p:stCondLst>
                            <p:childTnLst>
                              <p:par>
                                <p:cTn id="1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650"/>
                            </p:stCondLst>
                            <p:childTnLst>
                              <p:par>
                                <p:cTn id="1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900"/>
                            </p:stCondLst>
                            <p:childTnLst>
                              <p:par>
                                <p:cTn id="1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50"/>
                            </p:stCondLst>
                            <p:childTnLst>
                              <p:par>
                                <p:cTn id="1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6" grpId="0" animBg="1"/>
      <p:bldP spid="6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8904669-F18F-470F-BAFC-A8966E63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דוגמאות לפעולות בסיסיות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997B0DBD-FE08-4AFA-9BD6-8D53EA36E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87" y="3065789"/>
            <a:ext cx="7089014" cy="1960999"/>
          </a:xfrm>
          <a:prstGeom prst="rect">
            <a:avLst/>
          </a:prstGeom>
          <a:ln w="57150">
            <a:solidFill>
              <a:srgbClr val="8DD3D7"/>
            </a:solidFill>
          </a:ln>
        </p:spPr>
      </p:pic>
      <p:sp>
        <p:nvSpPr>
          <p:cNvPr id="43" name="מציין מיקום תוכן 3">
            <a:extLst>
              <a:ext uri="{FF2B5EF4-FFF2-40B4-BE49-F238E27FC236}">
                <a16:creationId xmlns:a16="http://schemas.microsoft.com/office/drawing/2014/main" id="{CACDB131-6D49-455C-B75E-DA9F2ABD3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2435" y="1450298"/>
            <a:ext cx="10565278" cy="1839316"/>
          </a:xfrm>
        </p:spPr>
        <p:txBody>
          <a:bodyPr>
            <a:normAutofit/>
          </a:bodyPr>
          <a:lstStyle/>
          <a:p>
            <a:r>
              <a:rPr lang="he-IL" dirty="0"/>
              <a:t>בכניסה ללולאה החיצונית, היא תצביע על </a:t>
            </a:r>
            <a:r>
              <a:rPr lang="he-IL" sz="2800" b="1" dirty="0"/>
              <a:t>שורה</a:t>
            </a:r>
            <a:r>
              <a:rPr lang="he-IL" dirty="0"/>
              <a:t> 0</a:t>
            </a:r>
          </a:p>
          <a:p>
            <a:r>
              <a:rPr lang="he-IL" dirty="0"/>
              <a:t>הלולאה הפנימית, תסרוק את השורה, החל מעמודה 0 תא אחר תא</a:t>
            </a:r>
          </a:p>
          <a:p>
            <a:r>
              <a:rPr lang="he-IL" dirty="0"/>
              <a:t>הלולאה החיצונית תקדם אותנו לשורה הבאה וכן הלאה...</a:t>
            </a:r>
          </a:p>
        </p:txBody>
      </p:sp>
      <p:sp>
        <p:nvSpPr>
          <p:cNvPr id="44" name="מציין מיקום טקסט 2">
            <a:extLst>
              <a:ext uri="{FF2B5EF4-FFF2-40B4-BE49-F238E27FC236}">
                <a16:creationId xmlns:a16="http://schemas.microsoft.com/office/drawing/2014/main" id="{0E5431F4-9DCC-4D40-B5D3-FCDA3F950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63741" y="959092"/>
            <a:ext cx="11161453" cy="457200"/>
          </a:xfrm>
          <a:noFill/>
        </p:spPr>
        <p:txBody>
          <a:bodyPr vert="horz" lIns="0" tIns="0" rIns="0" bIns="0" rtlCol="1" anchor="ctr">
            <a:noAutofit/>
          </a:bodyPr>
          <a:lstStyle/>
          <a:p>
            <a:pPr defTabSz="914400">
              <a:spcBef>
                <a:spcPct val="0"/>
              </a:spcBef>
              <a:buFontTx/>
            </a:pPr>
            <a:r>
              <a:rPr lang="he-IL" sz="3600" dirty="0"/>
              <a:t>סריקת אברי המערך</a:t>
            </a:r>
            <a:r>
              <a:rPr lang="en-US" sz="3600" dirty="0"/>
              <a:t> </a:t>
            </a:r>
            <a:r>
              <a:rPr lang="he-IL" sz="3600" dirty="0"/>
              <a:t>שורה אחר שורה</a:t>
            </a:r>
          </a:p>
        </p:txBody>
      </p:sp>
      <p:sp>
        <p:nvSpPr>
          <p:cNvPr id="50" name="חץ: למטה 49">
            <a:extLst>
              <a:ext uri="{FF2B5EF4-FFF2-40B4-BE49-F238E27FC236}">
                <a16:creationId xmlns:a16="http://schemas.microsoft.com/office/drawing/2014/main" id="{5EDB4403-F059-41EB-A2F4-182406DDAC39}"/>
              </a:ext>
            </a:extLst>
          </p:cNvPr>
          <p:cNvSpPr/>
          <p:nvPr/>
        </p:nvSpPr>
        <p:spPr>
          <a:xfrm rot="18139371">
            <a:off x="414990" y="2604222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51" name="חץ: ימינה 50">
            <a:extLst>
              <a:ext uri="{FF2B5EF4-FFF2-40B4-BE49-F238E27FC236}">
                <a16:creationId xmlns:a16="http://schemas.microsoft.com/office/drawing/2014/main" id="{71EFB33B-10F2-4855-9FAD-FB973DBBA0DA}"/>
              </a:ext>
            </a:extLst>
          </p:cNvPr>
          <p:cNvSpPr/>
          <p:nvPr/>
        </p:nvSpPr>
        <p:spPr>
          <a:xfrm>
            <a:off x="753002" y="37924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3868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8904669-F18F-470F-BAFC-A8966E63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דוגמאות לפעולות בסיסיות</a:t>
            </a:r>
          </a:p>
        </p:txBody>
      </p:sp>
      <p:graphicFrame>
        <p:nvGraphicFramePr>
          <p:cNvPr id="15" name="טבלה 18">
            <a:extLst>
              <a:ext uri="{FF2B5EF4-FFF2-40B4-BE49-F238E27FC236}">
                <a16:creationId xmlns:a16="http://schemas.microsoft.com/office/drawing/2014/main" id="{CD2F57C2-424B-4176-A9F2-049A31A51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131491"/>
              </p:ext>
            </p:extLst>
          </p:nvPr>
        </p:nvGraphicFramePr>
        <p:xfrm>
          <a:off x="848491" y="1792650"/>
          <a:ext cx="5471266" cy="4395342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985584">
                  <a:extLst>
                    <a:ext uri="{9D8B030D-6E8A-4147-A177-3AD203B41FA5}">
                      <a16:colId xmlns:a16="http://schemas.microsoft.com/office/drawing/2014/main" val="3218517397"/>
                    </a:ext>
                  </a:extLst>
                </a:gridCol>
                <a:gridCol w="1189753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1141517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1077207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  <a:gridCol w="1077205">
                  <a:extLst>
                    <a:ext uri="{9D8B030D-6E8A-4147-A177-3AD203B41FA5}">
                      <a16:colId xmlns:a16="http://schemas.microsoft.com/office/drawing/2014/main" val="794179045"/>
                    </a:ext>
                  </a:extLst>
                </a:gridCol>
              </a:tblGrid>
              <a:tr h="408085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[ 3 ]</a:t>
                      </a:r>
                      <a:endParaRPr lang="he-IL" sz="20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[ 2 ]</a:t>
                      </a:r>
                      <a:endParaRPr lang="he-IL" sz="20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[ 1 ]</a:t>
                      </a:r>
                      <a:endParaRPr lang="he-IL" sz="20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[ 0 ]</a:t>
                      </a:r>
                      <a:endParaRPr lang="he-IL" sz="2000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752762"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[ 0 ]</a:t>
                      </a:r>
                      <a:endParaRPr lang="he-IL" sz="2000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794071"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[ 1 ]</a:t>
                      </a:r>
                      <a:endParaRPr lang="he-IL" sz="2000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899322"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[ 2 ]</a:t>
                      </a:r>
                      <a:endParaRPr lang="he-IL" sz="2000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  <a:tr h="844834"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[ 3 ]</a:t>
                      </a:r>
                      <a:endParaRPr lang="he-IL" sz="2000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255262"/>
                  </a:ext>
                </a:extLst>
              </a:tr>
              <a:tr h="696268"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b="1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[ 4 ]</a:t>
                      </a:r>
                      <a:endParaRPr lang="he-IL" sz="2000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032467"/>
                  </a:ext>
                </a:extLst>
              </a:tr>
            </a:tbl>
          </a:graphicData>
        </a:graphic>
      </p:graphicFrame>
      <p:sp>
        <p:nvSpPr>
          <p:cNvPr id="4" name="חץ: ימינה 3">
            <a:extLst>
              <a:ext uri="{FF2B5EF4-FFF2-40B4-BE49-F238E27FC236}">
                <a16:creationId xmlns:a16="http://schemas.microsoft.com/office/drawing/2014/main" id="{C2A92098-03E9-40AA-9E3D-148C6BDA6E35}"/>
              </a:ext>
            </a:extLst>
          </p:cNvPr>
          <p:cNvSpPr/>
          <p:nvPr/>
        </p:nvSpPr>
        <p:spPr>
          <a:xfrm rot="2988665">
            <a:off x="1640802" y="11467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חץ: למטה 5">
            <a:extLst>
              <a:ext uri="{FF2B5EF4-FFF2-40B4-BE49-F238E27FC236}">
                <a16:creationId xmlns:a16="http://schemas.microsoft.com/office/drawing/2014/main" id="{9F69C875-9053-4A8A-9113-159CAF048439}"/>
              </a:ext>
            </a:extLst>
          </p:cNvPr>
          <p:cNvSpPr/>
          <p:nvPr/>
        </p:nvSpPr>
        <p:spPr>
          <a:xfrm>
            <a:off x="2118469" y="2200172"/>
            <a:ext cx="554182" cy="72630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45" name="חץ: למטה 44">
            <a:extLst>
              <a:ext uri="{FF2B5EF4-FFF2-40B4-BE49-F238E27FC236}">
                <a16:creationId xmlns:a16="http://schemas.microsoft.com/office/drawing/2014/main" id="{C8958EB6-B95A-427C-A4D0-E796103158C4}"/>
              </a:ext>
            </a:extLst>
          </p:cNvPr>
          <p:cNvSpPr/>
          <p:nvPr/>
        </p:nvSpPr>
        <p:spPr>
          <a:xfrm>
            <a:off x="2118469" y="3014138"/>
            <a:ext cx="554182" cy="742109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30" name="חץ: למטה 29">
            <a:extLst>
              <a:ext uri="{FF2B5EF4-FFF2-40B4-BE49-F238E27FC236}">
                <a16:creationId xmlns:a16="http://schemas.microsoft.com/office/drawing/2014/main" id="{4198220B-0664-4991-88F2-1B89D3A39223}"/>
              </a:ext>
            </a:extLst>
          </p:cNvPr>
          <p:cNvSpPr/>
          <p:nvPr/>
        </p:nvSpPr>
        <p:spPr>
          <a:xfrm>
            <a:off x="2065399" y="3843907"/>
            <a:ext cx="554182" cy="803880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43" name="חץ: למטה 42">
            <a:extLst>
              <a:ext uri="{FF2B5EF4-FFF2-40B4-BE49-F238E27FC236}">
                <a16:creationId xmlns:a16="http://schemas.microsoft.com/office/drawing/2014/main" id="{2E8BD7F1-4E38-40A0-96AF-83C99625A14F}"/>
              </a:ext>
            </a:extLst>
          </p:cNvPr>
          <p:cNvSpPr/>
          <p:nvPr/>
        </p:nvSpPr>
        <p:spPr>
          <a:xfrm>
            <a:off x="2065399" y="4662678"/>
            <a:ext cx="554182" cy="742109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44" name="חץ: למטה 43">
            <a:extLst>
              <a:ext uri="{FF2B5EF4-FFF2-40B4-BE49-F238E27FC236}">
                <a16:creationId xmlns:a16="http://schemas.microsoft.com/office/drawing/2014/main" id="{7161F915-60DB-4D7B-9F25-0E3E8307CF33}"/>
              </a:ext>
            </a:extLst>
          </p:cNvPr>
          <p:cNvSpPr/>
          <p:nvPr/>
        </p:nvSpPr>
        <p:spPr>
          <a:xfrm>
            <a:off x="2065399" y="5460734"/>
            <a:ext cx="554182" cy="712367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49" name="חץ: ימינה 48">
            <a:extLst>
              <a:ext uri="{FF2B5EF4-FFF2-40B4-BE49-F238E27FC236}">
                <a16:creationId xmlns:a16="http://schemas.microsoft.com/office/drawing/2014/main" id="{7DAB6837-BD68-4C69-9B3A-D28D54F6BC9D}"/>
              </a:ext>
            </a:extLst>
          </p:cNvPr>
          <p:cNvSpPr/>
          <p:nvPr/>
        </p:nvSpPr>
        <p:spPr>
          <a:xfrm rot="3130884">
            <a:off x="2967677" y="11579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חץ: למטה 49">
            <a:extLst>
              <a:ext uri="{FF2B5EF4-FFF2-40B4-BE49-F238E27FC236}">
                <a16:creationId xmlns:a16="http://schemas.microsoft.com/office/drawing/2014/main" id="{13769470-4068-4B4F-A455-80A575949909}"/>
              </a:ext>
            </a:extLst>
          </p:cNvPr>
          <p:cNvSpPr/>
          <p:nvPr/>
        </p:nvSpPr>
        <p:spPr>
          <a:xfrm>
            <a:off x="3388447" y="2200172"/>
            <a:ext cx="554182" cy="72630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51" name="חץ: למטה 50">
            <a:extLst>
              <a:ext uri="{FF2B5EF4-FFF2-40B4-BE49-F238E27FC236}">
                <a16:creationId xmlns:a16="http://schemas.microsoft.com/office/drawing/2014/main" id="{610872BA-77F0-4DD7-B4BD-D7F0B9CEB0AA}"/>
              </a:ext>
            </a:extLst>
          </p:cNvPr>
          <p:cNvSpPr/>
          <p:nvPr/>
        </p:nvSpPr>
        <p:spPr>
          <a:xfrm>
            <a:off x="3388447" y="3014138"/>
            <a:ext cx="554182" cy="742109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52" name="חץ: למטה 51">
            <a:extLst>
              <a:ext uri="{FF2B5EF4-FFF2-40B4-BE49-F238E27FC236}">
                <a16:creationId xmlns:a16="http://schemas.microsoft.com/office/drawing/2014/main" id="{4ECBC7D9-17D2-4AD9-BA41-BAAD46B8B7F9}"/>
              </a:ext>
            </a:extLst>
          </p:cNvPr>
          <p:cNvSpPr/>
          <p:nvPr/>
        </p:nvSpPr>
        <p:spPr>
          <a:xfrm>
            <a:off x="3335377" y="3843907"/>
            <a:ext cx="554182" cy="803880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53" name="חץ: למטה 52">
            <a:extLst>
              <a:ext uri="{FF2B5EF4-FFF2-40B4-BE49-F238E27FC236}">
                <a16:creationId xmlns:a16="http://schemas.microsoft.com/office/drawing/2014/main" id="{3E845F5B-6CE1-449D-8994-3DB36B248512}"/>
              </a:ext>
            </a:extLst>
          </p:cNvPr>
          <p:cNvSpPr/>
          <p:nvPr/>
        </p:nvSpPr>
        <p:spPr>
          <a:xfrm>
            <a:off x="3335377" y="4662678"/>
            <a:ext cx="554182" cy="742109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54" name="חץ: למטה 53">
            <a:extLst>
              <a:ext uri="{FF2B5EF4-FFF2-40B4-BE49-F238E27FC236}">
                <a16:creationId xmlns:a16="http://schemas.microsoft.com/office/drawing/2014/main" id="{F458E195-858B-4B04-AC93-24E6FA08DBF1}"/>
              </a:ext>
            </a:extLst>
          </p:cNvPr>
          <p:cNvSpPr/>
          <p:nvPr/>
        </p:nvSpPr>
        <p:spPr>
          <a:xfrm>
            <a:off x="3335377" y="5460734"/>
            <a:ext cx="554182" cy="712367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55" name="חץ: ימינה 54">
            <a:extLst>
              <a:ext uri="{FF2B5EF4-FFF2-40B4-BE49-F238E27FC236}">
                <a16:creationId xmlns:a16="http://schemas.microsoft.com/office/drawing/2014/main" id="{9D4559F2-55D7-4288-8DEE-DC1E8BD0C748}"/>
              </a:ext>
            </a:extLst>
          </p:cNvPr>
          <p:cNvSpPr/>
          <p:nvPr/>
        </p:nvSpPr>
        <p:spPr>
          <a:xfrm rot="3459423">
            <a:off x="4135430" y="11579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חץ: למטה 55">
            <a:extLst>
              <a:ext uri="{FF2B5EF4-FFF2-40B4-BE49-F238E27FC236}">
                <a16:creationId xmlns:a16="http://schemas.microsoft.com/office/drawing/2014/main" id="{1C9A8C5D-62E0-40A2-9113-C742057D2969}"/>
              </a:ext>
            </a:extLst>
          </p:cNvPr>
          <p:cNvSpPr/>
          <p:nvPr/>
        </p:nvSpPr>
        <p:spPr>
          <a:xfrm>
            <a:off x="4577011" y="2210258"/>
            <a:ext cx="554182" cy="72630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57" name="חץ: למטה 56">
            <a:extLst>
              <a:ext uri="{FF2B5EF4-FFF2-40B4-BE49-F238E27FC236}">
                <a16:creationId xmlns:a16="http://schemas.microsoft.com/office/drawing/2014/main" id="{249556C2-FCE8-4003-B9A7-55317A774DC3}"/>
              </a:ext>
            </a:extLst>
          </p:cNvPr>
          <p:cNvSpPr/>
          <p:nvPr/>
        </p:nvSpPr>
        <p:spPr>
          <a:xfrm>
            <a:off x="4577011" y="3024224"/>
            <a:ext cx="554182" cy="742109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58" name="חץ: למטה 57">
            <a:extLst>
              <a:ext uri="{FF2B5EF4-FFF2-40B4-BE49-F238E27FC236}">
                <a16:creationId xmlns:a16="http://schemas.microsoft.com/office/drawing/2014/main" id="{F2AC7282-DC49-4E41-BC83-E2AD69577E7C}"/>
              </a:ext>
            </a:extLst>
          </p:cNvPr>
          <p:cNvSpPr/>
          <p:nvPr/>
        </p:nvSpPr>
        <p:spPr>
          <a:xfrm>
            <a:off x="4523941" y="3853993"/>
            <a:ext cx="554182" cy="803880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59" name="חץ: למטה 58">
            <a:extLst>
              <a:ext uri="{FF2B5EF4-FFF2-40B4-BE49-F238E27FC236}">
                <a16:creationId xmlns:a16="http://schemas.microsoft.com/office/drawing/2014/main" id="{08C1133E-7897-4E11-AA9A-CFE258197B31}"/>
              </a:ext>
            </a:extLst>
          </p:cNvPr>
          <p:cNvSpPr/>
          <p:nvPr/>
        </p:nvSpPr>
        <p:spPr>
          <a:xfrm>
            <a:off x="4523941" y="4672764"/>
            <a:ext cx="554182" cy="742109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60" name="חץ: למטה 59">
            <a:extLst>
              <a:ext uri="{FF2B5EF4-FFF2-40B4-BE49-F238E27FC236}">
                <a16:creationId xmlns:a16="http://schemas.microsoft.com/office/drawing/2014/main" id="{61791E46-737A-4750-9F37-32353C47A07F}"/>
              </a:ext>
            </a:extLst>
          </p:cNvPr>
          <p:cNvSpPr/>
          <p:nvPr/>
        </p:nvSpPr>
        <p:spPr>
          <a:xfrm>
            <a:off x="4523941" y="5470820"/>
            <a:ext cx="554182" cy="712367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61" name="חץ: ימינה 60">
            <a:extLst>
              <a:ext uri="{FF2B5EF4-FFF2-40B4-BE49-F238E27FC236}">
                <a16:creationId xmlns:a16="http://schemas.microsoft.com/office/drawing/2014/main" id="{1E8AAB14-0755-42EB-B27F-6DBAC026A3D2}"/>
              </a:ext>
            </a:extLst>
          </p:cNvPr>
          <p:cNvSpPr/>
          <p:nvPr/>
        </p:nvSpPr>
        <p:spPr>
          <a:xfrm rot="3156554">
            <a:off x="5179498" y="11685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חץ: למטה 61">
            <a:extLst>
              <a:ext uri="{FF2B5EF4-FFF2-40B4-BE49-F238E27FC236}">
                <a16:creationId xmlns:a16="http://schemas.microsoft.com/office/drawing/2014/main" id="{28544563-9B10-4064-AAE4-FE9CCDE3DB70}"/>
              </a:ext>
            </a:extLst>
          </p:cNvPr>
          <p:cNvSpPr/>
          <p:nvPr/>
        </p:nvSpPr>
        <p:spPr>
          <a:xfrm>
            <a:off x="5644884" y="2210258"/>
            <a:ext cx="554182" cy="72630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63" name="חץ: למטה 62">
            <a:extLst>
              <a:ext uri="{FF2B5EF4-FFF2-40B4-BE49-F238E27FC236}">
                <a16:creationId xmlns:a16="http://schemas.microsoft.com/office/drawing/2014/main" id="{9F4A67AD-D44C-4A81-A2EF-8C9571E8207F}"/>
              </a:ext>
            </a:extLst>
          </p:cNvPr>
          <p:cNvSpPr/>
          <p:nvPr/>
        </p:nvSpPr>
        <p:spPr>
          <a:xfrm>
            <a:off x="5644884" y="3024224"/>
            <a:ext cx="554182" cy="742109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64" name="חץ: למטה 63">
            <a:extLst>
              <a:ext uri="{FF2B5EF4-FFF2-40B4-BE49-F238E27FC236}">
                <a16:creationId xmlns:a16="http://schemas.microsoft.com/office/drawing/2014/main" id="{E271AC0C-6342-46B5-AE86-ECFC5A170034}"/>
              </a:ext>
            </a:extLst>
          </p:cNvPr>
          <p:cNvSpPr/>
          <p:nvPr/>
        </p:nvSpPr>
        <p:spPr>
          <a:xfrm>
            <a:off x="5591814" y="3853993"/>
            <a:ext cx="554182" cy="803880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65" name="חץ: למטה 64">
            <a:extLst>
              <a:ext uri="{FF2B5EF4-FFF2-40B4-BE49-F238E27FC236}">
                <a16:creationId xmlns:a16="http://schemas.microsoft.com/office/drawing/2014/main" id="{C05E051B-0A1A-4371-BDCF-C6248E3270D5}"/>
              </a:ext>
            </a:extLst>
          </p:cNvPr>
          <p:cNvSpPr/>
          <p:nvPr/>
        </p:nvSpPr>
        <p:spPr>
          <a:xfrm>
            <a:off x="5591814" y="4672764"/>
            <a:ext cx="554182" cy="742109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66" name="חץ: למטה 65">
            <a:extLst>
              <a:ext uri="{FF2B5EF4-FFF2-40B4-BE49-F238E27FC236}">
                <a16:creationId xmlns:a16="http://schemas.microsoft.com/office/drawing/2014/main" id="{6D23D5CD-5B8A-46F8-8FED-F14F35C81917}"/>
              </a:ext>
            </a:extLst>
          </p:cNvPr>
          <p:cNvSpPr/>
          <p:nvPr/>
        </p:nvSpPr>
        <p:spPr>
          <a:xfrm>
            <a:off x="5591814" y="5470820"/>
            <a:ext cx="554182" cy="712367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29" name="מציין מיקום טקסט 2">
            <a:extLst>
              <a:ext uri="{FF2B5EF4-FFF2-40B4-BE49-F238E27FC236}">
                <a16:creationId xmlns:a16="http://schemas.microsoft.com/office/drawing/2014/main" id="{486AC3B2-650B-4453-88A9-E79BDD3BFC4C}"/>
              </a:ext>
            </a:extLst>
          </p:cNvPr>
          <p:cNvSpPr txBox="1">
            <a:spLocks/>
          </p:cNvSpPr>
          <p:nvPr/>
        </p:nvSpPr>
        <p:spPr>
          <a:xfrm>
            <a:off x="-166255" y="959092"/>
            <a:ext cx="11263967" cy="960034"/>
          </a:xfrm>
          <a:prstGeom prst="rect">
            <a:avLst/>
          </a:prstGeom>
          <a:noFill/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dirty="0"/>
              <a:t>סריקת אברי המערך</a:t>
            </a:r>
            <a:br>
              <a:rPr lang="en-US" sz="3600" dirty="0"/>
            </a:br>
            <a:r>
              <a:rPr lang="he-IL" sz="3600" dirty="0"/>
              <a:t> עמודה אחר עמודה</a:t>
            </a:r>
          </a:p>
        </p:txBody>
      </p:sp>
    </p:spTree>
    <p:extLst>
      <p:ext uri="{BB962C8B-B14F-4D97-AF65-F5344CB8AC3E}">
        <p14:creationId xmlns:p14="http://schemas.microsoft.com/office/powerpoint/2010/main" val="29073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5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5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95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3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5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85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95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15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25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35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6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850"/>
                            </p:stCondLst>
                            <p:childTnLst>
                              <p:par>
                                <p:cTn id="106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5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65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85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95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5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15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750"/>
                            </p:stCondLst>
                            <p:childTnLst>
                              <p:par>
                                <p:cTn id="141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45" grpId="0" animBg="1"/>
      <p:bldP spid="45" grpId="1" animBg="1"/>
      <p:bldP spid="30" grpId="0" animBg="1"/>
      <p:bldP spid="30" grpId="1" animBg="1"/>
      <p:bldP spid="43" grpId="0" animBg="1"/>
      <p:bldP spid="43" grpId="1" animBg="1"/>
      <p:bldP spid="44" grpId="0" animBg="1"/>
      <p:bldP spid="44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7BFC56D-3C0A-4367-B234-E7C3B47A3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52"/>
          <a:stretch/>
        </p:blipFill>
        <p:spPr>
          <a:xfrm>
            <a:off x="532435" y="2771140"/>
            <a:ext cx="7949506" cy="2050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48904669-F18F-470F-BAFC-A8966E63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דוגמאות לפעולות בסיסיות</a:t>
            </a:r>
          </a:p>
        </p:txBody>
      </p:sp>
      <p:sp>
        <p:nvSpPr>
          <p:cNvPr id="43" name="מציין מיקום תוכן 3">
            <a:extLst>
              <a:ext uri="{FF2B5EF4-FFF2-40B4-BE49-F238E27FC236}">
                <a16:creationId xmlns:a16="http://schemas.microsoft.com/office/drawing/2014/main" id="{CACDB131-6D49-455C-B75E-DA9F2ABD3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2435" y="1450298"/>
            <a:ext cx="10565278" cy="1839316"/>
          </a:xfrm>
        </p:spPr>
        <p:txBody>
          <a:bodyPr>
            <a:normAutofit/>
          </a:bodyPr>
          <a:lstStyle/>
          <a:p>
            <a:r>
              <a:rPr lang="he-IL" sz="2200" dirty="0"/>
              <a:t>הלולאה החיצונית תצביע על </a:t>
            </a:r>
            <a:r>
              <a:rPr lang="he-IL" sz="2200" b="1" dirty="0">
                <a:solidFill>
                  <a:schemeClr val="tx1"/>
                </a:solidFill>
              </a:rPr>
              <a:t>עמודה</a:t>
            </a:r>
            <a:r>
              <a:rPr lang="he-IL" sz="2200" dirty="0"/>
              <a:t> 0</a:t>
            </a:r>
          </a:p>
          <a:p>
            <a:r>
              <a:rPr lang="he-IL" sz="2200" dirty="0"/>
              <a:t>הלולאה הפנימית, תסרוק את העמודה, החל משורה 0 תא אחר תא</a:t>
            </a:r>
          </a:p>
          <a:p>
            <a:r>
              <a:rPr lang="he-IL" sz="2200" dirty="0"/>
              <a:t>הלולאה החיצונית תקדם אותנו לעמודה הבאה וכן הלאה...</a:t>
            </a:r>
          </a:p>
        </p:txBody>
      </p:sp>
      <p:sp>
        <p:nvSpPr>
          <p:cNvPr id="44" name="מציין מיקום טקסט 2">
            <a:extLst>
              <a:ext uri="{FF2B5EF4-FFF2-40B4-BE49-F238E27FC236}">
                <a16:creationId xmlns:a16="http://schemas.microsoft.com/office/drawing/2014/main" id="{0E5431F4-9DCC-4D40-B5D3-FCDA3F950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63741" y="959092"/>
            <a:ext cx="11161453" cy="457200"/>
          </a:xfrm>
          <a:noFill/>
        </p:spPr>
        <p:txBody>
          <a:bodyPr vert="horz" lIns="0" tIns="0" rIns="0" bIns="0" rtlCol="1" anchor="ctr">
            <a:noAutofit/>
          </a:bodyPr>
          <a:lstStyle/>
          <a:p>
            <a:pPr defTabSz="914400">
              <a:spcBef>
                <a:spcPct val="0"/>
              </a:spcBef>
              <a:buFontTx/>
            </a:pPr>
            <a:r>
              <a:rPr lang="he-IL" sz="3600" dirty="0"/>
              <a:t>סריקת אברי המערך</a:t>
            </a:r>
            <a:r>
              <a:rPr lang="en-US" sz="3600" dirty="0"/>
              <a:t> </a:t>
            </a:r>
            <a:r>
              <a:rPr lang="he-IL" sz="3600" dirty="0"/>
              <a:t>עמודה אחר עמודה</a:t>
            </a:r>
          </a:p>
        </p:txBody>
      </p:sp>
      <p:sp>
        <p:nvSpPr>
          <p:cNvPr id="7" name="חץ: למטה 6">
            <a:extLst>
              <a:ext uri="{FF2B5EF4-FFF2-40B4-BE49-F238E27FC236}">
                <a16:creationId xmlns:a16="http://schemas.microsoft.com/office/drawing/2014/main" id="{1DD00090-21B9-4D83-B452-BEF594BC9F7B}"/>
              </a:ext>
            </a:extLst>
          </p:cNvPr>
          <p:cNvSpPr/>
          <p:nvPr/>
        </p:nvSpPr>
        <p:spPr>
          <a:xfrm>
            <a:off x="878980" y="3994421"/>
            <a:ext cx="554182" cy="827409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2" name="חץ: ימינה 11">
            <a:extLst>
              <a:ext uri="{FF2B5EF4-FFF2-40B4-BE49-F238E27FC236}">
                <a16:creationId xmlns:a16="http://schemas.microsoft.com/office/drawing/2014/main" id="{CDC161B4-5AD4-40E9-90B7-484791913B98}"/>
              </a:ext>
            </a:extLst>
          </p:cNvPr>
          <p:cNvSpPr/>
          <p:nvPr/>
        </p:nvSpPr>
        <p:spPr>
          <a:xfrm rot="2988665">
            <a:off x="158268" y="2546648"/>
            <a:ext cx="65106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12608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כותרת 1">
            <a:extLst>
              <a:ext uri="{FF2B5EF4-FFF2-40B4-BE49-F238E27FC236}">
                <a16:creationId xmlns:a16="http://schemas.microsoft.com/office/drawing/2014/main" id="{6FCF0238-F68B-4395-BB30-FA8EB2402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/>
          <a:lstStyle/>
          <a:p>
            <a:pPr algn="r"/>
            <a:r>
              <a:rPr lang="he-IL" dirty="0"/>
              <a:t>מערך דו-ממדי</a:t>
            </a:r>
          </a:p>
        </p:txBody>
      </p:sp>
      <p:graphicFrame>
        <p:nvGraphicFramePr>
          <p:cNvPr id="18" name="דיאגרמה 17">
            <a:extLst>
              <a:ext uri="{FF2B5EF4-FFF2-40B4-BE49-F238E27FC236}">
                <a16:creationId xmlns:a16="http://schemas.microsoft.com/office/drawing/2014/main" id="{29DC0B71-040A-456F-95FE-20B72C1DA6B8}"/>
              </a:ext>
            </a:extLst>
          </p:cNvPr>
          <p:cNvGraphicFramePr/>
          <p:nvPr/>
        </p:nvGraphicFramePr>
        <p:xfrm>
          <a:off x="6264153" y="1104004"/>
          <a:ext cx="5142051" cy="2841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דיאגרמה 21">
            <a:extLst>
              <a:ext uri="{FF2B5EF4-FFF2-40B4-BE49-F238E27FC236}">
                <a16:creationId xmlns:a16="http://schemas.microsoft.com/office/drawing/2014/main" id="{E89CC2DF-FE9A-4872-BE36-A3C9DBF351F1}"/>
              </a:ext>
            </a:extLst>
          </p:cNvPr>
          <p:cNvGraphicFramePr/>
          <p:nvPr/>
        </p:nvGraphicFramePr>
        <p:xfrm>
          <a:off x="505428" y="1562100"/>
          <a:ext cx="5590572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39323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398F51E-03E1-4D96-B178-A017EDB74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8244" y="2090729"/>
            <a:ext cx="5973284" cy="2269365"/>
          </a:xfrm>
          <a:ln>
            <a:solidFill>
              <a:srgbClr val="11A4AB"/>
            </a:solidFill>
          </a:ln>
        </p:spPr>
        <p:txBody>
          <a:bodyPr>
            <a:noAutofit/>
          </a:bodyPr>
          <a:lstStyle/>
          <a:p>
            <a:pPr marL="0" indent="0" algn="l" rtl="0">
              <a:buFont typeface="Arial" pitchFamily="34" charset="0"/>
              <a:buNone/>
            </a:pPr>
            <a:r>
              <a:rPr lang="en-GB" sz="2200" dirty="0"/>
              <a:t>int [][] mat= { { 1, 2, 3, 4, 5 },</a:t>
            </a:r>
          </a:p>
          <a:p>
            <a:pPr marL="0" indent="0" algn="l" rtl="0">
              <a:buFont typeface="Arial" pitchFamily="34" charset="0"/>
              <a:buNone/>
            </a:pPr>
            <a:r>
              <a:rPr lang="en-GB" sz="2200" dirty="0"/>
              <a:t> </a:t>
            </a:r>
            <a:r>
              <a:rPr lang="he-IL" sz="2200" dirty="0"/>
              <a:t>	</a:t>
            </a:r>
            <a:r>
              <a:rPr lang="en-US" sz="2200" dirty="0"/>
              <a:t> </a:t>
            </a:r>
            <a:r>
              <a:rPr lang="he-IL" sz="2200" dirty="0"/>
              <a:t>            </a:t>
            </a:r>
            <a:r>
              <a:rPr lang="en-GB" sz="2200" dirty="0"/>
              <a:t>{ 2, 4, 6, 8, 10 },	</a:t>
            </a:r>
          </a:p>
          <a:p>
            <a:pPr marL="0" indent="0" algn="l" rtl="0">
              <a:buFont typeface="Arial" pitchFamily="34" charset="0"/>
              <a:buNone/>
            </a:pPr>
            <a:r>
              <a:rPr lang="en-GB" sz="2200" dirty="0"/>
              <a:t>                        </a:t>
            </a:r>
            <a:r>
              <a:rPr lang="he-IL" sz="2200" dirty="0"/>
              <a:t> </a:t>
            </a:r>
            <a:r>
              <a:rPr lang="en-GB" sz="2200" dirty="0"/>
              <a:t> { 3, 6, 9, 12, 15 },	</a:t>
            </a:r>
          </a:p>
          <a:p>
            <a:pPr marL="0" indent="0" algn="l" rtl="0">
              <a:buFont typeface="Arial" pitchFamily="34" charset="0"/>
              <a:buNone/>
            </a:pPr>
            <a:r>
              <a:rPr lang="en-GB" sz="2200" dirty="0"/>
              <a:t> 	         </a:t>
            </a:r>
            <a:r>
              <a:rPr lang="he-IL" sz="2200" dirty="0"/>
              <a:t>     </a:t>
            </a:r>
            <a:r>
              <a:rPr lang="en-GB" sz="2200" dirty="0"/>
              <a:t>{ 4, 8, 12, 16, 20 },	</a:t>
            </a:r>
          </a:p>
          <a:p>
            <a:pPr marL="0" indent="0" algn="l" rtl="0">
              <a:buFont typeface="Arial" pitchFamily="34" charset="0"/>
              <a:buNone/>
            </a:pPr>
            <a:r>
              <a:rPr lang="en-GB" sz="2200" dirty="0"/>
              <a:t>                     </a:t>
            </a:r>
            <a:r>
              <a:rPr lang="he-IL" sz="2200" dirty="0"/>
              <a:t>     </a:t>
            </a:r>
            <a:r>
              <a:rPr lang="en-GB" sz="2200" dirty="0"/>
              <a:t>{ 5, 10, 15, 20, 25 }}; </a:t>
            </a:r>
            <a:endParaRPr lang="en-IL" sz="2200" dirty="0"/>
          </a:p>
          <a:p>
            <a:pPr algn="l" rtl="0"/>
            <a:endParaRPr lang="he-IL" sz="2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2B5C9D-0D3D-48CC-B36D-20F85E12040F}"/>
              </a:ext>
            </a:extLst>
          </p:cNvPr>
          <p:cNvSpPr txBox="1">
            <a:spLocks/>
          </p:cNvSpPr>
          <p:nvPr/>
        </p:nvSpPr>
        <p:spPr>
          <a:xfrm>
            <a:off x="880082" y="0"/>
            <a:ext cx="10431835" cy="1400530"/>
          </a:xfrm>
          <a:prstGeom prst="rect">
            <a:avLst/>
          </a:prstGeo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algn="r"/>
            <a:r>
              <a:rPr lang="he-IL" dirty="0"/>
              <a:t>אתחול ערכים עם בניית המערך הדו ממדי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991880A4-58F9-4175-85CB-C308AB035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716801"/>
              </p:ext>
            </p:extLst>
          </p:nvPr>
        </p:nvGraphicFramePr>
        <p:xfrm>
          <a:off x="5225854" y="3369494"/>
          <a:ext cx="27432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60374396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7436971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7078065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87686855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7333058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2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3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4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5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92859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2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4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6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8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10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7300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3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6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9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12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15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4784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4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8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12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16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20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7704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5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10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15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20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25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578894"/>
                  </a:ext>
                </a:extLst>
              </a:tr>
            </a:tbl>
          </a:graphicData>
        </a:graphic>
      </p:graphicFrame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45BE06CB-82BB-4A39-9A09-A31F479423DF}"/>
              </a:ext>
            </a:extLst>
          </p:cNvPr>
          <p:cNvSpPr txBox="1"/>
          <p:nvPr/>
        </p:nvSpPr>
        <p:spPr>
          <a:xfrm>
            <a:off x="6096000" y="1116227"/>
            <a:ext cx="5628341" cy="2234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אתחול מערך דו-ממדי יכול להיעשות בצורה מפורשת עם בנייתו, בדומה לאתחול מערך חד ממדי, שורה אחר שורה.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400" dirty="0"/>
              <a:t>לדוגמא בניית לוח הכפל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297ED708-DF8B-47F0-9D6C-6C67ADADC4BA}"/>
              </a:ext>
            </a:extLst>
          </p:cNvPr>
          <p:cNvSpPr txBox="1"/>
          <p:nvPr/>
        </p:nvSpPr>
        <p:spPr>
          <a:xfrm>
            <a:off x="288244" y="1326614"/>
            <a:ext cx="5381446" cy="523220"/>
          </a:xfrm>
          <a:prstGeom prst="rect">
            <a:avLst/>
          </a:prstGeom>
          <a:ln>
            <a:solidFill>
              <a:srgbClr val="11A4AB"/>
            </a:solidFill>
          </a:ln>
        </p:spPr>
        <p:txBody>
          <a:bodyPr vert="horz" lIns="91440" tIns="45720" rIns="91440" bIns="45720" rtlCol="1">
            <a:noAutofit/>
          </a:bodyPr>
          <a:lstStyle>
            <a:lvl1pPr indent="0" algn="l" defTabSz="914491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he-IL" sz="2200" dirty="0" smtClean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743024" indent="-285779" defTabSz="9144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dirty="0" smtClean="0">
                <a:solidFill>
                  <a:srgbClr val="002060"/>
                </a:solidFill>
                <a:latin typeface="Varela Round" pitchFamily="2" charset="-79"/>
                <a:cs typeface="Varela Round" panose="00000500000000000000" pitchFamily="2" charset="-79"/>
              </a:defRPr>
            </a:lvl2pPr>
            <a:lvl3pPr marL="1143114" indent="-228623" defTabSz="914491">
              <a:spcBef>
                <a:spcPct val="20000"/>
              </a:spcBef>
              <a:buFont typeface="Arial" pitchFamily="34" charset="0"/>
              <a:buChar char="•"/>
            </a:lvl3pPr>
            <a:lvl4pPr marL="1600360" indent="-228623" defTabSz="914491">
              <a:spcBef>
                <a:spcPct val="20000"/>
              </a:spcBef>
              <a:buFont typeface="Arial" pitchFamily="34" charset="0"/>
              <a:buChar char="–"/>
              <a:defRPr sz="1600"/>
            </a:lvl4pPr>
            <a:lvl5pPr marL="2057606" indent="-228623" defTabSz="914491">
              <a:spcBef>
                <a:spcPct val="20000"/>
              </a:spcBef>
              <a:buFont typeface="Arial" pitchFamily="34" charset="0"/>
              <a:buChar char="»"/>
              <a:defRPr sz="1600"/>
            </a:lvl5pPr>
            <a:lvl6pPr marL="2514851" indent="-228623" defTabSz="914491">
              <a:spcBef>
                <a:spcPct val="20000"/>
              </a:spcBef>
              <a:buFont typeface="Arial" pitchFamily="34" charset="0"/>
              <a:buChar char="•"/>
              <a:defRPr sz="1600"/>
            </a:lvl6pPr>
            <a:lvl7pPr marL="2972097" indent="-228623" defTabSz="914491">
              <a:spcBef>
                <a:spcPct val="20000"/>
              </a:spcBef>
              <a:buFont typeface="Arial" pitchFamily="34" charset="0"/>
              <a:buChar char="•"/>
              <a:defRPr sz="1600"/>
            </a:lvl7pPr>
            <a:lvl8pPr marL="3429343" indent="-228623" defTabSz="914491">
              <a:spcBef>
                <a:spcPct val="20000"/>
              </a:spcBef>
              <a:buFont typeface="Arial" pitchFamily="34" charset="0"/>
              <a:buChar char="•"/>
              <a:defRPr sz="1600"/>
            </a:lvl8pPr>
            <a:lvl9pPr marL="3886589" indent="-228623" defTabSz="914491">
              <a:spcBef>
                <a:spcPct val="20000"/>
              </a:spcBef>
              <a:buFont typeface="Arial" pitchFamily="34" charset="0"/>
              <a:buChar char="•"/>
              <a:defRPr sz="1600"/>
            </a:lvl9pPr>
          </a:lstStyle>
          <a:p>
            <a:r>
              <a:rPr lang="en-GB"/>
              <a:t>int [] array</a:t>
            </a:r>
            <a:r>
              <a:rPr lang="en-GB" dirty="0"/>
              <a:t>= </a:t>
            </a:r>
            <a:r>
              <a:rPr lang="en-GB"/>
              <a:t>{ </a:t>
            </a:r>
            <a:r>
              <a:rPr lang="en-GB" dirty="0"/>
              <a:t>1, 2, 3, 4, </a:t>
            </a:r>
            <a:r>
              <a:rPr lang="en-GB"/>
              <a:t>5 };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50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82E87824-80D2-47A8-BB79-ECFBB9C02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58" y="1246064"/>
            <a:ext cx="8415664" cy="30002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28097A74-1829-4F3E-9DF6-F08F77C3B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226" y="226235"/>
            <a:ext cx="9802206" cy="720000"/>
          </a:xfrm>
        </p:spPr>
        <p:txBody>
          <a:bodyPr/>
          <a:lstStyle/>
          <a:p>
            <a:pPr algn="r"/>
            <a:r>
              <a:rPr lang="he-IL" dirty="0"/>
              <a:t>לוח הכפל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C0516274-94F8-4A4C-AA3D-E889CFA6FD5C}"/>
              </a:ext>
            </a:extLst>
          </p:cNvPr>
          <p:cNvSpPr txBox="1"/>
          <p:nvPr/>
        </p:nvSpPr>
        <p:spPr>
          <a:xfrm>
            <a:off x="1331089" y="226235"/>
            <a:ext cx="72894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dirty="0">
                <a:solidFill>
                  <a:srgbClr val="12B4BC"/>
                </a:solidFill>
              </a:rPr>
              <a:t>כתוב פעולה המקבלת מספר שלם </a:t>
            </a:r>
            <a:r>
              <a:rPr lang="en-US" sz="2800" dirty="0">
                <a:solidFill>
                  <a:srgbClr val="12B4BC"/>
                </a:solidFill>
              </a:rPr>
              <a:t>n </a:t>
            </a:r>
            <a:r>
              <a:rPr lang="he-IL" sz="2800" dirty="0">
                <a:solidFill>
                  <a:srgbClr val="12B4BC"/>
                </a:solidFill>
              </a:rPr>
              <a:t> ומדפיסה מטריצה המייצגת את לוח הכפל </a:t>
            </a:r>
            <a:r>
              <a:rPr lang="en-US" sz="2800" dirty="0" err="1">
                <a:solidFill>
                  <a:srgbClr val="12B4BC"/>
                </a:solidFill>
              </a:rPr>
              <a:t>nXn</a:t>
            </a:r>
            <a:endParaRPr lang="en-US" sz="2800" dirty="0">
              <a:solidFill>
                <a:srgbClr val="12B4BC"/>
              </a:solidFill>
            </a:endParaRPr>
          </a:p>
          <a:p>
            <a:endParaRPr lang="he-IL" sz="2800" dirty="0">
              <a:solidFill>
                <a:srgbClr val="12B4BC"/>
              </a:solidFill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95B2155-8E41-418D-ABED-830CD4ACB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710479"/>
              </p:ext>
            </p:extLst>
          </p:nvPr>
        </p:nvGraphicFramePr>
        <p:xfrm>
          <a:off x="4153154" y="3908403"/>
          <a:ext cx="329184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7937335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60374396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7436971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7078065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87686855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7333058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6224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[0]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2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3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4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5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92859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[1]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2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4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6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8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10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7300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[2]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3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6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9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12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15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4784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[3]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4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8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12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16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20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7704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[4]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5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10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15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20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25</a:t>
                      </a:r>
                      <a:endParaRPr lang="en-IL" sz="20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578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0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FA78E7FA-9EA9-404D-BAE0-411CCB234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12077" y="1059578"/>
            <a:ext cx="6101289" cy="197034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e-IL" sz="2200" dirty="0"/>
              <a:t>מה הפעולה עושה?</a:t>
            </a:r>
          </a:p>
          <a:p>
            <a:r>
              <a:rPr lang="he-IL" sz="2200" dirty="0"/>
              <a:t>זמנו את הפעולה, הריצו או ערכו טבלת מעקב, כאשר הפעולה מקבלת את המערך:</a:t>
            </a:r>
          </a:p>
          <a:p>
            <a:endParaRPr lang="he-IL" sz="2200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ADA6D279-EF9C-4CB8-B47C-99604327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 עם טיפוס </a:t>
            </a:r>
            <a:r>
              <a:rPr lang="en-US" dirty="0"/>
              <a:t>char</a:t>
            </a:r>
            <a:endParaRPr lang="he-IL" dirty="0"/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60D4B348-90DB-4730-91A7-C7FA6DCAD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930447"/>
              </p:ext>
            </p:extLst>
          </p:nvPr>
        </p:nvGraphicFramePr>
        <p:xfrm>
          <a:off x="8292228" y="2617940"/>
          <a:ext cx="3256768" cy="192472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814192">
                  <a:extLst>
                    <a:ext uri="{9D8B030D-6E8A-4147-A177-3AD203B41FA5}">
                      <a16:colId xmlns:a16="http://schemas.microsoft.com/office/drawing/2014/main" val="1153782421"/>
                    </a:ext>
                  </a:extLst>
                </a:gridCol>
                <a:gridCol w="814192">
                  <a:extLst>
                    <a:ext uri="{9D8B030D-6E8A-4147-A177-3AD203B41FA5}">
                      <a16:colId xmlns:a16="http://schemas.microsoft.com/office/drawing/2014/main" val="1831926899"/>
                    </a:ext>
                  </a:extLst>
                </a:gridCol>
                <a:gridCol w="814192">
                  <a:extLst>
                    <a:ext uri="{9D8B030D-6E8A-4147-A177-3AD203B41FA5}">
                      <a16:colId xmlns:a16="http://schemas.microsoft.com/office/drawing/2014/main" val="3964693145"/>
                    </a:ext>
                  </a:extLst>
                </a:gridCol>
                <a:gridCol w="814192">
                  <a:extLst>
                    <a:ext uri="{9D8B030D-6E8A-4147-A177-3AD203B41FA5}">
                      <a16:colId xmlns:a16="http://schemas.microsoft.com/office/drawing/2014/main" val="1755181998"/>
                    </a:ext>
                  </a:extLst>
                </a:gridCol>
              </a:tblGrid>
              <a:tr h="550259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K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709641"/>
                  </a:ext>
                </a:extLst>
              </a:tr>
              <a:tr h="687234"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1" dirty="0">
                          <a:solidFill>
                            <a:schemeClr val="bg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1" dirty="0">
                          <a:solidFill>
                            <a:schemeClr val="bg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065301"/>
                  </a:ext>
                </a:extLst>
              </a:tr>
              <a:tr h="687234"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1" dirty="0">
                          <a:solidFill>
                            <a:schemeClr val="bg1"/>
                          </a:solidFill>
                        </a:rPr>
                        <a:t>"</a:t>
                      </a: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919290"/>
                  </a:ext>
                </a:extLst>
              </a:tr>
            </a:tbl>
          </a:graphicData>
        </a:graphic>
      </p:graphicFrame>
      <p:pic>
        <p:nvPicPr>
          <p:cNvPr id="7" name="תמונה 6">
            <a:extLst>
              <a:ext uri="{FF2B5EF4-FFF2-40B4-BE49-F238E27FC236}">
                <a16:creationId xmlns:a16="http://schemas.microsoft.com/office/drawing/2014/main" id="{22421F4E-1F4C-4672-8C8D-85E304AF7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56" y="2281498"/>
            <a:ext cx="7561961" cy="2553552"/>
          </a:xfrm>
          <a:prstGeom prst="rect">
            <a:avLst/>
          </a:prstGeom>
          <a:ln>
            <a:solidFill>
              <a:srgbClr val="12B4BC"/>
            </a:solidFill>
          </a:ln>
        </p:spPr>
      </p:pic>
    </p:spTree>
    <p:extLst>
      <p:ext uri="{BB962C8B-B14F-4D97-AF65-F5344CB8AC3E}">
        <p14:creationId xmlns:p14="http://schemas.microsoft.com/office/powerpoint/2010/main" val="355947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F542DC0-E8BD-4666-9ACA-DCD4DAA70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" y="444204"/>
            <a:ext cx="8286750" cy="5886450"/>
          </a:xfrm>
          <a:prstGeom prst="rect">
            <a:avLst/>
          </a:prstGeom>
          <a:ln>
            <a:solidFill>
              <a:srgbClr val="12B4BC"/>
            </a:solidFill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DBE158A-BB7D-4477-BC41-A587BDC7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קפיצה לגובה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EE1CF756-0E39-4091-9038-E089587546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731"/>
          <a:stretch/>
        </p:blipFill>
        <p:spPr>
          <a:xfrm>
            <a:off x="7637464" y="2836935"/>
            <a:ext cx="3689553" cy="708067"/>
          </a:xfrm>
          <a:prstGeom prst="rect">
            <a:avLst/>
          </a:prstGeom>
        </p:spPr>
      </p:pic>
      <p:graphicFrame>
        <p:nvGraphicFramePr>
          <p:cNvPr id="18" name="טבלה 4">
            <a:extLst>
              <a:ext uri="{FF2B5EF4-FFF2-40B4-BE49-F238E27FC236}">
                <a16:creationId xmlns:a16="http://schemas.microsoft.com/office/drawing/2014/main" id="{898A8345-B5F3-48DC-969D-8174F265F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50727"/>
              </p:ext>
            </p:extLst>
          </p:nvPr>
        </p:nvGraphicFramePr>
        <p:xfrm>
          <a:off x="7552431" y="1796093"/>
          <a:ext cx="3859620" cy="90988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385538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4</a:t>
                      </a:r>
                      <a:endParaRPr lang="he-IL" sz="18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3</a:t>
                      </a:r>
                      <a:endParaRPr lang="he-IL" sz="18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2</a:t>
                      </a:r>
                      <a:endParaRPr lang="he-IL" sz="18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</a:t>
                      </a:r>
                      <a:endParaRPr lang="he-IL" sz="18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endParaRPr lang="he-IL" sz="18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840201"/>
                  </a:ext>
                </a:extLst>
              </a:tr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19" name="טבלה 4">
            <a:extLst>
              <a:ext uri="{FF2B5EF4-FFF2-40B4-BE49-F238E27FC236}">
                <a16:creationId xmlns:a16="http://schemas.microsoft.com/office/drawing/2014/main" id="{9DBD80BA-6389-44D8-BDBC-32B8F9031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940294"/>
              </p:ext>
            </p:extLst>
          </p:nvPr>
        </p:nvGraphicFramePr>
        <p:xfrm>
          <a:off x="7552430" y="1805981"/>
          <a:ext cx="3859620" cy="8901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310489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4</a:t>
                      </a:r>
                      <a:endParaRPr lang="he-IL" sz="18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3</a:t>
                      </a:r>
                      <a:endParaRPr lang="he-IL" sz="18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2</a:t>
                      </a:r>
                      <a:endParaRPr lang="he-IL" sz="18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</a:t>
                      </a:r>
                      <a:endParaRPr lang="he-IL" sz="18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endParaRPr lang="he-IL" sz="18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840201"/>
                  </a:ext>
                </a:extLst>
              </a:tr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pic>
        <p:nvPicPr>
          <p:cNvPr id="20" name="תמונה 19">
            <a:extLst>
              <a:ext uri="{FF2B5EF4-FFF2-40B4-BE49-F238E27FC236}">
                <a16:creationId xmlns:a16="http://schemas.microsoft.com/office/drawing/2014/main" id="{0E22C0FC-02E9-4F00-AB7A-6A70C8064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464" y="2889733"/>
            <a:ext cx="3689553" cy="13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7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85DCC1BD-46FB-4422-A60B-A3ECD29DE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31" y="799935"/>
            <a:ext cx="6504034" cy="2361200"/>
          </a:xfrm>
          <a:prstGeom prst="rect">
            <a:avLst/>
          </a:prstGeom>
          <a:ln>
            <a:solidFill>
              <a:srgbClr val="12B4BC"/>
            </a:solidFill>
          </a:ln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3BA9E233-D0C6-44F4-9327-B50619895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297" y="3105691"/>
            <a:ext cx="5631606" cy="711896"/>
          </a:xfrm>
          <a:prstGeom prst="rect">
            <a:avLst/>
          </a:prstGeom>
        </p:spPr>
      </p:pic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FA78E7FA-9EA9-404D-BAE0-411CCB234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76373" y="904374"/>
            <a:ext cx="4941425" cy="2954480"/>
          </a:xfrm>
        </p:spPr>
        <p:txBody>
          <a:bodyPr>
            <a:noAutofit/>
          </a:bodyPr>
          <a:lstStyle/>
          <a:p>
            <a:r>
              <a:rPr lang="he-IL" sz="2000" b="1" dirty="0"/>
              <a:t>הפעולה משנה את ערך האיבר במערך לאות שלפניה על פי טבלת </a:t>
            </a:r>
            <a:r>
              <a:rPr lang="en-US" sz="2000" b="1" dirty="0"/>
              <a:t>ASCII</a:t>
            </a:r>
            <a:endParaRPr lang="he-IL" sz="2000" b="1" dirty="0"/>
          </a:p>
          <a:p>
            <a:pPr marL="342900" indent="-342900"/>
            <a:r>
              <a:rPr lang="he-IL" sz="2000" dirty="0"/>
              <a:t>ברגע שאנחנו עושים פעולה מתמטית על </a:t>
            </a:r>
            <a:r>
              <a:rPr lang="en-US" sz="2000" dirty="0"/>
              <a:t>char</a:t>
            </a:r>
            <a:r>
              <a:rPr lang="he-IL" sz="2000" dirty="0"/>
              <a:t> הוא עובר המרה אוטומטית ל</a:t>
            </a:r>
            <a:r>
              <a:rPr lang="en-US" sz="2000" dirty="0"/>
              <a:t>int</a:t>
            </a:r>
            <a:endParaRPr lang="he-IL" sz="2000" dirty="0"/>
          </a:p>
          <a:p>
            <a:endParaRPr lang="he-IL" sz="2000" b="1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ADA6D279-EF9C-4CB8-B47C-996043277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328" y="171604"/>
            <a:ext cx="9802206" cy="720000"/>
          </a:xfrm>
        </p:spPr>
        <p:txBody>
          <a:bodyPr/>
          <a:lstStyle/>
          <a:p>
            <a:pPr algn="r"/>
            <a:r>
              <a:rPr lang="he-IL" dirty="0"/>
              <a:t>תרגיל עם טיפוס </a:t>
            </a:r>
            <a:r>
              <a:rPr lang="en-US" dirty="0"/>
              <a:t>char</a:t>
            </a:r>
            <a:endParaRPr lang="he-IL" dirty="0"/>
          </a:p>
        </p:txBody>
      </p:sp>
      <p:pic>
        <p:nvPicPr>
          <p:cNvPr id="10" name="גרפיקה 9" descr="לב">
            <a:extLst>
              <a:ext uri="{FF2B5EF4-FFF2-40B4-BE49-F238E27FC236}">
                <a16:creationId xmlns:a16="http://schemas.microsoft.com/office/drawing/2014/main" id="{E2EA715B-3ECA-462A-B633-C91D475CD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20711" y="1990881"/>
            <a:ext cx="781466" cy="781466"/>
          </a:xfrm>
          <a:prstGeom prst="rect">
            <a:avLst/>
          </a:prstGeom>
        </p:spPr>
      </p:pic>
      <p:graphicFrame>
        <p:nvGraphicFramePr>
          <p:cNvPr id="6" name="טבלה 4">
            <a:extLst>
              <a:ext uri="{FF2B5EF4-FFF2-40B4-BE49-F238E27FC236}">
                <a16:creationId xmlns:a16="http://schemas.microsoft.com/office/drawing/2014/main" id="{0BA0402B-3BA8-46C4-933B-DEFA0A17B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0183"/>
              </p:ext>
            </p:extLst>
          </p:nvPr>
        </p:nvGraphicFramePr>
        <p:xfrm>
          <a:off x="7780014" y="2889458"/>
          <a:ext cx="3003572" cy="155448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750893">
                  <a:extLst>
                    <a:ext uri="{9D8B030D-6E8A-4147-A177-3AD203B41FA5}">
                      <a16:colId xmlns:a16="http://schemas.microsoft.com/office/drawing/2014/main" val="1153782421"/>
                    </a:ext>
                  </a:extLst>
                </a:gridCol>
                <a:gridCol w="750893">
                  <a:extLst>
                    <a:ext uri="{9D8B030D-6E8A-4147-A177-3AD203B41FA5}">
                      <a16:colId xmlns:a16="http://schemas.microsoft.com/office/drawing/2014/main" val="1831926899"/>
                    </a:ext>
                  </a:extLst>
                </a:gridCol>
                <a:gridCol w="750893">
                  <a:extLst>
                    <a:ext uri="{9D8B030D-6E8A-4147-A177-3AD203B41FA5}">
                      <a16:colId xmlns:a16="http://schemas.microsoft.com/office/drawing/2014/main" val="3964693145"/>
                    </a:ext>
                  </a:extLst>
                </a:gridCol>
                <a:gridCol w="750893">
                  <a:extLst>
                    <a:ext uri="{9D8B030D-6E8A-4147-A177-3AD203B41FA5}">
                      <a16:colId xmlns:a16="http://schemas.microsoft.com/office/drawing/2014/main" val="1755181998"/>
                    </a:ext>
                  </a:extLst>
                </a:gridCol>
              </a:tblGrid>
              <a:tr h="471675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K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709641"/>
                  </a:ext>
                </a:extLst>
              </a:tr>
              <a:tr h="48655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1" dirty="0">
                          <a:solidFill>
                            <a:schemeClr val="bg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1" dirty="0">
                          <a:solidFill>
                            <a:schemeClr val="bg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065301"/>
                  </a:ext>
                </a:extLst>
              </a:tr>
              <a:tr h="48655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1" dirty="0">
                          <a:solidFill>
                            <a:schemeClr val="bg1"/>
                          </a:solidFill>
                        </a:rPr>
                        <a:t>"</a:t>
                      </a: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919290"/>
                  </a:ext>
                </a:extLst>
              </a:tr>
            </a:tbl>
          </a:graphicData>
        </a:graphic>
      </p:graphicFrame>
      <p:pic>
        <p:nvPicPr>
          <p:cNvPr id="8" name="תמונה 7">
            <a:extLst>
              <a:ext uri="{FF2B5EF4-FFF2-40B4-BE49-F238E27FC236}">
                <a16:creationId xmlns:a16="http://schemas.microsoft.com/office/drawing/2014/main" id="{D18F1C9A-ADC2-486C-8000-E38584D770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357" y="3961007"/>
            <a:ext cx="5916435" cy="1975866"/>
          </a:xfrm>
          <a:prstGeom prst="rect">
            <a:avLst/>
          </a:prstGeom>
          <a:ln>
            <a:solidFill>
              <a:srgbClr val="12B4BC"/>
            </a:solidFill>
          </a:ln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67F901F5-C129-41FA-B029-5CD2E153B2D0}"/>
              </a:ext>
            </a:extLst>
          </p:cNvPr>
          <p:cNvSpPr/>
          <p:nvPr/>
        </p:nvSpPr>
        <p:spPr>
          <a:xfrm>
            <a:off x="1761140" y="1882546"/>
            <a:ext cx="4755104" cy="4488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`</a:t>
            </a:r>
            <a:endParaRPr lang="he-IL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79C9430D-AB34-456B-BCFC-BFDC12C23B42}"/>
              </a:ext>
            </a:extLst>
          </p:cNvPr>
          <p:cNvSpPr/>
          <p:nvPr/>
        </p:nvSpPr>
        <p:spPr>
          <a:xfrm>
            <a:off x="3602182" y="2105891"/>
            <a:ext cx="678873" cy="1999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516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85DCC1BD-46FB-4422-A60B-A3ECD29DE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40" y="803563"/>
            <a:ext cx="6504034" cy="2361200"/>
          </a:xfrm>
          <a:prstGeom prst="rect">
            <a:avLst/>
          </a:prstGeom>
          <a:ln>
            <a:solidFill>
              <a:srgbClr val="12B4BC"/>
            </a:solidFill>
          </a:ln>
        </p:spPr>
      </p:pic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FA78E7FA-9EA9-404D-BAE0-411CCB234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76373" y="904374"/>
            <a:ext cx="4941425" cy="2954480"/>
          </a:xfrm>
        </p:spPr>
        <p:txBody>
          <a:bodyPr>
            <a:noAutofit/>
          </a:bodyPr>
          <a:lstStyle/>
          <a:p>
            <a:r>
              <a:rPr lang="he-IL" sz="2000" b="1" dirty="0"/>
              <a:t>הפעולה משנה את ערך האיבר במערך לאות שלפניה על פי טבלת </a:t>
            </a:r>
            <a:r>
              <a:rPr lang="en-US" sz="2000" b="1" dirty="0"/>
              <a:t>ASCII</a:t>
            </a:r>
            <a:endParaRPr lang="he-IL" sz="2000" b="1" dirty="0"/>
          </a:p>
          <a:p>
            <a:pPr marL="342900" indent="-342900"/>
            <a:r>
              <a:rPr lang="he-IL" sz="2000" dirty="0"/>
              <a:t>ברגע שאנחנו עושים פעולה מתמטית על </a:t>
            </a:r>
            <a:r>
              <a:rPr lang="en-US" sz="2000" dirty="0"/>
              <a:t>char</a:t>
            </a:r>
            <a:r>
              <a:rPr lang="he-IL" sz="2000" dirty="0"/>
              <a:t> הוא עובר המרה אוטומטית ל</a:t>
            </a:r>
            <a:r>
              <a:rPr lang="en-US" sz="2000" dirty="0"/>
              <a:t>int</a:t>
            </a:r>
            <a:endParaRPr lang="he-IL" sz="2000" dirty="0"/>
          </a:p>
          <a:p>
            <a:pPr marL="342900" indent="-342900"/>
            <a:r>
              <a:rPr lang="he-IL" sz="2000" dirty="0"/>
              <a:t>צריך לעשות המרה מפורשת חזרה ל</a:t>
            </a:r>
            <a:r>
              <a:rPr lang="en-US" sz="2000" dirty="0"/>
              <a:t>char</a:t>
            </a:r>
            <a:endParaRPr lang="he-IL" sz="2000" dirty="0"/>
          </a:p>
          <a:p>
            <a:endParaRPr lang="he-IL" sz="2000" b="1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ADA6D279-EF9C-4CB8-B47C-996043277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328" y="171604"/>
            <a:ext cx="9802206" cy="720000"/>
          </a:xfrm>
        </p:spPr>
        <p:txBody>
          <a:bodyPr/>
          <a:lstStyle/>
          <a:p>
            <a:pPr algn="r"/>
            <a:r>
              <a:rPr lang="he-IL" dirty="0"/>
              <a:t>תרגיל עם טיפוס </a:t>
            </a:r>
            <a:r>
              <a:rPr lang="en-US" dirty="0"/>
              <a:t>char</a:t>
            </a:r>
            <a:endParaRPr lang="he-IL" dirty="0"/>
          </a:p>
        </p:txBody>
      </p:sp>
      <p:pic>
        <p:nvPicPr>
          <p:cNvPr id="10" name="גרפיקה 9" descr="לב">
            <a:extLst>
              <a:ext uri="{FF2B5EF4-FFF2-40B4-BE49-F238E27FC236}">
                <a16:creationId xmlns:a16="http://schemas.microsoft.com/office/drawing/2014/main" id="{E2EA715B-3ECA-462A-B633-C91D475CD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0711" y="1990881"/>
            <a:ext cx="781466" cy="781466"/>
          </a:xfrm>
          <a:prstGeom prst="rect">
            <a:avLst/>
          </a:prstGeom>
        </p:spPr>
      </p:pic>
      <p:graphicFrame>
        <p:nvGraphicFramePr>
          <p:cNvPr id="6" name="טבלה 4">
            <a:extLst>
              <a:ext uri="{FF2B5EF4-FFF2-40B4-BE49-F238E27FC236}">
                <a16:creationId xmlns:a16="http://schemas.microsoft.com/office/drawing/2014/main" id="{0BA0402B-3BA8-46C4-933B-DEFA0A17B762}"/>
              </a:ext>
            </a:extLst>
          </p:cNvPr>
          <p:cNvGraphicFramePr>
            <a:graphicFrameLocks noGrp="1"/>
          </p:cNvGraphicFramePr>
          <p:nvPr/>
        </p:nvGraphicFramePr>
        <p:xfrm>
          <a:off x="7780014" y="2889458"/>
          <a:ext cx="3003572" cy="155448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750893">
                  <a:extLst>
                    <a:ext uri="{9D8B030D-6E8A-4147-A177-3AD203B41FA5}">
                      <a16:colId xmlns:a16="http://schemas.microsoft.com/office/drawing/2014/main" val="1153782421"/>
                    </a:ext>
                  </a:extLst>
                </a:gridCol>
                <a:gridCol w="750893">
                  <a:extLst>
                    <a:ext uri="{9D8B030D-6E8A-4147-A177-3AD203B41FA5}">
                      <a16:colId xmlns:a16="http://schemas.microsoft.com/office/drawing/2014/main" val="1831926899"/>
                    </a:ext>
                  </a:extLst>
                </a:gridCol>
                <a:gridCol w="750893">
                  <a:extLst>
                    <a:ext uri="{9D8B030D-6E8A-4147-A177-3AD203B41FA5}">
                      <a16:colId xmlns:a16="http://schemas.microsoft.com/office/drawing/2014/main" val="3964693145"/>
                    </a:ext>
                  </a:extLst>
                </a:gridCol>
                <a:gridCol w="750893">
                  <a:extLst>
                    <a:ext uri="{9D8B030D-6E8A-4147-A177-3AD203B41FA5}">
                      <a16:colId xmlns:a16="http://schemas.microsoft.com/office/drawing/2014/main" val="1755181998"/>
                    </a:ext>
                  </a:extLst>
                </a:gridCol>
              </a:tblGrid>
              <a:tr h="471675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K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709641"/>
                  </a:ext>
                </a:extLst>
              </a:tr>
              <a:tr h="48655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1" dirty="0">
                          <a:solidFill>
                            <a:schemeClr val="bg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1" dirty="0">
                          <a:solidFill>
                            <a:schemeClr val="bg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065301"/>
                  </a:ext>
                </a:extLst>
              </a:tr>
              <a:tr h="48655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1" dirty="0">
                          <a:solidFill>
                            <a:schemeClr val="bg1"/>
                          </a:solidFill>
                        </a:rPr>
                        <a:t>"</a:t>
                      </a: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919290"/>
                  </a:ext>
                </a:extLst>
              </a:tr>
            </a:tbl>
          </a:graphicData>
        </a:graphic>
      </p:graphicFrame>
      <p:pic>
        <p:nvPicPr>
          <p:cNvPr id="8" name="תמונה 7">
            <a:extLst>
              <a:ext uri="{FF2B5EF4-FFF2-40B4-BE49-F238E27FC236}">
                <a16:creationId xmlns:a16="http://schemas.microsoft.com/office/drawing/2014/main" id="{D18F1C9A-ADC2-486C-8000-E38584D77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340" y="3796722"/>
            <a:ext cx="5452775" cy="1821021"/>
          </a:xfrm>
          <a:prstGeom prst="rect">
            <a:avLst/>
          </a:prstGeom>
          <a:ln>
            <a:solidFill>
              <a:srgbClr val="12B4BC"/>
            </a:solidFill>
          </a:ln>
        </p:spPr>
      </p:pic>
      <p:graphicFrame>
        <p:nvGraphicFramePr>
          <p:cNvPr id="12" name="טבלה 4">
            <a:extLst>
              <a:ext uri="{FF2B5EF4-FFF2-40B4-BE49-F238E27FC236}">
                <a16:creationId xmlns:a16="http://schemas.microsoft.com/office/drawing/2014/main" id="{4490155D-02DE-4828-BBB3-B9F74D478A29}"/>
              </a:ext>
            </a:extLst>
          </p:cNvPr>
          <p:cNvGraphicFramePr>
            <a:graphicFrameLocks noGrp="1"/>
          </p:cNvGraphicFramePr>
          <p:nvPr/>
        </p:nvGraphicFramePr>
        <p:xfrm>
          <a:off x="7780014" y="2889458"/>
          <a:ext cx="3003572" cy="155448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750893">
                  <a:extLst>
                    <a:ext uri="{9D8B030D-6E8A-4147-A177-3AD203B41FA5}">
                      <a16:colId xmlns:a16="http://schemas.microsoft.com/office/drawing/2014/main" val="1153782421"/>
                    </a:ext>
                  </a:extLst>
                </a:gridCol>
                <a:gridCol w="750893">
                  <a:extLst>
                    <a:ext uri="{9D8B030D-6E8A-4147-A177-3AD203B41FA5}">
                      <a16:colId xmlns:a16="http://schemas.microsoft.com/office/drawing/2014/main" val="1831926899"/>
                    </a:ext>
                  </a:extLst>
                </a:gridCol>
                <a:gridCol w="750893">
                  <a:extLst>
                    <a:ext uri="{9D8B030D-6E8A-4147-A177-3AD203B41FA5}">
                      <a16:colId xmlns:a16="http://schemas.microsoft.com/office/drawing/2014/main" val="3964693145"/>
                    </a:ext>
                  </a:extLst>
                </a:gridCol>
                <a:gridCol w="750893">
                  <a:extLst>
                    <a:ext uri="{9D8B030D-6E8A-4147-A177-3AD203B41FA5}">
                      <a16:colId xmlns:a16="http://schemas.microsoft.com/office/drawing/2014/main" val="1755181998"/>
                    </a:ext>
                  </a:extLst>
                </a:gridCol>
              </a:tblGrid>
              <a:tr h="471675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92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709641"/>
                  </a:ext>
                </a:extLst>
              </a:tr>
              <a:tr h="48655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1" dirty="0">
                          <a:solidFill>
                            <a:schemeClr val="bg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1" dirty="0">
                          <a:solidFill>
                            <a:schemeClr val="bg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065301"/>
                  </a:ext>
                </a:extLst>
              </a:tr>
              <a:tr h="48655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1" dirty="0">
                          <a:solidFill>
                            <a:schemeClr val="bg1"/>
                          </a:solidFill>
                        </a:rPr>
                        <a:t>"</a:t>
                      </a: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919290"/>
                  </a:ext>
                </a:extLst>
              </a:tr>
            </a:tbl>
          </a:graphicData>
        </a:graphic>
      </p:graphicFrame>
      <p:graphicFrame>
        <p:nvGraphicFramePr>
          <p:cNvPr id="13" name="טבלה 4">
            <a:extLst>
              <a:ext uri="{FF2B5EF4-FFF2-40B4-BE49-F238E27FC236}">
                <a16:creationId xmlns:a16="http://schemas.microsoft.com/office/drawing/2014/main" id="{B703C488-DA7E-42D2-B462-A99019437B0A}"/>
              </a:ext>
            </a:extLst>
          </p:cNvPr>
          <p:cNvGraphicFramePr>
            <a:graphicFrameLocks noGrp="1"/>
          </p:cNvGraphicFramePr>
          <p:nvPr/>
        </p:nvGraphicFramePr>
        <p:xfrm>
          <a:off x="7780014" y="2876688"/>
          <a:ext cx="3003572" cy="155448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750893">
                  <a:extLst>
                    <a:ext uri="{9D8B030D-6E8A-4147-A177-3AD203B41FA5}">
                      <a16:colId xmlns:a16="http://schemas.microsoft.com/office/drawing/2014/main" val="1153782421"/>
                    </a:ext>
                  </a:extLst>
                </a:gridCol>
                <a:gridCol w="750893">
                  <a:extLst>
                    <a:ext uri="{9D8B030D-6E8A-4147-A177-3AD203B41FA5}">
                      <a16:colId xmlns:a16="http://schemas.microsoft.com/office/drawing/2014/main" val="1831926899"/>
                    </a:ext>
                  </a:extLst>
                </a:gridCol>
                <a:gridCol w="750893">
                  <a:extLst>
                    <a:ext uri="{9D8B030D-6E8A-4147-A177-3AD203B41FA5}">
                      <a16:colId xmlns:a16="http://schemas.microsoft.com/office/drawing/2014/main" val="3964693145"/>
                    </a:ext>
                  </a:extLst>
                </a:gridCol>
                <a:gridCol w="750893">
                  <a:extLst>
                    <a:ext uri="{9D8B030D-6E8A-4147-A177-3AD203B41FA5}">
                      <a16:colId xmlns:a16="http://schemas.microsoft.com/office/drawing/2014/main" val="1755181998"/>
                    </a:ext>
                  </a:extLst>
                </a:gridCol>
              </a:tblGrid>
              <a:tr h="471675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92A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92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709641"/>
                  </a:ext>
                </a:extLst>
              </a:tr>
              <a:tr h="48655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1" dirty="0">
                          <a:solidFill>
                            <a:schemeClr val="bg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1" dirty="0">
                          <a:solidFill>
                            <a:schemeClr val="bg1"/>
                          </a:solidFill>
                        </a:rPr>
                        <a:t>!</a:t>
                      </a:r>
                    </a:p>
                  </a:txBody>
                  <a:tcPr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065301"/>
                  </a:ext>
                </a:extLst>
              </a:tr>
              <a:tr h="48655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1" dirty="0">
                          <a:solidFill>
                            <a:schemeClr val="bg1"/>
                          </a:solidFill>
                        </a:rPr>
                        <a:t>"</a:t>
                      </a: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he-IL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919290"/>
                  </a:ext>
                </a:extLst>
              </a:tr>
            </a:tbl>
          </a:graphicData>
        </a:graphic>
      </p:graphicFrame>
      <p:pic>
        <p:nvPicPr>
          <p:cNvPr id="20" name="תמונה 19">
            <a:extLst>
              <a:ext uri="{FF2B5EF4-FFF2-40B4-BE49-F238E27FC236}">
                <a16:creationId xmlns:a16="http://schemas.microsoft.com/office/drawing/2014/main" id="{98BBC51D-46FE-4BCA-8BA9-1301AB3E1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7396" y="2961495"/>
            <a:ext cx="5738406" cy="731743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67F901F5-C129-41FA-B029-5CD2E153B2D0}"/>
              </a:ext>
            </a:extLst>
          </p:cNvPr>
          <p:cNvSpPr/>
          <p:nvPr/>
        </p:nvSpPr>
        <p:spPr>
          <a:xfrm>
            <a:off x="1779373" y="1984163"/>
            <a:ext cx="4423719" cy="4488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`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33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FC4DCA-0F1F-4F74-AD36-47FD66D42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516" y="2303594"/>
            <a:ext cx="10800000" cy="1260000"/>
          </a:xfrm>
        </p:spPr>
        <p:txBody>
          <a:bodyPr/>
          <a:lstStyle/>
          <a:p>
            <a:r>
              <a:rPr lang="he-IL" dirty="0"/>
              <a:t>הפסקה</a:t>
            </a:r>
          </a:p>
        </p:txBody>
      </p:sp>
    </p:spTree>
    <p:extLst>
      <p:ext uri="{BB962C8B-B14F-4D97-AF65-F5344CB8AC3E}">
        <p14:creationId xmlns:p14="http://schemas.microsoft.com/office/powerpoint/2010/main" val="2875798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BDBD9B0-1218-428C-A37F-532522A56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מבוא למערך דו-ממדי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020DF70-2F65-4482-B352-72E15060C5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המשך</a:t>
            </a:r>
          </a:p>
        </p:txBody>
      </p:sp>
    </p:spTree>
    <p:extLst>
      <p:ext uri="{BB962C8B-B14F-4D97-AF65-F5344CB8AC3E}">
        <p14:creationId xmlns:p14="http://schemas.microsoft.com/office/powerpoint/2010/main" val="1689243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ACC3E73F-B544-4937-938C-7B148EFF8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19" y="1387848"/>
            <a:ext cx="7800562" cy="22213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8" name="מלבן 27">
            <a:extLst>
              <a:ext uri="{FF2B5EF4-FFF2-40B4-BE49-F238E27FC236}">
                <a16:creationId xmlns:a16="http://schemas.microsoft.com/office/drawing/2014/main" id="{3B81FA02-151C-46BB-93CF-3A152649E058}"/>
              </a:ext>
            </a:extLst>
          </p:cNvPr>
          <p:cNvSpPr/>
          <p:nvPr/>
        </p:nvSpPr>
        <p:spPr>
          <a:xfrm>
            <a:off x="2337408" y="3863517"/>
            <a:ext cx="4263808" cy="214643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8904669-F18F-470F-BAFC-A8966E63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דוגמאות לפעולות בסיסיות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52BADF4-6F54-43E9-A0ED-71EC62F71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68044" y="848047"/>
            <a:ext cx="8802499" cy="369881"/>
          </a:xfrm>
        </p:spPr>
        <p:txBody>
          <a:bodyPr/>
          <a:lstStyle/>
          <a:p>
            <a:pPr algn="ctr"/>
            <a:r>
              <a:rPr lang="he-IL" sz="3600" dirty="0"/>
              <a:t>קליטת נתונים למערך שורה אחר שורה</a:t>
            </a:r>
          </a:p>
        </p:txBody>
      </p:sp>
      <p:pic>
        <p:nvPicPr>
          <p:cNvPr id="30" name="תמונה 29">
            <a:extLst>
              <a:ext uri="{FF2B5EF4-FFF2-40B4-BE49-F238E27FC236}">
                <a16:creationId xmlns:a16="http://schemas.microsoft.com/office/drawing/2014/main" id="{76C272B6-48D3-4B58-BA4B-D7B0B0785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876" y="3879848"/>
            <a:ext cx="3972072" cy="2104470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651F48-B786-48A0-8F81-8EE087315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69650"/>
              </p:ext>
            </p:extLst>
          </p:nvPr>
        </p:nvGraphicFramePr>
        <p:xfrm>
          <a:off x="8851871" y="1568047"/>
          <a:ext cx="2618672" cy="2319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668">
                  <a:extLst>
                    <a:ext uri="{9D8B030D-6E8A-4147-A177-3AD203B41FA5}">
                      <a16:colId xmlns:a16="http://schemas.microsoft.com/office/drawing/2014/main" val="2793733500"/>
                    </a:ext>
                  </a:extLst>
                </a:gridCol>
                <a:gridCol w="654668">
                  <a:extLst>
                    <a:ext uri="{9D8B030D-6E8A-4147-A177-3AD203B41FA5}">
                      <a16:colId xmlns:a16="http://schemas.microsoft.com/office/drawing/2014/main" val="2603743960"/>
                    </a:ext>
                  </a:extLst>
                </a:gridCol>
                <a:gridCol w="654668">
                  <a:extLst>
                    <a:ext uri="{9D8B030D-6E8A-4147-A177-3AD203B41FA5}">
                      <a16:colId xmlns:a16="http://schemas.microsoft.com/office/drawing/2014/main" val="574369719"/>
                    </a:ext>
                  </a:extLst>
                </a:gridCol>
                <a:gridCol w="654668">
                  <a:extLst>
                    <a:ext uri="{9D8B030D-6E8A-4147-A177-3AD203B41FA5}">
                      <a16:colId xmlns:a16="http://schemas.microsoft.com/office/drawing/2014/main" val="2070780659"/>
                    </a:ext>
                  </a:extLst>
                </a:gridCol>
              </a:tblGrid>
              <a:tr h="463989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622472"/>
                  </a:ext>
                </a:extLst>
              </a:tr>
              <a:tr h="463989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[0]</a:t>
                      </a:r>
                      <a:endParaRPr lang="en-IL" sz="18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928591"/>
                  </a:ext>
                </a:extLst>
              </a:tr>
              <a:tr h="463989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[1]</a:t>
                      </a:r>
                      <a:endParaRPr lang="en-IL" sz="18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730051"/>
                  </a:ext>
                </a:extLst>
              </a:tr>
              <a:tr h="463989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[2]</a:t>
                      </a:r>
                      <a:endParaRPr lang="en-IL" sz="18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478406"/>
                  </a:ext>
                </a:extLst>
              </a:tr>
              <a:tr h="463989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[3]</a:t>
                      </a:r>
                      <a:endParaRPr lang="en-IL" sz="18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770481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86A5864-BE1B-4329-88EE-F24DB1C6E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387083"/>
              </p:ext>
            </p:extLst>
          </p:nvPr>
        </p:nvGraphicFramePr>
        <p:xfrm>
          <a:off x="8851871" y="1569319"/>
          <a:ext cx="2618672" cy="2319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668">
                  <a:extLst>
                    <a:ext uri="{9D8B030D-6E8A-4147-A177-3AD203B41FA5}">
                      <a16:colId xmlns:a16="http://schemas.microsoft.com/office/drawing/2014/main" val="2793733500"/>
                    </a:ext>
                  </a:extLst>
                </a:gridCol>
                <a:gridCol w="654668">
                  <a:extLst>
                    <a:ext uri="{9D8B030D-6E8A-4147-A177-3AD203B41FA5}">
                      <a16:colId xmlns:a16="http://schemas.microsoft.com/office/drawing/2014/main" val="2603743960"/>
                    </a:ext>
                  </a:extLst>
                </a:gridCol>
                <a:gridCol w="654668">
                  <a:extLst>
                    <a:ext uri="{9D8B030D-6E8A-4147-A177-3AD203B41FA5}">
                      <a16:colId xmlns:a16="http://schemas.microsoft.com/office/drawing/2014/main" val="574369719"/>
                    </a:ext>
                  </a:extLst>
                </a:gridCol>
                <a:gridCol w="654668">
                  <a:extLst>
                    <a:ext uri="{9D8B030D-6E8A-4147-A177-3AD203B41FA5}">
                      <a16:colId xmlns:a16="http://schemas.microsoft.com/office/drawing/2014/main" val="2070780659"/>
                    </a:ext>
                  </a:extLst>
                </a:gridCol>
              </a:tblGrid>
              <a:tr h="463989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622472"/>
                  </a:ext>
                </a:extLst>
              </a:tr>
              <a:tr h="463989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[0]</a:t>
                      </a:r>
                      <a:endParaRPr lang="en-IL" sz="18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928591"/>
                  </a:ext>
                </a:extLst>
              </a:tr>
              <a:tr h="463989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[1]</a:t>
                      </a:r>
                      <a:endParaRPr lang="en-IL" sz="18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2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2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2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730051"/>
                  </a:ext>
                </a:extLst>
              </a:tr>
              <a:tr h="463989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[2]</a:t>
                      </a:r>
                      <a:endParaRPr lang="en-IL" sz="18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3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3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3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478406"/>
                  </a:ext>
                </a:extLst>
              </a:tr>
              <a:tr h="463989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[3]</a:t>
                      </a:r>
                      <a:endParaRPr lang="en-IL" sz="18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4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4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4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770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558FC8E4-9BBB-4C96-8C44-074C3889B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58"/>
          <a:stretch/>
        </p:blipFill>
        <p:spPr>
          <a:xfrm>
            <a:off x="0" y="1472782"/>
            <a:ext cx="6630350" cy="16236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48904669-F18F-470F-BAFC-A8966E63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דוגמאות לפעולות בסיסיות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52BADF4-6F54-43E9-A0ED-71EC62F71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18564" y="808087"/>
            <a:ext cx="8551979" cy="409842"/>
          </a:xfrm>
        </p:spPr>
        <p:txBody>
          <a:bodyPr/>
          <a:lstStyle/>
          <a:p>
            <a:pPr algn="ctr"/>
            <a:r>
              <a:rPr lang="he-IL" sz="3600" dirty="0"/>
              <a:t>הדפסת נתוני המערך עמודה אחר עמודה</a:t>
            </a: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BEC1E752-E435-4E56-8EB8-10E65894D398}"/>
              </a:ext>
            </a:extLst>
          </p:cNvPr>
          <p:cNvSpPr/>
          <p:nvPr/>
        </p:nvSpPr>
        <p:spPr>
          <a:xfrm>
            <a:off x="5969466" y="2448795"/>
            <a:ext cx="1519804" cy="345585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E5179763-C0F7-4779-84F4-9A76E1872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707" y="2599232"/>
            <a:ext cx="1304925" cy="3333750"/>
          </a:xfrm>
          <a:prstGeom prst="rect">
            <a:avLst/>
          </a:prstGeom>
        </p:spPr>
      </p:pic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2ACEE439-F077-4E5D-9543-B2EB07C67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455657"/>
              </p:ext>
            </p:extLst>
          </p:nvPr>
        </p:nvGraphicFramePr>
        <p:xfrm>
          <a:off x="8851871" y="1569319"/>
          <a:ext cx="2618672" cy="2319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668">
                  <a:extLst>
                    <a:ext uri="{9D8B030D-6E8A-4147-A177-3AD203B41FA5}">
                      <a16:colId xmlns:a16="http://schemas.microsoft.com/office/drawing/2014/main" val="2793733500"/>
                    </a:ext>
                  </a:extLst>
                </a:gridCol>
                <a:gridCol w="654668">
                  <a:extLst>
                    <a:ext uri="{9D8B030D-6E8A-4147-A177-3AD203B41FA5}">
                      <a16:colId xmlns:a16="http://schemas.microsoft.com/office/drawing/2014/main" val="2603743960"/>
                    </a:ext>
                  </a:extLst>
                </a:gridCol>
                <a:gridCol w="654668">
                  <a:extLst>
                    <a:ext uri="{9D8B030D-6E8A-4147-A177-3AD203B41FA5}">
                      <a16:colId xmlns:a16="http://schemas.microsoft.com/office/drawing/2014/main" val="574369719"/>
                    </a:ext>
                  </a:extLst>
                </a:gridCol>
                <a:gridCol w="654668">
                  <a:extLst>
                    <a:ext uri="{9D8B030D-6E8A-4147-A177-3AD203B41FA5}">
                      <a16:colId xmlns:a16="http://schemas.microsoft.com/office/drawing/2014/main" val="2070780659"/>
                    </a:ext>
                  </a:extLst>
                </a:gridCol>
              </a:tblGrid>
              <a:tr h="463989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622472"/>
                  </a:ext>
                </a:extLst>
              </a:tr>
              <a:tr h="463989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[0]</a:t>
                      </a:r>
                      <a:endParaRPr lang="en-IL" sz="18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928591"/>
                  </a:ext>
                </a:extLst>
              </a:tr>
              <a:tr h="463989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[1]</a:t>
                      </a:r>
                      <a:endParaRPr lang="en-IL" sz="18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2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2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2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730051"/>
                  </a:ext>
                </a:extLst>
              </a:tr>
              <a:tr h="463989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[2]</a:t>
                      </a:r>
                      <a:endParaRPr lang="en-IL" sz="18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3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3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3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478406"/>
                  </a:ext>
                </a:extLst>
              </a:tr>
              <a:tr h="463989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[3]</a:t>
                      </a:r>
                      <a:endParaRPr lang="en-IL" sz="18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4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4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4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770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2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64302BA-3B22-4D06-A83F-2715F13E6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– האם איבר </a:t>
            </a:r>
            <a:r>
              <a:rPr lang="en-US" dirty="0"/>
              <a:t>x </a:t>
            </a:r>
            <a:r>
              <a:rPr lang="he-IL" dirty="0"/>
              <a:t> נמצא בעמודה </a:t>
            </a:r>
            <a:r>
              <a:rPr lang="en-US" dirty="0"/>
              <a:t>col</a:t>
            </a: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4B25161-EA9F-4D36-A927-771914203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85" y="1044911"/>
            <a:ext cx="9200527" cy="39565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59387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90BDFEE4-4AB0-47D4-9E5D-B2FE63C46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" y="1660967"/>
            <a:ext cx="3759602" cy="3155165"/>
          </a:xfrm>
          <a:prstGeom prst="rect">
            <a:avLst/>
          </a:prstGeom>
        </p:spPr>
      </p:pic>
      <p:graphicFrame>
        <p:nvGraphicFramePr>
          <p:cNvPr id="12" name="דיאגרמה 11">
            <a:extLst>
              <a:ext uri="{FF2B5EF4-FFF2-40B4-BE49-F238E27FC236}">
                <a16:creationId xmlns:a16="http://schemas.microsoft.com/office/drawing/2014/main" id="{1C2D2629-FFDC-4003-85C8-B2B416F6F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258220"/>
              </p:ext>
            </p:extLst>
          </p:nvPr>
        </p:nvGraphicFramePr>
        <p:xfrm>
          <a:off x="3842796" y="402085"/>
          <a:ext cx="8048572" cy="4794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כותרת 1">
            <a:extLst>
              <a:ext uri="{FF2B5EF4-FFF2-40B4-BE49-F238E27FC236}">
                <a16:creationId xmlns:a16="http://schemas.microsoft.com/office/drawing/2014/main" id="{E6891A54-8BFC-41F3-8D33-3A1E24BAE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/>
          <a:lstStyle/>
          <a:p>
            <a:pPr algn="r"/>
            <a:r>
              <a:rPr lang="he-IL" dirty="0"/>
              <a:t>תרגיל – קפיצה לגובה</a:t>
            </a:r>
          </a:p>
        </p:txBody>
      </p:sp>
    </p:spTree>
    <p:extLst>
      <p:ext uri="{BB962C8B-B14F-4D97-AF65-F5344CB8AC3E}">
        <p14:creationId xmlns:p14="http://schemas.microsoft.com/office/powerpoint/2010/main" val="671728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F5480FE6-A8ED-48ED-8905-C0C3A74DC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65"/>
          <a:stretch/>
        </p:blipFill>
        <p:spPr>
          <a:xfrm>
            <a:off x="321812" y="1000633"/>
            <a:ext cx="8380824" cy="2428367"/>
          </a:xfrm>
          <a:prstGeom prst="rect">
            <a:avLst/>
          </a:prstGeom>
          <a:ln>
            <a:solidFill>
              <a:srgbClr val="12B4BC"/>
            </a:solidFill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8A9D5D9A-8344-4327-83BB-57A7FB5C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5" y="155448"/>
            <a:ext cx="9802368" cy="720000"/>
          </a:xfrm>
        </p:spPr>
        <p:txBody>
          <a:bodyPr/>
          <a:lstStyle/>
          <a:p>
            <a:pPr algn="r"/>
            <a:r>
              <a:rPr lang="he-IL" dirty="0"/>
              <a:t>תרגיל – קפיצה לגובה</a:t>
            </a:r>
          </a:p>
        </p:txBody>
      </p:sp>
      <p:pic>
        <p:nvPicPr>
          <p:cNvPr id="15" name="תמונה 14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18B1AACC-0985-4085-9294-3992B6FA68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50" y="1192139"/>
            <a:ext cx="1958257" cy="16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44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A4F84FE6-019E-47FF-ADEB-637615532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8" y="519690"/>
            <a:ext cx="2193745" cy="1841053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70FF750F-178F-4E93-9393-E5AEDCBF1E8D}"/>
              </a:ext>
            </a:extLst>
          </p:cNvPr>
          <p:cNvSpPr txBox="1"/>
          <p:nvPr/>
        </p:nvSpPr>
        <p:spPr>
          <a:xfrm>
            <a:off x="2672263" y="1470194"/>
            <a:ext cx="853523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למה הפעולה אינה מחזירה את המערך? איך נקבל את המערך?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/>
              <a:t>ערך המשתנה </a:t>
            </a:r>
            <a:r>
              <a:rPr lang="en-US" sz="2400" dirty="0"/>
              <a:t>jumps</a:t>
            </a:r>
            <a:r>
              <a:rPr lang="he-IL" sz="2400" dirty="0"/>
              <a:t> הוא </a:t>
            </a:r>
            <a:r>
              <a:rPr lang="he-IL" sz="2400" b="1" dirty="0"/>
              <a:t>כתובת המערך </a:t>
            </a:r>
            <a:r>
              <a:rPr lang="he-IL" sz="2400" b="1" dirty="0" err="1"/>
              <a:t>בזכרון</a:t>
            </a:r>
            <a:r>
              <a:rPr lang="he-IL" sz="2400" dirty="0"/>
              <a:t>, ולכן אין צורך שהפעולה תחזיר אותו. </a:t>
            </a:r>
          </a:p>
        </p:txBody>
      </p:sp>
      <p:pic>
        <p:nvPicPr>
          <p:cNvPr id="28" name="תמונה 27">
            <a:extLst>
              <a:ext uri="{FF2B5EF4-FFF2-40B4-BE49-F238E27FC236}">
                <a16:creationId xmlns:a16="http://schemas.microsoft.com/office/drawing/2014/main" id="{A4B00E40-2B30-49CF-B3B7-978EF4266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1" y="2613874"/>
            <a:ext cx="8156767" cy="2367047"/>
          </a:xfrm>
          <a:prstGeom prst="rect">
            <a:avLst/>
          </a:prstGeom>
          <a:ln w="12700">
            <a:solidFill>
              <a:srgbClr val="12B4BC"/>
            </a:solidFill>
          </a:ln>
        </p:spPr>
      </p:pic>
      <p:sp>
        <p:nvSpPr>
          <p:cNvPr id="20" name="חץ: למטה 19">
            <a:extLst>
              <a:ext uri="{FF2B5EF4-FFF2-40B4-BE49-F238E27FC236}">
                <a16:creationId xmlns:a16="http://schemas.microsoft.com/office/drawing/2014/main" id="{FE59492D-5C12-41D9-802B-DCDC6102A1E4}"/>
              </a:ext>
            </a:extLst>
          </p:cNvPr>
          <p:cNvSpPr/>
          <p:nvPr/>
        </p:nvSpPr>
        <p:spPr>
          <a:xfrm rot="13395008">
            <a:off x="7071926" y="3846220"/>
            <a:ext cx="242379" cy="111978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1" name="כותרת 1">
            <a:extLst>
              <a:ext uri="{FF2B5EF4-FFF2-40B4-BE49-F238E27FC236}">
                <a16:creationId xmlns:a16="http://schemas.microsoft.com/office/drawing/2014/main" id="{CCE50F6A-56A1-4790-9FCF-BDE1B8C8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128" y="159690"/>
            <a:ext cx="9802368" cy="720000"/>
          </a:xfrm>
        </p:spPr>
        <p:txBody>
          <a:bodyPr/>
          <a:lstStyle/>
          <a:p>
            <a:pPr algn="r"/>
            <a:r>
              <a:rPr lang="he-IL" dirty="0"/>
              <a:t>תרגיל – קפיצה לגובה</a:t>
            </a:r>
          </a:p>
        </p:txBody>
      </p:sp>
      <p:sp>
        <p:nvSpPr>
          <p:cNvPr id="10" name="מציין מיקום טקסט 2">
            <a:extLst>
              <a:ext uri="{FF2B5EF4-FFF2-40B4-BE49-F238E27FC236}">
                <a16:creationId xmlns:a16="http://schemas.microsoft.com/office/drawing/2014/main" id="{F31FFE11-0633-4538-AFF0-2FAF4CAA5C3C}"/>
              </a:ext>
            </a:extLst>
          </p:cNvPr>
          <p:cNvSpPr txBox="1">
            <a:spLocks/>
          </p:cNvSpPr>
          <p:nvPr/>
        </p:nvSpPr>
        <p:spPr>
          <a:xfrm>
            <a:off x="6476138" y="815744"/>
            <a:ext cx="5237344" cy="369881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3600" b="1" dirty="0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rPr>
              <a:t>קליטת נתונים למערך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A10BA964-EF90-4105-BE9B-3F881113C0BD}"/>
              </a:ext>
            </a:extLst>
          </p:cNvPr>
          <p:cNvSpPr txBox="1"/>
          <p:nvPr/>
        </p:nvSpPr>
        <p:spPr>
          <a:xfrm>
            <a:off x="796092" y="5049386"/>
            <a:ext cx="7003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Varela Round" pitchFamily="2" charset="-79"/>
                <a:cs typeface="Varela Round" panose="00000500000000000000" pitchFamily="2" charset="-79"/>
              </a:rPr>
              <a:t>Please enter 5 jumps for student #1</a:t>
            </a:r>
            <a:endParaRPr lang="he-IL" sz="2800" b="1" dirty="0">
              <a:latin typeface="Varela Round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335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5B237D4B-B8A1-4C00-BEB8-BC4D74DD7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84" y="327684"/>
            <a:ext cx="7659391" cy="5733893"/>
          </a:xfrm>
          <a:prstGeom prst="rect">
            <a:avLst/>
          </a:prstGeom>
          <a:ln>
            <a:solidFill>
              <a:srgbClr val="12B4BC"/>
            </a:solidFill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DBE158A-BB7D-4477-BC41-A587BDC7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קפיצה לגובה</a:t>
            </a:r>
          </a:p>
        </p:txBody>
      </p:sp>
      <p:sp>
        <p:nvSpPr>
          <p:cNvPr id="3" name="חץ: למטה 2">
            <a:extLst>
              <a:ext uri="{FF2B5EF4-FFF2-40B4-BE49-F238E27FC236}">
                <a16:creationId xmlns:a16="http://schemas.microsoft.com/office/drawing/2014/main" id="{CBECC655-36A6-4D12-BD7D-3080AF081B9B}"/>
              </a:ext>
            </a:extLst>
          </p:cNvPr>
          <p:cNvSpPr/>
          <p:nvPr/>
        </p:nvSpPr>
        <p:spPr>
          <a:xfrm>
            <a:off x="8459020" y="760112"/>
            <a:ext cx="2461483" cy="1604624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עוד תלמיד רוצה להתקבל לנבחרת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424B2B10-AE0E-4361-81B0-1492F37EC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885" y="2430021"/>
            <a:ext cx="3540098" cy="2045988"/>
          </a:xfrm>
          <a:prstGeom prst="rect">
            <a:avLst/>
          </a:prstGeom>
        </p:spPr>
      </p:pic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26ED820C-4E99-4A44-8463-EDE319116676}"/>
              </a:ext>
            </a:extLst>
          </p:cNvPr>
          <p:cNvSpPr/>
          <p:nvPr/>
        </p:nvSpPr>
        <p:spPr>
          <a:xfrm>
            <a:off x="4279900" y="4944201"/>
            <a:ext cx="2108200" cy="719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192A72"/>
                </a:solidFill>
              </a:rPr>
              <a:t>נוסיף עוד תלמיד </a:t>
            </a:r>
            <a:r>
              <a:rPr lang="he-IL" b="1" dirty="0" err="1">
                <a:solidFill>
                  <a:srgbClr val="192A72"/>
                </a:solidFill>
              </a:rPr>
              <a:t>לתכנית</a:t>
            </a:r>
            <a:endParaRPr lang="he-IL" b="1"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7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A4F84FE6-019E-47FF-ADEB-637615532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74" y="1674936"/>
            <a:ext cx="2581351" cy="2166343"/>
          </a:xfrm>
          <a:prstGeom prst="rect">
            <a:avLst/>
          </a:prstGeom>
        </p:spPr>
      </p:pic>
      <p:sp>
        <p:nvSpPr>
          <p:cNvPr id="31" name="כותרת 1">
            <a:extLst>
              <a:ext uri="{FF2B5EF4-FFF2-40B4-BE49-F238E27FC236}">
                <a16:creationId xmlns:a16="http://schemas.microsoft.com/office/drawing/2014/main" id="{CCE50F6A-56A1-4790-9FCF-BDE1B8C8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128" y="159690"/>
            <a:ext cx="9802368" cy="720000"/>
          </a:xfrm>
        </p:spPr>
        <p:txBody>
          <a:bodyPr/>
          <a:lstStyle/>
          <a:p>
            <a:pPr algn="r"/>
            <a:r>
              <a:rPr lang="he-IL" dirty="0"/>
              <a:t>תרגיל – קפיצה לגובה</a:t>
            </a:r>
          </a:p>
        </p:txBody>
      </p:sp>
      <p:sp>
        <p:nvSpPr>
          <p:cNvPr id="10" name="מציין מיקום טקסט 2">
            <a:extLst>
              <a:ext uri="{FF2B5EF4-FFF2-40B4-BE49-F238E27FC236}">
                <a16:creationId xmlns:a16="http://schemas.microsoft.com/office/drawing/2014/main" id="{F31FFE11-0633-4538-AFF0-2FAF4CAA5C3C}"/>
              </a:ext>
            </a:extLst>
          </p:cNvPr>
          <p:cNvSpPr txBox="1">
            <a:spLocks/>
          </p:cNvSpPr>
          <p:nvPr/>
        </p:nvSpPr>
        <p:spPr>
          <a:xfrm>
            <a:off x="6954656" y="815744"/>
            <a:ext cx="5237344" cy="369881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3600" b="1" dirty="0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rPr>
              <a:t>הדפסת ההודעה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B8D65B2-095E-485C-8C29-FFE01547B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1438896"/>
            <a:ext cx="8963834" cy="2907473"/>
          </a:xfrm>
          <a:prstGeom prst="rect">
            <a:avLst/>
          </a:prstGeom>
          <a:ln>
            <a:solidFill>
              <a:srgbClr val="12B4BC"/>
            </a:solidFill>
          </a:ln>
        </p:spPr>
      </p:pic>
    </p:spTree>
    <p:extLst>
      <p:ext uri="{BB962C8B-B14F-4D97-AF65-F5344CB8AC3E}">
        <p14:creationId xmlns:p14="http://schemas.microsoft.com/office/powerpoint/2010/main" val="613575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72EECA13-7851-4712-B097-8E6C2953C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8" y="804500"/>
            <a:ext cx="7328453" cy="5633259"/>
          </a:xfrm>
          <a:prstGeom prst="rect">
            <a:avLst/>
          </a:prstGeom>
          <a:ln>
            <a:solidFill>
              <a:srgbClr val="12B4BC"/>
            </a:solidFill>
          </a:ln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A7B355D2-841A-43A3-B7D3-F87241193018}"/>
              </a:ext>
            </a:extLst>
          </p:cNvPr>
          <p:cNvSpPr/>
          <p:nvPr/>
        </p:nvSpPr>
        <p:spPr>
          <a:xfrm>
            <a:off x="8143158" y="926507"/>
            <a:ext cx="3679996" cy="29804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A460ECA-076F-4DFE-BDC6-16CB3A93D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442"/>
          <a:stretch/>
        </p:blipFill>
        <p:spPr>
          <a:xfrm>
            <a:off x="8177597" y="926507"/>
            <a:ext cx="3645557" cy="2400893"/>
          </a:xfrm>
          <a:prstGeom prst="rect">
            <a:avLst/>
          </a:prstGeom>
        </p:spPr>
      </p:pic>
      <p:sp>
        <p:nvSpPr>
          <p:cNvPr id="14" name="כותרת 1">
            <a:extLst>
              <a:ext uri="{FF2B5EF4-FFF2-40B4-BE49-F238E27FC236}">
                <a16:creationId xmlns:a16="http://schemas.microsoft.com/office/drawing/2014/main" id="{719E592F-3595-4884-B292-06330A91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/>
          <a:lstStyle/>
          <a:p>
            <a:pPr algn="r"/>
            <a:r>
              <a:rPr lang="he-IL" dirty="0"/>
              <a:t>תרגיל – קפיצה לגובה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D0FDBA3A-168B-4B41-A119-68DFD80FD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583"/>
          <a:stretch/>
        </p:blipFill>
        <p:spPr>
          <a:xfrm>
            <a:off x="8143158" y="3530601"/>
            <a:ext cx="3679996" cy="76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1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BD0113-6B09-40E8-AE04-1E026944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 – הדפס היקף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207C21F8-C0FF-4C3C-946F-4D4C371EE76C}"/>
              </a:ext>
            </a:extLst>
          </p:cNvPr>
          <p:cNvSpPr txBox="1"/>
          <p:nvPr/>
        </p:nvSpPr>
        <p:spPr>
          <a:xfrm>
            <a:off x="296120" y="1008122"/>
            <a:ext cx="73962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1"/>
            <a:r>
              <a:rPr lang="he-IL" sz="2400" b="1" dirty="0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rPr>
              <a:t>כתוב פעולה שמקבלת מטריצה ומדפיסה רק את האיברים בהיקף, החל מהתא הראשון [0][0] ובכוון השעון</a:t>
            </a:r>
          </a:p>
        </p:txBody>
      </p:sp>
      <p:sp>
        <p:nvSpPr>
          <p:cNvPr id="29" name="מציין מיקום תוכן 28">
            <a:extLst>
              <a:ext uri="{FF2B5EF4-FFF2-40B4-BE49-F238E27FC236}">
                <a16:creationId xmlns:a16="http://schemas.microsoft.com/office/drawing/2014/main" id="{EE4D5717-94F1-45EB-84C3-A7B3665A4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8914" y="2045526"/>
            <a:ext cx="6369303" cy="3522187"/>
          </a:xfrm>
        </p:spPr>
        <p:txBody>
          <a:bodyPr>
            <a:normAutofit lnSpcReduction="10000"/>
          </a:bodyPr>
          <a:lstStyle/>
          <a:p>
            <a:pPr marL="0" lvl="0" indent="0" rtl="1">
              <a:buNone/>
            </a:pPr>
            <a:r>
              <a:rPr lang="he-IL" sz="2800" b="1" dirty="0"/>
              <a:t>אלגוריתם</a:t>
            </a:r>
            <a:endParaRPr lang="he-IL" b="1" dirty="0"/>
          </a:p>
          <a:p>
            <a:pPr lvl="0" rtl="1"/>
            <a:r>
              <a:rPr lang="he-IL" dirty="0"/>
              <a:t>נדפיס את כל איברי השורה הראשונה</a:t>
            </a:r>
          </a:p>
          <a:p>
            <a:pPr lvl="0" rtl="1"/>
            <a:r>
              <a:rPr lang="he-IL" dirty="0"/>
              <a:t>נדלג על האיבר האחרון בשורה הראשונה שכבר הודפס ונדפיס את האיברים האחרים בטור האחרון שורה אחר שורה</a:t>
            </a:r>
          </a:p>
          <a:p>
            <a:pPr lvl="0" rtl="1"/>
            <a:r>
              <a:rPr lang="he-IL" dirty="0"/>
              <a:t>נדלג על האיבר האחרון בשורה האחרונה ונדפיס את שאר האיברים מימין לשמאל</a:t>
            </a:r>
          </a:p>
          <a:p>
            <a:pPr lvl="0" rtl="1"/>
            <a:r>
              <a:rPr lang="he-IL" dirty="0"/>
              <a:t>נדלג על השורה האחרונה וגם על הראשונה ונדפיס את שאר האיברים בטור הראשון</a:t>
            </a:r>
          </a:p>
        </p:txBody>
      </p:sp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254F5BE9-0298-4F65-A45F-399E37AF5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353388"/>
              </p:ext>
            </p:extLst>
          </p:nvPr>
        </p:nvGraphicFramePr>
        <p:xfrm>
          <a:off x="7937467" y="1207689"/>
          <a:ext cx="4034859" cy="2857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672">
                  <a:extLst>
                    <a:ext uri="{9D8B030D-6E8A-4147-A177-3AD203B41FA5}">
                      <a16:colId xmlns:a16="http://schemas.microsoft.com/office/drawing/2014/main" val="2603743960"/>
                    </a:ext>
                  </a:extLst>
                </a:gridCol>
                <a:gridCol w="790063">
                  <a:extLst>
                    <a:ext uri="{9D8B030D-6E8A-4147-A177-3AD203B41FA5}">
                      <a16:colId xmlns:a16="http://schemas.microsoft.com/office/drawing/2014/main" val="574369719"/>
                    </a:ext>
                  </a:extLst>
                </a:gridCol>
                <a:gridCol w="541693">
                  <a:extLst>
                    <a:ext uri="{9D8B030D-6E8A-4147-A177-3AD203B41FA5}">
                      <a16:colId xmlns:a16="http://schemas.microsoft.com/office/drawing/2014/main" val="2070780659"/>
                    </a:ext>
                  </a:extLst>
                </a:gridCol>
                <a:gridCol w="543983">
                  <a:extLst>
                    <a:ext uri="{9D8B030D-6E8A-4147-A177-3AD203B41FA5}">
                      <a16:colId xmlns:a16="http://schemas.microsoft.com/office/drawing/2014/main" val="2876868559"/>
                    </a:ext>
                  </a:extLst>
                </a:gridCol>
                <a:gridCol w="800971">
                  <a:extLst>
                    <a:ext uri="{9D8B030D-6E8A-4147-A177-3AD203B41FA5}">
                      <a16:colId xmlns:a16="http://schemas.microsoft.com/office/drawing/2014/main" val="3733305804"/>
                    </a:ext>
                  </a:extLst>
                </a:gridCol>
                <a:gridCol w="672477">
                  <a:extLst>
                    <a:ext uri="{9D8B030D-6E8A-4147-A177-3AD203B41FA5}">
                      <a16:colId xmlns:a16="http://schemas.microsoft.com/office/drawing/2014/main" val="5638754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mat</a:t>
                      </a:r>
                      <a:endParaRPr lang="en-IL" sz="1800" b="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[</a:t>
                      </a:r>
                      <a:r>
                        <a:rPr lang="he-IL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]</a:t>
                      </a:r>
                      <a:endParaRPr lang="en-IL" sz="1800" b="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[</a:t>
                      </a:r>
                      <a:r>
                        <a:rPr lang="he-IL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]</a:t>
                      </a:r>
                      <a:endParaRPr lang="en-IL" sz="1800" b="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[</a:t>
                      </a:r>
                      <a:r>
                        <a:rPr lang="he-IL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2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]</a:t>
                      </a:r>
                      <a:endParaRPr lang="en-IL" sz="1800" b="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[</a:t>
                      </a:r>
                      <a:r>
                        <a:rPr lang="he-IL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3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]</a:t>
                      </a:r>
                      <a:endParaRPr lang="en-IL" sz="1800" b="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[</a:t>
                      </a:r>
                      <a:r>
                        <a:rPr lang="he-IL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4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]</a:t>
                      </a:r>
                      <a:endParaRPr lang="en-IL" sz="1800" b="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928591"/>
                  </a:ext>
                </a:extLst>
              </a:tr>
              <a:tr h="552444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[</a:t>
                      </a:r>
                      <a:r>
                        <a:rPr lang="he-IL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]</a:t>
                      </a:r>
                      <a:endParaRPr lang="en-IL" sz="1800" b="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4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6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8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10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23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730051"/>
                  </a:ext>
                </a:extLst>
              </a:tr>
              <a:tr h="646362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[</a:t>
                      </a:r>
                      <a:r>
                        <a:rPr lang="he-IL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]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6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9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12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15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1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478406"/>
                  </a:ext>
                </a:extLst>
              </a:tr>
              <a:tr h="646362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[</a:t>
                      </a:r>
                      <a:r>
                        <a:rPr lang="he-IL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]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8</a:t>
                      </a:r>
                      <a:r>
                        <a:rPr lang="he-IL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1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12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16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20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12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770481"/>
                  </a:ext>
                </a:extLst>
              </a:tr>
              <a:tr h="646362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[</a:t>
                      </a:r>
                      <a:r>
                        <a:rPr lang="he-IL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3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]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10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15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20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25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5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578894"/>
                  </a:ext>
                </a:extLst>
              </a:tr>
            </a:tbl>
          </a:graphicData>
        </a:graphic>
      </p:graphicFrame>
      <p:cxnSp>
        <p:nvCxnSpPr>
          <p:cNvPr id="31" name="מחבר חץ ישר 30">
            <a:extLst>
              <a:ext uri="{FF2B5EF4-FFF2-40B4-BE49-F238E27FC236}">
                <a16:creationId xmlns:a16="http://schemas.microsoft.com/office/drawing/2014/main" id="{0EE4D577-C498-438F-B287-D0BBC67B2D93}"/>
              </a:ext>
            </a:extLst>
          </p:cNvPr>
          <p:cNvCxnSpPr>
            <a:cxnSpLocks/>
          </p:cNvCxnSpPr>
          <p:nvPr/>
        </p:nvCxnSpPr>
        <p:spPr>
          <a:xfrm>
            <a:off x="8579102" y="1780193"/>
            <a:ext cx="3393224" cy="0"/>
          </a:xfrm>
          <a:prstGeom prst="straightConnector1">
            <a:avLst/>
          </a:prstGeom>
          <a:ln w="762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>
            <a:extLst>
              <a:ext uri="{FF2B5EF4-FFF2-40B4-BE49-F238E27FC236}">
                <a16:creationId xmlns:a16="http://schemas.microsoft.com/office/drawing/2014/main" id="{9F825C80-CE9C-42E6-8A72-AB4755AC56F0}"/>
              </a:ext>
            </a:extLst>
          </p:cNvPr>
          <p:cNvCxnSpPr>
            <a:cxnSpLocks/>
          </p:cNvCxnSpPr>
          <p:nvPr/>
        </p:nvCxnSpPr>
        <p:spPr>
          <a:xfrm>
            <a:off x="11678852" y="2077688"/>
            <a:ext cx="0" cy="1879807"/>
          </a:xfrm>
          <a:prstGeom prst="straightConnector1">
            <a:avLst/>
          </a:prstGeom>
          <a:ln w="76200">
            <a:solidFill>
              <a:srgbClr val="6CF0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מחבר חץ ישר 32">
            <a:extLst>
              <a:ext uri="{FF2B5EF4-FFF2-40B4-BE49-F238E27FC236}">
                <a16:creationId xmlns:a16="http://schemas.microsoft.com/office/drawing/2014/main" id="{E223E5B1-7E24-48EE-81D7-7285592CCBB1}"/>
              </a:ext>
            </a:extLst>
          </p:cNvPr>
          <p:cNvCxnSpPr>
            <a:cxnSpLocks/>
          </p:cNvCxnSpPr>
          <p:nvPr/>
        </p:nvCxnSpPr>
        <p:spPr>
          <a:xfrm flipH="1" flipV="1">
            <a:off x="8579102" y="3777651"/>
            <a:ext cx="2668030" cy="2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1E63082B-02A2-470C-AF6F-43B234BD51D2}"/>
              </a:ext>
            </a:extLst>
          </p:cNvPr>
          <p:cNvCxnSpPr>
            <a:cxnSpLocks/>
          </p:cNvCxnSpPr>
          <p:nvPr/>
        </p:nvCxnSpPr>
        <p:spPr>
          <a:xfrm flipV="1">
            <a:off x="8777461" y="2077688"/>
            <a:ext cx="0" cy="1278602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50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10EBC924-A7D7-4E9E-B9C4-78DAD532E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67" y="711233"/>
            <a:ext cx="6648450" cy="4676775"/>
          </a:xfrm>
          <a:prstGeom prst="rect">
            <a:avLst/>
          </a:prstGeom>
          <a:ln>
            <a:solidFill>
              <a:srgbClr val="12B4BC"/>
            </a:solidFill>
          </a:ln>
        </p:spPr>
      </p:pic>
      <p:graphicFrame>
        <p:nvGraphicFramePr>
          <p:cNvPr id="53" name="Table 4">
            <a:extLst>
              <a:ext uri="{FF2B5EF4-FFF2-40B4-BE49-F238E27FC236}">
                <a16:creationId xmlns:a16="http://schemas.microsoft.com/office/drawing/2014/main" id="{FF1C6FAC-221D-462B-B707-72FE8ABC5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38363"/>
              </p:ext>
            </p:extLst>
          </p:nvPr>
        </p:nvGraphicFramePr>
        <p:xfrm>
          <a:off x="7937467" y="1207689"/>
          <a:ext cx="4034859" cy="2857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672">
                  <a:extLst>
                    <a:ext uri="{9D8B030D-6E8A-4147-A177-3AD203B41FA5}">
                      <a16:colId xmlns:a16="http://schemas.microsoft.com/office/drawing/2014/main" val="2603743960"/>
                    </a:ext>
                  </a:extLst>
                </a:gridCol>
                <a:gridCol w="790063">
                  <a:extLst>
                    <a:ext uri="{9D8B030D-6E8A-4147-A177-3AD203B41FA5}">
                      <a16:colId xmlns:a16="http://schemas.microsoft.com/office/drawing/2014/main" val="574369719"/>
                    </a:ext>
                  </a:extLst>
                </a:gridCol>
                <a:gridCol w="541693">
                  <a:extLst>
                    <a:ext uri="{9D8B030D-6E8A-4147-A177-3AD203B41FA5}">
                      <a16:colId xmlns:a16="http://schemas.microsoft.com/office/drawing/2014/main" val="2070780659"/>
                    </a:ext>
                  </a:extLst>
                </a:gridCol>
                <a:gridCol w="543983">
                  <a:extLst>
                    <a:ext uri="{9D8B030D-6E8A-4147-A177-3AD203B41FA5}">
                      <a16:colId xmlns:a16="http://schemas.microsoft.com/office/drawing/2014/main" val="2876868559"/>
                    </a:ext>
                  </a:extLst>
                </a:gridCol>
                <a:gridCol w="800971">
                  <a:extLst>
                    <a:ext uri="{9D8B030D-6E8A-4147-A177-3AD203B41FA5}">
                      <a16:colId xmlns:a16="http://schemas.microsoft.com/office/drawing/2014/main" val="3733305804"/>
                    </a:ext>
                  </a:extLst>
                </a:gridCol>
                <a:gridCol w="672477">
                  <a:extLst>
                    <a:ext uri="{9D8B030D-6E8A-4147-A177-3AD203B41FA5}">
                      <a16:colId xmlns:a16="http://schemas.microsoft.com/office/drawing/2014/main" val="5638754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mat</a:t>
                      </a:r>
                      <a:endParaRPr lang="en-IL" sz="1800" b="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[</a:t>
                      </a:r>
                      <a:r>
                        <a:rPr lang="he-IL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]</a:t>
                      </a:r>
                      <a:endParaRPr lang="en-IL" sz="1800" b="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[</a:t>
                      </a:r>
                      <a:r>
                        <a:rPr lang="he-IL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]</a:t>
                      </a:r>
                      <a:endParaRPr lang="en-IL" sz="1800" b="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[</a:t>
                      </a:r>
                      <a:r>
                        <a:rPr lang="he-IL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2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]</a:t>
                      </a:r>
                      <a:endParaRPr lang="en-IL" sz="1800" b="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[</a:t>
                      </a:r>
                      <a:r>
                        <a:rPr lang="he-IL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3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]</a:t>
                      </a:r>
                      <a:endParaRPr lang="en-IL" sz="1800" b="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[</a:t>
                      </a:r>
                      <a:r>
                        <a:rPr lang="he-IL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4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]</a:t>
                      </a:r>
                      <a:endParaRPr lang="en-IL" sz="1800" b="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928591"/>
                  </a:ext>
                </a:extLst>
              </a:tr>
              <a:tr h="552444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[</a:t>
                      </a:r>
                      <a:r>
                        <a:rPr lang="he-IL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0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]</a:t>
                      </a:r>
                      <a:endParaRPr lang="en-IL" sz="1800" b="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4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6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8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10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23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730051"/>
                  </a:ext>
                </a:extLst>
              </a:tr>
              <a:tr h="646362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[</a:t>
                      </a:r>
                      <a:r>
                        <a:rPr lang="he-IL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]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6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9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12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15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1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478406"/>
                  </a:ext>
                </a:extLst>
              </a:tr>
              <a:tr h="646362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[</a:t>
                      </a:r>
                      <a:r>
                        <a:rPr lang="he-IL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]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8</a:t>
                      </a:r>
                      <a:r>
                        <a:rPr lang="he-IL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1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12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16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20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12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770481"/>
                  </a:ext>
                </a:extLst>
              </a:tr>
              <a:tr h="646362">
                <a:tc>
                  <a:txBody>
                    <a:bodyPr/>
                    <a:lstStyle/>
                    <a:p>
                      <a:pPr marL="0" marR="0" lvl="0" indent="0" algn="ctr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[</a:t>
                      </a:r>
                      <a:r>
                        <a:rPr lang="he-IL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3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a typeface="+mn-ea"/>
                          <a:cs typeface="Varela Round" panose="00000500000000000000" pitchFamily="2" charset="-79"/>
                        </a:rPr>
                        <a:t>]</a:t>
                      </a:r>
                      <a:endParaRPr lang="en-IL" sz="1800" kern="1200" dirty="0">
                        <a:solidFill>
                          <a:schemeClr val="bg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10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15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20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25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kern="1200" dirty="0">
                          <a:solidFill>
                            <a:schemeClr val="tx1"/>
                          </a:solidFill>
                          <a:ea typeface="+mn-ea"/>
                          <a:cs typeface="Varela Round" panose="00000500000000000000" pitchFamily="2" charset="-79"/>
                        </a:rPr>
                        <a:t>5</a:t>
                      </a:r>
                      <a:endParaRPr lang="en-IL" sz="2000" kern="1200" dirty="0">
                        <a:solidFill>
                          <a:schemeClr val="tx1"/>
                        </a:solidFill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578894"/>
                  </a:ext>
                </a:extLst>
              </a:tr>
            </a:tbl>
          </a:graphicData>
        </a:graphic>
      </p:graphicFrame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B6082BBC-3F54-4635-82C5-175426F68814}"/>
              </a:ext>
            </a:extLst>
          </p:cNvPr>
          <p:cNvCxnSpPr>
            <a:cxnSpLocks/>
          </p:cNvCxnSpPr>
          <p:nvPr/>
        </p:nvCxnSpPr>
        <p:spPr>
          <a:xfrm>
            <a:off x="8579102" y="1953813"/>
            <a:ext cx="3393224" cy="0"/>
          </a:xfrm>
          <a:prstGeom prst="straightConnector1">
            <a:avLst/>
          </a:prstGeom>
          <a:ln w="762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9768BB7F-ED47-4383-B532-70B0145FEB5B}"/>
              </a:ext>
            </a:extLst>
          </p:cNvPr>
          <p:cNvCxnSpPr>
            <a:cxnSpLocks/>
          </p:cNvCxnSpPr>
          <p:nvPr/>
        </p:nvCxnSpPr>
        <p:spPr>
          <a:xfrm>
            <a:off x="11840897" y="2109718"/>
            <a:ext cx="0" cy="1879807"/>
          </a:xfrm>
          <a:prstGeom prst="straightConnector1">
            <a:avLst/>
          </a:prstGeom>
          <a:ln w="76200">
            <a:solidFill>
              <a:srgbClr val="6CF0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57FBB941-331A-4DE5-BBB4-D24B015A0426}"/>
              </a:ext>
            </a:extLst>
          </p:cNvPr>
          <p:cNvCxnSpPr>
            <a:cxnSpLocks/>
          </p:cNvCxnSpPr>
          <p:nvPr/>
        </p:nvCxnSpPr>
        <p:spPr>
          <a:xfrm flipH="1" flipV="1">
            <a:off x="8579102" y="3816677"/>
            <a:ext cx="2668030" cy="2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5EB22333-65BF-4270-AECE-B3CCF0DE2EE8}"/>
              </a:ext>
            </a:extLst>
          </p:cNvPr>
          <p:cNvCxnSpPr>
            <a:cxnSpLocks/>
          </p:cNvCxnSpPr>
          <p:nvPr/>
        </p:nvCxnSpPr>
        <p:spPr>
          <a:xfrm flipV="1">
            <a:off x="8777461" y="2077688"/>
            <a:ext cx="0" cy="1278602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כותרת 1">
            <a:extLst>
              <a:ext uri="{FF2B5EF4-FFF2-40B4-BE49-F238E27FC236}">
                <a16:creationId xmlns:a16="http://schemas.microsoft.com/office/drawing/2014/main" id="{A3F01ED5-A7D3-403B-A0B6-456F5D92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/>
          <a:lstStyle/>
          <a:p>
            <a:pPr algn="r"/>
            <a:r>
              <a:rPr lang="he-IL" dirty="0"/>
              <a:t>תרגיל – הדפס היקף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D2EB6B0A-4CBD-41D7-92DB-7ECFE01BE044}"/>
              </a:ext>
            </a:extLst>
          </p:cNvPr>
          <p:cNvSpPr/>
          <p:nvPr/>
        </p:nvSpPr>
        <p:spPr>
          <a:xfrm>
            <a:off x="512177" y="3622974"/>
            <a:ext cx="5597236" cy="71825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495ABE5-35E1-4146-B954-DC6BCD5799A0}"/>
              </a:ext>
            </a:extLst>
          </p:cNvPr>
          <p:cNvSpPr/>
          <p:nvPr/>
        </p:nvSpPr>
        <p:spPr>
          <a:xfrm>
            <a:off x="512177" y="2723292"/>
            <a:ext cx="5597236" cy="720001"/>
          </a:xfrm>
          <a:prstGeom prst="rect">
            <a:avLst/>
          </a:prstGeom>
          <a:noFill/>
          <a:ln>
            <a:solidFill>
              <a:srgbClr val="6CF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D63E7FE2-EAB0-4959-8A4D-B91BF9411B71}"/>
              </a:ext>
            </a:extLst>
          </p:cNvPr>
          <p:cNvSpPr/>
          <p:nvPr/>
        </p:nvSpPr>
        <p:spPr>
          <a:xfrm>
            <a:off x="491640" y="4490844"/>
            <a:ext cx="5597236" cy="831273"/>
          </a:xfrm>
          <a:prstGeom prst="rect">
            <a:avLst/>
          </a:prstGeom>
          <a:noFill/>
          <a:ln>
            <a:solidFill>
              <a:srgbClr val="12B4B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C22DFA98-B2CF-4FE8-9B3A-D63DF0C822C1}"/>
              </a:ext>
            </a:extLst>
          </p:cNvPr>
          <p:cNvSpPr/>
          <p:nvPr/>
        </p:nvSpPr>
        <p:spPr>
          <a:xfrm>
            <a:off x="498764" y="1847598"/>
            <a:ext cx="5597236" cy="720001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580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movie theater">
            <a:extLst>
              <a:ext uri="{FF2B5EF4-FFF2-40B4-BE49-F238E27FC236}">
                <a16:creationId xmlns:a16="http://schemas.microsoft.com/office/drawing/2014/main" id="{7FDC9A7E-B97F-4E25-97DC-5C281A7DD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23"/>
          <a:stretch/>
        </p:blipFill>
        <p:spPr bwMode="auto">
          <a:xfrm>
            <a:off x="304800" y="1344372"/>
            <a:ext cx="8058259" cy="406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CDDD7AB1-83EA-4D7E-8322-32B45826E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 הקולנוע – חלק א'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C04CD7-021C-48E2-8102-CFE889DEB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875448"/>
            <a:ext cx="11161453" cy="457200"/>
          </a:xfrm>
        </p:spPr>
        <p:txBody>
          <a:bodyPr/>
          <a:lstStyle/>
          <a:p>
            <a:r>
              <a:rPr lang="he-IL" dirty="0"/>
              <a:t>בקולנוע יש 10 שורות ובכל שורה 8 כסאות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53C496C-C8C6-47B4-B59F-8308E296E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58900" y="2178353"/>
            <a:ext cx="6121400" cy="2193231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</a:pPr>
            <a:r>
              <a:rPr lang="he-IL" sz="2400" dirty="0">
                <a:solidFill>
                  <a:schemeClr val="tx1"/>
                </a:solidFill>
                <a:latin typeface="+mj-lt"/>
              </a:rPr>
              <a:t>רשמו פעולה המדפיסה את הקולנוע, כל </a:t>
            </a:r>
            <a:r>
              <a:rPr lang="he-IL" sz="2400" dirty="0" err="1">
                <a:solidFill>
                  <a:schemeClr val="tx1"/>
                </a:solidFill>
                <a:latin typeface="+mj-lt"/>
              </a:rPr>
              <a:t>כסא</a:t>
            </a:r>
            <a:r>
              <a:rPr lang="he-IL" sz="2400" dirty="0">
                <a:solidFill>
                  <a:schemeClr val="tx1"/>
                </a:solidFill>
                <a:latin typeface="+mj-lt"/>
              </a:rPr>
              <a:t> תפוס ערכו 1, </a:t>
            </a:r>
            <a:r>
              <a:rPr lang="he-IL" sz="2400" dirty="0" err="1">
                <a:solidFill>
                  <a:schemeClr val="tx1"/>
                </a:solidFill>
                <a:latin typeface="+mj-lt"/>
              </a:rPr>
              <a:t>כסא</a:t>
            </a:r>
            <a:r>
              <a:rPr lang="he-IL" sz="2400" dirty="0">
                <a:solidFill>
                  <a:schemeClr val="tx1"/>
                </a:solidFill>
                <a:latin typeface="+mj-lt"/>
              </a:rPr>
              <a:t> פנוי ערכו 0.</a:t>
            </a:r>
          </a:p>
          <a:p>
            <a:pPr>
              <a:buClr>
                <a:srgbClr val="C00000"/>
              </a:buClr>
            </a:pPr>
            <a:r>
              <a:rPr lang="he-IL" sz="2400" dirty="0">
                <a:solidFill>
                  <a:schemeClr val="tx1"/>
                </a:solidFill>
                <a:latin typeface="+mj-lt"/>
              </a:rPr>
              <a:t>רשמו פעולה המקבלת מטריצה ומדפיסה את מספר היושבים בכל אחת מהשורות</a:t>
            </a:r>
          </a:p>
          <a:p>
            <a:pPr>
              <a:buClr>
                <a:srgbClr val="C00000"/>
              </a:buClr>
            </a:pPr>
            <a:r>
              <a:rPr lang="he-IL" sz="2400" dirty="0">
                <a:solidFill>
                  <a:schemeClr val="tx1"/>
                </a:solidFill>
                <a:latin typeface="+mj-lt"/>
              </a:rPr>
              <a:t>בפעולה הראשית הושיבו אנשים בצורה אקראית בקולנוע, וזמנו את הפעולה</a:t>
            </a:r>
          </a:p>
          <a:p>
            <a:pPr>
              <a:buClr>
                <a:srgbClr val="C00000"/>
              </a:buClr>
            </a:pPr>
            <a:endParaRPr lang="he-IL" sz="2400" dirty="0">
              <a:solidFill>
                <a:schemeClr val="tx1"/>
              </a:solidFill>
              <a:latin typeface="+mj-lt"/>
            </a:endParaRPr>
          </a:p>
          <a:p>
            <a:pPr>
              <a:buClr>
                <a:srgbClr val="C00000"/>
              </a:buClr>
            </a:pPr>
            <a:endParaRPr lang="he-IL" sz="2400" dirty="0">
              <a:solidFill>
                <a:schemeClr val="tx1"/>
              </a:solidFill>
              <a:latin typeface="+mj-lt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1962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5E492F-CFDE-43FF-AFE5-ECCE6430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 הקולנוע – חלק א'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F10D54D-FB59-474F-A6FE-5371F550BB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5490" y="972734"/>
            <a:ext cx="6991200" cy="72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 err="1">
                <a:solidFill>
                  <a:srgbClr val="12B4BC"/>
                </a:solidFill>
              </a:rPr>
              <a:t>התכנית</a:t>
            </a:r>
            <a:r>
              <a:rPr lang="he-IL" b="1" dirty="0">
                <a:solidFill>
                  <a:srgbClr val="12B4BC"/>
                </a:solidFill>
              </a:rPr>
              <a:t> הראשית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AE593063-DD04-4C47-8636-5B24EEF72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33" y="1483204"/>
            <a:ext cx="7844492" cy="2923856"/>
          </a:xfrm>
          <a:prstGeom prst="rect">
            <a:avLst/>
          </a:prstGeom>
          <a:ln>
            <a:solidFill>
              <a:srgbClr val="12B4BC"/>
            </a:solidFill>
          </a:ln>
        </p:spPr>
      </p:pic>
    </p:spTree>
    <p:extLst>
      <p:ext uri="{BB962C8B-B14F-4D97-AF65-F5344CB8AC3E}">
        <p14:creationId xmlns:p14="http://schemas.microsoft.com/office/powerpoint/2010/main" val="15193462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5E492F-CFDE-43FF-AFE5-ECCE6430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 הקולנוע – חלק א'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F10D54D-FB59-474F-A6FE-5371F550BB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4290" y="972734"/>
            <a:ext cx="5162400" cy="720000"/>
          </a:xfrm>
        </p:spPr>
        <p:txBody>
          <a:bodyPr>
            <a:normAutofit/>
          </a:bodyPr>
          <a:lstStyle/>
          <a:p>
            <a:r>
              <a:rPr lang="he-IL" b="1" dirty="0">
                <a:solidFill>
                  <a:srgbClr val="12B4BC"/>
                </a:solidFill>
              </a:rPr>
              <a:t>הדפסת כל הכיסאות בקולנוע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20EC487-9F76-4BD2-823B-B4F424125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30" y="1531045"/>
            <a:ext cx="8043360" cy="2840538"/>
          </a:xfrm>
          <a:prstGeom prst="rect">
            <a:avLst/>
          </a:prstGeom>
          <a:ln>
            <a:solidFill>
              <a:srgbClr val="12B4BC"/>
            </a:solidFill>
          </a:ln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7A600F9-DDAF-4051-A47A-2899B5449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077" y="1505993"/>
            <a:ext cx="2739660" cy="304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703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5E492F-CFDE-43FF-AFE5-ECCE6430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 הקולנוע – חלק א'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F10D54D-FB59-474F-A6FE-5371F550BB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5490" y="972734"/>
            <a:ext cx="6991200" cy="720000"/>
          </a:xfrm>
        </p:spPr>
        <p:txBody>
          <a:bodyPr>
            <a:normAutofit fontScale="92500"/>
          </a:bodyPr>
          <a:lstStyle/>
          <a:p>
            <a:r>
              <a:rPr lang="he-IL" b="1" dirty="0">
                <a:solidFill>
                  <a:srgbClr val="12B4BC"/>
                </a:solidFill>
              </a:rPr>
              <a:t>הדפסת סכום הכיסאות התפוסים בכל שורה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DD49164-2A34-4324-9D5B-38DB5C1F1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85" y="1692734"/>
            <a:ext cx="10465754" cy="2577192"/>
          </a:xfrm>
          <a:prstGeom prst="rect">
            <a:avLst/>
          </a:prstGeom>
          <a:ln>
            <a:solidFill>
              <a:srgbClr val="12B4BC"/>
            </a:solidFill>
          </a:ln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0AB5A79-AD45-40DA-BCCD-4F2515B50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149" y="3982312"/>
            <a:ext cx="3674969" cy="2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512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movie theater">
            <a:extLst>
              <a:ext uri="{FF2B5EF4-FFF2-40B4-BE49-F238E27FC236}">
                <a16:creationId xmlns:a16="http://schemas.microsoft.com/office/drawing/2014/main" id="{7FDC9A7E-B97F-4E25-97DC-5C281A7DD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23"/>
          <a:stretch/>
        </p:blipFill>
        <p:spPr bwMode="auto">
          <a:xfrm>
            <a:off x="304800" y="1344372"/>
            <a:ext cx="8058259" cy="406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CDDD7AB1-83EA-4D7E-8322-32B45826E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 הקולנוע – חלק ב'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C04CD7-021C-48E2-8102-CFE889DEB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875448"/>
            <a:ext cx="11161453" cy="457200"/>
          </a:xfrm>
        </p:spPr>
        <p:txBody>
          <a:bodyPr/>
          <a:lstStyle/>
          <a:p>
            <a:r>
              <a:rPr lang="he-IL" dirty="0"/>
              <a:t>נרחיב את </a:t>
            </a:r>
            <a:r>
              <a:rPr lang="he-IL" dirty="0" err="1"/>
              <a:t>התכנית</a:t>
            </a:r>
            <a:r>
              <a:rPr lang="he-IL" dirty="0"/>
              <a:t> שכתבנו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53C496C-C8C6-47B4-B59F-8308E296E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58900" y="2178353"/>
            <a:ext cx="6121400" cy="2266647"/>
          </a:xfrm>
        </p:spPr>
        <p:txBody>
          <a:bodyPr>
            <a:normAutofit fontScale="92500"/>
          </a:bodyPr>
          <a:lstStyle/>
          <a:p>
            <a:pPr>
              <a:buClr>
                <a:srgbClr val="C00000"/>
              </a:buClr>
            </a:pP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</a:rPr>
              <a:t>רשמו פעולה המקבלת מערך דו-ממדי ואת מספר הכרטיסים להזמנה, מוצאת  את השורה הראשונה בה ניתן להושיב את כולם ביחד, מקצה את המקומות ומדפיסה את הכרטיסים.</a:t>
            </a:r>
          </a:p>
          <a:p>
            <a:pPr>
              <a:buClr>
                <a:srgbClr val="C00000"/>
              </a:buClr>
            </a:pP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</a:rPr>
              <a:t>בפעולה הראשית בצעו 7 הזמנות. מקסימום 5 כרטיסים להזמנה.</a:t>
            </a:r>
            <a:endParaRPr lang="he-IL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85829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200DC751-CA97-4344-A319-5659D26E5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89" y="875448"/>
            <a:ext cx="7024938" cy="5260137"/>
          </a:xfrm>
          <a:prstGeom prst="rect">
            <a:avLst/>
          </a:prstGeom>
          <a:ln>
            <a:solidFill>
              <a:srgbClr val="12B4BC"/>
            </a:solidFill>
          </a:ln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455E492F-CFDE-43FF-AFE5-ECCE6430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 הקולנוע – חלק ב'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F10D54D-FB59-474F-A6FE-5371F550BB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5812" y="972734"/>
            <a:ext cx="3960877" cy="720000"/>
          </a:xfrm>
        </p:spPr>
        <p:txBody>
          <a:bodyPr>
            <a:normAutofit/>
          </a:bodyPr>
          <a:lstStyle/>
          <a:p>
            <a:r>
              <a:rPr lang="he-IL" b="1" dirty="0" err="1">
                <a:solidFill>
                  <a:srgbClr val="12B4BC"/>
                </a:solidFill>
              </a:rPr>
              <a:t>התכנית</a:t>
            </a:r>
            <a:r>
              <a:rPr lang="he-IL" b="1" dirty="0">
                <a:solidFill>
                  <a:srgbClr val="12B4BC"/>
                </a:solidFill>
              </a:rPr>
              <a:t> הראשית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C0C4BE3F-E418-407B-BC32-C7BFFCE5B8E1}"/>
              </a:ext>
            </a:extLst>
          </p:cNvPr>
          <p:cNvSpPr/>
          <p:nvPr/>
        </p:nvSpPr>
        <p:spPr>
          <a:xfrm>
            <a:off x="568054" y="3429000"/>
            <a:ext cx="6307758" cy="195052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376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BE158A-BB7D-4477-BC41-A587BDC7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קפיצה לגובה</a:t>
            </a:r>
          </a:p>
        </p:txBody>
      </p:sp>
      <p:sp>
        <p:nvSpPr>
          <p:cNvPr id="6" name="תרשים זרימה: מסיים 5">
            <a:extLst>
              <a:ext uri="{FF2B5EF4-FFF2-40B4-BE49-F238E27FC236}">
                <a16:creationId xmlns:a16="http://schemas.microsoft.com/office/drawing/2014/main" id="{A28EBDC7-705E-4849-8AAE-D26DB876E20F}"/>
              </a:ext>
            </a:extLst>
          </p:cNvPr>
          <p:cNvSpPr/>
          <p:nvPr/>
        </p:nvSpPr>
        <p:spPr>
          <a:xfrm>
            <a:off x="7904632" y="911235"/>
            <a:ext cx="3522975" cy="1747520"/>
          </a:xfrm>
          <a:prstGeom prst="flowChartTerminator">
            <a:avLst/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ואם יש לנו 30 תלמידים בשכבה שרוצים להתקבל לנבחרת?</a:t>
            </a:r>
          </a:p>
        </p:txBody>
      </p:sp>
      <p:graphicFrame>
        <p:nvGraphicFramePr>
          <p:cNvPr id="24" name="טבלה 4">
            <a:extLst>
              <a:ext uri="{FF2B5EF4-FFF2-40B4-BE49-F238E27FC236}">
                <a16:creationId xmlns:a16="http://schemas.microsoft.com/office/drawing/2014/main" id="{265A95E9-930D-46CB-9C01-4B1442C2738A}"/>
              </a:ext>
            </a:extLst>
          </p:cNvPr>
          <p:cNvGraphicFramePr>
            <a:graphicFrameLocks noGrp="1"/>
          </p:cNvGraphicFramePr>
          <p:nvPr/>
        </p:nvGraphicFramePr>
        <p:xfrm>
          <a:off x="7472294" y="3114317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25" name="טבלה 4">
            <a:extLst>
              <a:ext uri="{FF2B5EF4-FFF2-40B4-BE49-F238E27FC236}">
                <a16:creationId xmlns:a16="http://schemas.microsoft.com/office/drawing/2014/main" id="{6F2FC2CB-C55A-47E5-B82F-89060CFCB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319486"/>
              </p:ext>
            </p:extLst>
          </p:nvPr>
        </p:nvGraphicFramePr>
        <p:xfrm>
          <a:off x="5403660" y="3651599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26" name="טבלה 4">
            <a:extLst>
              <a:ext uri="{FF2B5EF4-FFF2-40B4-BE49-F238E27FC236}">
                <a16:creationId xmlns:a16="http://schemas.microsoft.com/office/drawing/2014/main" id="{EA1735DB-367B-4172-AB73-45709C3E6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215003"/>
              </p:ext>
            </p:extLst>
          </p:nvPr>
        </p:nvGraphicFramePr>
        <p:xfrm>
          <a:off x="4597292" y="2540520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27" name="טבלה 4">
            <a:extLst>
              <a:ext uri="{FF2B5EF4-FFF2-40B4-BE49-F238E27FC236}">
                <a16:creationId xmlns:a16="http://schemas.microsoft.com/office/drawing/2014/main" id="{0452496F-B359-4778-BDE6-B3FBFE819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470622"/>
              </p:ext>
            </p:extLst>
          </p:nvPr>
        </p:nvGraphicFramePr>
        <p:xfrm>
          <a:off x="4166190" y="4940873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28" name="טבלה 4">
            <a:extLst>
              <a:ext uri="{FF2B5EF4-FFF2-40B4-BE49-F238E27FC236}">
                <a16:creationId xmlns:a16="http://schemas.microsoft.com/office/drawing/2014/main" id="{685C985B-0725-40DA-A2A1-8E98F2FF2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605525"/>
              </p:ext>
            </p:extLst>
          </p:nvPr>
        </p:nvGraphicFramePr>
        <p:xfrm>
          <a:off x="7096469" y="3573848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29" name="טבלה 4">
            <a:extLst>
              <a:ext uri="{FF2B5EF4-FFF2-40B4-BE49-F238E27FC236}">
                <a16:creationId xmlns:a16="http://schemas.microsoft.com/office/drawing/2014/main" id="{E10B2390-23C4-43A4-A882-A60719859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48686"/>
              </p:ext>
            </p:extLst>
          </p:nvPr>
        </p:nvGraphicFramePr>
        <p:xfrm>
          <a:off x="1346138" y="2668964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30" name="טבלה 4">
            <a:extLst>
              <a:ext uri="{FF2B5EF4-FFF2-40B4-BE49-F238E27FC236}">
                <a16:creationId xmlns:a16="http://schemas.microsoft.com/office/drawing/2014/main" id="{6A916B04-E00C-40C1-A5AC-21EC0C66C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442634"/>
              </p:ext>
            </p:extLst>
          </p:nvPr>
        </p:nvGraphicFramePr>
        <p:xfrm>
          <a:off x="7956201" y="3939472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31" name="טבלה 4">
            <a:extLst>
              <a:ext uri="{FF2B5EF4-FFF2-40B4-BE49-F238E27FC236}">
                <a16:creationId xmlns:a16="http://schemas.microsoft.com/office/drawing/2014/main" id="{B7523458-5C18-4433-A5C9-D077EBB71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82106"/>
              </p:ext>
            </p:extLst>
          </p:nvPr>
        </p:nvGraphicFramePr>
        <p:xfrm>
          <a:off x="3870873" y="4310085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BE0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BE0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BE0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BE0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BE0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18" name="טבלה 4">
            <a:extLst>
              <a:ext uri="{FF2B5EF4-FFF2-40B4-BE49-F238E27FC236}">
                <a16:creationId xmlns:a16="http://schemas.microsoft.com/office/drawing/2014/main" id="{6E5A8D4E-2F7F-435C-B8C0-C66F81772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032223"/>
              </p:ext>
            </p:extLst>
          </p:nvPr>
        </p:nvGraphicFramePr>
        <p:xfrm>
          <a:off x="1881178" y="4651333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20" name="טבלה 4">
            <a:extLst>
              <a:ext uri="{FF2B5EF4-FFF2-40B4-BE49-F238E27FC236}">
                <a16:creationId xmlns:a16="http://schemas.microsoft.com/office/drawing/2014/main" id="{48972A63-688E-4279-9360-90222CFC6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201253"/>
              </p:ext>
            </p:extLst>
          </p:nvPr>
        </p:nvGraphicFramePr>
        <p:xfrm>
          <a:off x="1641517" y="1593086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22" name="טבלה 4">
            <a:extLst>
              <a:ext uri="{FF2B5EF4-FFF2-40B4-BE49-F238E27FC236}">
                <a16:creationId xmlns:a16="http://schemas.microsoft.com/office/drawing/2014/main" id="{DF803ED3-699E-4741-BC4B-F520CE7DD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225485"/>
              </p:ext>
            </p:extLst>
          </p:nvPr>
        </p:nvGraphicFramePr>
        <p:xfrm>
          <a:off x="3968074" y="3528853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23" name="טבלה 4">
            <a:extLst>
              <a:ext uri="{FF2B5EF4-FFF2-40B4-BE49-F238E27FC236}">
                <a16:creationId xmlns:a16="http://schemas.microsoft.com/office/drawing/2014/main" id="{F212CEFA-C53C-4768-A6ED-EB56154F4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390247"/>
              </p:ext>
            </p:extLst>
          </p:nvPr>
        </p:nvGraphicFramePr>
        <p:xfrm>
          <a:off x="3536972" y="5929206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32" name="טבלה 4">
            <a:extLst>
              <a:ext uri="{FF2B5EF4-FFF2-40B4-BE49-F238E27FC236}">
                <a16:creationId xmlns:a16="http://schemas.microsoft.com/office/drawing/2014/main" id="{294DEFA0-27CA-48E3-83F5-A6E3DBD5D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143081"/>
              </p:ext>
            </p:extLst>
          </p:nvPr>
        </p:nvGraphicFramePr>
        <p:xfrm>
          <a:off x="520700" y="4995610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33" name="טבלה 4">
            <a:extLst>
              <a:ext uri="{FF2B5EF4-FFF2-40B4-BE49-F238E27FC236}">
                <a16:creationId xmlns:a16="http://schemas.microsoft.com/office/drawing/2014/main" id="{EA1D236C-52E8-4B33-9FD6-BA3D5BD80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087418"/>
              </p:ext>
            </p:extLst>
          </p:nvPr>
        </p:nvGraphicFramePr>
        <p:xfrm>
          <a:off x="4913266" y="3846948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34" name="טבלה 4">
            <a:extLst>
              <a:ext uri="{FF2B5EF4-FFF2-40B4-BE49-F238E27FC236}">
                <a16:creationId xmlns:a16="http://schemas.microsoft.com/office/drawing/2014/main" id="{9383295A-FD7F-49E7-89AA-F1FD07C0E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69477"/>
              </p:ext>
            </p:extLst>
          </p:nvPr>
        </p:nvGraphicFramePr>
        <p:xfrm>
          <a:off x="4042181" y="1385640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35" name="טבלה 4">
            <a:extLst>
              <a:ext uri="{FF2B5EF4-FFF2-40B4-BE49-F238E27FC236}">
                <a16:creationId xmlns:a16="http://schemas.microsoft.com/office/drawing/2014/main" id="{89EF464A-006B-474A-86AF-E720E483E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446445"/>
              </p:ext>
            </p:extLst>
          </p:nvPr>
        </p:nvGraphicFramePr>
        <p:xfrm>
          <a:off x="961469" y="3634445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BE0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BE0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BE0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BE0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BE0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36" name="טבלה 4">
            <a:extLst>
              <a:ext uri="{FF2B5EF4-FFF2-40B4-BE49-F238E27FC236}">
                <a16:creationId xmlns:a16="http://schemas.microsoft.com/office/drawing/2014/main" id="{8323FE5C-00F5-459F-B8D7-5BA6CA6C4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839156"/>
              </p:ext>
            </p:extLst>
          </p:nvPr>
        </p:nvGraphicFramePr>
        <p:xfrm>
          <a:off x="2867864" y="2162668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37" name="טבלה 4">
            <a:extLst>
              <a:ext uri="{FF2B5EF4-FFF2-40B4-BE49-F238E27FC236}">
                <a16:creationId xmlns:a16="http://schemas.microsoft.com/office/drawing/2014/main" id="{982F4A28-F3A9-4BFD-9E25-58EF214EF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30119"/>
              </p:ext>
            </p:extLst>
          </p:nvPr>
        </p:nvGraphicFramePr>
        <p:xfrm>
          <a:off x="8217167" y="2351262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38" name="טבלה 4">
            <a:extLst>
              <a:ext uri="{FF2B5EF4-FFF2-40B4-BE49-F238E27FC236}">
                <a16:creationId xmlns:a16="http://schemas.microsoft.com/office/drawing/2014/main" id="{42232143-297D-4752-B709-F825F3FB2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153154"/>
              </p:ext>
            </p:extLst>
          </p:nvPr>
        </p:nvGraphicFramePr>
        <p:xfrm>
          <a:off x="2236380" y="5454084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39" name="טבלה 4">
            <a:extLst>
              <a:ext uri="{FF2B5EF4-FFF2-40B4-BE49-F238E27FC236}">
                <a16:creationId xmlns:a16="http://schemas.microsoft.com/office/drawing/2014/main" id="{7601962C-FCEA-4F1A-8F5F-7469E30DA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74686"/>
              </p:ext>
            </p:extLst>
          </p:nvPr>
        </p:nvGraphicFramePr>
        <p:xfrm>
          <a:off x="513192" y="4458978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0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40" name="טבלה 4">
            <a:extLst>
              <a:ext uri="{FF2B5EF4-FFF2-40B4-BE49-F238E27FC236}">
                <a16:creationId xmlns:a16="http://schemas.microsoft.com/office/drawing/2014/main" id="{A3786A01-40A2-462A-8059-F2C869316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733689"/>
              </p:ext>
            </p:extLst>
          </p:nvPr>
        </p:nvGraphicFramePr>
        <p:xfrm>
          <a:off x="2456955" y="687788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BE0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BE0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BE0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BE0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BE0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52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004A31-0BD4-408B-A4D9-89F5F34E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 הקולנוע – חלק ב'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75198F53-C8C2-416A-AE7C-915C7A414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45" y="1298016"/>
            <a:ext cx="7576816" cy="3986377"/>
          </a:xfrm>
          <a:prstGeom prst="rect">
            <a:avLst/>
          </a:prstGeom>
          <a:ln>
            <a:solidFill>
              <a:srgbClr val="12B4BC"/>
            </a:solidFill>
          </a:ln>
        </p:spPr>
      </p:pic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74665EA1-0B88-4F46-A449-B833244DE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07914" y="822896"/>
            <a:ext cx="8294956" cy="72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>
                <a:solidFill>
                  <a:srgbClr val="12B4BC"/>
                </a:solidFill>
              </a:rPr>
              <a:t>פעולה המקצה מקומות ומדפיסה את הכרטיסים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6998C26E-42A3-4523-AFEE-2387C8013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220" y="822896"/>
            <a:ext cx="2689938" cy="379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4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E1D380-BDB6-4BA3-9031-1C7AD515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545" y="862689"/>
            <a:ext cx="3773244" cy="720000"/>
          </a:xfrm>
        </p:spPr>
        <p:txBody>
          <a:bodyPr/>
          <a:lstStyle/>
          <a:p>
            <a:r>
              <a:rPr lang="he-IL" sz="4000" dirty="0"/>
              <a:t>כללי השימוש במערך דו ממדי</a:t>
            </a:r>
          </a:p>
        </p:txBody>
      </p:sp>
      <p:graphicFrame>
        <p:nvGraphicFramePr>
          <p:cNvPr id="3" name="דיאגרמה 2">
            <a:extLst>
              <a:ext uri="{FF2B5EF4-FFF2-40B4-BE49-F238E27FC236}">
                <a16:creationId xmlns:a16="http://schemas.microsoft.com/office/drawing/2014/main" id="{45CD8746-77F5-4930-8528-FE2C4C9C40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0168360"/>
              </p:ext>
            </p:extLst>
          </p:nvPr>
        </p:nvGraphicFramePr>
        <p:xfrm>
          <a:off x="351202" y="393538"/>
          <a:ext cx="7743463" cy="5544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תמונה 5">
            <a:extLst>
              <a:ext uri="{FF2B5EF4-FFF2-40B4-BE49-F238E27FC236}">
                <a16:creationId xmlns:a16="http://schemas.microsoft.com/office/drawing/2014/main" id="{08F15C23-3CBC-4615-B9F6-B39DD6288D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8748" y="2316148"/>
            <a:ext cx="3307387" cy="2225703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4ECC799-5E24-4B0C-991F-15997B223A31}"/>
              </a:ext>
            </a:extLst>
          </p:cNvPr>
          <p:cNvSpPr txBox="1"/>
          <p:nvPr/>
        </p:nvSpPr>
        <p:spPr>
          <a:xfrm>
            <a:off x="9025908" y="4066077"/>
            <a:ext cx="2730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By Mark </a:t>
            </a:r>
            <a:r>
              <a:rPr lang="en-US" dirty="0" err="1">
                <a:solidFill>
                  <a:schemeClr val="bg1"/>
                </a:solidFill>
              </a:rPr>
              <a:t>Schilcht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623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D93D2D7-E765-4BE2-9A08-067B0AD95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2393822"/>
            <a:ext cx="10800000" cy="1260000"/>
          </a:xfrm>
        </p:spPr>
        <p:txBody>
          <a:bodyPr/>
          <a:lstStyle/>
          <a:p>
            <a:r>
              <a:rPr lang="he-IL" dirty="0"/>
              <a:t>ריבוע קסם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2FAE33C-66B8-44B4-ABD2-1F6E0C9A5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7307" y="1838340"/>
            <a:ext cx="9203635" cy="804863"/>
          </a:xfrm>
        </p:spPr>
        <p:txBody>
          <a:bodyPr>
            <a:normAutofit lnSpcReduction="10000"/>
          </a:bodyPr>
          <a:lstStyle/>
          <a:p>
            <a:r>
              <a:rPr lang="he-IL" sz="4800" dirty="0"/>
              <a:t>השיעור הבא</a:t>
            </a:r>
          </a:p>
        </p:txBody>
      </p:sp>
    </p:spTree>
    <p:extLst>
      <p:ext uri="{BB962C8B-B14F-4D97-AF65-F5344CB8AC3E}">
        <p14:creationId xmlns:p14="http://schemas.microsoft.com/office/powerpoint/2010/main" val="27299681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396E4931-45E6-41D7-B9FC-FA3B1829EE72}"/>
              </a:ext>
            </a:extLst>
          </p:cNvPr>
          <p:cNvGraphicFramePr>
            <a:graphicFrameLocks noGrp="1"/>
          </p:cNvGraphicFramePr>
          <p:nvPr/>
        </p:nvGraphicFramePr>
        <p:xfrm>
          <a:off x="7462100" y="3285662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11A4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B86A7779-A0C5-44E3-B754-ACA32E89A215}"/>
              </a:ext>
            </a:extLst>
          </p:cNvPr>
          <p:cNvGraphicFramePr>
            <a:graphicFrameLocks noGrp="1"/>
          </p:cNvGraphicFramePr>
          <p:nvPr/>
        </p:nvGraphicFramePr>
        <p:xfrm>
          <a:off x="8157289" y="3609665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100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6" name="טבלה 4">
            <a:extLst>
              <a:ext uri="{FF2B5EF4-FFF2-40B4-BE49-F238E27FC236}">
                <a16:creationId xmlns:a16="http://schemas.microsoft.com/office/drawing/2014/main" id="{7FC84D7D-BF17-407F-88F1-8A36030F0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839610"/>
              </p:ext>
            </p:extLst>
          </p:nvPr>
        </p:nvGraphicFramePr>
        <p:xfrm>
          <a:off x="5133198" y="2521912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7" name="טבלה 4">
            <a:extLst>
              <a:ext uri="{FF2B5EF4-FFF2-40B4-BE49-F238E27FC236}">
                <a16:creationId xmlns:a16="http://schemas.microsoft.com/office/drawing/2014/main" id="{602ECD6D-FE2C-401A-BFD0-F916AE127F4C}"/>
              </a:ext>
            </a:extLst>
          </p:cNvPr>
          <p:cNvGraphicFramePr>
            <a:graphicFrameLocks noGrp="1"/>
          </p:cNvGraphicFramePr>
          <p:nvPr/>
        </p:nvGraphicFramePr>
        <p:xfrm>
          <a:off x="7063008" y="3870179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8" name="טבלה 4">
            <a:extLst>
              <a:ext uri="{FF2B5EF4-FFF2-40B4-BE49-F238E27FC236}">
                <a16:creationId xmlns:a16="http://schemas.microsoft.com/office/drawing/2014/main" id="{2771F1CF-C9E2-4F14-B349-15299AD59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401090"/>
              </p:ext>
            </p:extLst>
          </p:nvPr>
        </p:nvGraphicFramePr>
        <p:xfrm>
          <a:off x="4565784" y="3256116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tx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9" name="טבלה 4">
            <a:extLst>
              <a:ext uri="{FF2B5EF4-FFF2-40B4-BE49-F238E27FC236}">
                <a16:creationId xmlns:a16="http://schemas.microsoft.com/office/drawing/2014/main" id="{82F58F79-4094-4FCC-A1B1-4DB75FA8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501741"/>
              </p:ext>
            </p:extLst>
          </p:nvPr>
        </p:nvGraphicFramePr>
        <p:xfrm>
          <a:off x="6127079" y="2710571"/>
          <a:ext cx="3859620" cy="52434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52434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graphicFrame>
        <p:nvGraphicFramePr>
          <p:cNvPr id="10" name="טבלה 4">
            <a:extLst>
              <a:ext uri="{FF2B5EF4-FFF2-40B4-BE49-F238E27FC236}">
                <a16:creationId xmlns:a16="http://schemas.microsoft.com/office/drawing/2014/main" id="{6B0668E4-0691-43C7-81B9-D2509B863F7D}"/>
              </a:ext>
            </a:extLst>
          </p:cNvPr>
          <p:cNvGraphicFramePr>
            <a:graphicFrameLocks noGrp="1"/>
          </p:cNvGraphicFramePr>
          <p:nvPr/>
        </p:nvGraphicFramePr>
        <p:xfrm>
          <a:off x="4876679" y="4098393"/>
          <a:ext cx="3859620" cy="457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71924">
                  <a:extLst>
                    <a:ext uri="{9D8B030D-6E8A-4147-A177-3AD203B41FA5}">
                      <a16:colId xmlns:a16="http://schemas.microsoft.com/office/drawing/2014/main" val="42484714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3271558519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4224149762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2968233301"/>
                    </a:ext>
                  </a:extLst>
                </a:gridCol>
                <a:gridCol w="771924">
                  <a:extLst>
                    <a:ext uri="{9D8B030D-6E8A-4147-A177-3AD203B41FA5}">
                      <a16:colId xmlns:a16="http://schemas.microsoft.com/office/drawing/2014/main" val="1015315834"/>
                    </a:ext>
                  </a:extLst>
                </a:gridCol>
              </a:tblGrid>
              <a:tr h="209624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BE0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BE0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110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BE0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BE0A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125</a:t>
                      </a:r>
                      <a:endParaRPr lang="he-IL" sz="2400" b="0" u="none" strike="noStrike" kern="1200" dirty="0">
                        <a:solidFill>
                          <a:schemeClr val="lt1"/>
                        </a:solidFill>
                        <a:effectLst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BE0A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4554"/>
                  </a:ext>
                </a:extLst>
              </a:tr>
            </a:tbl>
          </a:graphicData>
        </a:graphic>
      </p:graphicFrame>
      <p:sp>
        <p:nvSpPr>
          <p:cNvPr id="20" name="מציין מיקום טקסט 19">
            <a:extLst>
              <a:ext uri="{FF2B5EF4-FFF2-40B4-BE49-F238E27FC236}">
                <a16:creationId xmlns:a16="http://schemas.microsoft.com/office/drawing/2014/main" id="{723F5ED3-F9DE-476F-B234-7BFD43059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263" y="514172"/>
            <a:ext cx="7885112" cy="4090988"/>
          </a:xfrm>
        </p:spPr>
        <p:txBody>
          <a:bodyPr/>
          <a:lstStyle/>
          <a:p>
            <a:r>
              <a:rPr lang="he-IL" dirty="0"/>
              <a:t>אנחנו חייבים לעשות קצת סדר....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5C511402-8F4D-430A-8213-5DB2E36B7D23}"/>
              </a:ext>
            </a:extLst>
          </p:cNvPr>
          <p:cNvSpPr/>
          <p:nvPr/>
        </p:nvSpPr>
        <p:spPr>
          <a:xfrm>
            <a:off x="5956663" y="4963886"/>
            <a:ext cx="1881051" cy="467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72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18 -0.04931 L -0.34479 -0.1257 " pathEditMode="fixed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5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64 0.00533 L -0.42657 -0.0891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10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03 -0.02315 L -0.29804 -0.0995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01 0.01088 L -0.5358 -0.03241 " pathEditMode="fixed" rAng="0" ptsTypes="AA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96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93 -0.03055 L -0.59283 -0.007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33 -0.04746 L -0.50299 0.02893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6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5 -0.03333 L -0.32369 0.0620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BE6FEC-3027-4191-A7A1-C3475FA4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00" y="234971"/>
            <a:ext cx="4527296" cy="720000"/>
          </a:xfrm>
        </p:spPr>
        <p:txBody>
          <a:bodyPr/>
          <a:lstStyle/>
          <a:p>
            <a:pPr algn="r"/>
            <a:r>
              <a:rPr lang="he-IL" dirty="0"/>
              <a:t>מערך דו-ממדי</a:t>
            </a:r>
          </a:p>
        </p:txBody>
      </p:sp>
      <p:pic>
        <p:nvPicPr>
          <p:cNvPr id="14" name="תמונה 13" descr="תמונה שמכילה עץ, גדול, ירוק, עיר&#10;&#10;התיאור נוצר באופן אוטומטי">
            <a:extLst>
              <a:ext uri="{FF2B5EF4-FFF2-40B4-BE49-F238E27FC236}">
                <a16:creationId xmlns:a16="http://schemas.microsoft.com/office/drawing/2014/main" id="{C507763F-034F-4B67-944F-BD9FED01E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1" y="1701479"/>
            <a:ext cx="4285541" cy="3823021"/>
          </a:xfrm>
          <a:prstGeom prst="rect">
            <a:avLst/>
          </a:prstGeom>
        </p:spPr>
      </p:pic>
      <p:sp>
        <p:nvSpPr>
          <p:cNvPr id="19" name="בועת דיבור: מלבן עם פינות מעוגלות 18">
            <a:extLst>
              <a:ext uri="{FF2B5EF4-FFF2-40B4-BE49-F238E27FC236}">
                <a16:creationId xmlns:a16="http://schemas.microsoft.com/office/drawing/2014/main" id="{1C83674F-6046-4DD9-9EED-72907BE63A0B}"/>
              </a:ext>
            </a:extLst>
          </p:cNvPr>
          <p:cNvSpPr/>
          <p:nvPr/>
        </p:nvSpPr>
        <p:spPr>
          <a:xfrm>
            <a:off x="690597" y="1218558"/>
            <a:ext cx="1624809" cy="706964"/>
          </a:xfrm>
          <a:prstGeom prst="wedgeRoundRectCallout">
            <a:avLst>
              <a:gd name="adj1" fmla="val 94420"/>
              <a:gd name="adj2" fmla="val 25516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000" dirty="0"/>
              <a:t>התלמידים</a:t>
            </a:r>
            <a:endParaRPr lang="en-US" sz="2000" dirty="0"/>
          </a:p>
        </p:txBody>
      </p:sp>
      <p:sp>
        <p:nvSpPr>
          <p:cNvPr id="20" name="בועת דיבור: מלבן עם פינות מעוגלות 19">
            <a:extLst>
              <a:ext uri="{FF2B5EF4-FFF2-40B4-BE49-F238E27FC236}">
                <a16:creationId xmlns:a16="http://schemas.microsoft.com/office/drawing/2014/main" id="{0F311037-7934-44D8-8595-BA34FE85E387}"/>
              </a:ext>
            </a:extLst>
          </p:cNvPr>
          <p:cNvSpPr/>
          <p:nvPr/>
        </p:nvSpPr>
        <p:spPr>
          <a:xfrm>
            <a:off x="1708799" y="208463"/>
            <a:ext cx="1624809" cy="720000"/>
          </a:xfrm>
          <a:prstGeom prst="wedgeRoundRectCallout">
            <a:avLst>
              <a:gd name="adj1" fmla="val 142100"/>
              <a:gd name="adj2" fmla="val 14954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000" dirty="0"/>
              <a:t>הקפיצות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638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מערך דו-ממדי - מבוא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יסודות מדעי המחשב בשפת </a:t>
            </a:r>
            <a:r>
              <a:rPr lang="en-US" dirty="0">
                <a:sym typeface="Varela Round"/>
              </a:rPr>
              <a:t>Java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ד"ר איילת בוקאי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two boy playing chess grayscale photo">
            <a:extLst>
              <a:ext uri="{FF2B5EF4-FFF2-40B4-BE49-F238E27FC236}">
                <a16:creationId xmlns:a16="http://schemas.microsoft.com/office/drawing/2014/main" id="{130A3E1C-0CD1-4436-8667-1B7088753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/>
          <a:stretch/>
        </p:blipFill>
        <p:spPr bwMode="auto">
          <a:xfrm>
            <a:off x="744941" y="884036"/>
            <a:ext cx="4970967" cy="299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6554228" y="997794"/>
            <a:ext cx="4789213" cy="720000"/>
          </a:xfrm>
        </p:spPr>
        <p:txBody>
          <a:bodyPr/>
          <a:lstStyle/>
          <a:p>
            <a:pPr algn="r"/>
            <a:r>
              <a:rPr lang="he-IL" dirty="0"/>
              <a:t>מה נלמד היום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4294967295"/>
          </p:nvPr>
        </p:nvSpPr>
        <p:spPr>
          <a:xfrm>
            <a:off x="5948855" y="1850376"/>
            <a:ext cx="5560813" cy="2227416"/>
          </a:xfrm>
        </p:spPr>
        <p:txBody>
          <a:bodyPr>
            <a:normAutofit/>
          </a:bodyPr>
          <a:lstStyle/>
          <a:p>
            <a:r>
              <a:rPr lang="he-IL" sz="2800" dirty="0">
                <a:sym typeface="Varela Round"/>
              </a:rPr>
              <a:t>מהו מערך דו-ממדי, ולשם מה?</a:t>
            </a:r>
          </a:p>
          <a:p>
            <a:r>
              <a:rPr lang="he-IL" sz="2800" dirty="0">
                <a:sym typeface="Varela Round"/>
              </a:rPr>
              <a:t>בניית מערך דו-ממדי</a:t>
            </a:r>
          </a:p>
          <a:p>
            <a:r>
              <a:rPr lang="he-IL" sz="2800" dirty="0">
                <a:sym typeface="Varela Round"/>
              </a:rPr>
              <a:t>פעולות בסיסיות במערך דו-ממדי</a:t>
            </a:r>
            <a:endParaRPr lang="he-IL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56995908-A382-4A58-AFB3-943EA0963689}"/>
              </a:ext>
            </a:extLst>
          </p:cNvPr>
          <p:cNvSpPr txBox="1">
            <a:spLocks/>
          </p:cNvSpPr>
          <p:nvPr/>
        </p:nvSpPr>
        <p:spPr>
          <a:xfrm>
            <a:off x="826370" y="4616453"/>
            <a:ext cx="4164155" cy="222741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>
                <a:sym typeface="Varela Round"/>
              </a:rPr>
              <a:t>מערך חד-ממדי</a:t>
            </a:r>
          </a:p>
          <a:p>
            <a:r>
              <a:rPr lang="he-IL" sz="2400" dirty="0">
                <a:sym typeface="Varela Round"/>
              </a:rPr>
              <a:t>לולאות מקוננות</a:t>
            </a:r>
          </a:p>
          <a:p>
            <a:r>
              <a:rPr lang="he-IL" sz="2400" dirty="0">
                <a:sym typeface="Varela Round"/>
              </a:rPr>
              <a:t>פעולות </a:t>
            </a:r>
            <a:endParaRPr lang="he-IL" sz="24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158AC2D-8D90-4DFB-AC41-F06C3F200409}"/>
              </a:ext>
            </a:extLst>
          </p:cNvPr>
          <p:cNvSpPr txBox="1"/>
          <p:nvPr/>
        </p:nvSpPr>
        <p:spPr>
          <a:xfrm>
            <a:off x="3870530" y="3536661"/>
            <a:ext cx="18453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By Michal Vrba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607C758E-81A0-41AD-90F5-ACAE7996FF18}"/>
              </a:ext>
            </a:extLst>
          </p:cNvPr>
          <p:cNvSpPr txBox="1"/>
          <p:nvPr/>
        </p:nvSpPr>
        <p:spPr>
          <a:xfrm>
            <a:off x="371500" y="4077792"/>
            <a:ext cx="4812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91">
              <a:spcBef>
                <a:spcPct val="0"/>
              </a:spcBef>
              <a:tabLst>
                <a:tab pos="11659766" algn="l"/>
              </a:tabLst>
            </a:pPr>
            <a:r>
              <a:rPr lang="he-IL" sz="3600" b="1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rPr>
              <a:t> ידע קודם נדרש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32375</TotalTime>
  <Words>2652</Words>
  <Application>Microsoft Macintosh PowerPoint</Application>
  <PresentationFormat>Widescreen</PresentationFormat>
  <Paragraphs>900</Paragraphs>
  <Slides>53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Courier New</vt:lpstr>
      <vt:lpstr>Times New Roman</vt:lpstr>
      <vt:lpstr>Varela Round</vt:lpstr>
      <vt:lpstr>Wingdings</vt:lpstr>
      <vt:lpstr>Wingdings 3</vt:lpstr>
      <vt:lpstr>ערכת נושא Office</vt:lpstr>
      <vt:lpstr>מערכת שידורים לאומית</vt:lpstr>
      <vt:lpstr>קפיצה לגובה – מערך חד-ממדי</vt:lpstr>
      <vt:lpstr>קפיצה לגובה</vt:lpstr>
      <vt:lpstr>קפיצה לגובה</vt:lpstr>
      <vt:lpstr>קפיצה לגובה</vt:lpstr>
      <vt:lpstr>PowerPoint Presentation</vt:lpstr>
      <vt:lpstr>מערך דו-ממדי</vt:lpstr>
      <vt:lpstr>מערך דו-ממדי - מבוא</vt:lpstr>
      <vt:lpstr>מה נלמד היום</vt:lpstr>
      <vt:lpstr>מהו מערך דו-ממדי?</vt:lpstr>
      <vt:lpstr>מערך דו-ממדי</vt:lpstr>
      <vt:lpstr>מערך דו-ממדי – לשם מה?</vt:lpstr>
      <vt:lpstr>מערך דו-ממדי – לשם מה?</vt:lpstr>
      <vt:lpstr>מערך דו-ממדי</vt:lpstr>
      <vt:lpstr>בניית מערך דו-ממדי</vt:lpstr>
      <vt:lpstr>בניית מערך דו - ממדי</vt:lpstr>
      <vt:lpstr>בניית מערך דו - ממדי</vt:lpstr>
      <vt:lpstr>דוגמאות לטיפוס מערך</vt:lpstr>
      <vt:lpstr>בניית מערך דו-ממדי והשמת ערכים</vt:lpstr>
      <vt:lpstr>פעולות בסיסיות במערך דו-ממדי</vt:lpstr>
      <vt:lpstr>פעולות בסיסיות במערך דו-ממדי</vt:lpstr>
      <vt:lpstr>דוגמאות לפעולות בסיסיות</vt:lpstr>
      <vt:lpstr>דוגמאות לפעולות בסיסיות</vt:lpstr>
      <vt:lpstr>דוגמאות לפעולות בסיסיות</vt:lpstr>
      <vt:lpstr>דוגמאות לפעולות בסיסיות</vt:lpstr>
      <vt:lpstr>מערך דו-ממדי</vt:lpstr>
      <vt:lpstr>PowerPoint Presentation</vt:lpstr>
      <vt:lpstr>לוח הכפל</vt:lpstr>
      <vt:lpstr>תרגיל עם טיפוס char</vt:lpstr>
      <vt:lpstr>תרגיל עם טיפוס char</vt:lpstr>
      <vt:lpstr>תרגיל עם טיפוס char</vt:lpstr>
      <vt:lpstr>הפסקה</vt:lpstr>
      <vt:lpstr>מבוא למערך דו-ממדי</vt:lpstr>
      <vt:lpstr>דוגמאות לפעולות בסיסיות</vt:lpstr>
      <vt:lpstr>דוגמאות לפעולות בסיסיות</vt:lpstr>
      <vt:lpstr>דוגמה – האם איבר x  נמצא בעמודה col</vt:lpstr>
      <vt:lpstr>תרגיל – קפיצה לגובה</vt:lpstr>
      <vt:lpstr>תרגיל – קפיצה לגובה</vt:lpstr>
      <vt:lpstr>תרגיל – קפיצה לגובה</vt:lpstr>
      <vt:lpstr>תרגיל – קפיצה לגובה</vt:lpstr>
      <vt:lpstr>תרגיל – קפיצה לגובה</vt:lpstr>
      <vt:lpstr>תרגיל – הדפס היקף</vt:lpstr>
      <vt:lpstr>תרגיל – הדפס היקף</vt:lpstr>
      <vt:lpstr>תרגיל הקולנוע – חלק א'</vt:lpstr>
      <vt:lpstr>תרגיל הקולנוע – חלק א'</vt:lpstr>
      <vt:lpstr>תרגיל הקולנוע – חלק א'</vt:lpstr>
      <vt:lpstr>תרגיל הקולנוע – חלק א'</vt:lpstr>
      <vt:lpstr>תרגיל הקולנוע – חלק ב'</vt:lpstr>
      <vt:lpstr>תרגיל הקולנוע – חלק ב'</vt:lpstr>
      <vt:lpstr>תרגיל הקולנוע – חלק ב'</vt:lpstr>
      <vt:lpstr>כללי השימוש במערך דו ממדי</vt:lpstr>
      <vt:lpstr>ריבוע קסם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Yuval Yadai</cp:lastModifiedBy>
  <cp:revision>491</cp:revision>
  <dcterms:created xsi:type="dcterms:W3CDTF">2020-03-15T19:13:03Z</dcterms:created>
  <dcterms:modified xsi:type="dcterms:W3CDTF">2020-08-12T04:26:16Z</dcterms:modified>
</cp:coreProperties>
</file>