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89" r:id="rId7"/>
    <p:sldId id="291" r:id="rId8"/>
    <p:sldId id="311" r:id="rId9"/>
    <p:sldId id="310" r:id="rId10"/>
    <p:sldId id="312" r:id="rId11"/>
    <p:sldId id="313" r:id="rId12"/>
    <p:sldId id="314" r:id="rId13"/>
    <p:sldId id="315" r:id="rId14"/>
    <p:sldId id="298" r:id="rId15"/>
    <p:sldId id="272" r:id="rId16"/>
    <p:sldId id="273" r:id="rId17"/>
    <p:sldId id="288" r:id="rId18"/>
    <p:sldId id="302" r:id="rId19"/>
    <p:sldId id="316" r:id="rId20"/>
    <p:sldId id="303" r:id="rId21"/>
    <p:sldId id="304" r:id="rId22"/>
    <p:sldId id="317" r:id="rId23"/>
    <p:sldId id="318" r:id="rId24"/>
    <p:sldId id="319" r:id="rId25"/>
    <p:sldId id="308" r:id="rId26"/>
    <p:sldId id="309" r:id="rId27"/>
    <p:sldId id="287" r:id="rId28"/>
  </p:sldIdLst>
  <p:sldSz cx="12190413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arela Round" panose="00000500000000000000" pitchFamily="2" charset="-79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סגנון ביניים 4 - הדגשה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7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1801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682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350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215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556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70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020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27e275df7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27e275df7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727e275df7_0_97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77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27e275df7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727e275df7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61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776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515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05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72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742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046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708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27e275df7_0_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27e275df7_0_1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727e275df7_0_112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01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5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82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93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24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866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746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28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  <a:defRPr sz="66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השיעור">
  <p:cSld name="שם השיעור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>
          <a:xfrm>
            <a:off x="738117" y="365583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06" y="1185681"/>
            <a:ext cx="1115999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  <a:defRPr sz="3200" b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06" y="1725681"/>
            <a:ext cx="11160000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515206" y="1195757"/>
            <a:ext cx="111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רט על פורמט מלא">
  <p:cSld name="סרט על פורמט מלא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0" name="Google Shape;60;p8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1" name="Google Shape;61;p8"/>
          <p:cNvSpPr>
            <a:spLocks noGrp="1"/>
          </p:cNvSpPr>
          <p:nvPr>
            <p:ph type="media" idx="2"/>
          </p:nvPr>
        </p:nvSpPr>
        <p:spPr>
          <a:xfrm>
            <a:off x="193675" y="228600"/>
            <a:ext cx="11780838" cy="647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יסה מותאמת אישית">
  <p:cSld name="פריסה מותאמת אישית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תשובת רחבעם לעם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37388" y="121012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 err="1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יג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וַיַּ֧עַן הַמֶּ֛לֶךְ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אֶת־הָעָ֖ם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קָשָׁ֑ה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וַֽיַּעֲזֹ֛ב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אֶת־עֲצַ֥ת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הַזְּקֵנִ֖ים אֲשֶׁ֥ר יְעָצֻֽהוּ׃  </a:t>
            </a: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יד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וַיְדַבֵּ֣ר אֲלֵיהֶ֗ם כַּעֲצַ֤ת הַיְלָדִים֙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לֵאמֹ֔ר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אָבִי֙ הִכְבִּ֣יד אֶֽת־עֻלְּכֶ֔ם וַאֲנִ֖י אֹסִ֣יף עַֽל־עֻלְּכֶ֑ם אָבִ֗י יִסַּ֤ר אֶתְכֶם֙ בַּשּׁוֹטִ֔ים וַאֲנִ֕י אֲיַסֵּ֥ר אֶתְכֶ֖ם בָּעַקְרַבִּֽים׃</a:t>
            </a:r>
            <a:endParaRPr sz="32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94027A3-56C2-4AB6-8993-F9D1D9FD79DB}"/>
              </a:ext>
            </a:extLst>
          </p:cNvPr>
          <p:cNvSpPr/>
          <p:nvPr/>
        </p:nvSpPr>
        <p:spPr>
          <a:xfrm>
            <a:off x="537388" y="4476322"/>
            <a:ext cx="1113781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100" dirty="0">
                <a:solidFill>
                  <a:srgbClr val="424242"/>
                </a:solidFill>
                <a:latin typeface="Varela Round"/>
                <a:cs typeface="Varela Round"/>
              </a:rPr>
              <a:t>מעדיף את עצת הצעירים אך </a:t>
            </a:r>
            <a:r>
              <a:rPr lang="he-IL" sz="3100" dirty="0">
                <a:solidFill>
                  <a:srgbClr val="FF0000"/>
                </a:solidFill>
                <a:latin typeface="Varela Round"/>
                <a:cs typeface="Varela Round"/>
              </a:rPr>
              <a:t>משמיט</a:t>
            </a:r>
            <a:r>
              <a:rPr lang="he-IL" sz="3100" dirty="0">
                <a:solidFill>
                  <a:srgbClr val="424242"/>
                </a:solidFill>
                <a:latin typeface="Varela Round"/>
                <a:cs typeface="Varela Round"/>
              </a:rPr>
              <a:t> את חלקה הראשון ("</a:t>
            </a:r>
            <a:r>
              <a:rPr lang="he-IL" sz="3100" dirty="0">
                <a:solidFill>
                  <a:srgbClr val="424242"/>
                </a:solidFill>
                <a:latin typeface="Varela Round"/>
                <a:cs typeface="Varela Round"/>
                <a:sym typeface="Varela Round"/>
              </a:rPr>
              <a:t>קָֽטָנִּ֥י עָבָ֖ה מִמָּתְנֵ֥י אָבִֽי</a:t>
            </a:r>
            <a:r>
              <a:rPr lang="he-IL" sz="3100" dirty="0">
                <a:solidFill>
                  <a:srgbClr val="424242"/>
                </a:solidFill>
                <a:latin typeface="Varela Round"/>
                <a:cs typeface="Varela Round"/>
              </a:rPr>
              <a:t>")</a:t>
            </a:r>
          </a:p>
        </p:txBody>
      </p:sp>
    </p:spTree>
    <p:extLst>
      <p:ext uri="{BB962C8B-B14F-4D97-AF65-F5344CB8AC3E}">
        <p14:creationId xmlns:p14="http://schemas.microsoft.com/office/powerpoint/2010/main" val="14317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תגובת העם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3773214" y="1210126"/>
            <a:ext cx="7841528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טו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וַיַּ֣רְא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כָּל־יִשְׂרָאֵ֗ל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כִּ֠י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לֹֽא־שָׁמַ֣ע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הַמֶּלֶךְ֮ אֲלֵיהֶם֒ וַיָּשִׁ֣בוּ הָעָ֣ם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אֶת־הַמֶּ֣לֶך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ְ דָּבָ֣ר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לֵאמֹ֡ר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מַה־לָּנוּ֩ חֵ֨לֶק בְּדָוִ֜ד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וְלֹֽא־נַחֲלָ֣ה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בְּבֶן־יִשַׁ֗י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לְאֹהָלֶ֙יך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ָ֙ יִשְׂרָאֵ֔ל עַתָּ֕ה רְאֵ֥ה בֵיתְךָ֖ דָּוִ֑ד וַיֵּ֥לֶךְ יִשְׂרָאֵ֖ל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לְאֹהָלָֽיו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׃</a:t>
            </a:r>
            <a:endParaRPr sz="32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26" name="Picture 2" descr="Rebel ☆ Activist Tank top ☆ No Gods No Ma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" y="1555531"/>
            <a:ext cx="2830027" cy="31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וכיצד מגיב רחבעם?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37388" y="121012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b="1" dirty="0" err="1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יח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וַיִּשְׁלַ֞ח הַמֶּ֣לֶךְ רְחַבְעָ֗ם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אֶת־אֲדֹרָם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֙ אֲשֶׁ֣ר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עַל־הַמַּ֔ס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וַיִּרְגְּמ֨וּ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כָל־יִשְׂרָאֵ֥ל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בּ֛וֹ אֶ֖בֶן וַיָּמֹ֑ת וְהַמֶּ֣לֶךְ רְחַבְעָ֗ם הִתְאַמֵּץ֙ לַעֲל֣וֹת בַּמֶּרְכָּבָ֔ה לָנ֖וּס יְרוּשָׁלִָֽם׃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b="1" dirty="0" err="1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יט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וַיִּפְשְׁע֤וּ יִשְׂרָאֵל֙ בְּבֵ֣ית דָּוִ֔ד עַ֖ד הַיּ֥וֹם הַזֶּֽה׃  </a:t>
            </a:r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כ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וַיְהִ֞י כִּשְׁמֹ֤עַ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כָּל־יִשְׂרָאֵל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כִּֽי־שָׁ֣ב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יָרָבְעָ֔ם וַֽיִּשְׁלְח֗וּ וַיִּקְרְא֤וּ אֹתוֹ֙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אֶל־הָ֣עֵדָ֔ה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וַיַּמְלִ֥יכוּ אֹת֖וֹ עַל כָּל יִשְׂרָאֵ֑ל לֹ֤א הָיָה֙ אַחֲרֵ֣י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בֵית־דָּוִ֔ד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זוּלָתִ֥י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שֵֽׁבֶט־יְהוּדָ֖ה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לְבַדּֽוֹ׃</a:t>
            </a:r>
            <a:endParaRPr sz="31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9376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רחבעם נערך למלחמה, אבל...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15206" y="941857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b="1" dirty="0" err="1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כא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וַיָּבֹ֣א רְחַבְעָם֮ יְרוּשָׁלִַם֒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וַיַּקְהֵל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֩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אֶת־כָּל־בֵּ֨ית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יְהוּדָ֜ה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וְאֶת־שֵׁ֣בֶט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בִּנְיָמִ֗ן מֵאָ֨ה וּשְׁמֹנִ֥ים אֶ֛לֶף בָּח֖וּר עֹשֵׂ֣ה מִלְחָמָ֑ה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לְהִלָּחֵם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עִם־בֵּ֣ית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יִשְׂרָאֵ֔ל לְהָשִׁיב֙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אֶת־הַמְּלוּכָ֔ה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לִרְחַבְעָ֖ם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בֶּן־שְׁלֹמֹֽה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׃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כד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כֹּ֣ה אָמַ֣ר יְהוָ֡ה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לֹֽא־תַעֲלו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ּ֩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וְלֹא־תִלָּ֨חֲמ֜וּן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עִם־אֲחֵיכֶ֣ם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בְּנֵֽי־יִשְׂרָאֵ֗ל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שׁ֚וּבוּ אִ֣ישׁ לְבֵית֔וֹ כִּ֧י מֵאִתִּ֛י נִהְיָ֖ה הַדָּבָ֣ר הַזֶּ֑ה וַיִּשְׁמְעוּ֙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אֶת־דְּבַ֣ר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יְהוָ֔ה וַיָּשֻׁ֥בוּ לָלֶ֖כֶת כִּדְבַ֥ר יְהוָֽה׃</a:t>
            </a:r>
            <a:endParaRPr sz="31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FA9C079C-1DE4-44D7-B158-94E545FDAA2A}"/>
              </a:ext>
            </a:extLst>
          </p:cNvPr>
          <p:cNvSpPr/>
          <p:nvPr/>
        </p:nvSpPr>
        <p:spPr>
          <a:xfrm>
            <a:off x="1281486" y="3211149"/>
            <a:ext cx="4043792" cy="872359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58029A38-EAAB-4B27-8394-94697B32DC8F}"/>
              </a:ext>
            </a:extLst>
          </p:cNvPr>
          <p:cNvSpPr/>
          <p:nvPr/>
        </p:nvSpPr>
        <p:spPr>
          <a:xfrm>
            <a:off x="5542277" y="3961967"/>
            <a:ext cx="4270917" cy="872359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B778FBC-E1BB-4400-8BDF-E37458AAF228}"/>
              </a:ext>
            </a:extLst>
          </p:cNvPr>
          <p:cNvSpPr txBox="1"/>
          <p:nvPr/>
        </p:nvSpPr>
        <p:spPr>
          <a:xfrm>
            <a:off x="515206" y="2587443"/>
            <a:ext cx="41232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1. יהודי לא הורג יהודי?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ED38149-0D8D-4FE7-9CA2-C12C72440212}"/>
              </a:ext>
            </a:extLst>
          </p:cNvPr>
          <p:cNvSpPr txBox="1"/>
          <p:nvPr/>
        </p:nvSpPr>
        <p:spPr>
          <a:xfrm>
            <a:off x="3328577" y="4912188"/>
            <a:ext cx="3993401" cy="569387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2. אלוהים רוצה בפילוג</a:t>
            </a:r>
          </a:p>
        </p:txBody>
      </p:sp>
    </p:spTree>
    <p:extLst>
      <p:ext uri="{BB962C8B-B14F-4D97-AF65-F5344CB8AC3E}">
        <p14:creationId xmlns:p14="http://schemas.microsoft.com/office/powerpoint/2010/main" val="24254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סיכום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56529" y="106283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פסוקים 24-1 מתארים את התפלגות הממלכה המאוחדת לשני חלקים. חלקה הדרומי, ממלכת יהודה, נשלט בידי רחבעם. ומה יקרה בחלקה הצפוני?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מטלה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: קראו את פסוקים 24-1 וענו על השאלה הבאה: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האם רחבעם פעל בחוכמה? האם ניתן היה לדעתכם למנוע את הפילוג? האם אתם הייתם פועלים אחרת?</a:t>
            </a:r>
          </a:p>
        </p:txBody>
      </p:sp>
    </p:spTree>
    <p:extLst>
      <p:ext uri="{BB962C8B-B14F-4D97-AF65-F5344CB8AC3E}">
        <p14:creationId xmlns:p14="http://schemas.microsoft.com/office/powerpoint/2010/main" val="16452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516006" y="271532"/>
            <a:ext cx="11160000" cy="468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x-none" sz="6000">
                <a:solidFill>
                  <a:srgbClr val="000000"/>
                </a:solidFill>
              </a:rPr>
              <a:t>הצטרפו אלינו לחלק ב'</a:t>
            </a:r>
            <a:br>
              <a:rPr lang="x-none" sz="6000">
                <a:solidFill>
                  <a:srgbClr val="000000"/>
                </a:solidFill>
              </a:rPr>
            </a:br>
            <a:r>
              <a:rPr lang="x-none" sz="6000">
                <a:solidFill>
                  <a:srgbClr val="000000"/>
                </a:solidFill>
              </a:rPr>
              <a:t>של השיעור!</a:t>
            </a:r>
            <a:endParaRPr sz="6000">
              <a:solidFill>
                <a:srgbClr val="00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600"/>
              </a:spcAft>
              <a:buNone/>
            </a:pPr>
            <a:endParaRPr sz="6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/>
        </p:nvSpPr>
        <p:spPr>
          <a:xfrm>
            <a:off x="1629321" y="2695767"/>
            <a:ext cx="9207300" cy="19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8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he-IL" dirty="0">
                <a:solidFill>
                  <a:srgbClr val="192A72"/>
                </a:solidFill>
              </a:rPr>
              <a:t>מלכים א' י"ב, כ"ה-ל"ג</a:t>
            </a:r>
            <a:r>
              <a:rPr lang="x-none" dirty="0">
                <a:solidFill>
                  <a:srgbClr val="192A72"/>
                </a:solidFill>
              </a:rPr>
              <a:t> </a:t>
            </a:r>
            <a:endParaRPr dirty="0"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r>
              <a:rPr lang="he-IL" dirty="0">
                <a:solidFill>
                  <a:srgbClr val="073763"/>
                </a:solidFill>
              </a:rPr>
              <a:t>הקמת ממלכת ישראל (הממלכה הצפונית)</a:t>
            </a:r>
            <a:endParaRPr dirty="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800"/>
              <a:buFont typeface="Varela Round"/>
              <a:buNone/>
            </a:pPr>
            <a:r>
              <a:rPr lang="x-none" dirty="0">
                <a:solidFill>
                  <a:srgbClr val="192A72"/>
                </a:solidFill>
              </a:rPr>
              <a:t>מה נלמד היום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1335006" y="1294751"/>
            <a:ext cx="10139100" cy="4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000"/>
              <a:buNone/>
            </a:pPr>
            <a:r>
              <a:rPr lang="he-IL" sz="3200" dirty="0">
                <a:solidFill>
                  <a:srgbClr val="424242"/>
                </a:solidFill>
              </a:rPr>
              <a:t>הממלכה המאוחדת התפלגה. בחלקה הדרומי – ממלכת יהודה – שולט רחבעם. מה יקרה בחלקה הצפוני? האם ירבעם יצליח לגבש את עשרת השבטים ולהקים ממלכה משלו?</a:t>
            </a:r>
            <a:endParaRPr sz="3200" dirty="0">
              <a:solidFill>
                <a:schemeClr val="dk1"/>
              </a:solidFill>
            </a:endParaRPr>
          </a:p>
        </p:txBody>
      </p:sp>
      <p:pic>
        <p:nvPicPr>
          <p:cNvPr id="3074" name="Picture 2" descr="On the subject of su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8" y="4066685"/>
            <a:ext cx="3368201" cy="24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0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824868" y="619487"/>
            <a:ext cx="8106816" cy="720000"/>
          </a:xfrm>
        </p:spPr>
        <p:txBody>
          <a:bodyPr/>
          <a:lstStyle/>
          <a:p>
            <a:r>
              <a:rPr lang="he-IL" dirty="0"/>
              <a:t>הפעולות בהן ירבעם נוקט:</a:t>
            </a:r>
          </a:p>
        </p:txBody>
      </p:sp>
      <p:sp>
        <p:nvSpPr>
          <p:cNvPr id="8" name="Google Shape;91;p13">
            <a:extLst>
              <a:ext uri="{FF2B5EF4-FFF2-40B4-BE49-F238E27FC236}">
                <a16:creationId xmlns:a16="http://schemas.microsoft.com/office/drawing/2014/main" id="{6FD11203-A33D-479D-A87F-CDEC7BFA7FD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21200" y="1725613"/>
            <a:ext cx="7153275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he-IL" sz="3200" dirty="0">
                <a:solidFill>
                  <a:schemeClr val="dk1"/>
                </a:solidFill>
              </a:rPr>
              <a:t>. </a:t>
            </a:r>
            <a:r>
              <a:rPr lang="he-IL" sz="3200" dirty="0" err="1">
                <a:solidFill>
                  <a:schemeClr val="dk1"/>
                </a:solidFill>
              </a:rPr>
              <a:t>וַיִּ֨בֶן</a:t>
            </a:r>
            <a:r>
              <a:rPr lang="he-IL" sz="3200" dirty="0">
                <a:solidFill>
                  <a:schemeClr val="dk1"/>
                </a:solidFill>
              </a:rPr>
              <a:t> יָרָבְעָ֧ם אֶת </a:t>
            </a:r>
            <a:r>
              <a:rPr lang="he-IL" sz="3200" dirty="0">
                <a:solidFill>
                  <a:srgbClr val="FF0000"/>
                </a:solidFill>
              </a:rPr>
              <a:t>שְׁכֶ֛ם</a:t>
            </a:r>
            <a:r>
              <a:rPr lang="he-IL" sz="3200" dirty="0">
                <a:solidFill>
                  <a:schemeClr val="dk1"/>
                </a:solidFill>
              </a:rPr>
              <a:t> בְּהַ֥ר אֶפְרַ֖יִם וַיֵּ֣שֶׁב בָּ֑הּ וַיֵּצֵ֣א מִשָּׁ֔ם </a:t>
            </a:r>
            <a:r>
              <a:rPr lang="he-IL" sz="3200" dirty="0" err="1">
                <a:solidFill>
                  <a:schemeClr val="dk1"/>
                </a:solidFill>
              </a:rPr>
              <a:t>וַיִּ֖בֶן</a:t>
            </a:r>
            <a:r>
              <a:rPr lang="he-IL" sz="3200" dirty="0">
                <a:solidFill>
                  <a:schemeClr val="dk1"/>
                </a:solidFill>
              </a:rPr>
              <a:t> אֶת </a:t>
            </a:r>
            <a:r>
              <a:rPr lang="he-IL" sz="3200" dirty="0" err="1">
                <a:solidFill>
                  <a:srgbClr val="FF0000"/>
                </a:solidFill>
              </a:rPr>
              <a:t>פְּנוּאֵֽל</a:t>
            </a:r>
            <a:r>
              <a:rPr lang="he-IL" sz="3200" dirty="0">
                <a:solidFill>
                  <a:schemeClr val="dk1"/>
                </a:solidFill>
              </a:rPr>
              <a:t>׃ (פס' כה)</a:t>
            </a:r>
          </a:p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בונה שתי ערי בירה</a:t>
            </a:r>
            <a:endParaRPr sz="32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תמונה 8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AF8F70C7-E922-4373-8EE8-7FCCB423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9" y="178945"/>
            <a:ext cx="3974668" cy="650011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FB74616-79C2-4E88-A70B-32BB8AB4799A}"/>
              </a:ext>
            </a:extLst>
          </p:cNvPr>
          <p:cNvSpPr txBox="1"/>
          <p:nvPr/>
        </p:nvSpPr>
        <p:spPr>
          <a:xfrm>
            <a:off x="4149498" y="5058704"/>
            <a:ext cx="217719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sz="2000" dirty="0"/>
              <a:t>המפה לקוחה מספר</a:t>
            </a:r>
          </a:p>
          <a:p>
            <a:pPr algn="r" rtl="1"/>
            <a:r>
              <a:rPr lang="he-IL" sz="2000" dirty="0"/>
              <a:t>המיקוד שלי בהוצאת</a:t>
            </a:r>
          </a:p>
          <a:p>
            <a:pPr algn="r" rtl="1"/>
            <a:r>
              <a:rPr lang="he-IL" sz="2000" dirty="0"/>
              <a:t>רכס</a:t>
            </a:r>
          </a:p>
        </p:txBody>
      </p: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9F38C71C-015F-490B-BC8B-B86B588F7884}"/>
              </a:ext>
            </a:extLst>
          </p:cNvPr>
          <p:cNvCxnSpPr/>
          <p:nvPr/>
        </p:nvCxnSpPr>
        <p:spPr>
          <a:xfrm>
            <a:off x="1599292" y="2421209"/>
            <a:ext cx="646771" cy="780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>
            <a:extLst>
              <a:ext uri="{FF2B5EF4-FFF2-40B4-BE49-F238E27FC236}">
                <a16:creationId xmlns:a16="http://schemas.microsoft.com/office/drawing/2014/main" id="{E21F48DA-B140-4C5F-9F83-E93D4A643C40}"/>
              </a:ext>
            </a:extLst>
          </p:cNvPr>
          <p:cNvCxnSpPr>
            <a:cxnSpLocks/>
          </p:cNvCxnSpPr>
          <p:nvPr/>
        </p:nvCxnSpPr>
        <p:spPr>
          <a:xfrm flipH="1">
            <a:off x="3443868" y="2356160"/>
            <a:ext cx="761999" cy="130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1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824868" y="619487"/>
            <a:ext cx="8106816" cy="720000"/>
          </a:xfrm>
        </p:spPr>
        <p:txBody>
          <a:bodyPr/>
          <a:lstStyle/>
          <a:p>
            <a:r>
              <a:rPr lang="he-IL" dirty="0"/>
              <a:t>הפעולות בהן ירבעם נוקט:</a:t>
            </a:r>
          </a:p>
        </p:txBody>
      </p:sp>
      <p:sp>
        <p:nvSpPr>
          <p:cNvPr id="8" name="Google Shape;91;p13">
            <a:extLst>
              <a:ext uri="{FF2B5EF4-FFF2-40B4-BE49-F238E27FC236}">
                <a16:creationId xmlns:a16="http://schemas.microsoft.com/office/drawing/2014/main" id="{6FD11203-A33D-479D-A87F-CDEC7BFA7FD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236478" y="1339487"/>
            <a:ext cx="7441078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e-IL" sz="3000" dirty="0">
                <a:solidFill>
                  <a:schemeClr val="dk1"/>
                </a:solidFill>
              </a:rPr>
              <a:t>. וַיֹּ֥אמֶר יָרָבְעָ֖ם בְּלִבּ֑וֹ עַתָּ֛ה תָּשׁ֥וּב הַמַּמְלָכָ֖ה לְבֵ֥ית דָּוִֽד׃ </a:t>
            </a:r>
            <a:r>
              <a:rPr lang="he-IL" sz="3000" dirty="0" err="1">
                <a:solidFill>
                  <a:schemeClr val="dk1"/>
                </a:solidFill>
              </a:rPr>
              <a:t>אִֽם־יַעֲלֶ֣ה</a:t>
            </a:r>
            <a:r>
              <a:rPr lang="he-IL" sz="3000" dirty="0">
                <a:solidFill>
                  <a:schemeClr val="dk1"/>
                </a:solidFill>
              </a:rPr>
              <a:t> הָעָ֣ם הַזֶּ֗ה לַעֲשׂ֨וֹת זְבָחִ֤ים </a:t>
            </a:r>
            <a:r>
              <a:rPr lang="he-IL" sz="3000" dirty="0" err="1">
                <a:solidFill>
                  <a:schemeClr val="dk1"/>
                </a:solidFill>
              </a:rPr>
              <a:t>בְּבֵית־יְהוָה</a:t>
            </a:r>
            <a:r>
              <a:rPr lang="he-IL" sz="3000" dirty="0">
                <a:solidFill>
                  <a:schemeClr val="dk1"/>
                </a:solidFill>
              </a:rPr>
              <a:t>֙ בִּיר֣וּשָׁלִַ֔ם וְ֠שָׁב לֵ֣ב הָעָ֤ם הַזֶּה֙ </a:t>
            </a:r>
            <a:r>
              <a:rPr lang="he-IL" sz="3000" dirty="0" err="1">
                <a:solidFill>
                  <a:schemeClr val="dk1"/>
                </a:solidFill>
              </a:rPr>
              <a:t>אֶל־אֲדֹ֣נֵיהֶ֔ם</a:t>
            </a:r>
            <a:r>
              <a:rPr lang="he-IL" sz="3000" dirty="0">
                <a:solidFill>
                  <a:schemeClr val="dk1"/>
                </a:solidFill>
              </a:rPr>
              <a:t> </a:t>
            </a:r>
            <a:r>
              <a:rPr lang="he-IL" sz="3000" dirty="0" err="1">
                <a:solidFill>
                  <a:schemeClr val="dk1"/>
                </a:solidFill>
              </a:rPr>
              <a:t>אֶל־רְחַבְעָ֖ם</a:t>
            </a:r>
            <a:r>
              <a:rPr lang="he-IL" sz="3000" dirty="0">
                <a:solidFill>
                  <a:schemeClr val="dk1"/>
                </a:solidFill>
              </a:rPr>
              <a:t> מֶ֣לֶךְ יְהוּדָ֑ה וַהֲרָגֻ֕נִי ... וַיָּ֥שֶׂם </a:t>
            </a:r>
            <a:r>
              <a:rPr lang="he-IL" sz="3000" dirty="0" err="1">
                <a:solidFill>
                  <a:schemeClr val="dk1"/>
                </a:solidFill>
              </a:rPr>
              <a:t>אֶת־הָאֶחָ֖ד</a:t>
            </a:r>
            <a:r>
              <a:rPr lang="he-IL" sz="3000" dirty="0">
                <a:solidFill>
                  <a:schemeClr val="dk1"/>
                </a:solidFill>
              </a:rPr>
              <a:t> </a:t>
            </a:r>
            <a:r>
              <a:rPr lang="he-IL" sz="3000" dirty="0" err="1">
                <a:solidFill>
                  <a:srgbClr val="FF0000"/>
                </a:solidFill>
              </a:rPr>
              <a:t>בְּבֵֽית־אֵ֑ל</a:t>
            </a:r>
            <a:r>
              <a:rPr lang="he-IL" sz="3000" dirty="0">
                <a:solidFill>
                  <a:srgbClr val="FF0000"/>
                </a:solidFill>
              </a:rPr>
              <a:t> </a:t>
            </a:r>
            <a:r>
              <a:rPr lang="he-IL" sz="3000" dirty="0" err="1">
                <a:solidFill>
                  <a:schemeClr val="dk1"/>
                </a:solidFill>
              </a:rPr>
              <a:t>וְאֶת־הָאֶחָ֖ד</a:t>
            </a:r>
            <a:r>
              <a:rPr lang="he-IL" sz="3000" dirty="0">
                <a:solidFill>
                  <a:schemeClr val="dk1"/>
                </a:solidFill>
              </a:rPr>
              <a:t> נָתַ֥ן בְּ</a:t>
            </a:r>
            <a:r>
              <a:rPr lang="he-IL" sz="3000" dirty="0">
                <a:solidFill>
                  <a:srgbClr val="FF0000"/>
                </a:solidFill>
              </a:rPr>
              <a:t>דָֽן</a:t>
            </a:r>
            <a:r>
              <a:rPr lang="he-IL" sz="3000" dirty="0">
                <a:solidFill>
                  <a:schemeClr val="dk1"/>
                </a:solidFill>
              </a:rPr>
              <a:t>׃ (פס' כ"ו-ל')</a:t>
            </a:r>
          </a:p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בונה שני מקדשים</a:t>
            </a:r>
            <a:endParaRPr sz="30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תמונה 8" descr="תמונה שמכילה טקסט, מפה&#10;&#10;התיאור נוצר באופן אוטומטי">
            <a:extLst>
              <a:ext uri="{FF2B5EF4-FFF2-40B4-BE49-F238E27FC236}">
                <a16:creationId xmlns:a16="http://schemas.microsoft.com/office/drawing/2014/main" id="{AF8F70C7-E922-4373-8EE8-7FCCB423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9" y="178945"/>
            <a:ext cx="3974668" cy="650011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FB74616-79C2-4E88-A70B-32BB8AB4799A}"/>
              </a:ext>
            </a:extLst>
          </p:cNvPr>
          <p:cNvSpPr txBox="1"/>
          <p:nvPr/>
        </p:nvSpPr>
        <p:spPr>
          <a:xfrm>
            <a:off x="4350220" y="5730681"/>
            <a:ext cx="217719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 rtl="1"/>
            <a:r>
              <a:rPr lang="he-IL" sz="2000" dirty="0"/>
              <a:t>המפה לקוחה מספר</a:t>
            </a:r>
          </a:p>
          <a:p>
            <a:pPr algn="r" rtl="1"/>
            <a:r>
              <a:rPr lang="he-IL" sz="2000" dirty="0"/>
              <a:t>המיקוד שלי בהוצאת</a:t>
            </a:r>
          </a:p>
          <a:p>
            <a:pPr algn="r" rtl="1"/>
            <a:r>
              <a:rPr lang="he-IL" sz="2000" dirty="0"/>
              <a:t>רכס</a:t>
            </a:r>
          </a:p>
        </p:txBody>
      </p: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9F38C71C-015F-490B-BC8B-B86B588F7884}"/>
              </a:ext>
            </a:extLst>
          </p:cNvPr>
          <p:cNvCxnSpPr>
            <a:cxnSpLocks/>
          </p:cNvCxnSpPr>
          <p:nvPr/>
        </p:nvCxnSpPr>
        <p:spPr>
          <a:xfrm flipH="1">
            <a:off x="2401808" y="2951480"/>
            <a:ext cx="361712" cy="172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>
            <a:extLst>
              <a:ext uri="{FF2B5EF4-FFF2-40B4-BE49-F238E27FC236}">
                <a16:creationId xmlns:a16="http://schemas.microsoft.com/office/drawing/2014/main" id="{E21F48DA-B140-4C5F-9F83-E93D4A643C40}"/>
              </a:ext>
            </a:extLst>
          </p:cNvPr>
          <p:cNvCxnSpPr>
            <a:cxnSpLocks/>
          </p:cNvCxnSpPr>
          <p:nvPr/>
        </p:nvCxnSpPr>
        <p:spPr>
          <a:xfrm>
            <a:off x="2284967" y="522383"/>
            <a:ext cx="478553" cy="309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מלכים א' י"ב</a:t>
            </a:r>
            <a:endParaRPr dirty="0"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x-none"/>
              <a:t>תנ"ך על-יסודי</a:t>
            </a: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2"/>
          </p:nvPr>
        </p:nvSpPr>
        <p:spPr>
          <a:xfrm>
            <a:off x="738117" y="365583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x-none" dirty="0"/>
              <a:t>שם המור</a:t>
            </a:r>
            <a:r>
              <a:rPr lang="he-IL" dirty="0"/>
              <a:t>ה: ד"ר בעז </a:t>
            </a:r>
            <a:r>
              <a:rPr lang="he-IL" dirty="0" err="1"/>
              <a:t>סתוי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הפעולות בהן נוקט ירבעם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515206" y="1366345"/>
            <a:ext cx="11160000" cy="4511853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3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. וַיַּ֖עַשׂ </a:t>
            </a:r>
            <a:r>
              <a:rPr lang="he-IL" sz="3200" dirty="0" err="1">
                <a:solidFill>
                  <a:srgbClr val="424242"/>
                </a:solidFill>
                <a:sym typeface="Arial"/>
              </a:rPr>
              <a:t>אֶת־בֵּ֣ית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 בָּמ֑וֹת וַיַּ֤עַשׂ כֹּֽהֲנִים֙ מִקְצ֣וֹת הָעָ֔ם אֲשֶׁ֥ר </a:t>
            </a:r>
            <a:r>
              <a:rPr lang="he-IL" sz="3200" dirty="0" err="1">
                <a:solidFill>
                  <a:srgbClr val="424242"/>
                </a:solidFill>
                <a:sym typeface="Arial"/>
              </a:rPr>
              <a:t>לֹֽא־הָי֖ו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ּ מִבְּנֵ֥י לֵוִֽי׃ (פס' ל"א) 		</a:t>
            </a: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ממנה כהנים שאינם משבט לוי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4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. וַיַּ֣עַשׂ יָרָבְעָ֣ם חָ֡ג בַּחֹ֣דֶשׁ הַשְּׁמִינִ֣י </a:t>
            </a:r>
            <a:r>
              <a:rPr lang="he-IL" sz="3200" dirty="0" err="1">
                <a:solidFill>
                  <a:srgbClr val="424242"/>
                </a:solidFill>
                <a:sym typeface="Arial"/>
              </a:rPr>
              <a:t>בַּחֲמִשָּֽׁה־עָשָׂר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֩ י֨וֹם לַחֹ֜דֶשׁ כֶּחָ֣ג אֲשֶׁ֣ר בִּיהוּדָ֗ה (פס' ל"ב)	</a:t>
            </a: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דוחה בחודש את חג הסוכות</a:t>
            </a:r>
            <a:endParaRPr lang="he-IL" sz="3200" dirty="0">
              <a:solidFill>
                <a:srgbClr val="424242"/>
              </a:solidFill>
              <a:sym typeface="Arial"/>
            </a:endParaRPr>
          </a:p>
          <a:p>
            <a:pPr marL="76200" indent="0">
              <a:lnSpc>
                <a:spcPct val="150000"/>
              </a:lnSpc>
              <a:buNone/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5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. וַיַּ֜עַל </a:t>
            </a:r>
            <a:r>
              <a:rPr lang="he-IL" sz="3200" dirty="0" err="1">
                <a:solidFill>
                  <a:srgbClr val="424242"/>
                </a:solidFill>
                <a:sym typeface="Arial"/>
              </a:rPr>
              <a:t>עַֽל־הַמִּזְבֵּ֣ח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ַ </a:t>
            </a:r>
            <a:r>
              <a:rPr lang="he-IL" sz="3200" dirty="0" err="1">
                <a:solidFill>
                  <a:srgbClr val="424242"/>
                </a:solidFill>
                <a:sym typeface="Arial"/>
              </a:rPr>
              <a:t>אֲשֶׁר־עָשָׂ֣ה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 </a:t>
            </a:r>
            <a:r>
              <a:rPr lang="he-IL" sz="3200" dirty="0" err="1">
                <a:solidFill>
                  <a:srgbClr val="424242"/>
                </a:solidFill>
                <a:sym typeface="Arial"/>
              </a:rPr>
              <a:t>בְּבֵֽית־אֵ֗ל</a:t>
            </a:r>
            <a:r>
              <a:rPr lang="he-IL" sz="3200" dirty="0">
                <a:solidFill>
                  <a:srgbClr val="424242"/>
                </a:solidFill>
                <a:sym typeface="Arial"/>
              </a:rPr>
              <a:t> בַּחֲמִשָּׁ֨ה עָשָׂ֥ר יוֹם֙ בַּחֹ֣דֶשׁ הַשְּׁמִינִ֔י (פס' ל"ג)	</a:t>
            </a: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מקריב קורבנות על המזבח בבית-אל</a:t>
            </a:r>
            <a:endParaRPr lang="he-IL" sz="3200" dirty="0">
              <a:solidFill>
                <a:srgbClr val="42424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3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האם </a:t>
            </a:r>
            <a:r>
              <a:rPr lang="he-IL" u="sng" dirty="0"/>
              <a:t>רחבעם</a:t>
            </a:r>
            <a:r>
              <a:rPr lang="he-IL" dirty="0"/>
              <a:t> פעל בחוכמה?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D867950-C8F3-4215-88D4-449190FC0E3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 dirty="0"/>
          </a:p>
        </p:txBody>
      </p:sp>
      <p:graphicFrame>
        <p:nvGraphicFramePr>
          <p:cNvPr id="6" name="טבלה 6">
            <a:extLst>
              <a:ext uri="{FF2B5EF4-FFF2-40B4-BE49-F238E27FC236}">
                <a16:creationId xmlns:a16="http://schemas.microsoft.com/office/drawing/2014/main" id="{AB12058C-E3B4-4A49-B61A-8ABE52EF0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37955"/>
              </p:ext>
            </p:extLst>
          </p:nvPr>
        </p:nvGraphicFramePr>
        <p:xfrm>
          <a:off x="374573" y="1112520"/>
          <a:ext cx="11300632" cy="4765680"/>
        </p:xfrm>
        <a:graphic>
          <a:graphicData uri="http://schemas.openxmlformats.org/drawingml/2006/table">
            <a:tbl>
              <a:tblPr rtl="1"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5871305">
                  <a:extLst>
                    <a:ext uri="{9D8B030D-6E8A-4147-A177-3AD203B41FA5}">
                      <a16:colId xmlns:a16="http://schemas.microsoft.com/office/drawing/2014/main" val="1890124450"/>
                    </a:ext>
                  </a:extLst>
                </a:gridCol>
                <a:gridCol w="5429327">
                  <a:extLst>
                    <a:ext uri="{9D8B030D-6E8A-4147-A177-3AD203B41FA5}">
                      <a16:colId xmlns:a16="http://schemas.microsoft.com/office/drawing/2014/main" val="2343803423"/>
                    </a:ext>
                  </a:extLst>
                </a:gridCol>
              </a:tblGrid>
              <a:tr h="79428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/>
                        <a:t>הפעולות שנקט רחבעם</a:t>
                      </a:r>
                      <a:endParaRPr lang="he-IL" sz="32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דעתי עליהן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3617387"/>
                  </a:ext>
                </a:extLst>
              </a:tr>
              <a:tr h="79428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טקס ההכתרה נערך בשכם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32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7383802"/>
                  </a:ext>
                </a:extLst>
              </a:tr>
              <a:tr h="79428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ירבעם מוביל את זקני ישראל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32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07415176"/>
                  </a:ext>
                </a:extLst>
              </a:tr>
              <a:tr h="79428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רחבעם מעדיף את עצת הצעירים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32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0152796"/>
                  </a:ext>
                </a:extLst>
              </a:tr>
              <a:tr h="79428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אם כבר בחר בצעד הכוחני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32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42042820"/>
                  </a:ext>
                </a:extLst>
              </a:tr>
              <a:tr h="79428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3200" dirty="0">
                          <a:latin typeface="Varela Round" panose="020B0604020202020204" charset="-79"/>
                          <a:cs typeface="Varela Round" panose="020B0604020202020204" charset="-79"/>
                        </a:rPr>
                        <a:t>במקום לפייס, שולח גובה מיסים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3200" dirty="0">
                        <a:latin typeface="Varela Round" panose="020B0604020202020204" charset="-79"/>
                        <a:cs typeface="Varela Round" panose="020B0604020202020204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357046"/>
                  </a:ext>
                </a:extLst>
              </a:tr>
            </a:tbl>
          </a:graphicData>
        </a:graphic>
      </p:graphicFrame>
      <p:sp>
        <p:nvSpPr>
          <p:cNvPr id="3" name="מלבן 2"/>
          <p:cNvSpPr/>
          <p:nvPr/>
        </p:nvSpPr>
        <p:spPr>
          <a:xfrm>
            <a:off x="354102" y="1869286"/>
            <a:ext cx="5379999" cy="737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100" dirty="0"/>
              <a:t>כִּ֥י שְׁכֶ֛ם בָּ֥א </a:t>
            </a:r>
            <a:r>
              <a:rPr lang="he-IL" sz="3100" dirty="0" err="1"/>
              <a:t>כָל־יִשְׂרָאֵ֖ל</a:t>
            </a:r>
            <a:r>
              <a:rPr lang="he-IL" sz="3100" dirty="0"/>
              <a:t> לְהַמְלִ֥יךְ אֹתֽוֹ</a:t>
            </a:r>
            <a:endParaRPr lang="he-IL" sz="31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455366" y="2724864"/>
            <a:ext cx="4278735" cy="763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>
                <a:latin typeface="Varela Round" panose="020B0604020202020204" charset="-79"/>
                <a:cs typeface="Varela Round" panose="020B0604020202020204" charset="-79"/>
              </a:rPr>
              <a:t>אבל הוא מורד במלכות!</a:t>
            </a:r>
          </a:p>
        </p:txBody>
      </p:sp>
      <p:sp>
        <p:nvSpPr>
          <p:cNvPr id="7" name="מלבן 6"/>
          <p:cNvSpPr/>
          <p:nvPr/>
        </p:nvSpPr>
        <p:spPr>
          <a:xfrm>
            <a:off x="3762086" y="3581400"/>
            <a:ext cx="19720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>
                <a:latin typeface="Varela Round" panose="020B0604020202020204" charset="-79"/>
                <a:cs typeface="Varela Round" panose="020B0604020202020204" charset="-79"/>
              </a:rPr>
              <a:t>נו באמת...</a:t>
            </a:r>
          </a:p>
        </p:txBody>
      </p:sp>
      <p:sp>
        <p:nvSpPr>
          <p:cNvPr id="13" name="מלבן 12"/>
          <p:cNvSpPr/>
          <p:nvPr/>
        </p:nvSpPr>
        <p:spPr>
          <a:xfrm>
            <a:off x="1939472" y="4373987"/>
            <a:ext cx="37946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>
                <a:latin typeface="Varela Round" panose="020B0604020202020204" charset="-79"/>
                <a:cs typeface="Varela Round" panose="020B0604020202020204" charset="-79"/>
              </a:rPr>
              <a:t>שלושה ימים היו לך!!!</a:t>
            </a:r>
          </a:p>
        </p:txBody>
      </p:sp>
      <p:sp>
        <p:nvSpPr>
          <p:cNvPr id="14" name="מלבן 13"/>
          <p:cNvSpPr/>
          <p:nvPr/>
        </p:nvSpPr>
        <p:spPr>
          <a:xfrm>
            <a:off x="3257141" y="5168541"/>
            <a:ext cx="2476960" cy="763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>
                <a:latin typeface="Varela Round" panose="020B0604020202020204" charset="-79"/>
                <a:cs typeface="Varela Round" panose="020B0604020202020204" charset="-79"/>
              </a:rPr>
              <a:t>אתה אמיתי?!</a:t>
            </a:r>
          </a:p>
        </p:txBody>
      </p:sp>
    </p:spTree>
    <p:extLst>
      <p:ext uri="{BB962C8B-B14F-4D97-AF65-F5344CB8AC3E}">
        <p14:creationId xmlns:p14="http://schemas.microsoft.com/office/powerpoint/2010/main" val="24238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אז מי לדעתכם אחראי למחדל?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56529" y="106283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40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				רחבעם!</a:t>
            </a:r>
          </a:p>
        </p:txBody>
      </p:sp>
      <p:pic>
        <p:nvPicPr>
          <p:cNvPr id="2050" name="Picture 2" descr="What kinds of actions do people think of as most stupid ...">
            <a:extLst>
              <a:ext uri="{FF2B5EF4-FFF2-40B4-BE49-F238E27FC236}">
                <a16:creationId xmlns:a16="http://schemas.microsoft.com/office/drawing/2014/main" id="{5AD04601-BB46-4A41-B688-07A39429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2" y="1013583"/>
            <a:ext cx="3428088" cy="269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Os Can Encounter Problems When Confidence Turns Into Arrogance ...">
            <a:extLst>
              <a:ext uri="{FF2B5EF4-FFF2-40B4-BE49-F238E27FC236}">
                <a16:creationId xmlns:a16="http://schemas.microsoft.com/office/drawing/2014/main" id="{019C292F-AAB5-45FC-AED4-25E55403F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71">
            <a:off x="6997350" y="3111905"/>
            <a:ext cx="3711555" cy="247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at Can I Do If My Child Is Being Bullied At School?">
            <a:extLst>
              <a:ext uri="{FF2B5EF4-FFF2-40B4-BE49-F238E27FC236}">
                <a16:creationId xmlns:a16="http://schemas.microsoft.com/office/drawing/2014/main" id="{453AA698-6D3C-4885-A14F-E2C10478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557">
            <a:off x="2611375" y="3493098"/>
            <a:ext cx="3914881" cy="259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8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חושבים הכותבים על </a:t>
            </a:r>
            <a:r>
              <a:rPr lang="he-IL" u="sng" dirty="0">
                <a:solidFill>
                  <a:srgbClr val="192A72"/>
                </a:solidFill>
              </a:rPr>
              <a:t>רחבעם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762000" y="1294751"/>
            <a:ext cx="10712106" cy="4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רמז ראשון – כינויי היועצים</a:t>
            </a:r>
            <a:r>
              <a:rPr lang="he-IL" sz="3200" dirty="0">
                <a:solidFill>
                  <a:schemeClr val="dk1"/>
                </a:solidFill>
              </a:rPr>
              <a:t>: וַיִּוָּעַ֞ץ הַמֶּ֣לֶךְ רְחַבְעָ֗ם </a:t>
            </a:r>
            <a:r>
              <a:rPr lang="he-IL" sz="3200" dirty="0" err="1">
                <a:solidFill>
                  <a:schemeClr val="dk1"/>
                </a:solidFill>
              </a:rPr>
              <a:t>אֶת־הַזְּקֵנִים</a:t>
            </a:r>
            <a:r>
              <a:rPr lang="he-IL" sz="3200" dirty="0">
                <a:solidFill>
                  <a:schemeClr val="dk1"/>
                </a:solidFill>
              </a:rPr>
              <a:t>֙ </a:t>
            </a:r>
            <a:r>
              <a:rPr lang="he-IL" sz="3200" dirty="0" err="1">
                <a:solidFill>
                  <a:schemeClr val="dk1"/>
                </a:solidFill>
              </a:rPr>
              <a:t>אֲשֶׁר־הָי֣ו</a:t>
            </a:r>
            <a:r>
              <a:rPr lang="he-IL" sz="3200" dirty="0">
                <a:solidFill>
                  <a:schemeClr val="dk1"/>
                </a:solidFill>
              </a:rPr>
              <a:t>ּ עֹמְדִ֗ים </a:t>
            </a:r>
            <a:r>
              <a:rPr lang="he-IL" sz="3200" dirty="0" err="1">
                <a:solidFill>
                  <a:schemeClr val="dk1"/>
                </a:solidFill>
              </a:rPr>
              <a:t>אֶת־פְּנֵי</a:t>
            </a:r>
            <a:r>
              <a:rPr lang="he-IL" sz="3200" dirty="0">
                <a:solidFill>
                  <a:schemeClr val="dk1"/>
                </a:solidFill>
              </a:rPr>
              <a:t>֙ שְׁלֹמֹ֣ה אָבִ֔יו </a:t>
            </a:r>
            <a:r>
              <a:rPr lang="he-IL" sz="3200" dirty="0" err="1">
                <a:solidFill>
                  <a:schemeClr val="dk1"/>
                </a:solidFill>
              </a:rPr>
              <a:t>בִּֽהְיֹת֥ו</a:t>
            </a:r>
            <a:r>
              <a:rPr lang="he-IL" sz="3200" dirty="0">
                <a:solidFill>
                  <a:schemeClr val="dk1"/>
                </a:solidFill>
              </a:rPr>
              <a:t>ֹ חַ֖י... וַיִּוָּעַ֗ץ </a:t>
            </a:r>
            <a:r>
              <a:rPr lang="he-IL" sz="3200" dirty="0" err="1">
                <a:solidFill>
                  <a:schemeClr val="dk1"/>
                </a:solidFill>
              </a:rPr>
              <a:t>אֶת־הַיְלָדִים</a:t>
            </a:r>
            <a:r>
              <a:rPr lang="he-IL" sz="3200" dirty="0">
                <a:solidFill>
                  <a:schemeClr val="dk1"/>
                </a:solidFill>
              </a:rPr>
              <a:t>֙ אֲשֶׁ֣ר גָּדְל֣וּ אִתּ֔וֹ...</a:t>
            </a:r>
          </a:p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רמז שני – אלוהים רצה שכך יקרה</a:t>
            </a:r>
            <a:r>
              <a:rPr lang="he-IL" sz="3200" dirty="0">
                <a:solidFill>
                  <a:schemeClr val="dk1"/>
                </a:solidFill>
              </a:rPr>
              <a:t>: </a:t>
            </a:r>
            <a:r>
              <a:rPr lang="he-IL" sz="3200" dirty="0" err="1">
                <a:solidFill>
                  <a:schemeClr val="dk1"/>
                </a:solidFill>
              </a:rPr>
              <a:t>וְלֹֽא־שָׁמַ֥ע</a:t>
            </a:r>
            <a:r>
              <a:rPr lang="he-IL" sz="3200" dirty="0">
                <a:solidFill>
                  <a:schemeClr val="dk1"/>
                </a:solidFill>
              </a:rPr>
              <a:t> הַמֶּ֖לֶךְ </a:t>
            </a:r>
            <a:r>
              <a:rPr lang="he-IL" sz="3200" dirty="0" err="1">
                <a:solidFill>
                  <a:schemeClr val="dk1"/>
                </a:solidFill>
              </a:rPr>
              <a:t>אֶל־הָעָ֑ם</a:t>
            </a:r>
            <a:r>
              <a:rPr lang="he-IL" sz="3200" dirty="0">
                <a:solidFill>
                  <a:schemeClr val="dk1"/>
                </a:solidFill>
              </a:rPr>
              <a:t> </a:t>
            </a:r>
            <a:r>
              <a:rPr lang="he-IL" sz="3200" dirty="0" err="1">
                <a:solidFill>
                  <a:schemeClr val="dk1"/>
                </a:solidFill>
              </a:rPr>
              <a:t>כִּֽי־הָיְתָ֤ה</a:t>
            </a:r>
            <a:r>
              <a:rPr lang="he-IL" sz="3200" dirty="0">
                <a:solidFill>
                  <a:schemeClr val="dk1"/>
                </a:solidFill>
              </a:rPr>
              <a:t> סִבָּה֙ מֵעִ֣ם יְהוָ֔ה לְמַ֜עַן הָקִ֣ים </a:t>
            </a:r>
            <a:r>
              <a:rPr lang="he-IL" sz="3200" dirty="0" err="1">
                <a:solidFill>
                  <a:schemeClr val="dk1"/>
                </a:solidFill>
              </a:rPr>
              <a:t>אֶת־דְּבָר֗ו</a:t>
            </a:r>
            <a:r>
              <a:rPr lang="he-IL" sz="3200" dirty="0">
                <a:solidFill>
                  <a:schemeClr val="dk1"/>
                </a:solidFill>
              </a:rPr>
              <a:t>ֹ אֲשֶׁ֨ר דִּבֶּ֤ר יְהוָה֙ בְּיַד֙ אֲחִיָּ֣ה הַשִּׁילֹנִ֔י </a:t>
            </a:r>
            <a:r>
              <a:rPr lang="he-IL" sz="3200" dirty="0" err="1">
                <a:solidFill>
                  <a:schemeClr val="dk1"/>
                </a:solidFill>
              </a:rPr>
              <a:t>אֶל־יָרָבְעָ֖ם</a:t>
            </a:r>
            <a:r>
              <a:rPr lang="he-IL" sz="3200" dirty="0">
                <a:solidFill>
                  <a:schemeClr val="dk1"/>
                </a:solidFill>
              </a:rPr>
              <a:t> </a:t>
            </a:r>
            <a:r>
              <a:rPr lang="he-IL" sz="3200" dirty="0" err="1">
                <a:solidFill>
                  <a:schemeClr val="dk1"/>
                </a:solidFill>
              </a:rPr>
              <a:t>בֶּן־נְבָֽט</a:t>
            </a:r>
            <a:r>
              <a:rPr lang="he-IL" sz="3200" dirty="0">
                <a:solidFill>
                  <a:schemeClr val="dk1"/>
                </a:solidFill>
              </a:rPr>
              <a:t>׃</a:t>
            </a:r>
            <a:endParaRPr sz="3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8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חושבים הכותבים על </a:t>
            </a:r>
            <a:r>
              <a:rPr lang="he-IL" u="sng" dirty="0">
                <a:solidFill>
                  <a:srgbClr val="192A72"/>
                </a:solidFill>
              </a:rPr>
              <a:t>ירבעם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739153" y="1104251"/>
            <a:ext cx="10712106" cy="4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1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רמז ראשון – עגלי הזהב</a:t>
            </a:r>
            <a:r>
              <a:rPr lang="he-IL" sz="3100" dirty="0">
                <a:solidFill>
                  <a:schemeClr val="dk1"/>
                </a:solidFill>
              </a:rPr>
              <a:t>: וַיִּוָּעַ֣ץ הַמֶּ֔לֶךְ וַיַּ֕עַשׂ </a:t>
            </a:r>
            <a:r>
              <a:rPr lang="he-IL" sz="3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שְׁנֵ֖י עֶגְלֵ֣י זָהָ֑ב </a:t>
            </a:r>
            <a:r>
              <a:rPr lang="he-IL" sz="3100" dirty="0">
                <a:solidFill>
                  <a:schemeClr val="dk1"/>
                </a:solidFill>
              </a:rPr>
              <a:t>וַיֹּ֣אמֶר </a:t>
            </a:r>
            <a:r>
              <a:rPr lang="he-IL" sz="3100" dirty="0" err="1">
                <a:solidFill>
                  <a:schemeClr val="dk1"/>
                </a:solidFill>
              </a:rPr>
              <a:t>אֲלֵהֶ֗ם</a:t>
            </a:r>
            <a:r>
              <a:rPr lang="he-IL" sz="3100" dirty="0">
                <a:solidFill>
                  <a:schemeClr val="dk1"/>
                </a:solidFill>
              </a:rPr>
              <a:t> </a:t>
            </a:r>
            <a:r>
              <a:rPr lang="he-IL" sz="3100" dirty="0" err="1">
                <a:solidFill>
                  <a:schemeClr val="dk1"/>
                </a:solidFill>
              </a:rPr>
              <a:t>רַב־לָכֶם</a:t>
            </a:r>
            <a:r>
              <a:rPr lang="he-IL" sz="3100" dirty="0">
                <a:solidFill>
                  <a:schemeClr val="dk1"/>
                </a:solidFill>
              </a:rPr>
              <a:t>֙ מֵעֲל֣וֹת יְרוּשָׁלִַ֔ם הִנֵּ֤ה </a:t>
            </a:r>
            <a:r>
              <a:rPr lang="he-IL" sz="3100" dirty="0" err="1">
                <a:solidFill>
                  <a:schemeClr val="dk1"/>
                </a:solidFill>
              </a:rPr>
              <a:t>אֱלֹהֶ֙יך</a:t>
            </a:r>
            <a:r>
              <a:rPr lang="he-IL" sz="3100" dirty="0">
                <a:solidFill>
                  <a:schemeClr val="dk1"/>
                </a:solidFill>
              </a:rPr>
              <a:t>ָ֙ יִשְׂרָאֵ֔ל אֲשֶׁ֥ר הֶעֱל֖וּךָ מֵאֶ֥רֶץ מִצְרָֽיִם׃ </a:t>
            </a:r>
            <a:r>
              <a:rPr lang="he-IL" sz="3100" dirty="0">
                <a:solidFill>
                  <a:srgbClr val="FF0000"/>
                </a:solidFill>
              </a:rPr>
              <a:t>(רמיזה לחטא העגל)</a:t>
            </a:r>
            <a:endParaRPr lang="he-IL" sz="3100" dirty="0">
              <a:solidFill>
                <a:schemeClr val="dk1"/>
              </a:solidFill>
            </a:endParaRPr>
          </a:p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1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רמז שני – תיאור הכוהנים</a:t>
            </a:r>
            <a:r>
              <a:rPr lang="he-IL" sz="3100" dirty="0">
                <a:solidFill>
                  <a:schemeClr val="dk1"/>
                </a:solidFill>
              </a:rPr>
              <a:t>: וַיַּ֖עַשׂ </a:t>
            </a:r>
            <a:r>
              <a:rPr lang="he-IL" sz="3100" dirty="0" err="1">
                <a:solidFill>
                  <a:schemeClr val="dk1"/>
                </a:solidFill>
              </a:rPr>
              <a:t>אֶת־בֵּ֣ית</a:t>
            </a:r>
            <a:r>
              <a:rPr lang="he-IL" sz="3100" dirty="0">
                <a:solidFill>
                  <a:schemeClr val="dk1"/>
                </a:solidFill>
              </a:rPr>
              <a:t> בָּמ֑וֹת וַיַּ֤עַשׂ כֹּֽהֲנִים֙ </a:t>
            </a:r>
            <a:r>
              <a:rPr lang="he-IL" sz="3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מִקְצ֣וֹת הָעָ֔ם </a:t>
            </a:r>
            <a:r>
              <a:rPr lang="he-IL" sz="3100" dirty="0">
                <a:solidFill>
                  <a:schemeClr val="dk1"/>
                </a:solidFill>
              </a:rPr>
              <a:t>אֲשֶׁ֥ר </a:t>
            </a:r>
            <a:r>
              <a:rPr lang="he-IL" sz="3100" dirty="0" err="1">
                <a:solidFill>
                  <a:schemeClr val="dk1"/>
                </a:solidFill>
              </a:rPr>
              <a:t>לֹֽא־הָי֖ו</a:t>
            </a:r>
            <a:r>
              <a:rPr lang="he-IL" sz="3100" dirty="0">
                <a:solidFill>
                  <a:schemeClr val="dk1"/>
                </a:solidFill>
              </a:rPr>
              <a:t>ּ מִבְּנֵ֥י לֵוִֽי׃ </a:t>
            </a:r>
            <a:r>
              <a:rPr lang="he-IL" sz="3100" dirty="0">
                <a:solidFill>
                  <a:srgbClr val="FF0000"/>
                </a:solidFill>
              </a:rPr>
              <a:t>(אנשים שאינם ראויים)</a:t>
            </a:r>
            <a:endParaRPr lang="he-IL" sz="3100" dirty="0">
              <a:solidFill>
                <a:schemeClr val="dk1"/>
              </a:solidFill>
            </a:endParaRPr>
          </a:p>
          <a:p>
            <a:pPr marL="38100" lvl="0" indent="0">
              <a:lnSpc>
                <a:spcPct val="150000"/>
              </a:lnSpc>
              <a:buClr>
                <a:srgbClr val="424242"/>
              </a:buClr>
              <a:buSzPts val="3000"/>
              <a:buNone/>
            </a:pPr>
            <a:r>
              <a:rPr lang="he-IL" sz="31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רמז שלישי – תיאור החג</a:t>
            </a:r>
            <a:r>
              <a:rPr lang="he-IL" sz="3100" dirty="0">
                <a:solidFill>
                  <a:schemeClr val="dk1"/>
                </a:solidFill>
              </a:rPr>
              <a:t>:  ... בַּחֲמִשָּׁ֨ה עָשָׂ֥ר יוֹם֙ בַּחֹ֣דֶשׁ הַשְּׁמִינִ֔י </a:t>
            </a:r>
            <a:r>
              <a:rPr lang="he-IL" sz="3100">
                <a:solidFill>
                  <a:schemeClr val="dk1"/>
                </a:solidFill>
              </a:rPr>
              <a:t>בַּחֹ֖דֶשׁ </a:t>
            </a:r>
            <a:r>
              <a:rPr lang="he-IL" sz="31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אֲשֶׁר בָּדָ֣א</a:t>
            </a:r>
            <a:r>
              <a:rPr lang="he-IL" sz="3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מִלִּבּ֑וֹ</a:t>
            </a:r>
            <a:r>
              <a:rPr lang="he-IL" sz="3100" dirty="0">
                <a:solidFill>
                  <a:schemeClr val="dk1"/>
                </a:solidFill>
              </a:rPr>
              <a:t>... </a:t>
            </a:r>
            <a:r>
              <a:rPr lang="he-IL" sz="3100" dirty="0">
                <a:solidFill>
                  <a:srgbClr val="FF0000"/>
                </a:solidFill>
              </a:rPr>
              <a:t>(חג שקרי)</a:t>
            </a:r>
            <a:endParaRPr sz="3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7" y="479470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/>
              <a:t>סיכום: הסיבות לפילוג הממלכה</a:t>
            </a:r>
            <a:endParaRPr sz="4400"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15206" y="1199470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סיבה היסטוריוסופית 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(דתית)׃ עונש על חטאי שלמה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סיבה היסטוריוגרפית 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(היסטורית): רחבעם לא כשיר, ירבעם ניצל את ההזדמנות</a:t>
            </a:r>
          </a:p>
        </p:txBody>
      </p:sp>
      <p:pic>
        <p:nvPicPr>
          <p:cNvPr id="1026" name="Picture 2" descr="How to Write a Press Release Summary and Why It Matters - Newsw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11" y="3120411"/>
            <a:ext cx="3790783" cy="252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7" y="479470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dirty="0"/>
              <a:t>משימה</a:t>
            </a:r>
            <a:endParaRPr sz="4400"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470660" y="1199470"/>
            <a:ext cx="11160000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כותבי ספר מלכים לא אוהבים את ירבעם, אבל בין השורות ניתן לזהות תיאור אחר לגמרי שלו, אשר הגיע אולי מתומכיו בממלכת ישראל.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1. באיזה סיפור נוסף מופיעות המילים "מס", "סבל" ו"ערי מסכנות"?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2. מי המקבילה של שלמה בסיפור זה?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3. מי המקבילה של ירבעם בסיפור זה?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endParaRPr lang="he-IL" sz="31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076" name="Picture 4" descr="What Does OMG Stand For - Meaning of OMG | Text Shorthand">
            <a:extLst>
              <a:ext uri="{FF2B5EF4-FFF2-40B4-BE49-F238E27FC236}">
                <a16:creationId xmlns:a16="http://schemas.microsoft.com/office/drawing/2014/main" id="{6AFA5B07-DAE6-4FF5-A2C4-725ADA27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3" y="4317956"/>
            <a:ext cx="4164647" cy="18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>
            <a:spLocks noGrp="1"/>
          </p:cNvSpPr>
          <p:nvPr>
            <p:ph type="body" idx="1"/>
          </p:nvPr>
        </p:nvSpPr>
        <p:spPr>
          <a:xfrm>
            <a:off x="515206" y="1195757"/>
            <a:ext cx="11160000" cy="468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x-none" sz="7200" dirty="0">
                <a:solidFill>
                  <a:srgbClr val="000000"/>
                </a:solidFill>
              </a:rPr>
              <a:t>תודה שהשתתפתם</a:t>
            </a:r>
            <a:endParaRPr sz="7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x-none" sz="7200" dirty="0">
                <a:solidFill>
                  <a:srgbClr val="000000"/>
                </a:solidFill>
              </a:rPr>
              <a:t> בשיעור!</a:t>
            </a:r>
            <a:endParaRPr sz="7200" dirty="0">
              <a:solidFill>
                <a:srgbClr val="00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600"/>
              </a:spcAft>
              <a:buNone/>
            </a:pPr>
            <a:endParaRPr sz="7200" dirty="0">
              <a:solidFill>
                <a:srgbClr val="000000"/>
              </a:solidFill>
            </a:endParaRPr>
          </a:p>
        </p:txBody>
      </p:sp>
      <p:pic>
        <p:nvPicPr>
          <p:cNvPr id="2" name="Picture 2" descr="Good Bye Splash Paint Letters Stock Illustration - Download Image ...">
            <a:extLst>
              <a:ext uri="{FF2B5EF4-FFF2-40B4-BE49-F238E27FC236}">
                <a16:creationId xmlns:a16="http://schemas.microsoft.com/office/drawing/2014/main" id="{AFDD379F-C24E-49FF-A13D-919CCA15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532">
            <a:off x="814389" y="3098800"/>
            <a:ext cx="3135312" cy="2786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tùre hashtag on Twitter">
            <a:extLst>
              <a:ext uri="{FF2B5EF4-FFF2-40B4-BE49-F238E27FC236}">
                <a16:creationId xmlns:a16="http://schemas.microsoft.com/office/drawing/2014/main" id="{A0418D87-82A6-4A0D-8276-061331A4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23">
            <a:off x="5265940" y="4059761"/>
            <a:ext cx="3717332" cy="2066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800"/>
              <a:buFont typeface="Varela Round"/>
              <a:buNone/>
            </a:pPr>
            <a:r>
              <a:rPr lang="x-none" dirty="0">
                <a:solidFill>
                  <a:srgbClr val="192A72"/>
                </a:solidFill>
              </a:rPr>
              <a:t>מה נלמד היום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672854" y="1048042"/>
            <a:ext cx="10139100" cy="46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000"/>
              <a:buNone/>
            </a:pPr>
            <a:r>
              <a:rPr lang="he-IL" sz="30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חצי ראשון: המרד</a:t>
            </a:r>
          </a:p>
          <a:p>
            <a:pPr marL="457200" lvl="0" indent="-4191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000"/>
              <a:buChar char="•"/>
            </a:pPr>
            <a:r>
              <a:rPr lang="he-IL" sz="3000" dirty="0">
                <a:solidFill>
                  <a:srgbClr val="424242"/>
                </a:solidFill>
              </a:rPr>
              <a:t>א'-כ"ד: שבטי הצפון (עשרת השבטים) מורדים ברחבעם</a:t>
            </a:r>
          </a:p>
          <a:p>
            <a:pPr marL="3810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000"/>
              <a:buNone/>
            </a:pPr>
            <a:r>
              <a:rPr lang="he-IL" sz="30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חצי שני: הקמת ממלכת ישראל (הממלכה הצפונית)</a:t>
            </a:r>
          </a:p>
          <a:p>
            <a:pPr marL="457200" lvl="0" indent="-4191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000"/>
              <a:buChar char="•"/>
            </a:pPr>
            <a:r>
              <a:rPr lang="he-IL" sz="3000" dirty="0">
                <a:solidFill>
                  <a:srgbClr val="424242"/>
                </a:solidFill>
              </a:rPr>
              <a:t>כ"ה-ל"ג: הצעדים בהם נוקט ירבעם כדי לבסס את שלטונו </a:t>
            </a: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מלכים א' י"ב, א'-כ"ד</a:t>
            </a:r>
            <a:endParaRPr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None/>
            </a:pPr>
            <a:r>
              <a:rPr lang="he-IL" dirty="0">
                <a:solidFill>
                  <a:srgbClr val="192A72"/>
                </a:solidFill>
              </a:rPr>
              <a:t>המרד ברחבעם</a:t>
            </a:r>
            <a:endParaRPr dirty="0">
              <a:solidFill>
                <a:srgbClr val="192A7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שאלה מרכזית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15206" y="1433150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6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שאלה ראשונה</a:t>
            </a:r>
            <a:r>
              <a:rPr lang="he-IL" sz="3600" b="1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:</a:t>
            </a:r>
            <a:r>
              <a:rPr lang="he-IL" sz="36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מי האחראי למחדל?</a:t>
            </a:r>
            <a:endParaRPr sz="36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6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שאלה שניה</a:t>
            </a:r>
            <a:r>
              <a:rPr lang="he-IL" sz="3600" b="1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: </a:t>
            </a:r>
            <a:r>
              <a:rPr lang="he-IL" sz="36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כיצד מתועד המחדל? האם דעות הכותבים משפיעות על כתיבתם?</a:t>
            </a:r>
            <a:endParaRPr sz="36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6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50" name="Picture 2" descr="Amazon Sales: What happened to all my Sales?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16" y="4309241"/>
            <a:ext cx="2239962" cy="223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המצב בתחילת הפרק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2000535" y="1176672"/>
            <a:ext cx="9652248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א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. המלך, משפחתו, אנשיו ושבט יהודה חיים באושר ובעושר.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ב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. שבטי הצפון לא חולקים בעושר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ג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. ונאנקים תחת עול המיסים הכבד. 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אז שלמה הוא מלך חכם ורודף צדק, 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או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מלך תאוותן שעושק את עמו?</a:t>
            </a:r>
            <a:endParaRPr sz="32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026" name="Picture 2" descr="Confused, confusing, girl, phone, puzzled, woman icon">
            <a:extLst>
              <a:ext uri="{FF2B5EF4-FFF2-40B4-BE49-F238E27FC236}">
                <a16:creationId xmlns:a16="http://schemas.microsoft.com/office/drawing/2014/main" id="{77A4EB99-E021-4F12-BE85-EA9C2A7D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" y="1176672"/>
            <a:ext cx="1981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זקני ישראל וירבעם מבקשים הקלה במיסים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37388" y="121012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א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וַיֵּ֥לֶךְ רְחַבְעָ֖ם שְׁכֶ֑ם כִּ֥י שְׁכֶ֛ם בָּ֥א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כָל־יִשְׂרָאֵ֖ל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לְהַמְלִ֥יךְ אֹתֽוֹ׃ </a:t>
            </a:r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ב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וַיְהִ֞י כִּשְׁמֹ֣עַ יָרָבְעָ֣ם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בֶּן־נְבָ֗ט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וְהוּא֙ עוֹדֶ֣נּוּ בְמִצְרַ֔יִם אֲשֶׁ֣ר בָּרַ֔ח מִפְּנֵ֖י הַמֶּ֣לֶךְ שְׁלֹמֹ֑ה וַיֵּ֥שֶׁב יָרָבְעָ֖ם בְּמִצְרָֽיִם׃ </a:t>
            </a:r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ג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וַֽיִּשְׁלְחוּ֙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וַיִּקְרְאוּ־ל֔ו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ֹ וַיָּבֹ֥א יָרָבְעָ֖ם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וְכָל־קְהַ֣ל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יִשְׂרָאֵ֑ל וַֽיְדַבְּר֔וּ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אֶל־רְחַבְעָ֖ם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לֵאמֹֽר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׃ </a:t>
            </a:r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ד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אָבִ֖יךָ הִקְשָׁ֣ה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אֶת־עֻלֵּ֑נו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ּ וְאַתָּ֡ה עַתָּ֣ה הָקֵל֩ מֵעֲבֹדַ֨ת אָבִ֜יךָ הַקָּשָׁ֗ה וּמֵעֻלּ֧וֹ הַכָּבֵ֛ד </a:t>
            </a:r>
            <a:r>
              <a:rPr lang="he-IL" sz="31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אֲשֶׁר־נָתַ֥ן</a:t>
            </a:r>
            <a:r>
              <a:rPr lang="he-IL" sz="31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עָלֵ֖ינוּ וְנַעַבְדֶֽךָּ׃</a:t>
            </a:r>
            <a:endParaRPr sz="31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6D4D416B-71B3-4798-8244-975DF8684428}"/>
              </a:ext>
            </a:extLst>
          </p:cNvPr>
          <p:cNvSpPr/>
          <p:nvPr/>
        </p:nvSpPr>
        <p:spPr>
          <a:xfrm>
            <a:off x="2131221" y="5011581"/>
            <a:ext cx="7964040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31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cs typeface="Varela Round"/>
              </a:rPr>
              <a:t>ה</a:t>
            </a:r>
            <a:r>
              <a:rPr lang="he-IL" sz="3100" dirty="0">
                <a:solidFill>
                  <a:srgbClr val="424242"/>
                </a:solidFill>
                <a:latin typeface="Varela Round"/>
                <a:cs typeface="Varela Round"/>
              </a:rPr>
              <a:t> וַיֹּ֣אמֶר אֲלֵיהֶ֗ם לְכ֥וּ עֹ֛ד שְׁלֹשָׁ֥ה יָמִ֖ים וְשׁ֣וּבוּ אֵלָ֑י...</a:t>
            </a:r>
          </a:p>
        </p:txBody>
      </p:sp>
    </p:spTree>
    <p:extLst>
      <p:ext uri="{BB962C8B-B14F-4D97-AF65-F5344CB8AC3E}">
        <p14:creationId xmlns:p14="http://schemas.microsoft.com/office/powerpoint/2010/main" val="21899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רחבעם מתייעץ עם ה"זקנים"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37388" y="121012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ו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וַיִּוָּעַ֞ץ הַמֶּ֣לֶךְ רְחַבְעָ֗ם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אֶת־הַזְּקֵנִים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֙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אֲשֶׁר־הָי֣ו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ּ עֹמְדִ֗ים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אֶת־פְּנֵי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֙ שְׁלֹמֹ֣ה אָבִ֔יו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בִּֽהְיֹת֥ו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ֹ חַ֖י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לֵאמֹ֑ר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אֵ֚יךְ אַתֶּ֣ם נֽוֹעָצִ֔ים לְהָשִׁ֥יב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אֶת־הָֽעָם־הַזֶּ֖ה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דָּבָֽר׃ </a:t>
            </a: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ז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וַיְדַבְּר֨וּ אֵלָ֜יו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לֵאמֹ֗ר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אִם־הַ֠יּוֹם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תִּֽהְיֶה־עֶ֜בֶד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לָעָ֤ם הַזֶּה֙ וַֽעֲבַדְתָּ֔ם וַעֲנִיתָ֕ם וְדִבַּרְתָּ֥ אֲלֵיהֶ֖ם דְּבָרִ֣ים טוֹבִ֑ים וְהָי֥וּ לְךָ֛ עֲבָדִ֖ים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כָּל־הַיָּמִֽים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׃</a:t>
            </a:r>
            <a:endParaRPr sz="32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23044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5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רחבעם מתייעץ עם ה"ילדים"</a:t>
            </a:r>
            <a:endParaRPr dirty="0"/>
          </a:p>
        </p:txBody>
      </p:sp>
      <p:sp>
        <p:nvSpPr>
          <p:cNvPr id="6" name="Google Shape;105;p15"/>
          <p:cNvSpPr txBox="1"/>
          <p:nvPr/>
        </p:nvSpPr>
        <p:spPr>
          <a:xfrm>
            <a:off x="537388" y="1210126"/>
            <a:ext cx="11077354" cy="372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יא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וַיְדַבְּר֣וּ אֵלָ֗יו הַיְלָדִים֙ אֲשֶׁ֨ר גָּדְל֣וּ אִתּוֹ֮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לֵאמֹר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֒ </a:t>
            </a:r>
            <a:r>
              <a:rPr lang="he-IL" sz="3200" dirty="0" err="1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כֹּֽה־תֹאמַ֣ר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לָעָ֣ם הַזֶּ֡ה... קָֽטָנִּ֥י עָבָ֖ה מִמָּתְנֵ֥י אָבִֽי׃  </a:t>
            </a:r>
          </a:p>
          <a:p>
            <a:pPr lvl="0" algn="r" rtl="1">
              <a:lnSpc>
                <a:spcPct val="150000"/>
              </a:lnSpc>
              <a:spcBef>
                <a:spcPts val="800"/>
              </a:spcBef>
            </a:pPr>
            <a:r>
              <a:rPr lang="he-IL" sz="3200" b="1" dirty="0" err="1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ea typeface="Varela Round"/>
                <a:cs typeface="Varela Round"/>
                <a:sym typeface="Varela Round"/>
              </a:rPr>
              <a:t>יב</a:t>
            </a:r>
            <a:r>
              <a:rPr lang="he-IL" sz="3200" dirty="0">
                <a:solidFill>
                  <a:srgbClr val="424242"/>
                </a:solidFill>
                <a:latin typeface="Varela Round"/>
                <a:ea typeface="Varela Round"/>
                <a:cs typeface="Varela Round"/>
                <a:sym typeface="Varela Round"/>
              </a:rPr>
              <a:t> וְעַתָּ֗ה אָבִי֙ הֶעְמִ֤יס עֲלֵיכֶם֙ עֹ֣ל כָּבֵ֔ד וַאֲנִ֖י אוֹסִ֣יף עַֽל־עֻלְּכֶ֑ם אָבִ֗י יִסַּ֤ר אֶתְכֶם֙ בַּשּׁוֹטִ֔ים וַאֲנִ֕י אֲיַסֵּ֥ר אֶתְכֶ֖ם בָּעַקְרַבִּֽים׃</a:t>
            </a:r>
            <a:endParaRPr sz="3200" dirty="0">
              <a:solidFill>
                <a:srgbClr val="42424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6489B491-C384-40F9-8135-F7DB6AE34620}"/>
              </a:ext>
            </a:extLst>
          </p:cNvPr>
          <p:cNvSpPr/>
          <p:nvPr/>
        </p:nvSpPr>
        <p:spPr>
          <a:xfrm>
            <a:off x="6555893" y="2077376"/>
            <a:ext cx="4043792" cy="872359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59B874E5-3BC4-447A-82CB-DDEAF0F5FD18}"/>
              </a:ext>
            </a:extLst>
          </p:cNvPr>
          <p:cNvSpPr/>
          <p:nvPr/>
        </p:nvSpPr>
        <p:spPr>
          <a:xfrm>
            <a:off x="8965579" y="3628070"/>
            <a:ext cx="1527719" cy="872359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4AC937F-69D7-49DC-872C-EDEC48AC122E}"/>
              </a:ext>
            </a:extLst>
          </p:cNvPr>
          <p:cNvSpPr txBox="1"/>
          <p:nvPr/>
        </p:nvSpPr>
        <p:spPr>
          <a:xfrm>
            <a:off x="7381584" y="4630513"/>
            <a:ext cx="40446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/>
            <a:r>
              <a:rPr lang="he-IL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מי זה בכלל אבא שלי?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99C0311-D03D-4BB4-9D3C-531336C3FA71}"/>
              </a:ext>
            </a:extLst>
          </p:cNvPr>
          <p:cNvSpPr txBox="1"/>
          <p:nvPr/>
        </p:nvSpPr>
        <p:spPr>
          <a:xfrm>
            <a:off x="9558461" y="5224051"/>
            <a:ext cx="186782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r"/>
            <a:r>
              <a:rPr lang="he-IL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חכו </a:t>
            </a:r>
            <a:r>
              <a:rPr lang="he-IL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חכו</a:t>
            </a:r>
            <a:r>
              <a:rPr lang="he-IL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20B0604020202020204" charset="-79"/>
                <a:cs typeface="Varela Round" panose="020B0604020202020204" charset="-79"/>
              </a:rPr>
              <a:t>...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FE532000-E9F9-48C7-8B23-8F5A576CADC2}"/>
              </a:ext>
            </a:extLst>
          </p:cNvPr>
          <p:cNvSpPr/>
          <p:nvPr/>
        </p:nvSpPr>
        <p:spPr>
          <a:xfrm>
            <a:off x="2090454" y="2847105"/>
            <a:ext cx="2838385" cy="872359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CE393B80-25A8-4965-A072-7AC030EAFE48}"/>
              </a:ext>
            </a:extLst>
          </p:cNvPr>
          <p:cNvSpPr/>
          <p:nvPr/>
        </p:nvSpPr>
        <p:spPr>
          <a:xfrm>
            <a:off x="4289500" y="3628070"/>
            <a:ext cx="1805706" cy="872359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27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1225</Words>
  <Application>Microsoft Office PowerPoint</Application>
  <PresentationFormat>מותאם אישית</PresentationFormat>
  <Paragraphs>103</Paragraphs>
  <Slides>27</Slides>
  <Notes>23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1" baseType="lpstr">
      <vt:lpstr>Varela Round</vt:lpstr>
      <vt:lpstr>Calibri</vt:lpstr>
      <vt:lpstr>Arial</vt:lpstr>
      <vt:lpstr>ערכת נושא Office</vt:lpstr>
      <vt:lpstr>מערכת שידורים לאומית</vt:lpstr>
      <vt:lpstr>מלכים א' י"ב</vt:lpstr>
      <vt:lpstr>מה נלמד היום?</vt:lpstr>
      <vt:lpstr>מלכים א' י"ב, א'-כ"ד</vt:lpstr>
      <vt:lpstr>שאלה מרכזית</vt:lpstr>
      <vt:lpstr>המצב בתחילת הפרק</vt:lpstr>
      <vt:lpstr>זקני ישראל וירבעם מבקשים הקלה במיסים</vt:lpstr>
      <vt:lpstr>רחבעם מתייעץ עם ה"זקנים"</vt:lpstr>
      <vt:lpstr>רחבעם מתייעץ עם ה"ילדים"</vt:lpstr>
      <vt:lpstr>תשובת רחבעם לעם</vt:lpstr>
      <vt:lpstr>תגובת העם</vt:lpstr>
      <vt:lpstr>וכיצד מגיב רחבעם?</vt:lpstr>
      <vt:lpstr>רחבעם נערך למלחמה, אבל...</vt:lpstr>
      <vt:lpstr>סיכום</vt:lpstr>
      <vt:lpstr>מצגת של PowerPoint‏</vt:lpstr>
      <vt:lpstr>מלכים א' י"ב, כ"ה-ל"ג </vt:lpstr>
      <vt:lpstr>מה נלמד היום?</vt:lpstr>
      <vt:lpstr>הפעולות בהן ירבעם נוקט:</vt:lpstr>
      <vt:lpstr>הפעולות בהן ירבעם נוקט:</vt:lpstr>
      <vt:lpstr>הפעולות בהן נוקט ירבעם</vt:lpstr>
      <vt:lpstr>האם רחבעם פעל בחוכמה?</vt:lpstr>
      <vt:lpstr>אז מי לדעתכם אחראי למחדל?</vt:lpstr>
      <vt:lpstr>מה חושבים הכותבים על רחבעם?</vt:lpstr>
      <vt:lpstr>מה חושבים הכותבים על ירבעם?</vt:lpstr>
      <vt:lpstr>סיכום: הסיבות לפילוג הממלכה</vt:lpstr>
      <vt:lpstr>משימה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anat</dc:creator>
  <cp:lastModifiedBy>Anat Kaldaron</cp:lastModifiedBy>
  <cp:revision>76</cp:revision>
  <dcterms:modified xsi:type="dcterms:W3CDTF">2020-04-19T04:40:14Z</dcterms:modified>
</cp:coreProperties>
</file>