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7"/>
  </p:notesMasterIdLst>
  <p:sldIdLst>
    <p:sldId id="257" r:id="rId2"/>
    <p:sldId id="262" r:id="rId3"/>
    <p:sldId id="263" r:id="rId4"/>
    <p:sldId id="288" r:id="rId5"/>
    <p:sldId id="334" r:id="rId6"/>
    <p:sldId id="335" r:id="rId7"/>
    <p:sldId id="336" r:id="rId8"/>
    <p:sldId id="342" r:id="rId9"/>
    <p:sldId id="341" r:id="rId10"/>
    <p:sldId id="337" r:id="rId11"/>
    <p:sldId id="338" r:id="rId12"/>
    <p:sldId id="339" r:id="rId13"/>
    <p:sldId id="343" r:id="rId14"/>
    <p:sldId id="331" r:id="rId15"/>
    <p:sldId id="291" r:id="rId16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B4BC"/>
    <a:srgbClr val="8DD3D7"/>
    <a:srgbClr val="002060"/>
    <a:srgbClr val="192A72"/>
    <a:srgbClr val="11A4AB"/>
    <a:srgbClr val="92D050"/>
    <a:srgbClr val="6CF0FF"/>
    <a:srgbClr val="E0E0E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סגנון ביניים 1 - הדגשה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840" autoAdjust="0"/>
    <p:restoredTop sz="84615" autoAdjust="0"/>
  </p:normalViewPr>
  <p:slideViewPr>
    <p:cSldViewPr snapToGrid="0" snapToObjects="1">
      <p:cViewPr varScale="1">
        <p:scale>
          <a:sx n="63" d="100"/>
          <a:sy n="63" d="100"/>
        </p:scale>
        <p:origin x="1099" y="67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י"ב/אייר/תש"ף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3794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42116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200168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2564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83216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129222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96000" y="191988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5" name="מלבן מעוגל 6">
            <a:extLst>
              <a:ext uri="{FF2B5EF4-FFF2-40B4-BE49-F238E27FC236}">
                <a16:creationId xmlns:a16="http://schemas.microsoft.com/office/drawing/2014/main" id="{B4A26894-BFC6-4CB2-9F98-6C0AB203AB11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לבן מעוגל 7">
            <a:extLst>
              <a:ext uri="{FF2B5EF4-FFF2-40B4-BE49-F238E27FC236}">
                <a16:creationId xmlns:a16="http://schemas.microsoft.com/office/drawing/2014/main" id="{93139C06-AB68-49E4-9F8F-F0E56072AD87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92F44B1F-CB02-4BE0-9593-98D37356833A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8" name="מלבן מעוגל 10">
            <a:extLst>
              <a:ext uri="{FF2B5EF4-FFF2-40B4-BE49-F238E27FC236}">
                <a16:creationId xmlns:a16="http://schemas.microsoft.com/office/drawing/2014/main" id="{F91DCBDE-92CA-433E-83D5-3B5D0DD4B449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194D36-FE0A-4C9F-8946-7441BBD041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65A56D-9132-4626-874B-D91437478839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D0F400-87FD-46D3-B4A3-AC189F03B752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8D9617-ADF9-485F-8AE6-FD3940CA7E4F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מציין מיקום של מספר שקופית 22">
            <a:extLst>
              <a:ext uri="{FF2B5EF4-FFF2-40B4-BE49-F238E27FC236}">
                <a16:creationId xmlns:a16="http://schemas.microsoft.com/office/drawing/2014/main" id="{1D40CDBA-CE8D-4E82-AAAC-CCBC39F3F87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101B9CB6-49B4-453D-B184-EBAC942B41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61052" y="3409122"/>
            <a:ext cx="9203635" cy="804863"/>
          </a:xfrm>
        </p:spPr>
        <p:txBody>
          <a:bodyPr/>
          <a:lstStyle>
            <a:lvl1pPr marL="0" indent="0" algn="ctr" rtl="0">
              <a:buNone/>
              <a:defRPr/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י"ב/אייר/תש"ף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74" r:id="rId4"/>
    <p:sldLayoutId id="2147483675" r:id="rId5"/>
    <p:sldLayoutId id="2147483650" r:id="rId6"/>
    <p:sldLayoutId id="2147483676" r:id="rId7"/>
    <p:sldLayoutId id="2147483653" r:id="rId8"/>
    <p:sldLayoutId id="2147483666" r:id="rId9"/>
    <p:sldLayoutId id="2147483677" r:id="rId10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bit.ly/hertz-tikshuv6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>
            <a:extLst>
              <a:ext uri="{FF2B5EF4-FFF2-40B4-BE49-F238E27FC236}">
                <a16:creationId xmlns:a16="http://schemas.microsoft.com/office/drawing/2014/main" id="{3E825AA2-51FF-40BD-A85B-8B50C1C2055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0354" y="2213202"/>
            <a:ext cx="4713996" cy="3072516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E26BEEC0-7A06-4A4D-B3B8-AF1C7D304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328" y="155448"/>
            <a:ext cx="10107168" cy="720000"/>
          </a:xfrm>
        </p:spPr>
        <p:txBody>
          <a:bodyPr/>
          <a:lstStyle/>
          <a:p>
            <a:r>
              <a:rPr lang="he-IL" dirty="0"/>
              <a:t>מתרגלים בסימולציית הפאקט </a:t>
            </a:r>
            <a:r>
              <a:rPr lang="he-IL" dirty="0" err="1"/>
              <a:t>טרייסר</a:t>
            </a:r>
            <a:r>
              <a:rPr lang="he-IL" dirty="0"/>
              <a:t> – א'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D7BD747-8B63-4096-908B-BC1C9747DA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84570" y="1825013"/>
            <a:ext cx="6947076" cy="392017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he-IL" dirty="0">
                <a:solidFill>
                  <a:srgbClr val="12B4BC"/>
                </a:solidFill>
              </a:rPr>
              <a:t>צרו קובץ חדש בתוכנת הפאקט </a:t>
            </a:r>
            <a:r>
              <a:rPr lang="he-IL" dirty="0" err="1">
                <a:solidFill>
                  <a:srgbClr val="12B4BC"/>
                </a:solidFill>
              </a:rPr>
              <a:t>טרייסר</a:t>
            </a:r>
            <a:endParaRPr lang="he-IL" dirty="0">
              <a:solidFill>
                <a:srgbClr val="12B4BC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he-IL" dirty="0">
                <a:solidFill>
                  <a:srgbClr val="12B4BC"/>
                </a:solidFill>
              </a:rPr>
              <a:t>יש ליצור: 4 מחשבים, 2 מתגים (</a:t>
            </a:r>
            <a:r>
              <a:rPr lang="en-US" dirty="0">
                <a:solidFill>
                  <a:srgbClr val="12B4BC"/>
                </a:solidFill>
              </a:rPr>
              <a:t>2960</a:t>
            </a:r>
            <a:r>
              <a:rPr lang="he-IL" dirty="0">
                <a:solidFill>
                  <a:srgbClr val="12B4BC"/>
                </a:solidFill>
              </a:rPr>
              <a:t>) ו-נתב (1941)</a:t>
            </a:r>
          </a:p>
          <a:p>
            <a:pPr marL="514350" indent="-514350">
              <a:buFont typeface="+mj-lt"/>
              <a:buAutoNum type="arabicPeriod"/>
            </a:pPr>
            <a:r>
              <a:rPr lang="he-IL" dirty="0">
                <a:solidFill>
                  <a:srgbClr val="12B4BC"/>
                </a:solidFill>
              </a:rPr>
              <a:t>לחבר כל זוג מחשבים למתג, בכבל המתאים (יש לחבר לפי סדר הפורטים).</a:t>
            </a:r>
          </a:p>
          <a:p>
            <a:pPr marL="514350" indent="-514350">
              <a:buFont typeface="+mj-lt"/>
              <a:buAutoNum type="arabicPeriod"/>
            </a:pPr>
            <a:r>
              <a:rPr lang="he-IL" dirty="0">
                <a:solidFill>
                  <a:srgbClr val="12B4BC"/>
                </a:solidFill>
              </a:rPr>
              <a:t>לחבר כל מתג לנתב (יש להשתמש בחיבורים המהירים </a:t>
            </a:r>
            <a:r>
              <a:rPr lang="en-US" dirty="0" err="1">
                <a:solidFill>
                  <a:srgbClr val="12B4BC"/>
                </a:solidFill>
              </a:rPr>
              <a:t>gi</a:t>
            </a:r>
            <a:r>
              <a:rPr lang="he-IL" dirty="0">
                <a:solidFill>
                  <a:srgbClr val="12B4BC"/>
                </a:solidFill>
              </a:rPr>
              <a:t>).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9D56EFF7-7DB6-4797-88FE-3D695C9E338F}"/>
              </a:ext>
            </a:extLst>
          </p:cNvPr>
          <p:cNvSpPr txBox="1"/>
          <p:nvPr/>
        </p:nvSpPr>
        <p:spPr>
          <a:xfrm>
            <a:off x="1013636" y="1429109"/>
            <a:ext cx="3217653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200" b="1" dirty="0"/>
              <a:t>היעזרו באיור זה</a:t>
            </a:r>
          </a:p>
        </p:txBody>
      </p:sp>
      <p:sp>
        <p:nvSpPr>
          <p:cNvPr id="9" name="מציין מיקום טקסט 2">
            <a:extLst>
              <a:ext uri="{FF2B5EF4-FFF2-40B4-BE49-F238E27FC236}">
                <a16:creationId xmlns:a16="http://schemas.microsoft.com/office/drawing/2014/main" id="{2D1A4068-4505-48F7-8EE0-2E8185F3C55D}"/>
              </a:ext>
            </a:extLst>
          </p:cNvPr>
          <p:cNvSpPr txBox="1">
            <a:spLocks/>
          </p:cNvSpPr>
          <p:nvPr/>
        </p:nvSpPr>
        <p:spPr>
          <a:xfrm>
            <a:off x="5847215" y="1053340"/>
            <a:ext cx="6227308" cy="59378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he-IL" b="1" dirty="0"/>
              <a:t>שלב א' – רכיבים וכבלים</a:t>
            </a:r>
          </a:p>
          <a:p>
            <a:pPr marL="0" indent="0">
              <a:buFont typeface="Arial" pitchFamily="34" charset="0"/>
              <a:buNone/>
            </a:pP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3719987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>
            <a:extLst>
              <a:ext uri="{FF2B5EF4-FFF2-40B4-BE49-F238E27FC236}">
                <a16:creationId xmlns:a16="http://schemas.microsoft.com/office/drawing/2014/main" id="{3E825AA2-51FF-40BD-A85B-8B50C1C2055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669585" y="1835316"/>
            <a:ext cx="3404938" cy="2219290"/>
          </a:xfrm>
          <a:prstGeom prst="rect">
            <a:avLst/>
          </a:prstGeom>
        </p:spPr>
      </p:pic>
      <p:sp>
        <p:nvSpPr>
          <p:cNvPr id="5" name="מציין מיקום טקסט 2">
            <a:extLst>
              <a:ext uri="{FF2B5EF4-FFF2-40B4-BE49-F238E27FC236}">
                <a16:creationId xmlns:a16="http://schemas.microsoft.com/office/drawing/2014/main" id="{DD2A8AE9-6282-46E5-A4D0-C2A125E4218F}"/>
              </a:ext>
            </a:extLst>
          </p:cNvPr>
          <p:cNvSpPr txBox="1">
            <a:spLocks/>
          </p:cNvSpPr>
          <p:nvPr/>
        </p:nvSpPr>
        <p:spPr>
          <a:xfrm>
            <a:off x="5847215" y="875448"/>
            <a:ext cx="6227308" cy="59378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he-IL" b="1" dirty="0"/>
              <a:t>שלב ב' – הגדרות בסיס לרכיבים</a:t>
            </a:r>
          </a:p>
          <a:p>
            <a:pPr marL="0" indent="0">
              <a:buFont typeface="Arial" pitchFamily="34" charset="0"/>
              <a:buNone/>
            </a:pPr>
            <a:endParaRPr lang="he-IL" b="1" dirty="0"/>
          </a:p>
        </p:txBody>
      </p:sp>
      <p:graphicFrame>
        <p:nvGraphicFramePr>
          <p:cNvPr id="6" name="טבלה 5">
            <a:extLst>
              <a:ext uri="{FF2B5EF4-FFF2-40B4-BE49-F238E27FC236}">
                <a16:creationId xmlns:a16="http://schemas.microsoft.com/office/drawing/2014/main" id="{153C4AB9-472B-4EEE-ACA5-0802FE2E85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553834"/>
              </p:ext>
            </p:extLst>
          </p:nvPr>
        </p:nvGraphicFramePr>
        <p:xfrm>
          <a:off x="351268" y="1456689"/>
          <a:ext cx="8253956" cy="4828568"/>
        </p:xfrm>
        <a:graphic>
          <a:graphicData uri="http://schemas.openxmlformats.org/drawingml/2006/table">
            <a:tbl>
              <a:tblPr rtl="1" firstRow="1" firstCol="1" bandRow="1">
                <a:tableStyleId>{B301B821-A1FF-4177-AEE7-76D212191A09}</a:tableStyleId>
              </a:tblPr>
              <a:tblGrid>
                <a:gridCol w="2063103">
                  <a:extLst>
                    <a:ext uri="{9D8B030D-6E8A-4147-A177-3AD203B41FA5}">
                      <a16:colId xmlns:a16="http://schemas.microsoft.com/office/drawing/2014/main" val="1885728244"/>
                    </a:ext>
                  </a:extLst>
                </a:gridCol>
                <a:gridCol w="2063103">
                  <a:extLst>
                    <a:ext uri="{9D8B030D-6E8A-4147-A177-3AD203B41FA5}">
                      <a16:colId xmlns:a16="http://schemas.microsoft.com/office/drawing/2014/main" val="4254928941"/>
                    </a:ext>
                  </a:extLst>
                </a:gridCol>
                <a:gridCol w="2063875">
                  <a:extLst>
                    <a:ext uri="{9D8B030D-6E8A-4147-A177-3AD203B41FA5}">
                      <a16:colId xmlns:a16="http://schemas.microsoft.com/office/drawing/2014/main" val="2885341226"/>
                    </a:ext>
                  </a:extLst>
                </a:gridCol>
                <a:gridCol w="2063875">
                  <a:extLst>
                    <a:ext uri="{9D8B030D-6E8A-4147-A177-3AD203B41FA5}">
                      <a16:colId xmlns:a16="http://schemas.microsoft.com/office/drawing/2014/main" val="1406533772"/>
                    </a:ext>
                  </a:extLst>
                </a:gridCol>
              </a:tblGrid>
              <a:tr h="399537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0" dirty="0">
                          <a:effectLst/>
                        </a:rPr>
                        <a:t> 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0" dirty="0">
                          <a:effectLst/>
                        </a:rPr>
                        <a:t>סוויץ' שמאלי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0" dirty="0">
                          <a:effectLst/>
                        </a:rPr>
                        <a:t>סוויץ' ימיני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0" dirty="0">
                          <a:effectLst/>
                        </a:rPr>
                        <a:t>נתב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2B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409929"/>
                  </a:ext>
                </a:extLst>
              </a:tr>
              <a:tr h="485040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effectLst/>
                        </a:rPr>
                        <a:t>שם הרכיב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effectLst/>
                        </a:rPr>
                        <a:t>SW-2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SW-1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effectLst/>
                        </a:rPr>
                        <a:t>R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62989947"/>
                  </a:ext>
                </a:extLst>
              </a:tr>
              <a:tr h="492008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effectLst/>
                        </a:rPr>
                        <a:t>יצירת באנר התחברות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effectLst/>
                        </a:rPr>
                        <a:t>SW-2 Warning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effectLst/>
                        </a:rPr>
                        <a:t>SW-1 Warning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effectLst/>
                        </a:rPr>
                        <a:t>R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2103954"/>
                  </a:ext>
                </a:extLst>
              </a:tr>
              <a:tr h="492008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effectLst/>
                        </a:rPr>
                        <a:t>סיסמה מגובבת (</a:t>
                      </a:r>
                      <a:r>
                        <a:rPr lang="en-US" sz="1400" b="1" dirty="0">
                          <a:effectLst/>
                        </a:rPr>
                        <a:t>secret</a:t>
                      </a:r>
                      <a:r>
                        <a:rPr lang="he-IL" sz="1400" b="1" dirty="0">
                          <a:effectLst/>
                        </a:rPr>
                        <a:t>)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effectLst/>
                        </a:rPr>
                        <a:t>1234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>
                          <a:effectLst/>
                        </a:rPr>
                        <a:t>1234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>
                          <a:effectLst/>
                        </a:rPr>
                        <a:t>1234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6487586"/>
                  </a:ext>
                </a:extLst>
              </a:tr>
              <a:tr h="492008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effectLst/>
                        </a:rPr>
                        <a:t>סיסמה לחיבור </a:t>
                      </a:r>
                      <a:r>
                        <a:rPr lang="en-US" sz="1400" b="1" dirty="0">
                          <a:effectLst/>
                        </a:rPr>
                        <a:t>console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effectLst/>
                        </a:rPr>
                        <a:t>console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effectLst/>
                        </a:rPr>
                        <a:t>console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>
                          <a:effectLst/>
                        </a:rPr>
                        <a:t>console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3141477"/>
                  </a:ext>
                </a:extLst>
              </a:tr>
              <a:tr h="492008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effectLst/>
                        </a:rPr>
                        <a:t>הפעלת שירות הצפנת סיסמאות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effectLst/>
                        </a:rPr>
                        <a:t> 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0" dirty="0">
                          <a:effectLst/>
                        </a:rPr>
                        <a:t> 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0">
                          <a:effectLst/>
                        </a:rPr>
                        <a:t> 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03430471"/>
                  </a:ext>
                </a:extLst>
              </a:tr>
              <a:tr h="492008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effectLst/>
                        </a:rPr>
                        <a:t>הגדרת סיסמה עבור חיבור מרוחק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>
                          <a:effectLst/>
                        </a:rPr>
                        <a:t>telnet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effectLst/>
                        </a:rPr>
                        <a:t>telnet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>
                          <a:effectLst/>
                        </a:rPr>
                        <a:t>telnet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40676409"/>
                  </a:ext>
                </a:extLst>
              </a:tr>
              <a:tr h="99194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effectLst/>
                        </a:rPr>
                        <a:t>הגדרת כתובות (למתגים עבור ניהול, לנתב עבור ניהול + ניתוב)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>
                          <a:effectLst/>
                        </a:rPr>
                        <a:t>Interface vlan 1</a:t>
                      </a:r>
                      <a:br>
                        <a:rPr lang="en-US" sz="1400" b="0">
                          <a:effectLst/>
                        </a:rPr>
                      </a:br>
                      <a:r>
                        <a:rPr lang="en-US" sz="1400" b="0">
                          <a:effectLst/>
                        </a:rPr>
                        <a:t>192.168.1.100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effectLst/>
                        </a:rPr>
                        <a:t>Interface vlan 1</a:t>
                      </a:r>
                      <a:br>
                        <a:rPr lang="en-US" sz="1400" b="0" dirty="0">
                          <a:effectLst/>
                        </a:rPr>
                      </a:br>
                      <a:r>
                        <a:rPr lang="en-US" sz="1400" b="0" dirty="0">
                          <a:effectLst/>
                        </a:rPr>
                        <a:t>192.168.2.100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effectLst/>
                        </a:rPr>
                        <a:t>Gi0/0: 192.168.1.254</a:t>
                      </a:r>
                      <a:br>
                        <a:rPr lang="en-US" sz="1400" b="0" dirty="0">
                          <a:effectLst/>
                        </a:rPr>
                      </a:br>
                      <a:r>
                        <a:rPr lang="en-US" sz="1400" b="0" dirty="0">
                          <a:effectLst/>
                        </a:rPr>
                        <a:t>Gi0/1: 192.168.2.254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3276246"/>
                  </a:ext>
                </a:extLst>
              </a:tr>
              <a:tr h="492008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effectLst/>
                        </a:rPr>
                        <a:t>הגדרת שער ברירת מחדל למתגים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>
                          <a:effectLst/>
                        </a:rPr>
                        <a:t>192.168.1.254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>
                          <a:effectLst/>
                        </a:rPr>
                        <a:t>192.168.2.254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effectLst/>
                        </a:rPr>
                        <a:t> 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0535721"/>
                  </a:ext>
                </a:extLst>
              </a:tr>
            </a:tbl>
          </a:graphicData>
        </a:graphic>
      </p:graphicFrame>
      <p:sp>
        <p:nvSpPr>
          <p:cNvPr id="9" name="כותרת 1">
            <a:extLst>
              <a:ext uri="{FF2B5EF4-FFF2-40B4-BE49-F238E27FC236}">
                <a16:creationId xmlns:a16="http://schemas.microsoft.com/office/drawing/2014/main" id="{3E4CF6C9-FE4F-4240-8D79-55B2EC05A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155448"/>
            <a:ext cx="10594848" cy="720000"/>
          </a:xfrm>
        </p:spPr>
        <p:txBody>
          <a:bodyPr/>
          <a:lstStyle/>
          <a:p>
            <a:r>
              <a:rPr lang="he-IL" dirty="0"/>
              <a:t>מתרגלים בסימולציית הפאקט </a:t>
            </a:r>
            <a:r>
              <a:rPr lang="he-IL" dirty="0" err="1"/>
              <a:t>טרייסר</a:t>
            </a:r>
            <a:r>
              <a:rPr lang="he-IL" dirty="0"/>
              <a:t> – ב'</a:t>
            </a:r>
          </a:p>
        </p:txBody>
      </p:sp>
    </p:spTree>
    <p:extLst>
      <p:ext uri="{BB962C8B-B14F-4D97-AF65-F5344CB8AC3E}">
        <p14:creationId xmlns:p14="http://schemas.microsoft.com/office/powerpoint/2010/main" val="3852121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ציין מיקום טקסט 2">
            <a:extLst>
              <a:ext uri="{FF2B5EF4-FFF2-40B4-BE49-F238E27FC236}">
                <a16:creationId xmlns:a16="http://schemas.microsoft.com/office/drawing/2014/main" id="{DD2A8AE9-6282-46E5-A4D0-C2A125E4218F}"/>
              </a:ext>
            </a:extLst>
          </p:cNvPr>
          <p:cNvSpPr txBox="1">
            <a:spLocks/>
          </p:cNvSpPr>
          <p:nvPr/>
        </p:nvSpPr>
        <p:spPr>
          <a:xfrm>
            <a:off x="5847215" y="886813"/>
            <a:ext cx="6227308" cy="59378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he-IL" b="1" dirty="0"/>
              <a:t>שלב ג' – בדיקת תקינות</a:t>
            </a:r>
          </a:p>
          <a:p>
            <a:pPr marL="0" indent="0">
              <a:buFont typeface="Arial" pitchFamily="34" charset="0"/>
              <a:buNone/>
            </a:pPr>
            <a:endParaRPr lang="he-IL" b="1" dirty="0"/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3AC8E3E1-D9FF-4748-8A16-8A2D3072905C}"/>
              </a:ext>
            </a:extLst>
          </p:cNvPr>
          <p:cNvSpPr/>
          <p:nvPr/>
        </p:nvSpPr>
        <p:spPr>
          <a:xfrm>
            <a:off x="1492370" y="1765053"/>
            <a:ext cx="10478220" cy="3534928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/>
          </a:bodyPr>
          <a:lstStyle/>
          <a:p>
            <a:pPr marL="457200" indent="-457200" defTabSz="914491">
              <a:spcBef>
                <a:spcPct val="20000"/>
              </a:spcBef>
              <a:buFont typeface="+mj-lt"/>
              <a:buAutoNum type="arabicPeriod"/>
            </a:pPr>
            <a:r>
              <a:rPr lang="he-IL" sz="2400" dirty="0">
                <a:solidFill>
                  <a:srgbClr val="12B4BC"/>
                </a:solidFill>
              </a:rPr>
              <a:t>בדיקת קישוריות (פינגים):</a:t>
            </a:r>
          </a:p>
          <a:p>
            <a:pPr marL="914400" lvl="1" indent="-457200" defTabSz="914491">
              <a:spcBef>
                <a:spcPct val="20000"/>
              </a:spcBef>
              <a:buFont typeface="+mj-lt"/>
              <a:buAutoNum type="arabicPeriod"/>
            </a:pPr>
            <a:r>
              <a:rPr lang="he-IL" sz="2400" dirty="0">
                <a:solidFill>
                  <a:srgbClr val="12B4BC"/>
                </a:solidFill>
              </a:rPr>
              <a:t>קישוריות בין המחשבים (בין הרשתות).</a:t>
            </a:r>
          </a:p>
          <a:p>
            <a:pPr marL="914400" lvl="1" indent="-457200" defTabSz="914491">
              <a:spcBef>
                <a:spcPct val="20000"/>
              </a:spcBef>
              <a:buFont typeface="+mj-lt"/>
              <a:buAutoNum type="arabicPeriod"/>
            </a:pPr>
            <a:r>
              <a:rPr lang="he-IL" sz="2400" dirty="0">
                <a:solidFill>
                  <a:srgbClr val="12B4BC"/>
                </a:solidFill>
              </a:rPr>
              <a:t>קישוריות בין המחשבים למתגים.</a:t>
            </a:r>
            <a:br>
              <a:rPr lang="en-US" sz="2400" dirty="0">
                <a:solidFill>
                  <a:srgbClr val="12B4BC"/>
                </a:solidFill>
              </a:rPr>
            </a:br>
            <a:endParaRPr lang="he-IL" sz="2400" dirty="0">
              <a:solidFill>
                <a:srgbClr val="12B4BC"/>
              </a:solidFill>
            </a:endParaRPr>
          </a:p>
          <a:p>
            <a:pPr marL="457200" indent="-457200" defTabSz="914491">
              <a:spcBef>
                <a:spcPct val="20000"/>
              </a:spcBef>
              <a:buFont typeface="+mj-lt"/>
              <a:buAutoNum type="arabicPeriod"/>
            </a:pPr>
            <a:r>
              <a:rPr lang="he-IL" sz="2400" dirty="0">
                <a:solidFill>
                  <a:srgbClr val="12B4BC"/>
                </a:solidFill>
              </a:rPr>
              <a:t>ביצוע </a:t>
            </a:r>
            <a:r>
              <a:rPr lang="en-US" sz="2400" dirty="0">
                <a:solidFill>
                  <a:srgbClr val="12B4BC"/>
                </a:solidFill>
              </a:rPr>
              <a:t>exit</a:t>
            </a:r>
            <a:r>
              <a:rPr lang="he-IL" sz="2400" dirty="0">
                <a:solidFill>
                  <a:srgbClr val="12B4BC"/>
                </a:solidFill>
              </a:rPr>
              <a:t>, </a:t>
            </a:r>
            <a:r>
              <a:rPr lang="en-US" sz="2400" dirty="0">
                <a:solidFill>
                  <a:srgbClr val="12B4BC"/>
                </a:solidFill>
              </a:rPr>
              <a:t>exit</a:t>
            </a:r>
            <a:r>
              <a:rPr lang="he-IL" sz="2400" dirty="0">
                <a:solidFill>
                  <a:srgbClr val="12B4BC"/>
                </a:solidFill>
              </a:rPr>
              <a:t>, </a:t>
            </a:r>
            <a:r>
              <a:rPr lang="en-US" sz="2400" dirty="0">
                <a:solidFill>
                  <a:srgbClr val="12B4BC"/>
                </a:solidFill>
              </a:rPr>
              <a:t>exit</a:t>
            </a:r>
            <a:r>
              <a:rPr lang="he-IL" sz="2400" dirty="0">
                <a:solidFill>
                  <a:srgbClr val="12B4BC"/>
                </a:solidFill>
              </a:rPr>
              <a:t> על הרכיבים ובדיקה שאכן כל הסיסמאות הוגדרו ופועלות.</a:t>
            </a:r>
            <a:br>
              <a:rPr lang="en-US" sz="2400" dirty="0">
                <a:solidFill>
                  <a:srgbClr val="12B4BC"/>
                </a:solidFill>
              </a:rPr>
            </a:br>
            <a:endParaRPr lang="he-IL" sz="2400" dirty="0">
              <a:solidFill>
                <a:srgbClr val="12B4BC"/>
              </a:solidFill>
            </a:endParaRPr>
          </a:p>
          <a:p>
            <a:pPr marL="457200" indent="-457200" defTabSz="914491">
              <a:spcBef>
                <a:spcPct val="20000"/>
              </a:spcBef>
              <a:buFont typeface="+mj-lt"/>
              <a:buAutoNum type="arabicPeriod"/>
            </a:pPr>
            <a:r>
              <a:rPr lang="he-IL" sz="2400" dirty="0">
                <a:solidFill>
                  <a:srgbClr val="12B4BC"/>
                </a:solidFill>
              </a:rPr>
              <a:t>בדיקת אפשרות לביצוע </a:t>
            </a:r>
            <a:r>
              <a:rPr lang="en-US" sz="2400" dirty="0">
                <a:solidFill>
                  <a:srgbClr val="12B4BC"/>
                </a:solidFill>
              </a:rPr>
              <a:t>telnet</a:t>
            </a:r>
            <a:r>
              <a:rPr lang="he-IL" sz="2400" dirty="0">
                <a:solidFill>
                  <a:srgbClr val="12B4BC"/>
                </a:solidFill>
              </a:rPr>
              <a:t> מהמחשבים לשני המתגים ולנתב</a:t>
            </a:r>
            <a:br>
              <a:rPr lang="en-US" sz="2400" dirty="0">
                <a:solidFill>
                  <a:srgbClr val="12B4BC"/>
                </a:solidFill>
              </a:rPr>
            </a:br>
            <a:endParaRPr lang="he-IL" sz="2400" dirty="0">
              <a:solidFill>
                <a:srgbClr val="12B4BC"/>
              </a:solidFill>
            </a:endParaRPr>
          </a:p>
          <a:p>
            <a:pPr marL="457200" indent="-457200" defTabSz="914491">
              <a:spcBef>
                <a:spcPct val="20000"/>
              </a:spcBef>
              <a:buFont typeface="+mj-lt"/>
              <a:buAutoNum type="arabicPeriod"/>
            </a:pPr>
            <a:r>
              <a:rPr lang="he-IL" sz="2400" dirty="0">
                <a:solidFill>
                  <a:srgbClr val="12B4BC"/>
                </a:solidFill>
              </a:rPr>
              <a:t>יש לבצע שמירה של כל ההגדרות ל- </a:t>
            </a:r>
            <a:r>
              <a:rPr lang="en-US" sz="2400" dirty="0">
                <a:solidFill>
                  <a:srgbClr val="12B4BC"/>
                </a:solidFill>
              </a:rPr>
              <a:t>startup-config</a:t>
            </a:r>
          </a:p>
        </p:txBody>
      </p:sp>
      <p:sp>
        <p:nvSpPr>
          <p:cNvPr id="7" name="כותרת 1">
            <a:extLst>
              <a:ext uri="{FF2B5EF4-FFF2-40B4-BE49-F238E27FC236}">
                <a16:creationId xmlns:a16="http://schemas.microsoft.com/office/drawing/2014/main" id="{2B182F37-58EF-4A5B-B11E-521C8A406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" y="155448"/>
            <a:ext cx="10680192" cy="720000"/>
          </a:xfrm>
        </p:spPr>
        <p:txBody>
          <a:bodyPr/>
          <a:lstStyle/>
          <a:p>
            <a:r>
              <a:rPr lang="he-IL" dirty="0"/>
              <a:t>מתרגלים בסימולציית הפאקט </a:t>
            </a:r>
            <a:r>
              <a:rPr lang="he-IL" dirty="0" err="1"/>
              <a:t>טרייסר</a:t>
            </a:r>
            <a:r>
              <a:rPr lang="he-IL" dirty="0"/>
              <a:t> – ג'</a:t>
            </a:r>
          </a:p>
        </p:txBody>
      </p:sp>
    </p:spTree>
    <p:extLst>
      <p:ext uri="{BB962C8B-B14F-4D97-AF65-F5344CB8AC3E}">
        <p14:creationId xmlns:p14="http://schemas.microsoft.com/office/powerpoint/2010/main" val="97430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592482" y="1875700"/>
            <a:ext cx="11458619" cy="1790525"/>
          </a:xfrm>
        </p:spPr>
        <p:txBody>
          <a:bodyPr/>
          <a:lstStyle/>
          <a:p>
            <a:r>
              <a:rPr lang="he-IL" sz="3200" dirty="0"/>
              <a:t>הפסקה ...</a:t>
            </a:r>
            <a:br>
              <a:rPr lang="he-IL" sz="6600" dirty="0"/>
            </a:br>
            <a:r>
              <a:rPr lang="he-IL" sz="6600" dirty="0"/>
              <a:t>ומבצעים את המטלה יחד</a:t>
            </a:r>
          </a:p>
        </p:txBody>
      </p:sp>
    </p:spTree>
    <p:extLst>
      <p:ext uri="{BB962C8B-B14F-4D97-AF65-F5344CB8AC3E}">
        <p14:creationId xmlns:p14="http://schemas.microsoft.com/office/powerpoint/2010/main" val="6514098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למדנו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847725" y="1008921"/>
            <a:ext cx="10649461" cy="3810729"/>
          </a:xfrm>
        </p:spPr>
        <p:txBody>
          <a:bodyPr>
            <a:normAutofit/>
          </a:bodyPr>
          <a:lstStyle/>
          <a:p>
            <a:r>
              <a:rPr lang="he-IL" sz="3600" dirty="0">
                <a:solidFill>
                  <a:srgbClr val="12B4BC"/>
                </a:solidFill>
                <a:sym typeface="Varela Round"/>
              </a:rPr>
              <a:t>סיכמנו את פרק 3 – הכרת ציוד הרשת התעשייתי</a:t>
            </a:r>
          </a:p>
          <a:p>
            <a:r>
              <a:rPr lang="he-IL" sz="3600" dirty="0">
                <a:solidFill>
                  <a:srgbClr val="12B4BC"/>
                </a:solidFill>
                <a:sym typeface="Varela Round"/>
              </a:rPr>
              <a:t>בדקנו שהבנו את מה שלמדנו</a:t>
            </a:r>
          </a:p>
          <a:p>
            <a:r>
              <a:rPr lang="he-IL" sz="3600" dirty="0">
                <a:solidFill>
                  <a:srgbClr val="12B4BC"/>
                </a:solidFill>
                <a:sym typeface="Varela Round"/>
              </a:rPr>
              <a:t>ביצענו מטלה מסכמת בסימולציית הפאקט </a:t>
            </a:r>
            <a:r>
              <a:rPr lang="he-IL" sz="3600" dirty="0" err="1">
                <a:solidFill>
                  <a:srgbClr val="12B4BC"/>
                </a:solidFill>
                <a:sym typeface="Varela Round"/>
              </a:rPr>
              <a:t>טרייסר</a:t>
            </a:r>
            <a:endParaRPr lang="he-IL" sz="3600" dirty="0">
              <a:solidFill>
                <a:srgbClr val="12B4BC"/>
              </a:solidFill>
              <a:sym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30569364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586596" y="1400768"/>
            <a:ext cx="11605404" cy="1260000"/>
          </a:xfrm>
        </p:spPr>
        <p:txBody>
          <a:bodyPr/>
          <a:lstStyle/>
          <a:p>
            <a:r>
              <a:rPr lang="he-IL" sz="6000" dirty="0"/>
              <a:t>פרק ג' – הכרת ציוד רשת תעשייתי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696000" y="2528050"/>
            <a:ext cx="10800000" cy="765200"/>
          </a:xfrm>
        </p:spPr>
        <p:txBody>
          <a:bodyPr/>
          <a:lstStyle/>
          <a:p>
            <a:r>
              <a:rPr lang="he-IL" sz="4000" dirty="0">
                <a:sym typeface="Varela Round"/>
              </a:rPr>
              <a:t>בודקים הבנה ומתרגלים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696000" y="3572508"/>
            <a:ext cx="10800000" cy="720000"/>
          </a:xfrm>
        </p:spPr>
        <p:txBody>
          <a:bodyPr/>
          <a:lstStyle/>
          <a:p>
            <a:r>
              <a:rPr lang="he-IL" dirty="0">
                <a:sym typeface="Varela Round"/>
              </a:rPr>
              <a:t>שם המורה: מיכאל מרקוביץ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847725" y="1008922"/>
            <a:ext cx="10649461" cy="2916098"/>
          </a:xfrm>
        </p:spPr>
        <p:txBody>
          <a:bodyPr>
            <a:normAutofit/>
          </a:bodyPr>
          <a:lstStyle/>
          <a:p>
            <a:r>
              <a:rPr lang="he-IL" sz="3600" dirty="0">
                <a:solidFill>
                  <a:srgbClr val="12B4BC"/>
                </a:solidFill>
                <a:sym typeface="Varela Round"/>
              </a:rPr>
              <a:t>נסכם את הפרק שלמדנו</a:t>
            </a:r>
          </a:p>
          <a:p>
            <a:r>
              <a:rPr lang="he-IL" sz="3600" dirty="0">
                <a:solidFill>
                  <a:srgbClr val="12B4BC"/>
                </a:solidFill>
                <a:sym typeface="Varela Round"/>
              </a:rPr>
              <a:t>נבדוק הבנה</a:t>
            </a:r>
          </a:p>
          <a:p>
            <a:r>
              <a:rPr lang="he-IL" sz="3600" dirty="0">
                <a:solidFill>
                  <a:srgbClr val="12B4BC"/>
                </a:solidFill>
                <a:sym typeface="Varela Round"/>
              </a:rPr>
              <a:t>נבצע מטלה בסימולציית הפאקט </a:t>
            </a:r>
            <a:r>
              <a:rPr lang="he-IL" sz="3600" dirty="0" err="1">
                <a:solidFill>
                  <a:srgbClr val="12B4BC"/>
                </a:solidFill>
                <a:sym typeface="Varela Round"/>
              </a:rPr>
              <a:t>טרייסר</a:t>
            </a:r>
            <a:endParaRPr lang="he-IL" sz="3600" dirty="0">
              <a:solidFill>
                <a:srgbClr val="12B4BC"/>
              </a:solidFill>
              <a:sym typeface="Varela Round"/>
            </a:endParaRPr>
          </a:p>
          <a:p>
            <a:endParaRPr lang="he-IL" sz="3600" dirty="0">
              <a:solidFill>
                <a:srgbClr val="12B4BC"/>
              </a:solidFill>
              <a:sym typeface="Varela Rou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471712" y="2255264"/>
            <a:ext cx="11458619" cy="1260000"/>
          </a:xfrm>
        </p:spPr>
        <p:txBody>
          <a:bodyPr/>
          <a:lstStyle/>
          <a:p>
            <a:r>
              <a:rPr lang="he-IL" sz="7200" dirty="0"/>
              <a:t>סיכום הפרק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7B37907-5EED-46AE-994A-AB3F27171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אז מה למדנו?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25D5E9D5-ECB1-4EF4-A574-095ED5B08FC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1117271"/>
            <a:ext cx="11654287" cy="3333959"/>
          </a:xfrm>
        </p:spPr>
        <p:txBody>
          <a:bodyPr>
            <a:normAutofit/>
          </a:bodyPr>
          <a:lstStyle/>
          <a:p>
            <a:r>
              <a:rPr lang="he-IL" dirty="0">
                <a:solidFill>
                  <a:srgbClr val="12B4BC"/>
                </a:solidFill>
              </a:rPr>
              <a:t>ציוד רשת פשוט (ביתי) וציוד רשת תעשייתי</a:t>
            </a:r>
          </a:p>
          <a:p>
            <a:r>
              <a:rPr lang="he-IL" dirty="0">
                <a:solidFill>
                  <a:srgbClr val="12B4BC"/>
                </a:solidFill>
              </a:rPr>
              <a:t>רכיבי-רשת מוכרים - מתגים 2950 ו- 2960 ונתבים 1841 ו- 1941</a:t>
            </a:r>
          </a:p>
          <a:p>
            <a:r>
              <a:rPr lang="he-IL" dirty="0">
                <a:solidFill>
                  <a:srgbClr val="12B4BC"/>
                </a:solidFill>
              </a:rPr>
              <a:t>זיכרונות רכיבי הרשת ותפקידם: </a:t>
            </a:r>
            <a:r>
              <a:rPr lang="en-US" dirty="0">
                <a:solidFill>
                  <a:srgbClr val="12B4BC"/>
                </a:solidFill>
              </a:rPr>
              <a:t>ROM, FLASH, RAM, NVRAM.</a:t>
            </a:r>
            <a:endParaRPr lang="he-IL" dirty="0">
              <a:solidFill>
                <a:srgbClr val="12B4BC"/>
              </a:solidFill>
            </a:endParaRPr>
          </a:p>
          <a:p>
            <a:r>
              <a:rPr lang="he-IL" dirty="0">
                <a:solidFill>
                  <a:srgbClr val="12B4BC"/>
                </a:solidFill>
              </a:rPr>
              <a:t>מערכת ההפעלה</a:t>
            </a:r>
            <a:r>
              <a:rPr lang="en-US" dirty="0">
                <a:solidFill>
                  <a:srgbClr val="12B4BC"/>
                </a:solidFill>
              </a:rPr>
              <a:t>IOS </a:t>
            </a:r>
            <a:r>
              <a:rPr lang="he-IL" dirty="0">
                <a:solidFill>
                  <a:srgbClr val="12B4BC"/>
                </a:solidFill>
              </a:rPr>
              <a:t> של רכיבי הרשת מחברת: </a:t>
            </a:r>
            <a:r>
              <a:rPr lang="en-US" dirty="0">
                <a:solidFill>
                  <a:srgbClr val="12B4BC"/>
                </a:solidFill>
              </a:rPr>
              <a:t>CISCO</a:t>
            </a:r>
            <a:endParaRPr lang="he-IL" dirty="0">
              <a:solidFill>
                <a:srgbClr val="12B4BC"/>
              </a:solidFill>
            </a:endParaRPr>
          </a:p>
          <a:p>
            <a:r>
              <a:rPr lang="he-IL" dirty="0">
                <a:solidFill>
                  <a:srgbClr val="12B4BC"/>
                </a:solidFill>
              </a:rPr>
              <a:t>קבצי ההגדרה </a:t>
            </a:r>
            <a:r>
              <a:rPr lang="en-US" dirty="0">
                <a:solidFill>
                  <a:srgbClr val="12B4BC"/>
                </a:solidFill>
              </a:rPr>
              <a:t>running-config </a:t>
            </a:r>
            <a:r>
              <a:rPr lang="he-IL" dirty="0">
                <a:solidFill>
                  <a:srgbClr val="12B4BC"/>
                </a:solidFill>
              </a:rPr>
              <a:t> ו- </a:t>
            </a:r>
            <a:r>
              <a:rPr lang="en-US" dirty="0">
                <a:solidFill>
                  <a:srgbClr val="12B4BC"/>
                </a:solidFill>
              </a:rPr>
              <a:t>startup-config</a:t>
            </a:r>
            <a:r>
              <a:rPr lang="he-IL" dirty="0">
                <a:solidFill>
                  <a:srgbClr val="12B4BC"/>
                </a:solidFill>
              </a:rPr>
              <a:t> מיקום ותפקיד</a:t>
            </a:r>
          </a:p>
          <a:p>
            <a:r>
              <a:rPr lang="he-IL" dirty="0">
                <a:solidFill>
                  <a:srgbClr val="12B4BC"/>
                </a:solidFill>
              </a:rPr>
              <a:t>למדנו את שכבות מערכת ההפעלה - המצבים השונים</a:t>
            </a:r>
          </a:p>
        </p:txBody>
      </p:sp>
    </p:spTree>
    <p:extLst>
      <p:ext uri="{BB962C8B-B14F-4D97-AF65-F5344CB8AC3E}">
        <p14:creationId xmlns:p14="http://schemas.microsoft.com/office/powerpoint/2010/main" val="2573930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7B37907-5EED-46AE-994A-AB3F27171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אז מה למדנו?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25D5E9D5-ECB1-4EF4-A574-095ED5B08FC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7751" y="1117270"/>
            <a:ext cx="10739887" cy="3316707"/>
          </a:xfrm>
        </p:spPr>
        <p:txBody>
          <a:bodyPr>
            <a:normAutofit/>
          </a:bodyPr>
          <a:lstStyle/>
          <a:p>
            <a:r>
              <a:rPr lang="he-IL" dirty="0">
                <a:solidFill>
                  <a:srgbClr val="12B4BC"/>
                </a:solidFill>
              </a:rPr>
              <a:t>חיבור וניהול הרכיבים: חיבור ישיר וחיבורים מרוחקים</a:t>
            </a:r>
          </a:p>
          <a:p>
            <a:r>
              <a:rPr lang="he-IL" dirty="0">
                <a:solidFill>
                  <a:srgbClr val="12B4BC"/>
                </a:solidFill>
              </a:rPr>
              <a:t>באיזו תוכנות מסוף משתמשים על מנת לנהל את הרכיבים</a:t>
            </a:r>
          </a:p>
          <a:p>
            <a:r>
              <a:rPr lang="he-IL" dirty="0">
                <a:solidFill>
                  <a:srgbClr val="12B4BC"/>
                </a:solidFill>
              </a:rPr>
              <a:t>ניווט במערכת ההפעלה </a:t>
            </a:r>
            <a:r>
              <a:rPr lang="en-US" dirty="0">
                <a:solidFill>
                  <a:srgbClr val="12B4BC"/>
                </a:solidFill>
              </a:rPr>
              <a:t>IOS</a:t>
            </a:r>
            <a:endParaRPr lang="he-IL" dirty="0">
              <a:solidFill>
                <a:srgbClr val="12B4BC"/>
              </a:solidFill>
            </a:endParaRPr>
          </a:p>
          <a:p>
            <a:r>
              <a:rPr lang="he-IL" dirty="0">
                <a:solidFill>
                  <a:srgbClr val="12B4BC"/>
                </a:solidFill>
              </a:rPr>
              <a:t>הגדרות בסיס למתגים ונתבים</a:t>
            </a:r>
          </a:p>
          <a:p>
            <a:r>
              <a:rPr lang="he-IL" dirty="0">
                <a:solidFill>
                  <a:srgbClr val="12B4BC"/>
                </a:solidFill>
              </a:rPr>
              <a:t>פקודות בדיקות התצורה –</a:t>
            </a:r>
            <a:r>
              <a:rPr lang="en-US" dirty="0">
                <a:solidFill>
                  <a:srgbClr val="12B4BC"/>
                </a:solidFill>
              </a:rPr>
              <a:t> show </a:t>
            </a:r>
          </a:p>
          <a:p>
            <a:r>
              <a:rPr lang="he-IL" dirty="0">
                <a:solidFill>
                  <a:srgbClr val="12B4BC"/>
                </a:solidFill>
              </a:rPr>
              <a:t>איפוס הגדרות היצרן ושחזור רכיבים כאשר אבדה הסיסמה</a:t>
            </a:r>
          </a:p>
        </p:txBody>
      </p:sp>
    </p:spTree>
    <p:extLst>
      <p:ext uri="{BB962C8B-B14F-4D97-AF65-F5344CB8AC3E}">
        <p14:creationId xmlns:p14="http://schemas.microsoft.com/office/powerpoint/2010/main" val="3172464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1CA1949-E301-4008-94B8-DBB86DA17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בודקים הבנה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05C8FA5C-721E-4982-AF28-15C5DDBAC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7381" y="1123220"/>
            <a:ext cx="8031962" cy="720001"/>
          </a:xfrm>
        </p:spPr>
        <p:txBody>
          <a:bodyPr/>
          <a:lstStyle/>
          <a:p>
            <a:pPr marL="0" indent="0">
              <a:buNone/>
            </a:pPr>
            <a:r>
              <a:rPr lang="he-IL" dirty="0">
                <a:solidFill>
                  <a:srgbClr val="12B4BC"/>
                </a:solidFill>
              </a:rPr>
              <a:t>ענו על השאלות הבאות לבדיקת ההבנה:</a:t>
            </a:r>
          </a:p>
        </p:txBody>
      </p:sp>
      <p:sp>
        <p:nvSpPr>
          <p:cNvPr id="4" name="Google Shape;190;p6">
            <a:hlinkClick r:id="rId2"/>
            <a:extLst>
              <a:ext uri="{FF2B5EF4-FFF2-40B4-BE49-F238E27FC236}">
                <a16:creationId xmlns:a16="http://schemas.microsoft.com/office/drawing/2014/main" id="{28F99421-6094-4DB1-9439-B778BC7714BA}"/>
              </a:ext>
            </a:extLst>
          </p:cNvPr>
          <p:cNvSpPr/>
          <p:nvPr/>
        </p:nvSpPr>
        <p:spPr>
          <a:xfrm>
            <a:off x="8034528" y="4539915"/>
            <a:ext cx="3955677" cy="531843"/>
          </a:xfrm>
          <a:prstGeom prst="flowChartAlternateProcess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 rtl="0">
              <a:buClr>
                <a:srgbClr val="002060"/>
              </a:buClr>
              <a:buSzPts val="4400"/>
            </a:pPr>
            <a:r>
              <a:rPr lang="he-IL" sz="2000" b="1" dirty="0">
                <a:solidFill>
                  <a:srgbClr val="002060"/>
                </a:solidFill>
                <a:latin typeface="Varela Round"/>
                <a:cs typeface="Varela Round"/>
                <a:sym typeface="Varela Round"/>
              </a:rPr>
              <a:t>https://bit.ly/hertz-tikshuv6</a:t>
            </a:r>
          </a:p>
        </p:txBody>
      </p:sp>
      <p:pic>
        <p:nvPicPr>
          <p:cNvPr id="9" name="תמונה 8">
            <a:extLst>
              <a:ext uri="{FF2B5EF4-FFF2-40B4-BE49-F238E27FC236}">
                <a16:creationId xmlns:a16="http://schemas.microsoft.com/office/drawing/2014/main" id="{38ACEEFB-0592-43D9-8762-4ED879B924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2134"/>
            <a:ext cx="5009238" cy="500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706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471712" y="2255264"/>
            <a:ext cx="11458619" cy="1260000"/>
          </a:xfrm>
        </p:spPr>
        <p:txBody>
          <a:bodyPr/>
          <a:lstStyle/>
          <a:p>
            <a:r>
              <a:rPr lang="he-IL" sz="7200" dirty="0"/>
              <a:t>עונים על השאלות יחד</a:t>
            </a:r>
          </a:p>
        </p:txBody>
      </p:sp>
    </p:spTree>
    <p:extLst>
      <p:ext uri="{BB962C8B-B14F-4D97-AF65-F5344CB8AC3E}">
        <p14:creationId xmlns:p14="http://schemas.microsoft.com/office/powerpoint/2010/main" val="195292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592482" y="1875700"/>
            <a:ext cx="11458619" cy="1790525"/>
          </a:xfrm>
        </p:spPr>
        <p:txBody>
          <a:bodyPr/>
          <a:lstStyle/>
          <a:p>
            <a:r>
              <a:rPr lang="he-IL" sz="5400" dirty="0"/>
              <a:t>מתרגלים בסימולציית הפאקט </a:t>
            </a:r>
            <a:r>
              <a:rPr lang="he-IL" sz="5400" dirty="0" err="1"/>
              <a:t>טרייסר</a:t>
            </a:r>
            <a:endParaRPr lang="he-IL" sz="11500" dirty="0"/>
          </a:p>
        </p:txBody>
      </p:sp>
    </p:spTree>
    <p:extLst>
      <p:ext uri="{BB962C8B-B14F-4D97-AF65-F5344CB8AC3E}">
        <p14:creationId xmlns:p14="http://schemas.microsoft.com/office/powerpoint/2010/main" val="318654921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8659</TotalTime>
  <Words>473</Words>
  <Application>Microsoft Office PowerPoint</Application>
  <PresentationFormat>Widescreen</PresentationFormat>
  <Paragraphs>90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Varela Round</vt:lpstr>
      <vt:lpstr>ערכת נושא Office</vt:lpstr>
      <vt:lpstr>מערכת שידורים לאומית</vt:lpstr>
      <vt:lpstr>פרק ג' – הכרת ציוד רשת תעשייתי</vt:lpstr>
      <vt:lpstr>מה נלמד היום </vt:lpstr>
      <vt:lpstr>סיכום הפרק</vt:lpstr>
      <vt:lpstr>אז מה למדנו?</vt:lpstr>
      <vt:lpstr>אז מה למדנו?</vt:lpstr>
      <vt:lpstr>בודקים הבנה</vt:lpstr>
      <vt:lpstr>עונים על השאלות יחד</vt:lpstr>
      <vt:lpstr>מתרגלים בסימולציית הפאקט טרייסר</vt:lpstr>
      <vt:lpstr>מתרגלים בסימולציית הפאקט טרייסר – א'</vt:lpstr>
      <vt:lpstr>מתרגלים בסימולציית הפאקט טרייסר – ב'</vt:lpstr>
      <vt:lpstr>מתרגלים בסימולציית הפאקט טרייסר – ג'</vt:lpstr>
      <vt:lpstr>הפסקה ... ומבצעים את המטלה יחד</vt:lpstr>
      <vt:lpstr>מה למדנו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Sivan Shimshila</cp:lastModifiedBy>
  <cp:revision>173</cp:revision>
  <dcterms:created xsi:type="dcterms:W3CDTF">2020-03-15T19:13:03Z</dcterms:created>
  <dcterms:modified xsi:type="dcterms:W3CDTF">2020-05-05T21:54:51Z</dcterms:modified>
</cp:coreProperties>
</file>