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257" r:id="rId2"/>
    <p:sldId id="262" r:id="rId3"/>
    <p:sldId id="288" r:id="rId4"/>
    <p:sldId id="292" r:id="rId5"/>
    <p:sldId id="316" r:id="rId6"/>
    <p:sldId id="330" r:id="rId7"/>
    <p:sldId id="329" r:id="rId8"/>
    <p:sldId id="331" r:id="rId9"/>
    <p:sldId id="317" r:id="rId10"/>
    <p:sldId id="318" r:id="rId11"/>
    <p:sldId id="332" r:id="rId12"/>
    <p:sldId id="320" r:id="rId13"/>
    <p:sldId id="336" r:id="rId14"/>
    <p:sldId id="337" r:id="rId15"/>
    <p:sldId id="335" r:id="rId16"/>
    <p:sldId id="334" r:id="rId17"/>
    <p:sldId id="333" r:id="rId18"/>
    <p:sldId id="328" r:id="rId19"/>
    <p:sldId id="291" r:id="rId20"/>
  </p:sldIdLst>
  <p:sldSz cx="12190413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D8A"/>
    <a:srgbClr val="192A72"/>
    <a:srgbClr val="12B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754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fld id="{5EC061A6-0796-4DA4-BCCF-C39215C865B3}" type="datetimeFigureOut">
              <a:rPr lang="he-IL" smtClean="0"/>
              <a:pPr/>
              <a:t>כ"ח/ניסן/תש"ף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Varela Round" panose="00000500000000000000" pitchFamily="2" charset="-79"/>
        <a:ea typeface="+mn-ea"/>
        <a:cs typeface="Varela Round" panose="00000500000000000000" pitchFamily="2" charset="-79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Varela Round" panose="00000500000000000000" pitchFamily="2" charset="-79"/>
        <a:ea typeface="+mn-ea"/>
        <a:cs typeface="Varela Round" panose="00000500000000000000" pitchFamily="2" charset="-79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Varela Round" panose="00000500000000000000" pitchFamily="2" charset="-79"/>
        <a:ea typeface="+mn-ea"/>
        <a:cs typeface="Varela Round" panose="00000500000000000000" pitchFamily="2" charset="-79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Varela Round" panose="00000500000000000000" pitchFamily="2" charset="-79"/>
        <a:ea typeface="+mn-ea"/>
        <a:cs typeface="Varela Round" panose="00000500000000000000" pitchFamily="2" charset="-79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Varela Round" panose="00000500000000000000" pitchFamily="2" charset="-79"/>
        <a:ea typeface="+mn-ea"/>
        <a:cs typeface="Varela Round" panose="00000500000000000000" pitchFamily="2" charset="-79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6296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75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2693988"/>
            <a:ext cx="12190413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  <p:sp>
        <p:nvSpPr>
          <p:cNvPr id="11" name="מלבן מעוגל 7">
            <a:extLst>
              <a:ext uri="{FF2B5EF4-FFF2-40B4-BE49-F238E27FC236}">
                <a16:creationId xmlns:a16="http://schemas.microsoft.com/office/drawing/2014/main" id="{B4AFF296-E435-456B-88A7-FD44FC635162}"/>
              </a:ext>
            </a:extLst>
          </p:cNvPr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2958" y="764744"/>
            <a:ext cx="1158948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E092FF7F-99D2-4D69-9F9B-DFCC0018EF0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5" name="מציין מיקום של תמונה 2">
            <a:extLst>
              <a:ext uri="{FF2B5EF4-FFF2-40B4-BE49-F238E27FC236}">
                <a16:creationId xmlns:a16="http://schemas.microsoft.com/office/drawing/2014/main" id="{EE11C667-5839-4E65-A8EE-E7690021913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268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לוש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2958" y="764744"/>
            <a:ext cx="1158948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64B146C4-EED2-4B57-8484-D619778B9E1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7C073636-A9CC-46CC-A5B5-C80D3112BC4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5" name="מציין מיקום של תמונה 2">
            <a:extLst>
              <a:ext uri="{FF2B5EF4-FFF2-40B4-BE49-F238E27FC236}">
                <a16:creationId xmlns:a16="http://schemas.microsoft.com/office/drawing/2014/main" id="{4CEC450C-D597-4EB4-A4B8-7D7FF6277A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8441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ארבע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0170220" y="938559"/>
            <a:ext cx="2190597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מציין מיקום של תמונה 2">
            <a:extLst>
              <a:ext uri="{FF2B5EF4-FFF2-40B4-BE49-F238E27FC236}">
                <a16:creationId xmlns:a16="http://schemas.microsoft.com/office/drawing/2014/main" id="{2B4BA0B6-69B0-4331-828B-18DEBDC76E10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8" name="מציין מיקום של תמונה 2">
            <a:extLst>
              <a:ext uri="{FF2B5EF4-FFF2-40B4-BE49-F238E27FC236}">
                <a16:creationId xmlns:a16="http://schemas.microsoft.com/office/drawing/2014/main" id="{FBCD6E16-20B0-475E-9CDF-01523C3F3E1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9" name="מציין מיקום של תמונה 2">
            <a:extLst>
              <a:ext uri="{FF2B5EF4-FFF2-40B4-BE49-F238E27FC236}">
                <a16:creationId xmlns:a16="http://schemas.microsoft.com/office/drawing/2014/main" id="{CF464C56-4BFD-45D5-9DFE-6D1C9EA4537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20" name="מציין מיקום של תמונה 2">
            <a:extLst>
              <a:ext uri="{FF2B5EF4-FFF2-40B4-BE49-F238E27FC236}">
                <a16:creationId xmlns:a16="http://schemas.microsoft.com/office/drawing/2014/main" id="{129AE4A9-D411-4409-B29E-8B4A85FA65F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420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1640910"/>
            <a:ext cx="12190413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0" y="2895892"/>
            <a:ext cx="12190413" cy="7652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4000" b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212915" y="3655832"/>
            <a:ext cx="11977498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1640910"/>
            <a:ext cx="12190413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0" y="2918493"/>
            <a:ext cx="12190413" cy="64209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0412" cy="720000"/>
          </a:xfrm>
        </p:spPr>
        <p:txBody>
          <a:bodyPr lIns="36000" tIns="0" rIns="36000" bIns="0">
            <a:noAutofit/>
          </a:bodyPr>
          <a:lstStyle>
            <a:lvl1pPr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815138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438" y="213094"/>
            <a:ext cx="9640976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8" y="1185681"/>
            <a:ext cx="8323992" cy="540000"/>
          </a:xfrm>
        </p:spPr>
        <p:txBody>
          <a:bodyPr anchor="ctr">
            <a:noAutofit/>
          </a:bodyPr>
          <a:lstStyle>
            <a:lvl1pPr marL="185738" indent="0">
              <a:buNone/>
              <a:defRPr sz="32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3"/>
            <a:ext cx="8030918" cy="4152517"/>
          </a:xfrm>
        </p:spPr>
        <p:txBody>
          <a:bodyPr>
            <a:normAutofit/>
          </a:bodyPr>
          <a:lstStyle>
            <a:lvl1pPr marL="439738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663546" y="5699023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260528" y="181685"/>
            <a:ext cx="259848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488761" y="468418"/>
            <a:ext cx="2968915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9008919" y="6104088"/>
            <a:ext cx="3755104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9734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34386" y="1312990"/>
            <a:ext cx="7909488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28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פסקת טקסט קצרה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297" y="6189198"/>
            <a:ext cx="3068196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1040" y="81723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406" y="6347805"/>
            <a:ext cx="5558412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2531"/>
            <a:ext cx="12190413" cy="10096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287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1" y="5878200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7" y="66850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50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369" y="639718"/>
            <a:ext cx="11463676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369" y="95349"/>
            <a:ext cx="8073828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39085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0412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1065331" y="950191"/>
            <a:ext cx="1158948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37DA72A4-4AB9-460E-88AD-A2F17BC9040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5647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fld id="{BB6F552B-607E-4869-A917-C44959BDCB12}" type="datetimeFigureOut">
              <a:rPr lang="he-IL" smtClean="0"/>
              <a:pPr/>
              <a:t>כ"ח/ניסן/תש"ף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50" r:id="rId4"/>
    <p:sldLayoutId id="2147483669" r:id="rId5"/>
    <p:sldLayoutId id="2147483670" r:id="rId6"/>
    <p:sldLayoutId id="2147483671" r:id="rId7"/>
    <p:sldLayoutId id="2147483663" r:id="rId8"/>
    <p:sldLayoutId id="2147483675" r:id="rId9"/>
    <p:sldLayoutId id="2147483672" r:id="rId10"/>
    <p:sldLayoutId id="2147483673" r:id="rId11"/>
    <p:sldLayoutId id="2147483674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arela Round" panose="00000500000000000000" pitchFamily="2" charset="-79"/>
          <a:ea typeface="+mj-ea"/>
          <a:cs typeface="Varela Round" panose="00000500000000000000" pitchFamily="2" charset="-79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arela Round" panose="00000500000000000000" pitchFamily="2" charset="-79"/>
          <a:ea typeface="+mn-ea"/>
          <a:cs typeface="Varela Round" panose="00000500000000000000" pitchFamily="2" charset="-79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arela Round" panose="00000500000000000000" pitchFamily="2" charset="-79"/>
          <a:ea typeface="+mn-ea"/>
          <a:cs typeface="Varela Round" panose="00000500000000000000" pitchFamily="2" charset="-79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arela Round" panose="00000500000000000000" pitchFamily="2" charset="-79"/>
          <a:ea typeface="+mn-ea"/>
          <a:cs typeface="Varela Round" panose="00000500000000000000" pitchFamily="2" charset="-79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arela Round" panose="00000500000000000000" pitchFamily="2" charset="-79"/>
          <a:ea typeface="+mn-ea"/>
          <a:cs typeface="Varela Round" panose="00000500000000000000" pitchFamily="2" charset="-79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arela Round" panose="00000500000000000000" pitchFamily="2" charset="-79"/>
          <a:ea typeface="+mn-ea"/>
          <a:cs typeface="Varela Round" panose="00000500000000000000" pitchFamily="2" charset="-79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A488777-C356-41FC-992C-BE944AE6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ועדת החקירה </a:t>
            </a:r>
            <a:r>
              <a:rPr lang="he-IL" dirty="0" err="1"/>
              <a:t>האנגלו</a:t>
            </a:r>
            <a:r>
              <a:rPr lang="he-IL" dirty="0"/>
              <a:t>-אמריקנית </a:t>
            </a:r>
            <a:r>
              <a:rPr lang="he-IL" sz="2800" dirty="0"/>
              <a:t>6 במרץ 1946</a:t>
            </a:r>
            <a:endParaRPr lang="he-IL" sz="4400" dirty="0"/>
          </a:p>
        </p:txBody>
      </p:sp>
      <p:sp>
        <p:nvSpPr>
          <p:cNvPr id="5" name="מציין מיקום טקסט 2"/>
          <p:cNvSpPr txBox="1">
            <a:spLocks/>
          </p:cNvSpPr>
          <p:nvPr/>
        </p:nvSpPr>
        <p:spPr>
          <a:xfrm>
            <a:off x="5669280" y="1422056"/>
            <a:ext cx="5828360" cy="2883694"/>
          </a:xfrm>
          <a:prstGeom prst="rect">
            <a:avLst/>
          </a:prstGeom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בירושלים הופיעו בפניה עדים רבים – יהודים, ערבים וממלאי תפקידים בממשלת המנדט.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הוועדה המליצה על מתן אישורי עלייה </a:t>
            </a:r>
            <a:b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ל-100,000 פליטים יהודים, אך לא תמכה ברעיון החלוקה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97" y="1280177"/>
            <a:ext cx="5154664" cy="35438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0652" y="4950974"/>
            <a:ext cx="465383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חיים ויצמן מעיד בפני הועדה </a:t>
            </a:r>
            <a:r>
              <a:rPr lang="he-IL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האנגלו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-אמריקנית</a:t>
            </a:r>
          </a:p>
        </p:txBody>
      </p:sp>
    </p:spTree>
    <p:extLst>
      <p:ext uri="{BB962C8B-B14F-4D97-AF65-F5344CB8AC3E}">
        <p14:creationId xmlns:p14="http://schemas.microsoft.com/office/powerpoint/2010/main" val="2575695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393094-B15A-4762-AF9F-6A7A64DBABC3}"/>
              </a:ext>
            </a:extLst>
          </p:cNvPr>
          <p:cNvSpPr/>
          <p:nvPr/>
        </p:nvSpPr>
        <p:spPr>
          <a:xfrm>
            <a:off x="10933471" y="823612"/>
            <a:ext cx="1256942" cy="1142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err="1"/>
              <a:t>בנתיים</a:t>
            </a:r>
            <a:r>
              <a:rPr lang="he-IL" dirty="0"/>
              <a:t> בלונדון...</a:t>
            </a:r>
          </a:p>
        </p:txBody>
      </p:sp>
      <p:sp>
        <p:nvSpPr>
          <p:cNvPr id="7" name="Google Shape;220;p21"/>
          <p:cNvSpPr txBox="1">
            <a:spLocks/>
          </p:cNvSpPr>
          <p:nvPr/>
        </p:nvSpPr>
        <p:spPr>
          <a:xfrm>
            <a:off x="5992837" y="1048459"/>
            <a:ext cx="5835369" cy="5112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42900" algn="r">
              <a:lnSpc>
                <a:spcPct val="150000"/>
              </a:lnSpc>
              <a:spcBef>
                <a:spcPts val="0"/>
              </a:spcBef>
              <a:buClr>
                <a:srgbClr val="12B4BC"/>
              </a:buClr>
              <a:buSzPts val="1800"/>
              <a:buFont typeface="Arial"/>
              <a:buChar char="★"/>
            </a:pP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תנאי בריטניה למימוש ההמלצה בדבר 100,000 סרטיפיקטים - פירוק המחתרות העבריות מנשקן</a:t>
            </a:r>
          </a:p>
          <a:p>
            <a:pPr indent="-342900" algn="r">
              <a:lnSpc>
                <a:spcPct val="150000"/>
              </a:lnSpc>
              <a:spcBef>
                <a:spcPts val="0"/>
              </a:spcBef>
              <a:buClr>
                <a:srgbClr val="12B4BC"/>
              </a:buClr>
              <a:buSzPts val="1800"/>
              <a:buFont typeface="Arial"/>
              <a:buChar char="★"/>
            </a:pP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התביעה הזאת נדחתה</a:t>
            </a:r>
          </a:p>
          <a:p>
            <a:pPr indent="-342900" algn="r">
              <a:lnSpc>
                <a:spcPct val="150000"/>
              </a:lnSpc>
              <a:spcBef>
                <a:spcPts val="0"/>
              </a:spcBef>
              <a:buClr>
                <a:srgbClr val="12B4BC"/>
              </a:buClr>
              <a:buSzPts val="1800"/>
              <a:buFont typeface="Arial"/>
              <a:buChar char="★"/>
            </a:pP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ב 25 במאי 1946 העניקה בריטניה עצמאות לעבר הירדן - "הממלכה העבר ירדנית </a:t>
            </a:r>
            <a:r>
              <a:rPr lang="he-IL" sz="24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ההאשמית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" והאמיר עבדאללה הוכרז כמלך.</a:t>
            </a:r>
          </a:p>
          <a:p>
            <a:pPr indent="-342900" algn="r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ts val="1800"/>
              <a:buFont typeface="Arial"/>
              <a:buChar char="★"/>
            </a:pPr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 algn="r">
              <a:spcBef>
                <a:spcPts val="0"/>
              </a:spcBef>
            </a:pPr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 algn="r">
              <a:spcBef>
                <a:spcPts val="0"/>
              </a:spcBef>
            </a:pPr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 algn="r">
              <a:lnSpc>
                <a:spcPct val="115000"/>
              </a:lnSpc>
              <a:spcBef>
                <a:spcPts val="0"/>
              </a:spcBef>
            </a:pPr>
            <a:endParaRPr lang="he-IL" sz="2400" dirty="0">
              <a:solidFill>
                <a:srgbClr val="000000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  <a:p>
            <a:pPr marL="0" indent="0" algn="r">
              <a:lnSpc>
                <a:spcPct val="115000"/>
              </a:lnSpc>
              <a:spcBef>
                <a:spcPts val="0"/>
              </a:spcBef>
            </a:pPr>
            <a:endParaRPr lang="he-IL" sz="2400" dirty="0">
              <a:solidFill>
                <a:srgbClr val="000000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  <a:p>
            <a:pPr marL="0" indent="0" algn="r"/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77" y="1332095"/>
            <a:ext cx="5421060" cy="51128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54165" y="3604892"/>
            <a:ext cx="807504" cy="1015663"/>
          </a:xfrm>
          <a:prstGeom prst="rect">
            <a:avLst/>
          </a:prstGeom>
          <a:solidFill>
            <a:srgbClr val="8EC08D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200" dirty="0">
                <a:latin typeface="Varela Round" panose="00000500000000000000" pitchFamily="2" charset="-79"/>
                <a:cs typeface="Varela Round" panose="00000500000000000000" pitchFamily="2" charset="-79"/>
              </a:rPr>
              <a:t>הממלכה העבר ירדנית </a:t>
            </a:r>
            <a:r>
              <a:rPr lang="he-IL" sz="12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ההאשמית</a:t>
            </a:r>
            <a:endParaRPr lang="he-IL" sz="1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226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FC3FEC3-01DC-47B1-B094-4AC3265924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sz="4400" b="1" dirty="0"/>
              <a:t>תגובות שרשרת </a:t>
            </a:r>
          </a:p>
        </p:txBody>
      </p:sp>
      <p:sp>
        <p:nvSpPr>
          <p:cNvPr id="8" name="Google Shape;220;p21"/>
          <p:cNvSpPr txBox="1">
            <a:spLocks/>
          </p:cNvSpPr>
          <p:nvPr/>
        </p:nvSpPr>
        <p:spPr>
          <a:xfrm>
            <a:off x="2190778" y="992425"/>
            <a:ext cx="8097785" cy="2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42900" algn="r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ts val="1800"/>
              <a:buFont typeface="Arial"/>
              <a:buChar char="★"/>
            </a:pPr>
            <a:r>
              <a:rPr lang="he-IL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17 ביוני -"ליל הגשרים" 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-  בפעולה משולבת מפוצצים גשרים המחברים את ארץ ישראל עם שכנותיה.</a:t>
            </a:r>
          </a:p>
          <a:p>
            <a:pPr indent="-342900" algn="r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ts val="1800"/>
              <a:buFont typeface="Arial"/>
              <a:buChar char="★"/>
            </a:pPr>
            <a:r>
              <a:rPr lang="he-IL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29 ביוני – "השבת השחורה" 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משטרת המנדט והצבא עורכים גל מעצרים בקרב מנהיגי היישוב ופעילים. נערכו סריקות אחר נשק ותחמושת </a:t>
            </a:r>
          </a:p>
          <a:p>
            <a:pPr indent="-342900" algn="r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ts val="1800"/>
              <a:buFont typeface="Arial"/>
              <a:buChar char="★"/>
            </a:pPr>
            <a:r>
              <a:rPr lang="he-IL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22 ביולי 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פוצצו לוחמי אצ"ל אגף במלון המלך דוד – משכנם של משרדי ממשלה מרכזיים</a:t>
            </a:r>
          </a:p>
          <a:p>
            <a:pPr indent="0" algn="r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 algn="r">
              <a:spcBef>
                <a:spcPts val="0"/>
              </a:spcBef>
              <a:spcAft>
                <a:spcPts val="1200"/>
              </a:spcAft>
            </a:pPr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 algn="r">
              <a:spcBef>
                <a:spcPts val="0"/>
              </a:spcBef>
              <a:spcAft>
                <a:spcPts val="1200"/>
              </a:spcAft>
            </a:pPr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 algn="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endParaRPr lang="he-IL" sz="2400" dirty="0">
              <a:solidFill>
                <a:srgbClr val="000000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  <a:p>
            <a:pPr marL="0" indent="0" algn="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endParaRPr lang="he-IL" sz="2400" dirty="0">
              <a:solidFill>
                <a:srgbClr val="000000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  <a:p>
            <a:pPr marL="0" indent="0" algn="r">
              <a:spcAft>
                <a:spcPts val="1200"/>
              </a:spcAft>
            </a:pPr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7519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מלון המלך דוד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90" y="1187633"/>
            <a:ext cx="7814793" cy="527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47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מלון המלך דוד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07" y="1514011"/>
            <a:ext cx="10380690" cy="449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04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A488777-C356-41FC-992C-BE944AE6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dirty="0"/>
              <a:t>התגובה הבריטית</a:t>
            </a:r>
          </a:p>
        </p:txBody>
      </p:sp>
      <p:sp>
        <p:nvSpPr>
          <p:cNvPr id="5" name="Google Shape;220;p21"/>
          <p:cNvSpPr txBox="1">
            <a:spLocks/>
          </p:cNvSpPr>
          <p:nvPr/>
        </p:nvSpPr>
        <p:spPr>
          <a:xfrm>
            <a:off x="5128040" y="922291"/>
            <a:ext cx="6552683" cy="2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lnSpc>
                <a:spcPct val="150000"/>
              </a:lnSpc>
              <a:spcBef>
                <a:spcPts val="600"/>
              </a:spcBef>
            </a:pP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בעקבות פיצוץ מלון המלך דוד הקימו הבריטים </a:t>
            </a:r>
            <a:b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את "</a:t>
            </a:r>
            <a:r>
              <a:rPr lang="he-IL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בווינגרד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" –</a:t>
            </a:r>
          </a:p>
          <a:p>
            <a:pPr marL="0" lvl="0" indent="0" algn="r" rtl="0">
              <a:lnSpc>
                <a:spcPct val="150000"/>
              </a:lnSpc>
              <a:spcBef>
                <a:spcPts val="600"/>
              </a:spcBef>
            </a:pP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מתחם מבוצר שבו רוכזו מוסדות השלטון.</a:t>
            </a:r>
          </a:p>
          <a:p>
            <a:pPr marL="0" lvl="0" indent="0" algn="r" rtl="0">
              <a:lnSpc>
                <a:spcPct val="150000"/>
              </a:lnSpc>
              <a:spcBef>
                <a:spcPts val="600"/>
              </a:spcBef>
            </a:pP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אזורי בטחון נוספים: </a:t>
            </a:r>
          </a:p>
          <a:p>
            <a:pPr indent="-342900" algn="r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ts val="1800"/>
              <a:buFont typeface="Arial"/>
              <a:buChar char="★"/>
            </a:pP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סביב מלון המלך דוד, וטרה סנטה</a:t>
            </a:r>
          </a:p>
          <a:p>
            <a:pPr indent="-342900" algn="r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ts val="1800"/>
              <a:buFont typeface="Arial"/>
              <a:buChar char="★"/>
            </a:pP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המושבה הגרמנית ותחנת הרכבת</a:t>
            </a:r>
          </a:p>
          <a:p>
            <a:pPr indent="-342900" algn="r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ts val="1800"/>
              <a:buFont typeface="Arial"/>
              <a:buChar char="★"/>
            </a:pP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מתחם </a:t>
            </a:r>
            <a:r>
              <a:rPr lang="he-IL" sz="24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שנלר</a:t>
            </a:r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 algn="r">
              <a:lnSpc>
                <a:spcPct val="150000"/>
              </a:lnSpc>
              <a:spcBef>
                <a:spcPts val="600"/>
              </a:spcBef>
            </a:pPr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 algn="r">
              <a:lnSpc>
                <a:spcPct val="150000"/>
              </a:lnSpc>
              <a:spcBef>
                <a:spcPts val="600"/>
              </a:spcBef>
            </a:pPr>
            <a:endParaRPr lang="he-IL" sz="2400" dirty="0">
              <a:solidFill>
                <a:srgbClr val="000000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  <a:p>
            <a:pPr marL="0" indent="0" algn="r">
              <a:lnSpc>
                <a:spcPct val="150000"/>
              </a:lnSpc>
              <a:spcBef>
                <a:spcPts val="600"/>
              </a:spcBef>
            </a:pPr>
            <a:endParaRPr lang="he-IL" sz="2400" dirty="0">
              <a:solidFill>
                <a:srgbClr val="000000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  <a:p>
            <a:pPr marL="0" indent="0" algn="r">
              <a:lnSpc>
                <a:spcPct val="150000"/>
              </a:lnSpc>
              <a:spcBef>
                <a:spcPts val="600"/>
              </a:spcBef>
            </a:pPr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400" y="1158809"/>
            <a:ext cx="3419475" cy="4540381"/>
          </a:xfrm>
          <a:prstGeom prst="rect">
            <a:avLst/>
          </a:prstGeom>
        </p:spPr>
      </p:pic>
      <p:sp>
        <p:nvSpPr>
          <p:cNvPr id="7" name="צורה חופשית 6"/>
          <p:cNvSpPr/>
          <p:nvPr/>
        </p:nvSpPr>
        <p:spPr>
          <a:xfrm>
            <a:off x="3760421" y="2168897"/>
            <a:ext cx="587648" cy="616017"/>
          </a:xfrm>
          <a:custGeom>
            <a:avLst/>
            <a:gdLst>
              <a:gd name="connsiteX0" fmla="*/ 521319 w 587648"/>
              <a:gd name="connsiteY0" fmla="*/ 0 h 616017"/>
              <a:gd name="connsiteX1" fmla="*/ 521319 w 587648"/>
              <a:gd name="connsiteY1" fmla="*/ 0 h 616017"/>
              <a:gd name="connsiteX2" fmla="*/ 483416 w 587648"/>
              <a:gd name="connsiteY2" fmla="*/ 18952 h 616017"/>
              <a:gd name="connsiteX3" fmla="*/ 369708 w 587648"/>
              <a:gd name="connsiteY3" fmla="*/ 28427 h 616017"/>
              <a:gd name="connsiteX4" fmla="*/ 308116 w 587648"/>
              <a:gd name="connsiteY4" fmla="*/ 37903 h 616017"/>
              <a:gd name="connsiteX5" fmla="*/ 289165 w 587648"/>
              <a:gd name="connsiteY5" fmla="*/ 42641 h 616017"/>
              <a:gd name="connsiteX6" fmla="*/ 279690 w 587648"/>
              <a:gd name="connsiteY6" fmla="*/ 56854 h 616017"/>
              <a:gd name="connsiteX7" fmla="*/ 265476 w 587648"/>
              <a:gd name="connsiteY7" fmla="*/ 66330 h 616017"/>
              <a:gd name="connsiteX8" fmla="*/ 232311 w 587648"/>
              <a:gd name="connsiteY8" fmla="*/ 104233 h 616017"/>
              <a:gd name="connsiteX9" fmla="*/ 208622 w 587648"/>
              <a:gd name="connsiteY9" fmla="*/ 132660 h 616017"/>
              <a:gd name="connsiteX10" fmla="*/ 194409 w 587648"/>
              <a:gd name="connsiteY10" fmla="*/ 137397 h 616017"/>
              <a:gd name="connsiteX11" fmla="*/ 180195 w 587648"/>
              <a:gd name="connsiteY11" fmla="*/ 146873 h 616017"/>
              <a:gd name="connsiteX12" fmla="*/ 170720 w 587648"/>
              <a:gd name="connsiteY12" fmla="*/ 161086 h 616017"/>
              <a:gd name="connsiteX13" fmla="*/ 156506 w 587648"/>
              <a:gd name="connsiteY13" fmla="*/ 165824 h 616017"/>
              <a:gd name="connsiteX14" fmla="*/ 142293 w 587648"/>
              <a:gd name="connsiteY14" fmla="*/ 180038 h 616017"/>
              <a:gd name="connsiteX15" fmla="*/ 99652 w 587648"/>
              <a:gd name="connsiteY15" fmla="*/ 194251 h 616017"/>
              <a:gd name="connsiteX16" fmla="*/ 66487 w 587648"/>
              <a:gd name="connsiteY16" fmla="*/ 213203 h 616017"/>
              <a:gd name="connsiteX17" fmla="*/ 47536 w 587648"/>
              <a:gd name="connsiteY17" fmla="*/ 222678 h 616017"/>
              <a:gd name="connsiteX18" fmla="*/ 33323 w 587648"/>
              <a:gd name="connsiteY18" fmla="*/ 232154 h 616017"/>
              <a:gd name="connsiteX19" fmla="*/ 4896 w 587648"/>
              <a:gd name="connsiteY19" fmla="*/ 246367 h 616017"/>
              <a:gd name="connsiteX20" fmla="*/ 19109 w 587648"/>
              <a:gd name="connsiteY20" fmla="*/ 289008 h 616017"/>
              <a:gd name="connsiteX21" fmla="*/ 28585 w 587648"/>
              <a:gd name="connsiteY21" fmla="*/ 303221 h 616017"/>
              <a:gd name="connsiteX22" fmla="*/ 38061 w 587648"/>
              <a:gd name="connsiteY22" fmla="*/ 364813 h 616017"/>
              <a:gd name="connsiteX23" fmla="*/ 57012 w 587648"/>
              <a:gd name="connsiteY23" fmla="*/ 393240 h 616017"/>
              <a:gd name="connsiteX24" fmla="*/ 66487 w 587648"/>
              <a:gd name="connsiteY24" fmla="*/ 421667 h 616017"/>
              <a:gd name="connsiteX25" fmla="*/ 71225 w 587648"/>
              <a:gd name="connsiteY25" fmla="*/ 487996 h 616017"/>
              <a:gd name="connsiteX26" fmla="*/ 66487 w 587648"/>
              <a:gd name="connsiteY26" fmla="*/ 559064 h 616017"/>
              <a:gd name="connsiteX27" fmla="*/ 61750 w 587648"/>
              <a:gd name="connsiteY27" fmla="*/ 573277 h 616017"/>
              <a:gd name="connsiteX28" fmla="*/ 118604 w 587648"/>
              <a:gd name="connsiteY28" fmla="*/ 563801 h 616017"/>
              <a:gd name="connsiteX29" fmla="*/ 170720 w 587648"/>
              <a:gd name="connsiteY29" fmla="*/ 573277 h 616017"/>
              <a:gd name="connsiteX30" fmla="*/ 184933 w 587648"/>
              <a:gd name="connsiteY30" fmla="*/ 582753 h 616017"/>
              <a:gd name="connsiteX31" fmla="*/ 203884 w 587648"/>
              <a:gd name="connsiteY31" fmla="*/ 596966 h 616017"/>
              <a:gd name="connsiteX32" fmla="*/ 232311 w 587648"/>
              <a:gd name="connsiteY32" fmla="*/ 606442 h 616017"/>
              <a:gd name="connsiteX33" fmla="*/ 256000 w 587648"/>
              <a:gd name="connsiteY33" fmla="*/ 615918 h 616017"/>
              <a:gd name="connsiteX34" fmla="*/ 369708 w 587648"/>
              <a:gd name="connsiteY34" fmla="*/ 516423 h 616017"/>
              <a:gd name="connsiteX35" fmla="*/ 478678 w 587648"/>
              <a:gd name="connsiteY35" fmla="*/ 473783 h 616017"/>
              <a:gd name="connsiteX36" fmla="*/ 483416 w 587648"/>
              <a:gd name="connsiteY36" fmla="*/ 431142 h 616017"/>
              <a:gd name="connsiteX37" fmla="*/ 587648 w 587648"/>
              <a:gd name="connsiteY37" fmla="*/ 397978 h 616017"/>
              <a:gd name="connsiteX38" fmla="*/ 521319 w 587648"/>
              <a:gd name="connsiteY38" fmla="*/ 0 h 61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87648" h="616017">
                <a:moveTo>
                  <a:pt x="521319" y="0"/>
                </a:moveTo>
                <a:lnTo>
                  <a:pt x="521319" y="0"/>
                </a:lnTo>
                <a:cubicBezTo>
                  <a:pt x="508685" y="6317"/>
                  <a:pt x="496276" y="13107"/>
                  <a:pt x="483416" y="18952"/>
                </a:cubicBezTo>
                <a:cubicBezTo>
                  <a:pt x="451320" y="33541"/>
                  <a:pt x="383665" y="27762"/>
                  <a:pt x="369708" y="28427"/>
                </a:cubicBezTo>
                <a:cubicBezTo>
                  <a:pt x="336732" y="39420"/>
                  <a:pt x="372242" y="28742"/>
                  <a:pt x="308116" y="37903"/>
                </a:cubicBezTo>
                <a:cubicBezTo>
                  <a:pt x="301670" y="38824"/>
                  <a:pt x="295482" y="41062"/>
                  <a:pt x="289165" y="42641"/>
                </a:cubicBezTo>
                <a:cubicBezTo>
                  <a:pt x="286007" y="47379"/>
                  <a:pt x="283716" y="52828"/>
                  <a:pt x="279690" y="56854"/>
                </a:cubicBezTo>
                <a:cubicBezTo>
                  <a:pt x="275663" y="60881"/>
                  <a:pt x="269226" y="62045"/>
                  <a:pt x="265476" y="66330"/>
                </a:cubicBezTo>
                <a:cubicBezTo>
                  <a:pt x="226783" y="110550"/>
                  <a:pt x="264293" y="82912"/>
                  <a:pt x="232311" y="104233"/>
                </a:cubicBezTo>
                <a:cubicBezTo>
                  <a:pt x="225319" y="114721"/>
                  <a:pt x="219566" y="125364"/>
                  <a:pt x="208622" y="132660"/>
                </a:cubicBezTo>
                <a:cubicBezTo>
                  <a:pt x="204467" y="135430"/>
                  <a:pt x="199147" y="135818"/>
                  <a:pt x="194409" y="137397"/>
                </a:cubicBezTo>
                <a:cubicBezTo>
                  <a:pt x="189671" y="140556"/>
                  <a:pt x="184222" y="142846"/>
                  <a:pt x="180195" y="146873"/>
                </a:cubicBezTo>
                <a:cubicBezTo>
                  <a:pt x="176169" y="150899"/>
                  <a:pt x="175166" y="157529"/>
                  <a:pt x="170720" y="161086"/>
                </a:cubicBezTo>
                <a:cubicBezTo>
                  <a:pt x="166820" y="164206"/>
                  <a:pt x="161244" y="164245"/>
                  <a:pt x="156506" y="165824"/>
                </a:cubicBezTo>
                <a:cubicBezTo>
                  <a:pt x="151768" y="170562"/>
                  <a:pt x="148150" y="176784"/>
                  <a:pt x="142293" y="180038"/>
                </a:cubicBezTo>
                <a:cubicBezTo>
                  <a:pt x="99645" y="203731"/>
                  <a:pt x="128083" y="180035"/>
                  <a:pt x="99652" y="194251"/>
                </a:cubicBezTo>
                <a:cubicBezTo>
                  <a:pt x="42361" y="222898"/>
                  <a:pt x="113383" y="186406"/>
                  <a:pt x="66487" y="213203"/>
                </a:cubicBezTo>
                <a:cubicBezTo>
                  <a:pt x="60355" y="216707"/>
                  <a:pt x="53668" y="219174"/>
                  <a:pt x="47536" y="222678"/>
                </a:cubicBezTo>
                <a:cubicBezTo>
                  <a:pt x="42592" y="225503"/>
                  <a:pt x="38416" y="229607"/>
                  <a:pt x="33323" y="232154"/>
                </a:cubicBezTo>
                <a:cubicBezTo>
                  <a:pt x="-5915" y="251774"/>
                  <a:pt x="45636" y="219208"/>
                  <a:pt x="4896" y="246367"/>
                </a:cubicBezTo>
                <a:cubicBezTo>
                  <a:pt x="-3443" y="271385"/>
                  <a:pt x="-2613" y="256426"/>
                  <a:pt x="19109" y="289008"/>
                </a:cubicBezTo>
                <a:lnTo>
                  <a:pt x="28585" y="303221"/>
                </a:lnTo>
                <a:cubicBezTo>
                  <a:pt x="28701" y="304032"/>
                  <a:pt x="36632" y="361383"/>
                  <a:pt x="38061" y="364813"/>
                </a:cubicBezTo>
                <a:cubicBezTo>
                  <a:pt x="42441" y="375325"/>
                  <a:pt x="53411" y="382436"/>
                  <a:pt x="57012" y="393240"/>
                </a:cubicBezTo>
                <a:lnTo>
                  <a:pt x="66487" y="421667"/>
                </a:lnTo>
                <a:cubicBezTo>
                  <a:pt x="68066" y="443777"/>
                  <a:pt x="71225" y="465830"/>
                  <a:pt x="71225" y="487996"/>
                </a:cubicBezTo>
                <a:cubicBezTo>
                  <a:pt x="71225" y="511738"/>
                  <a:pt x="69109" y="535467"/>
                  <a:pt x="66487" y="559064"/>
                </a:cubicBezTo>
                <a:cubicBezTo>
                  <a:pt x="65936" y="564027"/>
                  <a:pt x="56948" y="571905"/>
                  <a:pt x="61750" y="573277"/>
                </a:cubicBezTo>
                <a:cubicBezTo>
                  <a:pt x="72101" y="576234"/>
                  <a:pt x="104695" y="567278"/>
                  <a:pt x="118604" y="563801"/>
                </a:cubicBezTo>
                <a:cubicBezTo>
                  <a:pt x="131668" y="565434"/>
                  <a:pt x="156114" y="565974"/>
                  <a:pt x="170720" y="573277"/>
                </a:cubicBezTo>
                <a:cubicBezTo>
                  <a:pt x="175813" y="575824"/>
                  <a:pt x="180300" y="579443"/>
                  <a:pt x="184933" y="582753"/>
                </a:cubicBezTo>
                <a:cubicBezTo>
                  <a:pt x="191358" y="587343"/>
                  <a:pt x="196821" y="593435"/>
                  <a:pt x="203884" y="596966"/>
                </a:cubicBezTo>
                <a:cubicBezTo>
                  <a:pt x="212818" y="601433"/>
                  <a:pt x="224000" y="600902"/>
                  <a:pt x="232311" y="606442"/>
                </a:cubicBezTo>
                <a:cubicBezTo>
                  <a:pt x="249153" y="617670"/>
                  <a:pt x="240831" y="615918"/>
                  <a:pt x="256000" y="615918"/>
                </a:cubicBezTo>
                <a:lnTo>
                  <a:pt x="369708" y="516423"/>
                </a:lnTo>
                <a:lnTo>
                  <a:pt x="478678" y="473783"/>
                </a:lnTo>
                <a:lnTo>
                  <a:pt x="483416" y="431142"/>
                </a:lnTo>
                <a:lnTo>
                  <a:pt x="587648" y="397978"/>
                </a:lnTo>
                <a:lnTo>
                  <a:pt x="521319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אליפסה 7"/>
          <p:cNvSpPr/>
          <p:nvPr/>
        </p:nvSpPr>
        <p:spPr>
          <a:xfrm>
            <a:off x="2898295" y="3090799"/>
            <a:ext cx="862126" cy="238865"/>
          </a:xfrm>
          <a:prstGeom prst="ellipse">
            <a:avLst/>
          </a:prstGeom>
          <a:noFill/>
          <a:ln>
            <a:solidFill>
              <a:srgbClr val="FB22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9" name="אליפסה 8"/>
          <p:cNvSpPr/>
          <p:nvPr/>
        </p:nvSpPr>
        <p:spPr>
          <a:xfrm>
            <a:off x="3145106" y="2509774"/>
            <a:ext cx="615315" cy="419100"/>
          </a:xfrm>
          <a:prstGeom prst="ellipse">
            <a:avLst/>
          </a:prstGeom>
          <a:noFill/>
          <a:ln>
            <a:solidFill>
              <a:srgbClr val="FB22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אליפסה 9"/>
          <p:cNvSpPr/>
          <p:nvPr/>
        </p:nvSpPr>
        <p:spPr>
          <a:xfrm>
            <a:off x="3202256" y="1938274"/>
            <a:ext cx="638175" cy="504825"/>
          </a:xfrm>
          <a:prstGeom prst="ellipse">
            <a:avLst/>
          </a:prstGeom>
          <a:noFill/>
          <a:ln>
            <a:solidFill>
              <a:srgbClr val="FB22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7314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20;p21"/>
          <p:cNvSpPr txBox="1">
            <a:spLocks/>
          </p:cNvSpPr>
          <p:nvPr/>
        </p:nvSpPr>
        <p:spPr>
          <a:xfrm>
            <a:off x="3950061" y="831460"/>
            <a:ext cx="7555002" cy="2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42900" algn="r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ts val="1800"/>
              <a:buFont typeface="Arial"/>
              <a:buChar char="★"/>
            </a:pPr>
            <a:r>
              <a:rPr lang="he-IL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12 בפברואר 1947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– </a:t>
            </a:r>
            <a:r>
              <a:rPr lang="he-IL" sz="24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בווין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, שר החוץ הבריטי, מודיע בפרלמנט על ההחלטה למסור לעצרת האו"ם את הטיפול בשאלת ארץ ישראל</a:t>
            </a:r>
          </a:p>
          <a:p>
            <a:pPr indent="-342900" algn="r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ts val="1800"/>
              <a:buFont typeface="Arial"/>
              <a:buChar char="★"/>
            </a:pPr>
            <a:r>
              <a:rPr lang="he-IL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15 במאי 1947 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– "אונסקו"פ – ועדה מיוחדת של האו"ם לענייני ארץ ישראל" 11 נציגים ממדינות שונות : </a:t>
            </a:r>
          </a:p>
          <a:p>
            <a:pPr marL="571500" lvl="1" indent="0" algn="r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יש לסיים את שלטון המנדט בהקדם  ולהעניק לארץ ישראל עצמאות</a:t>
            </a:r>
          </a:p>
          <a:p>
            <a:pPr marL="0" indent="0" algn="r">
              <a:spcBef>
                <a:spcPts val="0"/>
              </a:spcBef>
              <a:spcAft>
                <a:spcPts val="1200"/>
              </a:spcAft>
            </a:pPr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 algn="r">
              <a:spcBef>
                <a:spcPts val="0"/>
              </a:spcBef>
              <a:spcAft>
                <a:spcPts val="1200"/>
              </a:spcAft>
            </a:pPr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 algn="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endParaRPr lang="he-IL" sz="2400" dirty="0">
              <a:solidFill>
                <a:srgbClr val="000000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  <a:p>
            <a:pPr marL="0" indent="0" algn="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endParaRPr lang="he-IL" sz="2400" dirty="0">
              <a:solidFill>
                <a:srgbClr val="000000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  <a:p>
            <a:pPr marL="0" indent="0" algn="r">
              <a:spcAft>
                <a:spcPts val="1200"/>
              </a:spcAft>
            </a:pPr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208" y="1286840"/>
            <a:ext cx="1905000" cy="1905000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862741" y="3215734"/>
            <a:ext cx="21419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dirty="0">
                <a:latin typeface="Roboto"/>
                <a:cs typeface="Varela Round" panose="00000500000000000000" pitchFamily="2" charset="-79"/>
              </a:rPr>
              <a:t>סיפור ההצבעה: </a:t>
            </a:r>
          </a:p>
          <a:p>
            <a:pPr algn="ctr"/>
            <a:r>
              <a:rPr lang="he-IL" dirty="0">
                <a:latin typeface="Roboto"/>
                <a:cs typeface="Varela Round" panose="00000500000000000000" pitchFamily="2" charset="-79"/>
              </a:rPr>
              <a:t>כ"ט בנובמבר 1947</a:t>
            </a:r>
          </a:p>
        </p:txBody>
      </p:sp>
    </p:spTree>
    <p:extLst>
      <p:ext uri="{BB962C8B-B14F-4D97-AF65-F5344CB8AC3E}">
        <p14:creationId xmlns:p14="http://schemas.microsoft.com/office/powerpoint/2010/main" val="183461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20;p21"/>
          <p:cNvSpPr txBox="1">
            <a:spLocks/>
          </p:cNvSpPr>
          <p:nvPr/>
        </p:nvSpPr>
        <p:spPr>
          <a:xfrm>
            <a:off x="5191462" y="1987200"/>
            <a:ext cx="4995080" cy="2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r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ts val="1800"/>
            </a:pP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ב29 בנובמבר 1947 התקבלה באו"ם החלטה 181 – </a:t>
            </a:r>
            <a:b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תוכנית החלוקה שאושרה ברוב של </a:t>
            </a:r>
            <a:r>
              <a:rPr lang="he-IL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33 בעד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, </a:t>
            </a:r>
            <a:r>
              <a:rPr lang="he-IL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13 נגד 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ו-</a:t>
            </a:r>
            <a:r>
              <a:rPr lang="he-IL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10 נמענים</a:t>
            </a:r>
          </a:p>
          <a:p>
            <a:pPr marL="0" indent="0" algn="r">
              <a:spcBef>
                <a:spcPts val="0"/>
              </a:spcBef>
            </a:pPr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 algn="r">
              <a:lnSpc>
                <a:spcPct val="115000"/>
              </a:lnSpc>
              <a:spcBef>
                <a:spcPts val="0"/>
              </a:spcBef>
            </a:pPr>
            <a:endParaRPr lang="he-IL" sz="2400" dirty="0">
              <a:solidFill>
                <a:srgbClr val="000000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  <a:p>
            <a:pPr marL="0" indent="0" algn="r">
              <a:lnSpc>
                <a:spcPct val="115000"/>
              </a:lnSpc>
              <a:spcBef>
                <a:spcPts val="0"/>
              </a:spcBef>
            </a:pPr>
            <a:endParaRPr lang="he-IL" sz="2400" dirty="0">
              <a:solidFill>
                <a:srgbClr val="000000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  <a:p>
            <a:pPr marL="0" indent="0" algn="r"/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646" y="66368"/>
            <a:ext cx="3108315" cy="673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14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094"/>
            <a:ext cx="12190414" cy="720000"/>
          </a:xfrm>
        </p:spPr>
        <p:txBody>
          <a:bodyPr/>
          <a:lstStyle/>
          <a:p>
            <a:r>
              <a:rPr lang="he-IL" dirty="0"/>
              <a:t>נקודה למחשבה</a:t>
            </a:r>
          </a:p>
        </p:txBody>
      </p:sp>
      <p:sp>
        <p:nvSpPr>
          <p:cNvPr id="5" name="Google Shape;220;p21"/>
          <p:cNvSpPr txBox="1">
            <a:spLocks noGrp="1"/>
          </p:cNvSpPr>
          <p:nvPr>
            <p:ph sz="quarter" idx="4"/>
          </p:nvPr>
        </p:nvSpPr>
        <p:spPr>
          <a:xfrm>
            <a:off x="2176857" y="1843670"/>
            <a:ext cx="8030918" cy="415251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1" tIns="45694" rIns="91421" bIns="45694" rtlCol="1" anchor="t" anchorCtr="0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he-IL" sz="2800" dirty="0"/>
          </a:p>
          <a:p>
            <a:pPr marL="0" lvl="0" indent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he-IL" sz="2800" b="1" dirty="0"/>
              <a:t>מדוע הפנו הבריטים את בעיית ארץ ישראל לאו"ם?</a:t>
            </a:r>
          </a:p>
          <a:p>
            <a:pPr marL="0" indent="0" algn="ctr">
              <a:lnSpc>
                <a:spcPct val="150000"/>
              </a:lnSpc>
              <a:buClr>
                <a:schemeClr val="accent2"/>
              </a:buClr>
              <a:buSzPts val="1800"/>
              <a:buNone/>
            </a:pPr>
            <a:endParaRPr lang="he-IL" sz="2800" dirty="0"/>
          </a:p>
          <a:p>
            <a:pPr indent="-457154" algn="ctr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ts val="1800"/>
              <a:buChar char="★"/>
            </a:pPr>
            <a:endParaRPr lang="he-IL" sz="2800" dirty="0"/>
          </a:p>
          <a:p>
            <a:pPr indent="-457154" algn="ctr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ts val="1800"/>
              <a:buChar char="★"/>
            </a:pPr>
            <a:endParaRPr sz="2800" dirty="0"/>
          </a:p>
          <a:p>
            <a:pPr indent="0" algn="ctr">
              <a:lnSpc>
                <a:spcPct val="150000"/>
              </a:lnSpc>
              <a:spcBef>
                <a:spcPts val="0"/>
              </a:spcBef>
            </a:pPr>
            <a:endParaRPr sz="2800" dirty="0"/>
          </a:p>
          <a:p>
            <a:pPr marL="0" indent="0" algn="ctr">
              <a:spcBef>
                <a:spcPts val="0"/>
              </a:spcBef>
            </a:pPr>
            <a:endParaRPr sz="2800" dirty="0"/>
          </a:p>
          <a:p>
            <a:pPr marL="0" indent="0" algn="ctr">
              <a:spcBef>
                <a:spcPts val="0"/>
              </a:spcBef>
            </a:pPr>
            <a:endParaRPr sz="2800" dirty="0"/>
          </a:p>
          <a:p>
            <a:pPr marL="0" indent="0" algn="ctr">
              <a:lnSpc>
                <a:spcPct val="115000"/>
              </a:lnSpc>
              <a:spcBef>
                <a:spcPts val="0"/>
              </a:spcBef>
            </a:pPr>
            <a:endParaRPr sz="2800" dirty="0">
              <a:solidFill>
                <a:srgbClr val="000000"/>
              </a:solidFill>
              <a:ea typeface="Arial"/>
              <a:sym typeface="Arial"/>
            </a:endParaRPr>
          </a:p>
          <a:p>
            <a:pPr marL="0" indent="0" algn="ctr">
              <a:lnSpc>
                <a:spcPct val="115000"/>
              </a:lnSpc>
              <a:spcBef>
                <a:spcPts val="0"/>
              </a:spcBef>
            </a:pPr>
            <a:endParaRPr sz="2800" dirty="0">
              <a:solidFill>
                <a:srgbClr val="000000"/>
              </a:solidFill>
              <a:ea typeface="Arial"/>
              <a:sym typeface="Arial"/>
            </a:endParaRPr>
          </a:p>
          <a:p>
            <a:pPr marL="0" indent="0" algn="ctr"/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090149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200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431636" y="3016112"/>
            <a:ext cx="10389322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1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>
              <a:latin typeface="Varela Round" panose="00000500000000000000" pitchFamily="2" charset="-79"/>
            </a:endParaRPr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208717" y="1666372"/>
            <a:ext cx="12190413" cy="1260000"/>
          </a:xfrm>
        </p:spPr>
        <p:txBody>
          <a:bodyPr/>
          <a:lstStyle/>
          <a:p>
            <a:r>
              <a:rPr lang="he-IL" sz="6000" dirty="0"/>
              <a:t>ירושלים בתקופת המנדט הבריטי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0" y="2895892"/>
            <a:ext cx="12190413" cy="765200"/>
          </a:xfrm>
        </p:spPr>
        <p:txBody>
          <a:bodyPr/>
          <a:lstStyle/>
          <a:p>
            <a:r>
              <a:rPr lang="he-IL" sz="4000" dirty="0">
                <a:sym typeface="Varela Round"/>
              </a:rPr>
              <a:t>לימודי ארץ ישראל וארכאולוגיה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he-IL" sz="3200" b="1" dirty="0">
                <a:sym typeface="Varela Round"/>
              </a:rPr>
              <a:t>שם המורה: שלומית ברוכי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המאבק המדיני על ירושלים</a:t>
            </a:r>
            <a:endParaRPr lang="he-IL" dirty="0">
              <a:solidFill>
                <a:srgbClr val="192A72"/>
              </a:solidFill>
            </a:endParaRPr>
          </a:p>
        </p:txBody>
      </p:sp>
      <p:sp>
        <p:nvSpPr>
          <p:cNvPr id="8" name="כותרת משנה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b="1" dirty="0">
                <a:solidFill>
                  <a:srgbClr val="192A72"/>
                </a:solidFill>
              </a:rPr>
              <a:t>מתום מלחמת העולם השנייה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3161B5-52B3-4A08-A531-A8EDDD7BF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היום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12EB2A4-84EB-4C36-AA32-C059AD31B3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פירוט נושאי הלימוד</a:t>
            </a:r>
          </a:p>
        </p:txBody>
      </p:sp>
      <p:sp>
        <p:nvSpPr>
          <p:cNvPr id="5" name="Google Shape;218;p21"/>
          <p:cNvSpPr txBox="1">
            <a:spLocks noGrp="1"/>
          </p:cNvSpPr>
          <p:nvPr>
            <p:ph sz="quarter" idx="4"/>
          </p:nvPr>
        </p:nvSpPr>
        <p:spPr>
          <a:xfrm>
            <a:off x="515206" y="1441203"/>
            <a:ext cx="8030918" cy="250087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1" tIns="45694" rIns="91421" bIns="45694" rtlCol="1" anchor="t" anchorCtr="0">
            <a:noAutofit/>
          </a:bodyPr>
          <a:lstStyle/>
          <a:p>
            <a:pPr indent="-457154" algn="r">
              <a:lnSpc>
                <a:spcPct val="150000"/>
              </a:lnSpc>
              <a:spcBef>
                <a:spcPts val="0"/>
              </a:spcBef>
              <a:buClr>
                <a:srgbClr val="12B4BC"/>
              </a:buClr>
              <a:buSzPts val="1800"/>
              <a:buChar char="★"/>
            </a:pPr>
            <a:endParaRPr lang="en-US" sz="2800" dirty="0"/>
          </a:p>
          <a:p>
            <a:pPr indent="-457154" algn="r">
              <a:lnSpc>
                <a:spcPct val="150000"/>
              </a:lnSpc>
              <a:spcBef>
                <a:spcPts val="0"/>
              </a:spcBef>
              <a:buClr>
                <a:srgbClr val="12B4BC"/>
              </a:buClr>
              <a:buSzPts val="1800"/>
              <a:buChar char="★"/>
            </a:pPr>
            <a:r>
              <a:rPr lang="he-IL" sz="2800" dirty="0"/>
              <a:t>איך המשיך המאבק לאחר מלחמת העולם השנייה</a:t>
            </a:r>
          </a:p>
          <a:p>
            <a:pPr indent="-457154" algn="r">
              <a:lnSpc>
                <a:spcPct val="150000"/>
              </a:lnSpc>
              <a:spcBef>
                <a:spcPts val="0"/>
              </a:spcBef>
              <a:buClr>
                <a:srgbClr val="12B4BC"/>
              </a:buClr>
              <a:buSzPts val="1800"/>
              <a:buChar char="★"/>
            </a:pPr>
            <a:endParaRPr lang="he-IL" sz="2800" dirty="0"/>
          </a:p>
          <a:p>
            <a:pPr indent="-457154" algn="r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ts val="1800"/>
              <a:buChar char="★"/>
            </a:pPr>
            <a:endParaRPr lang="he-IL" sz="2800" dirty="0"/>
          </a:p>
          <a:p>
            <a:pPr indent="-457154" algn="r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ts val="1800"/>
              <a:buChar char="★"/>
            </a:pPr>
            <a:endParaRPr sz="2800" dirty="0"/>
          </a:p>
          <a:p>
            <a:pPr indent="0" algn="r">
              <a:lnSpc>
                <a:spcPct val="150000"/>
              </a:lnSpc>
              <a:spcBef>
                <a:spcPts val="0"/>
              </a:spcBef>
            </a:pPr>
            <a:endParaRPr sz="2800" dirty="0"/>
          </a:p>
          <a:p>
            <a:pPr marL="0" indent="0" algn="r">
              <a:spcBef>
                <a:spcPts val="0"/>
              </a:spcBef>
            </a:pPr>
            <a:endParaRPr sz="2800" dirty="0"/>
          </a:p>
          <a:p>
            <a:pPr marL="0" indent="0" algn="r">
              <a:spcBef>
                <a:spcPts val="0"/>
              </a:spcBef>
            </a:pPr>
            <a:endParaRPr sz="2800" dirty="0"/>
          </a:p>
          <a:p>
            <a:pPr marL="0" indent="0" algn="r">
              <a:spcBef>
                <a:spcPts val="0"/>
              </a:spcBef>
            </a:pPr>
            <a:endParaRPr sz="2800" dirty="0"/>
          </a:p>
          <a:p>
            <a:pPr marL="0" indent="0" algn="r">
              <a:spcBef>
                <a:spcPts val="0"/>
              </a:spcBef>
            </a:pPr>
            <a:endParaRPr sz="2800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</a:pPr>
            <a:endParaRPr sz="2800" dirty="0"/>
          </a:p>
          <a:p>
            <a:pPr marL="0" indent="0" algn="r">
              <a:lnSpc>
                <a:spcPct val="115000"/>
              </a:lnSpc>
              <a:spcBef>
                <a:spcPts val="0"/>
              </a:spcBef>
            </a:pPr>
            <a:endParaRPr sz="2800" baseline="-25000" dirty="0">
              <a:solidFill>
                <a:srgbClr val="000000"/>
              </a:solidFill>
            </a:endParaRPr>
          </a:p>
          <a:p>
            <a:pPr marL="0" indent="0" algn="r">
              <a:spcBef>
                <a:spcPts val="0"/>
              </a:spcBef>
            </a:pPr>
            <a:endParaRPr sz="2800" dirty="0"/>
          </a:p>
          <a:p>
            <a:pPr marL="0" indent="0" algn="r">
              <a:spcBef>
                <a:spcPts val="0"/>
              </a:spcBef>
            </a:pPr>
            <a:endParaRPr sz="2800" dirty="0"/>
          </a:p>
          <a:p>
            <a:pPr marL="0" indent="0" algn="r">
              <a:lnSpc>
                <a:spcPct val="115000"/>
              </a:lnSpc>
              <a:spcBef>
                <a:spcPts val="0"/>
              </a:spcBef>
            </a:pPr>
            <a:endParaRPr sz="2800" dirty="0">
              <a:solidFill>
                <a:srgbClr val="000000"/>
              </a:solidFill>
              <a:ea typeface="Arial"/>
              <a:sym typeface="Arial"/>
            </a:endParaRPr>
          </a:p>
          <a:p>
            <a:pPr marL="0" indent="0" algn="r">
              <a:lnSpc>
                <a:spcPct val="115000"/>
              </a:lnSpc>
              <a:spcBef>
                <a:spcPts val="0"/>
              </a:spcBef>
            </a:pPr>
            <a:endParaRPr sz="2800" dirty="0">
              <a:solidFill>
                <a:srgbClr val="000000"/>
              </a:solidFill>
              <a:ea typeface="Arial"/>
              <a:sym typeface="Arial"/>
            </a:endParaRPr>
          </a:p>
          <a:p>
            <a:pPr marL="0" indent="0" algn="r">
              <a:lnSpc>
                <a:spcPct val="115000"/>
              </a:lnSpc>
              <a:spcBef>
                <a:spcPts val="0"/>
              </a:spcBef>
            </a:pPr>
            <a:endParaRPr sz="2800" dirty="0">
              <a:solidFill>
                <a:srgbClr val="000000"/>
              </a:solidFill>
              <a:ea typeface="Arial"/>
              <a:sym typeface="Arial"/>
            </a:endParaRPr>
          </a:p>
          <a:p>
            <a:pPr marL="0" indent="0" algn="r"/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4021188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FC3FEC3-01DC-47B1-B094-4AC326592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6259"/>
            <a:ext cx="11980039" cy="637353"/>
          </a:xfrm>
        </p:spPr>
        <p:txBody>
          <a:bodyPr/>
          <a:lstStyle/>
          <a:p>
            <a:r>
              <a:rPr lang="he-IL" dirty="0"/>
              <a:t>מלחמת העולם השנייה -בארץ</a:t>
            </a:r>
            <a:endParaRPr lang="he-IL" sz="4400" b="1" dirty="0"/>
          </a:p>
        </p:txBody>
      </p:sp>
      <p:sp>
        <p:nvSpPr>
          <p:cNvPr id="6" name="מלבן 5"/>
          <p:cNvSpPr/>
          <p:nvPr/>
        </p:nvSpPr>
        <p:spPr>
          <a:xfrm>
            <a:off x="792480" y="1222900"/>
            <a:ext cx="9567215" cy="2924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457200">
              <a:lnSpc>
                <a:spcPct val="150000"/>
              </a:lnSpc>
              <a:buClr>
                <a:srgbClr val="12B4BC"/>
              </a:buClr>
              <a:buSzPct val="100000"/>
              <a:buFont typeface="Arial" panose="020B0604020202020204" pitchFamily="34" charset="0"/>
              <a:buChar char="•"/>
            </a:pPr>
            <a:r>
              <a:rPr lang="he-IL" sz="2500" dirty="0">
                <a:latin typeface="Varela Round" panose="00000500000000000000" pitchFamily="2" charset="-79"/>
                <a:cs typeface="Varela Round" panose="00000500000000000000" pitchFamily="2" charset="-79"/>
              </a:rPr>
              <a:t>ארץ ישראל היא חלק מהעורף הבריטי – </a:t>
            </a:r>
            <a:br>
              <a:rPr lang="en-US" sz="250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500" dirty="0">
                <a:latin typeface="Varela Round" panose="00000500000000000000" pitchFamily="2" charset="-79"/>
                <a:cs typeface="Varela Round" panose="00000500000000000000" pitchFamily="2" charset="-79"/>
              </a:rPr>
              <a:t>    הזדמנויות </a:t>
            </a:r>
            <a:r>
              <a:rPr lang="he-IL" sz="25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לפיתוח כלכלי ותעשייתי </a:t>
            </a:r>
            <a:r>
              <a:rPr lang="he-IL" sz="2500" dirty="0">
                <a:latin typeface="Varela Round" panose="00000500000000000000" pitchFamily="2" charset="-79"/>
                <a:cs typeface="Varela Round" panose="00000500000000000000" pitchFamily="2" charset="-79"/>
              </a:rPr>
              <a:t>בארץ</a:t>
            </a:r>
          </a:p>
          <a:p>
            <a:pPr marL="114300" indent="-457200">
              <a:lnSpc>
                <a:spcPct val="150000"/>
              </a:lnSpc>
              <a:buClr>
                <a:srgbClr val="12B4BC"/>
              </a:buClr>
              <a:buSzPct val="100000"/>
              <a:buFont typeface="Arial" panose="020B0604020202020204" pitchFamily="34" charset="0"/>
              <a:buChar char="•"/>
            </a:pPr>
            <a:r>
              <a:rPr lang="he-IL" sz="2500" dirty="0">
                <a:latin typeface="Varela Round" panose="00000500000000000000" pitchFamily="2" charset="-79"/>
                <a:cs typeface="Varela Round" panose="00000500000000000000" pitchFamily="2" charset="-79"/>
              </a:rPr>
              <a:t>חלק מבני היישוב העברי התגייסו לצבא הבריטי ורכשו </a:t>
            </a:r>
            <a:r>
              <a:rPr lang="he-IL" sz="25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ניסיון צבאי</a:t>
            </a:r>
          </a:p>
          <a:p>
            <a:pPr marL="114300" indent="-457200">
              <a:lnSpc>
                <a:spcPct val="150000"/>
              </a:lnSpc>
              <a:buClr>
                <a:srgbClr val="12B4BC"/>
              </a:buClr>
              <a:buSzPct val="100000"/>
              <a:buFont typeface="Arial" panose="020B0604020202020204" pitchFamily="34" charset="0"/>
              <a:buChar char="•"/>
            </a:pPr>
            <a:r>
              <a:rPr lang="he-IL" sz="2500" dirty="0">
                <a:latin typeface="Varela Round" panose="00000500000000000000" pitchFamily="2" charset="-79"/>
                <a:cs typeface="Varela Round" panose="00000500000000000000" pitchFamily="2" charset="-79"/>
              </a:rPr>
              <a:t>עם התקרבות הצבא הגרמני לארץ ישראל הוקם, בשיתוף פעולה </a:t>
            </a:r>
            <a:br>
              <a:rPr lang="en-US" sz="250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500" dirty="0">
                <a:latin typeface="Varela Round" panose="00000500000000000000" pitchFamily="2" charset="-79"/>
                <a:cs typeface="Varela Round" panose="00000500000000000000" pitchFamily="2" charset="-79"/>
              </a:rPr>
              <a:t>    עם הבריטים , </a:t>
            </a:r>
            <a:r>
              <a:rPr lang="he-IL" sz="25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הפלמ"ח </a:t>
            </a:r>
            <a:r>
              <a:rPr lang="he-IL" sz="2500" dirty="0">
                <a:latin typeface="Varela Round" panose="00000500000000000000" pitchFamily="2" charset="-79"/>
                <a:cs typeface="Varela Round" panose="00000500000000000000" pitchFamily="2" charset="-79"/>
              </a:rPr>
              <a:t>, שהפך </a:t>
            </a:r>
            <a:r>
              <a:rPr lang="he-IL" sz="25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לכוח מגן חשוב ביישוב העברי</a:t>
            </a:r>
          </a:p>
        </p:txBody>
      </p:sp>
    </p:spTree>
    <p:extLst>
      <p:ext uri="{BB962C8B-B14F-4D97-AF65-F5344CB8AC3E}">
        <p14:creationId xmlns:p14="http://schemas.microsoft.com/office/powerpoint/2010/main" val="364124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FC3FEC3-01DC-47B1-B094-4AC3265924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מלחמת העולם השנייה -בירושלים</a:t>
            </a:r>
            <a:endParaRPr lang="he-IL" sz="4400" b="1" dirty="0"/>
          </a:p>
        </p:txBody>
      </p:sp>
      <p:sp>
        <p:nvSpPr>
          <p:cNvPr id="6" name="מלבן 5"/>
          <p:cNvSpPr/>
          <p:nvPr/>
        </p:nvSpPr>
        <p:spPr>
          <a:xfrm>
            <a:off x="1494504" y="1165546"/>
            <a:ext cx="9023818" cy="3365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SzPts val="1800"/>
            </a:pP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ירושלים הפכה למפקדה עורפית חיונית לצבא הבריטי</a:t>
            </a:r>
          </a:p>
          <a:p>
            <a:pPr indent="-342900">
              <a:lnSpc>
                <a:spcPct val="150000"/>
              </a:lnSpc>
              <a:buClr>
                <a:schemeClr val="accent2"/>
              </a:buClr>
              <a:buSzPts val="1800"/>
              <a:buFont typeface="Arial"/>
              <a:buChar char="★"/>
            </a:pPr>
            <a:r>
              <a:rPr lang="he-IL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מתחם אוגוסטה ויקטוריה 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הפך לבית חולים צבאי</a:t>
            </a:r>
          </a:p>
          <a:p>
            <a:pPr indent="-342900">
              <a:lnSpc>
                <a:spcPct val="150000"/>
              </a:lnSpc>
              <a:buClr>
                <a:schemeClr val="accent2"/>
              </a:buClr>
              <a:buSzPts val="1800"/>
              <a:buFont typeface="Arial"/>
              <a:buChar char="★"/>
            </a:pPr>
            <a:r>
              <a:rPr lang="he-IL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 מתחם "</a:t>
            </a:r>
            <a:r>
              <a:rPr lang="he-IL" sz="2400" b="1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שנלר</a:t>
            </a:r>
            <a:r>
              <a:rPr lang="he-IL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" 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הוסב לבסיס צבאי</a:t>
            </a:r>
          </a:p>
          <a:p>
            <a:pPr indent="-342900">
              <a:lnSpc>
                <a:spcPct val="150000"/>
              </a:lnSpc>
              <a:buClr>
                <a:schemeClr val="accent2"/>
              </a:buClr>
              <a:buSzPts val="1800"/>
              <a:buFont typeface="Arial"/>
              <a:buChar char="★"/>
            </a:pPr>
            <a:r>
              <a:rPr lang="he-IL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בית החולים האיטלקי 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(כעת משרד החינוך) שימש כמפקדת חיל האוויר המלכותי במזה"ת</a:t>
            </a:r>
          </a:p>
          <a:p>
            <a:pPr indent="-342900">
              <a:lnSpc>
                <a:spcPct val="150000"/>
              </a:lnSpc>
              <a:buClr>
                <a:schemeClr val="accent2"/>
              </a:buClr>
              <a:buSzPts val="1800"/>
              <a:buFont typeface="Arial"/>
              <a:buChar char="★"/>
            </a:pP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במלון המלך דוד התאכסנו גולים מארצותיהם, מבני אצולה ואחרים</a:t>
            </a:r>
          </a:p>
        </p:txBody>
      </p:sp>
    </p:spTree>
    <p:extLst>
      <p:ext uri="{BB962C8B-B14F-4D97-AF65-F5344CB8AC3E}">
        <p14:creationId xmlns:p14="http://schemas.microsoft.com/office/powerpoint/2010/main" val="178701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245251"/>
            <a:ext cx="11980039" cy="637353"/>
          </a:xfrm>
        </p:spPr>
        <p:txBody>
          <a:bodyPr/>
          <a:lstStyle/>
          <a:p>
            <a:r>
              <a:rPr lang="he-IL" dirty="0"/>
              <a:t>לאחר מלחמת העולם השנייה</a:t>
            </a:r>
          </a:p>
        </p:txBody>
      </p:sp>
      <p:sp>
        <p:nvSpPr>
          <p:cNvPr id="5" name="Google Shape;220;p21"/>
          <p:cNvSpPr txBox="1">
            <a:spLocks/>
          </p:cNvSpPr>
          <p:nvPr/>
        </p:nvSpPr>
        <p:spPr>
          <a:xfrm>
            <a:off x="1386348" y="1201259"/>
            <a:ext cx="8878833" cy="4108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42900" algn="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12B4BC"/>
              </a:buClr>
              <a:buSzPts val="1800"/>
              <a:buFont typeface="Arial"/>
              <a:buChar char="★"/>
            </a:pP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התנועה</a:t>
            </a:r>
            <a:r>
              <a:rPr lang="he-IL" sz="24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2400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הציונית קיוותה 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לפתיחת שערי הארץ בפני עלייה יהודית והקמת מדינה יהודית עצמאית.</a:t>
            </a:r>
          </a:p>
          <a:p>
            <a:pPr indent="-342900" algn="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12B4BC"/>
              </a:buClr>
              <a:buSzPts val="1800"/>
              <a:buFont typeface="Arial"/>
              <a:buChar char="★"/>
            </a:pP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מאות אלפי יהודים ניצולי שואה ביקשו לעלות לארץ ישראל</a:t>
            </a:r>
          </a:p>
          <a:p>
            <a:pPr indent="-342900" algn="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12B4BC"/>
              </a:buClr>
              <a:buSzPts val="1800"/>
              <a:buFont typeface="Arial"/>
              <a:buChar char="★"/>
            </a:pP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מנהיגי היישוב קיוו שהסיוע שהיישוב היהודי הושיט לבריטניה במלחמה, יביא לשינוי במדיניות הבריטית</a:t>
            </a:r>
          </a:p>
          <a:p>
            <a:pPr indent="-342900" algn="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800"/>
              <a:buFont typeface="Arial"/>
              <a:buChar char="★"/>
            </a:pPr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indent="0" algn="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 algn="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he-IL" sz="2400" dirty="0">
              <a:solidFill>
                <a:srgbClr val="000000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  <a:p>
            <a:pPr marL="0" indent="0" algn="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he-IL" sz="2400" dirty="0">
              <a:solidFill>
                <a:srgbClr val="000000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  <a:p>
            <a:pPr marL="0" indent="0" algn="r">
              <a:spcBef>
                <a:spcPts val="600"/>
              </a:spcBef>
              <a:spcAft>
                <a:spcPts val="600"/>
              </a:spcAft>
            </a:pPr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4791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888110" y="363239"/>
            <a:ext cx="10246355" cy="637353"/>
          </a:xfrm>
        </p:spPr>
        <p:txBody>
          <a:bodyPr/>
          <a:lstStyle/>
          <a:p>
            <a:r>
              <a:rPr lang="he-IL" dirty="0"/>
              <a:t>המחתרות</a:t>
            </a:r>
          </a:p>
        </p:txBody>
      </p:sp>
      <p:sp>
        <p:nvSpPr>
          <p:cNvPr id="5" name="Google Shape;220;p21"/>
          <p:cNvSpPr txBox="1">
            <a:spLocks/>
          </p:cNvSpPr>
          <p:nvPr/>
        </p:nvSpPr>
        <p:spPr>
          <a:xfrm>
            <a:off x="1592493" y="1614215"/>
            <a:ext cx="8072011" cy="2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42900" algn="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12B4BC"/>
              </a:buClr>
              <a:buSzPts val="1800"/>
              <a:buFont typeface="Arial"/>
              <a:buChar char="★"/>
            </a:pP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לקראת סוף מלחמת העולם השנייה, החלו ה</a:t>
            </a:r>
            <a:r>
              <a:rPr lang="he-IL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אצ"ל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24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וה</a:t>
            </a:r>
            <a:r>
              <a:rPr lang="he-IL" sz="2400" b="1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לח"י</a:t>
            </a:r>
            <a:r>
              <a:rPr lang="he-IL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בפעולות טרור כנגד מתקני הממשל ואנשיו .</a:t>
            </a:r>
          </a:p>
          <a:p>
            <a:pPr indent="-342900" algn="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12B4BC"/>
              </a:buClr>
              <a:buSzPts val="1800"/>
              <a:buFont typeface="Arial"/>
              <a:buChar char="★"/>
            </a:pP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האכזבה מהמדיניות הבריטית מובילה להקמת </a:t>
            </a:r>
            <a:r>
              <a:rPr lang="he-IL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תנועת המרי העברית 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- שיתוף פעולה של הגנה, אצ"ל ולח"י</a:t>
            </a:r>
          </a:p>
          <a:p>
            <a:pPr indent="0" algn="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 algn="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 algn="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 algn="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endParaRPr lang="he-IL" sz="2400" dirty="0">
              <a:solidFill>
                <a:srgbClr val="000000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  <a:p>
            <a:pPr marL="0" indent="0" algn="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endParaRPr lang="he-IL" sz="2400" dirty="0">
              <a:solidFill>
                <a:srgbClr val="000000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  <a:p>
            <a:pPr marL="0" indent="0" algn="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033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B117BFC3-6750-4F55-A172-C5D262F3BC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he-IL" dirty="0"/>
              <a:t>ועדת החקירה </a:t>
            </a:r>
            <a:r>
              <a:rPr lang="he-IL" dirty="0" err="1"/>
              <a:t>האנגלו</a:t>
            </a:r>
            <a:r>
              <a:rPr lang="he-IL" dirty="0"/>
              <a:t>-אמריקנית </a:t>
            </a:r>
            <a:r>
              <a:rPr lang="he-IL" sz="2800" dirty="0"/>
              <a:t>מרץ 1946</a:t>
            </a:r>
            <a:endParaRPr lang="he-IL" sz="4400" b="1" dirty="0"/>
          </a:p>
        </p:txBody>
      </p:sp>
      <p:sp>
        <p:nvSpPr>
          <p:cNvPr id="21" name="מציין מיקום טקסט 2"/>
          <p:cNvSpPr txBox="1">
            <a:spLocks/>
          </p:cNvSpPr>
          <p:nvPr/>
        </p:nvSpPr>
        <p:spPr>
          <a:xfrm>
            <a:off x="7249830" y="1446610"/>
            <a:ext cx="4214886" cy="288369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e-IL" sz="2600" dirty="0">
                <a:latin typeface="Varela Round" panose="00000500000000000000" pitchFamily="2" charset="-79"/>
                <a:cs typeface="Varela Round" panose="00000500000000000000" pitchFamily="2" charset="-79"/>
              </a:rPr>
              <a:t>גבתה עדויות ב</a:t>
            </a:r>
            <a:r>
              <a:rPr lang="he-IL" sz="26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וושינגטון</a:t>
            </a:r>
            <a:r>
              <a:rPr lang="he-IL" sz="2600" dirty="0">
                <a:latin typeface="Varela Round" panose="00000500000000000000" pitchFamily="2" charset="-79"/>
                <a:cs typeface="Varela Round" panose="00000500000000000000" pitchFamily="2" charset="-79"/>
              </a:rPr>
              <a:t> וב</a:t>
            </a:r>
            <a:r>
              <a:rPr lang="he-IL" sz="26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לונדון</a:t>
            </a:r>
            <a:r>
              <a:rPr lang="he-IL" sz="2600" dirty="0">
                <a:latin typeface="Varela Round" panose="00000500000000000000" pitchFamily="2" charset="-79"/>
                <a:cs typeface="Varela Round" panose="00000500000000000000" pitchFamily="2" charset="-79"/>
              </a:rPr>
              <a:t> וביקרה </a:t>
            </a:r>
            <a:r>
              <a:rPr lang="he-IL" sz="26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במחנות עקורים באירופה</a:t>
            </a:r>
            <a:r>
              <a:rPr lang="he-IL" sz="2600" dirty="0">
                <a:latin typeface="Varela Round" panose="00000500000000000000" pitchFamily="2" charset="-79"/>
                <a:cs typeface="Varela Round" panose="00000500000000000000" pitchFamily="2" charset="-79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he-IL" sz="2600" dirty="0">
                <a:latin typeface="Varela Round" panose="00000500000000000000" pitchFamily="2" charset="-79"/>
                <a:cs typeface="Varela Round" panose="00000500000000000000" pitchFamily="2" charset="-79"/>
              </a:rPr>
              <a:t>הוועדה השתכנה בבניין ימק"א בירושלים</a:t>
            </a:r>
          </a:p>
          <a:p>
            <a:pPr>
              <a:lnSpc>
                <a:spcPct val="150000"/>
              </a:lnSpc>
            </a:pPr>
            <a:endParaRPr lang="he-IL" sz="26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22" name="תמונה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300" y="1446610"/>
            <a:ext cx="6593688" cy="41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4400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560</Words>
  <Application>Microsoft Office PowerPoint</Application>
  <PresentationFormat>Custom</PresentationFormat>
  <Paragraphs>108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Roboto</vt:lpstr>
      <vt:lpstr>Varela Round</vt:lpstr>
      <vt:lpstr>ערכת נושא Office</vt:lpstr>
      <vt:lpstr>מערכת שידורים לאומית</vt:lpstr>
      <vt:lpstr>ירושלים בתקופת המנדט הבריטי</vt:lpstr>
      <vt:lpstr>המאבק המדיני על ירושלים</vt:lpstr>
      <vt:lpstr>מה נלמד היום</vt:lpstr>
      <vt:lpstr>מלחמת העולם השנייה -בארץ</vt:lpstr>
      <vt:lpstr>מלחמת העולם השנייה -בירושלים</vt:lpstr>
      <vt:lpstr>לאחר מלחמת העולם השנייה</vt:lpstr>
      <vt:lpstr>המחתרות</vt:lpstr>
      <vt:lpstr>ועדת החקירה האנגלו-אמריקנית מרץ 1946</vt:lpstr>
      <vt:lpstr>ועדת החקירה האנגלו-אמריקנית 6 במרץ 1946</vt:lpstr>
      <vt:lpstr>בנתיים בלונדון...</vt:lpstr>
      <vt:lpstr>תגובות שרשרת </vt:lpstr>
      <vt:lpstr>מלון המלך דוד</vt:lpstr>
      <vt:lpstr>מלון המלך דוד</vt:lpstr>
      <vt:lpstr>התגובה הבריטית</vt:lpstr>
      <vt:lpstr>PowerPoint Presentation</vt:lpstr>
      <vt:lpstr>PowerPoint Presentation</vt:lpstr>
      <vt:lpstr>נקודה למחשבה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Sivan Shimshila</cp:lastModifiedBy>
  <cp:revision>91</cp:revision>
  <dcterms:created xsi:type="dcterms:W3CDTF">2020-03-15T19:13:03Z</dcterms:created>
  <dcterms:modified xsi:type="dcterms:W3CDTF">2020-04-22T18:12:47Z</dcterms:modified>
</cp:coreProperties>
</file>