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257" r:id="rId2"/>
    <p:sldId id="262" r:id="rId3"/>
    <p:sldId id="263" r:id="rId4"/>
    <p:sldId id="288" r:id="rId5"/>
    <p:sldId id="354" r:id="rId6"/>
    <p:sldId id="381" r:id="rId7"/>
    <p:sldId id="382" r:id="rId8"/>
    <p:sldId id="377" r:id="rId9"/>
    <p:sldId id="383" r:id="rId10"/>
    <p:sldId id="388" r:id="rId11"/>
    <p:sldId id="389" r:id="rId12"/>
    <p:sldId id="385" r:id="rId13"/>
    <p:sldId id="386" r:id="rId14"/>
    <p:sldId id="394" r:id="rId15"/>
    <p:sldId id="395" r:id="rId16"/>
    <p:sldId id="391" r:id="rId17"/>
    <p:sldId id="392" r:id="rId18"/>
    <p:sldId id="398" r:id="rId19"/>
    <p:sldId id="373" r:id="rId20"/>
    <p:sldId id="303" r:id="rId21"/>
    <p:sldId id="402" r:id="rId22"/>
    <p:sldId id="375" r:id="rId23"/>
    <p:sldId id="397" r:id="rId24"/>
    <p:sldId id="380" r:id="rId25"/>
    <p:sldId id="365" r:id="rId26"/>
    <p:sldId id="378" r:id="rId27"/>
    <p:sldId id="384" r:id="rId28"/>
    <p:sldId id="404" r:id="rId29"/>
    <p:sldId id="390" r:id="rId30"/>
    <p:sldId id="387" r:id="rId31"/>
    <p:sldId id="396" r:id="rId32"/>
    <p:sldId id="393" r:id="rId33"/>
    <p:sldId id="367" r:id="rId34"/>
    <p:sldId id="410" r:id="rId35"/>
    <p:sldId id="411" r:id="rId36"/>
    <p:sldId id="403" r:id="rId37"/>
    <p:sldId id="405" r:id="rId38"/>
    <p:sldId id="406" r:id="rId39"/>
    <p:sldId id="407" r:id="rId40"/>
    <p:sldId id="409" r:id="rId41"/>
    <p:sldId id="401" r:id="rId42"/>
    <p:sldId id="399" r:id="rId43"/>
    <p:sldId id="339" r:id="rId44"/>
    <p:sldId id="291" r:id="rId4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12B4BC"/>
    <a:srgbClr val="CBCCD2"/>
    <a:srgbClr val="E6E7F0"/>
    <a:srgbClr val="B4C7E7"/>
    <a:srgbClr val="E9EBF5"/>
    <a:srgbClr val="E0E0E0"/>
    <a:srgbClr val="11A4AB"/>
    <a:srgbClr val="6C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20" autoAdjust="0"/>
    <p:restoredTop sz="86257" autoAdjust="0"/>
  </p:normalViewPr>
  <p:slideViewPr>
    <p:cSldViewPr snapToGrid="0" snapToObjects="1">
      <p:cViewPr varScale="1">
        <p:scale>
          <a:sx n="93" d="100"/>
          <a:sy n="93" d="100"/>
        </p:scale>
        <p:origin x="1260" y="7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29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91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כ"ו/אייר/תש"ף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lashdecks.com/decks/therose/tsvrvt-gyvmtryvt-shl-mvlqvlvt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vector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g/lenm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3437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305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1119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394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9029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644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0163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1400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8582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https://flashdecks.com/decks/therose/tsvrvt-gyvmtryvt-shl-mvlqvlvt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לא רואים כלום.....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9282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לא רואים כלום.....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1562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0217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endParaRPr lang="he-IL" dirty="0"/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https://phet.colorado.edu/sims/html/molecule-shapes/latest/molecule-shapes_en.html</a:t>
            </a:r>
            <a:endParaRPr lang="he-IL" dirty="0"/>
          </a:p>
          <a:p>
            <a:pPr algn="l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4715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2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Royalty-free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stock vector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ID: 1589907226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 of Four Men Wearing Office Attire and Playing Office Game by Playing Tug of War</a:t>
            </a:r>
          </a:p>
          <a:p>
            <a:pPr fontAlgn="ctr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Lorelyn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Medina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2239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הייתי מזכירה את הסימטריה של המקרה הראשון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835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6674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3519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239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03458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6827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764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1048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3907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00438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50298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0220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9656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477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3768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780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99711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761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636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157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582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229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801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2188244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כ"ו/אייר/תש"ף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tif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0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4.tiff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17.tiff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18.jp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5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2.  זוויתי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3" y="1691906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מבנה מישורי המערב 3 אטומים.  המבנה זוויתי נוצר כאשר: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אטום מרכזי הקשור ל-2 אטומים נוספים ועל האטום המרכזי יש זוג אחד או שניים של אלקטרונים לא קושרים.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המולקולה כפופה (זוויתית, צורת "וי")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הזווית הנוצרת בין שלושת האטומים הינה </a:t>
            </a:r>
            <a:r>
              <a:rPr lang="en-US" dirty="0">
                <a:solidFill>
                  <a:srgbClr val="192A72"/>
                </a:solidFill>
              </a:rPr>
              <a:t>104</a:t>
            </a:r>
            <a:r>
              <a:rPr lang="en-US" baseline="30000" dirty="0">
                <a:solidFill>
                  <a:srgbClr val="192A72"/>
                </a:solidFill>
              </a:rPr>
              <a:t>0</a:t>
            </a:r>
            <a:r>
              <a:rPr lang="en-US" dirty="0">
                <a:solidFill>
                  <a:srgbClr val="192A72"/>
                </a:solidFill>
              </a:rPr>
              <a:t>-108</a:t>
            </a:r>
            <a:r>
              <a:rPr lang="en-US" baseline="30000" dirty="0">
                <a:solidFill>
                  <a:srgbClr val="192A72"/>
                </a:solidFill>
              </a:rPr>
              <a:t>0</a:t>
            </a:r>
            <a:r>
              <a:rPr lang="he-IL" dirty="0">
                <a:solidFill>
                  <a:srgbClr val="FF0000"/>
                </a:solidFill>
              </a:rPr>
              <a:t>*</a:t>
            </a:r>
          </a:p>
          <a:p>
            <a:pPr marL="457245" lvl="1" indent="0">
              <a:buNone/>
            </a:pPr>
            <a:r>
              <a:rPr lang="he-IL" dirty="0">
                <a:solidFill>
                  <a:srgbClr val="FF0000"/>
                </a:solidFill>
              </a:rPr>
              <a:t>          			</a:t>
            </a:r>
            <a:r>
              <a:rPr lang="he-IL" sz="2200" dirty="0">
                <a:solidFill>
                  <a:srgbClr val="FF0000"/>
                </a:solidFill>
              </a:rPr>
              <a:t>* הזווית אינה קבועה ותלויה במספר האלקטרונים הלא-קושרים</a:t>
            </a:r>
          </a:p>
        </p:txBody>
      </p:sp>
    </p:spTree>
    <p:extLst>
      <p:ext uri="{BB962C8B-B14F-4D97-AF65-F5344CB8AC3E}">
        <p14:creationId xmlns:p14="http://schemas.microsoft.com/office/powerpoint/2010/main" val="18116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2.  זוויתי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228600" y="2032212"/>
            <a:ext cx="11448125" cy="43177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נוסחה מולקולרית:</a:t>
            </a:r>
          </a:p>
          <a:p>
            <a:pPr marL="0" indent="0">
              <a:buNone/>
            </a:pPr>
            <a:r>
              <a:rPr lang="he-IL" dirty="0"/>
              <a:t>נוסחת ייצוג אלקטרונית:</a:t>
            </a:r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כדי למזער את הדחייה בין אלקטרוני הערכיות סביב לאטום המרכזי, האלקטרונים מתרחקים זה מזה הכי הרבה שניתן.  בדרך כלל ישנם 2 זוגות אלקטרונים קושרים </a:t>
            </a:r>
            <a:br>
              <a:rPr lang="en-US" dirty="0"/>
            </a:br>
            <a:r>
              <a:rPr lang="he-IL" dirty="0"/>
              <a:t> 				ו- 2 זוגות לא קושרים סביב לאטום המרכזי (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he-IL" dirty="0"/>
              <a:t> ו-</a:t>
            </a:r>
            <a:r>
              <a:rPr lang="en-US" dirty="0"/>
              <a:t>OF</a:t>
            </a:r>
            <a:r>
              <a:rPr lang="en-US" baseline="-25000" dirty="0"/>
              <a:t>2</a:t>
            </a:r>
            <a:r>
              <a:rPr lang="he-IL" dirty="0"/>
              <a:t> 					למשל), ואולם במקרים מסוימים ישנו רק זוג אחד של 					אלקטרונים לא קושר והדבר מגדיל באופן משמעותי את 					הזווית בין הקשרים (</a:t>
            </a:r>
            <a:r>
              <a:rPr lang="en-US" dirty="0"/>
              <a:t>HNO</a:t>
            </a:r>
            <a:r>
              <a:rPr lang="he-IL" dirty="0"/>
              <a:t> למשל) מכיוון שהדחייה קטנה.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664" y="1991694"/>
            <a:ext cx="77457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endParaRPr lang="he-IL" sz="2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0607" t="41714" r="32834" b="26857"/>
          <a:stretch/>
        </p:blipFill>
        <p:spPr>
          <a:xfrm>
            <a:off x="6688647" y="2514914"/>
            <a:ext cx="1555887" cy="9655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05273" y="1991694"/>
            <a:ext cx="88998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dirty="0"/>
              <a:t>HNO</a:t>
            </a:r>
            <a:endParaRPr lang="he-IL" sz="2800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29" y="2412021"/>
            <a:ext cx="1876425" cy="1226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3984" y="1991694"/>
            <a:ext cx="83388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dirty="0"/>
              <a:t>OF</a:t>
            </a:r>
            <a:r>
              <a:rPr lang="en-US" sz="2800" b="1" baseline="-25000" dirty="0"/>
              <a:t>2</a:t>
            </a:r>
            <a:endParaRPr lang="he-IL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062" y="2534742"/>
            <a:ext cx="16192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3.  משולש מישורי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293915" y="1648363"/>
            <a:ext cx="11382812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מבנה מישורי המערב בדרך כלל 4 אטומים.   מבנה משולש מישורי נוצר כאשר: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200" dirty="0">
                <a:solidFill>
                  <a:srgbClr val="192A72"/>
                </a:solidFill>
              </a:rPr>
              <a:t>אטום מרכזי הקשור ל-3 אטומים נוספים ועל האטום המרכזי אין אלקטרונים לא קושרים.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sz="2200" dirty="0">
                <a:solidFill>
                  <a:srgbClr val="192A72"/>
                </a:solidFill>
              </a:rPr>
              <a:t>הזווית הנוצרת בין כל שלושה אטומים קשורים הינה </a:t>
            </a:r>
            <a:r>
              <a:rPr lang="en-US" sz="2200" dirty="0">
                <a:solidFill>
                  <a:srgbClr val="192A72"/>
                </a:solidFill>
              </a:rPr>
              <a:t>120</a:t>
            </a:r>
            <a:r>
              <a:rPr lang="en-US" sz="2200" baseline="30000" dirty="0">
                <a:solidFill>
                  <a:srgbClr val="192A72"/>
                </a:solidFill>
              </a:rPr>
              <a:t>0</a:t>
            </a:r>
            <a:r>
              <a:rPr lang="he-IL" sz="2200" dirty="0">
                <a:solidFill>
                  <a:srgbClr val="192A7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06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3.  משולש מישורי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נוסחה מולקולרית:</a:t>
            </a:r>
          </a:p>
          <a:p>
            <a:pPr marL="0" indent="0">
              <a:buNone/>
            </a:pPr>
            <a:r>
              <a:rPr lang="he-IL" dirty="0"/>
              <a:t>נוסחת ייצוג אלקטרונית: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כדי למזער את הדחייה בין אלקטרוני הערכיות </a:t>
            </a:r>
            <a:br>
              <a:rPr lang="en-US" dirty="0"/>
            </a:br>
            <a:r>
              <a:rPr lang="he-IL" dirty="0"/>
              <a:t>סביב האטום המרכזי, האטומים יסתדרו כאשר </a:t>
            </a:r>
            <a:br>
              <a:rPr lang="en-US" dirty="0"/>
            </a:br>
            <a:r>
              <a:rPr lang="he-IL" dirty="0"/>
              <a:t>ביניהם זווית של </a:t>
            </a:r>
            <a:r>
              <a:rPr lang="en-US" dirty="0"/>
              <a:t>120</a:t>
            </a:r>
            <a:r>
              <a:rPr lang="en-US" baseline="30000" dirty="0"/>
              <a:t>o</a:t>
            </a:r>
            <a:r>
              <a:rPr lang="he-IL" dirty="0"/>
              <a:t>.  נקבל מבנה משולש מישורי</a:t>
            </a: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e-IL" dirty="0"/>
              <a:t>של האטומים במולקולה.</a:t>
            </a:r>
          </a:p>
          <a:p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3690747" y="2070711"/>
            <a:ext cx="96532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dirty="0"/>
              <a:t>CH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endParaRPr lang="he-IL" sz="28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002445" y="2032212"/>
            <a:ext cx="73449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dirty="0"/>
              <a:t>BH</a:t>
            </a:r>
            <a:r>
              <a:rPr lang="en-US" sz="2800" b="1" baseline="-25000" dirty="0"/>
              <a:t>3</a:t>
            </a:r>
            <a:endParaRPr lang="he-IL" sz="2800" b="1" baseline="-25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38660" t="29714" r="37833" b="30687"/>
          <a:stretch/>
        </p:blipFill>
        <p:spPr>
          <a:xfrm>
            <a:off x="666498" y="2593931"/>
            <a:ext cx="1406390" cy="125961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679430" y="1998308"/>
            <a:ext cx="2908900" cy="2275693"/>
            <a:chOff x="3855053" y="1001318"/>
            <a:chExt cx="2906319" cy="2829836"/>
          </a:xfrm>
        </p:grpSpPr>
        <p:grpSp>
          <p:nvGrpSpPr>
            <p:cNvPr id="32" name="Group 31"/>
            <p:cNvGrpSpPr/>
            <p:nvPr/>
          </p:nvGrpSpPr>
          <p:grpSpPr>
            <a:xfrm>
              <a:off x="3855053" y="1001318"/>
              <a:ext cx="2906319" cy="2829836"/>
              <a:chOff x="3551599" y="2273957"/>
              <a:chExt cx="2906319" cy="282983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599" y="2273957"/>
                <a:ext cx="2906319" cy="2829836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4877342" y="3219085"/>
                <a:ext cx="254831" cy="3297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</a:t>
                </a:r>
                <a:endParaRPr lang="he-IL" sz="2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19662205">
              <a:off x="4965541" y="2880603"/>
              <a:ext cx="503675" cy="59295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b="1" dirty="0"/>
                <a:t>:</a:t>
              </a:r>
              <a:endParaRPr lang="he-IL" sz="2800" b="1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256365">
              <a:off x="5356327" y="2969552"/>
              <a:ext cx="503675" cy="59295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b="1" dirty="0"/>
                <a:t>:</a:t>
              </a:r>
              <a:endParaRPr lang="he-IL" sz="2800" b="1" baseline="-2500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7" t="23264" r="22619" b="19444"/>
          <a:stretch/>
        </p:blipFill>
        <p:spPr>
          <a:xfrm>
            <a:off x="3274001" y="4699663"/>
            <a:ext cx="1798820" cy="17772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8" t="23897" r="23709" b="6919"/>
          <a:stretch/>
        </p:blipFill>
        <p:spPr>
          <a:xfrm rot="18439002">
            <a:off x="430715" y="4781158"/>
            <a:ext cx="1877957" cy="17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10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4.  פירמידה משולשת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3" y="1749184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מבנה מרחבי המערב 4 אטומים.  מבנה פירמידה משולשת נוצר כאשר: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אטום מרכזי קשור ל-3 אטומים נוספים.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על האטום המרכזי יש זוג אלקטרונים לא קושרים.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הזווית הנוצרת בין 3 האטומים הקשורים הינה </a:t>
            </a:r>
            <a:r>
              <a:rPr lang="en-US" dirty="0">
                <a:solidFill>
                  <a:srgbClr val="192A72"/>
                </a:solidFill>
              </a:rPr>
              <a:t>107</a:t>
            </a:r>
            <a:r>
              <a:rPr lang="en-US" baseline="30000" dirty="0">
                <a:solidFill>
                  <a:srgbClr val="192A72"/>
                </a:solidFill>
              </a:rPr>
              <a:t>0</a:t>
            </a:r>
            <a:r>
              <a:rPr lang="he-IL" dirty="0">
                <a:solidFill>
                  <a:srgbClr val="192A7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237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4.  פירמידה משולשת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נוסחה מולקולרית:</a:t>
            </a:r>
          </a:p>
          <a:p>
            <a:pPr marL="0" indent="0">
              <a:buNone/>
            </a:pPr>
            <a:r>
              <a:rPr lang="he-IL" dirty="0"/>
              <a:t>נוסחת ייצוג אלקטרונית: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כדי למזער את הדחייה בין אלקטרוני הערכיות </a:t>
            </a:r>
            <a:br>
              <a:rPr lang="en-US" dirty="0"/>
            </a:br>
            <a:r>
              <a:rPr lang="he-IL" dirty="0"/>
              <a:t>סביב האטום המרכזי, האטומים יסתדרו כאשר ביניהם זווית של </a:t>
            </a:r>
            <a:r>
              <a:rPr lang="en-US" dirty="0"/>
              <a:t>107</a:t>
            </a:r>
            <a:r>
              <a:rPr lang="en-US" baseline="30000" dirty="0"/>
              <a:t>o</a:t>
            </a:r>
            <a:r>
              <a:rPr lang="he-IL" dirty="0"/>
              <a:t>. 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משמעות הדבר כי האטומים במולקולה יהיו מסודרים במבנה של פירמידה משולשת.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7881614" y="1991694"/>
            <a:ext cx="76976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dirty="0"/>
              <a:t>NH</a:t>
            </a:r>
            <a:r>
              <a:rPr lang="en-US" sz="2800" b="1" baseline="-25000" dirty="0"/>
              <a:t>3</a:t>
            </a:r>
            <a:endParaRPr lang="he-IL" sz="2800" b="1" baseline="-25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270043"/>
            <a:ext cx="1302333" cy="91600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9170" y="1024128"/>
            <a:ext cx="2852931" cy="2260409"/>
            <a:chOff x="1937815" y="3872007"/>
            <a:chExt cx="3637884" cy="2670602"/>
          </a:xfrm>
        </p:grpSpPr>
        <p:sp>
          <p:nvSpPr>
            <p:cNvPr id="22" name="TextBox 21"/>
            <p:cNvSpPr txBox="1"/>
            <p:nvPr/>
          </p:nvSpPr>
          <p:spPr>
            <a:xfrm>
              <a:off x="3528823" y="3872007"/>
              <a:ext cx="611066" cy="101566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6000" dirty="0"/>
                <a:t>..</a:t>
              </a:r>
            </a:p>
          </p:txBody>
        </p:sp>
        <p:sp>
          <p:nvSpPr>
            <p:cNvPr id="23" name="Teardrop 22"/>
            <p:cNvSpPr/>
            <p:nvPr/>
          </p:nvSpPr>
          <p:spPr>
            <a:xfrm rot="8179981">
              <a:off x="3455070" y="4306859"/>
              <a:ext cx="603369" cy="623067"/>
            </a:xfrm>
            <a:prstGeom prst="teardrop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86" b="94286" l="4747" r="96677"/>
                      </a14:imgEffect>
                    </a14:imgLayer>
                  </a14:imgProps>
                </a:ext>
              </a:extLst>
            </a:blip>
            <a:srcRect b="9066"/>
            <a:stretch/>
          </p:blipFill>
          <p:spPr>
            <a:xfrm>
              <a:off x="1937815" y="4710595"/>
              <a:ext cx="3637884" cy="1832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014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5.  טטראדר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1738298"/>
            <a:ext cx="11161453" cy="39113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מבנה מרחבי המערב 5 אטומים.  מבנה הטטראדר נוצר כאשר: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אטום מרכזי הקשור ל-4 אטומים נוספים.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על האטום המרכזי אין אלקטרונים לא קושרים.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הזווית הנוצרת בין 3 האטומים הקשורים הינה </a:t>
            </a:r>
            <a:r>
              <a:rPr lang="en-US" dirty="0">
                <a:solidFill>
                  <a:srgbClr val="192A72"/>
                </a:solidFill>
              </a:rPr>
              <a:t>109</a:t>
            </a:r>
            <a:r>
              <a:rPr lang="en-US" baseline="30000" dirty="0">
                <a:solidFill>
                  <a:srgbClr val="192A72"/>
                </a:solidFill>
              </a:rPr>
              <a:t>0</a:t>
            </a:r>
            <a:r>
              <a:rPr lang="he-IL" dirty="0">
                <a:solidFill>
                  <a:srgbClr val="192A72"/>
                </a:solidFill>
              </a:rPr>
              <a:t>.</a:t>
            </a:r>
            <a:br>
              <a:rPr lang="en-US" dirty="0">
                <a:solidFill>
                  <a:srgbClr val="192A72"/>
                </a:solidFill>
              </a:rPr>
            </a:b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3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5.  טטראדר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נוסחה מולקולרית:</a:t>
            </a:r>
          </a:p>
          <a:p>
            <a:pPr marL="0" indent="0">
              <a:buNone/>
            </a:pPr>
            <a:r>
              <a:rPr lang="he-IL" dirty="0"/>
              <a:t>נוסחת ייצוג אלקטרונית:</a:t>
            </a:r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כל שני אטומים הנקשרים לאטום המרכזי יוצרים באמצעותו זווית של</a:t>
            </a:r>
            <a:r>
              <a:rPr lang="en-US" dirty="0"/>
              <a:t>109 </a:t>
            </a:r>
            <a:r>
              <a:rPr lang="en-US" baseline="30000" dirty="0"/>
              <a:t>o</a:t>
            </a:r>
            <a:r>
              <a:rPr lang="en-US" dirty="0"/>
              <a:t>  </a:t>
            </a:r>
            <a:r>
              <a:rPr lang="he-IL" dirty="0"/>
              <a:t>. </a:t>
            </a:r>
          </a:p>
          <a:p>
            <a:pPr marL="0" indent="0">
              <a:buNone/>
            </a:pPr>
            <a:r>
              <a:rPr lang="he-IL" dirty="0"/>
              <a:t>נקבל מבנה טטראדר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dirty="0"/>
              <a:t>של האטומים במולקולה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5345590" y="1991694"/>
            <a:ext cx="30227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/>
              <a:t>CH</a:t>
            </a:r>
            <a:r>
              <a:rPr lang="en-US" sz="2800" b="1" baseline="-25000" dirty="0"/>
              <a:t>4		</a:t>
            </a:r>
            <a:r>
              <a:rPr lang="en-US" sz="2800" b="1" dirty="0"/>
              <a:t>CH</a:t>
            </a:r>
            <a:r>
              <a:rPr lang="he-IL" sz="2800" b="1" baseline="-25000" dirty="0"/>
              <a:t>3</a:t>
            </a:r>
            <a:r>
              <a:rPr lang="en-US" sz="2800" b="1" dirty="0"/>
              <a:t>F</a:t>
            </a:r>
            <a:endParaRPr lang="he-IL" sz="28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20000" r="26058" b="25000"/>
          <a:stretch/>
        </p:blipFill>
        <p:spPr>
          <a:xfrm>
            <a:off x="2952024" y="5122956"/>
            <a:ext cx="1330762" cy="1372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24259" r="26402" b="20371"/>
          <a:stretch/>
        </p:blipFill>
        <p:spPr>
          <a:xfrm>
            <a:off x="5734927" y="4990134"/>
            <a:ext cx="1378679" cy="15854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78661" y="1956326"/>
            <a:ext cx="2280769" cy="2220749"/>
            <a:chOff x="1204754" y="1738859"/>
            <a:chExt cx="2280769" cy="2220749"/>
          </a:xfrm>
        </p:grpSpPr>
        <p:grpSp>
          <p:nvGrpSpPr>
            <p:cNvPr id="30" name="Group 29"/>
            <p:cNvGrpSpPr/>
            <p:nvPr/>
          </p:nvGrpSpPr>
          <p:grpSpPr>
            <a:xfrm>
              <a:off x="1204754" y="1738859"/>
              <a:ext cx="2280769" cy="2220749"/>
              <a:chOff x="1204754" y="1738859"/>
              <a:chExt cx="2280769" cy="2220749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4754" y="1738859"/>
                <a:ext cx="2280769" cy="2220749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1708879" y="1918741"/>
                <a:ext cx="303245" cy="404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73" t="72764" r="23810" b="16436"/>
              <a:stretch/>
            </p:blipFill>
            <p:spPr>
              <a:xfrm>
                <a:off x="1787271" y="2095990"/>
                <a:ext cx="449705" cy="239843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2227526" y="2706972"/>
              <a:ext cx="235224" cy="284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he-IL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023" y="2472101"/>
            <a:ext cx="1838325" cy="13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99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מבנים של מולקולות סביב לאטום המרכזי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488712" y="1640653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קו מייצג קשר קוולנטי יחיד, כפול או משולש</a:t>
            </a:r>
          </a:p>
          <a:p>
            <a:r>
              <a:rPr lang="he-IL" dirty="0"/>
              <a:t>קו עבה מייצג קשר ש"יוצא" ממישור </a:t>
            </a:r>
            <a:br>
              <a:rPr lang="en-US" dirty="0"/>
            </a:br>
            <a:r>
              <a:rPr lang="he-IL" dirty="0"/>
              <a:t>התמונה לכיוונינו.</a:t>
            </a:r>
          </a:p>
          <a:p>
            <a:r>
              <a:rPr lang="he-IL" dirty="0"/>
              <a:t>קו עבה מקווקו מייצג קשר </a:t>
            </a:r>
            <a:br>
              <a:rPr lang="en-US" dirty="0"/>
            </a:br>
            <a:r>
              <a:rPr lang="he-IL" dirty="0"/>
              <a:t>ש"נכנס" אל מאחורי </a:t>
            </a:r>
            <a:br>
              <a:rPr lang="en-US" dirty="0"/>
            </a:br>
            <a:r>
              <a:rPr lang="he-IL" dirty="0"/>
              <a:t>התמונה.</a:t>
            </a:r>
            <a:endParaRPr lang="he-IL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89734"/>
              </p:ext>
            </p:extLst>
          </p:nvPr>
        </p:nvGraphicFramePr>
        <p:xfrm>
          <a:off x="192881" y="1119741"/>
          <a:ext cx="7989759" cy="501287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37917">
                  <a:extLst>
                    <a:ext uri="{9D8B030D-6E8A-4147-A177-3AD203B41FA5}">
                      <a16:colId xmlns:a16="http://schemas.microsoft.com/office/drawing/2014/main" val="2420681536"/>
                    </a:ext>
                  </a:extLst>
                </a:gridCol>
                <a:gridCol w="2104103">
                  <a:extLst>
                    <a:ext uri="{9D8B030D-6E8A-4147-A177-3AD203B41FA5}">
                      <a16:colId xmlns:a16="http://schemas.microsoft.com/office/drawing/2014/main" val="1026358684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246790882"/>
                    </a:ext>
                  </a:extLst>
                </a:gridCol>
                <a:gridCol w="1454047">
                  <a:extLst>
                    <a:ext uri="{9D8B030D-6E8A-4147-A177-3AD203B41FA5}">
                      <a16:colId xmlns:a16="http://schemas.microsoft.com/office/drawing/2014/main" val="724380097"/>
                    </a:ext>
                  </a:extLst>
                </a:gridCol>
              </a:tblGrid>
              <a:tr h="65052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5423470"/>
                  </a:ext>
                </a:extLst>
              </a:tr>
              <a:tr h="1454115">
                <a:tc>
                  <a:txBody>
                    <a:bodyPr/>
                    <a:lstStyle/>
                    <a:p>
                      <a:pPr rtl="1"/>
                      <a:br>
                        <a:rPr lang="en-US" dirty="0"/>
                      </a:br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קווי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2 </a:t>
                      </a:r>
                    </a:p>
                    <a:p>
                      <a:pPr algn="ctr" rtl="1"/>
                      <a:r>
                        <a:rPr lang="he-IL" b="1" dirty="0"/>
                        <a:t>"ענני אלקטרונים"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173234"/>
                  </a:ext>
                </a:extLst>
              </a:tr>
              <a:tr h="1454115">
                <a:tc>
                  <a:txBody>
                    <a:bodyPr/>
                    <a:lstStyle/>
                    <a:p>
                      <a:pPr rtl="1"/>
                      <a:br>
                        <a:rPr lang="en-US" dirty="0"/>
                      </a:br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זוויתי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משולש מישורי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3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"ענני אלקטרונים"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24399361"/>
                  </a:ext>
                </a:extLst>
              </a:tr>
              <a:tr h="145411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זוויתי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פירמידה משולשת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טטראדר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4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"ענני אלקטרונים"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11597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793" y="2504029"/>
            <a:ext cx="1047750" cy="333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518" y="3540280"/>
            <a:ext cx="876300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543" y="5026725"/>
            <a:ext cx="1057275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623" y="3793305"/>
            <a:ext cx="923925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987" y="5091030"/>
            <a:ext cx="1095375" cy="752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025" y="5143714"/>
            <a:ext cx="923925" cy="781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42754" y="2580319"/>
            <a:ext cx="2083719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1 זוג אלקטרונים</a:t>
            </a:r>
          </a:p>
          <a:p>
            <a:pPr algn="ctr"/>
            <a:r>
              <a:rPr lang="he-IL" b="1" dirty="0"/>
              <a:t> לא קושרים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39657" y="4035592"/>
            <a:ext cx="2458197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2 זוגות אלקטרונים</a:t>
            </a:r>
          </a:p>
          <a:p>
            <a:pPr algn="ctr"/>
            <a:r>
              <a:rPr lang="he-IL" b="1" dirty="0"/>
              <a:t> לא קושרים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46686" y="1130437"/>
            <a:ext cx="1984917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0 זוגות אלקטרונים</a:t>
            </a:r>
          </a:p>
          <a:p>
            <a:pPr algn="ctr"/>
            <a:r>
              <a:rPr lang="he-IL" b="1" dirty="0"/>
              <a:t> לא קושרים</a:t>
            </a:r>
          </a:p>
        </p:txBody>
      </p:sp>
    </p:spTree>
    <p:extLst>
      <p:ext uri="{BB962C8B-B14F-4D97-AF65-F5344CB8AC3E}">
        <p14:creationId xmlns:p14="http://schemas.microsoft.com/office/powerpoint/2010/main" val="1906511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להפסקה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 סרקו את הברקוד הבא ושחקו במשחק זיהוי צורות גיאומטריות!</a:t>
            </a:r>
          </a:p>
          <a:p>
            <a:pPr marL="0" indent="0">
              <a:buNone/>
            </a:pPr>
            <a:r>
              <a:rPr lang="he-IL" dirty="0"/>
              <a:t>הוראות המשחק:</a:t>
            </a:r>
          </a:p>
          <a:p>
            <a:pPr marL="457200" indent="-457200">
              <a:buAutoNum type="arabicPeriod"/>
            </a:pPr>
            <a:r>
              <a:rPr lang="he-IL" dirty="0"/>
              <a:t>קראו את התיאור על גבי הכרטיסייה</a:t>
            </a:r>
          </a:p>
          <a:p>
            <a:pPr marL="457200" indent="-457200">
              <a:buAutoNum type="arabicPeriod"/>
            </a:pPr>
            <a:r>
              <a:rPr lang="he-IL" dirty="0"/>
              <a:t>נחשו מהי הצורה הגיאומטרית המתוארת</a:t>
            </a:r>
          </a:p>
          <a:p>
            <a:pPr marL="457200" indent="-457200">
              <a:buAutoNum type="arabicPeriod"/>
            </a:pPr>
            <a:r>
              <a:rPr lang="he-IL" dirty="0"/>
              <a:t>הפכו את הכרטיסייה (על ידי לחיצה על הקלף) על מנת לחשוף את התשובה</a:t>
            </a:r>
          </a:p>
          <a:p>
            <a:pPr marL="457200" indent="-457200">
              <a:buAutoNum type="arabicPeriod"/>
            </a:pPr>
            <a:r>
              <a:rPr lang="he-IL" dirty="0"/>
              <a:t>הזינו את הניקוד שקיבלתם</a:t>
            </a:r>
          </a:p>
          <a:p>
            <a:pPr marL="457200" indent="-457200">
              <a:buAutoNum type="arabicPeriod"/>
            </a:pPr>
            <a:endParaRPr lang="he-IL" dirty="0"/>
          </a:p>
          <a:p>
            <a:pPr marL="0" indent="0">
              <a:buNone/>
            </a:pPr>
            <a:r>
              <a:rPr lang="he-IL" dirty="0"/>
              <a:t>						בהצלחה ובהנאה!</a:t>
            </a:r>
            <a:endParaRPr lang="en-US" dirty="0"/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22" y="766591"/>
            <a:ext cx="2628078" cy="2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9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מבנה וקישור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כימיה יא'-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רחל אידלמן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הפסקה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dirty="0">
                <a:sym typeface="Varela Round"/>
              </a:rPr>
              <a:t>10 דקות לתרגול- סרקו את ה-</a:t>
            </a:r>
            <a:r>
              <a:rPr lang="en-US" dirty="0">
                <a:sym typeface="Varela Round"/>
              </a:rPr>
              <a:t>QR</a:t>
            </a:r>
            <a:r>
              <a:rPr lang="he-IL" dirty="0">
                <a:sym typeface="Varela Round"/>
              </a:rPr>
              <a:t> לקבלת התרגיל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154072" y="3527909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493" y="1645017"/>
            <a:ext cx="4707250" cy="45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התרגול להפסקה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מי אני ומהו שם צורתי הגיאומטרית</a:t>
            </a:r>
            <a:r>
              <a:rPr lang="en-US" dirty="0"/>
              <a:t>?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e-IL" dirty="0"/>
              <a:t>יש לי אטום מרכזי, ללא זוגות לא קושרים </a:t>
            </a:r>
            <a:br>
              <a:rPr lang="en-US" dirty="0"/>
            </a:br>
            <a:r>
              <a:rPr lang="he-IL" dirty="0"/>
              <a:t>ואליו קשורים 4 אטומים נוספים.</a:t>
            </a:r>
            <a:br>
              <a:rPr lang="en-US" dirty="0"/>
            </a:br>
            <a:br>
              <a:rPr lang="en-US" dirty="0"/>
            </a:br>
            <a:endParaRPr lang="he-IL" dirty="0"/>
          </a:p>
          <a:p>
            <a:pPr marL="457200" indent="-457200">
              <a:buAutoNum type="arabicPeriod"/>
            </a:pPr>
            <a:r>
              <a:rPr lang="he-IL" dirty="0"/>
              <a:t>לאטום המרכזי שלי, אין זוגות לא קושרים </a:t>
            </a:r>
            <a:br>
              <a:rPr lang="en-US" dirty="0"/>
            </a:br>
            <a:r>
              <a:rPr lang="he-IL" dirty="0"/>
              <a:t>והוא קושר בקשרים כפולים 2 אטומים</a:t>
            </a:r>
            <a:br>
              <a:rPr lang="en-US" dirty="0"/>
            </a:br>
            <a:br>
              <a:rPr lang="en-US" dirty="0"/>
            </a:br>
            <a:endParaRPr lang="he-IL" dirty="0"/>
          </a:p>
          <a:p>
            <a:pPr marL="0" indent="0">
              <a:buNone/>
            </a:pPr>
            <a:endParaRPr lang="he-IL" sz="4000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5"/>
            <a:ext cx="2046421" cy="20464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373" y="3358678"/>
            <a:ext cx="2027167" cy="1078647"/>
          </a:xfrm>
          <a:prstGeom prst="rect">
            <a:avLst/>
          </a:prstGeom>
        </p:spPr>
      </p:pic>
      <p:sp>
        <p:nvSpPr>
          <p:cNvPr id="10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218039" y="4488026"/>
            <a:ext cx="7807254" cy="18621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he-IL" dirty="0"/>
              <a:t>יש לי אטום מרכזי, ולו זוג לא קושר אחד </a:t>
            </a:r>
            <a:br>
              <a:rPr lang="en-US" dirty="0"/>
            </a:br>
            <a:r>
              <a:rPr lang="he-IL" dirty="0"/>
              <a:t>ואליו קשורים 3 אטומים נוספים</a:t>
            </a:r>
          </a:p>
          <a:p>
            <a:pPr marL="0" indent="0">
              <a:buNone/>
            </a:pPr>
            <a:endParaRPr lang="he-IL" sz="4000" dirty="0"/>
          </a:p>
          <a:p>
            <a:pPr marL="0" indent="0"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1" y="1381921"/>
            <a:ext cx="1719262" cy="1571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749" y="4880105"/>
            <a:ext cx="16192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התרגול להפסקה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מי אני ומהו שם צורתי הגיאומטרית</a:t>
            </a:r>
            <a:r>
              <a:rPr lang="en-US" dirty="0"/>
              <a:t>?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he-IL" dirty="0"/>
              <a:t>יש לי אטום מרכזי, ללא זוגות לא קושרים ואליו קשור אטום אחד נוסף</a:t>
            </a:r>
          </a:p>
          <a:p>
            <a:pPr marL="457200" indent="-457200">
              <a:buFont typeface="+mj-lt"/>
              <a:buAutoNum type="arabicPeriod" startAt="4"/>
            </a:pPr>
            <a:endParaRPr lang="he-IL" dirty="0"/>
          </a:p>
          <a:p>
            <a:pPr marL="457200" indent="-457200">
              <a:buAutoNum type="arabicPeriod" startAt="4"/>
            </a:pPr>
            <a:r>
              <a:rPr lang="he-IL" dirty="0"/>
              <a:t>יש לי אטום מרכזי, עם שני זוגות לא קושרים </a:t>
            </a:r>
            <a:br>
              <a:rPr lang="en-US" dirty="0"/>
            </a:br>
            <a:r>
              <a:rPr lang="he-IL" dirty="0"/>
              <a:t>ואליו קשורים 2 אטומים נוספים.</a:t>
            </a:r>
            <a:br>
              <a:rPr lang="en-US" dirty="0"/>
            </a:br>
            <a:endParaRPr lang="he-IL" dirty="0"/>
          </a:p>
          <a:p>
            <a:pPr marL="457200" indent="-457200">
              <a:buAutoNum type="arabicPeriod" startAt="4"/>
            </a:pPr>
            <a:r>
              <a:rPr lang="he-IL" dirty="0"/>
              <a:t>יש לי אטום מרכזי, ללא זוגות לא קושרים ואליו קשורים 3 אטומים נוספים.</a:t>
            </a:r>
          </a:p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9772"/>
            <a:ext cx="1769780" cy="1769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50" y="1700583"/>
            <a:ext cx="1497119" cy="772386"/>
          </a:xfrm>
          <a:prstGeom prst="rect">
            <a:avLst/>
          </a:prstGeom>
        </p:spPr>
      </p:pic>
      <p:sp>
        <p:nvSpPr>
          <p:cNvPr id="18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1265914" y="4880105"/>
            <a:ext cx="7193371" cy="84260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0"/>
              </a:spcAft>
              <a:buFont typeface="+mj-lt"/>
              <a:buAutoNum type="arabicPeriod" startAt="7"/>
            </a:pPr>
            <a:r>
              <a:rPr lang="he-IL" sz="2600" dirty="0"/>
              <a:t>האטום המרכזי שלי קושר 4, אך למעשה </a:t>
            </a:r>
            <a:br>
              <a:rPr lang="en-US" sz="2600" dirty="0"/>
            </a:br>
            <a:r>
              <a:rPr lang="he-IL" sz="2600" dirty="0"/>
              <a:t>קושר רק 3 אטומים. אין לו זוגות לא קושרים</a:t>
            </a:r>
            <a:r>
              <a:rPr lang="he-IL" sz="4000" dirty="0"/>
              <a:t>	</a:t>
            </a:r>
          </a:p>
          <a:p>
            <a:pPr marL="0" indent="0"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866" y="2398015"/>
            <a:ext cx="1755503" cy="12975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59" y="4718942"/>
            <a:ext cx="1696310" cy="1359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39" y="3174520"/>
            <a:ext cx="1438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13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האלקטרונים סביב לאטום המרכזי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8273143" y="2307772"/>
            <a:ext cx="3611130" cy="32589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" indent="0">
              <a:spcAft>
                <a:spcPts val="1000"/>
              </a:spcAft>
              <a:buSzPct val="90000"/>
              <a:buNone/>
            </a:pPr>
            <a:r>
              <a:rPr lang="he-IL" dirty="0"/>
              <a:t>זוגות אלקטרונים לא קושרים 'דוחים' יותר לעומת זוגות קושרים </a:t>
            </a:r>
            <a:br>
              <a:rPr lang="en-US" dirty="0"/>
            </a:br>
            <a:r>
              <a:rPr lang="he-IL" dirty="0"/>
              <a:t>ולכן הזווית בין האטומים קטנה יותר כאשר יש זוגות אלקטרונים לא קושרים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15273" y="1714323"/>
            <a:ext cx="7943850" cy="4383238"/>
            <a:chOff x="458968" y="2323054"/>
            <a:chExt cx="7943850" cy="4383238"/>
          </a:xfrm>
        </p:grpSpPr>
        <p:grpSp>
          <p:nvGrpSpPr>
            <p:cNvPr id="59" name="Group 58"/>
            <p:cNvGrpSpPr/>
            <p:nvPr/>
          </p:nvGrpSpPr>
          <p:grpSpPr>
            <a:xfrm>
              <a:off x="1081432" y="2323054"/>
              <a:ext cx="6865743" cy="1529872"/>
              <a:chOff x="1364462" y="2323054"/>
              <a:chExt cx="6865743" cy="152987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7630" y="2743249"/>
                <a:ext cx="1552575" cy="71437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7974" y="2776601"/>
                <a:ext cx="1543050" cy="10763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4462" y="2323054"/>
                <a:ext cx="1657350" cy="1524000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968" y="3905942"/>
              <a:ext cx="7943850" cy="2800350"/>
            </a:xfrm>
            <a:prstGeom prst="rect">
              <a:avLst/>
            </a:prstGeom>
          </p:spPr>
        </p:pic>
      </p:grpSp>
      <p:sp>
        <p:nvSpPr>
          <p:cNvPr id="11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735981" y="6150577"/>
            <a:ext cx="6233532" cy="5389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" indent="0">
              <a:spcAft>
                <a:spcPts val="1000"/>
              </a:spcAft>
              <a:buSzPct val="90000"/>
              <a:buNone/>
            </a:pPr>
            <a:r>
              <a:rPr lang="he-IL" sz="2000" dirty="0">
                <a:solidFill>
                  <a:srgbClr val="FF0000"/>
                </a:solidFill>
              </a:rPr>
              <a:t>* אין צורך לזכור את זוויות הקשרים על פי ת"ל לבגרות</a:t>
            </a:r>
          </a:p>
        </p:txBody>
      </p:sp>
    </p:spTree>
    <p:extLst>
      <p:ext uri="{BB962C8B-B14F-4D97-AF65-F5344CB8AC3E}">
        <p14:creationId xmlns:p14="http://schemas.microsoft.com/office/powerpoint/2010/main" val="40568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קוטביות מולקולות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163000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כדי לקבוע את המבנה המרחבי ואת קוטביות המולקולה, נרצה לדעת:</a:t>
            </a:r>
          </a:p>
          <a:p>
            <a:pPr marL="1371600" lvl="2" indent="-457200">
              <a:lnSpc>
                <a:spcPct val="150000"/>
              </a:lnSpc>
              <a:buAutoNum type="arabicPeriod"/>
            </a:pPr>
            <a:r>
              <a:rPr lang="he-IL" sz="2400" dirty="0">
                <a:solidFill>
                  <a:srgbClr val="192A72"/>
                </a:solidFill>
              </a:rPr>
              <a:t>כמה אטומים קשורים לאטום המרכזי?</a:t>
            </a:r>
          </a:p>
          <a:p>
            <a:pPr marL="1371600" lvl="2" indent="-457200">
              <a:lnSpc>
                <a:spcPct val="150000"/>
              </a:lnSpc>
              <a:buAutoNum type="arabicPeriod"/>
            </a:pPr>
            <a:r>
              <a:rPr lang="he-IL" sz="2400" dirty="0">
                <a:solidFill>
                  <a:srgbClr val="192A72"/>
                </a:solidFill>
              </a:rPr>
              <a:t>כמה זוגות אלקטרונים לא קושרים יש על האטום המרכזי?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he-IL" sz="2400" dirty="0">
              <a:solidFill>
                <a:srgbClr val="192A72"/>
              </a:solidFill>
            </a:endParaRPr>
          </a:p>
          <a:p>
            <a:pPr>
              <a:defRPr/>
            </a:pPr>
            <a:r>
              <a:rPr lang="he-IL" dirty="0">
                <a:solidFill>
                  <a:srgbClr val="192A72"/>
                </a:solidFill>
              </a:rPr>
              <a:t>נדגים על ידי סימולציה: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387" y="4081782"/>
            <a:ext cx="3725767" cy="24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94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הקשר הקוולנטי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תזכורת: אלקטרושליליות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e-IL" dirty="0"/>
              <a:t>בכדי לקבוע את קוטביות הקשר</a:t>
            </a:r>
            <a:br>
              <a:rPr lang="en-US" dirty="0"/>
            </a:br>
            <a:r>
              <a:rPr lang="he-IL" dirty="0"/>
              <a:t> אנו משתמשים בסולם </a:t>
            </a:r>
            <a:br>
              <a:rPr lang="en-US" dirty="0"/>
            </a:br>
            <a:r>
              <a:rPr lang="he-IL" dirty="0" err="1"/>
              <a:t>האלקטרושליליות</a:t>
            </a:r>
            <a:r>
              <a:rPr lang="he-IL" dirty="0"/>
              <a:t> של </a:t>
            </a:r>
            <a:r>
              <a:rPr lang="he-IL" dirty="0" err="1"/>
              <a:t>פאולינג</a:t>
            </a:r>
            <a:r>
              <a:rPr lang="he-IL" dirty="0"/>
              <a:t> </a:t>
            </a:r>
            <a:br>
              <a:rPr lang="en-US" dirty="0"/>
            </a:br>
            <a:r>
              <a:rPr lang="he-IL" dirty="0"/>
              <a:t>שערכיו נעים בין 0-4.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t="35185" r="21296" b="16666"/>
          <a:stretch/>
        </p:blipFill>
        <p:spPr>
          <a:xfrm>
            <a:off x="515273" y="1771793"/>
            <a:ext cx="6680156" cy="38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96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קוטביות מולקולות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3" y="1681020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במולקולות רבות אטומים </a:t>
            </a:r>
            <a:r>
              <a:rPr lang="he-IL" dirty="0"/>
              <a:t>נתייחס לא רק לקוטביות הקשרים, אלא גם למבנה המרחבי של המולקולה, על מנת לקבוע את הקוטביות שלה.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21506" name="Picture 2" descr="Illustration of Four Men Wearing Office Attire and Playing Office Game by Playing Tug of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33" y="3190934"/>
            <a:ext cx="5616157" cy="22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79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1.  קוטביות במבנה קווי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1635959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אם האטומים הקשורים לאטום המרכזי בעלי </a:t>
            </a:r>
            <a:r>
              <a:rPr lang="he-IL" b="1" dirty="0">
                <a:solidFill>
                  <a:srgbClr val="92D050"/>
                </a:solidFill>
              </a:rPr>
              <a:t>אלקטרושליליות זהה </a:t>
            </a:r>
          </a:p>
          <a:p>
            <a:pPr marL="0" indent="0">
              <a:buNone/>
            </a:pPr>
            <a:r>
              <a:rPr lang="he-IL" dirty="0"/>
              <a:t>המולקולה </a:t>
            </a:r>
            <a:r>
              <a:rPr lang="he-IL" b="1" dirty="0">
                <a:solidFill>
                  <a:srgbClr val="92D050"/>
                </a:solidFill>
              </a:rPr>
              <a:t>לא קוטבית</a:t>
            </a:r>
          </a:p>
          <a:p>
            <a:endParaRPr lang="he-IL" b="1" dirty="0">
              <a:solidFill>
                <a:srgbClr val="92D050"/>
              </a:solidFill>
            </a:endParaRPr>
          </a:p>
          <a:p>
            <a:endParaRPr lang="he-IL" b="1" dirty="0">
              <a:solidFill>
                <a:srgbClr val="92D050"/>
              </a:solidFill>
            </a:endParaRPr>
          </a:p>
          <a:p>
            <a:endParaRPr lang="he-IL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he-IL" dirty="0"/>
              <a:t>אם האטומים הקשורים לאטום המרכזי הם בעלי </a:t>
            </a:r>
            <a:r>
              <a:rPr lang="he-IL" b="1" dirty="0">
                <a:solidFill>
                  <a:srgbClr val="92D050"/>
                </a:solidFill>
              </a:rPr>
              <a:t>אלקטרושליליות שונה </a:t>
            </a:r>
          </a:p>
          <a:p>
            <a:pPr marL="0" indent="0">
              <a:buNone/>
            </a:pPr>
            <a:r>
              <a:rPr lang="he-IL" dirty="0"/>
              <a:t>המולקולה </a:t>
            </a:r>
            <a:r>
              <a:rPr lang="he-IL" b="1" dirty="0">
                <a:solidFill>
                  <a:srgbClr val="92D050"/>
                </a:solidFill>
              </a:rPr>
              <a:t>קוטבית</a:t>
            </a:r>
            <a:endParaRPr lang="en-US" b="1" dirty="0">
              <a:solidFill>
                <a:srgbClr val="92D050"/>
              </a:solidFill>
            </a:endParaRPr>
          </a:p>
          <a:p>
            <a:endParaRPr lang="he-IL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39582" y="2298654"/>
            <a:ext cx="5290403" cy="1071389"/>
            <a:chOff x="-357458" y="4753656"/>
            <a:chExt cx="5290403" cy="107138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" t="39630" r="4564" b="40057"/>
            <a:stretch/>
          </p:blipFill>
          <p:spPr>
            <a:xfrm>
              <a:off x="71083" y="4753656"/>
              <a:ext cx="4861862" cy="1017455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-357458" y="5455713"/>
              <a:ext cx="687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dirty="0">
                  <a:solidFill>
                    <a:srgbClr val="FF0000"/>
                  </a:solidFill>
                </a:rPr>
                <a:t>&gt;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81" y="2309858"/>
            <a:ext cx="1981200" cy="115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556" y="4405436"/>
            <a:ext cx="1847850" cy="11525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flipH="1">
            <a:off x="3568717" y="4767416"/>
            <a:ext cx="4406357" cy="990600"/>
            <a:chOff x="3593520" y="4567361"/>
            <a:chExt cx="4406357" cy="99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442" y="4567361"/>
              <a:ext cx="3295650" cy="990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890606" y="4862606"/>
                  <a:ext cx="11092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𝜹</m:t>
                        </m:r>
                        <m:r>
                          <a:rPr lang="he-IL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0606" y="4862606"/>
                  <a:ext cx="1109271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 flipH="1">
                  <a:off x="3593520" y="4862606"/>
                  <a:ext cx="10355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𝜹</m:t>
                        </m:r>
                        <m:r>
                          <a:rPr lang="he-IL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593520" y="4862606"/>
                  <a:ext cx="103556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561407" y="3374509"/>
            <a:ext cx="2475293" cy="41960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מולקולה לא קוטבית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863161" y="5853206"/>
            <a:ext cx="2101148" cy="41960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מולקולה קוטבית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9490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1.  מבנה קווי: האם המולקולות הבאות קוטביות?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נוסחה מולקולרית:</a:t>
            </a:r>
          </a:p>
          <a:p>
            <a:pPr marL="0" indent="0">
              <a:buNone/>
            </a:pPr>
            <a:r>
              <a:rPr lang="he-IL" dirty="0"/>
              <a:t>נוסחת ייצוג אלקטרונית: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236" y="3295085"/>
            <a:ext cx="2114785" cy="10594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72312" y="3253011"/>
            <a:ext cx="1831772" cy="1143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12700" y="3625021"/>
                <a:ext cx="11092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𝜹</m:t>
                      </m:r>
                      <m:r>
                        <a:rPr lang="he-IL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700" y="3625021"/>
                <a:ext cx="110927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flipH="1">
                <a:off x="4653093" y="3619130"/>
                <a:ext cx="10355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𝜹</m:t>
                      </m:r>
                      <m:r>
                        <a:rPr lang="he-IL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53093" y="3619130"/>
                <a:ext cx="103556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3172313" y="1880552"/>
            <a:ext cx="4191780" cy="1393388"/>
            <a:chOff x="3864639" y="1880552"/>
            <a:chExt cx="3499453" cy="1393388"/>
          </a:xfrm>
        </p:grpSpPr>
        <p:grpSp>
          <p:nvGrpSpPr>
            <p:cNvPr id="5" name="Group 4"/>
            <p:cNvGrpSpPr/>
            <p:nvPr/>
          </p:nvGrpSpPr>
          <p:grpSpPr>
            <a:xfrm>
              <a:off x="6059167" y="1885567"/>
              <a:ext cx="1304925" cy="1388373"/>
              <a:chOff x="6095999" y="1885567"/>
              <a:chExt cx="1304925" cy="138837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5999" y="2530990"/>
                <a:ext cx="1304925" cy="74295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15086" y="1885567"/>
                <a:ext cx="666750" cy="60007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864639" y="1880552"/>
              <a:ext cx="1257300" cy="1393388"/>
              <a:chOff x="3901471" y="1880552"/>
              <a:chExt cx="1257300" cy="139338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2554" y="1880552"/>
                <a:ext cx="895350" cy="52387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01471" y="2588140"/>
                <a:ext cx="1257300" cy="685800"/>
              </a:xfrm>
              <a:prstGeom prst="rect">
                <a:avLst/>
              </a:prstGeom>
            </p:spPr>
          </p:pic>
        </p:grpSp>
      </p:grpSp>
      <p:sp>
        <p:nvSpPr>
          <p:cNvPr id="20" name="TextBox 19"/>
          <p:cNvSpPr txBox="1"/>
          <p:nvPr/>
        </p:nvSpPr>
        <p:spPr>
          <a:xfrm>
            <a:off x="2783605" y="4019240"/>
            <a:ext cx="901622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הפרש באלקטרושליליות </a:t>
            </a:r>
            <a:br>
              <a:rPr lang="en-US" sz="2000" dirty="0"/>
            </a:br>
            <a:r>
              <a:rPr lang="he-IL" sz="2000" dirty="0"/>
              <a:t>בין האטומים המשתתפים בקשר:		</a:t>
            </a:r>
            <a:r>
              <a:rPr lang="he-IL" sz="2400" b="1" dirty="0"/>
              <a:t>    0			0.4</a:t>
            </a:r>
          </a:p>
        </p:txBody>
      </p:sp>
      <p:sp>
        <p:nvSpPr>
          <p:cNvPr id="2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5473981" y="4882459"/>
            <a:ext cx="2475293" cy="41960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מולקולה לא קוטבית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0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3006363" y="4882459"/>
            <a:ext cx="2101148" cy="41960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מולקולה קוטבית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60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0" grpId="0"/>
      <p:bldP spid="25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2.  קוטביות במבנה זוויתי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3" y="1761865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he-IL" dirty="0"/>
              <a:t>במבנה זוויתי לא קיימת סימטריה בה הקשרים הקוטביים ממוקמים באופן שהם יכולים לבטל זה את זה. </a:t>
            </a:r>
            <a:br>
              <a:rPr lang="en-US" dirty="0"/>
            </a:br>
            <a:r>
              <a:rPr lang="he-IL" dirty="0"/>
              <a:t>בנוסף, פיזור האלקטרונים אינו יכול להיות אחיד עקב קיום זוג אלקטרונים (אחד לפחות) לא קושר. לכן מולקולות בעלות מבנה זוויתי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תמיד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e-IL" dirty="0"/>
              <a:t>קוטביות.</a:t>
            </a:r>
          </a:p>
        </p:txBody>
      </p:sp>
      <p:grpSp>
        <p:nvGrpSpPr>
          <p:cNvPr id="18" name="Group 17"/>
          <p:cNvGrpSpPr/>
          <p:nvPr/>
        </p:nvGrpSpPr>
        <p:grpSpPr>
          <a:xfrm rot="1369973">
            <a:off x="2434425" y="4083144"/>
            <a:ext cx="2529905" cy="1918588"/>
            <a:chOff x="2652408" y="2815310"/>
            <a:chExt cx="4321682" cy="366441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7840" y="3317421"/>
              <a:ext cx="4286250" cy="31623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3947971" y="2815310"/>
              <a:ext cx="682386" cy="1070426"/>
              <a:chOff x="3947971" y="2815310"/>
              <a:chExt cx="682386" cy="107042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947971" y="2815310"/>
                <a:ext cx="682386" cy="1058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sz="3000" dirty="0"/>
                  <a:t>..</a:t>
                </a:r>
              </a:p>
            </p:txBody>
          </p:sp>
          <p:sp>
            <p:nvSpPr>
              <p:cNvPr id="27" name="Teardrop 26"/>
              <p:cNvSpPr/>
              <p:nvPr/>
            </p:nvSpPr>
            <p:spPr>
              <a:xfrm rot="8179981">
                <a:off x="4023140" y="3262669"/>
                <a:ext cx="603369" cy="623067"/>
              </a:xfrm>
              <a:prstGeom prst="teardrop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5960354">
              <a:off x="2767252" y="4332482"/>
              <a:ext cx="799383" cy="1029072"/>
              <a:chOff x="3631046" y="2876978"/>
              <a:chExt cx="799383" cy="1029072"/>
            </a:xfrm>
          </p:grpSpPr>
          <p:sp>
            <p:nvSpPr>
              <p:cNvPr id="23" name="TextBox 22"/>
              <p:cNvSpPr txBox="1"/>
              <p:nvPr/>
            </p:nvSpPr>
            <p:spPr>
              <a:xfrm rot="20316367">
                <a:off x="3631046" y="2876978"/>
                <a:ext cx="762965" cy="94636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sz="3000" dirty="0"/>
                  <a:t>..</a:t>
                </a:r>
              </a:p>
            </p:txBody>
          </p:sp>
          <p:sp>
            <p:nvSpPr>
              <p:cNvPr id="24" name="Teardrop 23"/>
              <p:cNvSpPr/>
              <p:nvPr/>
            </p:nvSpPr>
            <p:spPr>
              <a:xfrm rot="6896348">
                <a:off x="3817211" y="3292832"/>
                <a:ext cx="603369" cy="623067"/>
              </a:xfrm>
              <a:prstGeom prst="teardrop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19" y="4095905"/>
            <a:ext cx="3104384" cy="27291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13" y="3961756"/>
            <a:ext cx="2114195" cy="181797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570822" y="6265571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קוטב חיובי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407442" y="3752862"/>
            <a:ext cx="130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קוטב שלילי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03819" y="6241117"/>
                <a:ext cx="11092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𝜹</m:t>
                      </m:r>
                      <m:r>
                        <a:rPr lang="he-IL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819" y="6241117"/>
                <a:ext cx="110927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flipH="1">
                <a:off x="6454064" y="3722084"/>
                <a:ext cx="10355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𝜹</m:t>
                      </m:r>
                      <m:r>
                        <a:rPr lang="he-IL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54064" y="3722084"/>
                <a:ext cx="103556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79190" y="6106863"/>
            <a:ext cx="2101148" cy="41960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מולקולה קוטבית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5B3B866-5056-4F39-A5DD-41891AF1F795}"/>
              </a:ext>
            </a:extLst>
          </p:cNvPr>
          <p:cNvSpPr txBox="1"/>
          <p:nvPr/>
        </p:nvSpPr>
        <p:spPr>
          <a:xfrm>
            <a:off x="0" y="3403787"/>
            <a:ext cx="16568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HNO</a:t>
            </a:r>
            <a:endParaRPr lang="he-IL" sz="24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DC81D09-008B-403E-A6B2-E603790C27A2}"/>
              </a:ext>
            </a:extLst>
          </p:cNvPr>
          <p:cNvSpPr txBox="1"/>
          <p:nvPr/>
        </p:nvSpPr>
        <p:spPr>
          <a:xfrm>
            <a:off x="2429764" y="3460474"/>
            <a:ext cx="1306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H</a:t>
            </a:r>
            <a:r>
              <a:rPr lang="en-US" dirty="0"/>
              <a:t>2</a:t>
            </a:r>
            <a:r>
              <a:rPr lang="en-US" sz="2400" dirty="0"/>
              <a:t>O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2013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024128" y="1605776"/>
            <a:ext cx="8031962" cy="4054968"/>
          </a:xfrm>
        </p:spPr>
        <p:txBody>
          <a:bodyPr/>
          <a:lstStyle/>
          <a:p>
            <a:r>
              <a:rPr lang="he-IL" dirty="0"/>
              <a:t>מבנה גיאומטרי של מולקולות פשוטות</a:t>
            </a:r>
          </a:p>
          <a:p>
            <a:r>
              <a:rPr lang="he-IL" dirty="0"/>
              <a:t>קוטביות של מולקולות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3.  קוטביות במבנה משולש מישורי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3" y="163000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אם האטומים הקשורים לאטום המרכזי בעלי </a:t>
            </a:r>
            <a:r>
              <a:rPr lang="he-IL" b="1" dirty="0">
                <a:solidFill>
                  <a:srgbClr val="92D050"/>
                </a:solidFill>
              </a:rPr>
              <a:t>אלקטרושליליות זהה 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he-IL" dirty="0"/>
              <a:t>המולקולה </a:t>
            </a:r>
            <a:r>
              <a:rPr lang="he-IL" b="1" dirty="0">
                <a:solidFill>
                  <a:srgbClr val="92D050"/>
                </a:solidFill>
              </a:rPr>
              <a:t>לא קוטבית</a:t>
            </a:r>
          </a:p>
          <a:p>
            <a:pPr marL="0" indent="0">
              <a:buNone/>
            </a:pPr>
            <a:r>
              <a:rPr lang="he-IL" dirty="0"/>
              <a:t>אם האטומים הקשורים לאטום המרכזי הם בעלי </a:t>
            </a:r>
            <a:r>
              <a:rPr lang="he-IL" b="1" dirty="0">
                <a:solidFill>
                  <a:srgbClr val="92D050"/>
                </a:solidFill>
              </a:rPr>
              <a:t>אלקטרושליליות שונה</a:t>
            </a:r>
            <a:r>
              <a:rPr lang="he-IL" b="1" dirty="0">
                <a:solidFill>
                  <a:srgbClr val="7030A0"/>
                </a:solidFill>
              </a:rPr>
              <a:t>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he-IL" dirty="0"/>
              <a:t>המולקולה </a:t>
            </a:r>
            <a:r>
              <a:rPr lang="he-IL" b="1" dirty="0">
                <a:solidFill>
                  <a:srgbClr val="92D050"/>
                </a:solidFill>
              </a:rPr>
              <a:t>קוטבית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38660" t="29714" r="37833" b="30687"/>
          <a:stretch/>
        </p:blipFill>
        <p:spPr>
          <a:xfrm>
            <a:off x="415136" y="4210725"/>
            <a:ext cx="1406390" cy="138202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934630" y="3287843"/>
            <a:ext cx="2682705" cy="2441456"/>
            <a:chOff x="3855054" y="1001318"/>
            <a:chExt cx="2906319" cy="2829836"/>
          </a:xfrm>
        </p:grpSpPr>
        <p:grpSp>
          <p:nvGrpSpPr>
            <p:cNvPr id="23" name="Group 22"/>
            <p:cNvGrpSpPr/>
            <p:nvPr/>
          </p:nvGrpSpPr>
          <p:grpSpPr>
            <a:xfrm>
              <a:off x="3855054" y="1001318"/>
              <a:ext cx="2906319" cy="2829836"/>
              <a:chOff x="3551600" y="2273957"/>
              <a:chExt cx="2906319" cy="282983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600" y="2273957"/>
                <a:ext cx="2906319" cy="2829836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4877342" y="3219085"/>
                <a:ext cx="254831" cy="3297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</a:t>
                </a:r>
                <a:endParaRPr lang="he-IL" sz="2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19662205">
              <a:off x="4895326" y="2815861"/>
              <a:ext cx="50367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3600" b="1" dirty="0"/>
                <a:t>:</a:t>
              </a:r>
              <a:endParaRPr lang="he-IL" sz="3600" b="1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256365">
              <a:off x="5350961" y="2910960"/>
              <a:ext cx="50367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3600" b="1" dirty="0"/>
                <a:t>:</a:t>
              </a:r>
              <a:endParaRPr lang="he-IL" sz="3600" b="1" baseline="-25000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8" t="23897" r="23709" b="6919"/>
          <a:stretch/>
        </p:blipFill>
        <p:spPr>
          <a:xfrm rot="18471509">
            <a:off x="2072765" y="4257930"/>
            <a:ext cx="1877957" cy="17885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90707" y="3052995"/>
            <a:ext cx="2477375" cy="2917162"/>
            <a:chOff x="5257065" y="3254561"/>
            <a:chExt cx="2477375" cy="291716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065" y="3483391"/>
              <a:ext cx="2477375" cy="230042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5499594" y="3254561"/>
              <a:ext cx="2059911" cy="2917162"/>
              <a:chOff x="4792015" y="3330763"/>
              <a:chExt cx="2059911" cy="291716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835169" y="5878593"/>
                <a:ext cx="1184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e-IL" dirty="0"/>
                  <a:t>קוטב שלילי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2015" y="3365884"/>
                <a:ext cx="1130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e-IL" dirty="0"/>
                  <a:t>קוטב חיובי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678055" y="3330763"/>
                    <a:ext cx="110927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𝜹</m:t>
                          </m:r>
                          <m:r>
                            <a:rPr lang="he-IL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8055" y="3330763"/>
                    <a:ext cx="1109271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5816358" y="5847815"/>
                    <a:ext cx="103556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𝜹</m:t>
                          </m:r>
                          <m:r>
                            <a:rPr lang="he-IL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5816358" y="5847815"/>
                    <a:ext cx="103556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4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166416" y="6151962"/>
            <a:ext cx="2475293" cy="41960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מולקולה לא קוטבית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5325816" y="6151962"/>
            <a:ext cx="2101148" cy="41960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מולקולה קוטבית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3214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4.  קוטביות במבנה פירמידה משולשת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1791331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he-IL" dirty="0"/>
              <a:t>במבנה של פירמידה משולשת לא קיימת סימטריה בה הקשרים קוטביים ממוקמים באופן שהם יכולים לבטל זה את זה. </a:t>
            </a:r>
            <a:br>
              <a:rPr lang="en-US" dirty="0"/>
            </a:br>
            <a:r>
              <a:rPr lang="he-IL" dirty="0"/>
              <a:t>בנוסף, פיזור האלקטרונים אינו יכול להיות אחיד עקב קיום זוג אלקטרונים לא קושר.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he-IL" dirty="0"/>
              <a:t>לכן מולקולות בעלות מבנה פירמידה משולשת </a:t>
            </a:r>
            <a:r>
              <a:rPr lang="he-IL" b="1" dirty="0">
                <a:solidFill>
                  <a:srgbClr val="92D050"/>
                </a:solidFill>
              </a:rPr>
              <a:t>תמיד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e-IL" dirty="0"/>
              <a:t>קוטביות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66" y="4604620"/>
            <a:ext cx="2107795" cy="148987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792886" y="3543293"/>
            <a:ext cx="3282204" cy="2514906"/>
            <a:chOff x="1937815" y="3872007"/>
            <a:chExt cx="3637884" cy="2670602"/>
          </a:xfrm>
        </p:grpSpPr>
        <p:sp>
          <p:nvSpPr>
            <p:cNvPr id="26" name="TextBox 25"/>
            <p:cNvSpPr txBox="1"/>
            <p:nvPr/>
          </p:nvSpPr>
          <p:spPr>
            <a:xfrm>
              <a:off x="3528823" y="3872007"/>
              <a:ext cx="611066" cy="101566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6000" dirty="0"/>
                <a:t>..</a:t>
              </a:r>
            </a:p>
          </p:txBody>
        </p:sp>
        <p:sp>
          <p:nvSpPr>
            <p:cNvPr id="27" name="Teardrop 26"/>
            <p:cNvSpPr/>
            <p:nvPr/>
          </p:nvSpPr>
          <p:spPr>
            <a:xfrm rot="8179981">
              <a:off x="3532672" y="4319366"/>
              <a:ext cx="603369" cy="623067"/>
            </a:xfrm>
            <a:prstGeom prst="teardrop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86" b="94286" l="4747" r="96677"/>
                      </a14:imgEffect>
                    </a14:imgLayer>
                  </a14:imgProps>
                </a:ext>
              </a:extLst>
            </a:blip>
            <a:srcRect b="9066"/>
            <a:stretch/>
          </p:blipFill>
          <p:spPr>
            <a:xfrm>
              <a:off x="1937815" y="4710595"/>
              <a:ext cx="3637884" cy="1832014"/>
            </a:xfrm>
            <a:prstGeom prst="rect">
              <a:avLst/>
            </a:prstGeom>
          </p:spPr>
        </p:pic>
      </p:grpSp>
      <p:sp>
        <p:nvSpPr>
          <p:cNvPr id="4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448606" y="6251705"/>
            <a:ext cx="2110786" cy="41960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מולקולה קוטבית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90847" y="5079750"/>
                <a:ext cx="11092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𝜹</m:t>
                      </m:r>
                      <m:r>
                        <a:rPr lang="he-IL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847" y="5079750"/>
                <a:ext cx="110927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flipH="1">
                <a:off x="5059353" y="4575822"/>
                <a:ext cx="10355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𝜹</m:t>
                      </m:r>
                      <m:r>
                        <a:rPr lang="he-IL" sz="2000" b="1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59353" y="4575822"/>
                <a:ext cx="103556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21622" y="5031835"/>
                <a:ext cx="11092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𝜹</m:t>
                      </m:r>
                      <m:r>
                        <a:rPr lang="he-IL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622" y="5031835"/>
                <a:ext cx="110927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81869" y="5576613"/>
                <a:ext cx="11092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𝜹</m:t>
                      </m:r>
                      <m:r>
                        <a:rPr lang="he-IL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869" y="5576613"/>
                <a:ext cx="110927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014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5.  קוטביות במבנה טטראדר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3" y="1749160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אם האטומים הקשורים לאטום המרכזי בעלי </a:t>
            </a:r>
            <a:r>
              <a:rPr lang="he-IL" b="1" dirty="0">
                <a:solidFill>
                  <a:srgbClr val="92D050"/>
                </a:solidFill>
              </a:rPr>
              <a:t>אלקטרושליליות זהה 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he-IL" dirty="0"/>
              <a:t>המולקולה </a:t>
            </a:r>
            <a:r>
              <a:rPr lang="he-IL" b="1" dirty="0">
                <a:solidFill>
                  <a:srgbClr val="92D050"/>
                </a:solidFill>
              </a:rPr>
              <a:t>לא קוטבית</a:t>
            </a:r>
          </a:p>
          <a:p>
            <a:pPr marL="0" indent="0">
              <a:buNone/>
            </a:pPr>
            <a:r>
              <a:rPr lang="he-IL" dirty="0"/>
              <a:t>אם האטומים הקשורים לאטום המרכזי הם בעלי </a:t>
            </a:r>
            <a:r>
              <a:rPr lang="he-IL" b="1" dirty="0">
                <a:solidFill>
                  <a:srgbClr val="92D050"/>
                </a:solidFill>
              </a:rPr>
              <a:t>אלקטרושליליות שונה 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he-IL" dirty="0"/>
              <a:t>המולקולה </a:t>
            </a:r>
            <a:r>
              <a:rPr lang="he-IL" b="1" dirty="0">
                <a:solidFill>
                  <a:srgbClr val="92D050"/>
                </a:solidFill>
              </a:rPr>
              <a:t>קוטבית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20000" r="26058" b="25000"/>
          <a:stretch/>
        </p:blipFill>
        <p:spPr>
          <a:xfrm>
            <a:off x="1887509" y="4667615"/>
            <a:ext cx="1370227" cy="141304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896499" y="3304491"/>
            <a:ext cx="1494087" cy="1413009"/>
            <a:chOff x="1995114" y="2162075"/>
            <a:chExt cx="1806472" cy="1898254"/>
          </a:xfrm>
        </p:grpSpPr>
        <p:grpSp>
          <p:nvGrpSpPr>
            <p:cNvPr id="31" name="Group 30"/>
            <p:cNvGrpSpPr/>
            <p:nvPr/>
          </p:nvGrpSpPr>
          <p:grpSpPr>
            <a:xfrm>
              <a:off x="1995114" y="2162075"/>
              <a:ext cx="1806472" cy="1898254"/>
              <a:chOff x="1204754" y="1738859"/>
              <a:chExt cx="2280769" cy="2220749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4754" y="1738859"/>
                <a:ext cx="2280769" cy="2220749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1708879" y="1918741"/>
                <a:ext cx="303245" cy="404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73" t="72764" r="23810" b="16436"/>
              <a:stretch/>
            </p:blipFill>
            <p:spPr>
              <a:xfrm>
                <a:off x="1787271" y="2095990"/>
                <a:ext cx="449705" cy="239843"/>
              </a:xfrm>
              <a:prstGeom prst="rect">
                <a:avLst/>
              </a:prstGeom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2780738" y="2976383"/>
              <a:ext cx="235224" cy="284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</a:t>
              </a:r>
              <a:endParaRPr lang="he-IL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2108" y="4717500"/>
            <a:ext cx="1359159" cy="1470565"/>
          </a:xfrm>
          <a:prstGeom prst="rect">
            <a:avLst/>
          </a:prstGeom>
        </p:spPr>
      </p:pic>
      <p:sp>
        <p:nvSpPr>
          <p:cNvPr id="44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483841" y="6244440"/>
            <a:ext cx="2475293" cy="41960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מולקולה לא קוטבית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773242" y="6260190"/>
            <a:ext cx="2241415" cy="41960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מולקולות קוטביות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51978" y="3417911"/>
            <a:ext cx="2154064" cy="2824670"/>
            <a:chOff x="5398594" y="3449150"/>
            <a:chExt cx="2154064" cy="2824670"/>
          </a:xfrm>
        </p:grpSpPr>
        <p:sp>
          <p:nvSpPr>
            <p:cNvPr id="25" name="TextBox 24"/>
            <p:cNvSpPr txBox="1"/>
            <p:nvPr/>
          </p:nvSpPr>
          <p:spPr>
            <a:xfrm>
              <a:off x="5575299" y="5890104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dirty="0"/>
                <a:t>קוטב חיובי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98594" y="3479928"/>
              <a:ext cx="1306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dirty="0"/>
                <a:t>קוטב שלילי</a:t>
              </a:r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6" r="9305"/>
            <a:stretch/>
          </p:blipFill>
          <p:spPr>
            <a:xfrm>
              <a:off x="5506448" y="3774396"/>
              <a:ext cx="1873881" cy="22225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443387" y="5873710"/>
                  <a:ext cx="11092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𝜹</m:t>
                        </m:r>
                        <m:r>
                          <a:rPr lang="he-IL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3387" y="5873710"/>
                  <a:ext cx="1109271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flipH="1">
                  <a:off x="6404646" y="3449150"/>
                  <a:ext cx="10355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𝜹</m:t>
                        </m:r>
                        <m:r>
                          <a:rPr lang="he-IL" sz="20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404646" y="3449150"/>
                  <a:ext cx="103556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4072" y="3223593"/>
            <a:ext cx="1527938" cy="14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52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קוטביות מולקולות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altLang="he-IL" sz="2600" dirty="0">
                <a:latin typeface="+mn-lt"/>
                <a:ea typeface="Arial" charset="0"/>
                <a:cs typeface="Arial" charset="0"/>
              </a:rPr>
              <a:t>כל המולקולות </a:t>
            </a:r>
            <a:r>
              <a:rPr lang="he-IL" altLang="he-IL" sz="2600" dirty="0">
                <a:solidFill>
                  <a:srgbClr val="192A72"/>
                </a:solidFill>
                <a:latin typeface="+mn-lt"/>
                <a:ea typeface="Arial" charset="0"/>
                <a:cs typeface="Arial" charset="0"/>
              </a:rPr>
              <a:t>שלפניכם </a:t>
            </a:r>
            <a:r>
              <a:rPr lang="he-IL" altLang="he-IL" sz="2600" dirty="0">
                <a:latin typeface="+mn-lt"/>
                <a:ea typeface="Arial" charset="0"/>
                <a:cs typeface="Arial" charset="0"/>
              </a:rPr>
              <a:t>הן בעלות מבנה טטראדר. אלו מהמולקולות הן קוטביות?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he-IL" altLang="he-IL" b="1" dirty="0">
                <a:solidFill>
                  <a:srgbClr val="192A72"/>
                </a:solidFill>
                <a:latin typeface="+mn-lt"/>
              </a:rPr>
              <a:t>א. 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CH</a:t>
            </a:r>
            <a:r>
              <a:rPr lang="en-US" altLang="he-IL" baseline="-25000" dirty="0">
                <a:solidFill>
                  <a:srgbClr val="192A72"/>
                </a:solidFill>
                <a:latin typeface="+mn-lt"/>
              </a:rPr>
              <a:t>3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F, CH</a:t>
            </a:r>
            <a:r>
              <a:rPr lang="en-US" altLang="he-IL" baseline="-25000" dirty="0">
                <a:solidFill>
                  <a:srgbClr val="192A72"/>
                </a:solidFill>
                <a:latin typeface="+mn-lt"/>
              </a:rPr>
              <a:t>4</a:t>
            </a:r>
            <a:endParaRPr lang="he-IL" altLang="he-IL" baseline="-25000" dirty="0">
              <a:solidFill>
                <a:srgbClr val="192A72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he-IL" altLang="he-IL" b="1" dirty="0">
                <a:solidFill>
                  <a:srgbClr val="192A72"/>
                </a:solidFill>
                <a:latin typeface="+mn-lt"/>
              </a:rPr>
              <a:t>ב.</a:t>
            </a:r>
            <a:r>
              <a:rPr lang="he-IL" altLang="he-IL" dirty="0">
                <a:solidFill>
                  <a:srgbClr val="192A72"/>
                </a:solidFill>
                <a:latin typeface="+mn-lt"/>
              </a:rPr>
              <a:t> 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CHF</a:t>
            </a:r>
            <a:r>
              <a:rPr lang="en-US" altLang="he-IL" baseline="-25000" dirty="0">
                <a:solidFill>
                  <a:srgbClr val="192A72"/>
                </a:solidFill>
                <a:latin typeface="+mn-lt"/>
              </a:rPr>
              <a:t>3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 , CH</a:t>
            </a:r>
            <a:r>
              <a:rPr lang="en-US" altLang="he-IL" baseline="-25000" dirty="0">
                <a:solidFill>
                  <a:srgbClr val="192A72"/>
                </a:solidFill>
                <a:latin typeface="+mn-lt"/>
              </a:rPr>
              <a:t>2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F</a:t>
            </a:r>
            <a:r>
              <a:rPr lang="en-US" altLang="he-IL" baseline="-25000" dirty="0">
                <a:solidFill>
                  <a:srgbClr val="192A72"/>
                </a:solidFill>
                <a:latin typeface="+mn-lt"/>
              </a:rPr>
              <a:t>2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, CH</a:t>
            </a:r>
            <a:r>
              <a:rPr lang="en-US" altLang="he-IL" baseline="-25000" dirty="0">
                <a:solidFill>
                  <a:srgbClr val="192A72"/>
                </a:solidFill>
                <a:latin typeface="+mn-lt"/>
              </a:rPr>
              <a:t>3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F</a:t>
            </a:r>
            <a:endParaRPr lang="he-IL" altLang="he-IL" dirty="0">
              <a:solidFill>
                <a:srgbClr val="192A72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he-IL" altLang="he-IL" b="1" dirty="0">
                <a:solidFill>
                  <a:srgbClr val="192A72"/>
                </a:solidFill>
                <a:latin typeface="+mn-lt"/>
              </a:rPr>
              <a:t>ג. </a:t>
            </a:r>
            <a:r>
              <a:rPr lang="he-IL" altLang="he-IL" dirty="0">
                <a:solidFill>
                  <a:srgbClr val="192A72"/>
                </a:solidFill>
                <a:latin typeface="+mn-lt"/>
              </a:rPr>
              <a:t>כולן</a:t>
            </a:r>
          </a:p>
          <a:p>
            <a:pPr>
              <a:lnSpc>
                <a:spcPct val="150000"/>
              </a:lnSpc>
              <a:buNone/>
            </a:pPr>
            <a:r>
              <a:rPr lang="he-IL" altLang="he-IL" b="1" dirty="0">
                <a:solidFill>
                  <a:srgbClr val="192A72"/>
                </a:solidFill>
                <a:latin typeface="+mn-lt"/>
              </a:rPr>
              <a:t>ד. 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CHF</a:t>
            </a:r>
            <a:r>
              <a:rPr lang="en-US" altLang="he-IL" baseline="-25000" dirty="0">
                <a:solidFill>
                  <a:srgbClr val="192A72"/>
                </a:solidFill>
                <a:latin typeface="+mn-lt"/>
              </a:rPr>
              <a:t>3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 , CH</a:t>
            </a:r>
            <a:r>
              <a:rPr lang="en-US" altLang="he-IL" baseline="-25000" dirty="0">
                <a:solidFill>
                  <a:srgbClr val="192A72"/>
                </a:solidFill>
                <a:latin typeface="+mn-lt"/>
              </a:rPr>
              <a:t>3</a:t>
            </a:r>
            <a:r>
              <a:rPr lang="en-US" altLang="he-IL" dirty="0"/>
              <a:t>F</a:t>
            </a:r>
            <a:endParaRPr lang="en-US" altLang="he-IL" baseline="-25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he-IL" dirty="0">
              <a:solidFill>
                <a:srgbClr val="12B4BC"/>
              </a:solidFill>
            </a:endParaRP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2508" y="2423829"/>
            <a:ext cx="6317636" cy="1660571"/>
            <a:chOff x="812507" y="2368409"/>
            <a:chExt cx="7711023" cy="16605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9363" y="2608289"/>
              <a:ext cx="1614167" cy="13456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2610" y="2368409"/>
              <a:ext cx="1753851" cy="15855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1406" y="2470028"/>
              <a:ext cx="2269903" cy="15589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2507" y="2608289"/>
              <a:ext cx="1514372" cy="1345672"/>
            </a:xfrm>
            <a:prstGeom prst="rect">
              <a:avLst/>
            </a:prstGeom>
          </p:spPr>
        </p:pic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22076" y="3544669"/>
            <a:ext cx="6208068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he-IL" sz="2400" b="1" dirty="0">
                <a:solidFill>
                  <a:schemeClr val="tx1"/>
                </a:solidFill>
              </a:rPr>
              <a:t>CHF</a:t>
            </a:r>
            <a:r>
              <a:rPr lang="en-US" altLang="he-IL" sz="2400" b="1" baseline="-25000" dirty="0">
                <a:solidFill>
                  <a:schemeClr val="tx1"/>
                </a:solidFill>
              </a:rPr>
              <a:t>3</a:t>
            </a:r>
            <a:r>
              <a:rPr lang="en-US" altLang="he-IL" sz="2400" b="1" dirty="0">
                <a:solidFill>
                  <a:schemeClr val="tx1"/>
                </a:solidFill>
              </a:rPr>
              <a:t>          CH</a:t>
            </a:r>
            <a:r>
              <a:rPr lang="en-US" altLang="he-IL" sz="2400" b="1" baseline="-25000" dirty="0">
                <a:solidFill>
                  <a:schemeClr val="tx1"/>
                </a:solidFill>
              </a:rPr>
              <a:t>2</a:t>
            </a:r>
            <a:r>
              <a:rPr lang="en-US" altLang="he-IL" sz="2400" b="1" dirty="0">
                <a:solidFill>
                  <a:schemeClr val="tx1"/>
                </a:solidFill>
              </a:rPr>
              <a:t>F</a:t>
            </a:r>
            <a:r>
              <a:rPr lang="en-US" altLang="he-IL" sz="2400" b="1" baseline="-25000" dirty="0">
                <a:solidFill>
                  <a:schemeClr val="tx1"/>
                </a:solidFill>
              </a:rPr>
              <a:t>2      </a:t>
            </a:r>
            <a:r>
              <a:rPr lang="en-US" altLang="he-IL" sz="2400" b="1" dirty="0">
                <a:solidFill>
                  <a:schemeClr val="tx1"/>
                </a:solidFill>
              </a:rPr>
              <a:t>        CH</a:t>
            </a:r>
            <a:r>
              <a:rPr lang="en-US" altLang="he-IL" sz="2400" b="1" baseline="-25000" dirty="0">
                <a:solidFill>
                  <a:schemeClr val="tx1"/>
                </a:solidFill>
              </a:rPr>
              <a:t>3</a:t>
            </a:r>
            <a:r>
              <a:rPr lang="en-US" altLang="he-IL" sz="2400" b="1" dirty="0">
                <a:solidFill>
                  <a:schemeClr val="tx1"/>
                </a:solidFill>
              </a:rPr>
              <a:t>F            CH</a:t>
            </a:r>
            <a:r>
              <a:rPr lang="en-US" altLang="he-IL" sz="2400" b="1" baseline="-25000" dirty="0">
                <a:solidFill>
                  <a:schemeClr val="tx1"/>
                </a:solidFill>
              </a:rPr>
              <a:t>4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90708" y="3062469"/>
            <a:ext cx="3586018" cy="48491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4749376"/>
            <a:ext cx="5217141" cy="132343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Tx/>
              <a:buNone/>
            </a:pPr>
            <a:r>
              <a:rPr lang="he-IL" altLang="he-IL" sz="2000" dirty="0"/>
              <a:t>אם האטומים הקשורים לאטום המרכזי זהים באלקטרושליליות – </a:t>
            </a:r>
            <a:r>
              <a:rPr lang="he-IL" altLang="he-IL" sz="2000" b="1" dirty="0">
                <a:solidFill>
                  <a:schemeClr val="accent1">
                    <a:lumMod val="75000"/>
                  </a:schemeClr>
                </a:solidFill>
              </a:rPr>
              <a:t>המולקולה לא קוטבית</a:t>
            </a:r>
            <a:r>
              <a:rPr lang="he-IL" altLang="he-IL" sz="2000" dirty="0"/>
              <a:t>.</a:t>
            </a:r>
          </a:p>
          <a:p>
            <a:pPr>
              <a:buFontTx/>
              <a:buNone/>
            </a:pPr>
            <a:r>
              <a:rPr lang="he-IL" altLang="he-IL" sz="2000" dirty="0"/>
              <a:t>אם האטומים הקשורים לאטום המרכזי שונים באלקטרושליליות – </a:t>
            </a:r>
            <a:r>
              <a:rPr lang="he-IL" altLang="he-IL" sz="2000" b="1" dirty="0">
                <a:solidFill>
                  <a:schemeClr val="accent1">
                    <a:lumMod val="75000"/>
                  </a:schemeClr>
                </a:solidFill>
              </a:rPr>
              <a:t>המולקולה קוטבית</a:t>
            </a:r>
            <a:r>
              <a:rPr lang="he-IL" altLang="he-I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7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קוטביות מולקולות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e-IL" altLang="he-IL" sz="2600" dirty="0">
                <a:latin typeface="+mn-lt"/>
                <a:ea typeface="Arial" charset="0"/>
                <a:cs typeface="Arial" charset="0"/>
              </a:rPr>
              <a:t>בטבלה שלפניך מוצג מידע על ארבע מולקולות.  לאיזו/אילו מבין המולקולות הנתונות יש דו-קוטב קבוע?</a:t>
            </a:r>
          </a:p>
          <a:p>
            <a:pPr>
              <a:lnSpc>
                <a:spcPct val="150000"/>
              </a:lnSpc>
            </a:pPr>
            <a:endParaRPr lang="he-IL" dirty="0">
              <a:solidFill>
                <a:srgbClr val="12B4BC"/>
              </a:solidFill>
            </a:endParaRP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17" name="Rounded Rectangle 16"/>
          <p:cNvSpPr/>
          <p:nvPr/>
        </p:nvSpPr>
        <p:spPr>
          <a:xfrm>
            <a:off x="4650058" y="3713610"/>
            <a:ext cx="2682769" cy="48491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7462" y="2875081"/>
            <a:ext cx="3564818" cy="132343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Tx/>
              <a:buNone/>
            </a:pPr>
            <a:r>
              <a:rPr lang="he-IL" altLang="he-IL" sz="2000" dirty="0"/>
              <a:t>רק למולקולה </a:t>
            </a:r>
            <a:r>
              <a:rPr lang="en-US" altLang="he-IL" sz="2000" dirty="0"/>
              <a:t>NF</a:t>
            </a:r>
            <a:r>
              <a:rPr lang="en-US" altLang="he-IL" sz="2000" baseline="-25000" dirty="0"/>
              <a:t>3</a:t>
            </a:r>
            <a:r>
              <a:rPr lang="he-IL" altLang="he-IL" sz="2000" dirty="0"/>
              <a:t> יש שני קטבים במולקולה שכן המטען החשמלי מתחלק באופן לא סימטרי במולקולה.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25154"/>
              </p:ext>
            </p:extLst>
          </p:nvPr>
        </p:nvGraphicFramePr>
        <p:xfrm>
          <a:off x="586576" y="2366754"/>
          <a:ext cx="6933584" cy="1071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5261">
                  <a:extLst>
                    <a:ext uri="{9D8B030D-6E8A-4147-A177-3AD203B41FA5}">
                      <a16:colId xmlns:a16="http://schemas.microsoft.com/office/drawing/2014/main" val="3481111297"/>
                    </a:ext>
                  </a:extLst>
                </a:gridCol>
                <a:gridCol w="1155261">
                  <a:extLst>
                    <a:ext uri="{9D8B030D-6E8A-4147-A177-3AD203B41FA5}">
                      <a16:colId xmlns:a16="http://schemas.microsoft.com/office/drawing/2014/main" val="1093304424"/>
                    </a:ext>
                  </a:extLst>
                </a:gridCol>
                <a:gridCol w="1155261">
                  <a:extLst>
                    <a:ext uri="{9D8B030D-6E8A-4147-A177-3AD203B41FA5}">
                      <a16:colId xmlns:a16="http://schemas.microsoft.com/office/drawing/2014/main" val="2967270624"/>
                    </a:ext>
                  </a:extLst>
                </a:gridCol>
                <a:gridCol w="1155261">
                  <a:extLst>
                    <a:ext uri="{9D8B030D-6E8A-4147-A177-3AD203B41FA5}">
                      <a16:colId xmlns:a16="http://schemas.microsoft.com/office/drawing/2014/main" val="893743413"/>
                    </a:ext>
                  </a:extLst>
                </a:gridCol>
                <a:gridCol w="2312540">
                  <a:extLst>
                    <a:ext uri="{9D8B030D-6E8A-4147-A177-3AD203B41FA5}">
                      <a16:colId xmlns:a16="http://schemas.microsoft.com/office/drawing/2014/main" val="347918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BF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NF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CF</a:t>
                      </a:r>
                      <a:r>
                        <a:rPr lang="en-US" baseline="-25000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F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המולקולה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64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 מישורית משולשת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פירמידה משולשת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טטראדר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קווית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המבנה המרחבי </a:t>
                      </a:r>
                      <a:br>
                        <a:rPr lang="en-US" sz="2000" dirty="0"/>
                      </a:br>
                      <a:r>
                        <a:rPr lang="he-IL" sz="2000" dirty="0"/>
                        <a:t>של המולקולה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97725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6693"/>
              </p:ext>
            </p:extLst>
          </p:nvPr>
        </p:nvGraphicFramePr>
        <p:xfrm>
          <a:off x="586576" y="1024558"/>
          <a:ext cx="3807414" cy="457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7414">
                  <a:extLst>
                    <a:ext uri="{9D8B030D-6E8A-4147-A177-3AD203B41FA5}">
                      <a16:colId xmlns:a16="http://schemas.microsoft.com/office/drawing/2014/main" val="3742297672"/>
                    </a:ext>
                  </a:extLst>
                </a:gridCol>
              </a:tblGrid>
              <a:tr h="4577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he-IL" sz="2000" dirty="0">
                          <a:effectLst/>
                        </a:rPr>
                        <a:t>שאלון 37303 תשע"א </a:t>
                      </a:r>
                      <a:r>
                        <a:rPr lang="en-US" sz="2000" dirty="0">
                          <a:effectLst/>
                        </a:rPr>
                        <a:t>2010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302677"/>
                  </a:ext>
                </a:extLst>
              </a:tr>
            </a:tbl>
          </a:graphicData>
        </a:graphic>
      </p:graphicFrame>
      <p:sp>
        <p:nvSpPr>
          <p:cNvPr id="21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2782986" y="3592203"/>
            <a:ext cx="4391264" cy="27690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he-IL" altLang="he-IL" b="1" dirty="0">
                <a:solidFill>
                  <a:srgbClr val="192A72"/>
                </a:solidFill>
                <a:latin typeface="+mn-lt"/>
              </a:rPr>
              <a:t>א. </a:t>
            </a:r>
            <a:r>
              <a:rPr lang="he-IL" altLang="he-IL" dirty="0">
                <a:solidFill>
                  <a:srgbClr val="192A72"/>
                </a:solidFill>
                <a:latin typeface="+mn-lt"/>
              </a:rPr>
              <a:t>ל-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NF</a:t>
            </a:r>
            <a:r>
              <a:rPr lang="en-US" altLang="he-IL" baseline="-25000" dirty="0">
                <a:solidFill>
                  <a:srgbClr val="192A72"/>
                </a:solidFill>
                <a:latin typeface="+mn-lt"/>
              </a:rPr>
              <a:t>3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 </a:t>
            </a:r>
            <a:r>
              <a:rPr lang="he-IL" altLang="he-IL" dirty="0">
                <a:solidFill>
                  <a:srgbClr val="192A72"/>
                </a:solidFill>
                <a:latin typeface="+mn-lt"/>
              </a:rPr>
              <a:t> בלבד</a:t>
            </a:r>
            <a:endParaRPr lang="he-IL" altLang="he-IL" baseline="-25000" dirty="0">
              <a:solidFill>
                <a:srgbClr val="192A72"/>
              </a:solidFill>
              <a:latin typeface="+mn-lt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he-IL" altLang="he-IL" b="1" dirty="0">
                <a:solidFill>
                  <a:srgbClr val="192A72"/>
                </a:solidFill>
                <a:latin typeface="+mn-lt"/>
              </a:rPr>
              <a:t>ב.</a:t>
            </a:r>
            <a:r>
              <a:rPr lang="he-IL" altLang="he-IL" dirty="0">
                <a:solidFill>
                  <a:srgbClr val="192A72"/>
                </a:solidFill>
                <a:latin typeface="+mn-lt"/>
              </a:rPr>
              <a:t> ל- 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NF</a:t>
            </a:r>
            <a:r>
              <a:rPr lang="en-US" altLang="he-IL" baseline="-25000" dirty="0">
                <a:solidFill>
                  <a:srgbClr val="192A72"/>
                </a:solidFill>
                <a:latin typeface="+mn-lt"/>
              </a:rPr>
              <a:t>3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 </a:t>
            </a:r>
            <a:r>
              <a:rPr lang="he-IL" altLang="he-IL" dirty="0">
                <a:solidFill>
                  <a:srgbClr val="192A72"/>
                </a:solidFill>
                <a:latin typeface="+mn-lt"/>
              </a:rPr>
              <a:t> ו-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BF</a:t>
            </a:r>
            <a:r>
              <a:rPr lang="en-US" altLang="he-IL" baseline="-25000" dirty="0">
                <a:solidFill>
                  <a:srgbClr val="192A72"/>
                </a:solidFill>
                <a:latin typeface="+mn-lt"/>
              </a:rPr>
              <a:t>3</a:t>
            </a:r>
            <a:r>
              <a:rPr lang="en-US" altLang="he-IL" dirty="0">
                <a:solidFill>
                  <a:srgbClr val="192A72"/>
                </a:solidFill>
                <a:latin typeface="+mn-lt"/>
              </a:rPr>
              <a:t> </a:t>
            </a:r>
            <a:r>
              <a:rPr lang="he-IL" altLang="he-IL" dirty="0">
                <a:solidFill>
                  <a:srgbClr val="192A72"/>
                </a:solidFill>
                <a:latin typeface="+mn-lt"/>
              </a:rPr>
              <a:t> בלבד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he-IL" altLang="he-IL" b="1" dirty="0">
                <a:solidFill>
                  <a:srgbClr val="192A72"/>
                </a:solidFill>
                <a:latin typeface="+mn-lt"/>
              </a:rPr>
              <a:t>ג. </a:t>
            </a:r>
            <a:r>
              <a:rPr lang="he-IL" altLang="he-IL" dirty="0">
                <a:solidFill>
                  <a:srgbClr val="192A72"/>
                </a:solidFill>
              </a:rPr>
              <a:t>ל- </a:t>
            </a:r>
            <a:r>
              <a:rPr lang="en-US" altLang="he-IL" dirty="0">
                <a:solidFill>
                  <a:srgbClr val="192A72"/>
                </a:solidFill>
              </a:rPr>
              <a:t>NF</a:t>
            </a:r>
            <a:r>
              <a:rPr lang="en-US" altLang="he-IL" baseline="-25000" dirty="0">
                <a:solidFill>
                  <a:srgbClr val="192A72"/>
                </a:solidFill>
              </a:rPr>
              <a:t>3, </a:t>
            </a:r>
            <a:r>
              <a:rPr lang="en-US" altLang="he-IL" dirty="0">
                <a:solidFill>
                  <a:srgbClr val="192A72"/>
                </a:solidFill>
              </a:rPr>
              <a:t>BF</a:t>
            </a:r>
            <a:r>
              <a:rPr lang="en-US" altLang="he-IL" baseline="-25000" dirty="0">
                <a:solidFill>
                  <a:srgbClr val="192A72"/>
                </a:solidFill>
              </a:rPr>
              <a:t>3</a:t>
            </a:r>
            <a:r>
              <a:rPr lang="en-US" altLang="he-IL" dirty="0">
                <a:solidFill>
                  <a:srgbClr val="192A72"/>
                </a:solidFill>
              </a:rPr>
              <a:t> </a:t>
            </a:r>
            <a:r>
              <a:rPr lang="he-IL" altLang="he-IL" dirty="0">
                <a:solidFill>
                  <a:srgbClr val="192A72"/>
                </a:solidFill>
              </a:rPr>
              <a:t> ו-</a:t>
            </a:r>
            <a:r>
              <a:rPr lang="en-US" altLang="he-IL" dirty="0">
                <a:solidFill>
                  <a:srgbClr val="192A72"/>
                </a:solidFill>
              </a:rPr>
              <a:t>C</a:t>
            </a:r>
            <a:r>
              <a:rPr lang="en-US" altLang="he-IL" baseline="-25000" dirty="0">
                <a:solidFill>
                  <a:srgbClr val="192A72"/>
                </a:solidFill>
              </a:rPr>
              <a:t>2</a:t>
            </a:r>
            <a:r>
              <a:rPr lang="en-US" altLang="he-IL" dirty="0">
                <a:solidFill>
                  <a:srgbClr val="192A72"/>
                </a:solidFill>
              </a:rPr>
              <a:t>F</a:t>
            </a:r>
            <a:r>
              <a:rPr lang="en-US" altLang="he-IL" baseline="-25000" dirty="0">
                <a:solidFill>
                  <a:srgbClr val="192A72"/>
                </a:solidFill>
              </a:rPr>
              <a:t>2</a:t>
            </a:r>
            <a:r>
              <a:rPr lang="en-US" altLang="he-IL" dirty="0">
                <a:solidFill>
                  <a:srgbClr val="192A72"/>
                </a:solidFill>
              </a:rPr>
              <a:t> </a:t>
            </a:r>
            <a:r>
              <a:rPr lang="he-IL" altLang="he-IL" dirty="0">
                <a:solidFill>
                  <a:srgbClr val="192A72"/>
                </a:solidFill>
              </a:rPr>
              <a:t> בלבד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he-IL" altLang="he-IL" b="1" dirty="0">
                <a:solidFill>
                  <a:srgbClr val="192A72"/>
                </a:solidFill>
                <a:latin typeface="+mn-lt"/>
              </a:rPr>
              <a:t>ד. </a:t>
            </a:r>
            <a:r>
              <a:rPr lang="he-IL" altLang="he-IL" dirty="0">
                <a:solidFill>
                  <a:srgbClr val="192A72"/>
                </a:solidFill>
                <a:latin typeface="+mn-lt"/>
              </a:rPr>
              <a:t>לכל ארבע המולקולות</a:t>
            </a:r>
            <a:endParaRPr lang="he-IL" altLang="he-IL" baseline="-25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he-IL" dirty="0"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קוטביות מולקולות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e-IL" altLang="he-IL" sz="2600" dirty="0">
                <a:latin typeface="+mn-lt"/>
                <a:ea typeface="Arial" charset="0"/>
                <a:cs typeface="Arial" charset="0"/>
              </a:rPr>
              <a:t>אבקת </a:t>
            </a:r>
            <a:r>
              <a:rPr lang="he-IL" altLang="he-IL" sz="2600" dirty="0" err="1">
                <a:latin typeface="+mn-lt"/>
                <a:ea typeface="Arial" charset="0"/>
                <a:cs typeface="Arial" charset="0"/>
              </a:rPr>
              <a:t>יודופורם</a:t>
            </a:r>
            <a:r>
              <a:rPr lang="he-IL" altLang="he-IL" sz="2600" dirty="0">
                <a:latin typeface="+mn-lt"/>
                <a:ea typeface="Arial" charset="0"/>
                <a:cs typeface="Arial" charset="0"/>
              </a:rPr>
              <a:t>, </a:t>
            </a:r>
            <a:r>
              <a:rPr lang="en-US" altLang="he-IL" sz="2600" dirty="0">
                <a:latin typeface="+mn-lt"/>
                <a:ea typeface="Arial" charset="0"/>
                <a:cs typeface="Arial" charset="0"/>
              </a:rPr>
              <a:t>CHI</a:t>
            </a:r>
            <a:r>
              <a:rPr lang="en-US" altLang="he-IL" sz="2600" baseline="-25000" dirty="0">
                <a:latin typeface="+mn-lt"/>
                <a:ea typeface="Arial" charset="0"/>
                <a:cs typeface="Arial" charset="0"/>
              </a:rPr>
              <a:t>3</a:t>
            </a:r>
            <a:r>
              <a:rPr lang="he-IL" altLang="he-IL" sz="2600" dirty="0">
                <a:latin typeface="+mn-lt"/>
                <a:ea typeface="Arial" charset="0"/>
                <a:cs typeface="Arial" charset="0"/>
              </a:rPr>
              <a:t>, משמשת כחומר מחטא.</a:t>
            </a:r>
            <a:br>
              <a:rPr lang="en-US" altLang="he-IL" sz="2600" dirty="0">
                <a:latin typeface="+mn-lt"/>
                <a:ea typeface="Arial" charset="0"/>
                <a:cs typeface="Arial" charset="0"/>
              </a:rPr>
            </a:br>
            <a:r>
              <a:rPr lang="he-IL" altLang="he-IL" sz="2600" dirty="0">
                <a:latin typeface="+mn-lt"/>
                <a:ea typeface="Arial" charset="0"/>
                <a:cs typeface="Arial" charset="0"/>
              </a:rPr>
              <a:t>א. רשום נוסחת ייצוג אלקטרונית </a:t>
            </a:r>
            <a:r>
              <a:rPr lang="he-IL" altLang="he-IL" sz="2600" dirty="0" err="1">
                <a:latin typeface="+mn-lt"/>
                <a:ea typeface="Arial" charset="0"/>
                <a:cs typeface="Arial" charset="0"/>
              </a:rPr>
              <a:t>ליודופורם</a:t>
            </a:r>
            <a:endParaRPr lang="he-IL" altLang="he-IL" sz="2600" dirty="0">
              <a:latin typeface="+mn-lt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he-IL" altLang="he-IL" sz="2600" dirty="0"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he-IL" dirty="0">
              <a:solidFill>
                <a:srgbClr val="12B4BC"/>
              </a:solidFill>
            </a:endParaRP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903248" y="4320788"/>
            <a:ext cx="6735338" cy="101566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Tx/>
              <a:buNone/>
            </a:pPr>
            <a:r>
              <a:rPr lang="he-IL" altLang="he-IL" sz="2000" dirty="0"/>
              <a:t>מולקולת </a:t>
            </a:r>
            <a:r>
              <a:rPr lang="he-IL" altLang="he-IL" sz="2000" dirty="0" err="1"/>
              <a:t>היודופורם</a:t>
            </a:r>
            <a:r>
              <a:rPr lang="he-IL" altLang="he-IL" sz="2000" dirty="0"/>
              <a:t> הינה בעלת דו-קוטב קבוע. ניתן לחלק את המולקולה כך שיהיו בה שני אזורים בעלי מטען חשמלי מנוגד שאינם מבטלים זה את זה.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6693"/>
              </p:ext>
            </p:extLst>
          </p:nvPr>
        </p:nvGraphicFramePr>
        <p:xfrm>
          <a:off x="586576" y="1024558"/>
          <a:ext cx="3807414" cy="457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7414">
                  <a:extLst>
                    <a:ext uri="{9D8B030D-6E8A-4147-A177-3AD203B41FA5}">
                      <a16:colId xmlns:a16="http://schemas.microsoft.com/office/drawing/2014/main" val="3742297672"/>
                    </a:ext>
                  </a:extLst>
                </a:gridCol>
              </a:tblGrid>
              <a:tr h="4577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he-IL" sz="2000" dirty="0">
                          <a:effectLst/>
                        </a:rPr>
                        <a:t>שאלון 37303 תשע"א </a:t>
                      </a:r>
                      <a:r>
                        <a:rPr lang="en-US" sz="2000" dirty="0">
                          <a:effectLst/>
                        </a:rPr>
                        <a:t>2010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30267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127" y="1543868"/>
            <a:ext cx="2145863" cy="18262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23341" y="1506007"/>
            <a:ext cx="3242763" cy="2070831"/>
            <a:chOff x="1723341" y="1506007"/>
            <a:chExt cx="3242763" cy="2070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727886" y="1506007"/>
                  <a:ext cx="11092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𝜹</m:t>
                        </m:r>
                        <m:r>
                          <a:rPr lang="he-IL" sz="2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886" y="1506007"/>
                  <a:ext cx="1109271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flipH="1">
                  <a:off x="2801589" y="3176728"/>
                  <a:ext cx="10355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𝜹</m:t>
                        </m:r>
                        <m:r>
                          <a:rPr lang="he-IL" sz="2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01589" y="3176728"/>
                  <a:ext cx="103556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 flipH="1">
                  <a:off x="1723341" y="2256946"/>
                  <a:ext cx="10355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𝜹</m:t>
                        </m:r>
                        <m:r>
                          <a:rPr lang="he-IL" sz="2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723341" y="2256946"/>
                  <a:ext cx="103556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flipH="1">
                  <a:off x="3930536" y="2256946"/>
                  <a:ext cx="10355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𝜹</m:t>
                        </m:r>
                        <m:r>
                          <a:rPr lang="he-IL" sz="2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30536" y="2256946"/>
                  <a:ext cx="103556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86576" y="2881790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25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1" y="3544724"/>
            <a:ext cx="11161453" cy="285925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he-IL" altLang="he-IL" sz="2600" dirty="0">
                <a:latin typeface="+mn-lt"/>
                <a:ea typeface="Arial" charset="0"/>
                <a:cs typeface="Arial" charset="0"/>
              </a:rPr>
              <a:t>ב. צורת המולקולה של </a:t>
            </a:r>
            <a:r>
              <a:rPr lang="he-IL" altLang="he-IL" sz="2600" dirty="0" err="1">
                <a:latin typeface="+mn-lt"/>
                <a:ea typeface="Arial" charset="0"/>
                <a:cs typeface="Arial" charset="0"/>
              </a:rPr>
              <a:t>יודופורם</a:t>
            </a:r>
            <a:r>
              <a:rPr lang="he-IL" altLang="he-IL" sz="2600" dirty="0">
                <a:latin typeface="+mn-lt"/>
                <a:ea typeface="Arial" charset="0"/>
                <a:cs typeface="Arial" charset="0"/>
              </a:rPr>
              <a:t> היא טטראדר.  קבע אם במולקולה זו יש דו-קוטב קבוע. נמק תשובתך.</a:t>
            </a:r>
            <a:endParaRPr lang="he-IL" dirty="0"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1.  מבנה קווי: סיכום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163000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מבנה המערב בדרך כלל 2-3 אטומים.  המבנה הקווי נוצר כאשר: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שני אטומים קשורים זה לזה; או – אטום מרכזי הקשור ל-2 אטומים נוספים ועל האטום המרכזי אין אלקטרונים לא קושרים.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כאשר האטומים הנקשרים זה לזה הם בעלי ערך אלקטרושליליות זהה- המולקולה אינה קוטבית.  כאשר האטומים הנקשרים זה לזה הם בעלי ערך אלקטרושליליות שונה- הקשר קוטבי, אך המולקולה כולה- לא בהכרח קוטבית.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הזווית הנוצרת בין הקשרים הינה </a:t>
            </a:r>
            <a:r>
              <a:rPr lang="en-US" dirty="0">
                <a:solidFill>
                  <a:schemeClr val="tx1"/>
                </a:solidFill>
              </a:rPr>
              <a:t>180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r>
              <a:rPr lang="he-IL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036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2.  זוויתי: סיכום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3" y="1691906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מבנה מישורי המערב 3 אטומים.  המבנה זוויתי נוצר כאשר: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אטום מרכזי הקשור ל-2 אטומים נוספים ועל האטום המרכזי יש זוג אחד או שניים של אלקטרונים לא קושרים.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המולקולה כפופה (זוויתית, צורת "וי")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המולקולה קוטבית תמיד ובכל תנאי.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הזווית הנוצרת בין 3 האטומים הקשורים הינה </a:t>
            </a:r>
            <a:r>
              <a:rPr lang="en-US" dirty="0">
                <a:solidFill>
                  <a:srgbClr val="192A72"/>
                </a:solidFill>
              </a:rPr>
              <a:t>104</a:t>
            </a:r>
            <a:r>
              <a:rPr lang="en-US" baseline="30000" dirty="0">
                <a:solidFill>
                  <a:srgbClr val="192A72"/>
                </a:solidFill>
              </a:rPr>
              <a:t>0</a:t>
            </a:r>
            <a:r>
              <a:rPr lang="en-US" dirty="0">
                <a:solidFill>
                  <a:srgbClr val="192A72"/>
                </a:solidFill>
              </a:rPr>
              <a:t>-108</a:t>
            </a:r>
            <a:r>
              <a:rPr lang="en-US" baseline="30000" dirty="0">
                <a:solidFill>
                  <a:srgbClr val="192A72"/>
                </a:solidFill>
              </a:rPr>
              <a:t>0</a:t>
            </a:r>
            <a:r>
              <a:rPr lang="he-IL" dirty="0">
                <a:solidFill>
                  <a:srgbClr val="FF0000"/>
                </a:solidFill>
              </a:rPr>
              <a:t>*</a:t>
            </a:r>
          </a:p>
          <a:p>
            <a:pPr marL="457245" lvl="1" indent="0">
              <a:buNone/>
            </a:pPr>
            <a:r>
              <a:rPr lang="he-IL" dirty="0">
                <a:solidFill>
                  <a:srgbClr val="FF0000"/>
                </a:solidFill>
              </a:rPr>
              <a:t>          			</a:t>
            </a:r>
            <a:r>
              <a:rPr lang="he-IL" sz="2200" dirty="0">
                <a:solidFill>
                  <a:srgbClr val="FF0000"/>
                </a:solidFill>
              </a:rPr>
              <a:t>* הזווית אינה קבועה ותלויה במספר האלקטרונים הלא-קושרים</a:t>
            </a:r>
          </a:p>
        </p:txBody>
      </p:sp>
    </p:spTree>
    <p:extLst>
      <p:ext uri="{BB962C8B-B14F-4D97-AF65-F5344CB8AC3E}">
        <p14:creationId xmlns:p14="http://schemas.microsoft.com/office/powerpoint/2010/main" val="4068140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3.  משולש מישורי: סיכום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293915" y="1648363"/>
            <a:ext cx="11382812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מבנה מישורי המערב בדרך כלל 4 אטומים.   מבנה משולש מישורי נוצר כאשר: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200" dirty="0">
                <a:solidFill>
                  <a:srgbClr val="192A72"/>
                </a:solidFill>
              </a:rPr>
              <a:t>אטום מרכזי הקשור ל-3 אטומים נוספים ועל האטום המרכזי אין אלקטרונים לא קושרים.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200" dirty="0">
                <a:solidFill>
                  <a:srgbClr val="192A72"/>
                </a:solidFill>
              </a:rPr>
              <a:t>כאשר 3 האטומים הנקשרים לאטום המרכזי זהים, הם בעלי אלקטרושליליות זהה- המולקולה אינה קוטבית.  בכל מקרה אחר- המולקולה קוטבית.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sz="2200" dirty="0">
                <a:solidFill>
                  <a:srgbClr val="192A72"/>
                </a:solidFill>
              </a:rPr>
              <a:t>הזווית הנוצרת בין 3 אטומים קשורים הינה </a:t>
            </a:r>
            <a:r>
              <a:rPr lang="en-US" sz="2200" dirty="0">
                <a:solidFill>
                  <a:srgbClr val="192A72"/>
                </a:solidFill>
              </a:rPr>
              <a:t>120</a:t>
            </a:r>
            <a:r>
              <a:rPr lang="en-US" sz="2200" baseline="30000" dirty="0">
                <a:solidFill>
                  <a:srgbClr val="192A72"/>
                </a:solidFill>
              </a:rPr>
              <a:t>0</a:t>
            </a:r>
            <a:r>
              <a:rPr lang="he-IL" sz="2200" dirty="0">
                <a:solidFill>
                  <a:srgbClr val="192A7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228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4.  פירמידה משולשת: סיכום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3" y="1749184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מבנה מרחבי המערב 4 אטומים.  מבנה פירמידה משולשת נוצר כאשר: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אטום מרכזי קשור ל-3 אטומים נוספים.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על האטום המרכזי יש זוג אלקטרונים לא קושרים.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המולקולה קוטבית תמיד.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הזווית הנוצרת בין 3 האטומים הקשורים הינה </a:t>
            </a:r>
            <a:r>
              <a:rPr lang="en-US" dirty="0">
                <a:solidFill>
                  <a:srgbClr val="192A72"/>
                </a:solidFill>
              </a:rPr>
              <a:t>107</a:t>
            </a:r>
            <a:r>
              <a:rPr lang="en-US" baseline="30000" dirty="0">
                <a:solidFill>
                  <a:srgbClr val="192A72"/>
                </a:solidFill>
              </a:rPr>
              <a:t>0</a:t>
            </a:r>
            <a:r>
              <a:rPr lang="he-IL" dirty="0">
                <a:solidFill>
                  <a:srgbClr val="192A7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2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הקשר הקוולנטי</a:t>
            </a:r>
          </a:p>
        </p:txBody>
      </p:sp>
      <p:sp>
        <p:nvSpPr>
          <p:cNvPr id="3" name="כותרת משנה 6"/>
          <p:cNvSpPr txBox="1">
            <a:spLocks/>
          </p:cNvSpPr>
          <p:nvPr/>
        </p:nvSpPr>
        <p:spPr>
          <a:xfrm>
            <a:off x="0" y="3290337"/>
            <a:ext cx="12192000" cy="64209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dirty="0">
                <a:solidFill>
                  <a:srgbClr val="002060"/>
                </a:solidFill>
                <a:sym typeface="Varela Round"/>
              </a:rPr>
              <a:t>מבנה גיאומטרי וקוטביות של מולקולות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5.  טטראדר: סיכום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1738298"/>
            <a:ext cx="11161453" cy="391138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מבנה מרחבי המערב 5 אטומים.  מבנה הטטראדר נוצר כאשר: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אטום מרכזי הקשור ל-4 אטומים נוספים.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על האטום המרכזי אין אלקטרונים לא קושרים.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כאשר 4 האטומים הקשורים לאטום המרכזי הינם זהים- הם בעלי אלקטרושליליות זהה והמולקולה אינה קוטבית.  בכל מקרה אחר- המולקולה קוטבית</a:t>
            </a:r>
            <a:r>
              <a:rPr lang="he-IL" dirty="0">
                <a:solidFill>
                  <a:srgbClr val="FF0000"/>
                </a:solidFill>
              </a:rPr>
              <a:t>*</a:t>
            </a:r>
            <a:r>
              <a:rPr lang="he-IL" dirty="0">
                <a:solidFill>
                  <a:srgbClr val="192A72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dirty="0">
                <a:solidFill>
                  <a:srgbClr val="192A72"/>
                </a:solidFill>
              </a:rPr>
              <a:t>הזווית הנוצרת בין 3 האטומים הקשורים הינה </a:t>
            </a:r>
            <a:r>
              <a:rPr lang="en-US" dirty="0">
                <a:solidFill>
                  <a:srgbClr val="192A72"/>
                </a:solidFill>
              </a:rPr>
              <a:t>109</a:t>
            </a:r>
            <a:r>
              <a:rPr lang="en-US" baseline="30000" dirty="0">
                <a:solidFill>
                  <a:srgbClr val="192A72"/>
                </a:solidFill>
              </a:rPr>
              <a:t>0</a:t>
            </a:r>
            <a:r>
              <a:rPr lang="he-IL" dirty="0">
                <a:solidFill>
                  <a:srgbClr val="192A72"/>
                </a:solidFill>
              </a:rPr>
              <a:t>.</a:t>
            </a:r>
            <a:br>
              <a:rPr lang="en-US" dirty="0">
                <a:solidFill>
                  <a:srgbClr val="192A72"/>
                </a:solidFill>
              </a:rPr>
            </a:br>
            <a:endParaRPr lang="he-IL" dirty="0">
              <a:solidFill>
                <a:srgbClr val="192A72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</a:rPr>
              <a:t>                                                    * גם כאשר המולקולה נדמית כסימטרית-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he-IL" dirty="0">
                <a:solidFill>
                  <a:srgbClr val="FF0000"/>
                </a:solidFill>
              </a:rPr>
              <a:t>				היא תהיה קוטבית אם האטומים הנקשרים לאטום המרכזי אינם זהים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9222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1" y="1024127"/>
            <a:ext cx="7902603" cy="55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74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2" y="1014412"/>
            <a:ext cx="7882893" cy="55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1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כותרת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סרקו את קוד ה-</a:t>
            </a:r>
            <a:r>
              <a:rPr lang="en-US" dirty="0"/>
              <a:t>QR</a:t>
            </a:r>
            <a:r>
              <a:rPr lang="he-IL" dirty="0"/>
              <a:t> וענו על השאלות</a:t>
            </a:r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</a:rPr>
              <a:t>			בהצלחה לכולם!</a:t>
            </a:r>
          </a:p>
          <a:p>
            <a:endParaRPr lang="he-IL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01" y="1351360"/>
            <a:ext cx="3086149" cy="30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00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נוסחת ייצוג אלקטרונית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תזכורת:  כללים לשרטוט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r>
              <a:rPr lang="he-IL" dirty="0"/>
              <a:t>רשמו עבור כל אטום בנפרד נוסחת ייצוג אלקטרונית</a:t>
            </a:r>
          </a:p>
          <a:p>
            <a:r>
              <a:rPr lang="he-IL" dirty="0"/>
              <a:t>מקמו במרכז המולקולה את האטום בעל יכולת הקישור הגבוהה ביותר (על פי מספר האלקטרונים הבלתי מזווגים)</a:t>
            </a:r>
          </a:p>
          <a:p>
            <a:r>
              <a:rPr lang="he-IL" dirty="0"/>
              <a:t>חברו לאטום זה אטומים אחרים על פי סדר יכולת הקישור שלהם (מהגבוה לנמוך)</a:t>
            </a:r>
          </a:p>
          <a:p>
            <a:r>
              <a:rPr lang="he-IL" dirty="0"/>
              <a:t>ייתכן שיהיו מספר אטומים המהווים מרכז במולקולה רב-אטומית</a:t>
            </a:r>
          </a:p>
          <a:p>
            <a:r>
              <a:rPr lang="he-IL" dirty="0"/>
              <a:t>אם נותרו אלקטרונים בלתי מזווגים שאינם מחוברים- ייתכן ויש קשרים כפולים או משולשים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325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חמש צורות גיאומטריות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3" y="1858041"/>
            <a:ext cx="7842190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>
              <a:lnSpc>
                <a:spcPct val="150000"/>
              </a:lnSpc>
            </a:pPr>
            <a:r>
              <a:rPr lang="he-IL" dirty="0"/>
              <a:t>מבנה קווי</a:t>
            </a:r>
          </a:p>
          <a:p>
            <a:pPr marL="460375" indent="-460375">
              <a:lnSpc>
                <a:spcPct val="150000"/>
              </a:lnSpc>
            </a:pPr>
            <a:r>
              <a:rPr lang="he-IL" dirty="0"/>
              <a:t>מבנה זוויתי</a:t>
            </a:r>
          </a:p>
          <a:p>
            <a:pPr marL="460375" indent="-460375">
              <a:lnSpc>
                <a:spcPct val="150000"/>
              </a:lnSpc>
            </a:pPr>
            <a:r>
              <a:rPr lang="he-IL" dirty="0"/>
              <a:t>מבנה משולש מישורי</a:t>
            </a:r>
          </a:p>
          <a:p>
            <a:pPr marL="460375" indent="-460375">
              <a:lnSpc>
                <a:spcPct val="150000"/>
              </a:lnSpc>
            </a:pPr>
            <a:r>
              <a:rPr lang="he-IL" dirty="0"/>
              <a:t>מבנה פירמידה משולשת</a:t>
            </a:r>
          </a:p>
          <a:p>
            <a:pPr marL="460375" indent="-460375">
              <a:lnSpc>
                <a:spcPct val="150000"/>
              </a:lnSpc>
            </a:pPr>
            <a:r>
              <a:rPr lang="he-IL" dirty="0"/>
              <a:t>מבנה טטראדר</a:t>
            </a:r>
          </a:p>
        </p:txBody>
      </p:sp>
    </p:spTree>
    <p:extLst>
      <p:ext uri="{BB962C8B-B14F-4D97-AF65-F5344CB8AC3E}">
        <p14:creationId xmlns:p14="http://schemas.microsoft.com/office/powerpoint/2010/main" val="335779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1.  מבנה קווי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163000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מבנה המערב בדרך כלל 2-3 אטומים.  המבנה הקווי נוצר כאשר: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שני אטומים קשורים זה לזה; או – אטום מרכזי הקשור ל-2 אטומים נוספים ועל האטום המרכזי אין אלקטרונים לא קושרים.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הזווית הנוצרת בין האטומים הקשורים הינה </a:t>
            </a:r>
            <a:r>
              <a:rPr lang="en-US" dirty="0">
                <a:solidFill>
                  <a:schemeClr val="tx1"/>
                </a:solidFill>
              </a:rPr>
              <a:t>180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r>
              <a:rPr lang="he-IL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94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1.  מבנה קווי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נוסחה מולקולרית:</a:t>
            </a:r>
          </a:p>
          <a:p>
            <a:pPr marL="0" indent="0">
              <a:buNone/>
            </a:pPr>
            <a:r>
              <a:rPr lang="he-IL" dirty="0"/>
              <a:t>נוסחת ייצוג אלקטרונית: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236" y="3295085"/>
            <a:ext cx="2114785" cy="10594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72312" y="3253011"/>
            <a:ext cx="1831772" cy="114362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172313" y="1880552"/>
            <a:ext cx="4191780" cy="1393388"/>
            <a:chOff x="3864639" y="1880552"/>
            <a:chExt cx="3499453" cy="1393388"/>
          </a:xfrm>
        </p:grpSpPr>
        <p:grpSp>
          <p:nvGrpSpPr>
            <p:cNvPr id="5" name="Group 4"/>
            <p:cNvGrpSpPr/>
            <p:nvPr/>
          </p:nvGrpSpPr>
          <p:grpSpPr>
            <a:xfrm>
              <a:off x="6059167" y="1885567"/>
              <a:ext cx="1304925" cy="1388373"/>
              <a:chOff x="6095999" y="1885567"/>
              <a:chExt cx="1304925" cy="138837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5999" y="2530990"/>
                <a:ext cx="1304925" cy="74295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5086" y="1885567"/>
                <a:ext cx="666750" cy="60007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864639" y="1880552"/>
              <a:ext cx="1257300" cy="1393388"/>
              <a:chOff x="3901471" y="1880552"/>
              <a:chExt cx="1257300" cy="139338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554" y="1880552"/>
                <a:ext cx="895350" cy="52387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01471" y="2588140"/>
                <a:ext cx="1257300" cy="685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7553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גיאומטריות של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1.  מבנה קווי</a:t>
            </a:r>
            <a:endParaRPr lang="en-US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נוסחה מולקולרית:</a:t>
            </a:r>
          </a:p>
          <a:p>
            <a:pPr marL="0" indent="0">
              <a:buNone/>
            </a:pPr>
            <a:r>
              <a:rPr lang="he-IL" dirty="0"/>
              <a:t>נוסחת ייצוג אלקטרונית: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כדי למזער את הדחייה בין אלקטרוני הערכיות סביב האטום המרכזי, שלושת האטומים יסתדרו בקו ישר כאשר ביניהם</a:t>
            </a:r>
            <a:r>
              <a:rPr lang="en-US" dirty="0"/>
              <a:t> 180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he-IL" dirty="0"/>
              <a:t>. נקבל </a:t>
            </a:r>
            <a:r>
              <a:rPr lang="he-IL" b="1" dirty="0">
                <a:solidFill>
                  <a:srgbClr val="192A72"/>
                </a:solidFill>
              </a:rPr>
              <a:t>מבנה קווי </a:t>
            </a:r>
            <a:r>
              <a:rPr lang="he-IL" dirty="0"/>
              <a:t>של האטומים במולקולה</a:t>
            </a:r>
          </a:p>
          <a:p>
            <a:endParaRPr lang="he-IL" dirty="0"/>
          </a:p>
        </p:txBody>
      </p:sp>
      <p:grpSp>
        <p:nvGrpSpPr>
          <p:cNvPr id="10" name="Group 9"/>
          <p:cNvGrpSpPr/>
          <p:nvPr/>
        </p:nvGrpSpPr>
        <p:grpSpPr>
          <a:xfrm>
            <a:off x="1796144" y="1923170"/>
            <a:ext cx="5224902" cy="1180963"/>
            <a:chOff x="3086783" y="1867037"/>
            <a:chExt cx="4943475" cy="11809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783" y="2286000"/>
              <a:ext cx="4943475" cy="762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11628" y="1867037"/>
              <a:ext cx="865943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800" b="1" dirty="0"/>
                <a:t>CO</a:t>
              </a:r>
              <a:r>
                <a:rPr lang="he-IL" sz="2800" b="1" baseline="-25000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0440" y="1867037"/>
              <a:ext cx="981359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800" b="1" dirty="0"/>
                <a:t>HCN</a:t>
              </a:r>
              <a:endParaRPr lang="he-IL" sz="2800" b="1" baseline="-25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83577" y="4310043"/>
            <a:ext cx="4861862" cy="1017455"/>
            <a:chOff x="47313" y="4663773"/>
            <a:chExt cx="4861862" cy="1017455"/>
          </a:xfrm>
        </p:grpSpPr>
        <p:grpSp>
          <p:nvGrpSpPr>
            <p:cNvPr id="31" name="Group 30"/>
            <p:cNvGrpSpPr/>
            <p:nvPr/>
          </p:nvGrpSpPr>
          <p:grpSpPr>
            <a:xfrm>
              <a:off x="47313" y="4663773"/>
              <a:ext cx="4861862" cy="1017455"/>
              <a:chOff x="47313" y="4663773"/>
              <a:chExt cx="4861862" cy="10174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5" t="39630" r="4564" b="40057"/>
              <a:stretch/>
            </p:blipFill>
            <p:spPr>
              <a:xfrm>
                <a:off x="47313" y="4663773"/>
                <a:ext cx="4861862" cy="1017455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1469578" y="5536188"/>
                <a:ext cx="787806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09863" y="5519655"/>
                <a:ext cx="71472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469578" y="4781875"/>
                <a:ext cx="744984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709863" y="4735332"/>
                <a:ext cx="700358" cy="1036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17898" y="4779189"/>
                <a:ext cx="1063652" cy="598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163123" y="5543550"/>
                <a:ext cx="700358" cy="1036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045319" y="4715741"/>
                <a:ext cx="700358" cy="1036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40816" y="5538958"/>
                <a:ext cx="700358" cy="1036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640816" y="4773715"/>
                <a:ext cx="207351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078762" y="4773715"/>
                <a:ext cx="177352" cy="57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034146" y="4715775"/>
                <a:ext cx="700358" cy="1036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173635" y="5543550"/>
                <a:ext cx="700358" cy="1036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68862" y="5491704"/>
              <a:ext cx="1094260" cy="902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6" name="Group 45"/>
          <p:cNvGrpSpPr/>
          <p:nvPr/>
        </p:nvGrpSpPr>
        <p:grpSpPr>
          <a:xfrm rot="10800000">
            <a:off x="974973" y="4381602"/>
            <a:ext cx="3295592" cy="1028390"/>
            <a:chOff x="4663063" y="4735332"/>
            <a:chExt cx="3295592" cy="102839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9" t="39856" r="23072" b="39924"/>
            <a:stretch/>
          </p:blipFill>
          <p:spPr>
            <a:xfrm>
              <a:off x="4730446" y="4735332"/>
              <a:ext cx="3228209" cy="1028390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 flipV="1">
              <a:off x="6747834" y="4779189"/>
              <a:ext cx="700358" cy="129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6727747" y="5590804"/>
              <a:ext cx="700358" cy="129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4663063" y="5600385"/>
              <a:ext cx="700358" cy="129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31382074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30190</TotalTime>
  <Words>2197</Words>
  <Application>Microsoft Office PowerPoint</Application>
  <PresentationFormat>מסך רחב</PresentationFormat>
  <Paragraphs>381</Paragraphs>
  <Slides>44</Slides>
  <Notes>42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44</vt:i4>
      </vt:variant>
    </vt:vector>
  </HeadingPairs>
  <TitlesOfParts>
    <vt:vector size="49" baseType="lpstr">
      <vt:lpstr>Arial</vt:lpstr>
      <vt:lpstr>Calibri</vt:lpstr>
      <vt:lpstr>Cambria Math</vt:lpstr>
      <vt:lpstr>Varela Round</vt:lpstr>
      <vt:lpstr>ערכת נושא Office</vt:lpstr>
      <vt:lpstr>מערכת שידורים לאומית</vt:lpstr>
      <vt:lpstr>מבנה וקישור</vt:lpstr>
      <vt:lpstr>מה נלמד היום</vt:lpstr>
      <vt:lpstr>הקשר הקוולנטי</vt:lpstr>
      <vt:lpstr>נוסחת ייצוג אלקטרונית</vt:lpstr>
      <vt:lpstr>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תרגול להפסקה</vt:lpstr>
      <vt:lpstr>הפסקה</vt:lpstr>
      <vt:lpstr>פתרון התרגול להפסקה</vt:lpstr>
      <vt:lpstr>פתרון התרגול להפסקה</vt:lpstr>
      <vt:lpstr>צורות גיאומטריות של מולקולות</vt:lpstr>
      <vt:lpstr>צורות גיאומטריות של מולקולות</vt:lpstr>
      <vt:lpstr>הקשר הקוולנטי</vt:lpstr>
      <vt:lpstr>מולקולות</vt:lpstr>
      <vt:lpstr>צורות גיאומטריות של מולקולות</vt:lpstr>
      <vt:lpstr>תרגול כיתה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תרגול כיתה</vt:lpstr>
      <vt:lpstr>תרגול כיתה</vt:lpstr>
      <vt:lpstr>תרגול כיתה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צורות גיאומטריות של מולקולות</vt:lpstr>
      <vt:lpstr>סיכום צורות גיאומטריות של מולקולות</vt:lpstr>
      <vt:lpstr>סיכום צורות גיאומטריות של מולקולות</vt:lpstr>
      <vt:lpstr>כותרת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458</cp:revision>
  <dcterms:created xsi:type="dcterms:W3CDTF">2020-03-15T19:13:03Z</dcterms:created>
  <dcterms:modified xsi:type="dcterms:W3CDTF">2020-05-20T09:59:25Z</dcterms:modified>
</cp:coreProperties>
</file>