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87" r:id="rId2"/>
    <p:sldId id="256" r:id="rId3"/>
    <p:sldId id="257" r:id="rId4"/>
    <p:sldId id="286" r:id="rId5"/>
    <p:sldId id="258" r:id="rId6"/>
    <p:sldId id="282" r:id="rId7"/>
    <p:sldId id="260" r:id="rId8"/>
    <p:sldId id="261" r:id="rId9"/>
    <p:sldId id="262" r:id="rId10"/>
    <p:sldId id="263" r:id="rId11"/>
    <p:sldId id="264" r:id="rId12"/>
    <p:sldId id="265" r:id="rId13"/>
    <p:sldId id="283" r:id="rId14"/>
    <p:sldId id="284" r:id="rId15"/>
    <p:sldId id="281"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5" r:id="rId29"/>
    <p:sldId id="279" r:id="rId30"/>
    <p:sldId id="288"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Tahoma" panose="020B0604030504040204" pitchFamily="34" charset="0"/>
      <p:regular r:id="rId37"/>
      <p:bold r:id="rId38"/>
    </p:embeddedFont>
    <p:embeddedFont>
      <p:font typeface="Traditional Arabic" panose="02020603050405020304" pitchFamily="18" charset="-78"/>
      <p:regular r:id="rId39"/>
      <p:bold r:id="rId40"/>
    </p:embeddedFont>
    <p:embeddedFont>
      <p:font typeface="Varela Round" panose="00000500000000000000" pitchFamily="2" charset="-79"/>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wYmGdqsj+4VaPlq0YzfzJcGtl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5CC685-90AA-4B6D-890D-A702D69DBF25}">
  <a:tblStyle styleId="{2B5CC685-90AA-4B6D-890D-A702D69DBF2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342" autoAdjust="0"/>
  </p:normalViewPr>
  <p:slideViewPr>
    <p:cSldViewPr snapToGrid="0">
      <p:cViewPr varScale="1">
        <p:scale>
          <a:sx n="72" d="100"/>
          <a:sy n="72" d="100"/>
        </p:scale>
        <p:origin x="462" y="66"/>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r" rtl="1">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rtl="1">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rtl="1">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rtl="1">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rtl="1">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rtl="1">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rtl="1">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rtl="1">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p:nvPr/>
        </p:nvSpPr>
        <p:spPr>
          <a:xfrm>
            <a:off x="1588" y="0"/>
            <a:ext cx="2971800" cy="457200"/>
          </a:xfrm>
          <a:prstGeom prst="rect">
            <a:avLst/>
          </a:prstGeom>
          <a:noFill/>
          <a:ln>
            <a:noFill/>
          </a:ln>
        </p:spPr>
        <p:txBody>
          <a:bodyPr spcFirstLastPara="1" wrap="square" lIns="91425" tIns="45700" rIns="91425" bIns="45700" anchor="t" anchorCtr="0">
            <a:noAutofit/>
          </a:bodyPr>
          <a:lstStyle/>
          <a:p>
            <a:pPr marL="0" marR="0" lvl="0" indent="0" algn="l" rtl="1">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7;n"/>
          <p:cNvSpPr txBox="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1">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p:txBody>
      </p:sp>
      <p:sp>
        <p:nvSpPr>
          <p:cNvPr id="8" name="Google Shape;8;n"/>
          <p:cNvSpPr txBox="1"/>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Clr>
                <a:srgbClr val="000000"/>
              </a:buClr>
              <a:buSzPts val="1200"/>
              <a:buFont typeface="Arial"/>
              <a:buNone/>
            </a:pPr>
            <a:fld id="{00000000-1234-1234-1234-123412341234}" type="slidenum">
              <a:rPr lang="x-none" sz="1200" b="0" i="0" u="none" strike="noStrike" cap="none">
                <a:solidFill>
                  <a:srgbClr val="000000"/>
                </a:solidFill>
                <a:latin typeface="Calibri"/>
                <a:ea typeface="Calibri"/>
                <a:cs typeface="Calibri"/>
                <a:sym typeface="Calibri"/>
              </a:rPr>
              <a:t>‹#›</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026039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1664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None/>
            </a:pPr>
            <a:endParaRPr dirty="0"/>
          </a:p>
        </p:txBody>
      </p:sp>
    </p:spTree>
    <p:extLst>
      <p:ext uri="{BB962C8B-B14F-4D97-AF65-F5344CB8AC3E}">
        <p14:creationId xmlns:p14="http://schemas.microsoft.com/office/powerpoint/2010/main" val="585678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None/>
            </a:pPr>
            <a:endParaRPr dirty="0"/>
          </a:p>
        </p:txBody>
      </p:sp>
    </p:spTree>
    <p:extLst>
      <p:ext uri="{BB962C8B-B14F-4D97-AF65-F5344CB8AC3E}">
        <p14:creationId xmlns:p14="http://schemas.microsoft.com/office/powerpoint/2010/main" val="3656894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Font typeface="Calibri"/>
              <a:buNone/>
            </a:pPr>
            <a:endParaRPr sz="1200">
              <a:latin typeface="Calibri"/>
              <a:ea typeface="Calibri"/>
              <a:cs typeface="Calibri"/>
              <a:sym typeface="Calibri"/>
            </a:endParaRPr>
          </a:p>
        </p:txBody>
      </p:sp>
    </p:spTree>
    <p:extLst>
      <p:ext uri="{BB962C8B-B14F-4D97-AF65-F5344CB8AC3E}">
        <p14:creationId xmlns:p14="http://schemas.microsoft.com/office/powerpoint/2010/main" val="3571013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Font typeface="Calibri"/>
              <a:buNone/>
            </a:pPr>
            <a:endParaRPr sz="1200">
              <a:latin typeface="Calibri"/>
              <a:ea typeface="Calibri"/>
              <a:cs typeface="Calibri"/>
              <a:sym typeface="Calibri"/>
            </a:endParaRPr>
          </a:p>
        </p:txBody>
      </p:sp>
    </p:spTree>
    <p:extLst>
      <p:ext uri="{BB962C8B-B14F-4D97-AF65-F5344CB8AC3E}">
        <p14:creationId xmlns:p14="http://schemas.microsoft.com/office/powerpoint/2010/main" val="2655613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184" name="Google Shape;18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81433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191" name="Google Shape;191;p15: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Clr>
                <a:srgbClr val="000000"/>
              </a:buClr>
              <a:buSzPts val="1400"/>
              <a:buFont typeface="Arial"/>
              <a:buNone/>
            </a:pPr>
            <a:fld id="{00000000-1234-1234-1234-123412341234}" type="slidenum">
              <a:rPr lang="x-none"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57853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197" name="Google Shape;19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7745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203" name="Google Shape;20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07093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209" name="Google Shape;20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507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215" name="Google Shape;2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9590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Font typeface="Calibri"/>
              <a:buNone/>
            </a:pPr>
            <a:endParaRPr sz="1200">
              <a:latin typeface="Calibri"/>
              <a:ea typeface="Calibri"/>
              <a:cs typeface="Calibri"/>
              <a:sym typeface="Calibri"/>
            </a:endParaRPr>
          </a:p>
        </p:txBody>
      </p:sp>
    </p:spTree>
    <p:extLst>
      <p:ext uri="{BB962C8B-B14F-4D97-AF65-F5344CB8AC3E}">
        <p14:creationId xmlns:p14="http://schemas.microsoft.com/office/powerpoint/2010/main" val="843060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
        <p:nvSpPr>
          <p:cNvPr id="221" name="Google Shape;22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40706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
        <p:nvSpPr>
          <p:cNvPr id="227" name="Google Shape;22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05872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222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240" name="Google Shape;240;p23: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Clr>
                <a:srgbClr val="000000"/>
              </a:buClr>
              <a:buSzPts val="1400"/>
              <a:buFont typeface="Arial"/>
              <a:buNone/>
            </a:pPr>
            <a:fld id="{00000000-1234-1234-1234-123412341234}" type="slidenum">
              <a:rPr lang="x-none"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2903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מציין מיקום של הערות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he-IL" dirty="0"/>
          </a:p>
        </p:txBody>
      </p:sp>
      <p:sp>
        <p:nvSpPr>
          <p:cNvPr id="4813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6648D30-DCD0-43BA-8468-4D3247F96EA8}" type="slidenum">
              <a:rPr lang="he-IL" altLang="he-IL"/>
              <a:pPr algn="l">
                <a:spcBef>
                  <a:spcPct val="0"/>
                </a:spcBef>
              </a:pPr>
              <a:t>28</a:t>
            </a:fld>
            <a:endParaRPr lang="he-IL" altLang="he-IL"/>
          </a:p>
        </p:txBody>
      </p:sp>
    </p:spTree>
    <p:extLst>
      <p:ext uri="{BB962C8B-B14F-4D97-AF65-F5344CB8AC3E}">
        <p14:creationId xmlns:p14="http://schemas.microsoft.com/office/powerpoint/2010/main" val="2869706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246" name="Google Shape;24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37291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Font typeface="Calibri"/>
              <a:buNone/>
            </a:pPr>
            <a:endParaRPr sz="1200">
              <a:latin typeface="Calibri"/>
              <a:ea typeface="Calibri"/>
              <a:cs typeface="Calibri"/>
              <a:sym typeface="Calibri"/>
            </a:endParaRPr>
          </a:p>
        </p:txBody>
      </p:sp>
    </p:spTree>
    <p:extLst>
      <p:ext uri="{BB962C8B-B14F-4D97-AF65-F5344CB8AC3E}">
        <p14:creationId xmlns:p14="http://schemas.microsoft.com/office/powerpoint/2010/main" val="27255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7455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2895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9553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Font typeface="Calibri"/>
              <a:buNone/>
            </a:pPr>
            <a:endParaRPr sz="1200">
              <a:latin typeface="Calibri"/>
              <a:ea typeface="Calibri"/>
              <a:cs typeface="Calibri"/>
              <a:sym typeface="Calibri"/>
            </a:endParaRPr>
          </a:p>
        </p:txBody>
      </p:sp>
    </p:spTree>
    <p:extLst>
      <p:ext uri="{BB962C8B-B14F-4D97-AF65-F5344CB8AC3E}">
        <p14:creationId xmlns:p14="http://schemas.microsoft.com/office/powerpoint/2010/main" val="344822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None/>
            </a:pPr>
            <a:endParaRPr/>
          </a:p>
        </p:txBody>
      </p:sp>
    </p:spTree>
    <p:extLst>
      <p:ext uri="{BB962C8B-B14F-4D97-AF65-F5344CB8AC3E}">
        <p14:creationId xmlns:p14="http://schemas.microsoft.com/office/powerpoint/2010/main" val="3825660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713db7e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7713db7ee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None/>
            </a:pPr>
            <a:endParaRPr dirty="0"/>
          </a:p>
        </p:txBody>
      </p:sp>
    </p:spTree>
    <p:extLst>
      <p:ext uri="{BB962C8B-B14F-4D97-AF65-F5344CB8AC3E}">
        <p14:creationId xmlns:p14="http://schemas.microsoft.com/office/powerpoint/2010/main" val="4127472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שער">
  <p:cSld name="שער">
    <p:spTree>
      <p:nvGrpSpPr>
        <p:cNvPr id="1" name="Shape 15"/>
        <p:cNvGrpSpPr/>
        <p:nvPr/>
      </p:nvGrpSpPr>
      <p:grpSpPr>
        <a:xfrm>
          <a:off x="0" y="0"/>
          <a:ext cx="0" cy="0"/>
          <a:chOff x="0" y="0"/>
          <a:chExt cx="0" cy="0"/>
        </a:xfrm>
      </p:grpSpPr>
      <p:sp>
        <p:nvSpPr>
          <p:cNvPr id="16" name="Google Shape;16;p26"/>
          <p:cNvSpPr/>
          <p:nvPr/>
        </p:nvSpPr>
        <p:spPr>
          <a:xfrm>
            <a:off x="-669925" y="6569075"/>
            <a:ext cx="2624138" cy="45878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17" name="Google Shape;17;p26"/>
          <p:cNvSpPr/>
          <p:nvPr/>
        </p:nvSpPr>
        <p:spPr>
          <a:xfrm>
            <a:off x="-1489075" y="6303963"/>
            <a:ext cx="3246438" cy="193675"/>
          </a:xfrm>
          <a:prstGeom prst="roundRect">
            <a:avLst>
              <a:gd name="adj" fmla="val 49361"/>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18" name="Google Shape;18;p26"/>
          <p:cNvSpPr/>
          <p:nvPr/>
        </p:nvSpPr>
        <p:spPr>
          <a:xfrm>
            <a:off x="9986963" y="-439738"/>
            <a:ext cx="4205287" cy="63182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19" name="Google Shape;19;p26"/>
          <p:cNvSpPr/>
          <p:nvPr/>
        </p:nvSpPr>
        <p:spPr>
          <a:xfrm>
            <a:off x="8259763" y="6564313"/>
            <a:ext cx="4433887" cy="796925"/>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pic>
        <p:nvPicPr>
          <p:cNvPr id="20" name="Google Shape;20;p26"/>
          <p:cNvPicPr preferRelativeResize="0"/>
          <p:nvPr/>
        </p:nvPicPr>
        <p:blipFill rotWithShape="1">
          <a:blip r:embed="rId2">
            <a:alphaModFix/>
          </a:blip>
          <a:srcRect l="33058" r="33511" b="26248"/>
          <a:stretch/>
        </p:blipFill>
        <p:spPr>
          <a:xfrm>
            <a:off x="5445125" y="369888"/>
            <a:ext cx="1301750" cy="1597025"/>
          </a:xfrm>
          <a:prstGeom prst="rect">
            <a:avLst/>
          </a:prstGeom>
          <a:noFill/>
          <a:ln>
            <a:noFill/>
          </a:ln>
        </p:spPr>
      </p:pic>
      <p:sp>
        <p:nvSpPr>
          <p:cNvPr id="21" name="Google Shape;21;p2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כותרת ושתי תמונות">
  <p:cSld name="1_כותרת ושתי תמונות">
    <p:spTree>
      <p:nvGrpSpPr>
        <p:cNvPr id="1" name="Shape 77"/>
        <p:cNvGrpSpPr/>
        <p:nvPr/>
      </p:nvGrpSpPr>
      <p:grpSpPr>
        <a:xfrm>
          <a:off x="0" y="0"/>
          <a:ext cx="0" cy="0"/>
          <a:chOff x="0" y="0"/>
          <a:chExt cx="0" cy="0"/>
        </a:xfrm>
      </p:grpSpPr>
      <p:sp>
        <p:nvSpPr>
          <p:cNvPr id="78" name="Google Shape;78;p35"/>
          <p:cNvSpPr/>
          <p:nvPr/>
        </p:nvSpPr>
        <p:spPr>
          <a:xfrm>
            <a:off x="11185525" y="5980113"/>
            <a:ext cx="1592263" cy="155575"/>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79" name="Google Shape;79;p35"/>
          <p:cNvSpPr/>
          <p:nvPr/>
        </p:nvSpPr>
        <p:spPr>
          <a:xfrm>
            <a:off x="-412750" y="765175"/>
            <a:ext cx="1158875" cy="427038"/>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r>
              <a:rPr lang="x-none" sz="1800" b="0" i="0" u="none" strike="noStrike" cap="none">
                <a:solidFill>
                  <a:srgbClr val="FFFFFF"/>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80" name="Google Shape;80;p35"/>
          <p:cNvSpPr/>
          <p:nvPr/>
        </p:nvSpPr>
        <p:spPr>
          <a:xfrm>
            <a:off x="-485775" y="320675"/>
            <a:ext cx="2097088" cy="3683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81" name="Google Shape;81;p35"/>
          <p:cNvSpPr/>
          <p:nvPr/>
        </p:nvSpPr>
        <p:spPr>
          <a:xfrm>
            <a:off x="10585450" y="6269038"/>
            <a:ext cx="2192338" cy="41751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82" name="Google Shape;82;p35"/>
          <p:cNvSpPr>
            <a:spLocks noGrp="1"/>
          </p:cNvSpPr>
          <p:nvPr>
            <p:ph type="pic" idx="2"/>
          </p:nvPr>
        </p:nvSpPr>
        <p:spPr>
          <a:xfrm>
            <a:off x="6444696" y="978201"/>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83" name="Google Shape;83;p35"/>
          <p:cNvSpPr txBox="1">
            <a:spLocks noGrp="1"/>
          </p:cNvSpPr>
          <p:nvPr>
            <p:ph type="ctrTitle"/>
          </p:nvPr>
        </p:nvSpPr>
        <p:spPr>
          <a:xfrm>
            <a:off x="1733910" y="186258"/>
            <a:ext cx="10221024"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5"/>
          <p:cNvSpPr>
            <a:spLocks noGrp="1"/>
          </p:cNvSpPr>
          <p:nvPr>
            <p:ph type="pic" idx="3"/>
          </p:nvPr>
        </p:nvSpPr>
        <p:spPr>
          <a:xfrm>
            <a:off x="843274" y="978201"/>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כותרת ושלוש תמונות">
  <p:cSld name="כותרת ושלוש תמונות">
    <p:spTree>
      <p:nvGrpSpPr>
        <p:cNvPr id="1" name="Shape 85"/>
        <p:cNvGrpSpPr/>
        <p:nvPr/>
      </p:nvGrpSpPr>
      <p:grpSpPr>
        <a:xfrm>
          <a:off x="0" y="0"/>
          <a:ext cx="0" cy="0"/>
          <a:chOff x="0" y="0"/>
          <a:chExt cx="0" cy="0"/>
        </a:xfrm>
      </p:grpSpPr>
      <p:sp>
        <p:nvSpPr>
          <p:cNvPr id="86" name="Google Shape;86;p36"/>
          <p:cNvSpPr/>
          <p:nvPr/>
        </p:nvSpPr>
        <p:spPr>
          <a:xfrm>
            <a:off x="11185525" y="5980113"/>
            <a:ext cx="1592263" cy="155575"/>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87" name="Google Shape;87;p36"/>
          <p:cNvSpPr/>
          <p:nvPr/>
        </p:nvSpPr>
        <p:spPr>
          <a:xfrm>
            <a:off x="-412750" y="765175"/>
            <a:ext cx="1158875" cy="427038"/>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r>
              <a:rPr lang="x-none" sz="1800" b="0" i="0" u="none" strike="noStrike" cap="none">
                <a:solidFill>
                  <a:srgbClr val="FFFFFF"/>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88" name="Google Shape;88;p36"/>
          <p:cNvSpPr/>
          <p:nvPr/>
        </p:nvSpPr>
        <p:spPr>
          <a:xfrm>
            <a:off x="-485775" y="320675"/>
            <a:ext cx="2097088" cy="3683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89" name="Google Shape;89;p36"/>
          <p:cNvSpPr/>
          <p:nvPr/>
        </p:nvSpPr>
        <p:spPr>
          <a:xfrm>
            <a:off x="10585450" y="6269038"/>
            <a:ext cx="2192338" cy="41751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90" name="Google Shape;90;p36"/>
          <p:cNvSpPr>
            <a:spLocks noGrp="1"/>
          </p:cNvSpPr>
          <p:nvPr>
            <p:ph type="pic" idx="2"/>
          </p:nvPr>
        </p:nvSpPr>
        <p:spPr>
          <a:xfrm>
            <a:off x="5513040" y="1030562"/>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91" name="Google Shape;91;p36"/>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6"/>
          <p:cNvSpPr>
            <a:spLocks noGrp="1"/>
          </p:cNvSpPr>
          <p:nvPr>
            <p:ph type="pic" idx="3"/>
          </p:nvPr>
        </p:nvSpPr>
        <p:spPr>
          <a:xfrm>
            <a:off x="1241442" y="1030562"/>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93" name="Google Shape;93;p36"/>
          <p:cNvSpPr>
            <a:spLocks noGrp="1"/>
          </p:cNvSpPr>
          <p:nvPr>
            <p:ph type="pic" idx="4"/>
          </p:nvPr>
        </p:nvSpPr>
        <p:spPr>
          <a:xfrm>
            <a:off x="1241442" y="3932962"/>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כותרת וארבע תמונות">
  <p:cSld name="כותרת וארבע תמונות">
    <p:spTree>
      <p:nvGrpSpPr>
        <p:cNvPr id="1" name="Shape 94"/>
        <p:cNvGrpSpPr/>
        <p:nvPr/>
      </p:nvGrpSpPr>
      <p:grpSpPr>
        <a:xfrm>
          <a:off x="0" y="0"/>
          <a:ext cx="0" cy="0"/>
          <a:chOff x="0" y="0"/>
          <a:chExt cx="0" cy="0"/>
        </a:xfrm>
      </p:grpSpPr>
      <p:sp>
        <p:nvSpPr>
          <p:cNvPr id="95" name="Google Shape;95;p37"/>
          <p:cNvSpPr/>
          <p:nvPr/>
        </p:nvSpPr>
        <p:spPr>
          <a:xfrm>
            <a:off x="11185525" y="5980113"/>
            <a:ext cx="1592263" cy="155575"/>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96" name="Google Shape;96;p37"/>
          <p:cNvSpPr/>
          <p:nvPr/>
        </p:nvSpPr>
        <p:spPr>
          <a:xfrm>
            <a:off x="10171113" y="938213"/>
            <a:ext cx="2190750" cy="42703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r>
              <a:rPr lang="x-none" sz="1800" b="0" i="0" u="none" strike="noStrike" cap="none">
                <a:solidFill>
                  <a:srgbClr val="FFFFFF"/>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97" name="Google Shape;97;p37"/>
          <p:cNvSpPr/>
          <p:nvPr/>
        </p:nvSpPr>
        <p:spPr>
          <a:xfrm>
            <a:off x="-485775" y="320675"/>
            <a:ext cx="2097088" cy="3683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98" name="Google Shape;98;p37"/>
          <p:cNvSpPr/>
          <p:nvPr/>
        </p:nvSpPr>
        <p:spPr>
          <a:xfrm>
            <a:off x="10585450" y="6269038"/>
            <a:ext cx="2192338" cy="41751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99" name="Google Shape;99;p37"/>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7"/>
          <p:cNvSpPr>
            <a:spLocks noGrp="1"/>
          </p:cNvSpPr>
          <p:nvPr>
            <p:ph type="pic" idx="2"/>
          </p:nvPr>
        </p:nvSpPr>
        <p:spPr>
          <a:xfrm>
            <a:off x="154519" y="10736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101" name="Google Shape;101;p37"/>
          <p:cNvSpPr>
            <a:spLocks noGrp="1"/>
          </p:cNvSpPr>
          <p:nvPr>
            <p:ph type="pic" idx="3"/>
          </p:nvPr>
        </p:nvSpPr>
        <p:spPr>
          <a:xfrm>
            <a:off x="154519" y="39760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102" name="Google Shape;102;p37"/>
          <p:cNvSpPr>
            <a:spLocks noGrp="1"/>
          </p:cNvSpPr>
          <p:nvPr>
            <p:ph type="pic" idx="4"/>
          </p:nvPr>
        </p:nvSpPr>
        <p:spPr>
          <a:xfrm>
            <a:off x="4414862" y="10736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103" name="Google Shape;103;p37"/>
          <p:cNvSpPr>
            <a:spLocks noGrp="1"/>
          </p:cNvSpPr>
          <p:nvPr>
            <p:ph type="pic" idx="5"/>
          </p:nvPr>
        </p:nvSpPr>
        <p:spPr>
          <a:xfrm>
            <a:off x="4414862" y="39760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Varela Round" pitchFamily="2" charset="-79"/>
              <a:cs typeface="Varela Round" pitchFamily="2" charset="-79"/>
            </a:endParaRPr>
          </a:p>
        </p:txBody>
      </p:sp>
      <p:sp>
        <p:nvSpPr>
          <p:cNvPr id="11" name="מלבן מעוגל 10"/>
          <p:cNvSpPr/>
          <p:nvPr userDrawn="1"/>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Varela Round" pitchFamily="2" charset="-79"/>
              <a:cs typeface="Varela Round" pitchFamily="2" charset="-79"/>
            </a:endParaRPr>
          </a:p>
        </p:txBody>
      </p:sp>
      <p:sp>
        <p:nvSpPr>
          <p:cNvPr id="12" name="מלבן מעוגל 11"/>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Varela Round" pitchFamily="2" charset="-79"/>
              <a:cs typeface="Varela Round" pitchFamily="2" charset="-79"/>
            </a:endParaRPr>
          </a:p>
        </p:txBody>
      </p:sp>
    </p:spTree>
    <p:extLst>
      <p:ext uri="{BB962C8B-B14F-4D97-AF65-F5344CB8AC3E}">
        <p14:creationId xmlns:p14="http://schemas.microsoft.com/office/powerpoint/2010/main" val="423025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27"/>
          <p:cNvSpPr/>
          <p:nvPr/>
        </p:nvSpPr>
        <p:spPr>
          <a:xfrm>
            <a:off x="212725" y="1397000"/>
            <a:ext cx="13177837" cy="2978150"/>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r>
              <a:rPr lang="x-none" sz="1800" b="0" i="0" u="none" strike="noStrike" cap="none">
                <a:solidFill>
                  <a:srgbClr val="FFFFFF"/>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24" name="Google Shape;24;p27"/>
          <p:cNvSpPr/>
          <p:nvPr/>
        </p:nvSpPr>
        <p:spPr>
          <a:xfrm>
            <a:off x="7329488" y="6156325"/>
            <a:ext cx="5334000" cy="557213"/>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25" name="Google Shape;25;p27"/>
          <p:cNvSpPr/>
          <p:nvPr/>
        </p:nvSpPr>
        <p:spPr>
          <a:xfrm>
            <a:off x="9501188" y="5870575"/>
            <a:ext cx="3049587" cy="206375"/>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26" name="Google Shape;26;p27"/>
          <p:cNvSpPr/>
          <p:nvPr/>
        </p:nvSpPr>
        <p:spPr>
          <a:xfrm>
            <a:off x="-501650" y="163513"/>
            <a:ext cx="1428750" cy="3222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27" name="Google Shape;27;p27"/>
          <p:cNvSpPr/>
          <p:nvPr/>
        </p:nvSpPr>
        <p:spPr>
          <a:xfrm>
            <a:off x="10059988" y="87313"/>
            <a:ext cx="2768600" cy="45085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28" name="Google Shape;28;p2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30" name="Google Shape;30;p2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 כותרות ותוכן">
  <p:cSld name="2 כותרות ותוכן">
    <p:spTree>
      <p:nvGrpSpPr>
        <p:cNvPr id="1" name="Shape 31"/>
        <p:cNvGrpSpPr/>
        <p:nvPr/>
      </p:nvGrpSpPr>
      <p:grpSpPr>
        <a:xfrm>
          <a:off x="0" y="0"/>
          <a:ext cx="0" cy="0"/>
          <a:chOff x="0" y="0"/>
          <a:chExt cx="0" cy="0"/>
        </a:xfrm>
      </p:grpSpPr>
      <p:sp>
        <p:nvSpPr>
          <p:cNvPr id="32" name="Google Shape;32;p28"/>
          <p:cNvSpPr/>
          <p:nvPr/>
        </p:nvSpPr>
        <p:spPr>
          <a:xfrm>
            <a:off x="9664700" y="5699125"/>
            <a:ext cx="4767263" cy="35718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33" name="Google Shape;33;p28"/>
          <p:cNvSpPr/>
          <p:nvPr/>
        </p:nvSpPr>
        <p:spPr>
          <a:xfrm>
            <a:off x="-260350" y="180975"/>
            <a:ext cx="2598738" cy="217488"/>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34" name="Google Shape;34;p28"/>
          <p:cNvSpPr/>
          <p:nvPr/>
        </p:nvSpPr>
        <p:spPr>
          <a:xfrm>
            <a:off x="-488950" y="468313"/>
            <a:ext cx="2970213" cy="36988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35" name="Google Shape;35;p28"/>
          <p:cNvSpPr/>
          <p:nvPr/>
        </p:nvSpPr>
        <p:spPr>
          <a:xfrm>
            <a:off x="9010650" y="6103938"/>
            <a:ext cx="3754438" cy="67468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36" name="Google Shape;36;p2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lnSpc>
                <a:spcPct val="100000"/>
              </a:lnSpc>
              <a:spcBef>
                <a:spcPts val="320"/>
              </a:spcBef>
              <a:spcAft>
                <a:spcPts val="0"/>
              </a:spcAft>
              <a:buClr>
                <a:schemeClr val="dk1"/>
              </a:buClr>
              <a:buSzPts val="1600"/>
              <a:buNone/>
              <a:defRPr sz="1600" b="1"/>
            </a:lvl6pPr>
            <a:lvl7pPr marL="3200400" lvl="6" indent="-228600" algn="r" rtl="1">
              <a:lnSpc>
                <a:spcPct val="100000"/>
              </a:lnSpc>
              <a:spcBef>
                <a:spcPts val="320"/>
              </a:spcBef>
              <a:spcAft>
                <a:spcPts val="0"/>
              </a:spcAft>
              <a:buClr>
                <a:schemeClr val="dk1"/>
              </a:buClr>
              <a:buSzPts val="1600"/>
              <a:buNone/>
              <a:defRPr sz="1600" b="1"/>
            </a:lvl7pPr>
            <a:lvl8pPr marL="3657600" lvl="7" indent="-228600" algn="r" rtl="1">
              <a:lnSpc>
                <a:spcPct val="100000"/>
              </a:lnSpc>
              <a:spcBef>
                <a:spcPts val="320"/>
              </a:spcBef>
              <a:spcAft>
                <a:spcPts val="0"/>
              </a:spcAft>
              <a:buClr>
                <a:schemeClr val="dk1"/>
              </a:buClr>
              <a:buSzPts val="1600"/>
              <a:buNone/>
              <a:defRPr sz="1600" b="1"/>
            </a:lvl8pPr>
            <a:lvl9pPr marL="4114800" lvl="8" indent="-228600" algn="r" rtl="1">
              <a:lnSpc>
                <a:spcPct val="100000"/>
              </a:lnSpc>
              <a:spcBef>
                <a:spcPts val="320"/>
              </a:spcBef>
              <a:spcAft>
                <a:spcPts val="0"/>
              </a:spcAft>
              <a:buClr>
                <a:schemeClr val="dk1"/>
              </a:buClr>
              <a:buSzPts val="1600"/>
              <a:buNone/>
              <a:defRPr sz="1600" b="1"/>
            </a:lvl9pPr>
          </a:lstStyle>
          <a:p>
            <a:endParaRPr/>
          </a:p>
        </p:txBody>
      </p:sp>
      <p:sp>
        <p:nvSpPr>
          <p:cNvPr id="38" name="Google Shape;38;p2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lnSpc>
                <a:spcPct val="100000"/>
              </a:lnSpc>
              <a:spcBef>
                <a:spcPts val="320"/>
              </a:spcBef>
              <a:spcAft>
                <a:spcPts val="0"/>
              </a:spcAft>
              <a:buClr>
                <a:schemeClr val="dk1"/>
              </a:buClr>
              <a:buSzPts val="1600"/>
              <a:buChar char="•"/>
              <a:defRPr sz="1600"/>
            </a:lvl6pPr>
            <a:lvl7pPr marL="3200400" lvl="6" indent="-330200" algn="r" rtl="1">
              <a:lnSpc>
                <a:spcPct val="100000"/>
              </a:lnSpc>
              <a:spcBef>
                <a:spcPts val="320"/>
              </a:spcBef>
              <a:spcAft>
                <a:spcPts val="0"/>
              </a:spcAft>
              <a:buClr>
                <a:schemeClr val="dk1"/>
              </a:buClr>
              <a:buSzPts val="1600"/>
              <a:buChar char="•"/>
              <a:defRPr sz="1600"/>
            </a:lvl7pPr>
            <a:lvl8pPr marL="3657600" lvl="7" indent="-330200" algn="r" rtl="1">
              <a:lnSpc>
                <a:spcPct val="100000"/>
              </a:lnSpc>
              <a:spcBef>
                <a:spcPts val="320"/>
              </a:spcBef>
              <a:spcAft>
                <a:spcPts val="0"/>
              </a:spcAft>
              <a:buClr>
                <a:schemeClr val="dk1"/>
              </a:buClr>
              <a:buSzPts val="1600"/>
              <a:buChar char="•"/>
              <a:defRPr sz="1600"/>
            </a:lvl8pPr>
            <a:lvl9pPr marL="4114800" lvl="8" indent="-330200" algn="r" rtl="1">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וידאו על מסך מלא">
  <p:cSld name="וידאו על מסך מלא">
    <p:spTree>
      <p:nvGrpSpPr>
        <p:cNvPr id="1" name="Shape 39"/>
        <p:cNvGrpSpPr/>
        <p:nvPr/>
      </p:nvGrpSpPr>
      <p:grpSpPr>
        <a:xfrm>
          <a:off x="0" y="0"/>
          <a:ext cx="0" cy="0"/>
          <a:chOff x="0" y="0"/>
          <a:chExt cx="0" cy="0"/>
        </a:xfrm>
      </p:grpSpPr>
      <p:sp>
        <p:nvSpPr>
          <p:cNvPr id="40" name="Google Shape;40;p29"/>
          <p:cNvSpPr/>
          <p:nvPr/>
        </p:nvSpPr>
        <p:spPr>
          <a:xfrm>
            <a:off x="0" y="5878513"/>
            <a:ext cx="4765675" cy="35718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41" name="Google Shape;41;p29"/>
          <p:cNvSpPr/>
          <p:nvPr/>
        </p:nvSpPr>
        <p:spPr>
          <a:xfrm>
            <a:off x="8667750" y="66675"/>
            <a:ext cx="5300663" cy="22225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42" name="Google Shape;42;p29"/>
          <p:cNvSpPr/>
          <p:nvPr/>
        </p:nvSpPr>
        <p:spPr>
          <a:xfrm>
            <a:off x="0" y="6307138"/>
            <a:ext cx="7724775" cy="67468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43" name="Google Shape;43;p29"/>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44" name="Google Shape;44;p29"/>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כותרת ותוכן" type="obj">
  <p:cSld name="OBJECT">
    <p:spTree>
      <p:nvGrpSpPr>
        <p:cNvPr id="1" name="Shape 45"/>
        <p:cNvGrpSpPr/>
        <p:nvPr/>
      </p:nvGrpSpPr>
      <p:grpSpPr>
        <a:xfrm>
          <a:off x="0" y="0"/>
          <a:ext cx="0" cy="0"/>
          <a:chOff x="0" y="0"/>
          <a:chExt cx="0" cy="0"/>
        </a:xfrm>
      </p:grpSpPr>
      <p:sp>
        <p:nvSpPr>
          <p:cNvPr id="46" name="Google Shape;46;p30"/>
          <p:cNvSpPr/>
          <p:nvPr/>
        </p:nvSpPr>
        <p:spPr>
          <a:xfrm>
            <a:off x="0" y="5878513"/>
            <a:ext cx="4765675" cy="35718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47" name="Google Shape;47;p30"/>
          <p:cNvSpPr/>
          <p:nvPr/>
        </p:nvSpPr>
        <p:spPr>
          <a:xfrm>
            <a:off x="8667750" y="-111125"/>
            <a:ext cx="5300663" cy="22225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48" name="Google Shape;48;p30"/>
          <p:cNvSpPr/>
          <p:nvPr/>
        </p:nvSpPr>
        <p:spPr>
          <a:xfrm>
            <a:off x="0" y="6307138"/>
            <a:ext cx="7724775" cy="67468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49" name="Google Shape;49;p30"/>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0"/>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פרק חדש">
  <p:cSld name="פרק חדש">
    <p:spTree>
      <p:nvGrpSpPr>
        <p:cNvPr id="1" name="Shape 51"/>
        <p:cNvGrpSpPr/>
        <p:nvPr/>
      </p:nvGrpSpPr>
      <p:grpSpPr>
        <a:xfrm>
          <a:off x="0" y="0"/>
          <a:ext cx="0" cy="0"/>
          <a:chOff x="0" y="0"/>
          <a:chExt cx="0" cy="0"/>
        </a:xfrm>
      </p:grpSpPr>
      <p:sp>
        <p:nvSpPr>
          <p:cNvPr id="52" name="Google Shape;52;p31"/>
          <p:cNvSpPr/>
          <p:nvPr/>
        </p:nvSpPr>
        <p:spPr>
          <a:xfrm>
            <a:off x="212725" y="1397000"/>
            <a:ext cx="13177837" cy="2978150"/>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r>
              <a:rPr lang="x-none" sz="1800" b="0" i="0" u="none" strike="noStrike" cap="none">
                <a:solidFill>
                  <a:srgbClr val="192A72"/>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53" name="Google Shape;53;p31"/>
          <p:cNvSpPr/>
          <p:nvPr/>
        </p:nvSpPr>
        <p:spPr>
          <a:xfrm>
            <a:off x="9664700" y="5699125"/>
            <a:ext cx="4767263" cy="35718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54" name="Google Shape;54;p31"/>
          <p:cNvSpPr/>
          <p:nvPr/>
        </p:nvSpPr>
        <p:spPr>
          <a:xfrm>
            <a:off x="-260350" y="180975"/>
            <a:ext cx="2598738" cy="217488"/>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55" name="Google Shape;55;p31"/>
          <p:cNvSpPr/>
          <p:nvPr/>
        </p:nvSpPr>
        <p:spPr>
          <a:xfrm>
            <a:off x="-488950" y="468313"/>
            <a:ext cx="2970213" cy="36988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56" name="Google Shape;56;p31"/>
          <p:cNvSpPr/>
          <p:nvPr/>
        </p:nvSpPr>
        <p:spPr>
          <a:xfrm>
            <a:off x="9010650" y="6103938"/>
            <a:ext cx="3754438" cy="67468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57" name="Google Shape;57;p31"/>
          <p:cNvSpPr txBox="1">
            <a:spLocks noGrp="1"/>
          </p:cNvSpPr>
          <p:nvPr>
            <p:ph type="ctrTitle"/>
          </p:nvPr>
        </p:nvSpPr>
        <p:spPr>
          <a:xfrm>
            <a:off x="1" y="166694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
          <p:cNvSpPr txBox="1">
            <a:spLocks noGrp="1"/>
          </p:cNvSpPr>
          <p:nvPr>
            <p:ph type="subTitle" idx="1"/>
          </p:nvPr>
        </p:nvSpPr>
        <p:spPr>
          <a:xfrm>
            <a:off x="1" y="2918493"/>
            <a:ext cx="12192000" cy="64209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192A72"/>
              </a:buClr>
              <a:buSzPts val="2800"/>
              <a:buNone/>
              <a:defRPr sz="3200" b="1">
                <a:solidFill>
                  <a:srgbClr val="192A72"/>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כותרת בלבד">
  <p:cSld name="כותרת בלבד">
    <p:spTree>
      <p:nvGrpSpPr>
        <p:cNvPr id="1" name="Shape 59"/>
        <p:cNvGrpSpPr/>
        <p:nvPr/>
      </p:nvGrpSpPr>
      <p:grpSpPr>
        <a:xfrm>
          <a:off x="0" y="0"/>
          <a:ext cx="0" cy="0"/>
          <a:chOff x="0" y="0"/>
          <a:chExt cx="0" cy="0"/>
        </a:xfrm>
      </p:grpSpPr>
      <p:sp>
        <p:nvSpPr>
          <p:cNvPr id="60" name="Google Shape;60;p32"/>
          <p:cNvSpPr/>
          <p:nvPr/>
        </p:nvSpPr>
        <p:spPr>
          <a:xfrm>
            <a:off x="0" y="5878513"/>
            <a:ext cx="4765675" cy="35718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61" name="Google Shape;61;p32"/>
          <p:cNvSpPr/>
          <p:nvPr/>
        </p:nvSpPr>
        <p:spPr>
          <a:xfrm>
            <a:off x="8667750" y="-111125"/>
            <a:ext cx="5300663" cy="22225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62" name="Google Shape;62;p32"/>
          <p:cNvSpPr/>
          <p:nvPr/>
        </p:nvSpPr>
        <p:spPr>
          <a:xfrm>
            <a:off x="0" y="6307138"/>
            <a:ext cx="7724775" cy="67468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63" name="Google Shape;63;p32"/>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5_טקסט גדול-X2">
  <p:cSld name="5_טקסט גדול-X2">
    <p:spTree>
      <p:nvGrpSpPr>
        <p:cNvPr id="1" name="Shape 64"/>
        <p:cNvGrpSpPr/>
        <p:nvPr/>
      </p:nvGrpSpPr>
      <p:grpSpPr>
        <a:xfrm>
          <a:off x="0" y="0"/>
          <a:ext cx="0" cy="0"/>
          <a:chOff x="0" y="0"/>
          <a:chExt cx="0" cy="0"/>
        </a:xfrm>
      </p:grpSpPr>
      <p:sp>
        <p:nvSpPr>
          <p:cNvPr id="65" name="Google Shape;65;p33"/>
          <p:cNvSpPr/>
          <p:nvPr/>
        </p:nvSpPr>
        <p:spPr>
          <a:xfrm>
            <a:off x="-909638" y="6189663"/>
            <a:ext cx="3067051" cy="119062"/>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66" name="Google Shape;66;p33"/>
          <p:cNvSpPr/>
          <p:nvPr/>
        </p:nvSpPr>
        <p:spPr>
          <a:xfrm>
            <a:off x="10082213" y="80963"/>
            <a:ext cx="5300662" cy="22225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67" name="Google Shape;67;p33"/>
          <p:cNvSpPr/>
          <p:nvPr/>
        </p:nvSpPr>
        <p:spPr>
          <a:xfrm>
            <a:off x="-2155825" y="6348413"/>
            <a:ext cx="5559425" cy="4699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68" name="Google Shape;68;p33"/>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3"/>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כותרת ותמונה">
  <p:cSld name="כותרת ותמונה">
    <p:spTree>
      <p:nvGrpSpPr>
        <p:cNvPr id="1" name="Shape 70"/>
        <p:cNvGrpSpPr/>
        <p:nvPr/>
      </p:nvGrpSpPr>
      <p:grpSpPr>
        <a:xfrm>
          <a:off x="0" y="0"/>
          <a:ext cx="0" cy="0"/>
          <a:chOff x="0" y="0"/>
          <a:chExt cx="0" cy="0"/>
        </a:xfrm>
      </p:grpSpPr>
      <p:sp>
        <p:nvSpPr>
          <p:cNvPr id="71" name="Google Shape;71;p34"/>
          <p:cNvSpPr/>
          <p:nvPr/>
        </p:nvSpPr>
        <p:spPr>
          <a:xfrm>
            <a:off x="11185525" y="5980113"/>
            <a:ext cx="1592263" cy="155575"/>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72" name="Google Shape;72;p34"/>
          <p:cNvSpPr/>
          <p:nvPr/>
        </p:nvSpPr>
        <p:spPr>
          <a:xfrm>
            <a:off x="11033125" y="950913"/>
            <a:ext cx="1158875" cy="34607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r>
              <a:rPr lang="x-none" sz="1800" b="0" i="0" u="none" strike="noStrike" cap="none">
                <a:solidFill>
                  <a:srgbClr val="FFFFFF"/>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73" name="Google Shape;73;p34"/>
          <p:cNvSpPr/>
          <p:nvPr/>
        </p:nvSpPr>
        <p:spPr>
          <a:xfrm>
            <a:off x="-485775" y="320675"/>
            <a:ext cx="2097088" cy="3683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74" name="Google Shape;74;p34"/>
          <p:cNvSpPr/>
          <p:nvPr/>
        </p:nvSpPr>
        <p:spPr>
          <a:xfrm>
            <a:off x="10585450" y="6269038"/>
            <a:ext cx="2192338" cy="41751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800"/>
              <a:buFont typeface="Arial"/>
              <a:buNone/>
            </a:pPr>
            <a:endParaRPr sz="1800" b="0" i="0" u="none" strike="noStrike" cap="none">
              <a:solidFill>
                <a:srgbClr val="FFFFFF"/>
              </a:solidFill>
              <a:latin typeface="Varela Round"/>
              <a:ea typeface="Varela Round"/>
              <a:cs typeface="Varela Round"/>
              <a:sym typeface="Varela Round"/>
            </a:endParaRPr>
          </a:p>
        </p:txBody>
      </p:sp>
      <p:sp>
        <p:nvSpPr>
          <p:cNvPr id="75" name="Google Shape;75;p34"/>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76" name="Google Shape;76;p34"/>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 name="Google Shape;12;p25"/>
          <p:cNvSpPr txBox="1"/>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Clr>
                <a:srgbClr val="000000"/>
              </a:buClr>
              <a:buSzPts val="1400"/>
              <a:buFont typeface="Arial"/>
              <a:buNone/>
            </a:pPr>
            <a:endParaRPr sz="1200" b="0" i="0" u="none" strike="noStrike" cap="none">
              <a:solidFill>
                <a:srgbClr val="888A9C"/>
              </a:solidFill>
              <a:latin typeface="Varela Round"/>
              <a:ea typeface="Varela Round"/>
              <a:cs typeface="Varela Round"/>
              <a:sym typeface="Varela Round"/>
            </a:endParaRPr>
          </a:p>
        </p:txBody>
      </p:sp>
      <p:sp>
        <p:nvSpPr>
          <p:cNvPr id="13" name="Google Shape;13;p25"/>
          <p:cNvSpPr txBox="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Clr>
                <a:srgbClr val="000000"/>
              </a:buClr>
              <a:buSzPts val="1400"/>
              <a:buFont typeface="Arial"/>
              <a:buNone/>
            </a:pPr>
            <a:endParaRPr sz="1200" b="0" i="0" u="none" strike="noStrike" cap="none">
              <a:solidFill>
                <a:srgbClr val="888A9C"/>
              </a:solidFill>
              <a:latin typeface="Varela Round"/>
              <a:ea typeface="Varela Round"/>
              <a:cs typeface="Varela Round"/>
              <a:sym typeface="Varela Round"/>
            </a:endParaRPr>
          </a:p>
        </p:txBody>
      </p:sp>
      <p:sp>
        <p:nvSpPr>
          <p:cNvPr id="14" name="Google Shape;14;p25"/>
          <p:cNvSpPr txBox="1"/>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p>
            <a:pPr marL="0" marR="0" lvl="0" indent="0" algn="l" rtl="1">
              <a:spcBef>
                <a:spcPts val="0"/>
              </a:spcBef>
              <a:spcAft>
                <a:spcPts val="0"/>
              </a:spcAft>
              <a:buClr>
                <a:srgbClr val="000000"/>
              </a:buClr>
              <a:buSzPts val="1200"/>
              <a:buFont typeface="Arial"/>
              <a:buNone/>
            </a:pPr>
            <a:fld id="{00000000-1234-1234-1234-123412341234}" type="slidenum">
              <a:rPr lang="x-none" sz="1200" b="0" i="0" u="none" strike="noStrike" cap="none">
                <a:solidFill>
                  <a:srgbClr val="888A9C"/>
                </a:solidFill>
                <a:latin typeface="Varela Round"/>
                <a:ea typeface="Varela Round"/>
                <a:cs typeface="Varela Round"/>
                <a:sym typeface="Varela Round"/>
              </a:rPr>
              <a:t>‹#›</a:t>
            </a:fld>
            <a:endParaRPr sz="1200" b="0" i="0" u="none" strike="noStrike" cap="none">
              <a:solidFill>
                <a:srgbClr val="888A9C"/>
              </a:solidFill>
              <a:latin typeface="Varela Round"/>
              <a:ea typeface="Varela Round"/>
              <a:cs typeface="Varela Round"/>
              <a:sym typeface="Varela Roun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ideo" Target="https://www.youtube.com/embed/jgkwT50bot8"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FD6F-4A69-4779-86AE-678AAB5B1A72}"/>
              </a:ext>
            </a:extLst>
          </p:cNvPr>
          <p:cNvSpPr>
            <a:spLocks noGrp="1"/>
          </p:cNvSpPr>
          <p:nvPr>
            <p:ph type="ctrTitle"/>
          </p:nvPr>
        </p:nvSpPr>
        <p:spPr/>
        <p:txBody>
          <a:bodyPr/>
          <a:lstStyle/>
          <a:p>
            <a:r>
              <a:rPr lang="he-IL" dirty="0"/>
              <a:t>מערכת שידורים לאומית</a:t>
            </a:r>
          </a:p>
        </p:txBody>
      </p:sp>
    </p:spTree>
    <p:extLst>
      <p:ext uri="{BB962C8B-B14F-4D97-AF65-F5344CB8AC3E}">
        <p14:creationId xmlns:p14="http://schemas.microsoft.com/office/powerpoint/2010/main" val="4117178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body" idx="4294967295"/>
          </p:nvPr>
        </p:nvSpPr>
        <p:spPr>
          <a:xfrm>
            <a:off x="849789" y="616903"/>
            <a:ext cx="8305800" cy="539750"/>
          </a:xfrm>
          <a:prstGeom prst="rect">
            <a:avLst/>
          </a:prstGeom>
          <a:noFill/>
          <a:ln>
            <a:noFill/>
          </a:ln>
        </p:spPr>
        <p:txBody>
          <a:bodyPr spcFirstLastPara="1" wrap="square" lIns="91425" tIns="45700" rIns="91425" bIns="45700" anchor="ctr" anchorCtr="0">
            <a:noAutofit/>
          </a:bodyPr>
          <a:lstStyle/>
          <a:p>
            <a:pPr lvl="0" algn="r" rtl="1"/>
            <a:r>
              <a:rPr lang="ar-JO" sz="4800" b="1" kern="1200" dirty="0">
                <a:solidFill>
                  <a:srgbClr val="00B0F0"/>
                </a:solidFill>
                <a:latin typeface="Arial" panose="020B0604020202020204" pitchFamily="34" charset="0"/>
                <a:ea typeface="+mj-ea"/>
                <a:cs typeface="Arial" panose="020B0604020202020204" pitchFamily="34" charset="0"/>
              </a:rPr>
              <a:t>لحظة نتعل</a:t>
            </a:r>
            <a:r>
              <a:rPr lang="ar-SA" sz="4800" b="1" kern="1200" dirty="0">
                <a:solidFill>
                  <a:srgbClr val="00B0F0"/>
                </a:solidFill>
                <a:latin typeface="Arial" panose="020B0604020202020204" pitchFamily="34" charset="0"/>
                <a:ea typeface="+mj-ea"/>
                <a:cs typeface="Arial" panose="020B0604020202020204" pitchFamily="34" charset="0"/>
              </a:rPr>
              <a:t>ّ</a:t>
            </a:r>
            <a:r>
              <a:rPr lang="ar-JO" sz="4800" b="1" kern="1200" dirty="0">
                <a:solidFill>
                  <a:srgbClr val="00B0F0"/>
                </a:solidFill>
                <a:latin typeface="Arial" panose="020B0604020202020204" pitchFamily="34" charset="0"/>
                <a:ea typeface="+mj-ea"/>
                <a:cs typeface="Arial" panose="020B0604020202020204" pitchFamily="34" charset="0"/>
              </a:rPr>
              <a:t>م </a:t>
            </a:r>
            <a:r>
              <a:rPr lang="he-IL" sz="4800" b="1" kern="1200" dirty="0">
                <a:solidFill>
                  <a:srgbClr val="00B0F0"/>
                </a:solidFill>
                <a:latin typeface="Arial" panose="020B0604020202020204" pitchFamily="34" charset="0"/>
                <a:ea typeface="+mj-ea"/>
                <a:cs typeface="Arial" panose="020B0604020202020204" pitchFamily="34" charset="0"/>
              </a:rPr>
              <a:t>...</a:t>
            </a:r>
            <a:endParaRPr dirty="0">
              <a:solidFill>
                <a:srgbClr val="00B0F0"/>
              </a:solidFill>
            </a:endParaRPr>
          </a:p>
        </p:txBody>
      </p:sp>
      <p:sp>
        <p:nvSpPr>
          <p:cNvPr id="152" name="Google Shape;152;p8"/>
          <p:cNvSpPr txBox="1">
            <a:spLocks noGrp="1"/>
          </p:cNvSpPr>
          <p:nvPr>
            <p:ph type="body" idx="4294967295"/>
          </p:nvPr>
        </p:nvSpPr>
        <p:spPr>
          <a:xfrm>
            <a:off x="1132765" y="1589103"/>
            <a:ext cx="6954792" cy="4443208"/>
          </a:xfrm>
          <a:prstGeom prst="rect">
            <a:avLst/>
          </a:prstGeom>
          <a:noFill/>
          <a:ln>
            <a:noFill/>
          </a:ln>
        </p:spPr>
        <p:txBody>
          <a:bodyPr spcFirstLastPara="1" wrap="square" lIns="91425" tIns="45700" rIns="91425" bIns="45700" anchor="t" anchorCtr="0">
            <a:noAutofit/>
          </a:bodyPr>
          <a:lstStyle/>
          <a:p>
            <a:pPr marL="457200" lvl="0" indent="-381000" algn="r" rtl="1">
              <a:spcBef>
                <a:spcPts val="0"/>
              </a:spcBef>
              <a:spcAft>
                <a:spcPts val="0"/>
              </a:spcAft>
              <a:buNone/>
            </a:pPr>
            <a:endParaRPr sz="2000" dirty="0">
              <a:solidFill>
                <a:srgbClr val="002060"/>
              </a:solidFill>
              <a:latin typeface="+mj-lt"/>
              <a:ea typeface="Varela Round"/>
              <a:cs typeface="Aharoni" panose="02010803020104030203" pitchFamily="2" charset="-79"/>
              <a:sym typeface="Varela Round"/>
            </a:endParaRPr>
          </a:p>
          <a:p>
            <a:pPr lvl="0" indent="-381000" algn="r" rtl="1">
              <a:lnSpc>
                <a:spcPct val="150000"/>
              </a:lnSpc>
            </a:pPr>
            <a:r>
              <a:rPr lang="ar-JO" sz="2000" b="1" dirty="0">
                <a:solidFill>
                  <a:srgbClr val="002060"/>
                </a:solidFill>
                <a:latin typeface="Calibri" panose="020F0502020204030204" pitchFamily="34" charset="0"/>
                <a:ea typeface="Varela Round"/>
                <a:cs typeface="Calibri" panose="020F0502020204030204" pitchFamily="34" charset="0"/>
                <a:sym typeface="Varela Round"/>
              </a:rPr>
              <a:t>        يُعْتَبَر </a:t>
            </a:r>
            <a:r>
              <a:rPr lang="ar-SA" sz="2000" b="1" dirty="0">
                <a:solidFill>
                  <a:srgbClr val="002060"/>
                </a:solidFill>
                <a:latin typeface="Calibri" panose="020F0502020204030204" pitchFamily="34" charset="0"/>
                <a:ea typeface="Varela Round"/>
                <a:cs typeface="Calibri" panose="020F0502020204030204" pitchFamily="34" charset="0"/>
                <a:sym typeface="Varela Round"/>
              </a:rPr>
              <a:t>التدخين أحد الأنماط السلوكية الخطرة للصحة </a:t>
            </a:r>
            <a:r>
              <a:rPr lang="ar-JO" sz="2000" b="1" dirty="0">
                <a:solidFill>
                  <a:srgbClr val="002060"/>
                </a:solidFill>
                <a:latin typeface="Calibri" panose="020F0502020204030204" pitchFamily="34" charset="0"/>
                <a:ea typeface="Varela Round"/>
                <a:cs typeface="Calibri" panose="020F0502020204030204" pitchFamily="34" charset="0"/>
                <a:sym typeface="Varela Round"/>
              </a:rPr>
              <a:t>وهو </a:t>
            </a:r>
            <a:r>
              <a:rPr lang="ar-SA" sz="2000" b="1" dirty="0">
                <a:solidFill>
                  <a:srgbClr val="002060"/>
                </a:solidFill>
                <a:latin typeface="Calibri" panose="020F0502020204030204" pitchFamily="34" charset="0"/>
                <a:ea typeface="Varela Round"/>
                <a:cs typeface="Calibri" panose="020F0502020204030204" pitchFamily="34" charset="0"/>
                <a:sym typeface="Varela Round"/>
              </a:rPr>
              <a:t>سلوك</a:t>
            </a:r>
            <a:r>
              <a:rPr lang="ar-JO" sz="2000" b="1" dirty="0">
                <a:solidFill>
                  <a:srgbClr val="002060"/>
                </a:solidFill>
                <a:latin typeface="Calibri" panose="020F0502020204030204" pitchFamily="34" charset="0"/>
                <a:ea typeface="Varela Round"/>
                <a:cs typeface="Calibri" panose="020F0502020204030204" pitchFamily="34" charset="0"/>
                <a:sym typeface="Varela Round"/>
              </a:rPr>
              <a:t> </a:t>
            </a:r>
            <a:r>
              <a:rPr lang="ar-SA" sz="2000" b="1" dirty="0">
                <a:solidFill>
                  <a:srgbClr val="002060"/>
                </a:solidFill>
                <a:latin typeface="Calibri" panose="020F0502020204030204" pitchFamily="34" charset="0"/>
                <a:ea typeface="Varela Round"/>
                <a:cs typeface="Calibri" panose="020F0502020204030204" pitchFamily="34" charset="0"/>
                <a:sym typeface="Varela Round"/>
              </a:rPr>
              <a:t>مُضَر للصحة الذي </a:t>
            </a:r>
            <a:r>
              <a:rPr lang="ar-JO" sz="2000" b="1" dirty="0">
                <a:solidFill>
                  <a:srgbClr val="002060"/>
                </a:solidFill>
                <a:latin typeface="Calibri" panose="020F0502020204030204" pitchFamily="34" charset="0"/>
                <a:ea typeface="Varela Round"/>
                <a:cs typeface="Calibri" panose="020F0502020204030204" pitchFamily="34" charset="0"/>
                <a:sym typeface="Varela Round"/>
              </a:rPr>
              <a:t>يمكن</a:t>
            </a:r>
            <a:r>
              <a:rPr lang="ar-SA" sz="2000" b="1" dirty="0">
                <a:solidFill>
                  <a:srgbClr val="002060"/>
                </a:solidFill>
                <a:latin typeface="Calibri" panose="020F0502020204030204" pitchFamily="34" charset="0"/>
                <a:ea typeface="Varela Round"/>
                <a:cs typeface="Calibri" panose="020F0502020204030204" pitchFamily="34" charset="0"/>
                <a:sym typeface="Varela Round"/>
              </a:rPr>
              <a:t> الامتناع عنه </a:t>
            </a:r>
            <a:r>
              <a:rPr lang="ar-JO" sz="2000" b="1" dirty="0">
                <a:solidFill>
                  <a:srgbClr val="002060"/>
                </a:solidFill>
                <a:latin typeface="Calibri" panose="020F0502020204030204" pitchFamily="34" charset="0"/>
                <a:ea typeface="Varela Round"/>
                <a:cs typeface="Calibri" panose="020F0502020204030204" pitchFamily="34" charset="0"/>
                <a:sym typeface="Varela Round"/>
              </a:rPr>
              <a:t>و</a:t>
            </a:r>
            <a:r>
              <a:rPr lang="ar-SA" sz="2000" b="1" dirty="0">
                <a:solidFill>
                  <a:srgbClr val="002060"/>
                </a:solidFill>
                <a:latin typeface="Calibri" panose="020F0502020204030204" pitchFamily="34" charset="0"/>
                <a:ea typeface="Varela Round"/>
                <a:cs typeface="Calibri" panose="020F0502020204030204" pitchFamily="34" charset="0"/>
                <a:sym typeface="Varela Round"/>
              </a:rPr>
              <a:t>الوقاية منه.</a:t>
            </a:r>
            <a:endParaRPr lang="he-IL" sz="2000" b="1" dirty="0">
              <a:solidFill>
                <a:srgbClr val="002060"/>
              </a:solidFill>
              <a:latin typeface="Calibri" panose="020F0502020204030204" pitchFamily="34" charset="0"/>
              <a:ea typeface="Varela Round"/>
              <a:cs typeface="Calibri" panose="020F0502020204030204" pitchFamily="34" charset="0"/>
              <a:sym typeface="Varela Round"/>
            </a:endParaRPr>
          </a:p>
          <a:p>
            <a:pPr lvl="0" indent="-381000" algn="r" rtl="1">
              <a:lnSpc>
                <a:spcPct val="150000"/>
              </a:lnSpc>
            </a:pPr>
            <a:endParaRPr lang="ar-JO" sz="2000" b="1" dirty="0">
              <a:solidFill>
                <a:srgbClr val="002060"/>
              </a:solidFill>
              <a:latin typeface="Calibri" panose="020F0502020204030204" pitchFamily="34" charset="0"/>
              <a:ea typeface="Varela Round"/>
              <a:cs typeface="Calibri" panose="020F0502020204030204" pitchFamily="34" charset="0"/>
              <a:sym typeface="Varela Round"/>
            </a:endParaRPr>
          </a:p>
          <a:p>
            <a:pPr lvl="0" indent="-381000" algn="r" rtl="1">
              <a:lnSpc>
                <a:spcPct val="150000"/>
              </a:lnSpc>
            </a:pPr>
            <a:r>
              <a:rPr lang="ar-SA" sz="2000" b="1" dirty="0">
                <a:solidFill>
                  <a:srgbClr val="002060"/>
                </a:solidFill>
                <a:latin typeface="Calibri" panose="020F0502020204030204" pitchFamily="34" charset="0"/>
                <a:ea typeface="Varela Round"/>
                <a:cs typeface="Calibri" panose="020F0502020204030204" pitchFamily="34" charset="0"/>
                <a:sym typeface="Varela Round"/>
              </a:rPr>
              <a:t> </a:t>
            </a:r>
            <a:r>
              <a:rPr lang="ar-JO" sz="2000" b="1" dirty="0">
                <a:solidFill>
                  <a:srgbClr val="002060"/>
                </a:solidFill>
                <a:latin typeface="Calibri" panose="020F0502020204030204" pitchFamily="34" charset="0"/>
                <a:ea typeface="Varela Round"/>
                <a:cs typeface="Calibri" panose="020F0502020204030204" pitchFamily="34" charset="0"/>
                <a:sym typeface="Varela Round"/>
              </a:rPr>
              <a:t>      </a:t>
            </a:r>
            <a:r>
              <a:rPr lang="ar-SA" sz="2000" b="1" dirty="0">
                <a:solidFill>
                  <a:srgbClr val="002060"/>
                </a:solidFill>
                <a:latin typeface="Calibri" panose="020F0502020204030204" pitchFamily="34" charset="0"/>
                <a:ea typeface="Varela Round"/>
                <a:cs typeface="Calibri" panose="020F0502020204030204" pitchFamily="34" charset="0"/>
                <a:sym typeface="Varela Round"/>
              </a:rPr>
              <a:t>حسب احصائيات منظمه الصحة العالمية  لسنة  2019</a:t>
            </a:r>
            <a:r>
              <a:rPr lang="x-none" sz="2000" b="1" dirty="0">
                <a:solidFill>
                  <a:srgbClr val="002060"/>
                </a:solidFill>
                <a:latin typeface="Calibri" panose="020F0502020204030204" pitchFamily="34" charset="0"/>
                <a:ea typeface="Varela Round"/>
                <a:cs typeface="Calibri" panose="020F0502020204030204" pitchFamily="34" charset="0"/>
                <a:sym typeface="Varela Round"/>
              </a:rPr>
              <a:t> </a:t>
            </a:r>
            <a:r>
              <a:rPr lang="ar-SA" sz="2000" b="1" dirty="0">
                <a:solidFill>
                  <a:srgbClr val="002060"/>
                </a:solidFill>
                <a:latin typeface="Calibri" panose="020F0502020204030204" pitchFamily="34" charset="0"/>
                <a:ea typeface="Varela Round"/>
                <a:cs typeface="Calibri" panose="020F0502020204030204" pitchFamily="34" charset="0"/>
                <a:sym typeface="Varela Round"/>
              </a:rPr>
              <a:t>تسبب التدخين بموت 6 مليون شخص حول العالم بالإضافة الى مليون شخص يموتون حول العالم نتيجة للتدخين السلبي ، اي ان التدخين يقتل شخص كل 4 ثوان .</a:t>
            </a:r>
            <a:endParaRPr lang="ar-JO" sz="2000" b="1" dirty="0">
              <a:solidFill>
                <a:srgbClr val="002060"/>
              </a:solidFill>
              <a:latin typeface="Calibri" panose="020F0502020204030204" pitchFamily="34" charset="0"/>
              <a:ea typeface="Varela Round"/>
              <a:cs typeface="Calibri" panose="020F0502020204030204" pitchFamily="34" charset="0"/>
              <a:sym typeface="Varela Round"/>
            </a:endParaRPr>
          </a:p>
          <a:p>
            <a:pPr lvl="0" indent="-381000" algn="r" rtl="1">
              <a:lnSpc>
                <a:spcPct val="150000"/>
              </a:lnSpc>
            </a:pPr>
            <a:endParaRPr lang="ar-JO" sz="2000" b="1" dirty="0">
              <a:solidFill>
                <a:srgbClr val="002060"/>
              </a:solidFill>
              <a:latin typeface="Calibri" panose="020F0502020204030204" pitchFamily="34" charset="0"/>
              <a:ea typeface="Varela Round"/>
              <a:cs typeface="Calibri" panose="020F0502020204030204" pitchFamily="34" charset="0"/>
              <a:sym typeface="Varela Round"/>
            </a:endParaRPr>
          </a:p>
          <a:p>
            <a:pPr lvl="0" indent="-381000" algn="r" rtl="1">
              <a:lnSpc>
                <a:spcPct val="150000"/>
              </a:lnSpc>
            </a:pPr>
            <a:r>
              <a:rPr lang="ar-JO" sz="2000" b="1" dirty="0">
                <a:solidFill>
                  <a:srgbClr val="002060"/>
                </a:solidFill>
                <a:latin typeface="Calibri" panose="020F0502020204030204" pitchFamily="34" charset="0"/>
                <a:ea typeface="Varela Round"/>
                <a:cs typeface="Calibri" panose="020F0502020204030204" pitchFamily="34" charset="0"/>
                <a:sym typeface="Varela Round"/>
              </a:rPr>
              <a:t>     تدخين التبغ له آثار مباشرة وغير مباشرة على صحة المدخنين والأشخاص المعرضين للتدخين ، حتى لو كانوا لا يدخنون.</a:t>
            </a:r>
            <a:endParaRPr sz="2000" b="1" dirty="0">
              <a:solidFill>
                <a:srgbClr val="002060"/>
              </a:solidFill>
              <a:latin typeface="Varela Round"/>
              <a:ea typeface="Varela Round"/>
              <a:cs typeface="Varela Round"/>
              <a:sym typeface="Varela Rou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7713db7ee0_0_0"/>
          <p:cNvSpPr txBox="1">
            <a:spLocks noGrp="1"/>
          </p:cNvSpPr>
          <p:nvPr>
            <p:ph type="body" idx="4294967295"/>
          </p:nvPr>
        </p:nvSpPr>
        <p:spPr>
          <a:xfrm>
            <a:off x="515937" y="200025"/>
            <a:ext cx="9704387" cy="1049312"/>
          </a:xfrm>
          <a:prstGeom prst="rect">
            <a:avLst/>
          </a:prstGeom>
          <a:noFill/>
          <a:ln>
            <a:noFill/>
          </a:ln>
        </p:spPr>
        <p:txBody>
          <a:bodyPr spcFirstLastPara="1" wrap="square" lIns="91425" tIns="45700" rIns="91425" bIns="45700" anchor="ctr" anchorCtr="0">
            <a:noAutofit/>
          </a:bodyPr>
          <a:lstStyle/>
          <a:p>
            <a:pPr lvl="0" algn="r" rtl="1"/>
            <a:r>
              <a:rPr lang="ar-JO" sz="4800" b="1" kern="1200" dirty="0">
                <a:solidFill>
                  <a:srgbClr val="00B0F0"/>
                </a:solidFill>
                <a:latin typeface="Arial" panose="020B0604020202020204" pitchFamily="34" charset="0"/>
                <a:ea typeface="+mj-ea"/>
                <a:cs typeface="Arial" panose="020B0604020202020204" pitchFamily="34" charset="0"/>
              </a:rPr>
              <a:t>لحظة نتعلّم ...</a:t>
            </a:r>
            <a:endParaRPr lang="ar-JO" dirty="0">
              <a:solidFill>
                <a:srgbClr val="00B0F0"/>
              </a:solidFill>
            </a:endParaRPr>
          </a:p>
          <a:p>
            <a:pPr marL="457200" lvl="0" indent="-228600" algn="r" rtl="1">
              <a:spcBef>
                <a:spcPts val="0"/>
              </a:spcBef>
              <a:spcAft>
                <a:spcPts val="0"/>
              </a:spcAft>
              <a:buNone/>
            </a:pPr>
            <a:endParaRPr dirty="0">
              <a:solidFill>
                <a:srgbClr val="00B0F0"/>
              </a:solidFill>
              <a:latin typeface="Arial" panose="020B0604020202020204" pitchFamily="34" charset="0"/>
              <a:cs typeface="Arial" panose="020B0604020202020204" pitchFamily="34" charset="0"/>
            </a:endParaRPr>
          </a:p>
        </p:txBody>
      </p:sp>
      <p:sp>
        <p:nvSpPr>
          <p:cNvPr id="158" name="Google Shape;158;g7713db7ee0_0_0"/>
          <p:cNvSpPr txBox="1">
            <a:spLocks noGrp="1"/>
          </p:cNvSpPr>
          <p:nvPr>
            <p:ph type="body" idx="4294967295"/>
          </p:nvPr>
        </p:nvSpPr>
        <p:spPr>
          <a:xfrm>
            <a:off x="938941" y="1020932"/>
            <a:ext cx="7343926" cy="4932272"/>
          </a:xfrm>
          <a:prstGeom prst="rect">
            <a:avLst/>
          </a:prstGeom>
          <a:noFill/>
          <a:ln>
            <a:noFill/>
          </a:ln>
        </p:spPr>
        <p:txBody>
          <a:bodyPr spcFirstLastPara="1" wrap="square" lIns="91425" tIns="45700" rIns="91425" bIns="45700" anchor="t" anchorCtr="0">
            <a:noAutofit/>
          </a:bodyPr>
          <a:lstStyle/>
          <a:p>
            <a:pPr marL="76200" lvl="0" indent="0" algn="r" rtl="1">
              <a:lnSpc>
                <a:spcPct val="150000"/>
              </a:lnSpc>
            </a:pPr>
            <a:r>
              <a:rPr lang="ar-JO" sz="2400" b="1" dirty="0">
                <a:solidFill>
                  <a:srgbClr val="0070C0"/>
                </a:solidFill>
                <a:latin typeface="Arial" panose="020B0604020202020204" pitchFamily="34" charset="0"/>
                <a:ea typeface="Varela Round"/>
                <a:cs typeface="Arial" panose="020B0604020202020204" pitchFamily="34" charset="0"/>
                <a:sym typeface="Varela Round"/>
              </a:rPr>
              <a:t>الآثار الضارة للتدخين:</a:t>
            </a:r>
            <a:endParaRPr lang="ar-JO" sz="2400" b="1" dirty="0">
              <a:solidFill>
                <a:srgbClr val="0070C0"/>
              </a:solidFill>
              <a:latin typeface="Calibri" panose="020F0502020204030204" pitchFamily="34" charset="0"/>
              <a:ea typeface="Varela Round"/>
              <a:cs typeface="Calibri" panose="020F0502020204030204" pitchFamily="34" charset="0"/>
              <a:sym typeface="Varela Round"/>
            </a:endParaRPr>
          </a:p>
          <a:p>
            <a:pPr lvl="0" indent="-381000" algn="r" rtl="1">
              <a:lnSpc>
                <a:spcPct val="150000"/>
              </a:lnSpc>
              <a:buFont typeface="Wingdings" panose="05000000000000000000" pitchFamily="2" charset="2"/>
              <a:buChar char="ü"/>
            </a:pPr>
            <a:r>
              <a:rPr lang="ar-SA" sz="2400" b="1" dirty="0">
                <a:solidFill>
                  <a:srgbClr val="002060"/>
                </a:solidFill>
                <a:latin typeface="Calibri" panose="020F0502020204030204" pitchFamily="34" charset="0"/>
                <a:ea typeface="Varela Round"/>
                <a:cs typeface="Calibri" panose="020F0502020204030204" pitchFamily="34" charset="0"/>
                <a:sym typeface="Varela Round"/>
              </a:rPr>
              <a:t>يؤثر على القلب - يمكن أن يسبب نوبات قلبية .</a:t>
            </a:r>
            <a:endParaRPr sz="2400" b="1" dirty="0">
              <a:solidFill>
                <a:srgbClr val="002060"/>
              </a:solidFill>
              <a:latin typeface="Calibri" panose="020F0502020204030204" pitchFamily="34" charset="0"/>
              <a:cs typeface="Calibri" panose="020F0502020204030204" pitchFamily="34" charset="0"/>
            </a:endParaRPr>
          </a:p>
          <a:p>
            <a:pPr marL="457200" lvl="0" indent="-381000" algn="r" rtl="1">
              <a:lnSpc>
                <a:spcPct val="150000"/>
              </a:lnSpc>
              <a:spcBef>
                <a:spcPts val="0"/>
              </a:spcBef>
              <a:spcAft>
                <a:spcPts val="0"/>
              </a:spcAft>
              <a:buFont typeface="Wingdings" panose="05000000000000000000" pitchFamily="2" charset="2"/>
              <a:buChar char="ü"/>
            </a:pPr>
            <a:r>
              <a:rPr lang="ar-SA" sz="2400" b="1" dirty="0">
                <a:solidFill>
                  <a:srgbClr val="002060"/>
                </a:solidFill>
                <a:latin typeface="Calibri" panose="020F0502020204030204" pitchFamily="34" charset="0"/>
                <a:ea typeface="Varela Round"/>
                <a:cs typeface="Calibri" panose="020F0502020204030204" pitchFamily="34" charset="0"/>
                <a:sym typeface="Varela Round"/>
              </a:rPr>
              <a:t>ضرر بالأوعية الدموية .</a:t>
            </a:r>
            <a:endParaRPr sz="2400" b="1" dirty="0">
              <a:solidFill>
                <a:srgbClr val="002060"/>
              </a:solidFill>
              <a:latin typeface="Calibri" panose="020F0502020204030204" pitchFamily="34" charset="0"/>
              <a:cs typeface="Calibri" panose="020F0502020204030204" pitchFamily="34" charset="0"/>
            </a:endParaRPr>
          </a:p>
          <a:p>
            <a:pPr lvl="0" indent="-381000" algn="r" rtl="1">
              <a:lnSpc>
                <a:spcPct val="150000"/>
              </a:lnSpc>
              <a:buFont typeface="Wingdings" panose="05000000000000000000" pitchFamily="2" charset="2"/>
              <a:buChar char="ü"/>
            </a:pPr>
            <a:r>
              <a:rPr lang="ar-SA" sz="2400" b="1" dirty="0">
                <a:solidFill>
                  <a:srgbClr val="002060"/>
                </a:solidFill>
                <a:latin typeface="Calibri" panose="020F0502020204030204" pitchFamily="34" charset="0"/>
                <a:cs typeface="Calibri" panose="020F0502020204030204" pitchFamily="34" charset="0"/>
              </a:rPr>
              <a:t>إصابة</a:t>
            </a:r>
            <a:r>
              <a:rPr lang="ar-JO" sz="2400" b="1" dirty="0">
                <a:solidFill>
                  <a:srgbClr val="002060"/>
                </a:solidFill>
                <a:latin typeface="Calibri" panose="020F0502020204030204" pitchFamily="34" charset="0"/>
                <a:cs typeface="Calibri" panose="020F0502020204030204" pitchFamily="34" charset="0"/>
              </a:rPr>
              <a:t>/ضرر </a:t>
            </a:r>
            <a:r>
              <a:rPr lang="ar-SA" sz="2400" b="1" dirty="0">
                <a:solidFill>
                  <a:srgbClr val="002060"/>
                </a:solidFill>
                <a:latin typeface="Calibri" panose="020F0502020204030204" pitchFamily="34" charset="0"/>
                <a:cs typeface="Calibri" panose="020F0502020204030204" pitchFamily="34" charset="0"/>
              </a:rPr>
              <a:t> الجهاز التنفسي [سرطان </a:t>
            </a:r>
            <a:r>
              <a:rPr lang="ar-JO" sz="2400" b="1" dirty="0">
                <a:solidFill>
                  <a:srgbClr val="002060"/>
                </a:solidFill>
                <a:latin typeface="Calibri" panose="020F0502020204030204" pitchFamily="34" charset="0"/>
                <a:cs typeface="Calibri" panose="020F0502020204030204" pitchFamily="34" charset="0"/>
              </a:rPr>
              <a:t>الرئة</a:t>
            </a:r>
            <a:r>
              <a:rPr lang="ar-SA" sz="2400" b="1" dirty="0">
                <a:solidFill>
                  <a:srgbClr val="002060"/>
                </a:solidFill>
                <a:latin typeface="Calibri" panose="020F0502020204030204" pitchFamily="34" charset="0"/>
                <a:cs typeface="Calibri" panose="020F0502020204030204" pitchFamily="34" charset="0"/>
              </a:rPr>
              <a:t>]</a:t>
            </a:r>
            <a:r>
              <a:rPr lang="ar-JO" sz="2400" b="1" dirty="0">
                <a:solidFill>
                  <a:srgbClr val="002060"/>
                </a:solidFill>
                <a:latin typeface="Calibri" panose="020F0502020204030204" pitchFamily="34" charset="0"/>
                <a:cs typeface="Calibri" panose="020F0502020204030204" pitchFamily="34" charset="0"/>
              </a:rPr>
              <a:t>.</a:t>
            </a:r>
            <a:endParaRPr sz="2400" b="1" dirty="0">
              <a:solidFill>
                <a:srgbClr val="002060"/>
              </a:solidFill>
              <a:latin typeface="Calibri" panose="020F0502020204030204" pitchFamily="34" charset="0"/>
              <a:cs typeface="Calibri" panose="020F0502020204030204" pitchFamily="34" charset="0"/>
            </a:endParaRPr>
          </a:p>
          <a:p>
            <a:pPr marL="457200" lvl="0" indent="-381000" algn="r" rtl="1">
              <a:lnSpc>
                <a:spcPct val="150000"/>
              </a:lnSpc>
              <a:spcBef>
                <a:spcPts val="0"/>
              </a:spcBef>
              <a:spcAft>
                <a:spcPts val="0"/>
              </a:spcAft>
              <a:buFont typeface="Wingdings" panose="05000000000000000000" pitchFamily="2" charset="2"/>
              <a:buChar char="ü"/>
            </a:pPr>
            <a:r>
              <a:rPr lang="ar-SA" sz="2400" b="1" dirty="0">
                <a:solidFill>
                  <a:srgbClr val="002060"/>
                </a:solidFill>
                <a:latin typeface="Calibri" panose="020F0502020204030204" pitchFamily="34" charset="0"/>
                <a:ea typeface="Varela Round"/>
                <a:cs typeface="Calibri" panose="020F0502020204030204" pitchFamily="34" charset="0"/>
                <a:sym typeface="Varela Round"/>
              </a:rPr>
              <a:t>ضرر </a:t>
            </a:r>
            <a:r>
              <a:rPr lang="ar-SA" sz="2400" b="1" dirty="0" err="1">
                <a:solidFill>
                  <a:srgbClr val="002060"/>
                </a:solidFill>
                <a:latin typeface="Calibri" panose="020F0502020204030204" pitchFamily="34" charset="0"/>
                <a:ea typeface="Varela Round"/>
                <a:cs typeface="Calibri" panose="020F0502020204030204" pitchFamily="34" charset="0"/>
                <a:sym typeface="Varela Round"/>
              </a:rPr>
              <a:t>با</a:t>
            </a:r>
            <a:r>
              <a:rPr lang="ar-SY" sz="2400" b="1" dirty="0">
                <a:solidFill>
                  <a:srgbClr val="002060"/>
                </a:solidFill>
                <a:latin typeface="Calibri" panose="020F0502020204030204" pitchFamily="34" charset="0"/>
                <a:ea typeface="Varela Round"/>
                <a:cs typeface="Calibri" panose="020F0502020204030204" pitchFamily="34" charset="0"/>
                <a:sym typeface="Varela Round"/>
              </a:rPr>
              <a:t>ل</a:t>
            </a:r>
            <a:r>
              <a:rPr lang="ar-SA" sz="2400" b="1" dirty="0">
                <a:solidFill>
                  <a:srgbClr val="002060"/>
                </a:solidFill>
                <a:latin typeface="Calibri" panose="020F0502020204030204" pitchFamily="34" charset="0"/>
                <a:ea typeface="Varela Round"/>
                <a:cs typeface="Calibri" panose="020F0502020204030204" pitchFamily="34" charset="0"/>
                <a:sym typeface="Varela Round"/>
              </a:rPr>
              <a:t>لياقه البدنية </a:t>
            </a:r>
            <a:r>
              <a:rPr lang="ar-JO" sz="2400" b="1" dirty="0">
                <a:solidFill>
                  <a:srgbClr val="002060"/>
                </a:solidFill>
                <a:latin typeface="Calibri" panose="020F0502020204030204" pitchFamily="34" charset="0"/>
                <a:ea typeface="Varela Round"/>
                <a:cs typeface="Calibri" panose="020F0502020204030204" pitchFamily="34" charset="0"/>
                <a:sym typeface="Varela Round"/>
              </a:rPr>
              <a:t>.</a:t>
            </a:r>
            <a:endParaRPr sz="2400" b="1" dirty="0">
              <a:solidFill>
                <a:srgbClr val="002060"/>
              </a:solidFill>
              <a:latin typeface="Calibri" panose="020F0502020204030204" pitchFamily="34" charset="0"/>
              <a:cs typeface="Calibri" panose="020F0502020204030204" pitchFamily="34" charset="0"/>
            </a:endParaRPr>
          </a:p>
          <a:p>
            <a:pPr marL="457200" lvl="0" indent="-381000" algn="r" rtl="1">
              <a:lnSpc>
                <a:spcPct val="150000"/>
              </a:lnSpc>
              <a:spcBef>
                <a:spcPts val="0"/>
              </a:spcBef>
              <a:spcAft>
                <a:spcPts val="0"/>
              </a:spcAft>
              <a:buFont typeface="Wingdings" panose="05000000000000000000" pitchFamily="2" charset="2"/>
              <a:buChar char="ü"/>
            </a:pPr>
            <a:r>
              <a:rPr lang="ar-SA" sz="2400" b="1" dirty="0">
                <a:solidFill>
                  <a:srgbClr val="002060"/>
                </a:solidFill>
                <a:latin typeface="Calibri" panose="020F0502020204030204" pitchFamily="34" charset="0"/>
                <a:ea typeface="Varela Round"/>
                <a:cs typeface="Calibri" panose="020F0502020204030204" pitchFamily="34" charset="0"/>
                <a:sym typeface="Varela Round"/>
              </a:rPr>
              <a:t>ضرر بالدماغ نتيجة للتعرض لما</a:t>
            </a:r>
            <a:r>
              <a:rPr lang="ar-SY" sz="2400" b="1" dirty="0">
                <a:solidFill>
                  <a:srgbClr val="002060"/>
                </a:solidFill>
                <a:latin typeface="Calibri" panose="020F0502020204030204" pitchFamily="34" charset="0"/>
                <a:ea typeface="Varela Round"/>
                <a:cs typeface="Calibri" panose="020F0502020204030204" pitchFamily="34" charset="0"/>
                <a:sym typeface="Varela Round"/>
              </a:rPr>
              <a:t>د</a:t>
            </a:r>
            <a:r>
              <a:rPr lang="ar-SA" sz="2400" b="1" dirty="0">
                <a:solidFill>
                  <a:srgbClr val="002060"/>
                </a:solidFill>
                <a:latin typeface="Calibri" panose="020F0502020204030204" pitchFamily="34" charset="0"/>
                <a:ea typeface="Varela Round"/>
                <a:cs typeface="Calibri" panose="020F0502020204030204" pitchFamily="34" charset="0"/>
                <a:sym typeface="Varela Round"/>
              </a:rPr>
              <a:t>ة النيكوتين اثناء فترة المراهق</a:t>
            </a:r>
            <a:r>
              <a:rPr lang="ar-SY" sz="2400" b="1" dirty="0">
                <a:solidFill>
                  <a:srgbClr val="002060"/>
                </a:solidFill>
                <a:latin typeface="Calibri" panose="020F0502020204030204" pitchFamily="34" charset="0"/>
                <a:ea typeface="Varela Round"/>
                <a:cs typeface="Calibri" panose="020F0502020204030204" pitchFamily="34" charset="0"/>
                <a:sym typeface="Varela Round"/>
              </a:rPr>
              <a:t>ه</a:t>
            </a:r>
            <a:r>
              <a:rPr lang="ar-JO" sz="2400" b="1" dirty="0">
                <a:solidFill>
                  <a:srgbClr val="002060"/>
                </a:solidFill>
                <a:latin typeface="Calibri" panose="020F0502020204030204" pitchFamily="34" charset="0"/>
                <a:ea typeface="Varela Round"/>
                <a:cs typeface="Calibri" panose="020F0502020204030204" pitchFamily="34" charset="0"/>
                <a:sym typeface="Varela Round"/>
              </a:rPr>
              <a:t>.</a:t>
            </a:r>
            <a:endParaRPr sz="2400" b="1" dirty="0">
              <a:solidFill>
                <a:srgbClr val="002060"/>
              </a:solidFill>
              <a:latin typeface="Calibri" panose="020F0502020204030204" pitchFamily="34" charset="0"/>
              <a:cs typeface="Calibri" panose="020F0502020204030204" pitchFamily="34" charset="0"/>
            </a:endParaRPr>
          </a:p>
          <a:p>
            <a:pPr marL="457200" lvl="0" indent="-381000" algn="r" rtl="1">
              <a:lnSpc>
                <a:spcPct val="150000"/>
              </a:lnSpc>
              <a:spcBef>
                <a:spcPts val="0"/>
              </a:spcBef>
              <a:spcAft>
                <a:spcPts val="0"/>
              </a:spcAft>
              <a:buFont typeface="Wingdings" panose="05000000000000000000" pitchFamily="2" charset="2"/>
              <a:buChar char="ü"/>
            </a:pPr>
            <a:r>
              <a:rPr lang="ar-SA" sz="2400" b="1" dirty="0">
                <a:solidFill>
                  <a:srgbClr val="002060"/>
                </a:solidFill>
                <a:latin typeface="Calibri" panose="020F0502020204030204" pitchFamily="34" charset="0"/>
                <a:ea typeface="Varela Round"/>
                <a:cs typeface="Calibri" panose="020F0502020204030204" pitchFamily="34" charset="0"/>
                <a:sym typeface="Varela Round"/>
              </a:rPr>
              <a:t>الدماغ يتطور باستمرار منذ مرحلة الطفولة حتى مرحلة البلوغ الاولى ، لذلك التعرض لمادة النيكوتين بمرحلة المراهقة من الممكن ان يؤدي الى تغيرات ذهنيه لمدى الحياه .</a:t>
            </a:r>
            <a:endParaRPr sz="2400" b="1" dirty="0">
              <a:solidFill>
                <a:srgbClr val="002060"/>
              </a:solidFill>
              <a:latin typeface="Calibri" panose="020F0502020204030204" pitchFamily="34" charset="0"/>
              <a:cs typeface="Calibri" panose="020F0502020204030204" pitchFamily="34" charset="0"/>
            </a:endParaRPr>
          </a:p>
          <a:p>
            <a:pPr marL="457200" lvl="0" indent="-381000" algn="r" rtl="1">
              <a:lnSpc>
                <a:spcPct val="150000"/>
              </a:lnSpc>
              <a:spcBef>
                <a:spcPts val="0"/>
              </a:spcBef>
              <a:spcAft>
                <a:spcPts val="0"/>
              </a:spcAft>
              <a:buNone/>
            </a:pPr>
            <a:endParaRPr sz="1800" dirty="0">
              <a:solidFill>
                <a:srgbClr val="002060"/>
              </a:solidFill>
              <a:latin typeface="Varela Round"/>
              <a:ea typeface="Varela Round"/>
              <a:cs typeface="Varela Round"/>
              <a:sym typeface="Varela Rou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
          <p:cNvSpPr txBox="1">
            <a:spLocks noGrp="1"/>
          </p:cNvSpPr>
          <p:nvPr>
            <p:ph type="body" idx="4294967295"/>
          </p:nvPr>
        </p:nvSpPr>
        <p:spPr>
          <a:xfrm>
            <a:off x="515937" y="-76200"/>
            <a:ext cx="10104437" cy="1267691"/>
          </a:xfrm>
          <a:prstGeom prst="rect">
            <a:avLst/>
          </a:prstGeom>
          <a:noFill/>
          <a:ln>
            <a:noFill/>
          </a:ln>
        </p:spPr>
        <p:txBody>
          <a:bodyPr spcFirstLastPara="1" wrap="square" lIns="91425" tIns="45700" rIns="91425" bIns="45700" anchor="ctr" anchorCtr="0">
            <a:noAutofit/>
          </a:bodyPr>
          <a:lstStyle/>
          <a:p>
            <a:pPr lvl="0" algn="r" rtl="1"/>
            <a:endParaRPr lang="ar-JO" sz="3600" b="1" dirty="0">
              <a:solidFill>
                <a:srgbClr val="0070C0"/>
              </a:solidFill>
              <a:latin typeface="Arial" panose="020B0604020202020204" pitchFamily="34" charset="0"/>
              <a:ea typeface="Varela Round"/>
              <a:cs typeface="Arial" panose="020B0604020202020204" pitchFamily="34" charset="0"/>
              <a:sym typeface="Varela Round"/>
            </a:endParaRPr>
          </a:p>
          <a:p>
            <a:pPr lvl="0" algn="r" rtl="1"/>
            <a:r>
              <a:rPr lang="ar-JO" sz="3600" b="1" dirty="0">
                <a:solidFill>
                  <a:srgbClr val="0070C0"/>
                </a:solidFill>
                <a:latin typeface="Arial" panose="020B0604020202020204" pitchFamily="34" charset="0"/>
                <a:ea typeface="Varela Round"/>
                <a:cs typeface="Arial" panose="020B0604020202020204" pitchFamily="34" charset="0"/>
                <a:sym typeface="Varela Round"/>
              </a:rPr>
              <a:t>لحظة نتعلّم ...</a:t>
            </a:r>
          </a:p>
          <a:p>
            <a:pPr marL="457200" lvl="0" indent="-228600" algn="r" rtl="1">
              <a:spcBef>
                <a:spcPts val="0"/>
              </a:spcBef>
              <a:spcAft>
                <a:spcPts val="0"/>
              </a:spcAft>
              <a:buNone/>
            </a:pPr>
            <a:r>
              <a:rPr lang="ar-SA" sz="3600" b="1" dirty="0">
                <a:solidFill>
                  <a:srgbClr val="0070C0"/>
                </a:solidFill>
                <a:latin typeface="Arial" panose="020B0604020202020204" pitchFamily="34" charset="0"/>
                <a:ea typeface="Varela Round"/>
                <a:cs typeface="Arial" panose="020B0604020202020204" pitchFamily="34" charset="0"/>
                <a:sym typeface="Varela Round"/>
              </a:rPr>
              <a:t>ماذا عن السيجارة الإلكترونية؟</a:t>
            </a:r>
          </a:p>
        </p:txBody>
      </p:sp>
      <p:sp>
        <p:nvSpPr>
          <p:cNvPr id="164" name="Google Shape;164;p9"/>
          <p:cNvSpPr txBox="1">
            <a:spLocks noGrp="1"/>
          </p:cNvSpPr>
          <p:nvPr>
            <p:ph type="body" idx="4294967295"/>
          </p:nvPr>
        </p:nvSpPr>
        <p:spPr>
          <a:xfrm>
            <a:off x="1971676" y="1358283"/>
            <a:ext cx="6959260" cy="8848794"/>
          </a:xfrm>
          <a:prstGeom prst="rect">
            <a:avLst/>
          </a:prstGeom>
          <a:noFill/>
          <a:ln>
            <a:noFill/>
          </a:ln>
        </p:spPr>
        <p:txBody>
          <a:bodyPr spcFirstLastPara="1" wrap="square" lIns="91425" tIns="45700" rIns="91425" bIns="45700" anchor="t" anchorCtr="0">
            <a:normAutofit/>
          </a:bodyPr>
          <a:lstStyle/>
          <a:p>
            <a:pPr marL="457200" lvl="0" indent="-381000" algn="r" rtl="1">
              <a:lnSpc>
                <a:spcPct val="80000"/>
              </a:lnSpc>
              <a:spcBef>
                <a:spcPts val="0"/>
              </a:spcBef>
              <a:spcAft>
                <a:spcPts val="0"/>
              </a:spcAft>
              <a:buClr>
                <a:srgbClr val="002060"/>
              </a:buClr>
              <a:buSzPts val="2400"/>
              <a:buFont typeface="Noto Sans Symbols"/>
              <a:buChar char="✔"/>
            </a:pPr>
            <a:r>
              <a:rPr lang="ar-SA" sz="2800" b="1" dirty="0">
                <a:solidFill>
                  <a:srgbClr val="002060"/>
                </a:solidFill>
                <a:latin typeface="Calibri" panose="020F0502020204030204" pitchFamily="34" charset="0"/>
                <a:cs typeface="Calibri" panose="020F0502020204030204" pitchFamily="34" charset="0"/>
              </a:rPr>
              <a:t>السيجارة  الإلكترونية تشبه السيجارة العادية وتحاكي  عملية التدخين العادية ومن الممكن استعمالها كبديل </a:t>
            </a:r>
            <a:r>
              <a:rPr lang="ar-SY" sz="2800" b="1" dirty="0">
                <a:solidFill>
                  <a:srgbClr val="002060"/>
                </a:solidFill>
                <a:latin typeface="Calibri" panose="020F0502020204030204" pitchFamily="34" charset="0"/>
                <a:cs typeface="Calibri" panose="020F0502020204030204" pitchFamily="34" charset="0"/>
              </a:rPr>
              <a:t>ل</a:t>
            </a:r>
            <a:r>
              <a:rPr lang="ar-SA" sz="2800" b="1" dirty="0">
                <a:solidFill>
                  <a:srgbClr val="002060"/>
                </a:solidFill>
                <a:latin typeface="Calibri" panose="020F0502020204030204" pitchFamily="34" charset="0"/>
                <a:cs typeface="Calibri" panose="020F0502020204030204" pitchFamily="34" charset="0"/>
              </a:rPr>
              <a:t>لسيجاره العادية .</a:t>
            </a:r>
            <a:endParaRPr lang="ar-SY" sz="2800" b="1" dirty="0">
              <a:solidFill>
                <a:srgbClr val="002060"/>
              </a:solidFill>
              <a:latin typeface="Calibri" panose="020F0502020204030204" pitchFamily="34" charset="0"/>
              <a:cs typeface="Calibri" panose="020F0502020204030204" pitchFamily="34" charset="0"/>
            </a:endParaRPr>
          </a:p>
          <a:p>
            <a:pPr marL="457200" lvl="0" indent="-381000" algn="r" rtl="1">
              <a:lnSpc>
                <a:spcPct val="80000"/>
              </a:lnSpc>
              <a:spcBef>
                <a:spcPts val="0"/>
              </a:spcBef>
              <a:spcAft>
                <a:spcPts val="0"/>
              </a:spcAft>
              <a:buClr>
                <a:srgbClr val="002060"/>
              </a:buClr>
              <a:buSzPts val="2400"/>
              <a:buFont typeface="Noto Sans Symbols"/>
              <a:buChar char="✔"/>
            </a:pPr>
            <a:endParaRPr lang="he-IL" sz="2800" b="1" dirty="0">
              <a:solidFill>
                <a:srgbClr val="002060"/>
              </a:solidFill>
              <a:latin typeface="Calibri" panose="020F0502020204030204" pitchFamily="34" charset="0"/>
              <a:cs typeface="Calibri" panose="020F0502020204030204" pitchFamily="34" charset="0"/>
            </a:endParaRPr>
          </a:p>
          <a:p>
            <a:pPr lvl="0" indent="-381000" algn="r" rtl="1">
              <a:lnSpc>
                <a:spcPct val="80000"/>
              </a:lnSpc>
              <a:buClr>
                <a:srgbClr val="002060"/>
              </a:buClr>
              <a:buSzPts val="2400"/>
              <a:buFont typeface="Noto Sans Symbols"/>
              <a:buChar char="✔"/>
            </a:pPr>
            <a:r>
              <a:rPr lang="ar-SA" sz="2800" b="1" dirty="0">
                <a:solidFill>
                  <a:srgbClr val="002060"/>
                </a:solidFill>
                <a:latin typeface="Calibri" panose="020F0502020204030204" pitchFamily="34" charset="0"/>
                <a:cs typeface="Calibri" panose="020F0502020204030204" pitchFamily="34" charset="0"/>
              </a:rPr>
              <a:t>تُسَوق على انها تساعد على الفطام </a:t>
            </a:r>
            <a:r>
              <a:rPr lang="ar-SY" sz="2800" b="1" dirty="0">
                <a:solidFill>
                  <a:srgbClr val="002060"/>
                </a:solidFill>
                <a:latin typeface="Calibri" panose="020F0502020204030204" pitchFamily="34" charset="0"/>
                <a:cs typeface="Calibri" panose="020F0502020204030204" pitchFamily="34" charset="0"/>
              </a:rPr>
              <a:t>م</a:t>
            </a:r>
            <a:r>
              <a:rPr lang="ar-SA" sz="2800" b="1" dirty="0">
                <a:solidFill>
                  <a:srgbClr val="002060"/>
                </a:solidFill>
                <a:latin typeface="Calibri" panose="020F0502020204030204" pitchFamily="34" charset="0"/>
                <a:cs typeface="Calibri" panose="020F0502020204030204" pitchFamily="34" charset="0"/>
              </a:rPr>
              <a:t>ن التدخين وعلى انها اقل ضررا من السيجارة العادية، لكن لا توجد أبحاث تثبت</a:t>
            </a:r>
            <a:r>
              <a:rPr lang="ar-SY" sz="2800" b="1" dirty="0">
                <a:solidFill>
                  <a:srgbClr val="002060"/>
                </a:solidFill>
                <a:latin typeface="Calibri" panose="020F0502020204030204" pitchFamily="34" charset="0"/>
                <a:cs typeface="Calibri" panose="020F0502020204030204" pitchFamily="34" charset="0"/>
              </a:rPr>
              <a:t> </a:t>
            </a:r>
            <a:r>
              <a:rPr lang="he-IL" sz="2800" b="1" dirty="0">
                <a:solidFill>
                  <a:srgbClr val="002060"/>
                </a:solidFill>
                <a:latin typeface="Calibri" panose="020F0502020204030204" pitchFamily="34" charset="0"/>
                <a:cs typeface="Calibri" panose="020F0502020204030204" pitchFamily="34" charset="0"/>
              </a:rPr>
              <a:t> </a:t>
            </a:r>
            <a:r>
              <a:rPr lang="ar-JO" sz="2800" b="1" dirty="0">
                <a:solidFill>
                  <a:srgbClr val="002060"/>
                </a:solidFill>
                <a:latin typeface="Calibri" panose="020F0502020204030204" pitchFamily="34" charset="0"/>
                <a:cs typeface="Calibri" panose="020F0502020204030204" pitchFamily="34" charset="0"/>
              </a:rPr>
              <a:t>ذلك.</a:t>
            </a:r>
          </a:p>
          <a:p>
            <a:pPr marL="76200" lvl="0" indent="0" algn="r" rtl="1">
              <a:lnSpc>
                <a:spcPct val="80000"/>
              </a:lnSpc>
              <a:buClr>
                <a:srgbClr val="002060"/>
              </a:buClr>
              <a:buSzPts val="2400"/>
            </a:pPr>
            <a:endParaRPr lang="ar-JO" sz="2800" b="1" dirty="0">
              <a:solidFill>
                <a:srgbClr val="002060"/>
              </a:solidFill>
              <a:latin typeface="Calibri" panose="020F0502020204030204" pitchFamily="34" charset="0"/>
              <a:cs typeface="Calibri" panose="020F0502020204030204" pitchFamily="34" charset="0"/>
            </a:endParaRPr>
          </a:p>
          <a:p>
            <a:pPr marL="419100" lvl="0" indent="-342900" algn="r" rtl="1">
              <a:lnSpc>
                <a:spcPct val="80000"/>
              </a:lnSpc>
              <a:buClr>
                <a:srgbClr val="002060"/>
              </a:buClr>
              <a:buSzPts val="2400"/>
              <a:buFont typeface="Wingdings" panose="05000000000000000000" pitchFamily="2" charset="2"/>
              <a:buChar char="ü"/>
            </a:pPr>
            <a:r>
              <a:rPr lang="ar-JO" sz="2800" b="1" dirty="0">
                <a:solidFill>
                  <a:srgbClr val="002060"/>
                </a:solidFill>
                <a:latin typeface="Calibri" panose="020F0502020204030204" pitchFamily="34" charset="0"/>
                <a:cs typeface="Calibri" panose="020F0502020204030204" pitchFamily="34" charset="0"/>
              </a:rPr>
              <a:t>تشير الأدلة الحديثة إلى المخاطر الصحية المحتملة من استخدام السجائر الإلكترونية.</a:t>
            </a:r>
            <a:endParaRPr lang="ar-SY" sz="2800" b="1" dirty="0">
              <a:solidFill>
                <a:srgbClr val="002060"/>
              </a:solidFill>
              <a:latin typeface="Calibri" panose="020F0502020204030204" pitchFamily="34" charset="0"/>
              <a:cs typeface="Calibri" panose="020F0502020204030204" pitchFamily="34" charset="0"/>
            </a:endParaRPr>
          </a:p>
          <a:p>
            <a:pPr marL="419100" lvl="0" indent="-342900" algn="r" rtl="1">
              <a:lnSpc>
                <a:spcPct val="80000"/>
              </a:lnSpc>
              <a:spcBef>
                <a:spcPts val="0"/>
              </a:spcBef>
              <a:spcAft>
                <a:spcPts val="0"/>
              </a:spcAft>
              <a:buClr>
                <a:srgbClr val="002060"/>
              </a:buClr>
              <a:buSzPts val="2400"/>
              <a:buFont typeface="Wingdings" panose="05000000000000000000" pitchFamily="2" charset="2"/>
              <a:buChar char="ü"/>
            </a:pPr>
            <a:endParaRPr sz="2800" b="1" dirty="0">
              <a:solidFill>
                <a:srgbClr val="002060"/>
              </a:solidFill>
              <a:latin typeface="Calibri" panose="020F0502020204030204" pitchFamily="34" charset="0"/>
              <a:cs typeface="Calibri" panose="020F0502020204030204" pitchFamily="34" charset="0"/>
            </a:endParaRPr>
          </a:p>
          <a:p>
            <a:pPr marL="457200" lvl="0" indent="-381000" algn="r" rtl="1">
              <a:lnSpc>
                <a:spcPct val="80000"/>
              </a:lnSpc>
              <a:spcBef>
                <a:spcPts val="0"/>
              </a:spcBef>
              <a:spcAft>
                <a:spcPts val="0"/>
              </a:spcAft>
              <a:buFont typeface="Wingdings" panose="05000000000000000000" pitchFamily="2" charset="2"/>
              <a:buChar char="ü"/>
            </a:pPr>
            <a:r>
              <a:rPr lang="ar-SY" sz="2800" b="1" dirty="0">
                <a:solidFill>
                  <a:srgbClr val="002060"/>
                </a:solidFill>
                <a:latin typeface="Calibri" panose="020F0502020204030204" pitchFamily="34" charset="0"/>
                <a:ea typeface="Arial Unicode MS" panose="020B0604020202020204" pitchFamily="34" charset="-128"/>
                <a:cs typeface="Calibri" panose="020F0502020204030204" pitchFamily="34" charset="0"/>
                <a:sym typeface="Varela Round"/>
              </a:rPr>
              <a:t>التعرض السلبي( التدخين قسري) للمواد الكيميائية التي تخرج اثناء التدخين , من الممكن ان تؤدي الى مشاكل صحيه مثل الضرر بجهاز التنفس والقلب.</a:t>
            </a:r>
            <a:endParaRPr sz="2800" b="1" dirty="0">
              <a:solidFill>
                <a:srgbClr val="002060"/>
              </a:solidFill>
              <a:latin typeface="Calibri" panose="020F0502020204030204" pitchFamily="34" charset="0"/>
              <a:ea typeface="Arial Unicode MS" panose="020B0604020202020204" pitchFamily="34" charset="-128"/>
              <a:cs typeface="Calibri" panose="020F0502020204030204" pitchFamily="34" charset="0"/>
              <a:sym typeface="Varela Round"/>
            </a:endParaRPr>
          </a:p>
        </p:txBody>
      </p:sp>
      <p:pic>
        <p:nvPicPr>
          <p:cNvPr id="2050" name="Picture 2" descr="Ecigarette, Juul, Electronic Cigarette, Blu, Nj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26602"/>
            <a:ext cx="2297096" cy="1531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
          <p:cNvSpPr txBox="1">
            <a:spLocks noGrp="1"/>
          </p:cNvSpPr>
          <p:nvPr>
            <p:ph type="body" idx="4294967295"/>
          </p:nvPr>
        </p:nvSpPr>
        <p:spPr>
          <a:xfrm>
            <a:off x="515938" y="249382"/>
            <a:ext cx="8305800" cy="942109"/>
          </a:xfrm>
          <a:prstGeom prst="rect">
            <a:avLst/>
          </a:prstGeom>
          <a:noFill/>
          <a:ln>
            <a:noFill/>
          </a:ln>
        </p:spPr>
        <p:txBody>
          <a:bodyPr spcFirstLastPara="1" wrap="square" lIns="91425" tIns="45700" rIns="91425" bIns="45700" anchor="ctr" anchorCtr="0">
            <a:noAutofit/>
          </a:bodyPr>
          <a:lstStyle/>
          <a:p>
            <a:pPr lvl="0" algn="r" rtl="1"/>
            <a:r>
              <a:rPr lang="ar-JO" sz="3600" b="1" dirty="0">
                <a:solidFill>
                  <a:srgbClr val="0070C0"/>
                </a:solidFill>
                <a:latin typeface="Varela Round"/>
                <a:sym typeface="Varela Round"/>
              </a:rPr>
              <a:t>لحظة نتعلّم ...</a:t>
            </a:r>
            <a:endParaRPr dirty="0">
              <a:solidFill>
                <a:srgbClr val="0070C0"/>
              </a:solidFill>
            </a:endParaRPr>
          </a:p>
        </p:txBody>
      </p:sp>
      <p:sp>
        <p:nvSpPr>
          <p:cNvPr id="164" name="Google Shape;164;p9"/>
          <p:cNvSpPr txBox="1">
            <a:spLocks noGrp="1"/>
          </p:cNvSpPr>
          <p:nvPr>
            <p:ph type="body" idx="4294967295"/>
          </p:nvPr>
        </p:nvSpPr>
        <p:spPr>
          <a:xfrm>
            <a:off x="958788" y="1393794"/>
            <a:ext cx="6542843" cy="3983423"/>
          </a:xfrm>
          <a:prstGeom prst="rect">
            <a:avLst/>
          </a:prstGeom>
          <a:noFill/>
          <a:ln>
            <a:noFill/>
          </a:ln>
        </p:spPr>
        <p:txBody>
          <a:bodyPr spcFirstLastPara="1" wrap="square" lIns="91425" tIns="45700" rIns="91425" bIns="45700" anchor="t" anchorCtr="0">
            <a:normAutofit/>
          </a:bodyPr>
          <a:lstStyle/>
          <a:p>
            <a:pPr marL="76200" lvl="0" indent="0" algn="ctr" rtl="1">
              <a:lnSpc>
                <a:spcPct val="80000"/>
              </a:lnSpc>
              <a:buClr>
                <a:srgbClr val="002060"/>
              </a:buClr>
              <a:buSzPts val="2400"/>
            </a:pPr>
            <a:endParaRPr lang="ar-JO" sz="4400" dirty="0">
              <a:solidFill>
                <a:srgbClr val="002060"/>
              </a:solidFill>
              <a:latin typeface="Calibri" panose="020F0502020204030204" pitchFamily="34" charset="0"/>
              <a:ea typeface="Varela Round"/>
              <a:cs typeface="Calibri" panose="020F0502020204030204" pitchFamily="34" charset="0"/>
              <a:sym typeface="Varela Round"/>
            </a:endParaRPr>
          </a:p>
          <a:p>
            <a:pPr marL="76200" lvl="0" indent="0" algn="r" rtl="1">
              <a:lnSpc>
                <a:spcPct val="80000"/>
              </a:lnSpc>
              <a:buClr>
                <a:srgbClr val="002060"/>
              </a:buClr>
              <a:buSzPts val="2400"/>
            </a:pPr>
            <a:r>
              <a:rPr lang="ar-JO" sz="4400" b="1" dirty="0">
                <a:solidFill>
                  <a:srgbClr val="002060"/>
                </a:solidFill>
                <a:latin typeface="Calibri" panose="020F0502020204030204" pitchFamily="34" charset="0"/>
                <a:ea typeface="Varela Round"/>
                <a:cs typeface="Calibri" panose="020F0502020204030204" pitchFamily="34" charset="0"/>
                <a:sym typeface="Varela Round"/>
              </a:rPr>
              <a:t>حدثت زيادة في تدخين السجائر الإلكترونية في السنوات الأخيرة. يمكن أن يزيد استخدام السجائر الإلكترونية بين المراهقين من احتمال استخدام سيجارة عادية.</a:t>
            </a:r>
            <a:endParaRPr lang="en-US" sz="4400" b="1" dirty="0">
              <a:solidFill>
                <a:srgbClr val="002060"/>
              </a:solidFill>
              <a:latin typeface="Calibri" panose="020F0502020204030204" pitchFamily="34" charset="0"/>
              <a:ea typeface="Varela Round"/>
              <a:cs typeface="Calibri" panose="020F0502020204030204" pitchFamily="34" charset="0"/>
              <a:sym typeface="Varela Round"/>
            </a:endParaRPr>
          </a:p>
          <a:p>
            <a:pPr marL="457200" lvl="0" indent="-381000" algn="r" rtl="1">
              <a:lnSpc>
                <a:spcPct val="80000"/>
              </a:lnSpc>
              <a:spcBef>
                <a:spcPts val="0"/>
              </a:spcBef>
              <a:spcAft>
                <a:spcPts val="0"/>
              </a:spcAft>
              <a:buNone/>
            </a:pPr>
            <a:endParaRPr sz="2220" dirty="0">
              <a:solidFill>
                <a:srgbClr val="002060"/>
              </a:solidFill>
              <a:latin typeface="Varela Round"/>
              <a:ea typeface="Varela Round"/>
              <a:cs typeface="Varela Round"/>
              <a:sym typeface="Varela Round"/>
            </a:endParaRPr>
          </a:p>
        </p:txBody>
      </p:sp>
      <p:pic>
        <p:nvPicPr>
          <p:cNvPr id="1028" name="Picture 4" descr="Vaping, Vape, Smoke, E-Cigar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06" y="4928379"/>
            <a:ext cx="3647661" cy="153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32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JO" sz="3600" dirty="0">
                <a:solidFill>
                  <a:srgbClr val="00B0F0"/>
                </a:solidFill>
                <a:latin typeface="Arial" panose="020B0604020202020204" pitchFamily="34" charset="0"/>
                <a:cs typeface="Arial" panose="020B0604020202020204" pitchFamily="34" charset="0"/>
              </a:rPr>
              <a:t>لحظة نتعلّم ...</a:t>
            </a:r>
            <a:r>
              <a:rPr lang="en-US" sz="3600" dirty="0">
                <a:solidFill>
                  <a:srgbClr val="00B0F0"/>
                </a:solidFill>
                <a:latin typeface="Arial" panose="020B0604020202020204" pitchFamily="34" charset="0"/>
                <a:cs typeface="Arial" panose="020B0604020202020204" pitchFamily="34" charset="0"/>
              </a:rPr>
              <a:t> </a:t>
            </a:r>
            <a:endParaRPr lang="he-IL" sz="3600" dirty="0">
              <a:solidFill>
                <a:srgbClr val="00B0F0"/>
              </a:solidFill>
              <a:latin typeface="Arial" panose="020B0604020202020204" pitchFamily="34" charset="0"/>
              <a:cs typeface="Arial" panose="020B0604020202020204" pitchFamily="34" charset="0"/>
            </a:endParaRPr>
          </a:p>
        </p:txBody>
      </p:sp>
      <p:sp>
        <p:nvSpPr>
          <p:cNvPr id="3" name="מציין מיקום טקסט 2"/>
          <p:cNvSpPr>
            <a:spLocks noGrp="1"/>
          </p:cNvSpPr>
          <p:nvPr>
            <p:ph type="body" idx="1"/>
          </p:nvPr>
        </p:nvSpPr>
        <p:spPr>
          <a:xfrm>
            <a:off x="-2650835" y="1185681"/>
            <a:ext cx="2438400" cy="540000"/>
          </a:xfrm>
        </p:spPr>
        <p:txBody>
          <a:bodyPr/>
          <a:lstStyle/>
          <a:p>
            <a:endParaRPr lang="he-IL"/>
          </a:p>
        </p:txBody>
      </p:sp>
      <p:sp>
        <p:nvSpPr>
          <p:cNvPr id="4" name="מציין מיקום טקסט 3"/>
          <p:cNvSpPr>
            <a:spLocks noGrp="1"/>
          </p:cNvSpPr>
          <p:nvPr>
            <p:ph type="body" idx="2"/>
          </p:nvPr>
        </p:nvSpPr>
        <p:spPr>
          <a:xfrm>
            <a:off x="195310" y="933095"/>
            <a:ext cx="8851036" cy="5734834"/>
          </a:xfrm>
        </p:spPr>
        <p:txBody>
          <a:bodyPr>
            <a:normAutofit fontScale="77500" lnSpcReduction="20000"/>
          </a:bodyPr>
          <a:lstStyle/>
          <a:p>
            <a:pPr marL="76200" indent="0">
              <a:buNone/>
            </a:pPr>
            <a:r>
              <a:rPr lang="ar-JO" sz="2600" b="1" dirty="0">
                <a:solidFill>
                  <a:srgbClr val="0070C0"/>
                </a:solidFill>
                <a:latin typeface="+mn-lt"/>
                <a:ea typeface="Calibri" panose="020F0502020204030204" pitchFamily="34" charset="0"/>
                <a:cs typeface="Arial" panose="020B0604020202020204" pitchFamily="34" charset="0"/>
              </a:rPr>
              <a:t>تستثمر صناعة التبغ وتتبع عمدا  الاستراتيجيات والطرق المختلف لجذب المراهقين لاستخدام التبغ ومنتجات النيكوتين والسجائر الإلكترونية على النحو التالي :</a:t>
            </a:r>
            <a:endParaRPr lang="en-US" sz="2600" b="1" dirty="0">
              <a:solidFill>
                <a:srgbClr val="0070C0"/>
              </a:solidFill>
              <a:latin typeface="+mn-lt"/>
              <a:ea typeface="Calibri" panose="020F0502020204030204" pitchFamily="34" charset="0"/>
              <a:cs typeface="Arial" panose="020B0604020202020204" pitchFamily="34" charset="0"/>
            </a:endParaRPr>
          </a:p>
          <a:p>
            <a:pPr marL="76200" indent="0">
              <a:buNone/>
            </a:pPr>
            <a:r>
              <a:rPr lang="en-US" sz="1400" b="1" dirty="0">
                <a:latin typeface="+mn-lt"/>
                <a:ea typeface="Calibri" panose="020F0502020204030204" pitchFamily="34" charset="0"/>
                <a:cs typeface="Varela Round" panose="00000500000000000000" pitchFamily="2" charset="-79"/>
              </a:rPr>
              <a:t>  </a:t>
            </a:r>
            <a:endParaRPr lang="ar-JO" sz="2300" b="1" dirty="0">
              <a:latin typeface="Calibri" panose="020F0502020204030204" pitchFamily="34" charset="0"/>
              <a:ea typeface="Calibri" panose="020F0502020204030204" pitchFamily="34" charset="0"/>
              <a:cs typeface="Calibri" panose="020F0502020204030204" pitchFamily="34" charset="0"/>
            </a:endParaRPr>
          </a:p>
          <a:p>
            <a:pPr marL="76200" indent="0">
              <a:buNone/>
            </a:pPr>
            <a:r>
              <a:rPr lang="ar-JO" sz="2300" b="1" dirty="0">
                <a:latin typeface="Calibri" panose="020F0502020204030204" pitchFamily="34" charset="0"/>
                <a:ea typeface="Calibri" panose="020F0502020204030204" pitchFamily="34" charset="0"/>
                <a:cs typeface="Calibri" panose="020F0502020204030204" pitchFamily="34" charset="0"/>
              </a:rPr>
              <a:t>           </a:t>
            </a:r>
            <a:r>
              <a:rPr lang="ar-JO" sz="2600" b="1" dirty="0">
                <a:latin typeface="Calibri" panose="020F0502020204030204" pitchFamily="34" charset="0"/>
                <a:ea typeface="Calibri" panose="020F0502020204030204" pitchFamily="34" charset="0"/>
                <a:cs typeface="Calibri" panose="020F0502020204030204" pitchFamily="34" charset="0"/>
              </a:rPr>
              <a:t>تسويق  التبغ والنيكوتين باستخدام النكهات التي تغري  المراهقين في منتجات التبغ والنيكوتين ،   مثل  الكرز والعلكة وحلوى القطن الحلو ، وذلك من أجل ان بث رسالة انه لا خطورة  على الجانب الصحي .</a:t>
            </a:r>
            <a:endParaRPr lang="he-IL" sz="2600" b="1" dirty="0">
              <a:latin typeface="Calibri" panose="020F0502020204030204" pitchFamily="34" charset="0"/>
              <a:ea typeface="Calibri" panose="020F0502020204030204" pitchFamily="34" charset="0"/>
              <a:cs typeface="Calibri" panose="020F0502020204030204" pitchFamily="34" charset="0"/>
            </a:endParaRPr>
          </a:p>
          <a:p>
            <a:endParaRPr lang="he-IL" sz="2600" b="1" dirty="0">
              <a:latin typeface="Varela Round" panose="00000500000000000000" pitchFamily="2" charset="-79"/>
              <a:ea typeface="Calibri" panose="020F0502020204030204" pitchFamily="34" charset="0"/>
              <a:cs typeface="Varela Round" panose="00000500000000000000" pitchFamily="2" charset="-79"/>
            </a:endParaRPr>
          </a:p>
          <a:p>
            <a:pPr marL="742950" lvl="1" indent="-285750">
              <a:lnSpc>
                <a:spcPct val="107000"/>
              </a:lnSpc>
              <a:spcAft>
                <a:spcPts val="800"/>
              </a:spcAft>
              <a:buFont typeface="Arial" panose="020B0604020202020204" pitchFamily="34" charset="0"/>
              <a:buChar char="-"/>
            </a:pPr>
            <a:r>
              <a:rPr lang="ar-SA" sz="2600" b="1" dirty="0">
                <a:latin typeface="Calibri" panose="020F0502020204030204" pitchFamily="34" charset="0"/>
                <a:ea typeface="Calibri" panose="020F0502020204030204" pitchFamily="34" charset="0"/>
                <a:cs typeface="Calibri" panose="020F0502020204030204" pitchFamily="34" charset="0"/>
              </a:rPr>
              <a:t>تصميم مغري للسيجارة بشكل يجعل حملها سهل (مثل السيجارة التي تشبه الديسك اون كي ).</a:t>
            </a:r>
          </a:p>
          <a:p>
            <a:pPr marL="742950" lvl="1" indent="-285750">
              <a:lnSpc>
                <a:spcPct val="107000"/>
              </a:lnSpc>
              <a:spcAft>
                <a:spcPts val="800"/>
              </a:spcAft>
              <a:buFont typeface="Arial" panose="020B0604020202020204" pitchFamily="34" charset="0"/>
              <a:buChar char="-"/>
            </a:pPr>
            <a:r>
              <a:rPr lang="ar-SA" sz="2600" b="1" dirty="0">
                <a:latin typeface="Calibri" panose="020F0502020204030204" pitchFamily="34" charset="0"/>
                <a:ea typeface="Calibri" panose="020F0502020204030204" pitchFamily="34" charset="0"/>
                <a:cs typeface="Calibri" panose="020F0502020204030204" pitchFamily="34" charset="0"/>
              </a:rPr>
              <a:t>تسوق المنتجات على انها "اقل خطورة "او نظيفة" اكثر من السجاير العادية</a:t>
            </a:r>
            <a:r>
              <a:rPr lang="ar-JO" sz="2600" b="1" dirty="0">
                <a:latin typeface="Calibri" panose="020F0502020204030204" pitchFamily="34" charset="0"/>
                <a:ea typeface="Calibri" panose="020F0502020204030204" pitchFamily="34" charset="0"/>
                <a:cs typeface="Calibri" panose="020F0502020204030204" pitchFamily="34" charset="0"/>
              </a:rPr>
              <a:t>.</a:t>
            </a:r>
            <a:endParaRPr lang="ar-SA" sz="2600" b="1"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Font typeface="Arial" panose="020B0604020202020204" pitchFamily="34" charset="0"/>
              <a:buChar char="-"/>
            </a:pPr>
            <a:r>
              <a:rPr lang="ar-SA" sz="2600" b="1" dirty="0">
                <a:latin typeface="Calibri" panose="020F0502020204030204" pitchFamily="34" charset="0"/>
                <a:ea typeface="Calibri" panose="020F0502020204030204" pitchFamily="34" charset="0"/>
                <a:cs typeface="Calibri" panose="020F0502020204030204" pitchFamily="34" charset="0"/>
              </a:rPr>
              <a:t>تغطيه اعلاميه من قبل المشاهير ،ومنافسة الماركات الاخرى والترويج لمنتجات التبغ والنيكوتين.</a:t>
            </a:r>
          </a:p>
          <a:p>
            <a:pPr marL="742950" lvl="1" indent="-285750">
              <a:lnSpc>
                <a:spcPct val="107000"/>
              </a:lnSpc>
              <a:spcAft>
                <a:spcPts val="800"/>
              </a:spcAft>
              <a:buFont typeface="Arial" panose="020B0604020202020204" pitchFamily="34" charset="0"/>
              <a:buChar char="-"/>
            </a:pPr>
            <a:r>
              <a:rPr lang="ar-SA" sz="2600" b="1" dirty="0">
                <a:latin typeface="Calibri" panose="020F0502020204030204" pitchFamily="34" charset="0"/>
                <a:ea typeface="Calibri" panose="020F0502020204030204" pitchFamily="34" charset="0"/>
                <a:cs typeface="Calibri" panose="020F0502020204030204" pitchFamily="34" charset="0"/>
              </a:rPr>
              <a:t>تسويق في نقاط بيع بحوانيت موجوده بمناطق يزورها</a:t>
            </a:r>
            <a:r>
              <a:rPr lang="ar-SY" sz="2600" b="1" dirty="0">
                <a:latin typeface="Calibri" panose="020F0502020204030204" pitchFamily="34" charset="0"/>
                <a:ea typeface="Calibri" panose="020F0502020204030204" pitchFamily="34" charset="0"/>
                <a:cs typeface="Calibri" panose="020F0502020204030204" pitchFamily="34" charset="0"/>
              </a:rPr>
              <a:t> الا</a:t>
            </a:r>
            <a:r>
              <a:rPr lang="ar-SA" sz="2600" b="1" dirty="0">
                <a:latin typeface="Calibri" panose="020F0502020204030204" pitchFamily="34" charset="0"/>
                <a:ea typeface="Calibri" panose="020F0502020204030204" pitchFamily="34" charset="0"/>
                <a:cs typeface="Calibri" panose="020F0502020204030204" pitchFamily="34" charset="0"/>
              </a:rPr>
              <a:t>ولاد وابناء شبيبه كثيرا ، </a:t>
            </a:r>
            <a:r>
              <a:rPr lang="ar-SY" sz="2600" b="1" dirty="0">
                <a:latin typeface="Calibri" panose="020F0502020204030204" pitchFamily="34" charset="0"/>
                <a:ea typeface="Calibri" panose="020F0502020204030204" pitchFamily="34" charset="0"/>
                <a:cs typeface="Calibri" panose="020F0502020204030204" pitchFamily="34" charset="0"/>
              </a:rPr>
              <a:t>و</a:t>
            </a:r>
            <a:r>
              <a:rPr lang="ar-SA" sz="2600" b="1" dirty="0">
                <a:latin typeface="Calibri" panose="020F0502020204030204" pitchFamily="34" charset="0"/>
                <a:ea typeface="Calibri" panose="020F0502020204030204" pitchFamily="34" charset="0"/>
                <a:cs typeface="Calibri" panose="020F0502020204030204" pitchFamily="34" charset="0"/>
              </a:rPr>
              <a:t>عرضها ب</a:t>
            </a:r>
            <a:r>
              <a:rPr lang="ar-SY" sz="2600" b="1" dirty="0" err="1">
                <a:latin typeface="Calibri" panose="020F0502020204030204" pitchFamily="34" charset="0"/>
                <a:ea typeface="Calibri" panose="020F0502020204030204" pitchFamily="34" charset="0"/>
                <a:cs typeface="Calibri" panose="020F0502020204030204" pitchFamily="34" charset="0"/>
              </a:rPr>
              <a:t>جا</a:t>
            </a:r>
            <a:r>
              <a:rPr lang="ar-SA" sz="2600" b="1" dirty="0">
                <a:latin typeface="Calibri" panose="020F0502020204030204" pitchFamily="34" charset="0"/>
                <a:ea typeface="Calibri" panose="020F0502020204030204" pitchFamily="34" charset="0"/>
                <a:cs typeface="Calibri" panose="020F0502020204030204" pitchFamily="34" charset="0"/>
              </a:rPr>
              <a:t>نب رفوف الحلويات ، التسالي والمشروبات الغازية.</a:t>
            </a:r>
          </a:p>
          <a:p>
            <a:pPr marL="742950" lvl="1" indent="-285750">
              <a:lnSpc>
                <a:spcPct val="107000"/>
              </a:lnSpc>
              <a:spcAft>
                <a:spcPts val="800"/>
              </a:spcAft>
              <a:buFont typeface="Arial" panose="020B0604020202020204" pitchFamily="34" charset="0"/>
              <a:buChar char="-"/>
            </a:pPr>
            <a:r>
              <a:rPr lang="ar-SA" sz="2600" b="1" dirty="0">
                <a:latin typeface="Calibri" panose="020F0502020204030204" pitchFamily="34" charset="0"/>
                <a:ea typeface="Calibri" panose="020F0502020204030204" pitchFamily="34" charset="0"/>
                <a:cs typeface="Calibri" panose="020F0502020204030204" pitchFamily="34" charset="0"/>
              </a:rPr>
              <a:t>بيع السجا</a:t>
            </a:r>
            <a:r>
              <a:rPr lang="ar-SY" sz="2600" b="1" dirty="0">
                <a:latin typeface="Calibri" panose="020F0502020204030204" pitchFamily="34" charset="0"/>
                <a:ea typeface="Calibri" panose="020F0502020204030204" pitchFamily="34" charset="0"/>
                <a:cs typeface="Calibri" panose="020F0502020204030204" pitchFamily="34" charset="0"/>
              </a:rPr>
              <a:t>ئ</a:t>
            </a:r>
            <a:r>
              <a:rPr lang="ar-SA" sz="2600" b="1" dirty="0">
                <a:latin typeface="Calibri" panose="020F0502020204030204" pitchFamily="34" charset="0"/>
                <a:ea typeface="Calibri" panose="020F0502020204030204" pitchFamily="34" charset="0"/>
                <a:cs typeface="Calibri" panose="020F0502020204030204" pitchFamily="34" charset="0"/>
              </a:rPr>
              <a:t>ر بالواحدة (فلت)و</a:t>
            </a:r>
            <a:r>
              <a:rPr lang="ar-SY" sz="2600" b="1" dirty="0">
                <a:latin typeface="Calibri" panose="020F0502020204030204" pitchFamily="34" charset="0"/>
                <a:ea typeface="Calibri" panose="020F0502020204030204" pitchFamily="34" charset="0"/>
                <a:cs typeface="Calibri" panose="020F0502020204030204" pitchFamily="34" charset="0"/>
              </a:rPr>
              <a:t>بيع </a:t>
            </a:r>
            <a:r>
              <a:rPr lang="ar-SA" sz="2600" b="1" dirty="0">
                <a:latin typeface="Calibri" panose="020F0502020204030204" pitchFamily="34" charset="0"/>
                <a:ea typeface="Calibri" panose="020F0502020204030204" pitchFamily="34" charset="0"/>
                <a:cs typeface="Calibri" panose="020F0502020204030204" pitchFamily="34" charset="0"/>
              </a:rPr>
              <a:t>م</a:t>
            </a:r>
            <a:r>
              <a:rPr lang="ar-SY" sz="2600" b="1" dirty="0">
                <a:latin typeface="Calibri" panose="020F0502020204030204" pitchFamily="34" charset="0"/>
                <a:ea typeface="Calibri" panose="020F0502020204030204" pitchFamily="34" charset="0"/>
                <a:cs typeface="Calibri" panose="020F0502020204030204" pitchFamily="34" charset="0"/>
              </a:rPr>
              <a:t>ن</a:t>
            </a:r>
            <a:r>
              <a:rPr lang="ar-SA" sz="2600" b="1" dirty="0">
                <a:latin typeface="Calibri" panose="020F0502020204030204" pitchFamily="34" charset="0"/>
                <a:ea typeface="Calibri" panose="020F0502020204030204" pitchFamily="34" charset="0"/>
                <a:cs typeface="Calibri" panose="020F0502020204030204" pitchFamily="34" charset="0"/>
              </a:rPr>
              <a:t>تجات التبغ والنيكوتين بجانب المدارس مما يسهل على الاولاد التوجه </a:t>
            </a:r>
            <a:r>
              <a:rPr lang="ar-SY" sz="2600" b="1" dirty="0">
                <a:latin typeface="Calibri" panose="020F0502020204030204" pitchFamily="34" charset="0"/>
                <a:ea typeface="Calibri" panose="020F0502020204030204" pitchFamily="34" charset="0"/>
                <a:cs typeface="Calibri" panose="020F0502020204030204" pitchFamily="34" charset="0"/>
              </a:rPr>
              <a:t>ل</a:t>
            </a:r>
            <a:r>
              <a:rPr lang="ar-SA" sz="2600" b="1" dirty="0">
                <a:latin typeface="Calibri" panose="020F0502020204030204" pitchFamily="34" charset="0"/>
                <a:ea typeface="Calibri" panose="020F0502020204030204" pitchFamily="34" charset="0"/>
                <a:cs typeface="Calibri" panose="020F0502020204030204" pitchFamily="34" charset="0"/>
              </a:rPr>
              <a:t>شرا</a:t>
            </a:r>
            <a:r>
              <a:rPr lang="ar-SY" sz="2600" b="1" dirty="0" err="1">
                <a:latin typeface="Calibri" panose="020F0502020204030204" pitchFamily="34" charset="0"/>
                <a:ea typeface="Calibri" panose="020F0502020204030204" pitchFamily="34" charset="0"/>
                <a:cs typeface="Calibri" panose="020F0502020204030204" pitchFamily="34" charset="0"/>
              </a:rPr>
              <a:t>ئها</a:t>
            </a:r>
            <a:r>
              <a:rPr lang="ar-SA" sz="2600" b="1" dirty="0">
                <a:latin typeface="Calibri" panose="020F0502020204030204" pitchFamily="34" charset="0"/>
                <a:ea typeface="Calibri" panose="020F0502020204030204" pitchFamily="34" charset="0"/>
                <a:cs typeface="Calibri" panose="020F0502020204030204" pitchFamily="34" charset="0"/>
              </a:rPr>
              <a:t> .</a:t>
            </a:r>
          </a:p>
          <a:p>
            <a:pPr marL="742950" lvl="1" indent="-285750">
              <a:lnSpc>
                <a:spcPct val="107000"/>
              </a:lnSpc>
              <a:spcAft>
                <a:spcPts val="800"/>
              </a:spcAft>
              <a:buFont typeface="Arial" panose="020B0604020202020204" pitchFamily="34" charset="0"/>
              <a:buChar char="-"/>
            </a:pPr>
            <a:r>
              <a:rPr lang="ar-SA" sz="2600" b="1" dirty="0">
                <a:latin typeface="Calibri" panose="020F0502020204030204" pitchFamily="34" charset="0"/>
                <a:ea typeface="Calibri" panose="020F0502020204030204" pitchFamily="34" charset="0"/>
                <a:cs typeface="Calibri" panose="020F0502020204030204" pitchFamily="34" charset="0"/>
              </a:rPr>
              <a:t>التسويق غير المباشر للسجائر </a:t>
            </a:r>
            <a:r>
              <a:rPr lang="ar-SY" sz="2600" b="1" dirty="0">
                <a:latin typeface="Calibri" panose="020F0502020204030204" pitchFamily="34" charset="0"/>
                <a:ea typeface="Calibri" panose="020F0502020204030204" pitchFamily="34" charset="0"/>
                <a:cs typeface="Calibri" panose="020F0502020204030204" pitchFamily="34" charset="0"/>
              </a:rPr>
              <a:t>ع</a:t>
            </a:r>
            <a:r>
              <a:rPr lang="ar-SA" sz="2600" b="1" dirty="0">
                <a:latin typeface="Calibri" panose="020F0502020204030204" pitchFamily="34" charset="0"/>
                <a:ea typeface="Calibri" panose="020F0502020204030204" pitchFamily="34" charset="0"/>
                <a:cs typeface="Calibri" panose="020F0502020204030204" pitchFamily="34" charset="0"/>
              </a:rPr>
              <a:t>بر الافلام ، العروض التلفزيونية والانترنت.</a:t>
            </a:r>
          </a:p>
          <a:p>
            <a:pPr marL="742950" lvl="1" indent="-285750">
              <a:lnSpc>
                <a:spcPct val="107000"/>
              </a:lnSpc>
              <a:spcAft>
                <a:spcPts val="800"/>
              </a:spcAft>
              <a:buFont typeface="Arial" panose="020B0604020202020204" pitchFamily="34" charset="0"/>
              <a:buChar char="-"/>
            </a:pPr>
            <a:r>
              <a:rPr lang="ar-SA" sz="2600" b="1" dirty="0">
                <a:latin typeface="Calibri" panose="020F0502020204030204" pitchFamily="34" charset="0"/>
                <a:ea typeface="Calibri" panose="020F0502020204030204" pitchFamily="34" charset="0"/>
                <a:cs typeface="Calibri" panose="020F0502020204030204" pitchFamily="34" charset="0"/>
              </a:rPr>
              <a:t>وضع ماكنات اليه تبيع السجائر في اماكن تجول ا</a:t>
            </a:r>
            <a:r>
              <a:rPr lang="ar-SY" sz="2600" b="1" dirty="0">
                <a:latin typeface="Calibri" panose="020F0502020204030204" pitchFamily="34" charset="0"/>
                <a:ea typeface="Calibri" panose="020F0502020204030204" pitchFamily="34" charset="0"/>
                <a:cs typeface="Calibri" panose="020F0502020204030204" pitchFamily="34" charset="0"/>
              </a:rPr>
              <a:t>ابنا</a:t>
            </a:r>
            <a:r>
              <a:rPr lang="ar-SA" sz="2600" b="1" dirty="0">
                <a:latin typeface="Calibri" panose="020F0502020204030204" pitchFamily="34" charset="0"/>
                <a:ea typeface="Calibri" panose="020F0502020204030204" pitchFamily="34" charset="0"/>
                <a:cs typeface="Calibri" panose="020F0502020204030204" pitchFamily="34" charset="0"/>
              </a:rPr>
              <a:t>ء الشبيبة وعرض </a:t>
            </a:r>
            <a:r>
              <a:rPr lang="ar-SY" sz="2600" b="1" dirty="0">
                <a:latin typeface="Calibri" panose="020F0502020204030204" pitchFamily="34" charset="0"/>
                <a:ea typeface="Calibri" panose="020F0502020204030204" pitchFamily="34" charset="0"/>
                <a:cs typeface="Calibri" panose="020F0502020204030204" pitchFamily="34" charset="0"/>
              </a:rPr>
              <a:t>ال</a:t>
            </a:r>
            <a:r>
              <a:rPr lang="ar-SA" sz="2600" b="1" dirty="0">
                <a:latin typeface="Calibri" panose="020F0502020204030204" pitchFamily="34" charset="0"/>
                <a:ea typeface="Calibri" panose="020F0502020204030204" pitchFamily="34" charset="0"/>
                <a:cs typeface="Calibri" panose="020F0502020204030204" pitchFamily="34" charset="0"/>
              </a:rPr>
              <a:t>دعايات </a:t>
            </a:r>
            <a:r>
              <a:rPr lang="ar-SY" sz="2600" b="1" dirty="0">
                <a:latin typeface="Calibri" panose="020F0502020204030204" pitchFamily="34" charset="0"/>
                <a:ea typeface="Calibri" panose="020F0502020204030204" pitchFamily="34" charset="0"/>
                <a:cs typeface="Calibri" panose="020F0502020204030204" pitchFamily="34" charset="0"/>
              </a:rPr>
              <a:t>ال</a:t>
            </a:r>
            <a:r>
              <a:rPr lang="ar-SA" sz="2600" b="1" dirty="0">
                <a:latin typeface="Calibri" panose="020F0502020204030204" pitchFamily="34" charset="0"/>
                <a:ea typeface="Calibri" panose="020F0502020204030204" pitchFamily="34" charset="0"/>
                <a:cs typeface="Calibri" panose="020F0502020204030204" pitchFamily="34" charset="0"/>
              </a:rPr>
              <a:t>مغريه</a:t>
            </a:r>
            <a:r>
              <a:rPr lang="ar-SY" sz="2600" b="1" dirty="0">
                <a:latin typeface="Calibri" panose="020F0502020204030204" pitchFamily="34" charset="0"/>
                <a:ea typeface="Calibri" panose="020F0502020204030204" pitchFamily="34" charset="0"/>
                <a:cs typeface="Calibri" panose="020F0502020204030204" pitchFamily="34" charset="0"/>
              </a:rPr>
              <a:t> لها.</a:t>
            </a:r>
            <a:endParaRPr lang="en-US" sz="2600" b="1" dirty="0">
              <a:latin typeface="Varela Round" panose="00000500000000000000" pitchFamily="2" charset="-79"/>
              <a:ea typeface="Calibri" panose="020F0502020204030204" pitchFamily="34" charset="0"/>
              <a:cs typeface="Varela Round" panose="00000500000000000000" pitchFamily="2" charset="-79"/>
            </a:endParaRPr>
          </a:p>
          <a:p>
            <a:r>
              <a:rPr lang="ar-JO" sz="1600" dirty="0"/>
              <a:t>ذ</a:t>
            </a:r>
            <a:endParaRPr lang="he-IL" sz="1600" dirty="0"/>
          </a:p>
        </p:txBody>
      </p:sp>
    </p:spTree>
    <p:extLst>
      <p:ext uri="{BB962C8B-B14F-4D97-AF65-F5344CB8AC3E}">
        <p14:creationId xmlns:p14="http://schemas.microsoft.com/office/powerpoint/2010/main" val="1145275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9C4182FD-3D19-49AE-808E-4A4029EA907B}"/>
              </a:ext>
            </a:extLst>
          </p:cNvPr>
          <p:cNvSpPr>
            <a:spLocks noGrp="1"/>
          </p:cNvSpPr>
          <p:nvPr>
            <p:ph type="body" idx="1"/>
          </p:nvPr>
        </p:nvSpPr>
        <p:spPr>
          <a:xfrm>
            <a:off x="363416" y="337351"/>
            <a:ext cx="9623963" cy="523782"/>
          </a:xfrm>
        </p:spPr>
        <p:txBody>
          <a:bodyPr/>
          <a:lstStyle/>
          <a:p>
            <a:r>
              <a:rPr lang="x-none" sz="2800" b="1" dirty="0">
                <a:latin typeface="Calibri" panose="020F0502020204030204" pitchFamily="34" charset="0"/>
                <a:cs typeface="Calibri" panose="020F0502020204030204" pitchFamily="34" charset="0"/>
              </a:rPr>
              <a:t> </a:t>
            </a:r>
            <a:r>
              <a:rPr lang="ar-JO" sz="2800" b="1" dirty="0">
                <a:latin typeface="Calibri" panose="020F0502020204030204" pitchFamily="34" charset="0"/>
                <a:cs typeface="Calibri" panose="020F0502020204030204" pitchFamily="34" charset="0"/>
              </a:rPr>
              <a:t>التأثير على سلوكياتنا - تجربة حقيقية لمدى تأثير المجموعة على الفرد.</a:t>
            </a:r>
          </a:p>
          <a:p>
            <a:endParaRPr lang="he-IL" b="1" dirty="0">
              <a:latin typeface="Traditional Arabic" panose="02020603050405020304" pitchFamily="18" charset="-78"/>
            </a:endParaRPr>
          </a:p>
        </p:txBody>
      </p:sp>
      <p:pic>
        <p:nvPicPr>
          <p:cNvPr id="5" name="jgkwT50bot8"/>
          <p:cNvPicPr>
            <a:picLocks noRot="1" noChangeAspect="1"/>
          </p:cNvPicPr>
          <p:nvPr>
            <a:videoFile r:link="rId1"/>
          </p:nvPr>
        </p:nvPicPr>
        <p:blipFill>
          <a:blip r:embed="rId3"/>
          <a:stretch>
            <a:fillRect/>
          </a:stretch>
        </p:blipFill>
        <p:spPr>
          <a:xfrm>
            <a:off x="1143245" y="940478"/>
            <a:ext cx="8728724" cy="4909907"/>
          </a:xfrm>
          <a:prstGeom prst="rect">
            <a:avLst/>
          </a:prstGeom>
        </p:spPr>
      </p:pic>
    </p:spTree>
    <p:extLst>
      <p:ext uri="{BB962C8B-B14F-4D97-AF65-F5344CB8AC3E}">
        <p14:creationId xmlns:p14="http://schemas.microsoft.com/office/powerpoint/2010/main" val="255932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108590" y="1200785"/>
            <a:ext cx="12192000" cy="720725"/>
          </a:xfrm>
          <a:prstGeom prst="rect">
            <a:avLst/>
          </a:prstGeom>
          <a:noFill/>
          <a:ln>
            <a:noFill/>
          </a:ln>
        </p:spPr>
        <p:txBody>
          <a:bodyPr spcFirstLastPara="1" wrap="square" lIns="91425" tIns="45700" rIns="91425" bIns="45700" anchor="ctr" anchorCtr="0">
            <a:noAutofit/>
          </a:bodyPr>
          <a:lstStyle/>
          <a:p>
            <a:r>
              <a:rPr lang="ar-SY" sz="3200" dirty="0">
                <a:solidFill>
                  <a:srgbClr val="0070C0"/>
                </a:solidFill>
                <a:latin typeface="Calibri" panose="020F0502020204030204" pitchFamily="34" charset="0"/>
                <a:cs typeface="Calibri" panose="020F0502020204030204" pitchFamily="34" charset="0"/>
              </a:rPr>
              <a:t>لما</a:t>
            </a:r>
            <a:r>
              <a:rPr lang="ar-JO" sz="3200" dirty="0">
                <a:solidFill>
                  <a:srgbClr val="0070C0"/>
                </a:solidFill>
                <a:latin typeface="Calibri" panose="020F0502020204030204" pitchFamily="34" charset="0"/>
                <a:cs typeface="Calibri" panose="020F0502020204030204" pitchFamily="34" charset="0"/>
              </a:rPr>
              <a:t>ذ</a:t>
            </a:r>
            <a:r>
              <a:rPr lang="ar-SY" sz="3200" dirty="0">
                <a:solidFill>
                  <a:srgbClr val="0070C0"/>
                </a:solidFill>
                <a:latin typeface="Calibri" panose="020F0502020204030204" pitchFamily="34" charset="0"/>
                <a:cs typeface="Calibri" panose="020F0502020204030204" pitchFamily="34" charset="0"/>
              </a:rPr>
              <a:t>ا حسب ر</a:t>
            </a:r>
            <a:r>
              <a:rPr lang="ar-JO" sz="3200" dirty="0">
                <a:solidFill>
                  <a:srgbClr val="0070C0"/>
                </a:solidFill>
                <a:latin typeface="Calibri" panose="020F0502020204030204" pitchFamily="34" charset="0"/>
                <a:cs typeface="Calibri" panose="020F0502020204030204" pitchFamily="34" charset="0"/>
              </a:rPr>
              <a:t>أ</a:t>
            </a:r>
            <a:r>
              <a:rPr lang="ar-SY" sz="3200" dirty="0">
                <a:solidFill>
                  <a:srgbClr val="0070C0"/>
                </a:solidFill>
                <a:latin typeface="Calibri" panose="020F0502020204030204" pitchFamily="34" charset="0"/>
                <a:cs typeface="Calibri" panose="020F0502020204030204" pitchFamily="34" charset="0"/>
              </a:rPr>
              <a:t>يكم </a:t>
            </a:r>
            <a:r>
              <a:rPr lang="ar-JO" sz="3200" dirty="0">
                <a:solidFill>
                  <a:srgbClr val="0070C0"/>
                </a:solidFill>
                <a:latin typeface="Calibri" panose="020F0502020204030204" pitchFamily="34" charset="0"/>
                <a:cs typeface="Calibri" panose="020F0502020204030204" pitchFamily="34" charset="0"/>
              </a:rPr>
              <a:t> لماذا </a:t>
            </a:r>
            <a:r>
              <a:rPr lang="ar-SY" sz="3200" dirty="0">
                <a:solidFill>
                  <a:srgbClr val="0070C0"/>
                </a:solidFill>
                <a:latin typeface="Calibri" panose="020F0502020204030204" pitchFamily="34" charset="0"/>
                <a:cs typeface="Calibri" panose="020F0502020204030204" pitchFamily="34" charset="0"/>
              </a:rPr>
              <a:t>تأثر الشخص ا</a:t>
            </a:r>
            <a:r>
              <a:rPr lang="ar-JO" sz="3200" dirty="0">
                <a:solidFill>
                  <a:srgbClr val="0070C0"/>
                </a:solidFill>
                <a:latin typeface="Calibri" panose="020F0502020204030204" pitchFamily="34" charset="0"/>
                <a:cs typeface="Calibri" panose="020F0502020204030204" pitchFamily="34" charset="0"/>
              </a:rPr>
              <a:t>لمشارك </a:t>
            </a:r>
            <a:r>
              <a:rPr lang="ar-SY" sz="3200" dirty="0">
                <a:solidFill>
                  <a:srgbClr val="0070C0"/>
                </a:solidFill>
                <a:latin typeface="Calibri" panose="020F0502020204030204" pitchFamily="34" charset="0"/>
                <a:cs typeface="Calibri" panose="020F0502020204030204" pitchFamily="34" charset="0"/>
              </a:rPr>
              <a:t> بالتجربة </a:t>
            </a:r>
            <a:r>
              <a:rPr lang="he-IL" sz="3200" dirty="0">
                <a:solidFill>
                  <a:srgbClr val="0070C0"/>
                </a:solidFill>
              </a:rPr>
              <a:t>?</a:t>
            </a:r>
            <a:br>
              <a:rPr lang="he-IL" sz="3200" dirty="0">
                <a:solidFill>
                  <a:srgbClr val="0070C0"/>
                </a:solidFill>
              </a:rPr>
            </a:br>
            <a:br>
              <a:rPr lang="he-IL" sz="3200" dirty="0">
                <a:solidFill>
                  <a:srgbClr val="0070C0"/>
                </a:solidFill>
              </a:rPr>
            </a:br>
            <a:endParaRPr sz="3200" dirty="0">
              <a:solidFill>
                <a:srgbClr val="0070C0"/>
              </a:solidFill>
            </a:endParaRPr>
          </a:p>
        </p:txBody>
      </p:sp>
      <p:sp>
        <p:nvSpPr>
          <p:cNvPr id="176" name="Google Shape;176;p12"/>
          <p:cNvSpPr/>
          <p:nvPr/>
        </p:nvSpPr>
        <p:spPr>
          <a:xfrm>
            <a:off x="294641" y="1296141"/>
            <a:ext cx="7730774" cy="5613804"/>
          </a:xfrm>
          <a:prstGeom prst="rect">
            <a:avLst/>
          </a:prstGeom>
          <a:noFill/>
          <a:ln>
            <a:noFill/>
          </a:ln>
        </p:spPr>
        <p:txBody>
          <a:bodyPr spcFirstLastPara="1" wrap="square" lIns="91425" tIns="45700" rIns="91425" bIns="45700" anchor="t" anchorCtr="0">
            <a:spAutoFit/>
          </a:bodyPr>
          <a:lstStyle/>
          <a:p>
            <a:pPr marL="457200" lvl="0" algn="r" rtl="1">
              <a:lnSpc>
                <a:spcPct val="115000"/>
              </a:lnSpc>
              <a:buSzPts val="1800"/>
            </a:pPr>
            <a:r>
              <a:rPr lang="ar-SA" sz="2400" b="1" dirty="0">
                <a:solidFill>
                  <a:srgbClr val="002060"/>
                </a:solidFill>
                <a:latin typeface="Calibri" panose="020F0502020204030204" pitchFamily="34" charset="0"/>
                <a:ea typeface="Varela Round"/>
                <a:cs typeface="Calibri" panose="020F0502020204030204" pitchFamily="34" charset="0"/>
                <a:sym typeface="Varela Round"/>
              </a:rPr>
              <a:t>التعريف النظري للتأثير الاجتماعي (ضغط المجموعة)هو :ضغط داخلي يشكله  الشخص اتجاه نفسه حتى يشعر بالانتماء لمجموعه اجتماعيه معينه.</a:t>
            </a:r>
            <a:endParaRPr lang="ar-JO" sz="2400" b="1" dirty="0">
              <a:solidFill>
                <a:srgbClr val="002060"/>
              </a:solidFill>
              <a:latin typeface="Calibri" panose="020F0502020204030204" pitchFamily="34" charset="0"/>
              <a:ea typeface="Varela Round"/>
              <a:cs typeface="Calibri" panose="020F0502020204030204" pitchFamily="34" charset="0"/>
              <a:sym typeface="Varela Round"/>
            </a:endParaRPr>
          </a:p>
          <a:p>
            <a:pPr marL="457200" lvl="0" algn="r" rtl="1">
              <a:lnSpc>
                <a:spcPct val="115000"/>
              </a:lnSpc>
              <a:buSzPts val="1800"/>
            </a:pPr>
            <a:endParaRPr lang="ar-SA" sz="2400" b="1" dirty="0">
              <a:solidFill>
                <a:srgbClr val="002060"/>
              </a:solidFill>
              <a:latin typeface="Calibri" panose="020F0502020204030204" pitchFamily="34" charset="0"/>
              <a:ea typeface="Varela Round"/>
              <a:cs typeface="Calibri" panose="020F0502020204030204" pitchFamily="34" charset="0"/>
              <a:sym typeface="Varela Round"/>
            </a:endParaRPr>
          </a:p>
          <a:p>
            <a:pPr marL="457200" lvl="0" algn="r" rtl="1">
              <a:lnSpc>
                <a:spcPct val="115000"/>
              </a:lnSpc>
              <a:buSzPts val="1800"/>
            </a:pPr>
            <a:r>
              <a:rPr lang="ar-SA" sz="2400" b="1" dirty="0">
                <a:solidFill>
                  <a:srgbClr val="002060"/>
                </a:solidFill>
                <a:latin typeface="Calibri" panose="020F0502020204030204" pitchFamily="34" charset="0"/>
                <a:ea typeface="Varela Round"/>
                <a:cs typeface="Calibri" panose="020F0502020204030204" pitchFamily="34" charset="0"/>
                <a:sym typeface="Varela Round"/>
              </a:rPr>
              <a:t>التأثير الاجتماعي من الممكن ان يكون ايجابي او سلبي .</a:t>
            </a:r>
          </a:p>
          <a:p>
            <a:pPr marL="457200" lvl="0" algn="r" rtl="1">
              <a:lnSpc>
                <a:spcPct val="115000"/>
              </a:lnSpc>
              <a:buSzPts val="1800"/>
            </a:pPr>
            <a:r>
              <a:rPr lang="ar-SA" sz="2400" b="1" dirty="0">
                <a:solidFill>
                  <a:srgbClr val="002060"/>
                </a:solidFill>
                <a:latin typeface="Calibri" panose="020F0502020204030204" pitchFamily="34" charset="0"/>
                <a:ea typeface="Varela Round"/>
                <a:cs typeface="Calibri" panose="020F0502020204030204" pitchFamily="34" charset="0"/>
                <a:sym typeface="Varela Round"/>
              </a:rPr>
              <a:t>تمعنوا في هاتفكم وفكروا في حاله تأثرتم بها اجتماعيا من المجموعة بشكل ايجابي او سلبي عبر احدى مجموعات الوتس اب .</a:t>
            </a:r>
            <a:endParaRPr lang="ar-JO" sz="2400" b="1" dirty="0">
              <a:solidFill>
                <a:srgbClr val="002060"/>
              </a:solidFill>
              <a:latin typeface="Calibri" panose="020F0502020204030204" pitchFamily="34" charset="0"/>
              <a:ea typeface="Varela Round"/>
              <a:cs typeface="Calibri" panose="020F0502020204030204" pitchFamily="34" charset="0"/>
              <a:sym typeface="Varela Round"/>
            </a:endParaRPr>
          </a:p>
          <a:p>
            <a:pPr marL="457200" lvl="0" algn="r" rtl="1">
              <a:lnSpc>
                <a:spcPct val="115000"/>
              </a:lnSpc>
              <a:buSzPts val="1800"/>
            </a:pPr>
            <a:endParaRPr lang="ar-SA" sz="2400" b="1" dirty="0">
              <a:solidFill>
                <a:srgbClr val="002060"/>
              </a:solidFill>
              <a:latin typeface="Calibri" panose="020F0502020204030204" pitchFamily="34" charset="0"/>
              <a:ea typeface="Varela Round"/>
              <a:cs typeface="Calibri" panose="020F0502020204030204" pitchFamily="34" charset="0"/>
              <a:sym typeface="Varela Round"/>
            </a:endParaRPr>
          </a:p>
          <a:p>
            <a:pPr marL="457200" lvl="0" algn="r" rtl="1">
              <a:lnSpc>
                <a:spcPct val="115000"/>
              </a:lnSpc>
              <a:buSzPts val="1800"/>
            </a:pPr>
            <a:r>
              <a:rPr lang="ar-SA" sz="2400" b="1" dirty="0">
                <a:solidFill>
                  <a:srgbClr val="002060"/>
                </a:solidFill>
                <a:latin typeface="Calibri" panose="020F0502020204030204" pitchFamily="34" charset="0"/>
                <a:ea typeface="Varela Round"/>
                <a:cs typeface="Calibri" panose="020F0502020204030204" pitchFamily="34" charset="0"/>
                <a:sym typeface="Varela Round"/>
              </a:rPr>
              <a:t>كم مره بعثتم رساله عبر المجموعة لم تودوا فعلا ارسالها الا </a:t>
            </a:r>
            <a:r>
              <a:rPr lang="ar-JO" sz="2400" b="1" dirty="0">
                <a:solidFill>
                  <a:srgbClr val="002060"/>
                </a:solidFill>
                <a:latin typeface="Calibri" panose="020F0502020204030204" pitchFamily="34" charset="0"/>
                <a:ea typeface="Varela Round"/>
                <a:cs typeface="Calibri" panose="020F0502020204030204" pitchFamily="34" charset="0"/>
                <a:sym typeface="Varela Round"/>
              </a:rPr>
              <a:t>أ</a:t>
            </a:r>
            <a:r>
              <a:rPr lang="ar-SA" sz="2400" b="1" dirty="0">
                <a:solidFill>
                  <a:srgbClr val="002060"/>
                </a:solidFill>
                <a:latin typeface="Calibri" panose="020F0502020204030204" pitchFamily="34" charset="0"/>
                <a:ea typeface="Varela Round"/>
                <a:cs typeface="Calibri" panose="020F0502020204030204" pitchFamily="34" charset="0"/>
                <a:sym typeface="Varela Round"/>
              </a:rPr>
              <a:t>نكم أرسلتموها لان اغلب ال</a:t>
            </a:r>
            <a:r>
              <a:rPr lang="ar-JO" sz="2400" b="1" dirty="0">
                <a:solidFill>
                  <a:srgbClr val="002060"/>
                </a:solidFill>
                <a:latin typeface="Calibri" panose="020F0502020204030204" pitchFamily="34" charset="0"/>
                <a:ea typeface="Varela Round"/>
                <a:cs typeface="Calibri" panose="020F0502020204030204" pitchFamily="34" charset="0"/>
                <a:sym typeface="Varela Round"/>
              </a:rPr>
              <a:t>أ</a:t>
            </a:r>
            <a:r>
              <a:rPr lang="ar-SA" sz="2400" b="1" dirty="0">
                <a:solidFill>
                  <a:srgbClr val="002060"/>
                </a:solidFill>
                <a:latin typeface="Calibri" panose="020F0502020204030204" pitchFamily="34" charset="0"/>
                <a:ea typeface="Varela Round"/>
                <a:cs typeface="Calibri" panose="020F0502020204030204" pitchFamily="34" charset="0"/>
                <a:sym typeface="Varela Round"/>
              </a:rPr>
              <a:t>صدقاء ارسلوا من قبل .</a:t>
            </a:r>
            <a:endParaRPr lang="ar-JO" sz="2400" b="1" dirty="0">
              <a:solidFill>
                <a:srgbClr val="002060"/>
              </a:solidFill>
              <a:latin typeface="Calibri" panose="020F0502020204030204" pitchFamily="34" charset="0"/>
              <a:ea typeface="Varela Round"/>
              <a:cs typeface="Calibri" panose="020F0502020204030204" pitchFamily="34" charset="0"/>
              <a:sym typeface="Varela Round"/>
            </a:endParaRPr>
          </a:p>
          <a:p>
            <a:pPr marL="457200" lvl="0" algn="r" rtl="1">
              <a:lnSpc>
                <a:spcPct val="115000"/>
              </a:lnSpc>
              <a:buSzPts val="1800"/>
            </a:pPr>
            <a:endParaRPr lang="ar-SA" sz="2400" b="1" dirty="0">
              <a:solidFill>
                <a:srgbClr val="002060"/>
              </a:solidFill>
              <a:latin typeface="Calibri" panose="020F0502020204030204" pitchFamily="34" charset="0"/>
              <a:ea typeface="Varela Round"/>
              <a:cs typeface="Calibri" panose="020F0502020204030204" pitchFamily="34" charset="0"/>
              <a:sym typeface="Varela Round"/>
            </a:endParaRPr>
          </a:p>
          <a:p>
            <a:pPr marL="457200" lvl="0" algn="r" rtl="1">
              <a:lnSpc>
                <a:spcPct val="115000"/>
              </a:lnSpc>
              <a:buSzPts val="1800"/>
            </a:pPr>
            <a:r>
              <a:rPr lang="ar-SA" sz="2400" b="1" dirty="0">
                <a:solidFill>
                  <a:srgbClr val="002060"/>
                </a:solidFill>
                <a:latin typeface="Calibri" panose="020F0502020204030204" pitchFamily="34" charset="0"/>
                <a:ea typeface="Varela Round"/>
                <a:cs typeface="Calibri" panose="020F0502020204030204" pitchFamily="34" charset="0"/>
                <a:sym typeface="Varela Round"/>
              </a:rPr>
              <a:t>كم مره بعثت تهنئة عيد ميلاد سعيد لان جميع من بالمجموعة</a:t>
            </a:r>
            <a:r>
              <a:rPr lang="ar-JO" sz="2400" b="1" dirty="0">
                <a:solidFill>
                  <a:srgbClr val="002060"/>
                </a:solidFill>
                <a:latin typeface="Calibri" panose="020F0502020204030204" pitchFamily="34" charset="0"/>
                <a:ea typeface="Varela Round"/>
                <a:cs typeface="Calibri" panose="020F0502020204030204" pitchFamily="34" charset="0"/>
                <a:sym typeface="Varela Round"/>
              </a:rPr>
              <a:t>   ارسل تهنئة. </a:t>
            </a:r>
            <a:endParaRPr lang="ar-SA" sz="2400" b="1"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ctrTitle"/>
          </p:nvPr>
        </p:nvSpPr>
        <p:spPr>
          <a:xfrm>
            <a:off x="0" y="1639888"/>
            <a:ext cx="12192000" cy="1260475"/>
          </a:xfrm>
          <a:prstGeom prst="rect">
            <a:avLst/>
          </a:prstGeom>
          <a:noFill/>
          <a:ln>
            <a:noFill/>
          </a:ln>
        </p:spPr>
        <p:txBody>
          <a:bodyPr spcFirstLastPara="1" wrap="square" lIns="91425" tIns="45700" rIns="91425" bIns="45700" anchor="ctr" anchorCtr="0">
            <a:noAutofit/>
          </a:bodyPr>
          <a:lstStyle/>
          <a:p>
            <a:pPr lvl="0">
              <a:buSzPts val="6600"/>
            </a:pPr>
            <a:r>
              <a:rPr lang="ar-JO" sz="6600" dirty="0">
                <a:latin typeface="Calibri" panose="020F0502020204030204" pitchFamily="34" charset="0"/>
                <a:cs typeface="Calibri" panose="020F0502020204030204" pitchFamily="34" charset="0"/>
              </a:rPr>
              <a:t>استراحة</a:t>
            </a:r>
            <a:endParaRPr sz="6600" dirty="0">
              <a:latin typeface="Calibri" panose="020F0502020204030204" pitchFamily="34" charset="0"/>
              <a:cs typeface="Calibri" panose="020F0502020204030204" pitchFamily="34" charset="0"/>
              <a:sym typeface="Varela Rou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4"/>
          <p:cNvSpPr txBox="1">
            <a:spLocks noGrp="1"/>
          </p:cNvSpPr>
          <p:nvPr>
            <p:ph type="body" idx="1"/>
          </p:nvPr>
        </p:nvSpPr>
        <p:spPr>
          <a:xfrm>
            <a:off x="1014254" y="569070"/>
            <a:ext cx="8074025" cy="400050"/>
          </a:xfrm>
          <a:prstGeom prst="rect">
            <a:avLst/>
          </a:prstGeom>
          <a:noFill/>
          <a:ln>
            <a:noFill/>
          </a:ln>
        </p:spPr>
        <p:txBody>
          <a:bodyPr spcFirstLastPara="1" wrap="square" lIns="91425" tIns="45700" rIns="91425" bIns="45700" anchor="ctr" anchorCtr="0">
            <a:noAutofit/>
          </a:bodyPr>
          <a:lstStyle/>
          <a:p>
            <a:pPr marL="0" lvl="0" indent="0" algn="r" rtl="1">
              <a:spcBef>
                <a:spcPts val="0"/>
              </a:spcBef>
              <a:spcAft>
                <a:spcPts val="0"/>
              </a:spcAft>
              <a:buSzPts val="2400"/>
              <a:buNone/>
            </a:pPr>
            <a:r>
              <a:rPr lang="ar-SA" sz="4400" b="1" dirty="0">
                <a:solidFill>
                  <a:srgbClr val="0070C0"/>
                </a:solidFill>
                <a:latin typeface="Arial" panose="020B0604020202020204" pitchFamily="34" charset="0"/>
                <a:cs typeface="Arial" panose="020B0604020202020204" pitchFamily="34" charset="0"/>
              </a:rPr>
              <a:t>الحدث الاول _ خلال الاستراحة </a:t>
            </a:r>
            <a:endParaRPr lang="ar-JO" sz="4400" b="1" dirty="0">
              <a:solidFill>
                <a:srgbClr val="0070C0"/>
              </a:solidFill>
              <a:latin typeface="Arial" panose="020B0604020202020204" pitchFamily="34" charset="0"/>
              <a:cs typeface="Arial" panose="020B0604020202020204" pitchFamily="34" charset="0"/>
            </a:endParaRPr>
          </a:p>
          <a:p>
            <a:pPr marL="0" lvl="0" indent="0" algn="r" rtl="1">
              <a:spcBef>
                <a:spcPts val="0"/>
              </a:spcBef>
              <a:spcAft>
                <a:spcPts val="0"/>
              </a:spcAft>
              <a:buSzPts val="2400"/>
              <a:buNone/>
            </a:pPr>
            <a:endParaRPr sz="4400" b="1" dirty="0">
              <a:solidFill>
                <a:srgbClr val="0070C0"/>
              </a:solidFill>
              <a:latin typeface="Arial" panose="020B0604020202020204" pitchFamily="34" charset="0"/>
              <a:cs typeface="Arial" panose="020B0604020202020204" pitchFamily="34" charset="0"/>
              <a:sym typeface="Varela Round"/>
            </a:endParaRPr>
          </a:p>
        </p:txBody>
      </p:sp>
      <p:sp>
        <p:nvSpPr>
          <p:cNvPr id="187" name="Google Shape;187;p14"/>
          <p:cNvSpPr txBox="1"/>
          <p:nvPr/>
        </p:nvSpPr>
        <p:spPr>
          <a:xfrm>
            <a:off x="363538" y="1154097"/>
            <a:ext cx="7866062" cy="3006106"/>
          </a:xfrm>
          <a:prstGeom prst="rect">
            <a:avLst/>
          </a:prstGeom>
          <a:noFill/>
          <a:ln>
            <a:noFill/>
          </a:ln>
        </p:spPr>
        <p:txBody>
          <a:bodyPr spcFirstLastPara="1" wrap="square" lIns="91425" tIns="91425" rIns="91425" bIns="91425" anchor="t" anchorCtr="0">
            <a:noAutofit/>
          </a:bodyPr>
          <a:lstStyle/>
          <a:p>
            <a:pPr lvl="0" algn="r" rtl="1">
              <a:lnSpc>
                <a:spcPct val="150000"/>
              </a:lnSpc>
              <a:buSzPts val="2800"/>
            </a:pPr>
            <a:r>
              <a:rPr lang="ar-SA" sz="2800" b="1" dirty="0">
                <a:solidFill>
                  <a:srgbClr val="002060"/>
                </a:solidFill>
                <a:latin typeface="Calibri" panose="020F0502020204030204" pitchFamily="34" charset="0"/>
                <a:ea typeface="Varela Round"/>
                <a:cs typeface="Calibri" panose="020F0502020204030204" pitchFamily="34" charset="0"/>
                <a:sym typeface="Varela Round"/>
              </a:rPr>
              <a:t>اثناء  الاستراحة بينما انت في  المرحاض يُخْرج احد ال</a:t>
            </a:r>
            <a:r>
              <a:rPr lang="ar-JO" sz="2800" b="1" dirty="0">
                <a:solidFill>
                  <a:srgbClr val="002060"/>
                </a:solidFill>
                <a:latin typeface="Calibri" panose="020F0502020204030204" pitchFamily="34" charset="0"/>
                <a:ea typeface="Varela Round"/>
                <a:cs typeface="Calibri" panose="020F0502020204030204" pitchFamily="34" charset="0"/>
                <a:sym typeface="Varela Round"/>
              </a:rPr>
              <a:t>ا</a:t>
            </a:r>
            <a:r>
              <a:rPr lang="ar-SA" sz="2800" b="1" dirty="0">
                <a:solidFill>
                  <a:srgbClr val="002060"/>
                </a:solidFill>
                <a:latin typeface="Calibri" panose="020F0502020204030204" pitchFamily="34" charset="0"/>
                <a:ea typeface="Varela Round"/>
                <a:cs typeface="Calibri" panose="020F0502020204030204" pitchFamily="34" charset="0"/>
                <a:sym typeface="Varela Round"/>
              </a:rPr>
              <a:t>صدقاء علبة دخان التي تخص اخيه الكبير</a:t>
            </a:r>
            <a:r>
              <a:rPr lang="he-IL" sz="2800" b="1" dirty="0">
                <a:solidFill>
                  <a:srgbClr val="002060"/>
                </a:solidFill>
                <a:latin typeface="Calibri" panose="020F0502020204030204" pitchFamily="34" charset="0"/>
                <a:ea typeface="Varela Round"/>
                <a:cs typeface="Calibri" panose="020F0502020204030204" pitchFamily="34" charset="0"/>
                <a:sym typeface="Varela Round"/>
              </a:rPr>
              <a:t> </a:t>
            </a:r>
            <a:r>
              <a:rPr lang="ar-SA" sz="2800" b="1" dirty="0">
                <a:solidFill>
                  <a:srgbClr val="002060"/>
                </a:solidFill>
                <a:latin typeface="Calibri" panose="020F0502020204030204" pitchFamily="34" charset="0"/>
                <a:ea typeface="Varela Round"/>
                <a:cs typeface="Calibri" panose="020F0502020204030204" pitchFamily="34" charset="0"/>
                <a:sym typeface="Varela Round"/>
              </a:rPr>
              <a:t>و</a:t>
            </a:r>
            <a:r>
              <a:rPr lang="ar-SY" sz="2800" b="1" dirty="0">
                <a:solidFill>
                  <a:srgbClr val="002060"/>
                </a:solidFill>
                <a:latin typeface="Calibri" panose="020F0502020204030204" pitchFamily="34" charset="0"/>
                <a:ea typeface="Varela Round"/>
                <a:cs typeface="Calibri" panose="020F0502020204030204" pitchFamily="34" charset="0"/>
                <a:sym typeface="Varela Round"/>
              </a:rPr>
              <a:t>التي </a:t>
            </a:r>
            <a:r>
              <a:rPr lang="ar-SA" sz="2800" b="1" dirty="0">
                <a:solidFill>
                  <a:srgbClr val="002060"/>
                </a:solidFill>
                <a:latin typeface="Calibri" panose="020F0502020204030204" pitchFamily="34" charset="0"/>
                <a:ea typeface="Varela Round"/>
                <a:cs typeface="Calibri" panose="020F0502020204030204" pitchFamily="34" charset="0"/>
                <a:sym typeface="Varela Round"/>
              </a:rPr>
              <a:t>اتى بها من البيت، ويس</a:t>
            </a:r>
            <a:r>
              <a:rPr lang="ar-JO" sz="2800" b="1" dirty="0">
                <a:solidFill>
                  <a:srgbClr val="002060"/>
                </a:solidFill>
                <a:latin typeface="Calibri" panose="020F0502020204030204" pitchFamily="34" charset="0"/>
                <a:ea typeface="Varela Round"/>
                <a:cs typeface="Calibri" panose="020F0502020204030204" pitchFamily="34" charset="0"/>
                <a:sym typeface="Varela Round"/>
              </a:rPr>
              <a:t>أ</a:t>
            </a:r>
            <a:r>
              <a:rPr lang="ar-SA" sz="2800" b="1" dirty="0">
                <a:solidFill>
                  <a:srgbClr val="002060"/>
                </a:solidFill>
                <a:latin typeface="Calibri" panose="020F0502020204030204" pitchFamily="34" charset="0"/>
                <a:ea typeface="Varela Round"/>
                <a:cs typeface="Calibri" panose="020F0502020204030204" pitchFamily="34" charset="0"/>
                <a:sym typeface="Varela Round"/>
              </a:rPr>
              <a:t>ل اذا هنالك من يرغب بالتدخين</a:t>
            </a:r>
            <a:r>
              <a:rPr lang="ar-JO" sz="2800" b="1" dirty="0">
                <a:solidFill>
                  <a:srgbClr val="002060"/>
                </a:solidFill>
                <a:latin typeface="Calibri" panose="020F0502020204030204" pitchFamily="34" charset="0"/>
                <a:ea typeface="Varela Round"/>
                <a:cs typeface="Calibri" panose="020F0502020204030204" pitchFamily="34" charset="0"/>
                <a:sym typeface="Varela Round"/>
              </a:rPr>
              <a:t>.</a:t>
            </a:r>
            <a:endParaRPr lang="ar-SA" sz="2800" b="1" dirty="0">
              <a:solidFill>
                <a:srgbClr val="002060"/>
              </a:solidFill>
              <a:latin typeface="Calibri" panose="020F0502020204030204" pitchFamily="34" charset="0"/>
              <a:ea typeface="Varela Round"/>
              <a:cs typeface="Calibri" panose="020F0502020204030204" pitchFamily="34" charset="0"/>
              <a:sym typeface="Varela Round"/>
            </a:endParaRPr>
          </a:p>
          <a:p>
            <a:pPr lvl="0" algn="r" rtl="1">
              <a:lnSpc>
                <a:spcPct val="150000"/>
              </a:lnSpc>
              <a:buSzPts val="2800"/>
            </a:pPr>
            <a:r>
              <a:rPr lang="ar-SA" sz="2800" b="1" dirty="0">
                <a:solidFill>
                  <a:srgbClr val="002060"/>
                </a:solidFill>
                <a:latin typeface="Calibri" panose="020F0502020204030204" pitchFamily="34" charset="0"/>
                <a:ea typeface="Varela Round"/>
                <a:cs typeface="Calibri" panose="020F0502020204030204" pitchFamily="34" charset="0"/>
                <a:sym typeface="Varela Round"/>
              </a:rPr>
              <a:t>احد </a:t>
            </a:r>
            <a:r>
              <a:rPr lang="ar-JO" sz="2800" b="1" dirty="0">
                <a:solidFill>
                  <a:srgbClr val="002060"/>
                </a:solidFill>
                <a:latin typeface="Calibri" panose="020F0502020204030204" pitchFamily="34" charset="0"/>
                <a:ea typeface="Varela Round"/>
                <a:cs typeface="Calibri" panose="020F0502020204030204" pitchFamily="34" charset="0"/>
                <a:sym typeface="Varela Round"/>
              </a:rPr>
              <a:t> الاصدقاء</a:t>
            </a:r>
            <a:r>
              <a:rPr lang="ar-SA" sz="2800" b="1" dirty="0">
                <a:solidFill>
                  <a:srgbClr val="002060"/>
                </a:solidFill>
                <a:latin typeface="Calibri" panose="020F0502020204030204" pitchFamily="34" charset="0"/>
                <a:ea typeface="Varela Round"/>
                <a:cs typeface="Calibri" panose="020F0502020204030204" pitchFamily="34" charset="0"/>
                <a:sym typeface="Varela Round"/>
              </a:rPr>
              <a:t> تجاوب معه بالرغم من انه لا يرغب بالتدخين ، لقد ارتبك عندما رأى كل الاصدقاء يدخنون من حوله</a:t>
            </a:r>
            <a:r>
              <a:rPr lang="ar-SY" sz="2800" b="1" dirty="0">
                <a:solidFill>
                  <a:srgbClr val="002060"/>
                </a:solidFill>
                <a:latin typeface="Calibri" panose="020F0502020204030204" pitchFamily="34" charset="0"/>
                <a:ea typeface="Varela Round"/>
                <a:cs typeface="Calibri" panose="020F0502020204030204" pitchFamily="34" charset="0"/>
                <a:sym typeface="Varela Round"/>
              </a:rPr>
              <a:t>.</a:t>
            </a:r>
            <a:r>
              <a:rPr lang="ar-SA" sz="2800" b="1" dirty="0">
                <a:solidFill>
                  <a:srgbClr val="002060"/>
                </a:solidFill>
                <a:latin typeface="Calibri" panose="020F0502020204030204" pitchFamily="34" charset="0"/>
                <a:ea typeface="Varela Round"/>
                <a:cs typeface="Calibri" panose="020F0502020204030204" pitchFamily="34" charset="0"/>
                <a:sym typeface="Varela Round"/>
              </a:rPr>
              <a:t> </a:t>
            </a:r>
            <a:r>
              <a:rPr lang="x-none" sz="2800" b="1" i="0" u="none" strike="noStrike" cap="none" dirty="0">
                <a:solidFill>
                  <a:srgbClr val="002060"/>
                </a:solidFill>
                <a:latin typeface="Calibri" panose="020F0502020204030204" pitchFamily="34" charset="0"/>
                <a:ea typeface="Varela Round"/>
                <a:cs typeface="Calibri" panose="020F0502020204030204" pitchFamily="34" charset="0"/>
                <a:sym typeface="Varela Round"/>
              </a:rPr>
              <a:t> </a:t>
            </a:r>
            <a:r>
              <a:rPr lang="he-IL" sz="2800" b="1" i="0" u="none" strike="noStrike" cap="none" dirty="0">
                <a:solidFill>
                  <a:srgbClr val="FF0000"/>
                </a:solidFill>
                <a:latin typeface="Calibri" panose="020F0502020204030204" pitchFamily="34" charset="0"/>
                <a:ea typeface="Varela Round"/>
                <a:cs typeface="Calibri" panose="020F0502020204030204" pitchFamily="34" charset="0"/>
                <a:sym typeface="Varela Round"/>
              </a:rPr>
              <a:t>	</a:t>
            </a:r>
            <a:endParaRPr sz="2800" b="0" i="0" u="none" strike="noStrike" cap="none" dirty="0">
              <a:solidFill>
                <a:srgbClr val="000000"/>
              </a:solidFill>
              <a:latin typeface="Calibri" panose="020F0502020204030204" pitchFamily="34" charset="0"/>
              <a:cs typeface="Calibri" panose="020F0502020204030204" pitchFamily="34" charset="0"/>
              <a:sym typeface="Arial"/>
            </a:endParaRPr>
          </a:p>
          <a:p>
            <a:pPr lvl="0" algn="r" rtl="1">
              <a:lnSpc>
                <a:spcPct val="150000"/>
              </a:lnSpc>
              <a:buSzPts val="2800"/>
            </a:pPr>
            <a:r>
              <a:rPr lang="ar-SA" sz="2800" b="1" dirty="0">
                <a:solidFill>
                  <a:srgbClr val="FF0000"/>
                </a:solidFill>
                <a:latin typeface="Calibri" panose="020F0502020204030204" pitchFamily="34" charset="0"/>
                <a:ea typeface="Varela Round"/>
                <a:cs typeface="Calibri" panose="020F0502020204030204" pitchFamily="34" charset="0"/>
                <a:sym typeface="Varela Round"/>
              </a:rPr>
              <a:t>ماذا كنت ستفعل لو كنت مكانه ؟لماذا </a:t>
            </a:r>
            <a:r>
              <a:rPr lang="ar-JO" sz="2800" b="1" dirty="0">
                <a:solidFill>
                  <a:srgbClr val="FF0000"/>
                </a:solidFill>
                <a:latin typeface="Calibri" panose="020F0502020204030204" pitchFamily="34" charset="0"/>
                <a:ea typeface="Varela Round"/>
                <a:cs typeface="Calibri" panose="020F0502020204030204" pitchFamily="34" charset="0"/>
                <a:sym typeface="Varela Round"/>
              </a:rPr>
              <a:t>؟</a:t>
            </a:r>
            <a:endParaRPr sz="28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0" y="474663"/>
            <a:ext cx="12192000" cy="720725"/>
          </a:xfrm>
          <a:prstGeom prst="rect">
            <a:avLst/>
          </a:prstGeom>
          <a:noFill/>
          <a:ln>
            <a:noFill/>
          </a:ln>
        </p:spPr>
        <p:txBody>
          <a:bodyPr spcFirstLastPara="1" wrap="square" lIns="36000" tIns="0" rIns="36000" bIns="0" anchor="ctr" anchorCtr="0">
            <a:noAutofit/>
          </a:bodyPr>
          <a:lstStyle/>
          <a:p>
            <a:pPr lvl="0" rtl="0"/>
            <a:r>
              <a:rPr lang="ar-JO" dirty="0">
                <a:solidFill>
                  <a:srgbClr val="0070C0"/>
                </a:solidFill>
                <a:latin typeface="Calibri" panose="020F0502020204030204" pitchFamily="34" charset="0"/>
                <a:ea typeface="Tahoma" panose="020B0604030504040204" pitchFamily="34" charset="0"/>
                <a:cs typeface="Calibri" panose="020F0502020204030204" pitchFamily="34" charset="0"/>
              </a:rPr>
              <a:t>لمحة من الإجابات المحتملة</a:t>
            </a:r>
            <a:br>
              <a:rPr lang="ar-JO" dirty="0">
                <a:solidFill>
                  <a:srgbClr val="0070C0"/>
                </a:solidFill>
                <a:latin typeface="Calibri" panose="020F0502020204030204" pitchFamily="34" charset="0"/>
                <a:ea typeface="Tahoma" panose="020B0604030504040204" pitchFamily="34" charset="0"/>
                <a:cs typeface="Calibri" panose="020F0502020204030204" pitchFamily="34" charset="0"/>
              </a:rPr>
            </a:br>
            <a:endParaRPr dirty="0">
              <a:solidFill>
                <a:srgbClr val="0070C0"/>
              </a:solidFill>
              <a:latin typeface="Calibri" panose="020F0502020204030204" pitchFamily="34" charset="0"/>
              <a:ea typeface="Tahoma" panose="020B0604030504040204" pitchFamily="34" charset="0"/>
              <a:cs typeface="Calibri" panose="020F0502020204030204" pitchFamily="34" charset="0"/>
              <a:sym typeface="Varela Round"/>
            </a:endParaRPr>
          </a:p>
        </p:txBody>
      </p:sp>
      <p:sp>
        <p:nvSpPr>
          <p:cNvPr id="194" name="Google Shape;194;p15"/>
          <p:cNvSpPr txBox="1">
            <a:spLocks noGrp="1"/>
          </p:cNvSpPr>
          <p:nvPr>
            <p:ph type="body" idx="1"/>
          </p:nvPr>
        </p:nvSpPr>
        <p:spPr>
          <a:xfrm>
            <a:off x="515938" y="1195388"/>
            <a:ext cx="8031162" cy="4611687"/>
          </a:xfrm>
          <a:prstGeom prst="rect">
            <a:avLst/>
          </a:prstGeom>
          <a:noFill/>
          <a:ln>
            <a:noFill/>
          </a:ln>
        </p:spPr>
        <p:txBody>
          <a:bodyPr spcFirstLastPara="1" wrap="square" lIns="91425" tIns="45700" rIns="91425" bIns="45700" anchor="t" anchorCtr="0">
            <a:normAutofit/>
          </a:bodyPr>
          <a:lstStyle/>
          <a:p>
            <a:pPr marL="342900" lvl="0" indent="-342900" algn="just" rtl="1">
              <a:lnSpc>
                <a:spcPct val="134000"/>
              </a:lnSpc>
              <a:spcBef>
                <a:spcPts val="0"/>
              </a:spcBef>
              <a:spcAft>
                <a:spcPts val="0"/>
              </a:spcAft>
              <a:buSzPts val="2400"/>
              <a:buFont typeface="Wingdings" panose="05000000000000000000" pitchFamily="2" charset="2"/>
              <a:buChar char="v"/>
            </a:pPr>
            <a:r>
              <a:rPr lang="ar-SA" b="1" dirty="0">
                <a:latin typeface="Calibri" panose="020F0502020204030204" pitchFamily="34" charset="0"/>
                <a:cs typeface="Calibri" panose="020F0502020204030204" pitchFamily="34" charset="0"/>
              </a:rPr>
              <a:t>من المؤكد كنت سأنضم .</a:t>
            </a:r>
            <a:endParaRPr b="1" dirty="0">
              <a:latin typeface="Calibri" panose="020F0502020204030204" pitchFamily="34" charset="0"/>
              <a:cs typeface="Calibri" panose="020F0502020204030204" pitchFamily="34" charset="0"/>
            </a:endParaRPr>
          </a:p>
          <a:p>
            <a:pPr marL="342900" lvl="0" indent="-342900" algn="just" rtl="1">
              <a:lnSpc>
                <a:spcPct val="134000"/>
              </a:lnSpc>
              <a:spcBef>
                <a:spcPts val="0"/>
              </a:spcBef>
              <a:spcAft>
                <a:spcPts val="0"/>
              </a:spcAft>
              <a:buSzPts val="2400"/>
              <a:buFont typeface="Wingdings" panose="05000000000000000000" pitchFamily="2" charset="2"/>
              <a:buChar char="v"/>
            </a:pPr>
            <a:r>
              <a:rPr lang="x-none" b="1" dirty="0">
                <a:latin typeface="Calibri" panose="020F0502020204030204" pitchFamily="34" charset="0"/>
                <a:cs typeface="Calibri" panose="020F0502020204030204" pitchFamily="34" charset="0"/>
                <a:sym typeface="Varela Round"/>
              </a:rPr>
              <a:t> </a:t>
            </a:r>
            <a:r>
              <a:rPr lang="ar-SA" b="1" dirty="0">
                <a:latin typeface="Calibri" panose="020F0502020204030204" pitchFamily="34" charset="0"/>
                <a:cs typeface="Calibri" panose="020F0502020204030204" pitchFamily="34" charset="0"/>
              </a:rPr>
              <a:t>ا</a:t>
            </a:r>
            <a:r>
              <a:rPr lang="ar-JO" b="1" dirty="0">
                <a:latin typeface="Calibri" panose="020F0502020204030204" pitchFamily="34" charset="0"/>
                <a:cs typeface="Calibri" panose="020F0502020204030204" pitchFamily="34" charset="0"/>
              </a:rPr>
              <a:t>تركهم واخرج بعيد عنهم </a:t>
            </a:r>
            <a:r>
              <a:rPr lang="ar-SA" b="1" dirty="0">
                <a:latin typeface="Calibri" panose="020F0502020204030204" pitchFamily="34" charset="0"/>
                <a:cs typeface="Calibri" panose="020F0502020204030204" pitchFamily="34" charset="0"/>
              </a:rPr>
              <a:t>.</a:t>
            </a:r>
            <a:endParaRPr b="1" dirty="0">
              <a:latin typeface="Calibri" panose="020F0502020204030204" pitchFamily="34" charset="0"/>
              <a:cs typeface="Calibri" panose="020F0502020204030204" pitchFamily="34" charset="0"/>
            </a:endParaRPr>
          </a:p>
          <a:p>
            <a:pPr marL="342900" lvl="0" indent="-342900" algn="just" rtl="1">
              <a:lnSpc>
                <a:spcPct val="134000"/>
              </a:lnSpc>
              <a:spcBef>
                <a:spcPts val="0"/>
              </a:spcBef>
              <a:spcAft>
                <a:spcPts val="0"/>
              </a:spcAft>
              <a:buSzPts val="2400"/>
              <a:buFont typeface="Wingdings" panose="05000000000000000000" pitchFamily="2" charset="2"/>
              <a:buChar char="v"/>
            </a:pPr>
            <a:r>
              <a:rPr lang="ar-SA" b="1" dirty="0">
                <a:latin typeface="Calibri" panose="020F0502020204030204" pitchFamily="34" charset="0"/>
                <a:cs typeface="Calibri" panose="020F0502020204030204" pitchFamily="34" charset="0"/>
              </a:rPr>
              <a:t>انضم  لكي لا يجعلوني اضحكه لأني "مش  كووول "  و"معقد".</a:t>
            </a:r>
            <a:endParaRPr b="1" dirty="0">
              <a:latin typeface="Calibri" panose="020F0502020204030204" pitchFamily="34" charset="0"/>
              <a:cs typeface="Calibri" panose="020F0502020204030204" pitchFamily="34" charset="0"/>
            </a:endParaRPr>
          </a:p>
          <a:p>
            <a:pPr marL="342900" lvl="0" indent="-342900" algn="just" rtl="1">
              <a:lnSpc>
                <a:spcPct val="134000"/>
              </a:lnSpc>
              <a:spcBef>
                <a:spcPts val="0"/>
              </a:spcBef>
              <a:spcAft>
                <a:spcPts val="0"/>
              </a:spcAft>
              <a:buSzPts val="2400"/>
              <a:buFont typeface="Wingdings" panose="05000000000000000000" pitchFamily="2" charset="2"/>
              <a:buChar char="v"/>
            </a:pPr>
            <a:r>
              <a:rPr lang="ar-SA" b="1" dirty="0">
                <a:latin typeface="Calibri" panose="020F0502020204030204" pitchFamily="34" charset="0"/>
                <a:cs typeface="Calibri" panose="020F0502020204030204" pitchFamily="34" charset="0"/>
              </a:rPr>
              <a:t>الدخان مقرف جدا.</a:t>
            </a:r>
            <a:endParaRPr b="1" dirty="0">
              <a:latin typeface="Calibri" panose="020F0502020204030204" pitchFamily="34" charset="0"/>
              <a:cs typeface="Calibri" panose="020F0502020204030204" pitchFamily="34" charset="0"/>
            </a:endParaRPr>
          </a:p>
          <a:p>
            <a:pPr marL="342900" lvl="0" indent="-342900" algn="just" rtl="1">
              <a:lnSpc>
                <a:spcPct val="134000"/>
              </a:lnSpc>
              <a:spcBef>
                <a:spcPts val="0"/>
              </a:spcBef>
              <a:spcAft>
                <a:spcPts val="0"/>
              </a:spcAft>
              <a:buSzPts val="2400"/>
              <a:buFont typeface="Wingdings" panose="05000000000000000000" pitchFamily="2" charset="2"/>
              <a:buChar char="v"/>
            </a:pPr>
            <a:r>
              <a:rPr lang="ar-SA" b="1" dirty="0">
                <a:latin typeface="Calibri" panose="020F0502020204030204" pitchFamily="34" charset="0"/>
                <a:cs typeface="Calibri" panose="020F0502020204030204" pitchFamily="34" charset="0"/>
              </a:rPr>
              <a:t>في الحقيقة لا اود ان ادخن لكني اخجل من عدم مشاركتهم بالتدخين .</a:t>
            </a:r>
            <a:r>
              <a:rPr lang="x-none" b="1" dirty="0">
                <a:latin typeface="Calibri" panose="020F0502020204030204" pitchFamily="34" charset="0"/>
                <a:cs typeface="Calibri" panose="020F0502020204030204" pitchFamily="34" charset="0"/>
                <a:sym typeface="Varela Round"/>
              </a:rPr>
              <a:t> </a:t>
            </a:r>
            <a:endParaRPr b="1" dirty="0">
              <a:latin typeface="Calibri" panose="020F0502020204030204" pitchFamily="34" charset="0"/>
              <a:cs typeface="Calibri" panose="020F0502020204030204" pitchFamily="34" charset="0"/>
            </a:endParaRPr>
          </a:p>
          <a:p>
            <a:pPr marL="342900" lvl="0" indent="-342900" algn="just" rtl="1">
              <a:lnSpc>
                <a:spcPct val="134000"/>
              </a:lnSpc>
              <a:spcBef>
                <a:spcPts val="0"/>
              </a:spcBef>
              <a:spcAft>
                <a:spcPts val="0"/>
              </a:spcAft>
              <a:buSzPts val="2400"/>
              <a:buFont typeface="Wingdings" panose="05000000000000000000" pitchFamily="2" charset="2"/>
              <a:buChar char="v"/>
            </a:pPr>
            <a:r>
              <a:rPr lang="ar-SA" b="1" dirty="0">
                <a:latin typeface="Calibri" panose="020F0502020204030204" pitchFamily="34" charset="0"/>
                <a:cs typeface="Calibri" panose="020F0502020204030204" pitchFamily="34" charset="0"/>
              </a:rPr>
              <a:t>ادخن سيجاره ماذا من الممكن ان يحدث من تدخين سيجاره واحده !؟</a:t>
            </a:r>
            <a:endParaRPr b="1"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0" y="2693988"/>
            <a:ext cx="12192000" cy="1470025"/>
          </a:xfrm>
          <a:prstGeom prst="rect">
            <a:avLst/>
          </a:prstGeom>
          <a:noFill/>
          <a:ln>
            <a:noFill/>
          </a:ln>
        </p:spPr>
        <p:txBody>
          <a:bodyPr spcFirstLastPara="1" wrap="square" lIns="91425" tIns="45700" rIns="91425" bIns="45700" anchor="ctr" anchorCtr="0">
            <a:normAutofit fontScale="90000"/>
          </a:bodyPr>
          <a:lstStyle/>
          <a:p>
            <a:pPr lvl="0">
              <a:buSzPts val="6600"/>
            </a:pPr>
            <a:r>
              <a:rPr lang="ar-SA" dirty="0">
                <a:solidFill>
                  <a:srgbClr val="1F497D"/>
                </a:solidFill>
                <a:latin typeface="Arial"/>
                <a:cs typeface="Arial" panose="020B0604020202020204" pitchFamily="34" charset="0"/>
                <a:sym typeface="Arial"/>
              </a:rPr>
              <a:t>منظومة بَثّ قُطريّة</a:t>
            </a:r>
            <a:br>
              <a:rPr lang="he-IL" dirty="0">
                <a:solidFill>
                  <a:srgbClr val="1F497D"/>
                </a:solidFill>
                <a:latin typeface="Arial"/>
                <a:cs typeface="Arial" panose="020B0604020202020204" pitchFamily="34" charset="0"/>
                <a:sym typeface="Arial"/>
              </a:rPr>
            </a:br>
            <a:endParaRPr sz="6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6"/>
          <p:cNvSpPr txBox="1">
            <a:spLocks noGrp="1"/>
          </p:cNvSpPr>
          <p:nvPr>
            <p:ph type="title"/>
          </p:nvPr>
        </p:nvSpPr>
        <p:spPr>
          <a:xfrm>
            <a:off x="0" y="477896"/>
            <a:ext cx="12192000" cy="720725"/>
          </a:xfrm>
          <a:prstGeom prst="rect">
            <a:avLst/>
          </a:prstGeom>
          <a:noFill/>
          <a:ln>
            <a:noFill/>
          </a:ln>
        </p:spPr>
        <p:txBody>
          <a:bodyPr spcFirstLastPara="1" wrap="square" lIns="36000" tIns="0" rIns="36000" bIns="0" anchor="ctr" anchorCtr="0">
            <a:noAutofit/>
          </a:bodyPr>
          <a:lstStyle/>
          <a:p>
            <a:pPr marL="536575" lvl="0"/>
            <a:r>
              <a:rPr lang="ar-JO" dirty="0">
                <a:solidFill>
                  <a:srgbClr val="0070C0"/>
                </a:solidFill>
                <a:latin typeface="Arial" panose="020B0604020202020204" pitchFamily="34" charset="0"/>
                <a:cs typeface="Arial" panose="020B0604020202020204" pitchFamily="34" charset="0"/>
              </a:rPr>
              <a:t>مادّة للتّفكير  ....</a:t>
            </a:r>
            <a:br>
              <a:rPr lang="ar-JO" dirty="0">
                <a:solidFill>
                  <a:srgbClr val="0070C0"/>
                </a:solidFill>
                <a:latin typeface="Arial" panose="020B0604020202020204" pitchFamily="34" charset="0"/>
                <a:cs typeface="Arial" panose="020B0604020202020204" pitchFamily="34" charset="0"/>
              </a:rPr>
            </a:br>
            <a:endParaRPr dirty="0">
              <a:solidFill>
                <a:srgbClr val="0070C0"/>
              </a:solidFill>
              <a:latin typeface="Arial" panose="020B0604020202020204" pitchFamily="34" charset="0"/>
              <a:cs typeface="Arial" panose="020B0604020202020204" pitchFamily="34" charset="0"/>
              <a:sym typeface="Varela Round"/>
            </a:endParaRPr>
          </a:p>
        </p:txBody>
      </p:sp>
      <p:sp>
        <p:nvSpPr>
          <p:cNvPr id="200" name="Google Shape;200;p16"/>
          <p:cNvSpPr txBox="1">
            <a:spLocks noGrp="1"/>
          </p:cNvSpPr>
          <p:nvPr>
            <p:ph type="body" idx="1"/>
          </p:nvPr>
        </p:nvSpPr>
        <p:spPr>
          <a:xfrm>
            <a:off x="515938" y="933450"/>
            <a:ext cx="7154369" cy="4873625"/>
          </a:xfrm>
          <a:prstGeom prst="rect">
            <a:avLst/>
          </a:prstGeom>
          <a:noFill/>
          <a:ln>
            <a:noFill/>
          </a:ln>
        </p:spPr>
        <p:txBody>
          <a:bodyPr spcFirstLastPara="1" wrap="square" lIns="91425" tIns="45700" rIns="91425" bIns="45700" anchor="t" anchorCtr="0">
            <a:normAutofit/>
          </a:bodyPr>
          <a:lstStyle/>
          <a:p>
            <a:pPr marL="0" lvl="0" indent="0">
              <a:lnSpc>
                <a:spcPct val="140000"/>
              </a:lnSpc>
              <a:spcBef>
                <a:spcPts val="600"/>
              </a:spcBef>
              <a:buNone/>
            </a:pPr>
            <a:endParaRPr lang="ar-JO" dirty="0">
              <a:latin typeface="Arial" panose="020B0604020202020204" pitchFamily="34" charset="0"/>
              <a:cs typeface="Arial" panose="020B0604020202020204" pitchFamily="34" charset="0"/>
            </a:endParaRPr>
          </a:p>
          <a:p>
            <a:pPr marL="342900" lvl="0" indent="-342900">
              <a:lnSpc>
                <a:spcPct val="140000"/>
              </a:lnSpc>
              <a:spcBef>
                <a:spcPts val="600"/>
              </a:spcBef>
              <a:buFont typeface="Noto Sans Symbols"/>
              <a:buChar char="✔"/>
            </a:pPr>
            <a:r>
              <a:rPr lang="ar-JO" b="1" dirty="0">
                <a:latin typeface="Calibri" panose="020F0502020204030204" pitchFamily="34" charset="0"/>
                <a:cs typeface="Calibri" panose="020F0502020204030204" pitchFamily="34" charset="0"/>
              </a:rPr>
              <a:t>إلى أي </a:t>
            </a:r>
            <a:r>
              <a:rPr lang="ar-SA" b="1" dirty="0">
                <a:latin typeface="Calibri" panose="020F0502020204030204" pitchFamily="34" charset="0"/>
                <a:cs typeface="Calibri" panose="020F0502020204030204" pitchFamily="34" charset="0"/>
              </a:rPr>
              <a:t>مدى تؤثر مجموعة الاشخاص المحيطين بك على اتخاذ</a:t>
            </a:r>
            <a:r>
              <a:rPr lang="ar-SY" b="1" dirty="0">
                <a:latin typeface="Calibri" panose="020F0502020204030204" pitchFamily="34" charset="0"/>
                <a:cs typeface="Calibri" panose="020F0502020204030204" pitchFamily="34" charset="0"/>
              </a:rPr>
              <a:t>ك</a:t>
            </a:r>
            <a:r>
              <a:rPr lang="ar-SA" b="1" dirty="0">
                <a:latin typeface="Calibri" panose="020F0502020204030204" pitchFamily="34" charset="0"/>
                <a:cs typeface="Calibri" panose="020F0502020204030204" pitchFamily="34" charset="0"/>
              </a:rPr>
              <a:t>  </a:t>
            </a:r>
            <a:r>
              <a:rPr lang="ar-SY" b="1" dirty="0">
                <a:latin typeface="Calibri" panose="020F0502020204030204" pitchFamily="34" charset="0"/>
                <a:cs typeface="Calibri" panose="020F0502020204030204" pitchFamily="34" charset="0"/>
              </a:rPr>
              <a:t>ل</a:t>
            </a:r>
            <a:r>
              <a:rPr lang="ar-SA" b="1" dirty="0">
                <a:latin typeface="Calibri" panose="020F0502020204030204" pitchFamily="34" charset="0"/>
                <a:cs typeface="Calibri" panose="020F0502020204030204" pitchFamily="34" charset="0"/>
              </a:rPr>
              <a:t>لقرارات.</a:t>
            </a:r>
            <a:endParaRPr b="1" dirty="0">
              <a:latin typeface="Calibri" panose="020F0502020204030204" pitchFamily="34" charset="0"/>
              <a:cs typeface="Calibri" panose="020F0502020204030204" pitchFamily="34" charset="0"/>
            </a:endParaRPr>
          </a:p>
          <a:p>
            <a:pPr marL="342900" lvl="0" indent="-342900">
              <a:lnSpc>
                <a:spcPct val="140000"/>
              </a:lnSpc>
              <a:spcBef>
                <a:spcPts val="600"/>
              </a:spcBef>
              <a:buFont typeface="Noto Sans Symbols"/>
              <a:buChar char="✔"/>
            </a:pPr>
            <a:r>
              <a:rPr lang="ar-SA" b="1" dirty="0">
                <a:latin typeface="Calibri" panose="020F0502020204030204" pitchFamily="34" charset="0"/>
                <a:cs typeface="Calibri" panose="020F0502020204030204" pitchFamily="34" charset="0"/>
              </a:rPr>
              <a:t>إلى أي </a:t>
            </a:r>
            <a:r>
              <a:rPr lang="ar-JO" b="1" dirty="0">
                <a:latin typeface="Calibri" panose="020F0502020204030204" pitchFamily="34" charset="0"/>
                <a:cs typeface="Calibri" panose="020F0502020204030204" pitchFamily="34" charset="0"/>
              </a:rPr>
              <a:t> </a:t>
            </a:r>
            <a:r>
              <a:rPr lang="ar-SA" b="1" dirty="0">
                <a:latin typeface="Calibri" panose="020F0502020204030204" pitchFamily="34" charset="0"/>
                <a:cs typeface="Calibri" panose="020F0502020204030204" pitchFamily="34" charset="0"/>
              </a:rPr>
              <a:t>مدى </a:t>
            </a:r>
            <a:r>
              <a:rPr lang="ar-SY" b="1" dirty="0">
                <a:latin typeface="Calibri" panose="020F0502020204030204" pitchFamily="34" charset="0"/>
                <a:cs typeface="Calibri" panose="020F0502020204030204" pitchFamily="34" charset="0"/>
              </a:rPr>
              <a:t>ت</a:t>
            </a:r>
            <a:r>
              <a:rPr lang="ar-SA" b="1" dirty="0">
                <a:latin typeface="Calibri" panose="020F0502020204030204" pitchFamily="34" charset="0"/>
                <a:cs typeface="Calibri" panose="020F0502020204030204" pitchFamily="34" charset="0"/>
              </a:rPr>
              <a:t>نجح بال</a:t>
            </a:r>
            <a:r>
              <a:rPr lang="ar-JO" b="1" dirty="0">
                <a:latin typeface="Calibri" panose="020F0502020204030204" pitchFamily="34" charset="0"/>
                <a:cs typeface="Calibri" panose="020F0502020204030204" pitchFamily="34" charset="0"/>
              </a:rPr>
              <a:t>حفاظ على معتقداتك والقيم الخاصة بك </a:t>
            </a:r>
            <a:r>
              <a:rPr lang="ar-SA" b="1" dirty="0">
                <a:latin typeface="Calibri" panose="020F0502020204030204" pitchFamily="34" charset="0"/>
                <a:cs typeface="Calibri" panose="020F0502020204030204" pitchFamily="34" charset="0"/>
              </a:rPr>
              <a:t> في ظل اراء واقوال </a:t>
            </a:r>
            <a:r>
              <a:rPr lang="ar-SY" b="1" dirty="0">
                <a:latin typeface="Calibri" panose="020F0502020204030204" pitchFamily="34" charset="0"/>
                <a:cs typeface="Calibri" panose="020F0502020204030204" pitchFamily="34" charset="0"/>
              </a:rPr>
              <a:t>اصدقائك</a:t>
            </a:r>
            <a:r>
              <a:rPr lang="ar-SA"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sym typeface="Varela Round"/>
            </a:endParaRPr>
          </a:p>
        </p:txBody>
      </p:sp>
      <p:pic>
        <p:nvPicPr>
          <p:cNvPr id="3" name="תמונה 2" descr="תמונה שמכילה ישיבה, שולחן, שלג, סקי&#10;&#10;התיאור נוצר באופן אוטומטי">
            <a:extLst>
              <a:ext uri="{FF2B5EF4-FFF2-40B4-BE49-F238E27FC236}">
                <a16:creationId xmlns:a16="http://schemas.microsoft.com/office/drawing/2014/main" id="{BBB02D16-C51B-4E86-8CE6-7061946A4DD7}"/>
              </a:ext>
            </a:extLst>
          </p:cNvPr>
          <p:cNvPicPr>
            <a:picLocks noChangeAspect="1"/>
          </p:cNvPicPr>
          <p:nvPr/>
        </p:nvPicPr>
        <p:blipFill>
          <a:blip r:embed="rId3"/>
          <a:stretch>
            <a:fillRect/>
          </a:stretch>
        </p:blipFill>
        <p:spPr>
          <a:xfrm>
            <a:off x="0" y="3793833"/>
            <a:ext cx="4062494" cy="222590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7"/>
          <p:cNvSpPr txBox="1">
            <a:spLocks noGrp="1"/>
          </p:cNvSpPr>
          <p:nvPr>
            <p:ph type="title"/>
          </p:nvPr>
        </p:nvSpPr>
        <p:spPr>
          <a:xfrm>
            <a:off x="0" y="517524"/>
            <a:ext cx="12192000" cy="720725"/>
          </a:xfrm>
          <a:prstGeom prst="rect">
            <a:avLst/>
          </a:prstGeom>
          <a:noFill/>
          <a:ln>
            <a:noFill/>
          </a:ln>
        </p:spPr>
        <p:txBody>
          <a:bodyPr spcFirstLastPara="1" wrap="square" lIns="36000" tIns="0" rIns="36000" bIns="0" anchor="ctr" anchorCtr="0">
            <a:noAutofit/>
          </a:bodyPr>
          <a:lstStyle/>
          <a:p>
            <a:pPr marL="536575" lvl="0"/>
            <a:r>
              <a:rPr lang="ar-SY" dirty="0">
                <a:solidFill>
                  <a:srgbClr val="0070C0"/>
                </a:solidFill>
                <a:latin typeface="Calibri" panose="020F0502020204030204" pitchFamily="34" charset="0"/>
                <a:cs typeface="Calibri" panose="020F0502020204030204" pitchFamily="34" charset="0"/>
              </a:rPr>
              <a:t>الحدث الثاني –</a:t>
            </a:r>
            <a:r>
              <a:rPr lang="ar-JO" dirty="0">
                <a:solidFill>
                  <a:srgbClr val="0070C0"/>
                </a:solidFill>
                <a:latin typeface="Calibri" panose="020F0502020204030204" pitchFamily="34" charset="0"/>
                <a:cs typeface="Calibri" panose="020F0502020204030204" pitchFamily="34" charset="0"/>
              </a:rPr>
              <a:t>مدرسة جديدة</a:t>
            </a:r>
          </a:p>
        </p:txBody>
      </p:sp>
      <p:sp>
        <p:nvSpPr>
          <p:cNvPr id="206" name="Google Shape;206;p17"/>
          <p:cNvSpPr txBox="1">
            <a:spLocks noGrp="1"/>
          </p:cNvSpPr>
          <p:nvPr>
            <p:ph type="body" idx="1"/>
          </p:nvPr>
        </p:nvSpPr>
        <p:spPr>
          <a:xfrm>
            <a:off x="328474" y="665853"/>
            <a:ext cx="9546729" cy="5248593"/>
          </a:xfrm>
          <a:prstGeom prst="rect">
            <a:avLst/>
          </a:prstGeom>
          <a:noFill/>
          <a:ln>
            <a:noFill/>
          </a:ln>
        </p:spPr>
        <p:txBody>
          <a:bodyPr spcFirstLastPara="1" wrap="square" lIns="91425" tIns="45700" rIns="91425" bIns="45700" anchor="t" anchorCtr="0">
            <a:normAutofit fontScale="77500" lnSpcReduction="20000"/>
          </a:bodyPr>
          <a:lstStyle/>
          <a:p>
            <a:pPr marL="0" lvl="0" indent="0" algn="r" rtl="1">
              <a:lnSpc>
                <a:spcPct val="150000"/>
              </a:lnSpc>
              <a:spcBef>
                <a:spcPts val="0"/>
              </a:spcBef>
              <a:spcAft>
                <a:spcPts val="0"/>
              </a:spcAft>
              <a:buSzPts val="2400"/>
              <a:buFont typeface="Arial"/>
              <a:buNone/>
            </a:pPr>
            <a:endParaRPr lang="ar-SY" sz="2000" b="1" dirty="0">
              <a:solidFill>
                <a:srgbClr val="000000"/>
              </a:solidFill>
              <a:latin typeface="Calibri" panose="020F0502020204030204" pitchFamily="34" charset="0"/>
              <a:cs typeface="Calibri" panose="020F0502020204030204" pitchFamily="34" charset="0"/>
              <a:sym typeface="Varela Round"/>
            </a:endParaRPr>
          </a:p>
          <a:p>
            <a:pPr marL="0" lvl="0" indent="0" algn="r" rtl="1">
              <a:lnSpc>
                <a:spcPct val="150000"/>
              </a:lnSpc>
              <a:spcBef>
                <a:spcPts val="0"/>
              </a:spcBef>
              <a:spcAft>
                <a:spcPts val="0"/>
              </a:spcAft>
              <a:buSzPts val="2400"/>
              <a:buFont typeface="Arial"/>
              <a:buNone/>
            </a:pPr>
            <a:endParaRPr lang="ar-SY" sz="2000" b="1" dirty="0">
              <a:solidFill>
                <a:srgbClr val="000000"/>
              </a:solidFill>
              <a:latin typeface="Calibri" panose="020F0502020204030204" pitchFamily="34" charset="0"/>
              <a:cs typeface="Calibri" panose="020F0502020204030204" pitchFamily="34" charset="0"/>
            </a:endParaRPr>
          </a:p>
          <a:p>
            <a:pPr marL="0" lvl="0" indent="0" algn="r" rtl="1">
              <a:lnSpc>
                <a:spcPct val="150000"/>
              </a:lnSpc>
              <a:spcBef>
                <a:spcPts val="0"/>
              </a:spcBef>
              <a:spcAft>
                <a:spcPts val="0"/>
              </a:spcAft>
              <a:buSzPts val="2400"/>
              <a:buFont typeface="Arial"/>
              <a:buNone/>
            </a:pPr>
            <a:r>
              <a:rPr lang="ar-JO" sz="2000" b="1" dirty="0">
                <a:latin typeface="Calibri" panose="020F0502020204030204" pitchFamily="34" charset="0"/>
                <a:cs typeface="Calibri" panose="020F0502020204030204" pitchFamily="34" charset="0"/>
              </a:rPr>
              <a:t>أحلام </a:t>
            </a:r>
            <a:r>
              <a:rPr lang="ar-SY" sz="2000" b="1" dirty="0">
                <a:latin typeface="Calibri" panose="020F0502020204030204" pitchFamily="34" charset="0"/>
                <a:cs typeface="Calibri" panose="020F0502020204030204" pitchFamily="34" charset="0"/>
                <a:sym typeface="Varela Round"/>
              </a:rPr>
              <a:t> انتقلت لتتعلم بمدرسه جديده بعد ان انتقلت مع أهلها للسكن في حي جديد في المدينة  .في مدرستها القديمة كانت</a:t>
            </a:r>
            <a:r>
              <a:rPr lang="ar-JO" sz="2000" b="1" dirty="0">
                <a:latin typeface="Calibri" panose="020F0502020204030204" pitchFamily="34" charset="0"/>
                <a:cs typeface="Calibri" panose="020F0502020204030204" pitchFamily="34" charset="0"/>
                <a:sym typeface="Varela Round"/>
              </a:rPr>
              <a:t> أحلام </a:t>
            </a:r>
            <a:r>
              <a:rPr lang="ar-SY" sz="2000" b="1" dirty="0">
                <a:latin typeface="Calibri" panose="020F0502020204030204" pitchFamily="34" charset="0"/>
                <a:cs typeface="Calibri" panose="020F0502020204030204" pitchFamily="34" charset="0"/>
                <a:sym typeface="Varela Round"/>
              </a:rPr>
              <a:t>محبوبه جدا ومقبولة اجتماعيا اما الان في مدرستها الجديدة فإنها تعاني من صعوبة </a:t>
            </a:r>
            <a:r>
              <a:rPr lang="ar-JO" sz="2000" b="1" dirty="0">
                <a:latin typeface="Calibri" panose="020F0502020204030204" pitchFamily="34" charset="0"/>
                <a:cs typeface="Calibri" panose="020F0502020204030204" pitchFamily="34" charset="0"/>
                <a:sym typeface="Varela Round"/>
              </a:rPr>
              <a:t>في </a:t>
            </a:r>
            <a:r>
              <a:rPr lang="ar-SY" sz="2000" b="1" dirty="0">
                <a:latin typeface="Calibri" panose="020F0502020204030204" pitchFamily="34" charset="0"/>
                <a:cs typeface="Calibri" panose="020F0502020204030204" pitchFamily="34" charset="0"/>
                <a:sym typeface="Varela Round"/>
              </a:rPr>
              <a:t>التأقلم </a:t>
            </a:r>
            <a:r>
              <a:rPr lang="ar-JO" sz="2000" b="1" dirty="0">
                <a:latin typeface="Calibri" panose="020F0502020204030204" pitchFamily="34" charset="0"/>
                <a:cs typeface="Calibri" panose="020F0502020204030204" pitchFamily="34" charset="0"/>
              </a:rPr>
              <a:t> </a:t>
            </a:r>
            <a:r>
              <a:rPr lang="ar-SY" sz="2000" b="1" dirty="0">
                <a:latin typeface="Calibri" panose="020F0502020204030204" pitchFamily="34" charset="0"/>
                <a:cs typeface="Calibri" panose="020F0502020204030204" pitchFamily="34" charset="0"/>
              </a:rPr>
              <a:t>وتشعر بالوحدة بالرغم من محاولة فتاتين من صفها تدعيان علا وسحر من ا لتقرب منها.</a:t>
            </a:r>
          </a:p>
          <a:p>
            <a:pPr marL="0" lvl="0" indent="0" algn="r" rtl="1">
              <a:lnSpc>
                <a:spcPct val="150000"/>
              </a:lnSpc>
              <a:spcBef>
                <a:spcPts val="0"/>
              </a:spcBef>
              <a:spcAft>
                <a:spcPts val="0"/>
              </a:spcAft>
              <a:buSzPts val="2400"/>
              <a:buFont typeface="Arial"/>
              <a:buNone/>
            </a:pPr>
            <a:r>
              <a:rPr lang="ar-SY" sz="2000" b="1" dirty="0">
                <a:latin typeface="Calibri" panose="020F0502020204030204" pitchFamily="34" charset="0"/>
                <a:cs typeface="Calibri" panose="020F0502020204030204" pitchFamily="34" charset="0"/>
                <a:sym typeface="Varela Round"/>
              </a:rPr>
              <a:t>في احد الأيام وبعد انتهاء اليوم الدراسي بينما كانت ذاهبه الى المنزل</a:t>
            </a:r>
            <a:r>
              <a:rPr lang="ar-JO" sz="2000" b="1" dirty="0">
                <a:latin typeface="Calibri" panose="020F0502020204030204" pitchFamily="34" charset="0"/>
                <a:cs typeface="Calibri" panose="020F0502020204030204" pitchFamily="34" charset="0"/>
                <a:sym typeface="Varela Round"/>
              </a:rPr>
              <a:t> </a:t>
            </a:r>
            <a:r>
              <a:rPr lang="ar-SY" sz="2000" b="1" dirty="0">
                <a:latin typeface="Calibri" panose="020F0502020204030204" pitchFamily="34" charset="0"/>
                <a:cs typeface="Calibri" panose="020F0502020204030204" pitchFamily="34" charset="0"/>
                <a:sym typeface="Varela Round"/>
              </a:rPr>
              <a:t> من احدى الساحات الخلفية لأحدى البنايات</a:t>
            </a:r>
            <a:r>
              <a:rPr lang="ar-JO" sz="2000" b="1" dirty="0">
                <a:latin typeface="Calibri" panose="020F0502020204030204" pitchFamily="34" charset="0"/>
                <a:cs typeface="Calibri" panose="020F0502020204030204" pitchFamily="34" charset="0"/>
                <a:sym typeface="Varela Round"/>
              </a:rPr>
              <a:t> فجأة سمعت </a:t>
            </a:r>
            <a:r>
              <a:rPr lang="ar-SY" sz="2000" b="1" dirty="0">
                <a:latin typeface="Calibri" panose="020F0502020204030204" pitchFamily="34" charset="0"/>
                <a:cs typeface="Calibri" panose="020F0502020204030204" pitchFamily="34" charset="0"/>
                <a:sym typeface="Varela Round"/>
              </a:rPr>
              <a:t> أصوات تتعالى وتناديها باسمها فذهبت باتجاه الصوت نحو الأشجار الكثيفة </a:t>
            </a:r>
            <a:r>
              <a:rPr lang="ar-JO" sz="2000" b="1" dirty="0">
                <a:latin typeface="Calibri" panose="020F0502020204030204" pitchFamily="34" charset="0"/>
                <a:cs typeface="Calibri" panose="020F0502020204030204" pitchFamily="34" charset="0"/>
              </a:rPr>
              <a:t>وهناك كانت </a:t>
            </a:r>
            <a:r>
              <a:rPr lang="ar-SY" sz="2000" b="1" dirty="0">
                <a:latin typeface="Calibri" panose="020F0502020204030204" pitchFamily="34" charset="0"/>
                <a:cs typeface="Calibri" panose="020F0502020204030204" pitchFamily="34" charset="0"/>
                <a:sym typeface="Varela Round"/>
              </a:rPr>
              <a:t> مجموعة</a:t>
            </a:r>
            <a:r>
              <a:rPr lang="ar-JO" sz="2000" b="1" dirty="0">
                <a:latin typeface="Calibri" panose="020F0502020204030204" pitchFamily="34" charset="0"/>
                <a:cs typeface="Calibri" panose="020F0502020204030204" pitchFamily="34" charset="0"/>
                <a:sym typeface="Varela Round"/>
              </a:rPr>
              <a:t> </a:t>
            </a:r>
            <a:r>
              <a:rPr lang="ar-SY" sz="2000" b="1" dirty="0">
                <a:latin typeface="Calibri" panose="020F0502020204030204" pitchFamily="34" charset="0"/>
                <a:cs typeface="Calibri" panose="020F0502020204030204" pitchFamily="34" charset="0"/>
                <a:sym typeface="Varela Round"/>
              </a:rPr>
              <a:t>من بنات صفها جالسات على مقاعد خشبيه بين الأشجار ويضحكن بصوت عال ويستنشقن الدخان من جهاز يشبه الديسك اون كي .</a:t>
            </a:r>
          </a:p>
          <a:p>
            <a:pPr marL="0" lvl="0" indent="0">
              <a:buNone/>
            </a:pPr>
            <a:r>
              <a:rPr lang="ar-SY" sz="2000" b="1" dirty="0">
                <a:latin typeface="Calibri" panose="020F0502020204030204" pitchFamily="34" charset="0"/>
                <a:cs typeface="Calibri" panose="020F0502020204030204" pitchFamily="34" charset="0"/>
              </a:rPr>
              <a:t> </a:t>
            </a:r>
            <a:r>
              <a:rPr lang="ar-JO" sz="2000" b="1" dirty="0">
                <a:latin typeface="Calibri" panose="020F0502020204030204" pitchFamily="34" charset="0"/>
                <a:cs typeface="Calibri" panose="020F0502020204030204" pitchFamily="34" charset="0"/>
              </a:rPr>
              <a:t>وطلبن منها  ان </a:t>
            </a:r>
            <a:r>
              <a:rPr lang="ar-SY" sz="2000" b="1" dirty="0">
                <a:latin typeface="Calibri" panose="020F0502020204030204" pitchFamily="34" charset="0"/>
                <a:cs typeface="Calibri" panose="020F0502020204030204" pitchFamily="34" charset="0"/>
              </a:rPr>
              <a:t>تجلس معه</a:t>
            </a:r>
            <a:r>
              <a:rPr lang="ar-JO" sz="2000" b="1" dirty="0">
                <a:latin typeface="Calibri" panose="020F0502020204030204" pitchFamily="34" charset="0"/>
                <a:cs typeface="Calibri" panose="020F0502020204030204" pitchFamily="34" charset="0"/>
              </a:rPr>
              <a:t>ن</a:t>
            </a:r>
            <a:r>
              <a:rPr lang="en-US" sz="2000" b="1" dirty="0">
                <a:latin typeface="Calibri" panose="020F0502020204030204" pitchFamily="34" charset="0"/>
                <a:cs typeface="Calibri" panose="020F0502020204030204" pitchFamily="34" charset="0"/>
              </a:rPr>
              <a:t> </a:t>
            </a:r>
            <a:r>
              <a:rPr lang="ar-SY" sz="2000" b="1" dirty="0">
                <a:latin typeface="Calibri" panose="020F0502020204030204" pitchFamily="34" charset="0"/>
                <a:cs typeface="Calibri" panose="020F0502020204030204" pitchFamily="34" charset="0"/>
              </a:rPr>
              <a:t>وعرض</a:t>
            </a:r>
            <a:r>
              <a:rPr lang="ar-JO" sz="2000" b="1" dirty="0">
                <a:latin typeface="Calibri" panose="020F0502020204030204" pitchFamily="34" charset="0"/>
                <a:cs typeface="Calibri" panose="020F0502020204030204" pitchFamily="34" charset="0"/>
              </a:rPr>
              <a:t>ن</a:t>
            </a:r>
            <a:r>
              <a:rPr lang="ar-SY" sz="2000" b="1" dirty="0">
                <a:latin typeface="Calibri" panose="020F0502020204030204" pitchFamily="34" charset="0"/>
                <a:cs typeface="Calibri" panose="020F0502020204030204" pitchFamily="34" charset="0"/>
              </a:rPr>
              <a:t> عليها ان تأخذ نفس من </a:t>
            </a:r>
            <a:r>
              <a:rPr lang="ar-JO" sz="2000" b="1" dirty="0">
                <a:latin typeface="Calibri" panose="020F0502020204030204" pitchFamily="34" charset="0"/>
                <a:cs typeface="Calibri" panose="020F0502020204030204" pitchFamily="34" charset="0"/>
              </a:rPr>
              <a:t>-</a:t>
            </a:r>
            <a:r>
              <a:rPr lang="ar-SY" sz="2000" b="1" dirty="0">
                <a:latin typeface="Calibri" panose="020F0502020204030204" pitchFamily="34" charset="0"/>
                <a:cs typeface="Calibri" panose="020F0502020204030204" pitchFamily="34" charset="0"/>
              </a:rPr>
              <a:t>سيجارة الجول ( سيجاره الكترونيه) ترددت  في بداية الامر فهي ضد التدخين بكل اشكاله ولكنها المرة الأولى التي شعرت انه</a:t>
            </a:r>
            <a:r>
              <a:rPr lang="ar-JO" sz="2000" b="1" dirty="0">
                <a:latin typeface="Calibri" panose="020F0502020204030204" pitchFamily="34" charset="0"/>
                <a:cs typeface="Calibri" panose="020F0502020204030204" pitchFamily="34" charset="0"/>
              </a:rPr>
              <a:t>ا</a:t>
            </a:r>
            <a:r>
              <a:rPr lang="ar-SY" sz="2000" b="1" dirty="0">
                <a:latin typeface="Calibri" panose="020F0502020204030204" pitchFamily="34" charset="0"/>
                <a:cs typeface="Calibri" panose="020F0502020204030204" pitchFamily="34" charset="0"/>
              </a:rPr>
              <a:t> مرغوب بها في</a:t>
            </a:r>
            <a:r>
              <a:rPr lang="en-US" sz="2000" b="1" dirty="0">
                <a:latin typeface="Calibri" panose="020F0502020204030204" pitchFamily="34" charset="0"/>
                <a:cs typeface="Calibri" panose="020F0502020204030204" pitchFamily="34" charset="0"/>
              </a:rPr>
              <a:t> </a:t>
            </a:r>
            <a:r>
              <a:rPr lang="ar-SY" sz="2000" b="1" dirty="0">
                <a:latin typeface="Calibri" panose="020F0502020204030204" pitchFamily="34" charset="0"/>
                <a:cs typeface="Calibri" panose="020F0502020204030204" pitchFamily="34" charset="0"/>
                <a:sym typeface="Varela Round"/>
              </a:rPr>
              <a:t>المدرسة الجديدة </a:t>
            </a:r>
            <a:r>
              <a:rPr lang="ar-JO" sz="2000" b="1" dirty="0">
                <a:latin typeface="Calibri" panose="020F0502020204030204" pitchFamily="34" charset="0"/>
                <a:cs typeface="Calibri" panose="020F0502020204030204" pitchFamily="34" charset="0"/>
              </a:rPr>
              <a:t>وهذه </a:t>
            </a:r>
            <a:r>
              <a:rPr lang="ar-SY" sz="2000" b="1" dirty="0">
                <a:latin typeface="Calibri" panose="020F0502020204030204" pitchFamily="34" charset="0"/>
                <a:cs typeface="Calibri" panose="020F0502020204030204" pitchFamily="34" charset="0"/>
                <a:sym typeface="Varela Round"/>
              </a:rPr>
              <a:t>فرصه </a:t>
            </a:r>
            <a:r>
              <a:rPr lang="ar-JO" sz="2000" b="1" dirty="0">
                <a:latin typeface="Calibri" panose="020F0502020204030204" pitchFamily="34" charset="0"/>
                <a:cs typeface="Calibri" panose="020F0502020204030204" pitchFamily="34" charset="0"/>
              </a:rPr>
              <a:t>لها حتى تكون </a:t>
            </a:r>
            <a:r>
              <a:rPr lang="ar-SY" sz="2000" b="1" dirty="0">
                <a:latin typeface="Calibri" panose="020F0502020204030204" pitchFamily="34" charset="0"/>
                <a:cs typeface="Calibri" panose="020F0502020204030204" pitchFamily="34" charset="0"/>
                <a:sym typeface="Varela Round"/>
              </a:rPr>
              <a:t> من شلة البنات « </a:t>
            </a:r>
            <a:r>
              <a:rPr lang="ar-SY" sz="2000" b="1" dirty="0" err="1">
                <a:latin typeface="Calibri" panose="020F0502020204030204" pitchFamily="34" charset="0"/>
                <a:cs typeface="Calibri" panose="020F0502020204030204" pitchFamily="34" charset="0"/>
                <a:sym typeface="Varela Round"/>
              </a:rPr>
              <a:t>الكوول</a:t>
            </a:r>
            <a:r>
              <a:rPr lang="ar-SY" sz="2000" b="1" dirty="0">
                <a:latin typeface="Calibri" panose="020F0502020204030204" pitchFamily="34" charset="0"/>
                <a:cs typeface="Calibri" panose="020F0502020204030204" pitchFamily="34" charset="0"/>
                <a:sym typeface="Varela Round"/>
              </a:rPr>
              <a:t>»</a:t>
            </a:r>
            <a:r>
              <a:rPr lang="ar-JO" sz="2000" b="1" dirty="0">
                <a:latin typeface="Calibri" panose="020F0502020204030204" pitchFamily="34" charset="0"/>
                <a:cs typeface="Calibri" panose="020F0502020204030204" pitchFamily="34" charset="0"/>
                <a:sym typeface="Varela Round"/>
              </a:rPr>
              <a:t> </a:t>
            </a:r>
            <a:r>
              <a:rPr lang="ar-SY" sz="2000" b="1" dirty="0">
                <a:latin typeface="Calibri" panose="020F0502020204030204" pitchFamily="34" charset="0"/>
                <a:cs typeface="Calibri" panose="020F0502020204030204" pitchFamily="34" charset="0"/>
                <a:sym typeface="Varela Round"/>
              </a:rPr>
              <a:t>التي تدخن </a:t>
            </a:r>
            <a:r>
              <a:rPr lang="ar-JO" sz="2000" b="1" dirty="0">
                <a:latin typeface="Calibri" panose="020F0502020204030204" pitchFamily="34" charset="0"/>
                <a:cs typeface="Calibri" panose="020F0502020204030204" pitchFamily="34" charset="0"/>
                <a:sym typeface="Varela Round"/>
              </a:rPr>
              <a:t>(</a:t>
            </a:r>
            <a:r>
              <a:rPr lang="ar-SY" sz="2000" b="1" dirty="0">
                <a:latin typeface="Calibri" panose="020F0502020204030204" pitchFamily="34" charset="0"/>
                <a:cs typeface="Calibri" panose="020F0502020204030204" pitchFamily="34" charset="0"/>
              </a:rPr>
              <a:t>جول</a:t>
            </a:r>
            <a:r>
              <a:rPr lang="ar-JO" sz="2000" b="1" dirty="0">
                <a:latin typeface="Calibri" panose="020F0502020204030204" pitchFamily="34" charset="0"/>
                <a:cs typeface="Calibri" panose="020F0502020204030204" pitchFamily="34" charset="0"/>
              </a:rPr>
              <a:t>)</a:t>
            </a:r>
            <a:r>
              <a:rPr lang="ar-SY" sz="2000" b="1" dirty="0">
                <a:latin typeface="Calibri" panose="020F0502020204030204" pitchFamily="34" charset="0"/>
                <a:cs typeface="Calibri" panose="020F0502020204030204" pitchFamily="34" charset="0"/>
              </a:rPr>
              <a:t> </a:t>
            </a:r>
            <a:r>
              <a:rPr lang="ar-SY" sz="2000" b="1" dirty="0"/>
              <a:t>. </a:t>
            </a:r>
            <a:endParaRPr lang="ar-SY" sz="2000" b="1" dirty="0">
              <a:sym typeface="Varela Round"/>
            </a:endParaRPr>
          </a:p>
          <a:p>
            <a:pPr marL="0" lvl="0" indent="0" algn="r" rtl="1">
              <a:lnSpc>
                <a:spcPct val="150000"/>
              </a:lnSpc>
              <a:spcBef>
                <a:spcPts val="0"/>
              </a:spcBef>
              <a:spcAft>
                <a:spcPts val="0"/>
              </a:spcAft>
              <a:buSzPts val="2400"/>
              <a:buFont typeface="Arial"/>
              <a:buNone/>
            </a:pPr>
            <a:r>
              <a:rPr lang="ar-JO" sz="2000" b="1" dirty="0">
                <a:latin typeface="Calibri" panose="020F0502020204030204" pitchFamily="34" charset="0"/>
                <a:cs typeface="Calibri" panose="020F0502020204030204" pitchFamily="34" charset="0"/>
              </a:rPr>
              <a:t>أحلام </a:t>
            </a:r>
            <a:r>
              <a:rPr lang="ar-SY" sz="2000" b="1" dirty="0">
                <a:latin typeface="Calibri" panose="020F0502020204030204" pitchFamily="34" charset="0"/>
                <a:cs typeface="Calibri" panose="020F0502020204030204" pitchFamily="34" charset="0"/>
              </a:rPr>
              <a:t> انضمت واخدت نفس مقتنعة بان نفس واحد ل</a:t>
            </a:r>
            <a:r>
              <a:rPr lang="ar-JO" sz="2000" b="1" dirty="0">
                <a:latin typeface="Calibri" panose="020F0502020204030204" pitchFamily="34" charset="0"/>
                <a:cs typeface="Calibri" panose="020F0502020204030204" pitchFamily="34" charset="0"/>
              </a:rPr>
              <a:t>ن</a:t>
            </a:r>
            <a:r>
              <a:rPr lang="ar-SY" sz="2000" b="1" dirty="0">
                <a:latin typeface="Calibri" panose="020F0502020204030204" pitchFamily="34" charset="0"/>
                <a:cs typeface="Calibri" panose="020F0502020204030204" pitchFamily="34" charset="0"/>
              </a:rPr>
              <a:t> يؤثر .</a:t>
            </a:r>
          </a:p>
          <a:p>
            <a:pPr marL="0" lvl="0" indent="0" algn="r" rtl="1">
              <a:lnSpc>
                <a:spcPct val="150000"/>
              </a:lnSpc>
              <a:spcBef>
                <a:spcPts val="0"/>
              </a:spcBef>
              <a:spcAft>
                <a:spcPts val="0"/>
              </a:spcAft>
              <a:buSzPts val="2400"/>
              <a:buFont typeface="Arial"/>
              <a:buNone/>
            </a:pPr>
            <a:endParaRPr lang="ar-SY" sz="2000" b="1" dirty="0">
              <a:latin typeface="Calibri" panose="020F0502020204030204" pitchFamily="34" charset="0"/>
              <a:cs typeface="Calibri" panose="020F0502020204030204" pitchFamily="34" charset="0"/>
              <a:sym typeface="Varela Round"/>
            </a:endParaRPr>
          </a:p>
          <a:p>
            <a:pPr marL="0" lvl="0" indent="0" algn="r" rtl="1">
              <a:lnSpc>
                <a:spcPct val="150000"/>
              </a:lnSpc>
              <a:spcBef>
                <a:spcPts val="0"/>
              </a:spcBef>
              <a:spcAft>
                <a:spcPts val="0"/>
              </a:spcAft>
              <a:buSzPts val="2400"/>
              <a:buFont typeface="Arial"/>
              <a:buNone/>
            </a:pPr>
            <a:r>
              <a:rPr lang="ar-SY" sz="2000" b="1" dirty="0">
                <a:latin typeface="Calibri" panose="020F0502020204030204" pitchFamily="34" charset="0"/>
                <a:cs typeface="Calibri" panose="020F0502020204030204" pitchFamily="34" charset="0"/>
              </a:rPr>
              <a:t>توجهت </a:t>
            </a:r>
            <a:r>
              <a:rPr lang="ar-JO" sz="2000" b="1" dirty="0">
                <a:latin typeface="Calibri" panose="020F0502020204030204" pitchFamily="34" charset="0"/>
                <a:cs typeface="Calibri" panose="020F0502020204030204" pitchFamily="34" charset="0"/>
              </a:rPr>
              <a:t> أحلام </a:t>
            </a:r>
            <a:r>
              <a:rPr lang="ar-SY" sz="2000" b="1" dirty="0">
                <a:latin typeface="Calibri" panose="020F0502020204030204" pitchFamily="34" charset="0"/>
                <a:cs typeface="Calibri" panose="020F0502020204030204" pitchFamily="34" charset="0"/>
              </a:rPr>
              <a:t>الى البيت بمشاعر متناقضة من جهة  أصبحت أخيرا جزء من مجموعه ومن جهة أخرى شعرت بالسوء من تصرفاتها وفي صباح اليوم التالي قررت مشاركة سحر وعلا بما جرى في الساحة الخلفية للبناية.</a:t>
            </a:r>
            <a:endParaRPr lang="en-US" sz="2000" b="1" dirty="0">
              <a:latin typeface="Calibri" panose="020F0502020204030204" pitchFamily="34" charset="0"/>
              <a:cs typeface="Calibri" panose="020F0502020204030204" pitchFamily="34" charset="0"/>
            </a:endParaRPr>
          </a:p>
          <a:p>
            <a:pPr marL="0" lvl="0" indent="0" algn="r" rtl="1">
              <a:lnSpc>
                <a:spcPct val="150000"/>
              </a:lnSpc>
              <a:spcBef>
                <a:spcPts val="0"/>
              </a:spcBef>
              <a:spcAft>
                <a:spcPts val="0"/>
              </a:spcAft>
              <a:buSzPts val="2400"/>
              <a:buFont typeface="Arial"/>
              <a:buNone/>
            </a:pPr>
            <a:r>
              <a:rPr lang="ar-SY" sz="2000" b="1" dirty="0">
                <a:solidFill>
                  <a:srgbClr val="FF0000"/>
                </a:solidFill>
                <a:latin typeface="Calibri" panose="020F0502020204030204" pitchFamily="34" charset="0"/>
                <a:cs typeface="Calibri" panose="020F0502020204030204" pitchFamily="34" charset="0"/>
                <a:sym typeface="Varela Round"/>
              </a:rPr>
              <a:t>ما  ال</a:t>
            </a:r>
            <a:r>
              <a:rPr lang="ar-JO" sz="2000" b="1" dirty="0">
                <a:solidFill>
                  <a:srgbClr val="FF0000"/>
                </a:solidFill>
                <a:latin typeface="Calibri" panose="020F0502020204030204" pitchFamily="34" charset="0"/>
                <a:cs typeface="Calibri" panose="020F0502020204030204" pitchFamily="34" charset="0"/>
                <a:sym typeface="Varela Round"/>
              </a:rPr>
              <a:t>ذ</a:t>
            </a:r>
            <a:r>
              <a:rPr lang="ar-SY" sz="2000" b="1" dirty="0">
                <a:solidFill>
                  <a:srgbClr val="FF0000"/>
                </a:solidFill>
                <a:latin typeface="Calibri" panose="020F0502020204030204" pitchFamily="34" charset="0"/>
                <a:cs typeface="Calibri" panose="020F0502020204030204" pitchFamily="34" charset="0"/>
                <a:sym typeface="Varela Round"/>
              </a:rPr>
              <a:t>ي دفع </a:t>
            </a:r>
            <a:r>
              <a:rPr lang="ar-JO" sz="2000" b="1" dirty="0">
                <a:solidFill>
                  <a:srgbClr val="FF0000"/>
                </a:solidFill>
                <a:latin typeface="Calibri" panose="020F0502020204030204" pitchFamily="34" charset="0"/>
                <a:cs typeface="Calibri" panose="020F0502020204030204" pitchFamily="34" charset="0"/>
              </a:rPr>
              <a:t>أحلام </a:t>
            </a:r>
            <a:r>
              <a:rPr lang="ar-SY" sz="2000" b="1" dirty="0">
                <a:solidFill>
                  <a:srgbClr val="FF0000"/>
                </a:solidFill>
                <a:latin typeface="Calibri" panose="020F0502020204030204" pitchFamily="34" charset="0"/>
                <a:cs typeface="Calibri" panose="020F0502020204030204" pitchFamily="34" charset="0"/>
                <a:sym typeface="Varela Round"/>
              </a:rPr>
              <a:t> لان تدخن مع الشلة ؟ ما هي الأفكار التي راودتها في اليوم التالي </a:t>
            </a:r>
            <a:r>
              <a:rPr lang="ar-SY" sz="2000" b="1" dirty="0">
                <a:solidFill>
                  <a:srgbClr val="000000"/>
                </a:solidFill>
                <a:latin typeface="Calibri" panose="020F0502020204030204" pitchFamily="34" charset="0"/>
                <a:cs typeface="Calibri" panose="020F0502020204030204" pitchFamily="34" charset="0"/>
                <a:sym typeface="Varela Round"/>
              </a:rPr>
              <a:t>؟ </a:t>
            </a:r>
            <a:endParaRPr sz="1200" dirty="0">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8"/>
          <p:cNvSpPr txBox="1">
            <a:spLocks noGrp="1"/>
          </p:cNvSpPr>
          <p:nvPr>
            <p:ph type="title"/>
          </p:nvPr>
        </p:nvSpPr>
        <p:spPr>
          <a:xfrm>
            <a:off x="0" y="354847"/>
            <a:ext cx="12192000" cy="720725"/>
          </a:xfrm>
          <a:prstGeom prst="rect">
            <a:avLst/>
          </a:prstGeom>
          <a:noFill/>
          <a:ln>
            <a:noFill/>
          </a:ln>
        </p:spPr>
        <p:txBody>
          <a:bodyPr spcFirstLastPara="1" wrap="square" lIns="36000" tIns="0" rIns="36000" bIns="0" anchor="ctr" anchorCtr="0">
            <a:noAutofit/>
          </a:bodyPr>
          <a:lstStyle/>
          <a:p>
            <a:pPr marL="536575" lvl="0"/>
            <a:r>
              <a:rPr lang="ar-JO" sz="4000" dirty="0">
                <a:solidFill>
                  <a:srgbClr val="0070C0"/>
                </a:solidFill>
                <a:latin typeface="Calibri" panose="020F0502020204030204" pitchFamily="34" charset="0"/>
                <a:cs typeface="Calibri" panose="020F0502020204030204" pitchFamily="34" charset="0"/>
              </a:rPr>
              <a:t>لمحة من الإجابات المحتملة.</a:t>
            </a:r>
            <a:br>
              <a:rPr lang="ar-JO" sz="4000" dirty="0">
                <a:solidFill>
                  <a:srgbClr val="0070C0"/>
                </a:solidFill>
                <a:latin typeface="Calibri" panose="020F0502020204030204" pitchFamily="34" charset="0"/>
                <a:cs typeface="Calibri" panose="020F0502020204030204" pitchFamily="34" charset="0"/>
              </a:rPr>
            </a:br>
            <a:endParaRPr sz="4000" dirty="0">
              <a:solidFill>
                <a:srgbClr val="0070C0"/>
              </a:solidFill>
              <a:latin typeface="Calibri" panose="020F0502020204030204" pitchFamily="34" charset="0"/>
              <a:cs typeface="Calibri" panose="020F0502020204030204" pitchFamily="34" charset="0"/>
              <a:sym typeface="Varela Round"/>
            </a:endParaRPr>
          </a:p>
        </p:txBody>
      </p:sp>
      <p:sp>
        <p:nvSpPr>
          <p:cNvPr id="212" name="Google Shape;212;p18"/>
          <p:cNvSpPr txBox="1">
            <a:spLocks noGrp="1"/>
          </p:cNvSpPr>
          <p:nvPr>
            <p:ph type="body" idx="1"/>
          </p:nvPr>
        </p:nvSpPr>
        <p:spPr>
          <a:xfrm>
            <a:off x="516836" y="397309"/>
            <a:ext cx="8596544" cy="5548996"/>
          </a:xfrm>
          <a:prstGeom prst="rect">
            <a:avLst/>
          </a:prstGeom>
          <a:noFill/>
          <a:ln>
            <a:noFill/>
          </a:ln>
        </p:spPr>
        <p:txBody>
          <a:bodyPr spcFirstLastPara="1" wrap="square" lIns="91425" tIns="45700" rIns="91425" bIns="45700" anchor="t" anchorCtr="0">
            <a:noAutofit/>
          </a:bodyPr>
          <a:lstStyle/>
          <a:p>
            <a:pPr marL="457200" lvl="0" indent="-457200" algn="just" rtl="1">
              <a:lnSpc>
                <a:spcPct val="134000"/>
              </a:lnSpc>
              <a:spcBef>
                <a:spcPts val="600"/>
              </a:spcBef>
              <a:spcAft>
                <a:spcPts val="0"/>
              </a:spcAft>
              <a:buSzPts val="2800"/>
              <a:buFont typeface="Noto Sans Symbols"/>
              <a:buChar char="❖"/>
            </a:pPr>
            <a:r>
              <a:rPr lang="ar-SY" sz="2000" b="1" dirty="0">
                <a:latin typeface="Calibri" panose="020F0502020204030204" pitchFamily="34" charset="0"/>
                <a:cs typeface="Calibri" panose="020F0502020204030204" pitchFamily="34" charset="0"/>
              </a:rPr>
              <a:t>شعور</a:t>
            </a:r>
            <a:r>
              <a:rPr lang="ar-JO" sz="2000" b="1" dirty="0">
                <a:latin typeface="Calibri" panose="020F0502020204030204" pitchFamily="34" charset="0"/>
                <a:cs typeface="Calibri" panose="020F0502020204030204" pitchFamily="34" charset="0"/>
              </a:rPr>
              <a:t> أحلام </a:t>
            </a:r>
            <a:r>
              <a:rPr lang="ar-SY" sz="2000" b="1" dirty="0">
                <a:latin typeface="Calibri" panose="020F0502020204030204" pitchFamily="34" charset="0"/>
                <a:cs typeface="Calibri" panose="020F0502020204030204" pitchFamily="34" charset="0"/>
              </a:rPr>
              <a:t>بالوحدة بعد الانتقال ورغبتها بتكوين  صداقات أدى الى تصرفها بهذا الشكل</a:t>
            </a:r>
            <a:r>
              <a:rPr lang="x-none" sz="2000" b="1" dirty="0">
                <a:latin typeface="Calibri" panose="020F0502020204030204" pitchFamily="34" charset="0"/>
                <a:cs typeface="Calibri" panose="020F0502020204030204" pitchFamily="34" charset="0"/>
                <a:sym typeface="Varela Round"/>
              </a:rPr>
              <a:t>.</a:t>
            </a:r>
            <a:endParaRPr lang="ar-JO" sz="2000" b="1" dirty="0">
              <a:latin typeface="Calibri" panose="020F0502020204030204" pitchFamily="34" charset="0"/>
              <a:cs typeface="Calibri" panose="020F0502020204030204" pitchFamily="34" charset="0"/>
              <a:sym typeface="Varela Round"/>
            </a:endParaRPr>
          </a:p>
          <a:p>
            <a:pPr marL="0" lvl="0" indent="0" algn="just" rtl="1">
              <a:lnSpc>
                <a:spcPct val="134000"/>
              </a:lnSpc>
              <a:spcBef>
                <a:spcPts val="600"/>
              </a:spcBef>
              <a:spcAft>
                <a:spcPts val="0"/>
              </a:spcAft>
              <a:buSzPts val="2800"/>
              <a:buNone/>
            </a:pPr>
            <a:endParaRPr sz="2000" b="1" dirty="0">
              <a:latin typeface="Calibri" panose="020F0502020204030204" pitchFamily="34" charset="0"/>
              <a:cs typeface="Calibri" panose="020F0502020204030204" pitchFamily="34" charset="0"/>
            </a:endParaRPr>
          </a:p>
          <a:p>
            <a:pPr lvl="0" indent="-457200" algn="just" rtl="1">
              <a:lnSpc>
                <a:spcPct val="134000"/>
              </a:lnSpc>
              <a:spcBef>
                <a:spcPts val="600"/>
              </a:spcBef>
              <a:spcAft>
                <a:spcPts val="0"/>
              </a:spcAft>
              <a:buSzPts val="2800"/>
              <a:buFont typeface="Wingdings" panose="05000000000000000000" pitchFamily="2" charset="2"/>
              <a:buChar char="v"/>
            </a:pPr>
            <a:r>
              <a:rPr lang="ar-SY" sz="2000" b="1" dirty="0">
                <a:latin typeface="Calibri" panose="020F0502020204030204" pitchFamily="34" charset="0"/>
                <a:cs typeface="Calibri" panose="020F0502020204030204" pitchFamily="34" charset="0"/>
                <a:sym typeface="Varela Round"/>
              </a:rPr>
              <a:t>ارادت </a:t>
            </a:r>
            <a:r>
              <a:rPr lang="ar-JO" sz="2000" b="1" dirty="0">
                <a:latin typeface="Calibri" panose="020F0502020204030204" pitchFamily="34" charset="0"/>
                <a:cs typeface="Calibri" panose="020F0502020204030204" pitchFamily="34" charset="0"/>
                <a:sym typeface="Varela Round"/>
              </a:rPr>
              <a:t>أحلام</a:t>
            </a:r>
            <a:r>
              <a:rPr lang="ar-SY" sz="2000" b="1" dirty="0">
                <a:latin typeface="Calibri" panose="020F0502020204030204" pitchFamily="34" charset="0"/>
                <a:cs typeface="Calibri" panose="020F0502020204030204" pitchFamily="34" charset="0"/>
                <a:sym typeface="Varela Round"/>
              </a:rPr>
              <a:t> </a:t>
            </a:r>
            <a:r>
              <a:rPr lang="ar-JO" sz="2000" b="1" dirty="0">
                <a:latin typeface="Calibri" panose="020F0502020204030204" pitchFamily="34" charset="0"/>
                <a:cs typeface="Calibri" panose="020F0502020204030204" pitchFamily="34" charset="0"/>
              </a:rPr>
              <a:t>ان تتقرب من الشلة وخضعت لهن </a:t>
            </a:r>
            <a:r>
              <a:rPr lang="ar-SY" sz="2000" b="1" dirty="0">
                <a:latin typeface="Calibri" panose="020F0502020204030204" pitchFamily="34" charset="0"/>
                <a:cs typeface="Calibri" panose="020F0502020204030204" pitchFamily="34" charset="0"/>
                <a:sym typeface="Varela Round"/>
              </a:rPr>
              <a:t>لكي تصبح مثلهم</a:t>
            </a:r>
            <a:r>
              <a:rPr lang="ar-JO" sz="2000" b="1" dirty="0">
                <a:latin typeface="Calibri" panose="020F0502020204030204" pitchFamily="34" charset="0"/>
                <a:cs typeface="Calibri" panose="020F0502020204030204" pitchFamily="34" charset="0"/>
                <a:sym typeface="Varela Round"/>
              </a:rPr>
              <a:t>/ او جزء من المجموعة</a:t>
            </a:r>
            <a:r>
              <a:rPr lang="ar-SY" sz="2000" b="1" dirty="0">
                <a:latin typeface="Calibri" panose="020F0502020204030204" pitchFamily="34" charset="0"/>
                <a:cs typeface="Calibri" panose="020F0502020204030204" pitchFamily="34" charset="0"/>
                <a:sym typeface="Varela Round"/>
              </a:rPr>
              <a:t> </a:t>
            </a:r>
            <a:r>
              <a:rPr lang="ar-JO" sz="2000" b="1" dirty="0">
                <a:latin typeface="Calibri" panose="020F0502020204030204" pitchFamily="34" charset="0"/>
                <a:cs typeface="Calibri" panose="020F0502020204030204" pitchFamily="34" charset="0"/>
                <a:sym typeface="Varela Round"/>
              </a:rPr>
              <a:t>. </a:t>
            </a:r>
          </a:p>
          <a:p>
            <a:pPr marL="0" lvl="0" indent="0" algn="just" rtl="1">
              <a:lnSpc>
                <a:spcPct val="134000"/>
              </a:lnSpc>
              <a:spcBef>
                <a:spcPts val="600"/>
              </a:spcBef>
              <a:spcAft>
                <a:spcPts val="0"/>
              </a:spcAft>
              <a:buSzPts val="2800"/>
              <a:buNone/>
            </a:pPr>
            <a:r>
              <a:rPr lang="ar-JO" sz="2000" b="1" dirty="0">
                <a:latin typeface="Calibri" panose="020F0502020204030204" pitchFamily="34" charset="0"/>
                <a:cs typeface="Calibri" panose="020F0502020204030204" pitchFamily="34" charset="0"/>
              </a:rPr>
              <a:t>       </a:t>
            </a:r>
            <a:r>
              <a:rPr lang="ar-JO" sz="2000" b="1" dirty="0">
                <a:latin typeface="Calibri" panose="020F0502020204030204" pitchFamily="34" charset="0"/>
                <a:cs typeface="Calibri" panose="020F0502020204030204" pitchFamily="34" charset="0"/>
                <a:sym typeface="Varela Round"/>
              </a:rPr>
              <a:t>( اعتقدت انه هذا التصرف له</a:t>
            </a:r>
            <a:r>
              <a:rPr lang="ar-SY" sz="2000" b="1" dirty="0">
                <a:latin typeface="Calibri" panose="020F0502020204030204" pitchFamily="34" charset="0"/>
                <a:cs typeface="Calibri" panose="020F0502020204030204" pitchFamily="34" charset="0"/>
                <a:sym typeface="Varela Round"/>
              </a:rPr>
              <a:t> مكانه اجتماعيه  عالية</a:t>
            </a:r>
            <a:r>
              <a:rPr lang="he-IL" sz="2000" b="1" dirty="0">
                <a:latin typeface="Calibri" panose="020F0502020204030204" pitchFamily="34" charset="0"/>
                <a:cs typeface="Calibri" panose="020F0502020204030204" pitchFamily="34" charset="0"/>
                <a:sym typeface="Varela Round"/>
              </a:rPr>
              <a:t> /</a:t>
            </a:r>
            <a:r>
              <a:rPr lang="ar-SY" sz="2000" b="1" dirty="0">
                <a:latin typeface="Calibri" panose="020F0502020204030204" pitchFamily="34" charset="0"/>
                <a:cs typeface="Calibri" panose="020F0502020204030204" pitchFamily="34" charset="0"/>
                <a:sym typeface="Varela Round"/>
              </a:rPr>
              <a:t>تدخين الجول يعطي مكانه اجتماعيه </a:t>
            </a:r>
            <a:r>
              <a:rPr lang="ar-JO" sz="2000" b="1" dirty="0">
                <a:latin typeface="Calibri" panose="020F0502020204030204" pitchFamily="34" charset="0"/>
                <a:cs typeface="Calibri" panose="020F0502020204030204" pitchFamily="34" charset="0"/>
                <a:sym typeface="Varela Round"/>
              </a:rPr>
              <a:t>     </a:t>
            </a:r>
            <a:r>
              <a:rPr lang="ar-SY" sz="2000" b="1" dirty="0">
                <a:latin typeface="Calibri" panose="020F0502020204030204" pitchFamily="34" charset="0"/>
                <a:cs typeface="Calibri" panose="020F0502020204030204" pitchFamily="34" charset="0"/>
                <a:sym typeface="Varela Round"/>
              </a:rPr>
              <a:t>عالية</a:t>
            </a:r>
            <a:r>
              <a:rPr lang="he-IL" sz="2000" b="1" dirty="0">
                <a:solidFill>
                  <a:srgbClr val="000000"/>
                </a:solidFill>
                <a:latin typeface="Calibri" panose="020F0502020204030204" pitchFamily="34" charset="0"/>
                <a:cs typeface="Calibri" panose="020F0502020204030204" pitchFamily="34" charset="0"/>
              </a:rPr>
              <a:t> </a:t>
            </a:r>
            <a:r>
              <a:rPr lang="ar-JO" sz="2000" b="1" u="sng" dirty="0">
                <a:solidFill>
                  <a:srgbClr val="FF0000"/>
                </a:solidFill>
                <a:latin typeface="Calibri" panose="020F0502020204030204" pitchFamily="34" charset="0"/>
                <a:cs typeface="Calibri" panose="020F0502020204030204" pitchFamily="34" charset="0"/>
              </a:rPr>
              <a:t>حسب تفسيرها </a:t>
            </a:r>
            <a:r>
              <a:rPr lang="ar-SY" sz="2000" b="1" dirty="0">
                <a:latin typeface="Calibri" panose="020F0502020204030204" pitchFamily="34" charset="0"/>
                <a:cs typeface="Calibri" panose="020F0502020204030204" pitchFamily="34" charset="0"/>
                <a:sym typeface="Varela Round"/>
              </a:rPr>
              <a:t>).</a:t>
            </a:r>
            <a:endParaRPr lang="ar-JO" sz="2000" b="1" dirty="0">
              <a:latin typeface="Calibri" panose="020F0502020204030204" pitchFamily="34" charset="0"/>
              <a:cs typeface="Calibri" panose="020F0502020204030204" pitchFamily="34" charset="0"/>
              <a:sym typeface="Varela Round"/>
            </a:endParaRPr>
          </a:p>
          <a:p>
            <a:pPr marL="0" lvl="0" indent="0" algn="just" rtl="1">
              <a:lnSpc>
                <a:spcPct val="134000"/>
              </a:lnSpc>
              <a:spcBef>
                <a:spcPts val="600"/>
              </a:spcBef>
              <a:spcAft>
                <a:spcPts val="0"/>
              </a:spcAft>
              <a:buSzPts val="2800"/>
              <a:buNone/>
            </a:pPr>
            <a:endParaRPr lang="ar-SY" sz="2000" b="1" dirty="0">
              <a:solidFill>
                <a:srgbClr val="000000"/>
              </a:solidFill>
              <a:latin typeface="Calibri" panose="020F0502020204030204" pitchFamily="34" charset="0"/>
              <a:cs typeface="Calibri" panose="020F0502020204030204" pitchFamily="34" charset="0"/>
              <a:sym typeface="Varela Round"/>
            </a:endParaRPr>
          </a:p>
          <a:p>
            <a:pPr lvl="0" indent="-457200" algn="just" rtl="1">
              <a:lnSpc>
                <a:spcPct val="134000"/>
              </a:lnSpc>
              <a:spcBef>
                <a:spcPts val="600"/>
              </a:spcBef>
              <a:spcAft>
                <a:spcPts val="0"/>
              </a:spcAft>
              <a:buSzPts val="2800"/>
              <a:buFont typeface="Wingdings" panose="05000000000000000000" pitchFamily="2" charset="2"/>
              <a:buChar char="v"/>
            </a:pPr>
            <a:r>
              <a:rPr lang="ar-SY" sz="2000" b="1" dirty="0">
                <a:latin typeface="Calibri" panose="020F0502020204030204" pitchFamily="34" charset="0"/>
                <a:cs typeface="Calibri" panose="020F0502020204030204" pitchFamily="34" charset="0"/>
                <a:sym typeface="Varela Round"/>
              </a:rPr>
              <a:t>العرض جعلها تشعر بالإطراء </a:t>
            </a:r>
            <a:r>
              <a:rPr lang="ar-JO" sz="2000" b="1" dirty="0">
                <a:latin typeface="Calibri" panose="020F0502020204030204" pitchFamily="34" charset="0"/>
                <a:cs typeface="Calibri" panose="020F0502020204030204" pitchFamily="34" charset="0"/>
                <a:sym typeface="Varela Round"/>
              </a:rPr>
              <a:t>ولم تفكر كثيرا .</a:t>
            </a:r>
          </a:p>
          <a:p>
            <a:pPr marL="0" lvl="0" indent="0" algn="just" rtl="1">
              <a:lnSpc>
                <a:spcPct val="134000"/>
              </a:lnSpc>
              <a:spcBef>
                <a:spcPts val="600"/>
              </a:spcBef>
              <a:spcAft>
                <a:spcPts val="0"/>
              </a:spcAft>
              <a:buSzPts val="2800"/>
              <a:buNone/>
            </a:pPr>
            <a:endParaRPr sz="2000" b="1" dirty="0">
              <a:latin typeface="Calibri" panose="020F0502020204030204" pitchFamily="34" charset="0"/>
              <a:cs typeface="Calibri" panose="020F0502020204030204" pitchFamily="34" charset="0"/>
              <a:sym typeface="Varela Round"/>
            </a:endParaRPr>
          </a:p>
          <a:p>
            <a:pPr marL="457200" lvl="0" indent="-457200" algn="just" rtl="1">
              <a:lnSpc>
                <a:spcPct val="134000"/>
              </a:lnSpc>
              <a:spcBef>
                <a:spcPts val="600"/>
              </a:spcBef>
              <a:spcAft>
                <a:spcPts val="0"/>
              </a:spcAft>
              <a:buSzPts val="2800"/>
              <a:buChar char="❖"/>
            </a:pPr>
            <a:r>
              <a:rPr lang="ar-SY" sz="2000" b="1" dirty="0">
                <a:latin typeface="Calibri" panose="020F0502020204030204" pitchFamily="34" charset="0"/>
                <a:cs typeface="Calibri" panose="020F0502020204030204" pitchFamily="34" charset="0"/>
              </a:rPr>
              <a:t>تأثرت </a:t>
            </a:r>
            <a:r>
              <a:rPr lang="ar-JO" sz="2000" b="1" dirty="0">
                <a:latin typeface="Calibri" panose="020F0502020204030204" pitchFamily="34" charset="0"/>
                <a:cs typeface="Calibri" panose="020F0502020204030204" pitchFamily="34" charset="0"/>
              </a:rPr>
              <a:t>أحلام</a:t>
            </a:r>
            <a:r>
              <a:rPr lang="ar-SY" sz="2000" b="1" dirty="0">
                <a:latin typeface="Calibri" panose="020F0502020204030204" pitchFamily="34" charset="0"/>
                <a:cs typeface="Calibri" panose="020F0502020204030204" pitchFamily="34" charset="0"/>
              </a:rPr>
              <a:t> من القول بان تدخين الجول</a:t>
            </a:r>
            <a:r>
              <a:rPr lang="ar-JO" sz="2000" b="1" dirty="0">
                <a:latin typeface="Calibri" panose="020F0502020204030204" pitchFamily="34" charset="0"/>
                <a:cs typeface="Calibri" panose="020F0502020204030204" pitchFamily="34" charset="0"/>
              </a:rPr>
              <a:t>/ السيجارة الالكترونية</a:t>
            </a:r>
            <a:r>
              <a:rPr lang="ar-SY" sz="2000" b="1" dirty="0">
                <a:latin typeface="Calibri" panose="020F0502020204030204" pitchFamily="34" charset="0"/>
                <a:cs typeface="Calibri" panose="020F0502020204030204" pitchFamily="34" charset="0"/>
              </a:rPr>
              <a:t> لا يضر بالصحة مثل التبغ</a:t>
            </a:r>
            <a:r>
              <a:rPr lang="x-none" sz="2000" b="1" dirty="0">
                <a:latin typeface="Calibri" panose="020F0502020204030204" pitchFamily="34" charset="0"/>
                <a:cs typeface="Calibri" panose="020F0502020204030204" pitchFamily="34" charset="0"/>
              </a:rPr>
              <a:t>.</a:t>
            </a:r>
            <a:endParaRPr lang="ar-JO" sz="2000" b="1" dirty="0">
              <a:latin typeface="Calibri" panose="020F0502020204030204" pitchFamily="34" charset="0"/>
              <a:cs typeface="Calibri" panose="020F0502020204030204" pitchFamily="34" charset="0"/>
            </a:endParaRPr>
          </a:p>
          <a:p>
            <a:pPr marL="0" lvl="0" indent="0" algn="just" rtl="1">
              <a:lnSpc>
                <a:spcPct val="134000"/>
              </a:lnSpc>
              <a:spcBef>
                <a:spcPts val="600"/>
              </a:spcBef>
              <a:spcAft>
                <a:spcPts val="0"/>
              </a:spcAft>
              <a:buSzPts val="2800"/>
              <a:buNone/>
            </a:pPr>
            <a:endParaRPr lang="ar-JO" sz="2000" b="1" dirty="0">
              <a:latin typeface="Calibri" panose="020F0502020204030204" pitchFamily="34" charset="0"/>
              <a:cs typeface="Calibri" panose="020F0502020204030204" pitchFamily="34" charset="0"/>
            </a:endParaRPr>
          </a:p>
          <a:p>
            <a:pPr lvl="0" indent="-457200" algn="just">
              <a:lnSpc>
                <a:spcPct val="134000"/>
              </a:lnSpc>
              <a:spcBef>
                <a:spcPts val="600"/>
              </a:spcBef>
              <a:buSzPts val="2800"/>
              <a:buChar char="❖"/>
            </a:pPr>
            <a:r>
              <a:rPr lang="ar-JO" sz="2000" b="1" dirty="0">
                <a:latin typeface="Calibri" panose="020F0502020204030204" pitchFamily="34" charset="0"/>
                <a:cs typeface="Calibri" panose="020F0502020204030204" pitchFamily="34" charset="0"/>
              </a:rPr>
              <a:t>في صباح اليوم التالي توصلت أحلام  لقناعه بان تصرفها كان خاطئا وان التدخين ضد مبادئها</a:t>
            </a:r>
            <a:r>
              <a:rPr lang="ar-JO" sz="2800" dirty="0">
                <a:latin typeface="Calibri" panose="020F0502020204030204" pitchFamily="34" charset="0"/>
                <a:cs typeface="Calibri" panose="020F0502020204030204" pitchFamily="34" charset="0"/>
              </a:rPr>
              <a:t>.</a:t>
            </a:r>
          </a:p>
          <a:p>
            <a:pPr marL="457200" lvl="0" indent="-457200" algn="just" rtl="1">
              <a:lnSpc>
                <a:spcPct val="134000"/>
              </a:lnSpc>
              <a:spcBef>
                <a:spcPts val="600"/>
              </a:spcBef>
              <a:spcAft>
                <a:spcPts val="0"/>
              </a:spcAft>
              <a:buSzPts val="2800"/>
              <a:buChar char="❖"/>
            </a:pPr>
            <a:endParaRPr lang="ar-JO" sz="2800" dirty="0"/>
          </a:p>
          <a:p>
            <a:pPr marL="457200" lvl="0" indent="-457200" algn="just" rtl="1">
              <a:lnSpc>
                <a:spcPct val="134000"/>
              </a:lnSpc>
              <a:spcBef>
                <a:spcPts val="600"/>
              </a:spcBef>
              <a:spcAft>
                <a:spcPts val="0"/>
              </a:spcAft>
              <a:buSzPts val="2800"/>
              <a:buChar char="❖"/>
            </a:pPr>
            <a:endParaRPr lang="ar-JO"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9"/>
          <p:cNvSpPr txBox="1">
            <a:spLocks noGrp="1"/>
          </p:cNvSpPr>
          <p:nvPr>
            <p:ph type="title"/>
          </p:nvPr>
        </p:nvSpPr>
        <p:spPr>
          <a:xfrm>
            <a:off x="0" y="397758"/>
            <a:ext cx="12192000" cy="720725"/>
          </a:xfrm>
          <a:prstGeom prst="rect">
            <a:avLst/>
          </a:prstGeom>
          <a:noFill/>
          <a:ln>
            <a:noFill/>
          </a:ln>
        </p:spPr>
        <p:txBody>
          <a:bodyPr spcFirstLastPara="1" wrap="square" lIns="36000" tIns="0" rIns="36000" bIns="0" anchor="ctr" anchorCtr="0">
            <a:noAutofit/>
          </a:bodyPr>
          <a:lstStyle/>
          <a:p>
            <a:pPr marL="536575" lvl="0"/>
            <a:r>
              <a:rPr lang="ar-JO" dirty="0">
                <a:solidFill>
                  <a:srgbClr val="0070C0"/>
                </a:solidFill>
                <a:latin typeface="Arial" panose="020B0604020202020204" pitchFamily="34" charset="0"/>
                <a:cs typeface="Arial" panose="020B0604020202020204" pitchFamily="34" charset="0"/>
              </a:rPr>
              <a:t>مادّة للتّفكير  ....</a:t>
            </a:r>
            <a:br>
              <a:rPr lang="ar-JO" dirty="0">
                <a:solidFill>
                  <a:srgbClr val="0070C0"/>
                </a:solidFill>
                <a:latin typeface="Arial" panose="020B0604020202020204" pitchFamily="34" charset="0"/>
                <a:cs typeface="Arial" panose="020B0604020202020204" pitchFamily="34" charset="0"/>
              </a:rPr>
            </a:br>
            <a:endParaRPr dirty="0">
              <a:solidFill>
                <a:srgbClr val="0070C0"/>
              </a:solidFill>
              <a:sym typeface="Varela Round"/>
            </a:endParaRPr>
          </a:p>
        </p:txBody>
      </p:sp>
      <p:sp>
        <p:nvSpPr>
          <p:cNvPr id="218" name="Google Shape;218;p19"/>
          <p:cNvSpPr txBox="1">
            <a:spLocks noGrp="1"/>
          </p:cNvSpPr>
          <p:nvPr>
            <p:ph type="body" idx="1"/>
          </p:nvPr>
        </p:nvSpPr>
        <p:spPr>
          <a:xfrm>
            <a:off x="515938" y="1158875"/>
            <a:ext cx="8953182" cy="4648200"/>
          </a:xfrm>
          <a:prstGeom prst="rect">
            <a:avLst/>
          </a:prstGeom>
          <a:noFill/>
          <a:ln>
            <a:noFill/>
          </a:ln>
        </p:spPr>
        <p:txBody>
          <a:bodyPr spcFirstLastPara="1" wrap="square" lIns="91425" tIns="45700" rIns="91425" bIns="45700" anchor="t" anchorCtr="0">
            <a:normAutofit/>
          </a:bodyPr>
          <a:lstStyle/>
          <a:p>
            <a:pPr marL="342900" lvl="0" indent="-342900">
              <a:lnSpc>
                <a:spcPct val="140000"/>
              </a:lnSpc>
              <a:spcBef>
                <a:spcPts val="600"/>
              </a:spcBef>
              <a:buFont typeface="Wingdings" panose="05000000000000000000" pitchFamily="2" charset="2"/>
              <a:buChar char="v"/>
            </a:pPr>
            <a:r>
              <a:rPr lang="ar-SY" b="1" dirty="0">
                <a:latin typeface="Calibri" panose="020F0502020204030204" pitchFamily="34" charset="0"/>
                <a:cs typeface="Calibri" panose="020F0502020204030204" pitchFamily="34" charset="0"/>
              </a:rPr>
              <a:t>تثير هذه المعضلة مدى أهمية وإدراك الشعور بالانتماء </a:t>
            </a:r>
            <a:r>
              <a:rPr lang="ar-JO" b="1" dirty="0">
                <a:latin typeface="Calibri" panose="020F0502020204030204" pitchFamily="34" charset="0"/>
                <a:cs typeface="Calibri" panose="020F0502020204030204" pitchFamily="34" charset="0"/>
              </a:rPr>
              <a:t>لكل شخص </a:t>
            </a:r>
            <a:r>
              <a:rPr lang="ar-SY" b="1" dirty="0">
                <a:latin typeface="Calibri" panose="020F0502020204030204" pitchFamily="34" charset="0"/>
                <a:cs typeface="Calibri" panose="020F0502020204030204" pitchFamily="34" charset="0"/>
              </a:rPr>
              <a:t> ، وخاصة </a:t>
            </a:r>
            <a:r>
              <a:rPr lang="ar-JO" b="1" dirty="0">
                <a:latin typeface="Calibri" panose="020F0502020204030204" pitchFamily="34" charset="0"/>
                <a:cs typeface="Calibri" panose="020F0502020204030204" pitchFamily="34" charset="0"/>
              </a:rPr>
              <a:t> في جيل </a:t>
            </a:r>
            <a:r>
              <a:rPr lang="ar-SY" b="1" dirty="0">
                <a:latin typeface="Calibri" panose="020F0502020204030204" pitchFamily="34" charset="0"/>
                <a:cs typeface="Calibri" panose="020F0502020204030204" pitchFamily="34" charset="0"/>
              </a:rPr>
              <a:t>المراهقة.</a:t>
            </a:r>
            <a:endParaRPr lang="ar-JO" b="1" dirty="0">
              <a:latin typeface="Calibri" panose="020F0502020204030204" pitchFamily="34" charset="0"/>
              <a:cs typeface="Calibri" panose="020F0502020204030204" pitchFamily="34" charset="0"/>
            </a:endParaRPr>
          </a:p>
          <a:p>
            <a:pPr marL="342900" lvl="0" indent="-342900">
              <a:lnSpc>
                <a:spcPct val="140000"/>
              </a:lnSpc>
              <a:spcBef>
                <a:spcPts val="600"/>
              </a:spcBef>
              <a:buFont typeface="Wingdings" panose="05000000000000000000" pitchFamily="2" charset="2"/>
              <a:buChar char="v"/>
            </a:pPr>
            <a:r>
              <a:rPr lang="ar-JO" b="1" dirty="0">
                <a:latin typeface="Calibri" panose="020F0502020204030204" pitchFamily="34" charset="0"/>
                <a:cs typeface="Calibri" panose="020F0502020204030204" pitchFamily="34" charset="0"/>
              </a:rPr>
              <a:t>يثير الحدث تضاربًا في القيمة بين نظام المعتقدات الشخصية والحاجة إلى الانتماء اجتماعيًا ويثير سؤالًا حول ما أنا على استعداد للقيام به لأشعر بالانتماء.</a:t>
            </a:r>
            <a:endParaRPr b="1" dirty="0">
              <a:latin typeface="Calibri" panose="020F0502020204030204" pitchFamily="34" charset="0"/>
              <a:cs typeface="Calibri" panose="020F0502020204030204" pitchFamily="34" charset="0"/>
            </a:endParaRPr>
          </a:p>
          <a:p>
            <a:pPr marL="0" lvl="0" indent="0" algn="r" rtl="1">
              <a:lnSpc>
                <a:spcPct val="140000"/>
              </a:lnSpc>
              <a:spcBef>
                <a:spcPts val="600"/>
              </a:spcBef>
              <a:spcAft>
                <a:spcPts val="0"/>
              </a:spcAft>
              <a:buSzPts val="2400"/>
              <a:buFont typeface="Arial"/>
              <a:buNone/>
            </a:pPr>
            <a:endParaRPr dirty="0"/>
          </a:p>
        </p:txBody>
      </p:sp>
      <p:pic>
        <p:nvPicPr>
          <p:cNvPr id="3" name="תמונה 2" descr="תמונה שמכילה ישיבה, שולחן, לבן&#10;&#10;התיאור נוצר באופן אוטומטי">
            <a:extLst>
              <a:ext uri="{FF2B5EF4-FFF2-40B4-BE49-F238E27FC236}">
                <a16:creationId xmlns:a16="http://schemas.microsoft.com/office/drawing/2014/main" id="{973E706A-7EBD-4A2A-95BF-AF96A73087D2}"/>
              </a:ext>
            </a:extLst>
          </p:cNvPr>
          <p:cNvPicPr>
            <a:picLocks noChangeAspect="1"/>
          </p:cNvPicPr>
          <p:nvPr/>
        </p:nvPicPr>
        <p:blipFill>
          <a:blip r:embed="rId3"/>
          <a:stretch>
            <a:fillRect/>
          </a:stretch>
        </p:blipFill>
        <p:spPr>
          <a:xfrm>
            <a:off x="0" y="3482975"/>
            <a:ext cx="3281680" cy="246126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0" y="-136663"/>
            <a:ext cx="12192000" cy="1265238"/>
          </a:xfrm>
          <a:prstGeom prst="rect">
            <a:avLst/>
          </a:prstGeom>
          <a:noFill/>
          <a:ln>
            <a:noFill/>
          </a:ln>
        </p:spPr>
        <p:txBody>
          <a:bodyPr spcFirstLastPara="1" wrap="square" lIns="36000" tIns="0" rIns="36000" bIns="0" anchor="ctr" anchorCtr="0">
            <a:noAutofit/>
          </a:bodyPr>
          <a:lstStyle/>
          <a:p>
            <a:pPr marL="0" lvl="0" indent="0" algn="ctr" rtl="1">
              <a:spcBef>
                <a:spcPts val="0"/>
              </a:spcBef>
              <a:spcAft>
                <a:spcPts val="0"/>
              </a:spcAft>
              <a:buSzPts val="4400"/>
              <a:buNone/>
            </a:pPr>
            <a:r>
              <a:rPr lang="ar-JO" dirty="0">
                <a:solidFill>
                  <a:srgbClr val="0070C0"/>
                </a:solidFill>
                <a:latin typeface="Calibri" panose="020F0502020204030204" pitchFamily="34" charset="0"/>
                <a:cs typeface="Calibri" panose="020F0502020204030204" pitchFamily="34" charset="0"/>
                <a:sym typeface="Varela Round"/>
              </a:rPr>
              <a:t>الحدث الثالث ...</a:t>
            </a:r>
            <a:endParaRPr lang="x-none" dirty="0">
              <a:solidFill>
                <a:srgbClr val="0070C0"/>
              </a:solidFill>
              <a:latin typeface="Calibri" panose="020F0502020204030204" pitchFamily="34" charset="0"/>
              <a:cs typeface="Calibri" panose="020F0502020204030204" pitchFamily="34" charset="0"/>
              <a:sym typeface="Varela Round"/>
            </a:endParaRPr>
          </a:p>
        </p:txBody>
      </p:sp>
      <p:sp>
        <p:nvSpPr>
          <p:cNvPr id="224" name="Google Shape;224;p20"/>
          <p:cNvSpPr txBox="1">
            <a:spLocks noGrp="1"/>
          </p:cNvSpPr>
          <p:nvPr>
            <p:ph type="body" idx="1"/>
          </p:nvPr>
        </p:nvSpPr>
        <p:spPr>
          <a:xfrm>
            <a:off x="545148" y="807403"/>
            <a:ext cx="9636125" cy="5094287"/>
          </a:xfrm>
          <a:prstGeom prst="rect">
            <a:avLst/>
          </a:prstGeom>
          <a:noFill/>
          <a:ln>
            <a:noFill/>
          </a:ln>
        </p:spPr>
        <p:txBody>
          <a:bodyPr spcFirstLastPara="1" wrap="square" lIns="91425" tIns="45700" rIns="91425" bIns="45700" anchor="t" anchorCtr="0">
            <a:normAutofit fontScale="25000" lnSpcReduction="20000"/>
          </a:bodyPr>
          <a:lstStyle/>
          <a:p>
            <a:pPr marL="0" lvl="0" indent="0">
              <a:lnSpc>
                <a:spcPct val="160000"/>
              </a:lnSpc>
              <a:buNone/>
            </a:pPr>
            <a:r>
              <a:rPr lang="he-IL" sz="2000" b="1" dirty="0">
                <a:latin typeface="Calibri" panose="020F0502020204030204" pitchFamily="34" charset="0"/>
                <a:cs typeface="Calibri" panose="020F0502020204030204" pitchFamily="34" charset="0"/>
                <a:sym typeface="Varela Round"/>
              </a:rPr>
              <a:t>, </a:t>
            </a:r>
            <a:r>
              <a:rPr lang="ar-SY" sz="6400" b="1" dirty="0">
                <a:latin typeface="Calibri" panose="020F0502020204030204" pitchFamily="34" charset="0"/>
                <a:cs typeface="Calibri" panose="020F0502020204030204" pitchFamily="34" charset="0"/>
                <a:sym typeface="Varela Round"/>
              </a:rPr>
              <a:t>ميس فتاه نشيطه تمارس رياضه كرة السلة من</a:t>
            </a:r>
            <a:r>
              <a:rPr lang="ar-JO" sz="6400" b="1" dirty="0">
                <a:latin typeface="Calibri" panose="020F0502020204030204" pitchFamily="34" charset="0"/>
                <a:cs typeface="Calibri" panose="020F0502020204030204" pitchFamily="34" charset="0"/>
              </a:rPr>
              <a:t>ذ </a:t>
            </a:r>
            <a:r>
              <a:rPr lang="ar-SY" sz="6400" b="1" dirty="0">
                <a:latin typeface="Calibri" panose="020F0502020204030204" pitchFamily="34" charset="0"/>
                <a:cs typeface="Calibri" panose="020F0502020204030204" pitchFamily="34" charset="0"/>
                <a:sym typeface="Varela Round"/>
              </a:rPr>
              <a:t>الصغر وتلعب بفريق المحترفات لكرة السلة في بلدتها </a:t>
            </a:r>
            <a:r>
              <a:rPr lang="ar-JO" sz="6400" b="1" dirty="0">
                <a:latin typeface="Calibri" panose="020F0502020204030204" pitchFamily="34" charset="0"/>
                <a:cs typeface="Calibri" panose="020F0502020204030204" pitchFamily="34" charset="0"/>
              </a:rPr>
              <a:t>و</a:t>
            </a:r>
            <a:r>
              <a:rPr lang="ar-SY" sz="6400" b="1" dirty="0">
                <a:latin typeface="Calibri" panose="020F0502020204030204" pitchFamily="34" charset="0"/>
                <a:cs typeface="Calibri" panose="020F0502020204030204" pitchFamily="34" charset="0"/>
                <a:sym typeface="Varela Round"/>
              </a:rPr>
              <a:t>من المهم لها ان تحافظ على لياقتها البدنية وان </a:t>
            </a:r>
            <a:r>
              <a:rPr lang="ar-SY" sz="6400" b="1" dirty="0">
                <a:latin typeface="Calibri" panose="020F0502020204030204" pitchFamily="34" charset="0"/>
                <a:cs typeface="Calibri" panose="020F0502020204030204" pitchFamily="34" charset="0"/>
              </a:rPr>
              <a:t>تُنَمي </a:t>
            </a:r>
            <a:r>
              <a:rPr lang="ar-SY" sz="6400" b="1" dirty="0">
                <a:latin typeface="Calibri" panose="020F0502020204030204" pitchFamily="34" charset="0"/>
                <a:cs typeface="Calibri" panose="020F0502020204030204" pitchFamily="34" charset="0"/>
                <a:sym typeface="Varela Round"/>
              </a:rPr>
              <a:t>قدراتها </a:t>
            </a:r>
            <a:r>
              <a:rPr lang="ar-JO" sz="6400" b="1" dirty="0">
                <a:latin typeface="Calibri" panose="020F0502020204030204" pitchFamily="34" charset="0"/>
                <a:cs typeface="Calibri" panose="020F0502020204030204" pitchFamily="34" charset="0"/>
                <a:sym typeface="Varela Round"/>
              </a:rPr>
              <a:t>ا</a:t>
            </a:r>
            <a:r>
              <a:rPr lang="ar-SY" sz="6400" b="1" dirty="0">
                <a:latin typeface="Calibri" panose="020F0502020204030204" pitchFamily="34" charset="0"/>
                <a:cs typeface="Calibri" panose="020F0502020204030204" pitchFamily="34" charset="0"/>
                <a:sym typeface="Varela Round"/>
              </a:rPr>
              <a:t>لرياضيه.</a:t>
            </a:r>
          </a:p>
          <a:p>
            <a:pPr marL="0" lvl="0" indent="0">
              <a:lnSpc>
                <a:spcPct val="160000"/>
              </a:lnSpc>
              <a:buNone/>
            </a:pPr>
            <a:r>
              <a:rPr lang="ar-SY" sz="6400" b="1" dirty="0">
                <a:latin typeface="Calibri" panose="020F0502020204030204" pitchFamily="34" charset="0"/>
                <a:cs typeface="Calibri" panose="020F0502020204030204" pitchFamily="34" charset="0"/>
              </a:rPr>
              <a:t>ل</a:t>
            </a:r>
            <a:r>
              <a:rPr lang="ar-JO" sz="6400" b="1" dirty="0">
                <a:latin typeface="Calibri" panose="020F0502020204030204" pitchFamily="34" charset="0"/>
                <a:cs typeface="Calibri" panose="020F0502020204030204" pitchFamily="34" charset="0"/>
              </a:rPr>
              <a:t>ل</a:t>
            </a:r>
            <a:r>
              <a:rPr lang="ar-SY" sz="6400" b="1" dirty="0">
                <a:latin typeface="Calibri" panose="020F0502020204030204" pitchFamily="34" charset="0"/>
                <a:cs typeface="Calibri" panose="020F0502020204030204" pitchFamily="34" charset="0"/>
              </a:rPr>
              <a:t>ميس صديقتين مقربتين رنا وسالي  تقضي معظم الوقت مع</a:t>
            </a:r>
            <a:r>
              <a:rPr lang="ar-JO" sz="6400" b="1" dirty="0">
                <a:latin typeface="Calibri" panose="020F0502020204030204" pitchFamily="34" charset="0"/>
                <a:cs typeface="Calibri" panose="020F0502020204030204" pitchFamily="34" charset="0"/>
              </a:rPr>
              <a:t>هن </a:t>
            </a:r>
            <a:r>
              <a:rPr lang="ar-SY" sz="6400" b="1" dirty="0">
                <a:latin typeface="Calibri" panose="020F0502020204030204" pitchFamily="34" charset="0"/>
                <a:cs typeface="Calibri" panose="020F0502020204030204" pitchFamily="34" charset="0"/>
              </a:rPr>
              <a:t>. ل</a:t>
            </a:r>
            <a:r>
              <a:rPr lang="ar-JO" sz="6400" b="1" dirty="0">
                <a:latin typeface="Calibri" panose="020F0502020204030204" pitchFamily="34" charset="0"/>
                <a:cs typeface="Calibri" panose="020F0502020204030204" pitchFamily="34" charset="0"/>
              </a:rPr>
              <a:t>ل</a:t>
            </a:r>
            <a:r>
              <a:rPr lang="ar-SY" sz="6400" b="1" dirty="0">
                <a:latin typeface="Calibri" panose="020F0502020204030204" pitchFamily="34" charset="0"/>
                <a:cs typeface="Calibri" panose="020F0502020204030204" pitchFamily="34" charset="0"/>
              </a:rPr>
              <a:t>ميس اخ اكبر يدعى جواد يحبها كثيرا و يتحدث عنها بكل </a:t>
            </a:r>
            <a:r>
              <a:rPr lang="ar-JO" sz="6400" b="1" dirty="0" err="1">
                <a:latin typeface="Calibri" panose="020F0502020204030204" pitchFamily="34" charset="0"/>
                <a:cs typeface="Calibri" panose="020F0502020204030204" pitchFamily="34" charset="0"/>
              </a:rPr>
              <a:t>ف</a:t>
            </a:r>
            <a:r>
              <a:rPr lang="ar-SY" sz="6400" b="1" dirty="0">
                <a:latin typeface="Calibri" panose="020F0502020204030204" pitchFamily="34" charset="0"/>
                <a:cs typeface="Calibri" panose="020F0502020204030204" pitchFamily="34" charset="0"/>
              </a:rPr>
              <a:t>خر. </a:t>
            </a:r>
            <a:r>
              <a:rPr lang="ar-JO" sz="6400" b="1" dirty="0">
                <a:latin typeface="Calibri" panose="020F0502020204030204" pitchFamily="34" charset="0"/>
                <a:cs typeface="Calibri" panose="020F0502020204030204" pitchFamily="34" charset="0"/>
              </a:rPr>
              <a:t>في أحد الأيام </a:t>
            </a:r>
            <a:r>
              <a:rPr lang="ar-SY" sz="6400" b="1" dirty="0">
                <a:latin typeface="Calibri" panose="020F0502020204030204" pitchFamily="34" charset="0"/>
                <a:cs typeface="Calibri" panose="020F0502020204030204" pitchFamily="34" charset="0"/>
              </a:rPr>
              <a:t> اثناء ابحاره في شبكات التواصل </a:t>
            </a:r>
            <a:r>
              <a:rPr lang="ar-JO" sz="6400" b="1" dirty="0">
                <a:latin typeface="Calibri" panose="020F0502020204030204" pitchFamily="34" charset="0"/>
                <a:cs typeface="Calibri" panose="020F0502020204030204" pitchFamily="34" charset="0"/>
              </a:rPr>
              <a:t>الاجتماعي </a:t>
            </a:r>
            <a:r>
              <a:rPr lang="ar-SY" sz="6400" b="1" dirty="0">
                <a:latin typeface="Calibri" panose="020F0502020204030204" pitchFamily="34" charset="0"/>
                <a:cs typeface="Calibri" panose="020F0502020204030204" pitchFamily="34" charset="0"/>
              </a:rPr>
              <a:t>  </a:t>
            </a:r>
            <a:r>
              <a:rPr lang="ar-JO" sz="6400" b="1" dirty="0">
                <a:latin typeface="Calibri" panose="020F0502020204030204" pitchFamily="34" charset="0"/>
                <a:cs typeface="Calibri" panose="020F0502020204030204" pitchFamily="34" charset="0"/>
              </a:rPr>
              <a:t>شاهد </a:t>
            </a:r>
            <a:r>
              <a:rPr lang="ar-SY" sz="6400" b="1" dirty="0">
                <a:latin typeface="Calibri" panose="020F0502020204030204" pitchFamily="34" charset="0"/>
                <a:cs typeface="Calibri" panose="020F0502020204030204" pitchFamily="34" charset="0"/>
              </a:rPr>
              <a:t> صوره </a:t>
            </a:r>
            <a:r>
              <a:rPr lang="ar-JO" sz="6400" b="1" dirty="0">
                <a:latin typeface="Calibri" panose="020F0502020204030204" pitchFamily="34" charset="0"/>
                <a:cs typeface="Calibri" panose="020F0502020204030204" pitchFamily="34" charset="0"/>
              </a:rPr>
              <a:t>شاركتها </a:t>
            </a:r>
            <a:r>
              <a:rPr lang="ar-SY" sz="6400" b="1" dirty="0">
                <a:latin typeface="Calibri" panose="020F0502020204030204" pitchFamily="34" charset="0"/>
                <a:cs typeface="Calibri" panose="020F0502020204030204" pitchFamily="34" charset="0"/>
              </a:rPr>
              <a:t> ميس في حسابها الشخصي تظهر بها جالسه مع سالي ورنا في احدى مقاهي البلدة بينما تدخن كلا الفتاتين</a:t>
            </a:r>
            <a:r>
              <a:rPr lang="he-IL" sz="6400" b="1" dirty="0">
                <a:latin typeface="Calibri" panose="020F0502020204030204" pitchFamily="34" charset="0"/>
                <a:cs typeface="Calibri" panose="020F0502020204030204" pitchFamily="34" charset="0"/>
              </a:rPr>
              <a:t> </a:t>
            </a:r>
            <a:r>
              <a:rPr lang="ar-SY" sz="6400" b="1" dirty="0">
                <a:latin typeface="Calibri" panose="020F0502020204030204" pitchFamily="34" charset="0"/>
                <a:cs typeface="Calibri" panose="020F0502020204030204" pitchFamily="34" charset="0"/>
              </a:rPr>
              <a:t>والدخان يملئ المكان.</a:t>
            </a:r>
          </a:p>
          <a:p>
            <a:pPr marL="0" lvl="0" indent="0" algn="r" rtl="1">
              <a:lnSpc>
                <a:spcPct val="160000"/>
              </a:lnSpc>
              <a:spcBef>
                <a:spcPts val="0"/>
              </a:spcBef>
              <a:spcAft>
                <a:spcPts val="0"/>
              </a:spcAft>
              <a:buSzPts val="2400"/>
              <a:buFont typeface="Arial"/>
              <a:buNone/>
            </a:pPr>
            <a:r>
              <a:rPr lang="ar-SY" sz="6400" b="1" dirty="0">
                <a:latin typeface="Calibri" panose="020F0502020204030204" pitchFamily="34" charset="0"/>
                <a:cs typeface="Calibri" panose="020F0502020204030204" pitchFamily="34" charset="0"/>
              </a:rPr>
              <a:t>عندما واجه جواد ميس بأمر الصورة استغربت ميس من ردة فعله ولتضخيمه للأمور فجميع البنات اللواتي في جيلها </a:t>
            </a:r>
            <a:r>
              <a:rPr lang="ar-JO" sz="6400" b="1" dirty="0">
                <a:latin typeface="Calibri" panose="020F0502020204030204" pitchFamily="34" charset="0"/>
                <a:cs typeface="Calibri" panose="020F0502020204030204" pitchFamily="34" charset="0"/>
              </a:rPr>
              <a:t>ت</a:t>
            </a:r>
            <a:r>
              <a:rPr lang="ar-SY" sz="6400" b="1" dirty="0">
                <a:latin typeface="Calibri" panose="020F0502020204030204" pitchFamily="34" charset="0"/>
                <a:cs typeface="Calibri" panose="020F0502020204030204" pitchFamily="34" charset="0"/>
              </a:rPr>
              <a:t>دخن ال</a:t>
            </a:r>
            <a:r>
              <a:rPr lang="ar-JO" sz="6400" b="1" dirty="0" err="1">
                <a:latin typeface="Calibri" panose="020F0502020204030204" pitchFamily="34" charset="0"/>
                <a:cs typeface="Calibri" panose="020F0502020204030204" pitchFamily="34" charset="0"/>
              </a:rPr>
              <a:t>ارجيلة</a:t>
            </a:r>
            <a:r>
              <a:rPr lang="ar-JO" sz="6400" b="1" dirty="0">
                <a:latin typeface="Calibri" panose="020F0502020204030204" pitchFamily="34" charset="0"/>
                <a:cs typeface="Calibri" panose="020F0502020204030204" pitchFamily="34" charset="0"/>
              </a:rPr>
              <a:t> و</a:t>
            </a:r>
            <a:r>
              <a:rPr lang="ar-SY" sz="6400" b="1" dirty="0">
                <a:latin typeface="Calibri" panose="020F0502020204030204" pitchFamily="34" charset="0"/>
                <a:cs typeface="Calibri" panose="020F0502020204030204" pitchFamily="34" charset="0"/>
              </a:rPr>
              <a:t>هي لا تملك  </a:t>
            </a:r>
            <a:r>
              <a:rPr lang="ar-JO" sz="6400" b="1" dirty="0">
                <a:latin typeface="Calibri" panose="020F0502020204030204" pitchFamily="34" charset="0"/>
                <a:cs typeface="Calibri" panose="020F0502020204030204" pitchFamily="34" charset="0"/>
              </a:rPr>
              <a:t>الارجيلة </a:t>
            </a:r>
            <a:r>
              <a:rPr lang="ar-SY" sz="6400" b="1" dirty="0">
                <a:latin typeface="Calibri" panose="020F0502020204030204" pitchFamily="34" charset="0"/>
                <a:cs typeface="Calibri" panose="020F0502020204030204" pitchFamily="34" charset="0"/>
              </a:rPr>
              <a:t> في البيت ولا تشتري « المعسل» فقط </a:t>
            </a:r>
            <a:r>
              <a:rPr lang="ar-JO" sz="6400" b="1" dirty="0">
                <a:latin typeface="Calibri" panose="020F0502020204030204" pitchFamily="34" charset="0"/>
                <a:cs typeface="Calibri" panose="020F0502020204030204" pitchFamily="34" charset="0"/>
              </a:rPr>
              <a:t>في حال  </a:t>
            </a:r>
            <a:r>
              <a:rPr lang="ar-SY" sz="6400" b="1" dirty="0">
                <a:latin typeface="Calibri" panose="020F0502020204030204" pitchFamily="34" charset="0"/>
                <a:cs typeface="Calibri" panose="020F0502020204030204" pitchFamily="34" charset="0"/>
              </a:rPr>
              <a:t>جلست مع صديقاتها المدخنات تأخذ نفس او نفسين.</a:t>
            </a:r>
          </a:p>
          <a:p>
            <a:pPr marL="0" lvl="0" indent="0" algn="r" rtl="1">
              <a:lnSpc>
                <a:spcPct val="160000"/>
              </a:lnSpc>
              <a:spcBef>
                <a:spcPts val="0"/>
              </a:spcBef>
              <a:spcAft>
                <a:spcPts val="0"/>
              </a:spcAft>
              <a:buSzPts val="2400"/>
              <a:buFont typeface="Arial"/>
              <a:buNone/>
            </a:pPr>
            <a:endParaRPr lang="ar-SY" sz="6400" b="1" dirty="0">
              <a:latin typeface="Calibri" panose="020F0502020204030204" pitchFamily="34" charset="0"/>
              <a:cs typeface="Calibri" panose="020F0502020204030204" pitchFamily="34" charset="0"/>
            </a:endParaRPr>
          </a:p>
          <a:p>
            <a:pPr marL="0" lvl="0" indent="0" algn="r" rtl="1">
              <a:lnSpc>
                <a:spcPct val="160000"/>
              </a:lnSpc>
              <a:spcBef>
                <a:spcPts val="0"/>
              </a:spcBef>
              <a:spcAft>
                <a:spcPts val="0"/>
              </a:spcAft>
              <a:buSzPts val="2400"/>
              <a:buFont typeface="Arial"/>
              <a:buNone/>
            </a:pPr>
            <a:r>
              <a:rPr lang="ar-SY" sz="6400" b="1" dirty="0">
                <a:latin typeface="Calibri" panose="020F0502020204030204" pitchFamily="34" charset="0"/>
                <a:cs typeface="Calibri" panose="020F0502020204030204" pitchFamily="34" charset="0"/>
              </a:rPr>
              <a:t>طلب جواد من اخته ميس التوقف عن تدخين الارجيله قطعيا والا تحدث لوالديه بالأمر ليشكلا عليها ضغط لقطع علاقتها بصديقتيها رنا وسالي.</a:t>
            </a:r>
            <a:endParaRPr lang="ar-SY" sz="6400" b="1" dirty="0">
              <a:latin typeface="Calibri" panose="020F0502020204030204" pitchFamily="34" charset="0"/>
              <a:cs typeface="Calibri" panose="020F0502020204030204" pitchFamily="34" charset="0"/>
              <a:sym typeface="Varela Round"/>
            </a:endParaRPr>
          </a:p>
          <a:p>
            <a:pPr marL="0" lvl="0" indent="0" algn="r" rtl="1">
              <a:lnSpc>
                <a:spcPct val="160000"/>
              </a:lnSpc>
              <a:spcBef>
                <a:spcPts val="0"/>
              </a:spcBef>
              <a:spcAft>
                <a:spcPts val="0"/>
              </a:spcAft>
              <a:buSzPts val="2400"/>
              <a:buFont typeface="Arial"/>
              <a:buNone/>
            </a:pPr>
            <a:endParaRPr lang="ar-SY" sz="6400" b="1" dirty="0">
              <a:solidFill>
                <a:srgbClr val="000000"/>
              </a:solidFill>
              <a:latin typeface="Calibri" panose="020F0502020204030204" pitchFamily="34" charset="0"/>
              <a:cs typeface="Calibri" panose="020F0502020204030204" pitchFamily="34" charset="0"/>
            </a:endParaRPr>
          </a:p>
          <a:p>
            <a:pPr marL="0" lvl="0" indent="0" algn="r" rtl="1">
              <a:lnSpc>
                <a:spcPct val="160000"/>
              </a:lnSpc>
              <a:spcBef>
                <a:spcPts val="0"/>
              </a:spcBef>
              <a:spcAft>
                <a:spcPts val="0"/>
              </a:spcAft>
              <a:buSzPts val="2400"/>
              <a:buFont typeface="Arial"/>
              <a:buNone/>
            </a:pPr>
            <a:endParaRPr sz="6400" dirty="0"/>
          </a:p>
          <a:p>
            <a:pPr marL="0" lvl="0" indent="0" algn="r" rtl="1">
              <a:lnSpc>
                <a:spcPct val="160000"/>
              </a:lnSpc>
              <a:spcBef>
                <a:spcPts val="0"/>
              </a:spcBef>
              <a:spcAft>
                <a:spcPts val="0"/>
              </a:spcAft>
              <a:buSzPts val="2400"/>
              <a:buFont typeface="Arial"/>
              <a:buNone/>
            </a:pPr>
            <a:r>
              <a:rPr lang="ar-SY" sz="6400" b="1" dirty="0">
                <a:solidFill>
                  <a:srgbClr val="FF0000"/>
                </a:solidFill>
                <a:latin typeface="Calibri" panose="020F0502020204030204" pitchFamily="34" charset="0"/>
                <a:cs typeface="Calibri" panose="020F0502020204030204" pitchFamily="34" charset="0"/>
                <a:sym typeface="Varela Round"/>
              </a:rPr>
              <a:t>مادا كنت ستفعل لو كنت مكان جواد</a:t>
            </a:r>
            <a:r>
              <a:rPr lang="ar-SY" sz="6400" b="1" dirty="0">
                <a:solidFill>
                  <a:srgbClr val="FF0000"/>
                </a:solidFill>
                <a:sym typeface="Varela Round"/>
              </a:rPr>
              <a:t>؟؟</a:t>
            </a:r>
            <a:endParaRPr sz="6400" b="1" dirty="0">
              <a:sym typeface="Varela Rou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0" y="610290"/>
            <a:ext cx="12192000" cy="720725"/>
          </a:xfrm>
          <a:prstGeom prst="rect">
            <a:avLst/>
          </a:prstGeom>
          <a:noFill/>
          <a:ln>
            <a:noFill/>
          </a:ln>
        </p:spPr>
        <p:txBody>
          <a:bodyPr spcFirstLastPara="1" wrap="square" lIns="36000" tIns="0" rIns="36000" bIns="0" anchor="ctr" anchorCtr="0">
            <a:noAutofit/>
          </a:bodyPr>
          <a:lstStyle/>
          <a:p>
            <a:pPr marL="536575" lvl="0"/>
            <a:r>
              <a:rPr lang="ar-JO" dirty="0">
                <a:solidFill>
                  <a:srgbClr val="0070C0"/>
                </a:solidFill>
                <a:latin typeface="Calibri" panose="020F0502020204030204" pitchFamily="34" charset="0"/>
                <a:cs typeface="Calibri" panose="020F0502020204030204" pitchFamily="34" charset="0"/>
              </a:rPr>
              <a:t>لمحة من الإجابات المحتملة.</a:t>
            </a:r>
            <a:br>
              <a:rPr lang="ar-JO" dirty="0">
                <a:solidFill>
                  <a:srgbClr val="0070C0"/>
                </a:solidFill>
                <a:latin typeface="Calibri" panose="020F0502020204030204" pitchFamily="34" charset="0"/>
                <a:cs typeface="Calibri" panose="020F0502020204030204" pitchFamily="34" charset="0"/>
              </a:rPr>
            </a:br>
            <a:endParaRPr dirty="0">
              <a:solidFill>
                <a:srgbClr val="0070C0"/>
              </a:solidFill>
              <a:sym typeface="Varela Round"/>
            </a:endParaRPr>
          </a:p>
        </p:txBody>
      </p:sp>
      <p:sp>
        <p:nvSpPr>
          <p:cNvPr id="230" name="Google Shape;230;p21"/>
          <p:cNvSpPr txBox="1">
            <a:spLocks noGrp="1"/>
          </p:cNvSpPr>
          <p:nvPr>
            <p:ph type="body" idx="1"/>
          </p:nvPr>
        </p:nvSpPr>
        <p:spPr>
          <a:xfrm>
            <a:off x="1047750" y="1195388"/>
            <a:ext cx="9156700" cy="3629025"/>
          </a:xfrm>
          <a:prstGeom prst="rect">
            <a:avLst/>
          </a:prstGeom>
          <a:noFill/>
          <a:ln>
            <a:noFill/>
          </a:ln>
        </p:spPr>
        <p:txBody>
          <a:bodyPr spcFirstLastPara="1" wrap="square" lIns="91425" tIns="45700" rIns="91425" bIns="45700" anchor="t" anchorCtr="0">
            <a:normAutofit/>
          </a:bodyPr>
          <a:lstStyle/>
          <a:p>
            <a:pPr marL="495300" lvl="0" indent="-342900">
              <a:lnSpc>
                <a:spcPct val="140000"/>
              </a:lnSpc>
              <a:spcBef>
                <a:spcPts val="600"/>
              </a:spcBef>
              <a:buFont typeface="Noto Sans Symbols"/>
              <a:buChar char="❖"/>
            </a:pPr>
            <a:r>
              <a:rPr lang="ar-SY" b="1" dirty="0">
                <a:latin typeface="Calibri" panose="020F0502020204030204" pitchFamily="34" charset="0"/>
                <a:cs typeface="Calibri" panose="020F0502020204030204" pitchFamily="34" charset="0"/>
              </a:rPr>
              <a:t>انا غير مستعد لتقبل الفكرة  </a:t>
            </a:r>
            <a:r>
              <a:rPr lang="ar-JO" b="1" dirty="0">
                <a:latin typeface="Calibri" panose="020F0502020204030204" pitchFamily="34" charset="0"/>
                <a:cs typeface="Calibri" panose="020F0502020204030204" pitchFamily="34" charset="0"/>
              </a:rPr>
              <a:t>أن </a:t>
            </a:r>
            <a:r>
              <a:rPr lang="ar-JO" b="1" dirty="0" err="1">
                <a:latin typeface="Calibri" panose="020F0502020204030204" pitchFamily="34" charset="0"/>
                <a:cs typeface="Calibri" panose="020F0502020204030204" pitchFamily="34" charset="0"/>
              </a:rPr>
              <a:t>لأ</a:t>
            </a:r>
            <a:r>
              <a:rPr lang="ar-SY" b="1" dirty="0">
                <a:latin typeface="Calibri" panose="020F0502020204030204" pitchFamily="34" charset="0"/>
                <a:cs typeface="Calibri" panose="020F0502020204030204" pitchFamily="34" charset="0"/>
              </a:rPr>
              <a:t>ختي صديقات </a:t>
            </a:r>
            <a:r>
              <a:rPr lang="ar-JO" b="1" dirty="0">
                <a:latin typeface="Calibri" panose="020F0502020204030204" pitchFamily="34" charset="0"/>
                <a:cs typeface="Calibri" panose="020F0502020204030204" pitchFamily="34" charset="0"/>
              </a:rPr>
              <a:t>ت</a:t>
            </a:r>
            <a:r>
              <a:rPr lang="ar-SY" b="1" dirty="0">
                <a:latin typeface="Calibri" panose="020F0502020204030204" pitchFamily="34" charset="0"/>
                <a:cs typeface="Calibri" panose="020F0502020204030204" pitchFamily="34" charset="0"/>
              </a:rPr>
              <a:t>دخن الارجيله.</a:t>
            </a:r>
            <a:endParaRPr b="1" dirty="0">
              <a:latin typeface="Calibri" panose="020F0502020204030204" pitchFamily="34" charset="0"/>
              <a:cs typeface="Calibri" panose="020F0502020204030204" pitchFamily="34" charset="0"/>
            </a:endParaRPr>
          </a:p>
          <a:p>
            <a:pPr marL="495300" lvl="0" indent="-342900" algn="r" rtl="1">
              <a:lnSpc>
                <a:spcPct val="140000"/>
              </a:lnSpc>
              <a:spcBef>
                <a:spcPts val="600"/>
              </a:spcBef>
              <a:spcAft>
                <a:spcPts val="0"/>
              </a:spcAft>
              <a:buSzPts val="2400"/>
              <a:buFont typeface="Noto Sans Symbols"/>
              <a:buChar char="❖"/>
            </a:pPr>
            <a:r>
              <a:rPr lang="ar-SY" b="1" dirty="0">
                <a:latin typeface="Calibri" panose="020F0502020204030204" pitchFamily="34" charset="0"/>
                <a:cs typeface="Calibri" panose="020F0502020204030204" pitchFamily="34" charset="0"/>
                <a:sym typeface="Varela Round"/>
              </a:rPr>
              <a:t>حتى لو انها لا تدخن ا لارجيله ان دخان </a:t>
            </a:r>
            <a:r>
              <a:rPr lang="ar-JO" b="1" dirty="0">
                <a:latin typeface="Calibri" panose="020F0502020204030204" pitchFamily="34" charset="0"/>
                <a:cs typeface="Calibri" panose="020F0502020204030204" pitchFamily="34" charset="0"/>
              </a:rPr>
              <a:t> الا</a:t>
            </a:r>
            <a:r>
              <a:rPr lang="ar-SY" b="1" dirty="0">
                <a:latin typeface="Calibri" panose="020F0502020204030204" pitchFamily="34" charset="0"/>
                <a:cs typeface="Calibri" panose="020F0502020204030204" pitchFamily="34" charset="0"/>
                <a:sym typeface="Varela Round"/>
              </a:rPr>
              <a:t>رجيلة من حولها</a:t>
            </a:r>
            <a:r>
              <a:rPr lang="ar-SY" b="1" dirty="0">
                <a:latin typeface="Calibri" panose="020F0502020204030204" pitchFamily="34" charset="0"/>
                <a:cs typeface="Calibri" panose="020F0502020204030204" pitchFamily="34" charset="0"/>
              </a:rPr>
              <a:t> يضر بها ولا ننسى انها رياضيه.</a:t>
            </a:r>
            <a:endParaRPr b="1" dirty="0">
              <a:latin typeface="Calibri" panose="020F0502020204030204" pitchFamily="34" charset="0"/>
              <a:cs typeface="Calibri" panose="020F0502020204030204" pitchFamily="34" charset="0"/>
              <a:sym typeface="Varela Round"/>
            </a:endParaRPr>
          </a:p>
          <a:p>
            <a:pPr marL="495300" lvl="0" indent="-342900" algn="r" rtl="1">
              <a:lnSpc>
                <a:spcPct val="140000"/>
              </a:lnSpc>
              <a:spcBef>
                <a:spcPts val="600"/>
              </a:spcBef>
              <a:spcAft>
                <a:spcPts val="0"/>
              </a:spcAft>
              <a:buSzPts val="2400"/>
              <a:buFont typeface="Noto Sans Symbols"/>
              <a:buChar char="❖"/>
            </a:pPr>
            <a:r>
              <a:rPr lang="ar-SY" b="1" dirty="0">
                <a:latin typeface="Calibri" panose="020F0502020204030204" pitchFamily="34" charset="0"/>
                <a:cs typeface="Calibri" panose="020F0502020204030204" pitchFamily="34" charset="0"/>
                <a:sym typeface="Varela Round"/>
              </a:rPr>
              <a:t>لتفعل ما يروق لها هي حره.</a:t>
            </a:r>
            <a:endParaRPr b="1" dirty="0">
              <a:latin typeface="Calibri" panose="020F0502020204030204" pitchFamily="34" charset="0"/>
              <a:cs typeface="Calibri" panose="020F0502020204030204" pitchFamily="34" charset="0"/>
              <a:sym typeface="Varela Round"/>
            </a:endParaRPr>
          </a:p>
          <a:p>
            <a:pPr marL="495300" lvl="0" indent="-342900" algn="r" rtl="1">
              <a:lnSpc>
                <a:spcPct val="140000"/>
              </a:lnSpc>
              <a:spcBef>
                <a:spcPts val="600"/>
              </a:spcBef>
              <a:spcAft>
                <a:spcPts val="0"/>
              </a:spcAft>
              <a:buSzPts val="2400"/>
              <a:buFont typeface="Noto Sans Symbols"/>
              <a:buChar char="❖"/>
            </a:pPr>
            <a:r>
              <a:rPr lang="ar-SY" b="1" dirty="0">
                <a:latin typeface="Calibri" panose="020F0502020204030204" pitchFamily="34" charset="0"/>
                <a:cs typeface="Calibri" panose="020F0502020204030204" pitchFamily="34" charset="0"/>
                <a:sym typeface="Varela Round"/>
              </a:rPr>
              <a:t>سوف اخبر والدي ليتحدثوا معها هدا التصرف غير ملائم لعائلتنا</a:t>
            </a:r>
            <a:r>
              <a:rPr lang="x-none" b="1" dirty="0">
                <a:latin typeface="Calibri" panose="020F0502020204030204" pitchFamily="34" charset="0"/>
                <a:cs typeface="Calibri" panose="020F0502020204030204" pitchFamily="34" charset="0"/>
                <a:sym typeface="Varela Round"/>
              </a:rPr>
              <a:t>.</a:t>
            </a:r>
            <a:endParaRPr b="1" dirty="0">
              <a:latin typeface="Calibri" panose="020F0502020204030204" pitchFamily="34" charset="0"/>
              <a:cs typeface="Calibri" panose="020F0502020204030204" pitchFamily="34" charset="0"/>
              <a:sym typeface="Varela Round"/>
            </a:endParaRPr>
          </a:p>
          <a:p>
            <a:pPr marL="495300" lvl="0" indent="-342900" algn="r" rtl="1">
              <a:lnSpc>
                <a:spcPct val="140000"/>
              </a:lnSpc>
              <a:spcBef>
                <a:spcPts val="600"/>
              </a:spcBef>
              <a:spcAft>
                <a:spcPts val="0"/>
              </a:spcAft>
              <a:buSzPts val="2400"/>
              <a:buFont typeface="Noto Sans Symbols"/>
              <a:buChar char="❖"/>
            </a:pPr>
            <a:r>
              <a:rPr lang="ar-SY" b="1" dirty="0">
                <a:latin typeface="Calibri" panose="020F0502020204030204" pitchFamily="34" charset="0"/>
                <a:cs typeface="Calibri" panose="020F0502020204030204" pitchFamily="34" charset="0"/>
                <a:sym typeface="Varela Round"/>
              </a:rPr>
              <a:t>هي اختي وصديقتي ايضا ولا اريد ان اضر بعلاقتنا.</a:t>
            </a:r>
            <a:endParaRPr b="1" dirty="0">
              <a:latin typeface="Calibri" panose="020F0502020204030204" pitchFamily="34" charset="0"/>
              <a:cs typeface="Calibri" panose="020F0502020204030204" pitchFamily="34" charset="0"/>
              <a:sym typeface="Varela Rou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2"/>
          <p:cNvSpPr txBox="1">
            <a:spLocks noGrp="1"/>
          </p:cNvSpPr>
          <p:nvPr>
            <p:ph type="title"/>
          </p:nvPr>
        </p:nvSpPr>
        <p:spPr>
          <a:xfrm>
            <a:off x="0" y="379985"/>
            <a:ext cx="12192000" cy="720725"/>
          </a:xfrm>
          <a:prstGeom prst="rect">
            <a:avLst/>
          </a:prstGeom>
          <a:noFill/>
          <a:ln>
            <a:noFill/>
          </a:ln>
        </p:spPr>
        <p:txBody>
          <a:bodyPr spcFirstLastPara="1" wrap="square" lIns="36000" tIns="0" rIns="36000" bIns="0" anchor="ctr" anchorCtr="0">
            <a:noAutofit/>
          </a:bodyPr>
          <a:lstStyle/>
          <a:p>
            <a:pPr lvl="0"/>
            <a:r>
              <a:rPr lang="ar-JO" dirty="0">
                <a:solidFill>
                  <a:srgbClr val="0070C0"/>
                </a:solidFill>
                <a:latin typeface="Arial" panose="020B0604020202020204" pitchFamily="34" charset="0"/>
                <a:cs typeface="Arial" panose="020B0604020202020204" pitchFamily="34" charset="0"/>
              </a:rPr>
              <a:t>مادّة للتّفكير  ....</a:t>
            </a:r>
            <a:br>
              <a:rPr lang="ar-JO" dirty="0">
                <a:solidFill>
                  <a:srgbClr val="0070C0"/>
                </a:solidFill>
                <a:latin typeface="Arial" panose="020B0604020202020204" pitchFamily="34" charset="0"/>
                <a:cs typeface="Arial" panose="020B0604020202020204" pitchFamily="34" charset="0"/>
              </a:rPr>
            </a:br>
            <a:endParaRPr dirty="0">
              <a:solidFill>
                <a:srgbClr val="0070C0"/>
              </a:solidFill>
            </a:endParaRPr>
          </a:p>
        </p:txBody>
      </p:sp>
      <p:sp>
        <p:nvSpPr>
          <p:cNvPr id="236" name="Google Shape;236;p22"/>
          <p:cNvSpPr txBox="1">
            <a:spLocks noGrp="1"/>
          </p:cNvSpPr>
          <p:nvPr>
            <p:ph type="body" idx="1"/>
          </p:nvPr>
        </p:nvSpPr>
        <p:spPr>
          <a:xfrm>
            <a:off x="515938" y="1195388"/>
            <a:ext cx="8031162" cy="4611687"/>
          </a:xfrm>
          <a:prstGeom prst="rect">
            <a:avLst/>
          </a:prstGeom>
          <a:noFill/>
          <a:ln>
            <a:noFill/>
          </a:ln>
        </p:spPr>
        <p:txBody>
          <a:bodyPr spcFirstLastPara="1" wrap="square" lIns="91425" tIns="45700" rIns="91425" bIns="45700" anchor="t" anchorCtr="0">
            <a:normAutofit/>
          </a:bodyPr>
          <a:lstStyle/>
          <a:p>
            <a:pPr marL="457200" lvl="0" indent="-381000" algn="r" rtl="1">
              <a:lnSpc>
                <a:spcPct val="150000"/>
              </a:lnSpc>
              <a:spcBef>
                <a:spcPts val="0"/>
              </a:spcBef>
              <a:spcAft>
                <a:spcPts val="0"/>
              </a:spcAft>
              <a:buSzPts val="2400"/>
              <a:buChar char="•"/>
            </a:pPr>
            <a:r>
              <a:rPr lang="ar-SY" b="1" dirty="0">
                <a:latin typeface="Calibri" panose="020F0502020204030204" pitchFamily="34" charset="0"/>
                <a:cs typeface="Calibri" panose="020F0502020204030204" pitchFamily="34" charset="0"/>
                <a:sym typeface="Varela Round"/>
              </a:rPr>
              <a:t>التدخين القسري (السلبي) يؤدي الى اضرار صحيه للأشخاص غير المدخنين</a:t>
            </a:r>
            <a:r>
              <a:rPr lang="ar-SY" b="1" dirty="0">
                <a:latin typeface="Calibri" panose="020F0502020204030204" pitchFamily="34" charset="0"/>
                <a:cs typeface="Calibri" panose="020F0502020204030204" pitchFamily="34" charset="0"/>
              </a:rPr>
              <a:t> الموجودين بجوار المدخن.</a:t>
            </a:r>
          </a:p>
          <a:p>
            <a:pPr lvl="0"/>
            <a:r>
              <a:rPr lang="ar-SY" b="1" dirty="0">
                <a:latin typeface="Calibri" panose="020F0502020204030204" pitchFamily="34" charset="0"/>
                <a:cs typeface="Calibri" panose="020F0502020204030204" pitchFamily="34" charset="0"/>
                <a:sym typeface="Varela Round"/>
              </a:rPr>
              <a:t>للتدخين عواقب صحيه على مجرى التنفس</a:t>
            </a:r>
            <a:r>
              <a:rPr lang="ar-SY" b="1" dirty="0">
                <a:latin typeface="Calibri" panose="020F0502020204030204" pitchFamily="34" charset="0"/>
                <a:cs typeface="Calibri" panose="020F0502020204030204" pitchFamily="34" charset="0"/>
              </a:rPr>
              <a:t> ويمكن أن يكون للتدخين تأثير على ال</a:t>
            </a:r>
            <a:r>
              <a:rPr lang="ar-JO" b="1" dirty="0">
                <a:latin typeface="Calibri" panose="020F0502020204030204" pitchFamily="34" charset="0"/>
                <a:cs typeface="Calibri" panose="020F0502020204030204" pitchFamily="34" charset="0"/>
              </a:rPr>
              <a:t>لياقة البدنية .</a:t>
            </a:r>
            <a:endParaRPr b="1" dirty="0"/>
          </a:p>
        </p:txBody>
      </p:sp>
      <p:pic>
        <p:nvPicPr>
          <p:cNvPr id="3" name="תמונה 2" descr="תמונה שמכילה אחזקה, יד&#10;&#10;התיאור נוצר באופן אוטומטי">
            <a:extLst>
              <a:ext uri="{FF2B5EF4-FFF2-40B4-BE49-F238E27FC236}">
                <a16:creationId xmlns:a16="http://schemas.microsoft.com/office/drawing/2014/main" id="{D2B6465B-7CA6-45D3-9BC8-37F9101EB783}"/>
              </a:ext>
            </a:extLst>
          </p:cNvPr>
          <p:cNvPicPr>
            <a:picLocks noChangeAspect="1"/>
          </p:cNvPicPr>
          <p:nvPr/>
        </p:nvPicPr>
        <p:blipFill>
          <a:blip r:embed="rId3"/>
          <a:stretch>
            <a:fillRect/>
          </a:stretch>
        </p:blipFill>
        <p:spPr>
          <a:xfrm>
            <a:off x="4866640" y="4089574"/>
            <a:ext cx="3261360" cy="217254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0" y="559293"/>
            <a:ext cx="12192000" cy="374157"/>
          </a:xfrm>
          <a:prstGeom prst="rect">
            <a:avLst/>
          </a:prstGeom>
          <a:noFill/>
          <a:ln>
            <a:noFill/>
          </a:ln>
        </p:spPr>
        <p:txBody>
          <a:bodyPr spcFirstLastPara="1" wrap="square" lIns="36000" tIns="0" rIns="36000" bIns="0" anchor="ctr" anchorCtr="0">
            <a:noAutofit/>
          </a:bodyPr>
          <a:lstStyle/>
          <a:p>
            <a:pPr lvl="0"/>
            <a:r>
              <a:rPr lang="ar-SA" sz="3600" dirty="0">
                <a:solidFill>
                  <a:srgbClr val="0070C0"/>
                </a:solidFill>
                <a:latin typeface="Calibri"/>
                <a:ea typeface="+mj-ea"/>
                <a:cs typeface="Calibri"/>
                <a:sym typeface="Calibri"/>
              </a:rPr>
              <a:t>نلخّص</a:t>
            </a:r>
            <a:r>
              <a:rPr lang="ar-JO" sz="4000" dirty="0">
                <a:solidFill>
                  <a:srgbClr val="0070C0"/>
                </a:solidFill>
                <a:latin typeface="Calibri"/>
                <a:ea typeface="+mj-ea"/>
                <a:cs typeface="Calibri"/>
                <a:sym typeface="Calibri"/>
              </a:rPr>
              <a:t> </a:t>
            </a:r>
            <a:r>
              <a:rPr lang="ar-SA" sz="3200" dirty="0">
                <a:solidFill>
                  <a:srgbClr val="0070C0"/>
                </a:solidFill>
                <a:latin typeface="Calibri" panose="020F0502020204030204" pitchFamily="34" charset="0"/>
                <a:ea typeface="+mj-ea"/>
                <a:cs typeface="Calibri" panose="020F0502020204030204" pitchFamily="34" charset="0"/>
                <a:sym typeface="Arial"/>
              </a:rPr>
              <a:t>ونعطي</a:t>
            </a:r>
            <a:r>
              <a:rPr lang="ar-SA" sz="3600" dirty="0">
                <a:solidFill>
                  <a:srgbClr val="0070C0"/>
                </a:solidFill>
                <a:latin typeface="Calibri" panose="020F0502020204030204" pitchFamily="34" charset="0"/>
                <a:ea typeface="+mj-ea"/>
                <a:cs typeface="Calibri" panose="020F0502020204030204" pitchFamily="34" charset="0"/>
                <a:sym typeface="Arial"/>
              </a:rPr>
              <a:t> </a:t>
            </a:r>
            <a:r>
              <a:rPr lang="ar-JO" sz="360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مادّة للتّفكير  </a:t>
            </a:r>
            <a:r>
              <a:rPr lang="he-IL" sz="320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a:t>
            </a:r>
            <a:br>
              <a:rPr lang="he-IL" sz="320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br>
            <a:r>
              <a:rPr lang="ar-JO" dirty="0">
                <a:solidFill>
                  <a:srgbClr val="0070C0"/>
                </a:solidFill>
                <a:latin typeface="Calibri"/>
                <a:ea typeface="+mj-ea"/>
                <a:cs typeface="Calibri"/>
                <a:sym typeface="Calibri"/>
              </a:rPr>
              <a:t> </a:t>
            </a:r>
            <a:endParaRPr dirty="0">
              <a:solidFill>
                <a:srgbClr val="0070C0"/>
              </a:solidFill>
              <a:sym typeface="Varela Round"/>
            </a:endParaRPr>
          </a:p>
        </p:txBody>
      </p:sp>
      <p:sp>
        <p:nvSpPr>
          <p:cNvPr id="243" name="Google Shape;243;p23"/>
          <p:cNvSpPr txBox="1">
            <a:spLocks noGrp="1"/>
          </p:cNvSpPr>
          <p:nvPr>
            <p:ph type="body" idx="1"/>
          </p:nvPr>
        </p:nvSpPr>
        <p:spPr>
          <a:xfrm>
            <a:off x="719138" y="807868"/>
            <a:ext cx="7421685" cy="5172245"/>
          </a:xfrm>
          <a:prstGeom prst="rect">
            <a:avLst/>
          </a:prstGeom>
          <a:noFill/>
          <a:ln>
            <a:noFill/>
          </a:ln>
        </p:spPr>
        <p:txBody>
          <a:bodyPr spcFirstLastPara="1" wrap="square" lIns="91425" tIns="45700" rIns="91425" bIns="45700" anchor="t" anchorCtr="0">
            <a:noAutofit/>
          </a:bodyPr>
          <a:lstStyle/>
          <a:p>
            <a:pPr marL="406400" lvl="0" indent="-342900">
              <a:lnSpc>
                <a:spcPct val="90000"/>
              </a:lnSpc>
              <a:spcBef>
                <a:spcPts val="1000"/>
              </a:spcBef>
              <a:buClr>
                <a:srgbClr val="000000"/>
              </a:buClr>
              <a:buSzPts val="2600"/>
              <a:buFont typeface="Noto Sans Symbols"/>
              <a:buChar char="✔"/>
            </a:pPr>
            <a:endParaRPr lang="ar-JO" sz="2500" dirty="0"/>
          </a:p>
          <a:p>
            <a:pPr marL="406400" lvl="0" indent="-342900">
              <a:lnSpc>
                <a:spcPct val="90000"/>
              </a:lnSpc>
              <a:spcBef>
                <a:spcPts val="1000"/>
              </a:spcBef>
              <a:buClr>
                <a:srgbClr val="000000"/>
              </a:buClr>
              <a:buSzPts val="2600"/>
              <a:buFont typeface="Noto Sans Symbols"/>
              <a:buChar char="✔"/>
            </a:pPr>
            <a:r>
              <a:rPr lang="ar-JO" sz="2500" b="1" dirty="0">
                <a:latin typeface="Calibri" panose="020F0502020204030204" pitchFamily="34" charset="0"/>
                <a:cs typeface="Calibri" panose="020F0502020204030204" pitchFamily="34" charset="0"/>
              </a:rPr>
              <a:t>التأثير الاجتماعي/ الضغط الجماعي له تأثير كبير على طريقة تفكيرنا وقد يؤثر على السلوك وطرق التفكير.</a:t>
            </a:r>
          </a:p>
          <a:p>
            <a:pPr marL="406400" lvl="0" indent="-342900">
              <a:lnSpc>
                <a:spcPct val="90000"/>
              </a:lnSpc>
              <a:spcBef>
                <a:spcPts val="1000"/>
              </a:spcBef>
              <a:buClr>
                <a:srgbClr val="000000"/>
              </a:buClr>
              <a:buSzPts val="2600"/>
              <a:buFont typeface="Noto Sans Symbols"/>
              <a:buChar char="✔"/>
            </a:pPr>
            <a:r>
              <a:rPr lang="ar-JO" sz="2500" b="1" dirty="0">
                <a:latin typeface="Calibri" panose="020F0502020204030204" pitchFamily="34" charset="0"/>
                <a:cs typeface="Calibri" panose="020F0502020204030204" pitchFamily="34" charset="0"/>
              </a:rPr>
              <a:t>في بعض الأحيان يكون هناك صراع داخلي فيما يتعلق بالتدخين ، يكون الصراع بين الرغبة في الانتماء إلى مجموعة والقيم الخاصة لكل شخص.</a:t>
            </a:r>
          </a:p>
          <a:p>
            <a:pPr marL="63500" lvl="0" indent="0">
              <a:lnSpc>
                <a:spcPct val="90000"/>
              </a:lnSpc>
              <a:spcBef>
                <a:spcPts val="1000"/>
              </a:spcBef>
              <a:buClr>
                <a:srgbClr val="000000"/>
              </a:buClr>
              <a:buSzPts val="2600"/>
              <a:buNone/>
            </a:pPr>
            <a:endParaRPr lang="ar-SY" sz="2500" b="1" dirty="0">
              <a:latin typeface="Calibri" panose="020F0502020204030204" pitchFamily="34" charset="0"/>
              <a:cs typeface="Calibri" panose="020F0502020204030204" pitchFamily="34" charset="0"/>
            </a:endParaRPr>
          </a:p>
          <a:p>
            <a:pPr marL="406400" lvl="0" indent="-342900">
              <a:lnSpc>
                <a:spcPct val="90000"/>
              </a:lnSpc>
              <a:spcBef>
                <a:spcPts val="1000"/>
              </a:spcBef>
              <a:buFont typeface="Noto Sans Symbols"/>
              <a:buChar char="✔"/>
            </a:pPr>
            <a:r>
              <a:rPr lang="ar-SY" sz="2500" b="1" dirty="0">
                <a:latin typeface="Calibri" panose="020F0502020204030204" pitchFamily="34" charset="0"/>
                <a:cs typeface="Calibri" panose="020F0502020204030204" pitchFamily="34" charset="0"/>
              </a:rPr>
              <a:t>من المهم لنا أن نعزز قدرتنا على التعبير عن آرائنا لأصدقائنا ، حتى لو كانوا مختلفين.</a:t>
            </a:r>
            <a:endParaRPr lang="ar-JO" sz="2500" b="1" dirty="0">
              <a:latin typeface="Calibri" panose="020F0502020204030204" pitchFamily="34" charset="0"/>
              <a:cs typeface="Calibri" panose="020F0502020204030204" pitchFamily="34" charset="0"/>
            </a:endParaRPr>
          </a:p>
          <a:p>
            <a:pPr marL="63500" lvl="0" indent="0">
              <a:lnSpc>
                <a:spcPct val="90000"/>
              </a:lnSpc>
              <a:spcBef>
                <a:spcPts val="1000"/>
              </a:spcBef>
              <a:buNone/>
            </a:pPr>
            <a:endParaRPr lang="ar-SY" sz="2500" b="1" dirty="0">
              <a:latin typeface="Calibri" panose="020F0502020204030204" pitchFamily="34" charset="0"/>
              <a:cs typeface="Calibri" panose="020F0502020204030204" pitchFamily="34" charset="0"/>
              <a:sym typeface="Varela Round"/>
            </a:endParaRPr>
          </a:p>
          <a:p>
            <a:pPr marL="406400" lvl="0" indent="-342900">
              <a:lnSpc>
                <a:spcPct val="90000"/>
              </a:lnSpc>
              <a:spcBef>
                <a:spcPts val="1000"/>
              </a:spcBef>
              <a:buFont typeface="Noto Sans Symbols"/>
              <a:buChar char="✔"/>
            </a:pPr>
            <a:r>
              <a:rPr lang="ar-JO" sz="2500" b="1" dirty="0">
                <a:latin typeface="Calibri" panose="020F0502020204030204" pitchFamily="34" charset="0"/>
                <a:cs typeface="Calibri" panose="020F0502020204030204" pitchFamily="34" charset="0"/>
              </a:rPr>
              <a:t> إن قول "لا" يعطي شعورًا بالثقة بالنفس ، ويعزز صورة الذات ، وهو تعبير عن الحزم  والنتيجة   تلقي التقدير والاحترام من الاخرين  </a:t>
            </a:r>
            <a:r>
              <a:rPr lang="ar-JO" sz="2500" dirty="0">
                <a:latin typeface="Calibri" panose="020F0502020204030204" pitchFamily="34" charset="0"/>
                <a:cs typeface="Calibri" panose="020F0502020204030204" pitchFamily="34" charset="0"/>
              </a:rPr>
              <a:t>.</a:t>
            </a:r>
          </a:p>
          <a:p>
            <a:pPr marL="406400" lvl="0" indent="-342900" algn="r" rtl="1">
              <a:lnSpc>
                <a:spcPct val="90000"/>
              </a:lnSpc>
              <a:spcBef>
                <a:spcPts val="1000"/>
              </a:spcBef>
              <a:spcAft>
                <a:spcPts val="0"/>
              </a:spcAft>
              <a:buSzPts val="2400"/>
              <a:buFont typeface="Noto Sans Symbols"/>
              <a:buChar char="✔"/>
            </a:pPr>
            <a:endParaRPr sz="2300" dirty="0">
              <a:latin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כותרת 1"/>
          <p:cNvSpPr>
            <a:spLocks noGrp="1"/>
          </p:cNvSpPr>
          <p:nvPr>
            <p:ph type="title"/>
          </p:nvPr>
        </p:nvSpPr>
        <p:spPr>
          <a:xfrm>
            <a:off x="516733" y="212725"/>
            <a:ext cx="11158537" cy="973138"/>
          </a:xfrm>
        </p:spPr>
        <p:txBody>
          <a:bodyPr/>
          <a:lstStyle/>
          <a:p>
            <a:pPr fontAlgn="base">
              <a:spcAft>
                <a:spcPct val="0"/>
              </a:spcAft>
            </a:pPr>
            <a:r>
              <a:rPr lang="ar-SA" altLang="he-IL" dirty="0">
                <a:solidFill>
                  <a:srgbClr val="0070C0"/>
                </a:solidFill>
                <a:latin typeface="Calibri" panose="020F0502020204030204" pitchFamily="34" charset="0"/>
                <a:cs typeface="Calibri" panose="020F0502020204030204" pitchFamily="34" charset="0"/>
              </a:rPr>
              <a:t>كلمة قبل أنْ نُنهي لقاءنا..</a:t>
            </a:r>
            <a:endParaRPr altLang="he-IL" dirty="0">
              <a:solidFill>
                <a:srgbClr val="0070C0"/>
              </a:solidFill>
              <a:latin typeface="Varela Round"/>
              <a:ea typeface="Varela Round"/>
              <a:cs typeface="Varela Round"/>
            </a:endParaRPr>
          </a:p>
        </p:txBody>
      </p:sp>
      <p:sp>
        <p:nvSpPr>
          <p:cNvPr id="26628" name="מציין מיקום תוכן 4"/>
          <p:cNvSpPr>
            <a:spLocks noGrp="1"/>
          </p:cNvSpPr>
          <p:nvPr>
            <p:ph sz="quarter" idx="4"/>
          </p:nvPr>
        </p:nvSpPr>
        <p:spPr>
          <a:xfrm>
            <a:off x="639192" y="1185863"/>
            <a:ext cx="7412855" cy="4389314"/>
          </a:xfrm>
        </p:spPr>
        <p:txBody>
          <a:bodyPr>
            <a:normAutofit fontScale="92500" lnSpcReduction="10000"/>
          </a:bodyPr>
          <a:lstStyle/>
          <a:p>
            <a:pPr marL="0" lvl="0" indent="0" algn="r" rtl="1">
              <a:buClr>
                <a:srgbClr val="F79646">
                  <a:lumMod val="75000"/>
                </a:srgbClr>
              </a:buClr>
              <a:buSzTx/>
              <a:defRPr/>
            </a:pPr>
            <a:r>
              <a:rPr lang="ar-JO" sz="3700" b="1" dirty="0">
                <a:latin typeface="Calibri" panose="020F0502020204030204" pitchFamily="34" charset="0"/>
                <a:cs typeface="Calibri" panose="020F0502020204030204" pitchFamily="34" charset="0"/>
              </a:rPr>
              <a:t>*  آمل أنْ تكونوا قد شعرتم بالقرب بالرغم  من البُعد.</a:t>
            </a:r>
            <a:endParaRPr lang="he-IL" sz="3700" b="1" dirty="0">
              <a:latin typeface="Calibri" panose="020F0502020204030204" pitchFamily="34" charset="0"/>
              <a:cs typeface="Calibri" panose="020F0502020204030204" pitchFamily="34" charset="0"/>
            </a:endParaRPr>
          </a:p>
          <a:p>
            <a:pPr marL="0" lvl="0" indent="0" algn="r" rtl="1">
              <a:buClr>
                <a:srgbClr val="F79646">
                  <a:lumMod val="75000"/>
                </a:srgbClr>
              </a:buClr>
              <a:buSzTx/>
              <a:defRPr/>
            </a:pPr>
            <a:r>
              <a:rPr lang="ar-JO" sz="3700" b="1" dirty="0">
                <a:latin typeface="Calibri" panose="020F0502020204030204" pitchFamily="34" charset="0"/>
                <a:cs typeface="Calibri" panose="020F0502020204030204" pitchFamily="34" charset="0"/>
              </a:rPr>
              <a:t>*   لا نبقى وحيدين/</a:t>
            </a:r>
            <a:r>
              <a:rPr lang="ar-SA" sz="3700" b="1" dirty="0">
                <a:latin typeface="Calibri" panose="020F0502020204030204" pitchFamily="34" charset="0"/>
                <a:cs typeface="Calibri" panose="020F0502020204030204" pitchFamily="34" charset="0"/>
              </a:rPr>
              <a:t> </a:t>
            </a:r>
            <a:r>
              <a:rPr lang="ar-JO" sz="3700" b="1" dirty="0">
                <a:latin typeface="Calibri" panose="020F0502020204030204" pitchFamily="34" charset="0"/>
                <a:cs typeface="Calibri" panose="020F0502020204030204" pitchFamily="34" charset="0"/>
              </a:rPr>
              <a:t>لا تبقوا بمفردكم</a:t>
            </a:r>
          </a:p>
          <a:p>
            <a:pPr marL="0" lvl="0" indent="0" algn="r" rtl="1">
              <a:buClr>
                <a:srgbClr val="F79646">
                  <a:lumMod val="75000"/>
                </a:srgbClr>
              </a:buClr>
              <a:buSzTx/>
              <a:defRPr/>
            </a:pPr>
            <a:r>
              <a:rPr lang="ar-JO" sz="3700" b="1" dirty="0">
                <a:latin typeface="Calibri" panose="020F0502020204030204" pitchFamily="34" charset="0"/>
                <a:cs typeface="Calibri" panose="020F0502020204030204" pitchFamily="34" charset="0"/>
              </a:rPr>
              <a:t>*   تواصلوا مع العائلة، الأصدقاء، المعلّمين.</a:t>
            </a:r>
          </a:p>
          <a:p>
            <a:pPr marL="0" lvl="0" indent="0" algn="r" rtl="1">
              <a:buClr>
                <a:srgbClr val="F79646">
                  <a:lumMod val="75000"/>
                </a:srgbClr>
              </a:buClr>
              <a:buSzTx/>
              <a:defRPr/>
            </a:pPr>
            <a:r>
              <a:rPr lang="ar-JO" sz="3700" b="1" dirty="0">
                <a:latin typeface="Calibri" panose="020F0502020204030204" pitchFamily="34" charset="0"/>
                <a:cs typeface="Calibri" panose="020F0502020204030204" pitchFamily="34" charset="0"/>
              </a:rPr>
              <a:t>*   نُطلع </a:t>
            </a:r>
            <a:r>
              <a:rPr lang="ar-SA" sz="3700" b="1" dirty="0">
                <a:latin typeface="Calibri" panose="020F0502020204030204" pitchFamily="34" charset="0"/>
                <a:cs typeface="Calibri" panose="020F0502020204030204" pitchFamily="34" charset="0"/>
              </a:rPr>
              <a:t>الآخرين على ما نختبره مِن تجارب، ونبدي اهتمامنا بالآخرين</a:t>
            </a:r>
            <a:r>
              <a:rPr lang="ar-JO" sz="3700" b="1" dirty="0">
                <a:latin typeface="Calibri" panose="020F0502020204030204" pitchFamily="34" charset="0"/>
                <a:cs typeface="Calibri" panose="020F0502020204030204" pitchFamily="34" charset="0"/>
              </a:rPr>
              <a:t>.</a:t>
            </a:r>
          </a:p>
          <a:p>
            <a:pPr marL="0" lvl="0" indent="0" algn="r" rtl="1">
              <a:buClr>
                <a:srgbClr val="F79646">
                  <a:lumMod val="75000"/>
                </a:srgbClr>
              </a:buClr>
              <a:buSzTx/>
              <a:defRPr/>
            </a:pPr>
            <a:endParaRPr lang="he-IL" sz="3700" b="1" dirty="0">
              <a:solidFill>
                <a:srgbClr val="000000"/>
              </a:solidFill>
              <a:latin typeface="Calibri" panose="020F0502020204030204" pitchFamily="34" charset="0"/>
              <a:cs typeface="Calibri" panose="020F0502020204030204" pitchFamily="34" charset="0"/>
            </a:endParaRPr>
          </a:p>
          <a:p>
            <a:pPr indent="-457200">
              <a:lnSpc>
                <a:spcPct val="90000"/>
              </a:lnSpc>
              <a:spcAft>
                <a:spcPts val="0"/>
              </a:spcAft>
              <a:buClr>
                <a:schemeClr val="accent6">
                  <a:lumMod val="75000"/>
                </a:schemeClr>
              </a:buClr>
              <a:buSzPts val="3600"/>
              <a:buFont typeface="Wingdings" panose="05000000000000000000" pitchFamily="2" charset="2"/>
              <a:buChar char="q"/>
              <a:defRPr/>
            </a:pPr>
            <a:r>
              <a:rPr lang="ar-JO" sz="3200" b="1" dirty="0">
                <a:solidFill>
                  <a:srgbClr val="0070C0"/>
                </a:solidFill>
                <a:latin typeface="Calibri" panose="020F0502020204030204" pitchFamily="34" charset="0"/>
                <a:cs typeface="Calibri" panose="020F0502020204030204" pitchFamily="34" charset="0"/>
              </a:rPr>
              <a:t>إلى اللقاء في درس المهارات الحياتيّة القادم!</a:t>
            </a:r>
          </a:p>
          <a:p>
            <a:pPr indent="-457200">
              <a:lnSpc>
                <a:spcPct val="90000"/>
              </a:lnSpc>
              <a:spcAft>
                <a:spcPts val="0"/>
              </a:spcAft>
              <a:buClr>
                <a:schemeClr val="accent6">
                  <a:lumMod val="75000"/>
                </a:schemeClr>
              </a:buClr>
              <a:buSzPts val="3600"/>
              <a:buFont typeface="Wingdings" panose="05000000000000000000" pitchFamily="2" charset="2"/>
              <a:buChar char="q"/>
              <a:defRPr/>
            </a:pPr>
            <a:endParaRPr lang="ar-JO" sz="3200" b="1" dirty="0">
              <a:solidFill>
                <a:schemeClr val="tx1"/>
              </a:solidFill>
              <a:latin typeface="Calibri" panose="020F0502020204030204" pitchFamily="34" charset="0"/>
              <a:cs typeface="Calibri" panose="020F0502020204030204" pitchFamily="34" charset="0"/>
            </a:endParaRPr>
          </a:p>
          <a:p>
            <a:pPr indent="-457200">
              <a:lnSpc>
                <a:spcPct val="90000"/>
              </a:lnSpc>
              <a:spcAft>
                <a:spcPts val="0"/>
              </a:spcAft>
              <a:buClr>
                <a:schemeClr val="accent6">
                  <a:lumMod val="75000"/>
                </a:schemeClr>
              </a:buClr>
              <a:buSzPts val="3600"/>
              <a:buFont typeface="Wingdings" panose="05000000000000000000" pitchFamily="2" charset="2"/>
              <a:buChar char="q"/>
              <a:defRPr/>
            </a:pPr>
            <a:endParaRPr sz="3200" dirty="0">
              <a:solidFill>
                <a:schemeClr val="tx1"/>
              </a:solidFill>
            </a:endParaRPr>
          </a:p>
        </p:txBody>
      </p:sp>
    </p:spTree>
    <p:extLst>
      <p:ext uri="{BB962C8B-B14F-4D97-AF65-F5344CB8AC3E}">
        <p14:creationId xmlns:p14="http://schemas.microsoft.com/office/powerpoint/2010/main" val="2880252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4"/>
          <p:cNvPicPr preferRelativeResize="0"/>
          <p:nvPr/>
        </p:nvPicPr>
        <p:blipFill rotWithShape="1">
          <a:blip r:embed="rId3">
            <a:alphaModFix/>
          </a:blip>
          <a:srcRect l="39172" r="34232" b="66411"/>
          <a:stretch/>
        </p:blipFill>
        <p:spPr>
          <a:xfrm>
            <a:off x="4776788" y="0"/>
            <a:ext cx="3241675" cy="1838325"/>
          </a:xfrm>
          <a:prstGeom prst="rect">
            <a:avLst/>
          </a:prstGeom>
          <a:noFill/>
          <a:ln>
            <a:noFill/>
          </a:ln>
        </p:spPr>
      </p:pic>
      <p:sp>
        <p:nvSpPr>
          <p:cNvPr id="249" name="Google Shape;249;p24"/>
          <p:cNvSpPr txBox="1"/>
          <p:nvPr/>
        </p:nvSpPr>
        <p:spPr>
          <a:xfrm>
            <a:off x="1385888" y="3016250"/>
            <a:ext cx="10181716" cy="2277506"/>
          </a:xfrm>
          <a:prstGeom prst="rect">
            <a:avLst/>
          </a:prstGeom>
          <a:noFill/>
          <a:ln>
            <a:noFill/>
          </a:ln>
        </p:spPr>
        <p:txBody>
          <a:bodyPr spcFirstLastPara="1" wrap="square" lIns="91425" tIns="45700" rIns="91425" bIns="45700" anchor="t" anchorCtr="0">
            <a:spAutoFit/>
          </a:bodyPr>
          <a:lstStyle/>
          <a:p>
            <a:pPr marL="895350" lvl="0" algn="ctr" rtl="1">
              <a:buSzPts val="2800"/>
            </a:pPr>
            <a:r>
              <a:rPr lang="ar-JO" sz="3200" dirty="0">
                <a:solidFill>
                  <a:srgbClr val="002060"/>
                </a:solidFill>
                <a:latin typeface="Calibri" panose="020F0502020204030204" pitchFamily="34" charset="0"/>
                <a:cs typeface="Calibri" panose="020F0502020204030204" pitchFamily="34" charset="0"/>
              </a:rPr>
              <a:t>يتمّ استخدام المصنفات أثناء هذا البث وفقًا للبند 27 أ من قانون حقوق الطبع والنشر لعام 2007. إذا كنت تمتلك حقوق أحد المصنفات، يمكنك أن تطلب منّا التوقف عن استخدام المصنف، عبر البريد الإلكتروني:</a:t>
            </a:r>
          </a:p>
          <a:p>
            <a:pPr marL="895350" lvl="0" algn="ctr" rtl="1">
              <a:buSzPts val="2800"/>
            </a:pPr>
            <a:r>
              <a:rPr lang="en-US" sz="3200" dirty="0">
                <a:solidFill>
                  <a:srgbClr val="002060"/>
                </a:solidFill>
                <a:latin typeface="Calibri" panose="020F0502020204030204" pitchFamily="34" charset="0"/>
                <a:cs typeface="Calibri" panose="020F0502020204030204" pitchFamily="34" charset="0"/>
              </a:rPr>
              <a:t>rights@education.gov.il</a:t>
            </a:r>
          </a:p>
          <a:p>
            <a:pPr marL="895350" marR="0" lvl="0" indent="0" algn="just" rtl="1">
              <a:spcBef>
                <a:spcPts val="0"/>
              </a:spcBef>
              <a:spcAft>
                <a:spcPts val="0"/>
              </a:spcAft>
              <a:buClr>
                <a:srgbClr val="000000"/>
              </a:buClr>
              <a:buSzPts val="2800"/>
              <a:buFont typeface="Arial"/>
              <a:buNone/>
            </a:pPr>
            <a:endParaRPr dirty="0">
              <a:solidFill>
                <a:srgbClr val="002060"/>
              </a:solidFill>
            </a:endParaRPr>
          </a:p>
        </p:txBody>
      </p:sp>
      <p:sp>
        <p:nvSpPr>
          <p:cNvPr id="250" name="Google Shape;250;p24"/>
          <p:cNvSpPr/>
          <p:nvPr/>
        </p:nvSpPr>
        <p:spPr>
          <a:xfrm>
            <a:off x="1588" y="1838325"/>
            <a:ext cx="12190413" cy="923289"/>
          </a:xfrm>
          <a:prstGeom prst="rect">
            <a:avLst/>
          </a:prstGeom>
          <a:noFill/>
          <a:ln>
            <a:noFill/>
          </a:ln>
        </p:spPr>
        <p:txBody>
          <a:bodyPr spcFirstLastPara="1" wrap="square" lIns="91425" tIns="45700" rIns="91425" bIns="45700" anchor="t" anchorCtr="0">
            <a:spAutoFit/>
          </a:bodyPr>
          <a:lstStyle/>
          <a:p>
            <a:pPr lvl="0" algn="ctr" rtl="1">
              <a:lnSpc>
                <a:spcPct val="150000"/>
              </a:lnSpc>
              <a:buSzPts val="3200"/>
            </a:pPr>
            <a:r>
              <a:rPr lang="ar-JO" sz="3600" b="1" dirty="0">
                <a:solidFill>
                  <a:srgbClr val="002060"/>
                </a:solidFill>
                <a:latin typeface="Calibri" panose="020F0502020204030204" pitchFamily="34" charset="0"/>
                <a:cs typeface="Calibri" panose="020F0502020204030204" pitchFamily="34" charset="0"/>
              </a:rPr>
              <a:t>استخدام الأعمال  المحمية بحقوق النشر وتحديد أصحابها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8775" y="2695575"/>
            <a:ext cx="9209088" cy="1924050"/>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Clr>
                <a:srgbClr val="000000"/>
              </a:buClr>
              <a:buSzPts val="1800"/>
              <a:buFont typeface="Arial"/>
              <a:buNone/>
            </a:pPr>
            <a:endParaRPr sz="1800" b="0" i="0" u="none" strike="noStrike" cap="none">
              <a:solidFill>
                <a:srgbClr val="002060"/>
              </a:solidFill>
              <a:latin typeface="Varela Round"/>
              <a:ea typeface="Varela Round"/>
              <a:cs typeface="Varela Round"/>
              <a:sym typeface="Varela Round"/>
            </a:endParaRPr>
          </a:p>
        </p:txBody>
      </p:sp>
      <p:sp>
        <p:nvSpPr>
          <p:cNvPr id="114" name="Google Shape;114;p2"/>
          <p:cNvSpPr txBox="1">
            <a:spLocks noGrp="1"/>
          </p:cNvSpPr>
          <p:nvPr>
            <p:ph type="ctrTitle"/>
          </p:nvPr>
        </p:nvSpPr>
        <p:spPr>
          <a:xfrm>
            <a:off x="0" y="1639888"/>
            <a:ext cx="12192000" cy="1260475"/>
          </a:xfrm>
          <a:prstGeom prst="rect">
            <a:avLst/>
          </a:prstGeom>
          <a:noFill/>
          <a:ln>
            <a:noFill/>
          </a:ln>
        </p:spPr>
        <p:txBody>
          <a:bodyPr spcFirstLastPara="1" wrap="square" lIns="91425" tIns="45700" rIns="91425" bIns="45700" anchor="ctr" anchorCtr="0">
            <a:noAutofit/>
          </a:bodyPr>
          <a:lstStyle/>
          <a:p>
            <a:pPr lvl="0">
              <a:buSzPts val="6600"/>
            </a:pPr>
            <a:r>
              <a:rPr lang="he-IL" sz="6600" dirty="0">
                <a:solidFill>
                  <a:schemeClr val="tx1"/>
                </a:solidFill>
                <a:latin typeface="Times New Roman" panose="02020603050405020304" pitchFamily="18" charset="0"/>
                <a:cs typeface="Times New Roman" panose="02020603050405020304" pitchFamily="18" charset="0"/>
              </a:rPr>
              <a:t> هل ندخن ام لا ?</a:t>
            </a:r>
            <a:br>
              <a:rPr lang="en-US" sz="6600" dirty="0">
                <a:solidFill>
                  <a:schemeClr val="tx1"/>
                </a:solidFill>
                <a:latin typeface="Times New Roman" panose="02020603050405020304" pitchFamily="18" charset="0"/>
                <a:cs typeface="Times New Roman" panose="02020603050405020304" pitchFamily="18" charset="0"/>
              </a:rPr>
            </a:br>
            <a:r>
              <a:rPr lang="ar-JO" sz="3200" dirty="0">
                <a:solidFill>
                  <a:schemeClr val="tx1"/>
                </a:solidFill>
                <a:latin typeface="Calibri"/>
                <a:ea typeface="+mn-ea"/>
                <a:cs typeface="Calibri"/>
                <a:sym typeface="Calibri"/>
              </a:rPr>
              <a:t>درس </a:t>
            </a:r>
            <a:r>
              <a:rPr lang="ar-SA" sz="3200" dirty="0">
                <a:solidFill>
                  <a:schemeClr val="tx1"/>
                </a:solidFill>
                <a:latin typeface="Calibri"/>
                <a:ea typeface="+mn-ea"/>
                <a:cs typeface="Calibri"/>
                <a:sym typeface="Calibri"/>
              </a:rPr>
              <a:t>في </a:t>
            </a:r>
            <a:r>
              <a:rPr lang="ar-JO" sz="3200" dirty="0">
                <a:solidFill>
                  <a:schemeClr val="tx1"/>
                </a:solidFill>
                <a:latin typeface="Calibri"/>
                <a:ea typeface="+mn-ea"/>
                <a:cs typeface="Calibri"/>
                <a:sym typeface="Calibri"/>
              </a:rPr>
              <a:t>المهارات الحياتيّة للصف</a:t>
            </a:r>
            <a:r>
              <a:rPr lang="ar-SA" sz="3200" dirty="0">
                <a:solidFill>
                  <a:schemeClr val="tx1"/>
                </a:solidFill>
                <a:latin typeface="Calibri"/>
                <a:ea typeface="+mn-ea"/>
                <a:cs typeface="Calibri"/>
                <a:sym typeface="Calibri"/>
              </a:rPr>
              <a:t>ّ</a:t>
            </a:r>
            <a:r>
              <a:rPr lang="ar-JO" sz="3200" dirty="0">
                <a:solidFill>
                  <a:schemeClr val="tx1"/>
                </a:solidFill>
                <a:latin typeface="Calibri"/>
                <a:ea typeface="+mn-ea"/>
                <a:cs typeface="Calibri"/>
                <a:sym typeface="Calibri"/>
              </a:rPr>
              <a:t> </a:t>
            </a:r>
            <a:r>
              <a:rPr lang="ar-SA" sz="3200" dirty="0">
                <a:solidFill>
                  <a:schemeClr val="tx1"/>
                </a:solidFill>
                <a:latin typeface="Calibri"/>
                <a:ea typeface="+mn-ea"/>
                <a:cs typeface="Calibri"/>
                <a:sym typeface="Calibri"/>
              </a:rPr>
              <a:t>ال</a:t>
            </a:r>
            <a:r>
              <a:rPr lang="ar-JO" sz="3200" dirty="0">
                <a:solidFill>
                  <a:schemeClr val="tx1"/>
                </a:solidFill>
                <a:latin typeface="Calibri"/>
                <a:ea typeface="+mn-ea"/>
                <a:cs typeface="Calibri"/>
                <a:sym typeface="Calibri"/>
              </a:rPr>
              <a:t>سابع –</a:t>
            </a:r>
            <a:r>
              <a:rPr lang="he-IL" sz="3200" dirty="0">
                <a:solidFill>
                  <a:schemeClr val="tx1"/>
                </a:solidFill>
                <a:latin typeface="Calibri"/>
                <a:ea typeface="+mn-ea"/>
                <a:cs typeface="Calibri"/>
                <a:sym typeface="Calibri"/>
              </a:rPr>
              <a:t> </a:t>
            </a:r>
            <a:r>
              <a:rPr lang="ar-SA" sz="3200" dirty="0">
                <a:solidFill>
                  <a:schemeClr val="tx1"/>
                </a:solidFill>
                <a:latin typeface="Calibri"/>
                <a:ea typeface="+mn-ea"/>
                <a:cs typeface="Calibri"/>
                <a:sym typeface="Calibri"/>
              </a:rPr>
              <a:t>الصفّ</a:t>
            </a:r>
            <a:r>
              <a:rPr lang="ar-JO" sz="3200" dirty="0">
                <a:solidFill>
                  <a:schemeClr val="tx1"/>
                </a:solidFill>
                <a:latin typeface="Calibri"/>
                <a:ea typeface="+mn-ea"/>
                <a:cs typeface="Calibri"/>
                <a:sym typeface="Calibri"/>
              </a:rPr>
              <a:t> </a:t>
            </a:r>
            <a:r>
              <a:rPr lang="ar-SA" sz="3200" dirty="0">
                <a:solidFill>
                  <a:schemeClr val="tx1"/>
                </a:solidFill>
                <a:latin typeface="Calibri"/>
                <a:ea typeface="+mn-ea"/>
                <a:cs typeface="Calibri"/>
                <a:sym typeface="Calibri"/>
              </a:rPr>
              <a:t>ال</a:t>
            </a:r>
            <a:r>
              <a:rPr lang="ar-JO" sz="3200" dirty="0">
                <a:solidFill>
                  <a:schemeClr val="tx1"/>
                </a:solidFill>
                <a:latin typeface="Calibri"/>
                <a:ea typeface="+mn-ea"/>
                <a:cs typeface="Calibri"/>
                <a:sym typeface="Calibri"/>
              </a:rPr>
              <a:t>تاسع</a:t>
            </a:r>
            <a:endParaRPr sz="6600" dirty="0">
              <a:solidFill>
                <a:schemeClr val="tx1"/>
              </a:solidFill>
              <a:latin typeface="Times New Roman" panose="02020603050405020304" pitchFamily="18" charset="0"/>
              <a:cs typeface="Times New Roman" panose="02020603050405020304" pitchFamily="18" charset="0"/>
            </a:endParaRPr>
          </a:p>
        </p:txBody>
      </p:sp>
      <p:sp>
        <p:nvSpPr>
          <p:cNvPr id="115" name="Google Shape;115;p2"/>
          <p:cNvSpPr txBox="1">
            <a:spLocks noGrp="1"/>
          </p:cNvSpPr>
          <p:nvPr>
            <p:ph type="body" idx="2"/>
          </p:nvPr>
        </p:nvSpPr>
        <p:spPr>
          <a:xfrm>
            <a:off x="0" y="3656013"/>
            <a:ext cx="12192000" cy="720725"/>
          </a:xfrm>
          <a:prstGeom prst="rect">
            <a:avLst/>
          </a:prstGeom>
          <a:noFill/>
          <a:ln>
            <a:noFill/>
          </a:ln>
        </p:spPr>
        <p:txBody>
          <a:bodyPr spcFirstLastPara="1" wrap="square" lIns="91425" tIns="45700" rIns="91425" bIns="45700" anchor="ctr" anchorCtr="0">
            <a:noAutofit/>
          </a:bodyPr>
          <a:lstStyle/>
          <a:p>
            <a:pPr marL="342900" lvl="0" indent="-342900">
              <a:spcAft>
                <a:spcPts val="600"/>
              </a:spcAft>
              <a:buClrTx/>
            </a:pPr>
            <a:r>
              <a:rPr lang="ar-SA" sz="2800" kern="1200" dirty="0">
                <a:latin typeface="Calibri" panose="020F0502020204030204" pitchFamily="34" charset="0"/>
                <a:ea typeface="+mn-ea"/>
                <a:cs typeface="Arial" panose="020B0604020202020204" pitchFamily="34" charset="0"/>
              </a:rPr>
              <a:t>المستشارة التربويّة: نهاية محسن</a:t>
            </a:r>
          </a:p>
          <a:p>
            <a:pPr marL="342900" lvl="0" indent="-342900">
              <a:spcAft>
                <a:spcPts val="600"/>
              </a:spcAft>
              <a:buClrTx/>
            </a:pPr>
            <a:r>
              <a:rPr lang="ar-SA" sz="2800" kern="1200" dirty="0">
                <a:latin typeface="Calibri" panose="020F0502020204030204" pitchFamily="34" charset="0"/>
                <a:ea typeface="+mn-ea"/>
                <a:cs typeface="Arial" panose="020B0604020202020204" pitchFamily="34" charset="0"/>
              </a:rPr>
              <a:t>مرشدة في الخدمات النفسيّة الاستشاريّة</a:t>
            </a:r>
            <a:endParaRPr lang="he-IL" sz="2800" kern="1200" dirty="0">
              <a:latin typeface="Calibri" panose="020F0502020204030204" pitchFamily="34" charset="0"/>
              <a:ea typeface="+mn-ea"/>
              <a:cs typeface="Arial" panose="020B0604020202020204" pitchFamily="34" charset="0"/>
            </a:endParaRPr>
          </a:p>
          <a:p>
            <a:pPr marL="0" lvl="0" indent="0" algn="ctr" rtl="1">
              <a:lnSpc>
                <a:spcPct val="100000"/>
              </a:lnSpc>
              <a:spcBef>
                <a:spcPts val="0"/>
              </a:spcBef>
              <a:spcAft>
                <a:spcPts val="0"/>
              </a:spcAft>
              <a:buSzPts val="2800"/>
              <a:buFont typeface="Arial"/>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7"/>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219" name="Google Shape;219;p27"/>
          <p:cNvSpPr txBox="1"/>
          <p:nvPr/>
        </p:nvSpPr>
        <p:spPr>
          <a:xfrm>
            <a:off x="1385454" y="3016112"/>
            <a:ext cx="10436297" cy="1815882"/>
          </a:xfrm>
          <a:prstGeom prst="rect">
            <a:avLst/>
          </a:prstGeom>
          <a:noFill/>
          <a:ln>
            <a:noFill/>
          </a:ln>
        </p:spPr>
        <p:txBody>
          <a:bodyPr spcFirstLastPara="1" wrap="square" lIns="91425" tIns="45700" rIns="91425" bIns="45700" anchor="t" anchorCtr="0">
            <a:noAutofit/>
          </a:bodyPr>
          <a:lstStyle/>
          <a:p>
            <a:pPr marL="895350" marR="0" lvl="0" indent="0" algn="just" rtl="1">
              <a:spcBef>
                <a:spcPts val="0"/>
              </a:spcBef>
              <a:spcAft>
                <a:spcPts val="0"/>
              </a:spcAft>
              <a:buNone/>
            </a:pPr>
            <a:r>
              <a:rPr lang="x-none" sz="2800" b="0" i="0" u="none" strike="noStrike" cap="none" dirty="0">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dirty="0">
              <a:solidFill>
                <a:srgbClr val="192A72"/>
              </a:solidFill>
              <a:latin typeface="Varela Round"/>
              <a:ea typeface="Varela Round"/>
              <a:cs typeface="Varela Round"/>
              <a:sym typeface="Varela Round"/>
            </a:endParaRPr>
          </a:p>
        </p:txBody>
      </p:sp>
      <p:sp>
        <p:nvSpPr>
          <p:cNvPr id="220" name="Google Shape;220;p27"/>
          <p:cNvSpPr/>
          <p:nvPr/>
        </p:nvSpPr>
        <p:spPr>
          <a:xfrm>
            <a:off x="795" y="1838476"/>
            <a:ext cx="12190413" cy="763286"/>
          </a:xfrm>
          <a:prstGeom prst="rect">
            <a:avLst/>
          </a:prstGeom>
          <a:noFill/>
          <a:ln>
            <a:noFill/>
          </a:ln>
        </p:spPr>
        <p:txBody>
          <a:bodyPr spcFirstLastPara="1" wrap="square" lIns="91425" tIns="45700" rIns="91425" bIns="45700" anchor="t" anchorCtr="0">
            <a:noAutofit/>
          </a:bodyPr>
          <a:lstStyle/>
          <a:p>
            <a:pPr marL="0" marR="0" lvl="0" indent="0" algn="ctr" rtl="1">
              <a:lnSpc>
                <a:spcPct val="150000"/>
              </a:lnSpc>
              <a:spcBef>
                <a:spcPts val="0"/>
              </a:spcBef>
              <a:spcAft>
                <a:spcPts val="0"/>
              </a:spcAft>
              <a:buNone/>
            </a:pPr>
            <a:r>
              <a:rPr lang="x-none"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Y" altLang="he-IL" sz="4800" kern="1200" dirty="0">
                <a:solidFill>
                  <a:srgbClr val="00B0F0"/>
                </a:solidFill>
                <a:latin typeface="Calibri" panose="020F0502020204030204" pitchFamily="34" charset="0"/>
                <a:cs typeface="Calibri" panose="020F0502020204030204" pitchFamily="34" charset="0"/>
              </a:rPr>
              <a:t>لحظة، قبل أنْ نبدأ..</a:t>
            </a:r>
            <a:endParaRPr lang="he-IL" dirty="0">
              <a:solidFill>
                <a:srgbClr val="00B0F0"/>
              </a:solidFill>
            </a:endParaRPr>
          </a:p>
        </p:txBody>
      </p:sp>
      <p:sp>
        <p:nvSpPr>
          <p:cNvPr id="3" name="מציין מיקום טקסט 2"/>
          <p:cNvSpPr>
            <a:spLocks noGrp="1"/>
          </p:cNvSpPr>
          <p:nvPr>
            <p:ph type="body" idx="1"/>
          </p:nvPr>
        </p:nvSpPr>
        <p:spPr/>
        <p:txBody>
          <a:bodyPr/>
          <a:lstStyle/>
          <a:p>
            <a:endParaRPr lang="he-IL" dirty="0"/>
          </a:p>
        </p:txBody>
      </p:sp>
      <p:sp>
        <p:nvSpPr>
          <p:cNvPr id="4" name="מציין מיקום טקסט 3"/>
          <p:cNvSpPr>
            <a:spLocks noGrp="1"/>
          </p:cNvSpPr>
          <p:nvPr>
            <p:ph type="body" idx="2"/>
          </p:nvPr>
        </p:nvSpPr>
        <p:spPr>
          <a:xfrm>
            <a:off x="515274" y="1725682"/>
            <a:ext cx="7625550" cy="4152518"/>
          </a:xfrm>
        </p:spPr>
        <p:txBody>
          <a:bodyPr>
            <a:normAutofit lnSpcReduction="10000"/>
          </a:bodyPr>
          <a:lstStyle/>
          <a:p>
            <a:pPr marL="0" lvl="0" indent="0">
              <a:buClr>
                <a:srgbClr val="F79646">
                  <a:lumMod val="75000"/>
                </a:srgbClr>
              </a:buClr>
              <a:buSzTx/>
              <a:buNone/>
              <a:defRPr/>
            </a:pPr>
            <a:r>
              <a:rPr lang="ar-JO" sz="3200" b="1" kern="1200" dirty="0">
                <a:latin typeface="Calibri" panose="020F0502020204030204" pitchFamily="34" charset="0"/>
                <a:ea typeface="+mn-ea"/>
                <a:cs typeface="Calibri" panose="020F0502020204030204" pitchFamily="34" charset="0"/>
              </a:rPr>
              <a:t>إليكم درس المهارات الحياتيّة عن بُعد، ولكنكم ستشعرون</a:t>
            </a:r>
            <a:r>
              <a:rPr lang="ar-SA" sz="3200" b="1" kern="1200" dirty="0">
                <a:latin typeface="Calibri" panose="020F0502020204030204" pitchFamily="34" charset="0"/>
                <a:ea typeface="+mn-ea"/>
                <a:cs typeface="Calibri" panose="020F0502020204030204" pitchFamily="34" charset="0"/>
              </a:rPr>
              <a:t> مِن خلاله</a:t>
            </a:r>
            <a:r>
              <a:rPr lang="ar-JO" sz="3200" b="1" kern="1200" dirty="0">
                <a:latin typeface="Calibri" panose="020F0502020204030204" pitchFamily="34" charset="0"/>
                <a:ea typeface="+mn-ea"/>
                <a:cs typeface="Calibri" panose="020F0502020204030204" pitchFamily="34" charset="0"/>
              </a:rPr>
              <a:t> بالقرب!</a:t>
            </a:r>
          </a:p>
          <a:p>
            <a:pPr marL="0" lvl="0" indent="0">
              <a:buClr>
                <a:srgbClr val="F79646">
                  <a:lumMod val="75000"/>
                </a:srgbClr>
              </a:buClr>
              <a:buSzTx/>
              <a:buNone/>
              <a:defRPr/>
            </a:pPr>
            <a:endParaRPr lang="ar-JO" sz="3200" b="1" kern="1200" dirty="0">
              <a:latin typeface="Calibri" panose="020F0502020204030204" pitchFamily="34" charset="0"/>
              <a:ea typeface="+mn-ea"/>
              <a:cs typeface="Calibri" panose="020F0502020204030204" pitchFamily="34" charset="0"/>
            </a:endParaRPr>
          </a:p>
          <a:p>
            <a:pPr marL="0" lvl="0" indent="0">
              <a:buClr>
                <a:srgbClr val="F79646">
                  <a:lumMod val="75000"/>
                </a:srgbClr>
              </a:buClr>
              <a:buSzTx/>
              <a:buNone/>
              <a:defRPr/>
            </a:pPr>
            <a:r>
              <a:rPr lang="ar-SA" sz="3200" b="1" kern="1200" dirty="0">
                <a:latin typeface="Calibri" panose="020F0502020204030204" pitchFamily="34" charset="0"/>
                <a:ea typeface="+mn-ea"/>
                <a:cs typeface="Calibri" panose="020F0502020204030204" pitchFamily="34" charset="0"/>
              </a:rPr>
              <a:t>كيف تتدبّرون أموركم؟</a:t>
            </a:r>
            <a:endParaRPr lang="he-IL" sz="3200" b="1" kern="1200" dirty="0">
              <a:latin typeface="Calibri" panose="020F0502020204030204" pitchFamily="34" charset="0"/>
              <a:ea typeface="+mn-ea"/>
              <a:cs typeface="Calibri" panose="020F0502020204030204" pitchFamily="34" charset="0"/>
            </a:endParaRPr>
          </a:p>
          <a:p>
            <a:pPr marL="0" lvl="0" indent="0">
              <a:buClr>
                <a:srgbClr val="F79646">
                  <a:lumMod val="75000"/>
                </a:srgbClr>
              </a:buClr>
              <a:buSzTx/>
              <a:buNone/>
              <a:defRPr/>
            </a:pPr>
            <a:endParaRPr lang="ar-JO" sz="3200" b="1" kern="1200" dirty="0">
              <a:latin typeface="Calibri" panose="020F0502020204030204" pitchFamily="34" charset="0"/>
              <a:ea typeface="+mn-ea"/>
              <a:cs typeface="Calibri" panose="020F0502020204030204" pitchFamily="34" charset="0"/>
            </a:endParaRPr>
          </a:p>
          <a:p>
            <a:pPr marL="0" lvl="0" indent="0">
              <a:buClr>
                <a:srgbClr val="F79646">
                  <a:lumMod val="75000"/>
                </a:srgbClr>
              </a:buClr>
              <a:buSzTx/>
              <a:buNone/>
              <a:defRPr/>
            </a:pPr>
            <a:r>
              <a:rPr lang="ar-SA" sz="3200" b="1" kern="1200" dirty="0">
                <a:latin typeface="Calibri" panose="020F0502020204030204" pitchFamily="34" charset="0"/>
                <a:ea typeface="+mn-ea"/>
                <a:cs typeface="Calibri" panose="020F0502020204030204" pitchFamily="34" charset="0"/>
              </a:rPr>
              <a:t>نحن جميعًا نملك مهارات حياتيّة: إنّها القدرات والطاقات الكامنة فينا</a:t>
            </a:r>
            <a:r>
              <a:rPr lang="ar-JO" sz="3200" b="1" kern="1200" dirty="0">
                <a:latin typeface="Calibri" panose="020F0502020204030204" pitchFamily="34" charset="0"/>
                <a:ea typeface="+mn-ea"/>
                <a:cs typeface="Calibri" panose="020F0502020204030204" pitchFamily="34" charset="0"/>
              </a:rPr>
              <a:t>.</a:t>
            </a:r>
            <a:endParaRPr lang="he-IL" sz="3200" b="1" kern="1200" dirty="0">
              <a:latin typeface="Calibri" panose="020F0502020204030204" pitchFamily="34" charset="0"/>
              <a:ea typeface="+mn-ea"/>
              <a:cs typeface="Calibri" panose="020F0502020204030204" pitchFamily="34" charset="0"/>
            </a:endParaRPr>
          </a:p>
          <a:p>
            <a:pPr marL="0" lvl="0" indent="0">
              <a:buClr>
                <a:srgbClr val="F79646">
                  <a:lumMod val="75000"/>
                </a:srgbClr>
              </a:buClr>
              <a:buSzTx/>
              <a:buNone/>
              <a:defRPr/>
            </a:pPr>
            <a:endParaRPr lang="ar-JO" sz="3200" b="1" kern="1200" dirty="0">
              <a:latin typeface="Calibri" panose="020F0502020204030204" pitchFamily="34" charset="0"/>
              <a:ea typeface="+mn-ea"/>
              <a:cs typeface="Calibri" panose="020F0502020204030204" pitchFamily="34" charset="0"/>
            </a:endParaRPr>
          </a:p>
          <a:p>
            <a:pPr marL="0" lvl="0" indent="0">
              <a:buClr>
                <a:srgbClr val="F79646">
                  <a:lumMod val="75000"/>
                </a:srgbClr>
              </a:buClr>
              <a:buSzTx/>
              <a:buNone/>
              <a:defRPr/>
            </a:pPr>
            <a:r>
              <a:rPr lang="ar-SA" sz="3200" b="1" kern="1200" dirty="0">
                <a:latin typeface="Calibri" panose="020F0502020204030204" pitchFamily="34" charset="0"/>
                <a:ea typeface="+mn-ea"/>
                <a:cs typeface="Calibri" panose="020F0502020204030204" pitchFamily="34" charset="0"/>
              </a:rPr>
              <a:t>أنتم تملكون حصانة نفسيّة، آمنوا بقدراتكم وطاقاتكم!</a:t>
            </a:r>
            <a:endParaRPr lang="he-IL" sz="3200" b="1" kern="1200" dirty="0">
              <a:latin typeface="Calibri" panose="020F0502020204030204" pitchFamily="34" charset="0"/>
              <a:ea typeface="+mn-ea"/>
              <a:cs typeface="Calibri" panose="020F0502020204030204" pitchFamily="34" charset="0"/>
            </a:endParaRPr>
          </a:p>
          <a:p>
            <a:endParaRPr lang="he-IL" dirty="0"/>
          </a:p>
        </p:txBody>
      </p:sp>
    </p:spTree>
    <p:extLst>
      <p:ext uri="{BB962C8B-B14F-4D97-AF65-F5344CB8AC3E}">
        <p14:creationId xmlns:p14="http://schemas.microsoft.com/office/powerpoint/2010/main" val="313344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3"/>
          <p:cNvSpPr txBox="1">
            <a:spLocks noGrp="1"/>
          </p:cNvSpPr>
          <p:nvPr>
            <p:ph type="body" idx="2"/>
          </p:nvPr>
        </p:nvSpPr>
        <p:spPr>
          <a:xfrm>
            <a:off x="417250" y="1322773"/>
            <a:ext cx="7581532" cy="4196964"/>
          </a:xfrm>
          <a:prstGeom prst="rect">
            <a:avLst/>
          </a:prstGeom>
          <a:noFill/>
          <a:ln>
            <a:noFill/>
          </a:ln>
        </p:spPr>
        <p:txBody>
          <a:bodyPr spcFirstLastPara="1" wrap="square" lIns="91425" tIns="45700" rIns="91425" bIns="45700" anchor="t" anchorCtr="0">
            <a:normAutofit/>
          </a:bodyPr>
          <a:lstStyle/>
          <a:p>
            <a:pPr marL="439738" lvl="0" indent="-342899">
              <a:lnSpc>
                <a:spcPct val="180000"/>
              </a:lnSpc>
              <a:spcBef>
                <a:spcPts val="600"/>
              </a:spcBef>
              <a:buSzPts val="2200"/>
            </a:pPr>
            <a:r>
              <a:rPr lang="ar-SA" sz="2200" b="1" dirty="0">
                <a:latin typeface="Calibri" panose="020F0502020204030204" pitchFamily="34" charset="0"/>
                <a:cs typeface="Calibri" panose="020F0502020204030204" pitchFamily="34" charset="0"/>
              </a:rPr>
              <a:t> </a:t>
            </a:r>
            <a:r>
              <a:rPr lang="ar-SA" sz="2800" b="1" dirty="0">
                <a:latin typeface="Calibri" panose="020F0502020204030204" pitchFamily="34" charset="0"/>
                <a:cs typeface="Calibri" panose="020F0502020204030204" pitchFamily="34" charset="0"/>
              </a:rPr>
              <a:t>أسباب التدخين لدى المراهقين</a:t>
            </a:r>
            <a:r>
              <a:rPr lang="ar-JO" sz="2800" b="1" dirty="0">
                <a:latin typeface="Calibri" panose="020F0502020204030204" pitchFamily="34" charset="0"/>
                <a:cs typeface="Calibri" panose="020F0502020204030204" pitchFamily="34" charset="0"/>
              </a:rPr>
              <a:t>.</a:t>
            </a:r>
            <a:endParaRPr lang="ar-SA" sz="2800" b="1" dirty="0">
              <a:latin typeface="Calibri" panose="020F0502020204030204" pitchFamily="34" charset="0"/>
              <a:cs typeface="Calibri" panose="020F0502020204030204" pitchFamily="34" charset="0"/>
            </a:endParaRPr>
          </a:p>
          <a:p>
            <a:pPr marL="439738" lvl="0" indent="-342899">
              <a:lnSpc>
                <a:spcPct val="180000"/>
              </a:lnSpc>
              <a:spcBef>
                <a:spcPts val="600"/>
              </a:spcBef>
              <a:buSzPts val="2200"/>
            </a:pPr>
            <a:r>
              <a:rPr lang="ar-SA" sz="2800" b="1" dirty="0">
                <a:latin typeface="Calibri" panose="020F0502020204030204" pitchFamily="34" charset="0"/>
                <a:cs typeface="Calibri" panose="020F0502020204030204" pitchFamily="34" charset="0"/>
              </a:rPr>
              <a:t>أهمية التأثير الاجتماعي</a:t>
            </a:r>
            <a:r>
              <a:rPr lang="ar-JO" sz="2800" b="1" dirty="0">
                <a:latin typeface="Calibri" panose="020F0502020204030204" pitchFamily="34" charset="0"/>
                <a:cs typeface="Calibri" panose="020F0502020204030204" pitchFamily="34" charset="0"/>
              </a:rPr>
              <a:t>/ الضغط الجماعي</a:t>
            </a:r>
            <a:r>
              <a:rPr lang="ar-SA" sz="2800" b="1" dirty="0">
                <a:latin typeface="Calibri" panose="020F0502020204030204" pitchFamily="34" charset="0"/>
                <a:cs typeface="Calibri" panose="020F0502020204030204" pitchFamily="34" charset="0"/>
              </a:rPr>
              <a:t> لدى المراهقين.</a:t>
            </a:r>
          </a:p>
          <a:p>
            <a:pPr marL="439739" lvl="0" indent="-342900" algn="r" rtl="1">
              <a:lnSpc>
                <a:spcPct val="180000"/>
              </a:lnSpc>
              <a:spcBef>
                <a:spcPts val="600"/>
              </a:spcBef>
              <a:spcAft>
                <a:spcPts val="0"/>
              </a:spcAft>
              <a:buSzPts val="2200"/>
              <a:buFont typeface="Arial" panose="020B0604020202020204" pitchFamily="34" charset="0"/>
              <a:buChar char="•"/>
            </a:pPr>
            <a:r>
              <a:rPr lang="ar-SA" sz="2800" b="1" dirty="0">
                <a:latin typeface="Calibri" panose="020F0502020204030204" pitchFamily="34" charset="0"/>
                <a:cs typeface="Calibri" panose="020F0502020204030204" pitchFamily="34" charset="0"/>
              </a:rPr>
              <a:t>التدرب على اتخاذ ال</a:t>
            </a:r>
            <a:r>
              <a:rPr lang="ar-SY" sz="2800" b="1" dirty="0">
                <a:latin typeface="Calibri" panose="020F0502020204030204" pitchFamily="34" charset="0"/>
                <a:cs typeface="Calibri" panose="020F0502020204030204" pitchFamily="34" charset="0"/>
              </a:rPr>
              <a:t>قرارات</a:t>
            </a:r>
            <a:r>
              <a:rPr lang="ar-SA" sz="2800" b="1" dirty="0">
                <a:latin typeface="Calibri" panose="020F0502020204030204" pitchFamily="34" charset="0"/>
                <a:cs typeface="Calibri" panose="020F0502020204030204" pitchFamily="34" charset="0"/>
              </a:rPr>
              <a:t> </a:t>
            </a:r>
            <a:r>
              <a:rPr lang="ar-SY" sz="2800" b="1" dirty="0">
                <a:latin typeface="Calibri" panose="020F0502020204030204" pitchFamily="34" charset="0"/>
                <a:cs typeface="Calibri" panose="020F0502020204030204" pitchFamily="34" charset="0"/>
              </a:rPr>
              <a:t>بواسطة عرض المعضلات</a:t>
            </a:r>
            <a:r>
              <a:rPr lang="ar-SY" sz="2200"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pic>
        <p:nvPicPr>
          <p:cNvPr id="5" name="תמונה 4" descr="תמונה שמכילה מים, ישיבה, שולחן, קטן&#10;&#10;התיאור נוצר באופן אוטומטי">
            <a:extLst>
              <a:ext uri="{FF2B5EF4-FFF2-40B4-BE49-F238E27FC236}">
                <a16:creationId xmlns:a16="http://schemas.microsoft.com/office/drawing/2014/main" id="{008362D2-90FD-483A-967E-927743C21C8F}"/>
              </a:ext>
            </a:extLst>
          </p:cNvPr>
          <p:cNvPicPr>
            <a:picLocks noChangeAspect="1"/>
          </p:cNvPicPr>
          <p:nvPr/>
        </p:nvPicPr>
        <p:blipFill>
          <a:blip r:embed="rId3"/>
          <a:stretch>
            <a:fillRect/>
          </a:stretch>
        </p:blipFill>
        <p:spPr>
          <a:xfrm>
            <a:off x="-1" y="4244431"/>
            <a:ext cx="4323425" cy="2862017"/>
          </a:xfrm>
          <a:prstGeom prst="rect">
            <a:avLst/>
          </a:prstGeom>
        </p:spPr>
      </p:pic>
      <p:sp>
        <p:nvSpPr>
          <p:cNvPr id="3" name="כותרת 2">
            <a:extLst>
              <a:ext uri="{FF2B5EF4-FFF2-40B4-BE49-F238E27FC236}">
                <a16:creationId xmlns:a16="http://schemas.microsoft.com/office/drawing/2014/main" id="{71700CB6-C3FC-3444-A344-593AD9148FF0}"/>
              </a:ext>
            </a:extLst>
          </p:cNvPr>
          <p:cNvSpPr>
            <a:spLocks noGrp="1"/>
          </p:cNvSpPr>
          <p:nvPr>
            <p:ph type="title"/>
          </p:nvPr>
        </p:nvSpPr>
        <p:spPr>
          <a:xfrm>
            <a:off x="2549769" y="666750"/>
            <a:ext cx="9642231" cy="266344"/>
          </a:xfrm>
        </p:spPr>
        <p:txBody>
          <a:bodyPr/>
          <a:lstStyle/>
          <a:p>
            <a:br>
              <a:rPr lang="he-IL" sz="4800" dirty="0">
                <a:solidFill>
                  <a:srgbClr val="00B0F0"/>
                </a:solidFill>
                <a:latin typeface="Varela Round" pitchFamily="2" charset="-79"/>
                <a:ea typeface="+mj-ea"/>
                <a:cs typeface="Arial" panose="020B0604020202020204" pitchFamily="34" charset="0"/>
                <a:sym typeface="Calibri"/>
              </a:rPr>
            </a:br>
            <a:r>
              <a:rPr lang="ar-SA" sz="4800" dirty="0">
                <a:solidFill>
                  <a:srgbClr val="00B0F0"/>
                </a:solidFill>
                <a:latin typeface="Varela Round" pitchFamily="2" charset="-79"/>
                <a:ea typeface="+mj-ea"/>
                <a:cs typeface="Arial" panose="020B0604020202020204" pitchFamily="34" charset="0"/>
                <a:sym typeface="Calibri"/>
              </a:rPr>
              <a:t>ماذا سنتعلّم اليوم؟</a:t>
            </a:r>
            <a:endParaRPr lang="he-IL" dirty="0">
              <a:solidFill>
                <a:srgbClr val="00B0F0"/>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0" y="-4801"/>
            <a:ext cx="65"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e-IL" altLang="he-IL"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he-IL" altLang="he-IL"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2549525" y="212725"/>
            <a:ext cx="9642475" cy="720725"/>
          </a:xfrm>
          <a:prstGeom prst="rect">
            <a:avLst/>
          </a:prstGeom>
          <a:noFill/>
          <a:ln>
            <a:noFill/>
          </a:ln>
        </p:spPr>
        <p:txBody>
          <a:bodyPr spcFirstLastPara="1" wrap="square" lIns="91425" tIns="45700" rIns="91425" bIns="45700" anchor="ctr" anchorCtr="0">
            <a:noAutofit/>
          </a:bodyPr>
          <a:lstStyle/>
          <a:p>
            <a:pPr lvl="0"/>
            <a:br>
              <a:rPr lang="ar-JO" sz="5400" b="0" dirty="0">
                <a:solidFill>
                  <a:srgbClr val="00B0F0"/>
                </a:solidFill>
                <a:latin typeface="Calibri"/>
                <a:cs typeface="Calibri"/>
                <a:sym typeface="Calibri"/>
              </a:rPr>
            </a:br>
            <a:r>
              <a:rPr lang="ar-JO" dirty="0">
                <a:solidFill>
                  <a:srgbClr val="00B0F0"/>
                </a:solidFill>
                <a:latin typeface="Calibri"/>
                <a:cs typeface="Calibri"/>
                <a:sym typeface="Calibri"/>
              </a:rPr>
              <a:t>تمع</a:t>
            </a:r>
            <a:r>
              <a:rPr lang="ar-SA" dirty="0">
                <a:solidFill>
                  <a:srgbClr val="00B0F0"/>
                </a:solidFill>
                <a:latin typeface="Calibri"/>
                <a:cs typeface="Calibri"/>
                <a:sym typeface="Calibri"/>
              </a:rPr>
              <a:t>ّ</a:t>
            </a:r>
            <a:r>
              <a:rPr lang="ar-JO" dirty="0" err="1">
                <a:solidFill>
                  <a:srgbClr val="00B0F0"/>
                </a:solidFill>
                <a:latin typeface="Calibri"/>
                <a:cs typeface="Calibri"/>
                <a:sym typeface="Calibri"/>
              </a:rPr>
              <a:t>نوا</a:t>
            </a:r>
            <a:r>
              <a:rPr lang="ar-JO" dirty="0">
                <a:solidFill>
                  <a:srgbClr val="00B0F0"/>
                </a:solidFill>
                <a:latin typeface="Calibri"/>
                <a:cs typeface="Calibri"/>
                <a:sym typeface="Calibri"/>
              </a:rPr>
              <a:t> </a:t>
            </a:r>
            <a:r>
              <a:rPr lang="ar-SA" dirty="0">
                <a:solidFill>
                  <a:srgbClr val="00B0F0"/>
                </a:solidFill>
                <a:latin typeface="Calibri"/>
                <a:cs typeface="Calibri"/>
                <a:sym typeface="Calibri"/>
              </a:rPr>
              <a:t>في هذه </a:t>
            </a:r>
            <a:r>
              <a:rPr lang="ar-JO" dirty="0">
                <a:solidFill>
                  <a:srgbClr val="00B0F0"/>
                </a:solidFill>
                <a:latin typeface="Calibri"/>
                <a:cs typeface="Calibri"/>
                <a:sym typeface="Calibri"/>
              </a:rPr>
              <a:t>ال</a:t>
            </a:r>
            <a:r>
              <a:rPr lang="ar-SA" dirty="0">
                <a:solidFill>
                  <a:srgbClr val="00B0F0"/>
                </a:solidFill>
                <a:latin typeface="Calibri"/>
                <a:cs typeface="Calibri"/>
                <a:sym typeface="Calibri"/>
              </a:rPr>
              <a:t>جُمَل،</a:t>
            </a:r>
            <a:r>
              <a:rPr lang="he-IL" dirty="0">
                <a:solidFill>
                  <a:srgbClr val="00B0F0"/>
                </a:solidFill>
                <a:latin typeface="Calibri"/>
                <a:cs typeface="Calibri"/>
                <a:sym typeface="Calibri"/>
              </a:rPr>
              <a:t> </a:t>
            </a:r>
            <a:r>
              <a:rPr lang="ar-SA" dirty="0">
                <a:solidFill>
                  <a:srgbClr val="00B0F0"/>
                </a:solidFill>
                <a:latin typeface="Calibri"/>
                <a:cs typeface="Calibri"/>
                <a:sym typeface="Calibri"/>
              </a:rPr>
              <a:t>ثمّ </a:t>
            </a:r>
            <a:r>
              <a:rPr lang="ar-JO" dirty="0">
                <a:solidFill>
                  <a:srgbClr val="00B0F0"/>
                </a:solidFill>
                <a:latin typeface="Calibri"/>
                <a:cs typeface="Calibri"/>
                <a:sym typeface="Calibri"/>
              </a:rPr>
              <a:t>أجيبوا </a:t>
            </a:r>
            <a:r>
              <a:rPr lang="ar-SA" dirty="0">
                <a:solidFill>
                  <a:srgbClr val="00B0F0"/>
                </a:solidFill>
                <a:latin typeface="Calibri"/>
                <a:cs typeface="Calibri"/>
                <a:sym typeface="Calibri"/>
              </a:rPr>
              <a:t>"أ</a:t>
            </a:r>
            <a:r>
              <a:rPr lang="ar-JO" dirty="0">
                <a:solidFill>
                  <a:srgbClr val="00B0F0"/>
                </a:solidFill>
                <a:latin typeface="Calibri"/>
                <a:cs typeface="Calibri"/>
                <a:sym typeface="Calibri"/>
              </a:rPr>
              <a:t>وافق</a:t>
            </a:r>
            <a:r>
              <a:rPr lang="ar-SA" dirty="0">
                <a:solidFill>
                  <a:srgbClr val="00B0F0"/>
                </a:solidFill>
                <a:latin typeface="Calibri"/>
                <a:cs typeface="Calibri"/>
                <a:sym typeface="Calibri"/>
              </a:rPr>
              <a:t>" أو</a:t>
            </a:r>
            <a:r>
              <a:rPr lang="ar-JO" dirty="0">
                <a:solidFill>
                  <a:srgbClr val="00B0F0"/>
                </a:solidFill>
                <a:latin typeface="Calibri"/>
                <a:cs typeface="Calibri"/>
                <a:sym typeface="Calibri"/>
              </a:rPr>
              <a:t> </a:t>
            </a:r>
            <a:r>
              <a:rPr lang="ar-SA" dirty="0">
                <a:solidFill>
                  <a:srgbClr val="00B0F0"/>
                </a:solidFill>
                <a:latin typeface="Calibri"/>
                <a:cs typeface="Calibri"/>
                <a:sym typeface="Calibri"/>
              </a:rPr>
              <a:t>"</a:t>
            </a:r>
            <a:r>
              <a:rPr lang="ar-JO" dirty="0">
                <a:solidFill>
                  <a:srgbClr val="00B0F0"/>
                </a:solidFill>
                <a:latin typeface="Calibri"/>
                <a:cs typeface="Calibri"/>
                <a:sym typeface="Calibri"/>
              </a:rPr>
              <a:t>لا </a:t>
            </a:r>
            <a:r>
              <a:rPr lang="ar-SA" dirty="0">
                <a:solidFill>
                  <a:srgbClr val="00B0F0"/>
                </a:solidFill>
                <a:latin typeface="Calibri"/>
                <a:cs typeface="Calibri"/>
                <a:sym typeface="Calibri"/>
              </a:rPr>
              <a:t>أ</a:t>
            </a:r>
            <a:r>
              <a:rPr lang="ar-JO" dirty="0">
                <a:solidFill>
                  <a:srgbClr val="00B0F0"/>
                </a:solidFill>
                <a:latin typeface="Calibri"/>
                <a:cs typeface="Calibri"/>
                <a:sym typeface="Calibri"/>
              </a:rPr>
              <a:t>وافق</a:t>
            </a:r>
            <a:r>
              <a:rPr lang="ar-SA" dirty="0">
                <a:solidFill>
                  <a:srgbClr val="00B0F0"/>
                </a:solidFill>
                <a:latin typeface="Calibri"/>
                <a:cs typeface="Calibri"/>
                <a:sym typeface="Calibri"/>
              </a:rPr>
              <a:t>"</a:t>
            </a:r>
            <a:r>
              <a:rPr lang="ar-JO" dirty="0">
                <a:solidFill>
                  <a:srgbClr val="00B0F0"/>
                </a:solidFill>
                <a:latin typeface="Calibri"/>
                <a:cs typeface="Calibri"/>
                <a:sym typeface="Calibri"/>
              </a:rPr>
              <a:t> </a:t>
            </a:r>
            <a:r>
              <a:rPr lang="ar-SA" dirty="0">
                <a:solidFill>
                  <a:srgbClr val="00B0F0"/>
                </a:solidFill>
                <a:latin typeface="Calibri"/>
                <a:cs typeface="Calibri"/>
                <a:sym typeface="Calibri"/>
              </a:rPr>
              <a:t>بخصوص كُلّ </a:t>
            </a:r>
            <a:r>
              <a:rPr lang="ar-JO" dirty="0">
                <a:solidFill>
                  <a:srgbClr val="00B0F0"/>
                </a:solidFill>
                <a:latin typeface="Calibri"/>
                <a:cs typeface="Calibri"/>
                <a:sym typeface="Calibri"/>
              </a:rPr>
              <a:t> </a:t>
            </a:r>
            <a:r>
              <a:rPr lang="ar-SA" dirty="0">
                <a:solidFill>
                  <a:srgbClr val="00B0F0"/>
                </a:solidFill>
                <a:latin typeface="Calibri"/>
                <a:cs typeface="Calibri"/>
                <a:sym typeface="Calibri"/>
              </a:rPr>
              <a:t>جُملة</a:t>
            </a:r>
            <a:r>
              <a:rPr lang="ar-JO" dirty="0">
                <a:solidFill>
                  <a:srgbClr val="00B0F0"/>
                </a:solidFill>
                <a:latin typeface="Calibri"/>
                <a:cs typeface="Calibri"/>
                <a:sym typeface="Calibri"/>
              </a:rPr>
              <a:t> أو أوافق بشدة .</a:t>
            </a:r>
            <a:br>
              <a:rPr lang="ar-JO" sz="5400" dirty="0">
                <a:solidFill>
                  <a:srgbClr val="00B0F0"/>
                </a:solidFill>
              </a:rPr>
            </a:br>
            <a:endParaRPr sz="4200" dirty="0">
              <a:solidFill>
                <a:srgbClr val="00B0F0"/>
              </a:solidFill>
              <a:latin typeface="Tahoma" panose="020B0604030504040204" pitchFamily="34" charset="0"/>
              <a:ea typeface="Tahoma" panose="020B0604030504040204" pitchFamily="34" charset="0"/>
              <a:cs typeface="Tahoma" panose="020B0604030504040204" pitchFamily="34" charset="0"/>
              <a:sym typeface="Varela Round"/>
            </a:endParaRPr>
          </a:p>
        </p:txBody>
      </p:sp>
      <p:sp>
        <p:nvSpPr>
          <p:cNvPr id="134" name="Google Shape;134;p5"/>
          <p:cNvSpPr txBox="1">
            <a:spLocks noGrp="1"/>
          </p:cNvSpPr>
          <p:nvPr>
            <p:ph type="body" idx="2"/>
          </p:nvPr>
        </p:nvSpPr>
        <p:spPr>
          <a:xfrm>
            <a:off x="465138" y="1612583"/>
            <a:ext cx="7980362" cy="4845050"/>
          </a:xfrm>
          <a:prstGeom prst="rect">
            <a:avLst/>
          </a:prstGeom>
          <a:noFill/>
          <a:ln>
            <a:noFill/>
          </a:ln>
        </p:spPr>
        <p:txBody>
          <a:bodyPr spcFirstLastPara="1" wrap="square" lIns="91425" tIns="45700" rIns="91425" bIns="45700" anchor="t" anchorCtr="0">
            <a:normAutofit fontScale="77500" lnSpcReduction="20000"/>
          </a:bodyPr>
          <a:lstStyle/>
          <a:p>
            <a:pPr indent="-457200">
              <a:lnSpc>
                <a:spcPct val="90000"/>
              </a:lnSpc>
              <a:spcBef>
                <a:spcPts val="1000"/>
              </a:spcBef>
              <a:buFont typeface="Wingdings" panose="05000000000000000000" pitchFamily="2" charset="2"/>
              <a:buChar char="v"/>
            </a:pPr>
            <a:r>
              <a:rPr lang="ar-JO" sz="3600" b="1" dirty="0">
                <a:latin typeface="Calibri" panose="020F0502020204030204" pitchFamily="34" charset="0"/>
                <a:ea typeface="Tahoma" panose="020B0604030504040204" pitchFamily="34" charset="0"/>
                <a:cs typeface="Calibri" panose="020F0502020204030204" pitchFamily="34" charset="0"/>
              </a:rPr>
              <a:t>التدخين يُعَرض الصحة للخطر ولذلك من الضروري منعه بموجب القانون.</a:t>
            </a:r>
            <a:endParaRPr lang="he-IL" sz="3600" b="1" dirty="0">
              <a:latin typeface="Calibri" panose="020F0502020204030204" pitchFamily="34" charset="0"/>
              <a:ea typeface="Tahoma" panose="020B0604030504040204" pitchFamily="34" charset="0"/>
              <a:cs typeface="Calibri" panose="020F0502020204030204" pitchFamily="34" charset="0"/>
            </a:endParaRPr>
          </a:p>
          <a:p>
            <a:pPr marL="0" indent="0">
              <a:lnSpc>
                <a:spcPct val="90000"/>
              </a:lnSpc>
              <a:spcBef>
                <a:spcPts val="1000"/>
              </a:spcBef>
              <a:buNone/>
            </a:pPr>
            <a:endParaRPr sz="3600" b="1" dirty="0">
              <a:latin typeface="Calibri" panose="020F0502020204030204" pitchFamily="34" charset="0"/>
              <a:ea typeface="Tahoma" panose="020B0604030504040204" pitchFamily="34" charset="0"/>
              <a:cs typeface="Calibri" panose="020F0502020204030204" pitchFamily="34" charset="0"/>
            </a:endParaRPr>
          </a:p>
          <a:p>
            <a:pPr marL="342900" lvl="0" indent="-342900">
              <a:lnSpc>
                <a:spcPct val="90000"/>
              </a:lnSpc>
              <a:spcBef>
                <a:spcPts val="1000"/>
              </a:spcBef>
              <a:buFont typeface="Noto Sans Symbols"/>
              <a:buChar char="❖"/>
            </a:pPr>
            <a:r>
              <a:rPr lang="ar-JO" sz="3600" b="1" dirty="0">
                <a:latin typeface="Calibri" panose="020F0502020204030204" pitchFamily="34" charset="0"/>
                <a:ea typeface="Tahoma" panose="020B0604030504040204" pitchFamily="34" charset="0"/>
                <a:cs typeface="Calibri" panose="020F0502020204030204" pitchFamily="34" charset="0"/>
              </a:rPr>
              <a:t> النرجيلة  تعمل على تعزيز العلاقات الاجتماعية للناس وتقربهم من بعضهم البعض ، وهي مكونه بنكهة الفاكهة للاستهلاك ولذلك هي غير مضرة .</a:t>
            </a:r>
          </a:p>
          <a:p>
            <a:pPr marL="0" lvl="0" indent="0">
              <a:lnSpc>
                <a:spcPct val="90000"/>
              </a:lnSpc>
              <a:spcBef>
                <a:spcPts val="1000"/>
              </a:spcBef>
              <a:buNone/>
            </a:pPr>
            <a:endParaRPr sz="3600" b="1" dirty="0">
              <a:latin typeface="Calibri" panose="020F0502020204030204" pitchFamily="34" charset="0"/>
              <a:ea typeface="Tahoma" panose="020B0604030504040204" pitchFamily="34" charset="0"/>
              <a:cs typeface="Calibri" panose="020F0502020204030204" pitchFamily="34" charset="0"/>
            </a:endParaRPr>
          </a:p>
          <a:p>
            <a:pPr lvl="0" indent="-457200" algn="r" rtl="1">
              <a:lnSpc>
                <a:spcPct val="90000"/>
              </a:lnSpc>
              <a:spcBef>
                <a:spcPts val="1000"/>
              </a:spcBef>
              <a:spcAft>
                <a:spcPts val="0"/>
              </a:spcAft>
              <a:buSzPts val="2400"/>
              <a:buFont typeface="Wingdings" panose="05000000000000000000" pitchFamily="2" charset="2"/>
              <a:buChar char="v"/>
            </a:pPr>
            <a:r>
              <a:rPr lang="he-IL" sz="3600" b="1" dirty="0" err="1">
                <a:latin typeface="Calibri" panose="020F0502020204030204" pitchFamily="34" charset="0"/>
                <a:ea typeface="Tahoma" panose="020B0604030504040204" pitchFamily="34" charset="0"/>
                <a:cs typeface="Calibri" panose="020F0502020204030204" pitchFamily="34" charset="0"/>
                <a:sym typeface="Varela Round"/>
              </a:rPr>
              <a:t>من</a:t>
            </a:r>
            <a:r>
              <a:rPr lang="he-IL" sz="3600" b="1" dirty="0">
                <a:latin typeface="Calibri" panose="020F0502020204030204" pitchFamily="34" charset="0"/>
                <a:ea typeface="Tahoma" panose="020B0604030504040204" pitchFamily="34" charset="0"/>
                <a:cs typeface="Calibri" panose="020F0502020204030204" pitchFamily="34" charset="0"/>
                <a:sym typeface="Varela Round"/>
              </a:rPr>
              <a:t> يدخن هو  </a:t>
            </a:r>
            <a:r>
              <a:rPr lang="he-IL" sz="3600" b="1" dirty="0" err="1">
                <a:latin typeface="Calibri" panose="020F0502020204030204" pitchFamily="34" charset="0"/>
                <a:ea typeface="Tahoma" panose="020B0604030504040204" pitchFamily="34" charset="0"/>
                <a:cs typeface="Calibri" panose="020F0502020204030204" pitchFamily="34" charset="0"/>
                <a:sym typeface="Varela Round"/>
              </a:rPr>
              <a:t>in</a:t>
            </a:r>
            <a:r>
              <a:rPr lang="he-IL" sz="3600" b="1" dirty="0">
                <a:latin typeface="Calibri" panose="020F0502020204030204" pitchFamily="34" charset="0"/>
                <a:ea typeface="Tahoma" panose="020B0604030504040204" pitchFamily="34" charset="0"/>
                <a:cs typeface="Calibri" panose="020F0502020204030204" pitchFamily="34" charset="0"/>
                <a:sym typeface="Varela Round"/>
              </a:rPr>
              <a:t>.</a:t>
            </a:r>
          </a:p>
          <a:p>
            <a:pPr lvl="0" indent="-457200" algn="r" rtl="1">
              <a:lnSpc>
                <a:spcPct val="90000"/>
              </a:lnSpc>
              <a:spcBef>
                <a:spcPts val="1000"/>
              </a:spcBef>
              <a:spcAft>
                <a:spcPts val="0"/>
              </a:spcAft>
              <a:buSzPts val="2400"/>
              <a:buFont typeface="Wingdings" panose="05000000000000000000" pitchFamily="2" charset="2"/>
              <a:buChar char="v"/>
            </a:pPr>
            <a:endParaRPr lang="he-IL" sz="3600" b="1" dirty="0">
              <a:latin typeface="Calibri" panose="020F0502020204030204" pitchFamily="34" charset="0"/>
              <a:ea typeface="Tahoma" panose="020B0604030504040204" pitchFamily="34" charset="0"/>
              <a:cs typeface="Calibri" panose="020F0502020204030204" pitchFamily="34" charset="0"/>
              <a:sym typeface="Varela Round"/>
            </a:endParaRPr>
          </a:p>
          <a:p>
            <a:pPr lvl="0" indent="-457200">
              <a:lnSpc>
                <a:spcPct val="90000"/>
              </a:lnSpc>
              <a:spcBef>
                <a:spcPts val="1000"/>
              </a:spcBef>
              <a:buFont typeface="Wingdings" panose="05000000000000000000" pitchFamily="2" charset="2"/>
              <a:buChar char="v"/>
            </a:pPr>
            <a:r>
              <a:rPr lang="ar-JO" sz="3600" b="1" dirty="0">
                <a:latin typeface="Calibri" panose="020F0502020204030204" pitchFamily="34" charset="0"/>
                <a:ea typeface="Tahoma" panose="020B0604030504040204" pitchFamily="34" charset="0"/>
                <a:cs typeface="Calibri" panose="020F0502020204030204" pitchFamily="34" charset="0"/>
              </a:rPr>
              <a:t>يسمح لك التدخين بالتعامل مع الغضب ويقلل من التوتر.</a:t>
            </a:r>
          </a:p>
          <a:p>
            <a:pPr marL="0" lvl="0" indent="0">
              <a:lnSpc>
                <a:spcPct val="90000"/>
              </a:lnSpc>
              <a:spcBef>
                <a:spcPts val="1000"/>
              </a:spcBef>
              <a:buNone/>
            </a:pPr>
            <a:endParaRPr sz="3600" b="1" dirty="0">
              <a:latin typeface="Calibri" panose="020F0502020204030204" pitchFamily="34" charset="0"/>
              <a:ea typeface="Tahoma" panose="020B0604030504040204" pitchFamily="34" charset="0"/>
              <a:cs typeface="Calibri" panose="020F0502020204030204" pitchFamily="34" charset="0"/>
            </a:endParaRPr>
          </a:p>
          <a:p>
            <a:pPr marL="342900" lvl="0" indent="-342900">
              <a:lnSpc>
                <a:spcPct val="90000"/>
              </a:lnSpc>
              <a:spcBef>
                <a:spcPts val="1000"/>
              </a:spcBef>
              <a:buFont typeface="Noto Sans Symbols"/>
              <a:buChar char="❖"/>
            </a:pPr>
            <a:r>
              <a:rPr lang="ar-JO" sz="3600" b="1" dirty="0">
                <a:latin typeface="Calibri" panose="020F0502020204030204" pitchFamily="34" charset="0"/>
                <a:ea typeface="Tahoma" panose="020B0604030504040204" pitchFamily="34" charset="0"/>
                <a:cs typeface="Calibri" panose="020F0502020204030204" pitchFamily="34" charset="0"/>
              </a:rPr>
              <a:t>المدخن ضعيف الشخصية.</a:t>
            </a:r>
          </a:p>
          <a:p>
            <a:pPr marL="0" lvl="0" indent="0" algn="r" rtl="1">
              <a:lnSpc>
                <a:spcPct val="90000"/>
              </a:lnSpc>
              <a:spcBef>
                <a:spcPts val="1000"/>
              </a:spcBef>
              <a:spcAft>
                <a:spcPts val="0"/>
              </a:spcAft>
              <a:buSzPts val="2400"/>
              <a:buNone/>
            </a:pPr>
            <a:endParaRPr sz="3200" dirty="0">
              <a:latin typeface="Tahoma" panose="020B0604030504040204" pitchFamily="34" charset="0"/>
              <a:ea typeface="Tahoma" panose="020B0604030504040204" pitchFamily="34" charset="0"/>
              <a:cs typeface="Tahoma" panose="020B0604030504040204" pitchFamily="34" charset="0"/>
            </a:endParaRPr>
          </a:p>
          <a:p>
            <a:pPr marL="342900" lvl="0" indent="-342900" algn="r" rtl="1">
              <a:lnSpc>
                <a:spcPct val="90000"/>
              </a:lnSpc>
              <a:spcBef>
                <a:spcPts val="1000"/>
              </a:spcBef>
              <a:spcAft>
                <a:spcPts val="0"/>
              </a:spcAft>
              <a:buSzPts val="2400"/>
              <a:buFont typeface="Noto Sans Symbols"/>
              <a:buChar char="❖"/>
            </a:pPr>
            <a:endParaRPr lang="he-IL" sz="2800" dirty="0"/>
          </a:p>
          <a:p>
            <a:pPr marL="0" lvl="0" indent="0" algn="r" rtl="1">
              <a:lnSpc>
                <a:spcPct val="90000"/>
              </a:lnSpc>
              <a:spcBef>
                <a:spcPts val="1000"/>
              </a:spcBef>
              <a:spcAft>
                <a:spcPts val="0"/>
              </a:spcAft>
              <a:buSzPts val="2400"/>
              <a:buNone/>
            </a:pPr>
            <a:endParaRPr lang="he-IL" sz="2800" dirty="0"/>
          </a:p>
          <a:p>
            <a:pPr marL="342900" lvl="0" indent="-342900" algn="r" rtl="1">
              <a:lnSpc>
                <a:spcPct val="90000"/>
              </a:lnSpc>
              <a:spcBef>
                <a:spcPts val="1000"/>
              </a:spcBef>
              <a:spcAft>
                <a:spcPts val="0"/>
              </a:spcAft>
              <a:buSzPts val="2400"/>
              <a:buFont typeface="Noto Sans Symbols"/>
              <a:buChar char="❖"/>
            </a:pPr>
            <a:endParaRPr sz="3200" dirty="0"/>
          </a:p>
          <a:p>
            <a:pPr marL="342900" lvl="0" indent="-342900" algn="r" rtl="1">
              <a:lnSpc>
                <a:spcPct val="100000"/>
              </a:lnSpc>
              <a:spcBef>
                <a:spcPts val="0"/>
              </a:spcBef>
              <a:spcAft>
                <a:spcPts val="0"/>
              </a:spcAft>
              <a:buClr>
                <a:srgbClr val="192A72"/>
              </a:buClr>
              <a:buSzPts val="6600"/>
              <a:buFont typeface="Varela Round"/>
              <a:buNone/>
            </a:pPr>
            <a:endParaRPr sz="6100" b="1" dirty="0"/>
          </a:p>
          <a:p>
            <a:pPr marL="342900" lvl="0" indent="-342900" algn="r" rtl="1">
              <a:lnSpc>
                <a:spcPct val="100000"/>
              </a:lnSpc>
              <a:spcBef>
                <a:spcPts val="600"/>
              </a:spcBef>
              <a:spcAft>
                <a:spcPts val="0"/>
              </a:spcAft>
              <a:buSzPts val="2400"/>
              <a:buFont typeface="Arial"/>
              <a:buNone/>
            </a:pPr>
            <a:endParaRPr sz="2200" dirty="0"/>
          </a:p>
        </p:txBody>
      </p:sp>
    </p:spTree>
    <p:extLst>
      <p:ext uri="{BB962C8B-B14F-4D97-AF65-F5344CB8AC3E}">
        <p14:creationId xmlns:p14="http://schemas.microsoft.com/office/powerpoint/2010/main" val="206132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2549525" y="663299"/>
            <a:ext cx="9642475" cy="720725"/>
          </a:xfrm>
          <a:prstGeom prst="rect">
            <a:avLst/>
          </a:prstGeom>
          <a:noFill/>
          <a:ln>
            <a:noFill/>
          </a:ln>
        </p:spPr>
        <p:txBody>
          <a:bodyPr spcFirstLastPara="1" wrap="square" lIns="91425" tIns="45700" rIns="91425" bIns="45700" anchor="ctr" anchorCtr="0">
            <a:noAutofit/>
          </a:bodyPr>
          <a:lstStyle/>
          <a:p>
            <a:pPr lvl="0"/>
            <a:r>
              <a:rPr lang="ar-JO" dirty="0">
                <a:solidFill>
                  <a:srgbClr val="00B0F0"/>
                </a:solidFill>
                <a:latin typeface="Calibri"/>
                <a:cs typeface="Calibri"/>
                <a:sym typeface="Calibri"/>
              </a:rPr>
              <a:t>تمع</a:t>
            </a:r>
            <a:r>
              <a:rPr lang="ar-SA" dirty="0">
                <a:solidFill>
                  <a:srgbClr val="00B0F0"/>
                </a:solidFill>
                <a:latin typeface="Calibri"/>
                <a:cs typeface="Calibri"/>
                <a:sym typeface="Calibri"/>
              </a:rPr>
              <a:t>ّ</a:t>
            </a:r>
            <a:r>
              <a:rPr lang="ar-JO" dirty="0" err="1">
                <a:solidFill>
                  <a:srgbClr val="00B0F0"/>
                </a:solidFill>
                <a:latin typeface="Calibri"/>
                <a:cs typeface="Calibri"/>
                <a:sym typeface="Calibri"/>
              </a:rPr>
              <a:t>نوا</a:t>
            </a:r>
            <a:r>
              <a:rPr lang="ar-JO" dirty="0">
                <a:solidFill>
                  <a:srgbClr val="00B0F0"/>
                </a:solidFill>
                <a:latin typeface="Calibri"/>
                <a:cs typeface="Calibri"/>
                <a:sym typeface="Calibri"/>
              </a:rPr>
              <a:t> </a:t>
            </a:r>
            <a:r>
              <a:rPr lang="ar-SA" dirty="0">
                <a:solidFill>
                  <a:srgbClr val="00B0F0"/>
                </a:solidFill>
                <a:latin typeface="Calibri"/>
                <a:cs typeface="Calibri"/>
                <a:sym typeface="Calibri"/>
              </a:rPr>
              <a:t>في هذه </a:t>
            </a:r>
            <a:r>
              <a:rPr lang="ar-JO" dirty="0">
                <a:solidFill>
                  <a:srgbClr val="00B0F0"/>
                </a:solidFill>
                <a:latin typeface="Calibri"/>
                <a:cs typeface="Calibri"/>
                <a:sym typeface="Calibri"/>
              </a:rPr>
              <a:t>ال</a:t>
            </a:r>
            <a:r>
              <a:rPr lang="ar-SA" dirty="0">
                <a:solidFill>
                  <a:srgbClr val="00B0F0"/>
                </a:solidFill>
                <a:latin typeface="Calibri"/>
                <a:cs typeface="Calibri"/>
                <a:sym typeface="Calibri"/>
              </a:rPr>
              <a:t>جُمَل،</a:t>
            </a:r>
            <a:r>
              <a:rPr lang="he-IL" dirty="0">
                <a:solidFill>
                  <a:srgbClr val="00B0F0"/>
                </a:solidFill>
                <a:latin typeface="Calibri"/>
                <a:cs typeface="Calibri"/>
                <a:sym typeface="Calibri"/>
              </a:rPr>
              <a:t> </a:t>
            </a:r>
            <a:r>
              <a:rPr lang="ar-SA" dirty="0">
                <a:solidFill>
                  <a:srgbClr val="00B0F0"/>
                </a:solidFill>
                <a:latin typeface="Calibri"/>
                <a:cs typeface="Calibri"/>
                <a:sym typeface="Calibri"/>
              </a:rPr>
              <a:t>ثمّ </a:t>
            </a:r>
            <a:r>
              <a:rPr lang="ar-JO" dirty="0">
                <a:solidFill>
                  <a:srgbClr val="00B0F0"/>
                </a:solidFill>
                <a:latin typeface="Calibri"/>
                <a:cs typeface="Calibri"/>
                <a:sym typeface="Calibri"/>
              </a:rPr>
              <a:t>أجيبوا </a:t>
            </a:r>
            <a:r>
              <a:rPr lang="ar-SA" dirty="0">
                <a:solidFill>
                  <a:srgbClr val="00B0F0"/>
                </a:solidFill>
                <a:latin typeface="Calibri"/>
                <a:cs typeface="Calibri"/>
                <a:sym typeface="Calibri"/>
              </a:rPr>
              <a:t>"أ</a:t>
            </a:r>
            <a:r>
              <a:rPr lang="ar-JO" dirty="0">
                <a:solidFill>
                  <a:srgbClr val="00B0F0"/>
                </a:solidFill>
                <a:latin typeface="Calibri"/>
                <a:cs typeface="Calibri"/>
                <a:sym typeface="Calibri"/>
              </a:rPr>
              <a:t>وافق</a:t>
            </a:r>
            <a:r>
              <a:rPr lang="ar-SA" dirty="0">
                <a:solidFill>
                  <a:srgbClr val="00B0F0"/>
                </a:solidFill>
                <a:latin typeface="Calibri"/>
                <a:cs typeface="Calibri"/>
                <a:sym typeface="Calibri"/>
              </a:rPr>
              <a:t>" أو</a:t>
            </a:r>
            <a:r>
              <a:rPr lang="ar-JO" dirty="0">
                <a:solidFill>
                  <a:srgbClr val="00B0F0"/>
                </a:solidFill>
                <a:latin typeface="Calibri"/>
                <a:cs typeface="Calibri"/>
                <a:sym typeface="Calibri"/>
              </a:rPr>
              <a:t> </a:t>
            </a:r>
            <a:r>
              <a:rPr lang="ar-SA" dirty="0">
                <a:solidFill>
                  <a:srgbClr val="00B0F0"/>
                </a:solidFill>
                <a:latin typeface="Calibri"/>
                <a:cs typeface="Calibri"/>
                <a:sym typeface="Calibri"/>
              </a:rPr>
              <a:t>"</a:t>
            </a:r>
            <a:r>
              <a:rPr lang="ar-JO" dirty="0">
                <a:solidFill>
                  <a:srgbClr val="00B0F0"/>
                </a:solidFill>
                <a:latin typeface="Calibri"/>
                <a:cs typeface="Calibri"/>
                <a:sym typeface="Calibri"/>
              </a:rPr>
              <a:t>لا </a:t>
            </a:r>
            <a:r>
              <a:rPr lang="ar-SA" dirty="0">
                <a:solidFill>
                  <a:srgbClr val="00B0F0"/>
                </a:solidFill>
                <a:latin typeface="Calibri"/>
                <a:cs typeface="Calibri"/>
                <a:sym typeface="Calibri"/>
              </a:rPr>
              <a:t>أ</a:t>
            </a:r>
            <a:r>
              <a:rPr lang="ar-JO" dirty="0">
                <a:solidFill>
                  <a:srgbClr val="00B0F0"/>
                </a:solidFill>
                <a:latin typeface="Calibri"/>
                <a:cs typeface="Calibri"/>
                <a:sym typeface="Calibri"/>
              </a:rPr>
              <a:t>وافق</a:t>
            </a:r>
            <a:r>
              <a:rPr lang="ar-SA" dirty="0">
                <a:solidFill>
                  <a:srgbClr val="00B0F0"/>
                </a:solidFill>
                <a:latin typeface="Calibri"/>
                <a:cs typeface="Calibri"/>
                <a:sym typeface="Calibri"/>
              </a:rPr>
              <a:t>"</a:t>
            </a:r>
            <a:r>
              <a:rPr lang="ar-JO" dirty="0">
                <a:solidFill>
                  <a:srgbClr val="00B0F0"/>
                </a:solidFill>
                <a:latin typeface="Calibri"/>
                <a:cs typeface="Calibri"/>
                <a:sym typeface="Calibri"/>
              </a:rPr>
              <a:t> </a:t>
            </a:r>
            <a:r>
              <a:rPr lang="ar-SA" dirty="0">
                <a:solidFill>
                  <a:srgbClr val="00B0F0"/>
                </a:solidFill>
                <a:latin typeface="Calibri"/>
                <a:cs typeface="Calibri"/>
                <a:sym typeface="Calibri"/>
              </a:rPr>
              <a:t>بخصوص كُلّ </a:t>
            </a:r>
            <a:r>
              <a:rPr lang="ar-JO" dirty="0">
                <a:solidFill>
                  <a:srgbClr val="00B0F0"/>
                </a:solidFill>
                <a:latin typeface="Calibri"/>
                <a:cs typeface="Calibri"/>
                <a:sym typeface="Calibri"/>
              </a:rPr>
              <a:t> </a:t>
            </a:r>
            <a:r>
              <a:rPr lang="ar-SA" dirty="0">
                <a:solidFill>
                  <a:srgbClr val="00B0F0"/>
                </a:solidFill>
                <a:latin typeface="Calibri"/>
                <a:cs typeface="Calibri"/>
                <a:sym typeface="Calibri"/>
              </a:rPr>
              <a:t>جُملة</a:t>
            </a:r>
            <a:r>
              <a:rPr lang="ar-JO" dirty="0">
                <a:solidFill>
                  <a:srgbClr val="00B0F0"/>
                </a:solidFill>
                <a:latin typeface="Calibri"/>
                <a:cs typeface="Calibri"/>
                <a:sym typeface="Calibri"/>
              </a:rPr>
              <a:t> أو أوافق بشدة .</a:t>
            </a:r>
            <a:endParaRPr sz="4200" dirty="0">
              <a:solidFill>
                <a:srgbClr val="00B0F0"/>
              </a:solidFill>
              <a:latin typeface="Tahoma" panose="020B0604030504040204" pitchFamily="34" charset="0"/>
              <a:ea typeface="Tahoma" panose="020B0604030504040204" pitchFamily="34" charset="0"/>
              <a:cs typeface="Tahoma" panose="020B0604030504040204" pitchFamily="34" charset="0"/>
              <a:sym typeface="Varela Round"/>
            </a:endParaRPr>
          </a:p>
        </p:txBody>
      </p:sp>
      <p:sp>
        <p:nvSpPr>
          <p:cNvPr id="134" name="Google Shape;134;p5"/>
          <p:cNvSpPr txBox="1">
            <a:spLocks noGrp="1"/>
          </p:cNvSpPr>
          <p:nvPr>
            <p:ph type="body" idx="2"/>
          </p:nvPr>
        </p:nvSpPr>
        <p:spPr>
          <a:xfrm>
            <a:off x="526098" y="1800225"/>
            <a:ext cx="7980362" cy="4845050"/>
          </a:xfrm>
          <a:prstGeom prst="rect">
            <a:avLst/>
          </a:prstGeom>
          <a:noFill/>
          <a:ln>
            <a:noFill/>
          </a:ln>
        </p:spPr>
        <p:txBody>
          <a:bodyPr spcFirstLastPara="1" wrap="square" lIns="91425" tIns="45700" rIns="91425" bIns="45700" anchor="t" anchorCtr="0">
            <a:normAutofit/>
          </a:bodyPr>
          <a:lstStyle/>
          <a:p>
            <a:pPr marL="342900" lvl="0" indent="-342900">
              <a:lnSpc>
                <a:spcPct val="90000"/>
              </a:lnSpc>
              <a:spcBef>
                <a:spcPts val="1000"/>
              </a:spcBef>
              <a:buFont typeface="Noto Sans Symbols"/>
              <a:buChar char="❖"/>
            </a:pPr>
            <a:endParaRPr lang="ar-JO" sz="2800" b="1" dirty="0">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90000"/>
              </a:lnSpc>
              <a:spcBef>
                <a:spcPts val="1000"/>
              </a:spcBef>
              <a:buFont typeface="Noto Sans Symbols"/>
              <a:buChar char="❖"/>
            </a:pPr>
            <a:r>
              <a:rPr lang="ar-JO" sz="2800" b="1" dirty="0">
                <a:latin typeface="Calibri" panose="020F0502020204030204" pitchFamily="34" charset="0"/>
                <a:ea typeface="Tahoma" panose="020B0604030504040204" pitchFamily="34" charset="0"/>
                <a:cs typeface="Calibri" panose="020F0502020204030204" pitchFamily="34" charset="0"/>
              </a:rPr>
              <a:t>يعتبر المجتمع المُدخن قويًا ومقبولًا وناجحًا.</a:t>
            </a:r>
            <a:r>
              <a:rPr lang="he-IL" sz="2800" b="1" dirty="0">
                <a:latin typeface="Calibri" panose="020F0502020204030204" pitchFamily="34" charset="0"/>
                <a:ea typeface="Tahoma" panose="020B0604030504040204" pitchFamily="34" charset="0"/>
                <a:cs typeface="Calibri" panose="020F0502020204030204" pitchFamily="34" charset="0"/>
              </a:rPr>
              <a:t>.</a:t>
            </a:r>
            <a:endParaRPr sz="3200" b="1" dirty="0">
              <a:latin typeface="Calibri" panose="020F0502020204030204" pitchFamily="34" charset="0"/>
              <a:ea typeface="Tahoma" panose="020B0604030504040204" pitchFamily="34" charset="0"/>
              <a:cs typeface="Calibri" panose="020F0502020204030204" pitchFamily="34" charset="0"/>
            </a:endParaRPr>
          </a:p>
          <a:p>
            <a:pPr marL="342900" lvl="0" indent="-342900">
              <a:lnSpc>
                <a:spcPct val="90000"/>
              </a:lnSpc>
              <a:spcBef>
                <a:spcPts val="1000"/>
              </a:spcBef>
              <a:buFont typeface="Noto Sans Symbols"/>
              <a:buChar char="❖"/>
            </a:pPr>
            <a:r>
              <a:rPr lang="he-IL" sz="2800" b="1" dirty="0">
                <a:latin typeface="Calibri" panose="020F0502020204030204" pitchFamily="34" charset="0"/>
                <a:ea typeface="Tahoma" panose="020B0604030504040204" pitchFamily="34" charset="0"/>
                <a:cs typeface="Calibri" panose="020F0502020204030204" pitchFamily="34" charset="0"/>
              </a:rPr>
              <a:t>التدخين هو </a:t>
            </a:r>
            <a:r>
              <a:rPr lang="ar-JO" sz="2800" b="1" dirty="0">
                <a:latin typeface="Calibri" panose="020F0502020204030204" pitchFamily="34" charset="0"/>
                <a:ea typeface="Tahoma" panose="020B0604030504040204" pitchFamily="34" charset="0"/>
                <a:cs typeface="Calibri" panose="020F0502020204030204" pitchFamily="34" charset="0"/>
              </a:rPr>
              <a:t>أمر شخصي</a:t>
            </a:r>
            <a:r>
              <a:rPr lang="he-IL" sz="2800" b="1" dirty="0">
                <a:latin typeface="Calibri" panose="020F0502020204030204" pitchFamily="34" charset="0"/>
                <a:ea typeface="Tahoma" panose="020B0604030504040204" pitchFamily="34" charset="0"/>
                <a:cs typeface="Calibri" panose="020F0502020204030204" pitchFamily="34" charset="0"/>
              </a:rPr>
              <a:t>،</a:t>
            </a:r>
            <a:r>
              <a:rPr lang="ar-JO" sz="2800" b="1" dirty="0">
                <a:latin typeface="Calibri" panose="020F0502020204030204" pitchFamily="34" charset="0"/>
                <a:ea typeface="Tahoma" panose="020B0604030504040204" pitchFamily="34" charset="0"/>
                <a:cs typeface="Calibri" panose="020F0502020204030204" pitchFamily="34" charset="0"/>
              </a:rPr>
              <a:t> ولا يحق للمجتمع التدخل.</a:t>
            </a:r>
            <a:endParaRPr lang="he-IL" sz="2800" b="1" dirty="0">
              <a:latin typeface="Calibri" panose="020F0502020204030204" pitchFamily="34" charset="0"/>
              <a:ea typeface="Tahoma" panose="020B0604030504040204" pitchFamily="34" charset="0"/>
              <a:cs typeface="Calibri" panose="020F0502020204030204" pitchFamily="34" charset="0"/>
            </a:endParaRPr>
          </a:p>
          <a:p>
            <a:pPr marL="342900" lvl="0" indent="-342900">
              <a:lnSpc>
                <a:spcPct val="90000"/>
              </a:lnSpc>
              <a:spcBef>
                <a:spcPts val="1000"/>
              </a:spcBef>
              <a:buFont typeface="Noto Sans Symbols"/>
              <a:buChar char="❖"/>
            </a:pPr>
            <a:r>
              <a:rPr lang="he-IL" sz="2800" b="1" dirty="0">
                <a:latin typeface="Calibri" panose="020F0502020204030204" pitchFamily="34" charset="0"/>
                <a:ea typeface="Tahoma" panose="020B0604030504040204" pitchFamily="34" charset="0"/>
                <a:cs typeface="Calibri" panose="020F0502020204030204" pitchFamily="34" charset="0"/>
              </a:rPr>
              <a:t> </a:t>
            </a:r>
            <a:r>
              <a:rPr lang="ar-JO" sz="2800" b="1" dirty="0">
                <a:latin typeface="Calibri" panose="020F0502020204030204" pitchFamily="34" charset="0"/>
                <a:ea typeface="Tahoma" panose="020B0604030504040204" pitchFamily="34" charset="0"/>
                <a:cs typeface="Calibri" panose="020F0502020204030204" pitchFamily="34" charset="0"/>
              </a:rPr>
              <a:t>التدخين رمز لمرحلة البلوغ الحقيقية</a:t>
            </a:r>
            <a:r>
              <a:rPr lang="x-none" sz="2800" b="1" dirty="0">
                <a:latin typeface="Calibri" panose="020F0502020204030204" pitchFamily="34" charset="0"/>
                <a:ea typeface="Tahoma" panose="020B0604030504040204" pitchFamily="34" charset="0"/>
                <a:cs typeface="Calibri" panose="020F0502020204030204" pitchFamily="34" charset="0"/>
                <a:sym typeface="Varela Round"/>
              </a:rPr>
              <a:t>.</a:t>
            </a:r>
            <a:endParaRPr sz="3200" b="1" dirty="0">
              <a:latin typeface="Calibri" panose="020F0502020204030204" pitchFamily="34" charset="0"/>
              <a:ea typeface="Tahoma" panose="020B0604030504040204" pitchFamily="34" charset="0"/>
              <a:cs typeface="Calibri" panose="020F0502020204030204" pitchFamily="34" charset="0"/>
            </a:endParaRPr>
          </a:p>
          <a:p>
            <a:pPr marL="342900" lvl="0" indent="-342900">
              <a:lnSpc>
                <a:spcPct val="90000"/>
              </a:lnSpc>
              <a:spcBef>
                <a:spcPts val="1000"/>
              </a:spcBef>
              <a:buFont typeface="Noto Sans Symbols"/>
              <a:buChar char="❖"/>
            </a:pPr>
            <a:r>
              <a:rPr lang="ar-JO" sz="2800" b="1" dirty="0">
                <a:latin typeface="Calibri" panose="020F0502020204030204" pitchFamily="34" charset="0"/>
                <a:ea typeface="Tahoma" panose="020B0604030504040204" pitchFamily="34" charset="0"/>
                <a:cs typeface="Calibri" panose="020F0502020204030204" pitchFamily="34" charset="0"/>
              </a:rPr>
              <a:t>يتم تقديم/ اقتراح السجائر الإلكترونية كوسيلة للإقلاع عن التدخين ، فما هي المشكلة؟ انها لن تسبب الإدمان بالعكس هي بديل للتدخين .</a:t>
            </a:r>
            <a:endParaRPr sz="2800" b="1" dirty="0">
              <a:latin typeface="Calibri" panose="020F0502020204030204" pitchFamily="34" charset="0"/>
              <a:ea typeface="Tahoma" panose="020B0604030504040204" pitchFamily="34" charset="0"/>
              <a:cs typeface="Calibri" panose="020F0502020204030204" pitchFamily="34" charset="0"/>
            </a:endParaRPr>
          </a:p>
          <a:p>
            <a:pPr marL="342900" lvl="0" indent="-342900" algn="r" rtl="1">
              <a:lnSpc>
                <a:spcPct val="100000"/>
              </a:lnSpc>
              <a:spcBef>
                <a:spcPts val="0"/>
              </a:spcBef>
              <a:spcAft>
                <a:spcPts val="0"/>
              </a:spcAft>
              <a:buClr>
                <a:srgbClr val="192A72"/>
              </a:buClr>
              <a:buSzPts val="6600"/>
              <a:buFont typeface="Varela Round"/>
              <a:buNone/>
            </a:pPr>
            <a:endParaRPr sz="6100" b="1" dirty="0"/>
          </a:p>
          <a:p>
            <a:pPr marL="342900" lvl="0" indent="-342900" algn="r" rtl="1">
              <a:lnSpc>
                <a:spcPct val="100000"/>
              </a:lnSpc>
              <a:spcBef>
                <a:spcPts val="600"/>
              </a:spcBef>
              <a:spcAft>
                <a:spcPts val="0"/>
              </a:spcAft>
              <a:buSzPts val="2400"/>
              <a:buFont typeface="Arial"/>
              <a:buNone/>
            </a:pPr>
            <a:endParaRPr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title"/>
          </p:nvPr>
        </p:nvSpPr>
        <p:spPr>
          <a:xfrm>
            <a:off x="2549525" y="212725"/>
            <a:ext cx="9193837" cy="720725"/>
          </a:xfrm>
          <a:prstGeom prst="rect">
            <a:avLst/>
          </a:prstGeom>
          <a:noFill/>
          <a:ln>
            <a:noFill/>
          </a:ln>
        </p:spPr>
        <p:txBody>
          <a:bodyPr spcFirstLastPara="1" wrap="square" lIns="91425" tIns="45700" rIns="91425" bIns="45700" anchor="ctr" anchorCtr="0">
            <a:noAutofit/>
          </a:bodyPr>
          <a:lstStyle/>
          <a:p>
            <a:pPr lvl="0"/>
            <a:br>
              <a:rPr lang="ar-JO" sz="4800" dirty="0">
                <a:solidFill>
                  <a:srgbClr val="00B0F0"/>
                </a:solidFill>
                <a:latin typeface="Calibri" panose="020F0502020204030204" pitchFamily="34" charset="0"/>
                <a:ea typeface="Calibri" panose="020F0502020204030204" pitchFamily="34" charset="0"/>
                <a:cs typeface="Calibri" panose="020F0502020204030204" pitchFamily="34" charset="0"/>
                <a:sym typeface="Arial"/>
              </a:rPr>
            </a:br>
            <a:r>
              <a:rPr lang="ar-JO" sz="4800" dirty="0">
                <a:solidFill>
                  <a:srgbClr val="00B0F0"/>
                </a:solidFill>
                <a:latin typeface="Calibri" panose="020F0502020204030204" pitchFamily="34" charset="0"/>
                <a:ea typeface="Calibri" panose="020F0502020204030204" pitchFamily="34" charset="0"/>
                <a:cs typeface="Calibri" panose="020F0502020204030204" pitchFamily="34" charset="0"/>
                <a:sym typeface="Arial"/>
              </a:rPr>
              <a:t>مادّة للتّفكير   </a:t>
            </a:r>
            <a:r>
              <a:rPr lang="he-IL" sz="4800" dirty="0">
                <a:solidFill>
                  <a:srgbClr val="00B0F0"/>
                </a:solidFill>
                <a:latin typeface="Calibri" panose="020F0502020204030204" pitchFamily="34" charset="0"/>
                <a:ea typeface="Calibri" panose="020F0502020204030204" pitchFamily="34" charset="0"/>
                <a:cs typeface="Calibri" panose="020F0502020204030204" pitchFamily="34" charset="0"/>
                <a:sym typeface="Arial"/>
              </a:rPr>
              <a:t>....</a:t>
            </a:r>
            <a:br>
              <a:rPr lang="he-IL" sz="4800" dirty="0">
                <a:solidFill>
                  <a:srgbClr val="00B0F0"/>
                </a:solidFill>
                <a:latin typeface="Calibri" panose="020F0502020204030204" pitchFamily="34" charset="0"/>
                <a:ea typeface="Calibri" panose="020F0502020204030204" pitchFamily="34" charset="0"/>
                <a:cs typeface="Calibri" panose="020F0502020204030204" pitchFamily="34" charset="0"/>
                <a:sym typeface="Arial"/>
              </a:rPr>
            </a:br>
            <a:endParaRPr sz="4800" dirty="0">
              <a:solidFill>
                <a:srgbClr val="00B0F0"/>
              </a:solidFill>
            </a:endParaRPr>
          </a:p>
        </p:txBody>
      </p:sp>
      <p:sp>
        <p:nvSpPr>
          <p:cNvPr id="140" name="Google Shape;140;p6"/>
          <p:cNvSpPr txBox="1">
            <a:spLocks noGrp="1"/>
          </p:cNvSpPr>
          <p:nvPr>
            <p:ph type="body" idx="2"/>
          </p:nvPr>
        </p:nvSpPr>
        <p:spPr>
          <a:xfrm>
            <a:off x="251778" y="1154097"/>
            <a:ext cx="7747004" cy="4120372"/>
          </a:xfrm>
          <a:prstGeom prst="rect">
            <a:avLst/>
          </a:prstGeom>
          <a:noFill/>
          <a:ln>
            <a:noFill/>
          </a:ln>
        </p:spPr>
        <p:txBody>
          <a:bodyPr spcFirstLastPara="1" wrap="square" lIns="91425" tIns="45700" rIns="91425" bIns="45700" anchor="t" anchorCtr="0">
            <a:noAutofit/>
          </a:bodyPr>
          <a:lstStyle/>
          <a:p>
            <a:pPr marL="457200" lvl="0" indent="-381000" algn="r" rtl="1">
              <a:lnSpc>
                <a:spcPct val="80000"/>
              </a:lnSpc>
              <a:spcBef>
                <a:spcPts val="1000"/>
              </a:spcBef>
              <a:spcAft>
                <a:spcPts val="0"/>
              </a:spcAft>
              <a:buClr>
                <a:srgbClr val="000000"/>
              </a:buClr>
              <a:buSzPts val="2400"/>
              <a:buFont typeface="Noto Sans Symbols"/>
              <a:buChar char="✔"/>
            </a:pPr>
            <a:r>
              <a:rPr lang="ar-JO" sz="2800" b="1" dirty="0">
                <a:latin typeface="Calibri" panose="020F0502020204030204" pitchFamily="34" charset="0"/>
                <a:ea typeface="Tahoma" panose="020B0604030504040204" pitchFamily="34" charset="0"/>
                <a:cs typeface="Calibri" panose="020F0502020204030204" pitchFamily="34" charset="0"/>
                <a:sym typeface="Arial"/>
              </a:rPr>
              <a:t>عوامل مختلفة تؤثر على  اتخاذ القرار بالتدخين أم لا, وهذه العوامل تأثر على أفكارك ومشاعرك ومواقفك وسلوكك .</a:t>
            </a:r>
            <a:endParaRPr sz="2800" b="1" dirty="0">
              <a:latin typeface="Calibri" panose="020F0502020204030204" pitchFamily="34" charset="0"/>
              <a:ea typeface="Tahoma" panose="020B0604030504040204" pitchFamily="34" charset="0"/>
              <a:cs typeface="Calibri" panose="020F0502020204030204" pitchFamily="34" charset="0"/>
            </a:endParaRPr>
          </a:p>
          <a:p>
            <a:pPr marL="457200" lvl="0" indent="-228600" algn="r" rtl="1">
              <a:lnSpc>
                <a:spcPct val="80000"/>
              </a:lnSpc>
              <a:spcBef>
                <a:spcPts val="1000"/>
              </a:spcBef>
              <a:spcAft>
                <a:spcPts val="0"/>
              </a:spcAft>
              <a:buClr>
                <a:srgbClr val="000000"/>
              </a:buClr>
              <a:buSzPts val="2400"/>
              <a:buFont typeface="Noto Sans Symbols"/>
              <a:buNone/>
            </a:pPr>
            <a:endParaRPr sz="2800" b="1" dirty="0">
              <a:latin typeface="Calibri" panose="020F0502020204030204" pitchFamily="34" charset="0"/>
              <a:ea typeface="Tahoma" panose="020B0604030504040204" pitchFamily="34" charset="0"/>
              <a:cs typeface="Calibri" panose="020F0502020204030204" pitchFamily="34" charset="0"/>
            </a:endParaRPr>
          </a:p>
          <a:p>
            <a:pPr lvl="0">
              <a:lnSpc>
                <a:spcPct val="80000"/>
              </a:lnSpc>
              <a:spcBef>
                <a:spcPts val="1000"/>
              </a:spcBef>
              <a:buFont typeface="Noto Sans Symbols"/>
              <a:buChar char="✔"/>
            </a:pPr>
            <a:r>
              <a:rPr lang="ar-SA" sz="2800" b="1" dirty="0">
                <a:latin typeface="Calibri" panose="020F0502020204030204" pitchFamily="34" charset="0"/>
                <a:ea typeface="Tahoma" panose="020B0604030504040204" pitchFamily="34" charset="0"/>
                <a:cs typeface="Calibri" panose="020F0502020204030204" pitchFamily="34" charset="0"/>
                <a:sym typeface="Arial"/>
              </a:rPr>
              <a:t>يعزو الأشخاص المختلفون معنى أو أهمية مختلفة إلى العوامل المختلفة التي تؤثر عليهم في اختيار التدخين / عدم التدخين. على سبيل المثال ، هناك من يختارون عدم التدخين بسبب البيئة / الصحة الشخصية.</a:t>
            </a:r>
            <a:endParaRPr lang="he-IL" sz="2800" b="1" dirty="0">
              <a:latin typeface="Calibri" panose="020F0502020204030204" pitchFamily="34" charset="0"/>
              <a:ea typeface="Tahoma" panose="020B0604030504040204" pitchFamily="34" charset="0"/>
              <a:cs typeface="Calibri" panose="020F0502020204030204" pitchFamily="34" charset="0"/>
              <a:sym typeface="Arial"/>
            </a:endParaRPr>
          </a:p>
          <a:p>
            <a:pPr marL="76200" lvl="0" indent="0">
              <a:lnSpc>
                <a:spcPct val="80000"/>
              </a:lnSpc>
              <a:spcBef>
                <a:spcPts val="1000"/>
              </a:spcBef>
              <a:buNone/>
            </a:pPr>
            <a:endParaRPr sz="2800" b="1" dirty="0">
              <a:latin typeface="Calibri" panose="020F0502020204030204" pitchFamily="34" charset="0"/>
              <a:ea typeface="Tahoma" panose="020B0604030504040204" pitchFamily="34" charset="0"/>
              <a:cs typeface="Calibri" panose="020F0502020204030204" pitchFamily="34" charset="0"/>
            </a:endParaRPr>
          </a:p>
          <a:p>
            <a:pPr lvl="0">
              <a:lnSpc>
                <a:spcPct val="80000"/>
              </a:lnSpc>
              <a:spcBef>
                <a:spcPts val="1000"/>
              </a:spcBef>
              <a:buFont typeface="Noto Sans Symbols"/>
              <a:buChar char="✔"/>
            </a:pPr>
            <a:r>
              <a:rPr lang="ar-SA" sz="2800" b="1" dirty="0">
                <a:latin typeface="Calibri" panose="020F0502020204030204" pitchFamily="34" charset="0"/>
                <a:ea typeface="Tahoma" panose="020B0604030504040204" pitchFamily="34" charset="0"/>
                <a:cs typeface="Calibri" panose="020F0502020204030204" pitchFamily="34" charset="0"/>
                <a:sym typeface="Arial"/>
              </a:rPr>
              <a:t> من المهم أن تتوقف وتكتشف بنفسك ما </a:t>
            </a:r>
            <a:r>
              <a:rPr lang="ar-JO" sz="2800" b="1" dirty="0">
                <a:latin typeface="Calibri" panose="020F0502020204030204" pitchFamily="34" charset="0"/>
                <a:ea typeface="Tahoma" panose="020B0604030504040204" pitchFamily="34" charset="0"/>
                <a:cs typeface="Calibri" panose="020F0502020204030204" pitchFamily="34" charset="0"/>
                <a:sym typeface="Arial"/>
              </a:rPr>
              <a:t>ت</a:t>
            </a:r>
            <a:r>
              <a:rPr lang="ar-SA" sz="2800" b="1" dirty="0">
                <a:latin typeface="Calibri" panose="020F0502020204030204" pitchFamily="34" charset="0"/>
                <a:ea typeface="Tahoma" panose="020B0604030504040204" pitchFamily="34" charset="0"/>
                <a:cs typeface="Calibri" panose="020F0502020204030204" pitchFamily="34" charset="0"/>
                <a:sym typeface="Arial"/>
              </a:rPr>
              <a:t>فكر </a:t>
            </a:r>
            <a:r>
              <a:rPr lang="ar-JO" sz="2800" b="1" dirty="0">
                <a:latin typeface="Calibri" panose="020F0502020204030204" pitchFamily="34" charset="0"/>
                <a:ea typeface="Tahoma" panose="020B0604030504040204" pitchFamily="34" charset="0"/>
                <a:cs typeface="Calibri" panose="020F0502020204030204" pitchFamily="34" charset="0"/>
                <a:sym typeface="Arial"/>
              </a:rPr>
              <a:t>/ ت</a:t>
            </a:r>
            <a:r>
              <a:rPr lang="ar-SA" sz="2800" b="1" dirty="0">
                <a:latin typeface="Calibri" panose="020F0502020204030204" pitchFamily="34" charset="0"/>
                <a:ea typeface="Tahoma" panose="020B0604030504040204" pitchFamily="34" charset="0"/>
                <a:cs typeface="Calibri" panose="020F0502020204030204" pitchFamily="34" charset="0"/>
                <a:sym typeface="Arial"/>
              </a:rPr>
              <a:t>شعر به بشأن السلوكيات أو الظواهر خاصة إذا كانت تلك التي يمكن أن تعرض</a:t>
            </a:r>
            <a:r>
              <a:rPr lang="ar-JO" sz="2800" b="1" dirty="0">
                <a:latin typeface="Calibri" panose="020F0502020204030204" pitchFamily="34" charset="0"/>
                <a:ea typeface="Tahoma" panose="020B0604030504040204" pitchFamily="34" charset="0"/>
                <a:cs typeface="Calibri" panose="020F0502020204030204" pitchFamily="34" charset="0"/>
                <a:sym typeface="Arial"/>
              </a:rPr>
              <a:t>ك </a:t>
            </a:r>
            <a:r>
              <a:rPr lang="ar-SA" sz="2800" b="1" dirty="0">
                <a:latin typeface="Calibri" panose="020F0502020204030204" pitchFamily="34" charset="0"/>
                <a:ea typeface="Tahoma" panose="020B0604030504040204" pitchFamily="34" charset="0"/>
                <a:cs typeface="Calibri" panose="020F0502020204030204" pitchFamily="34" charset="0"/>
                <a:sym typeface="Arial"/>
              </a:rPr>
              <a:t>للخطر.</a:t>
            </a:r>
            <a:endParaRPr sz="2800" b="1" dirty="0">
              <a:latin typeface="Calibri" panose="020F0502020204030204" pitchFamily="34" charset="0"/>
              <a:ea typeface="Tahoma" panose="020B060403050404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189038" y="273050"/>
            <a:ext cx="12192000" cy="720725"/>
          </a:xfrm>
          <a:prstGeom prst="rect">
            <a:avLst/>
          </a:prstGeom>
          <a:noFill/>
          <a:ln>
            <a:noFill/>
          </a:ln>
        </p:spPr>
        <p:txBody>
          <a:bodyPr spcFirstLastPara="1" wrap="square" lIns="91425" tIns="45700" rIns="91425" bIns="45700" anchor="ctr" anchorCtr="0">
            <a:noAutofit/>
          </a:bodyPr>
          <a:lstStyle/>
          <a:p>
            <a:pPr lvl="0"/>
            <a:br>
              <a:rPr lang="ar-JO" sz="4800" dirty="0">
                <a:solidFill>
                  <a:srgbClr val="00B0F0"/>
                </a:solidFill>
                <a:latin typeface="Calibri" panose="020F0502020204030204" pitchFamily="34" charset="0"/>
                <a:ea typeface="Calibri" panose="020F0502020204030204" pitchFamily="34" charset="0"/>
                <a:cs typeface="Calibri" panose="020F0502020204030204" pitchFamily="34" charset="0"/>
                <a:sym typeface="Arial"/>
              </a:rPr>
            </a:br>
            <a:r>
              <a:rPr lang="ar-JO" sz="4800" dirty="0">
                <a:solidFill>
                  <a:srgbClr val="00B0F0"/>
                </a:solidFill>
                <a:latin typeface="Calibri" panose="020F0502020204030204" pitchFamily="34" charset="0"/>
                <a:ea typeface="Calibri" panose="020F0502020204030204" pitchFamily="34" charset="0"/>
                <a:cs typeface="Calibri" panose="020F0502020204030204" pitchFamily="34" charset="0"/>
                <a:sym typeface="Arial"/>
              </a:rPr>
              <a:t>مادّة للتّفكير   </a:t>
            </a:r>
            <a:r>
              <a:rPr lang="he-IL" sz="4800" dirty="0">
                <a:solidFill>
                  <a:srgbClr val="00B0F0"/>
                </a:solidFill>
                <a:latin typeface="Calibri" panose="020F0502020204030204" pitchFamily="34" charset="0"/>
                <a:ea typeface="Calibri" panose="020F0502020204030204" pitchFamily="34" charset="0"/>
                <a:cs typeface="Calibri" panose="020F0502020204030204" pitchFamily="34" charset="0"/>
                <a:sym typeface="Arial"/>
              </a:rPr>
              <a:t>....</a:t>
            </a:r>
            <a:br>
              <a:rPr lang="he-IL" sz="4800" dirty="0">
                <a:solidFill>
                  <a:srgbClr val="00B0F0"/>
                </a:solidFill>
                <a:latin typeface="Calibri" panose="020F0502020204030204" pitchFamily="34" charset="0"/>
                <a:ea typeface="Calibri" panose="020F0502020204030204" pitchFamily="34" charset="0"/>
                <a:cs typeface="Calibri" panose="020F0502020204030204" pitchFamily="34" charset="0"/>
                <a:sym typeface="Arial"/>
              </a:rPr>
            </a:br>
            <a:endParaRPr sz="4800" dirty="0">
              <a:solidFill>
                <a:srgbClr val="00B0F0"/>
              </a:solidFill>
            </a:endParaRPr>
          </a:p>
        </p:txBody>
      </p:sp>
      <p:sp>
        <p:nvSpPr>
          <p:cNvPr id="146" name="Google Shape;146;p7"/>
          <p:cNvSpPr/>
          <p:nvPr/>
        </p:nvSpPr>
        <p:spPr>
          <a:xfrm>
            <a:off x="752157" y="1171852"/>
            <a:ext cx="7211113" cy="4905790"/>
          </a:xfrm>
          <a:prstGeom prst="rect">
            <a:avLst/>
          </a:prstGeom>
          <a:noFill/>
          <a:ln>
            <a:noFill/>
          </a:ln>
        </p:spPr>
        <p:txBody>
          <a:bodyPr spcFirstLastPara="1" wrap="square" lIns="91425" tIns="45700" rIns="91425" bIns="45700" anchor="t" anchorCtr="0">
            <a:spAutoFit/>
          </a:bodyPr>
          <a:lstStyle/>
          <a:p>
            <a:pPr marL="482600" marR="0" lvl="0" indent="-457200" algn="r" rtl="1">
              <a:lnSpc>
                <a:spcPct val="90000"/>
              </a:lnSpc>
              <a:spcBef>
                <a:spcPts val="1000"/>
              </a:spcBef>
              <a:spcAft>
                <a:spcPts val="0"/>
              </a:spcAft>
              <a:buClr>
                <a:srgbClr val="002060"/>
              </a:buClr>
              <a:buSzPts val="3200"/>
              <a:buFont typeface="Arial"/>
              <a:buNone/>
            </a:pPr>
            <a:endParaRPr sz="2700" b="0" i="0" u="none" strike="noStrike" cap="none" dirty="0">
              <a:solidFill>
                <a:srgbClr val="002060"/>
              </a:solidFill>
              <a:latin typeface="Tahoma" panose="020B0604030504040204" pitchFamily="34" charset="0"/>
              <a:ea typeface="Tahoma" panose="020B0604030504040204" pitchFamily="34" charset="0"/>
              <a:cs typeface="Tahoma" panose="020B0604030504040204" pitchFamily="34" charset="0"/>
              <a:sym typeface="Varela Round"/>
            </a:endParaRPr>
          </a:p>
          <a:p>
            <a:pPr marL="25400" lvl="0" algn="r" rtl="1">
              <a:lnSpc>
                <a:spcPct val="90000"/>
              </a:lnSpc>
              <a:buClr>
                <a:srgbClr val="002060"/>
              </a:buClr>
              <a:buSzPts val="3200"/>
            </a:pPr>
            <a:endParaRPr lang="ar-JO" sz="2400" b="1" dirty="0">
              <a:solidFill>
                <a:srgbClr val="002060"/>
              </a:solidFill>
              <a:latin typeface="Calibri" panose="020F0502020204030204" pitchFamily="34" charset="0"/>
              <a:ea typeface="Tahoma" panose="020B0604030504040204" pitchFamily="34" charset="0"/>
              <a:cs typeface="Calibri" panose="020F0502020204030204" pitchFamily="34" charset="0"/>
              <a:sym typeface="Varela Round"/>
            </a:endParaRPr>
          </a:p>
          <a:p>
            <a:pPr marL="482600" lvl="0" indent="-457200" algn="r" rtl="1">
              <a:lnSpc>
                <a:spcPct val="90000"/>
              </a:lnSpc>
              <a:buClr>
                <a:srgbClr val="002060"/>
              </a:buClr>
              <a:buSzPts val="3200"/>
              <a:buFont typeface="Noto Sans Symbols"/>
              <a:buChar char="✔"/>
            </a:pPr>
            <a:r>
              <a:rPr lang="ar-JO" sz="2400" b="1" dirty="0">
                <a:solidFill>
                  <a:srgbClr val="002060"/>
                </a:solidFill>
                <a:latin typeface="Calibri" panose="020F0502020204030204" pitchFamily="34" charset="0"/>
                <a:ea typeface="Tahoma" panose="020B0604030504040204" pitchFamily="34" charset="0"/>
                <a:cs typeface="Calibri" panose="020F0502020204030204" pitchFamily="34" charset="0"/>
                <a:sym typeface="Varela Round"/>
              </a:rPr>
              <a:t>تساعدنا  المعلومات والمعرفة والوعي الذاتي   على اتخاذ القرارات الصائبة  واختيار كيفية التصرف. على سبيل المثال: السيجارة إلكترونية ، أصبحت رمزًا للمكانة الاجتماعية، ورمز للأهمية من قبل الاخرين , واحيانا حتى لو أنك ضد التدخين من الممكن ان تدخن حتى تصبح فرد من المجموعة (الشلة).</a:t>
            </a:r>
            <a:endParaRPr lang="ar-SA" sz="2400" b="1" dirty="0">
              <a:solidFill>
                <a:srgbClr val="002060"/>
              </a:solidFill>
              <a:latin typeface="Calibri" panose="020F0502020204030204" pitchFamily="34" charset="0"/>
              <a:ea typeface="Tahoma" panose="020B0604030504040204" pitchFamily="34" charset="0"/>
              <a:cs typeface="Calibri" panose="020F0502020204030204" pitchFamily="34" charset="0"/>
              <a:sym typeface="Varela Round"/>
            </a:endParaRPr>
          </a:p>
          <a:p>
            <a:pPr marL="482600" marR="0" lvl="0" indent="-457200" algn="r" rtl="1">
              <a:lnSpc>
                <a:spcPct val="90000"/>
              </a:lnSpc>
              <a:spcBef>
                <a:spcPts val="0"/>
              </a:spcBef>
              <a:spcAft>
                <a:spcPts val="0"/>
              </a:spcAft>
              <a:buClr>
                <a:srgbClr val="002060"/>
              </a:buClr>
              <a:buSzPts val="3200"/>
              <a:buFont typeface="Noto Sans Symbols"/>
              <a:buChar char="✔"/>
            </a:pPr>
            <a:endParaRPr lang="ar-SA" sz="2400" b="1" dirty="0">
              <a:solidFill>
                <a:srgbClr val="002060"/>
              </a:solidFill>
              <a:latin typeface="Calibri" panose="020F0502020204030204" pitchFamily="34" charset="0"/>
              <a:ea typeface="Tahoma" panose="020B0604030504040204" pitchFamily="34" charset="0"/>
              <a:cs typeface="Calibri" panose="020F0502020204030204" pitchFamily="34" charset="0"/>
              <a:sym typeface="Varela Round"/>
            </a:endParaRPr>
          </a:p>
          <a:p>
            <a:pPr marL="482600" lvl="0" indent="-457200" algn="r" rtl="1">
              <a:lnSpc>
                <a:spcPct val="90000"/>
              </a:lnSpc>
              <a:buClr>
                <a:srgbClr val="002060"/>
              </a:buClr>
              <a:buSzPts val="3200"/>
              <a:buFont typeface="Noto Sans Symbols"/>
              <a:buChar char="✔"/>
            </a:pPr>
            <a:r>
              <a:rPr lang="ar-SA" sz="2400" b="1" dirty="0">
                <a:solidFill>
                  <a:srgbClr val="002060"/>
                </a:solidFill>
                <a:latin typeface="Calibri" panose="020F0502020204030204" pitchFamily="34" charset="0"/>
                <a:ea typeface="Tahoma" panose="020B0604030504040204" pitchFamily="34" charset="0"/>
                <a:cs typeface="Calibri" panose="020F0502020204030204" pitchFamily="34" charset="0"/>
                <a:sym typeface="Varela Round"/>
              </a:rPr>
              <a:t>نأمل أن يكون هذا الدرس فرصة لك للتوقف</a:t>
            </a:r>
            <a:r>
              <a:rPr lang="he-IL" sz="2400" b="1" dirty="0">
                <a:solidFill>
                  <a:srgbClr val="002060"/>
                </a:solidFill>
                <a:latin typeface="Calibri" panose="020F0502020204030204" pitchFamily="34" charset="0"/>
                <a:ea typeface="Tahoma" panose="020B0604030504040204" pitchFamily="34" charset="0"/>
                <a:cs typeface="Calibri" panose="020F0502020204030204" pitchFamily="34" charset="0"/>
                <a:sym typeface="Varela Round"/>
              </a:rPr>
              <a:t> </a:t>
            </a:r>
            <a:r>
              <a:rPr lang="ar-JO" sz="2400" b="1" dirty="0">
                <a:solidFill>
                  <a:srgbClr val="002060"/>
                </a:solidFill>
                <a:latin typeface="Calibri" panose="020F0502020204030204" pitchFamily="34" charset="0"/>
                <a:ea typeface="Tahoma" panose="020B0604030504040204" pitchFamily="34" charset="0"/>
                <a:cs typeface="Calibri" panose="020F0502020204030204" pitchFamily="34" charset="0"/>
                <a:sym typeface="Varela Round"/>
              </a:rPr>
              <a:t>والتفكير بشكل عميق مع وعي ذاتي</a:t>
            </a:r>
            <a:r>
              <a:rPr lang="ar-SA" sz="2400" b="1" dirty="0">
                <a:solidFill>
                  <a:srgbClr val="002060"/>
                </a:solidFill>
                <a:latin typeface="Calibri" panose="020F0502020204030204" pitchFamily="34" charset="0"/>
                <a:ea typeface="Tahoma" panose="020B0604030504040204" pitchFamily="34" charset="0"/>
                <a:cs typeface="Calibri" panose="020F0502020204030204" pitchFamily="34" charset="0"/>
                <a:sym typeface="Varela Round"/>
              </a:rPr>
              <a:t> ومعرفة سبب اختيار</a:t>
            </a:r>
            <a:r>
              <a:rPr lang="ar-JO" sz="2400" b="1" dirty="0">
                <a:solidFill>
                  <a:srgbClr val="002060"/>
                </a:solidFill>
                <a:latin typeface="Calibri" panose="020F0502020204030204" pitchFamily="34" charset="0"/>
                <a:ea typeface="Tahoma" panose="020B0604030504040204" pitchFamily="34" charset="0"/>
                <a:cs typeface="Calibri" panose="020F0502020204030204" pitchFamily="34" charset="0"/>
                <a:sym typeface="Varela Round"/>
              </a:rPr>
              <a:t>كم</a:t>
            </a:r>
            <a:r>
              <a:rPr lang="ar-SA" sz="2400" b="1" dirty="0">
                <a:solidFill>
                  <a:srgbClr val="002060"/>
                </a:solidFill>
                <a:latin typeface="Calibri" panose="020F0502020204030204" pitchFamily="34" charset="0"/>
                <a:ea typeface="Tahoma" panose="020B0604030504040204" pitchFamily="34" charset="0"/>
                <a:cs typeface="Calibri" panose="020F0502020204030204" pitchFamily="34" charset="0"/>
                <a:sym typeface="Varela Round"/>
              </a:rPr>
              <a:t> </a:t>
            </a:r>
            <a:r>
              <a:rPr lang="ar-JO" sz="2400" b="1" dirty="0">
                <a:solidFill>
                  <a:srgbClr val="002060"/>
                </a:solidFill>
                <a:latin typeface="Calibri" panose="020F0502020204030204" pitchFamily="34" charset="0"/>
                <a:ea typeface="Tahoma" panose="020B0604030504040204" pitchFamily="34" charset="0"/>
                <a:cs typeface="Calibri" panose="020F0502020204030204" pitchFamily="34" charset="0"/>
                <a:sym typeface="Varela Round"/>
              </a:rPr>
              <a:t>ل</a:t>
            </a:r>
            <a:r>
              <a:rPr lang="ar-SA" sz="2400" b="1" dirty="0">
                <a:solidFill>
                  <a:srgbClr val="002060"/>
                </a:solidFill>
                <a:latin typeface="Calibri" panose="020F0502020204030204" pitchFamily="34" charset="0"/>
                <a:ea typeface="Tahoma" panose="020B0604030504040204" pitchFamily="34" charset="0"/>
                <a:cs typeface="Calibri" panose="020F0502020204030204" pitchFamily="34" charset="0"/>
                <a:sym typeface="Varela Round"/>
              </a:rPr>
              <a:t>عدم التدخين.</a:t>
            </a:r>
            <a:endParaRPr lang="he-IL" sz="2400" b="1" dirty="0">
              <a:solidFill>
                <a:srgbClr val="002060"/>
              </a:solidFill>
              <a:latin typeface="Calibri" panose="020F0502020204030204" pitchFamily="34" charset="0"/>
              <a:ea typeface="Tahoma" panose="020B0604030504040204" pitchFamily="34" charset="0"/>
              <a:cs typeface="Calibri" panose="020F0502020204030204" pitchFamily="34" charset="0"/>
              <a:sym typeface="Varela Round"/>
            </a:endParaRPr>
          </a:p>
          <a:p>
            <a:pPr marL="482600" marR="0" lvl="0" indent="-457200" algn="r" rtl="1">
              <a:lnSpc>
                <a:spcPct val="134000"/>
              </a:lnSpc>
              <a:spcBef>
                <a:spcPts val="0"/>
              </a:spcBef>
              <a:spcAft>
                <a:spcPts val="0"/>
              </a:spcAft>
              <a:buClr>
                <a:srgbClr val="000000"/>
              </a:buClr>
              <a:buSzPts val="3200"/>
              <a:buFont typeface="Arial"/>
              <a:buNone/>
            </a:pPr>
            <a:endParaRPr lang="ar-SA" sz="3200" b="0" i="0" u="none" strike="noStrike" cap="none" dirty="0">
              <a:solidFill>
                <a:srgbClr val="002060"/>
              </a:solidFill>
              <a:latin typeface="Varela Round"/>
              <a:ea typeface="Varela Round"/>
              <a:cs typeface="Varela Round"/>
              <a:sym typeface="Varela Round"/>
            </a:endParaRPr>
          </a:p>
          <a:p>
            <a:pPr marL="482600" marR="0" lvl="0" indent="-457200" algn="r" rtl="1">
              <a:lnSpc>
                <a:spcPct val="134000"/>
              </a:lnSpc>
              <a:spcBef>
                <a:spcPts val="0"/>
              </a:spcBef>
              <a:spcAft>
                <a:spcPts val="0"/>
              </a:spcAft>
              <a:buClr>
                <a:srgbClr val="000000"/>
              </a:buClr>
              <a:buSzPts val="3200"/>
              <a:buFont typeface="Arial"/>
              <a:buNone/>
            </a:pPr>
            <a:endParaRPr sz="3200" b="0" i="0" u="none" strike="noStrike" cap="none" dirty="0">
              <a:solidFill>
                <a:srgbClr val="002060"/>
              </a:solidFill>
              <a:latin typeface="Varela Round"/>
              <a:ea typeface="Varela Round"/>
              <a:cs typeface="Varela Round"/>
              <a:sym typeface="Varela Round"/>
            </a:endParaRPr>
          </a:p>
        </p:txBody>
      </p:sp>
    </p:spTree>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3410</TotalTime>
  <Words>2088</Words>
  <Application>Microsoft Office PowerPoint</Application>
  <PresentationFormat>Widescreen</PresentationFormat>
  <Paragraphs>182</Paragraphs>
  <Slides>30</Slides>
  <Notes>26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Tahoma</vt:lpstr>
      <vt:lpstr>Arial</vt:lpstr>
      <vt:lpstr>Times New Roman</vt:lpstr>
      <vt:lpstr>Noto Sans Symbols</vt:lpstr>
      <vt:lpstr>Calibri</vt:lpstr>
      <vt:lpstr>Wingdings</vt:lpstr>
      <vt:lpstr>Traditional Arabic</vt:lpstr>
      <vt:lpstr>Varela Round</vt:lpstr>
      <vt:lpstr>ערכת נושא Office</vt:lpstr>
      <vt:lpstr>מערכת שידורים לאומית</vt:lpstr>
      <vt:lpstr>منظومة بَثّ قُطريّة </vt:lpstr>
      <vt:lpstr> هل ندخن ام لا ? درس في المهارات الحياتيّة للصفّ السابع – الصفّ التاسع</vt:lpstr>
      <vt:lpstr>لحظة، قبل أنْ نبدأ..</vt:lpstr>
      <vt:lpstr> ماذا سنتعلّم اليوم؟</vt:lpstr>
      <vt:lpstr> تمعّنوا في هذه الجُمَل، ثمّ أجيبوا "أوافق" أو "لا أوافق" بخصوص كُلّ  جُملة أو أوافق بشدة . </vt:lpstr>
      <vt:lpstr>تمعّنوا في هذه الجُمَل، ثمّ أجيبوا "أوافق" أو "لا أوافق" بخصوص كُلّ  جُملة أو أوافق بشدة .</vt:lpstr>
      <vt:lpstr> مادّة للتّفكير   .... </vt:lpstr>
      <vt:lpstr> مادّة للتّفكير   .... </vt:lpstr>
      <vt:lpstr>PowerPoint Presentation</vt:lpstr>
      <vt:lpstr>PowerPoint Presentation</vt:lpstr>
      <vt:lpstr>PowerPoint Presentation</vt:lpstr>
      <vt:lpstr>PowerPoint Presentation</vt:lpstr>
      <vt:lpstr>لحظة نتعلّم ... </vt:lpstr>
      <vt:lpstr>PowerPoint Presentation</vt:lpstr>
      <vt:lpstr>لماذا حسب رأيكم  لماذا تأثر الشخص المشارك  بالتجربة ?  </vt:lpstr>
      <vt:lpstr>استراحة</vt:lpstr>
      <vt:lpstr>PowerPoint Presentation</vt:lpstr>
      <vt:lpstr>لمحة من الإجابات المحتملة </vt:lpstr>
      <vt:lpstr>مادّة للتّفكير  .... </vt:lpstr>
      <vt:lpstr>الحدث الثاني –مدرسة جديدة</vt:lpstr>
      <vt:lpstr>لمحة من الإجابات المحتملة. </vt:lpstr>
      <vt:lpstr>مادّة للتّفكير  .... </vt:lpstr>
      <vt:lpstr>الحدث الثالث ...</vt:lpstr>
      <vt:lpstr>لمحة من الإجابات المحتملة. </vt:lpstr>
      <vt:lpstr>مادّة للتّفكير  .... </vt:lpstr>
      <vt:lpstr>نلخّص ونعطي مادّة للتّفكير  ....  </vt:lpstr>
      <vt:lpstr>كلمة قبل أنْ نُنهي لقاءنا..</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Anat</cp:lastModifiedBy>
  <cp:revision>146</cp:revision>
  <dcterms:created xsi:type="dcterms:W3CDTF">2020-03-15T19:13:03Z</dcterms:created>
  <dcterms:modified xsi:type="dcterms:W3CDTF">2020-05-19T13:22:02Z</dcterms:modified>
</cp:coreProperties>
</file>