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57" r:id="rId2"/>
    <p:sldId id="262" r:id="rId3"/>
    <p:sldId id="354" r:id="rId4"/>
    <p:sldId id="263" r:id="rId5"/>
    <p:sldId id="288" r:id="rId6"/>
    <p:sldId id="301" r:id="rId7"/>
    <p:sldId id="302" r:id="rId8"/>
    <p:sldId id="309" r:id="rId9"/>
    <p:sldId id="333" r:id="rId10"/>
    <p:sldId id="334" r:id="rId11"/>
    <p:sldId id="320" r:id="rId12"/>
    <p:sldId id="335" r:id="rId13"/>
    <p:sldId id="336" r:id="rId14"/>
    <p:sldId id="323" r:id="rId15"/>
    <p:sldId id="322" r:id="rId16"/>
    <p:sldId id="346" r:id="rId17"/>
    <p:sldId id="347" r:id="rId18"/>
    <p:sldId id="303" r:id="rId19"/>
    <p:sldId id="326" r:id="rId20"/>
    <p:sldId id="348" r:id="rId21"/>
    <p:sldId id="327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51" r:id="rId32"/>
    <p:sldId id="352" r:id="rId33"/>
    <p:sldId id="350" r:id="rId34"/>
    <p:sldId id="353" r:id="rId35"/>
    <p:sldId id="291" r:id="rId3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96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888" y="6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5EC061A6-0796-4DA4-BCCF-C39215C865B3}" type="datetimeFigureOut">
              <a:rPr lang="he-IL" smtClean="0"/>
              <a:pPr/>
              <a:t>י"ג/אב/תש"ף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כתיבת תוכנית ב-</a:t>
            </a:r>
            <a:r>
              <a:rPr lang="en-US" dirty="0"/>
              <a:t>C##</a:t>
            </a:r>
            <a:r>
              <a:rPr lang="he-IL" dirty="0"/>
              <a:t> או </a:t>
            </a:r>
            <a:r>
              <a:rPr lang="en-US" dirty="0"/>
              <a:t>Java</a:t>
            </a:r>
            <a:endParaRPr lang="he-IL" dirty="0"/>
          </a:p>
          <a:p>
            <a:r>
              <a:rPr lang="he-IL" dirty="0"/>
              <a:t>הדוגמאות הן ב-</a:t>
            </a:r>
            <a:r>
              <a:rPr lang="en-US" dirty="0"/>
              <a:t>java</a:t>
            </a:r>
            <a:r>
              <a:rPr lang="he-IL" dirty="0"/>
              <a:t> אך ההבדלים הם בעיקר בפקודות הקלט והפלט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 rot="5400000">
            <a:off x="5881255" y="1849582"/>
            <a:ext cx="633845" cy="1704110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4128" y="1205345"/>
            <a:ext cx="1094620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אילו שימושים יכול רכז המגמה לעשות בציון הממוצע</a:t>
            </a:r>
          </a:p>
          <a:p>
            <a:pPr algn="ctr"/>
            <a:endParaRPr lang="he-IL" sz="2800" b="1" u="sng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לבדוק האם גבוה מערך מסוים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למיין תלמידים ע"פ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להדפיס את הממוצעים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.......</a:t>
            </a:r>
          </a:p>
        </p:txBody>
      </p:sp>
      <p:sp>
        <p:nvSpPr>
          <p:cNvPr id="24" name="תרשים זרימה: מסיים 23">
            <a:extLst>
              <a:ext uri="{FF2B5EF4-FFF2-40B4-BE49-F238E27FC236}">
                <a16:creationId xmlns:a16="http://schemas.microsoft.com/office/drawing/2014/main" id="{582F3B17-6891-4A2A-BE13-6C3615478511}"/>
              </a:ext>
            </a:extLst>
          </p:cNvPr>
          <p:cNvSpPr/>
          <p:nvPr/>
        </p:nvSpPr>
        <p:spPr>
          <a:xfrm>
            <a:off x="1564456" y="2047928"/>
            <a:ext cx="3308881" cy="1452890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פעולה המחזירה ערך</a:t>
            </a: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 </a:t>
            </a:r>
            <a:r>
              <a:rPr lang="he-IL" dirty="0" err="1"/>
              <a:t>– ה</a:t>
            </a:r>
            <a:r>
              <a:rPr lang="he-IL" dirty="0"/>
              <a:t>גדרת המשימה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7755" y="1666940"/>
            <a:ext cx="103181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>
                <a:solidFill>
                  <a:srgbClr val="C00000"/>
                </a:solidFill>
              </a:rPr>
              <a:t>נכתוב פעולה </a:t>
            </a:r>
            <a:r>
              <a:rPr lang="he-IL" sz="2800" b="1" dirty="0"/>
              <a:t>המקבלת</a:t>
            </a:r>
            <a:r>
              <a:rPr lang="he-IL" sz="2200" b="1" dirty="0">
                <a:solidFill>
                  <a:srgbClr val="C00000"/>
                </a:solidFill>
              </a:rPr>
              <a:t> 4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 תלמיד </a:t>
            </a:r>
            <a:r>
              <a:rPr lang="he-IL" sz="2200" b="1" dirty="0">
                <a:solidFill>
                  <a:srgbClr val="C00000"/>
                </a:solidFill>
              </a:rPr>
              <a:t> , מחשבת ומחזירה את ממוצע הציונים.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939" y="2348346"/>
            <a:ext cx="7907480" cy="42627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שני מושגים חשובים בעולם הפעולות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u="sng" dirty="0">
                <a:solidFill>
                  <a:srgbClr val="7030A0"/>
                </a:solidFill>
              </a:rPr>
              <a:t>טענת כניסה</a:t>
            </a:r>
            <a:r>
              <a:rPr lang="he-IL" sz="2400" b="1" dirty="0">
                <a:solidFill>
                  <a:srgbClr val="7030A0"/>
                </a:solidFill>
              </a:rPr>
              <a:t> : </a:t>
            </a:r>
            <a:r>
              <a:rPr lang="he-IL" sz="2400" dirty="0">
                <a:solidFill>
                  <a:srgbClr val="0070C0"/>
                </a:solidFill>
              </a:rPr>
              <a:t>איך  "נכנסים" לפעולה?</a:t>
            </a:r>
            <a:endParaRPr lang="he-IL" sz="2400" dirty="0">
              <a:solidFill>
                <a:srgbClr val="7030A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הפעולה מקבלת כפרמטר 4 מספרים שלמים המהווים ציונים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u="sng" dirty="0">
                <a:solidFill>
                  <a:srgbClr val="7030A0"/>
                </a:solidFill>
              </a:rPr>
              <a:t>טענת יציאה</a:t>
            </a:r>
            <a:r>
              <a:rPr lang="he-IL" sz="2400" b="1" dirty="0">
                <a:solidFill>
                  <a:srgbClr val="7030A0"/>
                </a:solidFill>
              </a:rPr>
              <a:t> : </a:t>
            </a:r>
            <a:r>
              <a:rPr lang="he-IL" sz="2400" dirty="0">
                <a:solidFill>
                  <a:srgbClr val="0070C0"/>
                </a:solidFill>
              </a:rPr>
              <a:t>מה ה"תוצר" של הפעולה? פירוט אפשרויות</a:t>
            </a:r>
            <a:endParaRPr lang="he-IL" sz="2400" dirty="0">
              <a:solidFill>
                <a:srgbClr val="7030A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הפעולה מחשבת את ממוצע הציונים ומחזירה ערך זה </a:t>
            </a:r>
            <a:r>
              <a:rPr lang="he-IL" sz="22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– ה</a:t>
            </a:r>
            <a:r>
              <a:rPr lang="he-IL" sz="2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ערך המוחזר הוא מספר ממשי.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sz="24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 </a:t>
            </a:r>
            <a:r>
              <a:rPr lang="he-IL" dirty="0" err="1"/>
              <a:t>– ה</a:t>
            </a:r>
            <a:r>
              <a:rPr lang="he-IL" dirty="0"/>
              <a:t>גדרת המשימה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7755" y="1666940"/>
            <a:ext cx="103181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>
                <a:solidFill>
                  <a:srgbClr val="C00000"/>
                </a:solidFill>
              </a:rPr>
              <a:t>נכתוב פעולה </a:t>
            </a:r>
            <a:r>
              <a:rPr lang="he-IL" sz="2800" b="1" dirty="0"/>
              <a:t>המקבלת</a:t>
            </a:r>
            <a:r>
              <a:rPr lang="he-IL" sz="2200" b="1" dirty="0">
                <a:solidFill>
                  <a:srgbClr val="C00000"/>
                </a:solidFill>
              </a:rPr>
              <a:t> 4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 תלמיד </a:t>
            </a:r>
            <a:r>
              <a:rPr lang="he-IL" sz="2200" b="1" dirty="0">
                <a:solidFill>
                  <a:srgbClr val="C00000"/>
                </a:solidFill>
              </a:rPr>
              <a:t> , מחשבת ומחזירה את ממוצע הציונים.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464" y="2674620"/>
            <a:ext cx="7273636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2400" dirty="0" err="1">
                <a:solidFill>
                  <a:srgbClr val="7030A0"/>
                </a:solidFill>
              </a:rPr>
              <a:t>– כ</a:t>
            </a:r>
            <a:r>
              <a:rPr lang="he-IL" sz="2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הגדרת משתנה מטיפוס ממשי לחישוב הממוצע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חישוב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החזרת ערך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 </a:t>
            </a:r>
            <a:r>
              <a:rPr lang="he-IL" dirty="0" err="1"/>
              <a:t>– גוף</a:t>
            </a:r>
            <a:r>
              <a:rPr lang="he-IL" dirty="0"/>
              <a:t> הפעולה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7755" y="1496527"/>
            <a:ext cx="103181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>
                <a:solidFill>
                  <a:srgbClr val="C00000"/>
                </a:solidFill>
              </a:rPr>
              <a:t>נכתוב פעולה </a:t>
            </a:r>
            <a:r>
              <a:rPr lang="he-IL" sz="2800" b="1" dirty="0"/>
              <a:t>המקבלת</a:t>
            </a:r>
            <a:r>
              <a:rPr lang="he-IL" sz="2200" b="1" dirty="0">
                <a:solidFill>
                  <a:srgbClr val="C00000"/>
                </a:solidFill>
              </a:rPr>
              <a:t> 4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 תלמיד </a:t>
            </a:r>
            <a:r>
              <a:rPr lang="he-IL" sz="2200" b="1" dirty="0">
                <a:solidFill>
                  <a:srgbClr val="C00000"/>
                </a:solidFill>
              </a:rPr>
              <a:t> , מחשבת ומחזירה את ממוצע הציונים.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301" y="5216239"/>
            <a:ext cx="4177129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u="sng" dirty="0"/>
              <a:t>מה עלינו לעשות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1400" dirty="0" err="1">
                <a:solidFill>
                  <a:srgbClr val="7030A0"/>
                </a:solidFill>
              </a:rPr>
              <a:t>– כ</a:t>
            </a:r>
            <a:r>
              <a:rPr lang="he-IL" sz="1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dirty="0">
                <a:solidFill>
                  <a:srgbClr val="7030A0"/>
                </a:solidFill>
              </a:rPr>
              <a:t>הגדרת משתנה מטיפוס ממשי לחישוב הממוצע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dirty="0">
                <a:solidFill>
                  <a:srgbClr val="7030A0"/>
                </a:solidFill>
              </a:rPr>
              <a:t>חישוב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b="1" dirty="0">
                <a:solidFill>
                  <a:srgbClr val="7030A0"/>
                </a:solidFill>
              </a:rPr>
              <a:t>החזרת ערך הממוצע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260" y="2701639"/>
            <a:ext cx="11651676" cy="249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סוגר מרובע ימני 8"/>
          <p:cNvSpPr/>
          <p:nvPr/>
        </p:nvSpPr>
        <p:spPr>
          <a:xfrm rot="16200000" flipV="1">
            <a:off x="2796654" y="2265792"/>
            <a:ext cx="170416" cy="963128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150919" y="2118936"/>
            <a:ext cx="1454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טיפוס</a:t>
            </a:r>
          </a:p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ערך מוחזר</a:t>
            </a:r>
          </a:p>
        </p:txBody>
      </p:sp>
      <p:grpSp>
        <p:nvGrpSpPr>
          <p:cNvPr id="18" name="קבוצה 17"/>
          <p:cNvGrpSpPr/>
          <p:nvPr/>
        </p:nvGrpSpPr>
        <p:grpSpPr>
          <a:xfrm>
            <a:off x="8178801" y="3431371"/>
            <a:ext cx="2442674" cy="961736"/>
            <a:chOff x="8137237" y="3192378"/>
            <a:chExt cx="2442674" cy="961736"/>
          </a:xfrm>
        </p:grpSpPr>
        <p:sp>
          <p:nvSpPr>
            <p:cNvPr id="11" name="חץ: למטה 14">
              <a:extLst>
                <a:ext uri="{FF2B5EF4-FFF2-40B4-BE49-F238E27FC236}">
                  <a16:creationId xmlns:a16="http://schemas.microsoft.com/office/drawing/2014/main" id="{D216083D-1F2C-4C7C-BA5A-E1C1277680DE}"/>
                </a:ext>
              </a:extLst>
            </p:cNvPr>
            <p:cNvSpPr/>
            <p:nvPr/>
          </p:nvSpPr>
          <p:spPr>
            <a:xfrm rot="5400000">
              <a:off x="8877706" y="2451909"/>
              <a:ext cx="961736" cy="2442674"/>
            </a:xfrm>
            <a:prstGeom prst="downArrow">
              <a:avLst>
                <a:gd name="adj1" fmla="val 50000"/>
                <a:gd name="adj2" fmla="val 8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56964" y="3478702"/>
              <a:ext cx="160216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000" b="1" dirty="0"/>
                <a:t>גוף הפעולה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3054241" y="4374573"/>
            <a:ext cx="2141189" cy="670274"/>
            <a:chOff x="3158151" y="4301836"/>
            <a:chExt cx="2141189" cy="670274"/>
          </a:xfrm>
        </p:grpSpPr>
        <p:sp>
          <p:nvSpPr>
            <p:cNvPr id="15" name="חץ: למטה 14">
              <a:extLst>
                <a:ext uri="{FF2B5EF4-FFF2-40B4-BE49-F238E27FC236}">
                  <a16:creationId xmlns:a16="http://schemas.microsoft.com/office/drawing/2014/main" id="{D216083D-1F2C-4C7C-BA5A-E1C1277680DE}"/>
                </a:ext>
              </a:extLst>
            </p:cNvPr>
            <p:cNvSpPr/>
            <p:nvPr/>
          </p:nvSpPr>
          <p:spPr>
            <a:xfrm rot="5400000">
              <a:off x="3872495" y="3587492"/>
              <a:ext cx="670274" cy="2098962"/>
            </a:xfrm>
            <a:prstGeom prst="downArrow">
              <a:avLst>
                <a:gd name="adj1" fmla="val 50000"/>
                <a:gd name="adj2" fmla="val 8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5515" y="4440438"/>
              <a:ext cx="156382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b="1" dirty="0"/>
                <a:t>ערך מוחזר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572" y="1025600"/>
            <a:ext cx="9330650" cy="51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3- זימון הפעולה</a:t>
            </a:r>
          </a:p>
        </p:txBody>
      </p:sp>
      <p:sp>
        <p:nvSpPr>
          <p:cNvPr id="7" name="הסבר אליפטי 6"/>
          <p:cNvSpPr/>
          <p:nvPr/>
        </p:nvSpPr>
        <p:spPr>
          <a:xfrm>
            <a:off x="6920345" y="3231573"/>
            <a:ext cx="5081155" cy="1433945"/>
          </a:xfrm>
          <a:prstGeom prst="wedgeEllipseCallout">
            <a:avLst>
              <a:gd name="adj1" fmla="val -64663"/>
              <a:gd name="adj2" fmla="val 63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מזמנים את הפעולה ע"י ציון שמה, שליחת פרמטרים מתאימים </a:t>
            </a:r>
          </a:p>
          <a:p>
            <a:pPr algn="ctr"/>
            <a:r>
              <a:rPr lang="he-IL" dirty="0"/>
              <a:t>וקבלת ערך מוחזר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938" y="1166393"/>
            <a:ext cx="7002606" cy="522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3- קלט/פלט</a:t>
            </a:r>
          </a:p>
        </p:txBody>
      </p:sp>
      <p:sp>
        <p:nvSpPr>
          <p:cNvPr id="10" name="הסבר אליפטי 9"/>
          <p:cNvSpPr/>
          <p:nvPr/>
        </p:nvSpPr>
        <p:spPr>
          <a:xfrm>
            <a:off x="4644736" y="4031673"/>
            <a:ext cx="2452256" cy="1215737"/>
          </a:xfrm>
          <a:prstGeom prst="wedgeEllipseCallout">
            <a:avLst>
              <a:gd name="adj1" fmla="val -101291"/>
              <a:gd name="adj2" fmla="val 61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מזמנים את הפעולה ע"י ציון שמה, שליחת פרמטרים מתאימים </a:t>
            </a:r>
          </a:p>
          <a:p>
            <a:pPr algn="ctr"/>
            <a:r>
              <a:rPr lang="he-IL" sz="1400" dirty="0"/>
              <a:t>וקבלת ערך מוחזר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537420"/>
            <a:ext cx="59626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938" y="1166393"/>
            <a:ext cx="7002606" cy="522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3- קלט/פלט</a:t>
            </a:r>
          </a:p>
        </p:txBody>
      </p:sp>
      <p:sp>
        <p:nvSpPr>
          <p:cNvPr id="10" name="הסבר אליפטי 9"/>
          <p:cNvSpPr/>
          <p:nvPr/>
        </p:nvSpPr>
        <p:spPr>
          <a:xfrm>
            <a:off x="4644736" y="4031673"/>
            <a:ext cx="2452256" cy="1215737"/>
          </a:xfrm>
          <a:prstGeom prst="wedgeEllipseCallout">
            <a:avLst>
              <a:gd name="adj1" fmla="val -101291"/>
              <a:gd name="adj2" fmla="val 61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מזמנים את הפעולה ע"י ציון שמה, שליחת פרמטרים מתאימים </a:t>
            </a:r>
          </a:p>
          <a:p>
            <a:pPr algn="ctr"/>
            <a:r>
              <a:rPr lang="he-IL" sz="1400" dirty="0"/>
              <a:t>וקבלת ערך מוחזר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8082" y="1758137"/>
            <a:ext cx="5886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39989" y="1025601"/>
            <a:ext cx="9802368" cy="431447"/>
          </a:xfrm>
        </p:spPr>
        <p:txBody>
          <a:bodyPr/>
          <a:lstStyle/>
          <a:p>
            <a:r>
              <a:rPr lang="he-IL" dirty="0"/>
              <a:t>דוגמה 4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636" y="1104960"/>
            <a:ext cx="92970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C00000"/>
                </a:solidFill>
              </a:rPr>
              <a:t>בבית הספר </a:t>
            </a:r>
            <a:r>
              <a:rPr lang="he-IL" sz="2400" dirty="0" err="1">
                <a:solidFill>
                  <a:srgbClr val="C00000"/>
                </a:solidFill>
              </a:rPr>
              <a:t>מעונינים</a:t>
            </a:r>
            <a:r>
              <a:rPr lang="he-IL" sz="2400" dirty="0">
                <a:solidFill>
                  <a:srgbClr val="C00000"/>
                </a:solidFill>
              </a:rPr>
              <a:t> להקים נבחרת כדור סל - </a:t>
            </a:r>
            <a:r>
              <a:rPr lang="he-IL" sz="2400" b="1" u="sng" dirty="0"/>
              <a:t>תנאי הקבלה הם</a:t>
            </a:r>
            <a:r>
              <a:rPr lang="he-IL" sz="2400" dirty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ציון בחינוך-גופני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לפחות 80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גובה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לפחות 1.85 </a:t>
            </a:r>
            <a:r>
              <a:rPr lang="he-IL" sz="2400" dirty="0">
                <a:solidFill>
                  <a:srgbClr val="C00000"/>
                </a:solidFill>
              </a:rPr>
              <a:t>מטר </a:t>
            </a:r>
            <a:r>
              <a:rPr lang="he-IL" sz="2400" b="1" u="sng" dirty="0">
                <a:solidFill>
                  <a:srgbClr val="C00000"/>
                </a:solidFill>
              </a:rPr>
              <a:t>או</a:t>
            </a:r>
            <a:r>
              <a:rPr lang="he-IL" sz="2400" dirty="0">
                <a:solidFill>
                  <a:srgbClr val="C00000"/>
                </a:solidFill>
              </a:rPr>
              <a:t> משחק בקבוצה 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</a:rPr>
              <a:t>לפחות שנתיים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ציון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‘A’</a:t>
            </a:r>
            <a:r>
              <a:rPr lang="he-IL" sz="2400" dirty="0">
                <a:solidFill>
                  <a:srgbClr val="C00000"/>
                </a:solidFill>
              </a:rPr>
              <a:t> בהתנהגות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555" y="2965568"/>
            <a:ext cx="7907482" cy="318548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 </a:t>
            </a:r>
            <a:r>
              <a:rPr lang="he-IL" sz="2200" dirty="0"/>
              <a:t>יש לכתוב תוכנית הקולטת עבור כל תלמידי שכבת י המגישים את מועמדותם, את שמם ופרטיהם השונים הנדרשים לבדיקת התאמתם לנבחרת.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200" dirty="0"/>
              <a:t> עבור כל תלמיד יש לזמן פעולה מתאימה הבודקת את התאמתו.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200" dirty="0"/>
              <a:t> על התוכנית להודיע האם התקבל לנבחרת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200" dirty="0"/>
              <a:t> גודל הנבחרת מוגבל ל 20 שחקנים.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הפסקה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87819" y="727364"/>
            <a:ext cx="964173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/>
              <a:t>תנאי הקבלה לנבחרת </a:t>
            </a:r>
            <a:r>
              <a:rPr lang="he-IL" sz="2000" b="1" u="sng" dirty="0">
                <a:solidFill>
                  <a:srgbClr val="C00000"/>
                </a:solidFill>
              </a:rPr>
              <a:t>כדור סל</a:t>
            </a:r>
            <a:r>
              <a:rPr lang="he-IL" sz="2000" b="1" u="sng" dirty="0"/>
              <a:t> הם</a:t>
            </a:r>
            <a:r>
              <a:rPr lang="he-IL" sz="2000" b="1" u="sng" dirty="0">
                <a:solidFill>
                  <a:srgbClr val="C0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ציון בחינוך-גופני </a:t>
            </a:r>
            <a: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לפחות 80</a:t>
            </a:r>
          </a:p>
          <a:p>
            <a:pPr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גובה </a:t>
            </a:r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לפחות 1.85 </a:t>
            </a:r>
            <a:r>
              <a:rPr lang="he-IL" sz="2000" dirty="0">
                <a:solidFill>
                  <a:srgbClr val="C00000"/>
                </a:solidFill>
              </a:rPr>
              <a:t>מטר </a:t>
            </a:r>
            <a:r>
              <a:rPr lang="he-IL" sz="2000" b="1" u="sng" dirty="0">
                <a:solidFill>
                  <a:srgbClr val="C00000"/>
                </a:solidFill>
              </a:rPr>
              <a:t>או</a:t>
            </a:r>
            <a:r>
              <a:rPr lang="he-IL" sz="2000" dirty="0">
                <a:solidFill>
                  <a:srgbClr val="C00000"/>
                </a:solidFill>
              </a:rPr>
              <a:t> משחק בקבוצה </a:t>
            </a:r>
            <a:r>
              <a:rPr lang="he-IL" sz="2000" b="1" dirty="0">
                <a:solidFill>
                  <a:schemeClr val="accent4">
                    <a:lumMod val="75000"/>
                  </a:schemeClr>
                </a:solidFill>
              </a:rPr>
              <a:t>לפחות שנתיים</a:t>
            </a:r>
          </a:p>
          <a:p>
            <a:pPr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ציון</a:t>
            </a:r>
            <a: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‘A’</a:t>
            </a:r>
            <a:r>
              <a:rPr lang="he-IL" sz="2000" dirty="0">
                <a:solidFill>
                  <a:srgbClr val="C00000"/>
                </a:solidFill>
              </a:rPr>
              <a:t> בהתנהגות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5474" y="2067789"/>
            <a:ext cx="7637320" cy="34163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 יש לכתוב תוכנית הקולטת עבור כל תלמידי שכבת י המגישים את מועמדותם, את שמם ופרטיהם השונים הנדרשים לבדיקת התאמתם לנבחרת.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 עבור כל תלמיד יש לזמן פעולה הבודקת את התאמתו.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 על התוכנית להודיע האם התקבל לנבחרת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 גודל הנבחרת מוגבל ל 20 שחקנים.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69830" y="2285991"/>
            <a:ext cx="3934691" cy="1631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he-IL" sz="2800" b="1" dirty="0">
                <a:solidFill>
                  <a:srgbClr val="FF0000"/>
                </a:solidFill>
              </a:rPr>
              <a:t> </a:t>
            </a:r>
            <a:r>
              <a:rPr lang="he-IL" sz="2400" b="1" dirty="0">
                <a:solidFill>
                  <a:srgbClr val="0070C0"/>
                </a:solidFill>
              </a:rPr>
              <a:t>נתחו את המשימה ורשמו את שלבי העבודה הנדרשים.</a:t>
            </a:r>
          </a:p>
          <a:p>
            <a:pPr algn="ctr">
              <a:buFont typeface="Wingdings" pitchFamily="2" charset="2"/>
              <a:buChar char="v"/>
            </a:pPr>
            <a:endParaRPr lang="he-IL" sz="2400" b="1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>
                <a:solidFill>
                  <a:srgbClr val="0070C0"/>
                </a:solidFill>
              </a:rPr>
              <a:t>כתבו את כותרת הפעולה</a:t>
            </a: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93381" y="1025601"/>
            <a:ext cx="2048975" cy="1250008"/>
          </a:xfrm>
        </p:spPr>
        <p:txBody>
          <a:bodyPr/>
          <a:lstStyle/>
          <a:p>
            <a:r>
              <a:rPr lang="he-IL" dirty="0"/>
              <a:t>דוגמה  4 </a:t>
            </a:r>
          </a:p>
          <a:p>
            <a:r>
              <a:rPr lang="he-IL" dirty="0"/>
              <a:t>תזכורת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426" y="1104960"/>
            <a:ext cx="868577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C00000"/>
                </a:solidFill>
              </a:rPr>
              <a:t>בבית הספר </a:t>
            </a:r>
            <a:r>
              <a:rPr lang="he-IL" sz="2400" dirty="0" err="1">
                <a:solidFill>
                  <a:srgbClr val="C00000"/>
                </a:solidFill>
              </a:rPr>
              <a:t>מעונינים</a:t>
            </a:r>
            <a:r>
              <a:rPr lang="he-IL" sz="2400" dirty="0">
                <a:solidFill>
                  <a:srgbClr val="C00000"/>
                </a:solidFill>
              </a:rPr>
              <a:t> להקים נבחרת כדור סל - </a:t>
            </a:r>
            <a:r>
              <a:rPr lang="he-IL" sz="2400" b="1" u="sng" dirty="0"/>
              <a:t>תנאי הקבלה הם</a:t>
            </a:r>
            <a:r>
              <a:rPr lang="he-IL" sz="2400" dirty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ציון בחינוך-גופני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לפחות 80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גובה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לפחות 1.85 </a:t>
            </a:r>
            <a:r>
              <a:rPr lang="he-IL" sz="2400" dirty="0">
                <a:solidFill>
                  <a:srgbClr val="C00000"/>
                </a:solidFill>
              </a:rPr>
              <a:t>מטר </a:t>
            </a:r>
            <a:r>
              <a:rPr lang="he-IL" sz="2400" b="1" u="sng" dirty="0">
                <a:solidFill>
                  <a:srgbClr val="C00000"/>
                </a:solidFill>
              </a:rPr>
              <a:t>או</a:t>
            </a:r>
            <a:r>
              <a:rPr lang="he-IL" sz="2400" dirty="0">
                <a:solidFill>
                  <a:srgbClr val="C00000"/>
                </a:solidFill>
              </a:rPr>
              <a:t> משחק בקבוצה 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</a:rPr>
              <a:t>לפחות שנתיים</a:t>
            </a:r>
          </a:p>
          <a:p>
            <a:pPr lvl="1">
              <a:buFont typeface="Wingdings" pitchFamily="2" charset="2"/>
              <a:buChar char="Ø"/>
            </a:pPr>
            <a:r>
              <a:rPr lang="he-IL" sz="2400" dirty="0">
                <a:solidFill>
                  <a:srgbClr val="C00000"/>
                </a:solidFill>
              </a:rPr>
              <a:t>ציון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‘A’</a:t>
            </a:r>
            <a:r>
              <a:rPr lang="he-IL" sz="2400" dirty="0">
                <a:solidFill>
                  <a:srgbClr val="C00000"/>
                </a:solidFill>
              </a:rPr>
              <a:t> בהתנהגות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071" y="2857500"/>
            <a:ext cx="6620783" cy="332398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/>
              <a:t> יש לכתוב תוכנית הקולטת עבור כל תלמידי שכבת י המגישים את מועמדותם, את שמם ופרטיהם השונים הנדרשים לבדיקת התאמתם לנבחרת.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/>
              <a:t> עבור כל תלמיד יש לזמן פעולה מתאימה הבודקת את התאמתו.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/>
              <a:t> על התוכנית להודיע האם התקבל לנבחרת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/>
              <a:t> גודל הנבחרת מוגבל ל 20 שחקנים.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91402" y="1400768"/>
            <a:ext cx="11900598" cy="1260000"/>
          </a:xfrm>
        </p:spPr>
        <p:txBody>
          <a:bodyPr/>
          <a:lstStyle/>
          <a:p>
            <a:r>
              <a:rPr lang="he-IL" dirty="0"/>
              <a:t>(פעולות –</a:t>
            </a:r>
            <a:r>
              <a:rPr lang="he-IL" dirty="0" err="1"/>
              <a:t> </a:t>
            </a:r>
            <a:r>
              <a:rPr lang="he-IL" sz="6000" dirty="0" err="1"/>
              <a:t>פר</a:t>
            </a:r>
            <a:r>
              <a:rPr lang="he-IL" sz="6000" dirty="0"/>
              <a:t>מטרים/החזרת ערך)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(מדעי המחשב י' –</a:t>
            </a:r>
            <a:r>
              <a:rPr lang="he-IL" dirty="0" err="1">
                <a:sym typeface="Varela Round"/>
              </a:rPr>
              <a:t> י"</a:t>
            </a:r>
            <a:r>
              <a:rPr lang="he-IL" dirty="0">
                <a:sym typeface="Varela Round"/>
              </a:rPr>
              <a:t>ב)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1016652"/>
          </a:xfrm>
        </p:spPr>
        <p:txBody>
          <a:bodyPr/>
          <a:lstStyle/>
          <a:p>
            <a:r>
              <a:rPr>
                <a:sym typeface="Varela Round"/>
              </a:rPr>
              <a:t>ויוי טרנר</a:t>
            </a:r>
          </a:p>
          <a:p>
            <a:r>
              <a:rPr sz="1600">
                <a:sym typeface="Varela Round"/>
              </a:rPr>
              <a:t>נבדק ע"י: דפנה קידרון </a:t>
            </a:r>
          </a:p>
          <a:p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6926" y="916908"/>
            <a:ext cx="10415431" cy="758536"/>
          </a:xfrm>
        </p:spPr>
        <p:txBody>
          <a:bodyPr/>
          <a:lstStyle/>
          <a:p>
            <a:r>
              <a:rPr lang="he-IL" dirty="0"/>
              <a:t>דוגמה 4 –</a:t>
            </a:r>
            <a:r>
              <a:rPr lang="he-IL" dirty="0" err="1"/>
              <a:t> ניסוח</a:t>
            </a:r>
            <a:r>
              <a:rPr lang="he-IL" dirty="0"/>
              <a:t> טענת כניסה וטענת יציאה לפי הדרישות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4616" y="1675444"/>
            <a:ext cx="86857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C00000"/>
                </a:solidFill>
              </a:rPr>
              <a:t>בבית הספר </a:t>
            </a:r>
            <a:r>
              <a:rPr lang="he-IL" dirty="0" err="1">
                <a:solidFill>
                  <a:srgbClr val="C00000"/>
                </a:solidFill>
              </a:rPr>
              <a:t>מעונינים</a:t>
            </a:r>
            <a:r>
              <a:rPr lang="he-IL" dirty="0">
                <a:solidFill>
                  <a:srgbClr val="C00000"/>
                </a:solidFill>
              </a:rPr>
              <a:t> להקים נבחרת כדור סל - </a:t>
            </a:r>
            <a:r>
              <a:rPr lang="he-IL" b="1" u="sng" dirty="0"/>
              <a:t>תנאי הקבלה הם</a:t>
            </a:r>
            <a:r>
              <a:rPr lang="he-IL" dirty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he-IL" dirty="0">
                <a:solidFill>
                  <a:srgbClr val="C00000"/>
                </a:solidFill>
              </a:rPr>
              <a:t>ציון בחינוך-גופני </a:t>
            </a:r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לפחות 80</a:t>
            </a:r>
          </a:p>
          <a:p>
            <a:pPr lvl="1">
              <a:buFont typeface="Wingdings" pitchFamily="2" charset="2"/>
              <a:buChar char="Ø"/>
            </a:pPr>
            <a:r>
              <a:rPr lang="he-IL" dirty="0">
                <a:solidFill>
                  <a:srgbClr val="C00000"/>
                </a:solidFill>
              </a:rPr>
              <a:t>גובה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לפחות 1.85 </a:t>
            </a:r>
            <a:r>
              <a:rPr lang="he-IL" dirty="0">
                <a:solidFill>
                  <a:srgbClr val="C00000"/>
                </a:solidFill>
              </a:rPr>
              <a:t>מטר </a:t>
            </a:r>
            <a:r>
              <a:rPr lang="he-IL" b="1" u="sng" dirty="0">
                <a:solidFill>
                  <a:srgbClr val="C00000"/>
                </a:solidFill>
              </a:rPr>
              <a:t>או</a:t>
            </a:r>
            <a:r>
              <a:rPr lang="he-IL" dirty="0">
                <a:solidFill>
                  <a:srgbClr val="C00000"/>
                </a:solidFill>
              </a:rPr>
              <a:t> משחק בקבוצה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</a:rPr>
              <a:t>לפחות שנתיים</a:t>
            </a:r>
          </a:p>
          <a:p>
            <a:pPr lvl="1">
              <a:buFont typeface="Wingdings" pitchFamily="2" charset="2"/>
              <a:buChar char="Ø"/>
            </a:pPr>
            <a:r>
              <a:rPr lang="he-IL" dirty="0">
                <a:solidFill>
                  <a:srgbClr val="C00000"/>
                </a:solidFill>
              </a:rPr>
              <a:t>ציון</a:t>
            </a:r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‘A’</a:t>
            </a:r>
            <a:r>
              <a:rPr lang="he-IL" dirty="0">
                <a:solidFill>
                  <a:srgbClr val="C00000"/>
                </a:solidFill>
              </a:rPr>
              <a:t> בהתנהגות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812569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u="sng" dirty="0">
                <a:solidFill>
                  <a:srgbClr val="7030A0"/>
                </a:solidFill>
              </a:rPr>
              <a:t>טענת כניסה</a:t>
            </a:r>
            <a:r>
              <a:rPr lang="he-IL" sz="2000" b="1" dirty="0">
                <a:solidFill>
                  <a:srgbClr val="7030A0"/>
                </a:solidFill>
              </a:rPr>
              <a:t> : </a:t>
            </a:r>
            <a:r>
              <a:rPr lang="he-IL" sz="2000" dirty="0">
                <a:solidFill>
                  <a:srgbClr val="0070C0"/>
                </a:solidFill>
              </a:rPr>
              <a:t>איך  "נכנסים" לפעולה?</a:t>
            </a:r>
            <a:endParaRPr lang="he-IL" sz="2000" dirty="0">
              <a:solidFill>
                <a:srgbClr val="7030A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הפעולה מקבלת כפרמטרים : ציון </a:t>
            </a:r>
            <a:r>
              <a:rPr lang="he-IL" sz="20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בחנ"ג</a:t>
            </a:r>
            <a:r>
              <a:rPr lang="he-IL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גובה, שנות משחק וציון בהתנהגות –</a:t>
            </a:r>
            <a:r>
              <a:rPr lang="he-IL" sz="20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 של</a:t>
            </a:r>
            <a:r>
              <a:rPr lang="he-IL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תלמיד.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u="sng" dirty="0">
                <a:solidFill>
                  <a:srgbClr val="7030A0"/>
                </a:solidFill>
              </a:rPr>
              <a:t>טענת יציאה</a:t>
            </a:r>
            <a:r>
              <a:rPr lang="he-IL" sz="2000" b="1" dirty="0">
                <a:solidFill>
                  <a:srgbClr val="7030A0"/>
                </a:solidFill>
              </a:rPr>
              <a:t> : </a:t>
            </a:r>
            <a:r>
              <a:rPr lang="he-IL" sz="2000" dirty="0">
                <a:solidFill>
                  <a:srgbClr val="0070C0"/>
                </a:solidFill>
              </a:rPr>
              <a:t>מה ה"תוצר" של הפעולה? פירוט אפשרויות</a:t>
            </a:r>
            <a:endParaRPr lang="he-IL" sz="2000" dirty="0">
              <a:solidFill>
                <a:srgbClr val="7030A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הפעולה בודקת האם נתוני התלמיד עומדים בקריטריונים לקבלה לנבחרת. אם כן הפעולה תחזיר 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true</a:t>
            </a:r>
            <a:r>
              <a:rPr lang="he-IL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אם לא היא תחזיר 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false</a:t>
            </a:r>
            <a:endParaRPr lang="he-IL" sz="20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sz="20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כ</a:t>
            </a:r>
            <a:r>
              <a:rPr lang="he-IL" dirty="0"/>
              <a:t>תיבת הפעולה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464" y="3096491"/>
            <a:ext cx="7273636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 בפעולה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2400" dirty="0" err="1">
                <a:solidFill>
                  <a:srgbClr val="7030A0"/>
                </a:solidFill>
              </a:rPr>
              <a:t>– כ</a:t>
            </a:r>
            <a:r>
              <a:rPr lang="he-IL" sz="2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הפעולה מקבלת 4 פרמטרים בהתאמה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בדיקת תנאי הקבלה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החזרת מסקנה – </a:t>
            </a:r>
            <a:r>
              <a:rPr lang="en-US" sz="2400" b="1" dirty="0">
                <a:solidFill>
                  <a:srgbClr val="7030A0"/>
                </a:solidFill>
              </a:rPr>
              <a:t>true/false</a:t>
            </a:r>
            <a:endParaRPr lang="he-IL" sz="24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643568"/>
            <a:ext cx="118040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C00000"/>
                </a:solidFill>
              </a:rPr>
              <a:t>כתבו פעולה </a:t>
            </a:r>
            <a:r>
              <a:rPr lang="he-IL" sz="2400" b="1" dirty="0"/>
              <a:t>המקבלת כפרמטרים:</a:t>
            </a:r>
          </a:p>
          <a:p>
            <a:pPr>
              <a:buFontTx/>
              <a:buChar char="-"/>
            </a:pPr>
            <a:r>
              <a:rPr lang="he-IL" sz="2400" dirty="0">
                <a:solidFill>
                  <a:srgbClr val="C00000"/>
                </a:solidFill>
              </a:rPr>
              <a:t>ציון בחינוך-גופני, גובה,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שנות משחק בקבוצה כלשהיא ו</a:t>
            </a:r>
            <a:r>
              <a:rPr lang="he-IL" sz="2400" dirty="0">
                <a:solidFill>
                  <a:srgbClr val="C00000"/>
                </a:solidFill>
              </a:rPr>
              <a:t>ציון בהתנהגות של מועמד לנבחרת.</a:t>
            </a:r>
          </a:p>
          <a:p>
            <a:pPr>
              <a:buFontTx/>
              <a:buChar char="-"/>
            </a:pPr>
            <a:r>
              <a:rPr lang="he-IL" sz="2400" dirty="0">
                <a:solidFill>
                  <a:srgbClr val="C00000"/>
                </a:solidFill>
              </a:rPr>
              <a:t>על הפעולה לבדוק האם המועמד מתאים לנבחרת ולהחזיר תשובה מתאימה (</a:t>
            </a:r>
            <a:r>
              <a:rPr lang="en-US" sz="2400" dirty="0">
                <a:solidFill>
                  <a:srgbClr val="0070C0"/>
                </a:solidFill>
              </a:rPr>
              <a:t>true/false</a:t>
            </a:r>
            <a:r>
              <a:rPr lang="he-IL" sz="2400" dirty="0">
                <a:solidFill>
                  <a:srgbClr val="C00000"/>
                </a:solidFill>
              </a:rPr>
              <a:t>)</a:t>
            </a:r>
          </a:p>
          <a:p>
            <a:endParaRPr lang="he-IL" sz="2800" b="1" dirty="0"/>
          </a:p>
          <a:p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2795153"/>
            <a:ext cx="11820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כ</a:t>
            </a:r>
            <a:r>
              <a:rPr lang="he-IL" dirty="0"/>
              <a:t>תיבת הפעולה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9855" y="3202047"/>
            <a:ext cx="4166755" cy="196977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400" b="1" u="sng" dirty="0"/>
              <a:t>נבדוק מה עשינו בפעולה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dirty="0">
                <a:solidFill>
                  <a:srgbClr val="7030A0"/>
                </a:solidFill>
              </a:rPr>
              <a:t>הגדרת פעולה בשם משמעותי –</a:t>
            </a:r>
            <a:r>
              <a:rPr lang="he-IL" sz="1400" dirty="0" err="1">
                <a:solidFill>
                  <a:srgbClr val="7030A0"/>
                </a:solidFill>
              </a:rPr>
              <a:t> כו</a:t>
            </a:r>
            <a:r>
              <a:rPr lang="he-IL" sz="1400" dirty="0">
                <a:solidFill>
                  <a:srgbClr val="7030A0"/>
                </a:solidFill>
              </a:rPr>
              <a:t>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dirty="0">
                <a:solidFill>
                  <a:srgbClr val="7030A0"/>
                </a:solidFill>
              </a:rPr>
              <a:t>הפעולה מקבלת 4 פרמטרים בהתאמה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b="1" dirty="0">
                <a:solidFill>
                  <a:srgbClr val="7030A0"/>
                </a:solidFill>
              </a:rPr>
              <a:t>בדיקת תנאי הקבלה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1400" b="1" dirty="0">
                <a:solidFill>
                  <a:srgbClr val="7030A0"/>
                </a:solidFill>
              </a:rPr>
              <a:t>החזרת מסקנה – </a:t>
            </a:r>
            <a:r>
              <a:rPr lang="en-US" sz="1400" b="1" dirty="0">
                <a:solidFill>
                  <a:srgbClr val="7030A0"/>
                </a:solidFill>
              </a:rPr>
              <a:t>true/false</a:t>
            </a:r>
            <a:endParaRPr lang="he-IL" sz="14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1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27" y="1581222"/>
            <a:ext cx="11035145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rgbClr val="C00000"/>
                </a:solidFill>
              </a:rPr>
              <a:t>כתבו פעולה </a:t>
            </a:r>
            <a:r>
              <a:rPr lang="he-IL" sz="2000" b="1" dirty="0"/>
              <a:t>המקבלת כפרמטרים:</a:t>
            </a:r>
          </a:p>
          <a:p>
            <a:pPr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ציון בחינוך-גופני , גובה , </a:t>
            </a:r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שנות משחק בקבוצה כלשהיא ו</a:t>
            </a:r>
            <a:r>
              <a:rPr lang="he-IL" sz="2000" dirty="0">
                <a:solidFill>
                  <a:srgbClr val="C00000"/>
                </a:solidFill>
              </a:rPr>
              <a:t>ציון בהתנהגות.</a:t>
            </a:r>
          </a:p>
          <a:p>
            <a:pPr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על הפעולה לבדוק האם מתאים לנבחרת ולהחזיר תשובה מתאימה (</a:t>
            </a:r>
            <a:r>
              <a:rPr lang="en-US" sz="2000" dirty="0">
                <a:solidFill>
                  <a:srgbClr val="0070C0"/>
                </a:solidFill>
              </a:rPr>
              <a:t>true/false</a:t>
            </a:r>
            <a:r>
              <a:rPr lang="he-IL" sz="2000" dirty="0">
                <a:solidFill>
                  <a:srgbClr val="C00000"/>
                </a:solidFill>
              </a:rPr>
              <a:t>)</a:t>
            </a:r>
          </a:p>
          <a:p>
            <a:endParaRPr lang="he-IL" sz="2000" b="1" dirty="0"/>
          </a:p>
          <a:p>
            <a:endParaRPr lang="he-IL" sz="2000" b="1" dirty="0">
              <a:solidFill>
                <a:srgbClr val="C00000"/>
              </a:solidFill>
            </a:endParaRPr>
          </a:p>
        </p:txBody>
      </p: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10800000">
            <a:off x="4842164" y="3202047"/>
            <a:ext cx="1485900" cy="4763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04218" y="3474440"/>
            <a:ext cx="866901" cy="3221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10800000">
            <a:off x="5476008" y="3723409"/>
            <a:ext cx="2992582" cy="6287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10800000">
            <a:off x="3190010" y="4352144"/>
            <a:ext cx="4644737" cy="3143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705418" y="4843028"/>
            <a:ext cx="2235209" cy="1204481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C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r>
              <a:rPr lang="he-IL" sz="2000" b="1" dirty="0">
                <a:solidFill>
                  <a:srgbClr val="C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מזמנים את הפעולה הזו?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4113" y="1025600"/>
            <a:ext cx="9802368" cy="431447"/>
          </a:xfrm>
        </p:spPr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זימון</a:t>
            </a:r>
            <a:r>
              <a:rPr lang="he-IL" dirty="0"/>
              <a:t> הפעולה </a:t>
            </a:r>
            <a:r>
              <a:rPr lang="he-IL" dirty="0" err="1"/>
              <a:t>– מ</a:t>
            </a:r>
            <a:r>
              <a:rPr lang="he-IL" dirty="0"/>
              <a:t>הפעולה הראשית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336" y="1589809"/>
            <a:ext cx="11035145" cy="44566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3200" dirty="0">
                <a:solidFill>
                  <a:srgbClr val="C00000"/>
                </a:solidFill>
              </a:rPr>
              <a:t> קליטת נתוני המועמדים –</a:t>
            </a:r>
            <a:r>
              <a:rPr lang="he-IL" sz="3200" dirty="0" err="1">
                <a:solidFill>
                  <a:srgbClr val="C00000"/>
                </a:solidFill>
              </a:rPr>
              <a:t> מו</a:t>
            </a:r>
            <a:r>
              <a:rPr lang="he-IL" sz="3200" dirty="0">
                <a:solidFill>
                  <a:srgbClr val="C00000"/>
                </a:solidFill>
              </a:rPr>
              <a:t>גבל ל 20 שחקנים בנבחרת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3200" dirty="0">
                <a:solidFill>
                  <a:srgbClr val="C00000"/>
                </a:solidFill>
              </a:rPr>
              <a:t> זימון הפעולה הבודקת התאמת המועמד לנבחרת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3200" dirty="0">
                <a:solidFill>
                  <a:srgbClr val="C00000"/>
                </a:solidFill>
              </a:rPr>
              <a:t> אם מתאים  - הודעה מתאימה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3200" dirty="0">
                <a:solidFill>
                  <a:srgbClr val="C00000"/>
                </a:solidFill>
              </a:rPr>
              <a:t> ספירת המועמדים עד לקבלת 20 שחקנים</a:t>
            </a:r>
          </a:p>
          <a:p>
            <a:pPr>
              <a:lnSpc>
                <a:spcPct val="150000"/>
              </a:lnSpc>
            </a:pPr>
            <a:endParaRPr lang="he-IL" sz="3200" b="1" dirty="0"/>
          </a:p>
          <a:p>
            <a:pPr>
              <a:lnSpc>
                <a:spcPct val="150000"/>
              </a:lnSpc>
            </a:pPr>
            <a:endParaRPr lang="he-IL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2483" b="4265"/>
          <a:stretch>
            <a:fillRect/>
          </a:stretch>
        </p:blipFill>
        <p:spPr bwMode="auto">
          <a:xfrm>
            <a:off x="-1" y="1205346"/>
            <a:ext cx="8292171" cy="482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ל</a:t>
            </a:r>
            <a:r>
              <a:rPr lang="he-IL" dirty="0"/>
              <a:t>פני זימון הפעולה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9073" y="1548244"/>
            <a:ext cx="575656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e-IL" sz="2800" b="1" dirty="0">
                <a:solidFill>
                  <a:srgbClr val="C00000"/>
                </a:solidFill>
              </a:rPr>
              <a:t> קליטת נתוני המועמדים </a:t>
            </a:r>
          </a:p>
          <a:p>
            <a:pPr lvl="1">
              <a:buFont typeface="Wingdings" pitchFamily="2" charset="2"/>
              <a:buChar char="v"/>
            </a:pPr>
            <a:r>
              <a:rPr lang="he-IL" sz="2800" b="1" dirty="0">
                <a:solidFill>
                  <a:srgbClr val="C00000"/>
                </a:solidFill>
              </a:rPr>
              <a:t> מוגבל ל 20 שחקנים בנבחרת</a:t>
            </a:r>
            <a:endParaRPr lang="he-IL" sz="2000" b="1" dirty="0">
              <a:solidFill>
                <a:srgbClr val="C00000"/>
              </a:solidFill>
            </a:endParaRPr>
          </a:p>
        </p:txBody>
      </p: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10800000">
            <a:off x="2649682" y="1548244"/>
            <a:ext cx="6535884" cy="5091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8303" t="64387" b="10140"/>
          <a:stretch>
            <a:fillRect/>
          </a:stretch>
        </p:blipFill>
        <p:spPr bwMode="auto">
          <a:xfrm>
            <a:off x="0" y="1758137"/>
            <a:ext cx="12042440" cy="237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–</a:t>
            </a:r>
            <a:r>
              <a:rPr lang="he-IL" dirty="0" err="1"/>
              <a:t> זי</a:t>
            </a:r>
            <a:r>
              <a:rPr lang="he-IL" dirty="0"/>
              <a:t>מון הפעולה ובדיקה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245" y="4457700"/>
            <a:ext cx="6951519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>
                <a:solidFill>
                  <a:srgbClr val="C00000"/>
                </a:solidFill>
              </a:rPr>
              <a:t> </a:t>
            </a:r>
            <a:r>
              <a:rPr lang="he-IL" sz="2400" dirty="0">
                <a:solidFill>
                  <a:srgbClr val="C00000"/>
                </a:solidFill>
              </a:rPr>
              <a:t>זימון הפעולה הבודקת התאמת המועמד לנבחרת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400" dirty="0">
                <a:solidFill>
                  <a:srgbClr val="C00000"/>
                </a:solidFill>
              </a:rPr>
              <a:t> אם מתאים  - הודעה מתאימה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400" dirty="0">
                <a:solidFill>
                  <a:srgbClr val="C00000"/>
                </a:solidFill>
              </a:rPr>
              <a:t> ספירת המועמדים עד לקבלת 20 שחקנים</a:t>
            </a:r>
            <a:endParaRPr lang="he-IL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7270" t="66149" b="9852"/>
          <a:stretch>
            <a:fillRect/>
          </a:stretch>
        </p:blipFill>
        <p:spPr bwMode="auto">
          <a:xfrm>
            <a:off x="259772" y="4807005"/>
            <a:ext cx="8100356" cy="148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ה</a:t>
            </a:r>
            <a:r>
              <a:rPr lang="he-IL" dirty="0"/>
              <a:t>פעולה והזימון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876595"/>
            <a:ext cx="11641282" cy="196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-3881" b="-6735"/>
          <a:stretch>
            <a:fillRect/>
          </a:stretch>
        </p:blipFill>
        <p:spPr bwMode="auto">
          <a:xfrm>
            <a:off x="0" y="675409"/>
            <a:ext cx="6319639" cy="554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1971" y="1236518"/>
            <a:ext cx="5187971" cy="431447"/>
          </a:xfrm>
        </p:spPr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ה</a:t>
            </a:r>
            <a:r>
              <a:rPr lang="he-IL" dirty="0"/>
              <a:t>תמונה השלמה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1456" t="10781" r="2051" b="32856"/>
          <a:stretch>
            <a:fillRect/>
          </a:stretch>
        </p:blipFill>
        <p:spPr bwMode="auto">
          <a:xfrm>
            <a:off x="4101702" y="2070403"/>
            <a:ext cx="7934433" cy="1597588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 l="8303" t="64387" b="10140"/>
          <a:stretch>
            <a:fillRect/>
          </a:stretch>
        </p:blipFill>
        <p:spPr bwMode="auto">
          <a:xfrm>
            <a:off x="237217" y="4469635"/>
            <a:ext cx="8887145" cy="175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7270" t="66149" b="9852"/>
          <a:stretch>
            <a:fillRect/>
          </a:stretch>
        </p:blipFill>
        <p:spPr bwMode="auto">
          <a:xfrm>
            <a:off x="259772" y="4807005"/>
            <a:ext cx="8100356" cy="148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קלט</a:t>
            </a:r>
            <a:r>
              <a:rPr lang="he-IL" dirty="0"/>
              <a:t>/פלט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790" y="1928550"/>
            <a:ext cx="11390210" cy="192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b="71612"/>
          <a:stretch>
            <a:fillRect/>
          </a:stretch>
        </p:blipFill>
        <p:spPr bwMode="auto">
          <a:xfrm>
            <a:off x="6161381" y="2504208"/>
            <a:ext cx="5781702" cy="169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t="28620" b="65691"/>
          <a:stretch>
            <a:fillRect/>
          </a:stretch>
        </p:blipFill>
        <p:spPr bwMode="auto">
          <a:xfrm>
            <a:off x="6161381" y="4467569"/>
            <a:ext cx="5781702" cy="33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7270" t="66149" b="9852"/>
          <a:stretch>
            <a:fillRect/>
          </a:stretch>
        </p:blipFill>
        <p:spPr bwMode="auto">
          <a:xfrm>
            <a:off x="259772" y="4807005"/>
            <a:ext cx="8100356" cy="148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–</a:t>
            </a:r>
            <a:r>
              <a:rPr lang="he-IL" dirty="0" err="1"/>
              <a:t> קל</a:t>
            </a:r>
            <a:r>
              <a:rPr lang="he-IL" dirty="0"/>
              <a:t>ט/פלט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790" y="1928550"/>
            <a:ext cx="11390210" cy="192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 t="33465" b="39526"/>
          <a:stretch>
            <a:fillRect/>
          </a:stretch>
        </p:blipFill>
        <p:spPr bwMode="auto">
          <a:xfrm>
            <a:off x="5995989" y="2716184"/>
            <a:ext cx="6002313" cy="16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ידע קודם נדרש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288473"/>
            <a:ext cx="11161453" cy="3522187"/>
          </a:xfrm>
        </p:spPr>
        <p:txBody>
          <a:bodyPr>
            <a:normAutofit lnSpcReduction="10000"/>
          </a:bodyPr>
          <a:lstStyle/>
          <a:p>
            <a:r>
              <a:t>הוראות קלט/פלט</a:t>
            </a:r>
          </a:p>
          <a:p>
            <a:r>
              <a:rPr lang="he-IL" dirty="0"/>
              <a:t>משתנים מטיפוסים שונים</a:t>
            </a:r>
            <a:r>
              <a:t>.</a:t>
            </a:r>
            <a:endParaRPr lang="he-IL" dirty="0"/>
          </a:p>
          <a:p>
            <a:r>
              <a:rPr lang="he-IL" dirty="0"/>
              <a:t>פקודות השמה, חישובים, מנה (</a:t>
            </a:r>
            <a:r>
              <a:rPr lang="en-US" dirty="0"/>
              <a:t>/</a:t>
            </a:r>
            <a:r>
              <a:rPr lang="he-IL" dirty="0"/>
              <a:t>) ושארית (</a:t>
            </a:r>
            <a:r>
              <a:rPr lang="en-US" dirty="0"/>
              <a:t>(%</a:t>
            </a:r>
            <a:endParaRPr/>
          </a:p>
          <a:p>
            <a:r>
              <a:rPr lang="he-IL" dirty="0"/>
              <a:t>תנאים</a:t>
            </a:r>
            <a:endParaRPr/>
          </a:p>
          <a:p>
            <a:r>
              <a:rPr lang="he-IL" dirty="0"/>
              <a:t>ביטויים בוליאניים</a:t>
            </a:r>
            <a:endParaRPr/>
          </a:p>
          <a:p>
            <a:r>
              <a:t>ביצוע חוזר </a:t>
            </a:r>
            <a:r>
              <a:rPr lang="he-IL" dirty="0"/>
              <a:t>–</a:t>
            </a:r>
            <a:r>
              <a:t> לולאת </a:t>
            </a:r>
            <a:r>
              <a:rPr lang="en-US" dirty="0"/>
              <a:t>For</a:t>
            </a:r>
            <a:r>
              <a:t> ולולאת </a:t>
            </a:r>
            <a:r>
              <a:rPr lang="en-US" dirty="0"/>
              <a:t>While</a:t>
            </a:r>
            <a:endParaRPr/>
          </a:p>
          <a:p>
            <a:r>
              <a:t>מחלקת </a:t>
            </a:r>
            <a:r>
              <a:rPr lang="en-US" dirty="0"/>
              <a:t>Math</a:t>
            </a:r>
          </a:p>
          <a:p>
            <a:r>
              <a:t>הגדרת פעולות פשוטות עם העברת פרמטרים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7270" t="66149" b="9852"/>
          <a:stretch>
            <a:fillRect/>
          </a:stretch>
        </p:blipFill>
        <p:spPr bwMode="auto">
          <a:xfrm>
            <a:off x="259772" y="4807005"/>
            <a:ext cx="8100356" cy="148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4 </a:t>
            </a:r>
            <a:r>
              <a:rPr lang="he-IL" dirty="0" err="1"/>
              <a:t>– קלט</a:t>
            </a:r>
            <a:r>
              <a:rPr lang="he-IL" dirty="0"/>
              <a:t>/פלט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790" y="1928550"/>
            <a:ext cx="11390210" cy="192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 t="59419" b="11264"/>
          <a:stretch>
            <a:fillRect/>
          </a:stretch>
        </p:blipFill>
        <p:spPr bwMode="auto">
          <a:xfrm>
            <a:off x="6057269" y="2337952"/>
            <a:ext cx="5804569" cy="175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t="88736" b="4499"/>
          <a:stretch>
            <a:fillRect/>
          </a:stretch>
        </p:blipFill>
        <p:spPr bwMode="auto">
          <a:xfrm>
            <a:off x="6057269" y="4229100"/>
            <a:ext cx="5804569" cy="40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-3881" b="-313"/>
          <a:stretch>
            <a:fillRect/>
          </a:stretch>
        </p:blipFill>
        <p:spPr bwMode="auto">
          <a:xfrm>
            <a:off x="0" y="675409"/>
            <a:ext cx="6319639" cy="522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1456" t="10781" r="2051" b="32856"/>
          <a:stretch>
            <a:fillRect/>
          </a:stretch>
        </p:blipFill>
        <p:spPr bwMode="auto">
          <a:xfrm>
            <a:off x="4488873" y="1737891"/>
            <a:ext cx="7547262" cy="1519632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 txBox="1">
            <a:spLocks/>
          </p:cNvSpPr>
          <p:nvPr/>
        </p:nvSpPr>
        <p:spPr>
          <a:xfrm>
            <a:off x="5507182" y="1025601"/>
            <a:ext cx="6236512" cy="431447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185757" marR="0" lvl="0" indent="0" algn="r" defTabSz="914491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>
                <a:ln>
                  <a:noFill/>
                </a:ln>
                <a:solidFill>
                  <a:srgbClr val="12B4BC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דוגמה 4 –</a:t>
            </a:r>
            <a:r>
              <a:rPr kumimoji="0" lang="he-IL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12B4BC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הפתרון</a:t>
            </a:r>
            <a:r>
              <a:rPr kumimoji="0" lang="he-IL" sz="3000" b="1" i="0" u="none" strike="noStrike" kern="1200" cap="none" spc="0" normalizeH="0" noProof="0" dirty="0">
                <a:ln>
                  <a:noFill/>
                </a:ln>
                <a:solidFill>
                  <a:srgbClr val="12B4BC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המלא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rgbClr val="12B4BC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 t="33465" b="39526"/>
          <a:stretch>
            <a:fillRect/>
          </a:stretch>
        </p:blipFill>
        <p:spPr bwMode="auto">
          <a:xfrm>
            <a:off x="1026926" y="5568508"/>
            <a:ext cx="4052020" cy="112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 t="59419" b="4499"/>
          <a:stretch>
            <a:fillRect/>
          </a:stretch>
        </p:blipFill>
        <p:spPr bwMode="auto">
          <a:xfrm>
            <a:off x="5766847" y="3516396"/>
            <a:ext cx="3549111" cy="132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-3881" b="-313"/>
          <a:stretch>
            <a:fillRect/>
          </a:stretch>
        </p:blipFill>
        <p:spPr bwMode="auto">
          <a:xfrm>
            <a:off x="0" y="675409"/>
            <a:ext cx="6319639" cy="522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1456" t="10781" r="2051" b="32856"/>
          <a:stretch>
            <a:fillRect/>
          </a:stretch>
        </p:blipFill>
        <p:spPr bwMode="auto">
          <a:xfrm>
            <a:off x="4132875" y="2236657"/>
            <a:ext cx="7934433" cy="1597588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 txBox="1">
            <a:spLocks/>
          </p:cNvSpPr>
          <p:nvPr/>
        </p:nvSpPr>
        <p:spPr>
          <a:xfrm>
            <a:off x="5507182" y="1025601"/>
            <a:ext cx="6236512" cy="431447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185757" marR="0" lvl="0" indent="0" algn="r" defTabSz="914491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>
                <a:ln>
                  <a:noFill/>
                </a:ln>
                <a:solidFill>
                  <a:srgbClr val="12B4BC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טווח הכרה של משתנים/פרמטרים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flipV="1">
            <a:off x="2919845" y="2599376"/>
            <a:ext cx="5185064" cy="19206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flipV="1">
            <a:off x="3293918" y="2599377"/>
            <a:ext cx="6024021" cy="19206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flipV="1">
            <a:off x="3553691" y="2599377"/>
            <a:ext cx="6854536" cy="19206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flipV="1">
            <a:off x="4132875" y="2599377"/>
            <a:ext cx="7399302" cy="19206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לסיכום </a:t>
            </a:r>
            <a:r>
              <a:rPr lang="he-IL" dirty="0"/>
              <a:t>–</a:t>
            </a:r>
            <a:r>
              <a:t> 4 סוגי פעולות</a:t>
            </a:r>
            <a:endParaRPr lang="he-IL" dirty="0"/>
          </a:p>
        </p:txBody>
      </p:sp>
      <p:graphicFrame>
        <p:nvGraphicFramePr>
          <p:cNvPr id="2" name="טבלה 18">
            <a:extLst>
              <a:ext uri="{FF2B5EF4-FFF2-40B4-BE49-F238E27FC236}">
                <a16:creationId xmlns:a16="http://schemas.microsoft.com/office/drawing/2014/main" id="{76404933-E0C9-4EB6-9FB4-EF57A5FC2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51527"/>
              </p:ext>
            </p:extLst>
          </p:nvPr>
        </p:nvGraphicFramePr>
        <p:xfrm>
          <a:off x="1024128" y="875448"/>
          <a:ext cx="8703600" cy="397111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75900">
                  <a:extLst>
                    <a:ext uri="{9D8B030D-6E8A-4147-A177-3AD203B41FA5}">
                      <a16:colId xmlns:a16="http://schemas.microsoft.com/office/drawing/2014/main" val="1456415834"/>
                    </a:ext>
                  </a:extLst>
                </a:gridCol>
                <a:gridCol w="2175900">
                  <a:extLst>
                    <a:ext uri="{9D8B030D-6E8A-4147-A177-3AD203B41FA5}">
                      <a16:colId xmlns:a16="http://schemas.microsoft.com/office/drawing/2014/main" val="3266944433"/>
                    </a:ext>
                  </a:extLst>
                </a:gridCol>
                <a:gridCol w="2175900">
                  <a:extLst>
                    <a:ext uri="{9D8B030D-6E8A-4147-A177-3AD203B41FA5}">
                      <a16:colId xmlns:a16="http://schemas.microsoft.com/office/drawing/2014/main" val="460886113"/>
                    </a:ext>
                  </a:extLst>
                </a:gridCol>
                <a:gridCol w="2175900">
                  <a:extLst>
                    <a:ext uri="{9D8B030D-6E8A-4147-A177-3AD203B41FA5}">
                      <a16:colId xmlns:a16="http://schemas.microsoft.com/office/drawing/2014/main" val="794179045"/>
                    </a:ext>
                  </a:extLst>
                </a:gridCol>
              </a:tblGrid>
              <a:tr h="522515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פעולה ללא פרמטרים</a:t>
                      </a:r>
                    </a:p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ולא מחזירה ערך</a:t>
                      </a:r>
                    </a:p>
                  </a:txBody>
                  <a:tcPr anchor="ctr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פעולה עם פרמטרים</a:t>
                      </a:r>
                    </a:p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ולא מחזירה ערך</a:t>
                      </a:r>
                    </a:p>
                  </a:txBody>
                  <a:tcPr anchor="ctr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פעולה ללא פרמטרים</a:t>
                      </a:r>
                    </a:p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ומחזירה ערך</a:t>
                      </a:r>
                    </a:p>
                  </a:txBody>
                  <a:tcPr anchor="ctr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פעולה עם פרמטרים</a:t>
                      </a:r>
                    </a:p>
                    <a:p>
                      <a:pPr algn="ctr" rtl="1"/>
                      <a:r>
                        <a:rPr lang="he-IL" sz="2000" b="1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ומחזירה ערך</a:t>
                      </a:r>
                    </a:p>
                  </a:txBody>
                  <a:tcPr anchor="ctr">
                    <a:solidFill>
                      <a:srgbClr val="12B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21837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בדרך כלל תקלוט נתונים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תקבל פרמטרים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בדרך כלל תקלוט נתונים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תקבל פרמטרים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8032429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יכולה גם לקלוט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יכולה גם לקלוט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613043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תבצע הוראות</a:t>
                      </a:r>
                      <a:r>
                        <a:rPr lang="he-IL" sz="18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שונות</a:t>
                      </a: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  <a:p>
                      <a:pPr algn="ctr"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תבצע הוראות</a:t>
                      </a:r>
                      <a:r>
                        <a:rPr lang="he-IL" sz="18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שונות</a:t>
                      </a: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תבצע הוראות</a:t>
                      </a:r>
                      <a:r>
                        <a:rPr lang="he-IL" sz="18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שונות</a:t>
                      </a: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תבצע הוראות</a:t>
                      </a:r>
                      <a:r>
                        <a:rPr lang="he-IL" sz="18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שונות</a:t>
                      </a: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7094457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תפיק פלט כלשהו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תפיק פלט כלשהו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יכולה להפיק פלט כלשהו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יכולה להפיק פלט כלשהו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032467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91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תחזיר ערך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תחזיר ערך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33552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FBB3981-97E6-4427-A7D8-59C7B54C6937}"/>
              </a:ext>
            </a:extLst>
          </p:cNvPr>
          <p:cNvSpPr/>
          <p:nvPr/>
        </p:nvSpPr>
        <p:spPr>
          <a:xfrm>
            <a:off x="12279398" y="198578"/>
            <a:ext cx="2277745" cy="37603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תוכלו להעתיק את הטבלה, להדביק אותה בשקופית אחרת ולמלא אותה בטקסט בהתאם לרצונכם. תוכלו גם למחוק שורות או עמודות שאינכם צריכים.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89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סיכום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34363" y="974270"/>
            <a:ext cx="8370452" cy="75477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e-IL" dirty="0"/>
              <a:t>אחרי שתנסו לפתור בעצמכם תמצאו את הפתרונות כאן: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7" name="תמונה 6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989127E-4432-4D24-8B7A-2550CB04B507}"/>
              </a:ext>
            </a:extLst>
          </p:cNvPr>
          <p:cNvSpPr/>
          <p:nvPr/>
        </p:nvSpPr>
        <p:spPr>
          <a:xfrm>
            <a:off x="635507" y="828252"/>
            <a:ext cx="2145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סרקו אותי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09855" y="1729046"/>
            <a:ext cx="5394960" cy="1149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sz="2200" b="1" dirty="0">
                <a:solidFill>
                  <a:srgbClr val="C00000"/>
                </a:solidFill>
              </a:rPr>
              <a:t>נכתוב פעולה </a:t>
            </a:r>
            <a:r>
              <a:rPr lang="he-IL" sz="2200" b="1" dirty="0"/>
              <a:t>המקבלת</a:t>
            </a:r>
            <a:r>
              <a:rPr lang="he-IL" sz="2200" b="1" dirty="0">
                <a:solidFill>
                  <a:srgbClr val="C00000"/>
                </a:solidFill>
              </a:rPr>
              <a:t> 4 </a:t>
            </a:r>
            <a:r>
              <a:rPr lang="he-IL" sz="2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 תלמיד</a:t>
            </a:r>
            <a:r>
              <a:rPr lang="he-IL" sz="2200" b="1" dirty="0">
                <a:solidFill>
                  <a:srgbClr val="C0000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he-IL" sz="2200" b="1" dirty="0">
                <a:solidFill>
                  <a:srgbClr val="C00000"/>
                </a:solidFill>
              </a:rPr>
              <a:t>     מחשבת ומחזירה את ממוצע הציונים.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9907" y="3024065"/>
            <a:ext cx="910243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sz="2000" b="1" dirty="0">
                <a:solidFill>
                  <a:srgbClr val="C00000"/>
                </a:solidFill>
              </a:rPr>
              <a:t>כתבו פעולה </a:t>
            </a:r>
            <a:r>
              <a:rPr lang="he-IL" sz="2000" b="1" dirty="0"/>
              <a:t>המקבלת כפרמטרים: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ציון בחינוך-גופני, גובה, </a:t>
            </a:r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שנות משחק בקבוצה כלשהיא ו</a:t>
            </a:r>
            <a:r>
              <a:rPr lang="he-IL" sz="2000" dirty="0">
                <a:solidFill>
                  <a:srgbClr val="C00000"/>
                </a:solidFill>
              </a:rPr>
              <a:t>ציון בהתנהגות.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e-IL" sz="2000" dirty="0">
                <a:solidFill>
                  <a:srgbClr val="C00000"/>
                </a:solidFill>
              </a:rPr>
              <a:t>על הפעולה לבדוק האם מתאים לנבחרת ולהחזיר תשובה מתאימה (</a:t>
            </a:r>
            <a:r>
              <a:rPr lang="en-US" sz="2000" dirty="0">
                <a:solidFill>
                  <a:srgbClr val="0070C0"/>
                </a:solidFill>
              </a:rPr>
              <a:t>true/false</a:t>
            </a:r>
            <a:r>
              <a:rPr lang="he-IL" sz="2000" dirty="0">
                <a:solidFill>
                  <a:srgbClr val="C00000"/>
                </a:solidFill>
              </a:rPr>
              <a:t>)</a:t>
            </a:r>
            <a:endParaRPr lang="he-IL" sz="2000" b="1" dirty="0">
              <a:solidFill>
                <a:srgbClr val="C00000"/>
              </a:solidFill>
            </a:endParaRPr>
          </a:p>
        </p:txBody>
      </p:sp>
      <p:pic>
        <p:nvPicPr>
          <p:cNvPr id="14" name="תמונה 13" descr="Targilim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07" y="1474583"/>
            <a:ext cx="2193408" cy="21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204169" y="1055077"/>
            <a:ext cx="8031962" cy="4611559"/>
          </a:xfrm>
        </p:spPr>
        <p:txBody>
          <a:bodyPr>
            <a:normAutofit/>
          </a:bodyPr>
          <a:lstStyle/>
          <a:p>
            <a:r>
              <a:rPr lang="he-IL" dirty="0">
                <a:sym typeface="Varela Round"/>
              </a:rPr>
              <a:t>תזכורת  –</a:t>
            </a:r>
            <a:r>
              <a:rPr lang="he-IL" dirty="0" err="1">
                <a:sym typeface="Varela Round"/>
              </a:rPr>
              <a:t> פע</a:t>
            </a:r>
            <a:r>
              <a:rPr lang="he-IL" dirty="0">
                <a:sym typeface="Varela Round"/>
              </a:rPr>
              <a:t>ולה עם פרמטרים</a:t>
            </a:r>
          </a:p>
          <a:p>
            <a:r>
              <a:rPr lang="he-IL" dirty="0">
                <a:sym typeface="Varela Round"/>
              </a:rPr>
              <a:t>פעולה המחזירה ערך</a:t>
            </a:r>
            <a:endParaRPr lang="he-IL" dirty="0"/>
          </a:p>
          <a:p>
            <a:r>
              <a:rPr lang="he-IL" dirty="0"/>
              <a:t>דוגמאות</a:t>
            </a:r>
          </a:p>
          <a:p>
            <a:r>
              <a:rPr lang="he-IL" dirty="0"/>
              <a:t>טווח הכרת משתנים</a:t>
            </a:r>
          </a:p>
          <a:p>
            <a:r>
              <a:rPr lang="he-IL" dirty="0"/>
              <a:t>סוגים שונים של פעולות</a:t>
            </a:r>
            <a:endParaRPr lang="he-IL" dirty="0">
              <a:sym typeface="Varela Round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(פעולות)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b="1" dirty="0"/>
              <a:t>(פרמטרים/החזרת ערך)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</a:t>
            </a:r>
            <a:r>
              <a:rPr lang="he-IL" dirty="0"/>
              <a:t>–</a:t>
            </a:r>
            <a:r>
              <a:t> פרמטרים/החזרת ערך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תזכורת –</a:t>
            </a:r>
            <a:r>
              <a:rPr lang="he-IL" dirty="0" err="1"/>
              <a:t> מבנה</a:t>
            </a:r>
            <a:r>
              <a:rPr lang="he-IL" dirty="0"/>
              <a:t> כללי של פעולה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98" y="2098963"/>
            <a:ext cx="10576935" cy="256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סוגר מרובע ימני 6"/>
          <p:cNvSpPr/>
          <p:nvPr/>
        </p:nvSpPr>
        <p:spPr>
          <a:xfrm rot="5400000">
            <a:off x="6267331" y="1071875"/>
            <a:ext cx="145474" cy="3010139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953238" y="2680854"/>
            <a:ext cx="28263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שם הפעולה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6926" y="3236038"/>
            <a:ext cx="61029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גוף הפעולה  //</a:t>
            </a:r>
          </a:p>
          <a:p>
            <a:pPr algn="l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כאן יבואו רצף ההוראות של הפעולה //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16200000" flipV="1">
            <a:off x="4123111" y="1608510"/>
            <a:ext cx="170412" cy="914404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3456946" y="1251837"/>
            <a:ext cx="14547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טיפוס</a:t>
            </a:r>
          </a:p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ערך מוחזר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61404" y="2187226"/>
            <a:ext cx="29302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000" b="1" dirty="0">
                <a:solidFill>
                  <a:srgbClr val="7030A0"/>
                </a:solidFill>
              </a:rPr>
              <a:t>....... , פרמטר , פרמטר</a:t>
            </a:r>
          </a:p>
        </p:txBody>
      </p:sp>
      <p:sp>
        <p:nvSpPr>
          <p:cNvPr id="15" name="סוגר מרובע ימני 14"/>
          <p:cNvSpPr/>
          <p:nvPr/>
        </p:nvSpPr>
        <p:spPr>
          <a:xfrm rot="5400000">
            <a:off x="9308175" y="1296785"/>
            <a:ext cx="170413" cy="255616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8666017" y="2836718"/>
            <a:ext cx="14547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963" y="1748097"/>
            <a:ext cx="11419390" cy="261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תזכורת –</a:t>
            </a:r>
            <a:r>
              <a:rPr lang="he-IL" dirty="0" err="1"/>
              <a:t> מבנה</a:t>
            </a:r>
            <a:r>
              <a:rPr lang="he-IL" dirty="0"/>
              <a:t> הפעולה –דוגמה 2</a:t>
            </a:r>
          </a:p>
        </p:txBody>
      </p:sp>
      <p:sp>
        <p:nvSpPr>
          <p:cNvPr id="8" name="סוגר מרובע ימני 7"/>
          <p:cNvSpPr/>
          <p:nvPr/>
        </p:nvSpPr>
        <p:spPr>
          <a:xfrm rot="5400000">
            <a:off x="3995296" y="1257235"/>
            <a:ext cx="145476" cy="1901549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2696720" y="2280748"/>
            <a:ext cx="28263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שם הפעולה</a:t>
            </a:r>
          </a:p>
        </p:txBody>
      </p:sp>
      <p:sp>
        <p:nvSpPr>
          <p:cNvPr id="17" name="סוגר מרובע ימני 16"/>
          <p:cNvSpPr/>
          <p:nvPr/>
        </p:nvSpPr>
        <p:spPr>
          <a:xfrm rot="16200000" flipV="1">
            <a:off x="2652789" y="1395501"/>
            <a:ext cx="170415" cy="737739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2023000" y="1001804"/>
            <a:ext cx="14547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טיפוס</a:t>
            </a:r>
          </a:p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ערך מוחזר</a:t>
            </a:r>
          </a:p>
        </p:txBody>
      </p:sp>
      <p:sp>
        <p:nvSpPr>
          <p:cNvPr id="22" name="סוגר מרובע ימני 21"/>
          <p:cNvSpPr/>
          <p:nvPr/>
        </p:nvSpPr>
        <p:spPr>
          <a:xfrm rot="5400000">
            <a:off x="8253497" y="-787690"/>
            <a:ext cx="170413" cy="6016335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7129854" y="2305684"/>
            <a:ext cx="32298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  <p:sp>
        <p:nvSpPr>
          <p:cNvPr id="24" name="חץ: למטה 14">
            <a:extLst>
              <a:ext uri="{FF2B5EF4-FFF2-40B4-BE49-F238E27FC236}">
                <a16:creationId xmlns:a16="http://schemas.microsoft.com/office/drawing/2014/main" id="{D216083D-1F2C-4C7C-BA5A-E1C1277680DE}"/>
              </a:ext>
            </a:extLst>
          </p:cNvPr>
          <p:cNvSpPr/>
          <p:nvPr/>
        </p:nvSpPr>
        <p:spPr>
          <a:xfrm rot="5400000">
            <a:off x="8877706" y="2246343"/>
            <a:ext cx="961736" cy="2442674"/>
          </a:xfrm>
          <a:prstGeom prst="downArrow">
            <a:avLst>
              <a:gd name="adj1" fmla="val 50000"/>
              <a:gd name="adj2" fmla="val 8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9222" y="3273136"/>
            <a:ext cx="18199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000" b="1" dirty="0"/>
              <a:t>גוף הפעולה  //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7" grpId="0" animBg="1"/>
      <p:bldP spid="18" grpId="0"/>
      <p:bldP spid="22" grpId="0" animBg="1"/>
      <p:bldP spid="23" grpId="0"/>
      <p:bldP spid="2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פעולה המחזירה ערך</a:t>
            </a:r>
            <a:endParaRPr lang="he-IL" dirty="0"/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828800"/>
            <a:ext cx="11161453" cy="27546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2800"/>
              <a:t>ערך מוחזר </a:t>
            </a:r>
            <a:r>
              <a:rPr sz="2800">
                <a:sym typeface="Wingdings" pitchFamily="2" charset="2"/>
              </a:rPr>
              <a:t>- </a:t>
            </a:r>
            <a:r>
              <a:rPr sz="2800"/>
              <a:t>ערך כלשהו המוחזר לפעולה המזמנת</a:t>
            </a:r>
          </a:p>
          <a:p>
            <a:pPr>
              <a:lnSpc>
                <a:spcPct val="150000"/>
              </a:lnSpc>
            </a:pPr>
            <a:r>
              <a:rPr sz="2800"/>
              <a:t>ניתן להחזיר ערך אחד בלבד</a:t>
            </a:r>
          </a:p>
          <a:p>
            <a:pPr>
              <a:lnSpc>
                <a:spcPct val="150000"/>
              </a:lnSpc>
            </a:pPr>
            <a:r>
              <a:rPr sz="2800"/>
              <a:t>יש לציין את טיפוס הערך המוחזר בכותרת הפעולה</a:t>
            </a:r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פרמטרים/החזרת ערך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2" y="1438835"/>
            <a:ext cx="11793682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800" b="1" u="sng" dirty="0"/>
              <a:t>נדרשת פעולה לבדיקת ממוצע ציונים לקבלה למגמה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כל מגמה מעוניינת לבדוק עבור כל מועמד את ממוצע ציוניו בהתאם לדרישות המגמה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הפעולה צריכה להיות כללית ולהתאים לכל מגמה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כל רכז מגמה רוצה לקבל את הממוצע המחושב ולבצע בו שימושים שונים</a:t>
            </a: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17827</TotalTime>
  <Words>1510</Words>
  <Application>Microsoft Office PowerPoint</Application>
  <PresentationFormat>מסך רחב</PresentationFormat>
  <Paragraphs>240</Paragraphs>
  <Slides>35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39" baseType="lpstr">
      <vt:lpstr>Arial</vt:lpstr>
      <vt:lpstr>Varela Round</vt:lpstr>
      <vt:lpstr>Wingdings</vt:lpstr>
      <vt:lpstr>ערכת נושא Office</vt:lpstr>
      <vt:lpstr>מערכת שידורים לאומית</vt:lpstr>
      <vt:lpstr>(פעולות – פרמטרים/החזרת ערך)</vt:lpstr>
      <vt:lpstr>ידע קודם נדרש</vt:lpstr>
      <vt:lpstr>מה נלמד היום </vt:lpstr>
      <vt:lpstr>(פעולות)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הפסקה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פעולות – פרמטרים/החזרת ערך</vt:lpstr>
      <vt:lpstr>לסיכום – 4 סוגי פעולות</vt:lpstr>
      <vt:lpstr>סיכום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בן שושן חגי</cp:lastModifiedBy>
  <cp:revision>165</cp:revision>
  <dcterms:created xsi:type="dcterms:W3CDTF">2020-03-15T19:13:03Z</dcterms:created>
  <dcterms:modified xsi:type="dcterms:W3CDTF">2020-08-03T08:05:36Z</dcterms:modified>
</cp:coreProperties>
</file>