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7"/>
  </p:notesMasterIdLst>
  <p:sldIdLst>
    <p:sldId id="257" r:id="rId2"/>
    <p:sldId id="262" r:id="rId3"/>
    <p:sldId id="354" r:id="rId4"/>
    <p:sldId id="263" r:id="rId5"/>
    <p:sldId id="288" r:id="rId6"/>
    <p:sldId id="301" r:id="rId7"/>
    <p:sldId id="302" r:id="rId8"/>
    <p:sldId id="309" r:id="rId9"/>
    <p:sldId id="333" r:id="rId10"/>
    <p:sldId id="334" r:id="rId11"/>
    <p:sldId id="320" r:id="rId12"/>
    <p:sldId id="335" r:id="rId13"/>
    <p:sldId id="336" r:id="rId14"/>
    <p:sldId id="323" r:id="rId15"/>
    <p:sldId id="322" r:id="rId16"/>
    <p:sldId id="346" r:id="rId17"/>
    <p:sldId id="347" r:id="rId18"/>
    <p:sldId id="303" r:id="rId19"/>
    <p:sldId id="326" r:id="rId20"/>
    <p:sldId id="348" r:id="rId21"/>
    <p:sldId id="327" r:id="rId22"/>
    <p:sldId id="337" r:id="rId23"/>
    <p:sldId id="338" r:id="rId24"/>
    <p:sldId id="339" r:id="rId25"/>
    <p:sldId id="340" r:id="rId26"/>
    <p:sldId id="341" r:id="rId27"/>
    <p:sldId id="342" r:id="rId28"/>
    <p:sldId id="343" r:id="rId29"/>
    <p:sldId id="344" r:id="rId30"/>
    <p:sldId id="345" r:id="rId31"/>
    <p:sldId id="351" r:id="rId32"/>
    <p:sldId id="352" r:id="rId33"/>
    <p:sldId id="350" r:id="rId34"/>
    <p:sldId id="353" r:id="rId35"/>
    <p:sldId id="291" r:id="rId36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A72"/>
    <a:srgbClr val="92D050"/>
    <a:srgbClr val="6CF0FF"/>
    <a:srgbClr val="E0E0E0"/>
    <a:srgbClr val="E6E6E6"/>
    <a:srgbClr val="11A4AB"/>
    <a:srgbClr val="12B4BC"/>
    <a:srgbClr val="8DD3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796" autoAdjust="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888" y="60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endParaRPr lang="he-IL" dirty="0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fld id="{5EC061A6-0796-4DA4-BCCF-C39215C865B3}" type="datetimeFigureOut">
              <a:rPr lang="he-IL" smtClean="0"/>
              <a:pPr/>
              <a:t>י"ג/אב/תש"ף</a:t>
            </a:fld>
            <a:endParaRPr lang="he-IL" dirty="0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 dirty="0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Varela Round" panose="00000500000000000000" pitchFamily="2" charset="-79"/>
        <a:ea typeface="+mn-ea"/>
        <a:cs typeface="Varela Round" panose="00000500000000000000" pitchFamily="2" charset="-79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Varela Round" panose="00000500000000000000" pitchFamily="2" charset="-79"/>
        <a:ea typeface="+mn-ea"/>
        <a:cs typeface="Varela Round" panose="00000500000000000000" pitchFamily="2" charset="-79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Varela Round" panose="00000500000000000000" pitchFamily="2" charset="-79"/>
        <a:ea typeface="+mn-ea"/>
        <a:cs typeface="Varela Round" panose="00000500000000000000" pitchFamily="2" charset="-79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Varela Round" panose="00000500000000000000" pitchFamily="2" charset="-79"/>
        <a:ea typeface="+mn-ea"/>
        <a:cs typeface="Varela Round" panose="00000500000000000000" pitchFamily="2" charset="-79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Varela Round" panose="00000500000000000000" pitchFamily="2" charset="-79"/>
        <a:ea typeface="+mn-ea"/>
        <a:cs typeface="Varela Round" panose="00000500000000000000" pitchFamily="2" charset="-79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כתיבת תוכנית ב-</a:t>
            </a:r>
            <a:r>
              <a:rPr lang="en-US" dirty="0"/>
              <a:t>C##</a:t>
            </a:r>
            <a:r>
              <a:rPr lang="he-IL" dirty="0"/>
              <a:t> או </a:t>
            </a:r>
            <a:r>
              <a:rPr lang="en-US" dirty="0"/>
              <a:t>Java</a:t>
            </a:r>
            <a:endParaRPr lang="he-IL" dirty="0"/>
          </a:p>
          <a:p>
            <a:r>
              <a:rPr lang="he-IL" dirty="0"/>
              <a:t>הדוגמאות הן ב-</a:t>
            </a:r>
            <a:r>
              <a:rPr lang="en-US" dirty="0"/>
              <a:t>java</a:t>
            </a:r>
            <a:r>
              <a:rPr lang="he-IL" dirty="0"/>
              <a:t> אך ההבדלים הם בעיקר בפקודות הקלט והפלט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39456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39456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394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6F83B4-4527-4147-AD95-DA0687FA723C}" type="slidenum">
              <a:rPr lang="he-IL" smtClean="0"/>
              <a:pPr/>
              <a:t>18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064318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6F83B4-4527-4147-AD95-DA0687FA723C}" type="slidenum">
              <a:rPr lang="he-IL" smtClean="0"/>
              <a:pPr/>
              <a:t>34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06431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 - מערכת שידורים לאומ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16000" y="2693989"/>
            <a:ext cx="11160000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1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6482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9471" y="6565100"/>
            <a:ext cx="4434214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F2D798A-D3EB-4AD6-BA0D-6AF5A272CB65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661D397-1081-475E-877E-2C0275DD9CD7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3C9C924-5BCF-44F6-9D2C-C85E4D329EC9}"/>
              </a:ext>
            </a:extLst>
          </p:cNvPr>
          <p:cNvSpPr/>
          <p:nvPr userDrawn="1"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B07856-A797-4811-9A80-36465708097A}"/>
              </a:ext>
            </a:extLst>
          </p:cNvPr>
          <p:cNvSpPr/>
          <p:nvPr userDrawn="1"/>
        </p:nvSpPr>
        <p:spPr>
          <a:xfrm>
            <a:off x="-3261642" y="347118"/>
            <a:ext cx="3246401" cy="73047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ראשית ושתי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FEA3643-4251-43C2-A891-4C9664978EA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4360" y="1310640"/>
            <a:ext cx="451104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8" name="כותרת 1">
            <a:extLst>
              <a:ext uri="{FF2B5EF4-FFF2-40B4-BE49-F238E27FC236}">
                <a16:creationId xmlns:a16="http://schemas.microsoft.com/office/drawing/2014/main" id="{C304FB8B-5E14-469F-8BA4-BF0F011B9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8">
            <a:extLst>
              <a:ext uri="{FF2B5EF4-FFF2-40B4-BE49-F238E27FC236}">
                <a16:creationId xmlns:a16="http://schemas.microsoft.com/office/drawing/2014/main" id="{B712628B-0991-4441-8324-4563256F9B32}"/>
              </a:ext>
            </a:extLst>
          </p:cNvPr>
          <p:cNvSpPr/>
          <p:nvPr userDrawn="1"/>
        </p:nvSpPr>
        <p:spPr>
          <a:xfrm>
            <a:off x="-2429707" y="195047"/>
            <a:ext cx="2969302" cy="24759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26E72AF6-8AD0-4AAD-B906-30424D022CD1}"/>
              </a:ext>
            </a:extLst>
          </p:cNvPr>
          <p:cNvSpPr/>
          <p:nvPr userDrawn="1"/>
        </p:nvSpPr>
        <p:spPr>
          <a:xfrm>
            <a:off x="9974795" y="5878199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1" name="מלבן מעוגל 8">
            <a:extLst>
              <a:ext uri="{FF2B5EF4-FFF2-40B4-BE49-F238E27FC236}">
                <a16:creationId xmlns:a16="http://schemas.microsoft.com/office/drawing/2014/main" id="{68D073A7-D8C0-45AA-A5E4-B6122A52E8F5}"/>
              </a:ext>
            </a:extLst>
          </p:cNvPr>
          <p:cNvSpPr/>
          <p:nvPr userDrawn="1"/>
        </p:nvSpPr>
        <p:spPr>
          <a:xfrm>
            <a:off x="-2017472" y="518276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0">
            <a:extLst>
              <a:ext uri="{FF2B5EF4-FFF2-40B4-BE49-F238E27FC236}">
                <a16:creationId xmlns:a16="http://schemas.microsoft.com/office/drawing/2014/main" id="{DF89C8AF-9EDF-46EF-BAB7-2D35F683552B}"/>
              </a:ext>
            </a:extLst>
          </p:cNvPr>
          <p:cNvSpPr/>
          <p:nvPr userDrawn="1"/>
        </p:nvSpPr>
        <p:spPr>
          <a:xfrm>
            <a:off x="8144699" y="6307826"/>
            <a:ext cx="5175721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52FC1393-B378-4A8A-8716-61E038E3D6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72315" y="1310640"/>
            <a:ext cx="451104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EA01DEB-EE2D-463E-B92D-20469AC2DACB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ADC8B5D-6FF7-4E76-819C-95A4A6017B9C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30F30E8-13B7-4C55-A126-67529F765268}"/>
              </a:ext>
            </a:extLst>
          </p:cNvPr>
          <p:cNvSpPr/>
          <p:nvPr userDrawn="1"/>
        </p:nvSpPr>
        <p:spPr>
          <a:xfrm rot="5400000">
            <a:off x="10092700" y="2084060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E7D38CE-7F73-4533-B25A-F628D3EBA7C1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444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פרטי השיעור, מקצוע ומור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4000014" cy="2978963"/>
          </a:xfrm>
          <a:prstGeom prst="roundRect">
            <a:avLst>
              <a:gd name="adj" fmla="val 50000"/>
            </a:avLst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 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9949" y="6240593"/>
            <a:ext cx="5333866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113" y="87232"/>
            <a:ext cx="1428110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8">
            <a:extLst>
              <a:ext uri="{FF2B5EF4-FFF2-40B4-BE49-F238E27FC236}">
                <a16:creationId xmlns:a16="http://schemas.microsoft.com/office/drawing/2014/main" id="{404057E2-9B3D-4075-99B3-75AE757986D1}"/>
              </a:ext>
            </a:extLst>
          </p:cNvPr>
          <p:cNvSpPr/>
          <p:nvPr userDrawn="1"/>
        </p:nvSpPr>
        <p:spPr>
          <a:xfrm>
            <a:off x="10059465" y="87232"/>
            <a:ext cx="276885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לבן מעוגל 7">
            <a:extLst>
              <a:ext uri="{FF2B5EF4-FFF2-40B4-BE49-F238E27FC236}">
                <a16:creationId xmlns:a16="http://schemas.microsoft.com/office/drawing/2014/main" id="{F6801116-CC43-4B2A-8C30-E06B51438E5F}"/>
              </a:ext>
            </a:extLst>
          </p:cNvPr>
          <p:cNvSpPr/>
          <p:nvPr userDrawn="1"/>
        </p:nvSpPr>
        <p:spPr>
          <a:xfrm>
            <a:off x="9066088" y="593003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3851AC-7C39-4D24-80F3-E23F47BEFFD4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1AEE328-D2C3-444A-8724-BDAF608C4860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D96B898-2CF0-49F5-BBD6-BB8ACC47A495}"/>
              </a:ext>
            </a:extLst>
          </p:cNvPr>
          <p:cNvSpPr/>
          <p:nvPr userDrawn="1"/>
        </p:nvSpPr>
        <p:spPr>
          <a:xfrm rot="5400000">
            <a:off x="10107939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9EA7E53-F4C8-4E78-8841-55D753889071}"/>
              </a:ext>
            </a:extLst>
          </p:cNvPr>
          <p:cNvSpPr/>
          <p:nvPr userDrawn="1"/>
        </p:nvSpPr>
        <p:spPr>
          <a:xfrm>
            <a:off x="-3246402" y="-426720"/>
            <a:ext cx="3246401" cy="807856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כותרת 1">
            <a:extLst>
              <a:ext uri="{FF2B5EF4-FFF2-40B4-BE49-F238E27FC236}">
                <a16:creationId xmlns:a16="http://schemas.microsoft.com/office/drawing/2014/main" id="{6AF90618-5011-488D-8577-8090B2BE54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23" name="Google Shape;11;p2">
            <a:extLst>
              <a:ext uri="{FF2B5EF4-FFF2-40B4-BE49-F238E27FC236}">
                <a16:creationId xmlns:a16="http://schemas.microsoft.com/office/drawing/2014/main" id="{60774046-55DB-47C4-8731-49E4A217CD4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96000" y="2798300"/>
            <a:ext cx="10800000" cy="7200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24" name="מציין מיקום תוכן 2">
            <a:extLst>
              <a:ext uri="{FF2B5EF4-FFF2-40B4-BE49-F238E27FC236}">
                <a16:creationId xmlns:a16="http://schemas.microsoft.com/office/drawing/2014/main" id="{4EE53297-C04D-4B07-99F8-BCEC4E3B9EB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96000" y="3655832"/>
            <a:ext cx="10800000" cy="720000"/>
          </a:xfrm>
        </p:spPr>
        <p:txBody>
          <a:bodyPr anchor="ctr"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20" name="מציין מיקום של מספר שקופית 22">
            <a:extLst>
              <a:ext uri="{FF2B5EF4-FFF2-40B4-BE49-F238E27FC236}">
                <a16:creationId xmlns:a16="http://schemas.microsoft.com/office/drawing/2014/main" id="{58C13A1B-004E-44B4-BBDC-E08548A96B81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רק חד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4129222" cy="2978963"/>
          </a:xfrm>
          <a:prstGeom prst="roundRect">
            <a:avLst>
              <a:gd name="adj" fmla="val 50000"/>
            </a:avLst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>
                <a:solidFill>
                  <a:srgbClr val="192A72"/>
                </a:solidFill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96000" y="1919888"/>
            <a:ext cx="10800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1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15" name="מלבן מעוגל 6">
            <a:extLst>
              <a:ext uri="{FF2B5EF4-FFF2-40B4-BE49-F238E27FC236}">
                <a16:creationId xmlns:a16="http://schemas.microsoft.com/office/drawing/2014/main" id="{B4A26894-BFC6-4CB2-9F98-6C0AB203AB11}"/>
              </a:ext>
            </a:extLst>
          </p:cNvPr>
          <p:cNvSpPr/>
          <p:nvPr userDrawn="1"/>
        </p:nvSpPr>
        <p:spPr>
          <a:xfrm>
            <a:off x="9664804" y="5699022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מלבן מעוגל 7">
            <a:extLst>
              <a:ext uri="{FF2B5EF4-FFF2-40B4-BE49-F238E27FC236}">
                <a16:creationId xmlns:a16="http://schemas.microsoft.com/office/drawing/2014/main" id="{93139C06-AB68-49E4-9F8F-F0E56072AD87}"/>
              </a:ext>
            </a:extLst>
          </p:cNvPr>
          <p:cNvSpPr/>
          <p:nvPr userDrawn="1"/>
        </p:nvSpPr>
        <p:spPr>
          <a:xfrm>
            <a:off x="-260562" y="181684"/>
            <a:ext cx="2598822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7" name="מלבן מעוגל 8">
            <a:extLst>
              <a:ext uri="{FF2B5EF4-FFF2-40B4-BE49-F238E27FC236}">
                <a16:creationId xmlns:a16="http://schemas.microsoft.com/office/drawing/2014/main" id="{92F44B1F-CB02-4BE0-9593-98D37356833A}"/>
              </a:ext>
            </a:extLst>
          </p:cNvPr>
          <p:cNvSpPr/>
          <p:nvPr userDrawn="1"/>
        </p:nvSpPr>
        <p:spPr>
          <a:xfrm>
            <a:off x="-488825" y="468418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8" name="מלבן מעוגל 10">
            <a:extLst>
              <a:ext uri="{FF2B5EF4-FFF2-40B4-BE49-F238E27FC236}">
                <a16:creationId xmlns:a16="http://schemas.microsoft.com/office/drawing/2014/main" id="{F91DCBDE-92CA-433E-83D5-3B5D0DD4B449}"/>
              </a:ext>
            </a:extLst>
          </p:cNvPr>
          <p:cNvSpPr/>
          <p:nvPr userDrawn="1"/>
        </p:nvSpPr>
        <p:spPr>
          <a:xfrm>
            <a:off x="9010091" y="6104087"/>
            <a:ext cx="3755593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E194D36-FE0A-4C9F-8946-7441BBD04111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F65A56D-9132-4626-874B-D91437478839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0D0F400-87FD-46D3-B4A3-AC189F03B752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8D9617-ADF9-485F-8AE6-FD3940CA7E4F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מציין מיקום של מספר שקופית 22">
            <a:extLst>
              <a:ext uri="{FF2B5EF4-FFF2-40B4-BE49-F238E27FC236}">
                <a16:creationId xmlns:a16="http://schemas.microsoft.com/office/drawing/2014/main" id="{1D40CDBA-CE8D-4E82-AAAC-CCBC39F3F871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101B9CB6-49B4-453D-B184-EBAC942B41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61052" y="3409122"/>
            <a:ext cx="9203635" cy="804863"/>
          </a:xfrm>
        </p:spPr>
        <p:txBody>
          <a:bodyPr/>
          <a:lstStyle>
            <a:lvl1pPr marL="0" indent="0" algn="ctr" rtl="0">
              <a:buNone/>
              <a:defRPr/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362890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EAE132D4-D270-4859-A0A8-0EABA938935B}"/>
              </a:ext>
            </a:extLst>
          </p:cNvPr>
          <p:cNvSpPr/>
          <p:nvPr userDrawn="1"/>
        </p:nvSpPr>
        <p:spPr>
          <a:xfrm>
            <a:off x="6581228" y="6447542"/>
            <a:ext cx="5993234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6">
            <a:extLst>
              <a:ext uri="{FF2B5EF4-FFF2-40B4-BE49-F238E27FC236}">
                <a16:creationId xmlns:a16="http://schemas.microsoft.com/office/drawing/2014/main" id="{8A467694-CC08-4C30-BF05-885FCBD4CAB0}"/>
              </a:ext>
            </a:extLst>
          </p:cNvPr>
          <p:cNvSpPr/>
          <p:nvPr userDrawn="1"/>
        </p:nvSpPr>
        <p:spPr>
          <a:xfrm>
            <a:off x="9704146" y="5381191"/>
            <a:ext cx="3496396" cy="442359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998859"/>
            <a:ext cx="11161453" cy="4062435"/>
          </a:xfrm>
        </p:spPr>
        <p:txBody>
          <a:bodyPr>
            <a:normAutofit/>
          </a:bodyPr>
          <a:lstStyle>
            <a:lvl1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206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1226982" y="101748"/>
            <a:ext cx="2160598" cy="21681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2054055" y="390797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53219EEB-A406-4AC2-B87E-54A955D7D483}"/>
              </a:ext>
            </a:extLst>
          </p:cNvPr>
          <p:cNvSpPr/>
          <p:nvPr userDrawn="1"/>
        </p:nvSpPr>
        <p:spPr>
          <a:xfrm>
            <a:off x="7978665" y="5944772"/>
            <a:ext cx="4766811" cy="38154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B5BA376-F667-4A43-9264-CB356AE2FBF1}"/>
              </a:ext>
            </a:extLst>
          </p:cNvPr>
          <p:cNvSpPr/>
          <p:nvPr userDrawn="1"/>
        </p:nvSpPr>
        <p:spPr>
          <a:xfrm rot="5400000">
            <a:off x="9936561" y="2157343"/>
            <a:ext cx="735717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CE73A552-D52C-4EE0-9E7A-557CEB6CE479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5208D21-C13C-48D3-8634-05FCD1520B3D}"/>
              </a:ext>
            </a:extLst>
          </p:cNvPr>
          <p:cNvSpPr/>
          <p:nvPr userDrawn="1"/>
        </p:nvSpPr>
        <p:spPr>
          <a:xfrm>
            <a:off x="5903744" y="6876112"/>
            <a:ext cx="6894095" cy="149330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DFFA872-60FE-48B4-B509-3F90F2F53575}"/>
              </a:ext>
            </a:extLst>
          </p:cNvPr>
          <p:cNvSpPr/>
          <p:nvPr userDrawn="1"/>
        </p:nvSpPr>
        <p:spPr>
          <a:xfrm>
            <a:off x="-2191928" y="-31850"/>
            <a:ext cx="2165034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025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73" y="1024128"/>
            <a:ext cx="11161453" cy="457200"/>
          </a:xfrm>
        </p:spPr>
        <p:txBody>
          <a:bodyPr lIns="0" tIns="0" rIns="0" bIns="0" anchor="ctr">
            <a:noAutofit/>
          </a:bodyPr>
          <a:lstStyle>
            <a:lvl1pPr marL="0" indent="0" algn="r">
              <a:buNone/>
              <a:defRPr sz="3000" b="1">
                <a:solidFill>
                  <a:srgbClr val="12B4BC"/>
                </a:solidFill>
                <a:latin typeface="Varela Round" pitchFamily="2" charset="-79"/>
                <a:cs typeface="Varela Round" panose="00000500000000000000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1567973"/>
            <a:ext cx="11161453" cy="3522187"/>
          </a:xfrm>
        </p:spPr>
        <p:txBody>
          <a:bodyPr>
            <a:normAutofit/>
          </a:bodyPr>
          <a:lstStyle>
            <a:lvl1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1377633" y="110284"/>
            <a:ext cx="2105524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1729189" y="435139"/>
            <a:ext cx="2615798" cy="32187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8A91BCC4-EC47-43E2-9595-B89F757E1A7A}"/>
              </a:ext>
            </a:extLst>
          </p:cNvPr>
          <p:cNvSpPr/>
          <p:nvPr userDrawn="1"/>
        </p:nvSpPr>
        <p:spPr>
          <a:xfrm>
            <a:off x="9323387" y="5555326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238EE3F7-5012-4191-9ABD-A8E69370622E}"/>
              </a:ext>
            </a:extLst>
          </p:cNvPr>
          <p:cNvSpPr/>
          <p:nvPr userDrawn="1"/>
        </p:nvSpPr>
        <p:spPr>
          <a:xfrm>
            <a:off x="8679109" y="6024163"/>
            <a:ext cx="4127100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31BF6EDC-D21A-4961-802C-6C57056DED88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4" name="מלבן מעוגל 6">
            <a:extLst>
              <a:ext uri="{FF2B5EF4-FFF2-40B4-BE49-F238E27FC236}">
                <a16:creationId xmlns:a16="http://schemas.microsoft.com/office/drawing/2014/main" id="{09765D6C-4312-45BD-AEDC-93B641915820}"/>
              </a:ext>
            </a:extLst>
          </p:cNvPr>
          <p:cNvSpPr/>
          <p:nvPr userDrawn="1"/>
        </p:nvSpPr>
        <p:spPr>
          <a:xfrm>
            <a:off x="11005702" y="5213334"/>
            <a:ext cx="2372591" cy="25130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0EF58C-1955-4299-80B8-7931E9453E0B}"/>
              </a:ext>
            </a:extLst>
          </p:cNvPr>
          <p:cNvSpPr/>
          <p:nvPr userDrawn="1"/>
        </p:nvSpPr>
        <p:spPr>
          <a:xfrm rot="5400000">
            <a:off x="10107939" y="1954539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ECE651A-F01C-47F6-93CB-FED077AFFFB4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9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 פריסה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2134"/>
            <a:ext cx="9802368" cy="720000"/>
          </a:xfrm>
        </p:spPr>
        <p:txBody>
          <a:bodyPr lIns="36000" tIns="0" rIns="36000" bIns="0">
            <a:noAutofit/>
          </a:bodyPr>
          <a:lstStyle>
            <a:lvl1pPr marL="0" indent="0">
              <a:tabLst>
                <a:tab pos="11659766" algn="l"/>
              </a:tabLst>
              <a:defRPr sz="44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24128" y="1049185"/>
            <a:ext cx="8031962" cy="4611559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234936" y="5807316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11218431" y="239177"/>
            <a:ext cx="1706880" cy="45839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-388620" y="6235866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C6E834-92B3-4A32-920C-9FA2D6987411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6D60292-D9F7-4A35-9D0A-68A9095BDE1E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A53CA14-A360-48A3-A071-94DFC2B62EDC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5536A81-6863-4B7C-BB9A-6F6DBBAB87E2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6A93F88D-0694-4107-9D3A-245864065D84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8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8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 פריסה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11497481" y="487099"/>
            <a:ext cx="1576672" cy="289443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11150538" y="127099"/>
            <a:ext cx="1879662" cy="28944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7" name="מלבן מעוגל 6">
            <a:extLst>
              <a:ext uri="{FF2B5EF4-FFF2-40B4-BE49-F238E27FC236}">
                <a16:creationId xmlns:a16="http://schemas.microsoft.com/office/drawing/2014/main" id="{469E9F25-935E-4A65-8AF2-C1B8F105C612}"/>
              </a:ext>
            </a:extLst>
          </p:cNvPr>
          <p:cNvSpPr/>
          <p:nvPr userDrawn="1"/>
        </p:nvSpPr>
        <p:spPr>
          <a:xfrm>
            <a:off x="-487680" y="5923581"/>
            <a:ext cx="3133018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10">
            <a:extLst>
              <a:ext uri="{FF2B5EF4-FFF2-40B4-BE49-F238E27FC236}">
                <a16:creationId xmlns:a16="http://schemas.microsoft.com/office/drawing/2014/main" id="{DD33049F-8FB3-46DC-B84B-8E763BCBCAC1}"/>
              </a:ext>
            </a:extLst>
          </p:cNvPr>
          <p:cNvSpPr/>
          <p:nvPr userDrawn="1"/>
        </p:nvSpPr>
        <p:spPr>
          <a:xfrm>
            <a:off x="-976438" y="6359813"/>
            <a:ext cx="7301038" cy="65808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761EC8D2-662F-4FBE-BF29-06100D51DE7E}"/>
              </a:ext>
            </a:extLst>
          </p:cNvPr>
          <p:cNvSpPr/>
          <p:nvPr userDrawn="1"/>
        </p:nvSpPr>
        <p:spPr>
          <a:xfrm rot="5400000">
            <a:off x="9360283" y="2733622"/>
            <a:ext cx="6987520" cy="1297194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מציין מיקום של מספר שקופית 22">
            <a:extLst>
              <a:ext uri="{FF2B5EF4-FFF2-40B4-BE49-F238E27FC236}">
                <a16:creationId xmlns:a16="http://schemas.microsoft.com/office/drawing/2014/main" id="{23075256-456E-41D8-BDFD-8C3A8EA654D2}"/>
              </a:ext>
            </a:extLst>
          </p:cNvPr>
          <p:cNvSpPr txBox="1">
            <a:spLocks/>
          </p:cNvSpPr>
          <p:nvPr userDrawn="1"/>
        </p:nvSpPr>
        <p:spPr>
          <a:xfrm>
            <a:off x="-131730" y="6361368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8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8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B42163-9C8B-4AEB-9C50-F5529BD5C36B}"/>
              </a:ext>
            </a:extLst>
          </p:cNvPr>
          <p:cNvSpPr/>
          <p:nvPr userDrawn="1"/>
        </p:nvSpPr>
        <p:spPr>
          <a:xfrm rot="16200000">
            <a:off x="5821949" y="1027133"/>
            <a:ext cx="521207" cy="12218895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A26CB3A-BCA5-4171-BE99-1D6F46911786}"/>
              </a:ext>
            </a:extLst>
          </p:cNvPr>
          <p:cNvSpPr/>
          <p:nvPr userDrawn="1"/>
        </p:nvSpPr>
        <p:spPr>
          <a:xfrm rot="5400000">
            <a:off x="5683838" y="-6805249"/>
            <a:ext cx="947627" cy="1263971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4964ABF-EE59-4E45-BC5F-A3665732FD21}"/>
              </a:ext>
            </a:extLst>
          </p:cNvPr>
          <p:cNvSpPr/>
          <p:nvPr userDrawn="1"/>
        </p:nvSpPr>
        <p:spPr>
          <a:xfrm>
            <a:off x="-2001567" y="-416688"/>
            <a:ext cx="1974672" cy="8068538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596A93-68B7-48E8-8354-9EAE3F8183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51578" y="1212161"/>
            <a:ext cx="7885112" cy="40909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1043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מלבן מעוגל 8">
            <a:extLst>
              <a:ext uri="{FF2B5EF4-FFF2-40B4-BE49-F238E27FC236}">
                <a16:creationId xmlns:a16="http://schemas.microsoft.com/office/drawing/2014/main" id="{820BD794-101C-426F-8015-9C33A0E995FA}"/>
              </a:ext>
            </a:extLst>
          </p:cNvPr>
          <p:cNvSpPr/>
          <p:nvPr userDrawn="1"/>
        </p:nvSpPr>
        <p:spPr>
          <a:xfrm>
            <a:off x="-2429707" y="195047"/>
            <a:ext cx="2969302" cy="24759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1026926" y="1025601"/>
            <a:ext cx="9802368" cy="431447"/>
          </a:xfrm>
        </p:spPr>
        <p:txBody>
          <a:bodyPr anchor="ctr">
            <a:noAutofit/>
          </a:bodyPr>
          <a:lstStyle>
            <a:lvl1pPr marL="185757" indent="0" algn="r">
              <a:buNone/>
              <a:defRPr sz="3000" b="1">
                <a:solidFill>
                  <a:srgbClr val="12B4BC"/>
                </a:solidFill>
                <a:latin typeface="Varela Round" pitchFamily="2" charset="-79"/>
                <a:cs typeface="Varela Round" pitchFamily="2" charset="-79"/>
              </a:defRPr>
            </a:lvl1pPr>
            <a:lvl2pPr marL="457246" indent="0">
              <a:buNone/>
              <a:defRPr sz="2000" b="1"/>
            </a:lvl2pPr>
            <a:lvl3pPr marL="914491" indent="0">
              <a:buNone/>
              <a:defRPr sz="1800" b="1"/>
            </a:lvl3pPr>
            <a:lvl4pPr marL="1371737" indent="0">
              <a:buNone/>
              <a:defRPr sz="1600" b="1"/>
            </a:lvl4pPr>
            <a:lvl5pPr marL="1828983" indent="0">
              <a:buNone/>
              <a:defRPr sz="1600" b="1"/>
            </a:lvl5pPr>
            <a:lvl6pPr marL="2286229" indent="0">
              <a:buNone/>
              <a:defRPr sz="1600" b="1"/>
            </a:lvl6pPr>
            <a:lvl7pPr marL="2743474" indent="0">
              <a:buNone/>
              <a:defRPr sz="1600" b="1"/>
            </a:lvl7pPr>
            <a:lvl8pPr marL="3200720" indent="0">
              <a:buNone/>
              <a:defRPr sz="1600" b="1"/>
            </a:lvl8pPr>
            <a:lvl9pPr marL="3657966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1026927" y="1710442"/>
            <a:ext cx="8212766" cy="4152517"/>
          </a:xfrm>
        </p:spPr>
        <p:txBody>
          <a:bodyPr>
            <a:normAutofit/>
          </a:bodyPr>
          <a:lstStyle>
            <a:lvl1pPr marL="439782" indent="-34293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34" lvl="0" indent="-342934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3024" lvl="1" indent="-285779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8" name="מלבן מעוגל 6">
            <a:extLst>
              <a:ext uri="{FF2B5EF4-FFF2-40B4-BE49-F238E27FC236}">
                <a16:creationId xmlns:a16="http://schemas.microsoft.com/office/drawing/2014/main" id="{E6F50987-5C32-40D2-A5FB-79D9E0819C00}"/>
              </a:ext>
            </a:extLst>
          </p:cNvPr>
          <p:cNvSpPr/>
          <p:nvPr userDrawn="1"/>
        </p:nvSpPr>
        <p:spPr>
          <a:xfrm>
            <a:off x="9974795" y="5878199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2017472" y="518276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10">
            <a:extLst>
              <a:ext uri="{FF2B5EF4-FFF2-40B4-BE49-F238E27FC236}">
                <a16:creationId xmlns:a16="http://schemas.microsoft.com/office/drawing/2014/main" id="{1C8AF664-98DE-433F-9B61-94366E98BCDF}"/>
              </a:ext>
            </a:extLst>
          </p:cNvPr>
          <p:cNvSpPr/>
          <p:nvPr userDrawn="1"/>
        </p:nvSpPr>
        <p:spPr>
          <a:xfrm>
            <a:off x="8144699" y="6307826"/>
            <a:ext cx="5175721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84947B-AFA4-410D-A793-689C573D144E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D4F41F-EAD8-495C-A662-C4F40F404DB3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A1181A-6B49-4EE5-AE44-1B5B124FA758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113178B-7D7E-4A10-9724-453DF758F663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מציין מיקום של מספר שקופית 22">
            <a:extLst>
              <a:ext uri="{FF2B5EF4-FFF2-40B4-BE49-F238E27FC236}">
                <a16:creationId xmlns:a16="http://schemas.microsoft.com/office/drawing/2014/main" id="{7947FE0C-D7CF-4209-91A5-93564F2C3543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וידאו על מסך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מעוגל 7"/>
          <p:cNvSpPr/>
          <p:nvPr userDrawn="1"/>
        </p:nvSpPr>
        <p:spPr>
          <a:xfrm>
            <a:off x="8667715" y="-161750"/>
            <a:ext cx="5300119" cy="38235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363416" y="639717"/>
            <a:ext cx="11465168" cy="612293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2A86C914-3EB6-4303-93FB-203A29FA2E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3416" y="95349"/>
            <a:ext cx="8074879" cy="400050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4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226196-3340-4F6C-9B09-34934599BAD7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91965B-48C3-4AD9-9066-E67195630BFD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8CB16E1-D93B-440E-81F5-6366FDB428B8}"/>
              </a:ext>
            </a:extLst>
          </p:cNvPr>
          <p:cNvSpPr/>
          <p:nvPr userDrawn="1"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020DF7-29CF-4A0A-BC0A-7568981BF8AD}"/>
              </a:ext>
            </a:extLst>
          </p:cNvPr>
          <p:cNvSpPr/>
          <p:nvPr userDrawn="1"/>
        </p:nvSpPr>
        <p:spPr>
          <a:xfrm>
            <a:off x="-3948180" y="347118"/>
            <a:ext cx="3246401" cy="73047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F0C566-C47D-446F-9E8E-EC9B0F5F1BF0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63A8D2-0547-47E3-84C0-5D60CFDB7CB1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C0104F3-C98B-4790-842F-F7B1B2FBDE13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07C576E-38DA-426A-9C16-921DE9A0835B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מציין מיקום של מספר שקופית 22">
            <a:extLst>
              <a:ext uri="{FF2B5EF4-FFF2-40B4-BE49-F238E27FC236}">
                <a16:creationId xmlns:a16="http://schemas.microsoft.com/office/drawing/2014/main" id="{5F1A13CD-CEB6-4958-B99A-46020ADA9375}"/>
              </a:ext>
            </a:extLst>
          </p:cNvPr>
          <p:cNvSpPr txBox="1">
            <a:spLocks/>
          </p:cNvSpPr>
          <p:nvPr userDrawn="1"/>
        </p:nvSpPr>
        <p:spPr>
          <a:xfrm>
            <a:off x="-231414" y="6409126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6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6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877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י"ג/אב/תש"ף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1A36FD-4A58-4EC2-B769-2CB4558CD860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A89C66-91F2-409B-AE3C-970820728814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EAF9B00-5AF6-47AB-81E5-2BE048851E3E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3C55C6-DFDE-44BF-BB37-E582014C2D44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74" r:id="rId4"/>
    <p:sldLayoutId id="2147483675" r:id="rId5"/>
    <p:sldLayoutId id="2147483650" r:id="rId6"/>
    <p:sldLayoutId id="2147483676" r:id="rId7"/>
    <p:sldLayoutId id="2147483653" r:id="rId8"/>
    <p:sldLayoutId id="2147483666" r:id="rId9"/>
    <p:sldLayoutId id="2147483677" r:id="rId10"/>
  </p:sldLayoutIdLst>
  <p:txStyles>
    <p:titleStyle>
      <a:lvl1pPr algn="ctr" defTabSz="914491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34" indent="-342934" algn="r" defTabSz="914491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3024" indent="-285779" algn="r" defTabSz="914491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114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360" indent="-228623" algn="r" defTabSz="914491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606" indent="-228623" algn="r" defTabSz="914491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51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97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43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89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91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7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83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9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74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2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6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1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4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4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>
          <a:xfrm>
            <a:off x="1" y="2693893"/>
            <a:ext cx="12192001" cy="1470216"/>
          </a:xfrm>
        </p:spPr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– פרמטרים/החזרת ערך</a:t>
            </a:r>
            <a:endParaRPr lang="he-IL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4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0" name="חץ: למטה 27">
            <a:extLst>
              <a:ext uri="{FF2B5EF4-FFF2-40B4-BE49-F238E27FC236}">
                <a16:creationId xmlns:a16="http://schemas.microsoft.com/office/drawing/2014/main" id="{CB227821-2DD5-4818-A05A-75F0F9EA8079}"/>
              </a:ext>
            </a:extLst>
          </p:cNvPr>
          <p:cNvSpPr/>
          <p:nvPr/>
        </p:nvSpPr>
        <p:spPr>
          <a:xfrm rot="5400000">
            <a:off x="5881255" y="1849582"/>
            <a:ext cx="633845" cy="1704110"/>
          </a:xfrm>
          <a:prstGeom prst="downArrow">
            <a:avLst>
              <a:gd name="adj1" fmla="val 74015"/>
              <a:gd name="adj2" fmla="val 5279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000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24128" y="1205345"/>
            <a:ext cx="10946201" cy="31700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u="sng" dirty="0"/>
              <a:t>אילו שימושים יכול רכז המגמה לעשות בציון הממוצע</a:t>
            </a:r>
          </a:p>
          <a:p>
            <a:pPr algn="ctr"/>
            <a:endParaRPr lang="he-IL" sz="2800" b="1" u="sng" dirty="0"/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400" dirty="0">
                <a:solidFill>
                  <a:srgbClr val="7030A0"/>
                </a:solidFill>
              </a:rPr>
              <a:t>לבדוק האם גבוה מערך מסוים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400" dirty="0">
                <a:solidFill>
                  <a:srgbClr val="7030A0"/>
                </a:solidFill>
              </a:rPr>
              <a:t>למיין תלמידים ע"פ הממוצע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400" dirty="0">
                <a:solidFill>
                  <a:srgbClr val="7030A0"/>
                </a:solidFill>
              </a:rPr>
              <a:t>להדפיס את הממוצעים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400" dirty="0">
                <a:solidFill>
                  <a:srgbClr val="7030A0"/>
                </a:solidFill>
              </a:rPr>
              <a:t>.......</a:t>
            </a:r>
          </a:p>
        </p:txBody>
      </p:sp>
      <p:sp>
        <p:nvSpPr>
          <p:cNvPr id="24" name="תרשים זרימה: מסיים 23">
            <a:extLst>
              <a:ext uri="{FF2B5EF4-FFF2-40B4-BE49-F238E27FC236}">
                <a16:creationId xmlns:a16="http://schemas.microsoft.com/office/drawing/2014/main" id="{582F3B17-6891-4A2A-BE13-6C3615478511}"/>
              </a:ext>
            </a:extLst>
          </p:cNvPr>
          <p:cNvSpPr/>
          <p:nvPr/>
        </p:nvSpPr>
        <p:spPr>
          <a:xfrm>
            <a:off x="1564456" y="2047928"/>
            <a:ext cx="3308881" cy="1452890"/>
          </a:xfrm>
          <a:prstGeom prst="flowChartTerminator">
            <a:avLst/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פעולה המחזירה ערך</a:t>
            </a:r>
          </a:p>
        </p:txBody>
      </p:sp>
    </p:spTree>
    <p:extLst>
      <p:ext uri="{BB962C8B-B14F-4D97-AF65-F5344CB8AC3E}">
        <p14:creationId xmlns:p14="http://schemas.microsoft.com/office/powerpoint/2010/main" val="2107791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– פרמטרים/החזרת ערך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דוגמה 3 </a:t>
            </a:r>
            <a:r>
              <a:rPr lang="he-IL" dirty="0" err="1"/>
              <a:t>– ה</a:t>
            </a:r>
            <a:r>
              <a:rPr lang="he-IL" dirty="0"/>
              <a:t>גדרת המשימה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37755" y="1666940"/>
            <a:ext cx="1031817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200" b="1" dirty="0">
                <a:solidFill>
                  <a:srgbClr val="C00000"/>
                </a:solidFill>
              </a:rPr>
              <a:t>נכתוב פעולה </a:t>
            </a:r>
            <a:r>
              <a:rPr lang="he-IL" sz="2800" b="1" dirty="0"/>
              <a:t>המקבלת</a:t>
            </a:r>
            <a:r>
              <a:rPr lang="he-IL" sz="2200" b="1" dirty="0">
                <a:solidFill>
                  <a:srgbClr val="C00000"/>
                </a:solidFill>
              </a:rPr>
              <a:t> 4 </a:t>
            </a:r>
            <a:r>
              <a:rPr lang="he-IL" sz="28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ציוני תלמיד </a:t>
            </a:r>
            <a:r>
              <a:rPr lang="he-IL" sz="2200" b="1" dirty="0">
                <a:solidFill>
                  <a:srgbClr val="C00000"/>
                </a:solidFill>
              </a:rPr>
              <a:t> , מחשבת ומחזירה את ממוצע הציונים.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9939" y="2348346"/>
            <a:ext cx="7907480" cy="42627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u="sng" dirty="0"/>
              <a:t>שני מושגים חשובים בעולם הפעולות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400" b="1" u="sng" dirty="0">
                <a:solidFill>
                  <a:srgbClr val="7030A0"/>
                </a:solidFill>
              </a:rPr>
              <a:t>טענת כניסה</a:t>
            </a:r>
            <a:r>
              <a:rPr lang="he-IL" sz="2400" b="1" dirty="0">
                <a:solidFill>
                  <a:srgbClr val="7030A0"/>
                </a:solidFill>
              </a:rPr>
              <a:t> : </a:t>
            </a:r>
            <a:r>
              <a:rPr lang="he-IL" sz="2400" dirty="0">
                <a:solidFill>
                  <a:srgbClr val="0070C0"/>
                </a:solidFill>
              </a:rPr>
              <a:t>איך  "נכנסים" לפעולה?</a:t>
            </a:r>
            <a:endParaRPr lang="he-IL" sz="2400" dirty="0">
              <a:solidFill>
                <a:srgbClr val="7030A0"/>
              </a:solidFill>
            </a:endParaRP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he-IL" sz="22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הפעולה מקבלת כפרמטר 4 מספרים שלמים המהווים ציונים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400" b="1" u="sng" dirty="0">
                <a:solidFill>
                  <a:srgbClr val="7030A0"/>
                </a:solidFill>
              </a:rPr>
              <a:t>טענת יציאה</a:t>
            </a:r>
            <a:r>
              <a:rPr lang="he-IL" sz="2400" b="1" dirty="0">
                <a:solidFill>
                  <a:srgbClr val="7030A0"/>
                </a:solidFill>
              </a:rPr>
              <a:t> : </a:t>
            </a:r>
            <a:r>
              <a:rPr lang="he-IL" sz="2400" dirty="0">
                <a:solidFill>
                  <a:srgbClr val="0070C0"/>
                </a:solidFill>
              </a:rPr>
              <a:t>מה ה"תוצר" של הפעולה? פירוט אפשרויות</a:t>
            </a:r>
            <a:endParaRPr lang="he-IL" sz="2400" dirty="0">
              <a:solidFill>
                <a:srgbClr val="7030A0"/>
              </a:solidFill>
            </a:endParaRP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he-IL" sz="22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הפעולה מחשבת את ממוצע הציונים ומחזירה ערך זה </a:t>
            </a:r>
            <a:r>
              <a:rPr lang="he-IL" sz="2200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– ה</a:t>
            </a:r>
            <a:r>
              <a:rPr lang="he-IL" sz="22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ערך המוחזר הוא מספר ממשי.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endParaRPr lang="he-IL" sz="2400" b="1" dirty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he-IL" sz="2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– פרמטרים/החזרת ערך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דוגמה 3 </a:t>
            </a:r>
            <a:r>
              <a:rPr lang="he-IL" dirty="0" err="1"/>
              <a:t>– ה</a:t>
            </a:r>
            <a:r>
              <a:rPr lang="he-IL" dirty="0"/>
              <a:t>גדרת המשימה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37755" y="1666940"/>
            <a:ext cx="1031817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200" b="1" dirty="0">
                <a:solidFill>
                  <a:srgbClr val="C00000"/>
                </a:solidFill>
              </a:rPr>
              <a:t>נכתוב פעולה </a:t>
            </a:r>
            <a:r>
              <a:rPr lang="he-IL" sz="2800" b="1" dirty="0"/>
              <a:t>המקבלת</a:t>
            </a:r>
            <a:r>
              <a:rPr lang="he-IL" sz="2200" b="1" dirty="0">
                <a:solidFill>
                  <a:srgbClr val="C00000"/>
                </a:solidFill>
              </a:rPr>
              <a:t> 4 </a:t>
            </a:r>
            <a:r>
              <a:rPr lang="he-IL" sz="28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ציוני תלמיד </a:t>
            </a:r>
            <a:r>
              <a:rPr lang="he-IL" sz="2200" b="1" dirty="0">
                <a:solidFill>
                  <a:srgbClr val="C00000"/>
                </a:solidFill>
              </a:rPr>
              <a:t> , מחשבת ומחזירה את ממוצע הציונים.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4464" y="2674620"/>
            <a:ext cx="7273636" cy="329320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u="sng" dirty="0"/>
              <a:t>מה עלינו לעשות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400" dirty="0">
                <a:solidFill>
                  <a:srgbClr val="7030A0"/>
                </a:solidFill>
              </a:rPr>
              <a:t>נגדיר פעולה בשם משמעותי </a:t>
            </a:r>
            <a:r>
              <a:rPr lang="he-IL" sz="2400" dirty="0" err="1">
                <a:solidFill>
                  <a:srgbClr val="7030A0"/>
                </a:solidFill>
              </a:rPr>
              <a:t>– כ</a:t>
            </a:r>
            <a:r>
              <a:rPr lang="he-IL" sz="2400" dirty="0">
                <a:solidFill>
                  <a:srgbClr val="7030A0"/>
                </a:solidFill>
              </a:rPr>
              <a:t>ותרת (חתימה)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400" dirty="0">
                <a:solidFill>
                  <a:srgbClr val="7030A0"/>
                </a:solidFill>
              </a:rPr>
              <a:t>הגדרת משתנה מטיפוס ממשי לחישוב הממוצע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400" dirty="0">
                <a:solidFill>
                  <a:srgbClr val="7030A0"/>
                </a:solidFill>
              </a:rPr>
              <a:t>חישוב הממוצע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400" b="1" dirty="0">
                <a:solidFill>
                  <a:srgbClr val="7030A0"/>
                </a:solidFill>
              </a:rPr>
              <a:t>החזרת ערך הממוצע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he-IL" sz="2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– פרמטרים/החזרת ערך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דוגמה 3 </a:t>
            </a:r>
            <a:r>
              <a:rPr lang="he-IL" dirty="0" err="1"/>
              <a:t>– גוף</a:t>
            </a:r>
            <a:r>
              <a:rPr lang="he-IL" dirty="0"/>
              <a:t> הפעולה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37755" y="1496527"/>
            <a:ext cx="1031817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200" b="1" dirty="0">
                <a:solidFill>
                  <a:srgbClr val="C00000"/>
                </a:solidFill>
              </a:rPr>
              <a:t>נכתוב פעולה </a:t>
            </a:r>
            <a:r>
              <a:rPr lang="he-IL" sz="2800" b="1" dirty="0"/>
              <a:t>המקבלת</a:t>
            </a:r>
            <a:r>
              <a:rPr lang="he-IL" sz="2200" b="1" dirty="0">
                <a:solidFill>
                  <a:srgbClr val="C00000"/>
                </a:solidFill>
              </a:rPr>
              <a:t> 4 </a:t>
            </a:r>
            <a:r>
              <a:rPr lang="he-IL" sz="28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ציוני תלמיד </a:t>
            </a:r>
            <a:r>
              <a:rPr lang="he-IL" sz="2200" b="1" dirty="0">
                <a:solidFill>
                  <a:srgbClr val="C00000"/>
                </a:solidFill>
              </a:rPr>
              <a:t> , מחשבת ומחזירה את ממוצע הציונים.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18301" y="5216239"/>
            <a:ext cx="4177129" cy="160043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400" b="1" u="sng" dirty="0"/>
              <a:t>מה עלינו לעשות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1400" dirty="0">
                <a:solidFill>
                  <a:srgbClr val="7030A0"/>
                </a:solidFill>
              </a:rPr>
              <a:t>נגדיר פעולה בשם משמעותי </a:t>
            </a:r>
            <a:r>
              <a:rPr lang="he-IL" sz="1400" dirty="0" err="1">
                <a:solidFill>
                  <a:srgbClr val="7030A0"/>
                </a:solidFill>
              </a:rPr>
              <a:t>– כ</a:t>
            </a:r>
            <a:r>
              <a:rPr lang="he-IL" sz="1400" dirty="0">
                <a:solidFill>
                  <a:srgbClr val="7030A0"/>
                </a:solidFill>
              </a:rPr>
              <a:t>ותרת (חתימה)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1400" dirty="0">
                <a:solidFill>
                  <a:srgbClr val="7030A0"/>
                </a:solidFill>
              </a:rPr>
              <a:t>הגדרת משתנה מטיפוס ממשי לחישוב הממוצע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1400" dirty="0">
                <a:solidFill>
                  <a:srgbClr val="7030A0"/>
                </a:solidFill>
              </a:rPr>
              <a:t>חישוב הממוצע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1400" b="1" dirty="0">
                <a:solidFill>
                  <a:srgbClr val="7030A0"/>
                </a:solidFill>
              </a:rPr>
              <a:t>החזרת ערך הממוצע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8260" y="2701639"/>
            <a:ext cx="11651676" cy="2493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סוגר מרובע ימני 8"/>
          <p:cNvSpPr/>
          <p:nvPr/>
        </p:nvSpPr>
        <p:spPr>
          <a:xfrm rot="16200000" flipV="1">
            <a:off x="2796654" y="2265792"/>
            <a:ext cx="170416" cy="963128"/>
          </a:xfrm>
          <a:prstGeom prst="rightBracket">
            <a:avLst>
              <a:gd name="adj" fmla="val 0"/>
            </a:avLst>
          </a:prstGeom>
          <a:ln w="38100">
            <a:solidFill>
              <a:srgbClr val="C00000">
                <a:alpha val="9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TextBox 9"/>
          <p:cNvSpPr txBox="1"/>
          <p:nvPr/>
        </p:nvSpPr>
        <p:spPr>
          <a:xfrm>
            <a:off x="2150919" y="2118936"/>
            <a:ext cx="145472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>
                <a:solidFill>
                  <a:schemeClr val="accent6">
                    <a:lumMod val="75000"/>
                  </a:schemeClr>
                </a:solidFill>
              </a:rPr>
              <a:t>טיפוס</a:t>
            </a:r>
          </a:p>
          <a:p>
            <a:pPr algn="ctr"/>
            <a:r>
              <a:rPr lang="he-IL" sz="1600" b="1" dirty="0">
                <a:solidFill>
                  <a:schemeClr val="accent6">
                    <a:lumMod val="75000"/>
                  </a:schemeClr>
                </a:solidFill>
              </a:rPr>
              <a:t>ערך מוחזר</a:t>
            </a:r>
          </a:p>
        </p:txBody>
      </p:sp>
      <p:grpSp>
        <p:nvGrpSpPr>
          <p:cNvPr id="18" name="קבוצה 17"/>
          <p:cNvGrpSpPr/>
          <p:nvPr/>
        </p:nvGrpSpPr>
        <p:grpSpPr>
          <a:xfrm>
            <a:off x="8178801" y="3431371"/>
            <a:ext cx="2442674" cy="961736"/>
            <a:chOff x="8137237" y="3192378"/>
            <a:chExt cx="2442674" cy="961736"/>
          </a:xfrm>
        </p:grpSpPr>
        <p:sp>
          <p:nvSpPr>
            <p:cNvPr id="11" name="חץ: למטה 14">
              <a:extLst>
                <a:ext uri="{FF2B5EF4-FFF2-40B4-BE49-F238E27FC236}">
                  <a16:creationId xmlns:a16="http://schemas.microsoft.com/office/drawing/2014/main" id="{D216083D-1F2C-4C7C-BA5A-E1C1277680DE}"/>
                </a:ext>
              </a:extLst>
            </p:cNvPr>
            <p:cNvSpPr/>
            <p:nvPr/>
          </p:nvSpPr>
          <p:spPr>
            <a:xfrm rot="5400000">
              <a:off x="8877706" y="2451909"/>
              <a:ext cx="961736" cy="2442674"/>
            </a:xfrm>
            <a:prstGeom prst="downArrow">
              <a:avLst>
                <a:gd name="adj1" fmla="val 50000"/>
                <a:gd name="adj2" fmla="val 80000"/>
              </a:avLst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>
                <a:solidFill>
                  <a:schemeClr val="bg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956964" y="3478702"/>
              <a:ext cx="1602165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/>
              <a:r>
                <a:rPr lang="he-IL" sz="2000" b="1" dirty="0"/>
                <a:t>גוף הפעולה</a:t>
              </a:r>
            </a:p>
          </p:txBody>
        </p:sp>
      </p:grpSp>
      <p:grpSp>
        <p:nvGrpSpPr>
          <p:cNvPr id="19" name="קבוצה 18"/>
          <p:cNvGrpSpPr/>
          <p:nvPr/>
        </p:nvGrpSpPr>
        <p:grpSpPr>
          <a:xfrm>
            <a:off x="3054241" y="4374573"/>
            <a:ext cx="2141189" cy="670274"/>
            <a:chOff x="3158151" y="4301836"/>
            <a:chExt cx="2141189" cy="670274"/>
          </a:xfrm>
        </p:grpSpPr>
        <p:sp>
          <p:nvSpPr>
            <p:cNvPr id="15" name="חץ: למטה 14">
              <a:extLst>
                <a:ext uri="{FF2B5EF4-FFF2-40B4-BE49-F238E27FC236}">
                  <a16:creationId xmlns:a16="http://schemas.microsoft.com/office/drawing/2014/main" id="{D216083D-1F2C-4C7C-BA5A-E1C1277680DE}"/>
                </a:ext>
              </a:extLst>
            </p:cNvPr>
            <p:cNvSpPr/>
            <p:nvPr/>
          </p:nvSpPr>
          <p:spPr>
            <a:xfrm rot="5400000">
              <a:off x="3872495" y="3587492"/>
              <a:ext cx="670274" cy="2098962"/>
            </a:xfrm>
            <a:prstGeom prst="downArrow">
              <a:avLst>
                <a:gd name="adj1" fmla="val 50000"/>
                <a:gd name="adj2" fmla="val 80000"/>
              </a:avLst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>
                <a:solidFill>
                  <a:schemeClr val="bg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735515" y="4440438"/>
              <a:ext cx="156382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/>
              <a:r>
                <a:rPr lang="he-IL" b="1" dirty="0"/>
                <a:t>ערך מוחזר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572" y="1025600"/>
            <a:ext cx="9330650" cy="51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– פרמטרים/החזרת ערך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דוגמה 3- זימון הפעולה</a:t>
            </a:r>
          </a:p>
        </p:txBody>
      </p:sp>
      <p:sp>
        <p:nvSpPr>
          <p:cNvPr id="7" name="הסבר אליפטי 6"/>
          <p:cNvSpPr/>
          <p:nvPr/>
        </p:nvSpPr>
        <p:spPr>
          <a:xfrm>
            <a:off x="6920345" y="3231573"/>
            <a:ext cx="5081155" cy="1433945"/>
          </a:xfrm>
          <a:prstGeom prst="wedgeEllipseCallout">
            <a:avLst>
              <a:gd name="adj1" fmla="val -64663"/>
              <a:gd name="adj2" fmla="val 632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מזמנים את הפעולה ע"י ציון שמה, שליחת פרמטרים מתאימים </a:t>
            </a:r>
          </a:p>
          <a:p>
            <a:pPr algn="ctr"/>
            <a:r>
              <a:rPr lang="he-IL" dirty="0"/>
              <a:t>וקבלת ערך מוחזר</a:t>
            </a:r>
          </a:p>
        </p:txBody>
      </p: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4938" y="1166393"/>
            <a:ext cx="7002606" cy="5220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– פרמטרים/החזרת ערך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דוגמה 3- קלט/פלט</a:t>
            </a:r>
          </a:p>
        </p:txBody>
      </p:sp>
      <p:sp>
        <p:nvSpPr>
          <p:cNvPr id="10" name="הסבר אליפטי 9"/>
          <p:cNvSpPr/>
          <p:nvPr/>
        </p:nvSpPr>
        <p:spPr>
          <a:xfrm>
            <a:off x="4644736" y="4031673"/>
            <a:ext cx="2452256" cy="1215737"/>
          </a:xfrm>
          <a:prstGeom prst="wedgeEllipseCallout">
            <a:avLst>
              <a:gd name="adj1" fmla="val -101291"/>
              <a:gd name="adj2" fmla="val 612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/>
              <a:t>מזמנים את הפעולה ע"י ציון שמה, שליחת פרמטרים מתאימים </a:t>
            </a:r>
          </a:p>
          <a:p>
            <a:pPr algn="ctr"/>
            <a:r>
              <a:rPr lang="he-IL" sz="1400" dirty="0"/>
              <a:t>וקבלת ערך מוחזר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1537420"/>
            <a:ext cx="596265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4938" y="1166393"/>
            <a:ext cx="7002606" cy="5220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– פרמטרים/החזרת ערך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דוגמה 3- קלט/פלט</a:t>
            </a:r>
          </a:p>
        </p:txBody>
      </p:sp>
      <p:sp>
        <p:nvSpPr>
          <p:cNvPr id="10" name="הסבר אליפטי 9"/>
          <p:cNvSpPr/>
          <p:nvPr/>
        </p:nvSpPr>
        <p:spPr>
          <a:xfrm>
            <a:off x="4644736" y="4031673"/>
            <a:ext cx="2452256" cy="1215737"/>
          </a:xfrm>
          <a:prstGeom prst="wedgeEllipseCallout">
            <a:avLst>
              <a:gd name="adj1" fmla="val -101291"/>
              <a:gd name="adj2" fmla="val 612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/>
              <a:t>מזמנים את הפעולה ע"י ציון שמה, שליחת פרמטרים מתאימים </a:t>
            </a:r>
          </a:p>
          <a:p>
            <a:pPr algn="ctr"/>
            <a:r>
              <a:rPr lang="he-IL" sz="1400" dirty="0"/>
              <a:t>וקבלת ערך מוחזר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88082" y="1758137"/>
            <a:ext cx="588645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– פרמטרים/החזרת ערך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639989" y="1025601"/>
            <a:ext cx="9802368" cy="431447"/>
          </a:xfrm>
        </p:spPr>
        <p:txBody>
          <a:bodyPr/>
          <a:lstStyle/>
          <a:p>
            <a:r>
              <a:rPr lang="he-IL" dirty="0"/>
              <a:t>דוגמה 4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5636" y="1104960"/>
            <a:ext cx="929706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>
                <a:solidFill>
                  <a:srgbClr val="C00000"/>
                </a:solidFill>
              </a:rPr>
              <a:t>בבית הספר </a:t>
            </a:r>
            <a:r>
              <a:rPr lang="he-IL" sz="2400" dirty="0" err="1">
                <a:solidFill>
                  <a:srgbClr val="C00000"/>
                </a:solidFill>
              </a:rPr>
              <a:t>מעונינים</a:t>
            </a:r>
            <a:r>
              <a:rPr lang="he-IL" sz="2400" dirty="0">
                <a:solidFill>
                  <a:srgbClr val="C00000"/>
                </a:solidFill>
              </a:rPr>
              <a:t> להקים נבחרת כדור סל - </a:t>
            </a:r>
            <a:r>
              <a:rPr lang="he-IL" sz="2400" b="1" u="sng" dirty="0"/>
              <a:t>תנאי הקבלה הם</a:t>
            </a:r>
            <a:r>
              <a:rPr lang="he-IL" sz="2400" dirty="0">
                <a:solidFill>
                  <a:srgbClr val="C00000"/>
                </a:solidFill>
              </a:rPr>
              <a:t>:</a:t>
            </a:r>
          </a:p>
          <a:p>
            <a:pPr lvl="1">
              <a:buFont typeface="Wingdings" pitchFamily="2" charset="2"/>
              <a:buChar char="Ø"/>
            </a:pPr>
            <a:r>
              <a:rPr lang="he-IL" sz="2400" dirty="0">
                <a:solidFill>
                  <a:srgbClr val="C00000"/>
                </a:solidFill>
              </a:rPr>
              <a:t>ציון בחינוך-גופני </a:t>
            </a:r>
            <a:r>
              <a:rPr lang="he-IL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לפחות 80</a:t>
            </a:r>
          </a:p>
          <a:p>
            <a:pPr lvl="1">
              <a:buFont typeface="Wingdings" pitchFamily="2" charset="2"/>
              <a:buChar char="Ø"/>
            </a:pPr>
            <a:r>
              <a:rPr lang="he-IL" sz="2400" dirty="0">
                <a:solidFill>
                  <a:srgbClr val="C00000"/>
                </a:solidFill>
              </a:rPr>
              <a:t>גובה </a:t>
            </a:r>
            <a:r>
              <a:rPr lang="he-IL" sz="2400" b="1" dirty="0">
                <a:solidFill>
                  <a:schemeClr val="accent6">
                    <a:lumMod val="75000"/>
                  </a:schemeClr>
                </a:solidFill>
              </a:rPr>
              <a:t>לפחות 1.85 </a:t>
            </a:r>
            <a:r>
              <a:rPr lang="he-IL" sz="2400" dirty="0">
                <a:solidFill>
                  <a:srgbClr val="C00000"/>
                </a:solidFill>
              </a:rPr>
              <a:t>מטר </a:t>
            </a:r>
            <a:r>
              <a:rPr lang="he-IL" sz="2400" b="1" u="sng" dirty="0">
                <a:solidFill>
                  <a:srgbClr val="C00000"/>
                </a:solidFill>
              </a:rPr>
              <a:t>או</a:t>
            </a:r>
            <a:r>
              <a:rPr lang="he-IL" sz="2400" dirty="0">
                <a:solidFill>
                  <a:srgbClr val="C00000"/>
                </a:solidFill>
              </a:rPr>
              <a:t> משחק בקבוצה </a:t>
            </a:r>
            <a:r>
              <a:rPr lang="he-IL" sz="2400" b="1" dirty="0">
                <a:solidFill>
                  <a:schemeClr val="accent4">
                    <a:lumMod val="75000"/>
                  </a:schemeClr>
                </a:solidFill>
              </a:rPr>
              <a:t>לפחות שנתיים</a:t>
            </a:r>
          </a:p>
          <a:p>
            <a:pPr lvl="1">
              <a:buFont typeface="Wingdings" pitchFamily="2" charset="2"/>
              <a:buChar char="Ø"/>
            </a:pPr>
            <a:r>
              <a:rPr lang="he-IL" sz="2400" dirty="0">
                <a:solidFill>
                  <a:srgbClr val="C00000"/>
                </a:solidFill>
              </a:rPr>
              <a:t>ציון</a:t>
            </a:r>
            <a:r>
              <a:rPr lang="he-IL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‘A’</a:t>
            </a:r>
            <a:r>
              <a:rPr lang="he-IL" sz="2400" dirty="0">
                <a:solidFill>
                  <a:srgbClr val="C00000"/>
                </a:solidFill>
              </a:rPr>
              <a:t> בהתנהגות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0555" y="2965568"/>
            <a:ext cx="7907482" cy="3185487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400" dirty="0"/>
              <a:t> </a:t>
            </a:r>
            <a:r>
              <a:rPr lang="he-IL" sz="2200" dirty="0"/>
              <a:t>יש לכתוב תוכנית הקולטת עבור כל תלמידי שכבת י המגישים את מועמדותם, את שמם ופרטיהם השונים הנדרשים לבדיקת התאמתם לנבחרת.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200" dirty="0"/>
              <a:t> עבור כל תלמיד יש לזמן פעולה מתאימה הבודקת את התאמתו.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200" dirty="0"/>
              <a:t> על התוכנית להודיע האם התקבל לנבחרת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200" dirty="0"/>
              <a:t> גודל הנבחרת מוגבל ל 20 שחקנים.</a:t>
            </a:r>
          </a:p>
        </p:txBody>
      </p: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F6469D9-7AB5-4B51-A971-96A91FB99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הפסקה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687819" y="727364"/>
            <a:ext cx="9641735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b="1" u="sng" dirty="0"/>
              <a:t>תנאי הקבלה לנבחרת </a:t>
            </a:r>
            <a:r>
              <a:rPr lang="he-IL" sz="2000" b="1" u="sng" dirty="0">
                <a:solidFill>
                  <a:srgbClr val="C00000"/>
                </a:solidFill>
              </a:rPr>
              <a:t>כדור סל</a:t>
            </a:r>
            <a:r>
              <a:rPr lang="he-IL" sz="2000" b="1" u="sng" dirty="0"/>
              <a:t> הם</a:t>
            </a:r>
            <a:r>
              <a:rPr lang="he-IL" sz="2000" b="1" u="sng" dirty="0">
                <a:solidFill>
                  <a:srgbClr val="C00000"/>
                </a:solidFill>
              </a:rPr>
              <a:t>:</a:t>
            </a:r>
          </a:p>
          <a:p>
            <a:pPr>
              <a:buFontTx/>
              <a:buChar char="-"/>
            </a:pPr>
            <a:r>
              <a:rPr lang="he-IL" sz="2000" dirty="0">
                <a:solidFill>
                  <a:srgbClr val="C00000"/>
                </a:solidFill>
              </a:rPr>
              <a:t>ציון בחינוך-גופני </a:t>
            </a:r>
            <a:r>
              <a:rPr lang="he-IL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לפחות 80</a:t>
            </a:r>
          </a:p>
          <a:p>
            <a:pPr>
              <a:buFontTx/>
              <a:buChar char="-"/>
            </a:pPr>
            <a:r>
              <a:rPr lang="he-IL" sz="2000" dirty="0">
                <a:solidFill>
                  <a:srgbClr val="C00000"/>
                </a:solidFill>
              </a:rPr>
              <a:t>גובה </a:t>
            </a:r>
            <a:r>
              <a:rPr lang="he-IL" sz="2000" b="1" dirty="0">
                <a:solidFill>
                  <a:schemeClr val="accent6">
                    <a:lumMod val="75000"/>
                  </a:schemeClr>
                </a:solidFill>
              </a:rPr>
              <a:t>לפחות 1.85 </a:t>
            </a:r>
            <a:r>
              <a:rPr lang="he-IL" sz="2000" dirty="0">
                <a:solidFill>
                  <a:srgbClr val="C00000"/>
                </a:solidFill>
              </a:rPr>
              <a:t>מטר </a:t>
            </a:r>
            <a:r>
              <a:rPr lang="he-IL" sz="2000" b="1" u="sng" dirty="0">
                <a:solidFill>
                  <a:srgbClr val="C00000"/>
                </a:solidFill>
              </a:rPr>
              <a:t>או</a:t>
            </a:r>
            <a:r>
              <a:rPr lang="he-IL" sz="2000" dirty="0">
                <a:solidFill>
                  <a:srgbClr val="C00000"/>
                </a:solidFill>
              </a:rPr>
              <a:t> משחק בקבוצה </a:t>
            </a:r>
            <a:r>
              <a:rPr lang="he-IL" sz="2000" b="1" dirty="0">
                <a:solidFill>
                  <a:schemeClr val="accent4">
                    <a:lumMod val="75000"/>
                  </a:schemeClr>
                </a:solidFill>
              </a:rPr>
              <a:t>לפחות שנתיים</a:t>
            </a:r>
          </a:p>
          <a:p>
            <a:pPr>
              <a:buFontTx/>
              <a:buChar char="-"/>
            </a:pPr>
            <a:r>
              <a:rPr lang="he-IL" sz="2000" dirty="0">
                <a:solidFill>
                  <a:srgbClr val="C00000"/>
                </a:solidFill>
              </a:rPr>
              <a:t>ציון</a:t>
            </a:r>
            <a:r>
              <a:rPr lang="he-IL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‘A’</a:t>
            </a:r>
            <a:r>
              <a:rPr lang="he-IL" sz="2000" dirty="0">
                <a:solidFill>
                  <a:srgbClr val="C00000"/>
                </a:solidFill>
              </a:rPr>
              <a:t> בהתנהגות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5474" y="2067789"/>
            <a:ext cx="7637320" cy="3416320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400" dirty="0"/>
              <a:t> יש לכתוב תוכנית הקולטת עבור כל תלמידי שכבת י המגישים את מועמדותם, את שמם ופרטיהם השונים הנדרשים לבדיקת התאמתם לנבחרת.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400" dirty="0"/>
              <a:t> עבור כל תלמיד יש לזמן פעולה הבודקת את התאמתו.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400" dirty="0"/>
              <a:t> על התוכנית להודיע האם התקבל לנבחרת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400" dirty="0"/>
              <a:t> גודל הנבחרת מוגבל ל 20 שחקנים.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969830" y="2285991"/>
            <a:ext cx="3934691" cy="163121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pPr algn="ctr">
              <a:buFont typeface="Wingdings" pitchFamily="2" charset="2"/>
              <a:buChar char="v"/>
            </a:pPr>
            <a:r>
              <a:rPr lang="he-IL" sz="2800" b="1" dirty="0">
                <a:solidFill>
                  <a:srgbClr val="FF0000"/>
                </a:solidFill>
              </a:rPr>
              <a:t> </a:t>
            </a:r>
            <a:r>
              <a:rPr lang="he-IL" sz="2400" b="1" dirty="0">
                <a:solidFill>
                  <a:srgbClr val="0070C0"/>
                </a:solidFill>
              </a:rPr>
              <a:t>נתחו את המשימה ורשמו את שלבי העבודה הנדרשים.</a:t>
            </a:r>
          </a:p>
          <a:p>
            <a:pPr algn="ctr">
              <a:buFont typeface="Wingdings" pitchFamily="2" charset="2"/>
              <a:buChar char="v"/>
            </a:pPr>
            <a:endParaRPr lang="he-IL" sz="2400" b="1" dirty="0">
              <a:solidFill>
                <a:srgbClr val="FF0000"/>
              </a:solidFill>
            </a:endParaRPr>
          </a:p>
          <a:p>
            <a:pPr algn="ctr">
              <a:buFont typeface="Wingdings" pitchFamily="2" charset="2"/>
              <a:buChar char="v"/>
            </a:pPr>
            <a:r>
              <a:rPr lang="he-IL" sz="2400" b="1" dirty="0">
                <a:solidFill>
                  <a:srgbClr val="FF0000"/>
                </a:solidFill>
              </a:rPr>
              <a:t> </a:t>
            </a:r>
            <a:r>
              <a:rPr lang="he-IL" sz="2400" b="1" dirty="0">
                <a:solidFill>
                  <a:srgbClr val="0070C0"/>
                </a:solidFill>
              </a:rPr>
              <a:t>כתבו את כותרת הפעולה</a:t>
            </a:r>
          </a:p>
        </p:txBody>
      </p:sp>
    </p:spTree>
    <p:extLst>
      <p:ext uri="{BB962C8B-B14F-4D97-AF65-F5344CB8AC3E}">
        <p14:creationId xmlns:p14="http://schemas.microsoft.com/office/powerpoint/2010/main" val="3072097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– פרמטרים/החזרת ערך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393381" y="1025601"/>
            <a:ext cx="2048975" cy="1250008"/>
          </a:xfrm>
        </p:spPr>
        <p:txBody>
          <a:bodyPr/>
          <a:lstStyle/>
          <a:p>
            <a:r>
              <a:rPr lang="he-IL" dirty="0"/>
              <a:t>דוגמה  4 </a:t>
            </a:r>
          </a:p>
          <a:p>
            <a:r>
              <a:rPr lang="he-IL" dirty="0"/>
              <a:t>תזכורת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5426" y="1104960"/>
            <a:ext cx="868577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>
                <a:solidFill>
                  <a:srgbClr val="C00000"/>
                </a:solidFill>
              </a:rPr>
              <a:t>בבית הספר </a:t>
            </a:r>
            <a:r>
              <a:rPr lang="he-IL" sz="2400" dirty="0" err="1">
                <a:solidFill>
                  <a:srgbClr val="C00000"/>
                </a:solidFill>
              </a:rPr>
              <a:t>מעונינים</a:t>
            </a:r>
            <a:r>
              <a:rPr lang="he-IL" sz="2400" dirty="0">
                <a:solidFill>
                  <a:srgbClr val="C00000"/>
                </a:solidFill>
              </a:rPr>
              <a:t> להקים נבחרת כדור סל - </a:t>
            </a:r>
            <a:r>
              <a:rPr lang="he-IL" sz="2400" b="1" u="sng" dirty="0"/>
              <a:t>תנאי הקבלה הם</a:t>
            </a:r>
            <a:r>
              <a:rPr lang="he-IL" sz="2400" dirty="0">
                <a:solidFill>
                  <a:srgbClr val="C00000"/>
                </a:solidFill>
              </a:rPr>
              <a:t>:</a:t>
            </a:r>
          </a:p>
          <a:p>
            <a:pPr lvl="1">
              <a:buFont typeface="Wingdings" pitchFamily="2" charset="2"/>
              <a:buChar char="Ø"/>
            </a:pPr>
            <a:r>
              <a:rPr lang="he-IL" sz="2400" dirty="0">
                <a:solidFill>
                  <a:srgbClr val="C00000"/>
                </a:solidFill>
              </a:rPr>
              <a:t>ציון בחינוך-גופני </a:t>
            </a:r>
            <a:r>
              <a:rPr lang="he-IL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לפחות 80</a:t>
            </a:r>
          </a:p>
          <a:p>
            <a:pPr lvl="1">
              <a:buFont typeface="Wingdings" pitchFamily="2" charset="2"/>
              <a:buChar char="Ø"/>
            </a:pPr>
            <a:r>
              <a:rPr lang="he-IL" sz="2400" dirty="0">
                <a:solidFill>
                  <a:srgbClr val="C00000"/>
                </a:solidFill>
              </a:rPr>
              <a:t>גובה </a:t>
            </a:r>
            <a:r>
              <a:rPr lang="he-IL" sz="2400" b="1" dirty="0">
                <a:solidFill>
                  <a:schemeClr val="accent6">
                    <a:lumMod val="75000"/>
                  </a:schemeClr>
                </a:solidFill>
              </a:rPr>
              <a:t>לפחות 1.85 </a:t>
            </a:r>
            <a:r>
              <a:rPr lang="he-IL" sz="2400" dirty="0">
                <a:solidFill>
                  <a:srgbClr val="C00000"/>
                </a:solidFill>
              </a:rPr>
              <a:t>מטר </a:t>
            </a:r>
            <a:r>
              <a:rPr lang="he-IL" sz="2400" b="1" u="sng" dirty="0">
                <a:solidFill>
                  <a:srgbClr val="C00000"/>
                </a:solidFill>
              </a:rPr>
              <a:t>או</a:t>
            </a:r>
            <a:r>
              <a:rPr lang="he-IL" sz="2400" dirty="0">
                <a:solidFill>
                  <a:srgbClr val="C00000"/>
                </a:solidFill>
              </a:rPr>
              <a:t> משחק בקבוצה </a:t>
            </a:r>
            <a:r>
              <a:rPr lang="he-IL" sz="2400" b="1" dirty="0">
                <a:solidFill>
                  <a:schemeClr val="accent4">
                    <a:lumMod val="75000"/>
                  </a:schemeClr>
                </a:solidFill>
              </a:rPr>
              <a:t>לפחות שנתיים</a:t>
            </a:r>
          </a:p>
          <a:p>
            <a:pPr lvl="1">
              <a:buFont typeface="Wingdings" pitchFamily="2" charset="2"/>
              <a:buChar char="Ø"/>
            </a:pPr>
            <a:r>
              <a:rPr lang="he-IL" sz="2400" dirty="0">
                <a:solidFill>
                  <a:srgbClr val="C00000"/>
                </a:solidFill>
              </a:rPr>
              <a:t>ציון</a:t>
            </a:r>
            <a:r>
              <a:rPr lang="he-IL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‘A’</a:t>
            </a:r>
            <a:r>
              <a:rPr lang="he-IL" sz="2400" dirty="0">
                <a:solidFill>
                  <a:srgbClr val="C00000"/>
                </a:solidFill>
              </a:rPr>
              <a:t> בהתנהגות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2071" y="2857500"/>
            <a:ext cx="6620783" cy="3323987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000" dirty="0"/>
              <a:t> יש לכתוב תוכנית הקולטת עבור כל תלמידי שכבת י המגישים את מועמדותם, את שמם ופרטיהם השונים הנדרשים לבדיקת התאמתם לנבחרת.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000" dirty="0"/>
              <a:t> עבור כל תלמיד יש לזמן פעולה מתאימה הבודקת את התאמתו.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000" dirty="0"/>
              <a:t> על התוכנית להודיע האם התקבל לנבחרת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000" dirty="0"/>
              <a:t> גודל הנבחרת מוגבל ל 20 שחקנים.</a:t>
            </a:r>
          </a:p>
        </p:txBody>
      </p: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291402" y="1400768"/>
            <a:ext cx="11900598" cy="1260000"/>
          </a:xfrm>
        </p:spPr>
        <p:txBody>
          <a:bodyPr/>
          <a:lstStyle/>
          <a:p>
            <a:r>
              <a:rPr lang="he-IL" dirty="0"/>
              <a:t>(פעולות –</a:t>
            </a:r>
            <a:r>
              <a:rPr lang="he-IL" dirty="0" err="1"/>
              <a:t> </a:t>
            </a:r>
            <a:r>
              <a:rPr lang="he-IL" sz="6000" dirty="0" err="1"/>
              <a:t>פר</a:t>
            </a:r>
            <a:r>
              <a:rPr lang="he-IL" sz="6000" dirty="0"/>
              <a:t>מטרים/החזרת ערך)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(מדעי המחשב י' –</a:t>
            </a:r>
            <a:r>
              <a:rPr lang="he-IL" dirty="0" err="1">
                <a:sym typeface="Varela Round"/>
              </a:rPr>
              <a:t> י"</a:t>
            </a:r>
            <a:r>
              <a:rPr lang="he-IL" dirty="0">
                <a:sym typeface="Varela Round"/>
              </a:rPr>
              <a:t>ב)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>
          <a:xfrm>
            <a:off x="696000" y="3655832"/>
            <a:ext cx="10800000" cy="1016652"/>
          </a:xfrm>
        </p:spPr>
        <p:txBody>
          <a:bodyPr/>
          <a:lstStyle/>
          <a:p>
            <a:r>
              <a:rPr>
                <a:sym typeface="Varela Round"/>
              </a:rPr>
              <a:t>ויוי טרנר</a:t>
            </a:r>
          </a:p>
          <a:p>
            <a:r>
              <a:rPr sz="1600">
                <a:sym typeface="Varela Round"/>
              </a:rPr>
              <a:t>נבדק ע"י: דפנה קידרון </a:t>
            </a:r>
          </a:p>
          <a:p>
            <a:endParaRPr lang="he-IL" dirty="0">
              <a:sym typeface="Varela Round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– פרמטרים/החזרת ערך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026926" y="916908"/>
            <a:ext cx="10415431" cy="758536"/>
          </a:xfrm>
        </p:spPr>
        <p:txBody>
          <a:bodyPr/>
          <a:lstStyle/>
          <a:p>
            <a:r>
              <a:rPr lang="he-IL" dirty="0"/>
              <a:t>דוגמה 4 –</a:t>
            </a:r>
            <a:r>
              <a:rPr lang="he-IL" dirty="0" err="1"/>
              <a:t> ניסוח</a:t>
            </a:r>
            <a:r>
              <a:rPr lang="he-IL" dirty="0"/>
              <a:t> טענת כניסה וטענת יציאה לפי הדרישות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94616" y="1675444"/>
            <a:ext cx="868577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solidFill>
                  <a:srgbClr val="C00000"/>
                </a:solidFill>
              </a:rPr>
              <a:t>בבית הספר </a:t>
            </a:r>
            <a:r>
              <a:rPr lang="he-IL" dirty="0" err="1">
                <a:solidFill>
                  <a:srgbClr val="C00000"/>
                </a:solidFill>
              </a:rPr>
              <a:t>מעונינים</a:t>
            </a:r>
            <a:r>
              <a:rPr lang="he-IL" dirty="0">
                <a:solidFill>
                  <a:srgbClr val="C00000"/>
                </a:solidFill>
              </a:rPr>
              <a:t> להקים נבחרת כדור סל - </a:t>
            </a:r>
            <a:r>
              <a:rPr lang="he-IL" b="1" u="sng" dirty="0"/>
              <a:t>תנאי הקבלה הם</a:t>
            </a:r>
            <a:r>
              <a:rPr lang="he-IL" dirty="0">
                <a:solidFill>
                  <a:srgbClr val="C00000"/>
                </a:solidFill>
              </a:rPr>
              <a:t>:</a:t>
            </a:r>
          </a:p>
          <a:p>
            <a:pPr lvl="1">
              <a:buFont typeface="Wingdings" pitchFamily="2" charset="2"/>
              <a:buChar char="Ø"/>
            </a:pPr>
            <a:r>
              <a:rPr lang="he-IL" dirty="0">
                <a:solidFill>
                  <a:srgbClr val="C00000"/>
                </a:solidFill>
              </a:rPr>
              <a:t>ציון בחינוך-גופני </a:t>
            </a:r>
            <a:r>
              <a:rPr lang="he-I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לפחות 80</a:t>
            </a:r>
          </a:p>
          <a:p>
            <a:pPr lvl="1">
              <a:buFont typeface="Wingdings" pitchFamily="2" charset="2"/>
              <a:buChar char="Ø"/>
            </a:pPr>
            <a:r>
              <a:rPr lang="he-IL" dirty="0">
                <a:solidFill>
                  <a:srgbClr val="C00000"/>
                </a:solidFill>
              </a:rPr>
              <a:t>גובה </a:t>
            </a:r>
            <a:r>
              <a:rPr lang="he-IL" b="1" dirty="0">
                <a:solidFill>
                  <a:schemeClr val="accent6">
                    <a:lumMod val="75000"/>
                  </a:schemeClr>
                </a:solidFill>
              </a:rPr>
              <a:t>לפחות 1.85 </a:t>
            </a:r>
            <a:r>
              <a:rPr lang="he-IL" dirty="0">
                <a:solidFill>
                  <a:srgbClr val="C00000"/>
                </a:solidFill>
              </a:rPr>
              <a:t>מטר </a:t>
            </a:r>
            <a:r>
              <a:rPr lang="he-IL" b="1" u="sng" dirty="0">
                <a:solidFill>
                  <a:srgbClr val="C00000"/>
                </a:solidFill>
              </a:rPr>
              <a:t>או</a:t>
            </a:r>
            <a:r>
              <a:rPr lang="he-IL" dirty="0">
                <a:solidFill>
                  <a:srgbClr val="C00000"/>
                </a:solidFill>
              </a:rPr>
              <a:t> משחק בקבוצה </a:t>
            </a:r>
            <a:r>
              <a:rPr lang="he-IL" b="1" dirty="0">
                <a:solidFill>
                  <a:schemeClr val="accent4">
                    <a:lumMod val="75000"/>
                  </a:schemeClr>
                </a:solidFill>
              </a:rPr>
              <a:t>לפחות שנתיים</a:t>
            </a:r>
          </a:p>
          <a:p>
            <a:pPr lvl="1">
              <a:buFont typeface="Wingdings" pitchFamily="2" charset="2"/>
              <a:buChar char="Ø"/>
            </a:pPr>
            <a:r>
              <a:rPr lang="he-IL" dirty="0">
                <a:solidFill>
                  <a:srgbClr val="C00000"/>
                </a:solidFill>
              </a:rPr>
              <a:t>ציון</a:t>
            </a:r>
            <a:r>
              <a:rPr lang="he-I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‘A’</a:t>
            </a:r>
            <a:r>
              <a:rPr lang="he-IL" dirty="0">
                <a:solidFill>
                  <a:srgbClr val="C00000"/>
                </a:solidFill>
              </a:rPr>
              <a:t> בהתנהגות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2743200"/>
            <a:ext cx="8125691" cy="37856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000" b="1" u="sng" dirty="0">
                <a:solidFill>
                  <a:srgbClr val="7030A0"/>
                </a:solidFill>
              </a:rPr>
              <a:t>טענת כניסה</a:t>
            </a:r>
            <a:r>
              <a:rPr lang="he-IL" sz="2000" b="1" dirty="0">
                <a:solidFill>
                  <a:srgbClr val="7030A0"/>
                </a:solidFill>
              </a:rPr>
              <a:t> : </a:t>
            </a:r>
            <a:r>
              <a:rPr lang="he-IL" sz="2000" dirty="0">
                <a:solidFill>
                  <a:srgbClr val="0070C0"/>
                </a:solidFill>
              </a:rPr>
              <a:t>איך  "נכנסים" לפעולה?</a:t>
            </a:r>
            <a:endParaRPr lang="he-IL" sz="2000" dirty="0">
              <a:solidFill>
                <a:srgbClr val="7030A0"/>
              </a:solidFill>
            </a:endParaRP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he-IL" sz="20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הפעולה מקבלת כפרמטרים : ציון </a:t>
            </a:r>
            <a:r>
              <a:rPr lang="he-IL" sz="2000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בחנ"ג</a:t>
            </a:r>
            <a:r>
              <a:rPr lang="he-IL" sz="20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, גובה, שנות משחק וציון בהתנהגות –</a:t>
            </a:r>
            <a:r>
              <a:rPr lang="he-IL" sz="2000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 של</a:t>
            </a:r>
            <a:r>
              <a:rPr lang="he-IL" sz="20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תלמיד.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000" b="1" u="sng" dirty="0">
                <a:solidFill>
                  <a:srgbClr val="7030A0"/>
                </a:solidFill>
              </a:rPr>
              <a:t>טענת יציאה</a:t>
            </a:r>
            <a:r>
              <a:rPr lang="he-IL" sz="2000" b="1" dirty="0">
                <a:solidFill>
                  <a:srgbClr val="7030A0"/>
                </a:solidFill>
              </a:rPr>
              <a:t> : </a:t>
            </a:r>
            <a:r>
              <a:rPr lang="he-IL" sz="2000" dirty="0">
                <a:solidFill>
                  <a:srgbClr val="0070C0"/>
                </a:solidFill>
              </a:rPr>
              <a:t>מה ה"תוצר" של הפעולה? פירוט אפשרויות</a:t>
            </a:r>
            <a:endParaRPr lang="he-IL" sz="2000" dirty="0">
              <a:solidFill>
                <a:srgbClr val="7030A0"/>
              </a:solidFill>
            </a:endParaRP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he-IL" sz="20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הפעולה בודקת האם נתוני התלמיד עומדים בקריטריונים לקבלה לנבחרת. אם כן הפעולה תחזיר </a:t>
            </a:r>
            <a:r>
              <a:rPr lang="en-US" sz="20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true</a:t>
            </a:r>
            <a:r>
              <a:rPr lang="he-IL" sz="20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אם לא היא תחזיר </a:t>
            </a:r>
            <a:r>
              <a:rPr lang="en-US" sz="20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false</a:t>
            </a:r>
            <a:endParaRPr lang="he-IL" sz="2000" b="1" dirty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endParaRPr lang="he-IL" sz="2000" b="1" dirty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he-IL" sz="2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– פרמטרים/החזרת ערך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דוגמה 4 </a:t>
            </a:r>
            <a:r>
              <a:rPr lang="he-IL" dirty="0" err="1"/>
              <a:t>– כ</a:t>
            </a:r>
            <a:r>
              <a:rPr lang="he-IL" dirty="0"/>
              <a:t>תיבת הפעולה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4464" y="3096491"/>
            <a:ext cx="7273636" cy="329320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u="sng" dirty="0"/>
              <a:t>מה עלינו לעשות בפעולה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400" dirty="0">
                <a:solidFill>
                  <a:srgbClr val="7030A0"/>
                </a:solidFill>
              </a:rPr>
              <a:t>נגדיר פעולה בשם משמעותי </a:t>
            </a:r>
            <a:r>
              <a:rPr lang="he-IL" sz="2400" dirty="0" err="1">
                <a:solidFill>
                  <a:srgbClr val="7030A0"/>
                </a:solidFill>
              </a:rPr>
              <a:t>– כ</a:t>
            </a:r>
            <a:r>
              <a:rPr lang="he-IL" sz="2400" dirty="0">
                <a:solidFill>
                  <a:srgbClr val="7030A0"/>
                </a:solidFill>
              </a:rPr>
              <a:t>ותרת (חתימה)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400" dirty="0">
                <a:solidFill>
                  <a:srgbClr val="7030A0"/>
                </a:solidFill>
              </a:rPr>
              <a:t>הפעולה מקבלת 4 פרמטרים בהתאמה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400" b="1" dirty="0">
                <a:solidFill>
                  <a:srgbClr val="7030A0"/>
                </a:solidFill>
              </a:rPr>
              <a:t>בדיקת תנאי הקבלה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400" b="1" dirty="0">
                <a:solidFill>
                  <a:srgbClr val="7030A0"/>
                </a:solidFill>
              </a:rPr>
              <a:t>החזרת מסקנה – </a:t>
            </a:r>
            <a:r>
              <a:rPr lang="en-US" sz="2400" b="1" dirty="0">
                <a:solidFill>
                  <a:srgbClr val="7030A0"/>
                </a:solidFill>
              </a:rPr>
              <a:t>true/false</a:t>
            </a:r>
            <a:endParaRPr lang="he-IL" sz="2400" b="1" dirty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he-IL" sz="2400" b="1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" y="1643568"/>
            <a:ext cx="11804072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>
                <a:solidFill>
                  <a:srgbClr val="C00000"/>
                </a:solidFill>
              </a:rPr>
              <a:t>כתבו פעולה </a:t>
            </a:r>
            <a:r>
              <a:rPr lang="he-IL" sz="2400" b="1" dirty="0"/>
              <a:t>המקבלת כפרמטרים:</a:t>
            </a:r>
          </a:p>
          <a:p>
            <a:pPr>
              <a:buFontTx/>
              <a:buChar char="-"/>
            </a:pPr>
            <a:r>
              <a:rPr lang="he-IL" sz="2400" dirty="0">
                <a:solidFill>
                  <a:srgbClr val="C00000"/>
                </a:solidFill>
              </a:rPr>
              <a:t>ציון בחינוך-גופני, גובה, </a:t>
            </a:r>
            <a:r>
              <a:rPr lang="he-IL" sz="2400" b="1" dirty="0">
                <a:solidFill>
                  <a:schemeClr val="accent6">
                    <a:lumMod val="75000"/>
                  </a:schemeClr>
                </a:solidFill>
              </a:rPr>
              <a:t>שנות משחק בקבוצה כלשהיא ו</a:t>
            </a:r>
            <a:r>
              <a:rPr lang="he-IL" sz="2400" dirty="0">
                <a:solidFill>
                  <a:srgbClr val="C00000"/>
                </a:solidFill>
              </a:rPr>
              <a:t>ציון בהתנהגות של מועמד לנבחרת.</a:t>
            </a:r>
          </a:p>
          <a:p>
            <a:pPr>
              <a:buFontTx/>
              <a:buChar char="-"/>
            </a:pPr>
            <a:r>
              <a:rPr lang="he-IL" sz="2400" dirty="0">
                <a:solidFill>
                  <a:srgbClr val="C00000"/>
                </a:solidFill>
              </a:rPr>
              <a:t>על הפעולה לבדוק האם המועמד מתאים לנבחרת ולהחזיר תשובה מתאימה (</a:t>
            </a:r>
            <a:r>
              <a:rPr lang="en-US" sz="2400" dirty="0">
                <a:solidFill>
                  <a:srgbClr val="0070C0"/>
                </a:solidFill>
              </a:rPr>
              <a:t>true/false</a:t>
            </a:r>
            <a:r>
              <a:rPr lang="he-IL" sz="2400" dirty="0">
                <a:solidFill>
                  <a:srgbClr val="C00000"/>
                </a:solidFill>
              </a:rPr>
              <a:t>)</a:t>
            </a:r>
          </a:p>
          <a:p>
            <a:endParaRPr lang="he-IL" sz="2800" b="1" dirty="0"/>
          </a:p>
          <a:p>
            <a:endParaRPr lang="he-IL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8" y="2795153"/>
            <a:ext cx="1182052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– פרמטרים/החזרת ערך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דוגמה 4 </a:t>
            </a:r>
            <a:r>
              <a:rPr lang="he-IL" dirty="0" err="1"/>
              <a:t>– כ</a:t>
            </a:r>
            <a:r>
              <a:rPr lang="he-IL" dirty="0"/>
              <a:t>תיבת הפעולה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09855" y="3202047"/>
            <a:ext cx="4166755" cy="196977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1400" b="1" u="sng" dirty="0"/>
              <a:t>נבדוק מה עשינו בפעולה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1400" dirty="0">
                <a:solidFill>
                  <a:srgbClr val="7030A0"/>
                </a:solidFill>
              </a:rPr>
              <a:t>הגדרת פעולה בשם משמעותי –</a:t>
            </a:r>
            <a:r>
              <a:rPr lang="he-IL" sz="1400" dirty="0" err="1">
                <a:solidFill>
                  <a:srgbClr val="7030A0"/>
                </a:solidFill>
              </a:rPr>
              <a:t> כו</a:t>
            </a:r>
            <a:r>
              <a:rPr lang="he-IL" sz="1400" dirty="0">
                <a:solidFill>
                  <a:srgbClr val="7030A0"/>
                </a:solidFill>
              </a:rPr>
              <a:t>תרת (חתימה)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1400" dirty="0">
                <a:solidFill>
                  <a:srgbClr val="7030A0"/>
                </a:solidFill>
              </a:rPr>
              <a:t>הפעולה מקבלת 4 פרמטרים בהתאמה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1400" b="1" dirty="0">
                <a:solidFill>
                  <a:srgbClr val="7030A0"/>
                </a:solidFill>
              </a:rPr>
              <a:t>בדיקת תנאי הקבלה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1400" b="1" dirty="0">
                <a:solidFill>
                  <a:srgbClr val="7030A0"/>
                </a:solidFill>
              </a:rPr>
              <a:t>החזרת מסקנה – </a:t>
            </a:r>
            <a:r>
              <a:rPr lang="en-US" sz="1400" b="1" dirty="0">
                <a:solidFill>
                  <a:srgbClr val="7030A0"/>
                </a:solidFill>
              </a:rPr>
              <a:t>true/false</a:t>
            </a:r>
            <a:endParaRPr lang="he-IL" sz="1400" b="1" dirty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he-IL" sz="1600" b="1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0327" y="1581222"/>
            <a:ext cx="11035145" cy="16312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b="1" dirty="0">
                <a:solidFill>
                  <a:srgbClr val="C00000"/>
                </a:solidFill>
              </a:rPr>
              <a:t>כתבו פעולה </a:t>
            </a:r>
            <a:r>
              <a:rPr lang="he-IL" sz="2000" b="1" dirty="0"/>
              <a:t>המקבלת כפרמטרים:</a:t>
            </a:r>
          </a:p>
          <a:p>
            <a:pPr>
              <a:buFontTx/>
              <a:buChar char="-"/>
            </a:pPr>
            <a:r>
              <a:rPr lang="he-IL" sz="2000" dirty="0">
                <a:solidFill>
                  <a:srgbClr val="C00000"/>
                </a:solidFill>
              </a:rPr>
              <a:t>ציון בחינוך-גופני , גובה , </a:t>
            </a:r>
            <a:r>
              <a:rPr lang="he-IL" sz="2000" b="1" dirty="0">
                <a:solidFill>
                  <a:schemeClr val="accent6">
                    <a:lumMod val="75000"/>
                  </a:schemeClr>
                </a:solidFill>
              </a:rPr>
              <a:t>שנות משחק בקבוצה כלשהיא ו</a:t>
            </a:r>
            <a:r>
              <a:rPr lang="he-IL" sz="2000" dirty="0">
                <a:solidFill>
                  <a:srgbClr val="C00000"/>
                </a:solidFill>
              </a:rPr>
              <a:t>ציון בהתנהגות.</a:t>
            </a:r>
          </a:p>
          <a:p>
            <a:pPr>
              <a:buFontTx/>
              <a:buChar char="-"/>
            </a:pPr>
            <a:r>
              <a:rPr lang="he-IL" sz="2000" dirty="0">
                <a:solidFill>
                  <a:srgbClr val="C00000"/>
                </a:solidFill>
              </a:rPr>
              <a:t>על הפעולה לבדוק האם מתאים לנבחרת ולהחזיר תשובה מתאימה (</a:t>
            </a:r>
            <a:r>
              <a:rPr lang="en-US" sz="2000" dirty="0">
                <a:solidFill>
                  <a:srgbClr val="0070C0"/>
                </a:solidFill>
              </a:rPr>
              <a:t>true/false</a:t>
            </a:r>
            <a:r>
              <a:rPr lang="he-IL" sz="2000" dirty="0">
                <a:solidFill>
                  <a:srgbClr val="C00000"/>
                </a:solidFill>
              </a:rPr>
              <a:t>)</a:t>
            </a:r>
          </a:p>
          <a:p>
            <a:endParaRPr lang="he-IL" sz="2000" b="1" dirty="0"/>
          </a:p>
          <a:p>
            <a:endParaRPr lang="he-IL" sz="2000" b="1" dirty="0">
              <a:solidFill>
                <a:srgbClr val="C00000"/>
              </a:solidFill>
            </a:endParaRPr>
          </a:p>
        </p:txBody>
      </p:sp>
      <p:cxnSp>
        <p:nvCxnSpPr>
          <p:cNvPr id="10" name="מחבר חץ ישר 9">
            <a:extLst>
              <a:ext uri="{FF2B5EF4-FFF2-40B4-BE49-F238E27FC236}">
                <a16:creationId xmlns:a16="http://schemas.microsoft.com/office/drawing/2014/main" id="{725DE3E4-C2F0-482C-92D5-8520A7D6C1F8}"/>
              </a:ext>
            </a:extLst>
          </p:cNvPr>
          <p:cNvCxnSpPr>
            <a:cxnSpLocks/>
          </p:cNvCxnSpPr>
          <p:nvPr/>
        </p:nvCxnSpPr>
        <p:spPr>
          <a:xfrm rot="10800000">
            <a:off x="4842164" y="3202047"/>
            <a:ext cx="1485900" cy="47633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מחבר חץ ישר 15">
            <a:extLst>
              <a:ext uri="{FF2B5EF4-FFF2-40B4-BE49-F238E27FC236}">
                <a16:creationId xmlns:a16="http://schemas.microsoft.com/office/drawing/2014/main" id="{725DE3E4-C2F0-482C-92D5-8520A7D6C1F8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10004218" y="3474440"/>
            <a:ext cx="866901" cy="32211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מחבר חץ ישר 18">
            <a:extLst>
              <a:ext uri="{FF2B5EF4-FFF2-40B4-BE49-F238E27FC236}">
                <a16:creationId xmlns:a16="http://schemas.microsoft.com/office/drawing/2014/main" id="{725DE3E4-C2F0-482C-92D5-8520A7D6C1F8}"/>
              </a:ext>
            </a:extLst>
          </p:cNvPr>
          <p:cNvCxnSpPr>
            <a:cxnSpLocks/>
          </p:cNvCxnSpPr>
          <p:nvPr/>
        </p:nvCxnSpPr>
        <p:spPr>
          <a:xfrm rot="10800000">
            <a:off x="5476008" y="3723409"/>
            <a:ext cx="2992582" cy="62873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מחבר חץ ישר 24">
            <a:extLst>
              <a:ext uri="{FF2B5EF4-FFF2-40B4-BE49-F238E27FC236}">
                <a16:creationId xmlns:a16="http://schemas.microsoft.com/office/drawing/2014/main" id="{725DE3E4-C2F0-482C-92D5-8520A7D6C1F8}"/>
              </a:ext>
            </a:extLst>
          </p:cNvPr>
          <p:cNvCxnSpPr>
            <a:cxnSpLocks/>
          </p:cNvCxnSpPr>
          <p:nvPr/>
        </p:nvCxnSpPr>
        <p:spPr>
          <a:xfrm rot="10800000">
            <a:off x="3190010" y="4352144"/>
            <a:ext cx="4644737" cy="31436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חץ: למטה 27">
            <a:extLst>
              <a:ext uri="{FF2B5EF4-FFF2-40B4-BE49-F238E27FC236}">
                <a16:creationId xmlns:a16="http://schemas.microsoft.com/office/drawing/2014/main" id="{CB227821-2DD5-4818-A05A-75F0F9EA8079}"/>
              </a:ext>
            </a:extLst>
          </p:cNvPr>
          <p:cNvSpPr/>
          <p:nvPr/>
        </p:nvSpPr>
        <p:spPr>
          <a:xfrm>
            <a:off x="705418" y="4843028"/>
            <a:ext cx="2235209" cy="1204481"/>
          </a:xfrm>
          <a:prstGeom prst="downArrow">
            <a:avLst>
              <a:gd name="adj1" fmla="val 74015"/>
              <a:gd name="adj2" fmla="val 5279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>
              <a:solidFill>
                <a:srgbClr val="C0000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algn="ctr"/>
            <a:r>
              <a:rPr lang="he-IL" sz="2000" b="1" dirty="0">
                <a:solidFill>
                  <a:srgbClr val="C000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איך מזמנים את הפעולה הזו?</a:t>
            </a:r>
          </a:p>
        </p:txBody>
      </p: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– פרמטרים/החזרת ערך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534113" y="1025600"/>
            <a:ext cx="9802368" cy="431447"/>
          </a:xfrm>
        </p:spPr>
        <p:txBody>
          <a:bodyPr/>
          <a:lstStyle/>
          <a:p>
            <a:r>
              <a:rPr lang="he-IL" dirty="0"/>
              <a:t>דוגמה 4 </a:t>
            </a:r>
            <a:r>
              <a:rPr lang="he-IL" dirty="0" err="1"/>
              <a:t>– זימון</a:t>
            </a:r>
            <a:r>
              <a:rPr lang="he-IL" dirty="0"/>
              <a:t> הפעולה </a:t>
            </a:r>
            <a:r>
              <a:rPr lang="he-IL" dirty="0" err="1"/>
              <a:t>– מ</a:t>
            </a:r>
            <a:r>
              <a:rPr lang="he-IL" dirty="0"/>
              <a:t>הפעולה הראשית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1336" y="1589809"/>
            <a:ext cx="11035145" cy="44566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he-IL" sz="3200" dirty="0">
                <a:solidFill>
                  <a:srgbClr val="C00000"/>
                </a:solidFill>
              </a:rPr>
              <a:t> קליטת נתוני המועמדים –</a:t>
            </a:r>
            <a:r>
              <a:rPr lang="he-IL" sz="3200" dirty="0" err="1">
                <a:solidFill>
                  <a:srgbClr val="C00000"/>
                </a:solidFill>
              </a:rPr>
              <a:t> מו</a:t>
            </a:r>
            <a:r>
              <a:rPr lang="he-IL" sz="3200" dirty="0">
                <a:solidFill>
                  <a:srgbClr val="C00000"/>
                </a:solidFill>
              </a:rPr>
              <a:t>גבל ל 20 שחקנים בנבחרת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he-IL" sz="3200" dirty="0">
                <a:solidFill>
                  <a:srgbClr val="C00000"/>
                </a:solidFill>
              </a:rPr>
              <a:t> זימון הפעולה הבודקת התאמת המועמד לנבחרת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he-IL" sz="3200" dirty="0">
                <a:solidFill>
                  <a:srgbClr val="C00000"/>
                </a:solidFill>
              </a:rPr>
              <a:t> אם מתאים  - הודעה מתאימה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he-IL" sz="3200" dirty="0">
                <a:solidFill>
                  <a:srgbClr val="C00000"/>
                </a:solidFill>
              </a:rPr>
              <a:t> ספירת המועמדים עד לקבלת 20 שחקנים</a:t>
            </a:r>
          </a:p>
          <a:p>
            <a:pPr>
              <a:lnSpc>
                <a:spcPct val="150000"/>
              </a:lnSpc>
            </a:pPr>
            <a:endParaRPr lang="he-IL" sz="3200" b="1" dirty="0"/>
          </a:p>
          <a:p>
            <a:pPr>
              <a:lnSpc>
                <a:spcPct val="150000"/>
              </a:lnSpc>
            </a:pPr>
            <a:endParaRPr lang="he-IL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t="22483" b="4265"/>
          <a:stretch>
            <a:fillRect/>
          </a:stretch>
        </p:blipFill>
        <p:spPr bwMode="auto">
          <a:xfrm>
            <a:off x="-1" y="1205346"/>
            <a:ext cx="8292171" cy="4821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– פרמטרים/החזרת ערך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דוגמה 4 </a:t>
            </a:r>
            <a:r>
              <a:rPr lang="he-IL" dirty="0" err="1"/>
              <a:t>– ל</a:t>
            </a:r>
            <a:r>
              <a:rPr lang="he-IL" dirty="0"/>
              <a:t>פני זימון הפעולה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89073" y="1548244"/>
            <a:ext cx="5756563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he-IL" sz="2800" b="1" dirty="0">
                <a:solidFill>
                  <a:srgbClr val="C00000"/>
                </a:solidFill>
              </a:rPr>
              <a:t> קליטת נתוני המועמדים </a:t>
            </a:r>
          </a:p>
          <a:p>
            <a:pPr lvl="1">
              <a:buFont typeface="Wingdings" pitchFamily="2" charset="2"/>
              <a:buChar char="v"/>
            </a:pPr>
            <a:r>
              <a:rPr lang="he-IL" sz="2800" b="1" dirty="0">
                <a:solidFill>
                  <a:srgbClr val="C00000"/>
                </a:solidFill>
              </a:rPr>
              <a:t> מוגבל ל 20 שחקנים בנבחרת</a:t>
            </a:r>
            <a:endParaRPr lang="he-IL" sz="2000" b="1" dirty="0">
              <a:solidFill>
                <a:srgbClr val="C00000"/>
              </a:solidFill>
            </a:endParaRPr>
          </a:p>
        </p:txBody>
      </p:sp>
      <p:cxnSp>
        <p:nvCxnSpPr>
          <p:cNvPr id="7" name="מחבר חץ ישר 6">
            <a:extLst>
              <a:ext uri="{FF2B5EF4-FFF2-40B4-BE49-F238E27FC236}">
                <a16:creationId xmlns:a16="http://schemas.microsoft.com/office/drawing/2014/main" id="{725DE3E4-C2F0-482C-92D5-8520A7D6C1F8}"/>
              </a:ext>
            </a:extLst>
          </p:cNvPr>
          <p:cNvCxnSpPr>
            <a:cxnSpLocks/>
          </p:cNvCxnSpPr>
          <p:nvPr/>
        </p:nvCxnSpPr>
        <p:spPr>
          <a:xfrm rot="10800000">
            <a:off x="2649682" y="1548244"/>
            <a:ext cx="6535884" cy="50916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 l="8303" t="64387" b="10140"/>
          <a:stretch>
            <a:fillRect/>
          </a:stretch>
        </p:blipFill>
        <p:spPr bwMode="auto">
          <a:xfrm>
            <a:off x="0" y="1758137"/>
            <a:ext cx="12042440" cy="2377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– פרמטרים/החזרת ערך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דוגמה 4 –</a:t>
            </a:r>
            <a:r>
              <a:rPr lang="he-IL" dirty="0" err="1"/>
              <a:t> זי</a:t>
            </a:r>
            <a:r>
              <a:rPr lang="he-IL" dirty="0"/>
              <a:t>מון הפעולה ובדיקה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5245" y="4457700"/>
            <a:ext cx="6951519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he-IL" sz="2000" dirty="0">
                <a:solidFill>
                  <a:srgbClr val="C00000"/>
                </a:solidFill>
              </a:rPr>
              <a:t> </a:t>
            </a:r>
            <a:r>
              <a:rPr lang="he-IL" sz="2400" dirty="0">
                <a:solidFill>
                  <a:srgbClr val="C00000"/>
                </a:solidFill>
              </a:rPr>
              <a:t>זימון הפעולה הבודקת התאמת המועמד לנבחרת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he-IL" sz="2400" dirty="0">
                <a:solidFill>
                  <a:srgbClr val="C00000"/>
                </a:solidFill>
              </a:rPr>
              <a:t> אם מתאים  - הודעה מתאימה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he-IL" sz="2400" dirty="0">
                <a:solidFill>
                  <a:srgbClr val="C00000"/>
                </a:solidFill>
              </a:rPr>
              <a:t> ספירת המועמדים עד לקבלת 20 שחקנים</a:t>
            </a:r>
            <a:endParaRPr lang="he-IL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 l="7270" t="66149" b="9852"/>
          <a:stretch>
            <a:fillRect/>
          </a:stretch>
        </p:blipFill>
        <p:spPr bwMode="auto">
          <a:xfrm>
            <a:off x="259772" y="4807005"/>
            <a:ext cx="8100356" cy="1489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– פרמטרים/החזרת ערך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דוגמה 4 </a:t>
            </a:r>
            <a:r>
              <a:rPr lang="he-IL" dirty="0" err="1"/>
              <a:t>– ה</a:t>
            </a:r>
            <a:r>
              <a:rPr lang="he-IL" dirty="0"/>
              <a:t>פעולה והזימון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199" y="1876595"/>
            <a:ext cx="11641282" cy="1968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 t="-3881" b="-6735"/>
          <a:stretch>
            <a:fillRect/>
          </a:stretch>
        </p:blipFill>
        <p:spPr bwMode="auto">
          <a:xfrm>
            <a:off x="0" y="675409"/>
            <a:ext cx="6319639" cy="5548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– פרמטרים/החזרת ערך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31971" y="1236518"/>
            <a:ext cx="5187971" cy="431447"/>
          </a:xfrm>
        </p:spPr>
        <p:txBody>
          <a:bodyPr/>
          <a:lstStyle/>
          <a:p>
            <a:r>
              <a:rPr lang="he-IL" dirty="0"/>
              <a:t>דוגמה 4 </a:t>
            </a:r>
            <a:r>
              <a:rPr lang="he-IL" dirty="0" err="1"/>
              <a:t>– ה</a:t>
            </a:r>
            <a:r>
              <a:rPr lang="he-IL" dirty="0"/>
              <a:t>תמונה השלמה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 l="1456" t="10781" r="2051" b="32856"/>
          <a:stretch>
            <a:fillRect/>
          </a:stretch>
        </p:blipFill>
        <p:spPr bwMode="auto">
          <a:xfrm>
            <a:off x="4101702" y="2070403"/>
            <a:ext cx="7934433" cy="1597588"/>
          </a:xfrm>
          <a:prstGeom prst="rect">
            <a:avLst/>
          </a:prstGeom>
          <a:noFill/>
          <a:ln w="31750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/>
          <a:srcRect l="8303" t="64387" b="10140"/>
          <a:stretch>
            <a:fillRect/>
          </a:stretch>
        </p:blipFill>
        <p:spPr bwMode="auto">
          <a:xfrm>
            <a:off x="237217" y="4469635"/>
            <a:ext cx="8887145" cy="1754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 l="7270" t="66149" b="9852"/>
          <a:stretch>
            <a:fillRect/>
          </a:stretch>
        </p:blipFill>
        <p:spPr bwMode="auto">
          <a:xfrm>
            <a:off x="259772" y="4807005"/>
            <a:ext cx="8100356" cy="1489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– פרמטרים/החזרת ערך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דוגמה 4 </a:t>
            </a:r>
            <a:r>
              <a:rPr lang="he-IL" dirty="0" err="1"/>
              <a:t>– קלט</a:t>
            </a:r>
            <a:r>
              <a:rPr lang="he-IL" dirty="0"/>
              <a:t>/פלט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1790" y="1928550"/>
            <a:ext cx="11390210" cy="1925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/>
          <a:srcRect b="71612"/>
          <a:stretch>
            <a:fillRect/>
          </a:stretch>
        </p:blipFill>
        <p:spPr bwMode="auto">
          <a:xfrm>
            <a:off x="6161381" y="2504208"/>
            <a:ext cx="5781702" cy="1693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/>
          <a:srcRect t="28620" b="65691"/>
          <a:stretch>
            <a:fillRect/>
          </a:stretch>
        </p:blipFill>
        <p:spPr bwMode="auto">
          <a:xfrm>
            <a:off x="6161381" y="4467569"/>
            <a:ext cx="5781702" cy="339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 l="7270" t="66149" b="9852"/>
          <a:stretch>
            <a:fillRect/>
          </a:stretch>
        </p:blipFill>
        <p:spPr bwMode="auto">
          <a:xfrm>
            <a:off x="259772" y="4807005"/>
            <a:ext cx="8100356" cy="1489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– פרמטרים/החזרת ערך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דוגמה 4 –</a:t>
            </a:r>
            <a:r>
              <a:rPr lang="he-IL" dirty="0" err="1"/>
              <a:t> קל</a:t>
            </a:r>
            <a:r>
              <a:rPr lang="he-IL" dirty="0"/>
              <a:t>ט/פלט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1790" y="1928550"/>
            <a:ext cx="11390210" cy="1925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/>
          <a:srcRect t="33465" b="39526"/>
          <a:stretch>
            <a:fillRect/>
          </a:stretch>
        </p:blipFill>
        <p:spPr bwMode="auto">
          <a:xfrm>
            <a:off x="5995989" y="2716184"/>
            <a:ext cx="6002313" cy="1672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9228C1D-A17F-43C3-894B-39D305E93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ידע קודם נדרש</a:t>
            </a:r>
          </a:p>
        </p:txBody>
      </p:sp>
      <p:sp>
        <p:nvSpPr>
          <p:cNvPr id="9" name="מציין מיקום תוכן 8">
            <a:extLst>
              <a:ext uri="{FF2B5EF4-FFF2-40B4-BE49-F238E27FC236}">
                <a16:creationId xmlns:a16="http://schemas.microsoft.com/office/drawing/2014/main" id="{976EFD1C-2C83-406B-A4FA-8AEE22957B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73" y="1288473"/>
            <a:ext cx="11161453" cy="3522187"/>
          </a:xfrm>
        </p:spPr>
        <p:txBody>
          <a:bodyPr>
            <a:normAutofit lnSpcReduction="10000"/>
          </a:bodyPr>
          <a:lstStyle/>
          <a:p>
            <a:r>
              <a:t>הוראות קלט/פלט</a:t>
            </a:r>
          </a:p>
          <a:p>
            <a:r>
              <a:rPr lang="he-IL" dirty="0"/>
              <a:t>משתנים מטיפוסים שונים</a:t>
            </a:r>
            <a:r>
              <a:t>.</a:t>
            </a:r>
            <a:endParaRPr lang="he-IL" dirty="0"/>
          </a:p>
          <a:p>
            <a:r>
              <a:rPr lang="he-IL" dirty="0"/>
              <a:t>פקודות השמה, חישובים, מנה (</a:t>
            </a:r>
            <a:r>
              <a:rPr lang="en-US" dirty="0"/>
              <a:t>/</a:t>
            </a:r>
            <a:r>
              <a:rPr lang="he-IL" dirty="0"/>
              <a:t>) ושארית (</a:t>
            </a:r>
            <a:r>
              <a:rPr lang="en-US" dirty="0"/>
              <a:t>(%</a:t>
            </a:r>
            <a:endParaRPr/>
          </a:p>
          <a:p>
            <a:r>
              <a:rPr lang="he-IL" dirty="0"/>
              <a:t>תנאים</a:t>
            </a:r>
            <a:endParaRPr/>
          </a:p>
          <a:p>
            <a:r>
              <a:rPr lang="he-IL" dirty="0"/>
              <a:t>ביטויים בוליאניים</a:t>
            </a:r>
            <a:endParaRPr/>
          </a:p>
          <a:p>
            <a:r>
              <a:t>ביצוע חוזר </a:t>
            </a:r>
            <a:r>
              <a:rPr lang="he-IL" dirty="0"/>
              <a:t>–</a:t>
            </a:r>
            <a:r>
              <a:t> לולאת </a:t>
            </a:r>
            <a:r>
              <a:rPr lang="en-US" dirty="0"/>
              <a:t>For</a:t>
            </a:r>
            <a:r>
              <a:t> ולולאת </a:t>
            </a:r>
            <a:r>
              <a:rPr lang="en-US" dirty="0"/>
              <a:t>While</a:t>
            </a:r>
            <a:endParaRPr/>
          </a:p>
          <a:p>
            <a:r>
              <a:t>מחלקת </a:t>
            </a:r>
            <a:r>
              <a:rPr lang="en-US" dirty="0"/>
              <a:t>Math</a:t>
            </a:r>
          </a:p>
          <a:p>
            <a:r>
              <a:t>הגדרת פעולות פשוטות עם העברת פרמטרים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628816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 l="7270" t="66149" b="9852"/>
          <a:stretch>
            <a:fillRect/>
          </a:stretch>
        </p:blipFill>
        <p:spPr bwMode="auto">
          <a:xfrm>
            <a:off x="259772" y="4807005"/>
            <a:ext cx="8100356" cy="1489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– פרמטרים/החזרת ערך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דוגמה 4 </a:t>
            </a:r>
            <a:r>
              <a:rPr lang="he-IL" dirty="0" err="1"/>
              <a:t>– קלט</a:t>
            </a:r>
            <a:r>
              <a:rPr lang="he-IL" dirty="0"/>
              <a:t>/פלט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1790" y="1928550"/>
            <a:ext cx="11390210" cy="1925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/>
          <a:srcRect t="59419" b="11264"/>
          <a:stretch>
            <a:fillRect/>
          </a:stretch>
        </p:blipFill>
        <p:spPr bwMode="auto">
          <a:xfrm>
            <a:off x="6057269" y="2337952"/>
            <a:ext cx="5804569" cy="1756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/>
          <a:srcRect t="88736" b="4499"/>
          <a:stretch>
            <a:fillRect/>
          </a:stretch>
        </p:blipFill>
        <p:spPr bwMode="auto">
          <a:xfrm>
            <a:off x="6057269" y="4229100"/>
            <a:ext cx="5804569" cy="405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 t="-3881" b="-313"/>
          <a:stretch>
            <a:fillRect/>
          </a:stretch>
        </p:blipFill>
        <p:spPr bwMode="auto">
          <a:xfrm>
            <a:off x="0" y="675409"/>
            <a:ext cx="6319639" cy="5226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– פרמטרים/החזרת ערך</a:t>
            </a:r>
            <a:endParaRPr lang="he-IL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 l="1456" t="10781" r="2051" b="32856"/>
          <a:stretch>
            <a:fillRect/>
          </a:stretch>
        </p:blipFill>
        <p:spPr bwMode="auto">
          <a:xfrm>
            <a:off x="4488873" y="1737891"/>
            <a:ext cx="7547262" cy="1519632"/>
          </a:xfrm>
          <a:prstGeom prst="rect">
            <a:avLst/>
          </a:prstGeom>
          <a:noFill/>
          <a:ln w="31750">
            <a:solidFill>
              <a:schemeClr val="accent1"/>
            </a:solidFill>
            <a:miter lim="800000"/>
            <a:headEnd/>
            <a:tailEnd/>
          </a:ln>
          <a:effectLst/>
        </p:spPr>
      </p:pic>
      <p:sp>
        <p:nvSpPr>
          <p:cNvPr id="10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 txBox="1">
            <a:spLocks/>
          </p:cNvSpPr>
          <p:nvPr/>
        </p:nvSpPr>
        <p:spPr>
          <a:xfrm>
            <a:off x="5507182" y="1025601"/>
            <a:ext cx="6236512" cy="431447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/>
          <a:p>
            <a:pPr marL="185757" marR="0" lvl="0" indent="0" algn="r" defTabSz="914491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e-IL" sz="3000" b="1" i="0" u="none" strike="noStrike" kern="1200" cap="none" spc="0" normalizeH="0" baseline="0" noProof="0" dirty="0">
                <a:ln>
                  <a:noFill/>
                </a:ln>
                <a:solidFill>
                  <a:srgbClr val="12B4BC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דוגמה 4 –</a:t>
            </a:r>
            <a:r>
              <a:rPr kumimoji="0" lang="he-IL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12B4BC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 הפתרון</a:t>
            </a:r>
            <a:r>
              <a:rPr kumimoji="0" lang="he-IL" sz="3000" b="1" i="0" u="none" strike="noStrike" kern="1200" cap="none" spc="0" normalizeH="0" noProof="0" dirty="0">
                <a:ln>
                  <a:noFill/>
                </a:ln>
                <a:solidFill>
                  <a:srgbClr val="12B4BC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 המלא</a:t>
            </a:r>
            <a:endParaRPr kumimoji="0" lang="he-IL" sz="3000" b="1" i="0" u="none" strike="noStrike" kern="1200" cap="none" spc="0" normalizeH="0" baseline="0" noProof="0" dirty="0">
              <a:ln>
                <a:noFill/>
              </a:ln>
              <a:solidFill>
                <a:srgbClr val="12B4BC"/>
              </a:solidFill>
              <a:effectLst/>
              <a:uLnTx/>
              <a:uFillTx/>
              <a:latin typeface="Varela Round" pitchFamily="2" charset="-79"/>
              <a:ea typeface="+mn-ea"/>
              <a:cs typeface="Varela Round" pitchFamily="2" charset="-79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/>
          <a:srcRect t="33465" b="39526"/>
          <a:stretch>
            <a:fillRect/>
          </a:stretch>
        </p:blipFill>
        <p:spPr bwMode="auto">
          <a:xfrm>
            <a:off x="1026926" y="5568508"/>
            <a:ext cx="4052020" cy="1129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/>
          <a:srcRect t="59419" b="4499"/>
          <a:stretch>
            <a:fillRect/>
          </a:stretch>
        </p:blipFill>
        <p:spPr bwMode="auto">
          <a:xfrm>
            <a:off x="5766847" y="3516396"/>
            <a:ext cx="3549111" cy="1321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 t="-3881" b="-313"/>
          <a:stretch>
            <a:fillRect/>
          </a:stretch>
        </p:blipFill>
        <p:spPr bwMode="auto">
          <a:xfrm>
            <a:off x="0" y="675409"/>
            <a:ext cx="6319639" cy="5226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– פרמטרים/החזרת ערך</a:t>
            </a:r>
            <a:endParaRPr lang="he-IL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 l="1456" t="10781" r="2051" b="32856"/>
          <a:stretch>
            <a:fillRect/>
          </a:stretch>
        </p:blipFill>
        <p:spPr bwMode="auto">
          <a:xfrm>
            <a:off x="4132875" y="2236657"/>
            <a:ext cx="7934433" cy="1597588"/>
          </a:xfrm>
          <a:prstGeom prst="rect">
            <a:avLst/>
          </a:prstGeom>
          <a:noFill/>
          <a:ln w="31750">
            <a:solidFill>
              <a:schemeClr val="accent1"/>
            </a:solidFill>
            <a:miter lim="800000"/>
            <a:headEnd/>
            <a:tailEnd/>
          </a:ln>
          <a:effectLst/>
        </p:spPr>
      </p:pic>
      <p:sp>
        <p:nvSpPr>
          <p:cNvPr id="10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 txBox="1">
            <a:spLocks/>
          </p:cNvSpPr>
          <p:nvPr/>
        </p:nvSpPr>
        <p:spPr>
          <a:xfrm>
            <a:off x="5507182" y="1025601"/>
            <a:ext cx="6236512" cy="431447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/>
          <a:p>
            <a:pPr marL="185757" marR="0" lvl="0" indent="0" algn="r" defTabSz="914491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e-IL" sz="3000" b="1" i="0" u="none" strike="noStrike" kern="1200" cap="none" spc="0" normalizeH="0" baseline="0" noProof="0" dirty="0">
                <a:ln>
                  <a:noFill/>
                </a:ln>
                <a:solidFill>
                  <a:srgbClr val="12B4BC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טווח הכרה של משתנים/פרמטרים</a:t>
            </a:r>
          </a:p>
        </p:txBody>
      </p:sp>
      <p:cxnSp>
        <p:nvCxnSpPr>
          <p:cNvPr id="8" name="מחבר חץ ישר 7">
            <a:extLst>
              <a:ext uri="{FF2B5EF4-FFF2-40B4-BE49-F238E27FC236}">
                <a16:creationId xmlns:a16="http://schemas.microsoft.com/office/drawing/2014/main" id="{725DE3E4-C2F0-482C-92D5-8520A7D6C1F8}"/>
              </a:ext>
            </a:extLst>
          </p:cNvPr>
          <p:cNvCxnSpPr>
            <a:cxnSpLocks/>
          </p:cNvCxnSpPr>
          <p:nvPr/>
        </p:nvCxnSpPr>
        <p:spPr>
          <a:xfrm flipV="1">
            <a:off x="2919845" y="2599376"/>
            <a:ext cx="5185064" cy="192066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מחבר חץ ישר 10">
            <a:extLst>
              <a:ext uri="{FF2B5EF4-FFF2-40B4-BE49-F238E27FC236}">
                <a16:creationId xmlns:a16="http://schemas.microsoft.com/office/drawing/2014/main" id="{725DE3E4-C2F0-482C-92D5-8520A7D6C1F8}"/>
              </a:ext>
            </a:extLst>
          </p:cNvPr>
          <p:cNvCxnSpPr>
            <a:cxnSpLocks/>
          </p:cNvCxnSpPr>
          <p:nvPr/>
        </p:nvCxnSpPr>
        <p:spPr>
          <a:xfrm flipV="1">
            <a:off x="3293918" y="2599377"/>
            <a:ext cx="6024021" cy="192066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מחבר חץ ישר 12">
            <a:extLst>
              <a:ext uri="{FF2B5EF4-FFF2-40B4-BE49-F238E27FC236}">
                <a16:creationId xmlns:a16="http://schemas.microsoft.com/office/drawing/2014/main" id="{725DE3E4-C2F0-482C-92D5-8520A7D6C1F8}"/>
              </a:ext>
            </a:extLst>
          </p:cNvPr>
          <p:cNvCxnSpPr>
            <a:cxnSpLocks/>
          </p:cNvCxnSpPr>
          <p:nvPr/>
        </p:nvCxnSpPr>
        <p:spPr>
          <a:xfrm flipV="1">
            <a:off x="3553691" y="2599377"/>
            <a:ext cx="6854536" cy="192066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מחבר חץ ישר 14">
            <a:extLst>
              <a:ext uri="{FF2B5EF4-FFF2-40B4-BE49-F238E27FC236}">
                <a16:creationId xmlns:a16="http://schemas.microsoft.com/office/drawing/2014/main" id="{725DE3E4-C2F0-482C-92D5-8520A7D6C1F8}"/>
              </a:ext>
            </a:extLst>
          </p:cNvPr>
          <p:cNvCxnSpPr>
            <a:cxnSpLocks/>
          </p:cNvCxnSpPr>
          <p:nvPr/>
        </p:nvCxnSpPr>
        <p:spPr>
          <a:xfrm flipV="1">
            <a:off x="4132875" y="2599377"/>
            <a:ext cx="7399302" cy="192066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>
            <a:extLst>
              <a:ext uri="{FF2B5EF4-FFF2-40B4-BE49-F238E27FC236}">
                <a16:creationId xmlns:a16="http://schemas.microsoft.com/office/drawing/2014/main" id="{2BA832D5-5019-4D1F-9C26-A9FBB987D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לסיכום </a:t>
            </a:r>
            <a:r>
              <a:rPr lang="he-IL" dirty="0"/>
              <a:t>–</a:t>
            </a:r>
            <a:r>
              <a:t> 4 סוגי פעולות</a:t>
            </a:r>
            <a:endParaRPr lang="he-IL" dirty="0"/>
          </a:p>
        </p:txBody>
      </p:sp>
      <p:graphicFrame>
        <p:nvGraphicFramePr>
          <p:cNvPr id="2" name="טבלה 18">
            <a:extLst>
              <a:ext uri="{FF2B5EF4-FFF2-40B4-BE49-F238E27FC236}">
                <a16:creationId xmlns:a16="http://schemas.microsoft.com/office/drawing/2014/main" id="{76404933-E0C9-4EB6-9FB4-EF57A5FC2A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951527"/>
              </p:ext>
            </p:extLst>
          </p:nvPr>
        </p:nvGraphicFramePr>
        <p:xfrm>
          <a:off x="1024128" y="875448"/>
          <a:ext cx="8703600" cy="397111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175900">
                  <a:extLst>
                    <a:ext uri="{9D8B030D-6E8A-4147-A177-3AD203B41FA5}">
                      <a16:colId xmlns:a16="http://schemas.microsoft.com/office/drawing/2014/main" val="1456415834"/>
                    </a:ext>
                  </a:extLst>
                </a:gridCol>
                <a:gridCol w="2175900">
                  <a:extLst>
                    <a:ext uri="{9D8B030D-6E8A-4147-A177-3AD203B41FA5}">
                      <a16:colId xmlns:a16="http://schemas.microsoft.com/office/drawing/2014/main" val="3266944433"/>
                    </a:ext>
                  </a:extLst>
                </a:gridCol>
                <a:gridCol w="2175900">
                  <a:extLst>
                    <a:ext uri="{9D8B030D-6E8A-4147-A177-3AD203B41FA5}">
                      <a16:colId xmlns:a16="http://schemas.microsoft.com/office/drawing/2014/main" val="460886113"/>
                    </a:ext>
                  </a:extLst>
                </a:gridCol>
                <a:gridCol w="2175900">
                  <a:extLst>
                    <a:ext uri="{9D8B030D-6E8A-4147-A177-3AD203B41FA5}">
                      <a16:colId xmlns:a16="http://schemas.microsoft.com/office/drawing/2014/main" val="794179045"/>
                    </a:ext>
                  </a:extLst>
                </a:gridCol>
              </a:tblGrid>
              <a:tr h="522515"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dirty="0">
                          <a:solidFill>
                            <a:schemeClr val="bg1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פעולה ללא פרמטרים</a:t>
                      </a:r>
                    </a:p>
                    <a:p>
                      <a:pPr algn="ctr" rtl="1"/>
                      <a:r>
                        <a:rPr lang="he-IL" sz="2000" b="1" dirty="0">
                          <a:solidFill>
                            <a:schemeClr val="bg1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ולא מחזירה ערך</a:t>
                      </a:r>
                    </a:p>
                  </a:txBody>
                  <a:tcPr anchor="ctr">
                    <a:solidFill>
                      <a:srgbClr val="12B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dirty="0">
                          <a:solidFill>
                            <a:schemeClr val="bg1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פעולה עם פרמטרים</a:t>
                      </a:r>
                    </a:p>
                    <a:p>
                      <a:pPr algn="ctr" rtl="1"/>
                      <a:r>
                        <a:rPr lang="he-IL" sz="2000" b="1" dirty="0">
                          <a:solidFill>
                            <a:schemeClr val="bg1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ולא מחזירה ערך</a:t>
                      </a:r>
                    </a:p>
                  </a:txBody>
                  <a:tcPr anchor="ctr">
                    <a:solidFill>
                      <a:srgbClr val="12B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dirty="0">
                          <a:solidFill>
                            <a:schemeClr val="bg1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פעולה ללא פרמטרים</a:t>
                      </a:r>
                    </a:p>
                    <a:p>
                      <a:pPr algn="ctr" rtl="1"/>
                      <a:r>
                        <a:rPr lang="he-IL" sz="2000" b="1" dirty="0">
                          <a:solidFill>
                            <a:schemeClr val="bg1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ומחזירה ערך</a:t>
                      </a:r>
                    </a:p>
                  </a:txBody>
                  <a:tcPr anchor="ctr">
                    <a:solidFill>
                      <a:srgbClr val="12B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dirty="0">
                          <a:solidFill>
                            <a:schemeClr val="bg1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פעולה עם פרמטרים</a:t>
                      </a:r>
                    </a:p>
                    <a:p>
                      <a:pPr algn="ctr" rtl="1"/>
                      <a:r>
                        <a:rPr lang="he-IL" sz="2000" b="1" dirty="0">
                          <a:solidFill>
                            <a:schemeClr val="bg1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ומחזירה ערך</a:t>
                      </a:r>
                    </a:p>
                  </a:txBody>
                  <a:tcPr anchor="ctr">
                    <a:solidFill>
                      <a:srgbClr val="12B4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121837"/>
                  </a:ext>
                </a:extLst>
              </a:tr>
              <a:tr h="522515">
                <a:tc>
                  <a:txBody>
                    <a:bodyPr/>
                    <a:lstStyle/>
                    <a:p>
                      <a:pPr algn="ctr" rtl="1"/>
                      <a:r>
                        <a:rPr lang="he-IL" sz="18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בדרך כלל תקלוט נתונים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תקבל פרמטרים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בדרך כלל תקלוט נתונים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תקבל פרמטרים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78032429"/>
                  </a:ext>
                </a:extLst>
              </a:tr>
              <a:tr h="522515">
                <a:tc>
                  <a:txBody>
                    <a:bodyPr/>
                    <a:lstStyle/>
                    <a:p>
                      <a:pPr algn="ctr" rtl="1"/>
                      <a:endParaRPr lang="he-IL" sz="1800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יכולה גם לקלוט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יכולה גם לקלוט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64613043"/>
                  </a:ext>
                </a:extLst>
              </a:tr>
              <a:tr h="522515">
                <a:tc>
                  <a:txBody>
                    <a:bodyPr/>
                    <a:lstStyle/>
                    <a:p>
                      <a:pPr marL="0" marR="0" indent="0" algn="ct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תבצע הוראות</a:t>
                      </a:r>
                      <a:r>
                        <a:rPr lang="he-IL" sz="1800" baseline="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שונות</a:t>
                      </a:r>
                      <a:endParaRPr lang="he-IL" sz="1800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  <a:p>
                      <a:pPr algn="ctr" rtl="1"/>
                      <a:endParaRPr lang="he-IL" sz="1800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תבצע הוראות</a:t>
                      </a:r>
                      <a:r>
                        <a:rPr lang="he-IL" sz="1800" baseline="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שונות</a:t>
                      </a:r>
                      <a:endParaRPr lang="he-IL" sz="1800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תבצע הוראות</a:t>
                      </a:r>
                      <a:r>
                        <a:rPr lang="he-IL" sz="1800" baseline="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שונות</a:t>
                      </a:r>
                      <a:endParaRPr lang="he-IL" sz="1800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תבצע הוראות</a:t>
                      </a:r>
                      <a:r>
                        <a:rPr lang="he-IL" sz="1800" baseline="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שונות</a:t>
                      </a:r>
                      <a:endParaRPr lang="he-IL" sz="1800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7094457"/>
                  </a:ext>
                </a:extLst>
              </a:tr>
              <a:tr h="522515">
                <a:tc>
                  <a:txBody>
                    <a:bodyPr/>
                    <a:lstStyle/>
                    <a:p>
                      <a:pPr marL="0" marR="0" indent="0" algn="ct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תפיק פלט כלשהו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תפיק פלט כלשהו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יכולה להפיק פלט כלשהו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יכולה להפיק פלט כלשהו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73032467"/>
                  </a:ext>
                </a:extLst>
              </a:tr>
              <a:tr h="522515">
                <a:tc>
                  <a:txBody>
                    <a:bodyPr/>
                    <a:lstStyle/>
                    <a:p>
                      <a:pPr algn="ctr" rtl="1"/>
                      <a:endParaRPr lang="he-IL" sz="1800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800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תחזיר ערך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תחזיר ערך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44335524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BFBB3981-97E6-4427-A7D8-59C7B54C6937}"/>
              </a:ext>
            </a:extLst>
          </p:cNvPr>
          <p:cNvSpPr/>
          <p:nvPr/>
        </p:nvSpPr>
        <p:spPr>
          <a:xfrm>
            <a:off x="12279398" y="198578"/>
            <a:ext cx="2277745" cy="37603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תוכלו להעתיק את הטבלה, להדביק אותה בשקופית אחרת ולמלא אותה בטקסט בהתאם לרצונכם. תוכלו גם למחוק שורות או עמודות שאינכם צריכים.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sz="1600" dirty="0">
                <a:solidFill>
                  <a:srgbClr val="002060"/>
                </a:solidFill>
              </a:rPr>
              <a:t>(אם אין לכם צורך בשקופית זו, מחקו אותה)</a:t>
            </a:r>
            <a:endParaRPr lang="en-US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7898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F6469D9-7AB5-4B51-A971-96A91FB99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סיכום</a:t>
            </a:r>
            <a:endParaRPr lang="en-US" dirty="0"/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AB8BD618-A489-477B-BCFF-DD00331D5EA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134363" y="974270"/>
            <a:ext cx="8370452" cy="754777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he-IL" dirty="0"/>
              <a:t>אחרי שתנסו לפתור בעצמכם תמצאו את הפתרונות כאן:</a:t>
            </a:r>
          </a:p>
          <a:p>
            <a:pPr>
              <a:buNone/>
            </a:pPr>
            <a:endParaRPr lang="he-IL" dirty="0"/>
          </a:p>
        </p:txBody>
      </p:sp>
      <p:pic>
        <p:nvPicPr>
          <p:cNvPr id="7" name="תמונה 6" descr="תמונה שמכילה אובייקט, שעון&#10;&#10;התיאור נוצר באופן אוטומטי">
            <a:extLst>
              <a:ext uri="{FF2B5EF4-FFF2-40B4-BE49-F238E27FC236}">
                <a16:creationId xmlns:a16="http://schemas.microsoft.com/office/drawing/2014/main" id="{300B5EBA-5684-439B-82F6-2B288C3AC2C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3F2EE"/>
              </a:clrFrom>
              <a:clrTo>
                <a:srgbClr val="F3F2E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28" t="21296" r="8702"/>
          <a:stretch/>
        </p:blipFill>
        <p:spPr>
          <a:xfrm flipH="1">
            <a:off x="-1" y="4314285"/>
            <a:ext cx="2277745" cy="2037982"/>
          </a:xfrm>
          <a:prstGeom prst="rect">
            <a:avLst/>
          </a:prstGeom>
        </p:spPr>
      </p:pic>
      <p:sp>
        <p:nvSpPr>
          <p:cNvPr id="6" name="מלבן 5">
            <a:extLst>
              <a:ext uri="{FF2B5EF4-FFF2-40B4-BE49-F238E27FC236}">
                <a16:creationId xmlns:a16="http://schemas.microsoft.com/office/drawing/2014/main" id="{D989127E-4432-4D24-8B7A-2550CB04B507}"/>
              </a:ext>
            </a:extLst>
          </p:cNvPr>
          <p:cNvSpPr/>
          <p:nvPr/>
        </p:nvSpPr>
        <p:spPr>
          <a:xfrm>
            <a:off x="635507" y="828252"/>
            <a:ext cx="21451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6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סרקו אותי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09855" y="1729046"/>
            <a:ext cx="5394960" cy="11495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400" b="1" dirty="0">
                <a:solidFill>
                  <a:srgbClr val="C00000"/>
                </a:solidFill>
              </a:rPr>
              <a:t> </a:t>
            </a:r>
            <a:r>
              <a:rPr lang="he-IL" sz="2200" b="1" dirty="0">
                <a:solidFill>
                  <a:srgbClr val="C00000"/>
                </a:solidFill>
              </a:rPr>
              <a:t>נכתוב פעולה </a:t>
            </a:r>
            <a:r>
              <a:rPr lang="he-IL" sz="2200" b="1" dirty="0"/>
              <a:t>המקבלת</a:t>
            </a:r>
            <a:r>
              <a:rPr lang="he-IL" sz="2200" b="1" dirty="0">
                <a:solidFill>
                  <a:srgbClr val="C00000"/>
                </a:solidFill>
              </a:rPr>
              <a:t> 4 </a:t>
            </a:r>
            <a:r>
              <a:rPr lang="he-IL" sz="22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ציוני תלמיד</a:t>
            </a:r>
            <a:r>
              <a:rPr lang="he-IL" sz="2200" b="1" dirty="0">
                <a:solidFill>
                  <a:srgbClr val="C00000"/>
                </a:solidFill>
              </a:rPr>
              <a:t>, </a:t>
            </a:r>
          </a:p>
          <a:p>
            <a:pPr>
              <a:lnSpc>
                <a:spcPct val="150000"/>
              </a:lnSpc>
            </a:pPr>
            <a:r>
              <a:rPr lang="he-IL" sz="2200" b="1" dirty="0">
                <a:solidFill>
                  <a:srgbClr val="C00000"/>
                </a:solidFill>
              </a:rPr>
              <a:t>     מחשבת ומחזירה את ממוצע הציונים.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389907" y="3024065"/>
            <a:ext cx="9102435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400" b="1" dirty="0">
                <a:solidFill>
                  <a:srgbClr val="C00000"/>
                </a:solidFill>
              </a:rPr>
              <a:t> </a:t>
            </a:r>
            <a:r>
              <a:rPr lang="he-IL" sz="2000" b="1" dirty="0">
                <a:solidFill>
                  <a:srgbClr val="C00000"/>
                </a:solidFill>
              </a:rPr>
              <a:t>כתבו פעולה </a:t>
            </a:r>
            <a:r>
              <a:rPr lang="he-IL" sz="2000" b="1" dirty="0"/>
              <a:t>המקבלת כפרמטרים: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he-IL" sz="2000" dirty="0">
                <a:solidFill>
                  <a:srgbClr val="C00000"/>
                </a:solidFill>
              </a:rPr>
              <a:t>ציון בחינוך-גופני, גובה, </a:t>
            </a:r>
            <a:r>
              <a:rPr lang="he-IL" sz="2000" b="1" dirty="0">
                <a:solidFill>
                  <a:schemeClr val="accent6">
                    <a:lumMod val="75000"/>
                  </a:schemeClr>
                </a:solidFill>
              </a:rPr>
              <a:t>שנות משחק בקבוצה כלשהיא ו</a:t>
            </a:r>
            <a:r>
              <a:rPr lang="he-IL" sz="2000" dirty="0">
                <a:solidFill>
                  <a:srgbClr val="C00000"/>
                </a:solidFill>
              </a:rPr>
              <a:t>ציון בהתנהגות.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he-IL" sz="2000" dirty="0">
                <a:solidFill>
                  <a:srgbClr val="C00000"/>
                </a:solidFill>
              </a:rPr>
              <a:t>על הפעולה לבדוק האם מתאים לנבחרת ולהחזיר תשובה מתאימה (</a:t>
            </a:r>
            <a:r>
              <a:rPr lang="en-US" sz="2000" dirty="0">
                <a:solidFill>
                  <a:srgbClr val="0070C0"/>
                </a:solidFill>
              </a:rPr>
              <a:t>true/false</a:t>
            </a:r>
            <a:r>
              <a:rPr lang="he-IL" sz="2000" dirty="0">
                <a:solidFill>
                  <a:srgbClr val="C00000"/>
                </a:solidFill>
              </a:rPr>
              <a:t>)</a:t>
            </a:r>
            <a:endParaRPr lang="he-IL" sz="2000" b="1" dirty="0">
              <a:solidFill>
                <a:srgbClr val="C00000"/>
              </a:solidFill>
            </a:endParaRPr>
          </a:p>
        </p:txBody>
      </p:sp>
      <p:pic>
        <p:nvPicPr>
          <p:cNvPr id="14" name="תמונה 13" descr="Targilim_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507" y="1474583"/>
            <a:ext cx="2193408" cy="2193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0975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23F6F61-4567-462B-A618-70CBC508D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1385454" y="3016112"/>
            <a:ext cx="10436297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350" algn="just"/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795" y="1838476"/>
            <a:ext cx="12190412" cy="763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שימוש ביצירות מוגנות בזכויות יוצרים ואיתור בעלי זכויות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נלמד היום 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idx="1"/>
          </p:nvPr>
        </p:nvSpPr>
        <p:spPr>
          <a:xfrm>
            <a:off x="204169" y="1055077"/>
            <a:ext cx="8031962" cy="4611559"/>
          </a:xfrm>
        </p:spPr>
        <p:txBody>
          <a:bodyPr>
            <a:normAutofit/>
          </a:bodyPr>
          <a:lstStyle/>
          <a:p>
            <a:r>
              <a:rPr lang="he-IL" dirty="0">
                <a:sym typeface="Varela Round"/>
              </a:rPr>
              <a:t>תזכורת  –</a:t>
            </a:r>
            <a:r>
              <a:rPr lang="he-IL" dirty="0" err="1">
                <a:sym typeface="Varela Round"/>
              </a:rPr>
              <a:t> פע</a:t>
            </a:r>
            <a:r>
              <a:rPr lang="he-IL" dirty="0">
                <a:sym typeface="Varela Round"/>
              </a:rPr>
              <a:t>ולה עם פרמטרים</a:t>
            </a:r>
          </a:p>
          <a:p>
            <a:r>
              <a:rPr lang="he-IL" dirty="0">
                <a:sym typeface="Varela Round"/>
              </a:rPr>
              <a:t>פעולה המחזירה ערך</a:t>
            </a:r>
            <a:endParaRPr lang="he-IL" dirty="0"/>
          </a:p>
          <a:p>
            <a:r>
              <a:rPr lang="he-IL" dirty="0"/>
              <a:t>דוגמאות</a:t>
            </a:r>
          </a:p>
          <a:p>
            <a:r>
              <a:rPr lang="he-IL" dirty="0"/>
              <a:t>טווח הכרת משתנים</a:t>
            </a:r>
          </a:p>
          <a:p>
            <a:r>
              <a:rPr lang="he-IL" dirty="0"/>
              <a:t>סוגים שונים של פעולות</a:t>
            </a:r>
            <a:endParaRPr lang="he-IL" dirty="0">
              <a:sym typeface="Varela Round"/>
            </a:endParaRPr>
          </a:p>
          <a:p>
            <a:endParaRPr lang="he-I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(פעולות)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7C9259-BD27-44CF-89D5-877243D9C83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he-IL" b="1" dirty="0"/>
              <a:t>(פרמטרים/החזרת ערך)</a:t>
            </a:r>
            <a:endParaRPr lang="en-US" b="1" dirty="0"/>
          </a:p>
          <a:p>
            <a:endParaRPr lang="en-US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9228C1D-A17F-43C3-894B-39D305E93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</a:t>
            </a:r>
            <a:r>
              <a:rPr lang="he-IL" dirty="0"/>
              <a:t>–</a:t>
            </a:r>
            <a:r>
              <a:t> פרמטרים/החזרת ערך</a:t>
            </a:r>
            <a:endParaRPr lang="he-IL" dirty="0"/>
          </a:p>
        </p:txBody>
      </p:sp>
      <p:sp>
        <p:nvSpPr>
          <p:cNvPr id="8" name="מציין מיקום טקסט 13">
            <a:extLst>
              <a:ext uri="{FF2B5EF4-FFF2-40B4-BE49-F238E27FC236}">
                <a16:creationId xmlns:a16="http://schemas.microsoft.com/office/drawing/2014/main" id="{5F073F6F-B06E-4677-A445-F6E702C2E6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תזכורת –</a:t>
            </a:r>
            <a:r>
              <a:rPr lang="he-IL" dirty="0" err="1"/>
              <a:t> מבנה</a:t>
            </a:r>
            <a:r>
              <a:rPr lang="he-IL" dirty="0"/>
              <a:t> כללי של פעולה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6798" y="2098963"/>
            <a:ext cx="10576935" cy="2566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סוגר מרובע ימני 6"/>
          <p:cNvSpPr/>
          <p:nvPr/>
        </p:nvSpPr>
        <p:spPr>
          <a:xfrm rot="5400000">
            <a:off x="6267331" y="1071875"/>
            <a:ext cx="145474" cy="3010139"/>
          </a:xfrm>
          <a:prstGeom prst="rightBracket">
            <a:avLst>
              <a:gd name="adj" fmla="val 0"/>
            </a:avLst>
          </a:prstGeom>
          <a:ln w="38100">
            <a:solidFill>
              <a:srgbClr val="C00000">
                <a:alpha val="9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TextBox 9"/>
          <p:cNvSpPr txBox="1"/>
          <p:nvPr/>
        </p:nvSpPr>
        <p:spPr>
          <a:xfrm>
            <a:off x="4953238" y="2680854"/>
            <a:ext cx="282632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b="1" dirty="0">
                <a:solidFill>
                  <a:schemeClr val="accent6">
                    <a:lumMod val="75000"/>
                  </a:schemeClr>
                </a:solidFill>
              </a:rPr>
              <a:t>שם הפעולה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26926" y="3236038"/>
            <a:ext cx="6102928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he-IL" sz="2800" b="1" dirty="0">
                <a:solidFill>
                  <a:schemeClr val="accent6">
                    <a:lumMod val="75000"/>
                  </a:schemeClr>
                </a:solidFill>
              </a:rPr>
              <a:t>גוף הפעולה  //</a:t>
            </a:r>
          </a:p>
          <a:p>
            <a:pPr algn="l"/>
            <a:r>
              <a:rPr lang="he-IL" sz="2800" b="1" dirty="0">
                <a:solidFill>
                  <a:schemeClr val="accent6">
                    <a:lumMod val="75000"/>
                  </a:schemeClr>
                </a:solidFill>
              </a:rPr>
              <a:t>כאן יבואו רצף ההוראות של הפעולה //</a:t>
            </a:r>
          </a:p>
        </p:txBody>
      </p:sp>
      <p:sp>
        <p:nvSpPr>
          <p:cNvPr id="12" name="סוגר מרובע ימני 11"/>
          <p:cNvSpPr/>
          <p:nvPr/>
        </p:nvSpPr>
        <p:spPr>
          <a:xfrm rot="16200000" flipV="1">
            <a:off x="4123111" y="1608510"/>
            <a:ext cx="170412" cy="914404"/>
          </a:xfrm>
          <a:prstGeom prst="rightBracket">
            <a:avLst>
              <a:gd name="adj" fmla="val 0"/>
            </a:avLst>
          </a:prstGeom>
          <a:ln w="38100">
            <a:solidFill>
              <a:srgbClr val="C00000">
                <a:alpha val="9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TextBox 12"/>
          <p:cNvSpPr txBox="1"/>
          <p:nvPr/>
        </p:nvSpPr>
        <p:spPr>
          <a:xfrm>
            <a:off x="3456946" y="1251837"/>
            <a:ext cx="145472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000" b="1" dirty="0">
                <a:solidFill>
                  <a:schemeClr val="accent6">
                    <a:lumMod val="75000"/>
                  </a:schemeClr>
                </a:solidFill>
              </a:rPr>
              <a:t>טיפוס</a:t>
            </a:r>
          </a:p>
          <a:p>
            <a:pPr algn="ctr"/>
            <a:r>
              <a:rPr lang="he-IL" sz="2000" b="1" dirty="0">
                <a:solidFill>
                  <a:schemeClr val="accent6">
                    <a:lumMod val="75000"/>
                  </a:schemeClr>
                </a:solidFill>
              </a:rPr>
              <a:t>ערך מוחזר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61404" y="2187226"/>
            <a:ext cx="293023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he-IL" sz="2000" b="1" dirty="0">
                <a:solidFill>
                  <a:srgbClr val="7030A0"/>
                </a:solidFill>
              </a:rPr>
              <a:t>....... , פרמטר , פרמטר</a:t>
            </a:r>
          </a:p>
        </p:txBody>
      </p:sp>
      <p:sp>
        <p:nvSpPr>
          <p:cNvPr id="15" name="סוגר מרובע ימני 14"/>
          <p:cNvSpPr/>
          <p:nvPr/>
        </p:nvSpPr>
        <p:spPr>
          <a:xfrm rot="5400000">
            <a:off x="9308175" y="1296785"/>
            <a:ext cx="170413" cy="2556161"/>
          </a:xfrm>
          <a:prstGeom prst="rightBracket">
            <a:avLst>
              <a:gd name="adj" fmla="val 0"/>
            </a:avLst>
          </a:prstGeom>
          <a:ln w="38100">
            <a:solidFill>
              <a:srgbClr val="C00000">
                <a:alpha val="9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TextBox 15"/>
          <p:cNvSpPr txBox="1"/>
          <p:nvPr/>
        </p:nvSpPr>
        <p:spPr>
          <a:xfrm>
            <a:off x="8666017" y="2836718"/>
            <a:ext cx="145472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000" b="1" dirty="0">
                <a:solidFill>
                  <a:schemeClr val="accent6">
                    <a:lumMod val="75000"/>
                  </a:schemeClr>
                </a:solidFill>
              </a:rPr>
              <a:t>רשימת פרמטרים</a:t>
            </a:r>
          </a:p>
        </p:txBody>
      </p:sp>
    </p:spTree>
    <p:extLst>
      <p:ext uri="{BB962C8B-B14F-4D97-AF65-F5344CB8AC3E}">
        <p14:creationId xmlns:p14="http://schemas.microsoft.com/office/powerpoint/2010/main" val="1162881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  <p:bldP spid="11" grpId="0"/>
      <p:bldP spid="12" grpId="0" animBg="1"/>
      <p:bldP spid="13" grpId="0"/>
      <p:bldP spid="14" grpId="0"/>
      <p:bldP spid="15" grpId="0" animBg="1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963" y="1748097"/>
            <a:ext cx="11419390" cy="2616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– פרמטרים/החזרת ערך</a:t>
            </a:r>
            <a:endParaRPr lang="he-IL" dirty="0"/>
          </a:p>
        </p:txBody>
      </p:sp>
      <p:sp>
        <p:nvSpPr>
          <p:cNvPr id="6" name="מציין מיקום טקסט 13">
            <a:extLst>
              <a:ext uri="{FF2B5EF4-FFF2-40B4-BE49-F238E27FC236}">
                <a16:creationId xmlns:a16="http://schemas.microsoft.com/office/drawing/2014/main" id="{A643F960-956B-4DE4-B13D-3FAADA36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תזכורת –</a:t>
            </a:r>
            <a:r>
              <a:rPr lang="he-IL" dirty="0" err="1"/>
              <a:t> מבנה</a:t>
            </a:r>
            <a:r>
              <a:rPr lang="he-IL" dirty="0"/>
              <a:t> הפעולה –דוגמה 2</a:t>
            </a:r>
          </a:p>
        </p:txBody>
      </p:sp>
      <p:sp>
        <p:nvSpPr>
          <p:cNvPr id="8" name="סוגר מרובע ימני 7"/>
          <p:cNvSpPr/>
          <p:nvPr/>
        </p:nvSpPr>
        <p:spPr>
          <a:xfrm rot="5400000">
            <a:off x="3995296" y="1257235"/>
            <a:ext cx="145476" cy="1901549"/>
          </a:xfrm>
          <a:prstGeom prst="rightBracket">
            <a:avLst>
              <a:gd name="adj" fmla="val 0"/>
            </a:avLst>
          </a:prstGeom>
          <a:ln w="38100">
            <a:solidFill>
              <a:srgbClr val="C00000">
                <a:alpha val="9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TextBox 12"/>
          <p:cNvSpPr txBox="1"/>
          <p:nvPr/>
        </p:nvSpPr>
        <p:spPr>
          <a:xfrm>
            <a:off x="2696720" y="2280748"/>
            <a:ext cx="282632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000" b="1" dirty="0">
                <a:solidFill>
                  <a:schemeClr val="accent6">
                    <a:lumMod val="75000"/>
                  </a:schemeClr>
                </a:solidFill>
              </a:rPr>
              <a:t>שם הפעולה</a:t>
            </a:r>
          </a:p>
        </p:txBody>
      </p:sp>
      <p:sp>
        <p:nvSpPr>
          <p:cNvPr id="17" name="סוגר מרובע ימני 16"/>
          <p:cNvSpPr/>
          <p:nvPr/>
        </p:nvSpPr>
        <p:spPr>
          <a:xfrm rot="16200000" flipV="1">
            <a:off x="2652789" y="1395501"/>
            <a:ext cx="170415" cy="737739"/>
          </a:xfrm>
          <a:prstGeom prst="rightBracket">
            <a:avLst>
              <a:gd name="adj" fmla="val 0"/>
            </a:avLst>
          </a:prstGeom>
          <a:ln w="38100">
            <a:solidFill>
              <a:srgbClr val="C00000">
                <a:alpha val="9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TextBox 17"/>
          <p:cNvSpPr txBox="1"/>
          <p:nvPr/>
        </p:nvSpPr>
        <p:spPr>
          <a:xfrm>
            <a:off x="2023000" y="1001804"/>
            <a:ext cx="145472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>
                <a:solidFill>
                  <a:schemeClr val="accent6">
                    <a:lumMod val="75000"/>
                  </a:schemeClr>
                </a:solidFill>
              </a:rPr>
              <a:t>טיפוס</a:t>
            </a:r>
          </a:p>
          <a:p>
            <a:pPr algn="ctr"/>
            <a:r>
              <a:rPr lang="he-IL" b="1" dirty="0">
                <a:solidFill>
                  <a:schemeClr val="accent6">
                    <a:lumMod val="75000"/>
                  </a:schemeClr>
                </a:solidFill>
              </a:rPr>
              <a:t>ערך מוחזר</a:t>
            </a:r>
          </a:p>
        </p:txBody>
      </p:sp>
      <p:sp>
        <p:nvSpPr>
          <p:cNvPr id="22" name="סוגר מרובע ימני 21"/>
          <p:cNvSpPr/>
          <p:nvPr/>
        </p:nvSpPr>
        <p:spPr>
          <a:xfrm rot="5400000">
            <a:off x="8253497" y="-787690"/>
            <a:ext cx="170413" cy="6016335"/>
          </a:xfrm>
          <a:prstGeom prst="rightBracket">
            <a:avLst>
              <a:gd name="adj" fmla="val 0"/>
            </a:avLst>
          </a:prstGeom>
          <a:ln w="38100">
            <a:solidFill>
              <a:srgbClr val="C00000">
                <a:alpha val="9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TextBox 22"/>
          <p:cNvSpPr txBox="1"/>
          <p:nvPr/>
        </p:nvSpPr>
        <p:spPr>
          <a:xfrm>
            <a:off x="7129854" y="2305684"/>
            <a:ext cx="322988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000" b="1" dirty="0">
                <a:solidFill>
                  <a:schemeClr val="accent6">
                    <a:lumMod val="75000"/>
                  </a:schemeClr>
                </a:solidFill>
              </a:rPr>
              <a:t>רשימת פרמטרים</a:t>
            </a:r>
          </a:p>
        </p:txBody>
      </p:sp>
      <p:sp>
        <p:nvSpPr>
          <p:cNvPr id="24" name="חץ: למטה 14">
            <a:extLst>
              <a:ext uri="{FF2B5EF4-FFF2-40B4-BE49-F238E27FC236}">
                <a16:creationId xmlns:a16="http://schemas.microsoft.com/office/drawing/2014/main" id="{D216083D-1F2C-4C7C-BA5A-E1C1277680DE}"/>
              </a:ext>
            </a:extLst>
          </p:cNvPr>
          <p:cNvSpPr/>
          <p:nvPr/>
        </p:nvSpPr>
        <p:spPr>
          <a:xfrm rot="5400000">
            <a:off x="8877706" y="2246343"/>
            <a:ext cx="961736" cy="2442674"/>
          </a:xfrm>
          <a:prstGeom prst="downArrow">
            <a:avLst>
              <a:gd name="adj1" fmla="val 50000"/>
              <a:gd name="adj2" fmla="val 8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739222" y="3273136"/>
            <a:ext cx="181990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he-IL" sz="2000" b="1" dirty="0"/>
              <a:t>גוף הפעולה  //</a:t>
            </a:r>
          </a:p>
        </p:txBody>
      </p: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/>
      <p:bldP spid="17" grpId="0" animBg="1"/>
      <p:bldP spid="18" grpId="0"/>
      <p:bldP spid="22" grpId="0" animBg="1"/>
      <p:bldP spid="23" grpId="0"/>
      <p:bldP spid="24" grpId="0" animBg="1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9228C1D-A17F-43C3-894B-39D305E93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– פרמטרים/החזרת ערך</a:t>
            </a:r>
            <a:endParaRPr lang="he-IL" dirty="0"/>
          </a:p>
        </p:txBody>
      </p:sp>
      <p:sp>
        <p:nvSpPr>
          <p:cNvPr id="8" name="מציין מיקום טקסט 13">
            <a:extLst>
              <a:ext uri="{FF2B5EF4-FFF2-40B4-BE49-F238E27FC236}">
                <a16:creationId xmlns:a16="http://schemas.microsoft.com/office/drawing/2014/main" id="{5F073F6F-B06E-4677-A445-F6E702C2E6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פעולה המחזירה ערך</a:t>
            </a:r>
            <a:endParaRPr lang="he-IL" dirty="0"/>
          </a:p>
        </p:txBody>
      </p:sp>
      <p:sp>
        <p:nvSpPr>
          <p:cNvPr id="9" name="מציין מיקום תוכן 8">
            <a:extLst>
              <a:ext uri="{FF2B5EF4-FFF2-40B4-BE49-F238E27FC236}">
                <a16:creationId xmlns:a16="http://schemas.microsoft.com/office/drawing/2014/main" id="{976EFD1C-2C83-406B-A4FA-8AEE22957B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73" y="1828800"/>
            <a:ext cx="11161453" cy="275464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sz="2800"/>
              <a:t>ערך מוחזר </a:t>
            </a:r>
            <a:r>
              <a:rPr sz="2800">
                <a:sym typeface="Wingdings" pitchFamily="2" charset="2"/>
              </a:rPr>
              <a:t>- </a:t>
            </a:r>
            <a:r>
              <a:rPr sz="2800"/>
              <a:t>ערך כלשהו המוחזר לפעולה המזמנת</a:t>
            </a:r>
          </a:p>
          <a:p>
            <a:pPr>
              <a:lnSpc>
                <a:spcPct val="150000"/>
              </a:lnSpc>
            </a:pPr>
            <a:r>
              <a:rPr sz="2800"/>
              <a:t>ניתן להחזיר ערך אחד בלבד</a:t>
            </a:r>
          </a:p>
          <a:p>
            <a:pPr>
              <a:lnSpc>
                <a:spcPct val="150000"/>
              </a:lnSpc>
            </a:pPr>
            <a:r>
              <a:rPr sz="2800"/>
              <a:t>יש לציין את טיפוס הערך המוחזר בכותרת הפעולה</a:t>
            </a:r>
          </a:p>
          <a:p>
            <a:pPr>
              <a:buNone/>
            </a:pPr>
            <a:endParaRPr lang="en-US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62881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פעולות – פרמטרים/החזרת ערך</a:t>
            </a:r>
            <a:endParaRPr lang="he-IL" dirty="0"/>
          </a:p>
        </p:txBody>
      </p:sp>
      <p:sp>
        <p:nvSpPr>
          <p:cNvPr id="23" name="TextBox 22"/>
          <p:cNvSpPr txBox="1"/>
          <p:nvPr/>
        </p:nvSpPr>
        <p:spPr>
          <a:xfrm>
            <a:off x="228602" y="1438835"/>
            <a:ext cx="11793682" cy="240065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2800" b="1" u="sng" dirty="0"/>
              <a:t>נדרשת פעולה לבדיקת ממוצע ציונים לקבלה למגמה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400" dirty="0">
                <a:solidFill>
                  <a:srgbClr val="7030A0"/>
                </a:solidFill>
              </a:rPr>
              <a:t>כל מגמה מעוניינת לבדוק עבור כל מועמד את ממוצע ציוניו בהתאם לדרישות המגמה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400" dirty="0">
                <a:solidFill>
                  <a:srgbClr val="7030A0"/>
                </a:solidFill>
              </a:rPr>
              <a:t>הפעולה צריכה להיות כללית ולהתאים לכל מגמה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400" dirty="0">
                <a:solidFill>
                  <a:srgbClr val="7030A0"/>
                </a:solidFill>
              </a:rPr>
              <a:t>כל רכז מגמה רוצה לקבל את הממוצע המחושב ולבצע בו שימושים שונים</a:t>
            </a:r>
            <a:endParaRPr lang="he-IL" sz="2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791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מערכת שידורים">
      <a:dk1>
        <a:srgbClr val="002060"/>
      </a:dk1>
      <a:lt1>
        <a:sysClr val="window" lastClr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התאמה אישית 3">
      <a:majorFont>
        <a:latin typeface="Varela Round"/>
        <a:ea typeface=""/>
        <a:cs typeface="Varela Round"/>
      </a:majorFont>
      <a:minorFont>
        <a:latin typeface="Varela Round"/>
        <a:ea typeface=""/>
        <a:cs typeface="Varela Round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17827</TotalTime>
  <Words>1510</Words>
  <Application>Microsoft Office PowerPoint</Application>
  <PresentationFormat>מסך רחב</PresentationFormat>
  <Paragraphs>240</Paragraphs>
  <Slides>35</Slides>
  <Notes>8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35</vt:i4>
      </vt:variant>
    </vt:vector>
  </HeadingPairs>
  <TitlesOfParts>
    <vt:vector size="39" baseType="lpstr">
      <vt:lpstr>Arial</vt:lpstr>
      <vt:lpstr>Varela Round</vt:lpstr>
      <vt:lpstr>Wingdings</vt:lpstr>
      <vt:lpstr>ערכת נושא Office</vt:lpstr>
      <vt:lpstr>מערכת שידורים לאומית</vt:lpstr>
      <vt:lpstr>(פעולות – פרמטרים/החזרת ערך)</vt:lpstr>
      <vt:lpstr>ידע קודם נדרש</vt:lpstr>
      <vt:lpstr>מה נלמד היום </vt:lpstr>
      <vt:lpstr>(פעולות)</vt:lpstr>
      <vt:lpstr>פעולות – פרמטרים/החזרת ערך</vt:lpstr>
      <vt:lpstr>פעולות – פרמטרים/החזרת ערך</vt:lpstr>
      <vt:lpstr>פעולות – פרמטרים/החזרת ערך</vt:lpstr>
      <vt:lpstr>פעולות – פרמטרים/החזרת ערך</vt:lpstr>
      <vt:lpstr>פעולות – פרמטרים/החזרת ערך</vt:lpstr>
      <vt:lpstr>פעולות – פרמטרים/החזרת ערך</vt:lpstr>
      <vt:lpstr>פעולות – פרמטרים/החזרת ערך</vt:lpstr>
      <vt:lpstr>פעולות – פרמטרים/החזרת ערך</vt:lpstr>
      <vt:lpstr>פעולות – פרמטרים/החזרת ערך</vt:lpstr>
      <vt:lpstr>פעולות – פרמטרים/החזרת ערך</vt:lpstr>
      <vt:lpstr>פעולות – פרמטרים/החזרת ערך</vt:lpstr>
      <vt:lpstr>פעולות – פרמטרים/החזרת ערך</vt:lpstr>
      <vt:lpstr>הפסקה</vt:lpstr>
      <vt:lpstr>פעולות – פרמטרים/החזרת ערך</vt:lpstr>
      <vt:lpstr>פעולות – פרמטרים/החזרת ערך</vt:lpstr>
      <vt:lpstr>פעולות – פרמטרים/החזרת ערך</vt:lpstr>
      <vt:lpstr>פעולות – פרמטרים/החזרת ערך</vt:lpstr>
      <vt:lpstr>פעולות – פרמטרים/החזרת ערך</vt:lpstr>
      <vt:lpstr>פעולות – פרמטרים/החזרת ערך</vt:lpstr>
      <vt:lpstr>פעולות – פרמטרים/החזרת ערך</vt:lpstr>
      <vt:lpstr>פעולות – פרמטרים/החזרת ערך</vt:lpstr>
      <vt:lpstr>פעולות – פרמטרים/החזרת ערך</vt:lpstr>
      <vt:lpstr>פעולות – פרמטרים/החזרת ערך</vt:lpstr>
      <vt:lpstr>פעולות – פרמטרים/החזרת ערך</vt:lpstr>
      <vt:lpstr>פעולות – פרמטרים/החזרת ערך</vt:lpstr>
      <vt:lpstr>פעולות – פרמטרים/החזרת ערך</vt:lpstr>
      <vt:lpstr>פעולות – פרמטרים/החזרת ערך</vt:lpstr>
      <vt:lpstr>לסיכום – 4 סוגי פעולות</vt:lpstr>
      <vt:lpstr>סיכום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בן שושן חגי</cp:lastModifiedBy>
  <cp:revision>165</cp:revision>
  <dcterms:created xsi:type="dcterms:W3CDTF">2020-03-15T19:13:03Z</dcterms:created>
  <dcterms:modified xsi:type="dcterms:W3CDTF">2020-08-03T08:05:36Z</dcterms:modified>
</cp:coreProperties>
</file>