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7" r:id="rId2"/>
    <p:sldId id="262" r:id="rId3"/>
    <p:sldId id="316" r:id="rId4"/>
    <p:sldId id="263" r:id="rId5"/>
    <p:sldId id="288" r:id="rId6"/>
    <p:sldId id="301" r:id="rId7"/>
    <p:sldId id="309" r:id="rId8"/>
    <p:sldId id="310" r:id="rId9"/>
    <p:sldId id="313" r:id="rId10"/>
    <p:sldId id="312" r:id="rId11"/>
    <p:sldId id="311" r:id="rId12"/>
    <p:sldId id="314" r:id="rId13"/>
    <p:sldId id="315" r:id="rId14"/>
    <p:sldId id="317" r:id="rId15"/>
    <p:sldId id="318" r:id="rId16"/>
    <p:sldId id="319" r:id="rId17"/>
    <p:sldId id="322" r:id="rId18"/>
    <p:sldId id="307" r:id="rId19"/>
    <p:sldId id="321" r:id="rId20"/>
    <p:sldId id="291" r:id="rId2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2D050"/>
    <a:srgbClr val="12B4BC"/>
    <a:srgbClr val="6CF0FF"/>
    <a:srgbClr val="192A72"/>
    <a:srgbClr val="E0E0E0"/>
    <a:srgbClr val="E6E6E6"/>
    <a:srgbClr val="11A4AB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96" autoAdjust="0"/>
    <p:restoredTop sz="91822" autoAdjust="0"/>
  </p:normalViewPr>
  <p:slideViewPr>
    <p:cSldViewPr snapToGrid="0" snapToObjects="1">
      <p:cViewPr varScale="1">
        <p:scale>
          <a:sx n="65" d="100"/>
          <a:sy n="65" d="100"/>
        </p:scale>
        <p:origin x="716" y="52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5EC061A6-0796-4DA4-BCCF-C39215C865B3}" type="datetimeFigureOut">
              <a:rPr lang="he-IL" smtClean="0"/>
              <a:pPr/>
              <a:t>ה'/אב/תש"ף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660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1021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8730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3622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5012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3914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785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01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5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154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66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2362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05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ה'/אב/תש"ף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phy.com/gifs/animal-dog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A4%D7%A8%D7%A7%D7%98%D7%9C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hyperlink" Target="https://he.wikipedia.org/wiki/%D7%91%D7%95%D7%A8%D7%92" TargetMode="External"/><Relationship Id="rId4" Type="http://schemas.openxmlformats.org/officeDocument/2006/relationships/hyperlink" Target="https://he.wikipedia.org/wiki/%D7%A1%D7%A4%D7%99%D7%A8%D7%9C%D7%9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hyperlink" Target="https://giphy.com/gifs/time-clock-konczakowsk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רֶקוּרְסְיָה – פרק 2</a:t>
            </a:r>
            <a:br>
              <a:rPr lang="he-IL" dirty="0"/>
            </a:br>
            <a:r>
              <a:rPr lang="he-IL" dirty="0"/>
              <a:t>"</a:t>
            </a:r>
            <a:r>
              <a:rPr lang="he-IL" dirty="0" err="1"/>
              <a:t>רקורסיית</a:t>
            </a:r>
            <a:r>
              <a:rPr lang="he-IL" dirty="0"/>
              <a:t> </a:t>
            </a:r>
            <a:r>
              <a:rPr lang="he-IL" dirty="0" err="1"/>
              <a:t>זנ</a:t>
            </a:r>
            <a:r>
              <a:rPr lang="he-IL" sz="1400" dirty="0"/>
              <a:t> </a:t>
            </a:r>
            <a:r>
              <a:rPr lang="he-IL" dirty="0"/>
              <a:t>ב"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590505"/>
            <a:ext cx="9203635" cy="804863"/>
          </a:xfrm>
        </p:spPr>
        <p:txBody>
          <a:bodyPr/>
          <a:lstStyle/>
          <a:p>
            <a:r>
              <a:rPr lang="he-IL" b="1" dirty="0"/>
              <a:t>פעולות שאינן מחזירות ערך</a:t>
            </a:r>
            <a:endParaRPr lang="en-US" b="1" dirty="0"/>
          </a:p>
          <a:p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4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טקסט, ציור&#10;&#10;התיאור נוצר באופן אוטומטי">
            <a:extLst>
              <a:ext uri="{FF2B5EF4-FFF2-40B4-BE49-F238E27FC236}">
                <a16:creationId xmlns:a16="http://schemas.microsoft.com/office/drawing/2014/main" id="{0337DB87-E553-4949-90D5-B7DD16D83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" y="1667634"/>
            <a:ext cx="4155896" cy="3525907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077" y="147519"/>
            <a:ext cx="4890152" cy="720000"/>
          </a:xfrm>
        </p:spPr>
        <p:txBody>
          <a:bodyPr/>
          <a:lstStyle/>
          <a:p>
            <a:r>
              <a:rPr lang="he-IL" dirty="0"/>
              <a:t>משימה מס' 1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0359" y="947928"/>
            <a:ext cx="11934496" cy="1068028"/>
          </a:xfrm>
        </p:spPr>
        <p:txBody>
          <a:bodyPr/>
          <a:lstStyle/>
          <a:p>
            <a:r>
              <a:rPr lang="he-IL" sz="2600" dirty="0"/>
              <a:t>כתבו רעיון לאלגוריתם המדפיס את ספרותיו של מספר שלם וחיובי, במהופך (מהסוף להתחלה), מבלי להשתמש במערך או בצורת אחסון אחרת. </a:t>
            </a:r>
            <a:endParaRPr lang="en-US" sz="2600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40512" y="2015956"/>
            <a:ext cx="8405134" cy="3522187"/>
          </a:xfrm>
        </p:spPr>
        <p:txBody>
          <a:bodyPr/>
          <a:lstStyle/>
          <a:p>
            <a:pPr marL="0" indent="0" defTabSz="432000">
              <a:buNone/>
            </a:pPr>
            <a:r>
              <a:rPr lang="he-IL" b="1" i="1" dirty="0">
                <a:solidFill>
                  <a:srgbClr val="FFC000"/>
                </a:solidFill>
              </a:rPr>
              <a:t>הדפס</a:t>
            </a:r>
            <a:r>
              <a:rPr lang="he-IL" b="1" i="1" baseline="-25000" dirty="0">
                <a:solidFill>
                  <a:srgbClr val="FFC000"/>
                </a:solidFill>
              </a:rPr>
              <a:t>-</a:t>
            </a:r>
            <a:r>
              <a:rPr lang="he-IL" b="1" i="1" dirty="0">
                <a:solidFill>
                  <a:srgbClr val="FFC000"/>
                </a:solidFill>
              </a:rPr>
              <a:t>במהופך</a:t>
            </a:r>
            <a:r>
              <a:rPr lang="he-IL" b="1" i="1" dirty="0"/>
              <a:t> </a:t>
            </a:r>
            <a:r>
              <a:rPr lang="he-IL" i="1" dirty="0"/>
              <a:t>(</a:t>
            </a:r>
            <a:r>
              <a:rPr lang="en-US" i="1" dirty="0"/>
              <a:t>n</a:t>
            </a:r>
            <a:r>
              <a:rPr lang="he-IL" i="1" dirty="0"/>
              <a:t>)</a:t>
            </a:r>
            <a:endParaRPr lang="en-US" dirty="0"/>
          </a:p>
          <a:p>
            <a:pPr marL="457200" indent="-457200" defTabSz="432000" hangingPunct="0">
              <a:buAutoNum type="arabicPeriod"/>
            </a:pPr>
            <a:r>
              <a:rPr lang="he-IL" i="1" dirty="0"/>
              <a:t>אם </a:t>
            </a:r>
            <a:r>
              <a:rPr lang="en-US" i="1" dirty="0"/>
              <a:t>n&lt;10</a:t>
            </a:r>
            <a:r>
              <a:rPr lang="he-IL" i="1" dirty="0"/>
              <a:t>, </a:t>
            </a:r>
          </a:p>
          <a:p>
            <a:pPr marL="0" indent="0" defTabSz="432000" hangingPunct="0">
              <a:buNone/>
            </a:pPr>
            <a:r>
              <a:rPr lang="he-IL" i="1" dirty="0"/>
              <a:t>	1.1	הדפס את </a:t>
            </a:r>
            <a:r>
              <a:rPr lang="en-US" i="1" dirty="0"/>
              <a:t>n </a:t>
            </a:r>
            <a:endParaRPr lang="en-US" dirty="0"/>
          </a:p>
          <a:p>
            <a:pPr marL="0" indent="0" defTabSz="432000" hangingPunct="0">
              <a:buNone/>
            </a:pPr>
            <a:r>
              <a:rPr lang="he-IL" i="1" dirty="0"/>
              <a:t>	אחרת: </a:t>
            </a:r>
          </a:p>
          <a:p>
            <a:pPr marL="0" indent="0" defTabSz="432000" hangingPunct="0">
              <a:buNone/>
            </a:pPr>
            <a:r>
              <a:rPr lang="he-IL" i="1" dirty="0"/>
              <a:t>	1.1	הדפס את </a:t>
            </a:r>
            <a:r>
              <a:rPr lang="en-US" i="1" dirty="0"/>
              <a:t> n%10</a:t>
            </a:r>
            <a:r>
              <a:rPr lang="he-IL" i="1" dirty="0"/>
              <a:t>(השארית של חלוקת </a:t>
            </a:r>
            <a:r>
              <a:rPr lang="en-US" i="1" dirty="0"/>
              <a:t>n</a:t>
            </a:r>
            <a:r>
              <a:rPr lang="he-IL" i="1" dirty="0"/>
              <a:t> ב-10</a:t>
            </a:r>
            <a:r>
              <a:rPr lang="en-US" i="1" dirty="0"/>
              <a:t>(</a:t>
            </a:r>
            <a:endParaRPr lang="en-US" dirty="0"/>
          </a:p>
          <a:p>
            <a:pPr marL="0" indent="0" defTabSz="432000" hangingPunct="0">
              <a:buNone/>
            </a:pPr>
            <a:r>
              <a:rPr lang="he-IL" i="1" dirty="0"/>
              <a:t>	1.2	זמֵן את </a:t>
            </a:r>
            <a:r>
              <a:rPr lang="he-IL" b="1" i="1" dirty="0">
                <a:solidFill>
                  <a:srgbClr val="FFC000"/>
                </a:solidFill>
              </a:rPr>
              <a:t>הדפס</a:t>
            </a:r>
            <a:r>
              <a:rPr lang="he-IL" b="1" i="1" baseline="-25000" dirty="0">
                <a:solidFill>
                  <a:srgbClr val="FFC000"/>
                </a:solidFill>
              </a:rPr>
              <a:t>-</a:t>
            </a:r>
            <a:r>
              <a:rPr lang="he-IL" b="1" i="1" dirty="0">
                <a:solidFill>
                  <a:srgbClr val="FFC000"/>
                </a:solidFill>
              </a:rPr>
              <a:t>במהופך</a:t>
            </a:r>
            <a:r>
              <a:rPr lang="he-IL" i="1" dirty="0"/>
              <a:t> (</a:t>
            </a:r>
            <a:r>
              <a:rPr lang="en-US" i="1" dirty="0"/>
              <a:t>n/10</a:t>
            </a:r>
            <a:r>
              <a:rPr lang="he-IL" i="1" dirty="0"/>
              <a:t>) </a:t>
            </a:r>
            <a:endParaRPr lang="en-US" dirty="0"/>
          </a:p>
          <a:p>
            <a:pPr marL="0" indent="0" defTabSz="432000">
              <a:buNone/>
            </a:pPr>
            <a:endParaRPr lang="he-IL" dirty="0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2F11D191-A281-49AE-8607-899079004AB0}"/>
              </a:ext>
            </a:extLst>
          </p:cNvPr>
          <p:cNvSpPr txBox="1">
            <a:spLocks/>
          </p:cNvSpPr>
          <p:nvPr/>
        </p:nvSpPr>
        <p:spPr>
          <a:xfrm>
            <a:off x="3472736" y="143799"/>
            <a:ext cx="2712006" cy="720000"/>
          </a:xfrm>
          <a:prstGeom prst="rect">
            <a:avLst/>
          </a:prstGeo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- פתרון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AADB6C6A-FB9A-4A52-8DFF-96BD8ED26273}"/>
              </a:ext>
            </a:extLst>
          </p:cNvPr>
          <p:cNvSpPr/>
          <p:nvPr/>
        </p:nvSpPr>
        <p:spPr>
          <a:xfrm>
            <a:off x="274957" y="4853794"/>
            <a:ext cx="793736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anose="00000500000000000000" pitchFamily="2" charset="-79"/>
              </a:rPr>
              <a:t>בפתרון זה, האלגוריתם מבצע</a:t>
            </a:r>
          </a:p>
          <a:p>
            <a:pPr algn="just">
              <a:spcAft>
                <a:spcPts val="600"/>
              </a:spcAft>
            </a:pP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anose="00000500000000000000" pitchFamily="2" charset="-79"/>
              </a:rPr>
              <a:t>קריאה רקורסיבית יחידה. הרקורסיה מבצעת תהליך "</a:t>
            </a:r>
            <a:r>
              <a:rPr lang="he-IL" sz="2400" b="1" dirty="0">
                <a:solidFill>
                  <a:srgbClr val="000000"/>
                </a:solidFill>
                <a:highlight>
                  <a:srgbClr val="FFFF00"/>
                </a:highlight>
                <a:latin typeface="Varela Round" pitchFamily="2" charset="-79"/>
                <a:cs typeface="Varela Round" panose="00000500000000000000" pitchFamily="2" charset="-79"/>
              </a:rPr>
              <a:t>הלוך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anose="00000500000000000000" pitchFamily="2" charset="-79"/>
              </a:rPr>
              <a:t>", כלומר סדרה אחת של קריאות רקורסיביות. התהליך מסתיים אחרי תום ביצוע הקריאה הרקורסיבית האחרונה. רקורסיה אשר מבצעת רק תהליך של "</a:t>
            </a:r>
            <a:r>
              <a:rPr lang="he-IL" sz="2400" b="1" dirty="0">
                <a:solidFill>
                  <a:srgbClr val="000000"/>
                </a:solidFill>
                <a:highlight>
                  <a:srgbClr val="FFFF00"/>
                </a:highlight>
                <a:latin typeface="Varela Round" pitchFamily="2" charset="-79"/>
                <a:cs typeface="Varela Round" panose="00000500000000000000" pitchFamily="2" charset="-79"/>
              </a:rPr>
              <a:t>הלוך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anose="00000500000000000000" pitchFamily="2" charset="-79"/>
              </a:rPr>
              <a:t>" נקראת "</a:t>
            </a:r>
            <a:r>
              <a:rPr lang="he-IL" sz="2400" b="1" dirty="0" err="1">
                <a:solidFill>
                  <a:srgbClr val="000000"/>
                </a:solidFill>
                <a:highlight>
                  <a:srgbClr val="FFFF00"/>
                </a:highlight>
                <a:latin typeface="Varela Round" pitchFamily="2" charset="-79"/>
                <a:cs typeface="Varela Round" panose="00000500000000000000" pitchFamily="2" charset="-79"/>
              </a:rPr>
              <a:t>רקורסיית</a:t>
            </a:r>
            <a:r>
              <a:rPr lang="he-IL" sz="2400" b="1" dirty="0">
                <a:solidFill>
                  <a:srgbClr val="000000"/>
                </a:solidFill>
                <a:highlight>
                  <a:srgbClr val="FFFF00"/>
                </a:highlight>
                <a:latin typeface="Varela Round" pitchFamily="2" charset="-79"/>
                <a:cs typeface="Varela Round" panose="00000500000000000000" pitchFamily="2" charset="-79"/>
              </a:rPr>
              <a:t> זנב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anose="00000500000000000000" pitchFamily="2" charset="-79"/>
              </a:rPr>
              <a:t>". </a:t>
            </a:r>
            <a:endParaRPr lang="en-US" sz="2400" dirty="0">
              <a:solidFill>
                <a:srgbClr val="000000"/>
              </a:solidFill>
              <a:latin typeface="Varela Round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182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טקסט, ציור&#10;&#10;התיאור נוצר באופן אוטומטי">
            <a:extLst>
              <a:ext uri="{FF2B5EF4-FFF2-40B4-BE49-F238E27FC236}">
                <a16:creationId xmlns:a16="http://schemas.microsoft.com/office/drawing/2014/main" id="{0337DB87-E553-4949-90D5-B7DD16D83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93" y="2015956"/>
            <a:ext cx="3142062" cy="2665759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003" y="151728"/>
            <a:ext cx="4890152" cy="720000"/>
          </a:xfrm>
        </p:spPr>
        <p:txBody>
          <a:bodyPr/>
          <a:lstStyle/>
          <a:p>
            <a:r>
              <a:rPr lang="he-IL" dirty="0"/>
              <a:t>משימה מס' 1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0359" y="947928"/>
            <a:ext cx="11934496" cy="1068028"/>
          </a:xfrm>
        </p:spPr>
        <p:txBody>
          <a:bodyPr/>
          <a:lstStyle/>
          <a:p>
            <a:r>
              <a:rPr lang="he-IL" sz="2600" dirty="0"/>
              <a:t>כתבו רעיון לאלגוריתם המדפיס את ספרותיו של מספר שלם וחיובי, במהופך </a:t>
            </a:r>
            <a:endParaRPr lang="en-US" sz="2600" dirty="0"/>
          </a:p>
          <a:p>
            <a:r>
              <a:rPr lang="he-IL" sz="2600" dirty="0"/>
              <a:t> (מהסוף להתחלה), מבלי להשתמש במערך או בצורת אחסון אחרת. </a:t>
            </a:r>
            <a:endParaRPr lang="en-US" sz="2600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3961" y="2044859"/>
            <a:ext cx="9524193" cy="4520046"/>
          </a:xfrm>
        </p:spPr>
        <p:txBody>
          <a:bodyPr>
            <a:noAutofit/>
          </a:bodyPr>
          <a:lstStyle/>
          <a:p>
            <a:pPr marL="0" indent="0" algn="l" defTabSz="432000" rtl="0">
              <a:buNone/>
            </a:pPr>
            <a:r>
              <a:rPr lang="en-US" b="1" dirty="0"/>
              <a:t>public static void </a:t>
            </a:r>
            <a:r>
              <a:rPr lang="en-US" b="1" dirty="0" err="1">
                <a:solidFill>
                  <a:srgbClr val="FFC000"/>
                </a:solidFill>
              </a:rPr>
              <a:t>printReverse</a:t>
            </a:r>
            <a:r>
              <a:rPr lang="en-US" b="1" dirty="0"/>
              <a:t> (</a:t>
            </a:r>
            <a:r>
              <a:rPr lang="en-US" sz="1000" b="1" dirty="0"/>
              <a:t> </a:t>
            </a:r>
            <a:r>
              <a:rPr lang="en-US" b="1" dirty="0"/>
              <a:t>int n</a:t>
            </a:r>
            <a:r>
              <a:rPr lang="en-US" sz="1000" b="1" dirty="0"/>
              <a:t> </a:t>
            </a:r>
            <a:r>
              <a:rPr lang="en-US" b="1" dirty="0"/>
              <a:t>)</a:t>
            </a:r>
          </a:p>
          <a:p>
            <a:pPr marL="0" indent="0" algn="l" defTabSz="432000" rtl="0">
              <a:buNone/>
            </a:pPr>
            <a:r>
              <a:rPr lang="he-IL" b="1" dirty="0"/>
              <a:t>}</a:t>
            </a:r>
            <a:r>
              <a:rPr lang="en-US" b="1" dirty="0"/>
              <a:t>	</a:t>
            </a:r>
            <a:r>
              <a:rPr lang="en-US" sz="2000" b="1" dirty="0">
                <a:solidFill>
                  <a:srgbClr val="92D050"/>
                </a:solidFill>
              </a:rPr>
              <a:t>//  </a:t>
            </a:r>
            <a:r>
              <a:rPr lang="he-IL" sz="2000" b="1" dirty="0">
                <a:solidFill>
                  <a:srgbClr val="92D050"/>
                </a:solidFill>
              </a:rPr>
              <a:t>ומדפיסה את ספרותיו במהופך.</a:t>
            </a:r>
            <a:r>
              <a:rPr lang="en-US" sz="2000" b="1" dirty="0">
                <a:solidFill>
                  <a:srgbClr val="92D050"/>
                </a:solidFill>
              </a:rPr>
              <a:t> n</a:t>
            </a:r>
            <a:r>
              <a:rPr lang="he-IL" sz="2000" b="1" dirty="0">
                <a:solidFill>
                  <a:srgbClr val="92D050"/>
                </a:solidFill>
              </a:rPr>
              <a:t>הפעולה מקבלת מספר שלם </a:t>
            </a:r>
          </a:p>
          <a:p>
            <a:pPr marL="0" indent="0" algn="l" defTabSz="432000" rtl="0">
              <a:buNone/>
            </a:pPr>
            <a:r>
              <a:rPr lang="en-US" b="1" dirty="0"/>
              <a:t>	if (</a:t>
            </a:r>
            <a:r>
              <a:rPr lang="en-US" sz="1000" b="1" dirty="0"/>
              <a:t> </a:t>
            </a:r>
            <a:r>
              <a:rPr lang="en-US" b="1" dirty="0"/>
              <a:t>n &lt; 10</a:t>
            </a:r>
            <a:r>
              <a:rPr lang="en-US" sz="1600" b="1" dirty="0"/>
              <a:t> </a:t>
            </a:r>
            <a:r>
              <a:rPr lang="en-US" b="1" dirty="0"/>
              <a:t>)</a:t>
            </a:r>
          </a:p>
          <a:p>
            <a:pPr marL="0" indent="0" algn="l" defTabSz="432000" rtl="0">
              <a:buNone/>
            </a:pPr>
            <a:r>
              <a:rPr lang="en-US" b="1" dirty="0"/>
              <a:t>		</a:t>
            </a:r>
            <a:r>
              <a:rPr lang="en-US" b="1" dirty="0" err="1"/>
              <a:t>System.out.print</a:t>
            </a:r>
            <a:r>
              <a:rPr lang="en-US" b="1" dirty="0"/>
              <a:t>(</a:t>
            </a:r>
            <a:r>
              <a:rPr lang="en-US" sz="1000" b="1" dirty="0"/>
              <a:t> </a:t>
            </a:r>
            <a:r>
              <a:rPr lang="en-US" b="1" dirty="0"/>
              <a:t>" " + n</a:t>
            </a:r>
            <a:r>
              <a:rPr lang="en-US" sz="1000" b="1" dirty="0"/>
              <a:t> </a:t>
            </a:r>
            <a:r>
              <a:rPr lang="en-US" b="1" dirty="0"/>
              <a:t>)</a:t>
            </a:r>
            <a:r>
              <a:rPr lang="en-US" sz="1000" b="1" dirty="0"/>
              <a:t> </a:t>
            </a:r>
            <a:r>
              <a:rPr lang="en-US" b="1" dirty="0"/>
              <a:t>;</a:t>
            </a:r>
          </a:p>
          <a:p>
            <a:pPr marL="0" indent="0" algn="l" defTabSz="432000" rtl="0">
              <a:buNone/>
            </a:pPr>
            <a:r>
              <a:rPr lang="en-US" b="1" dirty="0"/>
              <a:t>  	  else</a:t>
            </a:r>
          </a:p>
          <a:p>
            <a:pPr marL="874826" lvl="2" indent="0" algn="l" defTabSz="432000" rtl="0">
              <a:buNone/>
            </a:pPr>
            <a:r>
              <a:rPr lang="en-US" sz="2400" b="1" dirty="0"/>
              <a:t>{</a:t>
            </a:r>
            <a:endParaRPr lang="he-IL" sz="2400" b="1" dirty="0"/>
          </a:p>
          <a:p>
            <a:pPr marL="0" indent="0" algn="l" defTabSz="432000" rtl="0">
              <a:buNone/>
            </a:pPr>
            <a:r>
              <a:rPr lang="en-US" b="1" dirty="0"/>
              <a:t>			</a:t>
            </a:r>
            <a:r>
              <a:rPr lang="en-US" b="1" dirty="0" err="1"/>
              <a:t>System.out.print</a:t>
            </a:r>
            <a:r>
              <a:rPr lang="en-US" b="1" dirty="0"/>
              <a:t> (</a:t>
            </a:r>
            <a:r>
              <a:rPr lang="en-US" sz="1000" b="1" dirty="0"/>
              <a:t> </a:t>
            </a:r>
            <a:r>
              <a:rPr lang="en-US" b="1" dirty="0"/>
              <a:t>" " + n</a:t>
            </a:r>
            <a:r>
              <a:rPr lang="en-US" sz="1000" b="1" dirty="0"/>
              <a:t>  </a:t>
            </a:r>
            <a:r>
              <a:rPr lang="en-US" sz="2000" b="1" dirty="0"/>
              <a:t>%</a:t>
            </a:r>
            <a:r>
              <a:rPr lang="en-US" sz="1000" b="1" dirty="0"/>
              <a:t> </a:t>
            </a:r>
            <a:r>
              <a:rPr lang="en-US" b="1" dirty="0"/>
              <a:t>10)</a:t>
            </a:r>
            <a:r>
              <a:rPr lang="en-US" sz="1000" b="1" dirty="0"/>
              <a:t> </a:t>
            </a:r>
            <a:r>
              <a:rPr lang="en-US" b="1" dirty="0"/>
              <a:t>;</a:t>
            </a:r>
          </a:p>
          <a:p>
            <a:pPr marL="0" indent="0" algn="l" defTabSz="432000" rtl="0">
              <a:buNone/>
            </a:pPr>
            <a:r>
              <a:rPr lang="en-US" b="1" dirty="0"/>
              <a:t>			</a:t>
            </a:r>
            <a:r>
              <a:rPr lang="en-US" b="1" dirty="0" err="1">
                <a:solidFill>
                  <a:srgbClr val="FFC000"/>
                </a:solidFill>
              </a:rPr>
              <a:t>printReverse</a:t>
            </a:r>
            <a:r>
              <a:rPr lang="en-US" b="1" dirty="0"/>
              <a:t> (</a:t>
            </a:r>
            <a:r>
              <a:rPr lang="en-US" sz="1000" b="1" dirty="0"/>
              <a:t> </a:t>
            </a:r>
            <a:r>
              <a:rPr lang="en-US" b="1" dirty="0"/>
              <a:t>n</a:t>
            </a:r>
            <a:r>
              <a:rPr lang="en-US" sz="1400" b="1" dirty="0"/>
              <a:t> </a:t>
            </a:r>
            <a:r>
              <a:rPr lang="en-US" b="1" dirty="0"/>
              <a:t>/</a:t>
            </a:r>
            <a:r>
              <a:rPr lang="en-US" sz="1400" b="1" dirty="0"/>
              <a:t> </a:t>
            </a:r>
            <a:r>
              <a:rPr lang="en-US" b="1" dirty="0"/>
              <a:t>10</a:t>
            </a:r>
            <a:r>
              <a:rPr lang="en-US" sz="1000" b="1" dirty="0"/>
              <a:t> </a:t>
            </a:r>
            <a:r>
              <a:rPr lang="en-US" b="1" dirty="0"/>
              <a:t>)</a:t>
            </a:r>
            <a:r>
              <a:rPr lang="en-US" sz="1000" b="1" dirty="0"/>
              <a:t> </a:t>
            </a:r>
            <a:r>
              <a:rPr lang="en-US" b="1" dirty="0"/>
              <a:t>;</a:t>
            </a:r>
          </a:p>
          <a:p>
            <a:pPr marL="874826" lvl="2" indent="0" algn="l" defTabSz="432000" rtl="0">
              <a:buNone/>
            </a:pPr>
            <a:r>
              <a:rPr lang="en-US" sz="2400" b="1" dirty="0"/>
              <a:t>}</a:t>
            </a:r>
            <a:endParaRPr lang="he-IL" sz="2400" b="1" dirty="0"/>
          </a:p>
          <a:p>
            <a:pPr marL="0" indent="0" algn="l" defTabSz="432000" rtl="0">
              <a:buNone/>
            </a:pPr>
            <a:r>
              <a:rPr lang="he-IL" b="1" dirty="0"/>
              <a:t>{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2F11D191-A281-49AE-8607-899079004AB0}"/>
              </a:ext>
            </a:extLst>
          </p:cNvPr>
          <p:cNvSpPr txBox="1">
            <a:spLocks/>
          </p:cNvSpPr>
          <p:nvPr/>
        </p:nvSpPr>
        <p:spPr>
          <a:xfrm>
            <a:off x="1741714" y="143799"/>
            <a:ext cx="4210804" cy="720000"/>
          </a:xfrm>
          <a:prstGeom prst="rect">
            <a:avLst/>
          </a:prstGeo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- פתרון ב- </a:t>
            </a:r>
            <a:r>
              <a:rPr lang="en-US" dirty="0"/>
              <a:t>JAVA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1121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טקסט, ציור&#10;&#10;התיאור נוצר באופן אוטומטי">
            <a:extLst>
              <a:ext uri="{FF2B5EF4-FFF2-40B4-BE49-F238E27FC236}">
                <a16:creationId xmlns:a16="http://schemas.microsoft.com/office/drawing/2014/main" id="{0337DB87-E553-4949-90D5-B7DD16D83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31" y="2076479"/>
            <a:ext cx="3142062" cy="2665759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003" y="151728"/>
            <a:ext cx="4890152" cy="720000"/>
          </a:xfrm>
        </p:spPr>
        <p:txBody>
          <a:bodyPr/>
          <a:lstStyle/>
          <a:p>
            <a:r>
              <a:rPr lang="he-IL" dirty="0"/>
              <a:t>משימה מס' 1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92651" y="947928"/>
            <a:ext cx="7452204" cy="1068028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he-IL" sz="2300" dirty="0"/>
              <a:t>עץ המעקב מאפשר לנו לעקוב אחר הפעולות  לרוחב הדף.</a:t>
            </a:r>
          </a:p>
          <a:p>
            <a:pPr>
              <a:spcBef>
                <a:spcPts val="500"/>
              </a:spcBef>
            </a:pPr>
            <a:r>
              <a:rPr lang="he-IL" sz="2300" dirty="0"/>
              <a:t>המשתנים ממוקמים מעל הפעולות.</a:t>
            </a:r>
          </a:p>
          <a:p>
            <a:pPr>
              <a:spcBef>
                <a:spcPts val="500"/>
              </a:spcBef>
            </a:pPr>
            <a:r>
              <a:rPr lang="he-IL" sz="2300" dirty="0"/>
              <a:t>הדפסת ספרותיו של מספר שלם וחיובי במהופך. </a:t>
            </a:r>
            <a:endParaRPr lang="en-US" sz="2300" dirty="0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2F11D191-A281-49AE-8607-899079004AB0}"/>
              </a:ext>
            </a:extLst>
          </p:cNvPr>
          <p:cNvSpPr txBox="1">
            <a:spLocks/>
          </p:cNvSpPr>
          <p:nvPr/>
        </p:nvSpPr>
        <p:spPr>
          <a:xfrm>
            <a:off x="1105920" y="143799"/>
            <a:ext cx="4890152" cy="720000"/>
          </a:xfrm>
          <a:prstGeom prst="rect">
            <a:avLst/>
          </a:prstGeo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- מעקב (עץ מעקב)</a:t>
            </a:r>
          </a:p>
        </p:txBody>
      </p:sp>
      <p:sp>
        <p:nvSpPr>
          <p:cNvPr id="18" name="כותרת 1">
            <a:extLst>
              <a:ext uri="{FF2B5EF4-FFF2-40B4-BE49-F238E27FC236}">
                <a16:creationId xmlns:a16="http://schemas.microsoft.com/office/drawing/2014/main" id="{39C5C6BB-C79E-49AF-90DF-DFE0E3A6BBE4}"/>
              </a:ext>
            </a:extLst>
          </p:cNvPr>
          <p:cNvSpPr txBox="1">
            <a:spLocks/>
          </p:cNvSpPr>
          <p:nvPr/>
        </p:nvSpPr>
        <p:spPr>
          <a:xfrm>
            <a:off x="2536822" y="1390656"/>
            <a:ext cx="3013107" cy="477827"/>
          </a:xfrm>
          <a:prstGeom prst="rect">
            <a:avLst/>
          </a:prstGeom>
        </p:spPr>
        <p:txBody>
          <a:bodyPr rtlCol="1" anchor="ctr"/>
          <a:lstStyle/>
          <a:p>
            <a:pPr algn="l" rtl="0"/>
            <a:r>
              <a:rPr lang="en-US" sz="2200" b="1" dirty="0" err="1">
                <a:solidFill>
                  <a:srgbClr val="FFC000"/>
                </a:solidFill>
              </a:rPr>
              <a:t>printReverse</a:t>
            </a:r>
            <a:r>
              <a:rPr lang="en-US" sz="1000" kern="7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200" kern="7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1000" kern="7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000" kern="700" dirty="0">
                <a:latin typeface="Varela Round" panose="00000500000000000000" pitchFamily="2" charset="-79"/>
                <a:cs typeface="Varela Round" panose="00000500000000000000" pitchFamily="2" charset="-79"/>
              </a:rPr>
              <a:t>2710</a:t>
            </a:r>
            <a:r>
              <a:rPr lang="en-US" sz="1000" kern="7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200" kern="7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01A37296-43D4-416F-B57F-93A32260BE23}"/>
              </a:ext>
            </a:extLst>
          </p:cNvPr>
          <p:cNvGrpSpPr/>
          <p:nvPr/>
        </p:nvGrpSpPr>
        <p:grpSpPr>
          <a:xfrm>
            <a:off x="1970082" y="2072472"/>
            <a:ext cx="4165630" cy="927900"/>
            <a:chOff x="2478072" y="2072472"/>
            <a:chExt cx="4165630" cy="927900"/>
          </a:xfrm>
        </p:grpSpPr>
        <p:sp>
          <p:nvSpPr>
            <p:cNvPr id="20" name="כותרת 1">
              <a:extLst>
                <a:ext uri="{FF2B5EF4-FFF2-40B4-BE49-F238E27FC236}">
                  <a16:creationId xmlns:a16="http://schemas.microsoft.com/office/drawing/2014/main" id="{EC944D6B-684B-49F7-9A45-8BE6331C4A49}"/>
                </a:ext>
              </a:extLst>
            </p:cNvPr>
            <p:cNvSpPr txBox="1">
              <a:spLocks/>
            </p:cNvSpPr>
            <p:nvPr/>
          </p:nvSpPr>
          <p:spPr>
            <a:xfrm>
              <a:off x="2786050" y="2357430"/>
              <a:ext cx="3857652" cy="642942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l" rtl="0"/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System</a:t>
              </a:r>
              <a:r>
                <a:rPr lang="en-US" sz="2400" b="1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.</a:t>
              </a:r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out</a:t>
              </a:r>
              <a:r>
                <a:rPr lang="en-US" sz="2400" b="1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.</a:t>
              </a:r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print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( </a:t>
              </a:r>
              <a:r>
                <a:rPr lang="en-US" sz="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0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+ " " ) </a:t>
              </a:r>
              <a:r>
                <a:rPr lang="en-US" sz="24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;</a:t>
              </a:r>
              <a:endParaRPr lang="en-US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cxnSp>
          <p:nvCxnSpPr>
            <p:cNvPr id="21" name="מחבר חץ ישר 20">
              <a:extLst>
                <a:ext uri="{FF2B5EF4-FFF2-40B4-BE49-F238E27FC236}">
                  <a16:creationId xmlns:a16="http://schemas.microsoft.com/office/drawing/2014/main" id="{E5FB2BAD-127F-42C4-B340-200B1E249277}"/>
                </a:ext>
              </a:extLst>
            </p:cNvPr>
            <p:cNvCxnSpPr/>
            <p:nvPr/>
          </p:nvCxnSpPr>
          <p:spPr>
            <a:xfrm rot="5400000">
              <a:off x="2751125" y="2250273"/>
              <a:ext cx="356396" cy="794"/>
            </a:xfrm>
            <a:prstGeom prst="straightConnector1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חץ ישר 21">
              <a:extLst>
                <a:ext uri="{FF2B5EF4-FFF2-40B4-BE49-F238E27FC236}">
                  <a16:creationId xmlns:a16="http://schemas.microsoft.com/office/drawing/2014/main" id="{D597E77C-E801-4730-9A8A-C273AA8477B1}"/>
                </a:ext>
              </a:extLst>
            </p:cNvPr>
            <p:cNvCxnSpPr/>
            <p:nvPr/>
          </p:nvCxnSpPr>
          <p:spPr>
            <a:xfrm>
              <a:off x="2478072" y="271462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D69D6299-819F-4EF2-B9D2-7C1222CCD73D}"/>
              </a:ext>
            </a:extLst>
          </p:cNvPr>
          <p:cNvGrpSpPr/>
          <p:nvPr/>
        </p:nvGrpSpPr>
        <p:grpSpPr>
          <a:xfrm>
            <a:off x="3863984" y="2071678"/>
            <a:ext cx="5242781" cy="919002"/>
            <a:chOff x="4429124" y="2071678"/>
            <a:chExt cx="5242781" cy="919002"/>
          </a:xfrm>
        </p:grpSpPr>
        <p:sp>
          <p:nvSpPr>
            <p:cNvPr id="24" name="כותרת 1">
              <a:extLst>
                <a:ext uri="{FF2B5EF4-FFF2-40B4-BE49-F238E27FC236}">
                  <a16:creationId xmlns:a16="http://schemas.microsoft.com/office/drawing/2014/main" id="{54BB6D15-2CF0-4BD0-A165-2BD110550CDF}"/>
                </a:ext>
              </a:extLst>
            </p:cNvPr>
            <p:cNvSpPr txBox="1">
              <a:spLocks/>
            </p:cNvSpPr>
            <p:nvPr/>
          </p:nvSpPr>
          <p:spPr>
            <a:xfrm>
              <a:off x="6749343" y="2347738"/>
              <a:ext cx="2922562" cy="642942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l" rtl="0"/>
              <a:r>
                <a:rPr lang="en-US" sz="2400" kern="700" dirty="0">
                  <a:solidFill>
                    <a:srgbClr val="FF00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200" b="1" dirty="0" err="1">
                  <a:solidFill>
                    <a:srgbClr val="FFC000"/>
                  </a:solidFill>
                </a:rPr>
                <a:t>printReverse</a:t>
              </a:r>
              <a:r>
                <a:rPr lang="en-US" sz="1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2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(</a:t>
              </a:r>
              <a:r>
                <a:rPr lang="en-US" sz="1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sz="2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271</a:t>
              </a:r>
              <a:r>
                <a:rPr lang="en-US" sz="1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2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</a:p>
          </p:txBody>
        </p:sp>
        <p:cxnSp>
          <p:nvCxnSpPr>
            <p:cNvPr id="25" name="מחבר חץ ישר 24">
              <a:extLst>
                <a:ext uri="{FF2B5EF4-FFF2-40B4-BE49-F238E27FC236}">
                  <a16:creationId xmlns:a16="http://schemas.microsoft.com/office/drawing/2014/main" id="{5AB340F2-46F3-42CE-A69D-D14C6C150EE7}"/>
                </a:ext>
              </a:extLst>
            </p:cNvPr>
            <p:cNvCxnSpPr/>
            <p:nvPr/>
          </p:nvCxnSpPr>
          <p:spPr>
            <a:xfrm rot="5400000">
              <a:off x="6787372" y="2285198"/>
              <a:ext cx="428628" cy="1588"/>
            </a:xfrm>
            <a:prstGeom prst="straightConnector1">
              <a:avLst/>
            </a:prstGeom>
            <a:ln w="15875">
              <a:solidFill>
                <a:schemeClr val="accent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מחבר חץ ישר 25">
              <a:extLst>
                <a:ext uri="{FF2B5EF4-FFF2-40B4-BE49-F238E27FC236}">
                  <a16:creationId xmlns:a16="http://schemas.microsoft.com/office/drawing/2014/main" id="{1804919F-09DD-41F6-A670-3553CF34E352}"/>
                </a:ext>
              </a:extLst>
            </p:cNvPr>
            <p:cNvCxnSpPr/>
            <p:nvPr/>
          </p:nvCxnSpPr>
          <p:spPr>
            <a:xfrm>
              <a:off x="6429388" y="271462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ישר 26">
              <a:extLst>
                <a:ext uri="{FF2B5EF4-FFF2-40B4-BE49-F238E27FC236}">
                  <a16:creationId xmlns:a16="http://schemas.microsoft.com/office/drawing/2014/main" id="{6880A414-151F-4B6A-829B-A5EC9FF38060}"/>
                </a:ext>
              </a:extLst>
            </p:cNvPr>
            <p:cNvCxnSpPr/>
            <p:nvPr/>
          </p:nvCxnSpPr>
          <p:spPr>
            <a:xfrm rot="10800000">
              <a:off x="4429124" y="2071678"/>
              <a:ext cx="2571768" cy="0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9CD1849B-F24F-47F6-8EC1-7CF35A4B21D1}"/>
              </a:ext>
            </a:extLst>
          </p:cNvPr>
          <p:cNvGrpSpPr/>
          <p:nvPr/>
        </p:nvGrpSpPr>
        <p:grpSpPr>
          <a:xfrm>
            <a:off x="134920" y="1785926"/>
            <a:ext cx="3786214" cy="1214446"/>
            <a:chOff x="642910" y="1785926"/>
            <a:chExt cx="3786214" cy="1214446"/>
          </a:xfrm>
        </p:grpSpPr>
        <p:sp>
          <p:nvSpPr>
            <p:cNvPr id="29" name="כותרת 1">
              <a:extLst>
                <a:ext uri="{FF2B5EF4-FFF2-40B4-BE49-F238E27FC236}">
                  <a16:creationId xmlns:a16="http://schemas.microsoft.com/office/drawing/2014/main" id="{415A37C3-AB6F-43DD-9631-C2335E32F06A}"/>
                </a:ext>
              </a:extLst>
            </p:cNvPr>
            <p:cNvSpPr txBox="1">
              <a:spLocks/>
            </p:cNvSpPr>
            <p:nvPr/>
          </p:nvSpPr>
          <p:spPr>
            <a:xfrm>
              <a:off x="642910" y="2357430"/>
              <a:ext cx="2354278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if  (</a:t>
              </a:r>
              <a:r>
                <a:rPr lang="he-IL" sz="22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2710</a:t>
              </a:r>
              <a:r>
                <a:rPr lang="en-US" sz="22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&lt; 10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</a:p>
          </p:txBody>
        </p:sp>
        <p:sp>
          <p:nvSpPr>
            <p:cNvPr id="30" name="כותרת 1">
              <a:extLst>
                <a:ext uri="{FF2B5EF4-FFF2-40B4-BE49-F238E27FC236}">
                  <a16:creationId xmlns:a16="http://schemas.microsoft.com/office/drawing/2014/main" id="{A2B0EB58-B540-4826-9741-DCF8F9AB6D70}"/>
                </a:ext>
              </a:extLst>
            </p:cNvPr>
            <p:cNvSpPr txBox="1">
              <a:spLocks/>
            </p:cNvSpPr>
            <p:nvPr/>
          </p:nvSpPr>
          <p:spPr>
            <a:xfrm>
              <a:off x="857223" y="1928802"/>
              <a:ext cx="1115003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n</a:t>
              </a:r>
              <a:r>
                <a:rPr lang="en-US" sz="2400" baseline="-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=</a:t>
              </a:r>
              <a:r>
                <a:rPr lang="he-IL" sz="2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2710</a:t>
              </a:r>
              <a:endParaRPr lang="en-US" sz="2400" kern="7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cxnSp>
          <p:nvCxnSpPr>
            <p:cNvPr id="31" name="מחבר ישר 30">
              <a:extLst>
                <a:ext uri="{FF2B5EF4-FFF2-40B4-BE49-F238E27FC236}">
                  <a16:creationId xmlns:a16="http://schemas.microsoft.com/office/drawing/2014/main" id="{710C9169-B651-4F02-A326-6AF3656E9693}"/>
                </a:ext>
              </a:extLst>
            </p:cNvPr>
            <p:cNvCxnSpPr/>
            <p:nvPr/>
          </p:nvCxnSpPr>
          <p:spPr>
            <a:xfrm rot="10800000">
              <a:off x="785786" y="2071678"/>
              <a:ext cx="3643338" cy="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מחבר חץ ישר 31">
              <a:extLst>
                <a:ext uri="{FF2B5EF4-FFF2-40B4-BE49-F238E27FC236}">
                  <a16:creationId xmlns:a16="http://schemas.microsoft.com/office/drawing/2014/main" id="{24669EB0-64D5-4F73-9A1B-82ED11ED9886}"/>
                </a:ext>
              </a:extLst>
            </p:cNvPr>
            <p:cNvCxnSpPr/>
            <p:nvPr/>
          </p:nvCxnSpPr>
          <p:spPr>
            <a:xfrm rot="5400000">
              <a:off x="572266" y="2285198"/>
              <a:ext cx="428628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מחבר ישר 32">
              <a:extLst>
                <a:ext uri="{FF2B5EF4-FFF2-40B4-BE49-F238E27FC236}">
                  <a16:creationId xmlns:a16="http://schemas.microsoft.com/office/drawing/2014/main" id="{26825C1A-3A78-4C28-8539-219F40EBB488}"/>
                </a:ext>
              </a:extLst>
            </p:cNvPr>
            <p:cNvCxnSpPr/>
            <p:nvPr/>
          </p:nvCxnSpPr>
          <p:spPr>
            <a:xfrm rot="5400000">
              <a:off x="4286248" y="1928802"/>
              <a:ext cx="285752" cy="0"/>
            </a:xfrm>
            <a:prstGeom prst="line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934CD1F0-8B26-4853-BD41-2894E2837E00}"/>
              </a:ext>
            </a:extLst>
          </p:cNvPr>
          <p:cNvGrpSpPr/>
          <p:nvPr/>
        </p:nvGrpSpPr>
        <p:grpSpPr>
          <a:xfrm>
            <a:off x="1966907" y="3286124"/>
            <a:ext cx="4168805" cy="928694"/>
            <a:chOff x="2474897" y="3286124"/>
            <a:chExt cx="4168805" cy="928694"/>
          </a:xfrm>
        </p:grpSpPr>
        <p:sp>
          <p:nvSpPr>
            <p:cNvPr id="35" name="כותרת 1">
              <a:extLst>
                <a:ext uri="{FF2B5EF4-FFF2-40B4-BE49-F238E27FC236}">
                  <a16:creationId xmlns:a16="http://schemas.microsoft.com/office/drawing/2014/main" id="{1FC9CA2E-E5BD-4DC5-BAB8-A316EC31CEC0}"/>
                </a:ext>
              </a:extLst>
            </p:cNvPr>
            <p:cNvSpPr txBox="1">
              <a:spLocks/>
            </p:cNvSpPr>
            <p:nvPr/>
          </p:nvSpPr>
          <p:spPr>
            <a:xfrm>
              <a:off x="2786050" y="3571876"/>
              <a:ext cx="3857652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System</a:t>
              </a:r>
              <a:r>
                <a:rPr lang="en-US" sz="2400" b="1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.</a:t>
              </a:r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out</a:t>
              </a:r>
              <a:r>
                <a:rPr lang="en-US" sz="2400" b="1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.</a:t>
              </a:r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print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( </a:t>
              </a:r>
              <a:r>
                <a:rPr lang="en-US" sz="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1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+ " " ) </a:t>
              </a:r>
              <a:r>
                <a:rPr lang="en-US" sz="24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;</a:t>
              </a:r>
              <a:endParaRPr lang="en-US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cxnSp>
          <p:nvCxnSpPr>
            <p:cNvPr id="36" name="מחבר חץ ישר 35">
              <a:extLst>
                <a:ext uri="{FF2B5EF4-FFF2-40B4-BE49-F238E27FC236}">
                  <a16:creationId xmlns:a16="http://schemas.microsoft.com/office/drawing/2014/main" id="{CE39BFA5-2AAD-4144-89EB-C01D9751A9DE}"/>
                </a:ext>
              </a:extLst>
            </p:cNvPr>
            <p:cNvCxnSpPr/>
            <p:nvPr/>
          </p:nvCxnSpPr>
          <p:spPr>
            <a:xfrm rot="5400000">
              <a:off x="2750728" y="3464322"/>
              <a:ext cx="357190" cy="79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מחבר חץ ישר 36">
              <a:extLst>
                <a:ext uri="{FF2B5EF4-FFF2-40B4-BE49-F238E27FC236}">
                  <a16:creationId xmlns:a16="http://schemas.microsoft.com/office/drawing/2014/main" id="{3048DECB-ED22-48F8-B68A-B7967EE4A5E0}"/>
                </a:ext>
              </a:extLst>
            </p:cNvPr>
            <p:cNvCxnSpPr/>
            <p:nvPr/>
          </p:nvCxnSpPr>
          <p:spPr>
            <a:xfrm>
              <a:off x="2474897" y="3929066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קבוצה 37">
            <a:extLst>
              <a:ext uri="{FF2B5EF4-FFF2-40B4-BE49-F238E27FC236}">
                <a16:creationId xmlns:a16="http://schemas.microsoft.com/office/drawing/2014/main" id="{1FA96575-6E49-43E6-AC60-E53EC3A96D25}"/>
              </a:ext>
            </a:extLst>
          </p:cNvPr>
          <p:cNvGrpSpPr/>
          <p:nvPr/>
        </p:nvGrpSpPr>
        <p:grpSpPr>
          <a:xfrm>
            <a:off x="5864248" y="3286124"/>
            <a:ext cx="3149013" cy="929488"/>
            <a:chOff x="6429388" y="3286124"/>
            <a:chExt cx="3149013" cy="929488"/>
          </a:xfrm>
        </p:grpSpPr>
        <p:sp>
          <p:nvSpPr>
            <p:cNvPr id="39" name="כותרת 1">
              <a:extLst>
                <a:ext uri="{FF2B5EF4-FFF2-40B4-BE49-F238E27FC236}">
                  <a16:creationId xmlns:a16="http://schemas.microsoft.com/office/drawing/2014/main" id="{22BA53C0-DAD4-429E-B754-7AF27DFBE6B1}"/>
                </a:ext>
              </a:extLst>
            </p:cNvPr>
            <p:cNvSpPr txBox="1">
              <a:spLocks/>
            </p:cNvSpPr>
            <p:nvPr/>
          </p:nvSpPr>
          <p:spPr>
            <a:xfrm>
              <a:off x="6748493" y="3572670"/>
              <a:ext cx="2829908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kern="700" dirty="0">
                  <a:solidFill>
                    <a:srgbClr val="FF00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200" b="1" dirty="0" err="1">
                  <a:solidFill>
                    <a:srgbClr val="FFC000"/>
                  </a:solidFill>
                </a:rPr>
                <a:t>printReverse</a:t>
              </a:r>
              <a:r>
                <a:rPr lang="en-US" sz="1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2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(</a:t>
              </a:r>
              <a:r>
                <a:rPr lang="en-US" sz="1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27</a:t>
              </a:r>
              <a:r>
                <a:rPr lang="en-US" sz="1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2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  <a:endParaRPr lang="en-US" sz="2400" kern="7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cxnSp>
          <p:nvCxnSpPr>
            <p:cNvPr id="40" name="מחבר חץ ישר 39">
              <a:extLst>
                <a:ext uri="{FF2B5EF4-FFF2-40B4-BE49-F238E27FC236}">
                  <a16:creationId xmlns:a16="http://schemas.microsoft.com/office/drawing/2014/main" id="{A48E9B4C-7010-4769-96B6-F1532B70BAF7}"/>
                </a:ext>
              </a:extLst>
            </p:cNvPr>
            <p:cNvCxnSpPr/>
            <p:nvPr/>
          </p:nvCxnSpPr>
          <p:spPr>
            <a:xfrm rot="5400000">
              <a:off x="6787372" y="3499644"/>
              <a:ext cx="428628" cy="158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מחבר חץ ישר 40">
              <a:extLst>
                <a:ext uri="{FF2B5EF4-FFF2-40B4-BE49-F238E27FC236}">
                  <a16:creationId xmlns:a16="http://schemas.microsoft.com/office/drawing/2014/main" id="{6DB780B9-1FF9-4266-8718-C244FF9A215A}"/>
                </a:ext>
              </a:extLst>
            </p:cNvPr>
            <p:cNvCxnSpPr/>
            <p:nvPr/>
          </p:nvCxnSpPr>
          <p:spPr>
            <a:xfrm>
              <a:off x="6429388" y="392986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קבוצה 41">
            <a:extLst>
              <a:ext uri="{FF2B5EF4-FFF2-40B4-BE49-F238E27FC236}">
                <a16:creationId xmlns:a16="http://schemas.microsoft.com/office/drawing/2014/main" id="{379B75C2-3DD5-4D4D-BA5F-81668605043F}"/>
              </a:ext>
            </a:extLst>
          </p:cNvPr>
          <p:cNvGrpSpPr/>
          <p:nvPr/>
        </p:nvGrpSpPr>
        <p:grpSpPr>
          <a:xfrm>
            <a:off x="1849432" y="4429132"/>
            <a:ext cx="4286280" cy="928694"/>
            <a:chOff x="2357422" y="3286124"/>
            <a:chExt cx="4286280" cy="928694"/>
          </a:xfrm>
        </p:grpSpPr>
        <p:sp>
          <p:nvSpPr>
            <p:cNvPr id="43" name="כותרת 1">
              <a:extLst>
                <a:ext uri="{FF2B5EF4-FFF2-40B4-BE49-F238E27FC236}">
                  <a16:creationId xmlns:a16="http://schemas.microsoft.com/office/drawing/2014/main" id="{2D2090FB-54AA-4D77-ABFC-DB866693F1F0}"/>
                </a:ext>
              </a:extLst>
            </p:cNvPr>
            <p:cNvSpPr txBox="1">
              <a:spLocks/>
            </p:cNvSpPr>
            <p:nvPr/>
          </p:nvSpPr>
          <p:spPr>
            <a:xfrm>
              <a:off x="2786050" y="3571876"/>
              <a:ext cx="3857652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System</a:t>
              </a:r>
              <a:r>
                <a:rPr lang="en-US" sz="2400" b="1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.</a:t>
              </a:r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out</a:t>
              </a:r>
              <a:r>
                <a:rPr lang="en-US" sz="2400" b="1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.</a:t>
              </a:r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print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( </a:t>
              </a:r>
              <a:r>
                <a:rPr lang="en-US" sz="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7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+ " " ) </a:t>
              </a:r>
              <a:r>
                <a:rPr lang="en-US" sz="24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;</a:t>
              </a:r>
              <a:endParaRPr lang="en-US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cxnSp>
          <p:nvCxnSpPr>
            <p:cNvPr id="44" name="מחבר חץ ישר 43">
              <a:extLst>
                <a:ext uri="{FF2B5EF4-FFF2-40B4-BE49-F238E27FC236}">
                  <a16:creationId xmlns:a16="http://schemas.microsoft.com/office/drawing/2014/main" id="{C2630AFD-34A5-406D-90ED-17244CC6EABA}"/>
                </a:ext>
              </a:extLst>
            </p:cNvPr>
            <p:cNvCxnSpPr/>
            <p:nvPr/>
          </p:nvCxnSpPr>
          <p:spPr>
            <a:xfrm rot="5400000">
              <a:off x="2750728" y="3464322"/>
              <a:ext cx="357190" cy="79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מחבר חץ ישר 44">
              <a:extLst>
                <a:ext uri="{FF2B5EF4-FFF2-40B4-BE49-F238E27FC236}">
                  <a16:creationId xmlns:a16="http://schemas.microsoft.com/office/drawing/2014/main" id="{4FE557C4-C0AD-468A-AE83-A14950CC7573}"/>
                </a:ext>
              </a:extLst>
            </p:cNvPr>
            <p:cNvCxnSpPr/>
            <p:nvPr/>
          </p:nvCxnSpPr>
          <p:spPr>
            <a:xfrm>
              <a:off x="2357422" y="3929066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>
            <a:extLst>
              <a:ext uri="{FF2B5EF4-FFF2-40B4-BE49-F238E27FC236}">
                <a16:creationId xmlns:a16="http://schemas.microsoft.com/office/drawing/2014/main" id="{3787A080-D9DE-4966-828B-A8A6C8C35664}"/>
              </a:ext>
            </a:extLst>
          </p:cNvPr>
          <p:cNvGrpSpPr/>
          <p:nvPr/>
        </p:nvGrpSpPr>
        <p:grpSpPr>
          <a:xfrm>
            <a:off x="5864248" y="4429132"/>
            <a:ext cx="3033988" cy="915377"/>
            <a:chOff x="6429388" y="3286124"/>
            <a:chExt cx="3033988" cy="915377"/>
          </a:xfrm>
        </p:grpSpPr>
        <p:sp>
          <p:nvSpPr>
            <p:cNvPr id="47" name="כותרת 1">
              <a:extLst>
                <a:ext uri="{FF2B5EF4-FFF2-40B4-BE49-F238E27FC236}">
                  <a16:creationId xmlns:a16="http://schemas.microsoft.com/office/drawing/2014/main" id="{1BB93E77-D32E-4B37-9CAE-44C81DDEF80F}"/>
                </a:ext>
              </a:extLst>
            </p:cNvPr>
            <p:cNvSpPr txBox="1">
              <a:spLocks/>
            </p:cNvSpPr>
            <p:nvPr/>
          </p:nvSpPr>
          <p:spPr>
            <a:xfrm>
              <a:off x="6726290" y="3558559"/>
              <a:ext cx="2737086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kern="700" dirty="0">
                  <a:solidFill>
                    <a:srgbClr val="FF00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200" b="1" dirty="0" err="1">
                  <a:solidFill>
                    <a:srgbClr val="FFC000"/>
                  </a:solidFill>
                </a:rPr>
                <a:t>printReverse</a:t>
              </a:r>
              <a:r>
                <a:rPr lang="en-US" sz="8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2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(</a:t>
              </a:r>
              <a:r>
                <a:rPr lang="en-US" sz="4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sz="2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</a:t>
              </a:r>
              <a:r>
                <a:rPr lang="en-US" sz="8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2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  <a:endParaRPr lang="en-US" sz="2400" kern="7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cxnSp>
          <p:nvCxnSpPr>
            <p:cNvPr id="48" name="מחבר חץ ישר 47">
              <a:extLst>
                <a:ext uri="{FF2B5EF4-FFF2-40B4-BE49-F238E27FC236}">
                  <a16:creationId xmlns:a16="http://schemas.microsoft.com/office/drawing/2014/main" id="{5450FBEA-37B5-46A4-B0C1-9A3E58623CFC}"/>
                </a:ext>
              </a:extLst>
            </p:cNvPr>
            <p:cNvCxnSpPr/>
            <p:nvPr/>
          </p:nvCxnSpPr>
          <p:spPr>
            <a:xfrm rot="5400000">
              <a:off x="6787372" y="3499644"/>
              <a:ext cx="428628" cy="158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מחבר חץ ישר 48">
              <a:extLst>
                <a:ext uri="{FF2B5EF4-FFF2-40B4-BE49-F238E27FC236}">
                  <a16:creationId xmlns:a16="http://schemas.microsoft.com/office/drawing/2014/main" id="{D055D6D4-E8A4-4706-B884-5F2A97987A2F}"/>
                </a:ext>
              </a:extLst>
            </p:cNvPr>
            <p:cNvCxnSpPr/>
            <p:nvPr/>
          </p:nvCxnSpPr>
          <p:spPr>
            <a:xfrm>
              <a:off x="6429388" y="392986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קבוצה 49">
            <a:extLst>
              <a:ext uri="{FF2B5EF4-FFF2-40B4-BE49-F238E27FC236}">
                <a16:creationId xmlns:a16="http://schemas.microsoft.com/office/drawing/2014/main" id="{D35DB526-34F6-4E53-8270-5BA54FF4E41A}"/>
              </a:ext>
            </a:extLst>
          </p:cNvPr>
          <p:cNvGrpSpPr/>
          <p:nvPr/>
        </p:nvGrpSpPr>
        <p:grpSpPr>
          <a:xfrm>
            <a:off x="1782757" y="5572140"/>
            <a:ext cx="4352955" cy="928694"/>
            <a:chOff x="2290747" y="3286124"/>
            <a:chExt cx="4352955" cy="928694"/>
          </a:xfrm>
        </p:grpSpPr>
        <p:sp>
          <p:nvSpPr>
            <p:cNvPr id="51" name="כותרת 1">
              <a:extLst>
                <a:ext uri="{FF2B5EF4-FFF2-40B4-BE49-F238E27FC236}">
                  <a16:creationId xmlns:a16="http://schemas.microsoft.com/office/drawing/2014/main" id="{E861B5A5-FDF2-4545-84CB-3EC4B56BD020}"/>
                </a:ext>
              </a:extLst>
            </p:cNvPr>
            <p:cNvSpPr txBox="1">
              <a:spLocks/>
            </p:cNvSpPr>
            <p:nvPr/>
          </p:nvSpPr>
          <p:spPr>
            <a:xfrm>
              <a:off x="2786050" y="3571876"/>
              <a:ext cx="3857652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System</a:t>
              </a:r>
              <a:r>
                <a:rPr lang="en-US" sz="2400" b="1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.</a:t>
              </a:r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out</a:t>
              </a:r>
              <a:r>
                <a:rPr lang="en-US" sz="2400" b="1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.</a:t>
              </a:r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print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( </a:t>
              </a:r>
              <a:r>
                <a:rPr lang="en-US" sz="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+ " " ) </a:t>
              </a:r>
              <a:r>
                <a:rPr lang="en-US" sz="24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;</a:t>
              </a:r>
              <a:endParaRPr lang="en-US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cxnSp>
          <p:nvCxnSpPr>
            <p:cNvPr id="52" name="מחבר חץ ישר 51">
              <a:extLst>
                <a:ext uri="{FF2B5EF4-FFF2-40B4-BE49-F238E27FC236}">
                  <a16:creationId xmlns:a16="http://schemas.microsoft.com/office/drawing/2014/main" id="{418DEB10-686D-41CE-8E89-4C914FCD7E58}"/>
                </a:ext>
              </a:extLst>
            </p:cNvPr>
            <p:cNvCxnSpPr/>
            <p:nvPr/>
          </p:nvCxnSpPr>
          <p:spPr>
            <a:xfrm rot="5400000">
              <a:off x="2750728" y="3464322"/>
              <a:ext cx="357190" cy="79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מחבר חץ ישר 52">
              <a:extLst>
                <a:ext uri="{FF2B5EF4-FFF2-40B4-BE49-F238E27FC236}">
                  <a16:creationId xmlns:a16="http://schemas.microsoft.com/office/drawing/2014/main" id="{AD181A4B-DD04-44AB-8F07-5805D0D25235}"/>
                </a:ext>
              </a:extLst>
            </p:cNvPr>
            <p:cNvCxnSpPr/>
            <p:nvPr/>
          </p:nvCxnSpPr>
          <p:spPr>
            <a:xfrm>
              <a:off x="2290747" y="3929066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קבוצה 53">
            <a:extLst>
              <a:ext uri="{FF2B5EF4-FFF2-40B4-BE49-F238E27FC236}">
                <a16:creationId xmlns:a16="http://schemas.microsoft.com/office/drawing/2014/main" id="{A21AF03E-D972-4862-B8DC-4504C3D59228}"/>
              </a:ext>
            </a:extLst>
          </p:cNvPr>
          <p:cNvGrpSpPr/>
          <p:nvPr/>
        </p:nvGrpSpPr>
        <p:grpSpPr>
          <a:xfrm>
            <a:off x="5921398" y="5214950"/>
            <a:ext cx="1214446" cy="1000926"/>
            <a:chOff x="6429388" y="5214950"/>
            <a:chExt cx="1214446" cy="1000926"/>
          </a:xfrm>
        </p:grpSpPr>
        <p:cxnSp>
          <p:nvCxnSpPr>
            <p:cNvPr id="55" name="מחבר ישר 54">
              <a:extLst>
                <a:ext uri="{FF2B5EF4-FFF2-40B4-BE49-F238E27FC236}">
                  <a16:creationId xmlns:a16="http://schemas.microsoft.com/office/drawing/2014/main" id="{E930D4BA-85A5-4AC8-8DF1-D0CF5C88B0F3}"/>
                </a:ext>
              </a:extLst>
            </p:cNvPr>
            <p:cNvCxnSpPr/>
            <p:nvPr/>
          </p:nvCxnSpPr>
          <p:spPr>
            <a:xfrm>
              <a:off x="6429388" y="6215082"/>
              <a:ext cx="1214446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מחבר חץ ישר 55">
              <a:extLst>
                <a:ext uri="{FF2B5EF4-FFF2-40B4-BE49-F238E27FC236}">
                  <a16:creationId xmlns:a16="http://schemas.microsoft.com/office/drawing/2014/main" id="{698B7A9C-1A2F-4B09-9ECA-E3A3C22EA66B}"/>
                </a:ext>
              </a:extLst>
            </p:cNvPr>
            <p:cNvCxnSpPr/>
            <p:nvPr/>
          </p:nvCxnSpPr>
          <p:spPr>
            <a:xfrm rot="5400000" flipH="1" flipV="1">
              <a:off x="7142974" y="5715016"/>
              <a:ext cx="1000926" cy="794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קבוצה 56">
            <a:extLst>
              <a:ext uri="{FF2B5EF4-FFF2-40B4-BE49-F238E27FC236}">
                <a16:creationId xmlns:a16="http://schemas.microsoft.com/office/drawing/2014/main" id="{8289EEA0-144B-42AD-91EA-0D7B442611FE}"/>
              </a:ext>
            </a:extLst>
          </p:cNvPr>
          <p:cNvGrpSpPr/>
          <p:nvPr/>
        </p:nvGrpSpPr>
        <p:grpSpPr>
          <a:xfrm>
            <a:off x="134920" y="2857496"/>
            <a:ext cx="6715172" cy="1358116"/>
            <a:chOff x="642910" y="2857496"/>
            <a:chExt cx="6715172" cy="1358116"/>
          </a:xfrm>
        </p:grpSpPr>
        <p:cxnSp>
          <p:nvCxnSpPr>
            <p:cNvPr id="58" name="מחבר חץ ישר 57">
              <a:extLst>
                <a:ext uri="{FF2B5EF4-FFF2-40B4-BE49-F238E27FC236}">
                  <a16:creationId xmlns:a16="http://schemas.microsoft.com/office/drawing/2014/main" id="{31F7A258-1BA5-444D-9A83-DB159B77447A}"/>
                </a:ext>
              </a:extLst>
            </p:cNvPr>
            <p:cNvCxnSpPr/>
            <p:nvPr/>
          </p:nvCxnSpPr>
          <p:spPr>
            <a:xfrm rot="5400000">
              <a:off x="572266" y="3499644"/>
              <a:ext cx="428628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כותרת 1">
              <a:extLst>
                <a:ext uri="{FF2B5EF4-FFF2-40B4-BE49-F238E27FC236}">
                  <a16:creationId xmlns:a16="http://schemas.microsoft.com/office/drawing/2014/main" id="{48AC4ECA-587B-48F9-8C2F-31F8969BD1F6}"/>
                </a:ext>
              </a:extLst>
            </p:cNvPr>
            <p:cNvSpPr txBox="1">
              <a:spLocks/>
            </p:cNvSpPr>
            <p:nvPr/>
          </p:nvSpPr>
          <p:spPr>
            <a:xfrm>
              <a:off x="642910" y="3572670"/>
              <a:ext cx="2286016" cy="642942"/>
            </a:xfrm>
            <a:prstGeom prst="rect">
              <a:avLst/>
            </a:prstGeom>
            <a:ln w="15875">
              <a:noFill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l" rtl="0"/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if  (</a:t>
              </a:r>
              <a:r>
                <a:rPr lang="he-IL" sz="22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271</a:t>
              </a:r>
              <a:r>
                <a:rPr lang="en-US" sz="22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&lt; 10 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</a:p>
          </p:txBody>
        </p:sp>
        <p:sp>
          <p:nvSpPr>
            <p:cNvPr id="60" name="כותרת 1">
              <a:extLst>
                <a:ext uri="{FF2B5EF4-FFF2-40B4-BE49-F238E27FC236}">
                  <a16:creationId xmlns:a16="http://schemas.microsoft.com/office/drawing/2014/main" id="{3744C251-5947-490E-B59A-7D583C674915}"/>
                </a:ext>
              </a:extLst>
            </p:cNvPr>
            <p:cNvSpPr txBox="1">
              <a:spLocks/>
            </p:cNvSpPr>
            <p:nvPr/>
          </p:nvSpPr>
          <p:spPr>
            <a:xfrm>
              <a:off x="857224" y="3143248"/>
              <a:ext cx="1108090" cy="642942"/>
            </a:xfrm>
            <a:prstGeom prst="rect">
              <a:avLst/>
            </a:prstGeom>
            <a:ln w="15875">
              <a:noFill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l" rtl="0"/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n</a:t>
              </a:r>
              <a:r>
                <a:rPr lang="en-US" sz="2400" baseline="-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=</a:t>
              </a:r>
              <a:r>
                <a:rPr lang="he-IL" sz="2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271</a:t>
              </a:r>
              <a:endParaRPr lang="en-US" sz="2400" kern="7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cxnSp>
          <p:nvCxnSpPr>
            <p:cNvPr id="61" name="מחבר ישר 60">
              <a:extLst>
                <a:ext uri="{FF2B5EF4-FFF2-40B4-BE49-F238E27FC236}">
                  <a16:creationId xmlns:a16="http://schemas.microsoft.com/office/drawing/2014/main" id="{F4B627A4-7D89-441C-BE1D-E6288C16399D}"/>
                </a:ext>
              </a:extLst>
            </p:cNvPr>
            <p:cNvCxnSpPr/>
            <p:nvPr/>
          </p:nvCxnSpPr>
          <p:spPr>
            <a:xfrm rot="10800000">
              <a:off x="785786" y="3286124"/>
              <a:ext cx="6572296" cy="0"/>
            </a:xfrm>
            <a:prstGeom prst="line">
              <a:avLst/>
            </a:prstGeom>
            <a:ln w="15875"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מחבר ישר 61">
              <a:extLst>
                <a:ext uri="{FF2B5EF4-FFF2-40B4-BE49-F238E27FC236}">
                  <a16:creationId xmlns:a16="http://schemas.microsoft.com/office/drawing/2014/main" id="{E3898EEF-DFB8-4372-BA07-16A15332CE3A}"/>
                </a:ext>
              </a:extLst>
            </p:cNvPr>
            <p:cNvCxnSpPr/>
            <p:nvPr/>
          </p:nvCxnSpPr>
          <p:spPr>
            <a:xfrm rot="5400000">
              <a:off x="7143768" y="3071810"/>
              <a:ext cx="428628" cy="0"/>
            </a:xfrm>
            <a:prstGeom prst="line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3" name="קבוצה 62">
            <a:extLst>
              <a:ext uri="{FF2B5EF4-FFF2-40B4-BE49-F238E27FC236}">
                <a16:creationId xmlns:a16="http://schemas.microsoft.com/office/drawing/2014/main" id="{3D1EDAA9-06A4-4E5B-AF2A-E8753FA79BEA}"/>
              </a:ext>
            </a:extLst>
          </p:cNvPr>
          <p:cNvGrpSpPr/>
          <p:nvPr/>
        </p:nvGrpSpPr>
        <p:grpSpPr>
          <a:xfrm>
            <a:off x="134920" y="4071942"/>
            <a:ext cx="6715172" cy="1286678"/>
            <a:chOff x="642910" y="4071942"/>
            <a:chExt cx="6715172" cy="1286678"/>
          </a:xfrm>
        </p:grpSpPr>
        <p:cxnSp>
          <p:nvCxnSpPr>
            <p:cNvPr id="64" name="מחבר חץ ישר 63">
              <a:extLst>
                <a:ext uri="{FF2B5EF4-FFF2-40B4-BE49-F238E27FC236}">
                  <a16:creationId xmlns:a16="http://schemas.microsoft.com/office/drawing/2014/main" id="{55CE45D8-C350-4894-9283-9BEEBBABE378}"/>
                </a:ext>
              </a:extLst>
            </p:cNvPr>
            <p:cNvCxnSpPr/>
            <p:nvPr/>
          </p:nvCxnSpPr>
          <p:spPr>
            <a:xfrm rot="5400000">
              <a:off x="572266" y="4642652"/>
              <a:ext cx="428628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5" name="כותרת 1">
              <a:extLst>
                <a:ext uri="{FF2B5EF4-FFF2-40B4-BE49-F238E27FC236}">
                  <a16:creationId xmlns:a16="http://schemas.microsoft.com/office/drawing/2014/main" id="{5BB90A0C-78DD-4034-9638-40D1D5357A4A}"/>
                </a:ext>
              </a:extLst>
            </p:cNvPr>
            <p:cNvSpPr txBox="1">
              <a:spLocks/>
            </p:cNvSpPr>
            <p:nvPr/>
          </p:nvSpPr>
          <p:spPr>
            <a:xfrm>
              <a:off x="642910" y="4715678"/>
              <a:ext cx="1928826" cy="642942"/>
            </a:xfrm>
            <a:prstGeom prst="rect">
              <a:avLst/>
            </a:prstGeom>
            <a:ln w="15875">
              <a:noFill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l" rtl="0"/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if  (</a:t>
              </a:r>
              <a:r>
                <a:rPr lang="en-US" sz="22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27 &lt; 10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</a:p>
          </p:txBody>
        </p:sp>
        <p:sp>
          <p:nvSpPr>
            <p:cNvPr id="66" name="כותרת 1">
              <a:extLst>
                <a:ext uri="{FF2B5EF4-FFF2-40B4-BE49-F238E27FC236}">
                  <a16:creationId xmlns:a16="http://schemas.microsoft.com/office/drawing/2014/main" id="{C3B5F863-4CD4-4F45-9D79-6023BF49E071}"/>
                </a:ext>
              </a:extLst>
            </p:cNvPr>
            <p:cNvSpPr txBox="1">
              <a:spLocks/>
            </p:cNvSpPr>
            <p:nvPr/>
          </p:nvSpPr>
          <p:spPr>
            <a:xfrm>
              <a:off x="857224" y="4286256"/>
              <a:ext cx="928694" cy="642942"/>
            </a:xfrm>
            <a:prstGeom prst="rect">
              <a:avLst/>
            </a:prstGeom>
            <a:ln w="15875">
              <a:noFill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l" rtl="0"/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n</a:t>
              </a:r>
              <a:r>
                <a:rPr lang="en-US" sz="2400" baseline="-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=</a:t>
              </a:r>
              <a:r>
                <a:rPr lang="he-IL" sz="2400" baseline="-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sz="2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27</a:t>
              </a:r>
              <a:endParaRPr lang="en-US" sz="2400" kern="7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cxnSp>
          <p:nvCxnSpPr>
            <p:cNvPr id="67" name="מחבר ישר 66">
              <a:extLst>
                <a:ext uri="{FF2B5EF4-FFF2-40B4-BE49-F238E27FC236}">
                  <a16:creationId xmlns:a16="http://schemas.microsoft.com/office/drawing/2014/main" id="{088488AA-51CE-4725-9DD6-63783F4DB208}"/>
                </a:ext>
              </a:extLst>
            </p:cNvPr>
            <p:cNvCxnSpPr/>
            <p:nvPr/>
          </p:nvCxnSpPr>
          <p:spPr>
            <a:xfrm rot="10800000">
              <a:off x="785786" y="4429132"/>
              <a:ext cx="6572296" cy="0"/>
            </a:xfrm>
            <a:prstGeom prst="line">
              <a:avLst/>
            </a:prstGeom>
            <a:ln w="15875"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מחבר ישר 67">
              <a:extLst>
                <a:ext uri="{FF2B5EF4-FFF2-40B4-BE49-F238E27FC236}">
                  <a16:creationId xmlns:a16="http://schemas.microsoft.com/office/drawing/2014/main" id="{93FAC069-52C1-45AF-BFD8-141D8043F556}"/>
                </a:ext>
              </a:extLst>
            </p:cNvPr>
            <p:cNvCxnSpPr/>
            <p:nvPr/>
          </p:nvCxnSpPr>
          <p:spPr>
            <a:xfrm rot="5400000">
              <a:off x="7179487" y="4250537"/>
              <a:ext cx="357190" cy="0"/>
            </a:xfrm>
            <a:prstGeom prst="line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9" name="קבוצה 68">
            <a:extLst>
              <a:ext uri="{FF2B5EF4-FFF2-40B4-BE49-F238E27FC236}">
                <a16:creationId xmlns:a16="http://schemas.microsoft.com/office/drawing/2014/main" id="{FB92EFF0-57E7-434C-BEE1-EEEBC22552BF}"/>
              </a:ext>
            </a:extLst>
          </p:cNvPr>
          <p:cNvGrpSpPr/>
          <p:nvPr/>
        </p:nvGrpSpPr>
        <p:grpSpPr>
          <a:xfrm>
            <a:off x="134920" y="5214950"/>
            <a:ext cx="6715172" cy="1286678"/>
            <a:chOff x="642910" y="5214950"/>
            <a:chExt cx="6715172" cy="1286678"/>
          </a:xfrm>
        </p:grpSpPr>
        <p:cxnSp>
          <p:nvCxnSpPr>
            <p:cNvPr id="70" name="מחבר חץ ישר 69">
              <a:extLst>
                <a:ext uri="{FF2B5EF4-FFF2-40B4-BE49-F238E27FC236}">
                  <a16:creationId xmlns:a16="http://schemas.microsoft.com/office/drawing/2014/main" id="{214627F6-F0BB-4AA1-8767-7745D6A9BCB4}"/>
                </a:ext>
              </a:extLst>
            </p:cNvPr>
            <p:cNvCxnSpPr/>
            <p:nvPr/>
          </p:nvCxnSpPr>
          <p:spPr>
            <a:xfrm rot="5400000">
              <a:off x="572266" y="5785660"/>
              <a:ext cx="428628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כותרת 1">
              <a:extLst>
                <a:ext uri="{FF2B5EF4-FFF2-40B4-BE49-F238E27FC236}">
                  <a16:creationId xmlns:a16="http://schemas.microsoft.com/office/drawing/2014/main" id="{9211620F-CC91-4E63-AE4A-C9D990C682AA}"/>
                </a:ext>
              </a:extLst>
            </p:cNvPr>
            <p:cNvSpPr txBox="1">
              <a:spLocks/>
            </p:cNvSpPr>
            <p:nvPr/>
          </p:nvSpPr>
          <p:spPr>
            <a:xfrm>
              <a:off x="642910" y="5858686"/>
              <a:ext cx="1928826" cy="642942"/>
            </a:xfrm>
            <a:prstGeom prst="rect">
              <a:avLst/>
            </a:prstGeom>
            <a:ln w="15875">
              <a:noFill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l" rtl="0"/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if  (</a:t>
              </a:r>
              <a:r>
                <a:rPr lang="en-US" sz="22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 &lt; 10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</a:p>
          </p:txBody>
        </p:sp>
        <p:sp>
          <p:nvSpPr>
            <p:cNvPr id="72" name="כותרת 1">
              <a:extLst>
                <a:ext uri="{FF2B5EF4-FFF2-40B4-BE49-F238E27FC236}">
                  <a16:creationId xmlns:a16="http://schemas.microsoft.com/office/drawing/2014/main" id="{EB38A784-A3FA-44EA-B650-6ECAED0651E5}"/>
                </a:ext>
              </a:extLst>
            </p:cNvPr>
            <p:cNvSpPr txBox="1">
              <a:spLocks/>
            </p:cNvSpPr>
            <p:nvPr/>
          </p:nvSpPr>
          <p:spPr>
            <a:xfrm>
              <a:off x="857224" y="5429264"/>
              <a:ext cx="714380" cy="642942"/>
            </a:xfrm>
            <a:prstGeom prst="rect">
              <a:avLst/>
            </a:prstGeom>
            <a:ln w="15875">
              <a:noFill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l" rtl="0"/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n</a:t>
              </a:r>
              <a:r>
                <a:rPr lang="en-US" sz="2400" baseline="-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= </a:t>
              </a:r>
              <a:r>
                <a:rPr lang="he-IL" sz="2400" baseline="-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sz="2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</a:t>
              </a:r>
              <a:endParaRPr lang="en-US" sz="2400" kern="7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cxnSp>
          <p:nvCxnSpPr>
            <p:cNvPr id="73" name="מחבר ישר 72">
              <a:extLst>
                <a:ext uri="{FF2B5EF4-FFF2-40B4-BE49-F238E27FC236}">
                  <a16:creationId xmlns:a16="http://schemas.microsoft.com/office/drawing/2014/main" id="{00F88519-613C-4F28-B517-1CBCDE6219D2}"/>
                </a:ext>
              </a:extLst>
            </p:cNvPr>
            <p:cNvCxnSpPr/>
            <p:nvPr/>
          </p:nvCxnSpPr>
          <p:spPr>
            <a:xfrm rot="10800000">
              <a:off x="785786" y="5572140"/>
              <a:ext cx="6572296" cy="0"/>
            </a:xfrm>
            <a:prstGeom prst="line">
              <a:avLst/>
            </a:prstGeom>
            <a:ln w="15875"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מחבר ישר 73">
              <a:extLst>
                <a:ext uri="{FF2B5EF4-FFF2-40B4-BE49-F238E27FC236}">
                  <a16:creationId xmlns:a16="http://schemas.microsoft.com/office/drawing/2014/main" id="{69647E21-9FE7-49AE-892D-04988DBFAE32}"/>
                </a:ext>
              </a:extLst>
            </p:cNvPr>
            <p:cNvCxnSpPr/>
            <p:nvPr/>
          </p:nvCxnSpPr>
          <p:spPr>
            <a:xfrm rot="5400000">
              <a:off x="7179487" y="5393545"/>
              <a:ext cx="357190" cy="0"/>
            </a:xfrm>
            <a:prstGeom prst="line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5" name="קבוצה 74">
            <a:extLst>
              <a:ext uri="{FF2B5EF4-FFF2-40B4-BE49-F238E27FC236}">
                <a16:creationId xmlns:a16="http://schemas.microsoft.com/office/drawing/2014/main" id="{D095994F-4C65-4DDC-80A2-31CC0A6CAE98}"/>
              </a:ext>
            </a:extLst>
          </p:cNvPr>
          <p:cNvGrpSpPr/>
          <p:nvPr/>
        </p:nvGrpSpPr>
        <p:grpSpPr>
          <a:xfrm>
            <a:off x="6778654" y="4072736"/>
            <a:ext cx="358778" cy="856462"/>
            <a:chOff x="7286644" y="4072736"/>
            <a:chExt cx="358778" cy="856462"/>
          </a:xfrm>
        </p:grpSpPr>
        <p:cxnSp>
          <p:nvCxnSpPr>
            <p:cNvPr id="76" name="מחבר ישר 75">
              <a:extLst>
                <a:ext uri="{FF2B5EF4-FFF2-40B4-BE49-F238E27FC236}">
                  <a16:creationId xmlns:a16="http://schemas.microsoft.com/office/drawing/2014/main" id="{41E38C62-6C51-41D2-BC76-4E188C35DF87}"/>
                </a:ext>
              </a:extLst>
            </p:cNvPr>
            <p:cNvCxnSpPr/>
            <p:nvPr/>
          </p:nvCxnSpPr>
          <p:spPr>
            <a:xfrm>
              <a:off x="7286644" y="4643446"/>
              <a:ext cx="357190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מחבר חץ ישר 76">
              <a:extLst>
                <a:ext uri="{FF2B5EF4-FFF2-40B4-BE49-F238E27FC236}">
                  <a16:creationId xmlns:a16="http://schemas.microsoft.com/office/drawing/2014/main" id="{6738277B-DD5A-4058-B9C5-934DE2088F85}"/>
                </a:ext>
              </a:extLst>
            </p:cNvPr>
            <p:cNvCxnSpPr/>
            <p:nvPr/>
          </p:nvCxnSpPr>
          <p:spPr>
            <a:xfrm rot="5400000" flipH="1" flipV="1">
              <a:off x="7359273" y="4357297"/>
              <a:ext cx="570710" cy="1588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מחבר ישר 77">
              <a:extLst>
                <a:ext uri="{FF2B5EF4-FFF2-40B4-BE49-F238E27FC236}">
                  <a16:creationId xmlns:a16="http://schemas.microsoft.com/office/drawing/2014/main" id="{8452E8D0-76B7-48CB-A01B-D5AF28FAC055}"/>
                </a:ext>
              </a:extLst>
            </p:cNvPr>
            <p:cNvCxnSpPr/>
            <p:nvPr/>
          </p:nvCxnSpPr>
          <p:spPr>
            <a:xfrm rot="5400000" flipH="1" flipV="1">
              <a:off x="7143768" y="4786322"/>
              <a:ext cx="285752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קבוצה 78">
            <a:extLst>
              <a:ext uri="{FF2B5EF4-FFF2-40B4-BE49-F238E27FC236}">
                <a16:creationId xmlns:a16="http://schemas.microsoft.com/office/drawing/2014/main" id="{CF09D11D-9373-4248-BEB5-F67BB92BF044}"/>
              </a:ext>
            </a:extLst>
          </p:cNvPr>
          <p:cNvGrpSpPr/>
          <p:nvPr/>
        </p:nvGrpSpPr>
        <p:grpSpPr>
          <a:xfrm>
            <a:off x="6778654" y="2857496"/>
            <a:ext cx="358778" cy="856462"/>
            <a:chOff x="7286644" y="4072736"/>
            <a:chExt cx="358778" cy="856462"/>
          </a:xfrm>
        </p:grpSpPr>
        <p:cxnSp>
          <p:nvCxnSpPr>
            <p:cNvPr id="80" name="מחבר ישר 79">
              <a:extLst>
                <a:ext uri="{FF2B5EF4-FFF2-40B4-BE49-F238E27FC236}">
                  <a16:creationId xmlns:a16="http://schemas.microsoft.com/office/drawing/2014/main" id="{1B6E59C1-BAB1-4893-AC96-F0CB6D0C37C0}"/>
                </a:ext>
              </a:extLst>
            </p:cNvPr>
            <p:cNvCxnSpPr/>
            <p:nvPr/>
          </p:nvCxnSpPr>
          <p:spPr>
            <a:xfrm>
              <a:off x="7286644" y="4643446"/>
              <a:ext cx="357190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מחבר חץ ישר 80">
              <a:extLst>
                <a:ext uri="{FF2B5EF4-FFF2-40B4-BE49-F238E27FC236}">
                  <a16:creationId xmlns:a16="http://schemas.microsoft.com/office/drawing/2014/main" id="{26F741FF-AC0C-4A24-AF27-DEDE17DE28D8}"/>
                </a:ext>
              </a:extLst>
            </p:cNvPr>
            <p:cNvCxnSpPr/>
            <p:nvPr/>
          </p:nvCxnSpPr>
          <p:spPr>
            <a:xfrm rot="5400000" flipH="1" flipV="1">
              <a:off x="7359273" y="4357297"/>
              <a:ext cx="570710" cy="1588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מחבר ישר 81">
              <a:extLst>
                <a:ext uri="{FF2B5EF4-FFF2-40B4-BE49-F238E27FC236}">
                  <a16:creationId xmlns:a16="http://schemas.microsoft.com/office/drawing/2014/main" id="{6D265F0F-BFE2-4D3C-B9CC-8C4D0F2BD616}"/>
                </a:ext>
              </a:extLst>
            </p:cNvPr>
            <p:cNvCxnSpPr/>
            <p:nvPr/>
          </p:nvCxnSpPr>
          <p:spPr>
            <a:xfrm rot="5400000" flipH="1" flipV="1">
              <a:off x="7143768" y="4786322"/>
              <a:ext cx="285752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קבוצה 82">
            <a:extLst>
              <a:ext uri="{FF2B5EF4-FFF2-40B4-BE49-F238E27FC236}">
                <a16:creationId xmlns:a16="http://schemas.microsoft.com/office/drawing/2014/main" id="{E92D3806-A7F2-45C9-80B9-311736DE6FD6}"/>
              </a:ext>
            </a:extLst>
          </p:cNvPr>
          <p:cNvGrpSpPr/>
          <p:nvPr/>
        </p:nvGrpSpPr>
        <p:grpSpPr>
          <a:xfrm>
            <a:off x="4206886" y="1785926"/>
            <a:ext cx="2571768" cy="714380"/>
            <a:chOff x="4714876" y="1785926"/>
            <a:chExt cx="2571768" cy="714380"/>
          </a:xfrm>
        </p:grpSpPr>
        <p:cxnSp>
          <p:nvCxnSpPr>
            <p:cNvPr id="84" name="מחבר ישר 83">
              <a:extLst>
                <a:ext uri="{FF2B5EF4-FFF2-40B4-BE49-F238E27FC236}">
                  <a16:creationId xmlns:a16="http://schemas.microsoft.com/office/drawing/2014/main" id="{A9C53D34-E3D3-4E93-9C66-D340C3D56F96}"/>
                </a:ext>
              </a:extLst>
            </p:cNvPr>
            <p:cNvCxnSpPr/>
            <p:nvPr/>
          </p:nvCxnSpPr>
          <p:spPr>
            <a:xfrm>
              <a:off x="4714876" y="2000240"/>
              <a:ext cx="2571768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מחבר חץ ישר 84">
              <a:extLst>
                <a:ext uri="{FF2B5EF4-FFF2-40B4-BE49-F238E27FC236}">
                  <a16:creationId xmlns:a16="http://schemas.microsoft.com/office/drawing/2014/main" id="{55677B37-0F76-4A5D-A77F-FCEC206B4CD2}"/>
                </a:ext>
              </a:extLst>
            </p:cNvPr>
            <p:cNvCxnSpPr/>
            <p:nvPr/>
          </p:nvCxnSpPr>
          <p:spPr>
            <a:xfrm rot="5400000" flipH="1" flipV="1">
              <a:off x="4608513" y="1892289"/>
              <a:ext cx="214314" cy="1588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מחבר ישר 85">
              <a:extLst>
                <a:ext uri="{FF2B5EF4-FFF2-40B4-BE49-F238E27FC236}">
                  <a16:creationId xmlns:a16="http://schemas.microsoft.com/office/drawing/2014/main" id="{3457BF6D-3F08-4BEF-AB26-C4B476D24E75}"/>
                </a:ext>
              </a:extLst>
            </p:cNvPr>
            <p:cNvCxnSpPr/>
            <p:nvPr/>
          </p:nvCxnSpPr>
          <p:spPr>
            <a:xfrm rot="5400000" flipH="1" flipV="1">
              <a:off x="7036611" y="2250273"/>
              <a:ext cx="500066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מלבן מעוגל 232">
            <a:extLst>
              <a:ext uri="{FF2B5EF4-FFF2-40B4-BE49-F238E27FC236}">
                <a16:creationId xmlns:a16="http://schemas.microsoft.com/office/drawing/2014/main" id="{97EA384F-24CE-4827-AA6B-8AEB3471C997}"/>
              </a:ext>
            </a:extLst>
          </p:cNvPr>
          <p:cNvSpPr/>
          <p:nvPr/>
        </p:nvSpPr>
        <p:spPr>
          <a:xfrm>
            <a:off x="4592651" y="2285992"/>
            <a:ext cx="214314" cy="4143404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C13D29E-9F2B-4CCC-9AB4-89EAFEB8B6D9}"/>
              </a:ext>
            </a:extLst>
          </p:cNvPr>
          <p:cNvSpPr txBox="1"/>
          <p:nvPr/>
        </p:nvSpPr>
        <p:spPr>
          <a:xfrm>
            <a:off x="3672115" y="6522566"/>
            <a:ext cx="464663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רעיון עץ המעקב: מדר' ראובן </a:t>
            </a:r>
            <a:r>
              <a:rPr lang="he-IL" sz="1600" dirty="0" err="1"/>
              <a:t>חוטובלי</a:t>
            </a:r>
            <a:endParaRPr lang="he-IL" sz="16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9FBBCD7-DE23-4635-962F-FE8C69691E85}"/>
              </a:ext>
            </a:extLst>
          </p:cNvPr>
          <p:cNvSpPr txBox="1"/>
          <p:nvPr/>
        </p:nvSpPr>
        <p:spPr>
          <a:xfrm>
            <a:off x="1297610" y="1130843"/>
            <a:ext cx="10144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פעולות</a:t>
            </a:r>
          </a:p>
        </p:txBody>
      </p:sp>
      <p:sp>
        <p:nvSpPr>
          <p:cNvPr id="88" name="תיבת טקסט 87">
            <a:extLst>
              <a:ext uri="{FF2B5EF4-FFF2-40B4-BE49-F238E27FC236}">
                <a16:creationId xmlns:a16="http://schemas.microsoft.com/office/drawing/2014/main" id="{2613DEF0-7388-4BB8-A791-3B5F6330FD43}"/>
              </a:ext>
            </a:extLst>
          </p:cNvPr>
          <p:cNvSpPr txBox="1"/>
          <p:nvPr/>
        </p:nvSpPr>
        <p:spPr>
          <a:xfrm>
            <a:off x="70162" y="1136060"/>
            <a:ext cx="11150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משתנים</a:t>
            </a:r>
          </a:p>
        </p:txBody>
      </p:sp>
      <p:cxnSp>
        <p:nvCxnSpPr>
          <p:cNvPr id="89" name="מחבר חץ ישר 88">
            <a:extLst>
              <a:ext uri="{FF2B5EF4-FFF2-40B4-BE49-F238E27FC236}">
                <a16:creationId xmlns:a16="http://schemas.microsoft.com/office/drawing/2014/main" id="{F6BDC1BA-F202-4146-AD03-DA012492D4A4}"/>
              </a:ext>
            </a:extLst>
          </p:cNvPr>
          <p:cNvCxnSpPr/>
          <p:nvPr/>
        </p:nvCxnSpPr>
        <p:spPr>
          <a:xfrm>
            <a:off x="2099464" y="1505392"/>
            <a:ext cx="879956" cy="10663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מחבר חץ ישר 89">
            <a:extLst>
              <a:ext uri="{FF2B5EF4-FFF2-40B4-BE49-F238E27FC236}">
                <a16:creationId xmlns:a16="http://schemas.microsoft.com/office/drawing/2014/main" id="{657454C3-6BA8-4CE8-AABD-0180B8CAC793}"/>
              </a:ext>
            </a:extLst>
          </p:cNvPr>
          <p:cNvCxnSpPr>
            <a:cxnSpLocks/>
          </p:cNvCxnSpPr>
          <p:nvPr/>
        </p:nvCxnSpPr>
        <p:spPr>
          <a:xfrm flipH="1">
            <a:off x="1421016" y="1519271"/>
            <a:ext cx="358883" cy="10189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מחבר חץ ישר 91">
            <a:extLst>
              <a:ext uri="{FF2B5EF4-FFF2-40B4-BE49-F238E27FC236}">
                <a16:creationId xmlns:a16="http://schemas.microsoft.com/office/drawing/2014/main" id="{4E228F15-40BF-4B7F-96E8-CD2D5D715B20}"/>
              </a:ext>
            </a:extLst>
          </p:cNvPr>
          <p:cNvCxnSpPr>
            <a:cxnSpLocks/>
          </p:cNvCxnSpPr>
          <p:nvPr/>
        </p:nvCxnSpPr>
        <p:spPr>
          <a:xfrm flipH="1">
            <a:off x="822235" y="1490757"/>
            <a:ext cx="1" cy="6425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66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טקסט, ציור&#10;&#10;התיאור נוצר באופן אוטומטי">
            <a:extLst>
              <a:ext uri="{FF2B5EF4-FFF2-40B4-BE49-F238E27FC236}">
                <a16:creationId xmlns:a16="http://schemas.microsoft.com/office/drawing/2014/main" id="{0337DB87-E553-4949-90D5-B7DD16D83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" y="1667634"/>
            <a:ext cx="4155896" cy="3525907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077" y="147519"/>
            <a:ext cx="4890152" cy="720000"/>
          </a:xfrm>
        </p:spPr>
        <p:txBody>
          <a:bodyPr/>
          <a:lstStyle/>
          <a:p>
            <a:r>
              <a:rPr lang="he-IL" dirty="0"/>
              <a:t>משימה מס' 2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0359" y="947928"/>
            <a:ext cx="11934496" cy="1068028"/>
          </a:xfrm>
        </p:spPr>
        <p:txBody>
          <a:bodyPr/>
          <a:lstStyle/>
          <a:p>
            <a:r>
              <a:rPr lang="he-IL" sz="2600" dirty="0"/>
              <a:t>כתבו רעיון לאלגוריתם המדפיס את ספרותיו של מספר שלם וחיובי, מבלי להשתמש במערך או בצורת אחסון אחרת. </a:t>
            </a:r>
            <a:endParaRPr lang="en-US" sz="2600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40512" y="2015956"/>
            <a:ext cx="8405134" cy="3522187"/>
          </a:xfrm>
        </p:spPr>
        <p:txBody>
          <a:bodyPr/>
          <a:lstStyle/>
          <a:p>
            <a:pPr marL="0" indent="0" defTabSz="432000">
              <a:buNone/>
            </a:pPr>
            <a:r>
              <a:rPr lang="he-IL" b="1" i="1" dirty="0">
                <a:solidFill>
                  <a:srgbClr val="FFC000"/>
                </a:solidFill>
              </a:rPr>
              <a:t>הדפס</a:t>
            </a:r>
            <a:r>
              <a:rPr lang="he-IL" b="1" i="1" baseline="-25000" dirty="0">
                <a:solidFill>
                  <a:srgbClr val="FFC000"/>
                </a:solidFill>
              </a:rPr>
              <a:t>-</a:t>
            </a:r>
            <a:r>
              <a:rPr lang="he-IL" b="1" i="1" dirty="0">
                <a:solidFill>
                  <a:srgbClr val="FFC000"/>
                </a:solidFill>
              </a:rPr>
              <a:t>ספרות</a:t>
            </a:r>
            <a:r>
              <a:rPr lang="he-IL" b="1" i="1" dirty="0"/>
              <a:t> </a:t>
            </a:r>
            <a:r>
              <a:rPr lang="he-IL" i="1" dirty="0"/>
              <a:t>(</a:t>
            </a:r>
            <a:r>
              <a:rPr lang="en-US" i="1" dirty="0"/>
              <a:t>n</a:t>
            </a:r>
            <a:r>
              <a:rPr lang="he-IL" i="1" dirty="0"/>
              <a:t>)</a:t>
            </a:r>
            <a:endParaRPr lang="en-US" dirty="0"/>
          </a:p>
          <a:p>
            <a:pPr marL="457200" indent="-457200" defTabSz="432000" hangingPunct="0">
              <a:buAutoNum type="arabicPeriod"/>
            </a:pPr>
            <a:r>
              <a:rPr lang="he-IL" i="1" dirty="0"/>
              <a:t>אם </a:t>
            </a:r>
            <a:r>
              <a:rPr lang="en-US" i="1" dirty="0"/>
              <a:t>n&lt;10</a:t>
            </a:r>
            <a:r>
              <a:rPr lang="he-IL" i="1" dirty="0"/>
              <a:t>, </a:t>
            </a:r>
          </a:p>
          <a:p>
            <a:pPr marL="0" indent="0" defTabSz="432000" hangingPunct="0">
              <a:buNone/>
            </a:pPr>
            <a:r>
              <a:rPr lang="he-IL" i="1" dirty="0"/>
              <a:t>	1.1	הדפס את </a:t>
            </a:r>
            <a:r>
              <a:rPr lang="en-US" i="1" dirty="0"/>
              <a:t>n </a:t>
            </a:r>
            <a:endParaRPr lang="en-US" dirty="0"/>
          </a:p>
          <a:p>
            <a:pPr marL="0" indent="0" defTabSz="432000" hangingPunct="0">
              <a:buNone/>
            </a:pPr>
            <a:r>
              <a:rPr lang="he-IL" i="1" dirty="0"/>
              <a:t>	אחרת: </a:t>
            </a:r>
          </a:p>
          <a:p>
            <a:pPr marL="0" indent="0" defTabSz="432000" hangingPunct="0">
              <a:buNone/>
            </a:pPr>
            <a:r>
              <a:rPr lang="he-IL" i="1" dirty="0"/>
              <a:t>	1.1	זמֵן את </a:t>
            </a:r>
            <a:r>
              <a:rPr lang="he-IL" b="1" i="1" dirty="0">
                <a:solidFill>
                  <a:srgbClr val="FFC000"/>
                </a:solidFill>
              </a:rPr>
              <a:t>הדפס</a:t>
            </a:r>
            <a:r>
              <a:rPr lang="he-IL" b="1" i="1" baseline="-25000" dirty="0">
                <a:solidFill>
                  <a:srgbClr val="FFC000"/>
                </a:solidFill>
              </a:rPr>
              <a:t>-</a:t>
            </a:r>
            <a:r>
              <a:rPr lang="he-IL" b="1" i="1" dirty="0">
                <a:solidFill>
                  <a:srgbClr val="FFC000"/>
                </a:solidFill>
              </a:rPr>
              <a:t>ספרות</a:t>
            </a:r>
            <a:r>
              <a:rPr lang="he-IL" i="1" dirty="0"/>
              <a:t> (</a:t>
            </a:r>
            <a:r>
              <a:rPr lang="en-US" i="1" dirty="0"/>
              <a:t>n/10</a:t>
            </a:r>
            <a:r>
              <a:rPr lang="he-IL" i="1" dirty="0"/>
              <a:t>)</a:t>
            </a:r>
            <a:endParaRPr lang="en-US" dirty="0"/>
          </a:p>
          <a:p>
            <a:pPr marL="0" indent="0" defTabSz="432000" hangingPunct="0">
              <a:buNone/>
            </a:pPr>
            <a:r>
              <a:rPr lang="he-IL" i="1" dirty="0"/>
              <a:t>	1.2	הדפס את </a:t>
            </a:r>
            <a:r>
              <a:rPr lang="en-US" i="1" dirty="0"/>
              <a:t> n%10</a:t>
            </a:r>
            <a:r>
              <a:rPr lang="he-IL" i="1" dirty="0"/>
              <a:t> (השארית של חלוקת </a:t>
            </a:r>
            <a:r>
              <a:rPr lang="en-US" i="1" dirty="0"/>
              <a:t>n</a:t>
            </a:r>
            <a:r>
              <a:rPr lang="he-IL" i="1" dirty="0"/>
              <a:t> ב-10</a:t>
            </a:r>
            <a:r>
              <a:rPr lang="en-US" i="1" dirty="0"/>
              <a:t>(</a:t>
            </a:r>
            <a:endParaRPr lang="en-US" dirty="0"/>
          </a:p>
          <a:p>
            <a:pPr marL="0" indent="0" defTabSz="432000">
              <a:buNone/>
            </a:pP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2F11D191-A281-49AE-8607-899079004AB0}"/>
              </a:ext>
            </a:extLst>
          </p:cNvPr>
          <p:cNvSpPr txBox="1">
            <a:spLocks/>
          </p:cNvSpPr>
          <p:nvPr/>
        </p:nvSpPr>
        <p:spPr>
          <a:xfrm>
            <a:off x="3472736" y="143799"/>
            <a:ext cx="2712006" cy="720000"/>
          </a:xfrm>
          <a:prstGeom prst="rect">
            <a:avLst/>
          </a:prstGeo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- פתרון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AADB6C6A-FB9A-4A52-8DFF-96BD8ED26273}"/>
              </a:ext>
            </a:extLst>
          </p:cNvPr>
          <p:cNvSpPr/>
          <p:nvPr/>
        </p:nvSpPr>
        <p:spPr>
          <a:xfrm>
            <a:off x="1772796" y="5729688"/>
            <a:ext cx="4845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anose="00000500000000000000" pitchFamily="2" charset="-79"/>
              </a:rPr>
              <a:t>גם זו רקורסיה "</a:t>
            </a:r>
            <a:r>
              <a:rPr lang="he-IL" sz="2400" b="1" dirty="0" err="1">
                <a:solidFill>
                  <a:srgbClr val="000000"/>
                </a:solidFill>
                <a:highlight>
                  <a:srgbClr val="FFFF00"/>
                </a:highlight>
                <a:latin typeface="Varela Round" pitchFamily="2" charset="-79"/>
                <a:cs typeface="Varela Round" panose="00000500000000000000" pitchFamily="2" charset="-79"/>
              </a:rPr>
              <a:t>רקורסיית</a:t>
            </a:r>
            <a:r>
              <a:rPr lang="he-IL" sz="2400" b="1" dirty="0">
                <a:solidFill>
                  <a:srgbClr val="000000"/>
                </a:solidFill>
                <a:highlight>
                  <a:srgbClr val="FFFF00"/>
                </a:highlight>
                <a:latin typeface="Varela Round" pitchFamily="2" charset="-79"/>
                <a:cs typeface="Varela Round" panose="00000500000000000000" pitchFamily="2" charset="-79"/>
              </a:rPr>
              <a:t> זנב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anose="00000500000000000000" pitchFamily="2" charset="-79"/>
              </a:rPr>
              <a:t>". </a:t>
            </a:r>
            <a:endParaRPr lang="en-US" sz="2400" dirty="0">
              <a:solidFill>
                <a:srgbClr val="000000"/>
              </a:solidFill>
              <a:latin typeface="Varela Round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943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טקסט, ציור&#10;&#10;התיאור נוצר באופן אוטומטי">
            <a:extLst>
              <a:ext uri="{FF2B5EF4-FFF2-40B4-BE49-F238E27FC236}">
                <a16:creationId xmlns:a16="http://schemas.microsoft.com/office/drawing/2014/main" id="{0337DB87-E553-4949-90D5-B7DD16D83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93" y="2015956"/>
            <a:ext cx="3142062" cy="2665759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629" y="151728"/>
            <a:ext cx="4890152" cy="720000"/>
          </a:xfrm>
        </p:spPr>
        <p:txBody>
          <a:bodyPr/>
          <a:lstStyle/>
          <a:p>
            <a:r>
              <a:rPr lang="he-IL" dirty="0"/>
              <a:t>משימה מס' 2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0359" y="947928"/>
            <a:ext cx="11934496" cy="1068028"/>
          </a:xfrm>
        </p:spPr>
        <p:txBody>
          <a:bodyPr/>
          <a:lstStyle/>
          <a:p>
            <a:r>
              <a:rPr lang="he-IL" sz="2600" dirty="0"/>
              <a:t>כתבו רעיון לאלגוריתם המדפיס את ספרותיו של מספר שלם וחיובי, </a:t>
            </a:r>
          </a:p>
          <a:p>
            <a:r>
              <a:rPr lang="he-IL" sz="2600" dirty="0"/>
              <a:t>מבלי להשתמש במערך או בצורת אחסון אחרת. </a:t>
            </a:r>
            <a:endParaRPr lang="en-US" sz="2600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3961" y="2044859"/>
            <a:ext cx="9524193" cy="4520046"/>
          </a:xfrm>
        </p:spPr>
        <p:txBody>
          <a:bodyPr>
            <a:noAutofit/>
          </a:bodyPr>
          <a:lstStyle/>
          <a:p>
            <a:pPr marL="0" indent="0" algn="l" defTabSz="432000" rtl="0">
              <a:buNone/>
            </a:pPr>
            <a:r>
              <a:rPr lang="en-US" b="1" dirty="0"/>
              <a:t>public static void </a:t>
            </a:r>
            <a:r>
              <a:rPr lang="en-US" b="1" dirty="0" err="1">
                <a:solidFill>
                  <a:srgbClr val="FFC000"/>
                </a:solidFill>
              </a:rPr>
              <a:t>printDigits</a:t>
            </a:r>
            <a:r>
              <a:rPr lang="en-US" b="1" dirty="0"/>
              <a:t> (</a:t>
            </a:r>
            <a:r>
              <a:rPr lang="en-US" sz="1000" b="1" dirty="0"/>
              <a:t> </a:t>
            </a:r>
            <a:r>
              <a:rPr lang="en-US" b="1" dirty="0"/>
              <a:t>int n</a:t>
            </a:r>
            <a:r>
              <a:rPr lang="en-US" sz="1000" b="1" dirty="0"/>
              <a:t> </a:t>
            </a:r>
            <a:r>
              <a:rPr lang="en-US" b="1" dirty="0"/>
              <a:t>)</a:t>
            </a:r>
          </a:p>
          <a:p>
            <a:pPr marL="0" indent="0" algn="l" defTabSz="432000" rtl="0">
              <a:buNone/>
            </a:pPr>
            <a:r>
              <a:rPr lang="he-IL" b="1" dirty="0"/>
              <a:t>}</a:t>
            </a:r>
            <a:r>
              <a:rPr lang="en-US" b="1" dirty="0"/>
              <a:t>	</a:t>
            </a:r>
            <a:r>
              <a:rPr lang="en-US" sz="2000" b="1" dirty="0">
                <a:solidFill>
                  <a:srgbClr val="92D050"/>
                </a:solidFill>
              </a:rPr>
              <a:t>//  </a:t>
            </a:r>
            <a:r>
              <a:rPr lang="he-IL" sz="2000" b="1" dirty="0">
                <a:solidFill>
                  <a:srgbClr val="92D050"/>
                </a:solidFill>
              </a:rPr>
              <a:t>ומדפיסה את ספרותיו במהופך.</a:t>
            </a:r>
            <a:r>
              <a:rPr lang="en-US" sz="2000" b="1" dirty="0">
                <a:solidFill>
                  <a:srgbClr val="92D050"/>
                </a:solidFill>
              </a:rPr>
              <a:t> n</a:t>
            </a:r>
            <a:r>
              <a:rPr lang="he-IL" sz="2000" b="1" dirty="0">
                <a:solidFill>
                  <a:srgbClr val="92D050"/>
                </a:solidFill>
              </a:rPr>
              <a:t>הפעולה מקבלת מספר שלם </a:t>
            </a:r>
          </a:p>
          <a:p>
            <a:pPr marL="0" indent="0" algn="l" defTabSz="432000" rtl="0">
              <a:buNone/>
            </a:pPr>
            <a:r>
              <a:rPr lang="en-US" b="1" dirty="0"/>
              <a:t>	if (</a:t>
            </a:r>
            <a:r>
              <a:rPr lang="en-US" sz="1000" b="1" dirty="0"/>
              <a:t> </a:t>
            </a:r>
            <a:r>
              <a:rPr lang="en-US" b="1" dirty="0"/>
              <a:t>n &lt; 10</a:t>
            </a:r>
            <a:r>
              <a:rPr lang="en-US" sz="1600" b="1" dirty="0"/>
              <a:t> </a:t>
            </a:r>
            <a:r>
              <a:rPr lang="en-US" b="1" dirty="0"/>
              <a:t>)</a:t>
            </a:r>
          </a:p>
          <a:p>
            <a:pPr marL="0" indent="0" algn="l" defTabSz="432000" rtl="0">
              <a:buNone/>
            </a:pPr>
            <a:r>
              <a:rPr lang="en-US" b="1" dirty="0"/>
              <a:t>		</a:t>
            </a:r>
            <a:r>
              <a:rPr lang="en-US" b="1" dirty="0" err="1"/>
              <a:t>System.out.print</a:t>
            </a:r>
            <a:r>
              <a:rPr lang="en-US" b="1" dirty="0"/>
              <a:t>(</a:t>
            </a:r>
            <a:r>
              <a:rPr lang="en-US" sz="1000" b="1" dirty="0"/>
              <a:t> </a:t>
            </a:r>
            <a:r>
              <a:rPr lang="en-US" b="1" dirty="0"/>
              <a:t>" " + n</a:t>
            </a:r>
            <a:r>
              <a:rPr lang="en-US" sz="1000" b="1" dirty="0"/>
              <a:t> </a:t>
            </a:r>
            <a:r>
              <a:rPr lang="en-US" b="1" dirty="0"/>
              <a:t>)</a:t>
            </a:r>
            <a:r>
              <a:rPr lang="en-US" sz="1000" b="1" dirty="0"/>
              <a:t> </a:t>
            </a:r>
            <a:r>
              <a:rPr lang="en-US" b="1" dirty="0"/>
              <a:t>;</a:t>
            </a:r>
          </a:p>
          <a:p>
            <a:pPr marL="0" indent="0" algn="l" defTabSz="432000" rtl="0">
              <a:buNone/>
            </a:pPr>
            <a:r>
              <a:rPr lang="en-US" b="1" dirty="0"/>
              <a:t>  	  else</a:t>
            </a:r>
          </a:p>
          <a:p>
            <a:pPr marL="874826" lvl="2" indent="0" algn="l" defTabSz="432000" rtl="0">
              <a:buNone/>
            </a:pPr>
            <a:r>
              <a:rPr lang="en-US" sz="2400" b="1" dirty="0"/>
              <a:t>{</a:t>
            </a:r>
          </a:p>
          <a:p>
            <a:pPr marL="874826" lvl="2" indent="0" algn="l" defTabSz="432000" rtl="0">
              <a:buNone/>
            </a:pPr>
            <a:r>
              <a:rPr lang="en-US" sz="2400" b="1" dirty="0">
                <a:solidFill>
                  <a:srgbClr val="FFC000"/>
                </a:solidFill>
              </a:rPr>
              <a:t>	</a:t>
            </a:r>
            <a:r>
              <a:rPr lang="en-US" sz="2400" b="1" dirty="0" err="1">
                <a:solidFill>
                  <a:srgbClr val="FFC000"/>
                </a:solidFill>
              </a:rPr>
              <a:t>printDigits</a:t>
            </a:r>
            <a:r>
              <a:rPr lang="en-US" sz="2400" b="1" dirty="0"/>
              <a:t> (</a:t>
            </a:r>
            <a:r>
              <a:rPr lang="en-US" sz="1000" b="1" dirty="0"/>
              <a:t> </a:t>
            </a:r>
            <a:r>
              <a:rPr lang="en-US" sz="2400" b="1" dirty="0"/>
              <a:t>n</a:t>
            </a:r>
            <a:r>
              <a:rPr lang="en-US" sz="1400" b="1" dirty="0"/>
              <a:t> </a:t>
            </a:r>
            <a:r>
              <a:rPr lang="en-US" sz="2400" b="1" dirty="0"/>
              <a:t>/</a:t>
            </a:r>
            <a:r>
              <a:rPr lang="en-US" sz="1400" b="1" dirty="0"/>
              <a:t> </a:t>
            </a:r>
            <a:r>
              <a:rPr lang="en-US" sz="2400" b="1" dirty="0"/>
              <a:t>10</a:t>
            </a:r>
            <a:r>
              <a:rPr lang="en-US" sz="1000" b="1" dirty="0"/>
              <a:t> </a:t>
            </a:r>
            <a:r>
              <a:rPr lang="en-US" sz="2400" b="1" dirty="0"/>
              <a:t>)</a:t>
            </a:r>
            <a:r>
              <a:rPr lang="en-US" sz="1000" b="1" dirty="0"/>
              <a:t> </a:t>
            </a:r>
            <a:r>
              <a:rPr lang="en-US" sz="2400" b="1" dirty="0"/>
              <a:t>;</a:t>
            </a:r>
            <a:endParaRPr lang="he-IL" sz="2400" b="1" dirty="0"/>
          </a:p>
          <a:p>
            <a:pPr marL="0" indent="0" algn="l" defTabSz="432000" rtl="0">
              <a:buNone/>
            </a:pPr>
            <a:r>
              <a:rPr lang="en-US" b="1" dirty="0"/>
              <a:t>			</a:t>
            </a:r>
            <a:r>
              <a:rPr lang="en-US" b="1" dirty="0" err="1"/>
              <a:t>System.out.print</a:t>
            </a:r>
            <a:r>
              <a:rPr lang="en-US" b="1" dirty="0"/>
              <a:t> (</a:t>
            </a:r>
            <a:r>
              <a:rPr lang="en-US" sz="1000" b="1" dirty="0"/>
              <a:t> </a:t>
            </a:r>
            <a:r>
              <a:rPr lang="en-US" b="1" dirty="0"/>
              <a:t>" " + n</a:t>
            </a:r>
            <a:r>
              <a:rPr lang="en-US" sz="1000" b="1" dirty="0"/>
              <a:t>  </a:t>
            </a:r>
            <a:r>
              <a:rPr lang="en-US" sz="2000" b="1" dirty="0"/>
              <a:t>%</a:t>
            </a:r>
            <a:r>
              <a:rPr lang="en-US" sz="1000" b="1" dirty="0"/>
              <a:t> </a:t>
            </a:r>
            <a:r>
              <a:rPr lang="en-US" b="1" dirty="0"/>
              <a:t>10)</a:t>
            </a:r>
            <a:r>
              <a:rPr lang="en-US" sz="1000" b="1" dirty="0"/>
              <a:t> </a:t>
            </a:r>
            <a:r>
              <a:rPr lang="en-US" b="1" dirty="0"/>
              <a:t>;</a:t>
            </a:r>
          </a:p>
          <a:p>
            <a:pPr marL="0" indent="0" algn="l" defTabSz="432000" rtl="0">
              <a:buNone/>
            </a:pPr>
            <a:r>
              <a:rPr lang="en-US" b="1" dirty="0"/>
              <a:t>		</a:t>
            </a:r>
            <a:r>
              <a:rPr lang="en-US" sz="2400" b="1" dirty="0"/>
              <a:t>}</a:t>
            </a:r>
            <a:endParaRPr lang="he-IL" sz="2400" b="1" dirty="0"/>
          </a:p>
          <a:p>
            <a:pPr marL="0" indent="0" algn="l" defTabSz="432000" rtl="0">
              <a:buNone/>
            </a:pPr>
            <a:r>
              <a:rPr lang="he-IL" b="1" dirty="0"/>
              <a:t>{</a:t>
            </a:r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2F11D191-A281-49AE-8607-899079004AB0}"/>
              </a:ext>
            </a:extLst>
          </p:cNvPr>
          <p:cNvSpPr txBox="1">
            <a:spLocks/>
          </p:cNvSpPr>
          <p:nvPr/>
        </p:nvSpPr>
        <p:spPr>
          <a:xfrm>
            <a:off x="1741714" y="143799"/>
            <a:ext cx="4210804" cy="720000"/>
          </a:xfrm>
          <a:prstGeom prst="rect">
            <a:avLst/>
          </a:prstGeo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- פתרון ב- </a:t>
            </a:r>
            <a:r>
              <a:rPr lang="en-US" dirty="0"/>
              <a:t>JAVA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0929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טקסט, ציור&#10;&#10;התיאור נוצר באופן אוטומטי">
            <a:extLst>
              <a:ext uri="{FF2B5EF4-FFF2-40B4-BE49-F238E27FC236}">
                <a16:creationId xmlns:a16="http://schemas.microsoft.com/office/drawing/2014/main" id="{0337DB87-E553-4949-90D5-B7DD16D83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31" y="2076479"/>
            <a:ext cx="3142062" cy="2665759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003" y="151728"/>
            <a:ext cx="4890152" cy="720000"/>
          </a:xfrm>
        </p:spPr>
        <p:txBody>
          <a:bodyPr/>
          <a:lstStyle/>
          <a:p>
            <a:r>
              <a:rPr lang="he-IL" dirty="0"/>
              <a:t>משימה מס' 2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92651" y="947928"/>
            <a:ext cx="7452204" cy="1068028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he-IL" sz="2300" dirty="0"/>
              <a:t>עץ המעקב מאפשר לנו לעקוב אחר הפעולות  לרוחב הדף.</a:t>
            </a:r>
          </a:p>
          <a:p>
            <a:pPr>
              <a:spcBef>
                <a:spcPts val="500"/>
              </a:spcBef>
            </a:pPr>
            <a:r>
              <a:rPr lang="he-IL" sz="2300" dirty="0"/>
              <a:t>המשתנים ממוקמים מעל הפעולות.</a:t>
            </a:r>
          </a:p>
          <a:p>
            <a:pPr>
              <a:spcBef>
                <a:spcPts val="500"/>
              </a:spcBef>
            </a:pPr>
            <a:r>
              <a:rPr lang="he-IL" sz="2300" dirty="0"/>
              <a:t>הדפסת ספרותיו של מספר שלם וחיובי. </a:t>
            </a:r>
            <a:endParaRPr lang="en-US" sz="2300" dirty="0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2F11D191-A281-49AE-8607-899079004AB0}"/>
              </a:ext>
            </a:extLst>
          </p:cNvPr>
          <p:cNvSpPr txBox="1">
            <a:spLocks/>
          </p:cNvSpPr>
          <p:nvPr/>
        </p:nvSpPr>
        <p:spPr>
          <a:xfrm>
            <a:off x="1105920" y="143799"/>
            <a:ext cx="4890152" cy="720000"/>
          </a:xfrm>
          <a:prstGeom prst="rect">
            <a:avLst/>
          </a:prstGeo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- מעקב (עץ מעקב)</a:t>
            </a:r>
          </a:p>
        </p:txBody>
      </p:sp>
      <p:sp>
        <p:nvSpPr>
          <p:cNvPr id="18" name="כותרת 1">
            <a:extLst>
              <a:ext uri="{FF2B5EF4-FFF2-40B4-BE49-F238E27FC236}">
                <a16:creationId xmlns:a16="http://schemas.microsoft.com/office/drawing/2014/main" id="{39C5C6BB-C79E-49AF-90DF-DFE0E3A6BBE4}"/>
              </a:ext>
            </a:extLst>
          </p:cNvPr>
          <p:cNvSpPr txBox="1">
            <a:spLocks/>
          </p:cNvSpPr>
          <p:nvPr/>
        </p:nvSpPr>
        <p:spPr>
          <a:xfrm>
            <a:off x="2536822" y="1390656"/>
            <a:ext cx="3013107" cy="477827"/>
          </a:xfrm>
          <a:prstGeom prst="rect">
            <a:avLst/>
          </a:prstGeom>
        </p:spPr>
        <p:txBody>
          <a:bodyPr rtlCol="1" anchor="ctr"/>
          <a:lstStyle/>
          <a:p>
            <a:pPr algn="l" rtl="0"/>
            <a:r>
              <a:rPr lang="en-US" sz="2200" b="1" dirty="0" err="1">
                <a:solidFill>
                  <a:srgbClr val="FFC000"/>
                </a:solidFill>
              </a:rPr>
              <a:t>printReverse</a:t>
            </a:r>
            <a:r>
              <a:rPr lang="en-US" sz="1000" kern="7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200" kern="700" dirty="0"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1000" kern="7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000" kern="700" dirty="0">
                <a:latin typeface="Varela Round" panose="00000500000000000000" pitchFamily="2" charset="-79"/>
                <a:cs typeface="Varela Round" panose="00000500000000000000" pitchFamily="2" charset="-79"/>
              </a:rPr>
              <a:t>2710</a:t>
            </a:r>
            <a:r>
              <a:rPr lang="en-US" sz="1000" kern="7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200" kern="7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487C0B8A-F241-41D8-B24E-1AE3FAA806F4}"/>
              </a:ext>
            </a:extLst>
          </p:cNvPr>
          <p:cNvGrpSpPr/>
          <p:nvPr/>
        </p:nvGrpSpPr>
        <p:grpSpPr>
          <a:xfrm>
            <a:off x="1988936" y="2071678"/>
            <a:ext cx="3242517" cy="919002"/>
            <a:chOff x="1988936" y="2071678"/>
            <a:chExt cx="3242517" cy="919002"/>
          </a:xfrm>
        </p:grpSpPr>
        <p:sp>
          <p:nvSpPr>
            <p:cNvPr id="24" name="כותרת 1">
              <a:extLst>
                <a:ext uri="{FF2B5EF4-FFF2-40B4-BE49-F238E27FC236}">
                  <a16:creationId xmlns:a16="http://schemas.microsoft.com/office/drawing/2014/main" id="{54BB6D15-2CF0-4BD0-A165-2BD110550CDF}"/>
                </a:ext>
              </a:extLst>
            </p:cNvPr>
            <p:cNvSpPr txBox="1">
              <a:spLocks/>
            </p:cNvSpPr>
            <p:nvPr/>
          </p:nvSpPr>
          <p:spPr>
            <a:xfrm>
              <a:off x="2308891" y="2347738"/>
              <a:ext cx="2922562" cy="642942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l" rtl="0"/>
              <a:r>
                <a:rPr lang="en-US" sz="2400" kern="700" dirty="0">
                  <a:solidFill>
                    <a:srgbClr val="FF00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200" b="1" dirty="0" err="1">
                  <a:solidFill>
                    <a:srgbClr val="FFC000"/>
                  </a:solidFill>
                </a:rPr>
                <a:t>printReverse</a:t>
              </a:r>
              <a:r>
                <a:rPr lang="en-US" sz="1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2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(</a:t>
              </a:r>
              <a:r>
                <a:rPr lang="en-US" sz="1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sz="2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271</a:t>
              </a:r>
              <a:r>
                <a:rPr lang="en-US" sz="1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2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</a:p>
          </p:txBody>
        </p:sp>
        <p:cxnSp>
          <p:nvCxnSpPr>
            <p:cNvPr id="25" name="מחבר חץ ישר 24">
              <a:extLst>
                <a:ext uri="{FF2B5EF4-FFF2-40B4-BE49-F238E27FC236}">
                  <a16:creationId xmlns:a16="http://schemas.microsoft.com/office/drawing/2014/main" id="{5AB340F2-46F3-42CE-A69D-D14C6C150EE7}"/>
                </a:ext>
              </a:extLst>
            </p:cNvPr>
            <p:cNvCxnSpPr/>
            <p:nvPr/>
          </p:nvCxnSpPr>
          <p:spPr>
            <a:xfrm rot="5400000">
              <a:off x="2346920" y="2285198"/>
              <a:ext cx="428628" cy="1588"/>
            </a:xfrm>
            <a:prstGeom prst="straightConnector1">
              <a:avLst/>
            </a:prstGeom>
            <a:ln w="15875">
              <a:solidFill>
                <a:schemeClr val="accent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מחבר חץ ישר 25">
              <a:extLst>
                <a:ext uri="{FF2B5EF4-FFF2-40B4-BE49-F238E27FC236}">
                  <a16:creationId xmlns:a16="http://schemas.microsoft.com/office/drawing/2014/main" id="{1804919F-09DD-41F6-A670-3553CF34E352}"/>
                </a:ext>
              </a:extLst>
            </p:cNvPr>
            <p:cNvCxnSpPr/>
            <p:nvPr/>
          </p:nvCxnSpPr>
          <p:spPr>
            <a:xfrm>
              <a:off x="1988936" y="271462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41CF824C-7C24-4E10-A5AC-4017F029A8AF}"/>
              </a:ext>
            </a:extLst>
          </p:cNvPr>
          <p:cNvGrpSpPr/>
          <p:nvPr/>
        </p:nvGrpSpPr>
        <p:grpSpPr>
          <a:xfrm>
            <a:off x="4872942" y="2357430"/>
            <a:ext cx="4165630" cy="642942"/>
            <a:chOff x="4872942" y="2357430"/>
            <a:chExt cx="4165630" cy="642942"/>
          </a:xfrm>
        </p:grpSpPr>
        <p:sp>
          <p:nvSpPr>
            <p:cNvPr id="20" name="כותרת 1">
              <a:extLst>
                <a:ext uri="{FF2B5EF4-FFF2-40B4-BE49-F238E27FC236}">
                  <a16:creationId xmlns:a16="http://schemas.microsoft.com/office/drawing/2014/main" id="{EC944D6B-684B-49F7-9A45-8BE6331C4A49}"/>
                </a:ext>
              </a:extLst>
            </p:cNvPr>
            <p:cNvSpPr txBox="1">
              <a:spLocks/>
            </p:cNvSpPr>
            <p:nvPr/>
          </p:nvSpPr>
          <p:spPr>
            <a:xfrm>
              <a:off x="5180920" y="2357430"/>
              <a:ext cx="3857652" cy="642942"/>
            </a:xfrm>
            <a:prstGeom prst="rect">
              <a:avLst/>
            </a:prstGeom>
            <a:ln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l" rtl="0"/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System</a:t>
              </a:r>
              <a:r>
                <a:rPr lang="en-US" sz="2400" b="1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.</a:t>
              </a:r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out</a:t>
              </a:r>
              <a:r>
                <a:rPr lang="en-US" sz="2400" b="1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.</a:t>
              </a:r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print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(</a:t>
              </a:r>
              <a:r>
                <a:rPr lang="en-US" sz="1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0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+ " ") </a:t>
              </a:r>
              <a:r>
                <a:rPr lang="en-US" sz="24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;</a:t>
              </a:r>
              <a:endParaRPr lang="en-US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cxnSp>
          <p:nvCxnSpPr>
            <p:cNvPr id="22" name="מחבר חץ ישר 21">
              <a:extLst>
                <a:ext uri="{FF2B5EF4-FFF2-40B4-BE49-F238E27FC236}">
                  <a16:creationId xmlns:a16="http://schemas.microsoft.com/office/drawing/2014/main" id="{D597E77C-E801-4730-9A8A-C273AA8477B1}"/>
                </a:ext>
              </a:extLst>
            </p:cNvPr>
            <p:cNvCxnSpPr/>
            <p:nvPr/>
          </p:nvCxnSpPr>
          <p:spPr>
            <a:xfrm>
              <a:off x="4872942" y="271462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9CD1849B-F24F-47F6-8EC1-7CF35A4B21D1}"/>
              </a:ext>
            </a:extLst>
          </p:cNvPr>
          <p:cNvGrpSpPr/>
          <p:nvPr/>
        </p:nvGrpSpPr>
        <p:grpSpPr>
          <a:xfrm>
            <a:off x="134920" y="1785926"/>
            <a:ext cx="3786214" cy="1214446"/>
            <a:chOff x="642910" y="1785926"/>
            <a:chExt cx="3786214" cy="1214446"/>
          </a:xfrm>
        </p:grpSpPr>
        <p:sp>
          <p:nvSpPr>
            <p:cNvPr id="29" name="כותרת 1">
              <a:extLst>
                <a:ext uri="{FF2B5EF4-FFF2-40B4-BE49-F238E27FC236}">
                  <a16:creationId xmlns:a16="http://schemas.microsoft.com/office/drawing/2014/main" id="{415A37C3-AB6F-43DD-9631-C2335E32F06A}"/>
                </a:ext>
              </a:extLst>
            </p:cNvPr>
            <p:cNvSpPr txBox="1">
              <a:spLocks/>
            </p:cNvSpPr>
            <p:nvPr/>
          </p:nvSpPr>
          <p:spPr>
            <a:xfrm>
              <a:off x="642910" y="2357430"/>
              <a:ext cx="2354278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if  (</a:t>
              </a:r>
              <a:r>
                <a:rPr lang="he-IL" sz="22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2710</a:t>
              </a:r>
              <a:r>
                <a:rPr lang="en-US" sz="22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&lt; 10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</a:p>
          </p:txBody>
        </p:sp>
        <p:sp>
          <p:nvSpPr>
            <p:cNvPr id="30" name="כותרת 1">
              <a:extLst>
                <a:ext uri="{FF2B5EF4-FFF2-40B4-BE49-F238E27FC236}">
                  <a16:creationId xmlns:a16="http://schemas.microsoft.com/office/drawing/2014/main" id="{A2B0EB58-B540-4826-9741-DCF8F9AB6D70}"/>
                </a:ext>
              </a:extLst>
            </p:cNvPr>
            <p:cNvSpPr txBox="1">
              <a:spLocks/>
            </p:cNvSpPr>
            <p:nvPr/>
          </p:nvSpPr>
          <p:spPr>
            <a:xfrm>
              <a:off x="857223" y="1928802"/>
              <a:ext cx="1115003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n</a:t>
              </a:r>
              <a:r>
                <a:rPr lang="en-US" sz="2400" baseline="-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=</a:t>
              </a:r>
              <a:r>
                <a:rPr lang="he-IL" sz="2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2710</a:t>
              </a:r>
              <a:endParaRPr lang="en-US" sz="2400" kern="7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cxnSp>
          <p:nvCxnSpPr>
            <p:cNvPr id="31" name="מחבר ישר 30">
              <a:extLst>
                <a:ext uri="{FF2B5EF4-FFF2-40B4-BE49-F238E27FC236}">
                  <a16:creationId xmlns:a16="http://schemas.microsoft.com/office/drawing/2014/main" id="{710C9169-B651-4F02-A326-6AF3656E9693}"/>
                </a:ext>
              </a:extLst>
            </p:cNvPr>
            <p:cNvCxnSpPr/>
            <p:nvPr/>
          </p:nvCxnSpPr>
          <p:spPr>
            <a:xfrm rot="10800000">
              <a:off x="785786" y="2071678"/>
              <a:ext cx="3643338" cy="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מחבר חץ ישר 31">
              <a:extLst>
                <a:ext uri="{FF2B5EF4-FFF2-40B4-BE49-F238E27FC236}">
                  <a16:creationId xmlns:a16="http://schemas.microsoft.com/office/drawing/2014/main" id="{24669EB0-64D5-4F73-9A1B-82ED11ED9886}"/>
                </a:ext>
              </a:extLst>
            </p:cNvPr>
            <p:cNvCxnSpPr/>
            <p:nvPr/>
          </p:nvCxnSpPr>
          <p:spPr>
            <a:xfrm rot="5400000">
              <a:off x="572266" y="2285198"/>
              <a:ext cx="428628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מחבר ישר 32">
              <a:extLst>
                <a:ext uri="{FF2B5EF4-FFF2-40B4-BE49-F238E27FC236}">
                  <a16:creationId xmlns:a16="http://schemas.microsoft.com/office/drawing/2014/main" id="{26825C1A-3A78-4C28-8539-219F40EBB488}"/>
                </a:ext>
              </a:extLst>
            </p:cNvPr>
            <p:cNvCxnSpPr/>
            <p:nvPr/>
          </p:nvCxnSpPr>
          <p:spPr>
            <a:xfrm rot="5400000">
              <a:off x="4286248" y="1928802"/>
              <a:ext cx="285752" cy="0"/>
            </a:xfrm>
            <a:prstGeom prst="line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934CD1F0-8B26-4853-BD41-2894E2837E00}"/>
              </a:ext>
            </a:extLst>
          </p:cNvPr>
          <p:cNvGrpSpPr/>
          <p:nvPr/>
        </p:nvGrpSpPr>
        <p:grpSpPr>
          <a:xfrm>
            <a:off x="4869767" y="3571876"/>
            <a:ext cx="4168805" cy="642942"/>
            <a:chOff x="2474897" y="3571876"/>
            <a:chExt cx="4168805" cy="642942"/>
          </a:xfrm>
        </p:grpSpPr>
        <p:sp>
          <p:nvSpPr>
            <p:cNvPr id="35" name="כותרת 1">
              <a:extLst>
                <a:ext uri="{FF2B5EF4-FFF2-40B4-BE49-F238E27FC236}">
                  <a16:creationId xmlns:a16="http://schemas.microsoft.com/office/drawing/2014/main" id="{1FC9CA2E-E5BD-4DC5-BAB8-A316EC31CEC0}"/>
                </a:ext>
              </a:extLst>
            </p:cNvPr>
            <p:cNvSpPr txBox="1">
              <a:spLocks/>
            </p:cNvSpPr>
            <p:nvPr/>
          </p:nvSpPr>
          <p:spPr>
            <a:xfrm>
              <a:off x="2786050" y="3571876"/>
              <a:ext cx="3857652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System</a:t>
              </a:r>
              <a:r>
                <a:rPr lang="en-US" sz="2400" b="1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.</a:t>
              </a:r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out</a:t>
              </a:r>
              <a:r>
                <a:rPr lang="en-US" sz="2400" b="1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.</a:t>
              </a:r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print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(</a:t>
              </a:r>
              <a:r>
                <a:rPr lang="en-US" sz="1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1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+ " ") </a:t>
              </a:r>
              <a:r>
                <a:rPr lang="en-US" sz="24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;</a:t>
              </a:r>
              <a:endParaRPr lang="en-US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cxnSp>
          <p:nvCxnSpPr>
            <p:cNvPr id="37" name="מחבר חץ ישר 36">
              <a:extLst>
                <a:ext uri="{FF2B5EF4-FFF2-40B4-BE49-F238E27FC236}">
                  <a16:creationId xmlns:a16="http://schemas.microsoft.com/office/drawing/2014/main" id="{3048DECB-ED22-48F8-B68A-B7967EE4A5E0}"/>
                </a:ext>
              </a:extLst>
            </p:cNvPr>
            <p:cNvCxnSpPr/>
            <p:nvPr/>
          </p:nvCxnSpPr>
          <p:spPr>
            <a:xfrm>
              <a:off x="2474897" y="3929066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קבוצה 37">
            <a:extLst>
              <a:ext uri="{FF2B5EF4-FFF2-40B4-BE49-F238E27FC236}">
                <a16:creationId xmlns:a16="http://schemas.microsoft.com/office/drawing/2014/main" id="{1FA96575-6E49-43E6-AC60-E53EC3A96D25}"/>
              </a:ext>
            </a:extLst>
          </p:cNvPr>
          <p:cNvGrpSpPr/>
          <p:nvPr/>
        </p:nvGrpSpPr>
        <p:grpSpPr>
          <a:xfrm>
            <a:off x="1988936" y="3286124"/>
            <a:ext cx="3149013" cy="929488"/>
            <a:chOff x="6429388" y="3286124"/>
            <a:chExt cx="3149013" cy="929488"/>
          </a:xfrm>
        </p:grpSpPr>
        <p:sp>
          <p:nvSpPr>
            <p:cNvPr id="39" name="כותרת 1">
              <a:extLst>
                <a:ext uri="{FF2B5EF4-FFF2-40B4-BE49-F238E27FC236}">
                  <a16:creationId xmlns:a16="http://schemas.microsoft.com/office/drawing/2014/main" id="{22BA53C0-DAD4-429E-B754-7AF27DFBE6B1}"/>
                </a:ext>
              </a:extLst>
            </p:cNvPr>
            <p:cNvSpPr txBox="1">
              <a:spLocks/>
            </p:cNvSpPr>
            <p:nvPr/>
          </p:nvSpPr>
          <p:spPr>
            <a:xfrm>
              <a:off x="6748493" y="3572670"/>
              <a:ext cx="2829908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kern="700" dirty="0">
                  <a:solidFill>
                    <a:srgbClr val="FF00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200" b="1" dirty="0" err="1">
                  <a:solidFill>
                    <a:srgbClr val="FFC000"/>
                  </a:solidFill>
                </a:rPr>
                <a:t>printReverse</a:t>
              </a:r>
              <a:r>
                <a:rPr lang="en-US" sz="1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2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(</a:t>
              </a:r>
              <a:r>
                <a:rPr lang="en-US" sz="1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27</a:t>
              </a:r>
              <a:r>
                <a:rPr lang="en-US" sz="1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2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  <a:endParaRPr lang="en-US" sz="2400" kern="7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cxnSp>
          <p:nvCxnSpPr>
            <p:cNvPr id="40" name="מחבר חץ ישר 39">
              <a:extLst>
                <a:ext uri="{FF2B5EF4-FFF2-40B4-BE49-F238E27FC236}">
                  <a16:creationId xmlns:a16="http://schemas.microsoft.com/office/drawing/2014/main" id="{A48E9B4C-7010-4769-96B6-F1532B70BAF7}"/>
                </a:ext>
              </a:extLst>
            </p:cNvPr>
            <p:cNvCxnSpPr/>
            <p:nvPr/>
          </p:nvCxnSpPr>
          <p:spPr>
            <a:xfrm rot="5400000">
              <a:off x="6787372" y="3499644"/>
              <a:ext cx="428628" cy="158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מחבר חץ ישר 40">
              <a:extLst>
                <a:ext uri="{FF2B5EF4-FFF2-40B4-BE49-F238E27FC236}">
                  <a16:creationId xmlns:a16="http://schemas.microsoft.com/office/drawing/2014/main" id="{6DB780B9-1FF9-4266-8718-C244FF9A215A}"/>
                </a:ext>
              </a:extLst>
            </p:cNvPr>
            <p:cNvCxnSpPr/>
            <p:nvPr/>
          </p:nvCxnSpPr>
          <p:spPr>
            <a:xfrm>
              <a:off x="6429388" y="392986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קבוצה 41">
            <a:extLst>
              <a:ext uri="{FF2B5EF4-FFF2-40B4-BE49-F238E27FC236}">
                <a16:creationId xmlns:a16="http://schemas.microsoft.com/office/drawing/2014/main" id="{379B75C2-3DD5-4D4D-BA5F-81668605043F}"/>
              </a:ext>
            </a:extLst>
          </p:cNvPr>
          <p:cNvGrpSpPr/>
          <p:nvPr/>
        </p:nvGrpSpPr>
        <p:grpSpPr>
          <a:xfrm>
            <a:off x="4752292" y="4714884"/>
            <a:ext cx="4286280" cy="642942"/>
            <a:chOff x="2357422" y="3571876"/>
            <a:chExt cx="4286280" cy="642942"/>
          </a:xfrm>
        </p:grpSpPr>
        <p:sp>
          <p:nvSpPr>
            <p:cNvPr id="43" name="כותרת 1">
              <a:extLst>
                <a:ext uri="{FF2B5EF4-FFF2-40B4-BE49-F238E27FC236}">
                  <a16:creationId xmlns:a16="http://schemas.microsoft.com/office/drawing/2014/main" id="{2D2090FB-54AA-4D77-ABFC-DB866693F1F0}"/>
                </a:ext>
              </a:extLst>
            </p:cNvPr>
            <p:cNvSpPr txBox="1">
              <a:spLocks/>
            </p:cNvSpPr>
            <p:nvPr/>
          </p:nvSpPr>
          <p:spPr>
            <a:xfrm>
              <a:off x="2786050" y="3571876"/>
              <a:ext cx="3857652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System</a:t>
              </a:r>
              <a:r>
                <a:rPr lang="en-US" sz="2400" b="1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.</a:t>
              </a:r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out</a:t>
              </a:r>
              <a:r>
                <a:rPr lang="en-US" sz="2400" b="1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.</a:t>
              </a:r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print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(</a:t>
              </a:r>
              <a:r>
                <a:rPr lang="en-US" sz="1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7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+</a:t>
              </a:r>
              <a:r>
                <a:rPr lang="en-US" sz="1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" ") </a:t>
              </a:r>
              <a:r>
                <a:rPr lang="en-US" sz="24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;</a:t>
              </a:r>
              <a:endParaRPr lang="en-US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cxnSp>
          <p:nvCxnSpPr>
            <p:cNvPr id="45" name="מחבר חץ ישר 44">
              <a:extLst>
                <a:ext uri="{FF2B5EF4-FFF2-40B4-BE49-F238E27FC236}">
                  <a16:creationId xmlns:a16="http://schemas.microsoft.com/office/drawing/2014/main" id="{4FE557C4-C0AD-468A-AE83-A14950CC7573}"/>
                </a:ext>
              </a:extLst>
            </p:cNvPr>
            <p:cNvCxnSpPr/>
            <p:nvPr/>
          </p:nvCxnSpPr>
          <p:spPr>
            <a:xfrm>
              <a:off x="2357422" y="3929066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>
            <a:extLst>
              <a:ext uri="{FF2B5EF4-FFF2-40B4-BE49-F238E27FC236}">
                <a16:creationId xmlns:a16="http://schemas.microsoft.com/office/drawing/2014/main" id="{3787A080-D9DE-4966-828B-A8A6C8C35664}"/>
              </a:ext>
            </a:extLst>
          </p:cNvPr>
          <p:cNvGrpSpPr/>
          <p:nvPr/>
        </p:nvGrpSpPr>
        <p:grpSpPr>
          <a:xfrm>
            <a:off x="1988936" y="4429132"/>
            <a:ext cx="3033988" cy="915377"/>
            <a:chOff x="6429388" y="3286124"/>
            <a:chExt cx="3033988" cy="915377"/>
          </a:xfrm>
        </p:grpSpPr>
        <p:sp>
          <p:nvSpPr>
            <p:cNvPr id="47" name="כותרת 1">
              <a:extLst>
                <a:ext uri="{FF2B5EF4-FFF2-40B4-BE49-F238E27FC236}">
                  <a16:creationId xmlns:a16="http://schemas.microsoft.com/office/drawing/2014/main" id="{1BB93E77-D32E-4B37-9CAE-44C81DDEF80F}"/>
                </a:ext>
              </a:extLst>
            </p:cNvPr>
            <p:cNvSpPr txBox="1">
              <a:spLocks/>
            </p:cNvSpPr>
            <p:nvPr/>
          </p:nvSpPr>
          <p:spPr>
            <a:xfrm>
              <a:off x="6726290" y="3558559"/>
              <a:ext cx="2737086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kern="700" dirty="0">
                  <a:solidFill>
                    <a:srgbClr val="FF00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200" b="1" dirty="0" err="1">
                  <a:solidFill>
                    <a:srgbClr val="FFC000"/>
                  </a:solidFill>
                </a:rPr>
                <a:t>printReverse</a:t>
              </a:r>
              <a:r>
                <a:rPr lang="en-US" sz="8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2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(</a:t>
              </a:r>
              <a:r>
                <a:rPr lang="en-US" sz="4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sz="2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</a:t>
              </a:r>
              <a:r>
                <a:rPr lang="en-US" sz="8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sz="22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  <a:endParaRPr lang="en-US" sz="2400" kern="7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cxnSp>
          <p:nvCxnSpPr>
            <p:cNvPr id="48" name="מחבר חץ ישר 47">
              <a:extLst>
                <a:ext uri="{FF2B5EF4-FFF2-40B4-BE49-F238E27FC236}">
                  <a16:creationId xmlns:a16="http://schemas.microsoft.com/office/drawing/2014/main" id="{5450FBEA-37B5-46A4-B0C1-9A3E58623CFC}"/>
                </a:ext>
              </a:extLst>
            </p:cNvPr>
            <p:cNvCxnSpPr/>
            <p:nvPr/>
          </p:nvCxnSpPr>
          <p:spPr>
            <a:xfrm rot="5400000">
              <a:off x="6787372" y="3499644"/>
              <a:ext cx="428628" cy="158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מחבר חץ ישר 48">
              <a:extLst>
                <a:ext uri="{FF2B5EF4-FFF2-40B4-BE49-F238E27FC236}">
                  <a16:creationId xmlns:a16="http://schemas.microsoft.com/office/drawing/2014/main" id="{D055D6D4-E8A4-4706-B884-5F2A97987A2F}"/>
                </a:ext>
              </a:extLst>
            </p:cNvPr>
            <p:cNvCxnSpPr/>
            <p:nvPr/>
          </p:nvCxnSpPr>
          <p:spPr>
            <a:xfrm>
              <a:off x="6429388" y="392986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קבוצה 49">
            <a:extLst>
              <a:ext uri="{FF2B5EF4-FFF2-40B4-BE49-F238E27FC236}">
                <a16:creationId xmlns:a16="http://schemas.microsoft.com/office/drawing/2014/main" id="{D35DB526-34F6-4E53-8270-5BA54FF4E41A}"/>
              </a:ext>
            </a:extLst>
          </p:cNvPr>
          <p:cNvGrpSpPr/>
          <p:nvPr/>
        </p:nvGrpSpPr>
        <p:grpSpPr>
          <a:xfrm>
            <a:off x="1782757" y="5572140"/>
            <a:ext cx="4352955" cy="928694"/>
            <a:chOff x="2290747" y="3286124"/>
            <a:chExt cx="4352955" cy="928694"/>
          </a:xfrm>
        </p:grpSpPr>
        <p:sp>
          <p:nvSpPr>
            <p:cNvPr id="51" name="כותרת 1">
              <a:extLst>
                <a:ext uri="{FF2B5EF4-FFF2-40B4-BE49-F238E27FC236}">
                  <a16:creationId xmlns:a16="http://schemas.microsoft.com/office/drawing/2014/main" id="{E861B5A5-FDF2-4545-84CB-3EC4B56BD020}"/>
                </a:ext>
              </a:extLst>
            </p:cNvPr>
            <p:cNvSpPr txBox="1">
              <a:spLocks/>
            </p:cNvSpPr>
            <p:nvPr/>
          </p:nvSpPr>
          <p:spPr>
            <a:xfrm>
              <a:off x="2786050" y="3571876"/>
              <a:ext cx="3857652" cy="642942"/>
            </a:xfrm>
            <a:prstGeom prst="rect">
              <a:avLst/>
            </a:prstGeom>
          </p:spPr>
          <p:txBody>
            <a:bodyPr rtlCol="1" anchor="ctr"/>
            <a:lstStyle/>
            <a:p>
              <a:pPr algn="l" rtl="0"/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System</a:t>
              </a:r>
              <a:r>
                <a:rPr lang="en-US" sz="2400" b="1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.</a:t>
              </a:r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out</a:t>
              </a:r>
              <a:r>
                <a:rPr lang="en-US" sz="2400" b="1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.</a:t>
              </a:r>
              <a:r>
                <a:rPr lang="en-US" sz="24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print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( </a:t>
              </a:r>
              <a:r>
                <a:rPr lang="en-US" sz="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+ " " ) </a:t>
              </a:r>
              <a:r>
                <a:rPr lang="en-US" sz="24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;</a:t>
              </a:r>
              <a:endParaRPr lang="en-US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cxnSp>
          <p:nvCxnSpPr>
            <p:cNvPr id="52" name="מחבר חץ ישר 51">
              <a:extLst>
                <a:ext uri="{FF2B5EF4-FFF2-40B4-BE49-F238E27FC236}">
                  <a16:creationId xmlns:a16="http://schemas.microsoft.com/office/drawing/2014/main" id="{418DEB10-686D-41CE-8E89-4C914FCD7E58}"/>
                </a:ext>
              </a:extLst>
            </p:cNvPr>
            <p:cNvCxnSpPr/>
            <p:nvPr/>
          </p:nvCxnSpPr>
          <p:spPr>
            <a:xfrm rot="5400000">
              <a:off x="2750728" y="3464322"/>
              <a:ext cx="357190" cy="79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מחבר חץ ישר 52">
              <a:extLst>
                <a:ext uri="{FF2B5EF4-FFF2-40B4-BE49-F238E27FC236}">
                  <a16:creationId xmlns:a16="http://schemas.microsoft.com/office/drawing/2014/main" id="{AD181A4B-DD04-44AB-8F07-5805D0D25235}"/>
                </a:ext>
              </a:extLst>
            </p:cNvPr>
            <p:cNvCxnSpPr/>
            <p:nvPr/>
          </p:nvCxnSpPr>
          <p:spPr>
            <a:xfrm>
              <a:off x="2290747" y="3929066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קבוצה 56">
            <a:extLst>
              <a:ext uri="{FF2B5EF4-FFF2-40B4-BE49-F238E27FC236}">
                <a16:creationId xmlns:a16="http://schemas.microsoft.com/office/drawing/2014/main" id="{8289EEA0-144B-42AD-91EA-0D7B442611FE}"/>
              </a:ext>
            </a:extLst>
          </p:cNvPr>
          <p:cNvGrpSpPr/>
          <p:nvPr/>
        </p:nvGrpSpPr>
        <p:grpSpPr>
          <a:xfrm>
            <a:off x="134920" y="2857496"/>
            <a:ext cx="3537195" cy="1358116"/>
            <a:chOff x="642910" y="2857496"/>
            <a:chExt cx="6715172" cy="1358116"/>
          </a:xfrm>
        </p:grpSpPr>
        <p:cxnSp>
          <p:nvCxnSpPr>
            <p:cNvPr id="58" name="מחבר חץ ישר 57">
              <a:extLst>
                <a:ext uri="{FF2B5EF4-FFF2-40B4-BE49-F238E27FC236}">
                  <a16:creationId xmlns:a16="http://schemas.microsoft.com/office/drawing/2014/main" id="{31F7A258-1BA5-444D-9A83-DB159B77447A}"/>
                </a:ext>
              </a:extLst>
            </p:cNvPr>
            <p:cNvCxnSpPr/>
            <p:nvPr/>
          </p:nvCxnSpPr>
          <p:spPr>
            <a:xfrm rot="5400000">
              <a:off x="572266" y="3499644"/>
              <a:ext cx="428628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כותרת 1">
              <a:extLst>
                <a:ext uri="{FF2B5EF4-FFF2-40B4-BE49-F238E27FC236}">
                  <a16:creationId xmlns:a16="http://schemas.microsoft.com/office/drawing/2014/main" id="{48AC4ECA-587B-48F9-8C2F-31F8969BD1F6}"/>
                </a:ext>
              </a:extLst>
            </p:cNvPr>
            <p:cNvSpPr txBox="1">
              <a:spLocks/>
            </p:cNvSpPr>
            <p:nvPr/>
          </p:nvSpPr>
          <p:spPr>
            <a:xfrm>
              <a:off x="642910" y="3572670"/>
              <a:ext cx="5009542" cy="642942"/>
            </a:xfrm>
            <a:prstGeom prst="rect">
              <a:avLst/>
            </a:prstGeom>
            <a:ln w="15875">
              <a:noFill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l" rtl="0"/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if  (</a:t>
              </a:r>
              <a:r>
                <a:rPr lang="he-IL" sz="22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271</a:t>
              </a:r>
              <a:r>
                <a:rPr lang="en-US" sz="22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&lt; 10 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</a:p>
          </p:txBody>
        </p:sp>
        <p:sp>
          <p:nvSpPr>
            <p:cNvPr id="60" name="כותרת 1">
              <a:extLst>
                <a:ext uri="{FF2B5EF4-FFF2-40B4-BE49-F238E27FC236}">
                  <a16:creationId xmlns:a16="http://schemas.microsoft.com/office/drawing/2014/main" id="{3744C251-5947-490E-B59A-7D583C674915}"/>
                </a:ext>
              </a:extLst>
            </p:cNvPr>
            <p:cNvSpPr txBox="1">
              <a:spLocks/>
            </p:cNvSpPr>
            <p:nvPr/>
          </p:nvSpPr>
          <p:spPr>
            <a:xfrm>
              <a:off x="857224" y="3143248"/>
              <a:ext cx="2547317" cy="642942"/>
            </a:xfrm>
            <a:prstGeom prst="rect">
              <a:avLst/>
            </a:prstGeom>
            <a:ln w="15875">
              <a:noFill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l" rtl="0"/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n</a:t>
              </a:r>
              <a:r>
                <a:rPr lang="en-US" sz="2400" baseline="-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=</a:t>
              </a:r>
              <a:r>
                <a:rPr lang="he-IL" sz="2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271</a:t>
              </a:r>
              <a:endParaRPr lang="en-US" sz="2400" kern="7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cxnSp>
          <p:nvCxnSpPr>
            <p:cNvPr id="61" name="מחבר ישר 60">
              <a:extLst>
                <a:ext uri="{FF2B5EF4-FFF2-40B4-BE49-F238E27FC236}">
                  <a16:creationId xmlns:a16="http://schemas.microsoft.com/office/drawing/2014/main" id="{F4B627A4-7D89-441C-BE1D-E6288C16399D}"/>
                </a:ext>
              </a:extLst>
            </p:cNvPr>
            <p:cNvCxnSpPr/>
            <p:nvPr/>
          </p:nvCxnSpPr>
          <p:spPr>
            <a:xfrm rot="10800000">
              <a:off x="785786" y="3286124"/>
              <a:ext cx="6572296" cy="0"/>
            </a:xfrm>
            <a:prstGeom prst="line">
              <a:avLst/>
            </a:prstGeom>
            <a:ln w="15875"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מחבר ישר 61">
              <a:extLst>
                <a:ext uri="{FF2B5EF4-FFF2-40B4-BE49-F238E27FC236}">
                  <a16:creationId xmlns:a16="http://schemas.microsoft.com/office/drawing/2014/main" id="{E3898EEF-DFB8-4372-BA07-16A15332CE3A}"/>
                </a:ext>
              </a:extLst>
            </p:cNvPr>
            <p:cNvCxnSpPr/>
            <p:nvPr/>
          </p:nvCxnSpPr>
          <p:spPr>
            <a:xfrm rot="5400000">
              <a:off x="7143768" y="3071810"/>
              <a:ext cx="428628" cy="0"/>
            </a:xfrm>
            <a:prstGeom prst="line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3" name="קבוצה 62">
            <a:extLst>
              <a:ext uri="{FF2B5EF4-FFF2-40B4-BE49-F238E27FC236}">
                <a16:creationId xmlns:a16="http://schemas.microsoft.com/office/drawing/2014/main" id="{3D1EDAA9-06A4-4E5B-AF2A-E8753FA79BEA}"/>
              </a:ext>
            </a:extLst>
          </p:cNvPr>
          <p:cNvGrpSpPr/>
          <p:nvPr/>
        </p:nvGrpSpPr>
        <p:grpSpPr>
          <a:xfrm>
            <a:off x="134920" y="4071942"/>
            <a:ext cx="3590348" cy="1286678"/>
            <a:chOff x="642910" y="4071942"/>
            <a:chExt cx="6715172" cy="1286678"/>
          </a:xfrm>
        </p:grpSpPr>
        <p:cxnSp>
          <p:nvCxnSpPr>
            <p:cNvPr id="64" name="מחבר חץ ישר 63">
              <a:extLst>
                <a:ext uri="{FF2B5EF4-FFF2-40B4-BE49-F238E27FC236}">
                  <a16:creationId xmlns:a16="http://schemas.microsoft.com/office/drawing/2014/main" id="{55CE45D8-C350-4894-9283-9BEEBBABE378}"/>
                </a:ext>
              </a:extLst>
            </p:cNvPr>
            <p:cNvCxnSpPr/>
            <p:nvPr/>
          </p:nvCxnSpPr>
          <p:spPr>
            <a:xfrm rot="5400000">
              <a:off x="572266" y="4642652"/>
              <a:ext cx="428628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5" name="כותרת 1">
              <a:extLst>
                <a:ext uri="{FF2B5EF4-FFF2-40B4-BE49-F238E27FC236}">
                  <a16:creationId xmlns:a16="http://schemas.microsoft.com/office/drawing/2014/main" id="{5BB90A0C-78DD-4034-9638-40D1D5357A4A}"/>
                </a:ext>
              </a:extLst>
            </p:cNvPr>
            <p:cNvSpPr txBox="1">
              <a:spLocks/>
            </p:cNvSpPr>
            <p:nvPr/>
          </p:nvSpPr>
          <p:spPr>
            <a:xfrm>
              <a:off x="642910" y="4715678"/>
              <a:ext cx="3536783" cy="642942"/>
            </a:xfrm>
            <a:prstGeom prst="rect">
              <a:avLst/>
            </a:prstGeom>
            <a:ln w="15875">
              <a:noFill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l" rtl="0"/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if  (</a:t>
              </a:r>
              <a:r>
                <a:rPr lang="en-US" sz="22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27 &lt; 10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</a:p>
          </p:txBody>
        </p:sp>
        <p:sp>
          <p:nvSpPr>
            <p:cNvPr id="66" name="כותרת 1">
              <a:extLst>
                <a:ext uri="{FF2B5EF4-FFF2-40B4-BE49-F238E27FC236}">
                  <a16:creationId xmlns:a16="http://schemas.microsoft.com/office/drawing/2014/main" id="{C3B5F863-4CD4-4F45-9D79-6023BF49E071}"/>
                </a:ext>
              </a:extLst>
            </p:cNvPr>
            <p:cNvSpPr txBox="1">
              <a:spLocks/>
            </p:cNvSpPr>
            <p:nvPr/>
          </p:nvSpPr>
          <p:spPr>
            <a:xfrm>
              <a:off x="857225" y="4286256"/>
              <a:ext cx="2269819" cy="642942"/>
            </a:xfrm>
            <a:prstGeom prst="rect">
              <a:avLst/>
            </a:prstGeom>
            <a:ln w="15875">
              <a:noFill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l" rtl="0"/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n</a:t>
              </a:r>
              <a:r>
                <a:rPr lang="en-US" sz="2400" baseline="-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=</a:t>
              </a:r>
              <a:r>
                <a:rPr lang="he-IL" sz="2400" baseline="-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sz="2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27</a:t>
              </a:r>
              <a:endParaRPr lang="en-US" sz="2400" kern="7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cxnSp>
          <p:nvCxnSpPr>
            <p:cNvPr id="67" name="מחבר ישר 66">
              <a:extLst>
                <a:ext uri="{FF2B5EF4-FFF2-40B4-BE49-F238E27FC236}">
                  <a16:creationId xmlns:a16="http://schemas.microsoft.com/office/drawing/2014/main" id="{088488AA-51CE-4725-9DD6-63783F4DB208}"/>
                </a:ext>
              </a:extLst>
            </p:cNvPr>
            <p:cNvCxnSpPr/>
            <p:nvPr/>
          </p:nvCxnSpPr>
          <p:spPr>
            <a:xfrm rot="10800000">
              <a:off x="785786" y="4429132"/>
              <a:ext cx="6572296" cy="0"/>
            </a:xfrm>
            <a:prstGeom prst="line">
              <a:avLst/>
            </a:prstGeom>
            <a:ln w="15875"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מחבר ישר 67">
              <a:extLst>
                <a:ext uri="{FF2B5EF4-FFF2-40B4-BE49-F238E27FC236}">
                  <a16:creationId xmlns:a16="http://schemas.microsoft.com/office/drawing/2014/main" id="{93FAC069-52C1-45AF-BFD8-141D8043F556}"/>
                </a:ext>
              </a:extLst>
            </p:cNvPr>
            <p:cNvCxnSpPr/>
            <p:nvPr/>
          </p:nvCxnSpPr>
          <p:spPr>
            <a:xfrm rot="5400000">
              <a:off x="7179487" y="4250537"/>
              <a:ext cx="357190" cy="0"/>
            </a:xfrm>
            <a:prstGeom prst="line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9" name="קבוצה 68">
            <a:extLst>
              <a:ext uri="{FF2B5EF4-FFF2-40B4-BE49-F238E27FC236}">
                <a16:creationId xmlns:a16="http://schemas.microsoft.com/office/drawing/2014/main" id="{FB92EFF0-57E7-434C-BEE1-EEEBC22552BF}"/>
              </a:ext>
            </a:extLst>
          </p:cNvPr>
          <p:cNvGrpSpPr/>
          <p:nvPr/>
        </p:nvGrpSpPr>
        <p:grpSpPr>
          <a:xfrm>
            <a:off x="134920" y="5214950"/>
            <a:ext cx="3529255" cy="1286678"/>
            <a:chOff x="642910" y="5214950"/>
            <a:chExt cx="6715172" cy="1286678"/>
          </a:xfrm>
        </p:grpSpPr>
        <p:cxnSp>
          <p:nvCxnSpPr>
            <p:cNvPr id="70" name="מחבר חץ ישר 69">
              <a:extLst>
                <a:ext uri="{FF2B5EF4-FFF2-40B4-BE49-F238E27FC236}">
                  <a16:creationId xmlns:a16="http://schemas.microsoft.com/office/drawing/2014/main" id="{214627F6-F0BB-4AA1-8767-7745D6A9BCB4}"/>
                </a:ext>
              </a:extLst>
            </p:cNvPr>
            <p:cNvCxnSpPr/>
            <p:nvPr/>
          </p:nvCxnSpPr>
          <p:spPr>
            <a:xfrm rot="5400000">
              <a:off x="572266" y="5785660"/>
              <a:ext cx="428628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כותרת 1">
              <a:extLst>
                <a:ext uri="{FF2B5EF4-FFF2-40B4-BE49-F238E27FC236}">
                  <a16:creationId xmlns:a16="http://schemas.microsoft.com/office/drawing/2014/main" id="{9211620F-CC91-4E63-AE4A-C9D990C682AA}"/>
                </a:ext>
              </a:extLst>
            </p:cNvPr>
            <p:cNvSpPr txBox="1">
              <a:spLocks/>
            </p:cNvSpPr>
            <p:nvPr/>
          </p:nvSpPr>
          <p:spPr>
            <a:xfrm>
              <a:off x="642910" y="5858686"/>
              <a:ext cx="3663711" cy="642942"/>
            </a:xfrm>
            <a:prstGeom prst="rect">
              <a:avLst/>
            </a:prstGeom>
            <a:ln w="15875">
              <a:noFill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l" rtl="0"/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if  (</a:t>
              </a:r>
              <a:r>
                <a:rPr lang="en-US" sz="22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 &lt; 10</a:t>
              </a:r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</a:p>
          </p:txBody>
        </p:sp>
        <p:sp>
          <p:nvSpPr>
            <p:cNvPr id="72" name="כותרת 1">
              <a:extLst>
                <a:ext uri="{FF2B5EF4-FFF2-40B4-BE49-F238E27FC236}">
                  <a16:creationId xmlns:a16="http://schemas.microsoft.com/office/drawing/2014/main" id="{EB38A784-A3FA-44EA-B650-6ECAED0651E5}"/>
                </a:ext>
              </a:extLst>
            </p:cNvPr>
            <p:cNvSpPr txBox="1">
              <a:spLocks/>
            </p:cNvSpPr>
            <p:nvPr/>
          </p:nvSpPr>
          <p:spPr>
            <a:xfrm>
              <a:off x="857224" y="5429264"/>
              <a:ext cx="1997955" cy="642942"/>
            </a:xfrm>
            <a:prstGeom prst="rect">
              <a:avLst/>
            </a:prstGeom>
            <a:ln w="15875">
              <a:noFill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l" rtl="0"/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n</a:t>
              </a:r>
              <a:r>
                <a:rPr lang="en-US" sz="2400" baseline="-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= </a:t>
              </a:r>
              <a:r>
                <a:rPr lang="he-IL" sz="2400" baseline="-2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sz="2000" kern="7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2</a:t>
              </a:r>
              <a:endParaRPr lang="en-US" sz="2400" kern="7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cxnSp>
          <p:nvCxnSpPr>
            <p:cNvPr id="73" name="מחבר ישר 72">
              <a:extLst>
                <a:ext uri="{FF2B5EF4-FFF2-40B4-BE49-F238E27FC236}">
                  <a16:creationId xmlns:a16="http://schemas.microsoft.com/office/drawing/2014/main" id="{00F88519-613C-4F28-B517-1CBCDE6219D2}"/>
                </a:ext>
              </a:extLst>
            </p:cNvPr>
            <p:cNvCxnSpPr/>
            <p:nvPr/>
          </p:nvCxnSpPr>
          <p:spPr>
            <a:xfrm rot="10800000">
              <a:off x="785786" y="5572140"/>
              <a:ext cx="6572296" cy="0"/>
            </a:xfrm>
            <a:prstGeom prst="line">
              <a:avLst/>
            </a:prstGeom>
            <a:ln w="15875"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מחבר ישר 73">
              <a:extLst>
                <a:ext uri="{FF2B5EF4-FFF2-40B4-BE49-F238E27FC236}">
                  <a16:creationId xmlns:a16="http://schemas.microsoft.com/office/drawing/2014/main" id="{69647E21-9FE7-49AE-892D-04988DBFAE32}"/>
                </a:ext>
              </a:extLst>
            </p:cNvPr>
            <p:cNvCxnSpPr/>
            <p:nvPr/>
          </p:nvCxnSpPr>
          <p:spPr>
            <a:xfrm rot="5400000">
              <a:off x="7179487" y="5393545"/>
              <a:ext cx="357190" cy="0"/>
            </a:xfrm>
            <a:prstGeom prst="line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5" name="קבוצה 74">
            <a:extLst>
              <a:ext uri="{FF2B5EF4-FFF2-40B4-BE49-F238E27FC236}">
                <a16:creationId xmlns:a16="http://schemas.microsoft.com/office/drawing/2014/main" id="{D095994F-4C65-4DDC-80A2-31CC0A6CAE98}"/>
              </a:ext>
            </a:extLst>
          </p:cNvPr>
          <p:cNvGrpSpPr/>
          <p:nvPr/>
        </p:nvGrpSpPr>
        <p:grpSpPr>
          <a:xfrm>
            <a:off x="3654381" y="5178623"/>
            <a:ext cx="261336" cy="856462"/>
            <a:chOff x="7286644" y="4072736"/>
            <a:chExt cx="358778" cy="856462"/>
          </a:xfrm>
        </p:grpSpPr>
        <p:cxnSp>
          <p:nvCxnSpPr>
            <p:cNvPr id="76" name="מחבר ישר 75">
              <a:extLst>
                <a:ext uri="{FF2B5EF4-FFF2-40B4-BE49-F238E27FC236}">
                  <a16:creationId xmlns:a16="http://schemas.microsoft.com/office/drawing/2014/main" id="{41E38C62-6C51-41D2-BC76-4E188C35DF87}"/>
                </a:ext>
              </a:extLst>
            </p:cNvPr>
            <p:cNvCxnSpPr/>
            <p:nvPr/>
          </p:nvCxnSpPr>
          <p:spPr>
            <a:xfrm>
              <a:off x="7286644" y="4643446"/>
              <a:ext cx="357190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מחבר חץ ישר 76">
              <a:extLst>
                <a:ext uri="{FF2B5EF4-FFF2-40B4-BE49-F238E27FC236}">
                  <a16:creationId xmlns:a16="http://schemas.microsoft.com/office/drawing/2014/main" id="{6738277B-DD5A-4058-B9C5-934DE2088F85}"/>
                </a:ext>
              </a:extLst>
            </p:cNvPr>
            <p:cNvCxnSpPr/>
            <p:nvPr/>
          </p:nvCxnSpPr>
          <p:spPr>
            <a:xfrm rot="5400000" flipH="1" flipV="1">
              <a:off x="7359273" y="4357297"/>
              <a:ext cx="570710" cy="1588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מחבר ישר 77">
              <a:extLst>
                <a:ext uri="{FF2B5EF4-FFF2-40B4-BE49-F238E27FC236}">
                  <a16:creationId xmlns:a16="http://schemas.microsoft.com/office/drawing/2014/main" id="{8452E8D0-76B7-48CB-A01B-D5AF28FAC055}"/>
                </a:ext>
              </a:extLst>
            </p:cNvPr>
            <p:cNvCxnSpPr/>
            <p:nvPr/>
          </p:nvCxnSpPr>
          <p:spPr>
            <a:xfrm rot="5400000" flipH="1" flipV="1">
              <a:off x="7143768" y="4786322"/>
              <a:ext cx="285752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קבוצה 78">
            <a:extLst>
              <a:ext uri="{FF2B5EF4-FFF2-40B4-BE49-F238E27FC236}">
                <a16:creationId xmlns:a16="http://schemas.microsoft.com/office/drawing/2014/main" id="{CF09D11D-9373-4248-BEB5-F67BB92BF044}"/>
              </a:ext>
            </a:extLst>
          </p:cNvPr>
          <p:cNvGrpSpPr/>
          <p:nvPr/>
        </p:nvGrpSpPr>
        <p:grpSpPr>
          <a:xfrm flipH="1">
            <a:off x="3914560" y="2857496"/>
            <a:ext cx="2864094" cy="856462"/>
            <a:chOff x="7286644" y="4072736"/>
            <a:chExt cx="358778" cy="856462"/>
          </a:xfrm>
        </p:grpSpPr>
        <p:cxnSp>
          <p:nvCxnSpPr>
            <p:cNvPr id="80" name="מחבר ישר 79">
              <a:extLst>
                <a:ext uri="{FF2B5EF4-FFF2-40B4-BE49-F238E27FC236}">
                  <a16:creationId xmlns:a16="http://schemas.microsoft.com/office/drawing/2014/main" id="{1B6E59C1-BAB1-4893-AC96-F0CB6D0C37C0}"/>
                </a:ext>
              </a:extLst>
            </p:cNvPr>
            <p:cNvCxnSpPr/>
            <p:nvPr/>
          </p:nvCxnSpPr>
          <p:spPr>
            <a:xfrm>
              <a:off x="7286644" y="4643446"/>
              <a:ext cx="357190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מחבר חץ ישר 80">
              <a:extLst>
                <a:ext uri="{FF2B5EF4-FFF2-40B4-BE49-F238E27FC236}">
                  <a16:creationId xmlns:a16="http://schemas.microsoft.com/office/drawing/2014/main" id="{26F741FF-AC0C-4A24-AF27-DEDE17DE28D8}"/>
                </a:ext>
              </a:extLst>
            </p:cNvPr>
            <p:cNvCxnSpPr/>
            <p:nvPr/>
          </p:nvCxnSpPr>
          <p:spPr>
            <a:xfrm rot="5400000" flipH="1" flipV="1">
              <a:off x="7359273" y="4357297"/>
              <a:ext cx="570710" cy="1588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מחבר ישר 81">
              <a:extLst>
                <a:ext uri="{FF2B5EF4-FFF2-40B4-BE49-F238E27FC236}">
                  <a16:creationId xmlns:a16="http://schemas.microsoft.com/office/drawing/2014/main" id="{6D265F0F-BFE2-4D3C-B9CC-8C4D0F2BD616}"/>
                </a:ext>
              </a:extLst>
            </p:cNvPr>
            <p:cNvCxnSpPr/>
            <p:nvPr/>
          </p:nvCxnSpPr>
          <p:spPr>
            <a:xfrm rot="5400000" flipH="1" flipV="1">
              <a:off x="7143768" y="4786322"/>
              <a:ext cx="285752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קבוצה 82">
            <a:extLst>
              <a:ext uri="{FF2B5EF4-FFF2-40B4-BE49-F238E27FC236}">
                <a16:creationId xmlns:a16="http://schemas.microsoft.com/office/drawing/2014/main" id="{E92D3806-A7F2-45C9-80B9-311736DE6FD6}"/>
              </a:ext>
            </a:extLst>
          </p:cNvPr>
          <p:cNvGrpSpPr/>
          <p:nvPr/>
        </p:nvGrpSpPr>
        <p:grpSpPr>
          <a:xfrm>
            <a:off x="4206886" y="1785926"/>
            <a:ext cx="2571768" cy="714380"/>
            <a:chOff x="4714876" y="1785926"/>
            <a:chExt cx="2571768" cy="714380"/>
          </a:xfrm>
        </p:grpSpPr>
        <p:cxnSp>
          <p:nvCxnSpPr>
            <p:cNvPr id="84" name="מחבר ישר 83">
              <a:extLst>
                <a:ext uri="{FF2B5EF4-FFF2-40B4-BE49-F238E27FC236}">
                  <a16:creationId xmlns:a16="http://schemas.microsoft.com/office/drawing/2014/main" id="{A9C53D34-E3D3-4E93-9C66-D340C3D56F96}"/>
                </a:ext>
              </a:extLst>
            </p:cNvPr>
            <p:cNvCxnSpPr/>
            <p:nvPr/>
          </p:nvCxnSpPr>
          <p:spPr>
            <a:xfrm>
              <a:off x="4714876" y="2000240"/>
              <a:ext cx="2571768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מחבר חץ ישר 84">
              <a:extLst>
                <a:ext uri="{FF2B5EF4-FFF2-40B4-BE49-F238E27FC236}">
                  <a16:creationId xmlns:a16="http://schemas.microsoft.com/office/drawing/2014/main" id="{55677B37-0F76-4A5D-A77F-FCEC206B4CD2}"/>
                </a:ext>
              </a:extLst>
            </p:cNvPr>
            <p:cNvCxnSpPr/>
            <p:nvPr/>
          </p:nvCxnSpPr>
          <p:spPr>
            <a:xfrm rot="5400000" flipH="1" flipV="1">
              <a:off x="4608513" y="1892289"/>
              <a:ext cx="214314" cy="1588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מחבר ישר 85">
              <a:extLst>
                <a:ext uri="{FF2B5EF4-FFF2-40B4-BE49-F238E27FC236}">
                  <a16:creationId xmlns:a16="http://schemas.microsoft.com/office/drawing/2014/main" id="{3457BF6D-3F08-4BEF-AB26-C4B476D24E75}"/>
                </a:ext>
              </a:extLst>
            </p:cNvPr>
            <p:cNvCxnSpPr/>
            <p:nvPr/>
          </p:nvCxnSpPr>
          <p:spPr>
            <a:xfrm rot="5400000" flipH="1" flipV="1">
              <a:off x="7036611" y="2250273"/>
              <a:ext cx="500066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מלבן מעוגל 232">
            <a:extLst>
              <a:ext uri="{FF2B5EF4-FFF2-40B4-BE49-F238E27FC236}">
                <a16:creationId xmlns:a16="http://schemas.microsoft.com/office/drawing/2014/main" id="{97EA384F-24CE-4827-AA6B-8AEB3471C997}"/>
              </a:ext>
            </a:extLst>
          </p:cNvPr>
          <p:cNvSpPr/>
          <p:nvPr/>
        </p:nvSpPr>
        <p:spPr>
          <a:xfrm>
            <a:off x="7482173" y="2285992"/>
            <a:ext cx="178228" cy="4143404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C13D29E-9F2B-4CCC-9AB4-89EAFEB8B6D9}"/>
              </a:ext>
            </a:extLst>
          </p:cNvPr>
          <p:cNvSpPr txBox="1"/>
          <p:nvPr/>
        </p:nvSpPr>
        <p:spPr>
          <a:xfrm>
            <a:off x="3672115" y="6522566"/>
            <a:ext cx="464663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רעיון עץ המעקב: מדר' ראובן </a:t>
            </a:r>
            <a:r>
              <a:rPr lang="he-IL" sz="1600" dirty="0" err="1"/>
              <a:t>חוטובלי</a:t>
            </a:r>
            <a:endParaRPr lang="he-IL" sz="16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9FBBCD7-DE23-4635-962F-FE8C69691E85}"/>
              </a:ext>
            </a:extLst>
          </p:cNvPr>
          <p:cNvSpPr txBox="1"/>
          <p:nvPr/>
        </p:nvSpPr>
        <p:spPr>
          <a:xfrm>
            <a:off x="1297610" y="1130843"/>
            <a:ext cx="10144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פעולות</a:t>
            </a:r>
          </a:p>
        </p:txBody>
      </p:sp>
      <p:sp>
        <p:nvSpPr>
          <p:cNvPr id="88" name="תיבת טקסט 87">
            <a:extLst>
              <a:ext uri="{FF2B5EF4-FFF2-40B4-BE49-F238E27FC236}">
                <a16:creationId xmlns:a16="http://schemas.microsoft.com/office/drawing/2014/main" id="{2613DEF0-7388-4BB8-A791-3B5F6330FD43}"/>
              </a:ext>
            </a:extLst>
          </p:cNvPr>
          <p:cNvSpPr txBox="1"/>
          <p:nvPr/>
        </p:nvSpPr>
        <p:spPr>
          <a:xfrm>
            <a:off x="70162" y="1136060"/>
            <a:ext cx="11150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משתנים</a:t>
            </a:r>
          </a:p>
        </p:txBody>
      </p:sp>
      <p:cxnSp>
        <p:nvCxnSpPr>
          <p:cNvPr id="89" name="מחבר חץ ישר 88">
            <a:extLst>
              <a:ext uri="{FF2B5EF4-FFF2-40B4-BE49-F238E27FC236}">
                <a16:creationId xmlns:a16="http://schemas.microsoft.com/office/drawing/2014/main" id="{F6BDC1BA-F202-4146-AD03-DA012492D4A4}"/>
              </a:ext>
            </a:extLst>
          </p:cNvPr>
          <p:cNvCxnSpPr/>
          <p:nvPr/>
        </p:nvCxnSpPr>
        <p:spPr>
          <a:xfrm>
            <a:off x="2099464" y="1505392"/>
            <a:ext cx="879956" cy="10663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מחבר חץ ישר 89">
            <a:extLst>
              <a:ext uri="{FF2B5EF4-FFF2-40B4-BE49-F238E27FC236}">
                <a16:creationId xmlns:a16="http://schemas.microsoft.com/office/drawing/2014/main" id="{657454C3-6BA8-4CE8-AABD-0180B8CAC793}"/>
              </a:ext>
            </a:extLst>
          </p:cNvPr>
          <p:cNvCxnSpPr>
            <a:cxnSpLocks/>
          </p:cNvCxnSpPr>
          <p:nvPr/>
        </p:nvCxnSpPr>
        <p:spPr>
          <a:xfrm flipH="1">
            <a:off x="1421016" y="1519271"/>
            <a:ext cx="358883" cy="10189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מחבר חץ ישר 91">
            <a:extLst>
              <a:ext uri="{FF2B5EF4-FFF2-40B4-BE49-F238E27FC236}">
                <a16:creationId xmlns:a16="http://schemas.microsoft.com/office/drawing/2014/main" id="{4E228F15-40BF-4B7F-96E8-CD2D5D715B20}"/>
              </a:ext>
            </a:extLst>
          </p:cNvPr>
          <p:cNvCxnSpPr>
            <a:cxnSpLocks/>
          </p:cNvCxnSpPr>
          <p:nvPr/>
        </p:nvCxnSpPr>
        <p:spPr>
          <a:xfrm flipH="1">
            <a:off x="822235" y="1490757"/>
            <a:ext cx="1" cy="6425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1" name="קבוצה 90">
            <a:extLst>
              <a:ext uri="{FF2B5EF4-FFF2-40B4-BE49-F238E27FC236}">
                <a16:creationId xmlns:a16="http://schemas.microsoft.com/office/drawing/2014/main" id="{92D4B06C-00C6-4149-958F-F519FE171AEB}"/>
              </a:ext>
            </a:extLst>
          </p:cNvPr>
          <p:cNvGrpSpPr/>
          <p:nvPr/>
        </p:nvGrpSpPr>
        <p:grpSpPr>
          <a:xfrm flipH="1">
            <a:off x="3921134" y="4072736"/>
            <a:ext cx="2857520" cy="856462"/>
            <a:chOff x="7286644" y="4072736"/>
            <a:chExt cx="358778" cy="856462"/>
          </a:xfrm>
        </p:grpSpPr>
        <p:cxnSp>
          <p:nvCxnSpPr>
            <p:cNvPr id="93" name="מחבר ישר 92">
              <a:extLst>
                <a:ext uri="{FF2B5EF4-FFF2-40B4-BE49-F238E27FC236}">
                  <a16:creationId xmlns:a16="http://schemas.microsoft.com/office/drawing/2014/main" id="{7C480CE1-F6EF-4E1B-8755-65BEA53396D4}"/>
                </a:ext>
              </a:extLst>
            </p:cNvPr>
            <p:cNvCxnSpPr/>
            <p:nvPr/>
          </p:nvCxnSpPr>
          <p:spPr>
            <a:xfrm>
              <a:off x="7286644" y="4643446"/>
              <a:ext cx="357190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מחבר חץ ישר 93">
              <a:extLst>
                <a:ext uri="{FF2B5EF4-FFF2-40B4-BE49-F238E27FC236}">
                  <a16:creationId xmlns:a16="http://schemas.microsoft.com/office/drawing/2014/main" id="{E5666359-0F31-4815-B0CF-5039FCEE6CCF}"/>
                </a:ext>
              </a:extLst>
            </p:cNvPr>
            <p:cNvCxnSpPr/>
            <p:nvPr/>
          </p:nvCxnSpPr>
          <p:spPr>
            <a:xfrm rot="5400000" flipH="1" flipV="1">
              <a:off x="7359273" y="4357297"/>
              <a:ext cx="570710" cy="1588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מחבר ישר 94">
              <a:extLst>
                <a:ext uri="{FF2B5EF4-FFF2-40B4-BE49-F238E27FC236}">
                  <a16:creationId xmlns:a16="http://schemas.microsoft.com/office/drawing/2014/main" id="{EDD82471-BD71-4847-86F1-3D2D374CB873}"/>
                </a:ext>
              </a:extLst>
            </p:cNvPr>
            <p:cNvCxnSpPr/>
            <p:nvPr/>
          </p:nvCxnSpPr>
          <p:spPr>
            <a:xfrm rot="5400000" flipH="1" flipV="1">
              <a:off x="7143768" y="4786322"/>
              <a:ext cx="285752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56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50" y="113427"/>
            <a:ext cx="8018272" cy="720000"/>
          </a:xfrm>
        </p:spPr>
        <p:txBody>
          <a:bodyPr/>
          <a:lstStyle/>
          <a:p>
            <a:r>
              <a:rPr lang="he-IL" dirty="0"/>
              <a:t>רֶקוּרְסְיָה – סיכום פרק 2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71759" y="959137"/>
            <a:ext cx="8520241" cy="2108295"/>
          </a:xfrm>
        </p:spPr>
        <p:txBody>
          <a:bodyPr>
            <a:noAutofit/>
          </a:bodyPr>
          <a:lstStyle/>
          <a:p>
            <a:pPr algn="just" defTabSz="432000"/>
            <a:r>
              <a:rPr lang="he-IL" sz="2800" b="1" dirty="0" err="1"/>
              <a:t>רקורסיית</a:t>
            </a:r>
            <a:r>
              <a:rPr lang="he-IL" dirty="0"/>
              <a:t> </a:t>
            </a:r>
            <a:r>
              <a:rPr lang="he-IL" sz="2800" b="1" dirty="0"/>
              <a:t>זנב</a:t>
            </a:r>
            <a:r>
              <a:rPr lang="he-IL" dirty="0"/>
              <a:t> אלגוריתם המבצע קריאה רקורסיבית יחידה. הרקורסיה מבצעת תהליך "</a:t>
            </a:r>
            <a:r>
              <a:rPr lang="he-IL" dirty="0">
                <a:highlight>
                  <a:srgbClr val="FFFF00"/>
                </a:highlight>
              </a:rPr>
              <a:t>הלוך</a:t>
            </a:r>
            <a:r>
              <a:rPr lang="he-IL" dirty="0"/>
              <a:t>", כלומר סדרה אחת של קריאות רקורסיביות. </a:t>
            </a:r>
          </a:p>
          <a:p>
            <a:pPr marL="0" indent="0" algn="just" defTabSz="432000">
              <a:buNone/>
            </a:pPr>
            <a:r>
              <a:rPr lang="he-IL" dirty="0"/>
              <a:t>   התהליך מסתיים אחרי תום</a:t>
            </a:r>
          </a:p>
          <a:p>
            <a:pPr marL="0" indent="0" algn="just" defTabSz="432000">
              <a:buNone/>
            </a:pPr>
            <a:r>
              <a:rPr lang="he-IL" dirty="0"/>
              <a:t>   ביצוע הקריאה הרקורסיבית</a:t>
            </a:r>
          </a:p>
          <a:p>
            <a:pPr marL="0" indent="0" algn="just" defTabSz="432000">
              <a:buNone/>
            </a:pPr>
            <a:r>
              <a:rPr lang="he-IL" dirty="0"/>
              <a:t>   האחרונה. רקורסיה אשר </a:t>
            </a:r>
          </a:p>
          <a:p>
            <a:pPr marL="0" indent="0" algn="just" defTabSz="432000">
              <a:buNone/>
            </a:pPr>
            <a:r>
              <a:rPr lang="he-IL" dirty="0"/>
              <a:t>   מבצעת רק תהליך של "הלוך"</a:t>
            </a:r>
          </a:p>
          <a:p>
            <a:pPr marL="0" indent="0" algn="just" defTabSz="432000">
              <a:buNone/>
            </a:pPr>
            <a:r>
              <a:rPr lang="he-IL" dirty="0"/>
              <a:t>   נקראת "</a:t>
            </a:r>
            <a:r>
              <a:rPr lang="he-IL" dirty="0" err="1">
                <a:highlight>
                  <a:srgbClr val="FFFF00"/>
                </a:highlight>
              </a:rPr>
              <a:t>רקורסיית</a:t>
            </a:r>
            <a:r>
              <a:rPr lang="he-IL" dirty="0"/>
              <a:t> </a:t>
            </a:r>
            <a:r>
              <a:rPr lang="he-IL" dirty="0">
                <a:highlight>
                  <a:srgbClr val="FFFF00"/>
                </a:highlight>
              </a:rPr>
              <a:t>זנב</a:t>
            </a:r>
            <a:r>
              <a:rPr lang="he-IL" dirty="0"/>
              <a:t>".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4F539A37-C231-4B0C-9AF8-F97372EC9BC7}"/>
              </a:ext>
            </a:extLst>
          </p:cNvPr>
          <p:cNvSpPr/>
          <p:nvPr/>
        </p:nvSpPr>
        <p:spPr>
          <a:xfrm>
            <a:off x="-350318" y="1168422"/>
            <a:ext cx="3631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dirty="0">
                <a:solidFill>
                  <a:srgbClr val="00B050"/>
                </a:solidFill>
              </a:rPr>
              <a:t>      מאת </a:t>
            </a:r>
            <a:r>
              <a:rPr lang="he-IL" sz="1600" dirty="0" err="1">
                <a:solidFill>
                  <a:srgbClr val="00B050"/>
                </a:solidFill>
              </a:rPr>
              <a:t>PiAndWhippedCream</a:t>
            </a:r>
            <a:r>
              <a:rPr lang="he-IL" sz="1600" dirty="0">
                <a:solidFill>
                  <a:srgbClr val="00B050"/>
                </a:solidFill>
              </a:rPr>
              <a:t> </a:t>
            </a:r>
          </a:p>
          <a:p>
            <a:r>
              <a:rPr lang="he-IL" sz="1600" dirty="0">
                <a:solidFill>
                  <a:srgbClr val="00B050"/>
                </a:solidFill>
              </a:rPr>
              <a:t>נוצר ע"י  commons.wikimedia.org </a:t>
            </a:r>
          </a:p>
        </p:txBody>
      </p:sp>
      <p:pic>
        <p:nvPicPr>
          <p:cNvPr id="7" name="תמונה 6" descr="תמונה שמכילה טקסט, צילום מסך&#10;&#10;התיאור נוצר באופן אוטומטי">
            <a:extLst>
              <a:ext uri="{FF2B5EF4-FFF2-40B4-BE49-F238E27FC236}">
                <a16:creationId xmlns:a16="http://schemas.microsoft.com/office/drawing/2014/main" id="{7E33A459-B768-45E2-AFC3-D647E63CF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9" y="1870956"/>
            <a:ext cx="7836680" cy="49251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תמונה 14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6F257C86-8831-4173-9876-99C142FF0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14" y="83818"/>
            <a:ext cx="1253722" cy="108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5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D738C25-260D-4E3F-A8F2-64DD5B257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609850" y="1397782"/>
            <a:ext cx="7028526" cy="3269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3200" dirty="0"/>
              <a:t>בקובץ </a:t>
            </a:r>
            <a:r>
              <a:rPr lang="en-US" sz="3200" dirty="0"/>
              <a:t>JWork_Recursion1.doc </a:t>
            </a:r>
            <a:r>
              <a:rPr lang="he-IL" sz="3200" dirty="0"/>
              <a:t> </a:t>
            </a:r>
          </a:p>
          <a:p>
            <a:pPr marL="0" indent="0">
              <a:buNone/>
            </a:pPr>
            <a:r>
              <a:rPr lang="he-IL" sz="3200" dirty="0"/>
              <a:t>תרגילים 1-6.</a:t>
            </a:r>
          </a:p>
          <a:p>
            <a:pPr marL="0" indent="0">
              <a:buNone/>
            </a:pPr>
            <a:endParaRPr lang="he-IL" sz="3200" dirty="0"/>
          </a:p>
          <a:p>
            <a:pPr marL="0" indent="0">
              <a:buNone/>
            </a:pPr>
            <a:endParaRPr lang="he-IL" sz="3200" dirty="0"/>
          </a:p>
          <a:p>
            <a:pPr marL="0" indent="0">
              <a:buNone/>
            </a:pPr>
            <a:r>
              <a:rPr lang="he-IL" sz="3200" dirty="0"/>
              <a:t>שאר התרגילים לפי הנחיית המורה.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שעורי בית</a:t>
            </a:r>
          </a:p>
        </p:txBody>
      </p:sp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2D83A4D3-660C-4222-8AD7-6A96DF60AC7E}"/>
              </a:ext>
            </a:extLst>
          </p:cNvPr>
          <p:cNvSpPr txBox="1">
            <a:spLocks/>
          </p:cNvSpPr>
          <p:nvPr/>
        </p:nvSpPr>
        <p:spPr>
          <a:xfrm>
            <a:off x="1500378" y="5159467"/>
            <a:ext cx="3867150" cy="90184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e-I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 ה צ ל ח ה !</a:t>
            </a:r>
          </a:p>
        </p:txBody>
      </p:sp>
    </p:spTree>
    <p:extLst>
      <p:ext uri="{BB962C8B-B14F-4D97-AF65-F5344CB8AC3E}">
        <p14:creationId xmlns:p14="http://schemas.microsoft.com/office/powerpoint/2010/main" val="109541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רֶקוּרְסְיָה - </a:t>
            </a:r>
            <a:r>
              <a:rPr lang="en-US" dirty="0">
                <a:cs typeface="David" pitchFamily="2" charset="-79"/>
              </a:rPr>
              <a:t>Recursion</a:t>
            </a:r>
            <a:endParaRPr lang="he-IL" dirty="0">
              <a:latin typeface="+mj-lt"/>
            </a:endParaRPr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997588" y="1007388"/>
            <a:ext cx="9802368" cy="431447"/>
          </a:xfrm>
        </p:spPr>
        <p:txBody>
          <a:bodyPr/>
          <a:lstStyle/>
          <a:p>
            <a:r>
              <a:rPr lang="he-IL" altLang="he-IL" sz="4000" b="1" dirty="0"/>
              <a:t>ביבליוגרפיה: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284813" y="1632299"/>
            <a:ext cx="12084770" cy="3404396"/>
          </a:xfrm>
        </p:spPr>
        <p:txBody>
          <a:bodyPr>
            <a:normAutofit/>
          </a:bodyPr>
          <a:lstStyle/>
          <a:p>
            <a:pPr marR="0" eaLnBrk="1" hangingPunct="1">
              <a:spcAft>
                <a:spcPts val="1200"/>
              </a:spcAft>
              <a:defRPr/>
            </a:pPr>
            <a:r>
              <a:rPr lang="he-IL" sz="2800" dirty="0" err="1"/>
              <a:t>ברנדס</a:t>
            </a:r>
            <a:r>
              <a:rPr lang="he-IL" sz="2800" dirty="0"/>
              <a:t>, ע. (2007). </a:t>
            </a:r>
            <a:r>
              <a:rPr lang="he-IL" sz="2800" i="1" dirty="0"/>
              <a:t>עיצוב תוכנה מבוסס עצמים</a:t>
            </a:r>
            <a:r>
              <a:rPr lang="he-IL" sz="2800" dirty="0"/>
              <a:t>. ירושלים: המרכז להוראת המדעים ע"ש עמוס דה-שליט (</a:t>
            </a:r>
            <a:r>
              <a:rPr lang="he-IL" sz="2800" dirty="0" err="1"/>
              <a:t>מל"מ</a:t>
            </a:r>
            <a:r>
              <a:rPr lang="he-IL" sz="2800" dirty="0"/>
              <a:t>), האוניברסיטה העברית בירושלים.</a:t>
            </a:r>
          </a:p>
          <a:p>
            <a:pPr marR="0" eaLnBrk="1" hangingPunct="1">
              <a:spcAft>
                <a:spcPts val="1200"/>
              </a:spcAft>
              <a:defRPr/>
            </a:pPr>
            <a:r>
              <a:rPr lang="he-IL" sz="2800" dirty="0"/>
              <a:t>פונק, ש' ושוורץ ש' (2020).   </a:t>
            </a:r>
            <a:r>
              <a:rPr lang="he-IL" sz="2800" i="1" dirty="0"/>
              <a:t>ספר-מדעי-המחשב  שער </a:t>
            </a:r>
            <a:r>
              <a:rPr lang="en-US" sz="2800" i="1" dirty="0"/>
              <a:t>I</a:t>
            </a:r>
            <a:r>
              <a:rPr lang="he-IL" sz="2800" i="1" dirty="0"/>
              <a:t>. 				</a:t>
            </a:r>
            <a:r>
              <a:rPr lang="he-IL" sz="2800" dirty="0"/>
              <a:t>הגוף המבצע: אורט ישראל. </a:t>
            </a:r>
            <a:r>
              <a:rPr lang="he-IL" sz="2800" b="1" dirty="0">
                <a:solidFill>
                  <a:schemeClr val="tx1">
                    <a:lumMod val="85000"/>
                  </a:schemeClr>
                </a:solidFill>
              </a:rPr>
              <a:t>ספר אינטרנטי</a:t>
            </a:r>
          </a:p>
          <a:p>
            <a:pPr marR="0" eaLnBrk="1" hangingPunct="1">
              <a:spcAft>
                <a:spcPts val="1200"/>
              </a:spcAft>
              <a:defRPr/>
            </a:pPr>
            <a:r>
              <a:rPr lang="he-IL" sz="2800" dirty="0" err="1"/>
              <a:t>מינסטר</a:t>
            </a:r>
            <a:r>
              <a:rPr lang="he-IL" sz="2800" dirty="0"/>
              <a:t>, ד' וברנד ב' (2020). </a:t>
            </a:r>
            <a:r>
              <a:rPr lang="he-IL" sz="2800" i="1" dirty="0"/>
              <a:t>ספר-מדעי-המחשב  שער </a:t>
            </a:r>
            <a:r>
              <a:rPr lang="en-US" sz="2800" i="1" dirty="0"/>
              <a:t>II</a:t>
            </a:r>
            <a:r>
              <a:rPr lang="he-IL" sz="2800" i="1" dirty="0"/>
              <a:t>. 				</a:t>
            </a:r>
            <a:r>
              <a:rPr lang="he-IL" sz="2800" dirty="0"/>
              <a:t>הגוף המבצע: אורט ישראל. </a:t>
            </a:r>
            <a:r>
              <a:rPr lang="he-IL" sz="2800" b="1" dirty="0">
                <a:solidFill>
                  <a:schemeClr val="tx1">
                    <a:lumMod val="85000"/>
                  </a:schemeClr>
                </a:solidFill>
              </a:rPr>
              <a:t>ספר אינטרנטי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0B8282A-152E-4F3D-A4D0-6BC36E5D2199}"/>
              </a:ext>
            </a:extLst>
          </p:cNvPr>
          <p:cNvSpPr/>
          <p:nvPr/>
        </p:nvSpPr>
        <p:spPr>
          <a:xfrm>
            <a:off x="1844558" y="4927282"/>
            <a:ext cx="34515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End</a:t>
            </a:r>
            <a:endParaRPr lang="he-IL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4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רֶקוּרְסְיָה - </a:t>
            </a:r>
            <a:r>
              <a:rPr lang="en-US" dirty="0">
                <a:cs typeface="David" pitchFamily="2" charset="-79"/>
              </a:rPr>
              <a:t>Recursion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2482168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מדעי המחשב ב' – נגשים לבגרות 5 </a:t>
            </a:r>
            <a:r>
              <a:rPr lang="he-IL" dirty="0" err="1">
                <a:sym typeface="Varela Round"/>
              </a:rPr>
              <a:t>יח"ל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968956" y="3022168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דפנה </a:t>
            </a:r>
            <a:r>
              <a:rPr lang="he-IL" dirty="0" err="1">
                <a:sym typeface="Varela Round"/>
              </a:rPr>
              <a:t>מינסטר</a:t>
            </a:r>
            <a:endParaRPr lang="he-IL" dirty="0">
              <a:sym typeface="Varela Roun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4EBBB32B-224C-4406-ABC6-85EEE52F34EB}"/>
              </a:ext>
            </a:extLst>
          </p:cNvPr>
          <p:cNvSpPr/>
          <p:nvPr/>
        </p:nvSpPr>
        <p:spPr>
          <a:xfrm>
            <a:off x="4267200" y="3677283"/>
            <a:ext cx="3657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b="1" dirty="0"/>
              <a:t>שעור מס' 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7">
            <a:extLst>
              <a:ext uri="{FF2B5EF4-FFF2-40B4-BE49-F238E27FC236}">
                <a16:creationId xmlns:a16="http://schemas.microsoft.com/office/drawing/2014/main" id="{A0BACC61-6728-47FD-BFF9-DC5A07E7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/>
          <a:lstStyle/>
          <a:p>
            <a:r>
              <a:rPr lang="he-IL" dirty="0"/>
              <a:t>דרישות קדם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C70E81D7-39E3-47FD-BCA5-49CA03142065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667E9A7E-C93B-4A3F-8B44-C8FE1DA35486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מציין מיקום טקסט 2">
            <a:extLst>
              <a:ext uri="{FF2B5EF4-FFF2-40B4-BE49-F238E27FC236}">
                <a16:creationId xmlns:a16="http://schemas.microsoft.com/office/drawing/2014/main" id="{FA3D2A13-FED3-4AB3-AC5A-CD6707CEFD22}"/>
              </a:ext>
            </a:extLst>
          </p:cNvPr>
          <p:cNvSpPr txBox="1">
            <a:spLocks/>
          </p:cNvSpPr>
          <p:nvPr/>
        </p:nvSpPr>
        <p:spPr>
          <a:xfrm>
            <a:off x="609790" y="1285875"/>
            <a:ext cx="9996297" cy="4374869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יסודות מדעי המחשב.</a:t>
            </a:r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CACC6E36-40A5-4456-9306-F1496F4D2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2483643"/>
            <a:ext cx="2822575" cy="2116931"/>
          </a:xfrm>
          <a:prstGeom prst="rect">
            <a:avLst/>
          </a:prstGeom>
        </p:spPr>
      </p:pic>
      <p:sp>
        <p:nvSpPr>
          <p:cNvPr id="26" name="מלבן 25">
            <a:extLst>
              <a:ext uri="{FF2B5EF4-FFF2-40B4-BE49-F238E27FC236}">
                <a16:creationId xmlns:a16="http://schemas.microsoft.com/office/drawing/2014/main" id="{12336723-2EC3-470E-90CB-43DC778831ED}"/>
              </a:ext>
            </a:extLst>
          </p:cNvPr>
          <p:cNvSpPr/>
          <p:nvPr/>
        </p:nvSpPr>
        <p:spPr>
          <a:xfrm>
            <a:off x="764076" y="4756150"/>
            <a:ext cx="5044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dirty="0">
                <a:hlinkClick r:id="rId4"/>
              </a:rPr>
              <a:t>נלקח מהאתר: </a:t>
            </a:r>
            <a:r>
              <a:rPr lang="he-IL" sz="1600" dirty="0"/>
              <a:t> </a:t>
            </a:r>
            <a:r>
              <a:rPr lang="en-US" sz="1600" dirty="0">
                <a:hlinkClick r:id="rId4"/>
              </a:rPr>
              <a:t>giphy.com/gifs/animal-dogs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45853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1959427" y="1281414"/>
            <a:ext cx="6966033" cy="286967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e-IL" sz="3200" dirty="0"/>
              <a:t>פרק 1 - רֶקוּרְסְיָה – מבוא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3200" dirty="0"/>
              <a:t>פרק 2 - "</a:t>
            </a:r>
            <a:r>
              <a:rPr lang="he-IL" sz="3200" dirty="0" err="1"/>
              <a:t>רקורסיית</a:t>
            </a:r>
            <a:r>
              <a:rPr lang="he-IL" sz="3200" dirty="0"/>
              <a:t> </a:t>
            </a:r>
            <a:r>
              <a:rPr lang="he-IL" sz="3200" dirty="0" err="1"/>
              <a:t>זנ</a:t>
            </a:r>
            <a:r>
              <a:rPr lang="he-IL" sz="800" dirty="0"/>
              <a:t> </a:t>
            </a:r>
            <a:r>
              <a:rPr lang="he-IL" sz="3200" dirty="0"/>
              <a:t>ב"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רֶקוּרְסְיָה – פרק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מבוא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>
            <a:extLst>
              <a:ext uri="{FF2B5EF4-FFF2-40B4-BE49-F238E27FC236}">
                <a16:creationId xmlns:a16="http://schemas.microsoft.com/office/drawing/2014/main" id="{7633FB19-40BF-4E43-9AFA-E608EAF65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4370">
            <a:off x="1738328" y="4002325"/>
            <a:ext cx="1763631" cy="282540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35431BA-9AF6-4F32-8A07-B1188899A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332" y="1617594"/>
            <a:ext cx="4624754" cy="2373153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 קצרה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b="0" dirty="0"/>
              <a:t>האם יש מכנה משותף לארבעת התמונות </a:t>
            </a:r>
            <a:r>
              <a:rPr lang="en-US" b="0" dirty="0"/>
              <a:t>?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42938" y="1617594"/>
            <a:ext cx="2233788" cy="457200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לפניך 4 תמונות:</a:t>
            </a:r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תמונה 4" descr="תמונה שמכילה ירק, כרובית, ישיבה, שולחן&#10;&#10;התיאור נוצר באופן אוטומטי">
            <a:extLst>
              <a:ext uri="{FF2B5EF4-FFF2-40B4-BE49-F238E27FC236}">
                <a16:creationId xmlns:a16="http://schemas.microsoft.com/office/drawing/2014/main" id="{43F84E43-872D-41D5-81B8-8A83FDEDB2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0784">
            <a:off x="1141447" y="1422765"/>
            <a:ext cx="2393024" cy="2629598"/>
          </a:xfrm>
          <a:prstGeom prst="rect">
            <a:avLst/>
          </a:prstGeom>
        </p:spPr>
      </p:pic>
      <p:sp>
        <p:nvSpPr>
          <p:cNvPr id="17" name="מלבן 16">
            <a:extLst>
              <a:ext uri="{FF2B5EF4-FFF2-40B4-BE49-F238E27FC236}">
                <a16:creationId xmlns:a16="http://schemas.microsoft.com/office/drawing/2014/main" id="{3A99B4F8-7B67-4E51-AE63-31A3A5F64D1F}"/>
              </a:ext>
            </a:extLst>
          </p:cNvPr>
          <p:cNvSpPr/>
          <p:nvPr/>
        </p:nvSpPr>
        <p:spPr>
          <a:xfrm>
            <a:off x="572912" y="3888187"/>
            <a:ext cx="3026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/>
              <a:t>כרובית</a:t>
            </a:r>
            <a:r>
              <a:rPr lang="he-IL" sz="2400" dirty="0"/>
              <a:t> - </a:t>
            </a:r>
            <a:r>
              <a:rPr lang="en-US" sz="2400" dirty="0"/>
              <a:t>C</a:t>
            </a:r>
            <a:r>
              <a:rPr lang="he-IL" sz="2400" dirty="0" err="1"/>
              <a:t>auliflower</a:t>
            </a:r>
            <a:endParaRPr lang="he-IL" sz="2400" dirty="0"/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8366DCB6-DE2E-45CA-AAA2-8FAC86F5460D}"/>
              </a:ext>
            </a:extLst>
          </p:cNvPr>
          <p:cNvSpPr/>
          <p:nvPr/>
        </p:nvSpPr>
        <p:spPr>
          <a:xfrm>
            <a:off x="7332745" y="3888186"/>
            <a:ext cx="3680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/>
              <a:t>מטריושקה</a:t>
            </a:r>
            <a:r>
              <a:rPr lang="he-IL" sz="2400" dirty="0"/>
              <a:t> </a:t>
            </a:r>
            <a:r>
              <a:rPr lang="en-US" sz="2400" dirty="0" err="1"/>
              <a:t>Matriyoshka</a:t>
            </a:r>
            <a:r>
              <a:rPr lang="en-US" sz="2400" dirty="0"/>
              <a:t> -</a:t>
            </a:r>
            <a:endParaRPr lang="he-IL" sz="2400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A8DDD980-45D9-4712-8ECD-9EBE612AAAAC}"/>
              </a:ext>
            </a:extLst>
          </p:cNvPr>
          <p:cNvSpPr/>
          <p:nvPr/>
        </p:nvSpPr>
        <p:spPr>
          <a:xfrm>
            <a:off x="600693" y="6083784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/>
              <a:t>עלה</a:t>
            </a:r>
            <a:r>
              <a:rPr lang="he-IL" sz="2400" dirty="0"/>
              <a:t> - </a:t>
            </a:r>
            <a:r>
              <a:rPr lang="en-US" sz="2400" dirty="0"/>
              <a:t>Leaf</a:t>
            </a:r>
            <a:endParaRPr lang="he-IL" sz="2400" dirty="0"/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78DEFC92-903E-4F1A-9ECE-9ACD9E0C9971}"/>
              </a:ext>
            </a:extLst>
          </p:cNvPr>
          <p:cNvSpPr/>
          <p:nvPr/>
        </p:nvSpPr>
        <p:spPr>
          <a:xfrm>
            <a:off x="4746110" y="6030506"/>
            <a:ext cx="2699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 err="1"/>
              <a:t>קונכיה</a:t>
            </a:r>
            <a:r>
              <a:rPr lang="he-IL" sz="2400" dirty="0"/>
              <a:t> - </a:t>
            </a:r>
            <a:r>
              <a:rPr lang="he-IL" sz="2400" dirty="0" err="1"/>
              <a:t>Sea</a:t>
            </a:r>
            <a:r>
              <a:rPr lang="he-IL" sz="2400" dirty="0"/>
              <a:t> </a:t>
            </a:r>
            <a:r>
              <a:rPr lang="he-IL" sz="2400" dirty="0" err="1"/>
              <a:t>Shell</a:t>
            </a:r>
            <a:r>
              <a:rPr lang="he-IL" sz="2400" dirty="0"/>
              <a:t> </a:t>
            </a:r>
          </a:p>
        </p:txBody>
      </p:sp>
      <p:grpSp>
        <p:nvGrpSpPr>
          <p:cNvPr id="25" name="קבוצה 24">
            <a:extLst>
              <a:ext uri="{FF2B5EF4-FFF2-40B4-BE49-F238E27FC236}">
                <a16:creationId xmlns:a16="http://schemas.microsoft.com/office/drawing/2014/main" id="{B4AE7213-36E0-47FE-B150-7EFB0820CBF1}"/>
              </a:ext>
            </a:extLst>
          </p:cNvPr>
          <p:cNvGrpSpPr/>
          <p:nvPr/>
        </p:nvGrpSpPr>
        <p:grpSpPr>
          <a:xfrm>
            <a:off x="3599703" y="6465013"/>
            <a:ext cx="4660668" cy="314152"/>
            <a:chOff x="3599703" y="6465013"/>
            <a:chExt cx="4660668" cy="314152"/>
          </a:xfrm>
        </p:grpSpPr>
        <p:sp>
          <p:nvSpPr>
            <p:cNvPr id="21" name="מלבן 20">
              <a:extLst>
                <a:ext uri="{FF2B5EF4-FFF2-40B4-BE49-F238E27FC236}">
                  <a16:creationId xmlns:a16="http://schemas.microsoft.com/office/drawing/2014/main" id="{134BDD68-D3EE-449F-944D-92E165189493}"/>
                </a:ext>
              </a:extLst>
            </p:cNvPr>
            <p:cNvSpPr/>
            <p:nvPr/>
          </p:nvSpPr>
          <p:spPr>
            <a:xfrm>
              <a:off x="5660035" y="6465013"/>
              <a:ext cx="14975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en-US" sz="1400" dirty="0"/>
                <a:t>www.flickr.com</a:t>
              </a:r>
              <a:endParaRPr lang="he-IL" sz="1400" dirty="0"/>
            </a:p>
          </p:txBody>
        </p:sp>
        <p:sp>
          <p:nvSpPr>
            <p:cNvPr id="22" name="מלבן 21">
              <a:extLst>
                <a:ext uri="{FF2B5EF4-FFF2-40B4-BE49-F238E27FC236}">
                  <a16:creationId xmlns:a16="http://schemas.microsoft.com/office/drawing/2014/main" id="{1235DDF7-14D5-4367-A16D-8931EBB3F228}"/>
                </a:ext>
              </a:extLst>
            </p:cNvPr>
            <p:cNvSpPr/>
            <p:nvPr/>
          </p:nvSpPr>
          <p:spPr>
            <a:xfrm>
              <a:off x="6753224" y="6471388"/>
              <a:ext cx="15071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sz="1400" dirty="0"/>
                <a:t>נלקח מהאתר: </a:t>
              </a:r>
            </a:p>
          </p:txBody>
        </p:sp>
        <p:sp>
          <p:nvSpPr>
            <p:cNvPr id="24" name="מלבן 23">
              <a:extLst>
                <a:ext uri="{FF2B5EF4-FFF2-40B4-BE49-F238E27FC236}">
                  <a16:creationId xmlns:a16="http://schemas.microsoft.com/office/drawing/2014/main" id="{4EBB621D-9E7A-4FBE-BEBC-53FB919801A5}"/>
                </a:ext>
              </a:extLst>
            </p:cNvPr>
            <p:cNvSpPr/>
            <p:nvPr/>
          </p:nvSpPr>
          <p:spPr>
            <a:xfrm>
              <a:off x="3599703" y="6495791"/>
              <a:ext cx="21820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en-US" sz="1200" dirty="0"/>
                <a:t>(by </a:t>
              </a:r>
              <a:r>
                <a:rPr lang="en-US" sz="1200" dirty="0" err="1"/>
                <a:t>Loustalot</a:t>
              </a:r>
              <a:r>
                <a:rPr lang="en-US" sz="1200" dirty="0"/>
                <a:t> Photography</a:t>
              </a:r>
              <a:r>
                <a:rPr lang="he-IL" sz="1200" dirty="0"/>
                <a:t>(</a:t>
              </a:r>
            </a:p>
          </p:txBody>
        </p:sp>
      </p:grpSp>
      <p:pic>
        <p:nvPicPr>
          <p:cNvPr id="27" name="תמונה 26" descr="תמונה שמכילה חיה, ישיבה, שולחן, פיסה&#10;&#10;התיאור נוצר באופן אוטומטי">
            <a:extLst>
              <a:ext uri="{FF2B5EF4-FFF2-40B4-BE49-F238E27FC236}">
                <a16:creationId xmlns:a16="http://schemas.microsoft.com/office/drawing/2014/main" id="{F05A0ADB-B4AD-4E77-BA8B-4A4B0A456D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332" y="4461819"/>
            <a:ext cx="2237413" cy="1555125"/>
          </a:xfrm>
          <a:prstGeom prst="rect">
            <a:avLst/>
          </a:prstGeom>
        </p:spPr>
      </p:pic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E5D66AB9-E9D6-4E3D-B295-1DF933F823C9}"/>
              </a:ext>
            </a:extLst>
          </p:cNvPr>
          <p:cNvSpPr txBox="1"/>
          <p:nvPr/>
        </p:nvSpPr>
        <p:spPr>
          <a:xfrm>
            <a:off x="247256" y="1669667"/>
            <a:ext cx="5360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.1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0EA37170-481C-4719-A77C-54D14EA03FE3}"/>
              </a:ext>
            </a:extLst>
          </p:cNvPr>
          <p:cNvSpPr txBox="1"/>
          <p:nvPr/>
        </p:nvSpPr>
        <p:spPr>
          <a:xfrm>
            <a:off x="4562841" y="1669667"/>
            <a:ext cx="5360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.2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1C1AF2F7-573A-4004-AEC0-96289DCE4F07}"/>
              </a:ext>
            </a:extLst>
          </p:cNvPr>
          <p:cNvSpPr txBox="1"/>
          <p:nvPr/>
        </p:nvSpPr>
        <p:spPr>
          <a:xfrm>
            <a:off x="247256" y="4538191"/>
            <a:ext cx="5360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.3</a:t>
            </a: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02830075-0753-48B2-B0E3-2A0B25119D8B}"/>
              </a:ext>
            </a:extLst>
          </p:cNvPr>
          <p:cNvSpPr txBox="1"/>
          <p:nvPr/>
        </p:nvSpPr>
        <p:spPr>
          <a:xfrm>
            <a:off x="4562841" y="4538191"/>
            <a:ext cx="5360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.4</a:t>
            </a: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7" grpId="0"/>
      <p:bldP spid="18" grpId="0"/>
      <p:bldP spid="19" grpId="0"/>
      <p:bldP spid="20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 קצרה </a:t>
            </a:r>
            <a:r>
              <a:rPr lang="he-IL" sz="3200" dirty="0"/>
              <a:t>(המשך)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8317" y="1053376"/>
            <a:ext cx="11515361" cy="457201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היכנסו לאינטרנט והגדירו את המבנה (הצורה) של כל אחד מהמושגים המופיעים בתמונות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מציין מיקום טקסט 13">
            <a:extLst>
              <a:ext uri="{FF2B5EF4-FFF2-40B4-BE49-F238E27FC236}">
                <a16:creationId xmlns:a16="http://schemas.microsoft.com/office/drawing/2014/main" id="{E69D34ED-527E-4168-B578-4591FD9EDAC1}"/>
              </a:ext>
            </a:extLst>
          </p:cNvPr>
          <p:cNvSpPr txBox="1">
            <a:spLocks/>
          </p:cNvSpPr>
          <p:nvPr/>
        </p:nvSpPr>
        <p:spPr>
          <a:xfrm>
            <a:off x="692225" y="1565819"/>
            <a:ext cx="11161453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/>
              <a:t>תשובה:</a:t>
            </a:r>
          </a:p>
        </p:txBody>
      </p:sp>
      <p:sp>
        <p:nvSpPr>
          <p:cNvPr id="10" name="מציין מיקום תוכן 8">
            <a:extLst>
              <a:ext uri="{FF2B5EF4-FFF2-40B4-BE49-F238E27FC236}">
                <a16:creationId xmlns:a16="http://schemas.microsoft.com/office/drawing/2014/main" id="{D9605A85-5C5D-442D-BF67-CF12B4618E65}"/>
              </a:ext>
            </a:extLst>
          </p:cNvPr>
          <p:cNvSpPr txBox="1">
            <a:spLocks/>
          </p:cNvSpPr>
          <p:nvPr/>
        </p:nvSpPr>
        <p:spPr>
          <a:xfrm>
            <a:off x="116115" y="2021110"/>
            <a:ext cx="11818244" cy="282398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32000">
              <a:spcAft>
                <a:spcPts val="400"/>
              </a:spcAft>
              <a:buNone/>
            </a:pPr>
            <a:r>
              <a:rPr lang="he-IL" dirty="0"/>
              <a:t>1. לפרח הכרובית צורה</a:t>
            </a:r>
            <a:r>
              <a:rPr lang="en-US" dirty="0"/>
              <a:t> </a:t>
            </a:r>
            <a:r>
              <a:rPr lang="he-IL" u="sng" dirty="0" err="1">
                <a:hlinkClick r:id="rId3"/>
              </a:rPr>
              <a:t>פרקטלית</a:t>
            </a:r>
            <a:r>
              <a:rPr lang="en-US" dirty="0"/>
              <a:t>,</a:t>
            </a:r>
            <a:r>
              <a:rPr lang="he-IL" dirty="0"/>
              <a:t> הבנויה מעותקים מוקטנים של עצמה, אם נבחן חלק של	 הפרח תחת הגדלה, המראה שייתגלה יהיה דומה לצורת הפרח המקורי</a:t>
            </a:r>
            <a:r>
              <a:rPr lang="en-US" dirty="0"/>
              <a:t>.</a:t>
            </a:r>
            <a:r>
              <a:rPr lang="he-IL" dirty="0"/>
              <a:t> (ויקיפדיה)</a:t>
            </a:r>
            <a:endParaRPr lang="en-US" b="1" dirty="0"/>
          </a:p>
          <a:p>
            <a:pPr marL="0" indent="0" defTabSz="432000">
              <a:spcAft>
                <a:spcPts val="400"/>
              </a:spcAft>
              <a:buNone/>
            </a:pPr>
            <a:r>
              <a:rPr lang="he-IL" dirty="0"/>
              <a:t>2. המטריושקה החיצונית היא הבובה, ובתוכה בובה נוספת, קטנה ממנה במקצת כך שתוכל	 להיכנס בתוך הבובה הגדולה וכך הלאה. </a:t>
            </a:r>
          </a:p>
          <a:p>
            <a:pPr marL="0" indent="0" defTabSz="432000">
              <a:spcAft>
                <a:spcPts val="0"/>
              </a:spcAft>
              <a:buNone/>
            </a:pPr>
            <a:r>
              <a:rPr lang="he-IL" dirty="0"/>
              <a:t>3. בעלה ישנם עורקים - צינורות להובלת החומרים בצמח. העורקים מתפצלים לעורקים																	 באותו המבנה, אך בגודל קטן יותר.</a:t>
            </a:r>
          </a:p>
          <a:p>
            <a:pPr marL="0" indent="0" defTabSz="432000">
              <a:buNone/>
            </a:pPr>
            <a:r>
              <a:rPr lang="he-IL" dirty="0"/>
              <a:t>4. מבנה הקונכייה הוא </a:t>
            </a:r>
            <a:r>
              <a:rPr lang="he-IL" dirty="0">
                <a:hlinkClick r:id="rId4" tooltip="ספירלה"/>
              </a:rPr>
              <a:t>ספירלית</a:t>
            </a:r>
            <a:r>
              <a:rPr lang="en-US" dirty="0"/>
              <a:t>-</a:t>
            </a:r>
            <a:r>
              <a:rPr lang="he-IL" dirty="0">
                <a:hlinkClick r:id="rId5" tooltip="בורג"/>
              </a:rPr>
              <a:t>בורגית</a:t>
            </a:r>
            <a:r>
              <a:rPr lang="he-IL" dirty="0"/>
              <a:t>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583EA822-E343-403A-95D8-A983FEB35266}"/>
              </a:ext>
            </a:extLst>
          </p:cNvPr>
          <p:cNvSpPr/>
          <p:nvPr/>
        </p:nvSpPr>
        <p:spPr>
          <a:xfrm>
            <a:off x="601948" y="4765844"/>
            <a:ext cx="7542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2000"/>
            <a:r>
              <a:rPr lang="he-IL" sz="2800" b="1" dirty="0">
                <a:solidFill>
                  <a:srgbClr val="00B050"/>
                </a:solidFill>
              </a:rPr>
              <a:t>בכל התמונות ישנו מבנה שמכיל את אותו המבנה, </a:t>
            </a:r>
          </a:p>
          <a:p>
            <a:pPr defTabSz="432000"/>
            <a:r>
              <a:rPr lang="he-IL" sz="2800" b="1" dirty="0">
                <a:solidFill>
                  <a:srgbClr val="00B050"/>
                </a:solidFill>
              </a:rPr>
              <a:t>											אך בהיקף שונה.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05E17F68-05A4-4BD5-85BD-FA71B34D39C6}"/>
              </a:ext>
            </a:extLst>
          </p:cNvPr>
          <p:cNvSpPr/>
          <p:nvPr/>
        </p:nvSpPr>
        <p:spPr>
          <a:xfrm>
            <a:off x="-946631" y="5425279"/>
            <a:ext cx="91253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he-IL" sz="2400" b="1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רגע חושבים! 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א. האם המכנה המשותף רלוונטי גם לבצל</a:t>
            </a:r>
            <a:r>
              <a:rPr lang="en-US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?</a:t>
            </a: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 נמקו.</a:t>
            </a:r>
            <a:endParaRPr lang="en-US" sz="2400" dirty="0">
              <a:solidFill>
                <a:srgbClr val="002060"/>
              </a:solidFill>
              <a:latin typeface="Varela Round" pitchFamily="2" charset="-79"/>
              <a:cs typeface="Varela Round" panose="00000500000000000000" pitchFamily="2" charset="-79"/>
            </a:endParaRPr>
          </a:p>
          <a:p>
            <a:pPr>
              <a:spcAft>
                <a:spcPts val="200"/>
              </a:spcAft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ב. האם המכנה המשותף רלוונטי גם למלחיה/פלפליה</a:t>
            </a:r>
            <a:r>
              <a:rPr lang="en-US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?</a:t>
            </a: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 נמקו</a:t>
            </a:r>
            <a:r>
              <a:rPr lang="he-IL" sz="2400" dirty="0"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  <p:pic>
        <p:nvPicPr>
          <p:cNvPr id="17" name="תמונה 16" descr="תמונה שמכילה מקורה, מזון, ישיבה, חום&#10;&#10;התיאור נוצר באופן אוטומטי">
            <a:extLst>
              <a:ext uri="{FF2B5EF4-FFF2-40B4-BE49-F238E27FC236}">
                <a16:creationId xmlns:a16="http://schemas.microsoft.com/office/drawing/2014/main" id="{D8D1F8F2-2D61-4C88-873A-042DCBA2F8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8" y="5064336"/>
            <a:ext cx="655057" cy="1146916"/>
          </a:xfrm>
          <a:prstGeom prst="rect">
            <a:avLst/>
          </a:prstGeom>
        </p:spPr>
      </p:pic>
      <p:pic>
        <p:nvPicPr>
          <p:cNvPr id="19" name="תמונה 18" descr="תמונה שמכילה בצל, ירק, שום&#10;&#10;התיאור נוצר באופן אוטומטי">
            <a:extLst>
              <a:ext uri="{FF2B5EF4-FFF2-40B4-BE49-F238E27FC236}">
                <a16:creationId xmlns:a16="http://schemas.microsoft.com/office/drawing/2014/main" id="{229E50AA-EFAA-4D67-AC74-D62422D843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4995">
            <a:off x="4162299" y="5261007"/>
            <a:ext cx="552583" cy="60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5448"/>
            <a:ext cx="8018272" cy="720000"/>
          </a:xfrm>
        </p:spPr>
        <p:txBody>
          <a:bodyPr/>
          <a:lstStyle/>
          <a:p>
            <a:r>
              <a:rPr lang="he-IL" dirty="0"/>
              <a:t>רֶקוּרְסְיָה - הגדרה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311070"/>
            <a:ext cx="11161453" cy="2389172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e-IL" sz="2800" b="1" dirty="0"/>
              <a:t>רקורסיה</a:t>
            </a:r>
            <a:r>
              <a:rPr lang="he-IL" dirty="0"/>
              <a:t> היא תופעה שכל יחידה שלה מכילה בדיוק את אותה 					היחידה שלה וכך הלאה, עד ליחידה שבה עוצרים.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במדעי המחשב ניתן לחלק את הרקורסיה לשני סוגים:</a:t>
            </a:r>
            <a:endParaRPr lang="en-US" dirty="0"/>
          </a:p>
          <a:p>
            <a:pPr marL="0" lvl="0" indent="0">
              <a:buNone/>
            </a:pPr>
            <a:r>
              <a:rPr lang="he-IL" dirty="0"/>
              <a:t>	מבנים רקורסיביים – אותם תפגשו בהמשך.</a:t>
            </a:r>
            <a:endParaRPr lang="en-US" dirty="0"/>
          </a:p>
          <a:p>
            <a:pPr marL="0" lvl="0" indent="0">
              <a:buNone/>
            </a:pPr>
            <a:r>
              <a:rPr lang="he-IL" dirty="0"/>
              <a:t>	פעולות רקורסיביות - דרך חדשה לפתרון בעיות ע"י  משימה שקוראת לעצמה.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F818F36-F447-4AE8-8CDC-24518293ECEE}"/>
              </a:ext>
            </a:extLst>
          </p:cNvPr>
          <p:cNvSpPr/>
          <p:nvPr/>
        </p:nvSpPr>
        <p:spPr>
          <a:xfrm>
            <a:off x="366274" y="3668307"/>
            <a:ext cx="7878331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91">
              <a:spcAft>
                <a:spcPts val="600"/>
              </a:spcAft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rPr>
              <a:t>כאשר אנו ניגשים לפתור בעיה, עומדים לרשותנו מספר כלים בסיסיים המקלים עלינו להגיע לפתרון. אחד הכלים לפתרון בעיה הוא שיטת "הַפְרֵד וּמְשׁוֹל", כלומר חלוקת הבעיה לתת-בעיות. כך פתרון כל אחת מהבעיות בנפרד מביא אותנו בסופו של דבר לפתרון הבעיה המקורית, על ידי הרכבת כל הפתרונות של התת-בעיות. </a:t>
            </a:r>
          </a:p>
          <a:p>
            <a:pPr defTabSz="914491">
              <a:spcAft>
                <a:spcPts val="600"/>
              </a:spcAft>
            </a:pPr>
            <a:r>
              <a:rPr lang="he-IL" sz="2400" b="1" dirty="0"/>
              <a:t>ברקורסיה הבעיות שניתן לפרקן לתת-בעיות הן למעשה זהות לבעיה המקורית.</a:t>
            </a:r>
            <a:endParaRPr lang="he-IL" sz="2400" dirty="0">
              <a:solidFill>
                <a:srgbClr val="002060"/>
              </a:solidFill>
              <a:latin typeface="Varela Round" pitchFamily="2" charset="-79"/>
              <a:cs typeface="Varela Round" panose="00000500000000000000" pitchFamily="2" charset="-79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311C4CD8-D62B-4CF1-A280-0A945E1CC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650" y="19050"/>
            <a:ext cx="1117600" cy="1117600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F5691608-8326-4048-8B56-970D202BCD71}"/>
              </a:ext>
            </a:extLst>
          </p:cNvPr>
          <p:cNvSpPr/>
          <p:nvPr/>
        </p:nvSpPr>
        <p:spPr>
          <a:xfrm>
            <a:off x="8011051" y="-12016"/>
            <a:ext cx="3031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600" dirty="0">
                <a:solidFill>
                  <a:srgbClr val="00B050"/>
                </a:solidFill>
              </a:rPr>
              <a:t>נלקח </a:t>
            </a:r>
            <a:r>
              <a:rPr lang="he-IL" sz="1600" dirty="0" err="1">
                <a:solidFill>
                  <a:srgbClr val="00B050"/>
                </a:solidFill>
              </a:rPr>
              <a:t>מהתאר</a:t>
            </a:r>
            <a:r>
              <a:rPr lang="he-IL" sz="1600" dirty="0">
                <a:solidFill>
                  <a:srgbClr val="00B050"/>
                </a:solidFill>
              </a:rPr>
              <a:t>:</a:t>
            </a:r>
            <a:r>
              <a:rPr lang="en-US" sz="1600" dirty="0">
                <a:solidFill>
                  <a:srgbClr val="00B050"/>
                </a:solidFill>
              </a:rPr>
              <a:t>giphy.com/gifs/ </a:t>
            </a:r>
          </a:p>
          <a:p>
            <a:r>
              <a:rPr lang="en-US" sz="1600" dirty="0">
                <a:solidFill>
                  <a:srgbClr val="00B050"/>
                </a:solidFill>
              </a:rPr>
              <a:t>time-clock</a:t>
            </a:r>
            <a:r>
              <a:rPr lang="en-US" sz="1600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600" dirty="0" err="1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konczakowski</a:t>
            </a:r>
            <a:endParaRPr lang="he-IL" sz="1600" dirty="0">
              <a:solidFill>
                <a:srgbClr val="00B050"/>
              </a:solidFill>
            </a:endParaRPr>
          </a:p>
        </p:txBody>
      </p:sp>
      <p:pic>
        <p:nvPicPr>
          <p:cNvPr id="17" name="תמונה 16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B0D524E3-7407-470B-8197-CFE383226A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05" y="240273"/>
            <a:ext cx="1253722" cy="1087232"/>
          </a:xfrm>
          <a:prstGeom prst="rect">
            <a:avLst/>
          </a:prstGeom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4F539A37-C231-4B0C-9AF8-F97372EC9BC7}"/>
              </a:ext>
            </a:extLst>
          </p:cNvPr>
          <p:cNvSpPr/>
          <p:nvPr/>
        </p:nvSpPr>
        <p:spPr>
          <a:xfrm>
            <a:off x="-350318" y="1412330"/>
            <a:ext cx="3631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dirty="0">
                <a:solidFill>
                  <a:srgbClr val="00B050"/>
                </a:solidFill>
              </a:rPr>
              <a:t>      מאת </a:t>
            </a:r>
            <a:r>
              <a:rPr lang="he-IL" sz="1600" dirty="0" err="1">
                <a:solidFill>
                  <a:srgbClr val="00B050"/>
                </a:solidFill>
              </a:rPr>
              <a:t>PiAndWhippedCream</a:t>
            </a:r>
            <a:r>
              <a:rPr lang="he-IL" sz="1600" dirty="0">
                <a:solidFill>
                  <a:srgbClr val="00B050"/>
                </a:solidFill>
              </a:rPr>
              <a:t> </a:t>
            </a:r>
          </a:p>
          <a:p>
            <a:r>
              <a:rPr lang="he-IL" sz="1600" dirty="0">
                <a:solidFill>
                  <a:srgbClr val="00B050"/>
                </a:solidFill>
              </a:rPr>
              <a:t>נוצר ע"י  commons.wikimedia.org </a:t>
            </a:r>
          </a:p>
        </p:txBody>
      </p:sp>
    </p:spTree>
    <p:extLst>
      <p:ext uri="{BB962C8B-B14F-4D97-AF65-F5344CB8AC3E}">
        <p14:creationId xmlns:p14="http://schemas.microsoft.com/office/powerpoint/2010/main" val="74779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450" y="113427"/>
            <a:ext cx="8018272" cy="720000"/>
          </a:xfrm>
        </p:spPr>
        <p:txBody>
          <a:bodyPr/>
          <a:lstStyle/>
          <a:p>
            <a:r>
              <a:rPr lang="he-IL" dirty="0"/>
              <a:t>רֶקוּרְסְיָה – סיכום פרק 1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355834"/>
            <a:ext cx="11161453" cy="3230680"/>
          </a:xfrm>
        </p:spPr>
        <p:txBody>
          <a:bodyPr>
            <a:noAutofit/>
          </a:bodyPr>
          <a:lstStyle/>
          <a:p>
            <a:pPr marL="0" indent="0" defTabSz="432000">
              <a:spcAft>
                <a:spcPts val="1200"/>
              </a:spcAft>
              <a:buNone/>
            </a:pPr>
            <a:r>
              <a:rPr lang="he-IL" sz="2800" b="1" dirty="0"/>
              <a:t>רקורסיה</a:t>
            </a:r>
            <a:r>
              <a:rPr lang="he-IL" dirty="0"/>
              <a:t> היא תופעה שכל יחידה שלה מכילה בדיוק את אותה </a:t>
            </a:r>
          </a:p>
          <a:p>
            <a:pPr marL="0" indent="0" defTabSz="432000">
              <a:spcAft>
                <a:spcPts val="1200"/>
              </a:spcAft>
              <a:buNone/>
            </a:pPr>
            <a:r>
              <a:rPr lang="he-IL" dirty="0"/>
              <a:t>			 היחידה שלה וכך הלאה, עד ליחידה שבה עוצרים.</a:t>
            </a:r>
          </a:p>
          <a:p>
            <a:pPr marL="0" indent="0" defTabSz="432000">
              <a:spcAft>
                <a:spcPts val="1200"/>
              </a:spcAft>
              <a:buNone/>
            </a:pPr>
            <a:endParaRPr lang="en-US" sz="1000" dirty="0"/>
          </a:p>
          <a:p>
            <a:pPr marL="0" indent="0" defTabSz="432000">
              <a:buNone/>
            </a:pPr>
            <a:r>
              <a:rPr lang="he-IL" b="1" dirty="0"/>
              <a:t>פתרון רקורסיבי לבעיה כולל שני מצבים: </a:t>
            </a:r>
          </a:p>
          <a:p>
            <a:pPr marL="0" indent="0" defTabSz="432000">
              <a:buNone/>
            </a:pPr>
            <a:r>
              <a:rPr lang="he-IL" b="1" dirty="0"/>
              <a:t>	</a:t>
            </a:r>
            <a:r>
              <a:rPr lang="he-IL" b="1" dirty="0">
                <a:solidFill>
                  <a:srgbClr val="12B4BC"/>
                </a:solidFill>
              </a:rPr>
              <a:t>1.	הליך רקורסיבי </a:t>
            </a:r>
            <a:r>
              <a:rPr lang="he-IL" dirty="0"/>
              <a:t>- 	מקרה מורכב שאותו נפרק למקרים פשוטים יותר.</a:t>
            </a:r>
          </a:p>
          <a:p>
            <a:pPr marL="0" indent="0" defTabSz="432000">
              <a:buNone/>
            </a:pPr>
            <a:r>
              <a:rPr lang="he-IL" b="1" dirty="0">
                <a:solidFill>
                  <a:srgbClr val="12B4BC"/>
                </a:solidFill>
              </a:rPr>
              <a:t>	2.</a:t>
            </a:r>
            <a:r>
              <a:rPr lang="en-US" b="1" dirty="0">
                <a:solidFill>
                  <a:srgbClr val="12B4BC"/>
                </a:solidFill>
              </a:rPr>
              <a:t>	</a:t>
            </a:r>
            <a:r>
              <a:rPr lang="he-IL" b="1" dirty="0">
                <a:solidFill>
                  <a:srgbClr val="12B4BC"/>
                </a:solidFill>
              </a:rPr>
              <a:t>תנאי עצירה	</a:t>
            </a:r>
            <a:r>
              <a:rPr lang="he-IL" b="1" dirty="0"/>
              <a:t>  - 	</a:t>
            </a:r>
            <a:r>
              <a:rPr lang="he-IL" dirty="0"/>
              <a:t>מקרה בסיסי, המגדיר את הפתרון למקרה הפשוט </a:t>
            </a:r>
          </a:p>
          <a:p>
            <a:pPr marL="0" indent="0" defTabSz="432000">
              <a:buNone/>
            </a:pPr>
            <a:r>
              <a:rPr lang="he-IL" dirty="0"/>
              <a:t>							</a:t>
            </a:r>
            <a:r>
              <a:rPr lang="he-IL" u="sng" dirty="0"/>
              <a:t>ללא</a:t>
            </a:r>
            <a:r>
              <a:rPr lang="he-IL" dirty="0"/>
              <a:t> זימון נוסף של אלגוריתם הפתרון.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F818F36-F447-4AE8-8CDC-24518293ECEE}"/>
              </a:ext>
            </a:extLst>
          </p:cNvPr>
          <p:cNvSpPr/>
          <p:nvPr/>
        </p:nvSpPr>
        <p:spPr>
          <a:xfrm>
            <a:off x="1024128" y="4631951"/>
            <a:ext cx="59102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91">
              <a:spcAft>
                <a:spcPts val="600"/>
              </a:spcAft>
            </a:pPr>
            <a:r>
              <a:rPr lang="he-IL" sz="2400" b="1" dirty="0"/>
              <a:t>בהמשך הפרקים נלמד על 4 סוגי רקורסיה: </a:t>
            </a:r>
          </a:p>
          <a:p>
            <a:pPr marL="628650" indent="533400" defTabSz="914491">
              <a:spcAft>
                <a:spcPts val="600"/>
              </a:spcAft>
              <a:buFont typeface="+mj-cs"/>
              <a:buAutoNum type="hebrew2Minus"/>
            </a:pPr>
            <a:r>
              <a:rPr lang="he-IL" sz="2400" dirty="0" err="1"/>
              <a:t>רקורסיית</a:t>
            </a:r>
            <a:r>
              <a:rPr lang="he-IL" sz="2400" dirty="0"/>
              <a:t> זנב</a:t>
            </a:r>
          </a:p>
          <a:p>
            <a:pPr marL="628650" indent="533400" defTabSz="914491">
              <a:spcAft>
                <a:spcPts val="600"/>
              </a:spcAft>
              <a:buFont typeface="+mj-cs"/>
              <a:buAutoNum type="hebrew2Minus"/>
            </a:pPr>
            <a:r>
              <a:rPr lang="he-IL" sz="2400" dirty="0" err="1"/>
              <a:t>רקורסיית</a:t>
            </a:r>
            <a:r>
              <a:rPr lang="he-IL" sz="2400" dirty="0"/>
              <a:t> הלוך-חזור</a:t>
            </a:r>
          </a:p>
          <a:p>
            <a:pPr marL="628650" indent="533400" defTabSz="914491">
              <a:spcAft>
                <a:spcPts val="600"/>
              </a:spcAft>
              <a:buFont typeface="+mj-cs"/>
              <a:buAutoNum type="hebrew2Minus"/>
            </a:pPr>
            <a:r>
              <a:rPr lang="he-IL" sz="2400" dirty="0"/>
              <a:t>רקורסיה כפולה – דו-</a:t>
            </a:r>
            <a:r>
              <a:rPr lang="he-IL" sz="2400" dirty="0" err="1"/>
              <a:t>מימדית</a:t>
            </a:r>
            <a:endParaRPr lang="he-IL" sz="2400" dirty="0"/>
          </a:p>
          <a:p>
            <a:pPr marL="628650" indent="533400" defTabSz="914491">
              <a:spcAft>
                <a:spcPts val="600"/>
              </a:spcAft>
              <a:buFont typeface="+mj-cs"/>
              <a:buAutoNum type="hebrew2Minus"/>
            </a:pPr>
            <a:r>
              <a:rPr lang="he-IL" sz="2400" dirty="0"/>
              <a:t>רקורסיה הדדית</a:t>
            </a:r>
            <a:endParaRPr lang="he-IL" sz="2400" dirty="0">
              <a:solidFill>
                <a:srgbClr val="002060"/>
              </a:solidFill>
              <a:latin typeface="Varela Round" pitchFamily="2" charset="-79"/>
              <a:cs typeface="Varela Round" panose="00000500000000000000" pitchFamily="2" charset="-79"/>
            </a:endParaRPr>
          </a:p>
        </p:txBody>
      </p:sp>
      <p:pic>
        <p:nvPicPr>
          <p:cNvPr id="17" name="תמונה 16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B0D524E3-7407-470B-8197-CFE383226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05" y="240273"/>
            <a:ext cx="1253722" cy="1087232"/>
          </a:xfrm>
          <a:prstGeom prst="rect">
            <a:avLst/>
          </a:prstGeom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4F539A37-C231-4B0C-9AF8-F97372EC9BC7}"/>
              </a:ext>
            </a:extLst>
          </p:cNvPr>
          <p:cNvSpPr/>
          <p:nvPr/>
        </p:nvSpPr>
        <p:spPr>
          <a:xfrm>
            <a:off x="-350318" y="1412330"/>
            <a:ext cx="3631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dirty="0">
                <a:solidFill>
                  <a:srgbClr val="00B050"/>
                </a:solidFill>
              </a:rPr>
              <a:t>      מאת </a:t>
            </a:r>
            <a:r>
              <a:rPr lang="he-IL" sz="1600" dirty="0" err="1">
                <a:solidFill>
                  <a:srgbClr val="00B050"/>
                </a:solidFill>
              </a:rPr>
              <a:t>PiAndWhippedCream</a:t>
            </a:r>
            <a:r>
              <a:rPr lang="he-IL" sz="1600" dirty="0">
                <a:solidFill>
                  <a:srgbClr val="00B050"/>
                </a:solidFill>
              </a:rPr>
              <a:t> </a:t>
            </a:r>
          </a:p>
          <a:p>
            <a:r>
              <a:rPr lang="he-IL" sz="1600" dirty="0">
                <a:solidFill>
                  <a:srgbClr val="00B050"/>
                </a:solidFill>
              </a:rPr>
              <a:t>נוצר ע"י  commons.wikimedia.org </a:t>
            </a:r>
          </a:p>
        </p:txBody>
      </p:sp>
    </p:spTree>
    <p:extLst>
      <p:ext uri="{BB962C8B-B14F-4D97-AF65-F5344CB8AC3E}">
        <p14:creationId xmlns:p14="http://schemas.microsoft.com/office/powerpoint/2010/main" val="243369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13320</TotalTime>
  <Words>2254</Words>
  <Application>Microsoft Office PowerPoint</Application>
  <PresentationFormat>מסך רחב</PresentationFormat>
  <Paragraphs>259</Paragraphs>
  <Slides>20</Slides>
  <Notes>17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3" baseType="lpstr">
      <vt:lpstr>Arial</vt:lpstr>
      <vt:lpstr>Varela Round</vt:lpstr>
      <vt:lpstr>ערכת נושא Office</vt:lpstr>
      <vt:lpstr>מערכת שידורים לאומית</vt:lpstr>
      <vt:lpstr>רֶקוּרְסְיָה - Recursion</vt:lpstr>
      <vt:lpstr>דרישות קדם</vt:lpstr>
      <vt:lpstr>מה נלמד היום </vt:lpstr>
      <vt:lpstr>רֶקוּרְסְיָה – פרק 1</vt:lpstr>
      <vt:lpstr>משימה קצרה</vt:lpstr>
      <vt:lpstr>משימה קצרה (המשך)</vt:lpstr>
      <vt:lpstr>רֶקוּרְסְיָה - הגדרה</vt:lpstr>
      <vt:lpstr>רֶקוּרְסְיָה – סיכום פרק 1</vt:lpstr>
      <vt:lpstr>רֶקוּרְסְיָה – פרק 2 "רקורסיית זנ ב"</vt:lpstr>
      <vt:lpstr>משימה מס' 1</vt:lpstr>
      <vt:lpstr>משימה מס' 1</vt:lpstr>
      <vt:lpstr>משימה מס' 1</vt:lpstr>
      <vt:lpstr>משימה מס' 2</vt:lpstr>
      <vt:lpstr>משימה מס' 2</vt:lpstr>
      <vt:lpstr>משימה מס' 2</vt:lpstr>
      <vt:lpstr>רֶקוּרְסְיָה – סיכום פרק 2</vt:lpstr>
      <vt:lpstr>שעורי בית</vt:lpstr>
      <vt:lpstr>רֶקוּרְסְיָה - Recursion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רקורסיה 1</dc:title>
  <dc:subject>רקורסיית זנב</dc:subject>
  <dc:creator>דפנה מינסטר - Dafna Minster</dc:creator>
  <cp:keywords>רקורסיה; מדעי המחשב</cp:keywords>
  <cp:lastModifiedBy>ענת</cp:lastModifiedBy>
  <cp:revision>209</cp:revision>
  <dcterms:created xsi:type="dcterms:W3CDTF">2020-03-15T19:13:03Z</dcterms:created>
  <dcterms:modified xsi:type="dcterms:W3CDTF">2020-07-26T06:34:02Z</dcterms:modified>
</cp:coreProperties>
</file>