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0"/>
  </p:notesMasterIdLst>
  <p:sldIdLst>
    <p:sldId id="257" r:id="rId2"/>
    <p:sldId id="325" r:id="rId3"/>
    <p:sldId id="326" r:id="rId4"/>
    <p:sldId id="309" r:id="rId5"/>
    <p:sldId id="322" r:id="rId6"/>
    <p:sldId id="327" r:id="rId7"/>
    <p:sldId id="328" r:id="rId8"/>
    <p:sldId id="312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7" r:id="rId17"/>
    <p:sldId id="336" r:id="rId18"/>
    <p:sldId id="324" r:id="rId1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B4BC"/>
    <a:srgbClr val="192A72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סגנון בהיר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סגנון ביניים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494" y="62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י"א/ניסן/תש"ף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2271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" y="2693989"/>
            <a:ext cx="12192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שלוש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5513040" y="1030562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09" y="186258"/>
            <a:ext cx="10247689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0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-413012" y="764744"/>
            <a:ext cx="1159099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ציין מיקום של תמונה 2">
            <a:extLst>
              <a:ext uri="{FF2B5EF4-FFF2-40B4-BE49-F238E27FC236}">
                <a16:creationId xmlns:a16="http://schemas.microsoft.com/office/drawing/2014/main" id="{751DC1E2-ACE2-441B-8840-3A69561321B6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241442" y="1030562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7" name="מציין מיקום של תמונה 2">
            <a:extLst>
              <a:ext uri="{FF2B5EF4-FFF2-40B4-BE49-F238E27FC236}">
                <a16:creationId xmlns:a16="http://schemas.microsoft.com/office/drawing/2014/main" id="{FAA918BE-80CF-42F4-8DC4-2E8D539F1354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241442" y="3932962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059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ארבע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09" y="186258"/>
            <a:ext cx="10247689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0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10171544" y="938558"/>
            <a:ext cx="2190882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ציין מיקום של תמונה 2">
            <a:extLst>
              <a:ext uri="{FF2B5EF4-FFF2-40B4-BE49-F238E27FC236}">
                <a16:creationId xmlns:a16="http://schemas.microsoft.com/office/drawing/2014/main" id="{751DC1E2-ACE2-441B-8840-3A69561321B6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54519" y="10736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7" name="מציין מיקום של תמונה 2">
            <a:extLst>
              <a:ext uri="{FF2B5EF4-FFF2-40B4-BE49-F238E27FC236}">
                <a16:creationId xmlns:a16="http://schemas.microsoft.com/office/drawing/2014/main" id="{FAA918BE-80CF-42F4-8DC4-2E8D539F1354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54519" y="39760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3" name="מציין מיקום של תמונה 2">
            <a:extLst>
              <a:ext uri="{FF2B5EF4-FFF2-40B4-BE49-F238E27FC236}">
                <a16:creationId xmlns:a16="http://schemas.microsoft.com/office/drawing/2014/main" id="{8992FF61-2840-4655-842F-B373E28D9E01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414862" y="10736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4" name="מציין מיקום של תמונה 2">
            <a:extLst>
              <a:ext uri="{FF2B5EF4-FFF2-40B4-BE49-F238E27FC236}">
                <a16:creationId xmlns:a16="http://schemas.microsoft.com/office/drawing/2014/main" id="{8C91A369-DCD6-4CBC-93C6-3C5BB19BCC3E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4414862" y="39760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112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השיעור שכבה ושם ה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3177381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" y="1640910"/>
            <a:ext cx="12192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1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155858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501144" y="5870968"/>
            <a:ext cx="3049656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1636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" y="2918492"/>
            <a:ext cx="12192000" cy="7200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3" name="מציין מיקום תוכן 2"/>
          <p:cNvSpPr>
            <a:spLocks noGrp="1"/>
          </p:cNvSpPr>
          <p:nvPr>
            <p:ph idx="10"/>
          </p:nvPr>
        </p:nvSpPr>
        <p:spPr>
          <a:xfrm>
            <a:off x="0" y="3734824"/>
            <a:ext cx="12191999" cy="720000"/>
          </a:xfrm>
        </p:spPr>
        <p:txBody>
          <a:bodyPr anchor="ctr">
            <a:noAutofit/>
          </a:bodyPr>
          <a:lstStyle>
            <a:lvl1pPr marL="0" indent="0" algn="ct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34" indent="-342934" algn="ct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" y="213094"/>
            <a:ext cx="12191999" cy="720000"/>
          </a:xfrm>
        </p:spPr>
        <p:txBody>
          <a:bodyPr lIns="36000" tIns="0" rIns="36000" bIns="0">
            <a:noAutofit/>
          </a:bodyPr>
          <a:lstStyle>
            <a:lvl1pPr marL="536629" indent="0">
              <a:tabLst>
                <a:tab pos="11659766" algn="l"/>
              </a:tabLst>
              <a:defRPr sz="48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74" y="1195757"/>
            <a:ext cx="8031962" cy="46800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49769" y="213094"/>
            <a:ext cx="9642231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5" y="1185681"/>
            <a:ext cx="8306992" cy="540000"/>
          </a:xfrm>
        </p:spPr>
        <p:txBody>
          <a:bodyPr anchor="ctr">
            <a:noAutofit/>
          </a:bodyPr>
          <a:lstStyle>
            <a:lvl1pPr marL="185757" indent="0">
              <a:buNone/>
              <a:defRPr sz="2800" b="1">
                <a:solidFill>
                  <a:srgbClr val="12B4BC"/>
                </a:solidFill>
                <a:latin typeface="Varela Round" pitchFamily="2" charset="-79"/>
                <a:cs typeface="Varela Round" pitchFamily="2" charset="-79"/>
              </a:defRPr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725682"/>
            <a:ext cx="8031963" cy="4152517"/>
          </a:xfrm>
        </p:spPr>
        <p:txBody>
          <a:bodyPr>
            <a:normAutofit/>
          </a:bodyPr>
          <a:lstStyle>
            <a:lvl1pPr marL="439782" indent="-34293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34" lvl="0" indent="-342934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3024" lvl="1" indent="-285779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E6F50987-5C32-40D2-A5FB-79D9E0819C00}"/>
              </a:ext>
            </a:extLst>
          </p:cNvPr>
          <p:cNvSpPr/>
          <p:nvPr userDrawn="1"/>
        </p:nvSpPr>
        <p:spPr>
          <a:xfrm>
            <a:off x="9664804" y="5699022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260562" y="181684"/>
            <a:ext cx="2598822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488825" y="468418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10">
            <a:extLst>
              <a:ext uri="{FF2B5EF4-FFF2-40B4-BE49-F238E27FC236}">
                <a16:creationId xmlns:a16="http://schemas.microsoft.com/office/drawing/2014/main" id="{1C8AF664-98DE-433F-9B61-94366E98BCDF}"/>
              </a:ext>
            </a:extLst>
          </p:cNvPr>
          <p:cNvSpPr/>
          <p:nvPr userDrawn="1"/>
        </p:nvSpPr>
        <p:spPr>
          <a:xfrm>
            <a:off x="9010091" y="6104087"/>
            <a:ext cx="3755593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טקסט גדול-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234416" y="1312990"/>
            <a:ext cx="7910518" cy="5224442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defRPr sz="32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פסקת טקסט קצרה של תבנית בסיס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910416" y="6189198"/>
            <a:ext cx="3068595" cy="1189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10082352" y="8172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2155687" y="6347804"/>
            <a:ext cx="5559136" cy="47051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9" name="מציין מיקום טקסט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92531"/>
            <a:ext cx="12192000" cy="10096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8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sz="4400" dirty="0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97592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וידאו על מסך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66849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63416" y="639717"/>
            <a:ext cx="11465168" cy="61229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A86C914-3EB6-4303-93FB-203A29FA2E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3416" y="95349"/>
            <a:ext cx="8074879" cy="4000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4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" y="213094"/>
            <a:ext cx="12191999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>
              <a:defRPr kumimoji="0" lang="he-I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מ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161147" y="964351"/>
            <a:ext cx="8483175" cy="57215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09" y="186258"/>
            <a:ext cx="10247689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0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11032901" y="950191"/>
            <a:ext cx="1159099" cy="347376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  <p:extLst>
      <p:ext uri="{BB962C8B-B14F-4D97-AF65-F5344CB8AC3E}">
        <p14:creationId xmlns:p14="http://schemas.microsoft.com/office/powerpoint/2010/main" val="3233132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6444696" y="978201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10" y="186258"/>
            <a:ext cx="10221024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0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-413012" y="764744"/>
            <a:ext cx="1159099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מציין מיקום של תמונה 2">
            <a:extLst>
              <a:ext uri="{FF2B5EF4-FFF2-40B4-BE49-F238E27FC236}">
                <a16:creationId xmlns:a16="http://schemas.microsoft.com/office/drawing/2014/main" id="{11DA6207-6C06-4DE8-8270-79FA6D2C27CC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843274" y="978201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279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י"א/ניסן/תש"ף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0" r:id="rId3"/>
    <p:sldLayoutId id="2147483653" r:id="rId4"/>
    <p:sldLayoutId id="2147483665" r:id="rId5"/>
    <p:sldLayoutId id="2147483666" r:id="rId6"/>
    <p:sldLayoutId id="2147483663" r:id="rId7"/>
    <p:sldLayoutId id="2147483669" r:id="rId8"/>
    <p:sldLayoutId id="2147483671" r:id="rId9"/>
    <p:sldLayoutId id="2147483668" r:id="rId10"/>
    <p:sldLayoutId id="2147483670" r:id="rId11"/>
  </p:sldLayoutIdLst>
  <p:txStyles>
    <p:titleStyle>
      <a:lvl1pPr algn="ctr" defTabSz="914491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4" indent="-342934" algn="r" defTabSz="914491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24" indent="-285779" algn="r" defTabSz="914491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14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60" indent="-228623" algn="r" defTabSz="914491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06" indent="-228623" algn="r" defTabSz="914491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51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7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3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D303F4C-4D88-40B7-B248-E7BE37F96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3094"/>
            <a:ext cx="12191999" cy="720000"/>
          </a:xfrm>
        </p:spPr>
        <p:txBody>
          <a:bodyPr/>
          <a:lstStyle/>
          <a:p>
            <a:r>
              <a:rPr lang="he-IL" dirty="0"/>
              <a:t>עודף היצע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260A2686-7899-46F6-B582-89B4FE736D3B}"/>
              </a:ext>
            </a:extLst>
          </p:cNvPr>
          <p:cNvSpPr txBox="1"/>
          <p:nvPr/>
        </p:nvSpPr>
        <p:spPr>
          <a:xfrm>
            <a:off x="2034023" y="1086035"/>
            <a:ext cx="9445214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000" b="1" dirty="0">
                <a:solidFill>
                  <a:srgbClr val="12B4BC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עודף היצע </a:t>
            </a:r>
            <a:r>
              <a:rPr lang="he-IL" sz="2000" dirty="0">
                <a:solidFill>
                  <a:srgbClr val="12B4BC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– הכמות העודפת בין זו שמציעים </a:t>
            </a:r>
            <a:r>
              <a:rPr lang="he-IL" sz="2000" b="1" dirty="0">
                <a:solidFill>
                  <a:srgbClr val="12B4BC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היצרנים</a:t>
            </a:r>
            <a:r>
              <a:rPr lang="he-IL" sz="2000" dirty="0">
                <a:solidFill>
                  <a:srgbClr val="12B4BC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 לבין הכמות שמבקשים </a:t>
            </a:r>
            <a:r>
              <a:rPr lang="he-IL" sz="2000" b="1" dirty="0">
                <a:solidFill>
                  <a:srgbClr val="12B4BC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הצרכנים</a:t>
            </a:r>
            <a:endParaRPr lang="he-IL" sz="2000" dirty="0">
              <a:solidFill>
                <a:srgbClr val="12B4BC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תיבת טקסט 4">
                <a:extLst>
                  <a:ext uri="{FF2B5EF4-FFF2-40B4-BE49-F238E27FC236}">
                    <a16:creationId xmlns:a16="http://schemas.microsoft.com/office/drawing/2014/main" id="{369B1BBF-D779-4282-9295-F7C1BC50D462}"/>
                  </a:ext>
                </a:extLst>
              </p:cNvPr>
              <p:cNvSpPr txBox="1"/>
              <p:nvPr/>
            </p:nvSpPr>
            <p:spPr>
              <a:xfrm flipH="1">
                <a:off x="5878265" y="1853768"/>
                <a:ext cx="2475914" cy="31079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i="1" smtClean="0">
                          <a:latin typeface="Cambria Math" panose="02040503050406030204" pitchFamily="18" charset="0"/>
                        </a:rPr>
                        <m:t>ה</m:t>
                      </m:r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יצע</m:t>
                      </m:r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עודף</m:t>
                      </m:r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e-I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he-I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he-IL" dirty="0"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>
          <p:sp>
            <p:nvSpPr>
              <p:cNvPr id="5" name="תיבת טקסט 4">
                <a:extLst>
                  <a:ext uri="{FF2B5EF4-FFF2-40B4-BE49-F238E27FC236}">
                    <a16:creationId xmlns:a16="http://schemas.microsoft.com/office/drawing/2014/main" id="{369B1BBF-D779-4282-9295-F7C1BC50D4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5878265" y="1853768"/>
                <a:ext cx="2475914" cy="310791"/>
              </a:xfrm>
              <a:prstGeom prst="rect">
                <a:avLst/>
              </a:prstGeom>
              <a:blipFill>
                <a:blip r:embed="rId2"/>
                <a:stretch>
                  <a:fillRect t="-17647" b="-47059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תמונה 6">
            <a:extLst>
              <a:ext uri="{FF2B5EF4-FFF2-40B4-BE49-F238E27FC236}">
                <a16:creationId xmlns:a16="http://schemas.microsoft.com/office/drawing/2014/main" id="{9E0EF2C2-EE08-41FF-99CA-1174029EB9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448177"/>
            <a:ext cx="4867275" cy="3048000"/>
          </a:xfrm>
          <a:prstGeom prst="rect">
            <a:avLst/>
          </a:prstGeom>
        </p:spPr>
      </p:pic>
      <p:graphicFrame>
        <p:nvGraphicFramePr>
          <p:cNvPr id="6" name="טבלה 5">
            <a:extLst>
              <a:ext uri="{FF2B5EF4-FFF2-40B4-BE49-F238E27FC236}">
                <a16:creationId xmlns:a16="http://schemas.microsoft.com/office/drawing/2014/main" id="{1B000785-9925-4B9C-8375-BE644955B5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3231626"/>
              </p:ext>
            </p:extLst>
          </p:nvPr>
        </p:nvGraphicFramePr>
        <p:xfrm>
          <a:off x="4518047" y="2448177"/>
          <a:ext cx="7230795" cy="2257835"/>
        </p:xfrm>
        <a:graphic>
          <a:graphicData uri="http://schemas.openxmlformats.org/drawingml/2006/table">
            <a:tbl>
              <a:tblPr rtl="1">
                <a:tableStyleId>{616DA210-FB5B-4158-B5E0-FEB733F419BA}</a:tableStyleId>
              </a:tblPr>
              <a:tblGrid>
                <a:gridCol w="1074848">
                  <a:extLst>
                    <a:ext uri="{9D8B030D-6E8A-4147-A177-3AD203B41FA5}">
                      <a16:colId xmlns:a16="http://schemas.microsoft.com/office/drawing/2014/main" val="1207565753"/>
                    </a:ext>
                  </a:extLst>
                </a:gridCol>
                <a:gridCol w="879421">
                  <a:extLst>
                    <a:ext uri="{9D8B030D-6E8A-4147-A177-3AD203B41FA5}">
                      <a16:colId xmlns:a16="http://schemas.microsoft.com/office/drawing/2014/main" val="3514342028"/>
                    </a:ext>
                  </a:extLst>
                </a:gridCol>
                <a:gridCol w="879421">
                  <a:extLst>
                    <a:ext uri="{9D8B030D-6E8A-4147-A177-3AD203B41FA5}">
                      <a16:colId xmlns:a16="http://schemas.microsoft.com/office/drawing/2014/main" val="703205277"/>
                    </a:ext>
                  </a:extLst>
                </a:gridCol>
                <a:gridCol w="879421">
                  <a:extLst>
                    <a:ext uri="{9D8B030D-6E8A-4147-A177-3AD203B41FA5}">
                      <a16:colId xmlns:a16="http://schemas.microsoft.com/office/drawing/2014/main" val="1359372345"/>
                    </a:ext>
                  </a:extLst>
                </a:gridCol>
                <a:gridCol w="879421">
                  <a:extLst>
                    <a:ext uri="{9D8B030D-6E8A-4147-A177-3AD203B41FA5}">
                      <a16:colId xmlns:a16="http://schemas.microsoft.com/office/drawing/2014/main" val="3530272406"/>
                    </a:ext>
                  </a:extLst>
                </a:gridCol>
                <a:gridCol w="879421">
                  <a:extLst>
                    <a:ext uri="{9D8B030D-6E8A-4147-A177-3AD203B41FA5}">
                      <a16:colId xmlns:a16="http://schemas.microsoft.com/office/drawing/2014/main" val="4018887360"/>
                    </a:ext>
                  </a:extLst>
                </a:gridCol>
                <a:gridCol w="879421">
                  <a:extLst>
                    <a:ext uri="{9D8B030D-6E8A-4147-A177-3AD203B41FA5}">
                      <a16:colId xmlns:a16="http://schemas.microsoft.com/office/drawing/2014/main" val="2906396297"/>
                    </a:ext>
                  </a:extLst>
                </a:gridCol>
                <a:gridCol w="879421">
                  <a:extLst>
                    <a:ext uri="{9D8B030D-6E8A-4147-A177-3AD203B41FA5}">
                      <a16:colId xmlns:a16="http://schemas.microsoft.com/office/drawing/2014/main" val="288223067"/>
                    </a:ext>
                  </a:extLst>
                </a:gridCol>
              </a:tblGrid>
              <a:tr h="413590">
                <a:tc gridSpan="8">
                  <a:txBody>
                    <a:bodyPr/>
                    <a:lstStyle/>
                    <a:p>
                      <a:pPr algn="ctr" rtl="1" fontAlgn="b"/>
                      <a:r>
                        <a:rPr lang="he-IL" sz="2800" u="none" strike="noStrike" dirty="0">
                          <a:effectLst/>
                        </a:rPr>
                        <a:t>טבלת כמויות מוצעות ונדרשות לפי מחירים</a:t>
                      </a:r>
                      <a:endParaRPr lang="he-IL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425858"/>
                  </a:ext>
                </a:extLst>
              </a:tr>
              <a:tr h="41359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u="none" strike="noStrike" dirty="0">
                          <a:effectLst/>
                        </a:rPr>
                        <a:t>מחיר </a:t>
                      </a:r>
                      <a:r>
                        <a:rPr lang="en-US" sz="1600" u="none" strike="noStrike" dirty="0">
                          <a:effectLst/>
                        </a:rPr>
                        <a:t>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      2,200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      2,100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      1,870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>
                          <a:effectLst/>
                        </a:rPr>
                        <a:t>      1,750 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>
                          <a:effectLst/>
                        </a:rPr>
                        <a:t>      1,650 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>
                          <a:effectLst/>
                        </a:rPr>
                        <a:t>      1,580 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>
                          <a:effectLst/>
                        </a:rPr>
                        <a:t>      1,550 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2154482"/>
                  </a:ext>
                </a:extLst>
              </a:tr>
              <a:tr h="41359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u="none" strike="noStrike">
                          <a:effectLst/>
                        </a:rPr>
                        <a:t>כמות מוצעת 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>
                          <a:effectLst/>
                        </a:rPr>
                        <a:t>7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>
                          <a:effectLst/>
                        </a:rPr>
                        <a:t>6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5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4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3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>
                          <a:effectLst/>
                        </a:rPr>
                        <a:t>2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>
                          <a:effectLst/>
                        </a:rPr>
                        <a:t>1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4840746"/>
                  </a:ext>
                </a:extLst>
              </a:tr>
              <a:tr h="41359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u="none" strike="noStrike">
                          <a:effectLst/>
                        </a:rPr>
                        <a:t>כמות מבוקשת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>
                          <a:effectLst/>
                        </a:rPr>
                        <a:t>1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>
                          <a:effectLst/>
                        </a:rPr>
                        <a:t>2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>
                          <a:effectLst/>
                        </a:rPr>
                        <a:t>3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>
                          <a:effectLst/>
                        </a:rPr>
                        <a:t>4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5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6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>
                          <a:effectLst/>
                        </a:rPr>
                        <a:t>7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5626493"/>
                  </a:ext>
                </a:extLst>
              </a:tr>
              <a:tr h="41359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u="none" strike="noStrike" dirty="0">
                          <a:effectLst/>
                        </a:rPr>
                        <a:t>עודף היצע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12B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6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12B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4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12B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2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12B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0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12B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3744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62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CB6009D-F397-45F7-9F4B-9BA554F4D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המשך....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A367C9-3BC5-4E53-8DAA-418CD5E13503}"/>
              </a:ext>
            </a:extLst>
          </p:cNvPr>
          <p:cNvSpPr txBox="1"/>
          <p:nvPr/>
        </p:nvSpPr>
        <p:spPr>
          <a:xfrm>
            <a:off x="-169682" y="1158063"/>
            <a:ext cx="11934556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נניח כי מחיר יחידת מחשב הינו 2200 שקלים, מהו עודף ההיצע?</a:t>
            </a:r>
          </a:p>
          <a:p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לפי הטבלה ניתן לראות כי במחיר של 2200 הכמות המוצעת על ידי היצרנים היא 7 מחשבים ואילו הכמות המבוקשת על ידי הצרכנים היא 1 מחשב.</a:t>
            </a:r>
          </a:p>
          <a:p>
            <a:endParaRPr lang="he-IL" sz="24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אפשר לראות כי במחיר כזה תימכר רק יחידה אחת מתוך 7 מוצעות, ולכן עודף ההיצע יהיה 6.</a:t>
            </a:r>
          </a:p>
          <a:p>
            <a:endParaRPr lang="he-IL" sz="24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במחיר 2100 שקלים מוצעות למכירה 6 יחידות אבל תימכרנה רק 2, לכן עודף ההיצע יהיה 4.</a:t>
            </a:r>
          </a:p>
          <a:p>
            <a:endParaRPr lang="he-IL" sz="24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התהליך הזה חוזר על עצמו עד למצב שבו הכמות המוצעת והכמות המבוקשת נפגשות – במקרה שלנו זה קורה במחיר 1,750 שקלים – 4 מוצעות ו-4 מבוקשות</a:t>
            </a:r>
          </a:p>
          <a:p>
            <a:endParaRPr lang="he-IL" sz="24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חשוב להבין – ככל שיהיה עודף היצע היצרנים יורידו את המחירים</a:t>
            </a:r>
          </a:p>
          <a:p>
            <a:endParaRPr lang="he-IL" sz="24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9790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A6A97FB-8868-4D97-91C9-C1339BB4C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עודף ביקוש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AA869255-6126-4004-8C1A-B9E5777875DE}"/>
              </a:ext>
            </a:extLst>
          </p:cNvPr>
          <p:cNvSpPr txBox="1"/>
          <p:nvPr/>
        </p:nvSpPr>
        <p:spPr>
          <a:xfrm>
            <a:off x="836079" y="1138273"/>
            <a:ext cx="1074685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400" b="1" dirty="0">
                <a:solidFill>
                  <a:srgbClr val="12B4BC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עודף ביקוש </a:t>
            </a:r>
            <a:r>
              <a:rPr lang="he-IL" sz="2400" dirty="0">
                <a:solidFill>
                  <a:srgbClr val="12B4BC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– הכמות העודפת בין זו שמבקשים </a:t>
            </a:r>
            <a:r>
              <a:rPr lang="he-IL" sz="2400" b="1" dirty="0">
                <a:solidFill>
                  <a:srgbClr val="12B4BC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הצרכנים </a:t>
            </a:r>
            <a:r>
              <a:rPr lang="he-IL" sz="2400" dirty="0">
                <a:solidFill>
                  <a:srgbClr val="12B4BC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לבין זו שמציעים </a:t>
            </a:r>
            <a:r>
              <a:rPr lang="he-IL" sz="2400" b="1" dirty="0">
                <a:solidFill>
                  <a:srgbClr val="12B4BC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היצרנים</a:t>
            </a:r>
            <a:endParaRPr lang="he-IL" sz="2400" dirty="0">
              <a:solidFill>
                <a:srgbClr val="12B4BC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תיבת טקסט 4">
                <a:extLst>
                  <a:ext uri="{FF2B5EF4-FFF2-40B4-BE49-F238E27FC236}">
                    <a16:creationId xmlns:a16="http://schemas.microsoft.com/office/drawing/2014/main" id="{9E9A1392-0542-4B2C-9ACC-2DCECE73AED3}"/>
                  </a:ext>
                </a:extLst>
              </p:cNvPr>
              <p:cNvSpPr txBox="1"/>
              <p:nvPr/>
            </p:nvSpPr>
            <p:spPr>
              <a:xfrm flipH="1">
                <a:off x="4858043" y="1777994"/>
                <a:ext cx="2475914" cy="310791"/>
              </a:xfrm>
              <a:prstGeom prst="rect">
                <a:avLst/>
              </a:prstGeom>
              <a:noFill/>
            </p:spPr>
            <p:txBody>
              <a:bodyPr wrap="square" lIns="0" tIns="0" rIns="0" bIns="0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i="1" smtClean="0">
                          <a:latin typeface="Cambria Math" panose="02040503050406030204" pitchFamily="18" charset="0"/>
                        </a:rPr>
                        <m:t>ב</m:t>
                      </m:r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יקוש</m:t>
                      </m:r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עודף</m:t>
                      </m:r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e-I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he-IL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he-I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</m:oMath>
                  </m:oMathPara>
                </a14:m>
                <a:endParaRPr lang="he-IL" dirty="0"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</p:txBody>
          </p:sp>
        </mc:Choice>
        <mc:Fallback>
          <p:sp>
            <p:nvSpPr>
              <p:cNvPr id="5" name="תיבת טקסט 4">
                <a:extLst>
                  <a:ext uri="{FF2B5EF4-FFF2-40B4-BE49-F238E27FC236}">
                    <a16:creationId xmlns:a16="http://schemas.microsoft.com/office/drawing/2014/main" id="{9E9A1392-0542-4B2C-9ACC-2DCECE73AE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858043" y="1777994"/>
                <a:ext cx="2475914" cy="310791"/>
              </a:xfrm>
              <a:prstGeom prst="rect">
                <a:avLst/>
              </a:prstGeom>
              <a:blipFill>
                <a:blip r:embed="rId2"/>
                <a:stretch>
                  <a:fillRect t="-17647" r="-493" b="-45098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תמונה 6">
            <a:extLst>
              <a:ext uri="{FF2B5EF4-FFF2-40B4-BE49-F238E27FC236}">
                <a16:creationId xmlns:a16="http://schemas.microsoft.com/office/drawing/2014/main" id="{3C54E500-FE64-404A-97D4-000FF15C3D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2359138"/>
            <a:ext cx="5266346" cy="3429000"/>
          </a:xfrm>
          <a:prstGeom prst="rect">
            <a:avLst/>
          </a:prstGeom>
        </p:spPr>
      </p:pic>
      <p:graphicFrame>
        <p:nvGraphicFramePr>
          <p:cNvPr id="6" name="טבלה 5">
            <a:extLst>
              <a:ext uri="{FF2B5EF4-FFF2-40B4-BE49-F238E27FC236}">
                <a16:creationId xmlns:a16="http://schemas.microsoft.com/office/drawing/2014/main" id="{AEDD3212-C697-475E-9D5C-8C1CDFD6F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057422"/>
              </p:ext>
            </p:extLst>
          </p:nvPr>
        </p:nvGraphicFramePr>
        <p:xfrm>
          <a:off x="4527474" y="2300082"/>
          <a:ext cx="7230795" cy="2257835"/>
        </p:xfrm>
        <a:graphic>
          <a:graphicData uri="http://schemas.openxmlformats.org/drawingml/2006/table">
            <a:tbl>
              <a:tblPr rtl="1">
                <a:tableStyleId>{616DA210-FB5B-4158-B5E0-FEB733F419BA}</a:tableStyleId>
              </a:tblPr>
              <a:tblGrid>
                <a:gridCol w="1074848">
                  <a:extLst>
                    <a:ext uri="{9D8B030D-6E8A-4147-A177-3AD203B41FA5}">
                      <a16:colId xmlns:a16="http://schemas.microsoft.com/office/drawing/2014/main" val="1207565753"/>
                    </a:ext>
                  </a:extLst>
                </a:gridCol>
                <a:gridCol w="879421">
                  <a:extLst>
                    <a:ext uri="{9D8B030D-6E8A-4147-A177-3AD203B41FA5}">
                      <a16:colId xmlns:a16="http://schemas.microsoft.com/office/drawing/2014/main" val="3514342028"/>
                    </a:ext>
                  </a:extLst>
                </a:gridCol>
                <a:gridCol w="879421">
                  <a:extLst>
                    <a:ext uri="{9D8B030D-6E8A-4147-A177-3AD203B41FA5}">
                      <a16:colId xmlns:a16="http://schemas.microsoft.com/office/drawing/2014/main" val="703205277"/>
                    </a:ext>
                  </a:extLst>
                </a:gridCol>
                <a:gridCol w="879421">
                  <a:extLst>
                    <a:ext uri="{9D8B030D-6E8A-4147-A177-3AD203B41FA5}">
                      <a16:colId xmlns:a16="http://schemas.microsoft.com/office/drawing/2014/main" val="1359372345"/>
                    </a:ext>
                  </a:extLst>
                </a:gridCol>
                <a:gridCol w="879421">
                  <a:extLst>
                    <a:ext uri="{9D8B030D-6E8A-4147-A177-3AD203B41FA5}">
                      <a16:colId xmlns:a16="http://schemas.microsoft.com/office/drawing/2014/main" val="3530272406"/>
                    </a:ext>
                  </a:extLst>
                </a:gridCol>
                <a:gridCol w="879421">
                  <a:extLst>
                    <a:ext uri="{9D8B030D-6E8A-4147-A177-3AD203B41FA5}">
                      <a16:colId xmlns:a16="http://schemas.microsoft.com/office/drawing/2014/main" val="4018887360"/>
                    </a:ext>
                  </a:extLst>
                </a:gridCol>
                <a:gridCol w="879421">
                  <a:extLst>
                    <a:ext uri="{9D8B030D-6E8A-4147-A177-3AD203B41FA5}">
                      <a16:colId xmlns:a16="http://schemas.microsoft.com/office/drawing/2014/main" val="2906396297"/>
                    </a:ext>
                  </a:extLst>
                </a:gridCol>
                <a:gridCol w="879421">
                  <a:extLst>
                    <a:ext uri="{9D8B030D-6E8A-4147-A177-3AD203B41FA5}">
                      <a16:colId xmlns:a16="http://schemas.microsoft.com/office/drawing/2014/main" val="288223067"/>
                    </a:ext>
                  </a:extLst>
                </a:gridCol>
              </a:tblGrid>
              <a:tr h="413590">
                <a:tc gridSpan="8">
                  <a:txBody>
                    <a:bodyPr/>
                    <a:lstStyle/>
                    <a:p>
                      <a:pPr algn="ctr" rtl="1" fontAlgn="b"/>
                      <a:r>
                        <a:rPr lang="he-IL" sz="2800" u="none" strike="noStrike" dirty="0">
                          <a:effectLst/>
                        </a:rPr>
                        <a:t>טבלת כמויות מוצעות ונדרשות לפי מחירים</a:t>
                      </a:r>
                      <a:endParaRPr lang="he-IL" sz="2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4425858"/>
                  </a:ext>
                </a:extLst>
              </a:tr>
              <a:tr h="41359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u="none" strike="noStrike" dirty="0">
                          <a:effectLst/>
                        </a:rPr>
                        <a:t>מחיר </a:t>
                      </a:r>
                      <a:r>
                        <a:rPr lang="en-US" sz="1600" u="none" strike="noStrike" dirty="0">
                          <a:effectLst/>
                        </a:rPr>
                        <a:t>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      2,200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      2,100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      1,870 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>
                          <a:effectLst/>
                        </a:rPr>
                        <a:t>      1,750 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>
                          <a:effectLst/>
                        </a:rPr>
                        <a:t>      1,650 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>
                          <a:effectLst/>
                        </a:rPr>
                        <a:t>      1,580 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>
                          <a:effectLst/>
                        </a:rPr>
                        <a:t>      1,550 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2154482"/>
                  </a:ext>
                </a:extLst>
              </a:tr>
              <a:tr h="41359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u="none" strike="noStrike">
                          <a:effectLst/>
                        </a:rPr>
                        <a:t>כמות מוצעת 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>
                          <a:effectLst/>
                        </a:rPr>
                        <a:t>7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>
                          <a:effectLst/>
                        </a:rPr>
                        <a:t>6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5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4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3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>
                          <a:effectLst/>
                        </a:rPr>
                        <a:t>2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>
                          <a:effectLst/>
                        </a:rPr>
                        <a:t>1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4840746"/>
                  </a:ext>
                </a:extLst>
              </a:tr>
              <a:tr h="41359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u="none" strike="noStrike">
                          <a:effectLst/>
                        </a:rPr>
                        <a:t>כמות מבוקשת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>
                          <a:effectLst/>
                        </a:rPr>
                        <a:t>1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>
                          <a:effectLst/>
                        </a:rPr>
                        <a:t>2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>
                          <a:effectLst/>
                        </a:rPr>
                        <a:t>3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>
                          <a:effectLst/>
                        </a:rPr>
                        <a:t>4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5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6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>
                          <a:effectLst/>
                        </a:rPr>
                        <a:t>7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5626493"/>
                  </a:ext>
                </a:extLst>
              </a:tr>
              <a:tr h="41359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1600" u="none" strike="noStrike" dirty="0">
                          <a:effectLst/>
                        </a:rPr>
                        <a:t>עודף היצע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12B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u="none" strike="noStrike" dirty="0">
                          <a:effectLst/>
                        </a:rPr>
                        <a:t>0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12B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12B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rgbClr val="12B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solidFill>
                      <a:srgbClr val="12B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744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734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347F6A5-3B99-4AB1-8236-157C5FF0B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המשך...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6DA172-A679-4932-8ACD-F0481FDA9C6D}"/>
              </a:ext>
            </a:extLst>
          </p:cNvPr>
          <p:cNvSpPr txBox="1"/>
          <p:nvPr/>
        </p:nvSpPr>
        <p:spPr>
          <a:xfrm>
            <a:off x="538843" y="933094"/>
            <a:ext cx="11114313" cy="52629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נניח כי מחיר יחידת מחשב הינו 1550 שקלים, מהו עודף ההיצע?</a:t>
            </a:r>
          </a:p>
          <a:p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לפי הטבלה ניתן לראות כי במחיר של 1550 הכמות המוצעת על ידי היצרנים היא 1 מחשב ואילו הכמות המבוקשת על ידי הצרכנים היא 7 מחשבים.</a:t>
            </a:r>
          </a:p>
          <a:p>
            <a:endParaRPr lang="he-IL" sz="24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אפשר לראות כי במחיר כזה תימכר רק יחידה אחת למרות שהביקוש הוא 7 יחידות, ולכן עודף הביקוש יהיה 6.</a:t>
            </a:r>
          </a:p>
          <a:p>
            <a:endParaRPr lang="he-IL" sz="24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במחיר 1580 שקלים שהביקוש הוא 6 יחידות, אבל רק 2 יחידות מוצעות למכירה ולכן עודף הביקוש יהיה 4.</a:t>
            </a:r>
          </a:p>
          <a:p>
            <a:endParaRPr lang="he-IL" sz="24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התהליך הזה חוזר על עצמו עד למצב שבו הכמות המוצעת והכמות המבוקשת נפגשות – במקרה שלנו זה קורה במחיר 1,750 שקלים – 4 מבוקשות ו-4 מוצעות.</a:t>
            </a:r>
          </a:p>
          <a:p>
            <a:endParaRPr lang="he-IL" sz="24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חשוב להבין – ככל שיהיה עודף ביקוש היצרנים יעלו את המחירים</a:t>
            </a:r>
          </a:p>
        </p:txBody>
      </p:sp>
    </p:spTree>
    <p:extLst>
      <p:ext uri="{BB962C8B-B14F-4D97-AF65-F5344CB8AC3E}">
        <p14:creationId xmlns:p14="http://schemas.microsoft.com/office/powerpoint/2010/main" val="2573167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C5D4D37-B61A-4DAA-9972-0497778C9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600" dirty="0"/>
              <a:t>שינויים בשיווי המשקל בעקבות שינויים בביקוש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5D665E9A-6BE6-4F15-B970-F713485A920B}"/>
              </a:ext>
            </a:extLst>
          </p:cNvPr>
          <p:cNvSpPr/>
          <p:nvPr/>
        </p:nvSpPr>
        <p:spPr>
          <a:xfrm>
            <a:off x="1451729" y="1001476"/>
            <a:ext cx="104548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בשיעורים קודמים ראינו כי יכולים להתקיים שינויים במשק שבעקבותיהם הביקוש למוצר ישתנה.</a:t>
            </a:r>
          </a:p>
          <a:p>
            <a:pPr algn="just"/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חיזרו על הגורמים לשינויים בביקוש למוצר – 6 גורמים.</a:t>
            </a:r>
          </a:p>
        </p:txBody>
      </p:sp>
      <p:pic>
        <p:nvPicPr>
          <p:cNvPr id="5" name="image27.png" descr="https://upload.wikimedia.org/wikipedia/commons/thumb/f/f9/Supply-demand-right-shift-demand-he.svg/1024px-Supply-demand-right-shift-demand-he.svg.png">
            <a:extLst>
              <a:ext uri="{FF2B5EF4-FFF2-40B4-BE49-F238E27FC236}">
                <a16:creationId xmlns:a16="http://schemas.microsoft.com/office/drawing/2014/main" id="{70035351-BF81-41BA-BA29-092C84F60E62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10980" y="1968092"/>
            <a:ext cx="4731855" cy="3888432"/>
          </a:xfrm>
          <a:prstGeom prst="rect">
            <a:avLst/>
          </a:prstGeom>
          <a:solidFill>
            <a:schemeClr val="bg1"/>
          </a:solidFill>
          <a:ln/>
        </p:spPr>
      </p:pic>
      <p:sp>
        <p:nvSpPr>
          <p:cNvPr id="6" name="מלבן 5">
            <a:extLst>
              <a:ext uri="{FF2B5EF4-FFF2-40B4-BE49-F238E27FC236}">
                <a16:creationId xmlns:a16="http://schemas.microsoft.com/office/drawing/2014/main" id="{AA3FCA41-4E11-4263-A473-34A90A3BD656}"/>
              </a:ext>
            </a:extLst>
          </p:cNvPr>
          <p:cNvSpPr/>
          <p:nvPr/>
        </p:nvSpPr>
        <p:spPr>
          <a:xfrm>
            <a:off x="5053738" y="2484535"/>
            <a:ext cx="67397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כאשר הביקוש גדל, עקומת הביקוש זזה ימינה ולכן מחיר שיווי המשקל החדש יהיה גבוה והכמות החדשה תהיה גדולה יותר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כאשר הביקוש קטן, עקומת הביקוש תזוז שמאלה ולכן </a:t>
            </a:r>
          </a:p>
          <a:p>
            <a:pPr algn="just"/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מחיר שיווי המשקל החדש יהיה נמוך והכמות החדשה תהיה קטנה יותר</a:t>
            </a:r>
            <a:endParaRPr lang="en-US" sz="24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algn="just"/>
            <a:endParaRPr lang="he-IL" sz="24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80476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1">
            <a:extLst>
              <a:ext uri="{FF2B5EF4-FFF2-40B4-BE49-F238E27FC236}">
                <a16:creationId xmlns:a16="http://schemas.microsoft.com/office/drawing/2014/main" id="{CE9C5AB4-F39D-4BE1-93C7-5850BD11C860}"/>
              </a:ext>
            </a:extLst>
          </p:cNvPr>
          <p:cNvSpPr txBox="1">
            <a:spLocks/>
          </p:cNvSpPr>
          <p:nvPr/>
        </p:nvSpPr>
        <p:spPr>
          <a:xfrm>
            <a:off x="416162" y="37906"/>
            <a:ext cx="11359676" cy="1036712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rmAutofit/>
          </a:bodyPr>
          <a:lstStyle>
            <a:lvl1pPr algn="ctr" defTabSz="914491" rtl="1" eaLnBrk="1" latinLnBrk="0" hangingPunct="1">
              <a:spcBef>
                <a:spcPct val="0"/>
              </a:spcBef>
              <a:buNone/>
              <a:defRPr kumimoji="0" lang="he-I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r>
              <a:rPr lang="he-IL" sz="3800" dirty="0"/>
              <a:t>שינויים בשיווי משקל בעקבות שינויים בהיצע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5D5492C7-5462-4A36-AC62-65C6BB1EE8FC}"/>
              </a:ext>
            </a:extLst>
          </p:cNvPr>
          <p:cNvSpPr/>
          <p:nvPr/>
        </p:nvSpPr>
        <p:spPr>
          <a:xfrm>
            <a:off x="612742" y="1036712"/>
            <a:ext cx="109547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בשיעורים קודמים ראינו כי יכולים להתקיים שינויים במשק שבעקבותיהם הביקוש למוצר ישתנה.</a:t>
            </a:r>
          </a:p>
          <a:p>
            <a:pPr algn="just"/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חיזרו על הגורמים לשינויים בביקוש למוצר – 4 גורמים.</a:t>
            </a:r>
          </a:p>
          <a:p>
            <a:pPr algn="just"/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 </a:t>
            </a:r>
          </a:p>
        </p:txBody>
      </p:sp>
      <p:pic>
        <p:nvPicPr>
          <p:cNvPr id="5" name="image3.png">
            <a:extLst>
              <a:ext uri="{FF2B5EF4-FFF2-40B4-BE49-F238E27FC236}">
                <a16:creationId xmlns:a16="http://schemas.microsoft.com/office/drawing/2014/main" id="{8AECE57D-591F-49E2-824D-0479C110E222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16058" y="2285860"/>
            <a:ext cx="4229492" cy="3445457"/>
          </a:xfrm>
          <a:prstGeom prst="rect">
            <a:avLst/>
          </a:prstGeom>
          <a:solidFill>
            <a:schemeClr val="bg1"/>
          </a:solidFill>
          <a:ln/>
        </p:spPr>
      </p:pic>
      <p:sp>
        <p:nvSpPr>
          <p:cNvPr id="6" name="מלבן 5">
            <a:extLst>
              <a:ext uri="{FF2B5EF4-FFF2-40B4-BE49-F238E27FC236}">
                <a16:creationId xmlns:a16="http://schemas.microsoft.com/office/drawing/2014/main" id="{A07398CC-4CEE-4D82-8DB1-7AAF8BE3DF10}"/>
              </a:ext>
            </a:extLst>
          </p:cNvPr>
          <p:cNvSpPr/>
          <p:nvPr/>
        </p:nvSpPr>
        <p:spPr>
          <a:xfrm>
            <a:off x="6526940" y="2390267"/>
            <a:ext cx="505231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יש לשים לב שעקומת ההיצע זזה ימינה – ההיצע גדל – </a:t>
            </a:r>
          </a:p>
          <a:p>
            <a:pPr algn="just"/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ולכן מחיר שיווי המשקל החדש יהיה נמוך יותר. </a:t>
            </a:r>
          </a:p>
          <a:p>
            <a:pPr algn="just"/>
            <a:endParaRPr lang="he-IL" sz="24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ייתכן גם מצב הפוך – עקומת ההיצע תזוז שמאלה – </a:t>
            </a:r>
          </a:p>
          <a:p>
            <a:pPr algn="just"/>
            <a:r>
              <a:rPr lang="he-IL" sz="2400" dirty="0">
                <a:latin typeface="Varela Round" panose="00000500000000000000" pitchFamily="2" charset="-79"/>
                <a:cs typeface="Varela Round" panose="00000500000000000000" pitchFamily="2" charset="-79"/>
              </a:rPr>
              <a:t>ההיצע יקטן ואז מחיר שיווי המשקל יהיה גבוה יותר</a:t>
            </a:r>
            <a:endParaRPr lang="en-US" sz="24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algn="just"/>
            <a:endParaRPr lang="he-IL" sz="24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2507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DF08D58-83D7-41BF-8909-5252F5FB8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טבלת סיכום</a:t>
            </a:r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675B1987-84C7-46EE-9DAE-42F439B808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43259"/>
              </p:ext>
            </p:extLst>
          </p:nvPr>
        </p:nvGraphicFramePr>
        <p:xfrm>
          <a:off x="1955409" y="1446425"/>
          <a:ext cx="8281182" cy="3969228"/>
        </p:xfrm>
        <a:graphic>
          <a:graphicData uri="http://schemas.openxmlformats.org/drawingml/2006/table">
            <a:tbl>
              <a:tblPr rtl="1">
                <a:tableStyleId>{616DA210-FB5B-4158-B5E0-FEB733F419BA}</a:tableStyleId>
              </a:tblPr>
              <a:tblGrid>
                <a:gridCol w="4723772">
                  <a:extLst>
                    <a:ext uri="{9D8B030D-6E8A-4147-A177-3AD203B41FA5}">
                      <a16:colId xmlns:a16="http://schemas.microsoft.com/office/drawing/2014/main" val="2839430754"/>
                    </a:ext>
                  </a:extLst>
                </a:gridCol>
                <a:gridCol w="1749545">
                  <a:extLst>
                    <a:ext uri="{9D8B030D-6E8A-4147-A177-3AD203B41FA5}">
                      <a16:colId xmlns:a16="http://schemas.microsoft.com/office/drawing/2014/main" val="2862741271"/>
                    </a:ext>
                  </a:extLst>
                </a:gridCol>
                <a:gridCol w="1807865">
                  <a:extLst>
                    <a:ext uri="{9D8B030D-6E8A-4147-A177-3AD203B41FA5}">
                      <a16:colId xmlns:a16="http://schemas.microsoft.com/office/drawing/2014/main" val="2543631149"/>
                    </a:ext>
                  </a:extLst>
                </a:gridCol>
              </a:tblGrid>
              <a:tr h="661538">
                <a:tc gridSpan="3">
                  <a:txBody>
                    <a:bodyPr/>
                    <a:lstStyle/>
                    <a:p>
                      <a:pPr algn="ctr" rtl="1" fontAlgn="b"/>
                      <a:r>
                        <a:rPr lang="he-IL" sz="1800" u="none" strike="noStrike" dirty="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טבלת סיכום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528728"/>
                  </a:ext>
                </a:extLst>
              </a:tr>
              <a:tr h="661538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תזוזה של העקומה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מחיר (</a:t>
                      </a:r>
                      <a:r>
                        <a:rPr lang="en-US" sz="1800" u="none" strike="noStrike" dirty="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P</a:t>
                      </a:r>
                      <a:r>
                        <a:rPr lang="he-IL" sz="1800" u="none" strike="noStrike" dirty="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כמות (</a:t>
                      </a:r>
                      <a:r>
                        <a:rPr lang="en-US" sz="1800" u="none" strike="noStrike" dirty="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Q</a:t>
                      </a:r>
                      <a:r>
                        <a:rPr lang="he-IL" sz="1800" u="none" strike="noStrike" dirty="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24875909"/>
                  </a:ext>
                </a:extLst>
              </a:tr>
              <a:tr h="661538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ביקוש גדל (</a:t>
                      </a:r>
                      <a:r>
                        <a:rPr lang="en-US" sz="1800" u="none" strike="noStrike" dirty="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D </a:t>
                      </a:r>
                      <a:r>
                        <a:rPr lang="he-IL" sz="1800" u="none" strike="noStrike" dirty="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זזה ימינה)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עולה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עולה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8622347"/>
                  </a:ext>
                </a:extLst>
              </a:tr>
              <a:tr h="661538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ביקוש קטן (</a:t>
                      </a:r>
                      <a:r>
                        <a:rPr lang="en-US" sz="1800" u="none" strike="noStrike" dirty="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D </a:t>
                      </a:r>
                      <a:r>
                        <a:rPr lang="he-IL" sz="1800" u="none" strike="noStrike" dirty="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זזה שמאלה)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יורד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יורדת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36232750"/>
                  </a:ext>
                </a:extLst>
              </a:tr>
              <a:tr h="661538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היצע גדל (</a:t>
                      </a:r>
                      <a:r>
                        <a:rPr lang="en-US" sz="1800" u="none" strike="noStrike" dirty="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S </a:t>
                      </a:r>
                      <a:r>
                        <a:rPr lang="he-IL" sz="1800" u="none" strike="noStrike" dirty="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 זזה ימינה)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יורד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עולה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54819604"/>
                  </a:ext>
                </a:extLst>
              </a:tr>
              <a:tr h="661538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היצע קטן ( </a:t>
                      </a:r>
                      <a:r>
                        <a:rPr lang="en-US" sz="1800" u="none" strike="noStrike" dirty="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S </a:t>
                      </a:r>
                      <a:r>
                        <a:rPr lang="he-IL" sz="1800" u="none" strike="noStrike" dirty="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זזה שמאלה)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עולה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>
                          <a:effectLst/>
                          <a:latin typeface="Varela Round" panose="00000500000000000000" pitchFamily="2" charset="-79"/>
                          <a:cs typeface="Varela Round" panose="00000500000000000000" pitchFamily="2" charset="-79"/>
                        </a:rPr>
                        <a:t>יורדת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Varela Round" panose="00000500000000000000" pitchFamily="2" charset="-79"/>
                        <a:cs typeface="Varela Round" panose="00000500000000000000" pitchFamily="2" charset="-79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62255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375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5643AF9-CA6B-4874-B750-8845ECA82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שאלה מבחינת בגרות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E49DECB1-7A5D-4C4D-AB47-2D81538128E8}"/>
              </a:ext>
            </a:extLst>
          </p:cNvPr>
          <p:cNvSpPr txBox="1"/>
          <p:nvPr/>
        </p:nvSpPr>
        <p:spPr>
          <a:xfrm>
            <a:off x="282430" y="1120676"/>
            <a:ext cx="11112401" cy="230832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במשק "עדנים" מגדלים תפוחים בתנאי תחרות משוכללת. בתהליך הגידול נזקק המשק לגורמי ייצור קבועים ולגורמי</a:t>
            </a:r>
          </a:p>
          <a:p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ייצור משתנים.</a:t>
            </a:r>
          </a:p>
          <a:p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א. הסבר מהו גורם ייצור קבוע ומהו גורם ייצור משתנה, והבא דוגמה אחת לכל אחד מהם במשק ״עדנים״.</a:t>
            </a:r>
          </a:p>
          <a:p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ב. באיור שלפניך נתונות עקומות ההיצע והביקוש של תפוחים במשק "עדנים".</a:t>
            </a:r>
          </a:p>
          <a:p>
            <a:endParaRPr lang="he-IL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1 .הסבר כיצד תשפיע ירידת שכר הפועלים על היצע התפוחים ועל מחיר התפוחים במשק ״עדנים״.</a:t>
            </a:r>
          </a:p>
          <a:p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2 .העתק את האיור למחברתך, והצג עליו את השינוי שיחול בעקומת ההיצע ובנקודת שיווי המשקל עקב</a:t>
            </a:r>
          </a:p>
          <a:p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הירידה בשכר הפועלים.</a:t>
            </a:r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12B2D6FC-D7B8-4B54-A082-00EC3F62EB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796" y="3616582"/>
            <a:ext cx="7445986" cy="3241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138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994" y="0"/>
            <a:ext cx="3241964" cy="1838476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647340" y="3016112"/>
            <a:ext cx="11174412" cy="26184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350">
              <a:lnSpc>
                <a:spcPct val="150000"/>
              </a:lnSpc>
            </a:pPr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5" y="1838476"/>
            <a:ext cx="12190412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נוהל שימוש ביצירות מוגנות בזכויות יוצרים ואיתור בעלי זכויות </a:t>
            </a:r>
          </a:p>
        </p:txBody>
      </p:sp>
    </p:spTree>
    <p:extLst>
      <p:ext uri="{BB962C8B-B14F-4D97-AF65-F5344CB8AC3E}">
        <p14:creationId xmlns:p14="http://schemas.microsoft.com/office/powerpoint/2010/main" val="19778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534" y="2695671"/>
            <a:ext cx="9208400" cy="1924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4" tIns="121904" rIns="121904" bIns="121904" anchor="t" anchorCtr="0">
            <a:noAutofit/>
          </a:bodyPr>
          <a:lstStyle/>
          <a:p>
            <a:pPr marL="609600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1" y="1640677"/>
            <a:ext cx="12192001" cy="1260164"/>
          </a:xfrm>
        </p:spPr>
        <p:txBody>
          <a:bodyPr/>
          <a:lstStyle/>
          <a:p>
            <a:r>
              <a:rPr lang="he-IL" sz="4800" dirty="0">
                <a:solidFill>
                  <a:srgbClr val="192A72"/>
                </a:solidFill>
              </a:rPr>
              <a:t>פרק 6.3– שיווי משקל בשוק המוצר</a:t>
            </a:r>
            <a:endParaRPr lang="he-IL" sz="5400" dirty="0">
              <a:solidFill>
                <a:srgbClr val="192A72"/>
              </a:solidFill>
            </a:endParaRP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1" y="2826050"/>
            <a:ext cx="12192001" cy="720094"/>
          </a:xfrm>
        </p:spPr>
        <p:txBody>
          <a:bodyPr/>
          <a:lstStyle/>
          <a:p>
            <a:r>
              <a:rPr lang="he-IL" dirty="0">
                <a:sym typeface="Varela Round"/>
              </a:rPr>
              <a:t>מנהל וכלכלה/ניהול עסקי, לקראת מבחן 70%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>
          <a:xfrm>
            <a:off x="1" y="3655861"/>
            <a:ext cx="12192001" cy="720094"/>
          </a:xfrm>
        </p:spPr>
        <p:txBody>
          <a:bodyPr/>
          <a:lstStyle/>
          <a:p>
            <a:r>
              <a:rPr lang="he-IL" dirty="0">
                <a:sym typeface="Varela Round"/>
              </a:rPr>
              <a:t>שם המורה: עומר מרציאנו</a:t>
            </a:r>
          </a:p>
        </p:txBody>
      </p:sp>
    </p:spTree>
    <p:extLst>
      <p:ext uri="{BB962C8B-B14F-4D97-AF65-F5344CB8AC3E}">
        <p14:creationId xmlns:p14="http://schemas.microsoft.com/office/powerpoint/2010/main" val="2677089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תרשים זרימה: תהליך חלופי 2">
            <a:extLst>
              <a:ext uri="{FF2B5EF4-FFF2-40B4-BE49-F238E27FC236}">
                <a16:creationId xmlns:a16="http://schemas.microsoft.com/office/drawing/2014/main" id="{1AA80220-6D3A-490F-A24A-B4A24F54E0F7}"/>
              </a:ext>
            </a:extLst>
          </p:cNvPr>
          <p:cNvSpPr/>
          <p:nvPr/>
        </p:nvSpPr>
        <p:spPr>
          <a:xfrm>
            <a:off x="4652072" y="1863232"/>
            <a:ext cx="2297253" cy="743954"/>
          </a:xfrm>
          <a:prstGeom prst="flowChartAlternateProcess">
            <a:avLst/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dirty="0">
                <a:solidFill>
                  <a:schemeClr val="bg1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שיווי משקל בשוק המוצר</a:t>
            </a:r>
          </a:p>
        </p:txBody>
      </p:sp>
      <p:sp>
        <p:nvSpPr>
          <p:cNvPr id="5" name="חץ: למטה 4">
            <a:extLst>
              <a:ext uri="{FF2B5EF4-FFF2-40B4-BE49-F238E27FC236}">
                <a16:creationId xmlns:a16="http://schemas.microsoft.com/office/drawing/2014/main" id="{D0BCEAF0-D333-4261-BF30-085F18F04846}"/>
              </a:ext>
            </a:extLst>
          </p:cNvPr>
          <p:cNvSpPr/>
          <p:nvPr/>
        </p:nvSpPr>
        <p:spPr>
          <a:xfrm rot="1784361">
            <a:off x="3915662" y="2762233"/>
            <a:ext cx="490281" cy="11225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6" name="חץ: למטה 5">
            <a:extLst>
              <a:ext uri="{FF2B5EF4-FFF2-40B4-BE49-F238E27FC236}">
                <a16:creationId xmlns:a16="http://schemas.microsoft.com/office/drawing/2014/main" id="{C3966134-D75A-4CD7-848E-552F906A7FF9}"/>
              </a:ext>
            </a:extLst>
          </p:cNvPr>
          <p:cNvSpPr/>
          <p:nvPr/>
        </p:nvSpPr>
        <p:spPr>
          <a:xfrm>
            <a:off x="5568600" y="2734979"/>
            <a:ext cx="490281" cy="11535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חץ: למטה 6">
            <a:extLst>
              <a:ext uri="{FF2B5EF4-FFF2-40B4-BE49-F238E27FC236}">
                <a16:creationId xmlns:a16="http://schemas.microsoft.com/office/drawing/2014/main" id="{9F1FF056-70AD-4DF0-A289-5528060DDE95}"/>
              </a:ext>
            </a:extLst>
          </p:cNvPr>
          <p:cNvSpPr/>
          <p:nvPr/>
        </p:nvSpPr>
        <p:spPr>
          <a:xfrm rot="19496650">
            <a:off x="7140243" y="2637388"/>
            <a:ext cx="490281" cy="12210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8" name="מלבן: פינות מעוגלות 7">
            <a:extLst>
              <a:ext uri="{FF2B5EF4-FFF2-40B4-BE49-F238E27FC236}">
                <a16:creationId xmlns:a16="http://schemas.microsoft.com/office/drawing/2014/main" id="{4CF35104-FEBD-4976-9984-FEDD961A415B}"/>
              </a:ext>
            </a:extLst>
          </p:cNvPr>
          <p:cNvSpPr/>
          <p:nvPr/>
        </p:nvSpPr>
        <p:spPr>
          <a:xfrm>
            <a:off x="7617482" y="3976875"/>
            <a:ext cx="1649066" cy="897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שיווי משקל בשוק תחרותי</a:t>
            </a:r>
          </a:p>
        </p:txBody>
      </p:sp>
      <p:sp>
        <p:nvSpPr>
          <p:cNvPr id="9" name="מלבן: פינות מעוגלות 8">
            <a:extLst>
              <a:ext uri="{FF2B5EF4-FFF2-40B4-BE49-F238E27FC236}">
                <a16:creationId xmlns:a16="http://schemas.microsoft.com/office/drawing/2014/main" id="{833C31E6-5B6C-4466-B5BB-91E4C207AAF8}"/>
              </a:ext>
            </a:extLst>
          </p:cNvPr>
          <p:cNvSpPr/>
          <p:nvPr/>
        </p:nvSpPr>
        <p:spPr>
          <a:xfrm>
            <a:off x="5166921" y="4042563"/>
            <a:ext cx="1506116" cy="897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>
                <a:latin typeface="Varela Round" panose="00000500000000000000" pitchFamily="2" charset="-79"/>
                <a:cs typeface="Varela Round" panose="00000500000000000000" pitchFamily="2" charset="-79"/>
              </a:rPr>
              <a:t>עודף היצע ועודף ביקוש</a:t>
            </a:r>
          </a:p>
        </p:txBody>
      </p:sp>
      <p:sp>
        <p:nvSpPr>
          <p:cNvPr id="10" name="מלבן: פינות מעוגלות 9">
            <a:extLst>
              <a:ext uri="{FF2B5EF4-FFF2-40B4-BE49-F238E27FC236}">
                <a16:creationId xmlns:a16="http://schemas.microsoft.com/office/drawing/2014/main" id="{F41F8BF3-E4DB-4E1F-856C-2B41A317D12B}"/>
              </a:ext>
            </a:extLst>
          </p:cNvPr>
          <p:cNvSpPr/>
          <p:nvPr/>
        </p:nvSpPr>
        <p:spPr>
          <a:xfrm>
            <a:off x="2723953" y="4042563"/>
            <a:ext cx="1928120" cy="8970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>
                <a:latin typeface="Varela Round" panose="00000500000000000000" pitchFamily="2" charset="-79"/>
                <a:cs typeface="Varela Round" panose="00000500000000000000" pitchFamily="2" charset="-79"/>
              </a:rPr>
              <a:t>שינויים בשיווי המשקל בעקבות שינויים בביקוש או בהיצע</a:t>
            </a:r>
          </a:p>
        </p:txBody>
      </p:sp>
    </p:spTree>
    <p:extLst>
      <p:ext uri="{BB962C8B-B14F-4D97-AF65-F5344CB8AC3E}">
        <p14:creationId xmlns:p14="http://schemas.microsoft.com/office/powerpoint/2010/main" val="3479232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1">
            <a:extLst>
              <a:ext uri="{FF2B5EF4-FFF2-40B4-BE49-F238E27FC236}">
                <a16:creationId xmlns:a16="http://schemas.microsoft.com/office/drawing/2014/main" id="{7632CFD0-C259-4A60-B0B2-62BFA8518255}"/>
              </a:ext>
            </a:extLst>
          </p:cNvPr>
          <p:cNvSpPr txBox="1">
            <a:spLocks/>
          </p:cNvSpPr>
          <p:nvPr/>
        </p:nvSpPr>
        <p:spPr>
          <a:xfrm>
            <a:off x="1144800" y="0"/>
            <a:ext cx="10724271" cy="1054250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Autofit/>
          </a:bodyPr>
          <a:lstStyle>
            <a:lvl1pPr algn="ctr" defTabSz="914491" rtl="1" eaLnBrk="1" latinLnBrk="0" hangingPunct="1">
              <a:spcBef>
                <a:spcPct val="0"/>
              </a:spcBef>
              <a:buNone/>
              <a:defRPr kumimoji="0" lang="he-I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r>
              <a:rPr lang="he-IL" sz="3200" dirty="0"/>
              <a:t>שיווי משקל בשוק תחרותי – חזרה קצרה על ביקוש והיצע</a:t>
            </a:r>
          </a:p>
        </p:txBody>
      </p:sp>
      <p:sp>
        <p:nvSpPr>
          <p:cNvPr id="15" name="TextBox 2">
            <a:extLst>
              <a:ext uri="{FF2B5EF4-FFF2-40B4-BE49-F238E27FC236}">
                <a16:creationId xmlns:a16="http://schemas.microsoft.com/office/drawing/2014/main" id="{5B55AB5E-DF22-4BFE-9560-038DC4BA37FF}"/>
              </a:ext>
            </a:extLst>
          </p:cNvPr>
          <p:cNvSpPr txBox="1"/>
          <p:nvPr/>
        </p:nvSpPr>
        <p:spPr>
          <a:xfrm>
            <a:off x="2302709" y="706442"/>
            <a:ext cx="8951880" cy="6236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היצע המוצר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he-IL" sz="2000" dirty="0">
                <a:latin typeface="Varela Round" panose="00000500000000000000" pitchFamily="2" charset="-79"/>
                <a:cs typeface="Varela Round" panose="00000500000000000000" pitchFamily="2" charset="-79"/>
              </a:rPr>
              <a:t>גרף עקומת ההיצע 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he-IL" sz="2000" dirty="0">
                <a:latin typeface="Varela Round" panose="00000500000000000000" pitchFamily="2" charset="-79"/>
                <a:cs typeface="Varela Round" panose="00000500000000000000" pitchFamily="2" charset="-79"/>
              </a:rPr>
              <a:t>הגורמים לתזוזה על עקומת ההיצע: שינוי במחיר המוצר ושינוי בכמות המוצעת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he-IL" sz="2000" dirty="0">
                <a:latin typeface="Varela Round" panose="00000500000000000000" pitchFamily="2" charset="-79"/>
                <a:cs typeface="Varela Round" panose="00000500000000000000" pitchFamily="2" charset="-79"/>
              </a:rPr>
              <a:t>הגורמים לתזוזה של עקומת ההיצע: מספר היצרנים המייצרים את המוצר, טכנולוגיה, תופעות טבע, מחיר גורם ייצור משתנה.</a:t>
            </a:r>
            <a:endParaRPr lang="he-IL" sz="2000" b="1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marL="457200" indent="-457200">
              <a:lnSpc>
                <a:spcPct val="150000"/>
              </a:lnSpc>
              <a:buFont typeface="Wingdings" pitchFamily="2" charset="2"/>
              <a:buChar char="v"/>
            </a:pPr>
            <a:r>
              <a:rPr lang="he-IL" sz="24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הביקוש למוצר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he-IL" sz="2000" dirty="0">
                <a:latin typeface="Varela Round" panose="00000500000000000000" pitchFamily="2" charset="-79"/>
                <a:cs typeface="Varela Round" panose="00000500000000000000" pitchFamily="2" charset="-79"/>
              </a:rPr>
              <a:t>גרף עקומת הביקוש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he-IL" sz="2000" dirty="0">
                <a:latin typeface="Varela Round" panose="00000500000000000000" pitchFamily="2" charset="-79"/>
                <a:cs typeface="Varela Round" panose="00000500000000000000" pitchFamily="2" charset="-79"/>
              </a:rPr>
              <a:t>הגורמים לתזוזה על עקומת הביקוש שינוי במחיר המוצר ושינוי בכמות המבוקשת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he-IL" sz="2000" dirty="0">
                <a:latin typeface="Varela Round" panose="00000500000000000000" pitchFamily="2" charset="-79"/>
                <a:cs typeface="Varela Round" panose="00000500000000000000" pitchFamily="2" charset="-79"/>
              </a:rPr>
              <a:t>הגורמים לתזוזה של עקומת הביקוש: גודל האוכלוסייה, טעמים, ציפייה לשינוי מחיר המוצר בעתיד, סוג המוצר (נורמלי, נחות, ניטרלי), שינוי במחיר מוצר תחליפי, מוצרים משלימים.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endParaRPr lang="he-IL" sz="20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49461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>
            <a:extLst>
              <a:ext uri="{FF2B5EF4-FFF2-40B4-BE49-F238E27FC236}">
                <a16:creationId xmlns:a16="http://schemas.microsoft.com/office/drawing/2014/main" id="{B0974AD7-50BB-4927-B580-72D0AD0BFBB3}"/>
              </a:ext>
            </a:extLst>
          </p:cNvPr>
          <p:cNvSpPr txBox="1">
            <a:spLocks/>
          </p:cNvSpPr>
          <p:nvPr/>
        </p:nvSpPr>
        <p:spPr>
          <a:xfrm>
            <a:off x="2217868" y="332656"/>
            <a:ext cx="7756263" cy="1054250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Autofit/>
          </a:bodyPr>
          <a:lstStyle>
            <a:lvl1pPr algn="ctr" defTabSz="914491" rtl="1" eaLnBrk="1" latinLnBrk="0" hangingPunct="1">
              <a:spcBef>
                <a:spcPct val="0"/>
              </a:spcBef>
              <a:buNone/>
              <a:defRPr kumimoji="0" lang="he-I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r>
              <a:rPr lang="he-IL" dirty="0"/>
              <a:t>סיפור קצר.....</a:t>
            </a: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79D9325A-6054-422E-8841-F2C0E797FB62}"/>
              </a:ext>
            </a:extLst>
          </p:cNvPr>
          <p:cNvSpPr txBox="1"/>
          <p:nvPr/>
        </p:nvSpPr>
        <p:spPr>
          <a:xfrm>
            <a:off x="1084147" y="1644195"/>
            <a:ext cx="10023704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לאחת מתחרויות הריצה הנערכות בתל אביב שבהן עשרות אלפי משתתפים, הגיע איש עם מקפיא ארטיקים ענקי ובו המון ארטיקים.</a:t>
            </a:r>
          </a:p>
          <a:p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האיש עם מקפיא הגלידות עמד בסוף המסלול והחל למכור ארטיקים לכל מי שסיים את הריצה עבור 2 שקלים בלבד. </a:t>
            </a:r>
          </a:p>
          <a:p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הצופים אשר היו בצידי הדרך באו בהמוניהם וביקשו גם הם לקנות ארטיק</a:t>
            </a:r>
          </a:p>
          <a:p>
            <a:endParaRPr lang="he-IL" sz="28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מה לדעתכם האיש עשה............?</a:t>
            </a:r>
          </a:p>
          <a:p>
            <a:endParaRPr lang="he-IL" sz="28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7964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1">
            <a:extLst>
              <a:ext uri="{FF2B5EF4-FFF2-40B4-BE49-F238E27FC236}">
                <a16:creationId xmlns:a16="http://schemas.microsoft.com/office/drawing/2014/main" id="{9FF4D825-8803-44EC-AA51-516DC4530623}"/>
              </a:ext>
            </a:extLst>
          </p:cNvPr>
          <p:cNvSpPr txBox="1">
            <a:spLocks/>
          </p:cNvSpPr>
          <p:nvPr/>
        </p:nvSpPr>
        <p:spPr>
          <a:xfrm>
            <a:off x="611559" y="260648"/>
            <a:ext cx="10867677" cy="1036712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Autofit/>
          </a:bodyPr>
          <a:lstStyle>
            <a:lvl1pPr algn="ctr" defTabSz="914491" rtl="1" eaLnBrk="1" latinLnBrk="0" hangingPunct="1">
              <a:spcBef>
                <a:spcPct val="0"/>
              </a:spcBef>
              <a:buNone/>
              <a:defRPr kumimoji="0" lang="he-I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r>
              <a:rPr lang="he-IL" dirty="0"/>
              <a:t>נקודת שיווי משקל בשוק המוצר</a:t>
            </a: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E234767F-ADB9-4FDA-AE63-649B0C7CB1C7}"/>
              </a:ext>
            </a:extLst>
          </p:cNvPr>
          <p:cNvSpPr txBox="1"/>
          <p:nvPr/>
        </p:nvSpPr>
        <p:spPr>
          <a:xfrm>
            <a:off x="971599" y="1268760"/>
            <a:ext cx="9967759" cy="39164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  <a:buClr>
                <a:schemeClr val="bg2">
                  <a:lumMod val="50000"/>
                </a:schemeClr>
              </a:buClr>
            </a:pPr>
            <a:endParaRPr lang="he-IL" sz="2800" b="1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marL="457200" indent="-4572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v"/>
            </a:pPr>
            <a:r>
              <a:rPr lang="he-IL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שיווי משקל בשוק תחרותי</a:t>
            </a:r>
          </a:p>
          <a:p>
            <a:pPr marL="457200" indent="-4572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v"/>
            </a:pPr>
            <a:r>
              <a:rPr lang="he-IL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עודף ביקוש</a:t>
            </a:r>
          </a:p>
          <a:p>
            <a:pPr marL="457200" indent="-4572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v"/>
            </a:pPr>
            <a:r>
              <a:rPr lang="he-IL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עודף היצע</a:t>
            </a:r>
          </a:p>
          <a:p>
            <a:pPr marL="457200" indent="-4572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v"/>
            </a:pPr>
            <a:r>
              <a:rPr lang="he-IL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שינויי בשיווי משקל בעקבות תזוזות של עקומת הביקוש </a:t>
            </a:r>
          </a:p>
          <a:p>
            <a:pPr marL="457200" indent="-45720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itchFamily="2" charset="2"/>
              <a:buChar char="v"/>
            </a:pPr>
            <a:r>
              <a:rPr lang="he-IL" sz="2800" b="1" dirty="0">
                <a:latin typeface="Varela Round" panose="00000500000000000000" pitchFamily="2" charset="-79"/>
                <a:cs typeface="Varela Round" panose="00000500000000000000" pitchFamily="2" charset="-79"/>
              </a:rPr>
              <a:t>שינויים בשיווי משקל בעקבות תזוזות של עקומת ההיצע</a:t>
            </a:r>
            <a:endParaRPr lang="he-IL" sz="24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: פינות מעוגלות 4">
            <a:extLst>
              <a:ext uri="{FF2B5EF4-FFF2-40B4-BE49-F238E27FC236}">
                <a16:creationId xmlns:a16="http://schemas.microsoft.com/office/drawing/2014/main" id="{2D99BDB7-2952-4982-8942-C0CA46BEBB00}"/>
              </a:ext>
            </a:extLst>
          </p:cNvPr>
          <p:cNvSpPr/>
          <p:nvPr/>
        </p:nvSpPr>
        <p:spPr>
          <a:xfrm>
            <a:off x="578582" y="312338"/>
            <a:ext cx="1506116" cy="7434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שיווי משקל בשוק תחרותי</a:t>
            </a:r>
          </a:p>
        </p:txBody>
      </p:sp>
    </p:spTree>
    <p:extLst>
      <p:ext uri="{BB962C8B-B14F-4D97-AF65-F5344CB8AC3E}">
        <p14:creationId xmlns:p14="http://schemas.microsoft.com/office/powerpoint/2010/main" val="391180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3E1601B-596D-4F10-A6E9-5AE032091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עד כה....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7C13E8-936D-4533-856F-9520FCE1BCA9}"/>
              </a:ext>
            </a:extLst>
          </p:cNvPr>
          <p:cNvSpPr txBox="1"/>
          <p:nvPr/>
        </p:nvSpPr>
        <p:spPr>
          <a:xfrm>
            <a:off x="1477108" y="1195769"/>
            <a:ext cx="10023704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ניתחנו לחוד את היצרנים והצרכנים, וניתחנו את עקומת </a:t>
            </a:r>
            <a:r>
              <a:rPr lang="en-US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S – </a:t>
            </a:r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היצע היצרנים של המוצר, ואת עקומת </a:t>
            </a:r>
            <a:r>
              <a:rPr lang="en-US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D – </a:t>
            </a:r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 ביקוש הצרכנים למוצר. </a:t>
            </a:r>
          </a:p>
          <a:p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כעת היצרנים והצרכנים נפגשים בשוק ומנהלים משא ומתן לגבי מחיר המוצר והכמות שתירכש ממנו. </a:t>
            </a:r>
          </a:p>
          <a:p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שיווי משקל (</a:t>
            </a:r>
            <a:r>
              <a:rPr lang="he-IL" sz="2800" dirty="0" err="1">
                <a:latin typeface="Varela Round" panose="00000500000000000000" pitchFamily="2" charset="-79"/>
                <a:cs typeface="Varela Round" panose="00000500000000000000" pitchFamily="2" charset="-79"/>
              </a:rPr>
              <a:t>שו"מ</a:t>
            </a:r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) יתקבל כאשר שני הצדדים יסכימו על מחיר</a:t>
            </a:r>
            <a:r>
              <a:rPr lang="en-US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P0 </a:t>
            </a:r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בו היצרנים והצרכנים יסכימו למכור ולקנות את אותה הכמות </a:t>
            </a:r>
            <a:r>
              <a:rPr lang="en-US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 Q0 </a:t>
            </a:r>
            <a:r>
              <a:rPr lang="he-IL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(ללא עודפים</a:t>
            </a:r>
            <a:r>
              <a:rPr lang="en-US" sz="2800" dirty="0">
                <a:latin typeface="Varela Round" panose="00000500000000000000" pitchFamily="2" charset="-79"/>
                <a:cs typeface="Varela Round" panose="00000500000000000000" pitchFamily="2" charset="-79"/>
              </a:rPr>
              <a:t>(</a:t>
            </a:r>
            <a:endParaRPr lang="he-IL" sz="28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4" name="מלבן: פינות מעוגלות 3">
            <a:extLst>
              <a:ext uri="{FF2B5EF4-FFF2-40B4-BE49-F238E27FC236}">
                <a16:creationId xmlns:a16="http://schemas.microsoft.com/office/drawing/2014/main" id="{037B8C14-FDA0-4416-8349-99C67D41C887}"/>
              </a:ext>
            </a:extLst>
          </p:cNvPr>
          <p:cNvSpPr/>
          <p:nvPr/>
        </p:nvSpPr>
        <p:spPr>
          <a:xfrm>
            <a:off x="578582" y="312338"/>
            <a:ext cx="1506116" cy="7434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שיווי משקל בשוק תחרותי</a:t>
            </a:r>
          </a:p>
        </p:txBody>
      </p:sp>
    </p:spTree>
    <p:extLst>
      <p:ext uri="{BB962C8B-B14F-4D97-AF65-F5344CB8AC3E}">
        <p14:creationId xmlns:p14="http://schemas.microsoft.com/office/powerpoint/2010/main" val="1222444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1">
            <a:extLst>
              <a:ext uri="{FF2B5EF4-FFF2-40B4-BE49-F238E27FC236}">
                <a16:creationId xmlns:a16="http://schemas.microsoft.com/office/drawing/2014/main" id="{A0F7BA90-F318-4B7F-8D68-EE9A48CED075}"/>
              </a:ext>
            </a:extLst>
          </p:cNvPr>
          <p:cNvSpPr txBox="1">
            <a:spLocks/>
          </p:cNvSpPr>
          <p:nvPr/>
        </p:nvSpPr>
        <p:spPr>
          <a:xfrm>
            <a:off x="2151159" y="277650"/>
            <a:ext cx="7512143" cy="698831"/>
          </a:xfrm>
          <a:prstGeom prst="rect">
            <a:avLst/>
          </a:prstGeom>
          <a:noFill/>
        </p:spPr>
        <p:txBody>
          <a:bodyPr vert="horz" lIns="91440" tIns="45720" rIns="91440" bIns="45720" rtlCol="1" anchor="ctr">
            <a:noAutofit/>
          </a:bodyPr>
          <a:lstStyle>
            <a:lvl1pPr algn="ctr" defTabSz="914491" rtl="1" eaLnBrk="1" latinLnBrk="0" hangingPunct="1">
              <a:spcBef>
                <a:spcPct val="0"/>
              </a:spcBef>
              <a:buNone/>
              <a:defRPr kumimoji="0" lang="he-I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r>
              <a:rPr lang="he-IL" dirty="0"/>
              <a:t>שאלה בנושא שיווי משקל: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BAE93E8B-BBEE-4F8B-8216-0BE1A1671367}"/>
              </a:ext>
            </a:extLst>
          </p:cNvPr>
          <p:cNvSpPr txBox="1"/>
          <p:nvPr/>
        </p:nvSpPr>
        <p:spPr>
          <a:xfrm>
            <a:off x="544903" y="966512"/>
            <a:ext cx="11102194" cy="252376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000" dirty="0">
                <a:latin typeface="Varela Round" panose="00000500000000000000" pitchFamily="2" charset="-79"/>
                <a:cs typeface="Varela Round" panose="00000500000000000000" pitchFamily="2" charset="-79"/>
              </a:rPr>
              <a:t>בטבלה הבאה נתונות הכמויות המוצעות והכמויות המבוקשות למחשבים בכל מחיר ומחיר.</a:t>
            </a:r>
          </a:p>
          <a:p>
            <a:r>
              <a:rPr lang="he-IL" sz="2000" dirty="0">
                <a:latin typeface="Varela Round" panose="00000500000000000000" pitchFamily="2" charset="-79"/>
                <a:cs typeface="Varela Round" panose="00000500000000000000" pitchFamily="2" charset="-79"/>
              </a:rPr>
              <a:t>את נקודת שיווי המשקל ניתן למצוא בשתי דרכים:</a:t>
            </a:r>
          </a:p>
          <a:p>
            <a:r>
              <a:rPr lang="he-IL" sz="2000" dirty="0">
                <a:latin typeface="Varela Round" panose="00000500000000000000" pitchFamily="2" charset="-79"/>
                <a:cs typeface="Varela Round" panose="00000500000000000000" pitchFamily="2" charset="-79"/>
              </a:rPr>
              <a:t>דרך ראשונה – שרטוט עקומת ההיצע </a:t>
            </a:r>
            <a:r>
              <a:rPr lang="en-US" sz="2000" dirty="0">
                <a:latin typeface="Varela Round" panose="00000500000000000000" pitchFamily="2" charset="-79"/>
                <a:cs typeface="Varela Round" panose="00000500000000000000" pitchFamily="2" charset="-79"/>
              </a:rPr>
              <a:t>S</a:t>
            </a:r>
            <a:r>
              <a:rPr lang="he-IL" sz="2000" dirty="0">
                <a:latin typeface="Varela Round" panose="00000500000000000000" pitchFamily="2" charset="-79"/>
                <a:cs typeface="Varela Round" panose="00000500000000000000" pitchFamily="2" charset="-79"/>
              </a:rPr>
              <a:t> ושרטוט עקומת הביקוש </a:t>
            </a:r>
            <a:r>
              <a:rPr lang="en-US" sz="2000" dirty="0">
                <a:latin typeface="Varela Round" panose="00000500000000000000" pitchFamily="2" charset="-79"/>
                <a:cs typeface="Varela Round" panose="00000500000000000000" pitchFamily="2" charset="-79"/>
              </a:rPr>
              <a:t>D</a:t>
            </a:r>
            <a:r>
              <a:rPr lang="he-IL" sz="2000" dirty="0">
                <a:latin typeface="Varela Round" panose="00000500000000000000" pitchFamily="2" charset="-79"/>
                <a:cs typeface="Varela Round" panose="00000500000000000000" pitchFamily="2" charset="-79"/>
              </a:rPr>
              <a:t> נקודת שיווי המשקל תהיה נקודת החיתוך בין שתי העקומות בדוגמה אצלנו – נקודה </a:t>
            </a:r>
            <a:r>
              <a:rPr lang="en-US" sz="2000" dirty="0">
                <a:latin typeface="Varela Round" panose="00000500000000000000" pitchFamily="2" charset="-79"/>
                <a:cs typeface="Varela Round" panose="00000500000000000000" pitchFamily="2" charset="-79"/>
              </a:rPr>
              <a:t>E</a:t>
            </a:r>
            <a:r>
              <a:rPr lang="he-IL" sz="2000" dirty="0">
                <a:latin typeface="Varela Round" panose="00000500000000000000" pitchFamily="2" charset="-79"/>
                <a:cs typeface="Varela Round" panose="00000500000000000000" pitchFamily="2" charset="-79"/>
              </a:rPr>
              <a:t> .</a:t>
            </a:r>
          </a:p>
          <a:p>
            <a:endParaRPr lang="he-IL" sz="2000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r>
              <a:rPr lang="he-IL" sz="2000" dirty="0">
                <a:latin typeface="Varela Round" panose="00000500000000000000" pitchFamily="2" charset="-79"/>
                <a:cs typeface="Varela Round" panose="00000500000000000000" pitchFamily="2" charset="-79"/>
              </a:rPr>
              <a:t>דרך שניה – על פי הטבלה הנתונה:</a:t>
            </a:r>
          </a:p>
          <a:p>
            <a:r>
              <a:rPr lang="he-IL" sz="2000" dirty="0">
                <a:latin typeface="Varela Round" panose="00000500000000000000" pitchFamily="2" charset="-79"/>
                <a:cs typeface="Varela Round" panose="00000500000000000000" pitchFamily="2" charset="-79"/>
              </a:rPr>
              <a:t>נקודת שיווי המשקל היא הנקודה בה הכמות המוצעת והכמות המבוקשת שוות זו לזו.</a:t>
            </a:r>
          </a:p>
          <a:p>
            <a:endParaRPr lang="he-IL" dirty="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C45C3051-5742-4A3F-8693-3C1CDD2A34D1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45097" y="2868545"/>
            <a:ext cx="5697415" cy="3284806"/>
          </a:xfrm>
          <a:prstGeom prst="rect">
            <a:avLst/>
          </a:prstGeom>
        </p:spPr>
      </p:pic>
      <p:graphicFrame>
        <p:nvGraphicFramePr>
          <p:cNvPr id="2" name="טבלה 1">
            <a:extLst>
              <a:ext uri="{FF2B5EF4-FFF2-40B4-BE49-F238E27FC236}">
                <a16:creationId xmlns:a16="http://schemas.microsoft.com/office/drawing/2014/main" id="{25DA24C9-E334-44BF-B718-141569F8E9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379880"/>
              </p:ext>
            </p:extLst>
          </p:nvPr>
        </p:nvGraphicFramePr>
        <p:xfrm>
          <a:off x="4389558" y="3329481"/>
          <a:ext cx="7512144" cy="2362933"/>
        </p:xfrm>
        <a:graphic>
          <a:graphicData uri="http://schemas.openxmlformats.org/drawingml/2006/table">
            <a:tbl>
              <a:tblPr rtl="1">
                <a:tableStyleId>{616DA210-FB5B-4158-B5E0-FEB733F419BA}</a:tableStyleId>
              </a:tblPr>
              <a:tblGrid>
                <a:gridCol w="1116671">
                  <a:extLst>
                    <a:ext uri="{9D8B030D-6E8A-4147-A177-3AD203B41FA5}">
                      <a16:colId xmlns:a16="http://schemas.microsoft.com/office/drawing/2014/main" val="1249544756"/>
                    </a:ext>
                  </a:extLst>
                </a:gridCol>
                <a:gridCol w="913639">
                  <a:extLst>
                    <a:ext uri="{9D8B030D-6E8A-4147-A177-3AD203B41FA5}">
                      <a16:colId xmlns:a16="http://schemas.microsoft.com/office/drawing/2014/main" val="2188716065"/>
                    </a:ext>
                  </a:extLst>
                </a:gridCol>
                <a:gridCol w="913639">
                  <a:extLst>
                    <a:ext uri="{9D8B030D-6E8A-4147-A177-3AD203B41FA5}">
                      <a16:colId xmlns:a16="http://schemas.microsoft.com/office/drawing/2014/main" val="2873454927"/>
                    </a:ext>
                  </a:extLst>
                </a:gridCol>
                <a:gridCol w="913639">
                  <a:extLst>
                    <a:ext uri="{9D8B030D-6E8A-4147-A177-3AD203B41FA5}">
                      <a16:colId xmlns:a16="http://schemas.microsoft.com/office/drawing/2014/main" val="2246834197"/>
                    </a:ext>
                  </a:extLst>
                </a:gridCol>
                <a:gridCol w="913639">
                  <a:extLst>
                    <a:ext uri="{9D8B030D-6E8A-4147-A177-3AD203B41FA5}">
                      <a16:colId xmlns:a16="http://schemas.microsoft.com/office/drawing/2014/main" val="3439784171"/>
                    </a:ext>
                  </a:extLst>
                </a:gridCol>
                <a:gridCol w="913639">
                  <a:extLst>
                    <a:ext uri="{9D8B030D-6E8A-4147-A177-3AD203B41FA5}">
                      <a16:colId xmlns:a16="http://schemas.microsoft.com/office/drawing/2014/main" val="88386205"/>
                    </a:ext>
                  </a:extLst>
                </a:gridCol>
                <a:gridCol w="913639">
                  <a:extLst>
                    <a:ext uri="{9D8B030D-6E8A-4147-A177-3AD203B41FA5}">
                      <a16:colId xmlns:a16="http://schemas.microsoft.com/office/drawing/2014/main" val="86379579"/>
                    </a:ext>
                  </a:extLst>
                </a:gridCol>
                <a:gridCol w="913639">
                  <a:extLst>
                    <a:ext uri="{9D8B030D-6E8A-4147-A177-3AD203B41FA5}">
                      <a16:colId xmlns:a16="http://schemas.microsoft.com/office/drawing/2014/main" val="1739951942"/>
                    </a:ext>
                  </a:extLst>
                </a:gridCol>
              </a:tblGrid>
              <a:tr h="505558">
                <a:tc gridSpan="8"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 dirty="0">
                          <a:effectLst/>
                        </a:rPr>
                        <a:t>טבלת כמויות מוצעות ומבוקשות לפי מחירים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7483249"/>
                  </a:ext>
                </a:extLst>
              </a:tr>
              <a:tr h="505558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מחיר </a:t>
                      </a:r>
                      <a:r>
                        <a:rPr lang="en-US" sz="2000" u="none" strike="noStrike">
                          <a:effectLst/>
                        </a:rPr>
                        <a:t>P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</a:rPr>
                        <a:t>      2,200 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</a:rPr>
                        <a:t>      2,100 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>
                          <a:effectLst/>
                        </a:rPr>
                        <a:t>      1,870 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solidFill>
                            <a:srgbClr val="192A72"/>
                          </a:solidFill>
                          <a:effectLst/>
                        </a:rPr>
                        <a:t>      1,750 </a:t>
                      </a:r>
                      <a:endParaRPr lang="he-IL" sz="2000" b="0" i="0" u="none" strike="noStrike" dirty="0">
                        <a:solidFill>
                          <a:srgbClr val="192A7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12B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</a:rPr>
                        <a:t>      1,650 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>
                          <a:effectLst/>
                        </a:rPr>
                        <a:t>      1,580 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>
                          <a:effectLst/>
                        </a:rPr>
                        <a:t>      1,550 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81789929"/>
                  </a:ext>
                </a:extLst>
              </a:tr>
              <a:tr h="505558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כמות מוצעת 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>
                          <a:effectLst/>
                        </a:rPr>
                        <a:t>7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>
                          <a:effectLst/>
                        </a:rPr>
                        <a:t>6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</a:rPr>
                        <a:t>5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solidFill>
                            <a:srgbClr val="192A72"/>
                          </a:solidFill>
                          <a:effectLst/>
                        </a:rPr>
                        <a:t>4</a:t>
                      </a:r>
                      <a:endParaRPr lang="he-IL" sz="2000" b="0" i="0" u="none" strike="noStrike" dirty="0">
                        <a:solidFill>
                          <a:srgbClr val="192A7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12B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</a:rPr>
                        <a:t>3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>
                          <a:effectLst/>
                        </a:rPr>
                        <a:t>2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>
                          <a:effectLst/>
                        </a:rPr>
                        <a:t>1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1019853"/>
                  </a:ext>
                </a:extLst>
              </a:tr>
              <a:tr h="505558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u="none" strike="noStrike">
                          <a:effectLst/>
                        </a:rPr>
                        <a:t>כמות מבוקשת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>
                          <a:effectLst/>
                        </a:rPr>
                        <a:t>1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>
                          <a:effectLst/>
                        </a:rPr>
                        <a:t>2</a:t>
                      </a:r>
                      <a:endParaRPr lang="he-I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</a:rPr>
                        <a:t>3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solidFill>
                            <a:srgbClr val="192A72"/>
                          </a:solidFill>
                          <a:effectLst/>
                        </a:rPr>
                        <a:t>4</a:t>
                      </a:r>
                      <a:endParaRPr lang="he-IL" sz="2000" b="0" i="0" u="none" strike="noStrike" dirty="0">
                        <a:solidFill>
                          <a:srgbClr val="192A7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12B4B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</a:rPr>
                        <a:t>5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</a:rPr>
                        <a:t>6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u="none" strike="noStrike" dirty="0">
                          <a:effectLst/>
                        </a:rPr>
                        <a:t>7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5556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856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361E500-7053-48F8-AD2A-F41F45C26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56154"/>
            <a:ext cx="12191999" cy="720000"/>
          </a:xfrm>
        </p:spPr>
        <p:txBody>
          <a:bodyPr/>
          <a:lstStyle/>
          <a:p>
            <a:r>
              <a:rPr lang="he-IL" dirty="0"/>
              <a:t>שאלה בנושא שיווי משקל, המשך...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2">
                <a:extLst>
                  <a:ext uri="{FF2B5EF4-FFF2-40B4-BE49-F238E27FC236}">
                    <a16:creationId xmlns:a16="http://schemas.microsoft.com/office/drawing/2014/main" id="{36DAB5CA-2AD5-4FF1-8B4B-00D5D9234E95}"/>
                  </a:ext>
                </a:extLst>
              </p:cNvPr>
              <p:cNvSpPr txBox="1"/>
              <p:nvPr/>
            </p:nvSpPr>
            <p:spPr>
              <a:xfrm>
                <a:off x="0" y="1822150"/>
                <a:ext cx="10522634" cy="321370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>
                <a:defPPr>
                  <a:defRPr lang="he-IL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he-IL" sz="2800" dirty="0">
                    <a:latin typeface="Varela Round" panose="00000500000000000000" pitchFamily="2" charset="-79"/>
                    <a:cs typeface="Varela Round" panose="00000500000000000000" pitchFamily="2" charset="-79"/>
                  </a:rPr>
                  <a:t>ראינו כי במחיר של 1,750 יימכרו 4 יחידות מחשבים.</a:t>
                </a:r>
              </a:p>
              <a:p>
                <a:r>
                  <a:rPr lang="he-IL" sz="2800" dirty="0">
                    <a:latin typeface="Varela Round" panose="00000500000000000000" pitchFamily="2" charset="-79"/>
                    <a:cs typeface="Varela Round" panose="00000500000000000000" pitchFamily="2" charset="-79"/>
                  </a:rPr>
                  <a:t>כלומר:</a:t>
                </a:r>
                <a:endParaRPr lang="en-US" sz="2800" dirty="0"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  <a:p>
                <a:r>
                  <a:rPr lang="he-IL" sz="2800" dirty="0">
                    <a:latin typeface="Varela Round" panose="00000500000000000000" pitchFamily="2" charset="-79"/>
                    <a:cs typeface="Varela Round" panose="00000500000000000000" pitchFamily="2" charset="-79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sz="2800" i="1" smtClean="0">
                            <a:latin typeface="Cambria Math" panose="02040503050406030204" pitchFamily="18" charset="0"/>
                            <a:cs typeface="David" pitchFamily="34" charset="-79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David" pitchFamily="34" charset="-79"/>
                          </a:rPr>
                          <m:t>𝑃</m:t>
                        </m:r>
                      </m:e>
                      <m:sub>
                        <m:r>
                          <a:rPr lang="he-IL" sz="2800" b="0" i="1" smtClean="0">
                            <a:latin typeface="Cambria Math" panose="02040503050406030204" pitchFamily="18" charset="0"/>
                            <a:cs typeface="David" pitchFamily="34" charset="-79"/>
                          </a:rPr>
                          <m:t>0</m:t>
                        </m:r>
                      </m:sub>
                    </m:sSub>
                  </m:oMath>
                </a14:m>
                <a:r>
                  <a:rPr lang="he-IL" sz="2800" dirty="0">
                    <a:latin typeface="Varela Round" panose="00000500000000000000" pitchFamily="2" charset="-79"/>
                    <a:cs typeface="Varela Round" panose="00000500000000000000" pitchFamily="2" charset="-79"/>
                  </a:rPr>
                  <a:t> מחיר שיווי המשקל = 1,750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e-IL" sz="2800" i="1">
                            <a:latin typeface="Cambria Math" panose="02040503050406030204" pitchFamily="18" charset="0"/>
                            <a:cs typeface="David" pitchFamily="34" charset="-79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David" pitchFamily="34" charset="-79"/>
                          </a:rPr>
                          <m:t>𝑄</m:t>
                        </m:r>
                      </m:e>
                      <m:sub>
                        <m:r>
                          <a:rPr lang="he-IL" sz="2800" i="1">
                            <a:latin typeface="Cambria Math" panose="02040503050406030204" pitchFamily="18" charset="0"/>
                            <a:cs typeface="David" pitchFamily="34" charset="-79"/>
                          </a:rPr>
                          <m:t>0</m:t>
                        </m:r>
                      </m:sub>
                    </m:sSub>
                  </m:oMath>
                </a14:m>
                <a:r>
                  <a:rPr lang="he-IL" sz="2800" dirty="0">
                    <a:latin typeface="Varela Round" panose="00000500000000000000" pitchFamily="2" charset="-79"/>
                    <a:cs typeface="Varela Round" panose="00000500000000000000" pitchFamily="2" charset="-79"/>
                  </a:rPr>
                  <a:t> כמות שיווי המשקל = 4 יחידות</a:t>
                </a:r>
              </a:p>
              <a:p>
                <a:r>
                  <a:rPr lang="he-IL" sz="2800" dirty="0">
                    <a:latin typeface="Varela Round" panose="00000500000000000000" pitchFamily="2" charset="-79"/>
                    <a:cs typeface="Varela Round" panose="00000500000000000000" pitchFamily="2" charset="-79"/>
                  </a:rPr>
                  <a:t>ולכן, הוצאות הצרכנים ופדיון היצרנים יהיה לפי החישוב הבא: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sz="2800" b="0" i="1" smtClean="0">
                          <a:latin typeface="Cambria Math" panose="02040503050406030204" pitchFamily="18" charset="0"/>
                          <a:cs typeface="David" pitchFamily="34" charset="-79"/>
                        </a:rPr>
                        <m:t> </m:t>
                      </m:r>
                      <m:sSub>
                        <m:sSubPr>
                          <m:ctrlPr>
                            <a:rPr lang="he-IL" sz="2800" b="0" i="1" smtClean="0">
                              <a:latin typeface="Cambria Math" panose="02040503050406030204" pitchFamily="18" charset="0"/>
                              <a:cs typeface="David" pitchFamily="34" charset="-79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David" pitchFamily="34" charset="-79"/>
                            </a:rPr>
                            <m:t>𝑄</m:t>
                          </m:r>
                        </m:e>
                        <m:sub>
                          <m:r>
                            <a:rPr lang="he-IL" sz="2800" b="0" i="1" smtClean="0">
                              <a:latin typeface="Cambria Math" panose="02040503050406030204" pitchFamily="18" charset="0"/>
                              <a:cs typeface="David" pitchFamily="34" charset="-79"/>
                            </a:rPr>
                            <m:t>0</m:t>
                          </m:r>
                        </m:sub>
                      </m:sSub>
                      <m:r>
                        <a:rPr lang="he-IL" sz="2800" b="0" i="1" smtClean="0">
                          <a:latin typeface="Cambria Math" panose="02040503050406030204" pitchFamily="18" charset="0"/>
                          <a:cs typeface="David" pitchFamily="34" charset="-79"/>
                        </a:rPr>
                        <m:t>∗</m:t>
                      </m:r>
                      <m:sSub>
                        <m:sSubPr>
                          <m:ctrlPr>
                            <a:rPr lang="he-IL" sz="2800" b="0" i="1" smtClean="0">
                              <a:latin typeface="Cambria Math" panose="02040503050406030204" pitchFamily="18" charset="0"/>
                              <a:cs typeface="David" pitchFamily="34" charset="-79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David" pitchFamily="34" charset="-79"/>
                            </a:rPr>
                            <m:t>𝑃</m:t>
                          </m:r>
                        </m:e>
                        <m:sub>
                          <m:r>
                            <a:rPr lang="he-IL" sz="2800" b="0" i="1" smtClean="0">
                              <a:latin typeface="Cambria Math" panose="02040503050406030204" pitchFamily="18" charset="0"/>
                              <a:cs typeface="David" pitchFamily="34" charset="-79"/>
                            </a:rPr>
                            <m:t>0</m:t>
                          </m:r>
                        </m:sub>
                      </m:sSub>
                      <m:r>
                        <a:rPr lang="pt-BR" sz="2800" i="1" smtClean="0">
                          <a:latin typeface="Cambria Math" panose="02040503050406030204" pitchFamily="18" charset="0"/>
                          <a:cs typeface="David" pitchFamily="34" charset="-79"/>
                        </a:rPr>
                        <m:t>=</m:t>
                      </m:r>
                      <m:r>
                        <a:rPr lang="he-IL" sz="2800" b="0" i="1" smtClean="0">
                          <a:latin typeface="Cambria Math" panose="02040503050406030204" pitchFamily="18" charset="0"/>
                          <a:cs typeface="David" pitchFamily="34" charset="-79"/>
                        </a:rPr>
                        <m:t>יצרנים</m:t>
                      </m:r>
                      <m:r>
                        <a:rPr lang="he-IL" sz="2800" b="0" i="1" smtClean="0">
                          <a:latin typeface="Cambria Math" panose="02040503050406030204" pitchFamily="18" charset="0"/>
                          <a:cs typeface="David" pitchFamily="34" charset="-79"/>
                        </a:rPr>
                        <m:t> </m:t>
                      </m:r>
                      <m:r>
                        <a:rPr lang="he-IL" sz="2800" b="0" i="1" smtClean="0">
                          <a:latin typeface="Cambria Math" panose="02040503050406030204" pitchFamily="18" charset="0"/>
                          <a:cs typeface="David" pitchFamily="34" charset="-79"/>
                        </a:rPr>
                        <m:t>פדיון</m:t>
                      </m:r>
                      <m:r>
                        <a:rPr lang="he-IL" sz="2800" b="0" i="1" smtClean="0">
                          <a:latin typeface="Cambria Math" panose="02040503050406030204" pitchFamily="18" charset="0"/>
                          <a:cs typeface="David" pitchFamily="34" charset="-79"/>
                        </a:rPr>
                        <m:t> / </m:t>
                      </m:r>
                      <m:r>
                        <a:rPr lang="he-IL" sz="2800" b="0" i="1" smtClean="0">
                          <a:latin typeface="Cambria Math" panose="02040503050406030204" pitchFamily="18" charset="0"/>
                          <a:cs typeface="David" pitchFamily="34" charset="-79"/>
                        </a:rPr>
                        <m:t>צרכנים</m:t>
                      </m:r>
                      <m:r>
                        <a:rPr lang="he-IL" sz="2800" b="0" i="1" smtClean="0">
                          <a:latin typeface="Cambria Math" panose="02040503050406030204" pitchFamily="18" charset="0"/>
                          <a:cs typeface="David" pitchFamily="34" charset="-79"/>
                        </a:rPr>
                        <m:t> </m:t>
                      </m:r>
                      <m:r>
                        <a:rPr lang="he-IL" sz="2800" b="0" i="1" smtClean="0">
                          <a:latin typeface="Cambria Math" panose="02040503050406030204" pitchFamily="18" charset="0"/>
                          <a:cs typeface="David" pitchFamily="34" charset="-79"/>
                        </a:rPr>
                        <m:t>הוצאות</m:t>
                      </m:r>
                    </m:oMath>
                  </m:oMathPara>
                </a14:m>
                <a:endParaRPr lang="he-IL" sz="2800" b="0" i="1" dirty="0">
                  <a:latin typeface="Varela Round" panose="00000500000000000000" pitchFamily="2" charset="-79"/>
                  <a:cs typeface="Varela Round" panose="00000500000000000000" pitchFamily="2" charset="-79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he-IL" sz="2800" b="0" i="1" smtClean="0">
                        <a:latin typeface="Cambria Math" panose="02040503050406030204" pitchFamily="18" charset="0"/>
                        <a:cs typeface="David" pitchFamily="34" charset="-79"/>
                      </a:rPr>
                      <m:t>  </m:t>
                    </m:r>
                    <m:r>
                      <a:rPr lang="he-IL" sz="2800" i="1" dirty="0" smtClean="0">
                        <a:latin typeface="Cambria Math" panose="02040503050406030204" pitchFamily="18" charset="0"/>
                        <a:cs typeface="David" pitchFamily="34" charset="-79"/>
                      </a:rPr>
                      <m:t>4</m:t>
                    </m:r>
                    <m:r>
                      <a:rPr lang="he-IL" sz="2800" i="1">
                        <a:latin typeface="Cambria Math" panose="02040503050406030204" pitchFamily="18" charset="0"/>
                        <a:cs typeface="David" pitchFamily="34" charset="-79"/>
                      </a:rPr>
                      <m:t>∗</m:t>
                    </m:r>
                    <m:r>
                      <a:rPr lang="he-IL" sz="2800" i="1">
                        <a:latin typeface="Cambria Math" panose="02040503050406030204" pitchFamily="18" charset="0"/>
                        <a:cs typeface="David" pitchFamily="34" charset="-79"/>
                      </a:rPr>
                      <m:t>ח</m:t>
                    </m:r>
                    <m:r>
                      <a:rPr lang="he-IL" sz="2800" i="1">
                        <a:latin typeface="Cambria Math" panose="02040503050406030204" pitchFamily="18" charset="0"/>
                        <a:cs typeface="David" pitchFamily="34" charset="-79"/>
                      </a:rPr>
                      <m:t>"</m:t>
                    </m:r>
                    <m:r>
                      <a:rPr lang="he-IL" sz="2800" i="1">
                        <a:latin typeface="Cambria Math" panose="02040503050406030204" pitchFamily="18" charset="0"/>
                        <a:cs typeface="David" pitchFamily="34" charset="-79"/>
                      </a:rPr>
                      <m:t>ש</m:t>
                    </m:r>
                    <m:r>
                      <a:rPr lang="he-IL" sz="2800" i="1">
                        <a:latin typeface="Cambria Math" panose="02040503050406030204" pitchFamily="18" charset="0"/>
                        <a:cs typeface="David" pitchFamily="34" charset="-79"/>
                      </a:rPr>
                      <m:t> </m:t>
                    </m:r>
                    <m:r>
                      <a:rPr lang="he-IL" sz="2800" i="1">
                        <a:latin typeface="Cambria Math" panose="02040503050406030204" pitchFamily="18" charset="0"/>
                        <a:cs typeface="David" pitchFamily="34" charset="-79"/>
                      </a:rPr>
                      <m:t>1</m:t>
                    </m:r>
                    <m:r>
                      <a:rPr lang="he-IL" sz="2800" i="1">
                        <a:latin typeface="Cambria Math" panose="02040503050406030204" pitchFamily="18" charset="0"/>
                        <a:cs typeface="David" pitchFamily="34" charset="-79"/>
                      </a:rPr>
                      <m:t>,</m:t>
                    </m:r>
                    <m:r>
                      <a:rPr lang="he-IL" sz="2800" i="1">
                        <a:latin typeface="Cambria Math" panose="02040503050406030204" pitchFamily="18" charset="0"/>
                        <a:cs typeface="David" pitchFamily="34" charset="-79"/>
                      </a:rPr>
                      <m:t>750</m:t>
                    </m:r>
                    <m:r>
                      <a:rPr lang="pt-BR" sz="2800" i="1">
                        <a:latin typeface="Cambria Math" panose="02040503050406030204" pitchFamily="18" charset="0"/>
                        <a:cs typeface="David" pitchFamily="34" charset="-79"/>
                      </a:rPr>
                      <m:t>=</m:t>
                    </m:r>
                    <m:r>
                      <a:rPr lang="he-IL" sz="2800" i="1">
                        <a:latin typeface="Cambria Math" panose="02040503050406030204" pitchFamily="18" charset="0"/>
                        <a:cs typeface="David" pitchFamily="34" charset="-79"/>
                      </a:rPr>
                      <m:t>ח</m:t>
                    </m:r>
                    <m:r>
                      <a:rPr lang="he-IL" sz="2800" i="1">
                        <a:latin typeface="Cambria Math" panose="02040503050406030204" pitchFamily="18" charset="0"/>
                        <a:cs typeface="David" pitchFamily="34" charset="-79"/>
                      </a:rPr>
                      <m:t>"</m:t>
                    </m:r>
                    <m:r>
                      <a:rPr lang="he-IL" sz="2800" i="1">
                        <a:latin typeface="Cambria Math" panose="02040503050406030204" pitchFamily="18" charset="0"/>
                        <a:cs typeface="David" pitchFamily="34" charset="-79"/>
                      </a:rPr>
                      <m:t>ש</m:t>
                    </m:r>
                    <m:r>
                      <a:rPr lang="he-IL" sz="2800" i="1">
                        <a:latin typeface="Cambria Math" panose="02040503050406030204" pitchFamily="18" charset="0"/>
                        <a:cs typeface="David" pitchFamily="34" charset="-79"/>
                      </a:rPr>
                      <m:t> </m:t>
                    </m:r>
                    <m:r>
                      <a:rPr lang="he-IL" sz="2800" i="1">
                        <a:latin typeface="Cambria Math" panose="02040503050406030204" pitchFamily="18" charset="0"/>
                        <a:cs typeface="David" pitchFamily="34" charset="-79"/>
                      </a:rPr>
                      <m:t>7</m:t>
                    </m:r>
                    <m:r>
                      <a:rPr lang="he-IL" sz="2800" i="1">
                        <a:latin typeface="Cambria Math" panose="02040503050406030204" pitchFamily="18" charset="0"/>
                        <a:cs typeface="David" pitchFamily="34" charset="-79"/>
                      </a:rPr>
                      <m:t>,</m:t>
                    </m:r>
                    <m:r>
                      <a:rPr lang="he-IL" sz="2800" i="1">
                        <a:latin typeface="Cambria Math" panose="02040503050406030204" pitchFamily="18" charset="0"/>
                        <a:cs typeface="David" pitchFamily="34" charset="-79"/>
                      </a:rPr>
                      <m:t>000</m:t>
                    </m:r>
                  </m:oMath>
                </a14:m>
                <a:r>
                  <a:rPr lang="he-IL" sz="2800" dirty="0">
                    <a:latin typeface="Varela Round" panose="00000500000000000000" pitchFamily="2" charset="-79"/>
                    <a:cs typeface="Varela Round" panose="00000500000000000000" pitchFamily="2" charset="-79"/>
                  </a:rPr>
                  <a:t> </a:t>
                </a:r>
              </a:p>
            </p:txBody>
          </p:sp>
        </mc:Choice>
        <mc:Fallback>
          <p:sp>
            <p:nvSpPr>
              <p:cNvPr id="4" name="TextBox 2">
                <a:extLst>
                  <a:ext uri="{FF2B5EF4-FFF2-40B4-BE49-F238E27FC236}">
                    <a16:creationId xmlns:a16="http://schemas.microsoft.com/office/drawing/2014/main" id="{36DAB5CA-2AD5-4FF1-8B4B-00D5D9234E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822150"/>
                <a:ext cx="10522634" cy="3213700"/>
              </a:xfrm>
              <a:prstGeom prst="rect">
                <a:avLst/>
              </a:prstGeom>
              <a:blipFill>
                <a:blip r:embed="rId2"/>
                <a:stretch>
                  <a:fillRect t="-2087" r="-1159" b="-4175"/>
                </a:stretch>
              </a:blipFill>
            </p:spPr>
            <p:txBody>
              <a:bodyPr/>
              <a:lstStyle/>
              <a:p>
                <a:r>
                  <a:rPr lang="en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999175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מערכת שידורים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7030A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7314</TotalTime>
  <Words>1194</Words>
  <Application>Microsoft Office PowerPoint</Application>
  <PresentationFormat>Widescreen</PresentationFormat>
  <Paragraphs>207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Cambria Math</vt:lpstr>
      <vt:lpstr>Varela Round</vt:lpstr>
      <vt:lpstr>Wingdings</vt:lpstr>
      <vt:lpstr>ערכת נושא Office</vt:lpstr>
      <vt:lpstr>מערכת שידורים לאומית</vt:lpstr>
      <vt:lpstr>פרק 6.3– שיווי משקל בשוק המוצר</vt:lpstr>
      <vt:lpstr>PowerPoint Presentation</vt:lpstr>
      <vt:lpstr>PowerPoint Presentation</vt:lpstr>
      <vt:lpstr>PowerPoint Presentation</vt:lpstr>
      <vt:lpstr>PowerPoint Presentation</vt:lpstr>
      <vt:lpstr>עד כה....</vt:lpstr>
      <vt:lpstr>PowerPoint Presentation</vt:lpstr>
      <vt:lpstr>שאלה בנושא שיווי משקל, המשך...</vt:lpstr>
      <vt:lpstr>עודף היצע</vt:lpstr>
      <vt:lpstr>המשך....</vt:lpstr>
      <vt:lpstr>עודף ביקוש</vt:lpstr>
      <vt:lpstr>המשך...</vt:lpstr>
      <vt:lpstr>שינויים בשיווי המשקל בעקבות שינויים בביקוש</vt:lpstr>
      <vt:lpstr>PowerPoint Presentation</vt:lpstr>
      <vt:lpstr>טבלת סיכום</vt:lpstr>
      <vt:lpstr>שאלה מבחינת בגרות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Neta Cohen</cp:lastModifiedBy>
  <cp:revision>99</cp:revision>
  <dcterms:created xsi:type="dcterms:W3CDTF">2020-03-15T19:13:03Z</dcterms:created>
  <dcterms:modified xsi:type="dcterms:W3CDTF">2020-04-05T08:59:15Z</dcterms:modified>
</cp:coreProperties>
</file>