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5"/>
  </p:notesMasterIdLst>
  <p:sldIdLst>
    <p:sldId id="398" r:id="rId2"/>
    <p:sldId id="473" r:id="rId3"/>
    <p:sldId id="400" r:id="rId4"/>
    <p:sldId id="575" r:id="rId5"/>
    <p:sldId id="534" r:id="rId6"/>
    <p:sldId id="598" r:id="rId7"/>
    <p:sldId id="599" r:id="rId8"/>
    <p:sldId id="576" r:id="rId9"/>
    <p:sldId id="577" r:id="rId10"/>
    <p:sldId id="578" r:id="rId11"/>
    <p:sldId id="579" r:id="rId12"/>
    <p:sldId id="580" r:id="rId13"/>
    <p:sldId id="380" r:id="rId14"/>
    <p:sldId id="555" r:id="rId15"/>
    <p:sldId id="536" r:id="rId16"/>
    <p:sldId id="558" r:id="rId17"/>
    <p:sldId id="556" r:id="rId18"/>
    <p:sldId id="557" r:id="rId19"/>
    <p:sldId id="538" r:id="rId20"/>
    <p:sldId id="560" r:id="rId21"/>
    <p:sldId id="559" r:id="rId22"/>
    <p:sldId id="561" r:id="rId23"/>
    <p:sldId id="562" r:id="rId24"/>
    <p:sldId id="539" r:id="rId25"/>
    <p:sldId id="540" r:id="rId26"/>
    <p:sldId id="563" r:id="rId27"/>
    <p:sldId id="541" r:id="rId28"/>
    <p:sldId id="564" r:id="rId29"/>
    <p:sldId id="565" r:id="rId30"/>
    <p:sldId id="542" r:id="rId31"/>
    <p:sldId id="566" r:id="rId32"/>
    <p:sldId id="588" r:id="rId33"/>
    <p:sldId id="465" r:id="rId34"/>
    <p:sldId id="581" r:id="rId35"/>
    <p:sldId id="582" r:id="rId36"/>
    <p:sldId id="583" r:id="rId37"/>
    <p:sldId id="584" r:id="rId38"/>
    <p:sldId id="586" r:id="rId39"/>
    <p:sldId id="543" r:id="rId40"/>
    <p:sldId id="567" r:id="rId41"/>
    <p:sldId id="590" r:id="rId42"/>
    <p:sldId id="593" r:id="rId43"/>
    <p:sldId id="595" r:id="rId44"/>
    <p:sldId id="589" r:id="rId45"/>
    <p:sldId id="547" r:id="rId46"/>
    <p:sldId id="571" r:id="rId47"/>
    <p:sldId id="549" r:id="rId48"/>
    <p:sldId id="572" r:id="rId49"/>
    <p:sldId id="573" r:id="rId50"/>
    <p:sldId id="574" r:id="rId51"/>
    <p:sldId id="551" r:id="rId52"/>
    <p:sldId id="597" r:id="rId53"/>
    <p:sldId id="517" r:id="rId54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CBA"/>
    <a:srgbClr val="EBFA90"/>
    <a:srgbClr val="EAFA8A"/>
    <a:srgbClr val="C9E61A"/>
    <a:srgbClr val="56E8FC"/>
    <a:srgbClr val="9DF2FD"/>
    <a:srgbClr val="5AE9FC"/>
    <a:srgbClr val="04D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סגנון בהיר 1 - הדגשה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ללא סגנון, ללא רשת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996" autoAdjust="0"/>
    <p:restoredTop sz="87963" autoAdjust="0"/>
  </p:normalViewPr>
  <p:slideViewPr>
    <p:cSldViewPr snapToGrid="0" snapToObjects="1">
      <p:cViewPr varScale="1">
        <p:scale>
          <a:sx n="97" d="100"/>
          <a:sy n="97" d="100"/>
        </p:scale>
        <p:origin x="840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ה'/אב/תש"ף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5234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342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0532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9552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25498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3851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77841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2202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8020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4552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ענת- האם נדרש להטמיע את הסימולציה؟</a:t>
            </a:r>
            <a:endParaRPr lang="ar-SA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2915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90901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35015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7965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357717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4782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41</a:t>
            </a:fld>
            <a:endParaRPr lang="he-I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42</a:t>
            </a:fld>
            <a:endParaRPr lang="he-I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43</a:t>
            </a:fld>
            <a:endParaRPr lang="he-I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44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316077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3666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51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65460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96619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79226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53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25446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09719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8767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9528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4537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72236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35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616" y="6410587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3"/>
            <a:ext cx="10872000" cy="64209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 lIns="36000" tIns="0" rIns="36000" bIns="0">
            <a:noAutofit/>
          </a:bodyPr>
          <a:lstStyle>
            <a:lvl1pPr>
              <a:defRPr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1116000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6" y="1185681"/>
            <a:ext cx="11159999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1"/>
            <a:ext cx="11160000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ה'/אב/תש"ף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50" r:id="rId4"/>
    <p:sldLayoutId id="2147483653" r:id="rId5"/>
    <p:sldLayoutId id="2147483663" r:id="rId6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kYqRKxsCcFw?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meyda.education.gov.il/files/katalog_hinuchi/simulatziot/pizan_coolinvention/sim1/circuit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3cYwDWvfNg8?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1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3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ar-SA" dirty="0">
                <a:cs typeface="+mn-cs"/>
              </a:rPr>
              <a:t>مَنظومة البثّ القُطريّة</a:t>
            </a:r>
            <a:endParaRPr lang="he-IL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66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6">
            <a:extLst>
              <a:ext uri="{FF2B5EF4-FFF2-40B4-BE49-F238E27FC236}">
                <a16:creationId xmlns:a16="http://schemas.microsoft.com/office/drawing/2014/main" id="{3CBE0AAD-7C6E-4A08-97CF-2C49428B6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3466" y="0"/>
            <a:ext cx="11160000" cy="720000"/>
          </a:xfrm>
        </p:spPr>
        <p:txBody>
          <a:bodyPr/>
          <a:lstStyle/>
          <a:p>
            <a:r>
              <a:rPr lang="ar-JO" dirty="0"/>
              <a:t>عائلات الجدول الدوريّ</a:t>
            </a:r>
            <a:endParaRPr lang="he-IL" dirty="0">
              <a:cs typeface="+mn-cs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67809DC-E2F4-4102-9B48-13B418F205C6}"/>
              </a:ext>
            </a:extLst>
          </p:cNvPr>
          <p:cNvSpPr/>
          <p:nvPr/>
        </p:nvSpPr>
        <p:spPr>
          <a:xfrm>
            <a:off x="503410" y="574577"/>
            <a:ext cx="11457911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الفلزّات القلويّة التُّرابيّة </a:t>
            </a:r>
            <a:r>
              <a:rPr lang="he-IL" sz="2400" b="1" dirty="0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(</a:t>
            </a:r>
            <a:r>
              <a:rPr lang="ar-SA" sz="2400" b="1" dirty="0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العمود</a:t>
            </a:r>
            <a:r>
              <a:rPr lang="he-IL" sz="2400" b="1" dirty="0">
                <a:solidFill>
                  <a:srgbClr val="002060"/>
                </a:solidFill>
                <a:highlight>
                  <a:srgbClr val="FFFF00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 2)</a:t>
            </a:r>
            <a:endParaRPr lang="he-IL" sz="2400" dirty="0">
              <a:solidFill>
                <a:srgbClr val="002060"/>
              </a:solidFill>
              <a:highlight>
                <a:srgbClr val="FFFF00"/>
              </a:highlight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ar-SA" sz="2400" b="1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مصدر الاسم "</a:t>
            </a:r>
            <a:r>
              <a:rPr lang="ar-JO" sz="2400" b="1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القلويّة التُّرابيّة</a:t>
            </a:r>
            <a:r>
              <a:rPr lang="ar-SA" sz="2400" b="1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"</a:t>
            </a:r>
            <a:r>
              <a:rPr lang="ar-SA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من</a:t>
            </a:r>
            <a:r>
              <a:rPr lang="ar-JO" sz="2400" b="1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ar-JO" sz="2400" dirty="0">
                <a:highlight>
                  <a:srgbClr val="FFFF00"/>
                </a:highlight>
                <a:latin typeface="Arial" panose="020B0604020202020204" pitchFamily="34" charset="0"/>
              </a:rPr>
              <a:t>العصور الوسطى. تطر</a:t>
            </a:r>
            <a:r>
              <a:rPr lang="ar-SA" sz="2400" dirty="0">
                <a:highlight>
                  <a:srgbClr val="FFFF00"/>
                </a:highlight>
                <a:latin typeface="Arial" panose="020B0604020202020204" pitchFamily="34" charset="0"/>
              </a:rPr>
              <a:t>ّ</a:t>
            </a:r>
            <a:r>
              <a:rPr lang="ar-JO" sz="2400" dirty="0">
                <a:highlight>
                  <a:srgbClr val="FFFF00"/>
                </a:highlight>
                <a:latin typeface="Arial" panose="020B0604020202020204" pitchFamily="34" charset="0"/>
              </a:rPr>
              <a:t>ق الكيميائيين عندها للمواد</a:t>
            </a:r>
            <a:r>
              <a:rPr lang="ar-SA" sz="2400" dirty="0">
                <a:highlight>
                  <a:srgbClr val="FFFF00"/>
                </a:highlight>
                <a:latin typeface="Arial" panose="020B0604020202020204" pitchFamily="34" charset="0"/>
              </a:rPr>
              <a:t>ّ</a:t>
            </a:r>
            <a:r>
              <a:rPr lang="ar-JO" sz="2400" dirty="0">
                <a:highlight>
                  <a:srgbClr val="FFFF00"/>
                </a:highlight>
                <a:latin typeface="Arial" panose="020B0604020202020204" pitchFamily="34" charset="0"/>
              </a:rPr>
              <a:t> التي لا تذوب بالماء والغير قابلة للاشتعال بأنها </a:t>
            </a:r>
            <a:r>
              <a:rPr lang="he-IL" sz="2400" dirty="0">
                <a:highlight>
                  <a:srgbClr val="FFFF00"/>
                </a:highlight>
                <a:latin typeface="Arial" panose="020B0604020202020204" pitchFamily="34" charset="0"/>
              </a:rPr>
              <a:t>"</a:t>
            </a:r>
            <a:r>
              <a:rPr lang="ar-JO" sz="2400" dirty="0">
                <a:highlight>
                  <a:srgbClr val="FFFF00"/>
                </a:highlight>
                <a:latin typeface="Arial" panose="020B0604020202020204" pitchFamily="34" charset="0"/>
              </a:rPr>
              <a:t>مواد ت</a:t>
            </a:r>
            <a:r>
              <a:rPr lang="ar-SA" sz="2400" dirty="0">
                <a:highlight>
                  <a:srgbClr val="FFFF00"/>
                </a:highlight>
                <a:latin typeface="Arial" panose="020B0604020202020204" pitchFamily="34" charset="0"/>
              </a:rPr>
              <a:t>ُ</a:t>
            </a:r>
            <a:r>
              <a:rPr lang="ar-JO" sz="2400" dirty="0">
                <a:highlight>
                  <a:srgbClr val="FFFF00"/>
                </a:highlight>
                <a:latin typeface="Arial" panose="020B0604020202020204" pitchFamily="34" charset="0"/>
              </a:rPr>
              <a:t>رابيّة </a:t>
            </a:r>
            <a:r>
              <a:rPr lang="he-IL" sz="2400" dirty="0">
                <a:highlight>
                  <a:srgbClr val="FFFF00"/>
                </a:highlight>
                <a:latin typeface="Arial" panose="020B0604020202020204" pitchFamily="34" charset="0"/>
              </a:rPr>
              <a:t>".</a:t>
            </a:r>
            <a:endParaRPr lang="he-IL" sz="2400" b="1" dirty="0">
              <a:solidFill>
                <a:srgbClr val="002060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2743" y="2260423"/>
            <a:ext cx="7881257" cy="3563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0306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6">
            <a:extLst>
              <a:ext uri="{FF2B5EF4-FFF2-40B4-BE49-F238E27FC236}">
                <a16:creationId xmlns:a16="http://schemas.microsoft.com/office/drawing/2014/main" id="{3CBE0AAD-7C6E-4A08-97CF-2C49428B6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3556" y="214577"/>
            <a:ext cx="11160000" cy="720000"/>
          </a:xfrm>
        </p:spPr>
        <p:txBody>
          <a:bodyPr/>
          <a:lstStyle/>
          <a:p>
            <a:r>
              <a:rPr lang="ar-JO" dirty="0"/>
              <a:t>عائلات الجدول الدوريّ</a:t>
            </a:r>
            <a:endParaRPr lang="he-IL" dirty="0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67809DC-E2F4-4102-9B48-13B418F205C6}"/>
              </a:ext>
            </a:extLst>
          </p:cNvPr>
          <p:cNvSpPr/>
          <p:nvPr/>
        </p:nvSpPr>
        <p:spPr>
          <a:xfrm>
            <a:off x="503410" y="574577"/>
            <a:ext cx="11457911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JO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الهالوجينات  </a:t>
            </a:r>
            <a:r>
              <a:rPr lang="ar-SA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(العمود</a:t>
            </a:r>
            <a:r>
              <a:rPr lang="ar-JO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7)</a:t>
            </a:r>
            <a:endParaRPr lang="ar-JO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ar-JO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مصدر الاسم </a:t>
            </a:r>
            <a:r>
              <a:rPr lang="he-IL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ar-JO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هالوجين</a:t>
            </a:r>
            <a:r>
              <a:rPr lang="he-IL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 </a:t>
            </a:r>
            <a:r>
              <a:rPr lang="ar-JO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هو دمج كلمات باللغة اليونانية التي تعني </a:t>
            </a:r>
            <a:r>
              <a:rPr lang="he-IL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ar-JO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</a:t>
            </a:r>
            <a:r>
              <a:rPr lang="ar-SA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ُ</a:t>
            </a:r>
            <a:r>
              <a:rPr lang="ar-JO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نت</a:t>
            </a:r>
            <a:r>
              <a:rPr lang="ar-SA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ِ</a:t>
            </a:r>
            <a:r>
              <a:rPr lang="ar-JO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 أملاح</a:t>
            </a:r>
            <a:r>
              <a:rPr lang="he-IL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b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الهالوجينات ت</a:t>
            </a:r>
            <a:r>
              <a:rPr lang="ar-SA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ُ</a:t>
            </a:r>
            <a:r>
              <a:rPr lang="ar-JO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شك</a:t>
            </a:r>
            <a:r>
              <a:rPr lang="ar-SA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ِّ</a:t>
            </a:r>
            <a:r>
              <a:rPr lang="ar-JO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 م</a:t>
            </a:r>
            <a:r>
              <a:rPr lang="ar-SA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ُ</a:t>
            </a:r>
            <a:r>
              <a:rPr lang="ar-JO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ركبات</a:t>
            </a:r>
            <a:r>
              <a:rPr lang="ar-JO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مع الفلزّات، </a:t>
            </a:r>
            <a:r>
              <a:rPr lang="ar-JO" sz="2400" dirty="0">
                <a:solidFill>
                  <a:srgbClr val="00B050"/>
                </a:solidFill>
                <a:latin typeface="Arial" panose="020B0604020202020204" pitchFamily="34" charset="0"/>
              </a:rPr>
              <a:t>ت</a:t>
            </a:r>
            <a:r>
              <a:rPr lang="ar-SA" sz="2400" dirty="0">
                <a:solidFill>
                  <a:srgbClr val="00B050"/>
                </a:solidFill>
                <a:latin typeface="Arial" panose="020B0604020202020204" pitchFamily="34" charset="0"/>
              </a:rPr>
              <a:t>ُ</a:t>
            </a:r>
            <a:r>
              <a:rPr lang="ar-JO" sz="2400" dirty="0">
                <a:solidFill>
                  <a:srgbClr val="00B050"/>
                </a:solidFill>
                <a:latin typeface="Arial" panose="020B0604020202020204" pitchFamily="34" charset="0"/>
              </a:rPr>
              <a:t>سم</a:t>
            </a:r>
            <a:r>
              <a:rPr lang="ar-SA" sz="2400" dirty="0">
                <a:solidFill>
                  <a:srgbClr val="00B050"/>
                </a:solidFill>
                <a:latin typeface="Arial" panose="020B0604020202020204" pitchFamily="34" charset="0"/>
              </a:rPr>
              <a:t>َّ</a:t>
            </a:r>
            <a:r>
              <a:rPr lang="ar-JO" sz="2400" dirty="0">
                <a:solidFill>
                  <a:srgbClr val="00B050"/>
                </a:solidFill>
                <a:latin typeface="Arial" panose="020B0604020202020204" pitchFamily="34" charset="0"/>
              </a:rPr>
              <a:t>ى هذه </a:t>
            </a:r>
            <a:r>
              <a:rPr lang="ar-JO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</a:t>
            </a:r>
            <a:r>
              <a:rPr lang="ar-SA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ُ</a:t>
            </a:r>
            <a:r>
              <a:rPr lang="ar-JO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ركبات</a:t>
            </a:r>
            <a:r>
              <a:rPr lang="ar-JO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أملاح)</a:t>
            </a:r>
            <a:r>
              <a:rPr lang="ar-SA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ar-JO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2743" y="2260423"/>
            <a:ext cx="7881257" cy="3563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2047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6">
            <a:extLst>
              <a:ext uri="{FF2B5EF4-FFF2-40B4-BE49-F238E27FC236}">
                <a16:creationId xmlns:a16="http://schemas.microsoft.com/office/drawing/2014/main" id="{3CBE0AAD-7C6E-4A08-97CF-2C49428B6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3556" y="28428"/>
            <a:ext cx="11160000" cy="720000"/>
          </a:xfrm>
        </p:spPr>
        <p:txBody>
          <a:bodyPr/>
          <a:lstStyle/>
          <a:p>
            <a:r>
              <a:rPr lang="ar-JO" dirty="0"/>
              <a:t>عائلات الجدول الدوريّ</a:t>
            </a:r>
            <a:endParaRPr lang="he-IL" dirty="0">
              <a:cs typeface="+mn-cs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7B19624-088C-48EA-AD09-2639ADDC9A57}"/>
              </a:ext>
            </a:extLst>
          </p:cNvPr>
          <p:cNvSpPr txBox="1"/>
          <p:nvPr/>
        </p:nvSpPr>
        <p:spPr>
          <a:xfrm>
            <a:off x="1757098" y="2408939"/>
            <a:ext cx="2136987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latin typeface="Arial" panose="020B0604020202020204" pitchFamily="34" charset="0"/>
                <a:cs typeface="Arial" panose="020B0604020202020204" pitchFamily="34" charset="0"/>
              </a:rPr>
              <a:t>מתכות </a:t>
            </a:r>
            <a:r>
              <a:rPr lang="he-IL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אלקליות-עפרוריות</a:t>
            </a:r>
            <a:endParaRPr lang="he-I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67809DC-E2F4-4102-9B48-13B418F205C6}"/>
              </a:ext>
            </a:extLst>
          </p:cNvPr>
          <p:cNvSpPr/>
          <p:nvPr/>
        </p:nvSpPr>
        <p:spPr>
          <a:xfrm>
            <a:off x="503410" y="574577"/>
            <a:ext cx="114579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JO" sz="2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الغازات النبيلة  (العمود </a:t>
            </a:r>
            <a:r>
              <a:rPr lang="ar-SA" sz="2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8</a:t>
            </a:r>
            <a:r>
              <a:rPr lang="ar-JO" sz="2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نبيلة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– وذلك لأنهم 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لا 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ي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ُكوِّنوا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م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ُ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ركب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ات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مع عناصر أخر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ى،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كما النبلاء لا يتزوجون من عامة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الشعب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، وذلك لأن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ّ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مستوى </a:t>
            </a:r>
            <a:r>
              <a:rPr lang="ar-JO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التكاف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ؤ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مليء بال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إل</a:t>
            </a:r>
            <a:r>
              <a:rPr lang="ar-JO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كترونات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وهذا الوضع ثابت من حيث الطاقة.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408939"/>
            <a:ext cx="7881257" cy="3563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0483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904" y="2695863"/>
            <a:ext cx="9206002" cy="1924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2" tIns="121872" rIns="121872" bIns="121872" anchor="t" anchorCtr="0">
            <a:noAutofit/>
          </a:bodyPr>
          <a:lstStyle/>
          <a:p>
            <a:pPr marL="609478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الفلزّات القلويّة</a:t>
            </a:r>
            <a:endParaRPr lang="he-IL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087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F270A5D-C512-4B4A-BC3D-DB291CC3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الفلزّات القلويّة</a:t>
            </a:r>
            <a:endParaRPr lang="he-IL" dirty="0">
              <a:cs typeface="+mn-cs"/>
            </a:endParaRPr>
          </a:p>
        </p:txBody>
      </p:sp>
      <p:graphicFrame>
        <p:nvGraphicFramePr>
          <p:cNvPr id="5" name="טבלה 5">
            <a:extLst>
              <a:ext uri="{FF2B5EF4-FFF2-40B4-BE49-F238E27FC236}">
                <a16:creationId xmlns:a16="http://schemas.microsoft.com/office/drawing/2014/main" id="{B81648FD-CF42-4E51-876A-9FC6B898A5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873326"/>
              </p:ext>
            </p:extLst>
          </p:nvPr>
        </p:nvGraphicFramePr>
        <p:xfrm>
          <a:off x="-43753" y="1780314"/>
          <a:ext cx="9576373" cy="35661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57350">
                  <a:extLst>
                    <a:ext uri="{9D8B030D-6E8A-4147-A177-3AD203B41FA5}">
                      <a16:colId xmlns:a16="http://schemas.microsoft.com/office/drawing/2014/main" val="4217611873"/>
                    </a:ext>
                  </a:extLst>
                </a:gridCol>
                <a:gridCol w="2068830">
                  <a:extLst>
                    <a:ext uri="{9D8B030D-6E8A-4147-A177-3AD203B41FA5}">
                      <a16:colId xmlns:a16="http://schemas.microsoft.com/office/drawing/2014/main" val="4064988691"/>
                    </a:ext>
                  </a:extLst>
                </a:gridCol>
                <a:gridCol w="1574317">
                  <a:extLst>
                    <a:ext uri="{9D8B030D-6E8A-4147-A177-3AD203B41FA5}">
                      <a16:colId xmlns:a16="http://schemas.microsoft.com/office/drawing/2014/main" val="3043336230"/>
                    </a:ext>
                  </a:extLst>
                </a:gridCol>
                <a:gridCol w="1614349">
                  <a:extLst>
                    <a:ext uri="{9D8B030D-6E8A-4147-A177-3AD203B41FA5}">
                      <a16:colId xmlns:a16="http://schemas.microsoft.com/office/drawing/2014/main" val="1793511249"/>
                    </a:ext>
                  </a:extLst>
                </a:gridCol>
                <a:gridCol w="1629307">
                  <a:extLst>
                    <a:ext uri="{9D8B030D-6E8A-4147-A177-3AD203B41FA5}">
                      <a16:colId xmlns:a16="http://schemas.microsoft.com/office/drawing/2014/main" val="3743411878"/>
                    </a:ext>
                  </a:extLst>
                </a:gridCol>
                <a:gridCol w="1032220">
                  <a:extLst>
                    <a:ext uri="{9D8B030D-6E8A-4147-A177-3AD203B41FA5}">
                      <a16:colId xmlns:a16="http://schemas.microsoft.com/office/drawing/2014/main" val="36896009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عدد </a:t>
                      </a:r>
                      <a:r>
                        <a:rPr lang="ar-SA" sz="2400" dirty="0">
                          <a:latin typeface="Arial" panose="020B0604020202020204" pitchFamily="34" charset="0"/>
                          <a:cs typeface="+mn-cs"/>
                        </a:rPr>
                        <a:t>إ</a:t>
                      </a:r>
                      <a:r>
                        <a:rPr lang="ar-JO" sz="2400" dirty="0" err="1">
                          <a:latin typeface="Arial" panose="020B0604020202020204" pitchFamily="34" charset="0"/>
                          <a:cs typeface="+mn-cs"/>
                        </a:rPr>
                        <a:t>لكترونات</a:t>
                      </a:r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 التكافؤ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ترتيب الإلكترونات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عدد البروتونات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اسم الفلزّ القلويّ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رمز الفلزّ القلويّ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السطر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12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2، 1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 err="1">
                          <a:latin typeface="Arial" panose="020B0604020202020204" pitchFamily="34" charset="0"/>
                          <a:cs typeface="+mn-cs"/>
                        </a:rPr>
                        <a:t>ليثيوم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Li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01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2 ، 8 ،1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صوديوم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Na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3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428154"/>
                  </a:ext>
                </a:extLst>
              </a:tr>
              <a:tr h="122146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2 ، 8 ، 8 ،1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 err="1">
                          <a:latin typeface="Arial" panose="020B0604020202020204" pitchFamily="34" charset="0"/>
                          <a:cs typeface="+mn-cs"/>
                        </a:rPr>
                        <a:t>بوتاسيوم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K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4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7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ر</a:t>
                      </a:r>
                      <a:r>
                        <a:rPr lang="ar-SA" sz="2400" dirty="0">
                          <a:latin typeface="Arial" panose="020B0604020202020204" pitchFamily="34" charset="0"/>
                          <a:cs typeface="+mn-cs"/>
                        </a:rPr>
                        <a:t>و</a:t>
                      </a:r>
                      <a:r>
                        <a:rPr lang="ar-JO" sz="2400" dirty="0" err="1">
                          <a:latin typeface="Arial" panose="020B0604020202020204" pitchFamily="34" charset="0"/>
                          <a:cs typeface="+mn-cs"/>
                        </a:rPr>
                        <a:t>بيديوم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 err="1">
                          <a:latin typeface="Arial" panose="020B0604020202020204" pitchFamily="34" charset="0"/>
                          <a:cs typeface="+mn-cs"/>
                        </a:rPr>
                        <a:t>Rb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5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773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 err="1">
                          <a:latin typeface="Arial" panose="020B0604020202020204" pitchFamily="34" charset="0"/>
                          <a:cs typeface="+mn-cs"/>
                        </a:rPr>
                        <a:t>سيزيوم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Cs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6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464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 err="1">
                          <a:latin typeface="Arial" panose="020B0604020202020204" pitchFamily="34" charset="0"/>
                          <a:cs typeface="+mn-cs"/>
                        </a:rPr>
                        <a:t>فرنسيوم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Fr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7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392042"/>
                  </a:ext>
                </a:extLst>
              </a:tr>
            </a:tbl>
          </a:graphicData>
        </a:graphic>
      </p:graphicFrame>
      <p:sp>
        <p:nvSpPr>
          <p:cNvPr id="7" name="מלבן 6">
            <a:extLst>
              <a:ext uri="{FF2B5EF4-FFF2-40B4-BE49-F238E27FC236}">
                <a16:creationId xmlns:a16="http://schemas.microsoft.com/office/drawing/2014/main" id="{B91343F9-7187-405D-BCA1-08840E70536A}"/>
              </a:ext>
            </a:extLst>
          </p:cNvPr>
          <p:cNvSpPr/>
          <p:nvPr/>
        </p:nvSpPr>
        <p:spPr>
          <a:xfrm>
            <a:off x="1060174" y="1393351"/>
            <a:ext cx="3127513" cy="3869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dirty="0">
                <a:latin typeface="Arial" panose="020B0604020202020204" pitchFamily="34" charset="0"/>
              </a:rPr>
              <a:t>العمود</a:t>
            </a:r>
            <a:r>
              <a:rPr lang="ar-SA" sz="2400" dirty="0">
                <a:latin typeface="Arial" panose="020B0604020202020204" pitchFamily="34" charset="0"/>
              </a:rPr>
              <a:t> </a:t>
            </a:r>
            <a:r>
              <a:rPr lang="he-IL" sz="2400" dirty="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7A04099E-1F27-4251-B072-493C1E165778}"/>
              </a:ext>
            </a:extLst>
          </p:cNvPr>
          <p:cNvSpPr/>
          <p:nvPr/>
        </p:nvSpPr>
        <p:spPr>
          <a:xfrm>
            <a:off x="199576" y="840329"/>
            <a:ext cx="11791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</a:rPr>
              <a:t>العناصر في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</a:rPr>
              <a:t>ال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</a:rPr>
              <a:t>عمود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he-IL" sz="2400" dirty="0">
                <a:solidFill>
                  <a:srgbClr val="0070C0"/>
                </a:solidFill>
                <a:latin typeface="Arial" panose="020B0604020202020204" pitchFamily="34" charset="0"/>
              </a:rPr>
              <a:t>1، </a:t>
            </a:r>
            <a:r>
              <a:rPr lang="ar-JO" sz="2400" dirty="0">
                <a:solidFill>
                  <a:srgbClr val="FF0000"/>
                </a:solidFill>
                <a:latin typeface="Arial" panose="020B0604020202020204" pitchFamily="34" charset="0"/>
              </a:rPr>
              <a:t>ما عدا الهيدروجين-</a:t>
            </a:r>
            <a:r>
              <a:rPr lang="he-IL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ar-JO" sz="2400" dirty="0">
                <a:solidFill>
                  <a:srgbClr val="FF0000"/>
                </a:solidFill>
                <a:latin typeface="Arial" panose="020B0604020202020204" pitchFamily="34" charset="0"/>
              </a:rPr>
              <a:t>هو لا فلزّ </a:t>
            </a:r>
            <a:r>
              <a:rPr lang="he-IL" sz="2400" dirty="0">
                <a:solidFill>
                  <a:srgbClr val="0070C0"/>
                </a:solidFill>
                <a:latin typeface="Arial" panose="020B0604020202020204" pitchFamily="34" charset="0"/>
              </a:rPr>
              <a:t>– 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</a:rPr>
              <a:t>هي 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</a:rPr>
              <a:t>فلزّات قلويّة.</a:t>
            </a:r>
            <a:r>
              <a:rPr lang="he-IL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A97C7CEA-FA3B-45B1-BE01-D17425E1CEC2}"/>
              </a:ext>
            </a:extLst>
          </p:cNvPr>
          <p:cNvSpPr/>
          <p:nvPr/>
        </p:nvSpPr>
        <p:spPr>
          <a:xfrm>
            <a:off x="7975283" y="1929229"/>
            <a:ext cx="1557337" cy="34172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9F7F6F00-6D8A-4765-A22F-2F4B8BCF2BF6}"/>
              </a:ext>
            </a:extLst>
          </p:cNvPr>
          <p:cNvSpPr/>
          <p:nvPr/>
        </p:nvSpPr>
        <p:spPr>
          <a:xfrm>
            <a:off x="5909310" y="1780315"/>
            <a:ext cx="1897379" cy="3566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1734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>
                <a:cs typeface="+mn-cs"/>
              </a:rPr>
              <a:t>الصّفات </a:t>
            </a:r>
            <a:r>
              <a:rPr lang="ar-JO" dirty="0">
                <a:cs typeface="+mn-cs"/>
              </a:rPr>
              <a:t>الفيزيائيّة</a:t>
            </a:r>
            <a:endParaRPr lang="he-IL" dirty="0">
              <a:cs typeface="+mn-cs"/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515932" y="1126736"/>
            <a:ext cx="11371267" cy="4751145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ar-JO" sz="2800" dirty="0">
                <a:solidFill>
                  <a:schemeClr val="tx2">
                    <a:lumMod val="75000"/>
                  </a:schemeClr>
                </a:solidFill>
                <a:cs typeface="+mn-cs"/>
              </a:rPr>
              <a:t>أكتب وصف </a:t>
            </a:r>
            <a:r>
              <a:rPr lang="ar-JO" sz="2800" dirty="0" err="1">
                <a:solidFill>
                  <a:schemeClr val="tx2">
                    <a:lumMod val="75000"/>
                  </a:schemeClr>
                </a:solidFill>
                <a:cs typeface="+mn-cs"/>
              </a:rPr>
              <a:t>ماكروسكوبي</a:t>
            </a:r>
            <a:r>
              <a:rPr lang="ar-SA" sz="2800" dirty="0">
                <a:solidFill>
                  <a:schemeClr val="tx2">
                    <a:lumMod val="75000"/>
                  </a:schemeClr>
                </a:solidFill>
                <a:cs typeface="+mn-cs"/>
              </a:rPr>
              <a:t>ّ</a:t>
            </a:r>
            <a:r>
              <a:rPr lang="ar-JO" sz="2800" dirty="0">
                <a:solidFill>
                  <a:schemeClr val="tx2">
                    <a:lumMod val="75000"/>
                  </a:schemeClr>
                </a:solidFill>
                <a:cs typeface="+mn-cs"/>
              </a:rPr>
              <a:t> </a:t>
            </a:r>
            <a:r>
              <a:rPr lang="ar-SA" sz="2800" dirty="0">
                <a:solidFill>
                  <a:schemeClr val="tx2">
                    <a:lumMod val="75000"/>
                  </a:schemeClr>
                </a:solidFill>
                <a:cs typeface="+mn-cs"/>
              </a:rPr>
              <a:t>للصّفات </a:t>
            </a:r>
            <a:r>
              <a:rPr lang="ar-JO" sz="2800" dirty="0">
                <a:solidFill>
                  <a:schemeClr val="tx2">
                    <a:lumMod val="75000"/>
                  </a:schemeClr>
                </a:solidFill>
                <a:cs typeface="+mn-cs"/>
              </a:rPr>
              <a:t>الفيزيائيّة </a:t>
            </a:r>
            <a:r>
              <a:rPr lang="he-IL" sz="2800" dirty="0">
                <a:solidFill>
                  <a:schemeClr val="tx2">
                    <a:lumMod val="75000"/>
                  </a:schemeClr>
                </a:solidFill>
                <a:cs typeface="+mn-cs"/>
              </a:rPr>
              <a:t> </a:t>
            </a:r>
            <a:r>
              <a:rPr lang="ar-JO" sz="2800" dirty="0">
                <a:solidFill>
                  <a:schemeClr val="tx2">
                    <a:lumMod val="75000"/>
                  </a:schemeClr>
                </a:solidFill>
                <a:cs typeface="+mn-cs"/>
              </a:rPr>
              <a:t>لفلزّ الصوديوم </a:t>
            </a:r>
            <a:r>
              <a:rPr lang="ar-SA" sz="2800" dirty="0">
                <a:solidFill>
                  <a:schemeClr val="tx2">
                    <a:lumMod val="75000"/>
                  </a:schemeClr>
                </a:solidFill>
                <a:cs typeface="+mn-cs"/>
              </a:rPr>
              <a:t>الذي يُمثِّل </a:t>
            </a:r>
            <a:r>
              <a:rPr lang="ar-JO" sz="2800" dirty="0">
                <a:solidFill>
                  <a:schemeClr val="tx2">
                    <a:lumMod val="75000"/>
                  </a:schemeClr>
                </a:solidFill>
                <a:cs typeface="+mn-cs"/>
              </a:rPr>
              <a:t>الصفات الفيزيائيّة للفلزّات القلويّة.</a:t>
            </a:r>
          </a:p>
          <a:p>
            <a:pPr>
              <a:lnSpc>
                <a:spcPct val="200000"/>
              </a:lnSpc>
            </a:pPr>
            <a:r>
              <a:rPr lang="ar-JO" sz="2800" dirty="0">
                <a:solidFill>
                  <a:schemeClr val="tx2">
                    <a:lumMod val="75000"/>
                  </a:schemeClr>
                </a:solidFill>
                <a:cs typeface="+mn-cs"/>
              </a:rPr>
              <a:t>صلبة </a:t>
            </a:r>
            <a:r>
              <a:rPr lang="ar-SA" sz="2800" dirty="0">
                <a:solidFill>
                  <a:schemeClr val="tx2">
                    <a:lumMod val="75000"/>
                  </a:schemeClr>
                </a:solidFill>
                <a:cs typeface="+mn-cs"/>
              </a:rPr>
              <a:t>في </a:t>
            </a:r>
            <a:r>
              <a:rPr lang="ar-JO" sz="2800" dirty="0">
                <a:solidFill>
                  <a:schemeClr val="tx2">
                    <a:lumMod val="75000"/>
                  </a:schemeClr>
                </a:solidFill>
                <a:cs typeface="+mn-cs"/>
              </a:rPr>
              <a:t>درجة حرارة الغرفة</a:t>
            </a:r>
            <a:r>
              <a:rPr lang="he-IL" sz="2800" dirty="0">
                <a:solidFill>
                  <a:schemeClr val="tx2">
                    <a:lumMod val="75000"/>
                  </a:schemeClr>
                </a:solidFill>
                <a:cs typeface="+mn-cs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ar-JO" sz="2800" dirty="0">
                <a:solidFill>
                  <a:schemeClr val="tx2">
                    <a:lumMod val="75000"/>
                  </a:schemeClr>
                </a:solidFill>
                <a:cs typeface="+mn-cs"/>
              </a:rPr>
              <a:t>لونها رمادي لامع.</a:t>
            </a:r>
            <a:endParaRPr lang="he-IL" sz="2800" dirty="0">
              <a:solidFill>
                <a:schemeClr val="tx2">
                  <a:lumMod val="75000"/>
                </a:schemeClr>
              </a:solidFill>
              <a:cs typeface="+mn-cs"/>
            </a:endParaRPr>
          </a:p>
          <a:p>
            <a:pPr>
              <a:lnSpc>
                <a:spcPct val="200000"/>
              </a:lnSpc>
            </a:pPr>
            <a:r>
              <a:rPr lang="ar-JO" sz="2800" dirty="0">
                <a:solidFill>
                  <a:schemeClr val="tx2">
                    <a:lumMod val="75000"/>
                  </a:schemeClr>
                </a:solidFill>
                <a:cs typeface="+mn-cs"/>
              </a:rPr>
              <a:t>لينة</a:t>
            </a:r>
            <a:r>
              <a:rPr lang="ar-SA" sz="2800" dirty="0">
                <a:solidFill>
                  <a:schemeClr val="tx2">
                    <a:lumMod val="75000"/>
                  </a:schemeClr>
                </a:solidFill>
                <a:cs typeface="+mn-cs"/>
              </a:rPr>
              <a:t> (يُمكن قطعُها بواسطة سكّين)</a:t>
            </a:r>
            <a:r>
              <a:rPr lang="ar-JO" sz="2800" dirty="0">
                <a:solidFill>
                  <a:schemeClr val="tx2">
                    <a:lumMod val="75000"/>
                  </a:schemeClr>
                </a:solidFill>
                <a:cs typeface="+mn-cs"/>
              </a:rPr>
              <a:t>.</a:t>
            </a:r>
            <a:endParaRPr lang="he-IL" sz="2800" dirty="0">
              <a:solidFill>
                <a:schemeClr val="tx2">
                  <a:lumMod val="75000"/>
                </a:schemeClr>
              </a:solidFill>
              <a:cs typeface="+mn-cs"/>
            </a:endParaRPr>
          </a:p>
        </p:txBody>
      </p:sp>
      <p:pic>
        <p:nvPicPr>
          <p:cNvPr id="3074" name="Picture 2" descr="Cutting sodium metal - Stock Image - A150/0404 - Science Photo Library">
            <a:extLst>
              <a:ext uri="{FF2B5EF4-FFF2-40B4-BE49-F238E27FC236}">
                <a16:creationId xmlns:a16="http://schemas.microsoft.com/office/drawing/2014/main" id="{8706229B-3A68-47F9-882B-D1A25EA3B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13" y="2151943"/>
            <a:ext cx="3730250" cy="372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84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>
                <a:cs typeface="+mn-cs"/>
              </a:rPr>
              <a:t>الصّفات </a:t>
            </a:r>
            <a:r>
              <a:rPr lang="ar-JO" dirty="0">
                <a:cs typeface="+mn-cs"/>
              </a:rPr>
              <a:t>الفيزيائيّة</a:t>
            </a:r>
            <a:endParaRPr lang="he-IL" dirty="0">
              <a:cs typeface="+mn-cs"/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515933" y="1126736"/>
            <a:ext cx="11026710" cy="4751145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ar-JO" dirty="0">
                <a:solidFill>
                  <a:srgbClr val="0070C0"/>
                </a:solidFill>
                <a:cs typeface="+mn-cs"/>
              </a:rPr>
              <a:t>فلزّ تس</a:t>
            </a:r>
            <a:r>
              <a:rPr lang="ar-SA" dirty="0">
                <a:solidFill>
                  <a:srgbClr val="0070C0"/>
                </a:solidFill>
                <a:cs typeface="+mn-cs"/>
              </a:rPr>
              <a:t>ي</a:t>
            </a:r>
            <a:r>
              <a:rPr lang="ar-JO" dirty="0" err="1">
                <a:solidFill>
                  <a:srgbClr val="0070C0"/>
                </a:solidFill>
                <a:cs typeface="+mn-cs"/>
              </a:rPr>
              <a:t>زيوم</a:t>
            </a:r>
            <a:r>
              <a:rPr lang="ar-JO" dirty="0">
                <a:solidFill>
                  <a:srgbClr val="0070C0"/>
                </a:solidFill>
                <a:cs typeface="+mn-cs"/>
              </a:rPr>
              <a:t> يختلف قليلاً بشكله.</a:t>
            </a:r>
            <a:endParaRPr lang="en-US" dirty="0">
              <a:solidFill>
                <a:srgbClr val="0070C0"/>
              </a:solidFill>
              <a:cs typeface="+mn-cs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ar-JO" dirty="0">
                <a:cs typeface="+mn-cs"/>
              </a:rPr>
              <a:t>صلب في درجة حرارة الغرفة.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ar-JO" dirty="0">
                <a:cs typeface="+mn-cs"/>
              </a:rPr>
              <a:t>لون</a:t>
            </a:r>
            <a:r>
              <a:rPr lang="ar-SA" dirty="0">
                <a:cs typeface="+mn-cs"/>
              </a:rPr>
              <a:t>ه</a:t>
            </a:r>
            <a:r>
              <a:rPr lang="ar-JO" dirty="0">
                <a:cs typeface="+mn-cs"/>
              </a:rPr>
              <a:t> أصفر لامع.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ar-JO" dirty="0">
                <a:cs typeface="+mn-cs"/>
              </a:rPr>
              <a:t>لين نسبةً </a:t>
            </a:r>
            <a:r>
              <a:rPr lang="ar-SA" dirty="0">
                <a:cs typeface="+mn-cs"/>
              </a:rPr>
              <a:t>للفلزّات</a:t>
            </a:r>
            <a:r>
              <a:rPr lang="ar-JO" dirty="0">
                <a:cs typeface="+mn-cs"/>
              </a:rPr>
              <a:t> الأخرى.</a:t>
            </a:r>
            <a:endParaRPr lang="he-IL" dirty="0">
              <a:solidFill>
                <a:srgbClr val="0070C0"/>
              </a:solidFill>
              <a:cs typeface="+mn-cs"/>
            </a:endParaRPr>
          </a:p>
        </p:txBody>
      </p:sp>
      <p:pic>
        <p:nvPicPr>
          <p:cNvPr id="5122" name="Picture 2" descr="Compare Gold vs Cesium| Compare properties">
            <a:extLst>
              <a:ext uri="{FF2B5EF4-FFF2-40B4-BE49-F238E27FC236}">
                <a16:creationId xmlns:a16="http://schemas.microsoft.com/office/drawing/2014/main" id="{1CFAF125-09F3-4DDB-80FA-262EAE947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6" y="1126736"/>
            <a:ext cx="4812168" cy="48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948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חזרה על מושגי הבסיס המצגת נערכה ע&quot;י ויצמן אורית ממצגות נחשון ...">
            <a:extLst>
              <a:ext uri="{FF2B5EF4-FFF2-40B4-BE49-F238E27FC236}">
                <a16:creationId xmlns:a16="http://schemas.microsoft.com/office/drawing/2014/main" id="{F66A1E1D-6175-43B0-9144-C51E5B07F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9082" r="14401" b="42029"/>
          <a:stretch/>
        </p:blipFill>
        <p:spPr bwMode="auto">
          <a:xfrm>
            <a:off x="1613444" y="2072255"/>
            <a:ext cx="7499873" cy="368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828B2C9F-8795-4218-A841-92E86E25F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الفلزّات القلويّة</a:t>
            </a:r>
            <a:endParaRPr lang="he-IL" dirty="0">
              <a:cs typeface="+mn-cs"/>
            </a:endParaRP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41E8FEC-CC05-41E5-BDE8-5BCE5CF32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93502" y="883092"/>
            <a:ext cx="11159999" cy="107918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ar-SA" sz="2400" b="0" dirty="0">
                <a:cs typeface="+mn-cs"/>
              </a:rPr>
              <a:t>ل</a:t>
            </a:r>
            <a:r>
              <a:rPr lang="ar-JO" sz="2400" b="0" dirty="0">
                <a:cs typeface="+mn-cs"/>
              </a:rPr>
              <a:t>لفلزّات القلويّة</a:t>
            </a:r>
            <a:r>
              <a:rPr lang="he-IL" sz="2400" b="0" dirty="0">
                <a:cs typeface="+mn-cs"/>
              </a:rPr>
              <a:t> </a:t>
            </a:r>
            <a:r>
              <a:rPr lang="ar-SA" sz="2400" b="0" dirty="0">
                <a:cs typeface="+mn-cs"/>
              </a:rPr>
              <a:t>توجد</a:t>
            </a:r>
            <a:r>
              <a:rPr lang="ar-JO" sz="2400" b="0" dirty="0">
                <a:cs typeface="+mn-cs"/>
              </a:rPr>
              <a:t> أدنى</a:t>
            </a:r>
            <a:r>
              <a:rPr lang="ar-SA" sz="2400" b="0" dirty="0">
                <a:cs typeface="+mn-cs"/>
              </a:rPr>
              <a:t> قيمة</a:t>
            </a:r>
            <a:r>
              <a:rPr lang="ar-JO" sz="2400" b="0" dirty="0">
                <a:cs typeface="+mn-cs"/>
              </a:rPr>
              <a:t> طاقة </a:t>
            </a:r>
            <a:r>
              <a:rPr lang="ar-JO" sz="2400" b="0" dirty="0" err="1">
                <a:cs typeface="+mn-cs"/>
              </a:rPr>
              <a:t>تأي</a:t>
            </a:r>
            <a:r>
              <a:rPr lang="ar-SA" sz="2400" b="0" dirty="0">
                <a:cs typeface="+mn-cs"/>
              </a:rPr>
              <a:t>ُّ</a:t>
            </a:r>
            <a:r>
              <a:rPr lang="ar-JO" sz="2400" b="0" dirty="0">
                <a:cs typeface="+mn-cs"/>
              </a:rPr>
              <a:t>ن</a:t>
            </a:r>
            <a:r>
              <a:rPr lang="ar-SA" sz="2400" b="0" dirty="0">
                <a:cs typeface="+mn-cs"/>
              </a:rPr>
              <a:t> من بين</a:t>
            </a:r>
            <a:r>
              <a:rPr lang="ar-JO" sz="2400" b="0" dirty="0">
                <a:cs typeface="+mn-cs"/>
              </a:rPr>
              <a:t> </a:t>
            </a:r>
            <a:r>
              <a:rPr lang="ar-SA" sz="2400" b="0" dirty="0">
                <a:cs typeface="+mn-cs"/>
              </a:rPr>
              <a:t>ا</a:t>
            </a:r>
            <a:r>
              <a:rPr lang="ar-JO" sz="2400" b="0" dirty="0">
                <a:cs typeface="+mn-cs"/>
              </a:rPr>
              <a:t>لعناصر </a:t>
            </a:r>
            <a:r>
              <a:rPr lang="ar-SA" sz="2400" b="0" dirty="0">
                <a:cs typeface="+mn-cs"/>
              </a:rPr>
              <a:t>التي </a:t>
            </a:r>
            <a:r>
              <a:rPr lang="ar-JO" sz="2400" b="0" dirty="0">
                <a:cs typeface="+mn-cs"/>
              </a:rPr>
              <a:t>في الجدول الدوري</a:t>
            </a:r>
            <a:r>
              <a:rPr lang="ar-SA" sz="2400" b="0" dirty="0">
                <a:cs typeface="+mn-cs"/>
              </a:rPr>
              <a:t>ّ</a:t>
            </a:r>
            <a:r>
              <a:rPr lang="ar-JO" sz="2400" b="0" dirty="0">
                <a:cs typeface="+mn-cs"/>
              </a:rPr>
              <a:t>، </a:t>
            </a:r>
            <a:r>
              <a:rPr lang="ar-SA" sz="2400" b="0" dirty="0">
                <a:cs typeface="+mn-cs"/>
              </a:rPr>
              <a:t>لهذا، </a:t>
            </a:r>
            <a:r>
              <a:rPr lang="ar-JO" sz="2400" b="0" dirty="0">
                <a:cs typeface="+mn-cs"/>
              </a:rPr>
              <a:t>فإن</a:t>
            </a:r>
            <a:r>
              <a:rPr lang="ar-SA" sz="2400" b="0" dirty="0">
                <a:cs typeface="+mn-cs"/>
              </a:rPr>
              <a:t>ّ</a:t>
            </a:r>
            <a:r>
              <a:rPr lang="ar-JO" sz="2400" b="0" dirty="0">
                <a:cs typeface="+mn-cs"/>
              </a:rPr>
              <a:t>ها تميل إلى خسارة إلكترون التكافؤ الوحيد وبالتالي ت</a:t>
            </a:r>
            <a:r>
              <a:rPr lang="ar-SA" sz="2400" b="0" dirty="0">
                <a:cs typeface="+mn-cs"/>
              </a:rPr>
              <a:t>ُ</a:t>
            </a:r>
            <a:r>
              <a:rPr lang="ar-JO" sz="2400" b="0" dirty="0">
                <a:cs typeface="+mn-cs"/>
              </a:rPr>
              <a:t>صبح أيونات موجبة.</a:t>
            </a:r>
            <a:endParaRPr lang="he-IL" sz="2400" b="0" dirty="0"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B94CF-1EF1-4D40-8103-B1BBA8297245}"/>
              </a:ext>
            </a:extLst>
          </p:cNvPr>
          <p:cNvSpPr txBox="1"/>
          <p:nvPr/>
        </p:nvSpPr>
        <p:spPr>
          <a:xfrm>
            <a:off x="4615795" y="5440736"/>
            <a:ext cx="2365469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JO" sz="2000" b="1" dirty="0"/>
              <a:t>ترتفع طاقة </a:t>
            </a:r>
            <a:r>
              <a:rPr lang="ar-SA" sz="2000" b="1" dirty="0"/>
              <a:t>ال</a:t>
            </a:r>
            <a:r>
              <a:rPr lang="ar-JO" sz="2000" b="1" dirty="0" err="1"/>
              <a:t>تأي</a:t>
            </a:r>
            <a:r>
              <a:rPr lang="ar-SA" sz="2000" b="1" dirty="0"/>
              <a:t>ُّ</a:t>
            </a:r>
            <a:r>
              <a:rPr lang="ar-JO" sz="2000" b="1" dirty="0"/>
              <a:t>ن</a:t>
            </a:r>
            <a:endParaRPr lang="he-IL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68083C-6449-42D0-8AEF-7CDA72614B39}"/>
              </a:ext>
            </a:extLst>
          </p:cNvPr>
          <p:cNvSpPr txBox="1"/>
          <p:nvPr/>
        </p:nvSpPr>
        <p:spPr>
          <a:xfrm rot="16200000">
            <a:off x="424228" y="3974895"/>
            <a:ext cx="2532660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JO" sz="2000" b="1" dirty="0"/>
              <a:t>ترتفع طاقة </a:t>
            </a:r>
            <a:r>
              <a:rPr lang="ar-SA" sz="2000" b="1" dirty="0"/>
              <a:t>ال</a:t>
            </a:r>
            <a:r>
              <a:rPr lang="ar-JO" sz="2000" b="1" dirty="0" err="1"/>
              <a:t>تأي</a:t>
            </a:r>
            <a:r>
              <a:rPr lang="ar-SA" sz="2000" b="1" dirty="0"/>
              <a:t>ُّ</a:t>
            </a:r>
            <a:r>
              <a:rPr lang="ar-JO" sz="2000" b="1" dirty="0"/>
              <a:t>ن</a:t>
            </a:r>
            <a:endParaRPr lang="he-IL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28B67A-FC20-4119-BD7D-860DD0A2A72D}"/>
              </a:ext>
            </a:extLst>
          </p:cNvPr>
          <p:cNvSpPr txBox="1"/>
          <p:nvPr/>
        </p:nvSpPr>
        <p:spPr>
          <a:xfrm>
            <a:off x="6202085" y="3151156"/>
            <a:ext cx="1994242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JO" sz="2400" dirty="0"/>
              <a:t>طاقة </a:t>
            </a:r>
            <a:r>
              <a:rPr lang="ar-JO" sz="2400" dirty="0" err="1"/>
              <a:t>تأي</a:t>
            </a:r>
            <a:r>
              <a:rPr lang="ar-SA" sz="2400" dirty="0"/>
              <a:t>ُّ</a:t>
            </a:r>
            <a:r>
              <a:rPr lang="ar-JO" sz="2400" dirty="0"/>
              <a:t>ن عالية</a:t>
            </a:r>
            <a:r>
              <a:rPr lang="ar-SA" sz="2400" dirty="0"/>
              <a:t>،</a:t>
            </a:r>
            <a:endParaRPr lang="ar-JO" sz="2400" dirty="0"/>
          </a:p>
          <a:p>
            <a:pPr algn="ctr"/>
            <a:r>
              <a:rPr lang="ar-SA" sz="2400" dirty="0"/>
              <a:t>ميل مُرتفع ل</a:t>
            </a:r>
            <a:r>
              <a:rPr lang="ar-JO" sz="2400" dirty="0"/>
              <a:t>ربح</a:t>
            </a:r>
          </a:p>
          <a:p>
            <a:pPr algn="ctr"/>
            <a:r>
              <a:rPr lang="ar-JO" sz="2400" dirty="0"/>
              <a:t> </a:t>
            </a:r>
            <a:r>
              <a:rPr lang="ar-SA" sz="2400" dirty="0" err="1"/>
              <a:t>الإ</a:t>
            </a:r>
            <a:r>
              <a:rPr lang="ar-JO" sz="2400" dirty="0" err="1"/>
              <a:t>لكترونات</a:t>
            </a:r>
            <a:endParaRPr lang="he-IL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701EF5-8CA6-4864-9906-50E86D977404}"/>
              </a:ext>
            </a:extLst>
          </p:cNvPr>
          <p:cNvSpPr txBox="1"/>
          <p:nvPr/>
        </p:nvSpPr>
        <p:spPr>
          <a:xfrm>
            <a:off x="2188790" y="3967182"/>
            <a:ext cx="2128828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JO" sz="2400" dirty="0"/>
              <a:t>طاقة </a:t>
            </a:r>
            <a:r>
              <a:rPr lang="ar-JO" sz="2400" dirty="0" err="1"/>
              <a:t>تأي</a:t>
            </a:r>
            <a:r>
              <a:rPr lang="ar-SA" sz="2400" dirty="0"/>
              <a:t>ُّ</a:t>
            </a:r>
            <a:r>
              <a:rPr lang="ar-JO" sz="2400" dirty="0"/>
              <a:t>ن منخفضة</a:t>
            </a:r>
            <a:r>
              <a:rPr lang="ar-SA" sz="2400" dirty="0"/>
              <a:t>،</a:t>
            </a:r>
            <a:endParaRPr lang="ar-JO" sz="2400" dirty="0"/>
          </a:p>
          <a:p>
            <a:pPr algn="ctr"/>
            <a:r>
              <a:rPr lang="ar-SA" sz="2400" dirty="0"/>
              <a:t>ميل مُنخفض لربح الإلكترونات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3002325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F270A5D-C512-4B4A-BC3D-DB291CC3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الفلزّات القلويّة</a:t>
            </a:r>
            <a:endParaRPr lang="he-IL" dirty="0">
              <a:cs typeface="+mn-cs"/>
            </a:endParaRPr>
          </a:p>
        </p:txBody>
      </p:sp>
      <p:graphicFrame>
        <p:nvGraphicFramePr>
          <p:cNvPr id="5" name="טבלה 5">
            <a:extLst>
              <a:ext uri="{FF2B5EF4-FFF2-40B4-BE49-F238E27FC236}">
                <a16:creationId xmlns:a16="http://schemas.microsoft.com/office/drawing/2014/main" id="{B81648FD-CF42-4E51-876A-9FC6B898A5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64611"/>
              </p:ext>
            </p:extLst>
          </p:nvPr>
        </p:nvGraphicFramePr>
        <p:xfrm>
          <a:off x="733646" y="2033088"/>
          <a:ext cx="5826534" cy="4297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26847">
                  <a:extLst>
                    <a:ext uri="{9D8B030D-6E8A-4147-A177-3AD203B41FA5}">
                      <a16:colId xmlns:a16="http://schemas.microsoft.com/office/drawing/2014/main" val="4064988691"/>
                    </a:ext>
                  </a:extLst>
                </a:gridCol>
                <a:gridCol w="1527497">
                  <a:extLst>
                    <a:ext uri="{9D8B030D-6E8A-4147-A177-3AD203B41FA5}">
                      <a16:colId xmlns:a16="http://schemas.microsoft.com/office/drawing/2014/main" val="2694206644"/>
                    </a:ext>
                  </a:extLst>
                </a:gridCol>
                <a:gridCol w="1336095">
                  <a:extLst>
                    <a:ext uri="{9D8B030D-6E8A-4147-A177-3AD203B41FA5}">
                      <a16:colId xmlns:a16="http://schemas.microsoft.com/office/drawing/2014/main" val="3043336230"/>
                    </a:ext>
                  </a:extLst>
                </a:gridCol>
                <a:gridCol w="1336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ترتيب الإلكترونات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عدد الإلكترونات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عدد البروتونات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رمز</a:t>
                      </a:r>
                      <a:r>
                        <a:rPr lang="ar-JO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أيون </a:t>
                      </a:r>
                      <a:r>
                        <a:rPr lang="ar-JO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الفلزّ القلوي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1"/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1232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018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، 8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42815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، 8 ، 8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7151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rtl="0"/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+mn-cs"/>
                        </a:rPr>
                        <a:t>Rb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77369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4649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392042"/>
                  </a:ext>
                </a:extLst>
              </a:tr>
            </a:tbl>
          </a:graphicData>
        </a:graphic>
      </p:graphicFrame>
      <p:sp>
        <p:nvSpPr>
          <p:cNvPr id="6" name="מלבן 5"/>
          <p:cNvSpPr/>
          <p:nvPr/>
        </p:nvSpPr>
        <p:spPr>
          <a:xfrm>
            <a:off x="0" y="933094"/>
            <a:ext cx="12104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dirty="0"/>
              <a:t>ل</a:t>
            </a:r>
            <a:r>
              <a:rPr lang="ar-JO" sz="2800" dirty="0"/>
              <a:t>لفلزّات القلويّة</a:t>
            </a:r>
            <a:r>
              <a:rPr lang="ar-SA" sz="2800" dirty="0"/>
              <a:t> توجد</a:t>
            </a:r>
            <a:r>
              <a:rPr lang="ar-JO" sz="2800" dirty="0"/>
              <a:t> أدنى</a:t>
            </a:r>
            <a:r>
              <a:rPr lang="ar-SA" sz="2800" dirty="0"/>
              <a:t> قيمة</a:t>
            </a:r>
            <a:r>
              <a:rPr lang="ar-JO" sz="2800" dirty="0"/>
              <a:t> طاقة </a:t>
            </a:r>
            <a:r>
              <a:rPr lang="ar-JO" sz="2800" dirty="0" err="1"/>
              <a:t>تأي</a:t>
            </a:r>
            <a:r>
              <a:rPr lang="ar-SA" sz="2800" dirty="0"/>
              <a:t>ُّ</a:t>
            </a:r>
            <a:r>
              <a:rPr lang="ar-JO" sz="2800" dirty="0"/>
              <a:t>ن</a:t>
            </a:r>
            <a:r>
              <a:rPr lang="ar-SA" sz="2800" dirty="0"/>
              <a:t> من بين</a:t>
            </a:r>
            <a:r>
              <a:rPr lang="ar-JO" sz="2800" dirty="0"/>
              <a:t> </a:t>
            </a:r>
            <a:r>
              <a:rPr lang="ar-SA" sz="2800" dirty="0"/>
              <a:t>ا</a:t>
            </a:r>
            <a:r>
              <a:rPr lang="ar-JO" sz="2800" dirty="0"/>
              <a:t>لعناصر</a:t>
            </a:r>
            <a:r>
              <a:rPr lang="ar-SA" sz="2800" dirty="0"/>
              <a:t> التي</a:t>
            </a:r>
            <a:r>
              <a:rPr lang="ar-JO" sz="2800" dirty="0"/>
              <a:t> في الجدول الدوري،</a:t>
            </a:r>
            <a:r>
              <a:rPr lang="ar-SA" sz="2800" dirty="0"/>
              <a:t> لهذا،</a:t>
            </a:r>
            <a:r>
              <a:rPr lang="ar-JO" sz="2800" dirty="0"/>
              <a:t> فإنها تميل إلى خسارة إلكترون التكافؤ الوحيد وبالتالي تصبح أيونات موجبة</a:t>
            </a:r>
            <a:r>
              <a:rPr lang="ar-SA" sz="2800" dirty="0"/>
              <a:t> شحنتها 1+</a:t>
            </a:r>
            <a:r>
              <a:rPr lang="ar-JO" sz="2800" dirty="0"/>
              <a:t>.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3034633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9DDE0F4-1E4A-4E38-82B6-C688CE6E2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636" y="213094"/>
            <a:ext cx="11160000" cy="720000"/>
          </a:xfrm>
        </p:spPr>
        <p:txBody>
          <a:bodyPr/>
          <a:lstStyle/>
          <a:p>
            <a:r>
              <a:rPr lang="ar-SA" dirty="0"/>
              <a:t>الصّفات </a:t>
            </a:r>
            <a:r>
              <a:rPr lang="ar-JO" dirty="0"/>
              <a:t>الكيميائيّة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מציין מיקום תוכן 3">
                <a:extLst>
                  <a:ext uri="{FF2B5EF4-FFF2-40B4-BE49-F238E27FC236}">
                    <a16:creationId xmlns:a16="http://schemas.microsoft.com/office/drawing/2014/main" id="{AA80B05D-B371-443F-83DC-4A9A1C50D35B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-2517009" y="870490"/>
                <a:ext cx="11661953" cy="572866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he-IL" dirty="0">
                  <a:solidFill>
                    <a:srgbClr val="0070C0"/>
                  </a:solidFill>
                </a:endParaRPr>
              </a:p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𝐿𝑖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𝐿𝑖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𝑁𝑎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𝑁𝑎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𝑅𝑏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𝑅𝑏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𝐶𝑠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𝐶𝑠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𝐹𝑟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𝐹𝑟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  <a:p>
                <a:pPr marL="0" indent="0">
                  <a:buNone/>
                </a:pPr>
                <a:endParaRPr lang="he-IL" dirty="0"/>
              </a:p>
            </p:txBody>
          </p:sp>
        </mc:Choice>
        <mc:Fallback xmlns="">
          <p:sp>
            <p:nvSpPr>
              <p:cNvPr id="4" name="מציין מיקום תוכן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A80B05D-B371-443F-83DC-4A9A1C50D3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-2517009" y="870490"/>
                <a:ext cx="11661953" cy="5728667"/>
              </a:xfr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 dirty="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מלבן 4">
            <a:extLst>
              <a:ext uri="{FF2B5EF4-FFF2-40B4-BE49-F238E27FC236}">
                <a16:creationId xmlns:a16="http://schemas.microsoft.com/office/drawing/2014/main" id="{00BE9566-2E09-41A9-A1AB-9DC814B71917}"/>
              </a:ext>
            </a:extLst>
          </p:cNvPr>
          <p:cNvSpPr/>
          <p:nvPr/>
        </p:nvSpPr>
        <p:spPr>
          <a:xfrm>
            <a:off x="0" y="884138"/>
            <a:ext cx="12078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</a:rPr>
              <a:t>بسبب 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</a:rPr>
              <a:t>ميل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</a:rPr>
              <a:t> الفلزّات القلويّة الكبير للتنازل عن الكترونات التكافؤ الخاصة بهم، لذلك ف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</a:rPr>
              <a:t>إ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</a:rPr>
              <a:t>نه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</a:rPr>
              <a:t>ا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</a:rPr>
              <a:t>تتفاعل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</a:rPr>
              <a:t> بسهولة 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</a:rPr>
              <a:t>مثل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</a:rPr>
              <a:t>ا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</a:rPr>
              <a:t> مع الماء بحسب التفاعلات التالية: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ABF93D5-2C3E-4F63-9506-6897889FE344}"/>
              </a:ext>
            </a:extLst>
          </p:cNvPr>
          <p:cNvSpPr/>
          <p:nvPr/>
        </p:nvSpPr>
        <p:spPr>
          <a:xfrm>
            <a:off x="3773604" y="1299636"/>
            <a:ext cx="750627" cy="4674226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41F1B397-13D0-4C84-B685-9FE0BCBA5A1E}"/>
              </a:ext>
            </a:extLst>
          </p:cNvPr>
          <p:cNvSpPr/>
          <p:nvPr/>
        </p:nvSpPr>
        <p:spPr>
          <a:xfrm>
            <a:off x="6922376" y="2721920"/>
            <a:ext cx="5155679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تفاعل الفلزّات القلويّة مع الما</a:t>
            </a:r>
            <a:r>
              <a:rPr lang="ar-SA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ء</a:t>
            </a:r>
            <a:r>
              <a:rPr lang="ar-JO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هو تفاعل سريع والذي ي</a:t>
            </a:r>
            <a:r>
              <a:rPr lang="ar-SA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ُ</a:t>
            </a:r>
            <a:r>
              <a:rPr lang="ar-JO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طلق طاقة كبيرة خلال زمن قصير ويُنتِج غاز الهيدروجين القابل للاشتعال، الأمر الذي من الممكن أن ي</a:t>
            </a:r>
            <a:r>
              <a:rPr lang="ar-SA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ُ</a:t>
            </a:r>
            <a:r>
              <a:rPr lang="ar-JO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سب</a:t>
            </a:r>
            <a:r>
              <a:rPr lang="ar-SA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ِّ</a:t>
            </a:r>
            <a:r>
              <a:rPr lang="ar-JO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ب انفجار.</a:t>
            </a:r>
          </a:p>
        </p:txBody>
      </p:sp>
    </p:spTree>
    <p:extLst>
      <p:ext uri="{BB962C8B-B14F-4D97-AF65-F5344CB8AC3E}">
        <p14:creationId xmlns:p14="http://schemas.microsoft.com/office/powerpoint/2010/main" val="63082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571116" y="2577937"/>
            <a:ext cx="9206002" cy="1924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2" tIns="121872" rIns="121872" bIns="121872" anchor="t" anchorCtr="0">
            <a:noAutofit/>
          </a:bodyPr>
          <a:lstStyle/>
          <a:p>
            <a:pPr marL="609478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964428" y="1435863"/>
            <a:ext cx="11080030" cy="1260000"/>
          </a:xfrm>
        </p:spPr>
        <p:txBody>
          <a:bodyPr/>
          <a:lstStyle/>
          <a:p>
            <a:r>
              <a:rPr lang="ar-SA" dirty="0">
                <a:cs typeface="+mn-cs"/>
              </a:rPr>
              <a:t>ا</a:t>
            </a:r>
            <a:r>
              <a:rPr lang="ar-JO" dirty="0">
                <a:cs typeface="+mn-cs"/>
              </a:rPr>
              <a:t>لعائلات في جدول العناصر</a:t>
            </a:r>
            <a:endParaRPr lang="he-IL" dirty="0">
              <a:cs typeface="+mn-cs"/>
            </a:endParaRP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659206" y="2820011"/>
            <a:ext cx="10872000" cy="720000"/>
          </a:xfrm>
        </p:spPr>
        <p:txBody>
          <a:bodyPr/>
          <a:lstStyle/>
          <a:p>
            <a:r>
              <a:rPr lang="ar-JO" dirty="0">
                <a:cs typeface="+mn-cs"/>
                <a:sym typeface="Varela Round"/>
              </a:rPr>
              <a:t>كيمياء</a:t>
            </a:r>
            <a:r>
              <a:rPr lang="ar-SA" dirty="0">
                <a:cs typeface="+mn-cs"/>
                <a:sym typeface="Varela Round"/>
              </a:rPr>
              <a:t> الصّفّ</a:t>
            </a:r>
            <a:r>
              <a:rPr lang="ar-JO" dirty="0">
                <a:cs typeface="+mn-cs"/>
                <a:sym typeface="Varela Round"/>
              </a:rPr>
              <a:t> العاشر – الث</a:t>
            </a:r>
            <a:r>
              <a:rPr lang="ar-SA" dirty="0">
                <a:cs typeface="+mn-cs"/>
                <a:sym typeface="Varela Round"/>
              </a:rPr>
              <a:t>ّ</a:t>
            </a:r>
            <a:r>
              <a:rPr lang="ar-JO" dirty="0">
                <a:cs typeface="+mn-cs"/>
                <a:sym typeface="Varela Round"/>
              </a:rPr>
              <a:t>اني عشر</a:t>
            </a:r>
            <a:endParaRPr lang="he-IL" dirty="0">
              <a:cs typeface="+mn-cs"/>
              <a:sym typeface="Varela Round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796905" y="3661048"/>
            <a:ext cx="10872000" cy="720000"/>
          </a:xfrm>
        </p:spPr>
        <p:txBody>
          <a:bodyPr/>
          <a:lstStyle/>
          <a:p>
            <a:r>
              <a:rPr lang="ar-JO" dirty="0">
                <a:cs typeface="+mn-cs"/>
                <a:sym typeface="Varela Round"/>
              </a:rPr>
              <a:t>المعلمة تحرير شربيني</a:t>
            </a:r>
            <a:endParaRPr lang="he-IL" dirty="0">
              <a:cs typeface="+mn-cs"/>
              <a:sym typeface="Varela Roun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18D148-23C0-4AB0-8A12-945E32804E12}"/>
              </a:ext>
            </a:extLst>
          </p:cNvPr>
          <p:cNvSpPr txBox="1"/>
          <p:nvPr/>
        </p:nvSpPr>
        <p:spPr>
          <a:xfrm>
            <a:off x="3826351" y="4421177"/>
            <a:ext cx="4537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400" b="1" dirty="0"/>
              <a:t>משפחות בטבלה המחזורית</a:t>
            </a:r>
            <a:endParaRPr lang="x-none" sz="2400" b="1" dirty="0"/>
          </a:p>
        </p:txBody>
      </p:sp>
    </p:spTree>
    <p:extLst>
      <p:ext uri="{BB962C8B-B14F-4D97-AF65-F5344CB8AC3E}">
        <p14:creationId xmlns:p14="http://schemas.microsoft.com/office/powerpoint/2010/main" val="1578787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097CC30-E87C-438C-B4E7-B7950F087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الفلزّات القلويّة</a:t>
            </a:r>
            <a:endParaRPr lang="he-IL" dirty="0">
              <a:cs typeface="+mn-cs"/>
            </a:endParaRP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085B7A6-B197-4D5E-B034-6943E717F7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0" y="1725681"/>
            <a:ext cx="11675206" cy="4152517"/>
          </a:xfrm>
        </p:spPr>
        <p:txBody>
          <a:bodyPr>
            <a:normAutofit/>
          </a:bodyPr>
          <a:lstStyle/>
          <a:p>
            <a:r>
              <a:rPr lang="ar-JO" dirty="0">
                <a:cs typeface="+mn-cs"/>
              </a:rPr>
              <a:t>في الفيديو التالي، لاحظ السلوك الكيميائي </a:t>
            </a:r>
            <a:r>
              <a:rPr lang="ar-SA" dirty="0">
                <a:cs typeface="+mn-cs"/>
              </a:rPr>
              <a:t>لكُل واحد من</a:t>
            </a:r>
            <a:r>
              <a:rPr lang="ar-JO" dirty="0">
                <a:cs typeface="+mn-cs"/>
              </a:rPr>
              <a:t> الفلزّات القلويّة في الماء.</a:t>
            </a:r>
          </a:p>
          <a:p>
            <a:endParaRPr lang="ar-JO" dirty="0">
              <a:cs typeface="+mn-cs"/>
            </a:endParaRPr>
          </a:p>
          <a:p>
            <a:r>
              <a:rPr lang="ar-JO" dirty="0">
                <a:cs typeface="+mn-cs"/>
              </a:rPr>
              <a:t> ما الفرق الواضح </a:t>
            </a:r>
            <a:r>
              <a:rPr lang="ar-JO" dirty="0" err="1">
                <a:cs typeface="+mn-cs"/>
              </a:rPr>
              <a:t>بينهما؟</a:t>
            </a:r>
            <a:r>
              <a:rPr lang="ar-JO" dirty="0">
                <a:cs typeface="+mn-cs"/>
              </a:rPr>
              <a:t> </a:t>
            </a:r>
          </a:p>
          <a:p>
            <a:endParaRPr lang="ar-JO" dirty="0">
              <a:cs typeface="+mn-cs"/>
            </a:endParaRPr>
          </a:p>
          <a:p>
            <a:r>
              <a:rPr lang="ar-JO" dirty="0">
                <a:cs typeface="+mn-cs"/>
              </a:rPr>
              <a:t>حاول شرح ذلك بالإشارة إلى تفاعلات كل من الفلزّات القلويّة مع الماء.</a:t>
            </a:r>
            <a:endParaRPr lang="he-IL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417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F691003-76DD-44F7-8A45-EC2B0E034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A9F0067-9BF2-43CE-9D51-3ED599DEB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דיה מקוונת 4">
            <a:hlinkClick r:id="" action="ppaction://media"/>
            <a:extLst>
              <a:ext uri="{FF2B5EF4-FFF2-40B4-BE49-F238E27FC236}">
                <a16:creationId xmlns:a16="http://schemas.microsoft.com/office/drawing/2014/main" id="{38903C58-A05E-42A7-AFB2-EF2884C486E4}"/>
              </a:ext>
            </a:extLst>
          </p:cNvPr>
          <p:cNvPicPr>
            <a:picLocks noGrp="1" noRot="1" noChangeAspect="1"/>
          </p:cNvPicPr>
          <p:nvPr>
            <p:ph sz="quarter" idx="4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0413" cy="689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B8F6E7-2D14-4926-A808-338D2163C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الفلزّات القلويّة</a:t>
            </a:r>
            <a:endParaRPr lang="he-IL" dirty="0">
              <a:cs typeface="+mn-cs"/>
            </a:endParaRP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908F292-4B81-4CFC-83D8-393B60D131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ar-SA" dirty="0">
                <a:cs typeface="+mn-cs"/>
              </a:rPr>
              <a:t>تغيُّر </a:t>
            </a:r>
            <a:r>
              <a:rPr lang="ar-JO" dirty="0">
                <a:cs typeface="+mn-cs"/>
              </a:rPr>
              <a:t>طاقة </a:t>
            </a:r>
            <a:r>
              <a:rPr lang="ar-JO" dirty="0" err="1">
                <a:cs typeface="+mn-cs"/>
              </a:rPr>
              <a:t>التأي</a:t>
            </a:r>
            <a:r>
              <a:rPr lang="ar-SA" dirty="0">
                <a:cs typeface="+mn-cs"/>
              </a:rPr>
              <a:t>ُّ</a:t>
            </a:r>
            <a:r>
              <a:rPr lang="ar-JO" dirty="0">
                <a:cs typeface="+mn-cs"/>
              </a:rPr>
              <a:t>ن للفلزّات القلويّة</a:t>
            </a:r>
            <a:r>
              <a:rPr lang="ar-SA" dirty="0">
                <a:cs typeface="+mn-cs"/>
              </a:rPr>
              <a:t> خلال العامود</a:t>
            </a:r>
            <a:endParaRPr lang="he-IL" dirty="0">
              <a:cs typeface="+mn-cs"/>
            </a:endParaRPr>
          </a:p>
        </p:txBody>
      </p:sp>
      <p:pic>
        <p:nvPicPr>
          <p:cNvPr id="7170" name="Picture 2" descr="Group 1: Properties of Alkali Metals - Chemistry LibreTexts">
            <a:extLst>
              <a:ext uri="{FF2B5EF4-FFF2-40B4-BE49-F238E27FC236}">
                <a16:creationId xmlns:a16="http://schemas.microsoft.com/office/drawing/2014/main" id="{1D6C2345-2AC2-45A8-9D79-840F166E1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8"/>
          <a:stretch/>
        </p:blipFill>
        <p:spPr bwMode="auto">
          <a:xfrm>
            <a:off x="304801" y="1725681"/>
            <a:ext cx="8592732" cy="399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762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C1F2CD-947D-491E-9319-9D6CF716E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320" y="245040"/>
            <a:ext cx="11160000" cy="720000"/>
          </a:xfrm>
        </p:spPr>
        <p:txBody>
          <a:bodyPr/>
          <a:lstStyle/>
          <a:p>
            <a:r>
              <a:rPr lang="ar-JO" dirty="0">
                <a:cs typeface="+mn-cs"/>
              </a:rPr>
              <a:t>الفلزّات القلويّة</a:t>
            </a:r>
            <a:endParaRPr lang="he-IL" dirty="0">
              <a:cs typeface="+mn-cs"/>
            </a:endParaRP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6F72E8C-6B58-45C0-B134-5E320297C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57522" y="251081"/>
            <a:ext cx="6189596" cy="540000"/>
          </a:xfrm>
        </p:spPr>
        <p:txBody>
          <a:bodyPr/>
          <a:lstStyle/>
          <a:p>
            <a:r>
              <a:rPr lang="ar-SA" dirty="0">
                <a:cs typeface="+mn-cs"/>
              </a:rPr>
              <a:t>تغيُّر </a:t>
            </a:r>
            <a:r>
              <a:rPr lang="ar-JO" dirty="0">
                <a:cs typeface="+mn-cs"/>
              </a:rPr>
              <a:t>طاقة </a:t>
            </a:r>
            <a:r>
              <a:rPr lang="ar-JO" dirty="0" err="1">
                <a:cs typeface="+mn-cs"/>
              </a:rPr>
              <a:t>التأي</a:t>
            </a:r>
            <a:r>
              <a:rPr lang="ar-SA" dirty="0">
                <a:cs typeface="+mn-cs"/>
              </a:rPr>
              <a:t>ُّ</a:t>
            </a:r>
            <a:r>
              <a:rPr lang="ar-JO" dirty="0">
                <a:cs typeface="+mn-cs"/>
              </a:rPr>
              <a:t>ن للفلزّات القلويّة</a:t>
            </a:r>
            <a:r>
              <a:rPr lang="he-IL" dirty="0">
                <a:cs typeface="+mn-cs"/>
              </a:rPr>
              <a:t> </a:t>
            </a:r>
            <a:r>
              <a:rPr lang="ar-SA" dirty="0">
                <a:cs typeface="+mn-cs"/>
              </a:rPr>
              <a:t>خلال العامود</a:t>
            </a:r>
            <a:endParaRPr lang="he-IL" dirty="0">
              <a:cs typeface="+mn-cs"/>
            </a:endParaRPr>
          </a:p>
        </p:txBody>
      </p:sp>
      <p:graphicFrame>
        <p:nvGraphicFramePr>
          <p:cNvPr id="5" name="טבלה 5">
            <a:extLst>
              <a:ext uri="{FF2B5EF4-FFF2-40B4-BE49-F238E27FC236}">
                <a16:creationId xmlns:a16="http://schemas.microsoft.com/office/drawing/2014/main" id="{51BB74AA-A154-4D13-8CB7-A03ACDF8A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284047"/>
              </p:ext>
            </p:extLst>
          </p:nvPr>
        </p:nvGraphicFramePr>
        <p:xfrm>
          <a:off x="515205" y="1740399"/>
          <a:ext cx="4346712" cy="35661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96278">
                  <a:extLst>
                    <a:ext uri="{9D8B030D-6E8A-4147-A177-3AD203B41FA5}">
                      <a16:colId xmlns:a16="http://schemas.microsoft.com/office/drawing/2014/main" val="4064988691"/>
                    </a:ext>
                  </a:extLst>
                </a:gridCol>
                <a:gridCol w="1629307">
                  <a:extLst>
                    <a:ext uri="{9D8B030D-6E8A-4147-A177-3AD203B41FA5}">
                      <a16:colId xmlns:a16="http://schemas.microsoft.com/office/drawing/2014/main" val="3743411878"/>
                    </a:ext>
                  </a:extLst>
                </a:gridCol>
                <a:gridCol w="1021127">
                  <a:extLst>
                    <a:ext uri="{9D8B030D-6E8A-4147-A177-3AD203B41FA5}">
                      <a16:colId xmlns:a16="http://schemas.microsoft.com/office/drawing/2014/main" val="36896009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مستوى</a:t>
                      </a:r>
                      <a:r>
                        <a:rPr lang="ar-JO" sz="2400" baseline="0" dirty="0">
                          <a:latin typeface="Arial" panose="020B0604020202020204" pitchFamily="34" charset="0"/>
                          <a:cs typeface="+mn-cs"/>
                        </a:rPr>
                        <a:t> التكافؤ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رمز الفلزّ القلوي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السطر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12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01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42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7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Rb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773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464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392042"/>
                  </a:ext>
                </a:extLst>
              </a:tr>
            </a:tbl>
          </a:graphicData>
        </a:graphic>
      </p:graphicFrame>
      <p:pic>
        <p:nvPicPr>
          <p:cNvPr id="6" name="תמונה 5">
            <a:extLst>
              <a:ext uri="{FF2B5EF4-FFF2-40B4-BE49-F238E27FC236}">
                <a16:creationId xmlns:a16="http://schemas.microsoft.com/office/drawing/2014/main" id="{B9FE203D-2C37-43AA-B0C8-77403A611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4626" r="81097"/>
          <a:stretch/>
        </p:blipFill>
        <p:spPr>
          <a:xfrm>
            <a:off x="4861917" y="2872169"/>
            <a:ext cx="609601" cy="2849217"/>
          </a:xfrm>
          <a:prstGeom prst="rect">
            <a:avLst/>
          </a:prstGeom>
        </p:spPr>
      </p:pic>
      <p:sp>
        <p:nvSpPr>
          <p:cNvPr id="7" name="מציין מיקום תוכן 3">
            <a:extLst>
              <a:ext uri="{FF2B5EF4-FFF2-40B4-BE49-F238E27FC236}">
                <a16:creationId xmlns:a16="http://schemas.microsoft.com/office/drawing/2014/main" id="{CBED3279-0FD6-4AC1-A538-B1DC529CF5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49672" y="1136614"/>
            <a:ext cx="6843898" cy="4152517"/>
          </a:xfrm>
        </p:spPr>
        <p:txBody>
          <a:bodyPr>
            <a:normAutofit/>
          </a:bodyPr>
          <a:lstStyle/>
          <a:p>
            <a:r>
              <a:rPr lang="ar-JO" dirty="0">
                <a:cs typeface="+mn-cs"/>
              </a:rPr>
              <a:t>كلما كان مستوى التكافؤ أبعد عن نواة الذرّة</a:t>
            </a:r>
          </a:p>
          <a:p>
            <a:r>
              <a:rPr lang="ar-JO" dirty="0">
                <a:cs typeface="+mn-cs"/>
              </a:rPr>
              <a:t> قوى التجاذب الكهربائي</a:t>
            </a:r>
            <a:r>
              <a:rPr lang="ar-SA" dirty="0">
                <a:cs typeface="+mn-cs"/>
              </a:rPr>
              <a:t>ّ</a:t>
            </a:r>
            <a:r>
              <a:rPr lang="ar-JO" dirty="0">
                <a:cs typeface="+mn-cs"/>
              </a:rPr>
              <a:t>ة بين نواة الذرة و</a:t>
            </a:r>
            <a:r>
              <a:rPr lang="ar-SA" dirty="0">
                <a:cs typeface="+mn-cs"/>
              </a:rPr>
              <a:t>إ</a:t>
            </a:r>
            <a:r>
              <a:rPr lang="ar-JO" dirty="0" err="1">
                <a:cs typeface="+mn-cs"/>
              </a:rPr>
              <a:t>لكترونات</a:t>
            </a:r>
            <a:r>
              <a:rPr lang="ar-JO" dirty="0">
                <a:cs typeface="+mn-cs"/>
              </a:rPr>
              <a:t> التكافؤ تكون أضعف.</a:t>
            </a:r>
          </a:p>
          <a:p>
            <a:r>
              <a:rPr lang="ar-JO" dirty="0">
                <a:cs typeface="+mn-cs"/>
              </a:rPr>
              <a:t>لذلك يتم</a:t>
            </a:r>
            <a:r>
              <a:rPr lang="ar-SA" dirty="0">
                <a:cs typeface="+mn-cs"/>
              </a:rPr>
              <a:t>ّ</a:t>
            </a:r>
            <a:r>
              <a:rPr lang="ar-JO" dirty="0">
                <a:cs typeface="+mn-cs"/>
              </a:rPr>
              <a:t> </a:t>
            </a:r>
            <a:r>
              <a:rPr lang="ar-SA" dirty="0">
                <a:cs typeface="+mn-cs"/>
              </a:rPr>
              <a:t>بذل</a:t>
            </a:r>
            <a:r>
              <a:rPr lang="ar-JO" dirty="0">
                <a:cs typeface="+mn-cs"/>
              </a:rPr>
              <a:t> طاقة أقل لإخراج الإلكترون</a:t>
            </a:r>
            <a:r>
              <a:rPr lang="ar-SA" dirty="0">
                <a:cs typeface="+mn-cs"/>
              </a:rPr>
              <a:t>.</a:t>
            </a:r>
            <a:endParaRPr lang="ar-JO" dirty="0">
              <a:cs typeface="+mn-cs"/>
            </a:endParaRPr>
          </a:p>
          <a:p>
            <a:r>
              <a:rPr lang="ar-JO" dirty="0">
                <a:cs typeface="+mn-cs"/>
              </a:rPr>
              <a:t>بما معناه للفلزّ القلوي </a:t>
            </a:r>
            <a:r>
              <a:rPr lang="ar-SA" dirty="0">
                <a:cs typeface="+mn-cs"/>
              </a:rPr>
              <a:t>ميل كبير ل</a:t>
            </a:r>
            <a:r>
              <a:rPr lang="ar-JO" dirty="0">
                <a:cs typeface="+mn-cs"/>
              </a:rPr>
              <a:t>لتنازل عن الإلكترون</a:t>
            </a:r>
            <a:r>
              <a:rPr lang="ar-SA" dirty="0">
                <a:cs typeface="+mn-cs"/>
              </a:rPr>
              <a:t>.</a:t>
            </a:r>
            <a:endParaRPr lang="ar-JO" dirty="0">
              <a:cs typeface="+mn-cs"/>
            </a:endParaRPr>
          </a:p>
          <a:p>
            <a:r>
              <a:rPr lang="ar-JO" dirty="0">
                <a:cs typeface="+mn-cs"/>
              </a:rPr>
              <a:t>تفاعلهم الكيميائي سريع وقوي.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3231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E67C805-9AF2-4A15-BD35-A542F1D1C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الفلزّات القلويّة</a:t>
            </a:r>
            <a:endParaRPr lang="he-IL" dirty="0">
              <a:cs typeface="+mn-cs"/>
            </a:endParaRP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EA050883-E47E-4012-99B5-47CA4F94C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131" y="1047749"/>
            <a:ext cx="11160000" cy="4152517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ar-JO" dirty="0">
                <a:cs typeface="+mn-cs"/>
              </a:rPr>
              <a:t>من المعتاد تخزين الفلزّات القلويّة في الزيت أو النفط، الذي يعزل الفلزّات القلويّة من بيئة بها ماء. </a:t>
            </a:r>
            <a:endParaRPr lang="he-IL" dirty="0">
              <a:cs typeface="+mn-cs"/>
            </a:endParaRPr>
          </a:p>
          <a:p>
            <a:pPr>
              <a:lnSpc>
                <a:spcPct val="150000"/>
              </a:lnSpc>
              <a:buNone/>
            </a:pPr>
            <a:r>
              <a:rPr lang="ar-JO" dirty="0">
                <a:cs typeface="+mn-cs"/>
              </a:rPr>
              <a:t>أو </a:t>
            </a:r>
            <a:r>
              <a:rPr lang="ar-SA" dirty="0">
                <a:cs typeface="+mn-cs"/>
              </a:rPr>
              <a:t>في</a:t>
            </a:r>
            <a:r>
              <a:rPr lang="ar-JO" dirty="0">
                <a:cs typeface="+mn-cs"/>
              </a:rPr>
              <a:t> جهاز </a:t>
            </a:r>
            <a:r>
              <a:rPr lang="ar-SA" dirty="0">
                <a:cs typeface="+mn-cs"/>
              </a:rPr>
              <a:t>مع فراغ</a:t>
            </a:r>
            <a:r>
              <a:rPr lang="ar-JO" dirty="0">
                <a:cs typeface="+mn-cs"/>
              </a:rPr>
              <a:t> (بدون هواء وبخار ماء)</a:t>
            </a:r>
            <a:r>
              <a:rPr lang="he-IL" dirty="0">
                <a:cs typeface="+mn-cs"/>
              </a:rPr>
              <a:t>.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F341BE67-39E8-4C44-BE6A-C69F1898A9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071" y="1916466"/>
            <a:ext cx="4305127" cy="3403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B1D01CB-35CA-43D4-8379-9C34BC3AAF1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1913" y="3124008"/>
            <a:ext cx="4212087" cy="3008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2460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904" y="2695863"/>
            <a:ext cx="9206002" cy="1924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2" tIns="121872" rIns="121872" bIns="121872" anchor="t" anchorCtr="0">
            <a:noAutofit/>
          </a:bodyPr>
          <a:lstStyle/>
          <a:p>
            <a:pPr marL="609478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الفلزّات القلويّة التُّرابيّة</a:t>
            </a:r>
            <a:endParaRPr lang="he-IL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844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F270A5D-C512-4B4A-BC3D-DB291CC3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الفلزّات القلويّة التُّرابيّة</a:t>
            </a:r>
            <a:endParaRPr lang="he-IL" dirty="0">
              <a:cs typeface="+mn-cs"/>
            </a:endParaRPr>
          </a:p>
        </p:txBody>
      </p:sp>
      <p:graphicFrame>
        <p:nvGraphicFramePr>
          <p:cNvPr id="5" name="טבלה 5">
            <a:extLst>
              <a:ext uri="{FF2B5EF4-FFF2-40B4-BE49-F238E27FC236}">
                <a16:creationId xmlns:a16="http://schemas.microsoft.com/office/drawing/2014/main" id="{B81648FD-CF42-4E51-876A-9FC6B898A5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536594"/>
              </p:ext>
            </p:extLst>
          </p:nvPr>
        </p:nvGraphicFramePr>
        <p:xfrm>
          <a:off x="-8906" y="1586832"/>
          <a:ext cx="8839199" cy="39319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69774">
                  <a:extLst>
                    <a:ext uri="{9D8B030D-6E8A-4147-A177-3AD203B41FA5}">
                      <a16:colId xmlns:a16="http://schemas.microsoft.com/office/drawing/2014/main" val="4217611873"/>
                    </a:ext>
                  </a:extLst>
                </a:gridCol>
                <a:gridCol w="1603512">
                  <a:extLst>
                    <a:ext uri="{9D8B030D-6E8A-4147-A177-3AD203B41FA5}">
                      <a16:colId xmlns:a16="http://schemas.microsoft.com/office/drawing/2014/main" val="4064988691"/>
                    </a:ext>
                  </a:extLst>
                </a:gridCol>
                <a:gridCol w="1325217">
                  <a:extLst>
                    <a:ext uri="{9D8B030D-6E8A-4147-A177-3AD203B41FA5}">
                      <a16:colId xmlns:a16="http://schemas.microsoft.com/office/drawing/2014/main" val="3043336230"/>
                    </a:ext>
                  </a:extLst>
                </a:gridCol>
                <a:gridCol w="1590262">
                  <a:extLst>
                    <a:ext uri="{9D8B030D-6E8A-4147-A177-3AD203B41FA5}">
                      <a16:colId xmlns:a16="http://schemas.microsoft.com/office/drawing/2014/main" val="1793511249"/>
                    </a:ext>
                  </a:extLst>
                </a:gridCol>
                <a:gridCol w="1629307">
                  <a:extLst>
                    <a:ext uri="{9D8B030D-6E8A-4147-A177-3AD203B41FA5}">
                      <a16:colId xmlns:a16="http://schemas.microsoft.com/office/drawing/2014/main" val="3743411878"/>
                    </a:ext>
                  </a:extLst>
                </a:gridCol>
                <a:gridCol w="1021127">
                  <a:extLst>
                    <a:ext uri="{9D8B030D-6E8A-4147-A177-3AD203B41FA5}">
                      <a16:colId xmlns:a16="http://schemas.microsoft.com/office/drawing/2014/main" val="36896009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عدد </a:t>
                      </a:r>
                      <a:r>
                        <a:rPr lang="ar-SA" sz="2400" dirty="0">
                          <a:latin typeface="Arial" panose="020B0604020202020204" pitchFamily="34" charset="0"/>
                          <a:cs typeface="+mn-cs"/>
                        </a:rPr>
                        <a:t>إ</a:t>
                      </a:r>
                      <a:r>
                        <a:rPr lang="ar-JO" sz="2400" dirty="0" err="1">
                          <a:latin typeface="Arial" panose="020B0604020202020204" pitchFamily="34" charset="0"/>
                          <a:cs typeface="+mn-cs"/>
                        </a:rPr>
                        <a:t>لكترونات</a:t>
                      </a:r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 التكافؤ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ترتيب الإلكترونات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عدد البروتونات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اسم الفلزّ القلويّ الترابيّ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الرمز الكيميائيّ للفلزّ القلويّ</a:t>
                      </a:r>
                      <a:r>
                        <a:rPr lang="ar-JO" sz="2400" baseline="0" dirty="0">
                          <a:latin typeface="Arial" panose="020B0604020202020204" pitchFamily="34" charset="0"/>
                          <a:cs typeface="+mn-cs"/>
                        </a:rPr>
                        <a:t> الترابّي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سطر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12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2، 2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 err="1">
                          <a:latin typeface="Arial" panose="020B0604020202020204" pitchFamily="34" charset="0"/>
                          <a:cs typeface="+mn-cs"/>
                        </a:rPr>
                        <a:t>بريليوم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Be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01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، 8 ،2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 err="1">
                          <a:latin typeface="Arial" panose="020B0604020202020204" pitchFamily="34" charset="0"/>
                          <a:cs typeface="+mn-cs"/>
                        </a:rPr>
                        <a:t>مغنيزيوم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Mg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3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42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، 8 ، 8 ،2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كالسيوم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Ca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4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7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 err="1">
                          <a:latin typeface="Arial" panose="020B0604020202020204" pitchFamily="34" charset="0"/>
                          <a:cs typeface="+mn-cs"/>
                        </a:rPr>
                        <a:t>سترنسيوم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Sr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5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773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 err="1">
                          <a:latin typeface="Arial" panose="020B0604020202020204" pitchFamily="34" charset="0"/>
                          <a:cs typeface="+mn-cs"/>
                        </a:rPr>
                        <a:t>باريوم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Ba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6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464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راديوم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Ra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7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392042"/>
                  </a:ext>
                </a:extLst>
              </a:tr>
            </a:tbl>
          </a:graphicData>
        </a:graphic>
      </p:graphicFrame>
      <p:sp>
        <p:nvSpPr>
          <p:cNvPr id="7" name="מלבן 6">
            <a:extLst>
              <a:ext uri="{FF2B5EF4-FFF2-40B4-BE49-F238E27FC236}">
                <a16:creationId xmlns:a16="http://schemas.microsoft.com/office/drawing/2014/main" id="{B91343F9-7187-405D-BCA1-08840E70536A}"/>
              </a:ext>
            </a:extLst>
          </p:cNvPr>
          <p:cNvSpPr/>
          <p:nvPr/>
        </p:nvSpPr>
        <p:spPr>
          <a:xfrm>
            <a:off x="1060174" y="1173366"/>
            <a:ext cx="3127513" cy="3869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dirty="0">
                <a:latin typeface="Arial" panose="020B0604020202020204" pitchFamily="34" charset="0"/>
              </a:rPr>
              <a:t>عمود</a:t>
            </a:r>
            <a:r>
              <a:rPr lang="he-IL" sz="2400" dirty="0">
                <a:latin typeface="Arial" panose="020B0604020202020204" pitchFamily="34" charset="0"/>
              </a:rPr>
              <a:t> 2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7A04099E-1F27-4251-B072-493C1E165778}"/>
              </a:ext>
            </a:extLst>
          </p:cNvPr>
          <p:cNvSpPr/>
          <p:nvPr/>
        </p:nvSpPr>
        <p:spPr>
          <a:xfrm>
            <a:off x="199576" y="840329"/>
            <a:ext cx="11791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</a:rPr>
              <a:t>عناصر العمود </a:t>
            </a:r>
            <a:r>
              <a:rPr lang="he-IL" sz="2400" dirty="0">
                <a:solidFill>
                  <a:srgbClr val="0070C0"/>
                </a:solidFill>
                <a:latin typeface="Arial" panose="020B0604020202020204" pitchFamily="34" charset="0"/>
              </a:rPr>
              <a:t>2 – 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</a:rPr>
              <a:t>الفلزّات القلويّة التُّرابيّة</a:t>
            </a:r>
            <a:endParaRPr lang="he-IL" sz="24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B638CF9B-3B4A-4C6B-B7E0-DABC1A842E22}"/>
              </a:ext>
            </a:extLst>
          </p:cNvPr>
          <p:cNvSpPr/>
          <p:nvPr/>
        </p:nvSpPr>
        <p:spPr>
          <a:xfrm>
            <a:off x="5605340" y="1586833"/>
            <a:ext cx="1557337" cy="3931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3F3EEB87-3412-4DFA-A62E-4EA83534D860}"/>
              </a:ext>
            </a:extLst>
          </p:cNvPr>
          <p:cNvSpPr/>
          <p:nvPr/>
        </p:nvSpPr>
        <p:spPr>
          <a:xfrm>
            <a:off x="7217816" y="1586834"/>
            <a:ext cx="1557337" cy="3931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7577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BB990BC-611C-41C1-B7CB-23CBD4B46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>
                <a:cs typeface="+mn-cs"/>
              </a:rPr>
              <a:t>الصّفات</a:t>
            </a:r>
            <a:r>
              <a:rPr lang="ar-JO" dirty="0">
                <a:cs typeface="+mn-cs"/>
              </a:rPr>
              <a:t> الفيزيائيّة</a:t>
            </a:r>
            <a:endParaRPr lang="he-IL" dirty="0">
              <a:cs typeface="+mn-cs"/>
            </a:endParaRP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CC47705-9419-46B7-AB7B-9E93ADBEAC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0311" y="933094"/>
            <a:ext cx="11160000" cy="463249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ar-JO" dirty="0">
                <a:solidFill>
                  <a:srgbClr val="0070C0"/>
                </a:solidFill>
                <a:cs typeface="+mn-cs"/>
              </a:rPr>
              <a:t>أكتب وصف </a:t>
            </a:r>
            <a:r>
              <a:rPr lang="ar-JO" dirty="0" err="1">
                <a:solidFill>
                  <a:srgbClr val="0070C0"/>
                </a:solidFill>
                <a:cs typeface="+mn-cs"/>
              </a:rPr>
              <a:t>ماكروسكوبي</a:t>
            </a:r>
            <a:r>
              <a:rPr lang="ar-SA" dirty="0">
                <a:solidFill>
                  <a:srgbClr val="0070C0"/>
                </a:solidFill>
                <a:cs typeface="+mn-cs"/>
              </a:rPr>
              <a:t>ّ</a:t>
            </a:r>
            <a:r>
              <a:rPr lang="ar-JO" dirty="0">
                <a:solidFill>
                  <a:srgbClr val="0070C0"/>
                </a:solidFill>
                <a:cs typeface="+mn-cs"/>
              </a:rPr>
              <a:t> </a:t>
            </a:r>
            <a:r>
              <a:rPr lang="ar-SA" dirty="0">
                <a:solidFill>
                  <a:srgbClr val="0070C0"/>
                </a:solidFill>
                <a:cs typeface="+mn-cs"/>
              </a:rPr>
              <a:t>للصّفات</a:t>
            </a:r>
            <a:r>
              <a:rPr lang="ar-JO" dirty="0">
                <a:solidFill>
                  <a:srgbClr val="0070C0"/>
                </a:solidFill>
                <a:cs typeface="+mn-cs"/>
              </a:rPr>
              <a:t> الفيزيائيّة لفلزّ المغنيزيوم </a:t>
            </a:r>
            <a:r>
              <a:rPr lang="ar-SA" dirty="0">
                <a:solidFill>
                  <a:srgbClr val="0070C0"/>
                </a:solidFill>
                <a:cs typeface="+mn-cs"/>
              </a:rPr>
              <a:t>الذي يُمثِّل </a:t>
            </a:r>
            <a:r>
              <a:rPr lang="ar-JO" dirty="0">
                <a:solidFill>
                  <a:srgbClr val="0070C0"/>
                </a:solidFill>
                <a:cs typeface="+mn-cs"/>
              </a:rPr>
              <a:t>الص</a:t>
            </a:r>
            <a:r>
              <a:rPr lang="ar-SA" dirty="0">
                <a:solidFill>
                  <a:srgbClr val="0070C0"/>
                </a:solidFill>
                <a:cs typeface="+mn-cs"/>
              </a:rPr>
              <a:t>ّ</a:t>
            </a:r>
            <a:r>
              <a:rPr lang="ar-JO" dirty="0">
                <a:solidFill>
                  <a:srgbClr val="0070C0"/>
                </a:solidFill>
                <a:cs typeface="+mn-cs"/>
              </a:rPr>
              <a:t>فات الفيزيائيّة للفلزّات القلويّة التُّرابيّة.</a:t>
            </a:r>
            <a:endParaRPr lang="he-IL" dirty="0">
              <a:solidFill>
                <a:srgbClr val="0070C0"/>
              </a:solidFill>
              <a:cs typeface="+mn-cs"/>
            </a:endParaRPr>
          </a:p>
          <a:p>
            <a:endParaRPr lang="he-IL" dirty="0">
              <a:cs typeface="+mn-cs"/>
            </a:endParaRPr>
          </a:p>
          <a:p>
            <a:r>
              <a:rPr lang="ar-JO" dirty="0">
                <a:cs typeface="+mn-cs"/>
              </a:rPr>
              <a:t>صلب في درجة حرارة </a:t>
            </a:r>
            <a:r>
              <a:rPr lang="ar-JO" dirty="0" err="1">
                <a:cs typeface="+mn-cs"/>
              </a:rPr>
              <a:t>الغرفة.</a:t>
            </a:r>
            <a:r>
              <a:rPr lang="ar-JO" dirty="0">
                <a:cs typeface="+mn-cs"/>
              </a:rPr>
              <a:t> </a:t>
            </a:r>
          </a:p>
          <a:p>
            <a:r>
              <a:rPr lang="ar-JO" dirty="0">
                <a:cs typeface="+mn-cs"/>
              </a:rPr>
              <a:t>رمادي اللون مع لمعان م</a:t>
            </a:r>
            <a:r>
              <a:rPr lang="ar-SA" dirty="0">
                <a:cs typeface="+mn-cs"/>
              </a:rPr>
              <a:t>ُ</a:t>
            </a:r>
            <a:r>
              <a:rPr lang="ar-JO" dirty="0">
                <a:cs typeface="+mn-cs"/>
              </a:rPr>
              <a:t>ميّ</a:t>
            </a:r>
            <a:r>
              <a:rPr lang="ar-SA" dirty="0">
                <a:cs typeface="+mn-cs"/>
              </a:rPr>
              <a:t>َ</a:t>
            </a:r>
            <a:r>
              <a:rPr lang="ar-JO" dirty="0">
                <a:cs typeface="+mn-cs"/>
              </a:rPr>
              <a:t>ز للفلزّات.</a:t>
            </a:r>
          </a:p>
          <a:p>
            <a:r>
              <a:rPr lang="ar-JO" dirty="0">
                <a:cs typeface="+mn-cs"/>
              </a:rPr>
              <a:t> قابل للسحب.</a:t>
            </a:r>
            <a:endParaRPr lang="he-IL" dirty="0">
              <a:cs typeface="+mn-cs"/>
            </a:endParaRPr>
          </a:p>
          <a:p>
            <a:endParaRPr lang="he-IL" dirty="0"/>
          </a:p>
        </p:txBody>
      </p:sp>
      <p:sp>
        <p:nvSpPr>
          <p:cNvPr id="7" name="מלבן: מסגרת משופעת 6">
            <a:hlinkClick r:id="rId3"/>
            <a:extLst>
              <a:ext uri="{FF2B5EF4-FFF2-40B4-BE49-F238E27FC236}">
                <a16:creationId xmlns:a16="http://schemas.microsoft.com/office/drawing/2014/main" id="{0881F6FC-2519-4AD6-B006-33DE9AED1A1D}"/>
              </a:ext>
            </a:extLst>
          </p:cNvPr>
          <p:cNvSpPr/>
          <p:nvPr/>
        </p:nvSpPr>
        <p:spPr>
          <a:xfrm>
            <a:off x="4891180" y="4855619"/>
            <a:ext cx="1710324" cy="1447799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dirty="0">
                <a:latin typeface="Arial" panose="020B0604020202020204" pitchFamily="34" charset="0"/>
              </a:rPr>
              <a:t>محاكاة </a:t>
            </a:r>
            <a:r>
              <a:rPr lang="ar-SA" dirty="0">
                <a:latin typeface="Arial" panose="020B0604020202020204" pitchFamily="34" charset="0"/>
              </a:rPr>
              <a:t>الصفات</a:t>
            </a:r>
            <a:r>
              <a:rPr lang="ar-JO" dirty="0"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ar-JO" dirty="0">
                <a:latin typeface="Arial" panose="020B0604020202020204" pitchFamily="34" charset="0"/>
              </a:rPr>
              <a:t>الفيزيائي</a:t>
            </a:r>
            <a:r>
              <a:rPr lang="ar-SA" dirty="0">
                <a:latin typeface="Arial" panose="020B0604020202020204" pitchFamily="34" charset="0"/>
              </a:rPr>
              <a:t>ّ</a:t>
            </a:r>
            <a:r>
              <a:rPr lang="ar-JO" dirty="0">
                <a:latin typeface="Arial" panose="020B0604020202020204" pitchFamily="34" charset="0"/>
              </a:rPr>
              <a:t>ة </a:t>
            </a:r>
            <a:endParaRPr lang="he-IL" dirty="0">
              <a:latin typeface="Arial" panose="020B0604020202020204" pitchFamily="34" charset="0"/>
            </a:endParaRPr>
          </a:p>
        </p:txBody>
      </p:sp>
      <p:pic>
        <p:nvPicPr>
          <p:cNvPr id="8196" name="Picture 4" descr="Magnesium foil 0.05mm 0.01mm 0.02mm 0.03mm 0.04mm 0.1mm 0.15mm 0.2 ...">
            <a:extLst>
              <a:ext uri="{FF2B5EF4-FFF2-40B4-BE49-F238E27FC236}">
                <a16:creationId xmlns:a16="http://schemas.microsoft.com/office/drawing/2014/main" id="{F4598324-A63F-414A-9BD7-BE365474C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968" y="2304237"/>
            <a:ext cx="3218754" cy="2406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מגנזיום – ויקיפדיה">
            <a:extLst>
              <a:ext uri="{FF2B5EF4-FFF2-40B4-BE49-F238E27FC236}">
                <a16:creationId xmlns:a16="http://schemas.microsoft.com/office/drawing/2014/main" id="{2811B58B-C904-4E2D-92BA-E87F187F3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2" y="1628448"/>
            <a:ext cx="3752206" cy="2248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8876" y="4813143"/>
            <a:ext cx="1447799" cy="144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046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F270A5D-C512-4B4A-BC3D-DB291CC3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الصّفات الفيزيائيّة</a:t>
            </a:r>
            <a:endParaRPr lang="he-IL" dirty="0">
              <a:cs typeface="+mn-cs"/>
            </a:endParaRPr>
          </a:p>
        </p:txBody>
      </p:sp>
      <p:graphicFrame>
        <p:nvGraphicFramePr>
          <p:cNvPr id="5" name="טבלה 5">
            <a:extLst>
              <a:ext uri="{FF2B5EF4-FFF2-40B4-BE49-F238E27FC236}">
                <a16:creationId xmlns:a16="http://schemas.microsoft.com/office/drawing/2014/main" id="{B81648FD-CF42-4E51-876A-9FC6B898A5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302241"/>
              </p:ext>
            </p:extLst>
          </p:nvPr>
        </p:nvGraphicFramePr>
        <p:xfrm>
          <a:off x="199577" y="1201478"/>
          <a:ext cx="5852916" cy="4297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34213">
                  <a:extLst>
                    <a:ext uri="{9D8B030D-6E8A-4147-A177-3AD203B41FA5}">
                      <a16:colId xmlns:a16="http://schemas.microsoft.com/office/drawing/2014/main" val="4064988691"/>
                    </a:ext>
                  </a:extLst>
                </a:gridCol>
                <a:gridCol w="1534413">
                  <a:extLst>
                    <a:ext uri="{9D8B030D-6E8A-4147-A177-3AD203B41FA5}">
                      <a16:colId xmlns:a16="http://schemas.microsoft.com/office/drawing/2014/main" val="2694206644"/>
                    </a:ext>
                  </a:extLst>
                </a:gridCol>
                <a:gridCol w="1342145">
                  <a:extLst>
                    <a:ext uri="{9D8B030D-6E8A-4147-A177-3AD203B41FA5}">
                      <a16:colId xmlns:a16="http://schemas.microsoft.com/office/drawing/2014/main" val="3043336230"/>
                    </a:ext>
                  </a:extLst>
                </a:gridCol>
                <a:gridCol w="1342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07220"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ترتيب ال</a:t>
                      </a:r>
                      <a:r>
                        <a:rPr lang="ar-SA" sz="2400" dirty="0">
                          <a:latin typeface="Arial" panose="020B0604020202020204" pitchFamily="34" charset="0"/>
                          <a:cs typeface="+mn-cs"/>
                        </a:rPr>
                        <a:t>إلكترونات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عدد</a:t>
                      </a:r>
                      <a:r>
                        <a:rPr lang="ar-JO" sz="2400" baseline="0" dirty="0">
                          <a:latin typeface="Arial" panose="020B0604020202020204" pitchFamily="34" charset="0"/>
                          <a:cs typeface="+mn-cs"/>
                        </a:rPr>
                        <a:t> </a:t>
                      </a:r>
                      <a:r>
                        <a:rPr lang="ar-SA" sz="2400" baseline="0" dirty="0">
                          <a:latin typeface="Arial" panose="020B0604020202020204" pitchFamily="34" charset="0"/>
                          <a:cs typeface="+mn-cs"/>
                        </a:rPr>
                        <a:t>الإلكترونات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عدد البروتونات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رمز أيون الفلزّ القويّ الترابيّ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algn="ctr" rtl="1"/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1232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</a:t>
                      </a:r>
                      <a:r>
                        <a:rPr lang="en-US" sz="24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+2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018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، 8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r>
                        <a:rPr lang="en-US" sz="24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+2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42815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، 8 ، 8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</a:t>
                      </a:r>
                      <a:r>
                        <a:rPr lang="en-US" sz="24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+2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7151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Sr</a:t>
                      </a:r>
                      <a:r>
                        <a:rPr lang="en-US" sz="24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+2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77369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</a:t>
                      </a:r>
                      <a:r>
                        <a:rPr lang="en-US" sz="24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+2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4649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</a:t>
                      </a:r>
                      <a:r>
                        <a:rPr lang="en-US" sz="24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+2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392042"/>
                  </a:ext>
                </a:extLst>
              </a:tr>
            </a:tbl>
          </a:graphicData>
        </a:graphic>
      </p:graphicFrame>
      <p:sp>
        <p:nvSpPr>
          <p:cNvPr id="8" name="מלבן 7">
            <a:extLst>
              <a:ext uri="{FF2B5EF4-FFF2-40B4-BE49-F238E27FC236}">
                <a16:creationId xmlns:a16="http://schemas.microsoft.com/office/drawing/2014/main" id="{7A04099E-1F27-4251-B072-493C1E165778}"/>
              </a:ext>
            </a:extLst>
          </p:cNvPr>
          <p:cNvSpPr/>
          <p:nvPr/>
        </p:nvSpPr>
        <p:spPr>
          <a:xfrm>
            <a:off x="199576" y="840329"/>
            <a:ext cx="11791260" cy="170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JO" sz="2400" dirty="0">
                <a:solidFill>
                  <a:srgbClr val="002060"/>
                </a:solidFill>
                <a:latin typeface="Arial" panose="020B0604020202020204" pitchFamily="34" charset="0"/>
              </a:rPr>
              <a:t>أيضاً للفلزّات القلويّة التُّرابيّة يوجد رغبة شديدة للتفاعل</a:t>
            </a:r>
          </a:p>
          <a:p>
            <a:pPr>
              <a:lnSpc>
                <a:spcPct val="150000"/>
              </a:lnSpc>
            </a:pPr>
            <a:r>
              <a:rPr lang="ar-JO" sz="2400" dirty="0">
                <a:solidFill>
                  <a:srgbClr val="002060"/>
                </a:solidFill>
                <a:latin typeface="Arial" panose="020B0604020202020204" pitchFamily="34" charset="0"/>
              </a:rPr>
              <a:t> والتنازل عن الكتروني التكافؤ </a:t>
            </a:r>
          </a:p>
          <a:p>
            <a:pPr>
              <a:lnSpc>
                <a:spcPct val="150000"/>
              </a:lnSpc>
            </a:pPr>
            <a:r>
              <a:rPr lang="ar-JO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والتحو</a:t>
            </a:r>
            <a:r>
              <a:rPr lang="ar-SA" sz="2400" dirty="0">
                <a:solidFill>
                  <a:srgbClr val="002060"/>
                </a:solidFill>
                <a:latin typeface="Arial" panose="020B0604020202020204" pitchFamily="34" charset="0"/>
              </a:rPr>
              <a:t>ُّ</a:t>
            </a:r>
            <a:r>
              <a:rPr lang="ar-JO" sz="2400" dirty="0">
                <a:solidFill>
                  <a:srgbClr val="002060"/>
                </a:solidFill>
                <a:latin typeface="Arial" panose="020B0604020202020204" pitchFamily="34" charset="0"/>
              </a:rPr>
              <a:t>ل </a:t>
            </a:r>
            <a:r>
              <a:rPr lang="ar-SA" sz="2400" dirty="0">
                <a:solidFill>
                  <a:srgbClr val="002060"/>
                </a:solidFill>
                <a:latin typeface="Arial" panose="020B0604020202020204" pitchFamily="34" charset="0"/>
              </a:rPr>
              <a:t>إ</a:t>
            </a:r>
            <a:r>
              <a:rPr lang="ar-JO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لى</a:t>
            </a:r>
            <a:r>
              <a:rPr lang="ar-JO" sz="2400" dirty="0">
                <a:solidFill>
                  <a:srgbClr val="002060"/>
                </a:solidFill>
                <a:latin typeface="Arial" panose="020B0604020202020204" pitchFamily="34" charset="0"/>
              </a:rPr>
              <a:t> أيون موجب له شحنة  2+</a:t>
            </a:r>
            <a:r>
              <a:rPr lang="he-IL" sz="24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2720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דיה מקוונת 4">
            <a:hlinkClick r:id="" action="ppaction://media"/>
            <a:extLst>
              <a:ext uri="{FF2B5EF4-FFF2-40B4-BE49-F238E27FC236}">
                <a16:creationId xmlns:a16="http://schemas.microsoft.com/office/drawing/2014/main" id="{B712E84B-EAD6-430B-A467-CF167E2FCE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921"/>
            <a:ext cx="12190413" cy="689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6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ماذا </a:t>
            </a:r>
            <a:r>
              <a:rPr lang="ar-JO" dirty="0" err="1">
                <a:cs typeface="+mn-cs"/>
              </a:rPr>
              <a:t>سنتعل</a:t>
            </a:r>
            <a:r>
              <a:rPr lang="ar-SA" dirty="0">
                <a:cs typeface="+mn-cs"/>
              </a:rPr>
              <a:t>ّ</a:t>
            </a:r>
            <a:r>
              <a:rPr lang="ar-JO" dirty="0">
                <a:cs typeface="+mn-cs"/>
              </a:rPr>
              <a:t>م اليوم</a:t>
            </a:r>
            <a:r>
              <a:rPr lang="ar-SA" dirty="0">
                <a:cs typeface="+mn-cs"/>
              </a:rPr>
              <a:t>؟</a:t>
            </a:r>
            <a:endParaRPr lang="he-IL" dirty="0">
              <a:cs typeface="+mn-cs"/>
            </a:endParaRP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515933" y="1126736"/>
            <a:ext cx="8998828" cy="475114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ar-JO" b="1" dirty="0">
                <a:solidFill>
                  <a:srgbClr val="0070C0"/>
                </a:solidFill>
                <a:cs typeface="+mn-cs"/>
              </a:rPr>
              <a:t>العائلات الكيميائيّة</a:t>
            </a:r>
          </a:p>
          <a:p>
            <a:pPr>
              <a:lnSpc>
                <a:spcPct val="200000"/>
              </a:lnSpc>
            </a:pPr>
            <a:r>
              <a:rPr lang="ar-JO" b="1" dirty="0">
                <a:solidFill>
                  <a:srgbClr val="0070C0"/>
                </a:solidFill>
                <a:cs typeface="+mn-cs"/>
              </a:rPr>
              <a:t>الفلزّات القلويّة</a:t>
            </a:r>
          </a:p>
          <a:p>
            <a:pPr>
              <a:lnSpc>
                <a:spcPct val="200000"/>
              </a:lnSpc>
            </a:pPr>
            <a:r>
              <a:rPr lang="ar-JO" b="1" dirty="0">
                <a:solidFill>
                  <a:srgbClr val="0070C0"/>
                </a:solidFill>
                <a:cs typeface="+mn-cs"/>
              </a:rPr>
              <a:t>الفلزّات القلويّة التُّرابيّة</a:t>
            </a:r>
          </a:p>
          <a:p>
            <a:pPr>
              <a:lnSpc>
                <a:spcPct val="200000"/>
              </a:lnSpc>
            </a:pPr>
            <a:r>
              <a:rPr lang="ar-JO" b="1" dirty="0" err="1">
                <a:solidFill>
                  <a:srgbClr val="0070C0"/>
                </a:solidFill>
                <a:cs typeface="+mn-cs"/>
              </a:rPr>
              <a:t>الهالوجينات</a:t>
            </a:r>
            <a:endParaRPr lang="ar-JO" b="1" dirty="0">
              <a:solidFill>
                <a:srgbClr val="0070C0"/>
              </a:solidFill>
              <a:cs typeface="+mn-cs"/>
            </a:endParaRPr>
          </a:p>
          <a:p>
            <a:pPr>
              <a:lnSpc>
                <a:spcPct val="200000"/>
              </a:lnSpc>
            </a:pPr>
            <a:r>
              <a:rPr lang="ar-JO" b="1" dirty="0">
                <a:solidFill>
                  <a:srgbClr val="0070C0"/>
                </a:solidFill>
                <a:cs typeface="+mn-cs"/>
              </a:rPr>
              <a:t>الغازات الخاملة</a:t>
            </a:r>
            <a:endParaRPr lang="he-IL" b="1" dirty="0">
              <a:solidFill>
                <a:srgbClr val="0070C0"/>
              </a:solidFill>
              <a:cs typeface="+mn-cs"/>
            </a:endParaRPr>
          </a:p>
          <a:p>
            <a:pPr>
              <a:lnSpc>
                <a:spcPct val="200000"/>
              </a:lnSpc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40206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566E318-45EF-43D1-A7F5-FD5674B9D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36" y="310817"/>
            <a:ext cx="11160000" cy="720000"/>
          </a:xfrm>
        </p:spPr>
        <p:txBody>
          <a:bodyPr/>
          <a:lstStyle/>
          <a:p>
            <a:r>
              <a:rPr lang="ar-SA" dirty="0">
                <a:cs typeface="+mn-cs"/>
              </a:rPr>
              <a:t>الصّفات</a:t>
            </a:r>
            <a:r>
              <a:rPr lang="ar-JO" dirty="0">
                <a:cs typeface="+mn-cs"/>
              </a:rPr>
              <a:t> </a:t>
            </a:r>
            <a:r>
              <a:rPr lang="ar-SA" dirty="0">
                <a:cs typeface="+mn-cs"/>
              </a:rPr>
              <a:t>ا</a:t>
            </a:r>
            <a:r>
              <a:rPr lang="ar-JO" dirty="0">
                <a:cs typeface="+mn-cs"/>
              </a:rPr>
              <a:t>لفيزيائيّة</a:t>
            </a:r>
            <a:endParaRPr lang="he-IL" dirty="0">
              <a:cs typeface="+mn-cs"/>
            </a:endParaRP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99403A8-4084-4D58-A909-3B7A1F8A86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3447" y="1041260"/>
            <a:ext cx="11160000" cy="4152517"/>
          </a:xfrm>
        </p:spPr>
        <p:txBody>
          <a:bodyPr/>
          <a:lstStyle/>
          <a:p>
            <a:pPr marL="0" indent="0">
              <a:buNone/>
            </a:pPr>
            <a:r>
              <a:rPr lang="ar-JO" dirty="0">
                <a:solidFill>
                  <a:srgbClr val="0070C0"/>
                </a:solidFill>
                <a:cs typeface="+mn-cs"/>
              </a:rPr>
              <a:t>ص</a:t>
            </a:r>
            <a:r>
              <a:rPr lang="ar-SA" dirty="0">
                <a:solidFill>
                  <a:srgbClr val="0070C0"/>
                </a:solidFill>
                <a:cs typeface="+mn-cs"/>
              </a:rPr>
              <a:t>ِ</a:t>
            </a:r>
            <a:r>
              <a:rPr lang="ar-JO" dirty="0">
                <a:solidFill>
                  <a:srgbClr val="0070C0"/>
                </a:solidFill>
                <a:cs typeface="+mn-cs"/>
              </a:rPr>
              <a:t>ف بالمستوى </a:t>
            </a:r>
            <a:r>
              <a:rPr lang="ar-JO" dirty="0" err="1">
                <a:solidFill>
                  <a:srgbClr val="0070C0"/>
                </a:solidFill>
                <a:cs typeface="+mn-cs"/>
              </a:rPr>
              <a:t>الماكروسكوبي</a:t>
            </a:r>
            <a:r>
              <a:rPr lang="ar-SA" dirty="0">
                <a:solidFill>
                  <a:srgbClr val="0070C0"/>
                </a:solidFill>
                <a:cs typeface="+mn-cs"/>
              </a:rPr>
              <a:t>ّ </a:t>
            </a:r>
            <a:r>
              <a:rPr lang="ar-JO" dirty="0">
                <a:solidFill>
                  <a:srgbClr val="0070C0"/>
                </a:solidFill>
                <a:cs typeface="+mn-cs"/>
              </a:rPr>
              <a:t>(المشاهدة)</a:t>
            </a:r>
            <a:r>
              <a:rPr lang="en-US" dirty="0">
                <a:solidFill>
                  <a:srgbClr val="0070C0"/>
                </a:solidFill>
                <a:cs typeface="+mn-cs"/>
              </a:rPr>
              <a:t> </a:t>
            </a:r>
            <a:r>
              <a:rPr lang="ar-JO" dirty="0">
                <a:solidFill>
                  <a:srgbClr val="0070C0"/>
                </a:solidFill>
                <a:cs typeface="+mn-cs"/>
              </a:rPr>
              <a:t>ماذا حدث؟</a:t>
            </a:r>
            <a:endParaRPr lang="he-IL" dirty="0">
              <a:solidFill>
                <a:srgbClr val="0070C0"/>
              </a:solidFill>
              <a:cs typeface="+mn-cs"/>
            </a:endParaRPr>
          </a:p>
          <a:p>
            <a:endParaRPr lang="he-IL" dirty="0">
              <a:solidFill>
                <a:srgbClr val="0070C0"/>
              </a:solidFill>
            </a:endParaRPr>
          </a:p>
          <a:p>
            <a:endParaRPr lang="he-IL" dirty="0"/>
          </a:p>
        </p:txBody>
      </p:sp>
      <p:pic>
        <p:nvPicPr>
          <p:cNvPr id="11266" name="Picture 2" descr="בעירת מגנזיום בלהבה‎ - YouTube">
            <a:extLst>
              <a:ext uri="{FF2B5EF4-FFF2-40B4-BE49-F238E27FC236}">
                <a16:creationId xmlns:a16="http://schemas.microsoft.com/office/drawing/2014/main" id="{4E3FA362-E35F-4ABF-BD7C-A104C914C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440" y="1907222"/>
            <a:ext cx="3617344" cy="271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agnesium foil 0.05mm 0.01mm 0.02mm 0.03mm 0.04mm 0.1mm 0.15mm 0.2 ...">
            <a:extLst>
              <a:ext uri="{FF2B5EF4-FFF2-40B4-BE49-F238E27FC236}">
                <a16:creationId xmlns:a16="http://schemas.microsoft.com/office/drawing/2014/main" id="{37CCAE33-2BA5-492E-8F87-6FEB08A7A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1907222"/>
            <a:ext cx="3629442" cy="271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8D5CED9-28DA-438A-A747-ED9DCEF3610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64506" y="1692846"/>
            <a:ext cx="3525906" cy="2714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חץ: ימינה 7">
            <a:extLst>
              <a:ext uri="{FF2B5EF4-FFF2-40B4-BE49-F238E27FC236}">
                <a16:creationId xmlns:a16="http://schemas.microsoft.com/office/drawing/2014/main" id="{4A9B1157-3821-468D-8C5D-F1C4849A665C}"/>
              </a:ext>
            </a:extLst>
          </p:cNvPr>
          <p:cNvSpPr/>
          <p:nvPr/>
        </p:nvSpPr>
        <p:spPr>
          <a:xfrm>
            <a:off x="3725836" y="3117519"/>
            <a:ext cx="622604" cy="253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חץ: ימינה 9">
            <a:extLst>
              <a:ext uri="{FF2B5EF4-FFF2-40B4-BE49-F238E27FC236}">
                <a16:creationId xmlns:a16="http://schemas.microsoft.com/office/drawing/2014/main" id="{F4D308C5-1867-4E9F-BF96-39275B06DDCD}"/>
              </a:ext>
            </a:extLst>
          </p:cNvPr>
          <p:cNvSpPr/>
          <p:nvPr/>
        </p:nvSpPr>
        <p:spPr>
          <a:xfrm>
            <a:off x="8041902" y="3117519"/>
            <a:ext cx="622604" cy="253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499C46F-9F55-4125-93EA-6F3D805DDE62}"/>
              </a:ext>
            </a:extLst>
          </p:cNvPr>
          <p:cNvSpPr txBox="1"/>
          <p:nvPr/>
        </p:nvSpPr>
        <p:spPr>
          <a:xfrm>
            <a:off x="378269" y="4620230"/>
            <a:ext cx="2917786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JO" sz="2400" dirty="0">
                <a:solidFill>
                  <a:srgbClr val="002060"/>
                </a:solidFill>
                <a:latin typeface="Arial" panose="020B0604020202020204" pitchFamily="34" charset="0"/>
              </a:rPr>
              <a:t>مغنيزيوم صلب</a:t>
            </a:r>
            <a:r>
              <a:rPr lang="he-IL" sz="2400" dirty="0">
                <a:solidFill>
                  <a:srgbClr val="002060"/>
                </a:solidFill>
                <a:latin typeface="Arial" panose="020B0604020202020204" pitchFamily="34" charset="0"/>
              </a:rPr>
              <a:t>،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Mg</a:t>
            </a:r>
            <a:r>
              <a:rPr lang="en-US" sz="2400" baseline="-25000" dirty="0">
                <a:solidFill>
                  <a:srgbClr val="002060"/>
                </a:solidFill>
                <a:latin typeface="Arial" panose="020B0604020202020204" pitchFamily="34" charset="0"/>
              </a:rPr>
              <a:t>(s)</a:t>
            </a:r>
          </a:p>
          <a:p>
            <a:r>
              <a:rPr lang="ar-JO" sz="2400" dirty="0">
                <a:solidFill>
                  <a:srgbClr val="002060"/>
                </a:solidFill>
                <a:latin typeface="Arial" panose="020B0604020202020204" pitchFamily="34" charset="0"/>
              </a:rPr>
              <a:t>رمادي لامع، له </a:t>
            </a:r>
            <a:r>
              <a:rPr lang="ar-SA" sz="2400" dirty="0">
                <a:solidFill>
                  <a:srgbClr val="002060"/>
                </a:solidFill>
                <a:latin typeface="Arial" panose="020B0604020202020204" pitchFamily="34" charset="0"/>
              </a:rPr>
              <a:t>مبنى</a:t>
            </a:r>
            <a:r>
              <a:rPr lang="ar-JO" sz="2400" dirty="0">
                <a:solidFill>
                  <a:srgbClr val="002060"/>
                </a:solidFill>
                <a:latin typeface="Arial" panose="020B0604020202020204" pitchFamily="34" charset="0"/>
              </a:rPr>
              <a:t> ملتوي</a:t>
            </a:r>
            <a:endParaRPr lang="he-IL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811D6CA0-676D-4C0B-846A-AA4580A6BB75}"/>
              </a:ext>
            </a:extLst>
          </p:cNvPr>
          <p:cNvSpPr txBox="1"/>
          <p:nvPr/>
        </p:nvSpPr>
        <p:spPr>
          <a:xfrm>
            <a:off x="9272367" y="4620230"/>
            <a:ext cx="2541080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JO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أوكسيد</a:t>
            </a:r>
            <a:r>
              <a:rPr lang="ar-JO" sz="2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ar-JO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المغنيزيوم</a:t>
            </a:r>
            <a:r>
              <a:rPr lang="ar-JO" sz="2400" dirty="0">
                <a:solidFill>
                  <a:srgbClr val="002060"/>
                </a:solidFill>
                <a:latin typeface="Arial" panose="020B0604020202020204" pitchFamily="34" charset="0"/>
              </a:rPr>
              <a:t> صلب</a:t>
            </a:r>
            <a:endParaRPr lang="he-IL" sz="2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MgO</a:t>
            </a:r>
            <a:r>
              <a:rPr lang="en-US" sz="2400" baseline="-25000" dirty="0">
                <a:solidFill>
                  <a:srgbClr val="002060"/>
                </a:solidFill>
                <a:latin typeface="Arial" panose="020B0604020202020204" pitchFamily="34" charset="0"/>
              </a:rPr>
              <a:t>(s)</a:t>
            </a:r>
            <a:endParaRPr lang="he-IL" sz="2400" baseline="-25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/>
            <a:r>
              <a:rPr lang="ar-JO" sz="2400" dirty="0">
                <a:solidFill>
                  <a:srgbClr val="002060"/>
                </a:solidFill>
                <a:latin typeface="Arial" panose="020B0604020202020204" pitchFamily="34" charset="0"/>
              </a:rPr>
              <a:t>مسحوق صلب أبيض</a:t>
            </a:r>
            <a:endParaRPr lang="he-IL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D377E69-2F0B-4D9B-B33C-456350441BD4}"/>
              </a:ext>
            </a:extLst>
          </p:cNvPr>
          <p:cNvSpPr txBox="1"/>
          <p:nvPr/>
        </p:nvSpPr>
        <p:spPr>
          <a:xfrm>
            <a:off x="5105994" y="4895616"/>
            <a:ext cx="1978426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br>
              <a:rPr lang="ar-JO" sz="2400" dirty="0"/>
            </a:br>
            <a:r>
              <a:rPr lang="ar-JO" sz="2400" dirty="0"/>
              <a:t>ضوء أبيض ساطع</a:t>
            </a:r>
            <a:endParaRPr lang="he-I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69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566E318-45EF-43D1-A7F5-FD5674B9D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243" y="187065"/>
            <a:ext cx="6876123" cy="720000"/>
          </a:xfrm>
        </p:spPr>
        <p:txBody>
          <a:bodyPr/>
          <a:lstStyle/>
          <a:p>
            <a:r>
              <a:rPr lang="ar-JO" dirty="0">
                <a:cs typeface="+mn-cs"/>
              </a:rPr>
              <a:t>الصّفات الكيميائيّة</a:t>
            </a:r>
            <a:endParaRPr lang="he-IL" dirty="0"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3972" y="1513114"/>
            <a:ext cx="91548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b="1" dirty="0"/>
              <a:t>أكتب ووازن تفاعل احتراق المغنيزيوم الصلب .</a:t>
            </a:r>
            <a:endParaRPr lang="he-IL" sz="28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8011" y="2528433"/>
            <a:ext cx="6876123" cy="118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6615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738940" y="1905245"/>
            <a:ext cx="10871177" cy="1260000"/>
          </a:xfrm>
        </p:spPr>
        <p:txBody>
          <a:bodyPr/>
          <a:lstStyle/>
          <a:p>
            <a:r>
              <a:rPr lang="ar-JO" sz="6000" dirty="0">
                <a:latin typeface="Arial" panose="020B0604020202020204" pitchFamily="34" charset="0"/>
                <a:cs typeface="+mn-cs"/>
              </a:rPr>
              <a:t>وال</a:t>
            </a:r>
            <a:r>
              <a:rPr lang="ar-SA" sz="6000" dirty="0">
                <a:latin typeface="Arial" panose="020B0604020202020204" pitchFamily="34" charset="0"/>
                <a:cs typeface="+mn-cs"/>
              </a:rPr>
              <a:t>آ</a:t>
            </a:r>
            <a:r>
              <a:rPr lang="ar-JO" sz="6000" dirty="0">
                <a:latin typeface="Arial" panose="020B0604020202020204" pitchFamily="34" charset="0"/>
                <a:cs typeface="+mn-cs"/>
              </a:rPr>
              <a:t>ن استراحة قصيرة للتمر</a:t>
            </a:r>
            <a:r>
              <a:rPr lang="ar-SA" sz="6000" dirty="0">
                <a:latin typeface="Arial" panose="020B0604020202020204" pitchFamily="34" charset="0"/>
                <a:cs typeface="+mn-cs"/>
              </a:rPr>
              <a:t>ُّ</a:t>
            </a:r>
            <a:r>
              <a:rPr lang="ar-JO" sz="6000" dirty="0">
                <a:latin typeface="Arial" panose="020B0604020202020204" pitchFamily="34" charset="0"/>
                <a:cs typeface="+mn-cs"/>
              </a:rPr>
              <a:t>ن </a:t>
            </a:r>
            <a:br>
              <a:rPr lang="en-US" sz="6000" dirty="0">
                <a:cs typeface="+mn-cs"/>
              </a:rPr>
            </a:br>
            <a:endParaRPr lang="he-IL" sz="6000" dirty="0">
              <a:cs typeface="+mn-cs"/>
            </a:endParaRP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738117" y="3634722"/>
            <a:ext cx="10872000" cy="1211476"/>
          </a:xfrm>
        </p:spPr>
        <p:txBody>
          <a:bodyPr/>
          <a:lstStyle/>
          <a:p>
            <a:r>
              <a:rPr lang="ar-JO" dirty="0">
                <a:latin typeface="Arial" pitchFamily="34" charset="0"/>
                <a:cs typeface="Arial" pitchFamily="34" charset="0"/>
                <a:sym typeface="Varela Round"/>
              </a:rPr>
              <a:t>عليك </a:t>
            </a:r>
            <a:r>
              <a:rPr lang="ar-SA" dirty="0">
                <a:latin typeface="Arial" pitchFamily="34" charset="0"/>
                <a:cs typeface="Arial" pitchFamily="34" charset="0"/>
                <a:sym typeface="Varela Round"/>
              </a:rPr>
              <a:t>مسِح الـ </a:t>
            </a:r>
            <a:r>
              <a:rPr lang="he-IL" dirty="0">
                <a:latin typeface="Arial" pitchFamily="34" charset="0"/>
                <a:cs typeface="Arial" pitchFamily="34" charset="0"/>
                <a:sym typeface="Varela Round"/>
              </a:rPr>
              <a:t>– </a:t>
            </a:r>
            <a:r>
              <a:rPr lang="en-US" dirty="0">
                <a:latin typeface="Arial" pitchFamily="34" charset="0"/>
                <a:cs typeface="Arial" pitchFamily="34" charset="0"/>
                <a:sym typeface="Varela Round"/>
              </a:rPr>
              <a:t>QR</a:t>
            </a:r>
            <a:r>
              <a:rPr lang="he-IL" dirty="0">
                <a:latin typeface="Arial" pitchFamily="34" charset="0"/>
                <a:cs typeface="Arial" pitchFamily="34" charset="0"/>
                <a:sym typeface="Varela Round"/>
              </a:rPr>
              <a:t> </a:t>
            </a:r>
            <a:r>
              <a:rPr lang="ar-JO" dirty="0">
                <a:latin typeface="Arial" pitchFamily="34" charset="0"/>
                <a:cs typeface="Arial" pitchFamily="34" charset="0"/>
                <a:sym typeface="Varela Round"/>
              </a:rPr>
              <a:t>الذي أمامك للدخول </a:t>
            </a:r>
            <a:r>
              <a:rPr lang="ar-SA" dirty="0">
                <a:latin typeface="Arial" pitchFamily="34" charset="0"/>
                <a:cs typeface="Arial" pitchFamily="34" charset="0"/>
                <a:sym typeface="Varela Round"/>
              </a:rPr>
              <a:t>إلى</a:t>
            </a:r>
            <a:r>
              <a:rPr lang="ar-JO" dirty="0">
                <a:latin typeface="Arial" pitchFamily="34" charset="0"/>
                <a:cs typeface="Arial" pitchFamily="34" charset="0"/>
                <a:sym typeface="Varela Round"/>
              </a:rPr>
              <a:t> التمارين.</a:t>
            </a:r>
            <a:endParaRPr lang="he-IL" dirty="0">
              <a:latin typeface="Arial" pitchFamily="34" charset="0"/>
              <a:cs typeface="Arial" pitchFamily="34" charset="0"/>
              <a:sym typeface="Varela Round"/>
            </a:endParaRPr>
          </a:p>
          <a:p>
            <a:endParaRPr lang="he-IL" dirty="0">
              <a:sym typeface="Varela Round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095" y="4099073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2230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-623548" y="2900910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738940" y="2064980"/>
            <a:ext cx="10871177" cy="1260000"/>
          </a:xfrm>
        </p:spPr>
        <p:txBody>
          <a:bodyPr/>
          <a:lstStyle/>
          <a:p>
            <a:r>
              <a:rPr lang="ar-JO" dirty="0">
                <a:cs typeface="+mn-cs"/>
              </a:rPr>
              <a:t>حل</a:t>
            </a:r>
            <a:r>
              <a:rPr lang="ar-SA" dirty="0">
                <a:cs typeface="+mn-cs"/>
              </a:rPr>
              <a:t>ّ</a:t>
            </a:r>
            <a:r>
              <a:rPr lang="ar-JO" dirty="0">
                <a:cs typeface="+mn-cs"/>
              </a:rPr>
              <a:t> تمرين</a:t>
            </a:r>
            <a:br>
              <a:rPr lang="en-US" dirty="0">
                <a:cs typeface="+mn-cs"/>
              </a:rPr>
            </a:br>
            <a:r>
              <a:rPr lang="ar-JO" dirty="0">
                <a:cs typeface="+mn-cs"/>
              </a:rPr>
              <a:t>العائلات </a:t>
            </a:r>
            <a:r>
              <a:rPr lang="ar-SA" dirty="0">
                <a:cs typeface="+mn-cs"/>
              </a:rPr>
              <a:t>في </a:t>
            </a:r>
            <a:r>
              <a:rPr lang="ar-JO" dirty="0">
                <a:cs typeface="+mn-cs"/>
              </a:rPr>
              <a:t>جدول العناصر</a:t>
            </a:r>
            <a:br>
              <a:rPr lang="he-IL" dirty="0"/>
            </a:br>
            <a:r>
              <a:rPr lang="he-IL" sz="4000" dirty="0">
                <a:cs typeface="+mn-cs"/>
              </a:rPr>
              <a:t>(</a:t>
            </a:r>
            <a:r>
              <a:rPr lang="ar-JO" sz="4000" dirty="0">
                <a:cs typeface="+mn-cs"/>
              </a:rPr>
              <a:t>الجزء الأول</a:t>
            </a:r>
            <a:r>
              <a:rPr lang="ar-JO" sz="4000" dirty="0" err="1">
                <a:cs typeface="+mn-cs"/>
              </a:rPr>
              <a:t>)</a:t>
            </a:r>
            <a:endParaRPr lang="he-IL" sz="40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062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626CD03-CD02-4575-ACE0-D46FE1410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حل</a:t>
            </a:r>
            <a:r>
              <a:rPr lang="ar-SA" dirty="0">
                <a:cs typeface="+mn-cs"/>
              </a:rPr>
              <a:t>ّ</a:t>
            </a:r>
            <a:r>
              <a:rPr lang="ar-JO" dirty="0">
                <a:cs typeface="+mn-cs"/>
              </a:rPr>
              <a:t> سؤال </a:t>
            </a:r>
            <a:r>
              <a:rPr lang="he-IL" dirty="0">
                <a:cs typeface="+mn-cs"/>
              </a:rPr>
              <a:t>1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BB8D1FA9-6567-4510-87EA-BBFE796F75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06" y="1131321"/>
            <a:ext cx="11160000" cy="41525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JO" dirty="0">
                <a:solidFill>
                  <a:srgbClr val="0070C0"/>
                </a:solidFill>
                <a:cs typeface="+mn-cs"/>
              </a:rPr>
              <a:t>أشر </a:t>
            </a:r>
            <a:r>
              <a:rPr lang="ar-SA" dirty="0">
                <a:solidFill>
                  <a:srgbClr val="0070C0"/>
                </a:solidFill>
                <a:cs typeface="+mn-cs"/>
              </a:rPr>
              <a:t>إ</a:t>
            </a:r>
            <a:r>
              <a:rPr lang="ar-JO" dirty="0" err="1">
                <a:solidFill>
                  <a:srgbClr val="0070C0"/>
                </a:solidFill>
                <a:cs typeface="+mn-cs"/>
              </a:rPr>
              <a:t>لى</a:t>
            </a:r>
            <a:r>
              <a:rPr lang="ar-JO" dirty="0">
                <a:solidFill>
                  <a:srgbClr val="0070C0"/>
                </a:solidFill>
                <a:cs typeface="+mn-cs"/>
              </a:rPr>
              <a:t> جميع الإجابات الصحيحة</a:t>
            </a:r>
          </a:p>
          <a:p>
            <a:pPr marL="0" indent="0">
              <a:buNone/>
            </a:pPr>
            <a:r>
              <a:rPr lang="ar-JO" dirty="0">
                <a:solidFill>
                  <a:srgbClr val="0070C0"/>
                </a:solidFill>
                <a:cs typeface="+mn-cs"/>
              </a:rPr>
              <a:t>عندما ننتقل من اليسار </a:t>
            </a:r>
            <a:r>
              <a:rPr lang="ar-SA" dirty="0">
                <a:solidFill>
                  <a:srgbClr val="0070C0"/>
                </a:solidFill>
                <a:cs typeface="+mn-cs"/>
              </a:rPr>
              <a:t>إ</a:t>
            </a:r>
            <a:r>
              <a:rPr lang="ar-JO" dirty="0" err="1">
                <a:solidFill>
                  <a:srgbClr val="0070C0"/>
                </a:solidFill>
                <a:cs typeface="+mn-cs"/>
              </a:rPr>
              <a:t>لى</a:t>
            </a:r>
            <a:r>
              <a:rPr lang="ar-JO" dirty="0">
                <a:solidFill>
                  <a:srgbClr val="0070C0"/>
                </a:solidFill>
                <a:cs typeface="+mn-cs"/>
              </a:rPr>
              <a:t> اليمين </a:t>
            </a:r>
            <a:r>
              <a:rPr lang="ar-SA" dirty="0">
                <a:solidFill>
                  <a:srgbClr val="0070C0"/>
                </a:solidFill>
                <a:cs typeface="+mn-cs"/>
              </a:rPr>
              <a:t>في </a:t>
            </a:r>
            <a:r>
              <a:rPr lang="ar-JO" dirty="0">
                <a:solidFill>
                  <a:srgbClr val="0070C0"/>
                </a:solidFill>
                <a:cs typeface="+mn-cs"/>
              </a:rPr>
              <a:t>جدول </a:t>
            </a:r>
            <a:r>
              <a:rPr lang="ar-JO" dirty="0" err="1">
                <a:solidFill>
                  <a:srgbClr val="0070C0"/>
                </a:solidFill>
                <a:cs typeface="+mn-cs"/>
              </a:rPr>
              <a:t>العناص</a:t>
            </a:r>
            <a:r>
              <a:rPr lang="ar-SA" dirty="0">
                <a:solidFill>
                  <a:srgbClr val="0070C0"/>
                </a:solidFill>
                <a:cs typeface="+mn-cs"/>
              </a:rPr>
              <a:t>ر:</a:t>
            </a:r>
            <a:endParaRPr lang="ar-JO" dirty="0">
              <a:solidFill>
                <a:srgbClr val="0070C0"/>
              </a:solidFill>
              <a:cs typeface="+mn-cs"/>
            </a:endParaRPr>
          </a:p>
          <a:p>
            <a:pPr marL="0" indent="0">
              <a:buNone/>
            </a:pPr>
            <a:r>
              <a:rPr lang="ar-JO" dirty="0" err="1">
                <a:solidFill>
                  <a:srgbClr val="0070C0"/>
                </a:solidFill>
                <a:cs typeface="+mn-cs"/>
              </a:rPr>
              <a:t>1.</a:t>
            </a:r>
            <a:r>
              <a:rPr lang="ar-JO" dirty="0">
                <a:solidFill>
                  <a:srgbClr val="0070C0"/>
                </a:solidFill>
                <a:cs typeface="+mn-cs"/>
              </a:rPr>
              <a:t> يزداد عدد البروتونات </a:t>
            </a:r>
            <a:r>
              <a:rPr lang="ar-SA" dirty="0">
                <a:solidFill>
                  <a:srgbClr val="0070C0"/>
                </a:solidFill>
                <a:cs typeface="+mn-cs"/>
              </a:rPr>
              <a:t>في </a:t>
            </a:r>
            <a:r>
              <a:rPr lang="ar-JO" dirty="0">
                <a:solidFill>
                  <a:srgbClr val="0070C0"/>
                </a:solidFill>
                <a:cs typeface="+mn-cs"/>
              </a:rPr>
              <a:t>النواة.</a:t>
            </a:r>
          </a:p>
          <a:p>
            <a:pPr marL="0" indent="0">
              <a:buNone/>
            </a:pPr>
            <a:r>
              <a:rPr lang="ar-JO" dirty="0" err="1">
                <a:solidFill>
                  <a:srgbClr val="0070C0"/>
                </a:solidFill>
                <a:cs typeface="+mn-cs"/>
              </a:rPr>
              <a:t>2.</a:t>
            </a:r>
            <a:r>
              <a:rPr lang="ar-JO" dirty="0">
                <a:solidFill>
                  <a:srgbClr val="0070C0"/>
                </a:solidFill>
                <a:cs typeface="+mn-cs"/>
              </a:rPr>
              <a:t> يزداد عدد الإلكترونات الكلي.</a:t>
            </a:r>
          </a:p>
          <a:p>
            <a:pPr marL="0" indent="0">
              <a:buNone/>
            </a:pPr>
            <a:r>
              <a:rPr lang="ar-JO" dirty="0" err="1">
                <a:solidFill>
                  <a:srgbClr val="0070C0"/>
                </a:solidFill>
                <a:cs typeface="+mn-cs"/>
              </a:rPr>
              <a:t>3.</a:t>
            </a:r>
            <a:r>
              <a:rPr lang="ar-JO" dirty="0">
                <a:solidFill>
                  <a:srgbClr val="0070C0"/>
                </a:solidFill>
                <a:cs typeface="+mn-cs"/>
              </a:rPr>
              <a:t> يزداد عدد مستويات الطاقة.</a:t>
            </a:r>
          </a:p>
          <a:p>
            <a:pPr marL="0" indent="0">
              <a:buNone/>
            </a:pPr>
            <a:r>
              <a:rPr lang="ar-JO" dirty="0">
                <a:solidFill>
                  <a:srgbClr val="0070C0"/>
                </a:solidFill>
                <a:cs typeface="+mn-cs"/>
              </a:rPr>
              <a:t>4. يقل</a:t>
            </a:r>
            <a:r>
              <a:rPr lang="ar-SA" dirty="0">
                <a:solidFill>
                  <a:srgbClr val="0070C0"/>
                </a:solidFill>
                <a:cs typeface="+mn-cs"/>
              </a:rPr>
              <a:t>ّ</a:t>
            </a:r>
            <a:r>
              <a:rPr lang="ar-JO" dirty="0">
                <a:solidFill>
                  <a:srgbClr val="0070C0"/>
                </a:solidFill>
                <a:cs typeface="+mn-cs"/>
              </a:rPr>
              <a:t> عدد مستويات الطاقة الكلي.</a:t>
            </a:r>
          </a:p>
          <a:p>
            <a:pPr marL="0" indent="0">
              <a:buNone/>
            </a:pPr>
            <a:r>
              <a:rPr lang="ar-JO" dirty="0" err="1">
                <a:solidFill>
                  <a:srgbClr val="0070C0"/>
                </a:solidFill>
                <a:cs typeface="+mn-cs"/>
              </a:rPr>
              <a:t>5.</a:t>
            </a:r>
            <a:r>
              <a:rPr lang="ar-JO" dirty="0">
                <a:solidFill>
                  <a:srgbClr val="0070C0"/>
                </a:solidFill>
                <a:cs typeface="+mn-cs"/>
              </a:rPr>
              <a:t> يزداد عدد الني</a:t>
            </a:r>
            <a:r>
              <a:rPr lang="ar-SA" dirty="0">
                <a:solidFill>
                  <a:srgbClr val="0070C0"/>
                </a:solidFill>
                <a:cs typeface="+mn-cs"/>
              </a:rPr>
              <a:t>و</a:t>
            </a:r>
            <a:r>
              <a:rPr lang="ar-JO" dirty="0" err="1">
                <a:solidFill>
                  <a:srgbClr val="0070C0"/>
                </a:solidFill>
                <a:cs typeface="+mn-cs"/>
              </a:rPr>
              <a:t>ترونات</a:t>
            </a:r>
            <a:r>
              <a:rPr lang="ar-JO" dirty="0">
                <a:solidFill>
                  <a:srgbClr val="0070C0"/>
                </a:solidFill>
                <a:cs typeface="+mn-cs"/>
              </a:rPr>
              <a:t> </a:t>
            </a:r>
            <a:r>
              <a:rPr lang="ar-SA" dirty="0">
                <a:solidFill>
                  <a:srgbClr val="0070C0"/>
                </a:solidFill>
                <a:cs typeface="+mn-cs"/>
              </a:rPr>
              <a:t>في </a:t>
            </a:r>
            <a:r>
              <a:rPr lang="ar-JO" dirty="0">
                <a:solidFill>
                  <a:srgbClr val="0070C0"/>
                </a:solidFill>
                <a:cs typeface="+mn-cs"/>
              </a:rPr>
              <a:t>النواة.</a:t>
            </a:r>
          </a:p>
          <a:p>
            <a:pPr marL="0" indent="0">
              <a:buNone/>
            </a:pPr>
            <a:endParaRPr lang="he-IL" dirty="0">
              <a:solidFill>
                <a:srgbClr val="0070C0"/>
              </a:solidFill>
            </a:endParaRPr>
          </a:p>
          <a:p>
            <a:endParaRPr lang="he-IL" dirty="0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2D3A6268-3C1E-4F30-8909-E79532982B1F}"/>
              </a:ext>
            </a:extLst>
          </p:cNvPr>
          <p:cNvSpPr/>
          <p:nvPr/>
        </p:nvSpPr>
        <p:spPr>
          <a:xfrm>
            <a:off x="7698091" y="2031870"/>
            <a:ext cx="3947160" cy="396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EC9AE210-CC5C-4C32-96DE-FF6E46E4BCF4}"/>
              </a:ext>
            </a:extLst>
          </p:cNvPr>
          <p:cNvSpPr/>
          <p:nvPr/>
        </p:nvSpPr>
        <p:spPr>
          <a:xfrm>
            <a:off x="7560406" y="2499360"/>
            <a:ext cx="4114800" cy="396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F538A2A6-37C0-4EFE-9847-7F2BCE08A9C0}"/>
              </a:ext>
            </a:extLst>
          </p:cNvPr>
          <p:cNvSpPr/>
          <p:nvPr/>
        </p:nvSpPr>
        <p:spPr>
          <a:xfrm>
            <a:off x="7662473" y="3764281"/>
            <a:ext cx="3947160" cy="396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984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16E56A5-5321-48F4-BF01-8C0F1519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حل</a:t>
            </a:r>
            <a:r>
              <a:rPr lang="ar-SA" dirty="0">
                <a:cs typeface="+mn-cs"/>
              </a:rPr>
              <a:t>ّ</a:t>
            </a:r>
            <a:r>
              <a:rPr lang="ar-JO" dirty="0">
                <a:cs typeface="+mn-cs"/>
              </a:rPr>
              <a:t> سؤال </a:t>
            </a:r>
            <a:r>
              <a:rPr lang="he-IL" dirty="0"/>
              <a:t>2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A02FDE2-DB34-430A-8A88-D87E7FFE51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06" y="1192281"/>
            <a:ext cx="11160000" cy="4152517"/>
          </a:xfrm>
        </p:spPr>
        <p:txBody>
          <a:bodyPr/>
          <a:lstStyle/>
          <a:p>
            <a:pPr marL="0" indent="0">
              <a:buNone/>
            </a:pPr>
            <a:r>
              <a:rPr lang="ar-JO" dirty="0">
                <a:solidFill>
                  <a:srgbClr val="0070C0"/>
                </a:solidFill>
              </a:rPr>
              <a:t>تتطر</a:t>
            </a:r>
            <a:r>
              <a:rPr lang="ar-SA" dirty="0">
                <a:solidFill>
                  <a:srgbClr val="0070C0"/>
                </a:solidFill>
              </a:rPr>
              <a:t>ّ</a:t>
            </a:r>
            <a:r>
              <a:rPr lang="ar-JO" dirty="0">
                <a:solidFill>
                  <a:srgbClr val="0070C0"/>
                </a:solidFill>
              </a:rPr>
              <a:t>ق </a:t>
            </a:r>
            <a:r>
              <a:rPr lang="ar-JO" dirty="0">
                <a:solidFill>
                  <a:srgbClr val="0070C0"/>
                </a:solidFill>
                <a:cs typeface="+mn-cs"/>
              </a:rPr>
              <a:t>الأقوال التالية </a:t>
            </a:r>
            <a:r>
              <a:rPr lang="ar-SA" dirty="0">
                <a:solidFill>
                  <a:srgbClr val="0070C0"/>
                </a:solidFill>
                <a:cs typeface="+mn-cs"/>
              </a:rPr>
              <a:t>إ</a:t>
            </a:r>
            <a:r>
              <a:rPr lang="ar-JO" dirty="0" err="1">
                <a:solidFill>
                  <a:srgbClr val="0070C0"/>
                </a:solidFill>
                <a:cs typeface="+mn-cs"/>
              </a:rPr>
              <a:t>لى</a:t>
            </a:r>
            <a:r>
              <a:rPr lang="ar-JO" dirty="0">
                <a:solidFill>
                  <a:srgbClr val="0070C0"/>
                </a:solidFill>
                <a:cs typeface="+mn-cs"/>
              </a:rPr>
              <a:t> </a:t>
            </a:r>
            <a:r>
              <a:rPr lang="ar-SA" dirty="0">
                <a:solidFill>
                  <a:srgbClr val="0070C0"/>
                </a:solidFill>
                <a:cs typeface="+mn-cs"/>
              </a:rPr>
              <a:t>صفات</a:t>
            </a:r>
            <a:r>
              <a:rPr lang="ar-JO" dirty="0">
                <a:solidFill>
                  <a:srgbClr val="0070C0"/>
                </a:solidFill>
                <a:cs typeface="+mn-cs"/>
              </a:rPr>
              <a:t> الفلزّات القلويّة (عمود</a:t>
            </a:r>
            <a:r>
              <a:rPr lang="ar-SA" dirty="0">
                <a:solidFill>
                  <a:srgbClr val="0070C0"/>
                </a:solidFill>
                <a:cs typeface="+mn-cs"/>
              </a:rPr>
              <a:t> </a:t>
            </a:r>
            <a:r>
              <a:rPr lang="ar-JO" dirty="0">
                <a:solidFill>
                  <a:srgbClr val="0070C0"/>
                </a:solidFill>
                <a:cs typeface="+mn-cs"/>
              </a:rPr>
              <a:t>1)</a:t>
            </a:r>
          </a:p>
          <a:p>
            <a:pPr marL="0" indent="0">
              <a:buNone/>
            </a:pPr>
            <a:r>
              <a:rPr lang="ar-JO" dirty="0">
                <a:solidFill>
                  <a:srgbClr val="0070C0"/>
                </a:solidFill>
                <a:cs typeface="+mn-cs"/>
              </a:rPr>
              <a:t>ما هو القول غير </a:t>
            </a:r>
            <a:r>
              <a:rPr lang="ar-SA" dirty="0">
                <a:solidFill>
                  <a:srgbClr val="0070C0"/>
                </a:solidFill>
                <a:cs typeface="+mn-cs"/>
              </a:rPr>
              <a:t>ال</a:t>
            </a:r>
            <a:r>
              <a:rPr lang="ar-JO" dirty="0">
                <a:solidFill>
                  <a:srgbClr val="0070C0"/>
                </a:solidFill>
                <a:cs typeface="+mn-cs"/>
              </a:rPr>
              <a:t>صحيح؟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ar-JO" dirty="0">
                <a:cs typeface="+mn-cs"/>
              </a:rPr>
              <a:t>لا ت</a:t>
            </a:r>
            <a:r>
              <a:rPr lang="ar-SA" dirty="0">
                <a:cs typeface="+mn-cs"/>
              </a:rPr>
              <a:t>ُ</a:t>
            </a:r>
            <a:r>
              <a:rPr lang="ar-JO" dirty="0">
                <a:cs typeface="+mn-cs"/>
              </a:rPr>
              <a:t>كوّن مركبات بالطبيعة</a:t>
            </a:r>
            <a:r>
              <a:rPr lang="he-IL" dirty="0">
                <a:cs typeface="+mn-cs"/>
              </a:rPr>
              <a:t>. 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ar-JO" dirty="0">
                <a:cs typeface="+mn-cs"/>
              </a:rPr>
              <a:t>بشكل عام موصلة للتيار الكهربائي</a:t>
            </a:r>
            <a:r>
              <a:rPr lang="he-IL" dirty="0">
                <a:cs typeface="+mn-cs"/>
              </a:rPr>
              <a:t>.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ar-JO" dirty="0">
                <a:cs typeface="+mn-cs"/>
              </a:rPr>
              <a:t>يتم حف</a:t>
            </a:r>
            <a:r>
              <a:rPr lang="ar-SA" dirty="0">
                <a:cs typeface="+mn-cs"/>
              </a:rPr>
              <a:t>ظ</a:t>
            </a:r>
            <a:r>
              <a:rPr lang="ar-JO" dirty="0">
                <a:cs typeface="+mn-cs"/>
              </a:rPr>
              <a:t>ها بالزيت أو النفط.</a:t>
            </a:r>
            <a:r>
              <a:rPr lang="he-IL" dirty="0">
                <a:cs typeface="+mn-cs"/>
              </a:rPr>
              <a:t> 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ar-JO" dirty="0">
                <a:cs typeface="+mn-cs"/>
              </a:rPr>
              <a:t>ت</a:t>
            </a:r>
            <a:r>
              <a:rPr lang="ar-SA" dirty="0">
                <a:cs typeface="+mn-cs"/>
              </a:rPr>
              <a:t>ُ</a:t>
            </a:r>
            <a:r>
              <a:rPr lang="ar-JO" dirty="0">
                <a:cs typeface="+mn-cs"/>
              </a:rPr>
              <a:t>نتج أيونات ذات شحنة</a:t>
            </a:r>
            <a:r>
              <a:rPr lang="ar-SA" dirty="0">
                <a:cs typeface="+mn-cs"/>
              </a:rPr>
              <a:t> </a:t>
            </a:r>
            <a:r>
              <a:rPr lang="he-IL" dirty="0">
                <a:cs typeface="+mn-cs"/>
              </a:rPr>
              <a:t>1+. 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ar-JO" dirty="0">
                <a:cs typeface="+mn-cs"/>
              </a:rPr>
              <a:t>تتفاعل مع الماء</a:t>
            </a:r>
            <a:r>
              <a:rPr lang="ar-SA" dirty="0">
                <a:cs typeface="+mn-cs"/>
              </a:rPr>
              <a:t>.</a:t>
            </a:r>
            <a:endParaRPr lang="he-IL" dirty="0">
              <a:cs typeface="+mn-cs"/>
            </a:endParaRPr>
          </a:p>
          <a:p>
            <a:endParaRPr lang="he-IL" dirty="0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665D7163-7B2A-45DF-B8EB-316709865917}"/>
              </a:ext>
            </a:extLst>
          </p:cNvPr>
          <p:cNvSpPr/>
          <p:nvPr/>
        </p:nvSpPr>
        <p:spPr>
          <a:xfrm>
            <a:off x="7723091" y="2091574"/>
            <a:ext cx="3947160" cy="396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D4504F6-C8DC-4392-8B5B-E67BF53A1D7B}"/>
              </a:ext>
            </a:extLst>
          </p:cNvPr>
          <p:cNvSpPr txBox="1"/>
          <p:nvPr/>
        </p:nvSpPr>
        <p:spPr>
          <a:xfrm>
            <a:off x="851860" y="2174699"/>
            <a:ext cx="5917004" cy="31700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JO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مثال</a:t>
            </a:r>
            <a:endParaRPr lang="he-IL" sz="4000" dirty="0">
              <a:solidFill>
                <a:srgbClr val="002060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algn="ctr"/>
            <a:r>
              <a:rPr lang="ar-JO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الفلزّ القلويّ صوديوم</a:t>
            </a:r>
            <a:r>
              <a:rPr lang="he-IL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، </a:t>
            </a: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Na</a:t>
            </a:r>
            <a:endParaRPr lang="he-IL" sz="4000" dirty="0">
              <a:solidFill>
                <a:srgbClr val="002060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algn="ctr"/>
            <a:r>
              <a:rPr lang="ar-JO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ي</a:t>
            </a:r>
            <a:r>
              <a:rPr lang="ar-SA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ُ</a:t>
            </a:r>
            <a:r>
              <a:rPr lang="ar-JO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كوّن م</a:t>
            </a:r>
            <a:r>
              <a:rPr lang="ar-SA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ُ</a:t>
            </a:r>
            <a:r>
              <a:rPr lang="ar-JO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رك</a:t>
            </a:r>
            <a:r>
              <a:rPr lang="ar-SA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ّ</a:t>
            </a:r>
            <a:r>
              <a:rPr lang="ar-JO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ب</a:t>
            </a:r>
            <a:r>
              <a:rPr lang="he-IL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ar-JO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الذي ي</a:t>
            </a:r>
            <a:r>
              <a:rPr lang="ar-SA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ُ</a:t>
            </a:r>
            <a:r>
              <a:rPr lang="ar-JO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سم</a:t>
            </a:r>
            <a:r>
              <a:rPr lang="ar-SA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َّ</a:t>
            </a:r>
            <a:r>
              <a:rPr lang="ar-JO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ى ملح الطعام</a:t>
            </a:r>
          </a:p>
          <a:p>
            <a:pPr algn="ctr"/>
            <a:r>
              <a:rPr lang="ar-JO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(</a:t>
            </a:r>
            <a:r>
              <a:rPr lang="ar-JO" sz="4000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كلوريد</a:t>
            </a:r>
            <a:r>
              <a:rPr lang="ar-JO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الصوديوم </a:t>
            </a:r>
            <a:r>
              <a:rPr lang="he-IL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NaCl</a:t>
            </a:r>
            <a:endParaRPr lang="he-IL" sz="4000" dirty="0">
              <a:solidFill>
                <a:srgbClr val="002060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91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F3EDD5E-D947-493A-B2B8-C0F85C6A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حل</a:t>
            </a:r>
            <a:r>
              <a:rPr lang="ar-SA" dirty="0"/>
              <a:t>ّ</a:t>
            </a:r>
            <a:r>
              <a:rPr lang="ar-JO" dirty="0"/>
              <a:t> سؤال </a:t>
            </a:r>
            <a:r>
              <a:rPr lang="he-IL" dirty="0"/>
              <a:t>3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E48C75F-6C88-474B-A28C-2947D211F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2366" y="1131321"/>
            <a:ext cx="11160000" cy="415251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ar-JO" sz="9600" dirty="0">
                <a:cs typeface="+mn-cs"/>
              </a:rPr>
              <a:t>أي من بين العناصر التالية </a:t>
            </a:r>
            <a:r>
              <a:rPr lang="ar-SA" sz="9600" dirty="0">
                <a:cs typeface="+mn-cs"/>
              </a:rPr>
              <a:t>يُنتِج</a:t>
            </a:r>
            <a:r>
              <a:rPr lang="ar-JO" sz="9600" dirty="0">
                <a:cs typeface="+mn-cs"/>
              </a:rPr>
              <a:t> أيون شحنته</a:t>
            </a:r>
            <a:r>
              <a:rPr lang="ar-SA" sz="9600" dirty="0">
                <a:cs typeface="+mn-cs"/>
              </a:rPr>
              <a:t> </a:t>
            </a:r>
            <a:r>
              <a:rPr lang="he-IL" sz="9600" dirty="0">
                <a:cs typeface="+mn-cs"/>
              </a:rPr>
              <a:t>1+؟</a:t>
            </a:r>
          </a:p>
          <a:p>
            <a:pPr marL="457200" indent="-457200">
              <a:lnSpc>
                <a:spcPct val="210000"/>
              </a:lnSpc>
              <a:buFont typeface="+mj-lt"/>
              <a:buAutoNum type="arabicPeriod"/>
            </a:pPr>
            <a:r>
              <a:rPr lang="ar-JO" sz="9600" dirty="0">
                <a:cs typeface="+mn-cs"/>
              </a:rPr>
              <a:t> </a:t>
            </a:r>
            <a:r>
              <a:rPr lang="en-US" sz="9600" b="1" baseline="-25000" dirty="0">
                <a:cs typeface="+mn-cs"/>
              </a:rPr>
              <a:t>19</a:t>
            </a:r>
            <a:r>
              <a:rPr lang="en-US" sz="9600" b="1" dirty="0">
                <a:cs typeface="+mn-cs"/>
              </a:rPr>
              <a:t>K </a:t>
            </a:r>
            <a:r>
              <a:rPr lang="ar-SA" sz="9600" b="1" dirty="0">
                <a:cs typeface="+mn-cs"/>
              </a:rPr>
              <a:t> </a:t>
            </a:r>
            <a:r>
              <a:rPr lang="ar-JO" sz="9600" b="1" dirty="0">
                <a:cs typeface="+mn-cs"/>
              </a:rPr>
              <a:t>بوتاسيوم</a:t>
            </a:r>
            <a:endParaRPr lang="en-US" sz="9600" dirty="0">
              <a:cs typeface="+mn-cs"/>
            </a:endParaRPr>
          </a:p>
          <a:p>
            <a:pPr marL="457200" indent="-457200">
              <a:lnSpc>
                <a:spcPct val="210000"/>
              </a:lnSpc>
              <a:buFont typeface="+mj-lt"/>
              <a:buAutoNum type="arabicPeriod"/>
            </a:pPr>
            <a:r>
              <a:rPr lang="he-IL" sz="9600" dirty="0">
                <a:cs typeface="+mn-cs"/>
              </a:rPr>
              <a:t>  </a:t>
            </a:r>
            <a:r>
              <a:rPr lang="en-US" sz="9600" b="1" baseline="-25000" dirty="0">
                <a:cs typeface="+mn-cs"/>
              </a:rPr>
              <a:t>17</a:t>
            </a:r>
            <a:r>
              <a:rPr lang="en-US" sz="9600" b="1" dirty="0">
                <a:cs typeface="+mn-cs"/>
              </a:rPr>
              <a:t>Cl</a:t>
            </a:r>
            <a:r>
              <a:rPr lang="ar-SA" sz="9600" b="1" dirty="0">
                <a:cs typeface="+mn-cs"/>
              </a:rPr>
              <a:t> </a:t>
            </a:r>
            <a:r>
              <a:rPr lang="ar-JO" sz="9600" b="1" dirty="0">
                <a:cs typeface="+mn-cs"/>
              </a:rPr>
              <a:t>كلور</a:t>
            </a:r>
            <a:endParaRPr lang="en-US" sz="9600" dirty="0">
              <a:cs typeface="+mn-cs"/>
            </a:endParaRPr>
          </a:p>
          <a:p>
            <a:pPr marL="457200" indent="-457200">
              <a:lnSpc>
                <a:spcPct val="210000"/>
              </a:lnSpc>
              <a:buFont typeface="+mj-lt"/>
              <a:buAutoNum type="arabicPeriod"/>
            </a:pPr>
            <a:r>
              <a:rPr lang="he-IL" sz="9600" dirty="0">
                <a:cs typeface="+mn-cs"/>
              </a:rPr>
              <a:t>  </a:t>
            </a:r>
            <a:r>
              <a:rPr lang="en-US" sz="9600" b="1" baseline="-25000" dirty="0">
                <a:cs typeface="+mn-cs"/>
              </a:rPr>
              <a:t>13</a:t>
            </a:r>
            <a:r>
              <a:rPr lang="en-US" sz="9600" b="1" dirty="0">
                <a:cs typeface="+mn-cs"/>
              </a:rPr>
              <a:t>Al</a:t>
            </a:r>
            <a:r>
              <a:rPr lang="ar-SA" sz="9600" b="1" dirty="0">
                <a:cs typeface="+mn-cs"/>
              </a:rPr>
              <a:t> أ</a:t>
            </a:r>
            <a:r>
              <a:rPr lang="ar-JO" sz="9600" b="1" dirty="0">
                <a:cs typeface="+mn-cs"/>
              </a:rPr>
              <a:t>ل</a:t>
            </a:r>
            <a:r>
              <a:rPr lang="ar-SA" sz="9600" b="1" dirty="0">
                <a:cs typeface="+mn-cs"/>
              </a:rPr>
              <a:t>و</a:t>
            </a:r>
            <a:r>
              <a:rPr lang="ar-JO" sz="9600" b="1" dirty="0" err="1">
                <a:cs typeface="+mn-cs"/>
              </a:rPr>
              <a:t>منيوم</a:t>
            </a:r>
            <a:endParaRPr lang="ar-JO" sz="9600" b="1" dirty="0">
              <a:cs typeface="+mn-cs"/>
            </a:endParaRPr>
          </a:p>
          <a:p>
            <a:pPr marL="457200" indent="-457200">
              <a:lnSpc>
                <a:spcPct val="210000"/>
              </a:lnSpc>
              <a:buFont typeface="+mj-lt"/>
              <a:buAutoNum type="arabicPeriod"/>
            </a:pPr>
            <a:r>
              <a:rPr lang="en-US" sz="9600" b="1" baseline="-25000" dirty="0">
                <a:cs typeface="+mn-cs"/>
              </a:rPr>
              <a:t>12</a:t>
            </a:r>
            <a:r>
              <a:rPr lang="en-US" sz="9600" b="1" dirty="0">
                <a:cs typeface="+mn-cs"/>
              </a:rPr>
              <a:t>Mg</a:t>
            </a:r>
            <a:r>
              <a:rPr lang="ar-JO" sz="9600" b="1" dirty="0">
                <a:cs typeface="+mn-cs"/>
              </a:rPr>
              <a:t> </a:t>
            </a:r>
            <a:r>
              <a:rPr lang="ar-JO" sz="9600" b="1" dirty="0" err="1">
                <a:cs typeface="+mn-cs"/>
              </a:rPr>
              <a:t>مغنيزيوم</a:t>
            </a:r>
            <a:endParaRPr lang="ar-JO" sz="9600" b="1" dirty="0">
              <a:cs typeface="+mn-cs"/>
            </a:endParaRPr>
          </a:p>
          <a:p>
            <a:pPr marL="457200" indent="-457200">
              <a:lnSpc>
                <a:spcPct val="210000"/>
              </a:lnSpc>
              <a:buFont typeface="+mj-lt"/>
              <a:buAutoNum type="arabicPeriod"/>
            </a:pPr>
            <a:r>
              <a:rPr lang="en-US" sz="9600" b="1" baseline="-25000" dirty="0">
                <a:cs typeface="+mn-cs"/>
              </a:rPr>
              <a:t>37</a:t>
            </a:r>
            <a:r>
              <a:rPr lang="en-US" sz="9600" b="1" dirty="0">
                <a:cs typeface="+mn-cs"/>
              </a:rPr>
              <a:t>Rb</a:t>
            </a:r>
            <a:r>
              <a:rPr lang="ar-JO" sz="9600" b="1" dirty="0">
                <a:cs typeface="+mn-cs"/>
              </a:rPr>
              <a:t> ر</a:t>
            </a:r>
            <a:r>
              <a:rPr lang="ar-SA" sz="9600" b="1" dirty="0">
                <a:cs typeface="+mn-cs"/>
              </a:rPr>
              <a:t>و</a:t>
            </a:r>
            <a:r>
              <a:rPr lang="ar-JO" sz="9600" b="1" dirty="0" err="1">
                <a:cs typeface="+mn-cs"/>
              </a:rPr>
              <a:t>بيديوم</a:t>
            </a:r>
            <a:endParaRPr lang="en-US" sz="9600" dirty="0">
              <a:cs typeface="+mn-cs"/>
            </a:endParaRPr>
          </a:p>
          <a:p>
            <a:pPr marL="457200" indent="-457200">
              <a:lnSpc>
                <a:spcPct val="210000"/>
              </a:lnSpc>
              <a:buFont typeface="+mj-lt"/>
              <a:buAutoNum type="arabicPeriod"/>
            </a:pPr>
            <a:endParaRPr lang="en-US" sz="9600" dirty="0">
              <a:cs typeface="+mn-cs"/>
            </a:endParaRPr>
          </a:p>
          <a:p>
            <a:pPr marL="457200" indent="-457200">
              <a:lnSpc>
                <a:spcPct val="210000"/>
              </a:lnSpc>
              <a:buFont typeface="+mj-lt"/>
              <a:buAutoNum type="arabicPeriod"/>
            </a:pPr>
            <a:endParaRPr lang="en-US" sz="9600" dirty="0">
              <a:cs typeface="+mn-cs"/>
            </a:endParaRPr>
          </a:p>
          <a:p>
            <a:pPr marL="457200" indent="-457200">
              <a:buFont typeface="+mj-lt"/>
              <a:buAutoNum type="arabicPeriod"/>
            </a:pPr>
            <a:endParaRPr lang="he-IL" dirty="0"/>
          </a:p>
          <a:p>
            <a:pPr marL="0" indent="0">
              <a:buNone/>
            </a:pPr>
            <a:br>
              <a:rPr lang="he-IL" dirty="0"/>
            </a:br>
            <a:endParaRPr lang="he-IL" dirty="0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43CAF31B-6532-4450-A2C5-048F50C5C87A}"/>
              </a:ext>
            </a:extLst>
          </p:cNvPr>
          <p:cNvSpPr/>
          <p:nvPr/>
        </p:nvSpPr>
        <p:spPr>
          <a:xfrm>
            <a:off x="9623174" y="1802762"/>
            <a:ext cx="1679235" cy="396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</a:t>
            </a:r>
            <a:endParaRPr lang="he-IL" dirty="0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56CD44CE-0011-4002-B8EC-6117E88E6DBC}"/>
              </a:ext>
            </a:extLst>
          </p:cNvPr>
          <p:cNvSpPr/>
          <p:nvPr/>
        </p:nvSpPr>
        <p:spPr>
          <a:xfrm>
            <a:off x="9623174" y="4743259"/>
            <a:ext cx="2189192" cy="5405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876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7E4AB0B-51C7-4D7D-8A4A-45190CFBA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حل</a:t>
            </a:r>
            <a:r>
              <a:rPr lang="ar-SA" dirty="0">
                <a:cs typeface="+mn-cs"/>
              </a:rPr>
              <a:t>ّ</a:t>
            </a:r>
            <a:r>
              <a:rPr lang="ar-JO" dirty="0">
                <a:cs typeface="+mn-cs"/>
              </a:rPr>
              <a:t> سؤال  </a:t>
            </a:r>
            <a:r>
              <a:rPr lang="he-IL" dirty="0">
                <a:cs typeface="+mn-cs"/>
              </a:rPr>
              <a:t>4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AF3A5BA-725C-44D4-888F-6CB13F90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06" y="1131321"/>
            <a:ext cx="11160000" cy="4152517"/>
          </a:xfrm>
        </p:spPr>
        <p:txBody>
          <a:bodyPr/>
          <a:lstStyle/>
          <a:p>
            <a:pPr marL="0" indent="0">
              <a:buNone/>
            </a:pPr>
            <a:r>
              <a:rPr lang="ar-JO" dirty="0">
                <a:solidFill>
                  <a:srgbClr val="0070C0"/>
                </a:solidFill>
                <a:cs typeface="+mn-cs"/>
              </a:rPr>
              <a:t>أ- أكتب رمز أيون الصوديوم</a:t>
            </a:r>
            <a:r>
              <a:rPr lang="he-IL" dirty="0">
                <a:solidFill>
                  <a:srgbClr val="0070C0"/>
                </a:solidFill>
                <a:cs typeface="+mn-cs"/>
              </a:rPr>
              <a:t>، </a:t>
            </a:r>
            <a:r>
              <a:rPr lang="en-US" dirty="0">
                <a:solidFill>
                  <a:srgbClr val="0070C0"/>
                </a:solidFill>
                <a:cs typeface="+mn-cs"/>
              </a:rPr>
              <a:t>Na</a:t>
            </a:r>
            <a:r>
              <a:rPr lang="he-IL" dirty="0">
                <a:solidFill>
                  <a:srgbClr val="0070C0"/>
                </a:solidFill>
                <a:cs typeface="+mn-cs"/>
              </a:rPr>
              <a:t> </a:t>
            </a:r>
            <a:r>
              <a:rPr lang="ar-JO" dirty="0">
                <a:solidFill>
                  <a:srgbClr val="0070C0"/>
                </a:solidFill>
                <a:cs typeface="+mn-cs"/>
              </a:rPr>
              <a:t>.</a:t>
            </a:r>
            <a:endParaRPr lang="he-IL" dirty="0">
              <a:solidFill>
                <a:srgbClr val="0070C0"/>
              </a:solidFill>
              <a:cs typeface="+mn-cs"/>
            </a:endParaRPr>
          </a:p>
          <a:p>
            <a:pPr marL="0" indent="0">
              <a:buNone/>
            </a:pPr>
            <a:endParaRPr lang="ar-JO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ar-JO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ar-JO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he-IL" dirty="0">
              <a:solidFill>
                <a:srgbClr val="0070C0"/>
              </a:solidFill>
              <a:cs typeface="+mn-cs"/>
            </a:endParaRPr>
          </a:p>
          <a:p>
            <a:pPr marL="0" indent="0">
              <a:buNone/>
            </a:pPr>
            <a:r>
              <a:rPr lang="ar-JO" dirty="0">
                <a:solidFill>
                  <a:srgbClr val="0070C0"/>
                </a:solidFill>
                <a:cs typeface="+mn-cs"/>
              </a:rPr>
              <a:t>ب- أكتب رمز أيون الكبريت</a:t>
            </a:r>
            <a:r>
              <a:rPr lang="he-IL" dirty="0">
                <a:solidFill>
                  <a:srgbClr val="0070C0"/>
                </a:solidFill>
                <a:cs typeface="+mn-cs"/>
              </a:rPr>
              <a:t>، </a:t>
            </a:r>
            <a:r>
              <a:rPr lang="en-US" dirty="0">
                <a:solidFill>
                  <a:srgbClr val="0070C0"/>
                </a:solidFill>
                <a:cs typeface="+mn-cs"/>
              </a:rPr>
              <a:t>   S</a:t>
            </a:r>
            <a:r>
              <a:rPr lang="he-IL" dirty="0">
                <a:solidFill>
                  <a:srgbClr val="0070C0"/>
                </a:solidFill>
                <a:cs typeface="+mn-cs"/>
              </a:rPr>
              <a:t> </a:t>
            </a:r>
            <a:endParaRPr lang="en-US" dirty="0">
              <a:solidFill>
                <a:srgbClr val="0070C0"/>
              </a:solidFill>
              <a:cs typeface="+mn-cs"/>
            </a:endParaRPr>
          </a:p>
          <a:p>
            <a:pPr marL="0" lvl="0" indent="0">
              <a:buNone/>
            </a:pPr>
            <a:br>
              <a:rPr lang="en-US" dirty="0"/>
            </a:b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he-IL" dirty="0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F0FD7E96-A87D-4ED0-9C83-26CD6C8095CB}"/>
              </a:ext>
            </a:extLst>
          </p:cNvPr>
          <p:cNvSpPr txBox="1"/>
          <p:nvPr/>
        </p:nvSpPr>
        <p:spPr>
          <a:xfrm>
            <a:off x="3898430" y="4270700"/>
            <a:ext cx="3017172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JO" sz="2400" dirty="0">
                <a:solidFill>
                  <a:srgbClr val="002060"/>
                </a:solidFill>
                <a:highlight>
                  <a:srgbClr val="00FFFF"/>
                </a:highlight>
                <a:latin typeface="Arial" panose="020B0604020202020204" pitchFamily="34" charset="0"/>
              </a:rPr>
              <a:t>الكبريت موجود في العمود 6</a:t>
            </a:r>
          </a:p>
          <a:p>
            <a:pPr algn="ctr"/>
            <a:r>
              <a:rPr lang="ar-JO" sz="2400" dirty="0">
                <a:solidFill>
                  <a:srgbClr val="002060"/>
                </a:solidFill>
                <a:highlight>
                  <a:srgbClr val="00FFFF"/>
                </a:highlight>
                <a:latin typeface="Arial" panose="020B0604020202020204" pitchFamily="34" charset="0"/>
              </a:rPr>
              <a:t>شحنته  2-</a:t>
            </a:r>
            <a:endParaRPr lang="he-IL" sz="2400" dirty="0">
              <a:solidFill>
                <a:srgbClr val="002060"/>
              </a:solidFill>
              <a:highlight>
                <a:srgbClr val="00FFFF"/>
              </a:highlight>
              <a:latin typeface="Arial" panose="020B0604020202020204" pitchFamily="34" charset="0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412B38AA-E738-446F-AAB7-19DE4B21F330}"/>
              </a:ext>
            </a:extLst>
          </p:cNvPr>
          <p:cNvSpPr txBox="1"/>
          <p:nvPr/>
        </p:nvSpPr>
        <p:spPr>
          <a:xfrm>
            <a:off x="3826293" y="2395322"/>
            <a:ext cx="3161443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JO" sz="2400" dirty="0">
                <a:solidFill>
                  <a:srgbClr val="002060"/>
                </a:solidFill>
                <a:highlight>
                  <a:srgbClr val="00FFFF"/>
                </a:highlight>
                <a:latin typeface="Arial" panose="020B0604020202020204" pitchFamily="34" charset="0"/>
              </a:rPr>
              <a:t>الصوديوم موجود </a:t>
            </a:r>
            <a:r>
              <a:rPr lang="ar-SA" sz="2400" dirty="0">
                <a:solidFill>
                  <a:srgbClr val="002060"/>
                </a:solidFill>
                <a:highlight>
                  <a:srgbClr val="00FFFF"/>
                </a:highlight>
                <a:latin typeface="Arial" panose="020B0604020202020204" pitchFamily="34" charset="0"/>
              </a:rPr>
              <a:t>في </a:t>
            </a:r>
            <a:r>
              <a:rPr lang="ar-JO" sz="2400" dirty="0">
                <a:solidFill>
                  <a:srgbClr val="002060"/>
                </a:solidFill>
                <a:highlight>
                  <a:srgbClr val="00FFFF"/>
                </a:highlight>
                <a:latin typeface="Arial" panose="020B0604020202020204" pitchFamily="34" charset="0"/>
              </a:rPr>
              <a:t>العمود 1</a:t>
            </a:r>
          </a:p>
          <a:p>
            <a:pPr algn="ctr"/>
            <a:r>
              <a:rPr lang="ar-JO" sz="2400" dirty="0">
                <a:solidFill>
                  <a:srgbClr val="002060"/>
                </a:solidFill>
                <a:highlight>
                  <a:srgbClr val="00FFFF"/>
                </a:highlight>
                <a:latin typeface="Arial" panose="020B0604020202020204" pitchFamily="34" charset="0"/>
              </a:rPr>
              <a:t>شحنته </a:t>
            </a:r>
            <a:r>
              <a:rPr lang="he-IL" sz="2400" dirty="0">
                <a:solidFill>
                  <a:srgbClr val="002060"/>
                </a:solidFill>
                <a:highlight>
                  <a:srgbClr val="00FFFF"/>
                </a:highlight>
                <a:latin typeface="Arial" panose="020B0604020202020204" pitchFamily="34" charset="0"/>
              </a:rPr>
              <a:t>1+</a:t>
            </a: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733106" y="2285512"/>
            <a:ext cx="145666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</a:rPr>
              <a:t>Na</a:t>
            </a:r>
            <a:r>
              <a:rPr kumimoji="0" lang="en-US" sz="48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</a:rPr>
              <a:t>+1</a:t>
            </a:r>
            <a:endParaRPr kumimoji="0" 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1637413" y="4163822"/>
            <a:ext cx="1648045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libri" pitchFamily="34" charset="0"/>
                <a:ea typeface="Calibri" pitchFamily="34" charset="0"/>
                <a:cs typeface="Arial" pitchFamily="34" charset="0"/>
              </a:rPr>
              <a:t>S</a:t>
            </a:r>
            <a:r>
              <a:rPr lang="en-US" sz="4800" b="1" baseline="30000" dirty="0">
                <a:latin typeface="Calibri" pitchFamily="34" charset="0"/>
                <a:ea typeface="Calibri" pitchFamily="34" charset="0"/>
                <a:cs typeface="Arial" pitchFamily="34" charset="0"/>
              </a:rPr>
              <a:t>-2</a:t>
            </a:r>
            <a:endParaRPr lang="he-IL" sz="4800" dirty="0"/>
          </a:p>
        </p:txBody>
      </p:sp>
    </p:spTree>
    <p:extLst>
      <p:ext uri="{BB962C8B-B14F-4D97-AF65-F5344CB8AC3E}">
        <p14:creationId xmlns:p14="http://schemas.microsoft.com/office/powerpoint/2010/main" val="285316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29697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238AFA-CC5B-47F2-BF88-CB4ED41DF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حل</a:t>
            </a:r>
            <a:r>
              <a:rPr lang="ar-SA" dirty="0"/>
              <a:t>ّ</a:t>
            </a:r>
            <a:r>
              <a:rPr lang="ar-JO" dirty="0"/>
              <a:t> سؤال </a:t>
            </a:r>
            <a:r>
              <a:rPr lang="he-IL" dirty="0"/>
              <a:t>5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FAFF143-8DA3-4382-B57F-7A11482CF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2366" y="933094"/>
            <a:ext cx="11160000" cy="5071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SA" dirty="0">
                <a:solidFill>
                  <a:srgbClr val="0070C0"/>
                </a:solidFill>
              </a:rPr>
              <a:t>م</a:t>
            </a:r>
            <a:r>
              <a:rPr lang="ar-JO" dirty="0">
                <a:solidFill>
                  <a:srgbClr val="0070C0"/>
                </a:solidFill>
              </a:rPr>
              <a:t>عطى أم</a:t>
            </a:r>
            <a:r>
              <a:rPr lang="ar-SA" dirty="0">
                <a:solidFill>
                  <a:srgbClr val="0070C0"/>
                </a:solidFill>
              </a:rPr>
              <a:t>ام</a:t>
            </a:r>
            <a:r>
              <a:rPr lang="ar-JO" dirty="0">
                <a:solidFill>
                  <a:srgbClr val="0070C0"/>
                </a:solidFill>
              </a:rPr>
              <a:t>ك أقوال عن أيون الت</a:t>
            </a:r>
            <a:r>
              <a:rPr lang="ar-SA" dirty="0">
                <a:solidFill>
                  <a:srgbClr val="0070C0"/>
                </a:solidFill>
              </a:rPr>
              <a:t>ي</a:t>
            </a:r>
            <a:r>
              <a:rPr lang="ar-JO" dirty="0">
                <a:solidFill>
                  <a:srgbClr val="0070C0"/>
                </a:solidFill>
              </a:rPr>
              <a:t>لور</a:t>
            </a:r>
            <a:r>
              <a:rPr lang="he-IL" dirty="0">
                <a:solidFill>
                  <a:srgbClr val="0070C0"/>
                </a:solidFill>
              </a:rPr>
              <a:t>، </a:t>
            </a:r>
            <a:r>
              <a:rPr lang="en-US" dirty="0" err="1">
                <a:solidFill>
                  <a:srgbClr val="0070C0"/>
                </a:solidFill>
              </a:rPr>
              <a:t>Te</a:t>
            </a:r>
            <a:r>
              <a:rPr lang="he-IL" dirty="0">
                <a:solidFill>
                  <a:srgbClr val="0070C0"/>
                </a:solidFill>
              </a:rPr>
              <a:t>، (</a:t>
            </a:r>
            <a:r>
              <a:rPr lang="ar-JO" dirty="0">
                <a:solidFill>
                  <a:srgbClr val="0070C0"/>
                </a:solidFill>
              </a:rPr>
              <a:t>عدده الذري</a:t>
            </a:r>
            <a:r>
              <a:rPr lang="ar-SA" dirty="0">
                <a:solidFill>
                  <a:srgbClr val="0070C0"/>
                </a:solidFill>
              </a:rPr>
              <a:t> </a:t>
            </a:r>
            <a:r>
              <a:rPr lang="he-IL" dirty="0">
                <a:solidFill>
                  <a:srgbClr val="0070C0"/>
                </a:solidFill>
              </a:rPr>
              <a:t>52)،</a:t>
            </a:r>
            <a:r>
              <a:rPr lang="ar-SA" dirty="0">
                <a:solidFill>
                  <a:srgbClr val="0070C0"/>
                </a:solidFill>
              </a:rPr>
              <a:t> </a:t>
            </a:r>
            <a:r>
              <a:rPr lang="ar-JO" dirty="0">
                <a:solidFill>
                  <a:srgbClr val="0070C0"/>
                </a:solidFill>
              </a:rPr>
              <a:t>وال</a:t>
            </a:r>
            <a:r>
              <a:rPr lang="ar-SA" dirty="0">
                <a:solidFill>
                  <a:srgbClr val="0070C0"/>
                </a:solidFill>
              </a:rPr>
              <a:t>إ</a:t>
            </a:r>
            <a:r>
              <a:rPr lang="ar-JO" dirty="0" err="1">
                <a:solidFill>
                  <a:srgbClr val="0070C0"/>
                </a:solidFill>
              </a:rPr>
              <a:t>ينديوم</a:t>
            </a:r>
            <a:r>
              <a:rPr lang="he-IL" dirty="0">
                <a:solidFill>
                  <a:srgbClr val="0070C0"/>
                </a:solidFill>
              </a:rPr>
              <a:t>، </a:t>
            </a:r>
            <a:r>
              <a:rPr lang="en-US" dirty="0">
                <a:solidFill>
                  <a:srgbClr val="0070C0"/>
                </a:solidFill>
              </a:rPr>
              <a:t>In</a:t>
            </a:r>
            <a:r>
              <a:rPr lang="he-IL" dirty="0">
                <a:solidFill>
                  <a:srgbClr val="0070C0"/>
                </a:solidFill>
              </a:rPr>
              <a:t> (</a:t>
            </a:r>
            <a:r>
              <a:rPr lang="ar-JO" dirty="0">
                <a:solidFill>
                  <a:srgbClr val="0070C0"/>
                </a:solidFill>
              </a:rPr>
              <a:t>عدده الذري </a:t>
            </a:r>
            <a:r>
              <a:rPr lang="he-IL" dirty="0">
                <a:solidFill>
                  <a:srgbClr val="0070C0"/>
                </a:solidFill>
              </a:rPr>
              <a:t>49). </a:t>
            </a:r>
            <a:br>
              <a:rPr lang="he-IL" dirty="0">
                <a:solidFill>
                  <a:srgbClr val="0070C0"/>
                </a:solidFill>
              </a:rPr>
            </a:br>
            <a:r>
              <a:rPr lang="ar-JO" dirty="0">
                <a:solidFill>
                  <a:srgbClr val="0070C0"/>
                </a:solidFill>
              </a:rPr>
              <a:t>ما هو القول الصحيح على الأيونات ال</a:t>
            </a:r>
            <a:r>
              <a:rPr lang="ar-SA" dirty="0">
                <a:solidFill>
                  <a:srgbClr val="0070C0"/>
                </a:solidFill>
              </a:rPr>
              <a:t>ث</a:t>
            </a:r>
            <a:r>
              <a:rPr lang="ar-JO" dirty="0">
                <a:solidFill>
                  <a:srgbClr val="0070C0"/>
                </a:solidFill>
              </a:rPr>
              <a:t>اب</a:t>
            </a:r>
            <a:r>
              <a:rPr lang="ar-SA" dirty="0">
                <a:solidFill>
                  <a:srgbClr val="0070C0"/>
                </a:solidFill>
              </a:rPr>
              <a:t>ت</a:t>
            </a:r>
            <a:r>
              <a:rPr lang="ar-JO" dirty="0">
                <a:solidFill>
                  <a:srgbClr val="0070C0"/>
                </a:solidFill>
              </a:rPr>
              <a:t>ة لهم.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Te</a:t>
            </a:r>
            <a:r>
              <a:rPr lang="en-US" dirty="0"/>
              <a:t> </a:t>
            </a:r>
            <a:r>
              <a:rPr lang="he-IL" dirty="0"/>
              <a:t> </a:t>
            </a:r>
            <a:r>
              <a:rPr lang="ar-JO" dirty="0"/>
              <a:t>يُنتِج أيون شحنته </a:t>
            </a:r>
            <a:r>
              <a:rPr lang="he-IL" dirty="0"/>
              <a:t>6+ ، </a:t>
            </a:r>
            <a:r>
              <a:rPr lang="en-US" dirty="0"/>
              <a:t>In </a:t>
            </a:r>
            <a:r>
              <a:rPr lang="ar-JO" dirty="0"/>
              <a:t> يُنتِج أيون شحنته </a:t>
            </a:r>
            <a:r>
              <a:rPr lang="he-IL" dirty="0"/>
              <a:t>3+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 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ar-JO" dirty="0"/>
              <a:t>يُنتِج أيون شحنته</a:t>
            </a:r>
            <a:r>
              <a:rPr lang="he-IL" dirty="0"/>
              <a:t> 2- ، </a:t>
            </a:r>
            <a:r>
              <a:rPr lang="en-US" dirty="0"/>
              <a:t>In </a:t>
            </a:r>
            <a:r>
              <a:rPr lang="ar-SA" dirty="0"/>
              <a:t> </a:t>
            </a:r>
            <a:r>
              <a:rPr lang="ar-JO" dirty="0"/>
              <a:t>يُنتِج أيون شحنته </a:t>
            </a:r>
            <a:r>
              <a:rPr lang="he-IL" dirty="0"/>
              <a:t>3+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Te</a:t>
            </a:r>
            <a:r>
              <a:rPr lang="en-US" dirty="0"/>
              <a:t> </a:t>
            </a:r>
            <a:r>
              <a:rPr lang="he-IL" dirty="0"/>
              <a:t> </a:t>
            </a:r>
            <a:r>
              <a:rPr lang="ar-JO" dirty="0"/>
              <a:t>يُنتِج أيون شحنته</a:t>
            </a:r>
            <a:r>
              <a:rPr lang="he-IL" dirty="0"/>
              <a:t> 6+ ، </a:t>
            </a:r>
            <a:r>
              <a:rPr lang="en-US" dirty="0"/>
              <a:t>In</a:t>
            </a:r>
            <a:r>
              <a:rPr lang="ar-JO" dirty="0"/>
              <a:t>  يُنتِج أيون شحنته </a:t>
            </a:r>
            <a:r>
              <a:rPr lang="he-IL" dirty="0"/>
              <a:t>5 -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Te</a:t>
            </a:r>
            <a:r>
              <a:rPr lang="en-US" dirty="0"/>
              <a:t> </a:t>
            </a:r>
            <a:r>
              <a:rPr lang="he-IL" dirty="0"/>
              <a:t> </a:t>
            </a:r>
            <a:r>
              <a:rPr lang="ar-JO" dirty="0"/>
              <a:t>يُنتِج أيون شحنته</a:t>
            </a:r>
            <a:r>
              <a:rPr lang="he-IL" dirty="0"/>
              <a:t> 2- ، </a:t>
            </a:r>
            <a:r>
              <a:rPr lang="en-US" dirty="0"/>
              <a:t> In </a:t>
            </a:r>
            <a:r>
              <a:rPr lang="he-IL" dirty="0"/>
              <a:t> </a:t>
            </a:r>
            <a:r>
              <a:rPr lang="ar-JO" dirty="0"/>
              <a:t>يُنتِج أيون شحنته </a:t>
            </a:r>
            <a:r>
              <a:rPr lang="he-IL" dirty="0"/>
              <a:t>5-</a:t>
            </a:r>
          </a:p>
          <a:p>
            <a:pPr marL="457200" indent="-457200">
              <a:buFont typeface="+mj-lt"/>
              <a:buAutoNum type="arabicPeriod"/>
            </a:pPr>
            <a:r>
              <a:rPr lang="ar-JO" dirty="0"/>
              <a:t>ت</a:t>
            </a:r>
            <a:r>
              <a:rPr lang="ar-SA" dirty="0"/>
              <a:t>ُ</a:t>
            </a:r>
            <a:r>
              <a:rPr lang="ar-JO" dirty="0"/>
              <a:t>نتج هذه العناصر أيونات.</a:t>
            </a:r>
          </a:p>
          <a:p>
            <a:pPr marL="0" indent="0">
              <a:buNone/>
            </a:pPr>
            <a:br>
              <a:rPr lang="he-IL" dirty="0"/>
            </a:br>
            <a:endParaRPr lang="he-IL" dirty="0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7D44F3C6-C402-462C-8D49-C3F7E0DBAE34}"/>
              </a:ext>
            </a:extLst>
          </p:cNvPr>
          <p:cNvSpPr/>
          <p:nvPr/>
        </p:nvSpPr>
        <p:spPr>
          <a:xfrm>
            <a:off x="5577840" y="2615609"/>
            <a:ext cx="5638800" cy="4605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4165357-1B58-43E9-AFA3-B09AFB62C307}"/>
              </a:ext>
            </a:extLst>
          </p:cNvPr>
          <p:cNvSpPr txBox="1"/>
          <p:nvPr/>
        </p:nvSpPr>
        <p:spPr>
          <a:xfrm>
            <a:off x="752627" y="4567858"/>
            <a:ext cx="6626686" cy="94718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he-IL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JO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موجود بالعمود </a:t>
            </a:r>
            <a:r>
              <a:rPr lang="he-IL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ar-JO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بالجدول الدوري لذلك يحصل على شحنة </a:t>
            </a:r>
            <a:r>
              <a:rPr lang="he-IL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e-IL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JO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موجود بالعمود </a:t>
            </a:r>
            <a:r>
              <a:rPr lang="he-IL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ar-JO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بالجدول الدوري لذلك يحصل على شحنة</a:t>
            </a:r>
            <a:r>
              <a:rPr lang="ar-SA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sz="2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</a:p>
        </p:txBody>
      </p:sp>
    </p:spTree>
    <p:extLst>
      <p:ext uri="{BB962C8B-B14F-4D97-AF65-F5344CB8AC3E}">
        <p14:creationId xmlns:p14="http://schemas.microsoft.com/office/powerpoint/2010/main" val="82055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904" y="2695863"/>
            <a:ext cx="9206002" cy="1924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2" tIns="121872" rIns="121872" bIns="121872" anchor="t" anchorCtr="0">
            <a:noAutofit/>
          </a:bodyPr>
          <a:lstStyle/>
          <a:p>
            <a:pPr marL="609478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JO" dirty="0" err="1">
                <a:cs typeface="+mn-cs"/>
              </a:rPr>
              <a:t>الهالوجينات</a:t>
            </a:r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6949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7E86AE5-29AE-4E61-8029-204B107D6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العائلات الكيميائيّة</a:t>
            </a:r>
            <a:endParaRPr lang="he-IL" dirty="0">
              <a:cs typeface="+mn-cs"/>
            </a:endParaRP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E1784A90-B6AD-4802-87C8-A0F4D91C2BC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ar-JO" dirty="0">
                <a:cs typeface="+mn-cs"/>
              </a:rPr>
              <a:t>مجموعة من العناصر لها صفات كيميائيّة وفيزيائيّة متشابهة.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ar-SA" dirty="0">
                <a:cs typeface="+mn-cs"/>
              </a:rPr>
              <a:t>يعود </a:t>
            </a:r>
            <a:r>
              <a:rPr lang="ar-JO" dirty="0">
                <a:cs typeface="+mn-cs"/>
              </a:rPr>
              <a:t>هذا </a:t>
            </a:r>
            <a:r>
              <a:rPr lang="ar-JO" dirty="0" err="1">
                <a:cs typeface="+mn-cs"/>
              </a:rPr>
              <a:t>التشاب</a:t>
            </a:r>
            <a:r>
              <a:rPr lang="ar-SA" dirty="0">
                <a:cs typeface="+mn-cs"/>
              </a:rPr>
              <a:t>ُ</a:t>
            </a:r>
            <a:r>
              <a:rPr lang="ar-JO" dirty="0">
                <a:cs typeface="+mn-cs"/>
              </a:rPr>
              <a:t>ه إلى </a:t>
            </a:r>
            <a:r>
              <a:rPr lang="ar-SA" dirty="0">
                <a:cs typeface="+mn-cs"/>
              </a:rPr>
              <a:t>المبنى</a:t>
            </a:r>
            <a:r>
              <a:rPr lang="ar-JO" dirty="0">
                <a:cs typeface="+mn-cs"/>
              </a:rPr>
              <a:t> الإلكتروني للذر</a:t>
            </a:r>
            <a:r>
              <a:rPr lang="ar-SA" dirty="0">
                <a:cs typeface="+mn-cs"/>
              </a:rPr>
              <a:t>ّ</a:t>
            </a:r>
            <a:r>
              <a:rPr lang="ar-JO" dirty="0">
                <a:cs typeface="+mn-cs"/>
              </a:rPr>
              <a:t>ات.</a:t>
            </a:r>
            <a:endParaRPr lang="he-IL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375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F270A5D-C512-4B4A-BC3D-DB291CC3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لا فلزّات - الهالوجينات</a:t>
            </a:r>
            <a:endParaRPr lang="he-IL" dirty="0"/>
          </a:p>
        </p:txBody>
      </p:sp>
      <p:graphicFrame>
        <p:nvGraphicFramePr>
          <p:cNvPr id="5" name="טבלה 5">
            <a:extLst>
              <a:ext uri="{FF2B5EF4-FFF2-40B4-BE49-F238E27FC236}">
                <a16:creationId xmlns:a16="http://schemas.microsoft.com/office/drawing/2014/main" id="{B81648FD-CF42-4E51-876A-9FC6B898A5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887661"/>
              </p:ext>
            </p:extLst>
          </p:nvPr>
        </p:nvGraphicFramePr>
        <p:xfrm>
          <a:off x="26504" y="1752714"/>
          <a:ext cx="8839199" cy="39319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07628">
                  <a:extLst>
                    <a:ext uri="{9D8B030D-6E8A-4147-A177-3AD203B41FA5}">
                      <a16:colId xmlns:a16="http://schemas.microsoft.com/office/drawing/2014/main" val="4217611873"/>
                    </a:ext>
                  </a:extLst>
                </a:gridCol>
                <a:gridCol w="1579789">
                  <a:extLst>
                    <a:ext uri="{9D8B030D-6E8A-4147-A177-3AD203B41FA5}">
                      <a16:colId xmlns:a16="http://schemas.microsoft.com/office/drawing/2014/main" val="4064988691"/>
                    </a:ext>
                  </a:extLst>
                </a:gridCol>
                <a:gridCol w="1363436">
                  <a:extLst>
                    <a:ext uri="{9D8B030D-6E8A-4147-A177-3AD203B41FA5}">
                      <a16:colId xmlns:a16="http://schemas.microsoft.com/office/drawing/2014/main" val="3043336230"/>
                    </a:ext>
                  </a:extLst>
                </a:gridCol>
                <a:gridCol w="1837912">
                  <a:extLst>
                    <a:ext uri="{9D8B030D-6E8A-4147-A177-3AD203B41FA5}">
                      <a16:colId xmlns:a16="http://schemas.microsoft.com/office/drawing/2014/main" val="1793511249"/>
                    </a:ext>
                  </a:extLst>
                </a:gridCol>
                <a:gridCol w="1629307">
                  <a:extLst>
                    <a:ext uri="{9D8B030D-6E8A-4147-A177-3AD203B41FA5}">
                      <a16:colId xmlns:a16="http://schemas.microsoft.com/office/drawing/2014/main" val="3743411878"/>
                    </a:ext>
                  </a:extLst>
                </a:gridCol>
                <a:gridCol w="1021127">
                  <a:extLst>
                    <a:ext uri="{9D8B030D-6E8A-4147-A177-3AD203B41FA5}">
                      <a16:colId xmlns:a16="http://schemas.microsoft.com/office/drawing/2014/main" val="36896009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عدد </a:t>
                      </a:r>
                      <a:r>
                        <a:rPr lang="ar-SA" sz="2400" dirty="0">
                          <a:latin typeface="Arial" panose="020B0604020202020204" pitchFamily="34" charset="0"/>
                          <a:cs typeface="+mn-cs"/>
                        </a:rPr>
                        <a:t>إ</a:t>
                      </a:r>
                      <a:r>
                        <a:rPr lang="ar-JO" sz="2400" dirty="0" err="1">
                          <a:latin typeface="Arial" panose="020B0604020202020204" pitchFamily="34" charset="0"/>
                          <a:cs typeface="+mn-cs"/>
                        </a:rPr>
                        <a:t>لكترونات</a:t>
                      </a:r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 التكافؤ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ترتيب</a:t>
                      </a:r>
                      <a:r>
                        <a:rPr lang="ar-JO" sz="2400" baseline="0" dirty="0">
                          <a:latin typeface="Arial" panose="020B0604020202020204" pitchFamily="34" charset="0"/>
                          <a:cs typeface="+mn-cs"/>
                        </a:rPr>
                        <a:t> </a:t>
                      </a:r>
                      <a:r>
                        <a:rPr lang="ar-SA" sz="2400" baseline="0" dirty="0">
                          <a:latin typeface="Arial" panose="020B0604020202020204" pitchFamily="34" charset="0"/>
                          <a:cs typeface="+mn-cs"/>
                        </a:rPr>
                        <a:t>الإلكترونات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عدد البروتونات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اسم </a:t>
                      </a:r>
                      <a:r>
                        <a:rPr lang="ar-JO" sz="2400" dirty="0" err="1">
                          <a:latin typeface="Arial" panose="020B0604020202020204" pitchFamily="34" charset="0"/>
                          <a:cs typeface="+mn-cs"/>
                        </a:rPr>
                        <a:t>الهالوجين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رمز</a:t>
                      </a:r>
                      <a:r>
                        <a:rPr lang="ar-JO" sz="2400" baseline="0" dirty="0">
                          <a:latin typeface="Arial" panose="020B0604020202020204" pitchFamily="34" charset="0"/>
                          <a:cs typeface="+mn-cs"/>
                        </a:rPr>
                        <a:t> </a:t>
                      </a:r>
                      <a:r>
                        <a:rPr lang="ar-JO" sz="2400" baseline="0" dirty="0" err="1">
                          <a:latin typeface="Arial" panose="020B0604020202020204" pitchFamily="34" charset="0"/>
                          <a:cs typeface="+mn-cs"/>
                        </a:rPr>
                        <a:t>الهالوجين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السطر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12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7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2 ، 7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 err="1">
                          <a:latin typeface="Arial" panose="020B0604020202020204" pitchFamily="34" charset="0"/>
                          <a:cs typeface="+mn-cs"/>
                        </a:rPr>
                        <a:t>فلور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F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01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7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2 ، 8 ،7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 err="1">
                          <a:latin typeface="Arial" panose="020B0604020202020204" pitchFamily="34" charset="0"/>
                          <a:cs typeface="+mn-cs"/>
                        </a:rPr>
                        <a:t>كلور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Cl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3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42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7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بروم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Br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4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7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7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يود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I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5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773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>
                          <a:latin typeface="Arial" panose="020B0604020202020204" pitchFamily="34" charset="0"/>
                          <a:cs typeface="+mn-cs"/>
                        </a:rPr>
                        <a:t>استاتين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At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6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464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000" dirty="0" err="1">
                          <a:latin typeface="Arial" panose="020B0604020202020204" pitchFamily="34" charset="0"/>
                          <a:cs typeface="+mn-cs"/>
                        </a:rPr>
                        <a:t>أونونسبتيوم</a:t>
                      </a:r>
                      <a:endParaRPr lang="he-IL" sz="20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 err="1">
                          <a:latin typeface="Arial" panose="020B0604020202020204" pitchFamily="34" charset="0"/>
                          <a:cs typeface="+mn-cs"/>
                        </a:rPr>
                        <a:t>Uus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7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392042"/>
                  </a:ext>
                </a:extLst>
              </a:tr>
            </a:tbl>
          </a:graphicData>
        </a:graphic>
      </p:graphicFrame>
      <p:sp>
        <p:nvSpPr>
          <p:cNvPr id="7" name="מלבן 6">
            <a:extLst>
              <a:ext uri="{FF2B5EF4-FFF2-40B4-BE49-F238E27FC236}">
                <a16:creationId xmlns:a16="http://schemas.microsoft.com/office/drawing/2014/main" id="{B91343F9-7187-405D-BCA1-08840E70536A}"/>
              </a:ext>
            </a:extLst>
          </p:cNvPr>
          <p:cNvSpPr/>
          <p:nvPr/>
        </p:nvSpPr>
        <p:spPr>
          <a:xfrm>
            <a:off x="1060174" y="1353295"/>
            <a:ext cx="3483251" cy="3869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dirty="0">
                <a:latin typeface="Arial" panose="020B0604020202020204" pitchFamily="34" charset="0"/>
                <a:cs typeface="Arial" panose="020B0604020202020204" pitchFamily="34" charset="0"/>
              </a:rPr>
              <a:t>عمود</a:t>
            </a:r>
            <a:r>
              <a:rPr lang="he-IL" sz="24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7A04099E-1F27-4251-B072-493C1E165778}"/>
              </a:ext>
            </a:extLst>
          </p:cNvPr>
          <p:cNvSpPr/>
          <p:nvPr/>
        </p:nvSpPr>
        <p:spPr>
          <a:xfrm>
            <a:off x="199576" y="840329"/>
            <a:ext cx="11791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</a:rPr>
              <a:t>عناصر العائلة </a:t>
            </a:r>
            <a:r>
              <a:rPr lang="he-IL" sz="2400" dirty="0">
                <a:solidFill>
                  <a:srgbClr val="0070C0"/>
                </a:solidFill>
                <a:latin typeface="Arial" panose="020B0604020202020204" pitchFamily="34" charset="0"/>
              </a:rPr>
              <a:t>7 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</a:rPr>
              <a:t>هم </a:t>
            </a:r>
            <a:r>
              <a:rPr lang="ar-JO" sz="2400" b="1" dirty="0">
                <a:solidFill>
                  <a:srgbClr val="0070C0"/>
                </a:solidFill>
                <a:latin typeface="Arial" panose="020B0604020202020204" pitchFamily="34" charset="0"/>
              </a:rPr>
              <a:t>لا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</a:rPr>
              <a:t> فلزّات التي تتبع للهالوجينات.</a:t>
            </a:r>
            <a:endParaRPr lang="he-IL" sz="24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FC243AB3-514A-4BEC-AF45-46EA4B977584}"/>
              </a:ext>
            </a:extLst>
          </p:cNvPr>
          <p:cNvSpPr/>
          <p:nvPr/>
        </p:nvSpPr>
        <p:spPr>
          <a:xfrm>
            <a:off x="5905518" y="1765169"/>
            <a:ext cx="1549966" cy="39319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8BB4F1E3-3193-417E-8ADD-26E401E73A63}"/>
              </a:ext>
            </a:extLst>
          </p:cNvPr>
          <p:cNvSpPr/>
          <p:nvPr/>
        </p:nvSpPr>
        <p:spPr>
          <a:xfrm>
            <a:off x="7469248" y="1740258"/>
            <a:ext cx="1410219" cy="39319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7904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لا فلزّات - الهالوجينات</a:t>
            </a:r>
            <a:endParaRPr lang="he-IL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4"/>
          </p:nvPr>
        </p:nvSpPr>
        <p:spPr>
          <a:xfrm>
            <a:off x="515206" y="933094"/>
            <a:ext cx="11160000" cy="4152517"/>
          </a:xfr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ar-JO" dirty="0">
                <a:cs typeface="+mn-cs"/>
              </a:rPr>
              <a:t>تظهر</a:t>
            </a:r>
            <a:r>
              <a:rPr lang="ar-SA" dirty="0">
                <a:cs typeface="+mn-cs"/>
              </a:rPr>
              <a:t> </a:t>
            </a:r>
            <a:r>
              <a:rPr lang="ar-JO" dirty="0">
                <a:cs typeface="+mn-cs"/>
              </a:rPr>
              <a:t>الهالوجينات بالطبيعة كجزيئات ثنائية الذرّات، وبما أنهم فعالات من ناحيّة </a:t>
            </a:r>
            <a:r>
              <a:rPr lang="ar-SA" dirty="0">
                <a:cs typeface="+mn-cs"/>
              </a:rPr>
              <a:t>كيميائيّة</a:t>
            </a:r>
            <a:r>
              <a:rPr lang="ar-JO" dirty="0">
                <a:cs typeface="+mn-cs"/>
              </a:rPr>
              <a:t> بالإمكان </a:t>
            </a:r>
            <a:r>
              <a:rPr lang="ar-SA" dirty="0">
                <a:cs typeface="+mn-cs"/>
              </a:rPr>
              <a:t>إ</a:t>
            </a:r>
            <a:r>
              <a:rPr lang="ar-JO" dirty="0">
                <a:cs typeface="+mn-cs"/>
              </a:rPr>
              <a:t>يجادهم بالطبيعة </a:t>
            </a:r>
            <a:r>
              <a:rPr lang="ar-SA" dirty="0">
                <a:cs typeface="+mn-cs"/>
              </a:rPr>
              <a:t>في </a:t>
            </a:r>
            <a:r>
              <a:rPr lang="ar-JO" dirty="0">
                <a:cs typeface="+mn-cs"/>
              </a:rPr>
              <a:t>مركبات م</a:t>
            </a:r>
            <a:r>
              <a:rPr lang="ar-SA" dirty="0">
                <a:cs typeface="+mn-cs"/>
              </a:rPr>
              <a:t>ُ</a:t>
            </a:r>
            <a:r>
              <a:rPr lang="ar-JO" dirty="0">
                <a:cs typeface="+mn-cs"/>
              </a:rPr>
              <a:t>تعد</a:t>
            </a:r>
            <a:r>
              <a:rPr lang="ar-SA" dirty="0">
                <a:cs typeface="+mn-cs"/>
              </a:rPr>
              <a:t>ِّ</a:t>
            </a:r>
            <a:r>
              <a:rPr lang="ar-JO" dirty="0" err="1">
                <a:cs typeface="+mn-cs"/>
              </a:rPr>
              <a:t>دة</a:t>
            </a:r>
            <a:r>
              <a:rPr lang="ar-JO" dirty="0">
                <a:cs typeface="+mn-cs"/>
              </a:rPr>
              <a:t>.</a:t>
            </a:r>
          </a:p>
          <a:p>
            <a:r>
              <a:rPr lang="ar-JO" dirty="0">
                <a:solidFill>
                  <a:srgbClr val="FF0000"/>
                </a:solidFill>
                <a:cs typeface="+mn-cs"/>
              </a:rPr>
              <a:t>ص</a:t>
            </a:r>
            <a:r>
              <a:rPr lang="ar-SA" dirty="0">
                <a:solidFill>
                  <a:srgbClr val="FF0000"/>
                </a:solidFill>
                <a:cs typeface="+mn-cs"/>
              </a:rPr>
              <a:t>ِ</a:t>
            </a:r>
            <a:r>
              <a:rPr lang="ar-JO" dirty="0">
                <a:solidFill>
                  <a:srgbClr val="FF0000"/>
                </a:solidFill>
                <a:cs typeface="+mn-cs"/>
              </a:rPr>
              <a:t>ف بالمستوى </a:t>
            </a:r>
            <a:r>
              <a:rPr lang="ar-JO" dirty="0" err="1">
                <a:solidFill>
                  <a:srgbClr val="FF0000"/>
                </a:solidFill>
                <a:cs typeface="+mn-cs"/>
              </a:rPr>
              <a:t>الماكروسكوبي</a:t>
            </a:r>
            <a:r>
              <a:rPr lang="ar-JO" dirty="0">
                <a:solidFill>
                  <a:srgbClr val="FF0000"/>
                </a:solidFill>
                <a:cs typeface="+mn-cs"/>
              </a:rPr>
              <a:t> </a:t>
            </a:r>
            <a:r>
              <a:rPr lang="ar-SA" dirty="0">
                <a:solidFill>
                  <a:srgbClr val="FF0000"/>
                </a:solidFill>
                <a:cs typeface="+mn-cs"/>
              </a:rPr>
              <a:t>عنصر</a:t>
            </a:r>
            <a:r>
              <a:rPr lang="ar-JO" dirty="0">
                <a:solidFill>
                  <a:srgbClr val="FF0000"/>
                </a:solidFill>
                <a:cs typeface="+mn-cs"/>
              </a:rPr>
              <a:t> الفلور كما يظهر بالطبيعة، </a:t>
            </a:r>
            <a:r>
              <a:rPr lang="en-US" dirty="0">
                <a:solidFill>
                  <a:srgbClr val="FF0000"/>
                </a:solidFill>
                <a:cs typeface="+mn-cs"/>
              </a:rPr>
              <a:t>F</a:t>
            </a:r>
            <a:r>
              <a:rPr lang="en-US" baseline="-25000" dirty="0">
                <a:solidFill>
                  <a:srgbClr val="FF0000"/>
                </a:solidFill>
                <a:cs typeface="+mn-cs"/>
              </a:rPr>
              <a:t>2(g)</a:t>
            </a:r>
            <a:endParaRPr lang="ar-JO" baseline="-25000" dirty="0">
              <a:solidFill>
                <a:srgbClr val="FF0000"/>
              </a:solidFill>
              <a:cs typeface="+mn-cs"/>
            </a:endParaRPr>
          </a:p>
          <a:p>
            <a:pPr>
              <a:buNone/>
            </a:pPr>
            <a:r>
              <a:rPr lang="ar-JO" dirty="0">
                <a:cs typeface="+mn-cs"/>
              </a:rPr>
              <a:t>      غاز لونه أصفر</a:t>
            </a:r>
          </a:p>
          <a:p>
            <a:r>
              <a:rPr lang="ar-JO" dirty="0">
                <a:solidFill>
                  <a:srgbClr val="FF0000"/>
                </a:solidFill>
                <a:cs typeface="+mn-cs"/>
              </a:rPr>
              <a:t>ص</a:t>
            </a:r>
            <a:r>
              <a:rPr lang="ar-SA" dirty="0">
                <a:solidFill>
                  <a:srgbClr val="FF0000"/>
                </a:solidFill>
                <a:cs typeface="+mn-cs"/>
              </a:rPr>
              <a:t>ِ</a:t>
            </a:r>
            <a:r>
              <a:rPr lang="ar-JO" dirty="0">
                <a:solidFill>
                  <a:srgbClr val="FF0000"/>
                </a:solidFill>
                <a:cs typeface="+mn-cs"/>
              </a:rPr>
              <a:t>ف بالمستوى الميكروسكوبي </a:t>
            </a:r>
            <a:r>
              <a:rPr lang="ar-SA" dirty="0">
                <a:solidFill>
                  <a:srgbClr val="FF0000"/>
                </a:solidFill>
                <a:cs typeface="+mn-cs"/>
              </a:rPr>
              <a:t>عنصر</a:t>
            </a:r>
            <a:r>
              <a:rPr lang="ar-JO" dirty="0">
                <a:solidFill>
                  <a:srgbClr val="FF0000"/>
                </a:solidFill>
                <a:cs typeface="+mn-cs"/>
              </a:rPr>
              <a:t> الفلور كما يظهر بالطبيعة، </a:t>
            </a:r>
            <a:r>
              <a:rPr lang="en-US" dirty="0">
                <a:solidFill>
                  <a:srgbClr val="FF0000"/>
                </a:solidFill>
                <a:cs typeface="+mn-cs"/>
              </a:rPr>
              <a:t>F</a:t>
            </a:r>
            <a:r>
              <a:rPr lang="en-US" baseline="-25000" dirty="0">
                <a:solidFill>
                  <a:srgbClr val="FF0000"/>
                </a:solidFill>
                <a:cs typeface="+mn-cs"/>
              </a:rPr>
              <a:t>2(g)</a:t>
            </a:r>
            <a:endParaRPr lang="ar-JO" baseline="-25000" dirty="0">
              <a:solidFill>
                <a:srgbClr val="FF0000"/>
              </a:solidFill>
              <a:cs typeface="+mn-cs"/>
            </a:endParaRPr>
          </a:p>
          <a:p>
            <a:pPr>
              <a:buNone/>
            </a:pPr>
            <a:endParaRPr lang="ar-JO" dirty="0">
              <a:cs typeface="+mn-cs"/>
            </a:endParaRPr>
          </a:p>
          <a:p>
            <a:r>
              <a:rPr lang="ar-JO" dirty="0">
                <a:cs typeface="+mn-cs"/>
              </a:rPr>
              <a:t>جزيئات</a:t>
            </a:r>
            <a:r>
              <a:rPr lang="ar-SA" dirty="0">
                <a:cs typeface="+mn-cs"/>
              </a:rPr>
              <a:t> </a:t>
            </a:r>
            <a:r>
              <a:rPr lang="en-US" dirty="0">
                <a:cs typeface="+mn-cs"/>
              </a:rPr>
              <a:t>F</a:t>
            </a:r>
            <a:r>
              <a:rPr lang="en-US" baseline="-25000" dirty="0">
                <a:cs typeface="+mn-cs"/>
              </a:rPr>
              <a:t>2</a:t>
            </a:r>
            <a:r>
              <a:rPr lang="ar-JO" dirty="0">
                <a:cs typeface="+mn-cs"/>
              </a:rPr>
              <a:t> الغاز من</a:t>
            </a:r>
            <a:r>
              <a:rPr lang="ar-SA" dirty="0">
                <a:cs typeface="+mn-cs"/>
              </a:rPr>
              <a:t>ت</a:t>
            </a:r>
            <a:r>
              <a:rPr lang="ar-JO" dirty="0">
                <a:cs typeface="+mn-cs"/>
              </a:rPr>
              <a:t>شرة </a:t>
            </a:r>
            <a:r>
              <a:rPr lang="ar-SA" dirty="0">
                <a:cs typeface="+mn-cs"/>
              </a:rPr>
              <a:t>في </a:t>
            </a:r>
            <a:r>
              <a:rPr lang="ar-JO" dirty="0">
                <a:cs typeface="+mn-cs"/>
              </a:rPr>
              <a:t>كل مكان </a:t>
            </a:r>
            <a:r>
              <a:rPr lang="ar-SA" dirty="0">
                <a:cs typeface="+mn-cs"/>
              </a:rPr>
              <a:t>في </a:t>
            </a:r>
            <a:r>
              <a:rPr lang="ar-JO" dirty="0">
                <a:cs typeface="+mn-cs"/>
              </a:rPr>
              <a:t>الوعاء</a:t>
            </a:r>
            <a:r>
              <a:rPr lang="ar-SA" dirty="0">
                <a:cs typeface="+mn-cs"/>
              </a:rPr>
              <a:t>، </a:t>
            </a:r>
            <a:r>
              <a:rPr lang="ar-JO" dirty="0">
                <a:cs typeface="+mn-cs"/>
              </a:rPr>
              <a:t>حرك</a:t>
            </a:r>
            <a:r>
              <a:rPr lang="ar-SA" dirty="0" err="1">
                <a:cs typeface="+mn-cs"/>
              </a:rPr>
              <a:t>تها</a:t>
            </a:r>
            <a:r>
              <a:rPr lang="ar-JO" dirty="0">
                <a:cs typeface="+mn-cs"/>
              </a:rPr>
              <a:t> اهتزازية، دورانيّة و</a:t>
            </a:r>
            <a:r>
              <a:rPr lang="ar-SA" dirty="0">
                <a:cs typeface="+mn-cs"/>
              </a:rPr>
              <a:t>إ</a:t>
            </a:r>
            <a:r>
              <a:rPr lang="ar-JO" dirty="0" err="1">
                <a:cs typeface="+mn-cs"/>
              </a:rPr>
              <a:t>زاحة</a:t>
            </a:r>
            <a:r>
              <a:rPr lang="ar-JO" dirty="0">
                <a:cs typeface="+mn-cs"/>
              </a:rPr>
              <a:t>.</a:t>
            </a:r>
          </a:p>
          <a:p>
            <a:endParaRPr lang="ar-JO" baseline="-25000" dirty="0"/>
          </a:p>
          <a:p>
            <a:endParaRPr lang="ar-JO" baseline="-25000" dirty="0"/>
          </a:p>
          <a:p>
            <a:pPr>
              <a:buNone/>
            </a:pPr>
            <a:endParaRPr lang="ar-JO" baseline="-25000" dirty="0"/>
          </a:p>
          <a:p>
            <a:endParaRPr lang="en-US" dirty="0"/>
          </a:p>
          <a:p>
            <a:endParaRPr lang="he-IL" dirty="0"/>
          </a:p>
        </p:txBody>
      </p:sp>
      <p:pic>
        <p:nvPicPr>
          <p:cNvPr id="5" name="Picture 2" descr="Fluorine Gas (F2) Market Report -Analysis by Indication, End-user ...">
            <a:extLst>
              <a:ext uri="{FF2B5EF4-FFF2-40B4-BE49-F238E27FC236}">
                <a16:creationId xmlns:a16="http://schemas.microsoft.com/office/drawing/2014/main" id="{171339D1-44FF-451E-9902-E7F75A971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5" r="35897"/>
          <a:stretch/>
        </p:blipFill>
        <p:spPr bwMode="auto">
          <a:xfrm>
            <a:off x="236684" y="2768208"/>
            <a:ext cx="1801353" cy="2841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ice Gas - GAS, online chart, quotes, history | What is Gas?">
            <a:extLst>
              <a:ext uri="{FF2B5EF4-FFF2-40B4-BE49-F238E27FC236}">
                <a16:creationId xmlns:a16="http://schemas.microsoft.com/office/drawing/2014/main" id="{B21AAEB4-DC80-4F2D-9873-A2DBC06D1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250" y="4460473"/>
            <a:ext cx="3111483" cy="17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מלבן 9">
                <a:extLst>
                  <a:ext uri="{FF2B5EF4-FFF2-40B4-BE49-F238E27FC236}">
                    <a16:creationId xmlns:a16="http://schemas.microsoft.com/office/drawing/2014/main" id="{B545477E-9FC6-4E21-8963-D3D85141E41B}"/>
                  </a:ext>
                </a:extLst>
              </p:cNvPr>
              <p:cNvSpPr/>
              <p:nvPr/>
            </p:nvSpPr>
            <p:spPr>
              <a:xfrm>
                <a:off x="2745153" y="4473471"/>
                <a:ext cx="356188" cy="901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4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4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he-IL" sz="4800" dirty="0"/>
              </a:p>
            </p:txBody>
          </p:sp>
        </mc:Choice>
        <mc:Fallback xmlns="">
          <p:sp>
            <p:nvSpPr>
              <p:cNvPr id="7" name="מלבן 9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B545477E-9FC6-4E21-8963-D3D85141E4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153" y="4473471"/>
                <a:ext cx="356188" cy="901978"/>
              </a:xfrm>
              <a:prstGeom prst="rect">
                <a:avLst/>
              </a:prstGeom>
              <a:blipFill>
                <a:blip r:embed="rId5" cstate="print"/>
                <a:stretch>
                  <a:fillRect r="-259322"/>
                </a:stretch>
              </a:blipFill>
            </p:spPr>
            <p:txBody>
              <a:bodyPr/>
              <a:lstStyle/>
              <a:p>
                <a:r>
                  <a:rPr lang="x-non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لا فلزّات - الهالوجينات</a:t>
            </a:r>
            <a:endParaRPr lang="he-IL" dirty="0">
              <a:cs typeface="+mn-cs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4"/>
          </p:nvPr>
        </p:nvSpPr>
        <p:spPr>
          <a:xfrm>
            <a:off x="515206" y="933094"/>
            <a:ext cx="11160000" cy="4152517"/>
          </a:xfr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ar-JO" dirty="0"/>
              <a:t>تظهر </a:t>
            </a:r>
            <a:r>
              <a:rPr lang="ar-JO" dirty="0">
                <a:cs typeface="+mn-cs"/>
              </a:rPr>
              <a:t>الهالوجينات بالطبيعة كجزيئات ثنائية الذرّات، وبما أنهم فعالات من ناحيّة </a:t>
            </a:r>
            <a:r>
              <a:rPr lang="ar-SA" dirty="0">
                <a:cs typeface="+mn-cs"/>
              </a:rPr>
              <a:t>كيميائيّة </a:t>
            </a:r>
            <a:r>
              <a:rPr lang="ar-JO" dirty="0">
                <a:cs typeface="+mn-cs"/>
              </a:rPr>
              <a:t>بالإمكان ايجادهم بالطبيعة </a:t>
            </a:r>
            <a:r>
              <a:rPr lang="ar-SA" dirty="0"/>
              <a:t>في </a:t>
            </a:r>
            <a:r>
              <a:rPr lang="ar-JO" dirty="0"/>
              <a:t>مركبات م</a:t>
            </a:r>
            <a:r>
              <a:rPr lang="ar-SA" dirty="0"/>
              <a:t>ُ</a:t>
            </a:r>
            <a:r>
              <a:rPr lang="ar-JO" dirty="0"/>
              <a:t>تعد</a:t>
            </a:r>
            <a:r>
              <a:rPr lang="ar-SA" dirty="0"/>
              <a:t>ِّ</a:t>
            </a:r>
            <a:r>
              <a:rPr lang="ar-JO" dirty="0"/>
              <a:t>دة</a:t>
            </a:r>
            <a:r>
              <a:rPr lang="ar-JO" dirty="0">
                <a:cs typeface="+mn-cs"/>
              </a:rPr>
              <a:t>.</a:t>
            </a:r>
          </a:p>
          <a:p>
            <a:r>
              <a:rPr lang="ar-JO" dirty="0">
                <a:cs typeface="+mn-cs"/>
              </a:rPr>
              <a:t> </a:t>
            </a:r>
            <a:r>
              <a:rPr lang="ar-JO" dirty="0">
                <a:solidFill>
                  <a:srgbClr val="FF0000"/>
                </a:solidFill>
                <a:cs typeface="+mn-cs"/>
              </a:rPr>
              <a:t>صف بالمستوى </a:t>
            </a:r>
            <a:r>
              <a:rPr lang="ar-JO" dirty="0" err="1">
                <a:solidFill>
                  <a:srgbClr val="FF0000"/>
                </a:solidFill>
                <a:cs typeface="+mn-cs"/>
              </a:rPr>
              <a:t>الماكروسكوبي</a:t>
            </a:r>
            <a:r>
              <a:rPr lang="ar-JO" dirty="0">
                <a:solidFill>
                  <a:srgbClr val="FF0000"/>
                </a:solidFill>
                <a:cs typeface="+mn-cs"/>
              </a:rPr>
              <a:t> </a:t>
            </a:r>
            <a:r>
              <a:rPr lang="ar-SA" dirty="0">
                <a:solidFill>
                  <a:srgbClr val="FF0000"/>
                </a:solidFill>
                <a:cs typeface="+mn-cs"/>
              </a:rPr>
              <a:t>عنصر </a:t>
            </a:r>
            <a:r>
              <a:rPr lang="ar-JO" dirty="0">
                <a:solidFill>
                  <a:srgbClr val="FF0000"/>
                </a:solidFill>
                <a:cs typeface="+mn-cs"/>
              </a:rPr>
              <a:t>البروم كما يظهر بالطبيعة،</a:t>
            </a:r>
            <a:r>
              <a:rPr lang="en-US" dirty="0">
                <a:solidFill>
                  <a:srgbClr val="FF0000"/>
                </a:solidFill>
                <a:cs typeface="+mn-cs"/>
              </a:rPr>
              <a:t> Br</a:t>
            </a:r>
            <a:r>
              <a:rPr lang="en-US" baseline="-25000" dirty="0">
                <a:solidFill>
                  <a:srgbClr val="FF0000"/>
                </a:solidFill>
                <a:cs typeface="+mn-cs"/>
              </a:rPr>
              <a:t>2(l)</a:t>
            </a:r>
            <a:endParaRPr lang="ar-JO" baseline="-25000" dirty="0">
              <a:solidFill>
                <a:srgbClr val="FF0000"/>
              </a:solidFill>
              <a:cs typeface="+mn-cs"/>
            </a:endParaRPr>
          </a:p>
          <a:p>
            <a:r>
              <a:rPr lang="ar-JO" dirty="0">
                <a:cs typeface="+mn-cs"/>
              </a:rPr>
              <a:t> سائل لونه بني </a:t>
            </a:r>
          </a:p>
          <a:p>
            <a:r>
              <a:rPr lang="ar-JO" dirty="0">
                <a:solidFill>
                  <a:srgbClr val="FF0000"/>
                </a:solidFill>
                <a:cs typeface="+mn-cs"/>
              </a:rPr>
              <a:t>صف بالمستوى الميكروسكوبي </a:t>
            </a:r>
            <a:r>
              <a:rPr lang="ar-SA" dirty="0">
                <a:solidFill>
                  <a:srgbClr val="FF0000"/>
                </a:solidFill>
                <a:cs typeface="+mn-cs"/>
              </a:rPr>
              <a:t>عنصر </a:t>
            </a:r>
            <a:r>
              <a:rPr lang="ar-JO" dirty="0">
                <a:solidFill>
                  <a:srgbClr val="FF0000"/>
                </a:solidFill>
                <a:cs typeface="+mn-cs"/>
              </a:rPr>
              <a:t>البروم كما يظهر بالطبيعة، </a:t>
            </a:r>
            <a:r>
              <a:rPr lang="en-US" dirty="0">
                <a:solidFill>
                  <a:srgbClr val="FF0000"/>
                </a:solidFill>
                <a:cs typeface="+mn-cs"/>
              </a:rPr>
              <a:t>Br</a:t>
            </a:r>
            <a:r>
              <a:rPr lang="en-US" baseline="-25000" dirty="0">
                <a:solidFill>
                  <a:srgbClr val="FF0000"/>
                </a:solidFill>
                <a:cs typeface="+mn-cs"/>
              </a:rPr>
              <a:t>2(l)</a:t>
            </a:r>
            <a:endParaRPr lang="ar-JO" baseline="-25000" dirty="0">
              <a:solidFill>
                <a:srgbClr val="FF0000"/>
              </a:solidFill>
              <a:cs typeface="+mn-cs"/>
            </a:endParaRPr>
          </a:p>
          <a:p>
            <a:pPr>
              <a:buNone/>
            </a:pPr>
            <a:endParaRPr lang="ar-JO" dirty="0">
              <a:cs typeface="+mn-cs"/>
            </a:endParaRPr>
          </a:p>
          <a:p>
            <a:r>
              <a:rPr lang="ar-JO" dirty="0">
                <a:cs typeface="+mn-cs"/>
              </a:rPr>
              <a:t>جزيئات البروم قريبة من بعضها البعض وغير م</a:t>
            </a:r>
            <a:r>
              <a:rPr lang="ar-SA" dirty="0">
                <a:cs typeface="+mn-cs"/>
              </a:rPr>
              <a:t>ُ</a:t>
            </a:r>
            <a:r>
              <a:rPr lang="ar-JO" dirty="0" err="1">
                <a:cs typeface="+mn-cs"/>
              </a:rPr>
              <a:t>نتظمة</a:t>
            </a:r>
            <a:r>
              <a:rPr lang="ar-JO" dirty="0">
                <a:cs typeface="+mn-cs"/>
              </a:rPr>
              <a:t>،</a:t>
            </a:r>
          </a:p>
          <a:p>
            <a:r>
              <a:rPr lang="ar-JO" dirty="0">
                <a:cs typeface="+mn-cs"/>
              </a:rPr>
              <a:t>تعمل بين جزيئات المادة قوى فاندر فالس</a:t>
            </a:r>
            <a:r>
              <a:rPr lang="ar-SA" dirty="0">
                <a:cs typeface="+mn-cs"/>
              </a:rPr>
              <a:t> </a:t>
            </a:r>
            <a:r>
              <a:rPr lang="ar-JO" dirty="0">
                <a:cs typeface="+mn-cs"/>
              </a:rPr>
              <a:t>(سنتعلم عنها لاحق</a:t>
            </a:r>
            <a:r>
              <a:rPr lang="ar-SA" dirty="0">
                <a:cs typeface="+mn-cs"/>
              </a:rPr>
              <a:t>ًا</a:t>
            </a:r>
            <a:r>
              <a:rPr lang="ar-JO" dirty="0">
                <a:cs typeface="+mn-cs"/>
              </a:rPr>
              <a:t>)</a:t>
            </a:r>
            <a:r>
              <a:rPr lang="ar-SA" dirty="0">
                <a:cs typeface="+mn-cs"/>
              </a:rPr>
              <a:t>.</a:t>
            </a:r>
            <a:endParaRPr lang="ar-JO" dirty="0">
              <a:cs typeface="+mn-cs"/>
            </a:endParaRPr>
          </a:p>
          <a:p>
            <a:r>
              <a:rPr lang="ar-JO" dirty="0">
                <a:cs typeface="+mn-cs"/>
              </a:rPr>
              <a:t>تتحر</a:t>
            </a:r>
            <a:r>
              <a:rPr lang="ar-SA" dirty="0">
                <a:cs typeface="+mn-cs"/>
              </a:rPr>
              <a:t>ّ</a:t>
            </a:r>
            <a:r>
              <a:rPr lang="ar-JO" dirty="0">
                <a:cs typeface="+mn-cs"/>
              </a:rPr>
              <a:t>ك الجزيئات بحركة اهتزازية، دورانيّة.</a:t>
            </a:r>
          </a:p>
          <a:p>
            <a:endParaRPr lang="ar-JO" baseline="-25000" dirty="0"/>
          </a:p>
          <a:p>
            <a:endParaRPr lang="ar-JO" baseline="-25000" dirty="0"/>
          </a:p>
          <a:p>
            <a:pPr>
              <a:buNone/>
            </a:pPr>
            <a:endParaRPr lang="ar-JO" baseline="-25000" dirty="0"/>
          </a:p>
          <a:p>
            <a:endParaRPr lang="en-US" dirty="0"/>
          </a:p>
          <a:p>
            <a:endParaRPr lang="he-IL" dirty="0"/>
          </a:p>
        </p:txBody>
      </p:sp>
      <p:pic>
        <p:nvPicPr>
          <p:cNvPr id="7" name="Picture 8" descr="99.5% Pure Liquid Bromine Price">
            <a:extLst>
              <a:ext uri="{FF2B5EF4-FFF2-40B4-BE49-F238E27FC236}">
                <a16:creationId xmlns:a16="http://schemas.microsoft.com/office/drawing/2014/main" id="{A769861F-3513-4336-9F9B-DFE32E8D8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77" y="3274828"/>
            <a:ext cx="1944466" cy="2470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DC491BE-CA86-4004-A61F-30BD0C00F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983" y="4707997"/>
            <a:ext cx="2966891" cy="169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מלבן 2">
                <a:extLst>
                  <a:ext uri="{FF2B5EF4-FFF2-40B4-BE49-F238E27FC236}">
                    <a16:creationId xmlns:a16="http://schemas.microsoft.com/office/drawing/2014/main" id="{FF4F6838-79A6-4E2C-9B19-DC8DBE96784F}"/>
                  </a:ext>
                </a:extLst>
              </p:cNvPr>
              <p:cNvSpPr/>
              <p:nvPr/>
            </p:nvSpPr>
            <p:spPr>
              <a:xfrm>
                <a:off x="2404206" y="3983851"/>
                <a:ext cx="340947" cy="901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4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𝐵𝑟</m:t>
                          </m:r>
                        </m:e>
                        <m:sub>
                          <m:r>
                            <a:rPr lang="en-US" sz="4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he-IL" sz="4800" dirty="0"/>
              </a:p>
            </p:txBody>
          </p:sp>
        </mc:Choice>
        <mc:Fallback xmlns="">
          <p:sp>
            <p:nvSpPr>
              <p:cNvPr id="6" name="מלבן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FF4F6838-79A6-4E2C-9B19-DC8DBE9678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206" y="3983851"/>
                <a:ext cx="340947" cy="901978"/>
              </a:xfrm>
              <a:prstGeom prst="rect">
                <a:avLst/>
              </a:prstGeom>
              <a:blipFill>
                <a:blip r:embed="rId5" cstate="print"/>
                <a:stretch>
                  <a:fillRect r="-333929"/>
                </a:stretch>
              </a:blipFill>
            </p:spPr>
            <p:txBody>
              <a:bodyPr/>
              <a:lstStyle/>
              <a:p>
                <a:r>
                  <a:rPr lang="x-non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لا فلزّات - الهالوجينات</a:t>
            </a:r>
            <a:endParaRPr lang="he-IL" dirty="0"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מציין מיקום תוכן 3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515206" y="933094"/>
                <a:ext cx="11160000" cy="4152517"/>
              </a:xfr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ar-JO" dirty="0">
                    <a:cs typeface="+mn-cs"/>
                  </a:rPr>
                  <a:t>الهالوجينات تظهر بالطبيعة كجزيئات ثنائية الذرّات، </a:t>
                </a:r>
                <a:r>
                  <a:rPr lang="ar-JO" dirty="0"/>
                  <a:t>وبما أنهم فعالات من ناحيّة </a:t>
                </a:r>
                <a:r>
                  <a:rPr lang="ar-SA" dirty="0"/>
                  <a:t>كيميائيّة </a:t>
                </a:r>
                <a:r>
                  <a:rPr lang="ar-JO" dirty="0"/>
                  <a:t>بالإمكان ايجادهم بالطبيعة </a:t>
                </a:r>
                <a:r>
                  <a:rPr lang="ar-SA" dirty="0"/>
                  <a:t>في </a:t>
                </a:r>
                <a:r>
                  <a:rPr lang="ar-JO" dirty="0"/>
                  <a:t>مركبات م</a:t>
                </a:r>
                <a:r>
                  <a:rPr lang="ar-SA" dirty="0"/>
                  <a:t>ُ</a:t>
                </a:r>
                <a:r>
                  <a:rPr lang="ar-JO" dirty="0"/>
                  <a:t>تعد</a:t>
                </a:r>
                <a:r>
                  <a:rPr lang="ar-SA" dirty="0"/>
                  <a:t>ِّ</a:t>
                </a:r>
                <a:r>
                  <a:rPr lang="ar-JO" dirty="0" err="1"/>
                  <a:t>دة</a:t>
                </a:r>
                <a:r>
                  <a:rPr lang="ar-JO" dirty="0"/>
                  <a:t>.</a:t>
                </a:r>
                <a:endParaRPr lang="ar-SA" dirty="0"/>
              </a:p>
              <a:p>
                <a:r>
                  <a:rPr lang="ar-JO" dirty="0">
                    <a:solidFill>
                      <a:srgbClr val="FF0000"/>
                    </a:solidFill>
                    <a:cs typeface="+mn-cs"/>
                  </a:rPr>
                  <a:t>ص</a:t>
                </a:r>
                <a:r>
                  <a:rPr lang="ar-SA" dirty="0">
                    <a:solidFill>
                      <a:srgbClr val="FF0000"/>
                    </a:solidFill>
                    <a:cs typeface="+mn-cs"/>
                  </a:rPr>
                  <a:t>ِ</a:t>
                </a:r>
                <a:r>
                  <a:rPr lang="ar-JO" dirty="0">
                    <a:solidFill>
                      <a:srgbClr val="FF0000"/>
                    </a:solidFill>
                    <a:cs typeface="+mn-cs"/>
                  </a:rPr>
                  <a:t>ف بالمستوى </a:t>
                </a:r>
                <a:r>
                  <a:rPr lang="ar-JO" dirty="0" err="1">
                    <a:solidFill>
                      <a:srgbClr val="FF0000"/>
                    </a:solidFill>
                    <a:cs typeface="+mn-cs"/>
                  </a:rPr>
                  <a:t>الماكروسكوبي</a:t>
                </a:r>
                <a:r>
                  <a:rPr lang="ar-JO" dirty="0">
                    <a:solidFill>
                      <a:srgbClr val="FF0000"/>
                    </a:solidFill>
                    <a:cs typeface="+mn-cs"/>
                  </a:rPr>
                  <a:t> </a:t>
                </a:r>
                <a:r>
                  <a:rPr lang="ar-SA" dirty="0">
                    <a:solidFill>
                      <a:srgbClr val="FF0000"/>
                    </a:solidFill>
                    <a:cs typeface="+mn-cs"/>
                  </a:rPr>
                  <a:t>عنصر </a:t>
                </a:r>
                <a:r>
                  <a:rPr lang="ar-JO" dirty="0">
                    <a:solidFill>
                      <a:srgbClr val="FF0000"/>
                    </a:solidFill>
                    <a:cs typeface="+mn-cs"/>
                  </a:rPr>
                  <a:t>اليود كم</a:t>
                </a:r>
                <a:r>
                  <a:rPr lang="ar-SA" dirty="0">
                    <a:solidFill>
                      <a:srgbClr val="FF0000"/>
                    </a:solidFill>
                    <a:cs typeface="+mn-cs"/>
                  </a:rPr>
                  <a:t>ا</a:t>
                </a:r>
                <a:r>
                  <a:rPr lang="ar-JO" dirty="0">
                    <a:solidFill>
                      <a:srgbClr val="FF0000"/>
                    </a:solidFill>
                    <a:cs typeface="+mn-cs"/>
                  </a:rPr>
                  <a:t> يظهر بالطبيعة،</a:t>
                </a:r>
                <a:r>
                  <a:rPr lang="en-US" dirty="0">
                    <a:solidFill>
                      <a:srgbClr val="FF0000"/>
                    </a:solidFill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e-IL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baseline="-25000" dirty="0">
                    <a:solidFill>
                      <a:srgbClr val="FF0000"/>
                    </a:solidFill>
                    <a:cs typeface="+mn-cs"/>
                  </a:rPr>
                  <a:t>(s)</a:t>
                </a:r>
                <a:endParaRPr lang="ar-JO" baseline="-25000" dirty="0">
                  <a:solidFill>
                    <a:srgbClr val="FF0000"/>
                  </a:solidFill>
                  <a:cs typeface="+mn-cs"/>
                </a:endParaRPr>
              </a:p>
              <a:p>
                <a:r>
                  <a:rPr lang="ar-JO" dirty="0">
                    <a:cs typeface="+mn-cs"/>
                  </a:rPr>
                  <a:t>صلب لونه بنفسجي رمادي</a:t>
                </a:r>
              </a:p>
              <a:p>
                <a:r>
                  <a:rPr lang="ar-JO" dirty="0">
                    <a:solidFill>
                      <a:srgbClr val="FF0000"/>
                    </a:solidFill>
                    <a:cs typeface="+mn-cs"/>
                  </a:rPr>
                  <a:t>ص</a:t>
                </a:r>
                <a:r>
                  <a:rPr lang="ar-SA" dirty="0">
                    <a:solidFill>
                      <a:srgbClr val="FF0000"/>
                    </a:solidFill>
                    <a:cs typeface="+mn-cs"/>
                  </a:rPr>
                  <a:t>ِ</a:t>
                </a:r>
                <a:r>
                  <a:rPr lang="ar-JO" dirty="0">
                    <a:solidFill>
                      <a:srgbClr val="FF0000"/>
                    </a:solidFill>
                    <a:cs typeface="+mn-cs"/>
                  </a:rPr>
                  <a:t>ف بالمستوى الميكروسكوبي </a:t>
                </a:r>
                <a:r>
                  <a:rPr lang="ar-SA" dirty="0">
                    <a:solidFill>
                      <a:srgbClr val="FF0000"/>
                    </a:solidFill>
                    <a:cs typeface="+mn-cs"/>
                  </a:rPr>
                  <a:t>عنصر</a:t>
                </a:r>
                <a:r>
                  <a:rPr lang="ar-JO" dirty="0">
                    <a:solidFill>
                      <a:srgbClr val="FF0000"/>
                    </a:solidFill>
                    <a:cs typeface="+mn-cs"/>
                  </a:rPr>
                  <a:t> اليود كم</a:t>
                </a:r>
                <a:r>
                  <a:rPr lang="ar-SA" dirty="0">
                    <a:solidFill>
                      <a:srgbClr val="FF0000"/>
                    </a:solidFill>
                    <a:cs typeface="+mn-cs"/>
                  </a:rPr>
                  <a:t>ا</a:t>
                </a:r>
                <a:r>
                  <a:rPr lang="ar-JO" dirty="0">
                    <a:solidFill>
                      <a:srgbClr val="FF0000"/>
                    </a:solidFill>
                    <a:cs typeface="+mn-cs"/>
                  </a:rPr>
                  <a:t> يظهر بالطبيعة،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e-IL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baseline="-25000" dirty="0">
                    <a:solidFill>
                      <a:srgbClr val="FF0000"/>
                    </a:solidFill>
                    <a:cs typeface="+mn-cs"/>
                  </a:rPr>
                  <a:t>(s)</a:t>
                </a:r>
                <a:endParaRPr lang="ar-JO" baseline="-25000" dirty="0">
                  <a:solidFill>
                    <a:srgbClr val="FF0000"/>
                  </a:solidFill>
                  <a:cs typeface="+mn-cs"/>
                </a:endParaRPr>
              </a:p>
              <a:p>
                <a:r>
                  <a:rPr lang="ar-JO" dirty="0">
                    <a:cs typeface="+mn-cs"/>
                  </a:rPr>
                  <a:t>جزيئات اليود قريبة من بعضها البعض </a:t>
                </a:r>
                <a:r>
                  <a:rPr lang="ar-JO" dirty="0" err="1">
                    <a:cs typeface="+mn-cs"/>
                  </a:rPr>
                  <a:t>وم</a:t>
                </a:r>
                <a:r>
                  <a:rPr lang="ar-SA" dirty="0">
                    <a:cs typeface="+mn-cs"/>
                  </a:rPr>
                  <a:t>ُ</a:t>
                </a:r>
                <a:r>
                  <a:rPr lang="ar-JO" dirty="0" err="1">
                    <a:cs typeface="+mn-cs"/>
                  </a:rPr>
                  <a:t>نتظمة</a:t>
                </a:r>
                <a:r>
                  <a:rPr lang="ar-JO" dirty="0">
                    <a:cs typeface="+mn-cs"/>
                  </a:rPr>
                  <a:t>،</a:t>
                </a:r>
                <a:r>
                  <a:rPr lang="ar-SA" dirty="0">
                    <a:cs typeface="+mn-cs"/>
                  </a:rPr>
                  <a:t> مقارنة بالحالة السائلة.</a:t>
                </a:r>
                <a:endParaRPr lang="ar-JO" dirty="0">
                  <a:cs typeface="+mn-cs"/>
                </a:endParaRPr>
              </a:p>
              <a:p>
                <a:r>
                  <a:rPr lang="ar-JO" dirty="0">
                    <a:cs typeface="+mn-cs"/>
                  </a:rPr>
                  <a:t>تعمل بين جزيئات الماد</a:t>
                </a:r>
                <a:r>
                  <a:rPr lang="ar-SA" dirty="0">
                    <a:cs typeface="+mn-cs"/>
                  </a:rPr>
                  <a:t>ّ</a:t>
                </a:r>
                <a:r>
                  <a:rPr lang="ar-JO" dirty="0">
                    <a:cs typeface="+mn-cs"/>
                  </a:rPr>
                  <a:t>ة قوى فاندر فالس</a:t>
                </a:r>
                <a:r>
                  <a:rPr lang="ar-SA" dirty="0">
                    <a:cs typeface="+mn-cs"/>
                  </a:rPr>
                  <a:t> </a:t>
                </a:r>
                <a:r>
                  <a:rPr lang="ar-JO" dirty="0">
                    <a:cs typeface="+mn-cs"/>
                  </a:rPr>
                  <a:t>(سنتعلم عنها لاحق</a:t>
                </a:r>
                <a:r>
                  <a:rPr lang="ar-SA" dirty="0">
                    <a:cs typeface="+mn-cs"/>
                  </a:rPr>
                  <a:t>ًا</a:t>
                </a:r>
                <a:r>
                  <a:rPr lang="ar-JO" dirty="0">
                    <a:cs typeface="+mn-cs"/>
                  </a:rPr>
                  <a:t>)</a:t>
                </a:r>
                <a:r>
                  <a:rPr lang="ar-SA" dirty="0">
                    <a:cs typeface="+mn-cs"/>
                  </a:rPr>
                  <a:t>.</a:t>
                </a:r>
                <a:endParaRPr lang="ar-JO" dirty="0">
                  <a:cs typeface="+mn-cs"/>
                </a:endParaRPr>
              </a:p>
              <a:p>
                <a:r>
                  <a:rPr lang="ar-JO" dirty="0">
                    <a:cs typeface="+mn-cs"/>
                  </a:rPr>
                  <a:t>تتحر</a:t>
                </a:r>
                <a:r>
                  <a:rPr lang="ar-SA" dirty="0">
                    <a:cs typeface="+mn-cs"/>
                  </a:rPr>
                  <a:t>ّ</a:t>
                </a:r>
                <a:r>
                  <a:rPr lang="ar-JO" dirty="0">
                    <a:cs typeface="+mn-cs"/>
                  </a:rPr>
                  <a:t>ك الجزيئات بحركة اهتزازية.</a:t>
                </a:r>
              </a:p>
              <a:p>
                <a:endParaRPr lang="ar-JO" baseline="-25000" dirty="0"/>
              </a:p>
              <a:p>
                <a:endParaRPr lang="ar-JO" baseline="-25000" dirty="0"/>
              </a:p>
              <a:p>
                <a:pPr>
                  <a:buNone/>
                </a:pPr>
                <a:endParaRPr lang="ar-JO" baseline="-25000" dirty="0"/>
              </a:p>
              <a:p>
                <a:endParaRPr lang="en-US" dirty="0"/>
              </a:p>
              <a:p>
                <a:endParaRPr lang="he-IL" dirty="0"/>
              </a:p>
            </p:txBody>
          </p:sp>
        </mc:Choice>
        <mc:Fallback xmlns="">
          <p:sp>
            <p:nvSpPr>
              <p:cNvPr id="4" name="מציין מיקום תוכן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515206" y="933094"/>
                <a:ext cx="11160000" cy="4152517"/>
              </a:xfrm>
              <a:blipFill>
                <a:blip r:embed="rId3"/>
                <a:stretch>
                  <a:fillRect t="-730" r="-709"/>
                </a:stretch>
              </a:blipFill>
              <a:ln/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0" descr="Discovering iodine | Feature | RSC Education">
            <a:extLst>
              <a:ext uri="{FF2B5EF4-FFF2-40B4-BE49-F238E27FC236}">
                <a16:creationId xmlns:a16="http://schemas.microsoft.com/office/drawing/2014/main" id="{D5060A75-889B-4E19-B8A5-6E7B1144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6" y="3774558"/>
            <a:ext cx="2553069" cy="2008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eezing">
            <a:extLst>
              <a:ext uri="{FF2B5EF4-FFF2-40B4-BE49-F238E27FC236}">
                <a16:creationId xmlns:a16="http://schemas.microsoft.com/office/drawing/2014/main" id="{0044D2E5-F04D-43AE-9C6B-8B1C83B8AA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00" y="4491691"/>
            <a:ext cx="1443906" cy="144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מלבן 2">
                <a:extLst>
                  <a:ext uri="{FF2B5EF4-FFF2-40B4-BE49-F238E27FC236}">
                    <a16:creationId xmlns:a16="http://schemas.microsoft.com/office/drawing/2014/main" id="{2EFD5712-EA04-4F87-9921-869F4E8AE088}"/>
                  </a:ext>
                </a:extLst>
              </p:cNvPr>
              <p:cNvSpPr/>
              <p:nvPr/>
            </p:nvSpPr>
            <p:spPr>
              <a:xfrm>
                <a:off x="3215056" y="4389120"/>
                <a:ext cx="305384" cy="901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4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he-IL" sz="4800" dirty="0"/>
              </a:p>
            </p:txBody>
          </p:sp>
        </mc:Choice>
        <mc:Fallback xmlns="">
          <p:sp>
            <p:nvSpPr>
              <p:cNvPr id="7" name="מלבן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EFD5712-EA04-4F87-9921-869F4E8AE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056" y="4389120"/>
                <a:ext cx="305384" cy="901978"/>
              </a:xfrm>
              <a:prstGeom prst="rect">
                <a:avLst/>
              </a:prstGeom>
              <a:blipFill>
                <a:blip r:embed="rId6" cstate="print"/>
                <a:stretch>
                  <a:fillRect r="-254902"/>
                </a:stretch>
              </a:blipFill>
            </p:spPr>
            <p:txBody>
              <a:bodyPr/>
              <a:lstStyle/>
              <a:p>
                <a:r>
                  <a:rPr lang="x-non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טקסט 2"/>
              <p:cNvSpPr>
                <a:spLocks noGrp="1"/>
              </p:cNvSpPr>
              <p:nvPr>
                <p:ph type="body" sz="quarter" idx="3"/>
              </p:nvPr>
            </p:nvSpPr>
            <p:spPr>
              <a:xfrm>
                <a:off x="515206" y="640295"/>
                <a:ext cx="11159999" cy="720001"/>
              </a:xfrm>
            </p:spPr>
            <p:txBody>
              <a:bodyPr/>
              <a:lstStyle/>
              <a:p>
                <a:r>
                  <a:rPr lang="ar-JO" sz="2800" dirty="0"/>
                  <a:t>تطر</a:t>
                </a:r>
                <a:r>
                  <a:rPr lang="ar-SA" sz="2800" dirty="0"/>
                  <a:t>ّ</a:t>
                </a:r>
                <a:r>
                  <a:rPr lang="ar-JO" sz="2800" dirty="0"/>
                  <a:t>ق </a:t>
                </a:r>
                <a:r>
                  <a:rPr lang="ar-SA" sz="2800" dirty="0"/>
                  <a:t>إ</a:t>
                </a:r>
                <a:r>
                  <a:rPr lang="ar-JO" sz="2800" dirty="0" err="1"/>
                  <a:t>لى</a:t>
                </a:r>
                <a:r>
                  <a:rPr lang="ar-JO" sz="2800" dirty="0"/>
                  <a:t> </a:t>
                </a:r>
                <a:r>
                  <a:rPr lang="ar-SA" sz="2800" dirty="0"/>
                  <a:t>الفيلم التالي </a:t>
                </a:r>
                <a:r>
                  <a:rPr lang="ar-JO" sz="2800" dirty="0"/>
                  <a:t> </a:t>
                </a:r>
                <a:r>
                  <a:rPr lang="ar-JO" sz="2800" dirty="0" err="1"/>
                  <a:t>وص</a:t>
                </a:r>
                <a:r>
                  <a:rPr lang="ar-SA" sz="2800" dirty="0"/>
                  <a:t>ِ</a:t>
                </a:r>
                <a:r>
                  <a:rPr lang="ar-JO" sz="2800" dirty="0"/>
                  <a:t>ف ما الذي يحدث لليود</a:t>
                </a:r>
                <a:r>
                  <a:rPr lang="ar-SA" sz="2800" dirty="0"/>
                  <a:t>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e-IL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0070C0"/>
                    </a:solidFill>
                  </a:rPr>
                  <a:t> </a:t>
                </a:r>
                <a:r>
                  <a:rPr lang="ar-JO" sz="2800" dirty="0"/>
                  <a:t>، و</a:t>
                </a:r>
                <a:r>
                  <a:rPr lang="ar-SA" sz="2800" dirty="0"/>
                  <a:t>أ</a:t>
                </a:r>
                <a:r>
                  <a:rPr lang="ar-JO" sz="2800" dirty="0"/>
                  <a:t>كتب</a:t>
                </a:r>
                <a:r>
                  <a:rPr lang="ar-SA" sz="2800" dirty="0"/>
                  <a:t> صيغة</a:t>
                </a:r>
                <a:r>
                  <a:rPr lang="ar-JO" sz="2800" dirty="0"/>
                  <a:t> التفاعل الذي يحدث؟</a:t>
                </a:r>
              </a:p>
            </p:txBody>
          </p:sp>
        </mc:Choice>
        <mc:Fallback xmlns="">
          <p:sp>
            <p:nvSpPr>
              <p:cNvPr id="3" name="מציין מיקום טקסט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"/>
              </p:nvPr>
            </p:nvSpPr>
            <p:spPr>
              <a:xfrm>
                <a:off x="515206" y="640295"/>
                <a:ext cx="11159999" cy="720001"/>
              </a:xfrm>
              <a:blipFill>
                <a:blip r:embed="rId5" cstate="print"/>
                <a:stretch>
                  <a:fillRect r="-1148" b="-23729"/>
                </a:stretch>
              </a:blipFill>
            </p:spPr>
            <p:txBody>
              <a:bodyPr/>
              <a:lstStyle/>
              <a:p>
                <a:r>
                  <a:rPr lang="x-non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כותרת 7">
            <a:extLst>
              <a:ext uri="{FF2B5EF4-FFF2-40B4-BE49-F238E27FC236}">
                <a16:creationId xmlns:a16="http://schemas.microsoft.com/office/drawing/2014/main" id="{DAE7ADC4-8FA7-4D24-815A-DC41BA328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982" y="0"/>
            <a:ext cx="11160000" cy="720000"/>
          </a:xfrm>
        </p:spPr>
        <p:txBody>
          <a:bodyPr/>
          <a:lstStyle/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ص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ِ</a:t>
            </a:r>
            <a:r>
              <a:rPr lang="ar-JO" dirty="0" err="1">
                <a:latin typeface="Arial" panose="020B0604020202020204" pitchFamily="34" charset="0"/>
                <a:cs typeface="Arial" panose="020B0604020202020204" pitchFamily="34" charset="0"/>
              </a:rPr>
              <a:t>فة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dirty="0" err="1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عملي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ّ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ة فيزيائية</a:t>
            </a:r>
            <a:endParaRPr lang="he-IL" dirty="0"/>
          </a:p>
        </p:txBody>
      </p:sp>
      <p:pic>
        <p:nvPicPr>
          <p:cNvPr id="6" name="Buy NileRed merchandise">
            <a:hlinkClick r:id="" action="ppaction://media"/>
            <a:extLst>
              <a:ext uri="{FF2B5EF4-FFF2-40B4-BE49-F238E27FC236}">
                <a16:creationId xmlns:a16="http://schemas.microsoft.com/office/drawing/2014/main" id="{5C19FA89-5A98-4DC5-A292-39146C48EBB2}"/>
              </a:ext>
            </a:extLst>
          </p:cNvPr>
          <p:cNvPicPr>
            <a:picLocks noGrp="1" noChangeAspect="1"/>
          </p:cNvPicPr>
          <p:nvPr>
            <p:ph sz="quarter" idx="4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88000" end="444674.522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68982" y="2573079"/>
            <a:ext cx="4077288" cy="25545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82678" y="1440304"/>
            <a:ext cx="7038753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SA" sz="2400" dirty="0">
                <a:solidFill>
                  <a:srgbClr val="D357FF"/>
                </a:solidFill>
              </a:rPr>
              <a:t> </a:t>
            </a:r>
            <a:r>
              <a:rPr lang="ar-JO" sz="2400" dirty="0">
                <a:solidFill>
                  <a:srgbClr val="D357FF"/>
                </a:solidFill>
              </a:rPr>
              <a:t>مادّة صلبة لونها رمادي </a:t>
            </a:r>
            <a:r>
              <a:rPr lang="ar-SA" sz="2400" dirty="0" err="1">
                <a:solidFill>
                  <a:srgbClr val="D357FF"/>
                </a:solidFill>
              </a:rPr>
              <a:t>/</a:t>
            </a:r>
            <a:r>
              <a:rPr lang="ar-SA" sz="2400" dirty="0">
                <a:solidFill>
                  <a:srgbClr val="D357FF"/>
                </a:solidFill>
              </a:rPr>
              <a:t> </a:t>
            </a:r>
            <a:r>
              <a:rPr lang="ar-JO" sz="2400" dirty="0">
                <a:solidFill>
                  <a:srgbClr val="D357FF"/>
                </a:solidFill>
              </a:rPr>
              <a:t>بنفسجي</a:t>
            </a:r>
            <a:r>
              <a:rPr lang="ar-SA" sz="2400" dirty="0">
                <a:solidFill>
                  <a:srgbClr val="D357FF"/>
                </a:solidFill>
              </a:rPr>
              <a:t>ّ</a:t>
            </a:r>
            <a:r>
              <a:rPr lang="ar-JO" sz="2400" dirty="0">
                <a:solidFill>
                  <a:srgbClr val="D357FF"/>
                </a:solidFill>
              </a:rPr>
              <a:t> غامق</a:t>
            </a:r>
            <a:r>
              <a:rPr lang="ar-SA" sz="2400" dirty="0">
                <a:solidFill>
                  <a:srgbClr val="D357FF"/>
                </a:solidFill>
              </a:rPr>
              <a:t>.</a:t>
            </a:r>
            <a:endParaRPr lang="he-IL" sz="2400" dirty="0">
              <a:solidFill>
                <a:srgbClr val="D357FF"/>
              </a:solidFill>
            </a:endParaRPr>
          </a:p>
          <a:p>
            <a:pPr>
              <a:buFont typeface="Arial" pitchFamily="34" charset="0"/>
              <a:buChar char="•"/>
            </a:pPr>
            <a:endParaRPr lang="ar-JO" sz="2400" dirty="0">
              <a:solidFill>
                <a:srgbClr val="D357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ar-SA" sz="2400" dirty="0">
                <a:solidFill>
                  <a:srgbClr val="D357FF"/>
                </a:solidFill>
              </a:rPr>
              <a:t> </a:t>
            </a:r>
            <a:r>
              <a:rPr lang="ar-JO" sz="2400" dirty="0">
                <a:solidFill>
                  <a:srgbClr val="D357FF"/>
                </a:solidFill>
              </a:rPr>
              <a:t>ظهر لون زهري غامق.</a:t>
            </a:r>
          </a:p>
          <a:p>
            <a:endParaRPr lang="ar-JO" sz="2400" dirty="0">
              <a:solidFill>
                <a:srgbClr val="D357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ar-SA" sz="2400" dirty="0">
                <a:solidFill>
                  <a:srgbClr val="D357FF"/>
                </a:solidFill>
              </a:rPr>
              <a:t> </a:t>
            </a:r>
            <a:r>
              <a:rPr lang="ar-JO" sz="2400" dirty="0">
                <a:solidFill>
                  <a:srgbClr val="D357FF"/>
                </a:solidFill>
              </a:rPr>
              <a:t>تفك</a:t>
            </a:r>
            <a:r>
              <a:rPr lang="ar-SA" sz="2400" dirty="0">
                <a:solidFill>
                  <a:srgbClr val="D357FF"/>
                </a:solidFill>
              </a:rPr>
              <a:t>ّ</a:t>
            </a:r>
            <a:r>
              <a:rPr lang="ar-JO" sz="2400" dirty="0" err="1">
                <a:solidFill>
                  <a:srgbClr val="D357FF"/>
                </a:solidFill>
              </a:rPr>
              <a:t>كت</a:t>
            </a:r>
            <a:r>
              <a:rPr lang="ar-JO" sz="2400" dirty="0">
                <a:solidFill>
                  <a:srgbClr val="D357FF"/>
                </a:solidFill>
              </a:rPr>
              <a:t> الروابط بين جزيئات اليود الصلب</a:t>
            </a:r>
            <a:r>
              <a:rPr lang="ar-SA" sz="2400" dirty="0">
                <a:solidFill>
                  <a:srgbClr val="D357FF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ar-SA" sz="2400" dirty="0">
                <a:solidFill>
                  <a:srgbClr val="D357FF"/>
                </a:solidFill>
              </a:rPr>
              <a:t> </a:t>
            </a:r>
            <a:r>
              <a:rPr lang="ar-JO" sz="2400" dirty="0">
                <a:solidFill>
                  <a:srgbClr val="D357FF"/>
                </a:solidFill>
              </a:rPr>
              <a:t>انتشر اليود في</a:t>
            </a:r>
            <a:r>
              <a:rPr lang="ar-SA" sz="2400" dirty="0">
                <a:solidFill>
                  <a:srgbClr val="D357FF"/>
                </a:solidFill>
              </a:rPr>
              <a:t> كل حجم</a:t>
            </a:r>
            <a:r>
              <a:rPr lang="ar-JO" sz="2400" dirty="0">
                <a:solidFill>
                  <a:srgbClr val="D357FF"/>
                </a:solidFill>
              </a:rPr>
              <a:t> الوعاء</a:t>
            </a:r>
            <a:r>
              <a:rPr lang="ar-SA" sz="2400" dirty="0">
                <a:solidFill>
                  <a:srgbClr val="D357FF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ar-SA" sz="2400" dirty="0">
                <a:solidFill>
                  <a:srgbClr val="D357FF"/>
                </a:solidFill>
              </a:rPr>
              <a:t> </a:t>
            </a:r>
            <a:r>
              <a:rPr lang="ar-JO" sz="2400" dirty="0">
                <a:solidFill>
                  <a:srgbClr val="D357FF"/>
                </a:solidFill>
              </a:rPr>
              <a:t>بالإضافة للحركة الاهتزازية أصبح لديه حركة دورانية و</a:t>
            </a:r>
            <a:r>
              <a:rPr lang="ar-SA" sz="2400" dirty="0">
                <a:solidFill>
                  <a:srgbClr val="D357FF"/>
                </a:solidFill>
              </a:rPr>
              <a:t>إ</a:t>
            </a:r>
            <a:r>
              <a:rPr lang="ar-JO" sz="2400" dirty="0" err="1">
                <a:solidFill>
                  <a:srgbClr val="D357FF"/>
                </a:solidFill>
              </a:rPr>
              <a:t>زاحة</a:t>
            </a:r>
            <a:r>
              <a:rPr lang="ar-JO" sz="2400" dirty="0">
                <a:solidFill>
                  <a:srgbClr val="D357FF"/>
                </a:solidFill>
              </a:rPr>
              <a:t> أيض</a:t>
            </a:r>
            <a:r>
              <a:rPr lang="ar-SA" sz="2400" dirty="0">
                <a:solidFill>
                  <a:srgbClr val="D357FF"/>
                </a:solidFill>
              </a:rPr>
              <a:t>ًا</a:t>
            </a:r>
            <a:r>
              <a:rPr lang="ar-JO" sz="2400" dirty="0">
                <a:solidFill>
                  <a:srgbClr val="D357FF"/>
                </a:solidFill>
              </a:rPr>
              <a:t>.</a:t>
            </a:r>
            <a:endParaRPr lang="ar-SA" sz="2400" dirty="0">
              <a:solidFill>
                <a:srgbClr val="D357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ar-SA" sz="2400" dirty="0">
                <a:solidFill>
                  <a:srgbClr val="D357FF"/>
                </a:solidFill>
              </a:rPr>
              <a:t> حدث تفاعل تسامي.</a:t>
            </a:r>
            <a:endParaRPr lang="he-IL" sz="2400" dirty="0">
              <a:solidFill>
                <a:srgbClr val="D357FF"/>
              </a:solidFill>
            </a:endParaRPr>
          </a:p>
        </p:txBody>
      </p:sp>
      <p:grpSp>
        <p:nvGrpSpPr>
          <p:cNvPr id="7" name="קבוצה 2">
            <a:extLst>
              <a:ext uri="{FF2B5EF4-FFF2-40B4-BE49-F238E27FC236}">
                <a16:creationId xmlns:a16="http://schemas.microsoft.com/office/drawing/2014/main" id="{56330F48-AC24-4D02-ABA1-AAF0877CBABD}"/>
              </a:ext>
            </a:extLst>
          </p:cNvPr>
          <p:cNvGrpSpPr/>
          <p:nvPr/>
        </p:nvGrpSpPr>
        <p:grpSpPr>
          <a:xfrm>
            <a:off x="5099709" y="4825433"/>
            <a:ext cx="1462461" cy="769793"/>
            <a:chOff x="5807246" y="4770763"/>
            <a:chExt cx="1462461" cy="7697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תיבת טקסט 4">
                  <a:extLst>
                    <a:ext uri="{FF2B5EF4-FFF2-40B4-BE49-F238E27FC236}">
                      <a16:creationId xmlns:a16="http://schemas.microsoft.com/office/drawing/2014/main" id="{9F56F1FA-4F12-4355-BFD3-88236E511371}"/>
                    </a:ext>
                  </a:extLst>
                </p:cNvPr>
                <p:cNvSpPr txBox="1"/>
                <p:nvPr/>
              </p:nvSpPr>
              <p:spPr>
                <a:xfrm>
                  <a:off x="5807246" y="4773487"/>
                  <a:ext cx="327334" cy="767069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e-IL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→ </m:t>
                        </m:r>
                        <m:sSub>
                          <m:sSubPr>
                            <m:ctrlP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</m:oMath>
                    </m:oMathPara>
                  </a14:m>
                  <a:endParaRPr lang="he-IL" sz="40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תיבת טקסט 4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553FF3D9-6140-4AD4-811D-F37C12D00D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7246" y="4773487"/>
                  <a:ext cx="327334" cy="767069"/>
                </a:xfrm>
                <a:prstGeom prst="rect">
                  <a:avLst/>
                </a:prstGeom>
                <a:blipFill>
                  <a:blip r:embed="rId7" cstate="print"/>
                  <a:stretch>
                    <a:fillRect r="-737736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CE58F630-4A79-409C-A503-2EAC10D38AE8}"/>
                </a:ext>
              </a:extLst>
            </p:cNvPr>
            <p:cNvSpPr txBox="1"/>
            <p:nvPr/>
          </p:nvSpPr>
          <p:spPr>
            <a:xfrm>
              <a:off x="6924933" y="4770763"/>
              <a:ext cx="3447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dirty="0"/>
                <a:t>Δ</a:t>
              </a:r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7B4F385-3647-4BF5-A740-7C1B13BB9065}"/>
              </a:ext>
            </a:extLst>
          </p:cNvPr>
          <p:cNvSpPr txBox="1"/>
          <p:nvPr/>
        </p:nvSpPr>
        <p:spPr>
          <a:xfrm>
            <a:off x="8195310" y="4494240"/>
            <a:ext cx="3333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/>
              <a:t>نصّ تفاعل تسامي اليود: </a:t>
            </a:r>
            <a:endParaRPr lang="x-none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904" y="2695863"/>
            <a:ext cx="9206002" cy="1924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2" tIns="121872" rIns="121872" bIns="121872" anchor="t" anchorCtr="0">
            <a:noAutofit/>
          </a:bodyPr>
          <a:lstStyle/>
          <a:p>
            <a:pPr marL="609478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الغازات</a:t>
            </a:r>
            <a:r>
              <a:rPr lang="ar-SA" dirty="0">
                <a:cs typeface="+mn-cs"/>
              </a:rPr>
              <a:t> النبيلة /</a:t>
            </a:r>
            <a:r>
              <a:rPr lang="ar-JO" dirty="0">
                <a:cs typeface="+mn-cs"/>
              </a:rPr>
              <a:t> الخاملة</a:t>
            </a:r>
            <a:endParaRPr lang="he-IL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8014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F270A5D-C512-4B4A-BC3D-DB291CC3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لا فلزّات</a:t>
            </a:r>
            <a:r>
              <a:rPr lang="ar-SA" dirty="0">
                <a:cs typeface="+mn-cs"/>
              </a:rPr>
              <a:t> </a:t>
            </a:r>
            <a:r>
              <a:rPr lang="ar-JO" dirty="0">
                <a:cs typeface="+mn-cs"/>
              </a:rPr>
              <a:t>- الغازات الخاملة</a:t>
            </a:r>
            <a:endParaRPr lang="he-IL" dirty="0">
              <a:cs typeface="+mn-cs"/>
            </a:endParaRPr>
          </a:p>
        </p:txBody>
      </p:sp>
      <p:graphicFrame>
        <p:nvGraphicFramePr>
          <p:cNvPr id="5" name="טבלה 5">
            <a:extLst>
              <a:ext uri="{FF2B5EF4-FFF2-40B4-BE49-F238E27FC236}">
                <a16:creationId xmlns:a16="http://schemas.microsoft.com/office/drawing/2014/main" id="{B81648FD-CF42-4E51-876A-9FC6B898A5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240536"/>
              </p:ext>
            </p:extLst>
          </p:nvPr>
        </p:nvGraphicFramePr>
        <p:xfrm>
          <a:off x="26504" y="1752714"/>
          <a:ext cx="8839199" cy="43891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07628">
                  <a:extLst>
                    <a:ext uri="{9D8B030D-6E8A-4147-A177-3AD203B41FA5}">
                      <a16:colId xmlns:a16="http://schemas.microsoft.com/office/drawing/2014/main" val="4217611873"/>
                    </a:ext>
                  </a:extLst>
                </a:gridCol>
                <a:gridCol w="1585913">
                  <a:extLst>
                    <a:ext uri="{9D8B030D-6E8A-4147-A177-3AD203B41FA5}">
                      <a16:colId xmlns:a16="http://schemas.microsoft.com/office/drawing/2014/main" val="4064988691"/>
                    </a:ext>
                  </a:extLst>
                </a:gridCol>
                <a:gridCol w="1357312">
                  <a:extLst>
                    <a:ext uri="{9D8B030D-6E8A-4147-A177-3AD203B41FA5}">
                      <a16:colId xmlns:a16="http://schemas.microsoft.com/office/drawing/2014/main" val="3043336230"/>
                    </a:ext>
                  </a:extLst>
                </a:gridCol>
                <a:gridCol w="1945821">
                  <a:extLst>
                    <a:ext uri="{9D8B030D-6E8A-4147-A177-3AD203B41FA5}">
                      <a16:colId xmlns:a16="http://schemas.microsoft.com/office/drawing/2014/main" val="1793511249"/>
                    </a:ext>
                  </a:extLst>
                </a:gridCol>
                <a:gridCol w="1521398">
                  <a:extLst>
                    <a:ext uri="{9D8B030D-6E8A-4147-A177-3AD203B41FA5}">
                      <a16:colId xmlns:a16="http://schemas.microsoft.com/office/drawing/2014/main" val="3743411878"/>
                    </a:ext>
                  </a:extLst>
                </a:gridCol>
                <a:gridCol w="1021127">
                  <a:extLst>
                    <a:ext uri="{9D8B030D-6E8A-4147-A177-3AD203B41FA5}">
                      <a16:colId xmlns:a16="http://schemas.microsoft.com/office/drawing/2014/main" val="36896009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عدد </a:t>
                      </a:r>
                      <a:r>
                        <a:rPr lang="ar-SA" sz="2400" dirty="0">
                          <a:latin typeface="Arial" panose="020B0604020202020204" pitchFamily="34" charset="0"/>
                          <a:cs typeface="+mn-cs"/>
                        </a:rPr>
                        <a:t>إ</a:t>
                      </a:r>
                      <a:r>
                        <a:rPr lang="ar-JO" sz="2400" dirty="0" err="1">
                          <a:latin typeface="Arial" panose="020B0604020202020204" pitchFamily="34" charset="0"/>
                          <a:cs typeface="+mn-cs"/>
                        </a:rPr>
                        <a:t>لكترونات</a:t>
                      </a:r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 التكافؤ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ترتيب </a:t>
                      </a:r>
                      <a:r>
                        <a:rPr lang="ar-SA" sz="2400" dirty="0">
                          <a:latin typeface="Arial" panose="020B0604020202020204" pitchFamily="34" charset="0"/>
                          <a:cs typeface="+mn-cs"/>
                        </a:rPr>
                        <a:t>الإلكترونات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عدد</a:t>
                      </a:r>
                      <a:r>
                        <a:rPr lang="ar-JO" sz="2400" baseline="0" dirty="0">
                          <a:latin typeface="Arial" panose="020B0604020202020204" pitchFamily="34" charset="0"/>
                          <a:cs typeface="+mn-cs"/>
                        </a:rPr>
                        <a:t> البروتونات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رمز</a:t>
                      </a:r>
                      <a:r>
                        <a:rPr lang="ar-JO" sz="2400" baseline="0" dirty="0">
                          <a:latin typeface="Arial" panose="020B0604020202020204" pitchFamily="34" charset="0"/>
                          <a:cs typeface="+mn-cs"/>
                        </a:rPr>
                        <a:t> الغاز الخامل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رمز الغاز الخامل 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السطر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12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 err="1">
                          <a:latin typeface="Arial" panose="020B0604020202020204" pitchFamily="34" charset="0"/>
                          <a:cs typeface="+mn-cs"/>
                        </a:rPr>
                        <a:t>هيليوم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He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265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، 8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نيون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Ne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01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، 8 ،8</a:t>
                      </a:r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أرغون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 err="1">
                          <a:latin typeface="Arial" panose="020B0604020202020204" pitchFamily="34" charset="0"/>
                          <a:cs typeface="+mn-cs"/>
                        </a:rPr>
                        <a:t>Ar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3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42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 err="1">
                          <a:latin typeface="Arial" panose="020B0604020202020204" pitchFamily="34" charset="0"/>
                          <a:cs typeface="+mn-cs"/>
                        </a:rPr>
                        <a:t>كربتون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Kr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4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7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 err="1">
                          <a:latin typeface="Arial" panose="020B0604020202020204" pitchFamily="34" charset="0"/>
                          <a:cs typeface="+mn-cs"/>
                        </a:rPr>
                        <a:t>كسنون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 err="1">
                          <a:latin typeface="Arial" panose="020B0604020202020204" pitchFamily="34" charset="0"/>
                          <a:cs typeface="+mn-cs"/>
                        </a:rPr>
                        <a:t>Xe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5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773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رادون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Rn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6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464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rial" panose="020B0604020202020204" pitchFamily="34" charset="0"/>
                          <a:cs typeface="+mn-cs"/>
                        </a:rPr>
                        <a:t>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 err="1">
                          <a:latin typeface="Arial" panose="020B0604020202020204" pitchFamily="34" charset="0"/>
                          <a:cs typeface="+mn-cs"/>
                        </a:rPr>
                        <a:t>أونفونوكتيوم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 err="1">
                          <a:latin typeface="Arial" panose="020B0604020202020204" pitchFamily="34" charset="0"/>
                          <a:cs typeface="+mn-cs"/>
                        </a:rPr>
                        <a:t>Uuo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latin typeface="Arial" panose="020B0604020202020204" pitchFamily="34" charset="0"/>
                          <a:cs typeface="+mn-cs"/>
                        </a:rPr>
                        <a:t>7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392042"/>
                  </a:ext>
                </a:extLst>
              </a:tr>
            </a:tbl>
          </a:graphicData>
        </a:graphic>
      </p:graphicFrame>
      <p:sp>
        <p:nvSpPr>
          <p:cNvPr id="7" name="מלבן 6">
            <a:extLst>
              <a:ext uri="{FF2B5EF4-FFF2-40B4-BE49-F238E27FC236}">
                <a16:creationId xmlns:a16="http://schemas.microsoft.com/office/drawing/2014/main" id="{B91343F9-7187-405D-BCA1-08840E70536A}"/>
              </a:ext>
            </a:extLst>
          </p:cNvPr>
          <p:cNvSpPr/>
          <p:nvPr/>
        </p:nvSpPr>
        <p:spPr>
          <a:xfrm>
            <a:off x="1060174" y="1353295"/>
            <a:ext cx="3483251" cy="3869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dirty="0">
                <a:latin typeface="Arial" panose="020B0604020202020204" pitchFamily="34" charset="0"/>
              </a:rPr>
              <a:t>عمود</a:t>
            </a:r>
            <a:r>
              <a:rPr lang="he-IL" sz="2400" dirty="0">
                <a:latin typeface="Arial" panose="020B0604020202020204" pitchFamily="34" charset="0"/>
              </a:rPr>
              <a:t> 8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7A04099E-1F27-4251-B072-493C1E165778}"/>
              </a:ext>
            </a:extLst>
          </p:cNvPr>
          <p:cNvSpPr/>
          <p:nvPr/>
        </p:nvSpPr>
        <p:spPr>
          <a:xfrm>
            <a:off x="199576" y="840329"/>
            <a:ext cx="11791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</a:rPr>
              <a:t>العناصر بالعمود 8 – هم </a:t>
            </a:r>
            <a:r>
              <a:rPr lang="ar-JO" sz="2400" b="1" dirty="0">
                <a:solidFill>
                  <a:srgbClr val="0070C0"/>
                </a:solidFill>
                <a:latin typeface="Arial" panose="020B0604020202020204" pitchFamily="34" charset="0"/>
              </a:rPr>
              <a:t>لا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</a:rPr>
              <a:t>ف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</a:rPr>
              <a:t>ل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</a:rPr>
              <a:t>ز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</a:rPr>
              <a:t>ّ</a:t>
            </a:r>
            <a:r>
              <a:rPr lang="ar-JO" sz="2400" dirty="0">
                <a:solidFill>
                  <a:srgbClr val="0070C0"/>
                </a:solidFill>
                <a:latin typeface="Arial" panose="020B0604020202020204" pitchFamily="34" charset="0"/>
              </a:rPr>
              <a:t>ات التي تتبع لعائلة الغازات الخاملة.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1F4EE9F2-D4F9-43A0-A37E-D4B8607BF06B}"/>
              </a:ext>
            </a:extLst>
          </p:cNvPr>
          <p:cNvSpPr/>
          <p:nvPr/>
        </p:nvSpPr>
        <p:spPr>
          <a:xfrm>
            <a:off x="5927705" y="1777625"/>
            <a:ext cx="1498688" cy="43766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92C22ED1-5486-49FD-B4E1-6CC9D0FF379B}"/>
              </a:ext>
            </a:extLst>
          </p:cNvPr>
          <p:cNvSpPr/>
          <p:nvPr/>
        </p:nvSpPr>
        <p:spPr>
          <a:xfrm>
            <a:off x="7479832" y="1752714"/>
            <a:ext cx="1439310" cy="43891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9131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55C6C1C-DAB4-4B7F-9244-DD6401019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الغازات الخاملة - </a:t>
            </a:r>
            <a:r>
              <a:rPr lang="ar-SA" dirty="0">
                <a:cs typeface="+mn-cs"/>
              </a:rPr>
              <a:t>صفات</a:t>
            </a:r>
            <a:endParaRPr lang="he-IL" dirty="0">
              <a:cs typeface="+mn-cs"/>
            </a:endParaRP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D5F9C9C-655D-4C50-BE1E-B88D9A32CE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995" y="1208846"/>
            <a:ext cx="11160000" cy="41525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ar-JO" dirty="0">
                <a:cs typeface="+mn-cs"/>
              </a:rPr>
              <a:t>من ناحية كيميائية</a:t>
            </a:r>
            <a:r>
              <a:rPr lang="he-IL" dirty="0">
                <a:cs typeface="+mn-cs"/>
              </a:rPr>
              <a:t>، </a:t>
            </a:r>
            <a:r>
              <a:rPr lang="ar-JO" dirty="0">
                <a:cs typeface="+mn-cs"/>
              </a:rPr>
              <a:t>الغازات الخاملة ثابتة جد</a:t>
            </a:r>
            <a:r>
              <a:rPr lang="ar-SA" dirty="0">
                <a:cs typeface="+mn-cs"/>
              </a:rPr>
              <a:t>ًا</a:t>
            </a:r>
            <a:r>
              <a:rPr lang="ar-JO" dirty="0">
                <a:cs typeface="+mn-cs"/>
              </a:rPr>
              <a:t> وذلك لأنها </a:t>
            </a:r>
            <a:r>
              <a:rPr lang="ar-SA" dirty="0">
                <a:cs typeface="+mn-cs"/>
              </a:rPr>
              <a:t>ت</a:t>
            </a:r>
            <a:r>
              <a:rPr lang="ar-JO" dirty="0" err="1">
                <a:cs typeface="+mn-cs"/>
              </a:rPr>
              <a:t>حتو</a:t>
            </a:r>
            <a:r>
              <a:rPr lang="ar-SA" dirty="0">
                <a:cs typeface="+mn-cs"/>
              </a:rPr>
              <a:t>ي</a:t>
            </a:r>
            <a:r>
              <a:rPr lang="ar-JO" dirty="0">
                <a:cs typeface="+mn-cs"/>
              </a:rPr>
              <a:t> 8 </a:t>
            </a:r>
            <a:r>
              <a:rPr lang="ar-SA" dirty="0">
                <a:cs typeface="+mn-cs"/>
              </a:rPr>
              <a:t>إ</a:t>
            </a:r>
            <a:r>
              <a:rPr lang="ar-JO" dirty="0" err="1">
                <a:cs typeface="+mn-cs"/>
              </a:rPr>
              <a:t>لكترونات</a:t>
            </a:r>
            <a:r>
              <a:rPr lang="ar-JO" dirty="0">
                <a:cs typeface="+mn-cs"/>
              </a:rPr>
              <a:t> تكافؤ، مستوى التكافؤ معبأ بالإلكترونات مما يجعله </a:t>
            </a:r>
            <a:r>
              <a:rPr lang="ar-SA" dirty="0">
                <a:cs typeface="+mn-cs"/>
              </a:rPr>
              <a:t>ثابت</a:t>
            </a:r>
            <a:r>
              <a:rPr lang="ar-JO" dirty="0">
                <a:cs typeface="+mn-cs"/>
              </a:rPr>
              <a:t> من حيث الطاقة.</a:t>
            </a:r>
            <a:br>
              <a:rPr lang="en-US" dirty="0">
                <a:cs typeface="+mn-cs"/>
              </a:rPr>
            </a:br>
            <a:r>
              <a:rPr lang="he-IL" dirty="0">
                <a:highlight>
                  <a:srgbClr val="FFFF00"/>
                </a:highlight>
                <a:cs typeface="+mn-cs"/>
              </a:rPr>
              <a:t>(</a:t>
            </a:r>
            <a:r>
              <a:rPr lang="ar-JO" dirty="0">
                <a:highlight>
                  <a:srgbClr val="FFFF00"/>
                </a:highlight>
                <a:cs typeface="+mn-cs"/>
              </a:rPr>
              <a:t>ما عدا الهيليوم لديه 2 الكترونات بمستوى التكافؤ وهو معبأ بالإلكترونات)</a:t>
            </a:r>
            <a:br>
              <a:rPr lang="en-US" dirty="0">
                <a:cs typeface="+mn-cs"/>
              </a:rPr>
            </a:br>
            <a:r>
              <a:rPr lang="ar-JO" dirty="0">
                <a:highlight>
                  <a:srgbClr val="00FFFF"/>
                </a:highlight>
                <a:cs typeface="+mn-cs"/>
              </a:rPr>
              <a:t>نتيجة لذلك لا يوجد لديهم رغبة بالدخول في تفاعلات كيميائيّة، ومن هنا جاء اسمهم.</a:t>
            </a:r>
          </a:p>
          <a:p>
            <a:pPr>
              <a:lnSpc>
                <a:spcPct val="150000"/>
              </a:lnSpc>
            </a:pPr>
            <a:r>
              <a:rPr lang="ar-JO" dirty="0">
                <a:cs typeface="+mn-cs"/>
              </a:rPr>
              <a:t>لا لون</a:t>
            </a:r>
            <a:r>
              <a:rPr lang="ar-SA" dirty="0">
                <a:cs typeface="+mn-cs"/>
              </a:rPr>
              <a:t> </a:t>
            </a:r>
            <a:r>
              <a:rPr lang="ar-JO" dirty="0">
                <a:cs typeface="+mn-cs"/>
              </a:rPr>
              <a:t>لهم ولا رائحة.</a:t>
            </a:r>
          </a:p>
          <a:p>
            <a:pPr>
              <a:lnSpc>
                <a:spcPct val="150000"/>
              </a:lnSpc>
              <a:buNone/>
            </a:pPr>
            <a:br>
              <a:rPr lang="he-IL" dirty="0">
                <a:cs typeface="+mn-cs"/>
              </a:rPr>
            </a:br>
            <a:endParaRPr lang="he-IL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8807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22FD95D-51A1-46A4-A376-72D15D5E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الغازات الخاملة -</a:t>
            </a:r>
            <a:r>
              <a:rPr lang="ar-SA" dirty="0">
                <a:cs typeface="+mn-cs"/>
              </a:rPr>
              <a:t> </a:t>
            </a:r>
            <a:r>
              <a:rPr lang="ar-JO" dirty="0">
                <a:cs typeface="+mn-cs"/>
              </a:rPr>
              <a:t>سؤال</a:t>
            </a:r>
            <a:endParaRPr lang="he-IL" dirty="0">
              <a:cs typeface="+mn-cs"/>
            </a:endParaRP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E1B262F-691E-4DC6-8CBE-16F64937C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86825" y="2642240"/>
            <a:ext cx="11159999" cy="540000"/>
          </a:xfrm>
        </p:spPr>
        <p:txBody>
          <a:bodyPr/>
          <a:lstStyle/>
          <a:p>
            <a:r>
              <a:rPr lang="ar-JO" sz="2400" b="0" dirty="0">
                <a:cs typeface="+mn-cs"/>
              </a:rPr>
              <a:t>معطى أمامك خليط من الغازات: هيليوم، </a:t>
            </a:r>
            <a:r>
              <a:rPr lang="ar-SA" sz="2400" b="0" dirty="0">
                <a:cs typeface="+mn-cs"/>
              </a:rPr>
              <a:t>ن</a:t>
            </a:r>
            <a:r>
              <a:rPr lang="ar-JO" sz="2400" b="0" dirty="0">
                <a:cs typeface="+mn-cs"/>
              </a:rPr>
              <a:t>يون،</a:t>
            </a:r>
            <a:r>
              <a:rPr lang="ar-SA" sz="2400" b="0" dirty="0">
                <a:cs typeface="+mn-cs"/>
              </a:rPr>
              <a:t> </a:t>
            </a:r>
            <a:r>
              <a:rPr lang="ar-JO" sz="2400" b="0" dirty="0">
                <a:cs typeface="+mn-cs"/>
              </a:rPr>
              <a:t>أرغون</a:t>
            </a:r>
            <a:r>
              <a:rPr lang="en-US" sz="2400" b="0" dirty="0">
                <a:cs typeface="+mn-cs"/>
              </a:rPr>
              <a:t>،</a:t>
            </a:r>
            <a:r>
              <a:rPr lang="ar-JO" sz="2400" b="0" dirty="0">
                <a:cs typeface="+mn-cs"/>
              </a:rPr>
              <a:t> كربتون وكسنون</a:t>
            </a:r>
            <a:r>
              <a:rPr lang="ar-SA" sz="2400" b="0" dirty="0">
                <a:cs typeface="+mn-cs"/>
              </a:rPr>
              <a:t>.</a:t>
            </a:r>
            <a:r>
              <a:rPr lang="ar-JO" sz="2400" b="0" dirty="0">
                <a:cs typeface="+mn-cs"/>
              </a:rPr>
              <a:t> </a:t>
            </a:r>
          </a:p>
          <a:p>
            <a:r>
              <a:rPr lang="ar-JO" sz="2400" b="0" dirty="0">
                <a:cs typeface="+mn-cs"/>
              </a:rPr>
              <a:t>نريد فصل الغازات الواحد عن ال</a:t>
            </a:r>
            <a:r>
              <a:rPr lang="ar-SA" sz="2400" b="0" dirty="0">
                <a:cs typeface="+mn-cs"/>
              </a:rPr>
              <a:t>آ</a:t>
            </a:r>
            <a:r>
              <a:rPr lang="ar-JO" sz="2400" b="0" dirty="0">
                <a:cs typeface="+mn-cs"/>
              </a:rPr>
              <a:t>خر</a:t>
            </a:r>
            <a:r>
              <a:rPr lang="ar-SA" sz="2400" b="0" dirty="0">
                <a:cs typeface="+mn-cs"/>
              </a:rPr>
              <a:t>.</a:t>
            </a:r>
            <a:r>
              <a:rPr lang="ar-JO" sz="2400" b="0" dirty="0">
                <a:cs typeface="+mn-cs"/>
              </a:rPr>
              <a:t> </a:t>
            </a:r>
          </a:p>
          <a:p>
            <a:r>
              <a:rPr lang="ar-JO" sz="2400" b="0" dirty="0">
                <a:cs typeface="+mn-cs"/>
              </a:rPr>
              <a:t>اقترح طريقة بحسب المعطيات التالية: </a:t>
            </a:r>
          </a:p>
          <a:p>
            <a:br>
              <a:rPr lang="en-US" sz="2400" dirty="0"/>
            </a:br>
            <a:endParaRPr lang="he-IL" sz="2400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33F6A13-4A31-4B4F-B3AE-D73F69FC2E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86825" y="2520671"/>
            <a:ext cx="11160000" cy="415251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ar-JO" dirty="0">
                <a:cs typeface="+mn-cs"/>
              </a:rPr>
              <a:t>بالإمكان تبريد خليط الغازات بحيث يتكاثف</a:t>
            </a:r>
            <a:r>
              <a:rPr lang="ar-SA" dirty="0">
                <a:cs typeface="+mn-cs"/>
              </a:rPr>
              <a:t> </a:t>
            </a:r>
            <a:r>
              <a:rPr lang="ar-JO" dirty="0">
                <a:cs typeface="+mn-cs"/>
              </a:rPr>
              <a:t>كل مرة أحد الغازات</a:t>
            </a:r>
            <a:r>
              <a:rPr lang="ar-SA" dirty="0">
                <a:cs typeface="+mn-cs"/>
              </a:rPr>
              <a:t>،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ar-SA" dirty="0">
                <a:cs typeface="+mn-cs"/>
              </a:rPr>
              <a:t>    </a:t>
            </a:r>
            <a:r>
              <a:rPr lang="ar-JO" dirty="0">
                <a:cs typeface="+mn-cs"/>
              </a:rPr>
              <a:t>عندما يص</a:t>
            </a:r>
            <a:r>
              <a:rPr lang="ar-SA" dirty="0">
                <a:cs typeface="+mn-cs"/>
              </a:rPr>
              <a:t>ِ</a:t>
            </a:r>
            <a:r>
              <a:rPr lang="ar-JO" dirty="0">
                <a:cs typeface="+mn-cs"/>
              </a:rPr>
              <a:t>ل لدرجة التكثيف الخاصة به</a:t>
            </a:r>
            <a:r>
              <a:rPr lang="ar-SA" dirty="0">
                <a:cs typeface="+mn-cs"/>
              </a:rPr>
              <a:t>،</a:t>
            </a:r>
            <a:r>
              <a:rPr lang="ar-JO" dirty="0">
                <a:cs typeface="+mn-cs"/>
              </a:rPr>
              <a:t> فهو يتحول</a:t>
            </a:r>
            <a:r>
              <a:rPr lang="ar-SA" dirty="0">
                <a:cs typeface="+mn-cs"/>
              </a:rPr>
              <a:t> إلى </a:t>
            </a:r>
            <a:r>
              <a:rPr lang="ar-JO" dirty="0" err="1">
                <a:cs typeface="+mn-cs"/>
              </a:rPr>
              <a:t>سائ</a:t>
            </a:r>
            <a:r>
              <a:rPr lang="ar-SA" dirty="0">
                <a:cs typeface="+mn-cs"/>
              </a:rPr>
              <a:t>ل،</a:t>
            </a:r>
            <a:endParaRPr lang="ar-JO" dirty="0">
              <a:cs typeface="+mn-c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ar-SA" dirty="0">
                <a:cs typeface="+mn-cs"/>
              </a:rPr>
              <a:t>    </a:t>
            </a:r>
            <a:r>
              <a:rPr lang="ar-JO" dirty="0">
                <a:cs typeface="+mn-cs"/>
              </a:rPr>
              <a:t>وهكذا بالإمكان </a:t>
            </a:r>
            <a:r>
              <a:rPr lang="ar-SA" dirty="0">
                <a:cs typeface="+mn-cs"/>
              </a:rPr>
              <a:t>إ</a:t>
            </a:r>
            <a:r>
              <a:rPr lang="ar-JO" dirty="0">
                <a:cs typeface="+mn-cs"/>
              </a:rPr>
              <a:t>خراجه من خليط</a:t>
            </a:r>
            <a:r>
              <a:rPr lang="ar-SA" dirty="0">
                <a:cs typeface="+mn-cs"/>
              </a:rPr>
              <a:t> الغازات</a:t>
            </a:r>
            <a:r>
              <a:rPr lang="ar-JO" dirty="0">
                <a:cs typeface="+mn-cs"/>
              </a:rPr>
              <a:t>.</a:t>
            </a:r>
          </a:p>
          <a:p>
            <a:pPr marL="0" indent="0">
              <a:buNone/>
            </a:pPr>
            <a:endParaRPr lang="he-IL" dirty="0">
              <a:solidFill>
                <a:srgbClr val="0070C0"/>
              </a:solidFill>
            </a:endParaRPr>
          </a:p>
        </p:txBody>
      </p:sp>
      <p:graphicFrame>
        <p:nvGraphicFramePr>
          <p:cNvPr id="5" name="טבלה 5">
            <a:extLst>
              <a:ext uri="{FF2B5EF4-FFF2-40B4-BE49-F238E27FC236}">
                <a16:creationId xmlns:a16="http://schemas.microsoft.com/office/drawing/2014/main" id="{6577C1E1-7BB9-4B44-A6A4-DA36C79078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780762"/>
              </p:ext>
            </p:extLst>
          </p:nvPr>
        </p:nvGraphicFramePr>
        <p:xfrm>
          <a:off x="0" y="1087760"/>
          <a:ext cx="3500762" cy="31089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71455">
                  <a:extLst>
                    <a:ext uri="{9D8B030D-6E8A-4147-A177-3AD203B41FA5}">
                      <a16:colId xmlns:a16="http://schemas.microsoft.com/office/drawing/2014/main" val="4217611873"/>
                    </a:ext>
                  </a:extLst>
                </a:gridCol>
                <a:gridCol w="1629307">
                  <a:extLst>
                    <a:ext uri="{9D8B030D-6E8A-4147-A177-3AD203B41FA5}">
                      <a16:colId xmlns:a16="http://schemas.microsoft.com/office/drawing/2014/main" val="37434118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درجة الغليان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algn="ctr" rtl="1"/>
                      <a:r>
                        <a:rPr lang="en-US" sz="2400" b="0" i="0" u="non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[°C]</a:t>
                      </a:r>
                      <a:endParaRPr lang="he-IL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رمز</a:t>
                      </a:r>
                      <a:r>
                        <a:rPr lang="ar-JO" sz="2400" baseline="0" dirty="0">
                          <a:latin typeface="Arial" panose="020B0604020202020204" pitchFamily="34" charset="0"/>
                          <a:cs typeface="+mn-cs"/>
                        </a:rPr>
                        <a:t> الغاز الخامل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12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i="0" u="non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-268.93</a:t>
                      </a:r>
                      <a:endParaRPr lang="he-IL" sz="2400" u="non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he-IL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265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i="0" u="non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-246.08</a:t>
                      </a:r>
                      <a:endParaRPr lang="he-IL" sz="2400" u="non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</a:t>
                      </a:r>
                      <a:endParaRPr lang="he-IL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01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i="0" u="non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-185.8</a:t>
                      </a:r>
                      <a:endParaRPr lang="he-IL" sz="2400" u="non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</a:t>
                      </a:r>
                      <a:endParaRPr lang="he-IL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42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i="0" u="non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-153.22</a:t>
                      </a:r>
                      <a:endParaRPr lang="he-IL" sz="2400" u="non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</a:t>
                      </a:r>
                      <a:endParaRPr lang="he-IL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7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i="0" u="non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-107.78</a:t>
                      </a:r>
                      <a:endParaRPr lang="he-IL" sz="2400" u="non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</a:t>
                      </a:r>
                      <a:endParaRPr lang="he-IL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773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359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22FD95D-51A1-46A4-A376-72D15D5E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الغازات الخاملة -</a:t>
            </a:r>
            <a:r>
              <a:rPr lang="ar-SA" dirty="0">
                <a:cs typeface="+mn-cs"/>
              </a:rPr>
              <a:t> </a:t>
            </a:r>
            <a:r>
              <a:rPr lang="ar-JO" dirty="0">
                <a:cs typeface="+mn-cs"/>
              </a:rPr>
              <a:t>سؤال</a:t>
            </a:r>
            <a:endParaRPr lang="he-IL" dirty="0">
              <a:cs typeface="+mn-cs"/>
            </a:endParaRP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E1B262F-691E-4DC6-8CBE-16F64937C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50942" y="1826005"/>
            <a:ext cx="11159999" cy="540000"/>
          </a:xfrm>
        </p:spPr>
        <p:txBody>
          <a:bodyPr/>
          <a:lstStyle/>
          <a:p>
            <a:r>
              <a:rPr lang="ar-JO" sz="2400" b="0" dirty="0">
                <a:cs typeface="+mn-cs"/>
              </a:rPr>
              <a:t>رت</a:t>
            </a:r>
            <a:r>
              <a:rPr lang="ar-SA" sz="2400" b="0" dirty="0">
                <a:cs typeface="+mn-cs"/>
              </a:rPr>
              <a:t>ِّ</a:t>
            </a:r>
            <a:r>
              <a:rPr lang="ar-JO" sz="2400" b="0" dirty="0">
                <a:cs typeface="+mn-cs"/>
              </a:rPr>
              <a:t>ب عملي</a:t>
            </a:r>
            <a:r>
              <a:rPr lang="ar-SA" sz="2400" b="0" dirty="0">
                <a:cs typeface="+mn-cs"/>
              </a:rPr>
              <a:t>ّ</a:t>
            </a:r>
            <a:r>
              <a:rPr lang="ar-JO" sz="2400" b="0" dirty="0">
                <a:cs typeface="+mn-cs"/>
              </a:rPr>
              <a:t>ات التكثيف من الغاز</a:t>
            </a:r>
            <a:r>
              <a:rPr lang="en-US" sz="2400" b="0" dirty="0">
                <a:cs typeface="+mn-cs"/>
              </a:rPr>
              <a:t> </a:t>
            </a:r>
            <a:r>
              <a:rPr lang="ar-JO" sz="2400" b="0" dirty="0">
                <a:cs typeface="+mn-cs"/>
              </a:rPr>
              <a:t>الذي يتكاثف أولاً </a:t>
            </a:r>
            <a:r>
              <a:rPr lang="ar-SA" sz="2400" b="0" dirty="0">
                <a:cs typeface="+mn-cs"/>
              </a:rPr>
              <a:t>إ</a:t>
            </a:r>
            <a:r>
              <a:rPr lang="ar-JO" sz="2400" b="0" dirty="0" err="1">
                <a:cs typeface="+mn-cs"/>
              </a:rPr>
              <a:t>لى</a:t>
            </a:r>
            <a:r>
              <a:rPr lang="ar-JO" sz="2400" b="0" dirty="0">
                <a:cs typeface="+mn-cs"/>
              </a:rPr>
              <a:t> الغاز الذي يتكاثف </a:t>
            </a:r>
            <a:r>
              <a:rPr lang="ar-SA" sz="2400" b="0" dirty="0">
                <a:cs typeface="+mn-cs"/>
              </a:rPr>
              <a:t>أخيرًا.</a:t>
            </a:r>
            <a:endParaRPr lang="ar-JO" sz="2400" b="0" dirty="0">
              <a:cs typeface="+mn-cs"/>
            </a:endParaRPr>
          </a:p>
          <a:p>
            <a:br>
              <a:rPr lang="en-US" sz="2400" dirty="0"/>
            </a:br>
            <a:endParaRPr lang="he-IL" sz="2400" dirty="0"/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63F16DBF-4434-475D-9F28-B10EF825E1D7}"/>
              </a:ext>
            </a:extLst>
          </p:cNvPr>
          <p:cNvGrpSpPr/>
          <p:nvPr/>
        </p:nvGrpSpPr>
        <p:grpSpPr>
          <a:xfrm>
            <a:off x="4955519" y="1826005"/>
            <a:ext cx="2279374" cy="3723861"/>
            <a:chOff x="4452730" y="1921565"/>
            <a:chExt cx="2279374" cy="3723861"/>
          </a:xfrm>
        </p:grpSpPr>
        <p:cxnSp>
          <p:nvCxnSpPr>
            <p:cNvPr id="7" name="מחבר חץ ישר 6">
              <a:extLst>
                <a:ext uri="{FF2B5EF4-FFF2-40B4-BE49-F238E27FC236}">
                  <a16:creationId xmlns:a16="http://schemas.microsoft.com/office/drawing/2014/main" id="{D9814A08-03B6-4DC6-BBB7-B3997BC13A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52730" y="1921565"/>
              <a:ext cx="0" cy="37238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מחבר ישר 8">
              <a:extLst>
                <a:ext uri="{FF2B5EF4-FFF2-40B4-BE49-F238E27FC236}">
                  <a16:creationId xmlns:a16="http://schemas.microsoft.com/office/drawing/2014/main" id="{6C4B89A1-55B1-4C2D-991C-EEE87C0E2F58}"/>
                </a:ext>
              </a:extLst>
            </p:cNvPr>
            <p:cNvCxnSpPr/>
            <p:nvPr/>
          </p:nvCxnSpPr>
          <p:spPr>
            <a:xfrm>
              <a:off x="4452730" y="2491409"/>
              <a:ext cx="22793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מחבר ישר 9">
              <a:extLst>
                <a:ext uri="{FF2B5EF4-FFF2-40B4-BE49-F238E27FC236}">
                  <a16:creationId xmlns:a16="http://schemas.microsoft.com/office/drawing/2014/main" id="{E19078F3-B848-4D78-AEEA-5692DF5CBDDB}"/>
                </a:ext>
              </a:extLst>
            </p:cNvPr>
            <p:cNvCxnSpPr/>
            <p:nvPr/>
          </p:nvCxnSpPr>
          <p:spPr>
            <a:xfrm>
              <a:off x="4452730" y="3266661"/>
              <a:ext cx="22793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מחבר ישר 10">
              <a:extLst>
                <a:ext uri="{FF2B5EF4-FFF2-40B4-BE49-F238E27FC236}">
                  <a16:creationId xmlns:a16="http://schemas.microsoft.com/office/drawing/2014/main" id="{4FEABC16-17A1-419B-9255-D25FC09BB7DF}"/>
                </a:ext>
              </a:extLst>
            </p:cNvPr>
            <p:cNvCxnSpPr/>
            <p:nvPr/>
          </p:nvCxnSpPr>
          <p:spPr>
            <a:xfrm>
              <a:off x="4452730" y="3995531"/>
              <a:ext cx="22793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מחבר ישר 11">
              <a:extLst>
                <a:ext uri="{FF2B5EF4-FFF2-40B4-BE49-F238E27FC236}">
                  <a16:creationId xmlns:a16="http://schemas.microsoft.com/office/drawing/2014/main" id="{9DD6A178-EC91-43BE-B16E-34E4CF95B4E0}"/>
                </a:ext>
              </a:extLst>
            </p:cNvPr>
            <p:cNvCxnSpPr/>
            <p:nvPr/>
          </p:nvCxnSpPr>
          <p:spPr>
            <a:xfrm>
              <a:off x="4452730" y="4644887"/>
              <a:ext cx="22793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מחבר ישר 13">
              <a:extLst>
                <a:ext uri="{FF2B5EF4-FFF2-40B4-BE49-F238E27FC236}">
                  <a16:creationId xmlns:a16="http://schemas.microsoft.com/office/drawing/2014/main" id="{1DB9C7A0-1B42-42FA-B2C5-FB6C89E2769C}"/>
                </a:ext>
              </a:extLst>
            </p:cNvPr>
            <p:cNvCxnSpPr/>
            <p:nvPr/>
          </p:nvCxnSpPr>
          <p:spPr>
            <a:xfrm>
              <a:off x="4452730" y="5241235"/>
              <a:ext cx="22793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מלבן 15">
            <a:extLst>
              <a:ext uri="{FF2B5EF4-FFF2-40B4-BE49-F238E27FC236}">
                <a16:creationId xmlns:a16="http://schemas.microsoft.com/office/drawing/2014/main" id="{BA7C7CC5-C9A8-4AB9-880F-9DEDAB38FF99}"/>
              </a:ext>
            </a:extLst>
          </p:cNvPr>
          <p:cNvSpPr/>
          <p:nvPr/>
        </p:nvSpPr>
        <p:spPr>
          <a:xfrm>
            <a:off x="3817867" y="4961009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-268.93</a:t>
            </a:r>
            <a:endParaRPr lang="he-I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E63E8F66-7F5B-422B-B0F1-8A66949CEA20}"/>
              </a:ext>
            </a:extLst>
          </p:cNvPr>
          <p:cNvSpPr/>
          <p:nvPr/>
        </p:nvSpPr>
        <p:spPr>
          <a:xfrm>
            <a:off x="3817868" y="4364661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-246.08</a:t>
            </a:r>
            <a:endParaRPr lang="he-I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8F61079B-61B0-42D9-B85E-A25366C0C018}"/>
              </a:ext>
            </a:extLst>
          </p:cNvPr>
          <p:cNvSpPr/>
          <p:nvPr/>
        </p:nvSpPr>
        <p:spPr>
          <a:xfrm>
            <a:off x="3881989" y="3713807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-185.8</a:t>
            </a:r>
            <a:endParaRPr lang="he-I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EE3E618B-213F-485E-A13B-03AF7264DB3E}"/>
              </a:ext>
            </a:extLst>
          </p:cNvPr>
          <p:cNvSpPr/>
          <p:nvPr/>
        </p:nvSpPr>
        <p:spPr>
          <a:xfrm>
            <a:off x="3890003" y="3010924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-153.22</a:t>
            </a:r>
            <a:endParaRPr lang="he-I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A95AFC1F-8B48-4962-8B47-248B9ED3DB1F}"/>
              </a:ext>
            </a:extLst>
          </p:cNvPr>
          <p:cNvSpPr/>
          <p:nvPr/>
        </p:nvSpPr>
        <p:spPr>
          <a:xfrm>
            <a:off x="3890003" y="2237402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-107.78</a:t>
            </a:r>
            <a:endParaRPr lang="he-I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A00C5587-4C95-4BBD-9508-718D22EDA8E0}"/>
              </a:ext>
            </a:extLst>
          </p:cNvPr>
          <p:cNvSpPr/>
          <p:nvPr/>
        </p:nvSpPr>
        <p:spPr>
          <a:xfrm>
            <a:off x="5849786" y="4826988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endParaRPr lang="he-I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75D321D1-D8AE-4BB6-89BD-078E1348D757}"/>
              </a:ext>
            </a:extLst>
          </p:cNvPr>
          <p:cNvSpPr/>
          <p:nvPr/>
        </p:nvSpPr>
        <p:spPr>
          <a:xfrm>
            <a:off x="5861008" y="4199917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endParaRPr lang="he-IL" dirty="0"/>
          </a:p>
        </p:txBody>
      </p:sp>
      <p:sp>
        <p:nvSpPr>
          <p:cNvPr id="23" name="מלבן 22">
            <a:extLst>
              <a:ext uri="{FF2B5EF4-FFF2-40B4-BE49-F238E27FC236}">
                <a16:creationId xmlns:a16="http://schemas.microsoft.com/office/drawing/2014/main" id="{D70EF4B0-750E-45A9-9D9E-DA290B23CC76}"/>
              </a:ext>
            </a:extLst>
          </p:cNvPr>
          <p:cNvSpPr/>
          <p:nvPr/>
        </p:nvSpPr>
        <p:spPr>
          <a:xfrm>
            <a:off x="5902374" y="356286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endParaRPr lang="he-IL" dirty="0"/>
          </a:p>
        </p:txBody>
      </p:sp>
      <p:sp>
        <p:nvSpPr>
          <p:cNvPr id="24" name="מלבן 23">
            <a:extLst>
              <a:ext uri="{FF2B5EF4-FFF2-40B4-BE49-F238E27FC236}">
                <a16:creationId xmlns:a16="http://schemas.microsoft.com/office/drawing/2014/main" id="{25B951E5-2FAD-411A-9E62-0E62220E5764}"/>
              </a:ext>
            </a:extLst>
          </p:cNvPr>
          <p:cNvSpPr/>
          <p:nvPr/>
        </p:nvSpPr>
        <p:spPr>
          <a:xfrm>
            <a:off x="5889550" y="2807532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</a:t>
            </a:r>
            <a:endParaRPr lang="he-IL" dirty="0"/>
          </a:p>
        </p:txBody>
      </p:sp>
      <p:sp>
        <p:nvSpPr>
          <p:cNvPr id="25" name="מלבן 24">
            <a:extLst>
              <a:ext uri="{FF2B5EF4-FFF2-40B4-BE49-F238E27FC236}">
                <a16:creationId xmlns:a16="http://schemas.microsoft.com/office/drawing/2014/main" id="{F18E8CE5-F665-46E6-BC77-C5AFDE624ED1}"/>
              </a:ext>
            </a:extLst>
          </p:cNvPr>
          <p:cNvSpPr/>
          <p:nvPr/>
        </p:nvSpPr>
        <p:spPr>
          <a:xfrm>
            <a:off x="5859413" y="2009702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endParaRPr lang="he-IL" dirty="0"/>
          </a:p>
        </p:txBody>
      </p:sp>
      <p:sp>
        <p:nvSpPr>
          <p:cNvPr id="26" name="מלבן 25">
            <a:extLst>
              <a:ext uri="{FF2B5EF4-FFF2-40B4-BE49-F238E27FC236}">
                <a16:creationId xmlns:a16="http://schemas.microsoft.com/office/drawing/2014/main" id="{D7979881-A63D-49BE-9C18-29A656F45207}"/>
              </a:ext>
            </a:extLst>
          </p:cNvPr>
          <p:cNvSpPr/>
          <p:nvPr/>
        </p:nvSpPr>
        <p:spPr>
          <a:xfrm>
            <a:off x="4035500" y="1494438"/>
            <a:ext cx="11865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JO" dirty="0">
                <a:solidFill>
                  <a:srgbClr val="002060"/>
                </a:solidFill>
                <a:latin typeface="Arial" panose="020B0604020202020204" pitchFamily="34" charset="0"/>
              </a:rPr>
              <a:t>درجة التكثيف</a:t>
            </a:r>
            <a:endParaRPr lang="he-IL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e-I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e-I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טבלה 5">
            <a:extLst>
              <a:ext uri="{FF2B5EF4-FFF2-40B4-BE49-F238E27FC236}">
                <a16:creationId xmlns:a16="http://schemas.microsoft.com/office/drawing/2014/main" id="{2F645F77-0096-456A-B9C6-01AC31C3C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270062"/>
              </p:ext>
            </p:extLst>
          </p:nvPr>
        </p:nvGraphicFramePr>
        <p:xfrm>
          <a:off x="0" y="1087760"/>
          <a:ext cx="3500762" cy="31089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71455">
                  <a:extLst>
                    <a:ext uri="{9D8B030D-6E8A-4147-A177-3AD203B41FA5}">
                      <a16:colId xmlns:a16="http://schemas.microsoft.com/office/drawing/2014/main" val="4217611873"/>
                    </a:ext>
                  </a:extLst>
                </a:gridCol>
                <a:gridCol w="1629307">
                  <a:extLst>
                    <a:ext uri="{9D8B030D-6E8A-4147-A177-3AD203B41FA5}">
                      <a16:colId xmlns:a16="http://schemas.microsoft.com/office/drawing/2014/main" val="37434118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درجة الغليان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  <a:p>
                      <a:pPr algn="ctr" rtl="1"/>
                      <a:r>
                        <a:rPr lang="en-US" sz="2400" b="0" i="0" u="non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[°C]</a:t>
                      </a:r>
                      <a:endParaRPr lang="he-IL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400" dirty="0">
                          <a:latin typeface="Arial" panose="020B0604020202020204" pitchFamily="34" charset="0"/>
                          <a:cs typeface="+mn-cs"/>
                        </a:rPr>
                        <a:t>رمز</a:t>
                      </a:r>
                      <a:r>
                        <a:rPr lang="ar-JO" sz="2400" baseline="0" dirty="0">
                          <a:latin typeface="Arial" panose="020B0604020202020204" pitchFamily="34" charset="0"/>
                          <a:cs typeface="+mn-cs"/>
                        </a:rPr>
                        <a:t> الغاز الخامل</a:t>
                      </a:r>
                      <a:endParaRPr lang="he-IL" sz="2400" dirty="0"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12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i="0" u="non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-268.93</a:t>
                      </a:r>
                      <a:endParaRPr lang="he-IL" sz="2400" u="non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he-IL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265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i="0" u="non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-246.08</a:t>
                      </a:r>
                      <a:endParaRPr lang="he-IL" sz="2400" u="non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</a:t>
                      </a:r>
                      <a:endParaRPr lang="he-IL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01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i="0" u="non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-185.8</a:t>
                      </a:r>
                      <a:endParaRPr lang="he-IL" sz="2400" u="non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</a:t>
                      </a:r>
                      <a:endParaRPr lang="he-IL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42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i="0" u="non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-153.22</a:t>
                      </a:r>
                      <a:endParaRPr lang="he-IL" sz="2400" u="non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</a:t>
                      </a:r>
                      <a:endParaRPr lang="he-IL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7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i="0" u="non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-107.78</a:t>
                      </a:r>
                      <a:endParaRPr lang="he-IL" sz="2400" u="non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</a:t>
                      </a:r>
                      <a:endParaRPr lang="he-IL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773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246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6">
            <a:extLst>
              <a:ext uri="{FF2B5EF4-FFF2-40B4-BE49-F238E27FC236}">
                <a16:creationId xmlns:a16="http://schemas.microsoft.com/office/drawing/2014/main" id="{42435814-5DEB-4E0D-B790-94D36F955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/>
          <a:lstStyle/>
          <a:p>
            <a:r>
              <a:rPr lang="ar-JO" dirty="0"/>
              <a:t>عائلات الجدول الدوريّ</a:t>
            </a:r>
            <a:endParaRPr lang="he-IL" dirty="0"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7171" y="1447800"/>
            <a:ext cx="8577717" cy="447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29568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22FD95D-51A1-46A4-A376-72D15D5E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الغازات الخاملة</a:t>
            </a:r>
            <a:r>
              <a:rPr lang="ar-SA" dirty="0"/>
              <a:t> </a:t>
            </a:r>
            <a:r>
              <a:rPr lang="ar-JO" dirty="0"/>
              <a:t>-</a:t>
            </a:r>
            <a:r>
              <a:rPr lang="ar-SA" dirty="0"/>
              <a:t> </a:t>
            </a:r>
            <a:r>
              <a:rPr lang="ar-JO" dirty="0"/>
              <a:t>سؤال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E1B262F-691E-4DC6-8CBE-16F64937C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42540" y="933094"/>
            <a:ext cx="11159999" cy="540000"/>
          </a:xfrm>
        </p:spPr>
        <p:txBody>
          <a:bodyPr/>
          <a:lstStyle/>
          <a:p>
            <a:r>
              <a:rPr lang="ar-SA" sz="2400" dirty="0"/>
              <a:t>سجّل صيغة عمليّات تكثيف الغازات الخاملة!</a:t>
            </a:r>
            <a:endParaRPr lang="he-I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id="{B5C47186-E44F-48E6-A839-C5B75CEFDF1D}"/>
                  </a:ext>
                </a:extLst>
              </p:cNvPr>
              <p:cNvSpPr txBox="1"/>
              <p:nvPr/>
            </p:nvSpPr>
            <p:spPr>
              <a:xfrm>
                <a:off x="515206" y="1443832"/>
                <a:ext cx="327334" cy="767069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4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𝑋𝑒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4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𝑋𝑒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he-IL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8" name="תיבת טקסט 27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B5C47186-E44F-48E6-A839-C5B75CEFD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06" y="1443832"/>
                <a:ext cx="327334" cy="767069"/>
              </a:xfrm>
              <a:prstGeom prst="rect">
                <a:avLst/>
              </a:prstGeom>
              <a:blipFill>
                <a:blip r:embed="rId2" cstate="print"/>
                <a:stretch>
                  <a:fillRect r="-83962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תיבת טקסט 29">
                <a:extLst>
                  <a:ext uri="{FF2B5EF4-FFF2-40B4-BE49-F238E27FC236}">
                    <a16:creationId xmlns:a16="http://schemas.microsoft.com/office/drawing/2014/main" id="{FF648B76-25B6-4B9E-8AA2-479BBF1C3766}"/>
                  </a:ext>
                </a:extLst>
              </p:cNvPr>
              <p:cNvSpPr txBox="1"/>
              <p:nvPr/>
            </p:nvSpPr>
            <p:spPr>
              <a:xfrm>
                <a:off x="503939" y="2338104"/>
                <a:ext cx="327334" cy="767069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4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𝐾𝑟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4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𝐾𝑟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he-IL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0" name="תיבת טקסט 29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FF648B76-25B6-4B9E-8AA2-479BBF1C3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39" y="2338104"/>
                <a:ext cx="327334" cy="767069"/>
              </a:xfrm>
              <a:prstGeom prst="rect">
                <a:avLst/>
              </a:prstGeom>
              <a:blipFill>
                <a:blip r:embed="rId3" cstate="print"/>
                <a:stretch>
                  <a:fillRect r="-82452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תיבת טקסט 30">
                <a:extLst>
                  <a:ext uri="{FF2B5EF4-FFF2-40B4-BE49-F238E27FC236}">
                    <a16:creationId xmlns:a16="http://schemas.microsoft.com/office/drawing/2014/main" id="{4EB459B1-612D-43AC-844F-93652F9D343F}"/>
                  </a:ext>
                </a:extLst>
              </p:cNvPr>
              <p:cNvSpPr txBox="1"/>
              <p:nvPr/>
            </p:nvSpPr>
            <p:spPr>
              <a:xfrm>
                <a:off x="503939" y="3168639"/>
                <a:ext cx="327334" cy="767069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4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𝐴𝑟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4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𝐴𝑟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he-IL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1" name="תיבת טקסט 30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4EB459B1-612D-43AC-844F-93652F9D3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39" y="3168639"/>
                <a:ext cx="327334" cy="767069"/>
              </a:xfrm>
              <a:prstGeom prst="rect">
                <a:avLst/>
              </a:prstGeom>
              <a:blipFill>
                <a:blip r:embed="rId4" cstate="print"/>
                <a:stretch>
                  <a:fillRect r="-80566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תיבת טקסט 31">
                <a:extLst>
                  <a:ext uri="{FF2B5EF4-FFF2-40B4-BE49-F238E27FC236}">
                    <a16:creationId xmlns:a16="http://schemas.microsoft.com/office/drawing/2014/main" id="{6082CE46-023B-4529-8D94-A105AA8AEB4E}"/>
                  </a:ext>
                </a:extLst>
              </p:cNvPr>
              <p:cNvSpPr txBox="1"/>
              <p:nvPr/>
            </p:nvSpPr>
            <p:spPr>
              <a:xfrm>
                <a:off x="503939" y="4052183"/>
                <a:ext cx="327334" cy="767069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4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𝑁𝑒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4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𝑁𝑒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he-IL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2" name="תיבת טקסט 31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6082CE46-023B-4529-8D94-A105AA8AE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39" y="4052183"/>
                <a:ext cx="327334" cy="767069"/>
              </a:xfrm>
              <a:prstGeom prst="rect">
                <a:avLst/>
              </a:prstGeom>
              <a:blipFill>
                <a:blip r:embed="rId5" cstate="print"/>
                <a:stretch>
                  <a:fillRect r="-86792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תיבת טקסט 32">
                <a:extLst>
                  <a:ext uri="{FF2B5EF4-FFF2-40B4-BE49-F238E27FC236}">
                    <a16:creationId xmlns:a16="http://schemas.microsoft.com/office/drawing/2014/main" id="{F4AECC9B-577F-40F2-A627-4F898367FCAE}"/>
                  </a:ext>
                </a:extLst>
              </p:cNvPr>
              <p:cNvSpPr txBox="1"/>
              <p:nvPr/>
            </p:nvSpPr>
            <p:spPr>
              <a:xfrm>
                <a:off x="515206" y="4819252"/>
                <a:ext cx="327334" cy="767069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4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𝐻𝑒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4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𝐻𝑒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4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he-IL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3" name="תיבת טקסט 3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F4AECC9B-577F-40F2-A627-4F898367F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06" y="4819252"/>
                <a:ext cx="327334" cy="767069"/>
              </a:xfrm>
              <a:prstGeom prst="rect">
                <a:avLst/>
              </a:prstGeom>
              <a:blipFill>
                <a:blip r:embed="rId6" cstate="print"/>
                <a:stretch>
                  <a:fillRect r="-86603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986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9A08210-C842-4F81-A19B-CDB215A57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الغازات </a:t>
            </a:r>
            <a:r>
              <a:rPr lang="ar-JO" dirty="0" err="1">
                <a:cs typeface="+mn-cs"/>
              </a:rPr>
              <a:t>الخاملة </a:t>
            </a:r>
            <a:r>
              <a:rPr lang="ar-JO" dirty="0">
                <a:cs typeface="+mn-cs"/>
              </a:rPr>
              <a:t>- سؤال</a:t>
            </a:r>
            <a:endParaRPr lang="he-IL" dirty="0">
              <a:cs typeface="+mn-cs"/>
            </a:endParaRP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16094C6-AF41-4DEF-8307-14D4422E0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0738" y="3159000"/>
            <a:ext cx="11159999" cy="540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ar-JO" sz="2400" b="0" dirty="0">
                <a:cs typeface="+mn-cs"/>
              </a:rPr>
              <a:t>لا يوجد للرادون نظائر ثابتة، </a:t>
            </a:r>
            <a:r>
              <a:rPr lang="ar-SA" sz="2400" b="0" dirty="0">
                <a:cs typeface="+mn-cs"/>
              </a:rPr>
              <a:t>أ</a:t>
            </a:r>
            <a:r>
              <a:rPr lang="ar-JO" sz="2400" b="0" dirty="0">
                <a:cs typeface="+mn-cs"/>
              </a:rPr>
              <a:t>حد نظائر الرادون هو</a:t>
            </a:r>
            <a:r>
              <a:rPr lang="he-IL" sz="2400" b="0" dirty="0">
                <a:cs typeface="+mn-cs"/>
              </a:rPr>
              <a:t>،  </a:t>
            </a:r>
            <a:r>
              <a:rPr lang="en-US" sz="2400" b="0" dirty="0">
                <a:cs typeface="+mn-cs"/>
              </a:rPr>
              <a:t>Rn </a:t>
            </a:r>
            <a:r>
              <a:rPr lang="he-IL" sz="2400" b="0" dirty="0">
                <a:cs typeface="+mn-cs"/>
              </a:rPr>
              <a:t> </a:t>
            </a:r>
            <a:r>
              <a:rPr lang="he-IL" sz="2400" b="0" baseline="30000" dirty="0">
                <a:cs typeface="+mn-cs"/>
              </a:rPr>
              <a:t>222</a:t>
            </a:r>
            <a:r>
              <a:rPr lang="en-US" sz="2400" b="0" dirty="0">
                <a:cs typeface="+mn-cs"/>
              </a:rPr>
              <a:t>،</a:t>
            </a:r>
            <a:r>
              <a:rPr lang="he-IL" sz="2400" b="0" dirty="0">
                <a:cs typeface="+mn-cs"/>
              </a:rPr>
              <a:t> </a:t>
            </a:r>
            <a:r>
              <a:rPr lang="ar-JO" sz="2400" b="0" dirty="0">
                <a:cs typeface="+mn-cs"/>
              </a:rPr>
              <a:t>وهو</a:t>
            </a:r>
            <a:r>
              <a:rPr lang="ar-SA" sz="2400" b="0" dirty="0">
                <a:cs typeface="+mn-cs"/>
              </a:rPr>
              <a:t> </a:t>
            </a:r>
            <a:r>
              <a:rPr lang="ar-JO" sz="2400" b="0" dirty="0">
                <a:cs typeface="+mn-cs"/>
              </a:rPr>
              <a:t>يم</a:t>
            </a:r>
            <a:r>
              <a:rPr lang="ar-SA" sz="2400" b="0" dirty="0">
                <a:cs typeface="+mn-cs"/>
              </a:rPr>
              <a:t>ُ</a:t>
            </a:r>
            <a:r>
              <a:rPr lang="ar-JO" sz="2400" b="0" dirty="0">
                <a:cs typeface="+mn-cs"/>
              </a:rPr>
              <a:t>ر</a:t>
            </a:r>
            <a:r>
              <a:rPr lang="ar-SA" sz="2400" b="0" dirty="0">
                <a:cs typeface="+mn-cs"/>
              </a:rPr>
              <a:t>ّ</a:t>
            </a:r>
            <a:r>
              <a:rPr lang="ar-JO" sz="2400" b="0" dirty="0">
                <a:cs typeface="+mn-cs"/>
              </a:rPr>
              <a:t> </a:t>
            </a:r>
            <a:r>
              <a:rPr lang="ar-SA" sz="2400" b="0" dirty="0">
                <a:cs typeface="+mn-cs"/>
              </a:rPr>
              <a:t>بتفاعل تحليل نووي</a:t>
            </a:r>
            <a:r>
              <a:rPr lang="ar-JO" sz="2400" b="0" dirty="0">
                <a:cs typeface="+mn-cs"/>
              </a:rPr>
              <a:t> من نوع </a:t>
            </a:r>
            <a:r>
              <a:rPr lang="he-IL" sz="2400" b="0" dirty="0">
                <a:latin typeface="Calibri" panose="020F0502020204030204" pitchFamily="34" charset="0"/>
                <a:cs typeface="+mn-cs"/>
              </a:rPr>
              <a:t>α.</a:t>
            </a:r>
          </a:p>
          <a:p>
            <a:pPr>
              <a:lnSpc>
                <a:spcPct val="150000"/>
              </a:lnSpc>
            </a:pPr>
            <a:r>
              <a:rPr lang="ar-JO" sz="2400" b="0" dirty="0">
                <a:cs typeface="+mn-cs"/>
              </a:rPr>
              <a:t>أكتب</a:t>
            </a:r>
            <a:r>
              <a:rPr lang="ar-SA" sz="2400" b="0" dirty="0">
                <a:cs typeface="+mn-cs"/>
              </a:rPr>
              <a:t> نص</a:t>
            </a:r>
            <a:r>
              <a:rPr lang="ar-JO" sz="2400" b="0" dirty="0">
                <a:cs typeface="+mn-cs"/>
              </a:rPr>
              <a:t> تفاعل</a:t>
            </a:r>
            <a:r>
              <a:rPr lang="ar-SA" sz="2400" b="0" dirty="0">
                <a:cs typeface="+mn-cs"/>
              </a:rPr>
              <a:t> التحلُّل النووي</a:t>
            </a:r>
            <a:r>
              <a:rPr lang="ar-JO" sz="2400" b="0" dirty="0">
                <a:cs typeface="+mn-cs"/>
              </a:rPr>
              <a:t> الذي يحدث؟</a:t>
            </a:r>
            <a:endParaRPr lang="he-IL" sz="2400" b="0" dirty="0">
              <a:cs typeface="+mn-cs"/>
            </a:endParaRPr>
          </a:p>
          <a:p>
            <a:endParaRPr lang="he-IL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e-IL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094AD8-36EF-444F-A7D5-C8819E67E830}"/>
              </a:ext>
            </a:extLst>
          </p:cNvPr>
          <p:cNvGrpSpPr/>
          <p:nvPr/>
        </p:nvGrpSpPr>
        <p:grpSpPr>
          <a:xfrm>
            <a:off x="2846388" y="2774912"/>
            <a:ext cx="6496050" cy="2581275"/>
            <a:chOff x="2846388" y="2774912"/>
            <a:chExt cx="6496050" cy="258127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46388" y="2774912"/>
              <a:ext cx="6496050" cy="258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6181769" y="4342927"/>
              <a:ext cx="680484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/>
                <a:t>+2</a:t>
              </a:r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11813025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738940" y="1905245"/>
            <a:ext cx="10871177" cy="1260000"/>
          </a:xfrm>
        </p:spPr>
        <p:txBody>
          <a:bodyPr/>
          <a:lstStyle/>
          <a:p>
            <a:r>
              <a:rPr lang="ar-JO" sz="6000" dirty="0">
                <a:latin typeface="Arial" panose="020B0604020202020204" pitchFamily="34" charset="0"/>
                <a:cs typeface="Arial" panose="020B0604020202020204" pitchFamily="34" charset="0"/>
              </a:rPr>
              <a:t>م</a:t>
            </a:r>
            <a:r>
              <a:rPr lang="ar-SA" sz="6000" dirty="0">
                <a:latin typeface="Arial" panose="020B0604020202020204" pitchFamily="34" charset="0"/>
                <a:cs typeface="Arial" panose="020B0604020202020204" pitchFamily="34" charset="0"/>
              </a:rPr>
              <a:t>َ</a:t>
            </a:r>
            <a:r>
              <a:rPr lang="ar-JO" sz="6000" dirty="0">
                <a:latin typeface="Arial" panose="020B0604020202020204" pitchFamily="34" charset="0"/>
                <a:cs typeface="Arial" panose="020B0604020202020204" pitchFamily="34" charset="0"/>
              </a:rPr>
              <a:t>هم</a:t>
            </a:r>
            <a:r>
              <a:rPr lang="ar-SA" sz="6000" dirty="0">
                <a:latin typeface="Arial" panose="020B0604020202020204" pitchFamily="34" charset="0"/>
                <a:cs typeface="Arial" panose="020B0604020202020204" pitchFamily="34" charset="0"/>
              </a:rPr>
              <a:t>َّ</a:t>
            </a:r>
            <a:r>
              <a:rPr lang="ar-JO" sz="6000" dirty="0">
                <a:latin typeface="Arial" panose="020B0604020202020204" pitchFamily="34" charset="0"/>
                <a:cs typeface="Arial" panose="020B0604020202020204" pitchFamily="34" charset="0"/>
              </a:rPr>
              <a:t>ة بيتي</a:t>
            </a:r>
            <a:r>
              <a:rPr lang="ar-SA" sz="6000" dirty="0">
                <a:latin typeface="Arial" panose="020B0604020202020204" pitchFamily="34" charset="0"/>
                <a:cs typeface="Arial" panose="020B0604020202020204" pitchFamily="34" charset="0"/>
              </a:rPr>
              <a:t>ّ</a:t>
            </a:r>
            <a:r>
              <a:rPr lang="ar-JO" sz="6000" dirty="0"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  <a:endParaRPr lang="he-IL" sz="6000" dirty="0"/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738117" y="3165245"/>
            <a:ext cx="10872000" cy="1119079"/>
          </a:xfrm>
        </p:spPr>
        <p:txBody>
          <a:bodyPr/>
          <a:lstStyle/>
          <a:p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أُ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دخل عبر ال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ـ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 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–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QR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 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الذي أمامك إلى الم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َ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هم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َّ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ة البيتي</a:t>
            </a: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ّ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  <a:sym typeface="Varela Round"/>
              </a:rPr>
              <a:t>ة 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  <a:sym typeface="Varela Round"/>
            </a:endParaRPr>
          </a:p>
          <a:p>
            <a:endParaRPr lang="he-IL" dirty="0">
              <a:sym typeface="Varela Round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17" y="4284324"/>
            <a:ext cx="260985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36989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">
            <a:extLst>
              <a:ext uri="{FF2B5EF4-FFF2-40B4-BE49-F238E27FC236}">
                <a16:creationId xmlns:a16="http://schemas.microsoft.com/office/drawing/2014/main" id="{E5E5CB88-DEB9-4C9B-8BCD-36D491AD61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9172" r="34234" b="66411"/>
          <a:stretch/>
        </p:blipFill>
        <p:spPr>
          <a:xfrm>
            <a:off x="4577969" y="73174"/>
            <a:ext cx="3241542" cy="1838237"/>
          </a:xfrm>
          <a:prstGeom prst="rect">
            <a:avLst/>
          </a:prstGeom>
        </p:spPr>
      </p:pic>
      <p:sp>
        <p:nvSpPr>
          <p:cNvPr id="12" name="תיבת טקסט 3">
            <a:extLst>
              <a:ext uri="{FF2B5EF4-FFF2-40B4-BE49-F238E27FC236}">
                <a16:creationId xmlns:a16="http://schemas.microsoft.com/office/drawing/2014/main" id="{774D7E25-FE6A-4E76-A6FE-B349BC389C68}"/>
              </a:ext>
            </a:extLst>
          </p:cNvPr>
          <p:cNvSpPr txBox="1"/>
          <p:nvPr/>
        </p:nvSpPr>
        <p:spPr>
          <a:xfrm>
            <a:off x="1234840" y="3088893"/>
            <a:ext cx="10387969" cy="181564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260" algn="just"/>
            <a:r>
              <a:rPr lang="he-IL" sz="2800" dirty="0">
                <a:solidFill>
                  <a:srgbClr val="192A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השימוש ביצירות במהלך שידור זה נעשה לפי סעיף 27א לחוק זכות יוצרים، תשס"ח-2007. אם הינך בעל הזכויות באחת היצירות، באפשרותך לבקש מאיתנו לחדול מהשימוש ביצירה،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מלבן 4">
            <a:extLst>
              <a:ext uri="{FF2B5EF4-FFF2-40B4-BE49-F238E27FC236}">
                <a16:creationId xmlns:a16="http://schemas.microsoft.com/office/drawing/2014/main" id="{98DE0E04-16F6-44A8-BDE9-B0D6E705981A}"/>
              </a:ext>
            </a:extLst>
          </p:cNvPr>
          <p:cNvSpPr/>
          <p:nvPr/>
        </p:nvSpPr>
        <p:spPr>
          <a:xfrm>
            <a:off x="-196609" y="1911410"/>
            <a:ext cx="12188825" cy="76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3790986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ar-JO" dirty="0"/>
          </a:p>
          <a:p>
            <a:r>
              <a:rPr lang="ar-JO" dirty="0"/>
              <a:t>تميل الذرّات </a:t>
            </a:r>
            <a:r>
              <a:rPr lang="ar-SA" dirty="0"/>
              <a:t>إ</a:t>
            </a:r>
            <a:r>
              <a:rPr lang="ar-JO" dirty="0" err="1"/>
              <a:t>لى</a:t>
            </a:r>
            <a:r>
              <a:rPr lang="ar-JO" dirty="0"/>
              <a:t> ربح أو خسارة الإلكترونات بحيث يصبح مستوى طاقتها الأخير معبأ بالإلكترونات</a:t>
            </a:r>
            <a:r>
              <a:rPr lang="ar-SA" dirty="0"/>
              <a:t> (قانون </a:t>
            </a:r>
            <a:r>
              <a:rPr lang="ar-SA" dirty="0" err="1"/>
              <a:t>الأوكتيت</a:t>
            </a:r>
            <a:r>
              <a:rPr lang="ar-SA" dirty="0"/>
              <a:t>)</a:t>
            </a:r>
            <a:r>
              <a:rPr lang="ar-JO" dirty="0"/>
              <a:t>.</a:t>
            </a:r>
          </a:p>
          <a:p>
            <a:pPr>
              <a:buNone/>
            </a:pPr>
            <a:r>
              <a:rPr lang="ar-JO" b="1" dirty="0">
                <a:solidFill>
                  <a:srgbClr val="FF0000"/>
                </a:solidFill>
              </a:rPr>
              <a:t>الفلزات </a:t>
            </a:r>
          </a:p>
          <a:p>
            <a:pPr>
              <a:buNone/>
            </a:pPr>
            <a:r>
              <a:rPr lang="ar-JO" dirty="0">
                <a:solidFill>
                  <a:schemeClr val="bg1"/>
                </a:solidFill>
                <a:highlight>
                  <a:srgbClr val="0000FF"/>
                </a:highlight>
              </a:rPr>
              <a:t>للفلزات طاقة تأين أقل من اللافلزات بالتالي لديهم رغبة للتنازل عن </a:t>
            </a:r>
            <a:r>
              <a:rPr lang="ar-SA" dirty="0">
                <a:solidFill>
                  <a:schemeClr val="bg1"/>
                </a:solidFill>
                <a:highlight>
                  <a:srgbClr val="0000FF"/>
                </a:highlight>
              </a:rPr>
              <a:t>إلكترونات التكافؤ</a:t>
            </a:r>
            <a:r>
              <a:rPr lang="ar-JO" dirty="0">
                <a:solidFill>
                  <a:schemeClr val="bg1"/>
                </a:solidFill>
                <a:highlight>
                  <a:srgbClr val="0000FF"/>
                </a:highlight>
              </a:rPr>
              <a:t> والتحول </a:t>
            </a:r>
            <a:r>
              <a:rPr lang="ar-SA" dirty="0">
                <a:solidFill>
                  <a:schemeClr val="bg1"/>
                </a:solidFill>
                <a:highlight>
                  <a:srgbClr val="0000FF"/>
                </a:highlight>
              </a:rPr>
              <a:t>إ</a:t>
            </a:r>
            <a:r>
              <a:rPr lang="ar-JO" dirty="0" err="1">
                <a:solidFill>
                  <a:schemeClr val="bg1"/>
                </a:solidFill>
                <a:highlight>
                  <a:srgbClr val="0000FF"/>
                </a:highlight>
              </a:rPr>
              <a:t>لى</a:t>
            </a:r>
            <a:r>
              <a:rPr lang="ar-JO" dirty="0">
                <a:solidFill>
                  <a:schemeClr val="bg1"/>
                </a:solidFill>
                <a:highlight>
                  <a:srgbClr val="0000FF"/>
                </a:highlight>
              </a:rPr>
              <a:t> أيون</a:t>
            </a:r>
            <a:r>
              <a:rPr lang="ar-SA" dirty="0">
                <a:solidFill>
                  <a:schemeClr val="bg1"/>
                </a:solidFill>
                <a:highlight>
                  <a:srgbClr val="0000FF"/>
                </a:highlight>
              </a:rPr>
              <a:t>ات</a:t>
            </a:r>
            <a:r>
              <a:rPr lang="ar-JO" dirty="0">
                <a:solidFill>
                  <a:schemeClr val="bg1"/>
                </a:solidFill>
                <a:highlight>
                  <a:srgbClr val="0000FF"/>
                </a:highlight>
              </a:rPr>
              <a:t> موجب</a:t>
            </a:r>
            <a:r>
              <a:rPr lang="ar-SA" dirty="0">
                <a:solidFill>
                  <a:schemeClr val="bg1"/>
                </a:solidFill>
                <a:highlight>
                  <a:srgbClr val="0000FF"/>
                </a:highlight>
              </a:rPr>
              <a:t>ة</a:t>
            </a:r>
            <a:r>
              <a:rPr lang="ar-JO" dirty="0">
                <a:solidFill>
                  <a:schemeClr val="bg1"/>
                </a:solidFill>
                <a:highlight>
                  <a:srgbClr val="0000FF"/>
                </a:highlight>
              </a:rPr>
              <a:t>.</a:t>
            </a:r>
          </a:p>
          <a:p>
            <a:pPr>
              <a:buNone/>
            </a:pPr>
            <a:endParaRPr lang="ar-JO" b="1" dirty="0">
              <a:solidFill>
                <a:srgbClr val="FF0000"/>
              </a:solidFill>
            </a:endParaRPr>
          </a:p>
          <a:p>
            <a:r>
              <a:rPr lang="ar-JO" dirty="0"/>
              <a:t>عناصر العائلة الأولى تحتوي على الكترون تكافؤ واحد</a:t>
            </a:r>
            <a:r>
              <a:rPr lang="ar-SA" dirty="0"/>
              <a:t>،</a:t>
            </a:r>
            <a:r>
              <a:rPr lang="ar-JO" dirty="0"/>
              <a:t> تميل </a:t>
            </a:r>
            <a:r>
              <a:rPr lang="ar-SA" dirty="0"/>
              <a:t>إ</a:t>
            </a:r>
            <a:r>
              <a:rPr lang="ar-JO" dirty="0" err="1"/>
              <a:t>لى</a:t>
            </a:r>
            <a:r>
              <a:rPr lang="ar-JO" dirty="0"/>
              <a:t> خسارته وتحصل على شحنة +1</a:t>
            </a:r>
          </a:p>
          <a:p>
            <a:r>
              <a:rPr lang="ar-JO" dirty="0"/>
              <a:t>عناصر العائلة الثانية تحتوي على الكتروني تكافؤ</a:t>
            </a:r>
            <a:r>
              <a:rPr lang="ar-SA" dirty="0"/>
              <a:t>، </a:t>
            </a:r>
            <a:r>
              <a:rPr lang="ar-JO" dirty="0"/>
              <a:t>تميل </a:t>
            </a:r>
            <a:r>
              <a:rPr lang="ar-SA" dirty="0"/>
              <a:t>إ</a:t>
            </a:r>
            <a:r>
              <a:rPr lang="ar-JO" dirty="0" err="1"/>
              <a:t>لى</a:t>
            </a:r>
            <a:r>
              <a:rPr lang="ar-JO" dirty="0"/>
              <a:t> خسارته</a:t>
            </a:r>
            <a:r>
              <a:rPr lang="ar-SA" dirty="0"/>
              <a:t>ا</a:t>
            </a:r>
            <a:r>
              <a:rPr lang="ar-JO" dirty="0"/>
              <a:t> وتحصل على شحنة +2</a:t>
            </a:r>
          </a:p>
          <a:p>
            <a:r>
              <a:rPr lang="ar-JO" dirty="0"/>
              <a:t>عناصر العائلة الثالثة  تحتوي على ثلاث الكترونات تكافؤ</a:t>
            </a:r>
            <a:r>
              <a:rPr lang="ar-SA" dirty="0"/>
              <a:t>، </a:t>
            </a:r>
            <a:r>
              <a:rPr lang="ar-JO" dirty="0"/>
              <a:t>تميل </a:t>
            </a:r>
            <a:r>
              <a:rPr lang="ar-SA" dirty="0"/>
              <a:t>إ</a:t>
            </a:r>
            <a:r>
              <a:rPr lang="ar-JO" dirty="0" err="1"/>
              <a:t>لى</a:t>
            </a:r>
            <a:r>
              <a:rPr lang="ar-JO" dirty="0"/>
              <a:t> خسارته</a:t>
            </a:r>
            <a:r>
              <a:rPr lang="ar-SA" dirty="0"/>
              <a:t>ا</a:t>
            </a:r>
            <a:r>
              <a:rPr lang="ar-JO" dirty="0"/>
              <a:t> وتحصل على شحنة +3</a:t>
            </a:r>
          </a:p>
          <a:p>
            <a:endParaRPr lang="ar-JO" dirty="0"/>
          </a:p>
          <a:p>
            <a:endParaRPr lang="ar-JO" dirty="0"/>
          </a:p>
          <a:p>
            <a:endParaRPr lang="ar-JO" dirty="0"/>
          </a:p>
          <a:p>
            <a:endParaRPr lang="ar-JO" dirty="0"/>
          </a:p>
          <a:p>
            <a:endParaRPr lang="ar-JO" dirty="0"/>
          </a:p>
          <a:p>
            <a:endParaRPr lang="he-IL" dirty="0"/>
          </a:p>
        </p:txBody>
      </p:sp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515206" y="327394"/>
            <a:ext cx="11160000" cy="720000"/>
          </a:xfrm>
        </p:spPr>
        <p:txBody>
          <a:bodyPr/>
          <a:lstStyle/>
          <a:p>
            <a:r>
              <a:rPr lang="ar-JO" dirty="0"/>
              <a:t>العلاقة بين</a:t>
            </a:r>
            <a:r>
              <a:rPr lang="ar-SA" dirty="0"/>
              <a:t> رقم</a:t>
            </a:r>
            <a:r>
              <a:rPr lang="ar-JO" dirty="0"/>
              <a:t> العائلة</a:t>
            </a:r>
            <a:r>
              <a:rPr lang="ar-SA" dirty="0"/>
              <a:t> في القائمة الدوريّة</a:t>
            </a:r>
            <a:br>
              <a:rPr lang="ar-SA" dirty="0"/>
            </a:br>
            <a:r>
              <a:rPr lang="ar-JO" dirty="0"/>
              <a:t> والأيون الأكثر انتشار</a:t>
            </a:r>
            <a:r>
              <a:rPr lang="ar-SA" dirty="0"/>
              <a:t>ًا</a:t>
            </a:r>
            <a:r>
              <a:rPr lang="ar-JO" dirty="0"/>
              <a:t> للعنصر</a:t>
            </a:r>
            <a:endParaRPr lang="he-IL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0FCEE5-BB4D-443F-8349-5763FF225DB9}"/>
              </a:ext>
            </a:extLst>
          </p:cNvPr>
          <p:cNvSpPr txBox="1"/>
          <p:nvPr/>
        </p:nvSpPr>
        <p:spPr>
          <a:xfrm>
            <a:off x="125730" y="1480334"/>
            <a:ext cx="1189152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JO" sz="2200" dirty="0"/>
              <a:t>تميل الذرّات </a:t>
            </a:r>
            <a:r>
              <a:rPr lang="ar-SA" sz="2200" dirty="0"/>
              <a:t>إ</a:t>
            </a:r>
            <a:r>
              <a:rPr lang="ar-JO" sz="2200" dirty="0" err="1"/>
              <a:t>لى</a:t>
            </a:r>
            <a:r>
              <a:rPr lang="ar-JO" sz="2200" dirty="0"/>
              <a:t> ربح أو خسارة الإلكترونات بحيث يصبح مستوى طاقتها الأخير معبأ بالإلكترونات</a:t>
            </a:r>
            <a:r>
              <a:rPr lang="ar-SA" sz="2200" dirty="0"/>
              <a:t> </a:t>
            </a:r>
            <a:r>
              <a:rPr lang="ar-SA" sz="2200" b="1" dirty="0"/>
              <a:t>(قانون </a:t>
            </a:r>
            <a:r>
              <a:rPr lang="ar-SA" sz="2200" b="1" dirty="0" err="1"/>
              <a:t>الأوكتيت</a:t>
            </a:r>
            <a:r>
              <a:rPr lang="ar-SA" sz="2200" b="1" dirty="0"/>
              <a:t>)</a:t>
            </a:r>
            <a:r>
              <a:rPr lang="ar-JO" sz="2200" dirty="0"/>
              <a:t>.</a:t>
            </a:r>
          </a:p>
          <a:p>
            <a:pPr>
              <a:lnSpc>
                <a:spcPct val="150000"/>
              </a:lnSpc>
            </a:pPr>
            <a:r>
              <a:rPr lang="ar-JO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عناصر العائلة الرابعة تحوي 4 الكترونات تكافؤ ولا ت</a:t>
            </a:r>
            <a:r>
              <a:rPr lang="ar-SA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ُ</a:t>
            </a:r>
            <a:r>
              <a:rPr lang="ar-JO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نت</a:t>
            </a:r>
            <a:r>
              <a:rPr lang="ar-SA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ِ</a:t>
            </a:r>
            <a:r>
              <a:rPr lang="ar-JO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ج أيونات </a:t>
            </a:r>
            <a:r>
              <a:rPr lang="ar-SA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ثابتة</a:t>
            </a:r>
            <a:r>
              <a:rPr lang="ar-JO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(تشترك بنوع رباط أخر سنتوسع به لاحقاً).</a:t>
            </a:r>
          </a:p>
          <a:p>
            <a:pPr>
              <a:lnSpc>
                <a:spcPct val="150000"/>
              </a:lnSpc>
            </a:pPr>
            <a:r>
              <a:rPr lang="ar-JO" sz="2200" b="1" dirty="0">
                <a:solidFill>
                  <a:srgbClr val="FF0000"/>
                </a:solidFill>
              </a:rPr>
              <a:t>اللافلزات</a:t>
            </a:r>
            <a:r>
              <a:rPr lang="ar-SA" sz="2200" b="1" dirty="0">
                <a:solidFill>
                  <a:srgbClr val="FF0000"/>
                </a:solidFill>
              </a:rPr>
              <a:t>:</a:t>
            </a:r>
            <a:r>
              <a:rPr lang="ar-JO" sz="2200" b="1" dirty="0">
                <a:solidFill>
                  <a:srgbClr val="FF0000"/>
                </a:solidFill>
              </a:rPr>
              <a:t> </a:t>
            </a:r>
            <a:r>
              <a:rPr lang="ar-JO" sz="2400" dirty="0">
                <a:solidFill>
                  <a:schemeClr val="bg1"/>
                </a:solidFill>
                <a:highlight>
                  <a:srgbClr val="000000"/>
                </a:highlight>
              </a:rPr>
              <a:t>بما أن </a:t>
            </a:r>
            <a:r>
              <a:rPr lang="ar-JO" sz="2400" dirty="0" err="1">
                <a:solidFill>
                  <a:schemeClr val="bg1"/>
                </a:solidFill>
                <a:highlight>
                  <a:srgbClr val="000000"/>
                </a:highlight>
              </a:rPr>
              <a:t>لللافلزات</a:t>
            </a:r>
            <a:r>
              <a:rPr lang="ar-JO" sz="2400" dirty="0">
                <a:solidFill>
                  <a:schemeClr val="bg1"/>
                </a:solidFill>
                <a:highlight>
                  <a:srgbClr val="000000"/>
                </a:highlight>
              </a:rPr>
              <a:t> طاقة تأين عالية نسبيي</a:t>
            </a:r>
            <a:r>
              <a:rPr lang="ar-SA" sz="2400" dirty="0">
                <a:solidFill>
                  <a:schemeClr val="bg1"/>
                </a:solidFill>
                <a:highlight>
                  <a:srgbClr val="000000"/>
                </a:highlight>
              </a:rPr>
              <a:t>ًا</a:t>
            </a:r>
            <a:r>
              <a:rPr lang="ar-JO" sz="2400" dirty="0">
                <a:solidFill>
                  <a:schemeClr val="bg1"/>
                </a:solidFill>
                <a:highlight>
                  <a:srgbClr val="000000"/>
                </a:highlight>
              </a:rPr>
              <a:t>، فهي لا تتنازل عن الإلكترونات بسهول</a:t>
            </a:r>
            <a:r>
              <a:rPr lang="ar-SA" sz="2400" dirty="0">
                <a:solidFill>
                  <a:schemeClr val="bg1"/>
                </a:solidFill>
                <a:highlight>
                  <a:srgbClr val="000000"/>
                </a:highlight>
              </a:rPr>
              <a:t>ة</a:t>
            </a:r>
            <a:r>
              <a:rPr lang="ar-JO" sz="2400" dirty="0">
                <a:solidFill>
                  <a:schemeClr val="bg1"/>
                </a:solidFill>
                <a:highlight>
                  <a:srgbClr val="000000"/>
                </a:highlight>
              </a:rPr>
              <a:t> نسبةً </a:t>
            </a:r>
            <a:r>
              <a:rPr lang="ar-SA" sz="2400" dirty="0">
                <a:solidFill>
                  <a:schemeClr val="bg1"/>
                </a:solidFill>
                <a:highlight>
                  <a:srgbClr val="000000"/>
                </a:highlight>
              </a:rPr>
              <a:t>إ</a:t>
            </a:r>
            <a:r>
              <a:rPr lang="ar-JO" sz="2400" dirty="0" err="1">
                <a:solidFill>
                  <a:schemeClr val="bg1"/>
                </a:solidFill>
                <a:highlight>
                  <a:srgbClr val="000000"/>
                </a:highlight>
              </a:rPr>
              <a:t>لى</a:t>
            </a:r>
            <a:r>
              <a:rPr lang="ar-JO" sz="2400" dirty="0">
                <a:solidFill>
                  <a:schemeClr val="bg1"/>
                </a:solidFill>
                <a:highlight>
                  <a:srgbClr val="000000"/>
                </a:highlight>
              </a:rPr>
              <a:t> الفلزات لذلك يوجد لديهم رغبة باستقبال الكترون والتحول </a:t>
            </a:r>
            <a:r>
              <a:rPr lang="ar-SA" sz="2400" dirty="0">
                <a:solidFill>
                  <a:schemeClr val="bg1"/>
                </a:solidFill>
                <a:highlight>
                  <a:srgbClr val="000000"/>
                </a:highlight>
              </a:rPr>
              <a:t>إ</a:t>
            </a:r>
            <a:r>
              <a:rPr lang="ar-JO" sz="2400" dirty="0" err="1">
                <a:solidFill>
                  <a:schemeClr val="bg1"/>
                </a:solidFill>
                <a:highlight>
                  <a:srgbClr val="000000"/>
                </a:highlight>
              </a:rPr>
              <a:t>لى</a:t>
            </a:r>
            <a:r>
              <a:rPr lang="ar-JO" sz="2400" dirty="0">
                <a:solidFill>
                  <a:schemeClr val="bg1"/>
                </a:solidFill>
                <a:highlight>
                  <a:srgbClr val="000000"/>
                </a:highlight>
              </a:rPr>
              <a:t> أيون</a:t>
            </a:r>
            <a:r>
              <a:rPr lang="ar-SA" sz="2400" dirty="0">
                <a:solidFill>
                  <a:schemeClr val="bg1"/>
                </a:solidFill>
                <a:highlight>
                  <a:srgbClr val="000000"/>
                </a:highlight>
              </a:rPr>
              <a:t>ات</a:t>
            </a:r>
            <a:r>
              <a:rPr lang="ar-JO" sz="2400" dirty="0">
                <a:solidFill>
                  <a:schemeClr val="bg1"/>
                </a:solidFill>
                <a:highlight>
                  <a:srgbClr val="000000"/>
                </a:highlight>
              </a:rPr>
              <a:t> سالب</a:t>
            </a:r>
            <a:r>
              <a:rPr lang="ar-SA" sz="2400" dirty="0">
                <a:solidFill>
                  <a:schemeClr val="bg1"/>
                </a:solidFill>
                <a:highlight>
                  <a:srgbClr val="000000"/>
                </a:highlight>
              </a:rPr>
              <a:t>ة</a:t>
            </a:r>
            <a:r>
              <a:rPr lang="ar-JO" sz="2400" dirty="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  <a:endParaRPr lang="ar-JO" sz="2200" b="1" dirty="0">
              <a:solidFill>
                <a:srgbClr val="FF0000"/>
              </a:solidFill>
              <a:highlight>
                <a:srgbClr val="000000"/>
              </a:highlight>
            </a:endParaRPr>
          </a:p>
          <a:p>
            <a:pPr>
              <a:lnSpc>
                <a:spcPct val="150000"/>
              </a:lnSpc>
            </a:pPr>
            <a:r>
              <a:rPr lang="ar-JO" sz="2200" dirty="0"/>
              <a:t>عناصر العائلة الخامسة تحوي 5 الكترونات تكافؤ</a:t>
            </a:r>
            <a:r>
              <a:rPr lang="ar-SA" sz="2200" dirty="0"/>
              <a:t>،</a:t>
            </a:r>
            <a:r>
              <a:rPr lang="ar-JO" sz="2200" dirty="0"/>
              <a:t> </a:t>
            </a:r>
            <a:r>
              <a:rPr lang="ar-SA" sz="2200" dirty="0"/>
              <a:t>ت</a:t>
            </a:r>
            <a:r>
              <a:rPr lang="ar-JO" sz="2200" dirty="0"/>
              <a:t>ميل </a:t>
            </a:r>
            <a:r>
              <a:rPr lang="ar-SA" sz="2200" dirty="0"/>
              <a:t>إ</a:t>
            </a:r>
            <a:r>
              <a:rPr lang="ar-JO" sz="2200" dirty="0" err="1"/>
              <a:t>لى</a:t>
            </a:r>
            <a:r>
              <a:rPr lang="ar-JO" sz="2200" dirty="0"/>
              <a:t> ربح ثلاث الكترونات، بالتالي الأيون الأكثر انتشار</a:t>
            </a:r>
            <a:r>
              <a:rPr lang="ar-SA" sz="2200" dirty="0"/>
              <a:t>ًا</a:t>
            </a:r>
            <a:r>
              <a:rPr lang="ar-JO" sz="2200" dirty="0"/>
              <a:t> يحصل على شحنة 3- .</a:t>
            </a:r>
          </a:p>
          <a:p>
            <a:pPr>
              <a:lnSpc>
                <a:spcPct val="150000"/>
              </a:lnSpc>
            </a:pPr>
            <a:r>
              <a:rPr lang="ar-JO" sz="2200" dirty="0"/>
              <a:t>عناصر العائلة السادسة تحوي 6 الكترونات تكافؤ</a:t>
            </a:r>
            <a:r>
              <a:rPr lang="ar-SA" sz="2200" dirty="0"/>
              <a:t>، ت</a:t>
            </a:r>
            <a:r>
              <a:rPr lang="ar-JO" sz="2200" dirty="0"/>
              <a:t>ميل </a:t>
            </a:r>
            <a:r>
              <a:rPr lang="ar-SA" sz="2200" dirty="0"/>
              <a:t>إ</a:t>
            </a:r>
            <a:r>
              <a:rPr lang="ar-JO" sz="2200" dirty="0" err="1"/>
              <a:t>لى</a:t>
            </a:r>
            <a:r>
              <a:rPr lang="ar-JO" sz="2200" dirty="0"/>
              <a:t> ربح الكترونين، بالتالي الأيون الأكثر انتشار</a:t>
            </a:r>
            <a:r>
              <a:rPr lang="ar-SA" sz="2200" dirty="0"/>
              <a:t>ًا</a:t>
            </a:r>
            <a:r>
              <a:rPr lang="ar-JO" sz="2200" dirty="0"/>
              <a:t> يحصل على شحنة 2- .</a:t>
            </a:r>
          </a:p>
          <a:p>
            <a:pPr>
              <a:lnSpc>
                <a:spcPct val="150000"/>
              </a:lnSpc>
            </a:pPr>
            <a:r>
              <a:rPr lang="ar-JO" sz="2200" dirty="0"/>
              <a:t>عناصر العائلة السابعة تحوي 7 الكترونات تكافؤ </a:t>
            </a:r>
            <a:r>
              <a:rPr lang="ar-SA" sz="2200" dirty="0"/>
              <a:t>ت</a:t>
            </a:r>
            <a:r>
              <a:rPr lang="ar-JO" sz="2200" dirty="0"/>
              <a:t>ميل </a:t>
            </a:r>
            <a:r>
              <a:rPr lang="ar-SA" sz="2200" dirty="0"/>
              <a:t>إ</a:t>
            </a:r>
            <a:r>
              <a:rPr lang="ar-JO" sz="2200" dirty="0" err="1"/>
              <a:t>لى</a:t>
            </a:r>
            <a:r>
              <a:rPr lang="ar-JO" sz="2200" dirty="0"/>
              <a:t> ربح الكترون</a:t>
            </a:r>
            <a:r>
              <a:rPr lang="ar-SA" sz="2200" dirty="0"/>
              <a:t> واحد</a:t>
            </a:r>
            <a:r>
              <a:rPr lang="ar-JO" sz="2200" dirty="0"/>
              <a:t>، بالتالي الأيون الأكثر انتشار</a:t>
            </a:r>
            <a:r>
              <a:rPr lang="ar-SA" sz="2200" dirty="0"/>
              <a:t>ًا</a:t>
            </a:r>
            <a:r>
              <a:rPr lang="ar-JO" sz="2200" dirty="0"/>
              <a:t> يحصل على شحنة 1-.</a:t>
            </a:r>
            <a:endParaRPr lang="ar-JO" sz="2200" dirty="0">
              <a:solidFill>
                <a:srgbClr val="FF0000"/>
              </a:solidFill>
            </a:endParaRP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6E8E9AA7-5555-417B-A725-A44962030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327394"/>
            <a:ext cx="11160000" cy="720000"/>
          </a:xfrm>
        </p:spPr>
        <p:txBody>
          <a:bodyPr/>
          <a:lstStyle/>
          <a:p>
            <a:r>
              <a:rPr lang="ar-JO" dirty="0"/>
              <a:t>العلاقة بين</a:t>
            </a:r>
            <a:r>
              <a:rPr lang="ar-SA" dirty="0"/>
              <a:t> رقم</a:t>
            </a:r>
            <a:r>
              <a:rPr lang="ar-JO" dirty="0"/>
              <a:t> العائلة</a:t>
            </a:r>
            <a:r>
              <a:rPr lang="ar-SA" dirty="0"/>
              <a:t> في القائمة الدوريّة</a:t>
            </a:r>
            <a:br>
              <a:rPr lang="ar-SA" dirty="0"/>
            </a:br>
            <a:r>
              <a:rPr lang="ar-JO" dirty="0"/>
              <a:t> والأيون الأكثر انتشار</a:t>
            </a:r>
            <a:r>
              <a:rPr lang="ar-SA" dirty="0"/>
              <a:t>ًا</a:t>
            </a:r>
            <a:r>
              <a:rPr lang="ar-JO" dirty="0"/>
              <a:t> للعنصر</a:t>
            </a:r>
            <a:endParaRPr lang="he-I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6">
            <a:extLst>
              <a:ext uri="{FF2B5EF4-FFF2-40B4-BE49-F238E27FC236}">
                <a16:creationId xmlns:a16="http://schemas.microsoft.com/office/drawing/2014/main" id="{3CBE0AAD-7C6E-4A08-97CF-2C49428B6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753" y="-44314"/>
            <a:ext cx="11160000" cy="1075056"/>
          </a:xfrm>
        </p:spPr>
        <p:txBody>
          <a:bodyPr/>
          <a:lstStyle/>
          <a:p>
            <a:r>
              <a:rPr lang="ar-JO" dirty="0"/>
              <a:t>عائلات الجدول الدوريّ</a:t>
            </a:r>
            <a:endParaRPr lang="he-IL" dirty="0"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9971" y="1030742"/>
            <a:ext cx="10297886" cy="465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4258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6">
            <a:extLst>
              <a:ext uri="{FF2B5EF4-FFF2-40B4-BE49-F238E27FC236}">
                <a16:creationId xmlns:a16="http://schemas.microsoft.com/office/drawing/2014/main" id="{3CBE0AAD-7C6E-4A08-97CF-2C49428B6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0270" y="185057"/>
            <a:ext cx="11160000" cy="720000"/>
          </a:xfrm>
        </p:spPr>
        <p:txBody>
          <a:bodyPr/>
          <a:lstStyle/>
          <a:p>
            <a:r>
              <a:rPr lang="ar-JO" dirty="0"/>
              <a:t>عائلات الجدول الدوريّ</a:t>
            </a:r>
            <a:endParaRPr lang="he-IL" dirty="0">
              <a:cs typeface="+mn-cs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67809DC-E2F4-4102-9B48-13B418F205C6}"/>
              </a:ext>
            </a:extLst>
          </p:cNvPr>
          <p:cNvSpPr/>
          <p:nvPr/>
        </p:nvSpPr>
        <p:spPr>
          <a:xfrm>
            <a:off x="366250" y="905057"/>
            <a:ext cx="11457911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JO" sz="2400" b="1" dirty="0">
                <a:solidFill>
                  <a:schemeClr val="accent6">
                    <a:lumMod val="75000"/>
                  </a:schemeClr>
                </a:solidFill>
              </a:rPr>
              <a:t>الفلزّات القلويّة (العمود 1)</a:t>
            </a:r>
          </a:p>
          <a:p>
            <a:pPr>
              <a:lnSpc>
                <a:spcPct val="150000"/>
              </a:lnSpc>
            </a:pPr>
            <a:r>
              <a:rPr lang="ar-JO" sz="2400" dirty="0">
                <a:solidFill>
                  <a:schemeClr val="accent6">
                    <a:lumMod val="75000"/>
                  </a:schemeClr>
                </a:solidFill>
              </a:rPr>
              <a:t>تم</a:t>
            </a:r>
            <a:r>
              <a:rPr lang="ar-SA" sz="2400" dirty="0">
                <a:solidFill>
                  <a:schemeClr val="accent6">
                    <a:lumMod val="75000"/>
                  </a:schemeClr>
                </a:solidFill>
              </a:rPr>
              <a:t>َّ</a:t>
            </a:r>
            <a:r>
              <a:rPr lang="ar-JO" sz="2400" dirty="0">
                <a:solidFill>
                  <a:schemeClr val="accent6">
                    <a:lumMod val="75000"/>
                  </a:schemeClr>
                </a:solidFill>
              </a:rPr>
              <a:t> الحصول على اثنين من الفلزّات القلويّة، الصوديوم والبوتاسيوم، لأول مر</a:t>
            </a:r>
            <a:r>
              <a:rPr lang="ar-SA" sz="2400" dirty="0">
                <a:solidFill>
                  <a:schemeClr val="accent6">
                    <a:lumMod val="75000"/>
                  </a:schemeClr>
                </a:solidFill>
              </a:rPr>
              <a:t>ّ</a:t>
            </a:r>
            <a:r>
              <a:rPr lang="ar-JO" sz="2400" dirty="0">
                <a:solidFill>
                  <a:schemeClr val="accent6">
                    <a:lumMod val="75000"/>
                  </a:schemeClr>
                </a:solidFill>
              </a:rPr>
              <a:t>ة من قبل كيميائيين من </a:t>
            </a:r>
            <a:r>
              <a:rPr lang="ar-SA" sz="2400" dirty="0">
                <a:solidFill>
                  <a:schemeClr val="accent6">
                    <a:lumMod val="75000"/>
                  </a:schemeClr>
                </a:solidFill>
              </a:rPr>
              <a:t>سِناج</a:t>
            </a:r>
            <a:r>
              <a:rPr lang="ar-JO" sz="2400" dirty="0">
                <a:solidFill>
                  <a:schemeClr val="accent6">
                    <a:lumMod val="75000"/>
                  </a:schemeClr>
                </a:solidFill>
              </a:rPr>
              <a:t>  الأشجار، الذي ي</a:t>
            </a:r>
            <a:r>
              <a:rPr lang="ar-SA" sz="2400" dirty="0">
                <a:solidFill>
                  <a:schemeClr val="accent6">
                    <a:lumMod val="75000"/>
                  </a:schemeClr>
                </a:solidFill>
              </a:rPr>
              <a:t>ُ</a:t>
            </a:r>
            <a:r>
              <a:rPr lang="ar-JO" sz="2400" dirty="0">
                <a:solidFill>
                  <a:schemeClr val="accent6">
                    <a:lumMod val="75000"/>
                  </a:schemeClr>
                </a:solidFill>
              </a:rPr>
              <a:t>سم</a:t>
            </a:r>
            <a:r>
              <a:rPr lang="ar-SA" sz="2400" dirty="0">
                <a:solidFill>
                  <a:schemeClr val="accent6">
                    <a:lumMod val="75000"/>
                  </a:schemeClr>
                </a:solidFill>
              </a:rPr>
              <a:t>َّ</a:t>
            </a:r>
            <a:r>
              <a:rPr lang="ar-JO" sz="2400" dirty="0">
                <a:solidFill>
                  <a:schemeClr val="accent6">
                    <a:lumMod val="75000"/>
                  </a:schemeClr>
                </a:solidFill>
              </a:rPr>
              <a:t>ى ”القلوي” باللغة العربية، وهو مصدر ال</a:t>
            </a:r>
            <a:r>
              <a:rPr lang="ar-SA" sz="2400" dirty="0">
                <a:solidFill>
                  <a:schemeClr val="accent6">
                    <a:lumMod val="75000"/>
                  </a:schemeClr>
                </a:solidFill>
              </a:rPr>
              <a:t>إ</a:t>
            </a:r>
            <a:r>
              <a:rPr lang="ar-JO" sz="2400" dirty="0">
                <a:solidFill>
                  <a:schemeClr val="accent6">
                    <a:lumMod val="75000"/>
                  </a:schemeClr>
                </a:solidFill>
              </a:rPr>
              <a:t>سم للمجموعة بأكملها.</a:t>
            </a:r>
            <a:endParaRPr lang="he-IL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71" y="2514600"/>
            <a:ext cx="7016315" cy="317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9179926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13302</TotalTime>
  <Words>2708</Words>
  <Application>Microsoft Office PowerPoint</Application>
  <PresentationFormat>מותאם אישית</PresentationFormat>
  <Paragraphs>566</Paragraphs>
  <Slides>53</Slides>
  <Notes>31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53</vt:i4>
      </vt:variant>
    </vt:vector>
  </HeadingPairs>
  <TitlesOfParts>
    <vt:vector size="58" baseType="lpstr">
      <vt:lpstr>Arial</vt:lpstr>
      <vt:lpstr>Calibri</vt:lpstr>
      <vt:lpstr>Cambria Math</vt:lpstr>
      <vt:lpstr>Varela Round</vt:lpstr>
      <vt:lpstr>ערכת נושא Office</vt:lpstr>
      <vt:lpstr>مَنظومة البثّ القُطريّة</vt:lpstr>
      <vt:lpstr>العائلات في جدول العناصر</vt:lpstr>
      <vt:lpstr>ماذا سنتعلّم اليوم؟</vt:lpstr>
      <vt:lpstr>العائلات الكيميائيّة</vt:lpstr>
      <vt:lpstr>عائلات الجدول الدوريّ</vt:lpstr>
      <vt:lpstr>العلاقة بين رقم العائلة في القائمة الدوريّة  والأيون الأكثر انتشارًا للعنصر</vt:lpstr>
      <vt:lpstr>العلاقة بين رقم العائلة في القائمة الدوريّة  والأيون الأكثر انتشارًا للعنصر</vt:lpstr>
      <vt:lpstr>عائلات الجدول الدوريّ</vt:lpstr>
      <vt:lpstr>عائلات الجدول الدوريّ</vt:lpstr>
      <vt:lpstr>عائلات الجدول الدوريّ</vt:lpstr>
      <vt:lpstr>عائلات الجدول الدوريّ</vt:lpstr>
      <vt:lpstr>عائلات الجدول الدوريّ</vt:lpstr>
      <vt:lpstr>الفلزّات القلويّة</vt:lpstr>
      <vt:lpstr>الفلزّات القلويّة</vt:lpstr>
      <vt:lpstr>الصّفات الفيزيائيّة</vt:lpstr>
      <vt:lpstr>الصّفات الفيزيائيّة</vt:lpstr>
      <vt:lpstr>الفلزّات القلويّة</vt:lpstr>
      <vt:lpstr>الفلزّات القلويّة</vt:lpstr>
      <vt:lpstr>الصّفات الكيميائيّة</vt:lpstr>
      <vt:lpstr>الفلزّات القلويّة</vt:lpstr>
      <vt:lpstr>מצגת של PowerPoint‏</vt:lpstr>
      <vt:lpstr>الفلزّات القلويّة</vt:lpstr>
      <vt:lpstr>الفلزّات القلويّة</vt:lpstr>
      <vt:lpstr>الفلزّات القلويّة</vt:lpstr>
      <vt:lpstr>الفلزّات القلويّة التُّرابيّة</vt:lpstr>
      <vt:lpstr>الفلزّات القلويّة التُّرابيّة</vt:lpstr>
      <vt:lpstr>الصّفات الفيزيائيّة</vt:lpstr>
      <vt:lpstr>الصّفات الفيزيائيّة</vt:lpstr>
      <vt:lpstr>מצגת של PowerPoint‏</vt:lpstr>
      <vt:lpstr>الصّفات الفيزيائيّة</vt:lpstr>
      <vt:lpstr>الصّفات الكيميائيّة</vt:lpstr>
      <vt:lpstr>والآن استراحة قصيرة للتمرُّن  </vt:lpstr>
      <vt:lpstr>حلّ تمرين العائلات في جدول العناصر (الجزء الأول)</vt:lpstr>
      <vt:lpstr>حلّ سؤال 1</vt:lpstr>
      <vt:lpstr>حلّ سؤال 2</vt:lpstr>
      <vt:lpstr>حلّ سؤال 3</vt:lpstr>
      <vt:lpstr>حلّ سؤال  4</vt:lpstr>
      <vt:lpstr>حلّ سؤال 5</vt:lpstr>
      <vt:lpstr>الهالوجينات </vt:lpstr>
      <vt:lpstr>لا فلزّات - الهالوجينات</vt:lpstr>
      <vt:lpstr>لا فلزّات - الهالوجينات</vt:lpstr>
      <vt:lpstr>لا فلزّات - الهالوجينات</vt:lpstr>
      <vt:lpstr>لا فلزّات - الهالوجينات</vt:lpstr>
      <vt:lpstr>صِفة /عمليّة فيزيائية</vt:lpstr>
      <vt:lpstr>الغازات النبيلة / الخاملة</vt:lpstr>
      <vt:lpstr>لا فلزّات - الغازات الخاملة</vt:lpstr>
      <vt:lpstr>الغازات الخاملة - صفات</vt:lpstr>
      <vt:lpstr>الغازات الخاملة - سؤال</vt:lpstr>
      <vt:lpstr>الغازات الخاملة - سؤال</vt:lpstr>
      <vt:lpstr>الغازات الخاملة - سؤال</vt:lpstr>
      <vt:lpstr>الغازات الخاملة - سؤال</vt:lpstr>
      <vt:lpstr>مَهمَّة بيتيّة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Anat Kaldaron</cp:lastModifiedBy>
  <cp:revision>583</cp:revision>
  <dcterms:created xsi:type="dcterms:W3CDTF">2020-03-15T19:13:03Z</dcterms:created>
  <dcterms:modified xsi:type="dcterms:W3CDTF">2020-07-26T08:56:30Z</dcterms:modified>
</cp:coreProperties>
</file>