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0413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arela Round" panose="020B0604020202020204" charset="-79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3f8edab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23f8edab4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723f8edab4_1_1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23f8edab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23f8edab4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723f8edab4_1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23f8edab4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23f8edab4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723f8edab4_1_7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800"/>
              <a:buFont typeface="Arial"/>
              <a:buNone/>
              <a:defRPr sz="48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ctrTitle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04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>
            <a:spLocks noGrp="1"/>
          </p:cNvSpPr>
          <p:nvPr>
            <p:ph type="pic" idx="2"/>
          </p:nvPr>
        </p:nvSpPr>
        <p:spPr>
          <a:xfrm>
            <a:off x="299132" y="1112120"/>
            <a:ext cx="8242015" cy="555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1031465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0" y="2918492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כותרות ותוכן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 sz="28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0" y="2918493"/>
            <a:ext cx="12190413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תי תמונות">
  <p:cSld name="כותרת ושתי תמונות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>
            <a:spLocks noGrp="1"/>
          </p:cNvSpPr>
          <p:nvPr>
            <p:ph type="pic" idx="2"/>
          </p:nvPr>
        </p:nvSpPr>
        <p:spPr>
          <a:xfrm>
            <a:off x="6512856" y="978202"/>
            <a:ext cx="5394619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>
            <a:spLocks noGrp="1"/>
          </p:cNvSpPr>
          <p:nvPr>
            <p:ph type="pic" idx="3"/>
          </p:nvPr>
        </p:nvSpPr>
        <p:spPr>
          <a:xfrm>
            <a:off x="843165" y="978202"/>
            <a:ext cx="5394619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>
            <a:spLocks noGrp="1"/>
          </p:cNvSpPr>
          <p:nvPr>
            <p:ph type="pic" idx="2"/>
          </p:nvPr>
        </p:nvSpPr>
        <p:spPr>
          <a:xfrm>
            <a:off x="5520948" y="978202"/>
            <a:ext cx="5394619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>
            <a:spLocks noGrp="1"/>
          </p:cNvSpPr>
          <p:nvPr>
            <p:ph type="pic" idx="3"/>
          </p:nvPr>
        </p:nvSpPr>
        <p:spPr>
          <a:xfrm>
            <a:off x="1241281" y="978202"/>
            <a:ext cx="4114114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>
            <a:spLocks noGrp="1"/>
          </p:cNvSpPr>
          <p:nvPr>
            <p:ph type="pic" idx="4"/>
          </p:nvPr>
        </p:nvSpPr>
        <p:spPr>
          <a:xfrm>
            <a:off x="1241281" y="3907084"/>
            <a:ext cx="4114114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>
            <a:spLocks noGrp="1"/>
          </p:cNvSpPr>
          <p:nvPr>
            <p:ph type="pic" idx="2"/>
          </p:nvPr>
        </p:nvSpPr>
        <p:spPr>
          <a:xfrm>
            <a:off x="214874" y="1004684"/>
            <a:ext cx="4114114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>
            <a:spLocks noGrp="1"/>
          </p:cNvSpPr>
          <p:nvPr>
            <p:ph type="pic" idx="3"/>
          </p:nvPr>
        </p:nvSpPr>
        <p:spPr>
          <a:xfrm>
            <a:off x="214874" y="3907084"/>
            <a:ext cx="4114114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>
            <a:spLocks noGrp="1"/>
          </p:cNvSpPr>
          <p:nvPr>
            <p:ph type="pic" idx="4"/>
          </p:nvPr>
        </p:nvSpPr>
        <p:spPr>
          <a:xfrm>
            <a:off x="4586789" y="1004684"/>
            <a:ext cx="4114114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>
            <a:spLocks noGrp="1"/>
          </p:cNvSpPr>
          <p:nvPr>
            <p:ph type="pic" idx="5"/>
          </p:nvPr>
        </p:nvSpPr>
        <p:spPr>
          <a:xfrm>
            <a:off x="4586789" y="3907084"/>
            <a:ext cx="4114114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להצגת סרט">
  <p:cSld name="להצגת סרט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9"/>
          <p:cNvSpPr>
            <a:spLocks noGrp="1"/>
          </p:cNvSpPr>
          <p:nvPr>
            <p:ph type="media" idx="2"/>
          </p:nvPr>
        </p:nvSpPr>
        <p:spPr>
          <a:xfrm>
            <a:off x="363369" y="639718"/>
            <a:ext cx="11463676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363369" y="95349"/>
            <a:ext cx="807382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iw-IL" dirty="0"/>
              <a:t>أسئلة عامة في الهندسة</a:t>
            </a:r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0" y="2918492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dirty="0"/>
              <a:t>رياضيات للصف الثامن</a:t>
            </a:r>
            <a:endParaRPr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dirty="0"/>
              <a:t>مؤمن أبومخ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 build="p"/>
      <p:bldP spid="1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875" y="76374"/>
            <a:ext cx="6600124" cy="325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60" y="1032089"/>
            <a:ext cx="2059682" cy="9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075" y="1721500"/>
            <a:ext cx="1533175" cy="7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363" y="2378400"/>
            <a:ext cx="1434025" cy="7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7825" y="3632012"/>
            <a:ext cx="2329050" cy="9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2248013" y="3071626"/>
            <a:ext cx="23289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تحديد نسبة التشابه K.</a:t>
            </a:r>
            <a:endParaRPr sz="2400"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2147394" y="1245521"/>
            <a:ext cx="14340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زوايا قائمة</a:t>
            </a:r>
            <a:endParaRPr sz="2400" dirty="0"/>
          </a:p>
        </p:txBody>
      </p:sp>
      <p:sp>
        <p:nvSpPr>
          <p:cNvPr id="128" name="Google Shape;128;p16"/>
          <p:cNvSpPr txBox="1"/>
          <p:nvPr/>
        </p:nvSpPr>
        <p:spPr>
          <a:xfrm>
            <a:off x="2220613" y="1864921"/>
            <a:ext cx="15333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زوايا مشتركة</a:t>
            </a:r>
            <a:endParaRPr sz="2400" dirty="0"/>
          </a:p>
        </p:txBody>
      </p:sp>
      <p:sp>
        <p:nvSpPr>
          <p:cNvPr id="129" name="Google Shape;129;p16"/>
          <p:cNvSpPr txBox="1"/>
          <p:nvPr/>
        </p:nvSpPr>
        <p:spPr>
          <a:xfrm>
            <a:off x="1911582" y="2425527"/>
            <a:ext cx="22473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مجموع زوايا المثلث</a:t>
            </a:r>
            <a:endParaRPr sz="2400" dirty="0"/>
          </a:p>
        </p:txBody>
      </p:sp>
      <p:sp>
        <p:nvSpPr>
          <p:cNvPr id="130" name="Google Shape;130;p16"/>
          <p:cNvSpPr txBox="1"/>
          <p:nvPr/>
        </p:nvSpPr>
        <p:spPr>
          <a:xfrm>
            <a:off x="6872687" y="2646103"/>
            <a:ext cx="4131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/>
              <a:t>2</a:t>
            </a:r>
            <a:endParaRPr sz="1800" dirty="0"/>
          </a:p>
        </p:txBody>
      </p:sp>
      <p:sp>
        <p:nvSpPr>
          <p:cNvPr id="131" name="Google Shape;131;p16"/>
          <p:cNvSpPr txBox="1"/>
          <p:nvPr/>
        </p:nvSpPr>
        <p:spPr>
          <a:xfrm>
            <a:off x="5942675" y="2664699"/>
            <a:ext cx="4131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/>
              <a:t>6</a:t>
            </a:r>
            <a:endParaRPr sz="1800"/>
          </a:p>
        </p:txBody>
      </p:sp>
      <p:sp>
        <p:nvSpPr>
          <p:cNvPr id="132" name="Google Shape;132;p16"/>
          <p:cNvSpPr txBox="1"/>
          <p:nvPr/>
        </p:nvSpPr>
        <p:spPr>
          <a:xfrm>
            <a:off x="7079237" y="1946221"/>
            <a:ext cx="413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/>
              <a:t>3</a:t>
            </a:r>
            <a:endParaRPr sz="1800" dirty="0"/>
          </a:p>
        </p:txBody>
      </p:sp>
      <p:sp>
        <p:nvSpPr>
          <p:cNvPr id="133" name="Google Shape;133;p16"/>
          <p:cNvSpPr txBox="1"/>
          <p:nvPr/>
        </p:nvSpPr>
        <p:spPr>
          <a:xfrm>
            <a:off x="627800" y="4607925"/>
            <a:ext cx="3718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حسب K من الفرع أ فأنه يتحقق أن:</a:t>
            </a:r>
            <a:endParaRPr sz="2400" dirty="0"/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4401" y="5367325"/>
            <a:ext cx="1911175" cy="77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6"/>
          <p:cNvCxnSpPr/>
          <p:nvPr/>
        </p:nvCxnSpPr>
        <p:spPr>
          <a:xfrm>
            <a:off x="4726225" y="875850"/>
            <a:ext cx="33000" cy="594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6" name="Google Shape;13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87650" y="3103999"/>
            <a:ext cx="1195694" cy="9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4325" y="4232899"/>
            <a:ext cx="11049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47956" y="5105305"/>
            <a:ext cx="1675100" cy="6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39;p16"/>
          <p:cNvSpPr txBox="1"/>
          <p:nvPr/>
        </p:nvSpPr>
        <p:spPr>
          <a:xfrm>
            <a:off x="7827050" y="153825"/>
            <a:ext cx="35739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من امتحان النخبة العلمية 2018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51550"/>
            <a:ext cx="5984000" cy="27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925" y="251475"/>
            <a:ext cx="5238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0" y="299100"/>
            <a:ext cx="466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6025" y="1201475"/>
            <a:ext cx="4572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6725" y="1125350"/>
            <a:ext cx="4857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1806025" y="251550"/>
            <a:ext cx="3453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بما أن        مجاورة لزاوية </a:t>
            </a:r>
            <a:endParaRPr sz="2400"/>
          </a:p>
        </p:txBody>
      </p:sp>
      <p:sp>
        <p:nvSpPr>
          <p:cNvPr id="149" name="Google Shape;149;p17"/>
          <p:cNvSpPr txBox="1"/>
          <p:nvPr/>
        </p:nvSpPr>
        <p:spPr>
          <a:xfrm>
            <a:off x="1806025" y="1139638"/>
            <a:ext cx="3453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بما أن        مجاورة لزاوية </a:t>
            </a:r>
            <a:endParaRPr sz="2400"/>
          </a:p>
        </p:txBody>
      </p:sp>
      <p:sp>
        <p:nvSpPr>
          <p:cNvPr id="150" name="Google Shape;150;p17"/>
          <p:cNvSpPr txBox="1"/>
          <p:nvPr/>
        </p:nvSpPr>
        <p:spPr>
          <a:xfrm>
            <a:off x="318625" y="1751675"/>
            <a:ext cx="49410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وحسب القاعدة الهندسية طرح مقادير متساوية من مقادير متساوية فالناتج مقادير متساوية يتحقق أن:</a:t>
            </a:r>
            <a:endParaRPr sz="2400"/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5950" y="2811687"/>
            <a:ext cx="4857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84200" y="2854550"/>
            <a:ext cx="56197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2991075" y="2776250"/>
            <a:ext cx="64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=</a:t>
            </a:r>
            <a:endParaRPr sz="2400"/>
          </a:p>
        </p:txBody>
      </p:sp>
      <p:sp>
        <p:nvSpPr>
          <p:cNvPr id="154" name="Google Shape;154;p17"/>
          <p:cNvSpPr txBox="1"/>
          <p:nvPr/>
        </p:nvSpPr>
        <p:spPr>
          <a:xfrm>
            <a:off x="7630125" y="2854550"/>
            <a:ext cx="18672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برهان التطابق: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7"/>
          <p:cNvSpPr txBox="1"/>
          <p:nvPr/>
        </p:nvSpPr>
        <p:spPr>
          <a:xfrm>
            <a:off x="6096000" y="3368000"/>
            <a:ext cx="1435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AE=CD              </a:t>
            </a:r>
            <a:endParaRPr sz="2400"/>
          </a:p>
        </p:txBody>
      </p:sp>
      <p:sp>
        <p:nvSpPr>
          <p:cNvPr id="156" name="Google Shape;156;p17"/>
          <p:cNvSpPr txBox="1"/>
          <p:nvPr/>
        </p:nvSpPr>
        <p:spPr>
          <a:xfrm>
            <a:off x="6096000" y="3980875"/>
            <a:ext cx="1619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AB=BC</a:t>
            </a:r>
            <a:endParaRPr sz="2400"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5988" y="4600687"/>
            <a:ext cx="4857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14238" y="4643550"/>
            <a:ext cx="56197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/>
        </p:nvSpPr>
        <p:spPr>
          <a:xfrm>
            <a:off x="6621113" y="4565250"/>
            <a:ext cx="64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=</a:t>
            </a:r>
            <a:endParaRPr sz="2400"/>
          </a:p>
        </p:txBody>
      </p:sp>
      <p:sp>
        <p:nvSpPr>
          <p:cNvPr id="160" name="Google Shape;160;p17"/>
          <p:cNvSpPr txBox="1"/>
          <p:nvPr/>
        </p:nvSpPr>
        <p:spPr>
          <a:xfrm>
            <a:off x="7531500" y="3345075"/>
            <a:ext cx="1156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معطى</a:t>
            </a:r>
            <a:endParaRPr sz="2400"/>
          </a:p>
        </p:txBody>
      </p:sp>
      <p:sp>
        <p:nvSpPr>
          <p:cNvPr id="161" name="Google Shape;161;p17"/>
          <p:cNvSpPr txBox="1"/>
          <p:nvPr/>
        </p:nvSpPr>
        <p:spPr>
          <a:xfrm>
            <a:off x="7384400" y="3985900"/>
            <a:ext cx="21648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لأن B وسط AC</a:t>
            </a:r>
            <a:endParaRPr sz="2400"/>
          </a:p>
        </p:txBody>
      </p:sp>
      <p:sp>
        <p:nvSpPr>
          <p:cNvPr id="162" name="Google Shape;162;p17"/>
          <p:cNvSpPr txBox="1"/>
          <p:nvPr/>
        </p:nvSpPr>
        <p:spPr>
          <a:xfrm>
            <a:off x="7676225" y="4594238"/>
            <a:ext cx="1718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من الفرع أ</a:t>
            </a:r>
            <a:endParaRPr sz="2400"/>
          </a:p>
        </p:txBody>
      </p:sp>
      <p:sp>
        <p:nvSpPr>
          <p:cNvPr id="163" name="Google Shape;163;p17"/>
          <p:cNvSpPr txBox="1"/>
          <p:nvPr/>
        </p:nvSpPr>
        <p:spPr>
          <a:xfrm>
            <a:off x="5949050" y="5178125"/>
            <a:ext cx="3305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ينطبق المثلثان حسب النظرية</a:t>
            </a:r>
            <a:endParaRPr sz="240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ض.ز.ض</a:t>
            </a:r>
            <a:endParaRPr sz="2400"/>
          </a:p>
        </p:txBody>
      </p:sp>
      <p:cxnSp>
        <p:nvCxnSpPr>
          <p:cNvPr id="164" name="Google Shape;164;p17"/>
          <p:cNvCxnSpPr/>
          <p:nvPr/>
        </p:nvCxnSpPr>
        <p:spPr>
          <a:xfrm>
            <a:off x="0" y="3453775"/>
            <a:ext cx="58263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17"/>
          <p:cNvCxnSpPr/>
          <p:nvPr/>
        </p:nvCxnSpPr>
        <p:spPr>
          <a:xfrm rot="10800000" flipH="1">
            <a:off x="5826300" y="132175"/>
            <a:ext cx="23700" cy="332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39;p16"/>
          <p:cNvSpPr txBox="1"/>
          <p:nvPr/>
        </p:nvSpPr>
        <p:spPr>
          <a:xfrm>
            <a:off x="-81663" y="5178125"/>
            <a:ext cx="35739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من امتحان النخبة العلمية 2018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600" y="57350"/>
            <a:ext cx="3077025" cy="20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1975" y="128425"/>
            <a:ext cx="4578425" cy="28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7254425" y="3016675"/>
            <a:ext cx="48564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794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1800">
                <a:solidFill>
                  <a:schemeClr val="dk1"/>
                </a:solidFill>
              </a:rPr>
              <a:t>     ب.ما هي النسبة بين مساحة المثلث  ABC ومساحة المثلث  DFC ؟ فسر.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650" y="128425"/>
            <a:ext cx="26366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400" y="698400"/>
            <a:ext cx="13335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913" y="1315888"/>
            <a:ext cx="1582475" cy="5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650" y="1897025"/>
            <a:ext cx="1333500" cy="5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2492925" y="877325"/>
            <a:ext cx="1196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/>
              <a:t>زوايا قائمة</a:t>
            </a:r>
            <a:endParaRPr sz="1800"/>
          </a:p>
        </p:txBody>
      </p:sp>
      <p:sp>
        <p:nvSpPr>
          <p:cNvPr id="179" name="Google Shape;179;p18"/>
          <p:cNvSpPr txBox="1"/>
          <p:nvPr/>
        </p:nvSpPr>
        <p:spPr>
          <a:xfrm>
            <a:off x="2492925" y="1339600"/>
            <a:ext cx="1255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/>
              <a:t>زوايا مشتركة</a:t>
            </a:r>
            <a:endParaRPr sz="1800"/>
          </a:p>
        </p:txBody>
      </p:sp>
      <p:sp>
        <p:nvSpPr>
          <p:cNvPr id="180" name="Google Shape;180;p18"/>
          <p:cNvSpPr txBox="1"/>
          <p:nvPr/>
        </p:nvSpPr>
        <p:spPr>
          <a:xfrm>
            <a:off x="2399000" y="1898675"/>
            <a:ext cx="1716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/>
              <a:t>مجموع زوايا المثلث</a:t>
            </a:r>
            <a:endParaRPr sz="1800"/>
          </a:p>
        </p:txBody>
      </p:sp>
      <p:sp>
        <p:nvSpPr>
          <p:cNvPr id="181" name="Google Shape;181;p18"/>
          <p:cNvSpPr txBox="1"/>
          <p:nvPr/>
        </p:nvSpPr>
        <p:spPr>
          <a:xfrm>
            <a:off x="685400" y="2322700"/>
            <a:ext cx="34302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يتحقق أن المثلثين متشابهين</a:t>
            </a:r>
            <a:endParaRPr sz="2400"/>
          </a:p>
        </p:txBody>
      </p:sp>
      <p:pic>
        <p:nvPicPr>
          <p:cNvPr id="182" name="Google Shape;18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5400" y="2981450"/>
            <a:ext cx="2245750" cy="9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80325" y="2665825"/>
            <a:ext cx="15824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90525" y="3245125"/>
            <a:ext cx="11620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38050" y="3892825"/>
            <a:ext cx="1582450" cy="98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67001" y="4817525"/>
            <a:ext cx="1582450" cy="10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46950" y="4356400"/>
            <a:ext cx="1716600" cy="9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594175" y="2170525"/>
            <a:ext cx="260985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39;p16"/>
          <p:cNvSpPr txBox="1"/>
          <p:nvPr/>
        </p:nvSpPr>
        <p:spPr>
          <a:xfrm>
            <a:off x="115425" y="5229512"/>
            <a:ext cx="35739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من امتحان النخبة العلمية 2018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19"/>
          <p:cNvCxnSpPr/>
          <p:nvPr/>
        </p:nvCxnSpPr>
        <p:spPr>
          <a:xfrm>
            <a:off x="8450725" y="60375"/>
            <a:ext cx="59100" cy="6881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19"/>
          <p:cNvSpPr txBox="1"/>
          <p:nvPr/>
        </p:nvSpPr>
        <p:spPr>
          <a:xfrm>
            <a:off x="5892300" y="178825"/>
            <a:ext cx="2428200" cy="1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نقوم أولا بإيجاد طول القائم 	AB :</a:t>
            </a:r>
            <a:endParaRPr sz="24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عن طريق نظرية فيثاغورس.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98" name="Google Shape;1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847151"/>
            <a:ext cx="1884550" cy="71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013" y="2413750"/>
            <a:ext cx="1704525" cy="7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3105925"/>
            <a:ext cx="1506750" cy="7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6025" y="3813625"/>
            <a:ext cx="1044700" cy="28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19"/>
          <p:cNvCxnSpPr/>
          <p:nvPr/>
        </p:nvCxnSpPr>
        <p:spPr>
          <a:xfrm flipH="1">
            <a:off x="5608150" y="36700"/>
            <a:ext cx="82800" cy="6253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19"/>
          <p:cNvSpPr txBox="1"/>
          <p:nvPr/>
        </p:nvSpPr>
        <p:spPr>
          <a:xfrm>
            <a:off x="2812725" y="119600"/>
            <a:ext cx="26175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نحسب مساحة المثلث ABC من خلال أطول القائمين:</a:t>
            </a:r>
            <a:endParaRPr sz="24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حاصل ضرب القائمين تقسيم 2</a:t>
            </a:r>
            <a:endParaRPr sz="2400"/>
          </a:p>
        </p:txBody>
      </p:sp>
      <p:pic>
        <p:nvPicPr>
          <p:cNvPr id="204" name="Google Shape;20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8125" y="2239963"/>
            <a:ext cx="1608650" cy="7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8113" y="3146325"/>
            <a:ext cx="1506750" cy="70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9474" y="3971878"/>
            <a:ext cx="1395176" cy="7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23888" y="5053225"/>
            <a:ext cx="1395175" cy="740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9"/>
          <p:cNvCxnSpPr/>
          <p:nvPr/>
        </p:nvCxnSpPr>
        <p:spPr>
          <a:xfrm flipH="1">
            <a:off x="3037600" y="36700"/>
            <a:ext cx="12000" cy="5874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19"/>
          <p:cNvSpPr txBox="1"/>
          <p:nvPr/>
        </p:nvSpPr>
        <p:spPr>
          <a:xfrm>
            <a:off x="124000" y="131450"/>
            <a:ext cx="2807100" cy="17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نقوم ببناء معادلة المتغير هو الارتفاع النازل على الوتر من خلال حساب مساحة المثلث ABC.</a:t>
            </a:r>
            <a:endParaRPr sz="2400"/>
          </a:p>
        </p:txBody>
      </p:sp>
      <p:pic>
        <p:nvPicPr>
          <p:cNvPr id="210" name="Google Shape;210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400" y="1847150"/>
            <a:ext cx="2096500" cy="103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6375" y="2942807"/>
            <a:ext cx="1608650" cy="97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6375" y="3813625"/>
            <a:ext cx="1506750" cy="8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3000" y="4748675"/>
            <a:ext cx="1191575" cy="8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15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722475" y="2820325"/>
            <a:ext cx="3063253" cy="23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16;p19"/>
          <p:cNvSpPr txBox="1"/>
          <p:nvPr/>
        </p:nvSpPr>
        <p:spPr>
          <a:xfrm>
            <a:off x="10361325" y="3254225"/>
            <a:ext cx="7833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/>
              <a:t>100سم</a:t>
            </a:r>
            <a:endParaRPr sz="1800"/>
          </a:p>
        </p:txBody>
      </p:sp>
      <p:sp>
        <p:nvSpPr>
          <p:cNvPr id="24" name="Google Shape;217;p19"/>
          <p:cNvSpPr txBox="1"/>
          <p:nvPr/>
        </p:nvSpPr>
        <p:spPr>
          <a:xfrm>
            <a:off x="9782800" y="4821100"/>
            <a:ext cx="928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/>
              <a:t>0.8 متر</a:t>
            </a:r>
            <a:endParaRPr sz="1800"/>
          </a:p>
        </p:txBody>
      </p:sp>
      <p:sp>
        <p:nvSpPr>
          <p:cNvPr id="25" name="Google Shape;218;p19"/>
          <p:cNvSpPr txBox="1"/>
          <p:nvPr/>
        </p:nvSpPr>
        <p:spPr>
          <a:xfrm>
            <a:off x="8640050" y="192850"/>
            <a:ext cx="3468900" cy="26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معطى أن مثلث ABC قائم الزاوية.معطى أطوال الأضلاع في على الرسم.احسب طول الارتفاع على الوتر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/>
        </p:nvSpPr>
        <p:spPr>
          <a:xfrm>
            <a:off x="0" y="877925"/>
            <a:ext cx="41100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نبرهن أن مثلث ABD ومثلث AEC متطابقين:</a:t>
            </a:r>
            <a:endParaRPr sz="2400"/>
          </a:p>
        </p:txBody>
      </p:sp>
      <p:sp>
        <p:nvSpPr>
          <p:cNvPr id="222" name="Google Shape;222;p20"/>
          <p:cNvSpPr txBox="1"/>
          <p:nvPr/>
        </p:nvSpPr>
        <p:spPr>
          <a:xfrm>
            <a:off x="526725" y="2299000"/>
            <a:ext cx="13029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AB=AC</a:t>
            </a:r>
            <a:endParaRPr sz="2400"/>
          </a:p>
        </p:txBody>
      </p:sp>
      <p:sp>
        <p:nvSpPr>
          <p:cNvPr id="223" name="Google Shape;223;p20"/>
          <p:cNvSpPr txBox="1"/>
          <p:nvPr/>
        </p:nvSpPr>
        <p:spPr>
          <a:xfrm>
            <a:off x="503025" y="2938625"/>
            <a:ext cx="13503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BD=EC</a:t>
            </a:r>
            <a:endParaRPr sz="2400"/>
          </a:p>
        </p:txBody>
      </p:sp>
      <p:pic>
        <p:nvPicPr>
          <p:cNvPr id="224" name="Google Shape;2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3613900"/>
            <a:ext cx="1302900" cy="51832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1829625" y="2299000"/>
            <a:ext cx="1125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معطى</a:t>
            </a:r>
            <a:endParaRPr sz="2400"/>
          </a:p>
        </p:txBody>
      </p:sp>
      <p:sp>
        <p:nvSpPr>
          <p:cNvPr id="226" name="Google Shape;226;p20"/>
          <p:cNvSpPr txBox="1"/>
          <p:nvPr/>
        </p:nvSpPr>
        <p:spPr>
          <a:xfrm>
            <a:off x="1734875" y="2843800"/>
            <a:ext cx="1125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معطى</a:t>
            </a:r>
            <a:endParaRPr sz="2400"/>
          </a:p>
        </p:txBody>
      </p:sp>
      <p:sp>
        <p:nvSpPr>
          <p:cNvPr id="227" name="Google Shape;227;p20"/>
          <p:cNvSpPr txBox="1"/>
          <p:nvPr/>
        </p:nvSpPr>
        <p:spPr>
          <a:xfrm>
            <a:off x="1853325" y="3630224"/>
            <a:ext cx="17529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/>
              <a:t>زوايا قاعدة في مثلث متساوي الساقين</a:t>
            </a:r>
            <a:endParaRPr sz="1800"/>
          </a:p>
        </p:txBody>
      </p:sp>
      <p:sp>
        <p:nvSpPr>
          <p:cNvPr id="228" name="Google Shape;228;p20"/>
          <p:cNvSpPr txBox="1"/>
          <p:nvPr/>
        </p:nvSpPr>
        <p:spPr>
          <a:xfrm>
            <a:off x="124000" y="4513925"/>
            <a:ext cx="35298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ينطبق المثلثين حسب نظرية التطابق ض.ز.ض</a:t>
            </a:r>
            <a:endParaRPr sz="2400"/>
          </a:p>
        </p:txBody>
      </p:sp>
      <p:sp>
        <p:nvSpPr>
          <p:cNvPr id="229" name="Google Shape;229;p20"/>
          <p:cNvSpPr txBox="1"/>
          <p:nvPr/>
        </p:nvSpPr>
        <p:spPr>
          <a:xfrm>
            <a:off x="5518425" y="1469875"/>
            <a:ext cx="18123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نتائج التطابق:</a:t>
            </a:r>
            <a:endParaRPr sz="2400"/>
          </a:p>
        </p:txBody>
      </p:sp>
      <p:pic>
        <p:nvPicPr>
          <p:cNvPr id="230" name="Google Shape;2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8425" y="2245675"/>
            <a:ext cx="1612300" cy="5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3563" y="2938625"/>
            <a:ext cx="1482025" cy="6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0"/>
          <p:cNvSpPr txBox="1"/>
          <p:nvPr/>
        </p:nvSpPr>
        <p:spPr>
          <a:xfrm>
            <a:off x="5790125" y="3731525"/>
            <a:ext cx="1440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/>
              <a:t>AB=AE</a:t>
            </a:r>
            <a:endParaRPr sz="1800"/>
          </a:p>
        </p:txBody>
      </p:sp>
      <p:cxnSp>
        <p:nvCxnSpPr>
          <p:cNvPr id="233" name="Google Shape;233;p20"/>
          <p:cNvCxnSpPr>
            <a:endCxn id="230" idx="1"/>
          </p:cNvCxnSpPr>
          <p:nvPr/>
        </p:nvCxnSpPr>
        <p:spPr>
          <a:xfrm rot="10800000" flipH="1">
            <a:off x="2978725" y="2518075"/>
            <a:ext cx="2639700" cy="6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20"/>
          <p:cNvCxnSpPr/>
          <p:nvPr/>
        </p:nvCxnSpPr>
        <p:spPr>
          <a:xfrm rot="10800000" flipH="1">
            <a:off x="2860175" y="3139212"/>
            <a:ext cx="2639700" cy="6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20"/>
          <p:cNvCxnSpPr/>
          <p:nvPr/>
        </p:nvCxnSpPr>
        <p:spPr>
          <a:xfrm rot="10800000" flipH="1">
            <a:off x="3660325" y="3961125"/>
            <a:ext cx="2075700" cy="20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6" name="Google Shape;236;p20"/>
          <p:cNvSpPr txBox="1"/>
          <p:nvPr/>
        </p:nvSpPr>
        <p:spPr>
          <a:xfrm>
            <a:off x="4174725" y="4383650"/>
            <a:ext cx="3529800" cy="1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يتحقق في المثلث ADB ضلعين متساويين اذا فالمثلث مثلث متساوي الساقين   و.م.</a:t>
            </a:r>
            <a:endParaRPr sz="2400"/>
          </a:p>
        </p:txBody>
      </p:sp>
      <p:pic>
        <p:nvPicPr>
          <p:cNvPr id="20" name="Google Shape;2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7803" y="2038700"/>
            <a:ext cx="3592497" cy="31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41;p20"/>
          <p:cNvSpPr txBox="1"/>
          <p:nvPr/>
        </p:nvSpPr>
        <p:spPr>
          <a:xfrm>
            <a:off x="10747025" y="3199000"/>
            <a:ext cx="4581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20</a:t>
            </a:r>
            <a:endParaRPr/>
          </a:p>
        </p:txBody>
      </p:sp>
      <p:sp>
        <p:nvSpPr>
          <p:cNvPr id="22" name="Google Shape;242;p20"/>
          <p:cNvSpPr txBox="1"/>
          <p:nvPr/>
        </p:nvSpPr>
        <p:spPr>
          <a:xfrm>
            <a:off x="8874550" y="3199000"/>
            <a:ext cx="4581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20</a:t>
            </a:r>
            <a:endParaRPr/>
          </a:p>
        </p:txBody>
      </p:sp>
      <p:sp>
        <p:nvSpPr>
          <p:cNvPr id="23" name="Google Shape;243;p20"/>
          <p:cNvSpPr txBox="1"/>
          <p:nvPr/>
        </p:nvSpPr>
        <p:spPr>
          <a:xfrm>
            <a:off x="10557650" y="4383650"/>
            <a:ext cx="4581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6</a:t>
            </a:r>
            <a:endParaRPr/>
          </a:p>
        </p:txBody>
      </p:sp>
      <p:sp>
        <p:nvSpPr>
          <p:cNvPr id="24" name="Google Shape;244;p20"/>
          <p:cNvSpPr txBox="1"/>
          <p:nvPr/>
        </p:nvSpPr>
        <p:spPr>
          <a:xfrm>
            <a:off x="8781625" y="4383650"/>
            <a:ext cx="3261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6</a:t>
            </a:r>
            <a:endParaRPr/>
          </a:p>
        </p:txBody>
      </p:sp>
      <p:sp>
        <p:nvSpPr>
          <p:cNvPr id="25" name="Google Shape;245;p20"/>
          <p:cNvSpPr txBox="1"/>
          <p:nvPr/>
        </p:nvSpPr>
        <p:spPr>
          <a:xfrm>
            <a:off x="7625350" y="265150"/>
            <a:ext cx="42909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معتمدا على المعطيات التي في الرسم . برهن أن مثلث ADE هو مثلث متساوي الساقين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235</Words>
  <Application>Microsoft Office PowerPoint</Application>
  <PresentationFormat>מותאם אישית</PresentationFormat>
  <Paragraphs>59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Calibri</vt:lpstr>
      <vt:lpstr>Varela Round</vt:lpstr>
      <vt:lpstr>Arial</vt:lpstr>
      <vt:lpstr>ערכת נושא Office</vt:lpstr>
      <vt:lpstr>מערכת שידורים לאומית</vt:lpstr>
      <vt:lpstr>أسئلة عامة في الهندسة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user</cp:lastModifiedBy>
  <cp:revision>2</cp:revision>
  <dcterms:modified xsi:type="dcterms:W3CDTF">2020-04-01T05:40:19Z</dcterms:modified>
</cp:coreProperties>
</file>