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1" r:id="rId1"/>
  </p:sldMasterIdLst>
  <p:notesMasterIdLst>
    <p:notesMasterId r:id="rId11"/>
  </p:notesMasterIdLst>
  <p:sldIdLst>
    <p:sldId id="257" r:id="rId2"/>
    <p:sldId id="262" r:id="rId3"/>
    <p:sldId id="263" r:id="rId4"/>
    <p:sldId id="264" r:id="rId5"/>
    <p:sldId id="265" r:id="rId6"/>
    <p:sldId id="266" r:id="rId7"/>
    <p:sldId id="267" r:id="rId8"/>
    <p:sldId id="268" r:id="rId9"/>
    <p:sldId id="291" r:id="rId10"/>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57" autoAdjust="0"/>
    <p:restoredTop sz="89088" autoAdjust="0"/>
  </p:normalViewPr>
  <p:slideViewPr>
    <p:cSldViewPr snapToGrid="0" snapToObjects="1">
      <p:cViewPr varScale="1">
        <p:scale>
          <a:sx n="61" d="100"/>
          <a:sy n="61" d="100"/>
        </p:scale>
        <p:origin x="852"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כ"ה/ניסן/תש"פ</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073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2" y="0"/>
            <a:ext cx="12229568"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048" y="1871132"/>
            <a:ext cx="6814782" cy="1515533"/>
          </a:xfrm>
        </p:spPr>
        <p:txBody>
          <a:bodyPr anchor="b">
            <a:noAutofit/>
          </a:bodyPr>
          <a:lstStyle>
            <a:lvl1pPr algn="ctr">
              <a:defRPr sz="5399">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048" y="3657597"/>
            <a:ext cx="6814782" cy="1320802"/>
          </a:xfrm>
        </p:spPr>
        <p:txBody>
          <a:bodyPr anchor="t">
            <a:normAutofit/>
          </a:bodyPr>
          <a:lstStyle>
            <a:lvl1pPr marL="0" indent="0" algn="ctr">
              <a:buNone/>
              <a:defRPr sz="2100">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2193" y="5037663"/>
            <a:ext cx="897350" cy="279400"/>
          </a:xfrm>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a:xfrm>
            <a:off x="2692047" y="5037663"/>
            <a:ext cx="5213956" cy="279400"/>
          </a:xfrm>
        </p:spPr>
        <p:txBody>
          <a:bodyPr/>
          <a:lstStyle/>
          <a:p>
            <a:endParaRPr lang="he-IL" dirty="0"/>
          </a:p>
        </p:txBody>
      </p:sp>
      <p:sp>
        <p:nvSpPr>
          <p:cNvPr id="6" name="Slide Number Placeholder 5"/>
          <p:cNvSpPr>
            <a:spLocks noGrp="1"/>
          </p:cNvSpPr>
          <p:nvPr>
            <p:ph type="sldNum" sz="quarter" idx="12"/>
          </p:nvPr>
        </p:nvSpPr>
        <p:spPr>
          <a:xfrm>
            <a:off x="8955735" y="5037663"/>
            <a:ext cx="551095" cy="279400"/>
          </a:xfrm>
        </p:spPr>
        <p:txBody>
          <a:bodyPr/>
          <a:lstStyle/>
          <a:p>
            <a:fld id="{16478A40-4CDB-4A89-A7AB-ED0E5AEAC786}" type="slidenum">
              <a:rPr lang="he-IL" smtClean="0"/>
              <a:pPr/>
              <a:t>‹#›</a:t>
            </a:fld>
            <a:endParaRPr lang="he-IL" dirty="0"/>
          </a:p>
        </p:txBody>
      </p:sp>
      <p:cxnSp>
        <p:nvCxnSpPr>
          <p:cNvPr id="15" name="Straight Connector 14"/>
          <p:cNvCxnSpPr/>
          <p:nvPr/>
        </p:nvCxnSpPr>
        <p:spPr>
          <a:xfrm>
            <a:off x="2692048" y="3522131"/>
            <a:ext cx="681478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77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232" y="4815415"/>
            <a:ext cx="9608415"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291" y="1041400"/>
            <a:ext cx="10104657"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54" indent="0">
              <a:buNone/>
              <a:defRPr sz="1600"/>
            </a:lvl2pPr>
            <a:lvl3pPr marL="914309" indent="0">
              <a:buNone/>
              <a:defRPr sz="1600"/>
            </a:lvl3pPr>
            <a:lvl4pPr marL="1371463" indent="0">
              <a:buNone/>
              <a:defRPr sz="1600"/>
            </a:lvl4pPr>
            <a:lvl5pPr marL="1828617" indent="0">
              <a:buNone/>
              <a:defRPr sz="1600"/>
            </a:lvl5pPr>
            <a:lvl6pPr marL="2285771" indent="0">
              <a:buNone/>
              <a:defRPr sz="1600"/>
            </a:lvl6pPr>
            <a:lvl7pPr marL="2742926" indent="0">
              <a:buNone/>
              <a:defRPr sz="1600"/>
            </a:lvl7pPr>
            <a:lvl8pPr marL="3200080" indent="0">
              <a:buNone/>
              <a:defRPr sz="1600"/>
            </a:lvl8pPr>
            <a:lvl9pPr marL="3657234" indent="0">
              <a:buNone/>
              <a:defRPr sz="16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1295232" y="5382153"/>
            <a:ext cx="9608415" cy="493712"/>
          </a:xfrm>
        </p:spPr>
        <p:txBody>
          <a:bodyPr>
            <a:normAutofit/>
          </a:bodyPr>
          <a:lstStyle>
            <a:lvl1pPr marL="0" indent="0" algn="ctr">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169729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698" y="982132"/>
            <a:ext cx="9591483"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698" y="4343400"/>
            <a:ext cx="9591483" cy="1532467"/>
          </a:xfrm>
        </p:spPr>
        <p:txBody>
          <a:bodyPr anchor="ctr">
            <a:normAutofit/>
          </a:bodyPr>
          <a:lstStyle>
            <a:lvl1pPr marL="0" indent="0" algn="ctr">
              <a:buNone/>
              <a:defRPr sz="20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5" name="Straight Connector 14"/>
          <p:cNvCxnSpPr/>
          <p:nvPr/>
        </p:nvCxnSpPr>
        <p:spPr>
          <a:xfrm>
            <a:off x="1395988" y="4140199"/>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93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025" y="982132"/>
            <a:ext cx="929518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594" y="3352800"/>
            <a:ext cx="8838051" cy="584200"/>
          </a:xfrm>
        </p:spPr>
        <p:txBody>
          <a:bodyPr anchor="ctr">
            <a:normAutofit/>
          </a:bodyPr>
          <a:lstStyle>
            <a:lvl1pPr marL="0" indent="0" algn="r">
              <a:buFontTx/>
              <a:buNone/>
              <a:defRPr sz="2000"/>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232" y="4343400"/>
            <a:ext cx="9608415" cy="1532467"/>
          </a:xfrm>
        </p:spPr>
        <p:txBody>
          <a:bodyPr anchor="ctr">
            <a:normAutofit/>
          </a:bodyPr>
          <a:lstStyle>
            <a:lvl1pPr marL="0" indent="0" algn="ctr">
              <a:buNone/>
              <a:defRPr sz="20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sp>
        <p:nvSpPr>
          <p:cNvPr id="14" name="TextBox 13"/>
          <p:cNvSpPr txBox="1"/>
          <p:nvPr/>
        </p:nvSpPr>
        <p:spPr>
          <a:xfrm>
            <a:off x="861901" y="879961"/>
            <a:ext cx="609521" cy="584776"/>
          </a:xfrm>
          <a:prstGeom prst="rect">
            <a:avLst/>
          </a:prstGeom>
        </p:spPr>
        <p:txBody>
          <a:bodyPr vert="horz" lIns="91428" tIns="45714" rIns="91428" bIns="45714" rtlCol="0" anchor="ctr">
            <a:noAutofit/>
          </a:bodyPr>
          <a:lstStyle/>
          <a:p>
            <a:pPr lvl="0"/>
            <a:r>
              <a:rPr lang="en-US" sz="7999" dirty="0">
                <a:solidFill>
                  <a:schemeClr val="tx1"/>
                </a:solidFill>
                <a:effectLst/>
              </a:rPr>
              <a:t>“</a:t>
            </a:r>
          </a:p>
        </p:txBody>
      </p:sp>
      <p:sp>
        <p:nvSpPr>
          <p:cNvPr id="15" name="TextBox 14"/>
          <p:cNvSpPr txBox="1"/>
          <p:nvPr/>
        </p:nvSpPr>
        <p:spPr>
          <a:xfrm>
            <a:off x="10598887" y="2827870"/>
            <a:ext cx="609521" cy="584776"/>
          </a:xfrm>
          <a:prstGeom prst="rect">
            <a:avLst/>
          </a:prstGeom>
        </p:spPr>
        <p:txBody>
          <a:bodyPr vert="horz" lIns="91428" tIns="45714" rIns="91428" bIns="45714" rtlCol="0" anchor="ctr">
            <a:noAutofit/>
          </a:bodyPr>
          <a:lstStyle/>
          <a:p>
            <a:pPr lvl="0" algn="r"/>
            <a:r>
              <a:rPr lang="en-US" sz="7999" dirty="0">
                <a:solidFill>
                  <a:schemeClr val="tx1"/>
                </a:solidFill>
                <a:effectLst/>
              </a:rPr>
              <a:t>”</a:t>
            </a:r>
          </a:p>
        </p:txBody>
      </p:sp>
      <p:cxnSp>
        <p:nvCxnSpPr>
          <p:cNvPr id="19" name="Straight Connector 18"/>
          <p:cNvCxnSpPr/>
          <p:nvPr/>
        </p:nvCxnSpPr>
        <p:spPr>
          <a:xfrm>
            <a:off x="1395988" y="4140199"/>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19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233" y="3308581"/>
            <a:ext cx="9608417"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232" y="4777381"/>
            <a:ext cx="9608417" cy="860400"/>
          </a:xfrm>
        </p:spPr>
        <p:txBody>
          <a:bodyPr anchor="t">
            <a:normAutofit/>
          </a:bodyPr>
          <a:lstStyle>
            <a:lvl1pPr marL="0" indent="0" algn="l">
              <a:buNone/>
              <a:defRPr sz="20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359042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025" y="982132"/>
            <a:ext cx="929518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232" y="3639312"/>
            <a:ext cx="9608417" cy="886968"/>
          </a:xfrm>
        </p:spPr>
        <p:txBody>
          <a:bodyPr anchor="b">
            <a:normAutofit/>
          </a:bodyPr>
          <a:lstStyle>
            <a:lvl1pPr marL="0" indent="0" algn="l">
              <a:spcBef>
                <a:spcPts val="0"/>
              </a:spcBef>
              <a:buNone/>
              <a:defRPr sz="24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232" y="4529667"/>
            <a:ext cx="9608417" cy="1346200"/>
          </a:xfrm>
        </p:spPr>
        <p:txBody>
          <a:bodyPr anchor="t">
            <a:normAutofit/>
          </a:bodyPr>
          <a:lstStyle>
            <a:lvl1pPr marL="0" indent="0" algn="l">
              <a:buNone/>
              <a:defRPr sz="18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sp>
        <p:nvSpPr>
          <p:cNvPr id="12" name="TextBox 11"/>
          <p:cNvSpPr txBox="1"/>
          <p:nvPr/>
        </p:nvSpPr>
        <p:spPr>
          <a:xfrm>
            <a:off x="861901" y="879961"/>
            <a:ext cx="609521" cy="584776"/>
          </a:xfrm>
          <a:prstGeom prst="rect">
            <a:avLst/>
          </a:prstGeom>
        </p:spPr>
        <p:txBody>
          <a:bodyPr vert="horz" lIns="91428" tIns="45714" rIns="91428" bIns="45714" rtlCol="0" anchor="ctr">
            <a:noAutofit/>
          </a:bodyPr>
          <a:lstStyle/>
          <a:p>
            <a:pPr lvl="0"/>
            <a:r>
              <a:rPr lang="en-US" sz="7999" dirty="0">
                <a:solidFill>
                  <a:schemeClr val="tx1"/>
                </a:solidFill>
                <a:effectLst/>
              </a:rPr>
              <a:t>“</a:t>
            </a:r>
          </a:p>
        </p:txBody>
      </p:sp>
      <p:sp>
        <p:nvSpPr>
          <p:cNvPr id="13" name="TextBox 12"/>
          <p:cNvSpPr txBox="1"/>
          <p:nvPr/>
        </p:nvSpPr>
        <p:spPr>
          <a:xfrm>
            <a:off x="10598887" y="2599261"/>
            <a:ext cx="609521" cy="584776"/>
          </a:xfrm>
          <a:prstGeom prst="rect">
            <a:avLst/>
          </a:prstGeom>
        </p:spPr>
        <p:txBody>
          <a:bodyPr vert="horz" lIns="91428" tIns="45714" rIns="91428" bIns="45714" rtlCol="0" anchor="ctr">
            <a:noAutofit/>
          </a:bodyPr>
          <a:lstStyle/>
          <a:p>
            <a:pPr lvl="0" algn="r"/>
            <a:r>
              <a:rPr lang="en-US" sz="7999" dirty="0">
                <a:solidFill>
                  <a:schemeClr val="tx1"/>
                </a:solidFill>
                <a:effectLst/>
              </a:rPr>
              <a:t>”</a:t>
            </a:r>
          </a:p>
        </p:txBody>
      </p:sp>
      <p:cxnSp>
        <p:nvCxnSpPr>
          <p:cNvPr id="26" name="Straight Connector 25"/>
          <p:cNvCxnSpPr/>
          <p:nvPr/>
        </p:nvCxnSpPr>
        <p:spPr>
          <a:xfrm>
            <a:off x="1395988" y="3429000"/>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80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232" y="982132"/>
            <a:ext cx="9608415"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232" y="3630168"/>
            <a:ext cx="9608417" cy="841248"/>
          </a:xfrm>
        </p:spPr>
        <p:txBody>
          <a:bodyPr anchor="b">
            <a:normAutofit/>
          </a:bodyPr>
          <a:lstStyle>
            <a:lvl1pPr marL="0" indent="0" algn="l">
              <a:spcBef>
                <a:spcPts val="0"/>
              </a:spcBef>
              <a:buNone/>
              <a:defRPr sz="28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231" y="4470400"/>
            <a:ext cx="9608419" cy="1405467"/>
          </a:xfrm>
        </p:spPr>
        <p:txBody>
          <a:bodyPr anchor="t">
            <a:normAutofit/>
          </a:bodyPr>
          <a:lstStyle>
            <a:lvl1pPr marL="0" indent="0" algn="l">
              <a:buNone/>
              <a:defRPr sz="18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5" name="Straight Connector 14"/>
          <p:cNvCxnSpPr/>
          <p:nvPr/>
        </p:nvCxnSpPr>
        <p:spPr>
          <a:xfrm>
            <a:off x="1395988" y="3429000"/>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61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4" name="Straight Connector 13"/>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98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8185" y="982132"/>
            <a:ext cx="1890649"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230" y="982132"/>
            <a:ext cx="7432057" cy="4893734"/>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4" name="Straight Connector 13"/>
          <p:cNvCxnSpPr/>
          <p:nvPr/>
        </p:nvCxnSpPr>
        <p:spPr>
          <a:xfrm>
            <a:off x="8862736"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825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extLst>
      <p:ext uri="{BB962C8B-B14F-4D97-AF65-F5344CB8AC3E}">
        <p14:creationId xmlns:p14="http://schemas.microsoft.com/office/powerpoint/2010/main" val="3870503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20460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2B72D6E-F0C6-472A-8FDF-62D90CEDF0A0}"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073E5E19-FAEB-4B55-9ED8-DC60957FB24E}" type="slidenum">
              <a:rPr lang="he-IL" smtClean="0"/>
              <a:pPr/>
              <a:t>‹#›</a:t>
            </a:fld>
            <a:endParaRPr lang="he-IL" dirty="0"/>
          </a:p>
        </p:txBody>
      </p:sp>
      <p:sp>
        <p:nvSpPr>
          <p:cNvPr id="8" name="מלבן מעוגל 7"/>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
        <p:nvSpPr>
          <p:cNvPr id="9" name="מלבן מעוגל 8"/>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
        <p:nvSpPr>
          <p:cNvPr id="10" name="מלבן מעוגל 9"/>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Tree>
    <p:extLst>
      <p:ext uri="{BB962C8B-B14F-4D97-AF65-F5344CB8AC3E}">
        <p14:creationId xmlns:p14="http://schemas.microsoft.com/office/powerpoint/2010/main" val="286400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6478A40-4CDB-4A89-A7AB-ED0E5AEAC786}" type="slidenum">
              <a:rPr lang="he-IL" smtClean="0"/>
              <a:pPr/>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4807" y="1752606"/>
            <a:ext cx="8157626"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4805" y="3846052"/>
            <a:ext cx="8157628" cy="954547"/>
          </a:xfrm>
        </p:spPr>
        <p:txBody>
          <a:bodyPr anchor="t">
            <a:normAutofit/>
          </a:bodyPr>
          <a:lstStyle>
            <a:lvl1pPr marL="0" indent="0" algn="ctr">
              <a:buNone/>
              <a:defRPr sz="24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6" name="Straight Connector 15"/>
          <p:cNvCxnSpPr/>
          <p:nvPr/>
        </p:nvCxnSpPr>
        <p:spPr>
          <a:xfrm>
            <a:off x="2012461" y="3710585"/>
            <a:ext cx="816231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81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279" y="2560320"/>
            <a:ext cx="4717690"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0539" y="2560320"/>
            <a:ext cx="4717690"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70207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231" y="2658533"/>
            <a:ext cx="4717690" cy="576262"/>
          </a:xfrm>
        </p:spPr>
        <p:txBody>
          <a:bodyPr anchor="b">
            <a:noAutofit/>
          </a:bodyPr>
          <a:lstStyle>
            <a:lvl1pPr marL="0" indent="0">
              <a:spcBef>
                <a:spcPts val="672"/>
              </a:spcBef>
              <a:spcAft>
                <a:spcPts val="600"/>
              </a:spcAft>
              <a:buNone/>
              <a:defRPr sz="2800" b="0">
                <a:solidFill>
                  <a:schemeClr val="accent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95231" y="3243263"/>
            <a:ext cx="4717690"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9865" y="2658533"/>
            <a:ext cx="4717690" cy="576262"/>
          </a:xfrm>
        </p:spPr>
        <p:txBody>
          <a:bodyPr anchor="b">
            <a:noAutofit/>
          </a:bodyPr>
          <a:lstStyle>
            <a:lvl1pPr marL="0" indent="0">
              <a:spcBef>
                <a:spcPts val="672"/>
              </a:spcBef>
              <a:spcAft>
                <a:spcPts val="600"/>
              </a:spcAft>
              <a:buNone/>
              <a:defRPr sz="2800" b="0">
                <a:solidFill>
                  <a:schemeClr val="accent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9865" y="3243263"/>
            <a:ext cx="4717690"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8" name="Straight Connector 17"/>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86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2B72D6E-F0C6-472A-8FDF-62D90CEDF0A0}" type="datetimeFigureOut">
              <a:rPr lang="he-IL" smtClean="0"/>
              <a:pPr/>
              <a:t>כ"ה/ניסן/תש"פ</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073E5E19-FAEB-4B55-9ED8-DC60957FB24E}" type="slidenum">
              <a:rPr lang="he-IL" smtClean="0"/>
              <a:pPr/>
              <a:t>‹#›</a:t>
            </a:fld>
            <a:endParaRPr lang="he-IL" dirty="0"/>
          </a:p>
        </p:txBody>
      </p:sp>
      <p:cxnSp>
        <p:nvCxnSpPr>
          <p:cNvPr id="14" name="Straight Connector 13"/>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Tree>
    <p:extLst>
      <p:ext uri="{BB962C8B-B14F-4D97-AF65-F5344CB8AC3E}">
        <p14:creationId xmlns:p14="http://schemas.microsoft.com/office/powerpoint/2010/main" val="19907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250801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643" y="1388534"/>
            <a:ext cx="3717971"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7963" y="982132"/>
            <a:ext cx="5468754" cy="4893735"/>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643" y="3031065"/>
            <a:ext cx="3717971" cy="2438404"/>
          </a:xfrm>
        </p:spPr>
        <p:txBody>
          <a:bodyPr anchor="t">
            <a:normAutofit/>
          </a:bodyPr>
          <a:lstStyle>
            <a:lvl1pPr marL="0" indent="0" algn="ctr">
              <a:buNone/>
              <a:defRPr sz="16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6" name="Straight Connector 15"/>
          <p:cNvCxnSpPr/>
          <p:nvPr/>
        </p:nvCxnSpPr>
        <p:spPr>
          <a:xfrm>
            <a:off x="1395987" y="2912533"/>
            <a:ext cx="351404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52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230" y="1883832"/>
            <a:ext cx="6241004"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3778" y="1041400"/>
            <a:ext cx="30629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54" indent="0">
              <a:buNone/>
              <a:defRPr sz="1600"/>
            </a:lvl2pPr>
            <a:lvl3pPr marL="914309" indent="0">
              <a:buNone/>
              <a:defRPr sz="1600"/>
            </a:lvl3pPr>
            <a:lvl4pPr marL="1371463" indent="0">
              <a:buNone/>
              <a:defRPr sz="1600"/>
            </a:lvl4pPr>
            <a:lvl5pPr marL="1828617" indent="0">
              <a:buNone/>
              <a:defRPr sz="1600"/>
            </a:lvl5pPr>
            <a:lvl6pPr marL="2285771" indent="0">
              <a:buNone/>
              <a:defRPr sz="1600"/>
            </a:lvl6pPr>
            <a:lvl7pPr marL="2742926" indent="0">
              <a:buNone/>
              <a:defRPr sz="1600"/>
            </a:lvl7pPr>
            <a:lvl8pPr marL="3200080" indent="0">
              <a:buNone/>
              <a:defRPr sz="1600"/>
            </a:lvl8pPr>
            <a:lvl9pPr marL="3657234" indent="0">
              <a:buNone/>
              <a:defRPr sz="16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1295230" y="3255432"/>
            <a:ext cx="6241004" cy="1828800"/>
          </a:xfrm>
        </p:spPr>
        <p:txBody>
          <a:bodyPr anchor="t">
            <a:normAutofit/>
          </a:bodyPr>
          <a:lstStyle>
            <a:lvl1pPr marL="0" indent="0" algn="ctr">
              <a:buNone/>
              <a:defRPr sz="18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414465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4" y="0"/>
            <a:ext cx="12228370" cy="6856214"/>
            <a:chOff x="-15736" y="0"/>
            <a:chExt cx="12229962" cy="6856214"/>
          </a:xfrm>
        </p:grpSpPr>
        <p:pic>
          <p:nvPicPr>
            <p:cNvPr id="8" name="Picture 7" descr="HD-PanelContent.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234" y="982133"/>
            <a:ext cx="959994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233" y="2556932"/>
            <a:ext cx="9599946" cy="3318936"/>
          </a:xfrm>
          <a:prstGeom prst="rect">
            <a:avLst/>
          </a:prstGeom>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6371" y="5969000"/>
            <a:ext cx="1599992"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3"/>
          </p:nvPr>
        </p:nvSpPr>
        <p:spPr>
          <a:xfrm>
            <a:off x="1295232" y="5969000"/>
            <a:ext cx="7304949"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dirty="0"/>
          </a:p>
        </p:txBody>
      </p:sp>
      <p:sp>
        <p:nvSpPr>
          <p:cNvPr id="6" name="Slide Number Placeholder 5"/>
          <p:cNvSpPr>
            <a:spLocks noGrp="1"/>
          </p:cNvSpPr>
          <p:nvPr>
            <p:ph type="sldNum" sz="quarter" idx="4"/>
          </p:nvPr>
        </p:nvSpPr>
        <p:spPr>
          <a:xfrm>
            <a:off x="10352554" y="5969000"/>
            <a:ext cx="54262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12413708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663" r:id="rId20"/>
  </p:sldLayoutIdLst>
  <p:txStyles>
    <p:titleStyle>
      <a:lvl1pPr algn="ctr" defTabSz="457154"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21" indent="-285721" algn="r" defTabSz="457154"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76" indent="-285721" algn="r" defTabSz="457154"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30" indent="-285721" algn="r" defTabSz="457154"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896" indent="-171433" algn="r" defTabSz="457154"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50" indent="-171433"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49" indent="-228577"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03" indent="-228577"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57" indent="-228577"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11" indent="-228577"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154" rtl="1" eaLnBrk="1" latinLnBrk="0" hangingPunct="1">
        <a:defRPr sz="1800" kern="1200">
          <a:solidFill>
            <a:schemeClr val="tx1"/>
          </a:solidFill>
          <a:latin typeface="+mn-lt"/>
          <a:ea typeface="+mn-ea"/>
          <a:cs typeface="+mn-cs"/>
        </a:defRPr>
      </a:lvl1pPr>
      <a:lvl2pPr marL="457154" algn="r" defTabSz="457154" rtl="1" eaLnBrk="1" latinLnBrk="0" hangingPunct="1">
        <a:defRPr sz="1800" kern="1200">
          <a:solidFill>
            <a:schemeClr val="tx1"/>
          </a:solidFill>
          <a:latin typeface="+mn-lt"/>
          <a:ea typeface="+mn-ea"/>
          <a:cs typeface="+mn-cs"/>
        </a:defRPr>
      </a:lvl2pPr>
      <a:lvl3pPr marL="914309" algn="r" defTabSz="457154" rtl="1" eaLnBrk="1" latinLnBrk="0" hangingPunct="1">
        <a:defRPr sz="1800" kern="1200">
          <a:solidFill>
            <a:schemeClr val="tx1"/>
          </a:solidFill>
          <a:latin typeface="+mn-lt"/>
          <a:ea typeface="+mn-ea"/>
          <a:cs typeface="+mn-cs"/>
        </a:defRPr>
      </a:lvl3pPr>
      <a:lvl4pPr marL="1371463" algn="r" defTabSz="457154" rtl="1" eaLnBrk="1" latinLnBrk="0" hangingPunct="1">
        <a:defRPr sz="1800" kern="1200">
          <a:solidFill>
            <a:schemeClr val="tx1"/>
          </a:solidFill>
          <a:latin typeface="+mn-lt"/>
          <a:ea typeface="+mn-ea"/>
          <a:cs typeface="+mn-cs"/>
        </a:defRPr>
      </a:lvl4pPr>
      <a:lvl5pPr marL="1828617" algn="r" defTabSz="457154" rtl="1" eaLnBrk="1" latinLnBrk="0" hangingPunct="1">
        <a:defRPr sz="1800" kern="1200">
          <a:solidFill>
            <a:schemeClr val="tx1"/>
          </a:solidFill>
          <a:latin typeface="+mn-lt"/>
          <a:ea typeface="+mn-ea"/>
          <a:cs typeface="+mn-cs"/>
        </a:defRPr>
      </a:lvl5pPr>
      <a:lvl6pPr marL="2285771" algn="r" defTabSz="457154" rtl="1" eaLnBrk="1" latinLnBrk="0" hangingPunct="1">
        <a:defRPr sz="1800" kern="1200">
          <a:solidFill>
            <a:schemeClr val="tx1"/>
          </a:solidFill>
          <a:latin typeface="+mn-lt"/>
          <a:ea typeface="+mn-ea"/>
          <a:cs typeface="+mn-cs"/>
        </a:defRPr>
      </a:lvl6pPr>
      <a:lvl7pPr marL="2742926" algn="r" defTabSz="457154" rtl="1" eaLnBrk="1" latinLnBrk="0" hangingPunct="1">
        <a:defRPr sz="1800" kern="1200">
          <a:solidFill>
            <a:schemeClr val="tx1"/>
          </a:solidFill>
          <a:latin typeface="+mn-lt"/>
          <a:ea typeface="+mn-ea"/>
          <a:cs typeface="+mn-cs"/>
        </a:defRPr>
      </a:lvl7pPr>
      <a:lvl8pPr marL="3200080" algn="r" defTabSz="457154" rtl="1" eaLnBrk="1" latinLnBrk="0" hangingPunct="1">
        <a:defRPr sz="1800" kern="1200">
          <a:solidFill>
            <a:schemeClr val="tx1"/>
          </a:solidFill>
          <a:latin typeface="+mn-lt"/>
          <a:ea typeface="+mn-ea"/>
          <a:cs typeface="+mn-cs"/>
        </a:defRPr>
      </a:lvl8pPr>
      <a:lvl9pPr marL="3657234" algn="r" defTabSz="457154"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738940" y="1640910"/>
            <a:ext cx="10871177" cy="1696650"/>
          </a:xfrm>
        </p:spPr>
        <p:txBody>
          <a:bodyPr/>
          <a:lstStyle/>
          <a:p>
            <a:r>
              <a:rPr lang="ar-JO" sz="3600" dirty="0"/>
              <a:t>الإبادة </a:t>
            </a:r>
            <a:br>
              <a:rPr lang="ar-JO" dirty="0"/>
            </a:br>
            <a:r>
              <a:rPr lang="ar-JO" sz="2800" dirty="0"/>
              <a:t>المرحلة الأولى: صعود النازيين للحكم حتى بداية الحرب العالمية الثانية</a:t>
            </a:r>
            <a:br>
              <a:rPr lang="he-IL" sz="2800" dirty="0"/>
            </a:br>
            <a:r>
              <a:rPr lang="he-IL" sz="2800" dirty="0"/>
              <a:t>1933-1939</a:t>
            </a:r>
            <a:r>
              <a:rPr lang="ar-JO" sz="2800" dirty="0"/>
              <a:t> </a:t>
            </a:r>
            <a:endParaRPr lang="he-IL" sz="2800" dirty="0"/>
          </a:p>
        </p:txBody>
      </p:sp>
      <p:sp>
        <p:nvSpPr>
          <p:cNvPr id="7" name="כותרת משנה 6"/>
          <p:cNvSpPr>
            <a:spLocks noGrp="1"/>
          </p:cNvSpPr>
          <p:nvPr>
            <p:ph type="subTitle" idx="1"/>
          </p:nvPr>
        </p:nvSpPr>
        <p:spPr>
          <a:xfrm>
            <a:off x="738117" y="3623545"/>
            <a:ext cx="10872000" cy="1334587"/>
          </a:xfrm>
        </p:spPr>
        <p:txBody>
          <a:bodyPr/>
          <a:lstStyle/>
          <a:p>
            <a:r>
              <a:rPr lang="ar-SA" dirty="0">
                <a:sym typeface="Varela Round"/>
              </a:rPr>
              <a:t>مادة التاريخ للوسط الدرزي</a:t>
            </a:r>
            <a:r>
              <a:rPr lang="he-IL" dirty="0">
                <a:sym typeface="Varela Round"/>
              </a:rPr>
              <a:t>- </a:t>
            </a:r>
            <a:r>
              <a:rPr lang="he-IL">
                <a:sym typeface="Varela Round"/>
              </a:rPr>
              <a:t>מגזר דרוזי</a:t>
            </a:r>
            <a:r>
              <a:rPr lang="ar-SA">
                <a:sym typeface="Varela Round"/>
              </a:rPr>
              <a:t> </a:t>
            </a:r>
            <a:endParaRPr lang="he-IL" dirty="0">
              <a:sym typeface="Varela Round"/>
            </a:endParaRPr>
          </a:p>
          <a:p>
            <a:r>
              <a:rPr lang="ar-SA" dirty="0">
                <a:sym typeface="Varela Round"/>
              </a:rPr>
              <a:t>للصف التاسع </a:t>
            </a:r>
            <a:endParaRPr lang="ar-JO" dirty="0">
              <a:sym typeface="Varela Round"/>
            </a:endParaRPr>
          </a:p>
        </p:txBody>
      </p:sp>
      <p:sp>
        <p:nvSpPr>
          <p:cNvPr id="4" name="מציין מיקום תוכן 3"/>
          <p:cNvSpPr>
            <a:spLocks noGrp="1"/>
          </p:cNvSpPr>
          <p:nvPr>
            <p:ph idx="10"/>
          </p:nvPr>
        </p:nvSpPr>
        <p:spPr>
          <a:xfrm>
            <a:off x="625576" y="5315024"/>
            <a:ext cx="10872000" cy="720000"/>
          </a:xfrm>
        </p:spPr>
        <p:txBody>
          <a:bodyPr/>
          <a:lstStyle/>
          <a:p>
            <a:r>
              <a:rPr lang="ar-SA" dirty="0">
                <a:sym typeface="Varela Round"/>
              </a:rPr>
              <a:t>المعلم: نزار ناصر </a:t>
            </a:r>
            <a:endParaRPr lang="he-IL" dirty="0">
              <a:sym typeface="Varela Rou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38940" y="756007"/>
            <a:ext cx="10871177" cy="1260000"/>
          </a:xfrm>
        </p:spPr>
        <p:txBody>
          <a:bodyPr/>
          <a:lstStyle/>
          <a:p>
            <a:r>
              <a:rPr lang="ar-SA" dirty="0"/>
              <a:t>الأهداف </a:t>
            </a:r>
            <a:endParaRPr lang="en-US" dirty="0"/>
          </a:p>
        </p:txBody>
      </p:sp>
      <p:sp>
        <p:nvSpPr>
          <p:cNvPr id="4" name="מציין מיקום תוכן 3"/>
          <p:cNvSpPr>
            <a:spLocks noGrp="1"/>
          </p:cNvSpPr>
          <p:nvPr>
            <p:ph idx="10"/>
          </p:nvPr>
        </p:nvSpPr>
        <p:spPr>
          <a:xfrm>
            <a:off x="738117" y="2016007"/>
            <a:ext cx="10872000" cy="4325799"/>
          </a:xfrm>
        </p:spPr>
        <p:txBody>
          <a:bodyPr/>
          <a:lstStyle/>
          <a:p>
            <a:pPr marL="457200" indent="-457200" algn="r">
              <a:buFontTx/>
              <a:buChar char="-"/>
            </a:pPr>
            <a:r>
              <a:rPr lang="ar-SA" dirty="0">
                <a:latin typeface="Arial" panose="020B0604020202020204" pitchFamily="34" charset="0"/>
                <a:cs typeface="Arial" panose="020B0604020202020204" pitchFamily="34" charset="0"/>
              </a:rPr>
              <a:t>تحليل رسوم وخرائط</a:t>
            </a:r>
          </a:p>
          <a:p>
            <a:pPr marL="457200" indent="-457200" algn="r">
              <a:buFontTx/>
              <a:buChar char="-"/>
            </a:pPr>
            <a:r>
              <a:rPr lang="ar-SA" dirty="0">
                <a:latin typeface="Arial" panose="020B0604020202020204" pitchFamily="34" charset="0"/>
                <a:cs typeface="Arial" panose="020B0604020202020204" pitchFamily="34" charset="0"/>
              </a:rPr>
              <a:t>اتخاذ موقف شخصي  </a:t>
            </a:r>
          </a:p>
          <a:p>
            <a:pPr marL="457200" indent="-457200" algn="r">
              <a:buFontTx/>
              <a:buChar char="-"/>
            </a:pPr>
            <a:r>
              <a:rPr lang="ar-SA" dirty="0">
                <a:latin typeface="Arial" panose="020B0604020202020204" pitchFamily="34" charset="0"/>
                <a:cs typeface="Arial" panose="020B0604020202020204" pitchFamily="34" charset="0"/>
              </a:rPr>
              <a:t>استنباط نتائج من معلومات مسبقه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36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59617" y="204431"/>
            <a:ext cx="10871177" cy="1260000"/>
          </a:xfrm>
        </p:spPr>
        <p:txBody>
          <a:bodyPr/>
          <a:lstStyle/>
          <a:p>
            <a:r>
              <a:rPr lang="ar-SA" dirty="0"/>
              <a:t>مقدمة</a:t>
            </a:r>
            <a:endParaRPr lang="en-US" dirty="0"/>
          </a:p>
        </p:txBody>
      </p:sp>
      <p:sp>
        <p:nvSpPr>
          <p:cNvPr id="4" name="מציין מיקום תוכן 3"/>
          <p:cNvSpPr>
            <a:spLocks noGrp="1"/>
          </p:cNvSpPr>
          <p:nvPr>
            <p:ph idx="10"/>
          </p:nvPr>
        </p:nvSpPr>
        <p:spPr>
          <a:xfrm>
            <a:off x="4832694" y="1101968"/>
            <a:ext cx="6587741" cy="3793196"/>
          </a:xfrm>
        </p:spPr>
        <p:txBody>
          <a:bodyPr/>
          <a:lstStyle/>
          <a:p>
            <a:pPr algn="just"/>
            <a:r>
              <a:rPr lang="ar-SA" sz="2000" dirty="0">
                <a:latin typeface="Arial" panose="020B0604020202020204" pitchFamily="34" charset="0"/>
                <a:cs typeface="Arial" panose="020B0604020202020204" pitchFamily="34" charset="0"/>
              </a:rPr>
              <a:t>عاش اليهود بأوروبا لمئات السنين كأقلية دينيه وقومية, مضطهدة أحيانا ورفيعة الشأن أحيانا أخرى.</a:t>
            </a:r>
          </a:p>
          <a:p>
            <a:pPr algn="just"/>
            <a:r>
              <a:rPr lang="ar-SA" sz="2000" dirty="0">
                <a:latin typeface="Arial" panose="020B0604020202020204" pitchFamily="34" charset="0"/>
                <a:cs typeface="Arial" panose="020B0604020202020204" pitchFamily="34" charset="0"/>
              </a:rPr>
              <a:t>في عام 1789نشبت في فرنسا ثورة قضت على نظام لويس ال 16 الملكي المطلق وقدمت رؤيا جديدة تعتمد على الحرية والاخاء والمساواة .</a:t>
            </a:r>
          </a:p>
          <a:p>
            <a:pPr algn="just"/>
            <a:r>
              <a:rPr lang="ar-SA" sz="2000" dirty="0">
                <a:latin typeface="Arial" panose="020B0604020202020204" pitchFamily="34" charset="0"/>
                <a:cs typeface="Arial" panose="020B0604020202020204" pitchFamily="34" charset="0"/>
              </a:rPr>
              <a:t>اليهود من جانبهم استغلوا فرصة مساواتهم مع باقي الشعوب وحاولوا الاندماج مع الشعوب الأوروبية المحيطة بهم. </a:t>
            </a:r>
          </a:p>
          <a:p>
            <a:pPr algn="just"/>
            <a:r>
              <a:rPr lang="ar-SA" sz="2000" dirty="0">
                <a:latin typeface="Arial" panose="020B0604020202020204" pitchFamily="34" charset="0"/>
                <a:cs typeface="Arial" panose="020B0604020202020204" pitchFamily="34" charset="0"/>
              </a:rPr>
              <a:t>هذا الاندماج خلق بالمقابل أفكار مناهضة</a:t>
            </a:r>
            <a:r>
              <a:rPr lang="he-IL"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 قادها قوميون معادين للسامية-  لاندماج اليهود تعتمد على اتهامهم بعدة تهم مثل اضعاف الاقتصاد والتهجم على الدين المسيحي والخيانة  . </a:t>
            </a:r>
          </a:p>
          <a:p>
            <a:pPr algn="just"/>
            <a:r>
              <a:rPr lang="ar-SA" sz="2000" dirty="0">
                <a:latin typeface="Arial" panose="020B0604020202020204" pitchFamily="34" charset="0"/>
                <a:cs typeface="Arial" panose="020B0604020202020204" pitchFamily="34" charset="0"/>
              </a:rPr>
              <a:t>انتشرت أفكار معاداة السامية في انحاء متفرقه في أوروبا خاصة في شرق أوروبا وألمانيا .</a:t>
            </a:r>
          </a:p>
          <a:p>
            <a:pPr algn="just"/>
            <a:endParaRPr lang="ar-SA" sz="2000" dirty="0">
              <a:latin typeface="Arial" panose="020B0604020202020204" pitchFamily="34" charset="0"/>
              <a:cs typeface="Arial" panose="020B0604020202020204" pitchFamily="34" charset="0"/>
            </a:endParaRPr>
          </a:p>
          <a:p>
            <a:pPr algn="just"/>
            <a:endParaRPr lang="ar-SA" sz="2000" dirty="0">
              <a:latin typeface="Arial" panose="020B0604020202020204" pitchFamily="34" charset="0"/>
              <a:cs typeface="Arial" panose="020B0604020202020204" pitchFamily="34" charset="0"/>
            </a:endParaRPr>
          </a:p>
          <a:p>
            <a:pPr algn="just"/>
            <a:endParaRPr lang="ar-SA"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
        <p:nvSpPr>
          <p:cNvPr id="5" name="AutoShape 2" descr="Fișier:Stab-in-the-back postcard.jpg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תמונה 5"/>
          <p:cNvPicPr>
            <a:picLocks noChangeAspect="1"/>
          </p:cNvPicPr>
          <p:nvPr/>
        </p:nvPicPr>
        <p:blipFill>
          <a:blip r:embed="rId2"/>
          <a:stretch>
            <a:fillRect/>
          </a:stretch>
        </p:blipFill>
        <p:spPr>
          <a:xfrm>
            <a:off x="1310185" y="2279822"/>
            <a:ext cx="3330054" cy="2101109"/>
          </a:xfrm>
          <a:prstGeom prst="rect">
            <a:avLst/>
          </a:prstGeom>
        </p:spPr>
      </p:pic>
      <p:sp>
        <p:nvSpPr>
          <p:cNvPr id="7" name="TextBox 6"/>
          <p:cNvSpPr txBox="1"/>
          <p:nvPr/>
        </p:nvSpPr>
        <p:spPr>
          <a:xfrm>
            <a:off x="1668439" y="4571999"/>
            <a:ext cx="2613546" cy="646331"/>
          </a:xfrm>
          <a:prstGeom prst="rect">
            <a:avLst/>
          </a:prstGeom>
          <a:noFill/>
        </p:spPr>
        <p:txBody>
          <a:bodyPr wrap="square" rtlCol="0">
            <a:spAutoFit/>
          </a:bodyPr>
          <a:lstStyle/>
          <a:p>
            <a:r>
              <a:rPr lang="ar-SA" dirty="0"/>
              <a:t>ملصق نازي يتهم اليهود بخسارة المانيا في الحرب العالمية الأولى </a:t>
            </a:r>
            <a:endParaRPr lang="en-US" dirty="0"/>
          </a:p>
        </p:txBody>
      </p:sp>
    </p:spTree>
    <p:extLst>
      <p:ext uri="{BB962C8B-B14F-4D97-AF65-F5344CB8AC3E}">
        <p14:creationId xmlns:p14="http://schemas.microsoft.com/office/powerpoint/2010/main" val="306313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06205" y="282087"/>
            <a:ext cx="10871177" cy="1260000"/>
          </a:xfrm>
        </p:spPr>
        <p:txBody>
          <a:bodyPr/>
          <a:lstStyle/>
          <a:p>
            <a:r>
              <a:rPr lang="ar-SA" dirty="0">
                <a:latin typeface="Arial" panose="020B0604020202020204" pitchFamily="34" charset="0"/>
                <a:cs typeface="Arial" panose="020B0604020202020204" pitchFamily="34" charset="0"/>
              </a:rPr>
              <a:t>الكارثة</a:t>
            </a:r>
            <a:r>
              <a:rPr lang="ar-SA" dirty="0"/>
              <a:t> - </a:t>
            </a:r>
            <a:r>
              <a:rPr lang="he-IL" dirty="0"/>
              <a:t>שואה</a:t>
            </a:r>
            <a:endParaRPr lang="en-US" dirty="0"/>
          </a:p>
        </p:txBody>
      </p:sp>
      <p:sp>
        <p:nvSpPr>
          <p:cNvPr id="4" name="מציין מיקום תוכן 3"/>
          <p:cNvSpPr>
            <a:spLocks noGrp="1"/>
          </p:cNvSpPr>
          <p:nvPr>
            <p:ph idx="10"/>
          </p:nvPr>
        </p:nvSpPr>
        <p:spPr>
          <a:xfrm>
            <a:off x="4617885" y="1220632"/>
            <a:ext cx="6724218" cy="3821153"/>
          </a:xfrm>
        </p:spPr>
        <p:txBody>
          <a:bodyPr/>
          <a:lstStyle/>
          <a:p>
            <a:pPr algn="r"/>
            <a:r>
              <a:rPr lang="he-IL" sz="2000" dirty="0">
                <a:latin typeface="Arial" panose="020B0604020202020204" pitchFamily="34" charset="0"/>
                <a:cs typeface="Arial" panose="020B0604020202020204" pitchFamily="34" charset="0"/>
              </a:rPr>
              <a:t>שואה – </a:t>
            </a:r>
            <a:r>
              <a:rPr lang="ar-SA" sz="2000" dirty="0">
                <a:latin typeface="Arial" panose="020B0604020202020204" pitchFamily="34" charset="0"/>
                <a:cs typeface="Arial" panose="020B0604020202020204" pitchFamily="34" charset="0"/>
              </a:rPr>
              <a:t>كلمة عبريه وردت في التوراة بمعنى الحرق .</a:t>
            </a:r>
          </a:p>
          <a:p>
            <a:pPr algn="r"/>
            <a:r>
              <a:rPr lang="ar-SA" sz="2000" dirty="0">
                <a:latin typeface="Arial" panose="020B0604020202020204" pitchFamily="34" charset="0"/>
                <a:cs typeface="Arial" panose="020B0604020202020204" pitchFamily="34" charset="0"/>
              </a:rPr>
              <a:t>يمكن تقسيم الإبادة ل 4 مراحل أساسية :</a:t>
            </a:r>
          </a:p>
          <a:p>
            <a:pPr marL="457200" indent="-457200" algn="r">
              <a:buFontTx/>
              <a:buChar char="-"/>
            </a:pPr>
            <a:r>
              <a:rPr lang="ar-SA" sz="2000" dirty="0">
                <a:latin typeface="Arial" panose="020B0604020202020204" pitchFamily="34" charset="0"/>
                <a:cs typeface="Arial" panose="020B0604020202020204" pitchFamily="34" charset="0"/>
              </a:rPr>
              <a:t>المرحلة الأولى : بدأت مع تسلم النازيين الحكم وتضمنت : </a:t>
            </a:r>
          </a:p>
          <a:p>
            <a:pPr marL="457200" indent="-457200" algn="r">
              <a:buFontTx/>
              <a:buChar char="-"/>
            </a:pPr>
            <a:r>
              <a:rPr lang="ar-SA" sz="2000" dirty="0">
                <a:latin typeface="Arial" panose="020B0604020202020204" pitchFamily="34" charset="0"/>
                <a:cs typeface="Arial" panose="020B0604020202020204" pitchFamily="34" charset="0"/>
              </a:rPr>
              <a:t>التحقير </a:t>
            </a:r>
          </a:p>
          <a:p>
            <a:pPr marL="0" indent="0" algn="r"/>
            <a:r>
              <a:rPr lang="ar-SA" sz="2000" dirty="0">
                <a:latin typeface="Arial" panose="020B0604020202020204" pitchFamily="34" charset="0"/>
                <a:cs typeface="Arial" panose="020B0604020202020204" pitchFamily="34" charset="0"/>
              </a:rPr>
              <a:t>      المقاطعة الاقتصادية والاجتماعية </a:t>
            </a:r>
          </a:p>
          <a:p>
            <a:pPr marL="0" indent="0" algn="r"/>
            <a:r>
              <a:rPr lang="ar-SA" sz="2000" dirty="0">
                <a:latin typeface="Arial" panose="020B0604020202020204" pitchFamily="34" charset="0"/>
                <a:cs typeface="Arial" panose="020B0604020202020204" pitchFamily="34" charset="0"/>
              </a:rPr>
              <a:t>   القوانين العنصرية التي هدفت لفصل اليهود عن الدولة الألمانية :</a:t>
            </a:r>
          </a:p>
          <a:p>
            <a:pPr marL="457200" indent="-457200" algn="r">
              <a:buFontTx/>
              <a:buChar char="-"/>
            </a:pPr>
            <a:r>
              <a:rPr lang="ar-SA" sz="2000" dirty="0">
                <a:latin typeface="Arial" panose="020B0604020202020204" pitchFamily="34" charset="0"/>
                <a:cs typeface="Arial" panose="020B0604020202020204" pitchFamily="34" charset="0"/>
              </a:rPr>
              <a:t>إعادة تنظيم وطائف الدولة 7.1933</a:t>
            </a:r>
          </a:p>
          <a:p>
            <a:pPr marL="457200" indent="-457200" algn="r">
              <a:buFontTx/>
              <a:buChar char="-"/>
            </a:pPr>
            <a:r>
              <a:rPr lang="ar-SA" sz="2000" dirty="0">
                <a:latin typeface="Arial" panose="020B0604020202020204" pitchFamily="34" charset="0"/>
                <a:cs typeface="Arial" panose="020B0604020202020204" pitchFamily="34" charset="0"/>
              </a:rPr>
              <a:t>قانون الاردين 9.1933</a:t>
            </a:r>
          </a:p>
          <a:p>
            <a:pPr marL="457200" indent="-457200" algn="r">
              <a:buFontTx/>
              <a:buChar char="-"/>
            </a:pPr>
            <a:r>
              <a:rPr lang="ar-SA" sz="2000" dirty="0">
                <a:latin typeface="Arial" panose="020B0604020202020204" pitchFamily="34" charset="0"/>
                <a:cs typeface="Arial" panose="020B0604020202020204" pitchFamily="34" charset="0"/>
              </a:rPr>
              <a:t>قانون الجنسية 9.1933  </a:t>
            </a:r>
          </a:p>
          <a:p>
            <a:pPr marL="457200" indent="-457200" algn="r">
              <a:buFontTx/>
              <a:buChar char="-"/>
            </a:pPr>
            <a:r>
              <a:rPr lang="ar-SA" sz="2000" dirty="0">
                <a:latin typeface="Arial" panose="020B0604020202020204" pitchFamily="34" charset="0"/>
                <a:cs typeface="Arial" panose="020B0604020202020204" pitchFamily="34" charset="0"/>
              </a:rPr>
              <a:t>قانون المحافظة على الدم 1935 ( قوانين نيرنبرغ وهي خاصة باليهود )</a:t>
            </a:r>
            <a:endParaRPr lang="en-US" sz="2000"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a:stretch>
            <a:fillRect/>
          </a:stretch>
        </p:blipFill>
        <p:spPr>
          <a:xfrm>
            <a:off x="674444" y="1760561"/>
            <a:ext cx="4262491" cy="2989072"/>
          </a:xfrm>
          <a:prstGeom prst="rect">
            <a:avLst/>
          </a:prstGeom>
        </p:spPr>
      </p:pic>
      <p:sp>
        <p:nvSpPr>
          <p:cNvPr id="6" name="TextBox 5"/>
          <p:cNvSpPr txBox="1"/>
          <p:nvPr/>
        </p:nvSpPr>
        <p:spPr>
          <a:xfrm>
            <a:off x="1214651" y="5268036"/>
            <a:ext cx="3671248" cy="369332"/>
          </a:xfrm>
          <a:prstGeom prst="rect">
            <a:avLst/>
          </a:prstGeom>
          <a:noFill/>
        </p:spPr>
        <p:txBody>
          <a:bodyPr wrap="square" rtlCol="0">
            <a:spAutoFit/>
          </a:bodyPr>
          <a:lstStyle/>
          <a:p>
            <a:r>
              <a:rPr lang="ar-SA" dirty="0"/>
              <a:t>قانون المحافظة على الدم 1935</a:t>
            </a:r>
            <a:endParaRPr lang="en-US" dirty="0"/>
          </a:p>
        </p:txBody>
      </p:sp>
    </p:spTree>
    <p:extLst>
      <p:ext uri="{BB962C8B-B14F-4D97-AF65-F5344CB8AC3E}">
        <p14:creationId xmlns:p14="http://schemas.microsoft.com/office/powerpoint/2010/main" val="395277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59617" y="340841"/>
            <a:ext cx="10871177" cy="1260000"/>
          </a:xfrm>
        </p:spPr>
        <p:txBody>
          <a:bodyPr/>
          <a:lstStyle/>
          <a:p>
            <a:r>
              <a:rPr lang="ar-SA" sz="3600" dirty="0"/>
              <a:t>ليل البلور</a:t>
            </a:r>
            <a:r>
              <a:rPr lang="he-IL" sz="3600" dirty="0"/>
              <a:t>1938</a:t>
            </a:r>
            <a:r>
              <a:rPr lang="ar-SA" sz="3600" dirty="0"/>
              <a:t> </a:t>
            </a:r>
            <a:endParaRPr lang="en-US" sz="3600" dirty="0"/>
          </a:p>
        </p:txBody>
      </p:sp>
      <p:sp>
        <p:nvSpPr>
          <p:cNvPr id="4" name="מציין מיקום תוכן 3"/>
          <p:cNvSpPr>
            <a:spLocks noGrp="1"/>
          </p:cNvSpPr>
          <p:nvPr>
            <p:ph idx="10"/>
          </p:nvPr>
        </p:nvSpPr>
        <p:spPr>
          <a:xfrm>
            <a:off x="5868537" y="1578017"/>
            <a:ext cx="5741580" cy="3493826"/>
          </a:xfrm>
        </p:spPr>
        <p:txBody>
          <a:bodyPr/>
          <a:lstStyle/>
          <a:p>
            <a:pPr algn="just"/>
            <a:r>
              <a:rPr lang="ar-SA" sz="2000" dirty="0">
                <a:latin typeface="Arial" panose="020B0604020202020204" pitchFamily="34" charset="0"/>
                <a:cs typeface="Arial" panose="020B0604020202020204" pitchFamily="34" charset="0"/>
              </a:rPr>
              <a:t>بعد سلسلة المضايقات التي تعرض لها اليهود في المانيا قام شاب يهودي في باريس بمحاولة قتل السفير الألماني انتقاما لما يتعرض له اخوته في المانيا .</a:t>
            </a:r>
          </a:p>
          <a:p>
            <a:pPr algn="just"/>
            <a:r>
              <a:rPr lang="ar-SA" sz="2000" dirty="0">
                <a:latin typeface="Arial" panose="020B0604020202020204" pitchFamily="34" charset="0"/>
                <a:cs typeface="Arial" panose="020B0604020202020204" pitchFamily="34" charset="0"/>
              </a:rPr>
              <a:t>هذه المحاولة أعطت الضوء الأخضر للبدء بعمليات الهجوم على اليهود والمصالح اليهودية في المانيا , تم تكسير معظم المحال التجارية اليهودية وسرقتها والتعدي بالضرب على اليهود .تم نقل العديد من اليهود الى معسكرات التركيز النازية وفرضت ضرائب هائلة على اليهود الذين من جانبهم ايقنوا ان الحل الوحيد هو الهجرة من المانيا </a:t>
            </a:r>
            <a:endParaRPr lang="en-US" sz="2000"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a:stretch>
            <a:fillRect/>
          </a:stretch>
        </p:blipFill>
        <p:spPr>
          <a:xfrm>
            <a:off x="738117" y="2142698"/>
            <a:ext cx="4891017" cy="3260678"/>
          </a:xfrm>
          <a:prstGeom prst="rect">
            <a:avLst/>
          </a:prstGeom>
        </p:spPr>
      </p:pic>
      <p:sp>
        <p:nvSpPr>
          <p:cNvPr id="6" name="TextBox 5"/>
          <p:cNvSpPr txBox="1"/>
          <p:nvPr/>
        </p:nvSpPr>
        <p:spPr>
          <a:xfrm>
            <a:off x="982639" y="5841242"/>
            <a:ext cx="3985146" cy="369332"/>
          </a:xfrm>
          <a:prstGeom prst="rect">
            <a:avLst/>
          </a:prstGeom>
          <a:noFill/>
        </p:spPr>
        <p:txBody>
          <a:bodyPr wrap="square" rtlCol="0">
            <a:spAutoFit/>
          </a:bodyPr>
          <a:lstStyle/>
          <a:p>
            <a:r>
              <a:rPr lang="ar-SA" dirty="0"/>
              <a:t>ليل البلور : كنيس يهودي محطم في المانيا </a:t>
            </a:r>
            <a:endParaRPr lang="en-US" dirty="0"/>
          </a:p>
        </p:txBody>
      </p:sp>
    </p:spTree>
    <p:extLst>
      <p:ext uri="{BB962C8B-B14F-4D97-AF65-F5344CB8AC3E}">
        <p14:creationId xmlns:p14="http://schemas.microsoft.com/office/powerpoint/2010/main" val="238906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28935" y="-128601"/>
            <a:ext cx="10871177" cy="1260000"/>
          </a:xfrm>
        </p:spPr>
        <p:txBody>
          <a:bodyPr/>
          <a:lstStyle/>
          <a:p>
            <a:r>
              <a:rPr lang="ar-SA" sz="4400" dirty="0">
                <a:latin typeface="Arial" panose="020B0604020202020204" pitchFamily="34" charset="0"/>
                <a:cs typeface="Arial" panose="020B0604020202020204" pitchFamily="34" charset="0"/>
              </a:rPr>
              <a:t>المرحلة الثانية</a:t>
            </a:r>
            <a:endParaRPr lang="en-US" sz="4400" dirty="0">
              <a:latin typeface="Arial" panose="020B0604020202020204" pitchFamily="34" charset="0"/>
              <a:cs typeface="Arial" panose="020B0604020202020204" pitchFamily="34" charset="0"/>
            </a:endParaRPr>
          </a:p>
        </p:txBody>
      </p:sp>
      <p:sp>
        <p:nvSpPr>
          <p:cNvPr id="3" name="כותרת משנה 2"/>
          <p:cNvSpPr>
            <a:spLocks noGrp="1"/>
          </p:cNvSpPr>
          <p:nvPr>
            <p:ph type="subTitle" idx="1"/>
          </p:nvPr>
        </p:nvSpPr>
        <p:spPr>
          <a:xfrm>
            <a:off x="659206" y="896417"/>
            <a:ext cx="10872000" cy="642090"/>
          </a:xfrm>
        </p:spPr>
        <p:txBody>
          <a:bodyPr/>
          <a:lstStyle/>
          <a:p>
            <a:r>
              <a:rPr lang="ar-SA" sz="3200" dirty="0"/>
              <a:t>1939-1941</a:t>
            </a:r>
            <a:endParaRPr lang="en-US" dirty="0"/>
          </a:p>
        </p:txBody>
      </p:sp>
      <p:sp>
        <p:nvSpPr>
          <p:cNvPr id="4" name="מציין מיקום תוכן 3"/>
          <p:cNvSpPr>
            <a:spLocks noGrp="1"/>
          </p:cNvSpPr>
          <p:nvPr>
            <p:ph idx="10"/>
          </p:nvPr>
        </p:nvSpPr>
        <p:spPr>
          <a:xfrm>
            <a:off x="4864554" y="1324676"/>
            <a:ext cx="6696923" cy="3916907"/>
          </a:xfrm>
        </p:spPr>
        <p:txBody>
          <a:bodyPr/>
          <a:lstStyle/>
          <a:p>
            <a:pPr algn="just"/>
            <a:r>
              <a:rPr lang="ar-SA" sz="1800" dirty="0">
                <a:latin typeface="Arial" panose="020B0604020202020204" pitchFamily="34" charset="0"/>
                <a:cs typeface="Arial" panose="020B0604020202020204" pitchFamily="34" charset="0"/>
              </a:rPr>
              <a:t>بعد نشوب الحرب بدا النازيون بتطبيق فكرة جعل المانيا خاليه من اليهود عن طريق طرد اليهود من الرايخ وتجميعهم في جيتوات خاصة في بولندا التي تحولت لمركز الإبادة لاحقا .</a:t>
            </a:r>
          </a:p>
          <a:p>
            <a:pPr algn="just"/>
            <a:r>
              <a:rPr lang="ar-SA" sz="1800" dirty="0">
                <a:latin typeface="Arial" panose="020B0604020202020204" pitchFamily="34" charset="0"/>
                <a:cs typeface="Arial" panose="020B0604020202020204" pitchFamily="34" charset="0"/>
              </a:rPr>
              <a:t>الجيتو : كلمة إيطالية تعني معمل الصب , وهو المكان الذي تجمع حوله اليهود في فينيسا – إيطاليا .</a:t>
            </a:r>
          </a:p>
          <a:p>
            <a:pPr algn="just"/>
            <a:r>
              <a:rPr lang="ar-SA" sz="1800" dirty="0">
                <a:latin typeface="Arial" panose="020B0604020202020204" pitchFamily="34" charset="0"/>
                <a:cs typeface="Arial" panose="020B0604020202020204" pitchFamily="34" charset="0"/>
              </a:rPr>
              <a:t>الجيتو الذي بني في بولندا من اجل تجميع اليهود كان أشبه بسجن محاط بالحراسة المشددة , يمنع الدخول والخروج منه .</a:t>
            </a:r>
          </a:p>
          <a:p>
            <a:pPr algn="just"/>
            <a:r>
              <a:rPr lang="ar-SA" sz="1800" dirty="0">
                <a:latin typeface="Arial" panose="020B0604020202020204" pitchFamily="34" charset="0"/>
                <a:cs typeface="Arial" panose="020B0604020202020204" pitchFamily="34" charset="0"/>
              </a:rPr>
              <a:t>تم تجميع كل يهود بولندا في جيتوات كان اكبرها جيتو وارسو في العاصمة, الشروط الحياتية في هذه الجيتوات كانت معدومة تقريبا .</a:t>
            </a:r>
          </a:p>
          <a:p>
            <a:pPr algn="just"/>
            <a:r>
              <a:rPr lang="ar-SA" sz="1800" dirty="0">
                <a:latin typeface="Arial" panose="020B0604020202020204" pitchFamily="34" charset="0"/>
                <a:cs typeface="Arial" panose="020B0604020202020204" pitchFamily="34" charset="0"/>
              </a:rPr>
              <a:t>رد فعل اليهود كان محاولة تمرد على الأوضاع المعيشية في الجيتو لكن النازيين استطاعوا اخماد هذه الحركة وقتلوا 7000 يهودي </a:t>
            </a:r>
          </a:p>
          <a:p>
            <a:pPr algn="r"/>
            <a:endParaRPr lang="en-US" sz="2000"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a:stretch>
            <a:fillRect/>
          </a:stretch>
        </p:blipFill>
        <p:spPr>
          <a:xfrm>
            <a:off x="1241946" y="2106871"/>
            <a:ext cx="3425588" cy="2342299"/>
          </a:xfrm>
          <a:prstGeom prst="rect">
            <a:avLst/>
          </a:prstGeom>
        </p:spPr>
      </p:pic>
      <p:sp>
        <p:nvSpPr>
          <p:cNvPr id="6" name="TextBox 5"/>
          <p:cNvSpPr txBox="1"/>
          <p:nvPr/>
        </p:nvSpPr>
        <p:spPr>
          <a:xfrm>
            <a:off x="1105469" y="4872251"/>
            <a:ext cx="3562065" cy="369332"/>
          </a:xfrm>
          <a:prstGeom prst="rect">
            <a:avLst/>
          </a:prstGeom>
          <a:noFill/>
        </p:spPr>
        <p:txBody>
          <a:bodyPr wrap="square" rtlCol="0">
            <a:spAutoFit/>
          </a:bodyPr>
          <a:lstStyle/>
          <a:p>
            <a:r>
              <a:rPr lang="ar-SA" dirty="0"/>
              <a:t>استسلام اخر المقاومين اليهود في </a:t>
            </a:r>
            <a:r>
              <a:rPr lang="ar-SA" dirty="0" err="1"/>
              <a:t>غيتو</a:t>
            </a:r>
            <a:r>
              <a:rPr lang="ar-SA" dirty="0"/>
              <a:t> وارسو </a:t>
            </a:r>
            <a:endParaRPr lang="en-US" dirty="0"/>
          </a:p>
        </p:txBody>
      </p:sp>
    </p:spTree>
    <p:extLst>
      <p:ext uri="{BB962C8B-B14F-4D97-AF65-F5344CB8AC3E}">
        <p14:creationId xmlns:p14="http://schemas.microsoft.com/office/powerpoint/2010/main" val="66306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29758" y="712863"/>
            <a:ext cx="10871177" cy="912737"/>
          </a:xfrm>
        </p:spPr>
        <p:txBody>
          <a:bodyPr/>
          <a:lstStyle/>
          <a:p>
            <a:r>
              <a:rPr lang="ar-SA" sz="2800" dirty="0">
                <a:latin typeface="Arial" panose="020B0604020202020204" pitchFamily="34" charset="0"/>
                <a:cs typeface="Arial" panose="020B0604020202020204" pitchFamily="34" charset="0"/>
              </a:rPr>
              <a:t>معسكرات العمل ومعسكرات الاعتقال </a:t>
            </a:r>
            <a:endParaRPr lang="en-US" sz="2800" dirty="0">
              <a:latin typeface="Arial" panose="020B0604020202020204" pitchFamily="34" charset="0"/>
              <a:cs typeface="Arial" panose="020B0604020202020204" pitchFamily="34" charset="0"/>
            </a:endParaRPr>
          </a:p>
        </p:txBody>
      </p:sp>
      <p:sp>
        <p:nvSpPr>
          <p:cNvPr id="4" name="מציין מיקום תוכן 3"/>
          <p:cNvSpPr>
            <a:spLocks noGrp="1"/>
          </p:cNvSpPr>
          <p:nvPr>
            <p:ph idx="10"/>
          </p:nvPr>
        </p:nvSpPr>
        <p:spPr>
          <a:xfrm>
            <a:off x="5508423" y="1397000"/>
            <a:ext cx="5281888" cy="4064000"/>
          </a:xfrm>
        </p:spPr>
        <p:txBody>
          <a:bodyPr/>
          <a:lstStyle/>
          <a:p>
            <a:pPr algn="r">
              <a:lnSpc>
                <a:spcPct val="150000"/>
              </a:lnSpc>
            </a:pPr>
            <a:r>
              <a:rPr lang="ar-SA" sz="2000" dirty="0">
                <a:latin typeface="Arial" panose="020B0604020202020204" pitchFamily="34" charset="0"/>
                <a:cs typeface="Arial" panose="020B0604020202020204" pitchFamily="34" charset="0"/>
              </a:rPr>
              <a:t>معسكرات العمل : هي معسكرات أقيمت على الحدود مع الاتحاد السوفياتي , كانت مركزا لأعمال السخرة لليهود , ظروف العمل كانت قاسيه جدا , العديد من العمال اليهود ماتوا في هذه المعسكرات .</a:t>
            </a:r>
          </a:p>
          <a:p>
            <a:pPr algn="r">
              <a:lnSpc>
                <a:spcPct val="150000"/>
              </a:lnSpc>
            </a:pPr>
            <a:r>
              <a:rPr lang="ar-SA" sz="2000" dirty="0">
                <a:latin typeface="Arial" panose="020B0604020202020204" pitchFamily="34" charset="0"/>
                <a:cs typeface="Arial" panose="020B0604020202020204" pitchFamily="34" charset="0"/>
              </a:rPr>
              <a:t>معسكرات الاعتقال : هي معسكرات معظم روادها كانوا من المعارضين السياسيين مثل الشيوعيين والغجر إضافة لليهود , معظم  رواد هذه المعسكرات ماتوا جوعا .</a:t>
            </a:r>
          </a:p>
          <a:p>
            <a:pPr algn="r">
              <a:lnSpc>
                <a:spcPct val="150000"/>
              </a:lnSpc>
            </a:pPr>
            <a:endParaRPr lang="en-US" sz="2000"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a:stretch>
            <a:fillRect/>
          </a:stretch>
        </p:blipFill>
        <p:spPr>
          <a:xfrm>
            <a:off x="856343" y="1901370"/>
            <a:ext cx="4281714" cy="2685144"/>
          </a:xfrm>
          <a:prstGeom prst="rect">
            <a:avLst/>
          </a:prstGeom>
        </p:spPr>
      </p:pic>
      <p:sp>
        <p:nvSpPr>
          <p:cNvPr id="7" name="TextBox 6"/>
          <p:cNvSpPr txBox="1"/>
          <p:nvPr/>
        </p:nvSpPr>
        <p:spPr>
          <a:xfrm>
            <a:off x="478972" y="4847771"/>
            <a:ext cx="3962400" cy="369332"/>
          </a:xfrm>
          <a:prstGeom prst="rect">
            <a:avLst/>
          </a:prstGeom>
          <a:noFill/>
        </p:spPr>
        <p:txBody>
          <a:bodyPr wrap="square" rtlCol="0">
            <a:spAutoFit/>
          </a:bodyPr>
          <a:lstStyle/>
          <a:p>
            <a:r>
              <a:rPr lang="ar-SA" dirty="0"/>
              <a:t>في معسكرات الاعتقال </a:t>
            </a:r>
            <a:endParaRPr lang="en-US" dirty="0"/>
          </a:p>
        </p:txBody>
      </p:sp>
    </p:spTree>
    <p:extLst>
      <p:ext uri="{BB962C8B-B14F-4D97-AF65-F5344CB8AC3E}">
        <p14:creationId xmlns:p14="http://schemas.microsoft.com/office/powerpoint/2010/main" val="242555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724</TotalTime>
  <Words>537</Words>
  <Application>Microsoft Office PowerPoint</Application>
  <PresentationFormat>מותאם אישית</PresentationFormat>
  <Paragraphs>48</Paragraphs>
  <Slides>9</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9</vt:i4>
      </vt:variant>
    </vt:vector>
  </HeadingPairs>
  <TitlesOfParts>
    <vt:vector size="14" baseType="lpstr">
      <vt:lpstr>Arial</vt:lpstr>
      <vt:lpstr>Calibri</vt:lpstr>
      <vt:lpstr>Garamond</vt:lpstr>
      <vt:lpstr>Varela Round</vt:lpstr>
      <vt:lpstr>אורגני</vt:lpstr>
      <vt:lpstr>מערכת שידורים לאומית</vt:lpstr>
      <vt:lpstr>الإبادة  المرحلة الأولى: صعود النازيين للحكم حتى بداية الحرب العالمية الثانية 1933-1939 </vt:lpstr>
      <vt:lpstr>الأهداف </vt:lpstr>
      <vt:lpstr>مقدمة</vt:lpstr>
      <vt:lpstr>الكارثة - שואה</vt:lpstr>
      <vt:lpstr>ليل البلور1938 </vt:lpstr>
      <vt:lpstr>المرحلة الثانية</vt:lpstr>
      <vt:lpstr>معسكرات العمل ومعسكرات الاعتقال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טלי מנו</cp:lastModifiedBy>
  <cp:revision>73</cp:revision>
  <dcterms:created xsi:type="dcterms:W3CDTF">2020-03-15T19:13:03Z</dcterms:created>
  <dcterms:modified xsi:type="dcterms:W3CDTF">2020-04-19T16:45:28Z</dcterms:modified>
</cp:coreProperties>
</file>