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7" r:id="rId2"/>
    <p:sldId id="262" r:id="rId3"/>
    <p:sldId id="308" r:id="rId4"/>
    <p:sldId id="263" r:id="rId5"/>
    <p:sldId id="289" r:id="rId6"/>
    <p:sldId id="290" r:id="rId7"/>
    <p:sldId id="303" r:id="rId8"/>
    <p:sldId id="295" r:id="rId9"/>
    <p:sldId id="296" r:id="rId10"/>
    <p:sldId id="305" r:id="rId11"/>
    <p:sldId id="297" r:id="rId12"/>
    <p:sldId id="311" r:id="rId13"/>
    <p:sldId id="298" r:id="rId14"/>
    <p:sldId id="306" r:id="rId15"/>
    <p:sldId id="312" r:id="rId16"/>
    <p:sldId id="299" r:id="rId17"/>
    <p:sldId id="307" r:id="rId18"/>
    <p:sldId id="309" r:id="rId19"/>
    <p:sldId id="310" r:id="rId20"/>
    <p:sldId id="300" r:id="rId21"/>
    <p:sldId id="301" r:id="rId22"/>
    <p:sldId id="302" r:id="rId23"/>
    <p:sldId id="281" r:id="rId24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56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72" y="1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י"ט/סיון/תש"ף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715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412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0593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059387"/>
            <a:ext cx="11160000" cy="481881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360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059387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5715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י"ט/סיון/תש"ף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י"ט/סיון/תש"ף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8" r:id="rId3"/>
    <p:sldLayoutId id="2147483653" r:id="rId4"/>
    <p:sldLayoutId id="2147483669" r:id="rId5"/>
    <p:sldLayoutId id="2147483650" r:id="rId6"/>
    <p:sldLayoutId id="2147483663" r:id="rId7"/>
    <p:sldLayoutId id="2147483666" r:id="rId8"/>
    <p:sldLayoutId id="2147483667" r:id="rId9"/>
    <p:sldLayoutId id="2147483665" r:id="rId10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2554E3F-F4C1-4846-B6D0-2C8ED30CC7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213095"/>
            <a:ext cx="11160000" cy="566510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e-IL" sz="2600" b="1" dirty="0"/>
              <a:t>שלב 2 - רשמו בטיוטה את התשובות לשאלה ששאלתם בשלב 1.</a:t>
            </a:r>
          </a:p>
          <a:p>
            <a:pPr marL="0" lvl="0" indent="0">
              <a:buNone/>
            </a:pPr>
            <a:r>
              <a:rPr lang="he-IL" sz="2600" b="1" dirty="0">
                <a:solidFill>
                  <a:srgbClr val="0070C0"/>
                </a:solidFill>
              </a:rPr>
              <a:t>תשובה לשאלה:</a:t>
            </a:r>
          </a:p>
          <a:p>
            <a:pPr marL="0" lvl="0" indent="0">
              <a:buNone/>
            </a:pPr>
            <a:r>
              <a:rPr lang="he-IL" sz="2600" dirty="0">
                <a:solidFill>
                  <a:srgbClr val="FF0000"/>
                </a:solidFill>
              </a:rPr>
              <a:t>האלימות מסוכנת כי:</a:t>
            </a:r>
          </a:p>
          <a:p>
            <a:pPr marL="0" lvl="0" indent="0">
              <a:buNone/>
            </a:pPr>
            <a:r>
              <a:rPr lang="he-IL" sz="2600" dirty="0">
                <a:solidFill>
                  <a:srgbClr val="FF0000"/>
                </a:solidFill>
              </a:rPr>
              <a:t>1. אלימות עלולה לגרום נזקים גופניים</a:t>
            </a:r>
          </a:p>
          <a:p>
            <a:pPr marL="0" lvl="0" indent="0">
              <a:buNone/>
            </a:pPr>
            <a:r>
              <a:rPr lang="he-IL" sz="2600" dirty="0">
                <a:solidFill>
                  <a:srgbClr val="FF0000"/>
                </a:solidFill>
              </a:rPr>
              <a:t>2. אלימות מילולית פוגעת באנשים נפשית</a:t>
            </a:r>
          </a:p>
          <a:p>
            <a:pPr marL="0" lvl="0" indent="0">
              <a:buNone/>
            </a:pPr>
            <a:r>
              <a:rPr lang="he-IL" sz="2600" dirty="0">
                <a:solidFill>
                  <a:srgbClr val="FF0000"/>
                </a:solidFill>
              </a:rPr>
              <a:t>3. אלימות גורמת לאי סדר חברתי</a:t>
            </a:r>
          </a:p>
          <a:p>
            <a:pPr marL="0" lvl="0" indent="0">
              <a:buNone/>
            </a:pPr>
            <a:endParaRPr lang="he-IL" sz="26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he-IL" sz="2600" b="1" dirty="0"/>
              <a:t>שלב 3 - הוסיפו מילות קישור או משפטי קישור כדי ליצור לכידות ורצף. </a:t>
            </a:r>
            <a:br>
              <a:rPr lang="en-US" sz="2600" b="1" dirty="0"/>
            </a:br>
            <a:r>
              <a:rPr lang="he-IL" sz="2600" b="1" dirty="0">
                <a:solidFill>
                  <a:prstClr val="black"/>
                </a:solidFill>
              </a:rPr>
              <a:t>(מילות הקישור בצבע  שחור) </a:t>
            </a:r>
            <a:endParaRPr lang="he-IL" sz="2600" dirty="0"/>
          </a:p>
          <a:p>
            <a:pPr marL="0" lvl="0" indent="0">
              <a:buNone/>
            </a:pPr>
            <a:r>
              <a:rPr lang="he-IL" sz="2600" b="1" dirty="0">
                <a:solidFill>
                  <a:prstClr val="black"/>
                </a:solidFill>
              </a:rPr>
              <a:t>ראשית</a:t>
            </a:r>
            <a:r>
              <a:rPr lang="he-IL" sz="2600" b="1" dirty="0">
                <a:solidFill>
                  <a:srgbClr val="FF0000"/>
                </a:solidFill>
              </a:rPr>
              <a:t> אלימות עלולה לגרום נזקים גופניים. </a:t>
            </a:r>
            <a:r>
              <a:rPr lang="he-IL" sz="2600" b="1" dirty="0">
                <a:solidFill>
                  <a:prstClr val="black"/>
                </a:solidFill>
              </a:rPr>
              <a:t>בנוסף</a:t>
            </a:r>
            <a:r>
              <a:rPr lang="he-IL" sz="2600" b="1" dirty="0">
                <a:solidFill>
                  <a:srgbClr val="FF0000"/>
                </a:solidFill>
              </a:rPr>
              <a:t>, אלימות מילולית פוגעת באנשים נפשית. </a:t>
            </a:r>
            <a:r>
              <a:rPr lang="he-IL" sz="2600" b="1" dirty="0">
                <a:solidFill>
                  <a:prstClr val="black"/>
                </a:solidFill>
              </a:rPr>
              <a:t>יתר על כן</a:t>
            </a:r>
            <a:r>
              <a:rPr lang="he-IL" sz="2600" b="1" dirty="0">
                <a:solidFill>
                  <a:srgbClr val="FF0000"/>
                </a:solidFill>
              </a:rPr>
              <a:t>, אלימות גורמת לאי סדר חברתי</a:t>
            </a:r>
          </a:p>
        </p:txBody>
      </p:sp>
    </p:spTree>
    <p:extLst>
      <p:ext uri="{BB962C8B-B14F-4D97-AF65-F5344CB8AC3E}">
        <p14:creationId xmlns:p14="http://schemas.microsoft.com/office/powerpoint/2010/main" val="258145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B24890A-028F-4018-930F-91C30E08E48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lvl="0" eaLnBrk="0" fontAlgn="base" hangingPunct="0">
              <a:lnSpc>
                <a:spcPct val="150000"/>
              </a:lnSpc>
            </a:pPr>
            <a:r>
              <a:rPr lang="he-IL" b="1" dirty="0"/>
              <a:t>מילות רצף: </a:t>
            </a:r>
            <a:r>
              <a:rPr lang="he-IL" dirty="0"/>
              <a:t>ראשית, שנית, בואו נתחיל בנקודה הראשונה, אפתח ב...,  אעבור ל..., אמשיך ב... אסיים ב...</a:t>
            </a:r>
            <a:r>
              <a:rPr lang="en-US" dirty="0"/>
              <a:t> </a:t>
            </a:r>
            <a:endParaRPr lang="he-IL" dirty="0"/>
          </a:p>
          <a:p>
            <a:pPr lvl="0" eaLnBrk="0" fontAlgn="base" hangingPunct="0">
              <a:lnSpc>
                <a:spcPct val="150000"/>
              </a:lnSpc>
            </a:pPr>
            <a:r>
              <a:rPr lang="he-IL" b="1" dirty="0"/>
              <a:t>מילות הנמקה: </a:t>
            </a:r>
            <a:r>
              <a:rPr lang="he-IL" dirty="0"/>
              <a:t>לכן, מכיוון ש..., על מנת, כתוצאה מכך, בעקבות כך, בשל כך, מסיבה זו, מפני ש...</a:t>
            </a:r>
            <a:r>
              <a:rPr lang="en-US" dirty="0"/>
              <a:t> </a:t>
            </a:r>
            <a:endParaRPr lang="he-IL" dirty="0"/>
          </a:p>
          <a:p>
            <a:pPr lvl="0" eaLnBrk="0" fontAlgn="base" hangingPunct="0">
              <a:lnSpc>
                <a:spcPct val="150000"/>
              </a:lnSpc>
            </a:pPr>
            <a:r>
              <a:rPr lang="he-IL" b="1" dirty="0"/>
              <a:t>מילות תוספת: </a:t>
            </a:r>
            <a:r>
              <a:rPr lang="he-IL" dirty="0"/>
              <a:t>בנוסף, כמו כן, יתר על כן, מעבר לכך, זאת ועוד...</a:t>
            </a:r>
          </a:p>
          <a:p>
            <a:pPr lvl="0" eaLnBrk="0" fontAlgn="base" hangingPunct="0">
              <a:lnSpc>
                <a:spcPct val="150000"/>
              </a:lnSpc>
            </a:pPr>
            <a:r>
              <a:rPr lang="he-IL" b="1" dirty="0"/>
              <a:t>מילות השוואה: </a:t>
            </a:r>
            <a:r>
              <a:rPr lang="he-IL" dirty="0"/>
              <a:t>בהשוואה ל..., לעומת..., כשמשווים ל...</a:t>
            </a:r>
            <a:r>
              <a:rPr lang="en-US" dirty="0"/>
              <a:t> </a:t>
            </a:r>
            <a:r>
              <a:rPr lang="he-IL" dirty="0"/>
              <a:t>, מחד גיסא/מאידך גיסא, מצד אחד/מצד שני</a:t>
            </a:r>
          </a:p>
          <a:p>
            <a:pPr lvl="0" eaLnBrk="0" fontAlgn="base" hangingPunct="0">
              <a:lnSpc>
                <a:spcPct val="150000"/>
              </a:lnSpc>
            </a:pPr>
            <a:r>
              <a:rPr lang="he-IL" b="1" dirty="0"/>
              <a:t>מילות סתירה/ניגוד: </a:t>
            </a:r>
            <a:r>
              <a:rPr lang="he-IL" dirty="0"/>
              <a:t>אולם, ברם, לעומת זאת, אם כי, מאידך, מצד שני</a:t>
            </a:r>
          </a:p>
          <a:p>
            <a:pPr eaLnBrk="0" fontAlgn="base" hangingPunct="0">
              <a:lnSpc>
                <a:spcPct val="150000"/>
              </a:lnSpc>
            </a:pPr>
            <a:endParaRPr lang="he-IL" dirty="0"/>
          </a:p>
          <a:p>
            <a:pPr eaLnBrk="0" fontAlgn="base" hangingPunct="0"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725897AC-02E1-497C-BBD1-5455C6308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dirty="0">
                <a:solidFill>
                  <a:srgbClr val="0070C0"/>
                </a:solidFill>
              </a:rPr>
              <a:t>שימוש יעיל במילות קישור בכתיבה </a:t>
            </a:r>
            <a:r>
              <a:rPr lang="he-IL" sz="2800" dirty="0">
                <a:solidFill>
                  <a:srgbClr val="0070C0"/>
                </a:solidFill>
              </a:rPr>
              <a:t>(וגם מילות קישור נרדפות)</a:t>
            </a:r>
            <a:endParaRPr lang="he-IL" sz="3600" dirty="0">
              <a:solidFill>
                <a:srgbClr val="0070C0"/>
              </a:solidFill>
            </a:endParaRP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2C71A9F-4020-4B9C-930F-D0C942B1F82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225550"/>
            <a:ext cx="11158538" cy="539750"/>
          </a:xfrm>
        </p:spPr>
        <p:txBody>
          <a:bodyPr>
            <a:normAutofit lnSpcReduction="10000"/>
          </a:bodyPr>
          <a:lstStyle/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034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B24890A-028F-4018-930F-91C30E08E48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50000"/>
              </a:lnSpc>
            </a:pPr>
            <a:r>
              <a:rPr lang="he-IL" b="1" dirty="0"/>
              <a:t>מילות הכללה:</a:t>
            </a:r>
            <a:r>
              <a:rPr lang="he-IL" dirty="0"/>
              <a:t> באופן כללי, ככלל, בדרך כלל</a:t>
            </a:r>
          </a:p>
          <a:p>
            <a:pPr eaLnBrk="0" fontAlgn="base" hangingPunct="0">
              <a:lnSpc>
                <a:spcPct val="150000"/>
              </a:lnSpc>
            </a:pPr>
            <a:r>
              <a:rPr lang="he-IL" b="1" dirty="0"/>
              <a:t>מילות הדגשה: </a:t>
            </a:r>
            <a:r>
              <a:rPr lang="he-IL" dirty="0"/>
              <a:t>במיוחד, באופן ספציפי, בפרט</a:t>
            </a:r>
            <a:r>
              <a:rPr lang="en-US" dirty="0"/>
              <a:t> </a:t>
            </a:r>
            <a:endParaRPr lang="he-IL" dirty="0"/>
          </a:p>
          <a:p>
            <a:pPr lvl="0" eaLnBrk="0" fontAlgn="base" hangingPunct="0">
              <a:lnSpc>
                <a:spcPct val="150000"/>
              </a:lnSpc>
            </a:pPr>
            <a:r>
              <a:rPr lang="he-IL" b="1" dirty="0"/>
              <a:t>הדגמה והסבר: </a:t>
            </a:r>
            <a:r>
              <a:rPr lang="he-IL" dirty="0"/>
              <a:t>למשל, כגון, לדוגמה, הדבר בא לידי ביטוי ב..., כלומר, במלים אחרות, ההסבר לכך הוא...</a:t>
            </a:r>
          </a:p>
          <a:p>
            <a:pPr lvl="0" eaLnBrk="0" fontAlgn="base" hangingPunct="0">
              <a:lnSpc>
                <a:spcPct val="150000"/>
              </a:lnSpc>
            </a:pPr>
            <a:r>
              <a:rPr lang="he-IL" b="1" dirty="0"/>
              <a:t>מילות סיכום: </a:t>
            </a:r>
            <a:r>
              <a:rPr lang="he-IL" dirty="0"/>
              <a:t>לסיכום, לסיום</a:t>
            </a:r>
            <a:r>
              <a:rPr lang="en-US" dirty="0"/>
              <a:t> </a:t>
            </a:r>
            <a:endParaRPr lang="he-IL" dirty="0"/>
          </a:p>
          <a:p>
            <a:pPr lvl="0" eaLnBrk="0" fontAlgn="base" hangingPunct="0">
              <a:lnSpc>
                <a:spcPct val="150000"/>
              </a:lnSpc>
            </a:pPr>
            <a:r>
              <a:rPr lang="he-IL" b="1" dirty="0"/>
              <a:t>מסקנות: </a:t>
            </a:r>
            <a:r>
              <a:rPr lang="en-US" b="1" dirty="0"/>
              <a:t> </a:t>
            </a:r>
            <a:r>
              <a:rPr lang="he-IL" dirty="0"/>
              <a:t>המסקנות הן..., הממצאים מראים כי..., נמצא כי..., לדעתי..., ניתן להסיק...</a:t>
            </a:r>
            <a:r>
              <a:rPr lang="en-US" dirty="0"/>
              <a:t> 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2C71A9F-4020-4B9C-930F-D0C942B1F82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225550"/>
            <a:ext cx="11158538" cy="539750"/>
          </a:xfrm>
        </p:spPr>
        <p:txBody>
          <a:bodyPr>
            <a:normAutofit lnSpcReduction="10000"/>
          </a:bodyPr>
          <a:lstStyle/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979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6FE7649-6B73-4698-9214-7A7027397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213095"/>
            <a:ext cx="11160000" cy="56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600" b="1" dirty="0"/>
              <a:t>שלב 4 - הרחבה באמצעות משפטי הסבר או תיאור </a:t>
            </a:r>
            <a:r>
              <a:rPr lang="he-IL" sz="2600" b="1" dirty="0">
                <a:solidFill>
                  <a:srgbClr val="0070C0"/>
                </a:solidFill>
              </a:rPr>
              <a:t>(בצבע כחול)</a:t>
            </a:r>
          </a:p>
          <a:p>
            <a:pPr marL="0" indent="0">
              <a:buNone/>
            </a:pPr>
            <a:endParaRPr lang="he-IL" sz="2600" b="1" dirty="0"/>
          </a:p>
          <a:p>
            <a:pPr marL="0" indent="0">
              <a:lnSpc>
                <a:spcPct val="160000"/>
              </a:lnSpc>
              <a:buNone/>
            </a:pPr>
            <a:r>
              <a:rPr lang="he-IL" altLang="he-IL" sz="2600" u="sng" kern="0" dirty="0">
                <a:solidFill>
                  <a:srgbClr val="000000"/>
                </a:solidFill>
              </a:rPr>
              <a:t>ראשית</a:t>
            </a:r>
            <a:r>
              <a:rPr lang="he-IL" altLang="he-IL" sz="2600" kern="0" dirty="0">
                <a:solidFill>
                  <a:srgbClr val="000000"/>
                </a:solidFill>
              </a:rPr>
              <a:t> </a:t>
            </a:r>
            <a:r>
              <a:rPr lang="he-IL" altLang="he-IL" sz="2600" kern="0" dirty="0">
                <a:solidFill>
                  <a:srgbClr val="FF0000"/>
                </a:solidFill>
              </a:rPr>
              <a:t>אלימות עלולה לגרום נזקים גופניים</a:t>
            </a:r>
            <a:r>
              <a:rPr lang="he-IL" altLang="he-IL" sz="2600" kern="0" dirty="0">
                <a:solidFill>
                  <a:srgbClr val="000000"/>
                </a:solidFill>
              </a:rPr>
              <a:t>. </a:t>
            </a:r>
            <a:r>
              <a:rPr lang="he-IL" altLang="he-IL" sz="2600" kern="0" dirty="0">
                <a:solidFill>
                  <a:srgbClr val="0070C0"/>
                </a:solidFill>
              </a:rPr>
              <a:t>התפרצות אלימה גורמת לזה שאנשים נפצעים ומזדקקים לעזרה רפואית</a:t>
            </a:r>
            <a:r>
              <a:rPr lang="he-IL" altLang="he-IL" sz="2600" kern="0" dirty="0">
                <a:solidFill>
                  <a:srgbClr val="000000"/>
                </a:solidFill>
              </a:rPr>
              <a:t>. </a:t>
            </a:r>
            <a:r>
              <a:rPr lang="he-IL" altLang="he-IL" sz="2600" u="sng" kern="0" dirty="0">
                <a:solidFill>
                  <a:srgbClr val="000000"/>
                </a:solidFill>
              </a:rPr>
              <a:t>בנוסף</a:t>
            </a:r>
            <a:r>
              <a:rPr lang="he-IL" altLang="he-IL" sz="2600" kern="0" dirty="0">
                <a:solidFill>
                  <a:srgbClr val="000000"/>
                </a:solidFill>
              </a:rPr>
              <a:t>, </a:t>
            </a:r>
            <a:r>
              <a:rPr lang="he-IL" altLang="he-IL" sz="2600" kern="0" dirty="0">
                <a:solidFill>
                  <a:srgbClr val="FF0000"/>
                </a:solidFill>
              </a:rPr>
              <a:t>אלימות מילולית פוגעת באנשים נפשית. </a:t>
            </a:r>
            <a:r>
              <a:rPr lang="he-IL" altLang="he-IL" sz="2600" kern="0" dirty="0">
                <a:solidFill>
                  <a:srgbClr val="0070C0"/>
                </a:solidFill>
              </a:rPr>
              <a:t>מילים יכולות לגרם נזקים, כמו: תסכול, חוסר ביטחון, פחד ועוד</a:t>
            </a:r>
            <a:r>
              <a:rPr lang="he-IL" altLang="he-IL" sz="2600" kern="0" dirty="0">
                <a:solidFill>
                  <a:srgbClr val="000066"/>
                </a:solidFill>
              </a:rPr>
              <a:t>. </a:t>
            </a:r>
            <a:r>
              <a:rPr lang="he-IL" altLang="he-IL" sz="2600" kern="0" dirty="0">
                <a:solidFill>
                  <a:srgbClr val="000000"/>
                </a:solidFill>
              </a:rPr>
              <a:t> </a:t>
            </a:r>
            <a:r>
              <a:rPr lang="he-IL" altLang="he-IL" sz="2600" u="sng" kern="0" dirty="0">
                <a:solidFill>
                  <a:srgbClr val="000000"/>
                </a:solidFill>
              </a:rPr>
              <a:t>יתר על כן</a:t>
            </a:r>
            <a:r>
              <a:rPr lang="he-IL" altLang="he-IL" sz="2600" kern="0" dirty="0">
                <a:solidFill>
                  <a:srgbClr val="000000"/>
                </a:solidFill>
              </a:rPr>
              <a:t>, </a:t>
            </a:r>
            <a:r>
              <a:rPr lang="he-IL" altLang="he-IL" sz="2600" kern="0" dirty="0">
                <a:solidFill>
                  <a:srgbClr val="FF0000"/>
                </a:solidFill>
              </a:rPr>
              <a:t>אלימות גורמת לאי סדר חברתי. </a:t>
            </a:r>
            <a:r>
              <a:rPr lang="he-IL" altLang="he-IL" sz="2600" kern="0" dirty="0">
                <a:solidFill>
                  <a:srgbClr val="0070C0"/>
                </a:solidFill>
              </a:rPr>
              <a:t>אנשים מנסים לפתור בכוח בעיות שצריכות להיפתר על ידי דו שיח או במסגרת משפטית מוסמכת</a:t>
            </a:r>
            <a:r>
              <a:rPr lang="he-IL" altLang="he-IL" sz="2600" kern="0" dirty="0">
                <a:solidFill>
                  <a:srgbClr val="000066"/>
                </a:solidFill>
              </a:rPr>
              <a:t>.</a:t>
            </a:r>
            <a:endParaRPr lang="he-IL" altLang="he-IL" sz="26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56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C15FCA5-B398-41E0-8D56-8261ECD59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213095"/>
            <a:ext cx="11160000" cy="56651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e-IL" sz="2600" b="1" dirty="0"/>
              <a:t>שלב 5 - הוספת דוגמאות קונקרטיות </a:t>
            </a:r>
            <a:r>
              <a:rPr lang="he-IL" sz="2600" b="1" dirty="0">
                <a:solidFill>
                  <a:srgbClr val="00B050"/>
                </a:solidFill>
              </a:rPr>
              <a:t>(בצבע ירוק)</a:t>
            </a:r>
          </a:p>
          <a:p>
            <a:pPr marL="0" lvl="0" indent="0">
              <a:buNone/>
            </a:pPr>
            <a:endParaRPr lang="he-IL" sz="2600" b="1" dirty="0"/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sz="2600" u="sng" kern="0" dirty="0">
                <a:solidFill>
                  <a:srgbClr val="000000"/>
                </a:solidFill>
              </a:rPr>
              <a:t>ראשית</a:t>
            </a:r>
            <a:r>
              <a:rPr lang="he-IL" altLang="he-IL" sz="2600" kern="0" dirty="0">
                <a:solidFill>
                  <a:srgbClr val="000000"/>
                </a:solidFill>
              </a:rPr>
              <a:t> </a:t>
            </a:r>
            <a:r>
              <a:rPr lang="he-IL" altLang="he-IL" sz="2600" kern="0" dirty="0">
                <a:solidFill>
                  <a:srgbClr val="FF0000"/>
                </a:solidFill>
              </a:rPr>
              <a:t>אלימות עלולה לגרום נזקים גופניים</a:t>
            </a:r>
            <a:r>
              <a:rPr lang="he-IL" altLang="he-IL" sz="2600" kern="0" dirty="0">
                <a:solidFill>
                  <a:srgbClr val="000000"/>
                </a:solidFill>
              </a:rPr>
              <a:t>. </a:t>
            </a:r>
            <a:r>
              <a:rPr lang="he-IL" altLang="he-IL" sz="2600" kern="0" dirty="0">
                <a:solidFill>
                  <a:srgbClr val="0070C0"/>
                </a:solidFill>
              </a:rPr>
              <a:t>התפרצות אלימה גורמת לזה שאנשים נפצעים ומזדקקים לעזרה רפואית</a:t>
            </a:r>
            <a:r>
              <a:rPr lang="he-IL" altLang="he-IL" sz="2600" kern="0" dirty="0">
                <a:solidFill>
                  <a:srgbClr val="000000"/>
                </a:solidFill>
              </a:rPr>
              <a:t>. </a:t>
            </a:r>
            <a:r>
              <a:rPr lang="he-IL" altLang="he-IL" sz="2600" kern="0" dirty="0">
                <a:solidFill>
                  <a:srgbClr val="00B050"/>
                </a:solidFill>
              </a:rPr>
              <a:t>ידועים מקרים שבהם בני נוער רבו על דברים חסרי ערך באמצע מסיבה, ואחד מהם שלף סכין ופצע את חברו, שלא חשב כמוהו. </a:t>
            </a:r>
            <a:r>
              <a:rPr lang="he-IL" altLang="he-IL" sz="2600" u="sng" kern="0" dirty="0">
                <a:solidFill>
                  <a:srgbClr val="000000"/>
                </a:solidFill>
              </a:rPr>
              <a:t>בנוסף</a:t>
            </a:r>
            <a:r>
              <a:rPr lang="he-IL" altLang="he-IL" sz="2600" kern="0" dirty="0">
                <a:solidFill>
                  <a:srgbClr val="000000"/>
                </a:solidFill>
              </a:rPr>
              <a:t>, </a:t>
            </a:r>
            <a:r>
              <a:rPr lang="he-IL" altLang="he-IL" sz="2600" kern="0" dirty="0">
                <a:solidFill>
                  <a:srgbClr val="FF0000"/>
                </a:solidFill>
              </a:rPr>
              <a:t>אלימות מילולית פוגעת באנשים נפשית. </a:t>
            </a:r>
            <a:r>
              <a:rPr lang="he-IL" altLang="he-IL" sz="2600" kern="0" dirty="0">
                <a:solidFill>
                  <a:srgbClr val="0070C0"/>
                </a:solidFill>
              </a:rPr>
              <a:t>מסתבר שגם מילים יכולות לגרם נזקים, כמו: תסכול, חוסר ביטחון, פחד ועוד</a:t>
            </a:r>
            <a:r>
              <a:rPr lang="he-IL" altLang="he-IL" sz="2600" kern="0" dirty="0">
                <a:solidFill>
                  <a:srgbClr val="000066"/>
                </a:solidFill>
              </a:rPr>
              <a:t>. </a:t>
            </a:r>
            <a:r>
              <a:rPr lang="he-IL" altLang="he-IL" sz="2600" kern="0" dirty="0">
                <a:solidFill>
                  <a:srgbClr val="00B050"/>
                </a:solidFill>
              </a:rPr>
              <a:t>באחד מבתי הספר היסודיים נמנע תלמיד מלהגיע לבית הספר מפחד מפני נערים שסחטו אותו ודרשו ממנו כספים שלא היו לו. </a:t>
            </a:r>
            <a:endParaRPr lang="he-IL" sz="2600" dirty="0"/>
          </a:p>
        </p:txBody>
      </p:sp>
    </p:spTree>
    <p:extLst>
      <p:ext uri="{BB962C8B-B14F-4D97-AF65-F5344CB8AC3E}">
        <p14:creationId xmlns:p14="http://schemas.microsoft.com/office/powerpoint/2010/main" val="166387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C15FCA5-B398-41E0-8D56-8261ECD59B2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sz="2600" u="sng" kern="0" dirty="0">
                <a:solidFill>
                  <a:srgbClr val="000000"/>
                </a:solidFill>
              </a:rPr>
              <a:t>יתר על כן</a:t>
            </a:r>
            <a:r>
              <a:rPr lang="he-IL" altLang="he-IL" sz="2600" kern="0" dirty="0">
                <a:solidFill>
                  <a:srgbClr val="000000"/>
                </a:solidFill>
              </a:rPr>
              <a:t>, </a:t>
            </a:r>
            <a:r>
              <a:rPr lang="he-IL" altLang="he-IL" sz="2600" kern="0" dirty="0">
                <a:solidFill>
                  <a:srgbClr val="FF0000"/>
                </a:solidFill>
              </a:rPr>
              <a:t>אלימות גורמת לאי סדר חברתי. </a:t>
            </a:r>
            <a:r>
              <a:rPr lang="he-IL" altLang="he-IL" sz="2600" kern="0" dirty="0">
                <a:solidFill>
                  <a:srgbClr val="0070C0"/>
                </a:solidFill>
              </a:rPr>
              <a:t>אנשים מנסים לפתור בכוח בעיות שצריכות להיפתר על ידי דו שיח או במסגרת משפטית מוסמכת</a:t>
            </a:r>
            <a:r>
              <a:rPr lang="he-IL" altLang="he-IL" sz="2600" kern="0" dirty="0">
                <a:solidFill>
                  <a:srgbClr val="000066"/>
                </a:solidFill>
              </a:rPr>
              <a:t>. </a:t>
            </a:r>
            <a:r>
              <a:rPr lang="he-IL" altLang="he-IL" sz="2600" kern="0" dirty="0">
                <a:solidFill>
                  <a:srgbClr val="00B050"/>
                </a:solidFill>
              </a:rPr>
              <a:t>התרחשו מקרים בהם אזרחים שלא היו מרוצים מהטיפול שהעניק להם הרופא ועל כן היכו ופצעו גם אותו.</a:t>
            </a:r>
            <a:endParaRPr lang="en-US" altLang="he-IL" sz="2600" kern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444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07B1F13-3C91-4D61-A39A-54335CB26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213095"/>
            <a:ext cx="11160000" cy="566510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sz="2600" b="1" dirty="0"/>
              <a:t>שלב 6 - הוספת משפט סיכום </a:t>
            </a:r>
            <a:r>
              <a:rPr lang="he-IL" sz="2600" b="1" dirty="0">
                <a:solidFill>
                  <a:srgbClr val="7030A0"/>
                </a:solidFill>
              </a:rPr>
              <a:t>(צבע סגול)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sz="2600" b="1" kern="0" dirty="0">
                <a:solidFill>
                  <a:srgbClr val="7030A0"/>
                </a:solidFill>
              </a:rPr>
              <a:t>ראינו, אפוא, כי האלימות מסוכנת לחברה ולכן יש להילחם בה בכל האמצעים הקיימים, הן החינוכיים והן המשפטיים.</a:t>
            </a:r>
            <a:endParaRPr lang="en-US" altLang="he-IL" sz="2600" b="1" kern="0" dirty="0">
              <a:solidFill>
                <a:srgbClr val="7030A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2600" b="1" dirty="0">
              <a:solidFill>
                <a:srgbClr val="7030A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sz="2600" b="1" dirty="0"/>
              <a:t>שלב 7 - הוספת פתיח - הצגת הרעיון המרכזי במשפט פתיח </a:t>
            </a:r>
            <a:r>
              <a:rPr lang="he-IL" sz="2600" b="1" dirty="0">
                <a:solidFill>
                  <a:schemeClr val="accent6">
                    <a:lumMod val="50000"/>
                  </a:schemeClr>
                </a:solidFill>
              </a:rPr>
              <a:t>(צבע חום)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sz="2600" b="1" kern="0" dirty="0">
                <a:solidFill>
                  <a:schemeClr val="accent6">
                    <a:lumMod val="50000"/>
                  </a:schemeClr>
                </a:solidFill>
              </a:rPr>
              <a:t>לאחרונה התרבו מקרי האלימות בחברתנו, וזו הפכה לתופעה יום יומית המתרחשת בכל מעגלי החיים: במשפחה, בחברה, בבית הספר ובמערכת הציבורית. התנהגות אלימה מסוכנת לחברה.</a:t>
            </a:r>
            <a:endParaRPr lang="en-US" altLang="he-IL" sz="2600" b="1" kern="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49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D92E946-E56B-489F-8FE1-8A2162A3C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213095"/>
            <a:ext cx="11160000" cy="5665104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sz="2600" b="1" dirty="0"/>
              <a:t>שלב 8 - חיבור החלקים לקטע או לפסקה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sz="2600" b="1" kern="0" dirty="0">
                <a:solidFill>
                  <a:schemeClr val="accent6">
                    <a:lumMod val="50000"/>
                  </a:schemeClr>
                </a:solidFill>
              </a:rPr>
              <a:t>לאחרונה התרבו מקרי האלימות בחברתנו, וזו הפכה לתופעה יום יומית המתרחשת בכל מעגלי החיים: במשפחה, בחברה, בבית הספר ובמערכת הציבורית. </a:t>
            </a:r>
            <a:r>
              <a:rPr lang="he-IL" altLang="he-IL" sz="2600" b="1" kern="0" dirty="0">
                <a:solidFill>
                  <a:srgbClr val="FF0000"/>
                </a:solidFill>
              </a:rPr>
              <a:t>התנהגות אלימה מסוכנת לחברה. 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sz="2600" b="1" u="sng" kern="0" dirty="0">
                <a:solidFill>
                  <a:schemeClr val="tx1"/>
                </a:solidFill>
              </a:rPr>
              <a:t>ראשית</a:t>
            </a:r>
            <a:r>
              <a:rPr lang="he-IL" altLang="he-IL" sz="2600" kern="0" dirty="0">
                <a:solidFill>
                  <a:srgbClr val="000000"/>
                </a:solidFill>
              </a:rPr>
              <a:t> </a:t>
            </a:r>
            <a:r>
              <a:rPr lang="he-IL" altLang="he-IL" sz="2600" b="1" kern="0" dirty="0">
                <a:solidFill>
                  <a:srgbClr val="FF0000"/>
                </a:solidFill>
              </a:rPr>
              <a:t>אלימות עלולה לגרום נזקים גופניים</a:t>
            </a:r>
            <a:r>
              <a:rPr lang="he-IL" altLang="he-IL" sz="2600" kern="0" dirty="0">
                <a:solidFill>
                  <a:srgbClr val="000000"/>
                </a:solidFill>
              </a:rPr>
              <a:t>. </a:t>
            </a:r>
            <a:r>
              <a:rPr lang="he-IL" altLang="he-IL" sz="2600" b="1" kern="0" dirty="0">
                <a:solidFill>
                  <a:srgbClr val="0070C0"/>
                </a:solidFill>
              </a:rPr>
              <a:t>התפרצות אלימה מביאה אנשים למצב של הזדקקות לעזרה רפואית</a:t>
            </a:r>
            <a:r>
              <a:rPr lang="he-IL" altLang="he-IL" sz="2600" b="1" kern="0" dirty="0">
                <a:solidFill>
                  <a:srgbClr val="000000"/>
                </a:solidFill>
              </a:rPr>
              <a:t>. </a:t>
            </a:r>
            <a:r>
              <a:rPr lang="he-IL" altLang="he-IL" sz="2600" b="1" kern="0" dirty="0">
                <a:solidFill>
                  <a:srgbClr val="00B050"/>
                </a:solidFill>
              </a:rPr>
              <a:t>ידועים מקרים שבהם בני נוער רבו על דברים חסרי ערך באמצע מסיבה, ואחד מהם שלף סכין והרג את חברו, שלא חשב כמוהו.</a:t>
            </a:r>
          </a:p>
        </p:txBody>
      </p:sp>
    </p:spTree>
    <p:extLst>
      <p:ext uri="{BB962C8B-B14F-4D97-AF65-F5344CB8AC3E}">
        <p14:creationId xmlns:p14="http://schemas.microsoft.com/office/powerpoint/2010/main" val="191008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D92E946-E56B-489F-8FE1-8A2162A3C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213095"/>
            <a:ext cx="11160000" cy="5665104"/>
          </a:xfrm>
        </p:spPr>
        <p:txBody>
          <a:bodyPr>
            <a:normAutofit fontScale="85000" lnSpcReduction="20000"/>
          </a:bodyPr>
          <a:lstStyle/>
          <a:p>
            <a:pPr marL="0" lvl="0" indent="0" algn="just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sz="3000" b="1" u="sng" kern="0" dirty="0">
                <a:solidFill>
                  <a:prstClr val="black"/>
                </a:solidFill>
              </a:rPr>
              <a:t>בנוסף</a:t>
            </a:r>
            <a:r>
              <a:rPr lang="he-IL" altLang="he-IL" sz="3000" b="1" kern="0" dirty="0">
                <a:solidFill>
                  <a:prstClr val="black"/>
                </a:solidFill>
              </a:rPr>
              <a:t>,</a:t>
            </a:r>
            <a:r>
              <a:rPr lang="he-IL" altLang="he-IL" sz="3000" kern="0" dirty="0">
                <a:solidFill>
                  <a:srgbClr val="000000"/>
                </a:solidFill>
              </a:rPr>
              <a:t> </a:t>
            </a:r>
            <a:r>
              <a:rPr lang="he-IL" altLang="he-IL" sz="3000" b="1" kern="0" dirty="0">
                <a:solidFill>
                  <a:srgbClr val="FF0000"/>
                </a:solidFill>
              </a:rPr>
              <a:t>אלימות מילולית פוגעת באנשים נפשית. </a:t>
            </a:r>
            <a:r>
              <a:rPr lang="he-IL" altLang="he-IL" sz="3000" b="1" kern="0" dirty="0">
                <a:solidFill>
                  <a:srgbClr val="0070C0"/>
                </a:solidFill>
              </a:rPr>
              <a:t>מסתבר שגם מילים יכולות לגרם נזקים, כמו: תסכול, חוסר ביטחון, פחד ועוד</a:t>
            </a:r>
            <a:r>
              <a:rPr lang="he-IL" altLang="he-IL" sz="3000" b="1" kern="0" dirty="0">
                <a:solidFill>
                  <a:srgbClr val="000066"/>
                </a:solidFill>
              </a:rPr>
              <a:t>. </a:t>
            </a:r>
            <a:r>
              <a:rPr lang="he-IL" altLang="he-IL" sz="3000" b="1" kern="0" dirty="0">
                <a:solidFill>
                  <a:srgbClr val="00B050"/>
                </a:solidFill>
              </a:rPr>
              <a:t>באחד מבתי הספר היסודיים נמנע תלמיד מלהגיע לבית הספר מפחד מפני נערים שסחטו אותו ודרשו ממנו כספים שלא היו לו.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he-IL" altLang="he-IL" sz="3000" b="1" kern="0" dirty="0">
              <a:solidFill>
                <a:srgbClr val="000000"/>
              </a:solidFill>
            </a:endParaRPr>
          </a:p>
          <a:p>
            <a:pPr marL="0" lvl="0" indent="0" algn="just" eaLnBrk="0" fontAlgn="base" hangingPunct="0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sz="3000" b="1" u="sng" kern="0" dirty="0">
                <a:solidFill>
                  <a:schemeClr val="tx1"/>
                </a:solidFill>
              </a:rPr>
              <a:t>יתר על כן</a:t>
            </a:r>
            <a:r>
              <a:rPr lang="he-IL" altLang="he-IL" sz="3000" b="1" kern="0" dirty="0">
                <a:solidFill>
                  <a:schemeClr val="tx1"/>
                </a:solidFill>
              </a:rPr>
              <a:t>, </a:t>
            </a:r>
            <a:r>
              <a:rPr lang="he-IL" altLang="he-IL" sz="3000" b="1" kern="0" dirty="0">
                <a:solidFill>
                  <a:srgbClr val="FF0000"/>
                </a:solidFill>
              </a:rPr>
              <a:t>אלימות גורמת לאי סדר חברתי. </a:t>
            </a:r>
            <a:r>
              <a:rPr lang="he-IL" altLang="he-IL" sz="3000" b="1" kern="0" dirty="0">
                <a:solidFill>
                  <a:srgbClr val="0070C0"/>
                </a:solidFill>
              </a:rPr>
              <a:t>אנשים מנסים לפתור </a:t>
            </a:r>
            <a:r>
              <a:rPr lang="he-IL" altLang="he-IL" sz="3000" b="1" kern="0" dirty="0" err="1">
                <a:solidFill>
                  <a:srgbClr val="0070C0"/>
                </a:solidFill>
              </a:rPr>
              <a:t>בכח</a:t>
            </a:r>
            <a:r>
              <a:rPr lang="he-IL" altLang="he-IL" sz="3000" b="1" kern="0" dirty="0">
                <a:solidFill>
                  <a:srgbClr val="0070C0"/>
                </a:solidFill>
              </a:rPr>
              <a:t> בעיות שצריכות להיפתר על ידי דו שיח או במסגרת משפטית מוסמכת</a:t>
            </a:r>
            <a:r>
              <a:rPr lang="he-IL" altLang="he-IL" sz="3000" b="1" kern="0" dirty="0">
                <a:solidFill>
                  <a:srgbClr val="000066"/>
                </a:solidFill>
              </a:rPr>
              <a:t>. </a:t>
            </a:r>
            <a:r>
              <a:rPr lang="he-IL" altLang="he-IL" sz="3000" b="1" kern="0" dirty="0">
                <a:solidFill>
                  <a:srgbClr val="00B050"/>
                </a:solidFill>
              </a:rPr>
              <a:t>התרחשו מקרים בהם אזרחים שלא היו מרוצים מהטיפול שהעניק להם הרופא ועל כן היכו ופצעו אותו.</a:t>
            </a:r>
            <a:r>
              <a:rPr lang="he-IL" altLang="he-IL" sz="3000" b="1" kern="0" dirty="0">
                <a:solidFill>
                  <a:srgbClr val="003300"/>
                </a:solidFill>
              </a:rPr>
              <a:t> </a:t>
            </a:r>
            <a:r>
              <a:rPr lang="he-IL" altLang="he-IL" sz="3000" b="1" kern="0" dirty="0">
                <a:solidFill>
                  <a:srgbClr val="7030A0"/>
                </a:solidFill>
              </a:rPr>
              <a:t>ראינו, אפוא, כי האלימות מסוכנת לחברה ולכן יש להילחם בה בכל האמצעים הקיימים, הן החינוכיים והן המשפטיים.</a:t>
            </a:r>
            <a:endParaRPr lang="en-US" altLang="he-IL" sz="3000" b="1" kern="0" dirty="0">
              <a:solidFill>
                <a:srgbClr val="7030A0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4422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0123EC63-3AFC-4E97-A95F-AB8425F0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400" dirty="0"/>
              <a:t>דגם זה שלמדנו היום נקרא דגם כתיבת טיעון</a:t>
            </a:r>
          </a:p>
        </p:txBody>
      </p:sp>
      <p:pic>
        <p:nvPicPr>
          <p:cNvPr id="1030" name="Picture 6" descr="טקסט שכנוע- טיעון שיעור 1 - כיתה ו'1 תשע&quot;ה">
            <a:extLst>
              <a:ext uri="{FF2B5EF4-FFF2-40B4-BE49-F238E27FC236}">
                <a16:creationId xmlns:a16="http://schemas.microsoft.com/office/drawing/2014/main" id="{9DED1932-2F4F-40F3-B568-32C0F5734A79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77" b="14773"/>
          <a:stretch/>
        </p:blipFill>
        <p:spPr bwMode="auto">
          <a:xfrm>
            <a:off x="2183082" y="1432873"/>
            <a:ext cx="7824249" cy="407696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85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שיפור כתיבה 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עברית לתלמידים ערביים | כיתות י'-</a:t>
            </a:r>
            <a:r>
              <a:rPr lang="he-IL" dirty="0" err="1">
                <a:sym typeface="Varela Round"/>
              </a:rPr>
              <a:t>י''ב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sz="3600" dirty="0">
                <a:sym typeface="Varela Round"/>
              </a:rPr>
              <a:t>שם המורה: </a:t>
            </a:r>
            <a:r>
              <a:rPr lang="he-IL" sz="3600" dirty="0" err="1">
                <a:sym typeface="Varela Round"/>
              </a:rPr>
              <a:t>מואפק</a:t>
            </a:r>
            <a:r>
              <a:rPr lang="he-IL" sz="3600" dirty="0">
                <a:sym typeface="Varela Round"/>
              </a:rPr>
              <a:t> </a:t>
            </a:r>
            <a:r>
              <a:rPr lang="he-IL" sz="3600" dirty="0" err="1">
                <a:sym typeface="Varela Round"/>
              </a:rPr>
              <a:t>יוספין</a:t>
            </a:r>
            <a:endParaRPr lang="he-IL" sz="3600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C39A926-107D-46FA-B0A5-1340372AF2C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e-IL" altLang="he-IL" u="sng" kern="0" dirty="0">
                <a:solidFill>
                  <a:srgbClr val="000000"/>
                </a:solidFill>
              </a:rPr>
              <a:t>העזרו בדוגמה המפורטת במצגת, בכל השלבים: 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e-IL" altLang="he-IL" kern="0" dirty="0">
                <a:solidFill>
                  <a:srgbClr val="C00000"/>
                </a:solidFill>
              </a:rPr>
              <a:t>המלצה להשתמש בצבע אחר בכל שלב כמו שעשינו לאורך השיעור</a:t>
            </a: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he-IL" altLang="he-IL" kern="0" dirty="0">
                <a:solidFill>
                  <a:srgbClr val="000000"/>
                </a:solidFill>
              </a:rPr>
              <a:t>בחרו את הנושא או את הרעיון עליו אתם רוצים לכתוב. נתחו אותו: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e-IL" kern="0" dirty="0">
                <a:solidFill>
                  <a:srgbClr val="000000"/>
                </a:solidFill>
              </a:rPr>
              <a:t>הנושא: ________________________________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e-IL" kern="0" dirty="0">
                <a:solidFill>
                  <a:srgbClr val="000000"/>
                </a:solidFill>
              </a:rPr>
              <a:t>שאלות לגבי הנושא:________________________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e-IL" kern="0" dirty="0">
                <a:solidFill>
                  <a:srgbClr val="000000"/>
                </a:solidFill>
              </a:rPr>
              <a:t>ידע קיים:_______________________________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e-IL" kern="0" dirty="0">
                <a:solidFill>
                  <a:srgbClr val="000000"/>
                </a:solidFill>
              </a:rPr>
              <a:t>רוצים לדעת:_____________________________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he-IL" kern="0" dirty="0">
                <a:solidFill>
                  <a:srgbClr val="000000"/>
                </a:solidFill>
              </a:rPr>
              <a:t>רעיונות קשורים לנושא:______________________</a:t>
            </a:r>
          </a:p>
          <a:p>
            <a:pPr>
              <a:lnSpc>
                <a:spcPct val="150000"/>
              </a:lnSpc>
            </a:pPr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D28A94E-93B9-485C-B8EA-78F09CC6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he-IL" sz="4400" dirty="0"/>
              <a:t>דף עבודה לתרגול כתיבת פסקה בשלבים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258309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2A5EB63-D57D-4ABB-A199-E4A5F3F1DB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213095"/>
            <a:ext cx="11160000" cy="566510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b="1" dirty="0"/>
              <a:t>2. שלב 2 - רשמו בטיוטה את התשובות לשאלה ששאלתם בשלב 1.</a:t>
            </a:r>
          </a:p>
          <a:p>
            <a:pPr marL="0" lvl="0" indent="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kern="0" dirty="0"/>
              <a:t>_____________________________________________</a:t>
            </a:r>
          </a:p>
          <a:p>
            <a:pPr marL="0" lvl="0" indent="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kern="0" dirty="0"/>
              <a:t>3. </a:t>
            </a:r>
            <a:r>
              <a:rPr lang="he-IL" b="1" dirty="0"/>
              <a:t>שלב 3 - הוסיפו מילות קישור או משפטי קישור כדי ליצור לכידות ורצף. </a:t>
            </a:r>
            <a:r>
              <a:rPr lang="he-IL" altLang="he-IL" kern="0" dirty="0"/>
              <a:t>______________________________________________ </a:t>
            </a:r>
          </a:p>
          <a:p>
            <a:pPr marL="0" lvl="0" indent="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kern="0" dirty="0"/>
              <a:t>4. </a:t>
            </a:r>
            <a:r>
              <a:rPr lang="he-IL" b="1" dirty="0"/>
              <a:t>שלב 4 - הרחבה באמצעות משפטי הסבר או תיאור </a:t>
            </a:r>
            <a:r>
              <a:rPr lang="he-IL" altLang="he-IL" kern="0" dirty="0"/>
              <a:t>______________________________________________</a:t>
            </a:r>
          </a:p>
          <a:p>
            <a:pPr marL="0" lvl="0" indent="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kern="0" dirty="0"/>
              <a:t>5. </a:t>
            </a:r>
            <a:r>
              <a:rPr lang="he-IL" b="1" dirty="0"/>
              <a:t>שלב 5 - הוספת דוגמאות קונקרטיות </a:t>
            </a:r>
            <a:r>
              <a:rPr lang="he-IL" altLang="he-IL" kern="0" dirty="0"/>
              <a:t>_____________________</a:t>
            </a:r>
          </a:p>
          <a:p>
            <a:pPr marL="0" lvl="0" indent="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kern="0" dirty="0"/>
              <a:t>6. </a:t>
            </a:r>
            <a:r>
              <a:rPr lang="he-IL" b="1" dirty="0"/>
              <a:t>שלב 6 - הוספת משפט סיכום </a:t>
            </a:r>
            <a:r>
              <a:rPr lang="he-IL" altLang="he-IL" kern="0" dirty="0"/>
              <a:t>_________________________</a:t>
            </a:r>
          </a:p>
          <a:p>
            <a:pPr marL="0" lvl="0" indent="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kern="0" dirty="0"/>
              <a:t>7. </a:t>
            </a:r>
            <a:r>
              <a:rPr lang="he-IL" b="1" dirty="0"/>
              <a:t>שלב 7 - הוספת פתיח- הצגת הרעיון המרכזי במשפט פתיח </a:t>
            </a:r>
            <a:r>
              <a:rPr lang="he-IL" altLang="he-IL" kern="0" dirty="0"/>
              <a:t>______________________________________________</a:t>
            </a:r>
          </a:p>
          <a:p>
            <a:pPr marL="0" lvl="0" indent="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he-IL" altLang="he-IL" kern="0" dirty="0"/>
              <a:t>8. </a:t>
            </a:r>
            <a:r>
              <a:rPr lang="he-IL" altLang="he-IL" b="1" kern="0" dirty="0"/>
              <a:t>חיבור החלקים לקטע או לפסקה</a:t>
            </a:r>
            <a:r>
              <a:rPr lang="he-IL" altLang="he-IL" kern="0" dirty="0"/>
              <a:t>:________________________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3982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FE19D9A-D535-4B5D-B176-E65B8684E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1637" y="1234910"/>
            <a:ext cx="11160000" cy="4624351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altLang="he-IL" sz="4800" b="1" kern="0" dirty="0">
                <a:solidFill>
                  <a:srgbClr val="0070C0"/>
                </a:solidFill>
                <a:ea typeface="+mj-ea"/>
              </a:rPr>
              <a:t>תודה על הצפייה וההקשבה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altLang="he-IL" sz="4800" b="1" kern="0" dirty="0">
                <a:solidFill>
                  <a:srgbClr val="0070C0"/>
                </a:solidFill>
                <a:ea typeface="+mj-ea"/>
              </a:rPr>
              <a:t>עבודה נעימה...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4800" b="1" kern="0" dirty="0">
                <a:solidFill>
                  <a:srgbClr val="0070C0"/>
                </a:solidFill>
                <a:ea typeface="+mj-ea"/>
              </a:rPr>
              <a:t>בשבילכם: </a:t>
            </a:r>
            <a:r>
              <a:rPr lang="he-IL" sz="4800" b="1" kern="0" dirty="0" err="1">
                <a:solidFill>
                  <a:srgbClr val="0070C0"/>
                </a:solidFill>
                <a:ea typeface="+mj-ea"/>
              </a:rPr>
              <a:t>מואפק</a:t>
            </a:r>
            <a:r>
              <a:rPr lang="he-IL" sz="4800" b="1" kern="0" dirty="0">
                <a:solidFill>
                  <a:srgbClr val="0070C0"/>
                </a:solidFill>
                <a:ea typeface="+mj-ea"/>
              </a:rPr>
              <a:t> יוספין</a:t>
            </a:r>
            <a:endParaRPr lang="he-IL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14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id="{737D3E99-F113-4BB4-9097-B1002DE0F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8318" y="3743867"/>
            <a:ext cx="9613777" cy="1415378"/>
          </a:xfrm>
        </p:spPr>
        <p:txBody>
          <a:bodyPr wrap="none" lIns="36000" tIns="36000" rIns="36000" bIns="3600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2000" dirty="0"/>
              <a:t>השימוש ביצירות במהלך שידור זה נעשה לפי סעיף 27א לחוק זכות יוצרים, תשס"ח-2007. </a:t>
            </a:r>
            <a:br>
              <a:rPr lang="en-US" sz="2000" dirty="0"/>
            </a:br>
            <a:r>
              <a:rPr lang="he-IL" sz="2000" dirty="0"/>
              <a:t>אם הינך בעל הזכויות באחת היצירות, באפשרותך לבקש מאיתנו לחדול מהשימוש ביצירה, </a:t>
            </a:r>
            <a:br>
              <a:rPr lang="en-US" sz="2000" dirty="0"/>
            </a:br>
            <a:r>
              <a:rPr lang="he-IL" sz="2000" dirty="0"/>
              <a:t>זאת באמצעות פנייה לדוא"ל </a:t>
            </a:r>
            <a:r>
              <a:rPr lang="en-US" sz="2000" dirty="0"/>
              <a:t>rights@education.gov.il</a:t>
            </a:r>
            <a:endParaRPr lang="he-IL" sz="2000" dirty="0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DFF735AD-340B-4FCF-969A-F904F6012CB9}"/>
              </a:ext>
            </a:extLst>
          </p:cNvPr>
          <p:cNvSpPr/>
          <p:nvPr/>
        </p:nvSpPr>
        <p:spPr>
          <a:xfrm>
            <a:off x="1272288" y="2661336"/>
            <a:ext cx="9645837" cy="743656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27309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C9D7524-5497-4B5F-BC4E-CD1184F722E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he-IL" sz="2800" b="1" dirty="0"/>
              <a:t>כאשר מבקשים מכם, תלמידים יקרים, לכתוב תשובה פתוחה וקצרה או חיבור קצר, </a:t>
            </a:r>
            <a:r>
              <a:rPr lang="he-IL" sz="2800" b="1" dirty="0">
                <a:solidFill>
                  <a:srgbClr val="FF0000"/>
                </a:solidFill>
              </a:rPr>
              <a:t>אז יש לכם קושי למצוא רעיונות</a:t>
            </a:r>
            <a:r>
              <a:rPr lang="he-IL" sz="2800" b="1" dirty="0"/>
              <a:t>, </a:t>
            </a:r>
            <a:r>
              <a:rPr lang="he-IL" sz="2800" b="1" dirty="0">
                <a:solidFill>
                  <a:schemeClr val="tx2"/>
                </a:solidFill>
              </a:rPr>
              <a:t>אתם לא יודעים מה מצופה מכם לכלול בתשובה שלכם</a:t>
            </a:r>
            <a:r>
              <a:rPr lang="he-IL" sz="2800" b="1" dirty="0"/>
              <a:t>, </a:t>
            </a:r>
            <a:r>
              <a:rPr lang="he-IL" sz="2800" b="1" dirty="0">
                <a:solidFill>
                  <a:srgbClr val="0070C0"/>
                </a:solidFill>
              </a:rPr>
              <a:t>לא יודעים כיצד להביע דעתכם, לנמק, להרחיב </a:t>
            </a:r>
            <a:r>
              <a:rPr lang="he-IL" sz="2800" b="1" dirty="0" err="1">
                <a:solidFill>
                  <a:srgbClr val="0070C0"/>
                </a:solidFill>
              </a:rPr>
              <a:t>וכו</a:t>
            </a:r>
            <a:r>
              <a:rPr lang="he-IL" sz="2800" b="1" dirty="0">
                <a:solidFill>
                  <a:srgbClr val="0070C0"/>
                </a:solidFill>
              </a:rPr>
              <a:t>'.</a:t>
            </a:r>
            <a:r>
              <a:rPr lang="he-IL" sz="2800" b="1" dirty="0"/>
              <a:t> </a:t>
            </a:r>
            <a:r>
              <a:rPr lang="he-IL" sz="2800" b="1" dirty="0">
                <a:solidFill>
                  <a:srgbClr val="FF0000"/>
                </a:solidFill>
              </a:rPr>
              <a:t>וחלק מכם פשוט מוותר מראש על משימות הכרוכות בכתיבה. </a:t>
            </a:r>
            <a:r>
              <a:rPr lang="he-IL" sz="2800" b="1" dirty="0"/>
              <a:t>לכן נלמד יחד כיצד להתמודד עם אתגר חשוב ומהותי זה.</a:t>
            </a:r>
            <a:endParaRPr lang="he-IL" sz="2800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F647878-1F77-4256-BE27-538E2319E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dirty="0"/>
              <a:t>האתגר של השיעור</a:t>
            </a:r>
          </a:p>
        </p:txBody>
      </p:sp>
    </p:spTree>
    <p:extLst>
      <p:ext uri="{BB962C8B-B14F-4D97-AF65-F5344CB8AC3E}">
        <p14:creationId xmlns:p14="http://schemas.microsoft.com/office/powerpoint/2010/main" val="291686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73D3169-0CCB-46F4-AEDC-FAE16D67390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800" dirty="0">
                <a:solidFill>
                  <a:srgbClr val="0070C0"/>
                </a:solidFill>
              </a:rPr>
              <a:t>כתיבה בזיקה לטקסט וצמוד לו</a:t>
            </a:r>
          </a:p>
          <a:p>
            <a:pPr>
              <a:lnSpc>
                <a:spcPct val="150000"/>
              </a:lnSpc>
            </a:pPr>
            <a:r>
              <a:rPr lang="he-IL" sz="2800" dirty="0">
                <a:solidFill>
                  <a:srgbClr val="0070C0"/>
                </a:solidFill>
              </a:rPr>
              <a:t>כתיבה חופשית ללא טקסט עזר</a:t>
            </a:r>
          </a:p>
          <a:p>
            <a:pPr>
              <a:lnSpc>
                <a:spcPct val="150000"/>
              </a:lnSpc>
            </a:pPr>
            <a:r>
              <a:rPr lang="he-IL" sz="2800" dirty="0">
                <a:solidFill>
                  <a:srgbClr val="0070C0"/>
                </a:solidFill>
              </a:rPr>
              <a:t>טיפים לכתיבה שיעזרו לכם להתנסח בבירור ולארגן את המחשבות</a:t>
            </a:r>
          </a:p>
          <a:p>
            <a:pPr>
              <a:lnSpc>
                <a:spcPct val="150000"/>
              </a:lnSpc>
            </a:pPr>
            <a:r>
              <a:rPr lang="he-IL" sz="2800" dirty="0">
                <a:solidFill>
                  <a:srgbClr val="0070C0"/>
                </a:solidFill>
              </a:rPr>
              <a:t>שיטות להעלאת רעיונות במהלך הכתיבה </a:t>
            </a:r>
          </a:p>
          <a:p>
            <a:pPr>
              <a:lnSpc>
                <a:spcPct val="150000"/>
              </a:lnSpc>
            </a:pPr>
            <a:r>
              <a:rPr lang="he-IL" sz="2800" dirty="0">
                <a:solidFill>
                  <a:srgbClr val="0070C0"/>
                </a:solidFill>
              </a:rPr>
              <a:t>כתיבה חופשית בשלבים</a:t>
            </a:r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כתיבה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/>
              <a:t>כתיבה בזיקה לטקסט וכתיבה חופשית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he-IL" sz="2800" dirty="0"/>
              <a:t>במהלך הלמידה שלנו אנו כותבים </a:t>
            </a:r>
            <a:r>
              <a:rPr lang="he-IL" sz="2800" b="1" u="sng" dirty="0"/>
              <a:t>בזיקה וצמוד לטקסט</a:t>
            </a:r>
            <a:r>
              <a:rPr lang="he-IL" sz="2800" dirty="0"/>
              <a:t>, כגון כתיבת תשובה, כתיבת סיכום, כתיבה הנשענת על הטקסט.</a:t>
            </a:r>
          </a:p>
          <a:p>
            <a:pPr>
              <a:lnSpc>
                <a:spcPct val="150000"/>
              </a:lnSpc>
            </a:pPr>
            <a:endParaRPr lang="he-IL" sz="2800" dirty="0"/>
          </a:p>
          <a:p>
            <a:pPr>
              <a:lnSpc>
                <a:spcPct val="150000"/>
              </a:lnSpc>
            </a:pPr>
            <a:r>
              <a:rPr lang="he-IL" sz="2800" dirty="0"/>
              <a:t> </a:t>
            </a:r>
            <a:r>
              <a:rPr lang="he-IL" sz="2800" b="1" u="sng" dirty="0"/>
              <a:t>כתיבה חופשית </a:t>
            </a:r>
            <a:r>
              <a:rPr lang="he-IL" sz="2800" dirty="0"/>
              <a:t> שלא נשענת על טקסט קיים אלא על "טקסט" הנמצא בראשו של הכותב . הכותב צריך לדלות ממוחו - מושגים, רעיונות ותכנים כדי לכתוב. </a:t>
            </a:r>
          </a:p>
          <a:p>
            <a:pPr>
              <a:lnSpc>
                <a:spcPct val="150000"/>
              </a:lnSpc>
            </a:pPr>
            <a:r>
              <a:rPr lang="he-IL" sz="2800" dirty="0"/>
              <a:t>כתיבה חופשית מצריכה היערכות מנטאלית ושכלית שונה, ולשם כך נדבר בהמשך על שיטות לשליפת רעיונות והעלאתם בכתיבה. 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7262396-C91E-4C97-855F-7669D90EDF1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he-IL" sz="2600" dirty="0">
                <a:solidFill>
                  <a:srgbClr val="C00000"/>
                </a:solidFill>
              </a:rPr>
              <a:t>הכירו יותר מילים ופירושיהן</a:t>
            </a:r>
            <a:br>
              <a:rPr lang="en-US" sz="2600" dirty="0">
                <a:solidFill>
                  <a:srgbClr val="C00000"/>
                </a:solidFill>
              </a:rPr>
            </a:br>
            <a:r>
              <a:rPr lang="he-IL" sz="2600" dirty="0"/>
              <a:t>ככל שתכירו יותר מילים, כך תתעצם היכולת שלכם לדייק במחשבה.</a:t>
            </a:r>
          </a:p>
          <a:p>
            <a:pPr marL="457200" indent="-4572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he-IL" sz="2600" dirty="0">
                <a:solidFill>
                  <a:srgbClr val="C00000"/>
                </a:solidFill>
              </a:rPr>
              <a:t>הימנעו משימוש בשפה גבוהה מדי</a:t>
            </a:r>
            <a:br>
              <a:rPr lang="en-US" sz="2600" dirty="0">
                <a:solidFill>
                  <a:srgbClr val="C00000"/>
                </a:solidFill>
              </a:rPr>
            </a:br>
            <a:r>
              <a:rPr lang="he-IL" sz="2600" dirty="0"/>
              <a:t>אם נשתמש בשפה ברורה לנו אז הכתיבה והמחשבה שמאחוריה יהיו מובנות.</a:t>
            </a:r>
          </a:p>
          <a:p>
            <a:pPr marL="457200" lvl="0" indent="-4572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he-IL" sz="2600" dirty="0">
                <a:solidFill>
                  <a:srgbClr val="C00000"/>
                </a:solidFill>
              </a:rPr>
              <a:t>השתמשו בגוף ראשון</a:t>
            </a:r>
            <a:br>
              <a:rPr lang="en-US" sz="2600" dirty="0">
                <a:solidFill>
                  <a:srgbClr val="C00000"/>
                </a:solidFill>
              </a:rPr>
            </a:br>
            <a:r>
              <a:rPr lang="he-IL" sz="2600" dirty="0"/>
              <a:t>שימוש בגוף ראשון, למשל (אני רוצה לכתוב על...)</a:t>
            </a:r>
          </a:p>
          <a:p>
            <a:pPr marL="457200" lvl="0" indent="-4572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endParaRPr lang="he-IL" sz="2600" dirty="0"/>
          </a:p>
          <a:p>
            <a:pPr marL="457200" indent="-4572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endParaRPr lang="he-IL" sz="2600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CCADEA63-7F39-4D30-9878-E413E927A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dirty="0">
                <a:solidFill>
                  <a:srgbClr val="0070C0"/>
                </a:solidFill>
              </a:rPr>
              <a:t>טיפים העוזרים לכם לכתוב בבירור ולארגן את המחשבות</a:t>
            </a:r>
          </a:p>
        </p:txBody>
      </p:sp>
    </p:spTree>
    <p:extLst>
      <p:ext uri="{BB962C8B-B14F-4D97-AF65-F5344CB8AC3E}">
        <p14:creationId xmlns:p14="http://schemas.microsoft.com/office/powerpoint/2010/main" val="377825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C962CB2-486C-4DEA-AF07-37B4B0F9B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213095"/>
            <a:ext cx="11160000" cy="5665104"/>
          </a:xfrm>
        </p:spPr>
        <p:txBody>
          <a:bodyPr>
            <a:no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he-IL" dirty="0">
                <a:solidFill>
                  <a:srgbClr val="C00000"/>
                </a:solidFill>
              </a:rPr>
              <a:t>מצאו את הסגנון הייחודי שלכם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he-IL" dirty="0"/>
              <a:t>תכתבו בסגנון האמתי שלכם, תעריכו ותאהבו מה שאתם כותבים.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he-IL" dirty="0">
                <a:solidFill>
                  <a:srgbClr val="C00000"/>
                </a:solidFill>
              </a:rPr>
              <a:t>אתם הקהל של הכתיבה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he-IL" dirty="0">
                <a:solidFill>
                  <a:srgbClr val="1F497D"/>
                </a:solidFill>
              </a:rPr>
              <a:t>תחשבו שאתם כותבים לעצמכם ולהנאתכם</a:t>
            </a:r>
            <a:endParaRPr lang="he-IL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he-IL" dirty="0">
                <a:solidFill>
                  <a:srgbClr val="C00000"/>
                </a:solidFill>
              </a:rPr>
              <a:t>למדו את כתיבתם של אחרים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he-IL" dirty="0"/>
              <a:t>"כתיבה נלמדת על ידי חיקוי... אני לומד  גם מקריאת מה שכתבו האחרים ומנסה תמיד לפענח איך הם כותבים".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he-IL" dirty="0">
                <a:solidFill>
                  <a:srgbClr val="C00000"/>
                </a:solidFill>
              </a:rPr>
              <a:t>קראו בקול מה שכתבתם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he-IL" dirty="0"/>
              <a:t>קריאת הטקסט שכתבתם בקול, תיתן לכם מושג טוב יותר לגבי איכותו ולגבי השיפורים הנדרשים.</a:t>
            </a:r>
          </a:p>
        </p:txBody>
      </p:sp>
    </p:spTree>
    <p:extLst>
      <p:ext uri="{BB962C8B-B14F-4D97-AF65-F5344CB8AC3E}">
        <p14:creationId xmlns:p14="http://schemas.microsoft.com/office/powerpoint/2010/main" val="211219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972ABFC8-D795-4FC4-BE80-B2FFB7F0F76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he-IL" b="1" dirty="0"/>
              <a:t>אמירה שכיחה בקרב התלמידים ועלתה באתגר השיעור: "אין לי מה לכתוב".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b="1" u="sng" dirty="0"/>
              <a:t>לכן  כאן אציע שיטות שונות להתמודדות עם הבעיה הזו. 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he-IL" u="sng" dirty="0"/>
              <a:t>דרך שיחה ודיון</a:t>
            </a:r>
            <a:r>
              <a:rPr lang="he-IL" dirty="0"/>
              <a:t> על הנושא שרוצים לכתוב עליו. השתתפו בשיחה על הנושא שהמורה ינהל לפני שמתחילים לכתוב.</a:t>
            </a:r>
          </a:p>
          <a:p>
            <a:pPr marL="457200" indent="-457200">
              <a:lnSpc>
                <a:spcPct val="150000"/>
              </a:lnSpc>
              <a:buAutoNum type="arabicPeriod" startAt="2"/>
            </a:pPr>
            <a:r>
              <a:rPr lang="he-IL" u="sng" dirty="0"/>
              <a:t>דרך תיאור</a:t>
            </a:r>
            <a:r>
              <a:rPr lang="he-IL" dirty="0"/>
              <a:t> - היזכרו ברגעים, בדמויות, בסיפורים ושלבו אותם בכתיבה.</a:t>
            </a:r>
          </a:p>
          <a:p>
            <a:pPr marL="457200" indent="-457200">
              <a:lnSpc>
                <a:spcPct val="150000"/>
              </a:lnSpc>
              <a:buAutoNum type="arabicPeriod" startAt="2"/>
            </a:pPr>
            <a:r>
              <a:rPr lang="he-IL" u="sng" dirty="0"/>
              <a:t>דרך דיאלוג</a:t>
            </a:r>
            <a:r>
              <a:rPr lang="he-IL" dirty="0"/>
              <a:t> - נהלו עם הדמות מעין דו-שיח בכתב, דמיינו שהדמות מראיינת אתכם או אתם אותה. דמיינו שאתם כותבים לדמות מכתב. 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0C8A210E-994E-4F5C-8CE6-BA6B6E8B1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dirty="0">
                <a:solidFill>
                  <a:srgbClr val="0070C0"/>
                </a:solidFill>
              </a:rPr>
              <a:t>שיטות להעלאת רעיונות במהלך הכתיבה</a:t>
            </a:r>
          </a:p>
        </p:txBody>
      </p:sp>
    </p:spTree>
    <p:extLst>
      <p:ext uri="{BB962C8B-B14F-4D97-AF65-F5344CB8AC3E}">
        <p14:creationId xmlns:p14="http://schemas.microsoft.com/office/powerpoint/2010/main" val="177238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1C016CC-E1E1-4CC2-9FD0-A5B3C3B0BB5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e-IL" sz="2600" b="1" dirty="0"/>
              <a:t>שלב 1 - בחרו את הנושא המרכזי/הרעיון המרכזי עליו אתם רוצים לכתוב</a:t>
            </a:r>
            <a:r>
              <a:rPr lang="he-IL" sz="2600" dirty="0"/>
              <a:t>. </a:t>
            </a:r>
          </a:p>
          <a:p>
            <a:pPr marL="0" indent="0">
              <a:buNone/>
            </a:pPr>
            <a:r>
              <a:rPr lang="he-IL" sz="2600" dirty="0"/>
              <a:t>למשל: </a:t>
            </a:r>
            <a:r>
              <a:rPr lang="he-IL" sz="2600" b="1" dirty="0">
                <a:solidFill>
                  <a:srgbClr val="FF0000"/>
                </a:solidFill>
              </a:rPr>
              <a:t>התנהגות אלימה מסוכנת לחברה</a:t>
            </a:r>
          </a:p>
          <a:p>
            <a:pPr marL="0" indent="0">
              <a:buNone/>
            </a:pPr>
            <a:endParaRPr lang="he-IL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e-IL" sz="2600" b="1" dirty="0"/>
              <a:t>שאלו שאלות לגבי הנושא</a:t>
            </a:r>
            <a:r>
              <a:rPr lang="he-IL" sz="2600" dirty="0"/>
              <a:t>. </a:t>
            </a:r>
          </a:p>
          <a:p>
            <a:pPr marL="0" indent="0">
              <a:buNone/>
            </a:pPr>
            <a:r>
              <a:rPr lang="he-IL" sz="2600" dirty="0"/>
              <a:t>למשל: </a:t>
            </a:r>
            <a:r>
              <a:rPr lang="he-IL" sz="2600" b="1" dirty="0">
                <a:solidFill>
                  <a:srgbClr val="FF0000"/>
                </a:solidFill>
              </a:rPr>
              <a:t>למה התנהגות אלימה מסוכנת? מה תוצאותיה של האלימות? </a:t>
            </a:r>
            <a:br>
              <a:rPr lang="en-US" sz="2600" b="1" dirty="0">
                <a:solidFill>
                  <a:srgbClr val="FF0000"/>
                </a:solidFill>
              </a:rPr>
            </a:br>
            <a:r>
              <a:rPr lang="he-IL" sz="2600" b="1" dirty="0">
                <a:solidFill>
                  <a:srgbClr val="FF0000"/>
                </a:solidFill>
              </a:rPr>
              <a:t>מה הגורמים לה? וכו'</a:t>
            </a:r>
          </a:p>
          <a:p>
            <a:pPr marL="0" indent="0">
              <a:buNone/>
            </a:pPr>
            <a:endParaRPr lang="he-IL" sz="1800" dirty="0"/>
          </a:p>
          <a:p>
            <a:pPr marL="0" indent="0">
              <a:buNone/>
            </a:pPr>
            <a:r>
              <a:rPr lang="he-IL" sz="2600" b="1" dirty="0"/>
              <a:t>בדקו מה אתם כבר יודעים על הנושא</a:t>
            </a:r>
          </a:p>
          <a:p>
            <a:pPr marL="0" indent="0">
              <a:buNone/>
            </a:pPr>
            <a:r>
              <a:rPr lang="he-IL" sz="2600" b="1" dirty="0"/>
              <a:t>בדקו מה עוד אתם רוצים לדעת על הנושא</a:t>
            </a:r>
          </a:p>
          <a:p>
            <a:pPr marL="0" indent="0">
              <a:buNone/>
            </a:pPr>
            <a:r>
              <a:rPr lang="he-IL" sz="2600" b="1" dirty="0"/>
              <a:t>בדקו אלו רעיונות יכולים להיות קשורים בנושא</a:t>
            </a:r>
          </a:p>
          <a:p>
            <a:pPr marL="0" indent="0">
              <a:buNone/>
            </a:pPr>
            <a:endParaRPr lang="he-IL" sz="2600" dirty="0"/>
          </a:p>
          <a:p>
            <a:pPr marL="0" indent="0">
              <a:buNone/>
            </a:pPr>
            <a:endParaRPr lang="he-IL" sz="2600" dirty="0"/>
          </a:p>
          <a:p>
            <a:pPr marL="0" indent="0">
              <a:buNone/>
            </a:pPr>
            <a:endParaRPr lang="he-IL" sz="2600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CA9A6EEB-99FA-4429-A66F-361F988D6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dirty="0">
                <a:solidFill>
                  <a:srgbClr val="0070C0"/>
                </a:solidFill>
              </a:rPr>
              <a:t>כתיבה חופשית בשלבים</a:t>
            </a:r>
          </a:p>
        </p:txBody>
      </p:sp>
    </p:spTree>
    <p:extLst>
      <p:ext uri="{BB962C8B-B14F-4D97-AF65-F5344CB8AC3E}">
        <p14:creationId xmlns:p14="http://schemas.microsoft.com/office/powerpoint/2010/main" val="67108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Words>1447</Words>
  <Application>Microsoft Office PowerPoint</Application>
  <PresentationFormat>מותאם אישית</PresentationFormat>
  <Paragraphs>105</Paragraphs>
  <Slides>23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7" baseType="lpstr">
      <vt:lpstr>Arial</vt:lpstr>
      <vt:lpstr>Calibri</vt:lpstr>
      <vt:lpstr>Varela Round</vt:lpstr>
      <vt:lpstr>ערכת נושא Office</vt:lpstr>
      <vt:lpstr>מערכת שידורים לאומית</vt:lpstr>
      <vt:lpstr>שיפור כתיבה </vt:lpstr>
      <vt:lpstr>האתגר של השיעור</vt:lpstr>
      <vt:lpstr>מה נלמד היום </vt:lpstr>
      <vt:lpstr>כתיבה</vt:lpstr>
      <vt:lpstr>טיפים העוזרים לכם לכתוב בבירור ולארגן את המחשבות</vt:lpstr>
      <vt:lpstr>מצגת של PowerPoint‏</vt:lpstr>
      <vt:lpstr>שיטות להעלאת רעיונות במהלך הכתיבה</vt:lpstr>
      <vt:lpstr>כתיבה חופשית בשלבים</vt:lpstr>
      <vt:lpstr>מצגת של PowerPoint‏</vt:lpstr>
      <vt:lpstr>שימוש יעיל במילות קישור בכתיבה (וגם מילות קישור נרדפות)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דגם זה שלמדנו היום נקרא דגם כתיבת טיעון</vt:lpstr>
      <vt:lpstr>דף עבודה לתרגול כתיבת פסקה בשלבים</vt:lpstr>
      <vt:lpstr>מצגת של PowerPoint‏</vt:lpstr>
      <vt:lpstr>מצגת של PowerPoint‏</vt:lpstr>
      <vt:lpstr>השימוש ביצירות במהלך שידור זה נעשה לפי סעיף 27א לחוק זכות יוצרים, תשס"ח-2007.  אם הינך בעל הזכויות באחת היצירות, באפשרותך לבקש מאיתנו לחדול מהשימוש ביצירה,  זאת באמצעות פנייה לדוא"ל rights@education.gov.il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נעמה כהן-לוז</cp:lastModifiedBy>
  <cp:revision>108</cp:revision>
  <dcterms:created xsi:type="dcterms:W3CDTF">2020-03-15T19:13:03Z</dcterms:created>
  <dcterms:modified xsi:type="dcterms:W3CDTF">2020-06-11T09:18:34Z</dcterms:modified>
</cp:coreProperties>
</file>