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  <p:sldMasterId id="2147483711" r:id="rId2"/>
  </p:sldMasterIdLst>
  <p:notesMasterIdLst>
    <p:notesMasterId r:id="rId27"/>
  </p:notesMasterIdLst>
  <p:sldIdLst>
    <p:sldId id="31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7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arela Round" panose="00000500000000000000" pitchFamily="2" charset="-79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5CF03B-6A5A-4DEB-9A9C-D2D160A446D7}">
  <a:tblStyle styleId="{045CF03B-6A5A-4DEB-9A9C-D2D160A446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B42E0E-7DE7-42E5-8961-5B509E80D69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EEE51FC-C3C7-4317-90C7-F170FAF55F61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95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0" name="Google Shape;79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8" name="Google Shape;7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6" name="Google Shape;80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" name="Google Shape;82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1" name="Google Shape;84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715" name="Google Shape;71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8" name="Google Shape;84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3" name="Google Shape;86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0" name="Google Shape;87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1" name="Google Shape;871;p5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ar-SA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4" name="Google Shape;88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6" name="Google Shape;7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2" name="Google Shape;7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0" name="Google Shape;77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339874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6085733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986353" y="53985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757786" y="600245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0"/>
          <p:cNvSpPr txBox="1"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0"/>
          <p:cNvSpPr/>
          <p:nvPr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0"/>
          <p:cNvSpPr/>
          <p:nvPr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0"/>
          <p:cNvSpPr/>
          <p:nvPr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0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62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2"/>
          </p:nvPr>
        </p:nvSpPr>
        <p:spPr>
          <a:xfrm>
            <a:off x="738213" y="3655832"/>
            <a:ext cx="1087341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3"/>
          <p:cNvSpPr txBox="1">
            <a:spLocks noGrp="1"/>
          </p:cNvSpPr>
          <p:nvPr>
            <p:ph type="body" idx="1"/>
          </p:nvPr>
        </p:nvSpPr>
        <p:spPr>
          <a:xfrm>
            <a:off x="515273" y="1195757"/>
            <a:ext cx="11161453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4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0" name="Google Shape;320;p4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1" name="Google Shape;321;p4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4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5" name="Google Shape;325;p44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6" name="Google Shape;326;p44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 על פורמט מלא">
  <p:cSld name="סרט על פורמט מלא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9" name="Google Shape;329;p45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0" name="Google Shape;330;p4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1" name="Google Shape;331;p45"/>
          <p:cNvSpPr>
            <a:spLocks noGrp="1"/>
          </p:cNvSpPr>
          <p:nvPr>
            <p:ph type="media" idx="2"/>
          </p:nvPr>
        </p:nvSpPr>
        <p:spPr>
          <a:xfrm>
            <a:off x="193700" y="228600"/>
            <a:ext cx="11782372" cy="64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62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738213" y="3655832"/>
            <a:ext cx="1087341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יסה מותאמת אישית">
  <p:cSld name="פריסה מותאמת אישית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6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6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>
            <a:spLocks noGrp="1"/>
          </p:cNvSpPr>
          <p:nvPr>
            <p:ph type="ctrTitle"/>
          </p:nvPr>
        </p:nvSpPr>
        <p:spPr>
          <a:xfrm>
            <a:off x="623882" y="1288473"/>
            <a:ext cx="10872592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  <a:defRPr sz="3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7"/>
          <p:cNvSpPr txBox="1">
            <a:spLocks noGrp="1"/>
          </p:cNvSpPr>
          <p:nvPr>
            <p:ph type="body" idx="1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1">
  <p:cSld name="כותרת בלבד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15274" y="213094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5719174"/>
            <a:ext cx="4766100" cy="3576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6891889" y="39757"/>
            <a:ext cx="5300100" cy="22170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6147724"/>
            <a:ext cx="7724400" cy="6744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6"/>
          <p:cNvGrpSpPr/>
          <p:nvPr/>
        </p:nvGrpSpPr>
        <p:grpSpPr>
          <a:xfrm>
            <a:off x="358720" y="6187722"/>
            <a:ext cx="3913243" cy="506327"/>
            <a:chOff x="358720" y="6187719"/>
            <a:chExt cx="3913243" cy="506326"/>
          </a:xfrm>
        </p:grpSpPr>
        <p:cxnSp>
          <p:nvCxnSpPr>
            <p:cNvPr id="41" name="Google Shape;41;p6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" name="Google Shape;42;p6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081591" y="663125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671640" y="1928814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-54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">
  <p:cSld name="כותרת ראשית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7354565" y="2026508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12947249" y="-3969273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7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/>
          <p:nvPr/>
        </p:nvSpPr>
        <p:spPr>
          <a:xfrm>
            <a:off x="2090531" y="2902422"/>
            <a:ext cx="8636821" cy="1217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5098472" y="1831503"/>
            <a:ext cx="5884533" cy="1070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" name="Google Shape;73;p9"/>
          <p:cNvCxnSpPr/>
          <p:nvPr/>
        </p:nvCxnSpPr>
        <p:spPr>
          <a:xfrm>
            <a:off x="7156172" y="1639956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9"/>
          <p:cNvSpPr/>
          <p:nvPr/>
        </p:nvSpPr>
        <p:spPr>
          <a:xfrm rot="-5400000">
            <a:off x="10880057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Google Shape;75;p9"/>
          <p:cNvCxnSpPr/>
          <p:nvPr/>
        </p:nvCxnSpPr>
        <p:spPr>
          <a:xfrm>
            <a:off x="2090531" y="4989651"/>
            <a:ext cx="5065643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2565200" y="3025259"/>
            <a:ext cx="7816849" cy="106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7" name="Google Shape;77;p9"/>
          <p:cNvGrpSpPr/>
          <p:nvPr/>
        </p:nvGrpSpPr>
        <p:grpSpPr>
          <a:xfrm>
            <a:off x="-110839" y="110840"/>
            <a:ext cx="1530097" cy="1525929"/>
            <a:chOff x="8374611" y="4283110"/>
            <a:chExt cx="2300578" cy="2294314"/>
          </a:xfrm>
        </p:grpSpPr>
        <p:pic>
          <p:nvPicPr>
            <p:cNvPr id="78" name="Google Shape;78;p9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9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ar-S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ar-S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0" name="Google Shape;8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2187" y="886221"/>
            <a:ext cx="9150177" cy="27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>
            <a:spLocks noGrp="1"/>
          </p:cNvSpPr>
          <p:nvPr>
            <p:ph type="body" idx="2"/>
          </p:nvPr>
        </p:nvSpPr>
        <p:spPr>
          <a:xfrm>
            <a:off x="2030834" y="4419771"/>
            <a:ext cx="6411268" cy="6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3"/>
          </p:nvPr>
        </p:nvSpPr>
        <p:spPr>
          <a:xfrm>
            <a:off x="416892" y="6148563"/>
            <a:ext cx="5099049" cy="56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en-US" sz="6600"/>
              <a:t>מערכת שידורים לאומית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63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اعمال وطرق لتقليص عملية التصحّر 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مراعي أغنام تحت الرقابة.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تكثيف زراعة الأشجار لمنع جرف التربة وتقليص العواصف الرملية.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استغلال مفيد للتربة – فترة راحة للتربة (دورة بذور 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تقليص قطع الأشجار.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نقل مياه الى مناطق فقيرة بالرواسب في وسط وأطراف الصحراء.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ري مراقب بواسطة التنقيط واستعمال مزروعات مقاومة للجفاف.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52397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br>
              <a:rPr lang="ar-SA" sz="3200"/>
            </a:br>
            <a:endParaRPr sz="320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دافيد بن غوريون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5" name="Google Shape;785;p103" descr="דיוקן דוד בן גוריו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434" y="1150628"/>
            <a:ext cx="4021871" cy="4511615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103"/>
          <p:cNvSpPr txBox="1"/>
          <p:nvPr/>
        </p:nvSpPr>
        <p:spPr>
          <a:xfrm>
            <a:off x="796961" y="5915958"/>
            <a:ext cx="26828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תמונה - הוצאת לעם – "פיקיוויקי"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03"/>
          <p:cNvSpPr txBox="1"/>
          <p:nvPr/>
        </p:nvSpPr>
        <p:spPr>
          <a:xfrm>
            <a:off x="4149305" y="2084255"/>
            <a:ext cx="771201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"دولة إسرائيل لا تحتمل وجود صحراء بداخلها. اذا لم تقضِ الدولة على الصحراء،  قد تقضي الصحراء على الدولة".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דוד  בן  גוריון،  מתוך  נאום  "משמעות  הנגב"،  ינואר  1955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نقل مياه للنقب -  بناء   «مشروع المياه القطري "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3" name="Google Shape;793;p104" descr="בניית המוביל הארצ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6091"/>
            <a:ext cx="6055743" cy="4505817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104"/>
          <p:cNvSpPr txBox="1"/>
          <p:nvPr/>
        </p:nvSpPr>
        <p:spPr>
          <a:xfrm>
            <a:off x="296816" y="5913040"/>
            <a:ext cx="3666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תמונה –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ארכיון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כפר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מסריק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"פיקיוויקי"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04"/>
          <p:cNvSpPr txBox="1"/>
          <p:nvPr/>
        </p:nvSpPr>
        <p:spPr>
          <a:xfrm>
            <a:off x="6055743" y="1291658"/>
            <a:ext cx="5877326" cy="450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"مشروع المياه القطري"  بني بسنوت ال 60  حتى ينقل مياه من بحيرة  طبريا لشمال النقب من اجل تطوير الزراعة والاستيطان. 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يسود شمال البلاد مناخ حوض البحر الأبيض المتوسط مع كميات رواسب مرتفعة أما في جنوب البلاد عند حدود الصحراء كميات الرواسب منخفضة.</a:t>
            </a: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ar-SA" b="1" dirty="0">
                <a:solidFill>
                  <a:srgbClr val="FF0000"/>
                </a:solidFill>
              </a:rPr>
              <a:t>  </a:t>
            </a:r>
            <a:r>
              <a:rPr lang="ar-SA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غرس الغابات مثال - غابة يتير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05"/>
          <p:cNvSpPr txBox="1"/>
          <p:nvPr/>
        </p:nvSpPr>
        <p:spPr>
          <a:xfrm>
            <a:off x="225795" y="5888085"/>
            <a:ext cx="36662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תמונה – צור  משה  אייזקס  – "פיקיוויקי"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05"/>
          <p:cNvSpPr txBox="1"/>
          <p:nvPr/>
        </p:nvSpPr>
        <p:spPr>
          <a:xfrm>
            <a:off x="6994263" y="1734327"/>
            <a:ext cx="4822167" cy="257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غابة يتير  موجودة بالمنحدرات الجنوبية لجبال يهودا باتجاه شمال النقب، وهي غابة مغروسة على يد الإنسان –  (الأكبر بإسرائيل وبالعالم).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Google Shape;803;p105" descr="יער יתיר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3007"/>
            <a:ext cx="6849374" cy="451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ar-S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تقليص الرعي الزائد عند البدو في شمال النقب 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p106" descr="כבשים בנחל פצאל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" y="1297202"/>
            <a:ext cx="5382883" cy="447711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06"/>
          <p:cNvSpPr txBox="1"/>
          <p:nvPr/>
        </p:nvSpPr>
        <p:spPr>
          <a:xfrm>
            <a:off x="1130060" y="5946892"/>
            <a:ext cx="29243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תמונה –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ד"ר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אבישי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טייכר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 "פיקיוויקי"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06"/>
          <p:cNvSpPr txBox="1"/>
          <p:nvPr/>
        </p:nvSpPr>
        <p:spPr>
          <a:xfrm>
            <a:off x="5373364" y="1469782"/>
            <a:ext cx="6685472" cy="44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في العقود الأخيرة، حدثت تغييرات في المجتمع البدوي في إسرائيل وفي جميع أنحاء الشرق الأوسط:</a:t>
            </a: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الانتقال لمساكن ثابتة.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تغيير في القاعدة الاقتصادية – تقليص رعي الأغنام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والانتقال لأعمال مختلفة بالمدن. </a:t>
            </a: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تقليص حيز التنقل بعد وضع حدود مغلقة بين الدول.  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مهام لتلخيص الدرس -  الاقسام  أ + ب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ar-SA" sz="2800" b="1" u="sng">
                <a:latin typeface="Arial"/>
                <a:ea typeface="Arial"/>
                <a:cs typeface="Arial"/>
                <a:sym typeface="Arial"/>
              </a:rPr>
              <a:t>التصحّر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أ. عرّف ما هو التصحّر.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ب. صف  ثلاثة  أسباب  لتكوّن هذه الظاهرة. 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ج. بأي منطقة بالبلاد خطر التصحّر كبير؟ ولماذا؟ 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800" b="1">
                <a:latin typeface="Arial"/>
                <a:ea typeface="Arial"/>
                <a:cs typeface="Arial"/>
                <a:sym typeface="Arial"/>
              </a:rPr>
              <a:t>د. صف ثلاثة أعمال قامت بها دولة إسرائيل خلال عشرات السنوات الأخيرة  لتقلص خطر التصحّر؟ 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مهام لتلخيص الدرس -  الاقسام  أ + ب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1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000" b="1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ar-SA" sz="2000" b="1" u="sng">
                <a:latin typeface="Arial"/>
                <a:ea typeface="Arial"/>
                <a:cs typeface="Arial"/>
                <a:sym typeface="Arial"/>
              </a:rPr>
              <a:t>مناطق مناخية في إسرائيل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000" b="1">
                <a:latin typeface="Arial"/>
                <a:ea typeface="Arial"/>
                <a:cs typeface="Arial"/>
                <a:sym typeface="Arial"/>
              </a:rPr>
              <a:t>أ. توجد في إسرائيل ثلاثة أنواع مناطق مناخية.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000" b="1">
                <a:latin typeface="Arial"/>
                <a:ea typeface="Arial"/>
                <a:cs typeface="Arial"/>
                <a:sym typeface="Arial"/>
              </a:rPr>
              <a:t>.  اذكر  أسماء أنواع المناخ ال</a:t>
            </a:r>
            <a:r>
              <a:rPr lang="ar-SA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ثلاث</a:t>
            </a:r>
            <a:r>
              <a:rPr lang="ar-SA" sz="2000" b="1">
                <a:latin typeface="Arial"/>
                <a:ea typeface="Arial"/>
                <a:cs typeface="Arial"/>
                <a:sym typeface="Arial"/>
              </a:rPr>
              <a:t>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ar-SA" sz="2000" b="1">
                <a:latin typeface="Arial"/>
                <a:ea typeface="Arial"/>
                <a:cs typeface="Arial"/>
                <a:sym typeface="Arial"/>
              </a:rPr>
              <a:t>امامك قائمة بأسماء بلدات في إسرائيل. صنف البلدات حسب  أنواع المناخ ال</a:t>
            </a:r>
            <a:r>
              <a:rPr lang="ar-SA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ثلاث</a:t>
            </a:r>
            <a:r>
              <a:rPr lang="ar-SA" sz="20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التي ذكرتها. استعينوا بالأطلس.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lang="ar-SA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صفد، يودفاتا،  تل ابيب،، سديروت، ديمونه، بيت شأن. </a:t>
            </a:r>
            <a:endParaRPr sz="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000" b="1">
                <a:latin typeface="Arial"/>
                <a:ea typeface="Arial"/>
                <a:cs typeface="Arial"/>
                <a:sym typeface="Arial"/>
              </a:rPr>
              <a:t>ب. بين صفد ويودفاتا يوجد فروق واضحة بمميزات المناخ.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ar-SA" sz="2000" b="1">
                <a:latin typeface="Arial"/>
                <a:ea typeface="Arial"/>
                <a:cs typeface="Arial"/>
                <a:sym typeface="Arial"/>
              </a:rPr>
              <a:t>صف  بمساعدة الخرائط المناخية بالأطلس، ثلاثة فروق بمميزات درجات الحرارة والرواسب بين صفد  ويودفاتا.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ar-SA" sz="2000" b="1">
                <a:latin typeface="Arial"/>
                <a:ea typeface="Arial"/>
                <a:cs typeface="Arial"/>
                <a:sym typeface="Arial"/>
              </a:rPr>
              <a:t>اشرح  سببين لهذه الفروق؟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مهام لتلخيص الدرس -  الاقسام  أ + ب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ar-SA" sz="2400" b="1" u="sng" dirty="0">
                <a:latin typeface="Arial"/>
                <a:ea typeface="Arial"/>
                <a:cs typeface="Arial"/>
                <a:sym typeface="Arial"/>
              </a:rPr>
              <a:t>خط القحط 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أ. فسروا  لماذا عُين خط القحط هو خط 200 ملم.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ب. اذكر اسماء ثلاثة مناطق جغرافية  يمر بها خط القحط. ثم فسر ما هو السبب  لتغيير مكان خط القحط من سنة لأخرى.</a:t>
            </a:r>
            <a:endParaRPr sz="9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ج. اذكر صعوبة تنبع من تغيير مكان خط القحط، ثم صف طريقة واحدة لمواجهة هذه الصعوبة.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endParaRPr sz="9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ar-SA" sz="2400" b="1" u="sng" dirty="0">
                <a:latin typeface="Arial"/>
                <a:ea typeface="Arial"/>
                <a:cs typeface="Arial"/>
                <a:sym typeface="Arial"/>
              </a:rPr>
              <a:t>القحط \ المحل 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أ. عرّف ما هو </a:t>
            </a:r>
            <a:r>
              <a:rPr lang="ar-SA" sz="2400" b="1" u="sng" dirty="0">
                <a:latin typeface="Arial"/>
                <a:ea typeface="Arial"/>
                <a:cs typeface="Arial"/>
                <a:sym typeface="Arial"/>
              </a:rPr>
              <a:t>القحط المناخي  </a:t>
            </a: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وما هو </a:t>
            </a:r>
            <a:r>
              <a:rPr lang="ar-SA" sz="2400" b="1" u="sng" dirty="0">
                <a:latin typeface="Arial"/>
                <a:ea typeface="Arial"/>
                <a:cs typeface="Arial"/>
                <a:sym typeface="Arial"/>
              </a:rPr>
              <a:t>القحط الزراعي  </a:t>
            </a: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فسّروا ما هو السبب لحدوث سنوات محل في إسرائيل.</a:t>
            </a:r>
            <a:r>
              <a:rPr lang="ar-SA" sz="2400" b="1" u="sng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ب. صف ما هو تأثير سنة المحل على منظومة الاحواض الثلاثة وصف طريقتين تواجه دولة إسرائيل خطر المحل.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مهام لتلخيص الدرس -  الاقسام  أ + ب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5" name="Google Shape;835;p110" descr="http://imagestest.cet.ac.il/CropDownload.ashx?gPageToken=c9217b62-5911-44e0-a8a8-7a1faa0ab26d&amp;v=10&amp;nSizeStep=7&amp;nTop=461&amp;nLeft=609&amp;nWidth=407&amp;nHeight=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4920" y="2660256"/>
            <a:ext cx="49149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10" descr="http://imagestest.cet.ac.il/CropDownload.ashx?gPageToken=c9217b62-5911-44e0-a8a8-7a1faa0ab26d&amp;v=10&amp;nSizeStep=7&amp;nTop=740&amp;nLeft=601&amp;nWidth=415&amp;nHeight=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5763" y="2692504"/>
            <a:ext cx="4808537" cy="32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10"/>
          <p:cNvSpPr txBox="1"/>
          <p:nvPr/>
        </p:nvSpPr>
        <p:spPr>
          <a:xfrm>
            <a:off x="230905" y="1146717"/>
            <a:ext cx="1151626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ar-SA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الفرق بين المناطق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امامكم  كليموغراف  لمدينة تل ابيب وآخر لمدينة صفد.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صف ثلاثة فروق  بمميزات درجات الحرارة  والرواسب بين المدينتين. 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اشرح ثلاثة أسباب لهذه الفروق.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10"/>
          <p:cNvSpPr txBox="1"/>
          <p:nvPr/>
        </p:nvSpPr>
        <p:spPr>
          <a:xfrm>
            <a:off x="317044" y="4985231"/>
            <a:ext cx="14006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מתוך  "ישראל 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במאה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ה – 21"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הוצאת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מטח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עמוד  264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FF0000"/>
                </a:solidFill>
              </a:rPr>
              <a:t> </a:t>
            </a: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مهام لتلخيص الدرس -  الاقسام  أ + ب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11"/>
          <p:cNvSpPr txBox="1"/>
          <p:nvPr/>
        </p:nvSpPr>
        <p:spPr>
          <a:xfrm>
            <a:off x="906360" y="5157617"/>
            <a:ext cx="325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מתוך  בחינת  הבגרות  קיץ  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5" name="Google Shape;845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5283" y="1127979"/>
            <a:ext cx="8350369" cy="39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4"/>
          <p:cNvSpPr txBox="1"/>
          <p:nvPr/>
        </p:nvSpPr>
        <p:spPr>
          <a:xfrm>
            <a:off x="1632944" y="3549294"/>
            <a:ext cx="76848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חלק</a:t>
            </a:r>
            <a:r>
              <a:rPr lang="ar-SA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ב القسم الثاني </a:t>
            </a:r>
            <a:endParaRPr sz="2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94"/>
          <p:cNvSpPr txBox="1"/>
          <p:nvPr/>
        </p:nvSpPr>
        <p:spPr>
          <a:xfrm>
            <a:off x="1980865" y="4242458"/>
            <a:ext cx="7945134" cy="102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e-IL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על פי מצגת של</a:t>
            </a:r>
            <a:r>
              <a:rPr lang="ar-SA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36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ערן</a:t>
            </a:r>
            <a:r>
              <a:rPr lang="ar-SA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36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דוד</a:t>
            </a:r>
            <a:r>
              <a:rPr lang="ar-SA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عيران دافيد </a:t>
            </a:r>
            <a:endParaRPr sz="3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A" sz="36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המורה</a:t>
            </a:r>
            <a:r>
              <a:rPr lang="ar-SA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المعلمة : אנואר </a:t>
            </a:r>
            <a:r>
              <a:rPr lang="ar-SA" sz="36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עואלי</a:t>
            </a:r>
            <a:r>
              <a:rPr lang="ar-SA" sz="3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أنوار عوالي</a:t>
            </a:r>
            <a:endParaRPr sz="3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94"/>
          <p:cNvSpPr txBox="1"/>
          <p:nvPr/>
        </p:nvSpPr>
        <p:spPr>
          <a:xfrm>
            <a:off x="2188984" y="1502001"/>
            <a:ext cx="8022151" cy="38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ar-SA" sz="5333" b="1" dirty="0">
                <a:solidFill>
                  <a:srgbClr val="002060"/>
                </a:solidFill>
              </a:rPr>
              <a:t>جُغرافيا</a:t>
            </a:r>
            <a:r>
              <a:rPr lang="ar-SA" sz="5333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الإنسان والبيئة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ar-SA" sz="5333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גאוגרפיה אדם וסביבה</a:t>
            </a:r>
            <a:br>
              <a:rPr lang="ar-SA" sz="5333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4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נושא</a:t>
            </a:r>
            <a:r>
              <a:rPr lang="ar-SA" sz="4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r-SA" sz="4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אקלים</a:t>
            </a:r>
            <a:r>
              <a:rPr lang="ar-SA" sz="4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ישראל مناخ إسرائيل</a:t>
            </a:r>
            <a:endParaRPr sz="5333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FF0000"/>
                </a:solidFill>
              </a:rPr>
              <a:t> </a:t>
            </a: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مهام لتلخيص الدرس -  الاقسام  أ + ب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12"/>
          <p:cNvSpPr txBox="1"/>
          <p:nvPr/>
        </p:nvSpPr>
        <p:spPr>
          <a:xfrm>
            <a:off x="1152380" y="5461986"/>
            <a:ext cx="3234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מתוך  בחינת  הבגרות  קיץ  2018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666" y="1329956"/>
            <a:ext cx="6535308" cy="485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96014"/>
            <a:ext cx="5761608" cy="406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مهام لتلخيص الدرس -  الاقسام  أ + ب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13"/>
          <p:cNvSpPr txBox="1"/>
          <p:nvPr/>
        </p:nvSpPr>
        <p:spPr>
          <a:xfrm>
            <a:off x="515273" y="5230622"/>
            <a:ext cx="30192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מתוך  בחינת הבגרות  חורף  2015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0" name="Google Shape;860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0568" y="937637"/>
            <a:ext cx="5753100" cy="6502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مهام لتلخيص الدرس -  الاقسام  أ + ب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14"/>
          <p:cNvSpPr txBox="1"/>
          <p:nvPr/>
        </p:nvSpPr>
        <p:spPr>
          <a:xfrm>
            <a:off x="396648" y="5772159"/>
            <a:ext cx="34074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מתוך בחינת הבגרות  קיץ  2010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7" name="Google Shape;867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9188" y="1142918"/>
            <a:ext cx="6958005" cy="47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FF0000"/>
                </a:solidFill>
              </a:rPr>
              <a:t> </a:t>
            </a: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مهام لتلخيص الدرس -  الاقسام  أ + ب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A8357018-2214-4018-B98A-D2FC8646F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874" name="Google Shape;874;p115"/>
          <p:cNvSpPr txBox="1"/>
          <p:nvPr/>
        </p:nvSpPr>
        <p:spPr>
          <a:xfrm>
            <a:off x="742878" y="5264060"/>
            <a:ext cx="30192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מתוך  בחינת הבגרות  קיץ  2010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5" name="Google Shape;875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086" y="1836303"/>
            <a:ext cx="6003983" cy="3185393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115"/>
          <p:cNvSpPr txBox="1"/>
          <p:nvPr/>
        </p:nvSpPr>
        <p:spPr>
          <a:xfrm>
            <a:off x="6124754" y="6084656"/>
            <a:ext cx="20125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מתוך בחינת  הבגרות  בשאלון  כדור  הארץ  והסביבה،  קיץ  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Google Shape;877;p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933094"/>
            <a:ext cx="5867400" cy="64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p117"/>
          <p:cNvPicPr preferRelativeResize="0"/>
          <p:nvPr/>
        </p:nvPicPr>
        <p:blipFill rotWithShape="1">
          <a:blip r:embed="rId3">
            <a:alphaModFix/>
          </a:blip>
          <a:srcRect l="39171" r="34231" b="66411"/>
          <a:stretch/>
        </p:blipFill>
        <p:spPr>
          <a:xfrm>
            <a:off x="4775999" y="446"/>
            <a:ext cx="3241968" cy="1838238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117"/>
          <p:cNvSpPr txBox="1"/>
          <p:nvPr/>
        </p:nvSpPr>
        <p:spPr>
          <a:xfrm>
            <a:off x="1385456" y="3016166"/>
            <a:ext cx="10436400" cy="1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895259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0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יוצרים، תשס"ח-2007. אם הינך בעל הזכויות באחת היצירות، באפשרותך לבקש מאיתנו לחדול מהשימוש ביצירה،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17"/>
          <p:cNvSpPr/>
          <p:nvPr/>
        </p:nvSpPr>
        <p:spPr>
          <a:xfrm>
            <a:off x="795" y="1838683"/>
            <a:ext cx="12190199" cy="8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A" sz="3200" b="1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ماذا سنتعلّم في هذا الدرس ؟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95"/>
          <p:cNvSpPr txBox="1">
            <a:spLocks noGrp="1"/>
          </p:cNvSpPr>
          <p:nvPr>
            <p:ph type="body" idx="1"/>
          </p:nvPr>
        </p:nvSpPr>
        <p:spPr>
          <a:xfrm>
            <a:off x="701704" y="2367609"/>
            <a:ext cx="11161453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3200" b="1" dirty="0">
                <a:latin typeface="Arial"/>
                <a:ea typeface="Arial"/>
                <a:cs typeface="Arial"/>
                <a:sym typeface="Arial"/>
              </a:rPr>
              <a:t>ما هو التصحّر وما مدى أنتشاره بالعالم؟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3200" b="1" dirty="0">
                <a:latin typeface="Arial"/>
                <a:ea typeface="Arial"/>
                <a:cs typeface="Arial"/>
                <a:sym typeface="Arial"/>
              </a:rPr>
              <a:t>ماهي الأسباب المؤدية للتصحّر؟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3200" b="1" dirty="0">
                <a:latin typeface="Arial"/>
                <a:ea typeface="Arial"/>
                <a:cs typeface="Arial"/>
                <a:sym typeface="Arial"/>
              </a:rPr>
              <a:t>ماهي اضرار التصحّر؟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3200" b="1" dirty="0">
                <a:latin typeface="Arial"/>
                <a:ea typeface="Arial"/>
                <a:cs typeface="Arial"/>
                <a:sym typeface="Arial"/>
              </a:rPr>
              <a:t>ماهي الطرق لمواجهة هذه الخطورة؟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dirty="0"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dirty="0"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dirty="0"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baseline="-25000" dirty="0">
              <a:solidFill>
                <a:srgbClr val="00000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dirty="0"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endParaRPr sz="2400" dirty="0"/>
          </a:p>
        </p:txBody>
      </p:sp>
      <p:sp>
        <p:nvSpPr>
          <p:cNvPr id="726" name="Google Shape;726;p95"/>
          <p:cNvSpPr txBox="1"/>
          <p:nvPr/>
        </p:nvSpPr>
        <p:spPr>
          <a:xfrm>
            <a:off x="1824477" y="1357984"/>
            <a:ext cx="97701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A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بهذا القسم نتركز  بالتصحّر ونتطرق للأسئلة التالية: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ما هو التصحّر وماهي الأسباب لتكونه؟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96"/>
          <p:cNvSpPr txBox="1">
            <a:spLocks noGrp="1"/>
          </p:cNvSpPr>
          <p:nvPr>
            <p:ph type="body" idx="1"/>
          </p:nvPr>
        </p:nvSpPr>
        <p:spPr>
          <a:xfrm>
            <a:off x="389316" y="2778710"/>
            <a:ext cx="11161453" cy="329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5" lvl="0" indent="-3428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استهلاك زائد لمورد الارض – زراعة مستمرة للأرض يفقدها خصوبتها.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استهلاك زائد لمورد المياه.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سنوات القحط كثيرة ومستمرة بسبب تغيرات مناخية عالمية.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400" b="1" dirty="0">
                <a:latin typeface="Arial"/>
                <a:ea typeface="Arial"/>
                <a:cs typeface="Arial"/>
                <a:sym typeface="Arial"/>
              </a:rPr>
              <a:t>إزالة الغطاء النباتي الطبيعي بسبب رعي الأغنام الزائد أو بسب قطع أشجار الغابات.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ملوحة التربة بسبب الري الزائد.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baseline="-25000" dirty="0">
              <a:solidFill>
                <a:srgbClr val="00000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dirty="0"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3200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endParaRPr sz="2400" dirty="0"/>
          </a:p>
        </p:txBody>
      </p:sp>
      <p:sp>
        <p:nvSpPr>
          <p:cNvPr id="733" name="Google Shape;733;p96"/>
          <p:cNvSpPr txBox="1"/>
          <p:nvPr/>
        </p:nvSpPr>
        <p:spPr>
          <a:xfrm>
            <a:off x="0" y="1713119"/>
            <a:ext cx="1155076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A" sz="32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التصحّر </a:t>
            </a:r>
            <a:r>
              <a:rPr lang="ar-SA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-ظاهرة تمدد الصحراء الى المناطق الخصبة والمأهولة بالسكان المحيطة بالصحراء.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A" sz="32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تتكون هذه الظاهرة للأسباب التالية: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الرعي الزائد من أسباب التصحّر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97"/>
          <p:cNvSpPr/>
          <p:nvPr/>
        </p:nvSpPr>
        <p:spPr>
          <a:xfrm rot="-6594373">
            <a:off x="4106174" y="212209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0" name="Google Shape;740;p97" descr="C:\My Documents\My Pictures\לווין נגב-סיני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31" y="1284606"/>
            <a:ext cx="4261449" cy="45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97"/>
          <p:cNvSpPr txBox="1"/>
          <p:nvPr/>
        </p:nvSpPr>
        <p:spPr>
          <a:xfrm>
            <a:off x="1597288" y="5977977"/>
            <a:ext cx="1742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מקור - GOOGLE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97"/>
          <p:cNvSpPr txBox="1"/>
          <p:nvPr/>
        </p:nvSpPr>
        <p:spPr>
          <a:xfrm>
            <a:off x="8560150" y="6048235"/>
            <a:ext cx="3473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http://eol.jsc.nasa.gov/scripts/sseop/QuickView.pl?directory=ESC&amp;ID=ISS004-E-12880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3" name="Google Shape;743;p97" descr="File:Israel Egypt Bord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0756" y="1613139"/>
            <a:ext cx="3781244" cy="433046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97"/>
          <p:cNvSpPr txBox="1"/>
          <p:nvPr/>
        </p:nvSpPr>
        <p:spPr>
          <a:xfrm>
            <a:off x="4319480" y="1380920"/>
            <a:ext cx="4023894" cy="479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بتصوير القمر الصناعي يمكن مشاهدة خط الحدود بين إسرائيل ومصر  بواسطة الفروق بين الوان التربة</a:t>
            </a:r>
            <a:r>
              <a:rPr lang="ar-SA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ar-SA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الرعي الزائد بالأراضي المصرية أدى لإزالة الغطاء النباتي الطبيعي وكشف سطح التربة وأصبح لونها افتح. </a:t>
            </a:r>
            <a:r>
              <a:rPr lang="ar-SA" sz="2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في إسرائيل يوجد تحديد لمناطق رعي اغنام البدو</a:t>
            </a:r>
            <a:r>
              <a:rPr lang="ar-SA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مناطق تتعرض لخطر التصحّر بالعالم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0" name="Google Shape;750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04883"/>
            <a:ext cx="6003983" cy="4350118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98"/>
          <p:cNvSpPr txBox="1"/>
          <p:nvPr/>
        </p:nvSpPr>
        <p:spPr>
          <a:xfrm>
            <a:off x="515273" y="5926919"/>
            <a:ext cx="4451230" cy="18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מפה  מתוך  בחינת  הבגרות 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בגיאוגרפיה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אדם  וסביבה،  קיץ  2017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98"/>
          <p:cNvSpPr/>
          <p:nvPr/>
        </p:nvSpPr>
        <p:spPr>
          <a:xfrm>
            <a:off x="2627653" y="3623094"/>
            <a:ext cx="625640" cy="271732"/>
          </a:xfrm>
          <a:prstGeom prst="ellipse">
            <a:avLst/>
          </a:prstGeom>
          <a:noFill/>
          <a:ln w="317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ar-SA" sz="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סהרה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98"/>
          <p:cNvSpPr txBox="1"/>
          <p:nvPr/>
        </p:nvSpPr>
        <p:spPr>
          <a:xfrm>
            <a:off x="5880945" y="1664897"/>
            <a:ext cx="6152904" cy="519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ar-SA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المناطق المعرّضة لخطر التصحّر يسود بها مناخ شبه جاف وهي موجودة بأطراف الصحراء ويوجد بها تغيير كبير بكميات الرواسب ووتيرة عالية لسنوات محل.</a:t>
            </a:r>
            <a:endParaRPr sz="2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ar-SA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ظاهرة التصحّر منتشرة بشكل خاص بقارة افريقيا بمنطقة (السهل) من شمال وجنوب صحراء سهارى.</a:t>
            </a:r>
            <a:endParaRPr sz="2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ar-SA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التصحّر يحدث أيضا بقارة استراليا، بجزء من قارة اسيا وأيضا بقارة أمريكا.</a:t>
            </a:r>
            <a:endParaRPr sz="24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349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7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اضرار التصحّر 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 dirty="0">
                <a:latin typeface="Arial"/>
                <a:ea typeface="Arial"/>
                <a:cs typeface="Arial"/>
                <a:sym typeface="Arial"/>
              </a:rPr>
              <a:t>الضرر بالمساحات الزراعية وبكمية المحاصيل – خطر المجاعة والموت.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حروب بين المواطنين  وتكوّن  "لاجئين لأسباب بيئية".</a:t>
            </a: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نقص بالمياه العذبة للاستهلاك. </a:t>
            </a: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ازدياد جرف التربة.</a:t>
            </a: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lvl="0" indent="-457188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ar-SA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ازدياد العواصف الرملية وتغلغل رمال الصحراء المتحركة  لمنطقه كانت خصبة في الماضي.</a:t>
            </a:r>
            <a:endParaRPr sz="3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7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ar-SA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تقلص بحيرة تشاد بمنطقة السهل 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5" name="Google Shape;765;p100" descr="https://larouchepac.com/sites/default/files/styles/banner/public/1280px-Lake_Chad_map_showing_receding_water_area_and_level_1972-2007.svg_.png?itok=BlPOu2w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5757"/>
            <a:ext cx="7099540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00"/>
          <p:cNvSpPr txBox="1"/>
          <p:nvPr/>
        </p:nvSpPr>
        <p:spPr>
          <a:xfrm>
            <a:off x="1191199" y="5586602"/>
            <a:ext cx="313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מקור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commons.wikimedia.org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מתוך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</a:t>
            </a:r>
            <a:r>
              <a:rPr lang="ar-S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Map-Africa.svg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00"/>
          <p:cNvSpPr txBox="1"/>
          <p:nvPr/>
        </p:nvSpPr>
        <p:spPr>
          <a:xfrm>
            <a:off x="7170561" y="1696304"/>
            <a:ext cx="468414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A" sz="3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تقلص بحيرة تشاد  لـ 25,000 كم  حتى سنوات ال – 70  لمساحة 1,300 كم بسنوات ال 2000.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ar-SA" b="1">
                <a:solidFill>
                  <a:srgbClr val="FF0000"/>
                </a:solidFill>
              </a:rPr>
              <a:t> </a:t>
            </a:r>
            <a:r>
              <a:rPr lang="ar-SA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ردود الفعل إيجابية بموضوع التصحّر وتقلص البحيرات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3" name="Google Shape;773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122" y="1273535"/>
            <a:ext cx="10792591" cy="4533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ערכת נושא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1093</Words>
  <Application>Microsoft Office PowerPoint</Application>
  <PresentationFormat>Widescreen</PresentationFormat>
  <Paragraphs>134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Varela Round</vt:lpstr>
      <vt:lpstr>Calibri</vt:lpstr>
      <vt:lpstr>1_ערכת נושא2</vt:lpstr>
      <vt:lpstr>1_ערכת נושא Office</vt:lpstr>
      <vt:lpstr>מערכת שידורים לאומית</vt:lpstr>
      <vt:lpstr>PowerPoint Presentation</vt:lpstr>
      <vt:lpstr>ماذا سنتعلّم في هذا الدرس ؟</vt:lpstr>
      <vt:lpstr>ما هو التصحّر وماهي الأسباب لتكونه؟</vt:lpstr>
      <vt:lpstr>الرعي الزائد من أسباب التصحّر</vt:lpstr>
      <vt:lpstr>مناطق تتعرض لخطر التصحّر بالعالم</vt:lpstr>
      <vt:lpstr>اضرار التصحّر </vt:lpstr>
      <vt:lpstr>تقلص بحيرة تشاد بمنطقة السهل </vt:lpstr>
      <vt:lpstr> ردود الفعل إيجابية بموضوع التصحّر وتقلص البحيرات</vt:lpstr>
      <vt:lpstr>اعمال وطرق لتقليص عملية التصحّر </vt:lpstr>
      <vt:lpstr>دافيد بن غوريون</vt:lpstr>
      <vt:lpstr> نقل مياه للنقب -  بناء   «مشروع المياه القطري "</vt:lpstr>
      <vt:lpstr>  غرس الغابات مثال - غابة يتير</vt:lpstr>
      <vt:lpstr>  تقليص الرعي الزائد عند البدو في شمال النقب </vt:lpstr>
      <vt:lpstr>مهام لتلخيص الدرس -  الاقسام  أ + ب</vt:lpstr>
      <vt:lpstr>مهام لتلخيص الدرس -  الاقسام  أ + ب</vt:lpstr>
      <vt:lpstr>مهام لتلخيص الدرس -  الاقسام  أ + ب</vt:lpstr>
      <vt:lpstr>مهام لتلخيص الدرس -  الاقسام  أ + ب</vt:lpstr>
      <vt:lpstr> مهام لتلخيص الدرس -  الاقسام  أ + ب</vt:lpstr>
      <vt:lpstr> مهام لتلخيص الدرس -  الاقسام  أ + ب</vt:lpstr>
      <vt:lpstr>مهام لتلخيص الدرس -  الاقسام  أ + ب</vt:lpstr>
      <vt:lpstr> مهام لتلخيص الدرس -  الاقسام  أ + ب</vt:lpstr>
      <vt:lpstr> مهام لتلخيص الدرس -  الاقسام  أ + 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a</dc:creator>
  <cp:lastModifiedBy>Anat</cp:lastModifiedBy>
  <cp:revision>14</cp:revision>
  <dcterms:modified xsi:type="dcterms:W3CDTF">2020-05-19T16:00:39Z</dcterms:modified>
</cp:coreProperties>
</file>